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1" r:id="rId6"/>
  </p:sldMasterIdLst>
  <p:notesMasterIdLst>
    <p:notesMasterId r:id="rId69"/>
  </p:notesMasterIdLst>
  <p:handoutMasterIdLst>
    <p:handoutMasterId r:id="rId70"/>
  </p:handoutMasterIdLst>
  <p:sldIdLst>
    <p:sldId id="257" r:id="rId7"/>
    <p:sldId id="402" r:id="rId8"/>
    <p:sldId id="352" r:id="rId9"/>
    <p:sldId id="387" r:id="rId10"/>
    <p:sldId id="388" r:id="rId11"/>
    <p:sldId id="354" r:id="rId12"/>
    <p:sldId id="259" r:id="rId13"/>
    <p:sldId id="362" r:id="rId14"/>
    <p:sldId id="363" r:id="rId15"/>
    <p:sldId id="369" r:id="rId16"/>
    <p:sldId id="370" r:id="rId17"/>
    <p:sldId id="365" r:id="rId18"/>
    <p:sldId id="269" r:id="rId19"/>
    <p:sldId id="368" r:id="rId20"/>
    <p:sldId id="371" r:id="rId21"/>
    <p:sldId id="366" r:id="rId22"/>
    <p:sldId id="367" r:id="rId23"/>
    <p:sldId id="381" r:id="rId24"/>
    <p:sldId id="373" r:id="rId25"/>
    <p:sldId id="391" r:id="rId26"/>
    <p:sldId id="382" r:id="rId27"/>
    <p:sldId id="377" r:id="rId28"/>
    <p:sldId id="378" r:id="rId29"/>
    <p:sldId id="394" r:id="rId30"/>
    <p:sldId id="379" r:id="rId31"/>
    <p:sldId id="383" r:id="rId32"/>
    <p:sldId id="380" r:id="rId33"/>
    <p:sldId id="392" r:id="rId34"/>
    <p:sldId id="393" r:id="rId35"/>
    <p:sldId id="395" r:id="rId36"/>
    <p:sldId id="261" r:id="rId37"/>
    <p:sldId id="385" r:id="rId38"/>
    <p:sldId id="386" r:id="rId39"/>
    <p:sldId id="263" r:id="rId40"/>
    <p:sldId id="389" r:id="rId41"/>
    <p:sldId id="349" r:id="rId42"/>
    <p:sldId id="390" r:id="rId43"/>
    <p:sldId id="279" r:id="rId44"/>
    <p:sldId id="350" r:id="rId45"/>
    <p:sldId id="401" r:id="rId46"/>
    <p:sldId id="280" r:id="rId47"/>
    <p:sldId id="264" r:id="rId48"/>
    <p:sldId id="291" r:id="rId49"/>
    <p:sldId id="265" r:id="rId50"/>
    <p:sldId id="288" r:id="rId51"/>
    <p:sldId id="293" r:id="rId52"/>
    <p:sldId id="295" r:id="rId53"/>
    <p:sldId id="296" r:id="rId54"/>
    <p:sldId id="266" r:id="rId55"/>
    <p:sldId id="360" r:id="rId56"/>
    <p:sldId id="384" r:id="rId57"/>
    <p:sldId id="344" r:id="rId58"/>
    <p:sldId id="345" r:id="rId59"/>
    <p:sldId id="346" r:id="rId60"/>
    <p:sldId id="347" r:id="rId61"/>
    <p:sldId id="267" r:id="rId62"/>
    <p:sldId id="398" r:id="rId63"/>
    <p:sldId id="399" r:id="rId64"/>
    <p:sldId id="400" r:id="rId65"/>
    <p:sldId id="310" r:id="rId66"/>
    <p:sldId id="351" r:id="rId67"/>
    <p:sldId id="403"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 F. Corral" initials="AFC" lastIdx="2" clrIdx="0">
    <p:extLst>
      <p:ext uri="{19B8F6BF-5375-455C-9EA6-DF929625EA0E}">
        <p15:presenceInfo xmlns:p15="http://schemas.microsoft.com/office/powerpoint/2012/main" userId="Andrea F. Corral" providerId="None"/>
      </p:ext>
    </p:extLst>
  </p:cmAuthor>
  <p:cmAuthor id="2" name="Troy Walker" initials="TW" lastIdx="26" clrIdx="1">
    <p:extLst>
      <p:ext uri="{19B8F6BF-5375-455C-9EA6-DF929625EA0E}">
        <p15:presenceInfo xmlns:p15="http://schemas.microsoft.com/office/powerpoint/2012/main" userId="S-1-5-21-510924518-477319906-751859383-71228" providerId="AD"/>
      </p:ext>
    </p:extLst>
  </p:cmAuthor>
  <p:cmAuthor id="3" name="Andrew Salveson" initials="AS" lastIdx="3" clrIdx="2">
    <p:extLst>
      <p:ext uri="{19B8F6BF-5375-455C-9EA6-DF929625EA0E}">
        <p15:presenceInfo xmlns:p15="http://schemas.microsoft.com/office/powerpoint/2012/main" userId="Andrew Salveson" providerId="None"/>
      </p:ext>
    </p:extLst>
  </p:cmAuthor>
  <p:cmAuthor id="4" name="Justin Mattingly" initials="JM" lastIdx="17"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5173"/>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12" autoAdjust="0"/>
  </p:normalViewPr>
  <p:slideViewPr>
    <p:cSldViewPr snapToGrid="0">
      <p:cViewPr varScale="1">
        <p:scale>
          <a:sx n="90" d="100"/>
          <a:sy n="90" d="100"/>
        </p:scale>
        <p:origin x="120" y="378"/>
      </p:cViewPr>
      <p:guideLst/>
    </p:cSldViewPr>
  </p:slid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77" d="100"/>
          <a:sy n="77" d="100"/>
        </p:scale>
        <p:origin x="2136" y="8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 Type="http://schemas.openxmlformats.org/officeDocument/2006/relationships/slide" Target="slides/slide1.xml"/><Relationship Id="rId71"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CLauderdale\Desktop\UFRV%20Data.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01339489532364"/>
          <c:y val="5.6184101987251593E-2"/>
          <c:w val="0.78338589102983802"/>
          <c:h val="0.7992289088863892"/>
        </c:manualLayout>
      </c:layout>
      <c:barChart>
        <c:barDir val="col"/>
        <c:grouping val="clustered"/>
        <c:varyColors val="0"/>
        <c:ser>
          <c:idx val="0"/>
          <c:order val="0"/>
          <c:tx>
            <c:strRef>
              <c:f>Sheet1!$B$5</c:f>
              <c:strCache>
                <c:ptCount val="1"/>
                <c:pt idx="0">
                  <c:v>Ave UFRV</c:v>
                </c:pt>
              </c:strCache>
            </c:strRef>
          </c:tx>
          <c:spPr>
            <a:solidFill>
              <a:srgbClr val="FF0000"/>
            </a:solidFill>
          </c:spPr>
          <c:invertIfNegative val="0"/>
          <c:cat>
            <c:numRef>
              <c:f>Sheet1!$A$6:$A$10</c:f>
              <c:numCache>
                <c:formatCode>General</c:formatCode>
                <c:ptCount val="5"/>
                <c:pt idx="0">
                  <c:v>2001</c:v>
                </c:pt>
                <c:pt idx="1">
                  <c:v>2002</c:v>
                </c:pt>
                <c:pt idx="2">
                  <c:v>2003</c:v>
                </c:pt>
                <c:pt idx="3">
                  <c:v>2004</c:v>
                </c:pt>
                <c:pt idx="4">
                  <c:v>2005</c:v>
                </c:pt>
              </c:numCache>
            </c:numRef>
          </c:cat>
          <c:val>
            <c:numRef>
              <c:f>Sheet1!$B$6:$B$10</c:f>
              <c:numCache>
                <c:formatCode>#,##0</c:formatCode>
                <c:ptCount val="5"/>
                <c:pt idx="0">
                  <c:v>11600</c:v>
                </c:pt>
                <c:pt idx="1">
                  <c:v>7300</c:v>
                </c:pt>
                <c:pt idx="2">
                  <c:v>6600</c:v>
                </c:pt>
                <c:pt idx="3">
                  <c:v>6200</c:v>
                </c:pt>
                <c:pt idx="4">
                  <c:v>5800</c:v>
                </c:pt>
              </c:numCache>
            </c:numRef>
          </c:val>
          <c:extLst>
            <c:ext xmlns:c16="http://schemas.microsoft.com/office/drawing/2014/chart" uri="{C3380CC4-5D6E-409C-BE32-E72D297353CC}">
              <c16:uniqueId val="{00000000-D2AB-4875-B75B-0AE38D6F14DD}"/>
            </c:ext>
          </c:extLst>
        </c:ser>
        <c:dLbls>
          <c:showLegendKey val="0"/>
          <c:showVal val="0"/>
          <c:showCatName val="0"/>
          <c:showSerName val="0"/>
          <c:showPercent val="0"/>
          <c:showBubbleSize val="0"/>
        </c:dLbls>
        <c:gapWidth val="150"/>
        <c:axId val="503951112"/>
        <c:axId val="503951504"/>
      </c:barChart>
      <c:catAx>
        <c:axId val="503951112"/>
        <c:scaling>
          <c:orientation val="minMax"/>
        </c:scaling>
        <c:delete val="0"/>
        <c:axPos val="b"/>
        <c:title>
          <c:tx>
            <c:rich>
              <a:bodyPr/>
              <a:lstStyle/>
              <a:p>
                <a:pPr>
                  <a:defRPr/>
                </a:pPr>
                <a:r>
                  <a:rPr lang="en-US"/>
                  <a:t>Year of Operation</a:t>
                </a:r>
              </a:p>
            </c:rich>
          </c:tx>
          <c:layout>
            <c:manualLayout>
              <c:xMode val="edge"/>
              <c:yMode val="edge"/>
              <c:x val="0.43008097872318307"/>
              <c:y val="0.93999754431309857"/>
            </c:manualLayout>
          </c:layout>
          <c:overlay val="0"/>
        </c:title>
        <c:numFmt formatCode="General" sourceLinked="1"/>
        <c:majorTickMark val="out"/>
        <c:minorTickMark val="none"/>
        <c:tickLblPos val="nextTo"/>
        <c:crossAx val="503951504"/>
        <c:crosses val="autoZero"/>
        <c:auto val="1"/>
        <c:lblAlgn val="ctr"/>
        <c:lblOffset val="100"/>
        <c:noMultiLvlLbl val="0"/>
      </c:catAx>
      <c:valAx>
        <c:axId val="503951504"/>
        <c:scaling>
          <c:orientation val="minMax"/>
        </c:scaling>
        <c:delete val="0"/>
        <c:axPos val="l"/>
        <c:majorGridlines/>
        <c:title>
          <c:tx>
            <c:rich>
              <a:bodyPr rot="-5400000" vert="horz"/>
              <a:lstStyle/>
              <a:p>
                <a:pPr>
                  <a:defRPr/>
                </a:pPr>
                <a:r>
                  <a:rPr lang="en-US" dirty="0"/>
                  <a:t> Average </a:t>
                </a:r>
                <a:r>
                  <a:rPr lang="en-US" dirty="0" smtClean="0"/>
                  <a:t>Filter Run Volume </a:t>
                </a:r>
                <a:r>
                  <a:rPr lang="en-US" dirty="0"/>
                  <a:t>(</a:t>
                </a:r>
                <a:r>
                  <a:rPr lang="en-US" dirty="0" smtClean="0"/>
                  <a:t>gal/ft</a:t>
                </a:r>
                <a:r>
                  <a:rPr lang="en-US" baseline="30000" dirty="0" smtClean="0"/>
                  <a:t>2</a:t>
                </a:r>
                <a:r>
                  <a:rPr lang="en-US" dirty="0" smtClean="0"/>
                  <a:t>)</a:t>
                </a:r>
                <a:endParaRPr lang="en-US" dirty="0"/>
              </a:p>
            </c:rich>
          </c:tx>
          <c:layout>
            <c:manualLayout>
              <c:xMode val="edge"/>
              <c:yMode val="edge"/>
              <c:x val="6.0444231801451446E-3"/>
              <c:y val="5.9105924259467861E-2"/>
            </c:manualLayout>
          </c:layout>
          <c:overlay val="0"/>
        </c:title>
        <c:numFmt formatCode="#,##0" sourceLinked="1"/>
        <c:majorTickMark val="out"/>
        <c:minorTickMark val="none"/>
        <c:tickLblPos val="nextTo"/>
        <c:crossAx val="50395111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2" dt="2017-10-17T13:42:38.160" idx="19">
    <p:pos x="7313" y="106"/>
    <p:text>Is one more appropriate in a DPR scenario?  We should also discuss this with respect to CCPs.</p:text>
    <p:extLst mod="1">
      <p:ext uri="{C676402C-5697-4E1C-873F-D02D1690AC5C}">
        <p15:threadingInfo xmlns:p15="http://schemas.microsoft.com/office/powerpoint/2012/main" timeZoneBias="4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6456BE-1E59-427D-8610-C7865A505B0F}" type="datetimeFigureOut">
              <a:rPr lang="en-US" smtClean="0"/>
              <a:t>8/2/2018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3A051B1-5ED1-4E6F-A139-26DED820DAD0}" type="slidenum">
              <a:rPr lang="en-US" smtClean="0"/>
              <a:t>‹#›</a:t>
            </a:fld>
            <a:endParaRPr lang="en-US"/>
          </a:p>
        </p:txBody>
      </p:sp>
    </p:spTree>
    <p:extLst>
      <p:ext uri="{BB962C8B-B14F-4D97-AF65-F5344CB8AC3E}">
        <p14:creationId xmlns:p14="http://schemas.microsoft.com/office/powerpoint/2010/main" val="1367281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32F815-786E-4EEB-90DD-78EE7C9DAC7F}" type="datetimeFigureOut">
              <a:rPr lang="en-US" smtClean="0"/>
              <a:t>8/2/2018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B5D1F1-A18F-4099-8D55-41F50D951F2F}" type="slidenum">
              <a:rPr lang="en-US" smtClean="0"/>
              <a:t>‹#›</a:t>
            </a:fld>
            <a:endParaRPr lang="en-US"/>
          </a:p>
        </p:txBody>
      </p:sp>
    </p:spTree>
    <p:extLst>
      <p:ext uri="{BB962C8B-B14F-4D97-AF65-F5344CB8AC3E}">
        <p14:creationId xmlns:p14="http://schemas.microsoft.com/office/powerpoint/2010/main" val="376943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a:t>
            </a:fld>
            <a:endParaRPr lang="en-US" altLang="en-US"/>
          </a:p>
        </p:txBody>
      </p:sp>
    </p:spTree>
    <p:extLst>
      <p:ext uri="{BB962C8B-B14F-4D97-AF65-F5344CB8AC3E}">
        <p14:creationId xmlns:p14="http://schemas.microsoft.com/office/powerpoint/2010/main" val="1680870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Figure 1.2</a:t>
            </a:r>
            <a:endParaRPr lang="en-US" dirty="0"/>
          </a:p>
        </p:txBody>
      </p:sp>
      <p:sp>
        <p:nvSpPr>
          <p:cNvPr id="4" name="Slide Number Placeholder 3"/>
          <p:cNvSpPr>
            <a:spLocks noGrp="1"/>
          </p:cNvSpPr>
          <p:nvPr>
            <p:ph type="sldNum" sz="quarter" idx="10"/>
          </p:nvPr>
        </p:nvSpPr>
        <p:spPr/>
        <p:txBody>
          <a:bodyPr/>
          <a:lstStyle/>
          <a:p>
            <a:fld id="{BA1B14CC-078D-4436-AE89-038863DD9A4B}" type="slidenum">
              <a:rPr lang="en-US" smtClean="0"/>
              <a:pPr/>
              <a:t>24</a:t>
            </a:fld>
            <a:endParaRPr lang="en-US"/>
          </a:p>
        </p:txBody>
      </p:sp>
    </p:spTree>
    <p:extLst>
      <p:ext uri="{BB962C8B-B14F-4D97-AF65-F5344CB8AC3E}">
        <p14:creationId xmlns:p14="http://schemas.microsoft.com/office/powerpoint/2010/main" val="1629757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This slide is intended to identify </a:t>
            </a:r>
            <a:r>
              <a:rPr lang="en-US" sz="1200" b="1" kern="1200" dirty="0" err="1" smtClean="0">
                <a:solidFill>
                  <a:schemeClr val="tx1"/>
                </a:solidFill>
                <a:effectLst/>
                <a:latin typeface="+mn-lt"/>
                <a:ea typeface="+mn-ea"/>
                <a:cs typeface="+mn-cs"/>
              </a:rPr>
              <a:t>biotreatment</a:t>
            </a:r>
            <a:r>
              <a:rPr lang="en-US" sz="1200" b="1" kern="1200" dirty="0" smtClean="0">
                <a:solidFill>
                  <a:schemeClr val="tx1"/>
                </a:solidFill>
                <a:effectLst/>
                <a:latin typeface="+mn-lt"/>
                <a:ea typeface="+mn-ea"/>
                <a:cs typeface="+mn-cs"/>
              </a:rPr>
              <a:t> as broadly as possible.  It covers aerobic (oxygen as the terminal electron acceptor), anoxic (nitrate as the terminal electron acceptor), and anaerobic (perchlorate, hexavalent chromium, etc. as the terminal electron acceptor) applications.  It also shows (1) the various electron donors that may be involved like organic carbon (TOC, dosed acetic acid), ammonia, manganese, and iron, (2) end-products that may be expected, (3) generation of cells, and (4) generation of extracellular polymeric substances (EPS), which is the sticky component holding biofilms together.</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Ammonia-nitrogen is a critical macro-nutrient (gets assimilated into cells), but ammonia can be also be an electron donor (e.g., biological nitrification application). The “NH3” shown together with “P” is there to emphasize that in addition to electron donors and electron acceptors, bacteria need macro-nutrients like phosphorus and nitrogen to grow cells.  Many waters can be P or N limited, so it’s possible that a </a:t>
            </a:r>
            <a:r>
              <a:rPr lang="en-US" sz="1200" b="1" kern="1200" dirty="0" err="1" smtClean="0">
                <a:solidFill>
                  <a:schemeClr val="tx1"/>
                </a:solidFill>
                <a:effectLst/>
                <a:latin typeface="+mn-lt"/>
                <a:ea typeface="+mn-ea"/>
                <a:cs typeface="+mn-cs"/>
              </a:rPr>
              <a:t>biofiltration</a:t>
            </a:r>
            <a:r>
              <a:rPr lang="en-US" sz="1200" b="1" kern="1200" dirty="0" smtClean="0">
                <a:solidFill>
                  <a:schemeClr val="tx1"/>
                </a:solidFill>
                <a:effectLst/>
                <a:latin typeface="+mn-lt"/>
                <a:ea typeface="+mn-ea"/>
                <a:cs typeface="+mn-cs"/>
              </a:rPr>
              <a:t> application will include a nutrient dosing component.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28</a:t>
            </a:fld>
            <a:endParaRPr lang="en-US"/>
          </a:p>
        </p:txBody>
      </p:sp>
    </p:spTree>
    <p:extLst>
      <p:ext uri="{BB962C8B-B14F-4D97-AF65-F5344CB8AC3E}">
        <p14:creationId xmlns:p14="http://schemas.microsoft.com/office/powerpoint/2010/main" val="1886709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slide only focuses on aerobic </a:t>
            </a:r>
            <a:r>
              <a:rPr lang="en-US" sz="1200" b="1" kern="1200" dirty="0" err="1" smtClean="0">
                <a:solidFill>
                  <a:schemeClr val="tx1"/>
                </a:solidFill>
                <a:effectLst/>
                <a:latin typeface="+mn-lt"/>
                <a:ea typeface="+mn-ea"/>
                <a:cs typeface="+mn-cs"/>
              </a:rPr>
              <a:t>biofiltration</a:t>
            </a:r>
            <a:r>
              <a:rPr lang="en-US" sz="1200" b="1" kern="1200" dirty="0" smtClean="0">
                <a:solidFill>
                  <a:schemeClr val="tx1"/>
                </a:solidFill>
                <a:effectLst/>
                <a:latin typeface="+mn-lt"/>
                <a:ea typeface="+mn-ea"/>
                <a:cs typeface="+mn-cs"/>
              </a:rPr>
              <a:t> but also includes a nod to the fact that trace organic compounds can be removed through secondary metabolic activity during aerobic </a:t>
            </a:r>
            <a:r>
              <a:rPr lang="en-US" sz="1200" b="1" kern="1200" dirty="0" err="1" smtClean="0">
                <a:solidFill>
                  <a:schemeClr val="tx1"/>
                </a:solidFill>
                <a:effectLst/>
                <a:latin typeface="+mn-lt"/>
                <a:ea typeface="+mn-ea"/>
                <a:cs typeface="+mn-cs"/>
              </a:rPr>
              <a:t>biofiltration</a:t>
            </a:r>
            <a:r>
              <a:rPr lang="en-US" sz="1200" b="1" kern="1200" dirty="0" smtClean="0">
                <a:solidFill>
                  <a:schemeClr val="tx1"/>
                </a:solidFill>
                <a:effectLst/>
                <a:latin typeface="+mn-lt"/>
                <a:ea typeface="+mn-ea"/>
                <a:cs typeface="+mn-cs"/>
              </a:rPr>
              <a:t>.  The “Effective </a:t>
            </a:r>
            <a:r>
              <a:rPr lang="en-US" sz="1200" b="1" kern="1200" dirty="0" err="1" smtClean="0">
                <a:solidFill>
                  <a:schemeClr val="tx1"/>
                </a:solidFill>
                <a:effectLst/>
                <a:latin typeface="+mn-lt"/>
                <a:ea typeface="+mn-ea"/>
                <a:cs typeface="+mn-cs"/>
              </a:rPr>
              <a:t>biofiltration</a:t>
            </a:r>
            <a:r>
              <a:rPr lang="en-US" sz="1200" b="1" kern="1200" dirty="0" smtClean="0">
                <a:solidFill>
                  <a:schemeClr val="tx1"/>
                </a:solidFill>
                <a:effectLst/>
                <a:latin typeface="+mn-lt"/>
                <a:ea typeface="+mn-ea"/>
                <a:cs typeface="+mn-cs"/>
              </a:rPr>
              <a:t> requires a nutrient balance” title is used because there is typically a follow on slide (see below) that shows when the nutrients are missing, fewer cells are generated, while more EPS is produced, which can caused hydraulic problems within a </a:t>
            </a:r>
            <a:r>
              <a:rPr lang="en-US" sz="1200" b="1" kern="1200" dirty="0" err="1" smtClean="0">
                <a:solidFill>
                  <a:schemeClr val="tx1"/>
                </a:solidFill>
                <a:effectLst/>
                <a:latin typeface="+mn-lt"/>
                <a:ea typeface="+mn-ea"/>
                <a:cs typeface="+mn-cs"/>
              </a:rPr>
              <a:t>biofilter</a:t>
            </a:r>
            <a:r>
              <a:rPr lang="en-US" sz="1200" b="1"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29</a:t>
            </a:fld>
            <a:endParaRPr lang="en-US"/>
          </a:p>
        </p:txBody>
      </p:sp>
    </p:spTree>
    <p:extLst>
      <p:ext uri="{BB962C8B-B14F-4D97-AF65-F5344CB8AC3E}">
        <p14:creationId xmlns:p14="http://schemas.microsoft.com/office/powerpoint/2010/main" val="1160960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43F4C727-6FBA-4249-A54E-3853AF2D44F4}" type="slidenum">
              <a:rPr lang="en-US" smtClean="0"/>
              <a:pPr/>
              <a:t>30</a:t>
            </a:fld>
            <a:endParaRPr lang="en-US" dirty="0" smtClean="0"/>
          </a:p>
        </p:txBody>
      </p:sp>
      <p:sp>
        <p:nvSpPr>
          <p:cNvPr id="63491" name="Rectangle 2"/>
          <p:cNvSpPr>
            <a:spLocks noGrp="1" noRot="1" noChangeAspect="1" noChangeArrowheads="1" noTextEdit="1"/>
          </p:cNvSpPr>
          <p:nvPr>
            <p:ph type="sldImg"/>
          </p:nvPr>
        </p:nvSpPr>
        <p:spPr>
          <a:xfrm>
            <a:off x="423863" y="703263"/>
            <a:ext cx="6265862" cy="3525837"/>
          </a:xfrm>
          <a:ln/>
        </p:spPr>
      </p:sp>
      <p:sp>
        <p:nvSpPr>
          <p:cNvPr id="63492" name="Rectangle 3"/>
          <p:cNvSpPr>
            <a:spLocks noGrp="1" noChangeArrowheads="1"/>
          </p:cNvSpPr>
          <p:nvPr>
            <p:ph type="body" idx="1"/>
          </p:nvPr>
        </p:nvSpPr>
        <p:spPr>
          <a:xfrm>
            <a:off x="711201" y="4465682"/>
            <a:ext cx="5689600" cy="4229100"/>
          </a:xfrm>
          <a:noFill/>
          <a:ln/>
        </p:spPr>
        <p:txBody>
          <a:bodyPr/>
          <a:lstStyle/>
          <a:p>
            <a:pPr eaLnBrk="1" hangingPunct="1"/>
            <a:r>
              <a:rPr lang="en-US" sz="1000" dirty="0" smtClean="0"/>
              <a:t>Slide contains animation to help present concept</a:t>
            </a:r>
          </a:p>
          <a:p>
            <a:pPr eaLnBrk="1" hangingPunct="1"/>
            <a:r>
              <a:rPr lang="en-US" sz="1000" dirty="0" smtClean="0"/>
              <a:t>Enzyme </a:t>
            </a:r>
          </a:p>
        </p:txBody>
      </p:sp>
    </p:spTree>
    <p:extLst>
      <p:ext uri="{BB962C8B-B14F-4D97-AF65-F5344CB8AC3E}">
        <p14:creationId xmlns:p14="http://schemas.microsoft.com/office/powerpoint/2010/main" val="2288207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40</a:t>
            </a:fld>
            <a:endParaRPr lang="en-US"/>
          </a:p>
        </p:txBody>
      </p:sp>
    </p:spTree>
    <p:extLst>
      <p:ext uri="{BB962C8B-B14F-4D97-AF65-F5344CB8AC3E}">
        <p14:creationId xmlns:p14="http://schemas.microsoft.com/office/powerpoint/2010/main" val="3864561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https://www.luminultra.com/wordpress/media/LTL_Flyer_Drinking-Water_2016.pdf </a:t>
            </a:r>
          </a:p>
          <a:p>
            <a:r>
              <a:rPr lang="en-US" dirty="0" smtClean="0"/>
              <a:t>http://www.livescience.com/32677-what-makes-fireflies-light-up.html </a:t>
            </a:r>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41</a:t>
            </a:fld>
            <a:endParaRPr lang="en-US"/>
          </a:p>
        </p:txBody>
      </p:sp>
    </p:spTree>
    <p:extLst>
      <p:ext uri="{BB962C8B-B14F-4D97-AF65-F5344CB8AC3E}">
        <p14:creationId xmlns:p14="http://schemas.microsoft.com/office/powerpoint/2010/main" val="434651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Design of a </a:t>
            </a:r>
            <a:r>
              <a:rPr lang="en-US" dirty="0" err="1" smtClean="0"/>
              <a:t>Biophilic</a:t>
            </a:r>
            <a:r>
              <a:rPr lang="en-US" dirty="0" smtClean="0"/>
              <a:t> Wastewater Treatment Facility in </a:t>
            </a:r>
            <a:r>
              <a:rPr lang="en-US" dirty="0" err="1" smtClean="0"/>
              <a:t>Diepsloot</a:t>
            </a:r>
            <a:r>
              <a:rPr lang="en-US" dirty="0" smtClean="0"/>
              <a:t> </a:t>
            </a:r>
          </a:p>
          <a:p>
            <a:r>
              <a:rPr lang="en-US" dirty="0" smtClean="0"/>
              <a:t>Rohan van</a:t>
            </a:r>
            <a:r>
              <a:rPr lang="en-US" baseline="0" dirty="0" smtClean="0"/>
              <a:t> Eden, 2015 </a:t>
            </a:r>
            <a:r>
              <a:rPr lang="en-US" dirty="0" smtClean="0"/>
              <a:t>https://issuu.com/rohanvaneeden/docs/rohan_thesis_binder </a:t>
            </a:r>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45</a:t>
            </a:fld>
            <a:endParaRPr lang="en-US"/>
          </a:p>
        </p:txBody>
      </p:sp>
    </p:spTree>
    <p:extLst>
      <p:ext uri="{BB962C8B-B14F-4D97-AF65-F5344CB8AC3E}">
        <p14:creationId xmlns:p14="http://schemas.microsoft.com/office/powerpoint/2010/main" val="3661064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50</a:t>
            </a:fld>
            <a:endParaRPr lang="en-US"/>
          </a:p>
        </p:txBody>
      </p:sp>
    </p:spTree>
    <p:extLst>
      <p:ext uri="{BB962C8B-B14F-4D97-AF65-F5344CB8AC3E}">
        <p14:creationId xmlns:p14="http://schemas.microsoft.com/office/powerpoint/2010/main" val="2760771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0" y="5687628"/>
            <a:ext cx="7687733"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79" y="4135088"/>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4135088"/>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grpSp>
        <p:nvGrpSpPr>
          <p:cNvPr id="6" name="Group 5"/>
          <p:cNvGrpSpPr/>
          <p:nvPr userDrawn="1"/>
        </p:nvGrpSpPr>
        <p:grpSpPr>
          <a:xfrm>
            <a:off x="3553426"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grpSp>
      <p:pic>
        <p:nvPicPr>
          <p:cNvPr id="12" name="Picture 1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196757" y="814137"/>
            <a:ext cx="9995243" cy="3026201"/>
          </a:xfrm>
          <a:prstGeom prst="rect">
            <a:avLst/>
          </a:prstGeom>
        </p:spPr>
      </p:pic>
      <p:sp>
        <p:nvSpPr>
          <p:cNvPr id="13" name="Subtitle 2"/>
          <p:cNvSpPr txBox="1">
            <a:spLocks/>
          </p:cNvSpPr>
          <p:nvPr userDrawn="1"/>
        </p:nvSpPr>
        <p:spPr>
          <a:xfrm>
            <a:off x="585020"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smtClean="0">
                <a:solidFill>
                  <a:schemeClr val="bg1"/>
                </a:solidFill>
              </a:rPr>
              <a:t>Potable</a:t>
            </a:r>
            <a:r>
              <a:rPr lang="en-US" sz="3200" baseline="0" dirty="0" smtClean="0">
                <a:solidFill>
                  <a:schemeClr val="bg1"/>
                </a:solidFill>
              </a:rPr>
              <a:t> Reuse Operator Training</a:t>
            </a:r>
          </a:p>
          <a:p>
            <a:pPr marL="0" indent="0">
              <a:buNone/>
            </a:pPr>
            <a:r>
              <a:rPr lang="en-US" sz="2000" i="1" baseline="0" dirty="0" smtClean="0">
                <a:solidFill>
                  <a:schemeClr val="bg1"/>
                </a:solidFill>
              </a:rPr>
              <a:t>Water Research Foundation Project Reuse-15-05</a:t>
            </a:r>
            <a:endParaRPr lang="en-US" sz="2000" i="1" dirty="0">
              <a:solidFill>
                <a:schemeClr val="bg1"/>
              </a:solidFill>
            </a:endParaRP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42399" y="177632"/>
            <a:ext cx="1349077" cy="326087"/>
          </a:xfrm>
          <a:prstGeom prst="rect">
            <a:avLst/>
          </a:prstGeom>
        </p:spPr>
      </p:pic>
      <p:pic>
        <p:nvPicPr>
          <p:cNvPr id="17" name="Picture 1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931979" y="153113"/>
            <a:ext cx="1013857" cy="569321"/>
          </a:xfrm>
          <a:prstGeom prst="rect">
            <a:avLst/>
          </a:prstGeom>
        </p:spPr>
      </p:pic>
      <p:pic>
        <p:nvPicPr>
          <p:cNvPr id="18" name="Picture 17"/>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188200" y="185496"/>
            <a:ext cx="1153002" cy="352604"/>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pic>
        <p:nvPicPr>
          <p:cNvPr id="3" name="Picture 2"/>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19239" y="779007"/>
            <a:ext cx="3993226" cy="2444708"/>
          </a:xfrm>
          <a:prstGeom prst="rect">
            <a:avLst/>
          </a:prstGeom>
        </p:spPr>
      </p:pic>
    </p:spTree>
    <p:extLst>
      <p:ext uri="{BB962C8B-B14F-4D97-AF65-F5344CB8AC3E}">
        <p14:creationId xmlns:p14="http://schemas.microsoft.com/office/powerpoint/2010/main" val="270620556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388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a:prstGeom prst="rect">
            <a:avLst/>
          </a:prstGeom>
        </p:spPr>
        <p:txBody>
          <a:bodyPr/>
          <a:lstStyle>
            <a:lvl1pPr>
              <a:defRPr b="1">
                <a:solidFill>
                  <a:srgbClr val="395173"/>
                </a:solidFill>
                <a:latin typeface="Arial" panose="020B0604020202020204" pitchFamily="34" charset="0"/>
                <a:cs typeface="Arial" panose="020B0604020202020204" pitchFamily="34" charset="0"/>
              </a:defRPr>
            </a:lvl1pPr>
          </a:lstStyle>
          <a:p>
            <a:r>
              <a:rPr lang="en-US" smtClean="0"/>
              <a:t>Click to edit Master title style</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4"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5"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7B9A0A7D-03E1-462A-B825-FF4CE71D1F19}" type="slidenum">
              <a:rPr lang="en-US" altLang="en-US" smtClean="0">
                <a:solidFill>
                  <a:srgbClr val="000000"/>
                </a:solidFill>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ea typeface="MS PGothic" panose="020B0600070205080204" pitchFamily="34" charset="-128"/>
            </a:endParaRPr>
          </a:p>
        </p:txBody>
      </p:sp>
      <p:sp>
        <p:nvSpPr>
          <p:cNvPr id="6" name="Rectangle 5"/>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8"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9"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0" name="Picture 9">
            <a:extLst>
              <a:ext uri="{FF2B5EF4-FFF2-40B4-BE49-F238E27FC236}">
                <a16:creationId xmlns:a16="http://schemas.microsoft.com/office/drawing/2014/main" id="{FDD23611-C24B-4FC8-B429-7CBFD65DC7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11" name="TextBox 10"/>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422945069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304800"/>
            <a:ext cx="11176000" cy="1066800"/>
          </a:xfrm>
          <a:prstGeom prst="rect">
            <a:avLst/>
          </a:prstGeom>
        </p:spPr>
        <p:txBody>
          <a:bodyPr/>
          <a:lstStyle>
            <a:lvl1pPr algn="l">
              <a:defRPr sz="32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508000" y="1524000"/>
            <a:ext cx="11176000" cy="4800600"/>
          </a:xfrm>
          <a:prstGeom prst="rect">
            <a:avLst/>
          </a:prstGeom>
        </p:spPr>
        <p:txBody>
          <a:bodyPr/>
          <a:lstStyle>
            <a:lvl1pPr marL="228600" indent="-228600">
              <a:lnSpc>
                <a:spcPct val="95000"/>
              </a:lnSpc>
              <a:spcBef>
                <a:spcPts val="1800"/>
              </a:spcBef>
              <a:buSzPct val="82000"/>
              <a:buFont typeface="Arial" panose="020B0604020202020204" pitchFamily="34" charset="0"/>
              <a:buChar char="•"/>
              <a:defRPr/>
            </a:lvl1pPr>
            <a:lvl2pPr marL="685800" indent="-283464">
              <a:lnSpc>
                <a:spcPct val="95000"/>
              </a:lnSpc>
              <a:spcBef>
                <a:spcPts val="1200"/>
              </a:spcBef>
              <a:buFont typeface="Segoe UI" panose="020B0502040204020203" pitchFamily="34" charset="0"/>
              <a:buChar char="−"/>
              <a:defRPr/>
            </a:lvl2pPr>
            <a:lvl3pPr marL="1097280" indent="-228600">
              <a:lnSpc>
                <a:spcPct val="95000"/>
              </a:lnSpc>
              <a:spcBef>
                <a:spcPts val="800"/>
              </a:spcBef>
              <a:buClr>
                <a:schemeClr val="tx1"/>
              </a:buClr>
              <a:buSzPct val="90000"/>
              <a:buFont typeface="Wingdings" panose="05000000000000000000" pitchFamily="2" charset="2"/>
              <a:buChar char="§"/>
              <a:defRPr/>
            </a:lvl3pPr>
            <a:lvl4pPr marL="1100138" indent="-265113">
              <a:buClr>
                <a:srgbClr val="6699FF"/>
              </a:buClr>
              <a:buSzPct val="94000"/>
              <a:buFont typeface="Wingdings" panose="05000000000000000000" pitchFamily="2" charset="2"/>
              <a:buChar char="§"/>
              <a:defRPr/>
            </a:lvl4pPr>
            <a:lvl5pPr marL="1420813" indent="-301625">
              <a:buFont typeface="Wingdings" panose="05000000000000000000" pitchFamily="2" charset="2"/>
              <a:buChar char="§"/>
              <a:defRPr/>
            </a:lvl5pPr>
          </a:lstStyle>
          <a:p>
            <a:pPr lvl="0"/>
            <a:r>
              <a:rPr lang="en-US" altLang="en-US"/>
              <a:t>Click to edit Master text styles</a:t>
            </a:r>
          </a:p>
          <a:p>
            <a:pPr lvl="1"/>
            <a:r>
              <a:rPr lang="en-US" altLang="en-US"/>
              <a:t>Second level</a:t>
            </a:r>
          </a:p>
          <a:p>
            <a:pPr lvl="2"/>
            <a:r>
              <a:rPr lang="en-US" altLang="en-US"/>
              <a:t>Third level</a:t>
            </a:r>
          </a:p>
        </p:txBody>
      </p:sp>
      <p:sp>
        <p:nvSpPr>
          <p:cNvPr id="4" name="Rectangle 3"/>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5"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6"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7"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8" name="Picture 7">
            <a:extLst>
              <a:ext uri="{FF2B5EF4-FFF2-40B4-BE49-F238E27FC236}">
                <a16:creationId xmlns:a16="http://schemas.microsoft.com/office/drawing/2014/main" id="{FDD23611-C24B-4FC8-B429-7CBFD65DC7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9" name="TextBox 8"/>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22965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3"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4"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5"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6" name="Picture 5">
            <a:extLst>
              <a:ext uri="{FF2B5EF4-FFF2-40B4-BE49-F238E27FC236}">
                <a16:creationId xmlns:a16="http://schemas.microsoft.com/office/drawing/2014/main" id="{FDD23611-C24B-4FC8-B429-7CBFD65DC7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7" name="TextBox 6"/>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70903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8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3015522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6" name="Rectangle 15"/>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8"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9"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20" name="Picture 19">
            <a:extLst>
              <a:ext uri="{FF2B5EF4-FFF2-40B4-BE49-F238E27FC236}">
                <a16:creationId xmlns:a16="http://schemas.microsoft.com/office/drawing/2014/main" id="{FDD23611-C24B-4FC8-B429-7CBFD65DC7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21" name="TextBox 20"/>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835523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1" baseline="0">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3" name="Rectangle 12"/>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2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3"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24" name="Picture 23">
            <a:extLst>
              <a:ext uri="{FF2B5EF4-FFF2-40B4-BE49-F238E27FC236}">
                <a16:creationId xmlns:a16="http://schemas.microsoft.com/office/drawing/2014/main" id="{FDD23611-C24B-4FC8-B429-7CBFD65DC7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25" name="TextBox 24"/>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0366192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2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508000" y="1524000"/>
            <a:ext cx="11176000" cy="4800600"/>
          </a:xfrm>
        </p:spPr>
        <p:txBody>
          <a:bodyPr/>
          <a:lstStyle>
            <a:lvl1pPr marL="228600" indent="-228600">
              <a:lnSpc>
                <a:spcPct val="95000"/>
              </a:lnSpc>
              <a:spcBef>
                <a:spcPts val="1800"/>
              </a:spcBef>
              <a:buSzPct val="82000"/>
              <a:buFont typeface="Arial" panose="020B0604020202020204" pitchFamily="34" charset="0"/>
              <a:buChar char="•"/>
              <a:defRPr/>
            </a:lvl1pPr>
            <a:lvl2pPr marL="685800" indent="-283464">
              <a:lnSpc>
                <a:spcPct val="95000"/>
              </a:lnSpc>
              <a:spcBef>
                <a:spcPts val="1200"/>
              </a:spcBef>
              <a:buFont typeface="Segoe UI" panose="020B0502040204020203" pitchFamily="34" charset="0"/>
              <a:buChar char="−"/>
              <a:defRPr/>
            </a:lvl2pPr>
            <a:lvl3pPr marL="1097280" indent="-228600">
              <a:lnSpc>
                <a:spcPct val="95000"/>
              </a:lnSpc>
              <a:spcBef>
                <a:spcPts val="800"/>
              </a:spcBef>
              <a:buClr>
                <a:schemeClr val="tx1"/>
              </a:buClr>
              <a:buSzPct val="90000"/>
              <a:buFont typeface="Wingdings" panose="05000000000000000000" pitchFamily="2" charset="2"/>
              <a:buChar char="§"/>
              <a:defRPr/>
            </a:lvl3pPr>
            <a:lvl4pPr marL="1100138" indent="-265113">
              <a:buClr>
                <a:srgbClr val="6699FF"/>
              </a:buClr>
              <a:buSzPct val="94000"/>
              <a:buFont typeface="Wingdings" panose="05000000000000000000" pitchFamily="2" charset="2"/>
              <a:buChar char="§"/>
              <a:defRPr/>
            </a:lvl4pPr>
            <a:lvl5pPr marL="1420813" indent="-301625">
              <a:buFont typeface="Wingdings" panose="05000000000000000000" pitchFamily="2" charset="2"/>
              <a:buChar char="§"/>
              <a:defRPr/>
            </a:lvl5pPr>
          </a:lstStyle>
          <a:p>
            <a:pPr lvl="0"/>
            <a:r>
              <a:rPr lang="en-US" altLang="en-US"/>
              <a:t>Click to edit Master text styles</a:t>
            </a:r>
          </a:p>
          <a:p>
            <a:pPr lvl="1"/>
            <a:r>
              <a:rPr lang="en-US" altLang="en-US"/>
              <a:t>Second level</a:t>
            </a:r>
          </a:p>
          <a:p>
            <a:pPr lvl="2"/>
            <a:r>
              <a:rPr lang="en-US" altLang="en-US"/>
              <a:t>Third level</a:t>
            </a:r>
          </a:p>
        </p:txBody>
      </p:sp>
      <p:sp>
        <p:nvSpPr>
          <p:cNvPr id="4" name="Rectangle 3"/>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5"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6"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7"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8" name="Picture 7">
            <a:extLst>
              <a:ext uri="{FF2B5EF4-FFF2-40B4-BE49-F238E27FC236}">
                <a16:creationId xmlns:a16="http://schemas.microsoft.com/office/drawing/2014/main" id="{FDD23611-C24B-4FC8-B429-7CBFD65DC7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9" name="TextBox 8"/>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37924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0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290849"/>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608867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736246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665784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1" baseline="0">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3" name="Rectangle 12"/>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2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3"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24" name="Picture 23">
            <a:extLst>
              <a:ext uri="{FF2B5EF4-FFF2-40B4-BE49-F238E27FC236}">
                <a16:creationId xmlns:a16="http://schemas.microsoft.com/office/drawing/2014/main" id="{FDD23611-C24B-4FC8-B429-7CBFD65DC7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25" name="TextBox 24"/>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3216222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90B599-C7AA-4C78-ADC3-D87259F907D8}" type="datetimeFigureOut">
              <a:rPr lang="en-US" smtClean="0"/>
              <a:t>8/2/2018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B563F-3A90-42D0-81E7-A1CA74F2F8B1}" type="slidenum">
              <a:rPr lang="en-US" smtClean="0"/>
              <a:t>‹#›</a:t>
            </a:fld>
            <a:endParaRPr lang="en-US"/>
          </a:p>
        </p:txBody>
      </p:sp>
    </p:spTree>
    <p:extLst>
      <p:ext uri="{BB962C8B-B14F-4D97-AF65-F5344CB8AC3E}">
        <p14:creationId xmlns:p14="http://schemas.microsoft.com/office/powerpoint/2010/main" val="337666516"/>
      </p:ext>
    </p:extLst>
  </p:cSld>
  <p:clrMap bg1="lt1" tx1="dk1" bg2="lt2" tx2="dk2" accent1="accent1" accent2="accent2" accent3="accent3" accent4="accent4" accent5="accent5" accent6="accent6" hlink="hlink" folHlink="folHlink"/>
  <p:sldLayoutIdLst>
    <p:sldLayoutId id="2147483660" r:id="rId1"/>
    <p:sldLayoutId id="2147483668" r:id="rId2"/>
    <p:sldLayoutId id="2147483669" r:id="rId3"/>
    <p:sldLayoutId id="2147483670" r:id="rId4"/>
    <p:sldLayoutId id="2147483671" r:id="rId5"/>
    <p:sldLayoutId id="2147483676"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000" b="1" kern="1200">
          <a:solidFill>
            <a:srgbClr val="39517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79560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 id="2147483673" r:id="rId5"/>
    <p:sldLayoutId id="2147483674" r:id="rId6"/>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8.jpeg"/><Relationship Id="rId11" Type="http://schemas.openxmlformats.org/officeDocument/2006/relationships/image" Target="../media/image23.pn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9.xml"/><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9.xml"/><Relationship Id="rId4" Type="http://schemas.openxmlformats.org/officeDocument/2006/relationships/comments" Target="../comments/comment1.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41.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43.png"/><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62.xml.rels><?xml version="1.0" encoding="UTF-8" standalone="yes"?>
<Relationships xmlns="http://schemas.openxmlformats.org/package/2006/relationships"><Relationship Id="rId3" Type="http://schemas.openxmlformats.org/officeDocument/2006/relationships/hyperlink" Target="mailto:werf@werf.org" TargetMode="External"/><Relationship Id="rId2" Type="http://schemas.openxmlformats.org/officeDocument/2006/relationships/hyperlink" Target="http://www.werf.org/" TargetMode="External"/><Relationship Id="rId1" Type="http://schemas.openxmlformats.org/officeDocument/2006/relationships/slideLayout" Target="../slideLayouts/slideLayout4.xml"/><Relationship Id="rId5" Type="http://schemas.openxmlformats.org/officeDocument/2006/relationships/hyperlink" Target="mailto:Info@WaterRF.org" TargetMode="External"/><Relationship Id="rId4" Type="http://schemas.openxmlformats.org/officeDocument/2006/relationships/hyperlink" Target="http://www.waterrf.or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05221" y="5974707"/>
            <a:ext cx="10169868" cy="475836"/>
          </a:xfrm>
        </p:spPr>
        <p:txBody>
          <a:bodyPr/>
          <a:lstStyle/>
          <a:p>
            <a:r>
              <a:rPr lang="en-US" dirty="0" err="1" smtClean="0"/>
              <a:t>Biofiltration</a:t>
            </a:r>
            <a:r>
              <a:rPr lang="en-US" dirty="0" smtClean="0"/>
              <a:t> (Intended as Supplement to GAC and Ozone Modules)</a:t>
            </a:r>
            <a:endParaRPr lang="en-US" dirty="0"/>
          </a:p>
        </p:txBody>
      </p:sp>
    </p:spTree>
    <p:extLst>
      <p:ext uri="{BB962C8B-B14F-4D97-AF65-F5344CB8AC3E}">
        <p14:creationId xmlns:p14="http://schemas.microsoft.com/office/powerpoint/2010/main" val="25664829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itle 4"/>
          <p:cNvSpPr>
            <a:spLocks noGrp="1"/>
          </p:cNvSpPr>
          <p:nvPr>
            <p:ph type="title"/>
          </p:nvPr>
        </p:nvSpPr>
        <p:spPr>
          <a:xfrm>
            <a:off x="685800" y="539496"/>
            <a:ext cx="10515600" cy="530352"/>
          </a:xfrm>
        </p:spPr>
        <p:txBody>
          <a:bodyPr>
            <a:normAutofit fontScale="90000"/>
          </a:bodyPr>
          <a:lstStyle/>
          <a:p>
            <a:r>
              <a:rPr lang="en-US" sz="2800" dirty="0" smtClean="0">
                <a:solidFill>
                  <a:srgbClr val="395173"/>
                </a:solidFill>
              </a:rPr>
              <a:t>For Some Projects, O₃/BAF is Coupled with RO-based Treatment</a:t>
            </a:r>
            <a:endParaRPr lang="en-US" sz="2800" dirty="0">
              <a:solidFill>
                <a:srgbClr val="395173"/>
              </a:solidFill>
            </a:endParaRPr>
          </a:p>
        </p:txBody>
      </p:sp>
      <p:sp>
        <p:nvSpPr>
          <p:cNvPr id="5" name="TextBox 4"/>
          <p:cNvSpPr txBox="1"/>
          <p:nvPr/>
        </p:nvSpPr>
        <p:spPr>
          <a:xfrm>
            <a:off x="2998280" y="2855815"/>
            <a:ext cx="723266" cy="276999"/>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Ozone</a:t>
            </a:r>
          </a:p>
        </p:txBody>
      </p:sp>
      <p:sp>
        <p:nvSpPr>
          <p:cNvPr id="6" name="TextBox 5"/>
          <p:cNvSpPr txBox="1"/>
          <p:nvPr/>
        </p:nvSpPr>
        <p:spPr>
          <a:xfrm>
            <a:off x="4426689" y="2822145"/>
            <a:ext cx="1033250" cy="646331"/>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Biologically</a:t>
            </a:r>
          </a:p>
          <a:p>
            <a:pPr algn="ctr"/>
            <a:r>
              <a:rPr lang="en-US" sz="1200" b="1" dirty="0">
                <a:solidFill>
                  <a:schemeClr val="accent1"/>
                </a:solidFill>
                <a:latin typeface="Segoe UI" panose="020B0502040204020203" pitchFamily="34" charset="0"/>
                <a:cs typeface="Segoe UI" panose="020B0502040204020203" pitchFamily="34" charset="0"/>
              </a:rPr>
              <a:t>Active</a:t>
            </a:r>
          </a:p>
          <a:p>
            <a:pPr algn="ctr"/>
            <a:r>
              <a:rPr lang="en-US" sz="1200" b="1" dirty="0">
                <a:solidFill>
                  <a:schemeClr val="accent1"/>
                </a:solidFill>
                <a:latin typeface="Segoe UI" panose="020B0502040204020203" pitchFamily="34" charset="0"/>
                <a:cs typeface="Segoe UI" panose="020B0502040204020203" pitchFamily="34" charset="0"/>
              </a:rPr>
              <a:t>Filtration</a:t>
            </a:r>
          </a:p>
        </p:txBody>
      </p:sp>
      <p:sp>
        <p:nvSpPr>
          <p:cNvPr id="7" name="TextBox 6"/>
          <p:cNvSpPr txBox="1"/>
          <p:nvPr/>
        </p:nvSpPr>
        <p:spPr>
          <a:xfrm>
            <a:off x="5459939" y="2868311"/>
            <a:ext cx="1236820" cy="276999"/>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Ultrafiltration</a:t>
            </a:r>
          </a:p>
        </p:txBody>
      </p:sp>
      <p:sp>
        <p:nvSpPr>
          <p:cNvPr id="8" name="TextBox 7"/>
          <p:cNvSpPr txBox="1"/>
          <p:nvPr/>
        </p:nvSpPr>
        <p:spPr>
          <a:xfrm>
            <a:off x="7152950" y="2855815"/>
            <a:ext cx="866673" cy="461665"/>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Reverse Osmosis</a:t>
            </a:r>
          </a:p>
        </p:txBody>
      </p:sp>
      <p:sp>
        <p:nvSpPr>
          <p:cNvPr id="9" name="TextBox 8"/>
          <p:cNvSpPr txBox="1"/>
          <p:nvPr/>
        </p:nvSpPr>
        <p:spPr>
          <a:xfrm>
            <a:off x="8796107" y="2717315"/>
            <a:ext cx="1308620" cy="830997"/>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Ultraviolet Disinfection Advanced Oxidation</a:t>
            </a:r>
          </a:p>
        </p:txBody>
      </p:sp>
      <p:sp>
        <p:nvSpPr>
          <p:cNvPr id="10" name="Rectangle 9"/>
          <p:cNvSpPr/>
          <p:nvPr/>
        </p:nvSpPr>
        <p:spPr>
          <a:xfrm>
            <a:off x="1877610" y="6214025"/>
            <a:ext cx="7308411" cy="338554"/>
          </a:xfrm>
          <a:prstGeom prst="rect">
            <a:avLst/>
          </a:prstGeom>
        </p:spPr>
        <p:txBody>
          <a:bodyPr wrap="none">
            <a:spAutoFit/>
          </a:bodyPr>
          <a:lstStyle/>
          <a:p>
            <a:r>
              <a:rPr lang="en-US" sz="1600" dirty="0">
                <a:latin typeface="Arial" panose="020B0604020202020204" pitchFamily="34" charset="0"/>
                <a:cs typeface="Arial" panose="020B0604020202020204" pitchFamily="34" charset="0"/>
              </a:rPr>
              <a:t>Photo: San Diego California Permanent Potable Reuse Demonstration System</a:t>
            </a:r>
          </a:p>
        </p:txBody>
      </p:sp>
      <p:grpSp>
        <p:nvGrpSpPr>
          <p:cNvPr id="11" name="Group 10"/>
          <p:cNvGrpSpPr/>
          <p:nvPr/>
        </p:nvGrpSpPr>
        <p:grpSpPr>
          <a:xfrm>
            <a:off x="2539053" y="1274806"/>
            <a:ext cx="7918521" cy="1547338"/>
            <a:chOff x="-2819899" y="1008831"/>
            <a:chExt cx="10609389" cy="2073154"/>
          </a:xfrm>
        </p:grpSpPr>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19899" y="1008831"/>
              <a:ext cx="5639797" cy="2073154"/>
            </a:xfrm>
            <a:prstGeom prst="rect">
              <a:avLst/>
            </a:prstGeom>
          </p:spPr>
        </p:pic>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9885" y="1512485"/>
              <a:ext cx="2386855" cy="1479850"/>
            </a:xfrm>
            <a:prstGeom prst="rect">
              <a:avLst/>
            </a:prstGeom>
          </p:spPr>
        </p:pic>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08122" y="1195626"/>
              <a:ext cx="2182267" cy="1827649"/>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84841" y="1968646"/>
              <a:ext cx="504649" cy="429634"/>
            </a:xfrm>
            <a:prstGeom prst="rect">
              <a:avLst/>
            </a:prstGeom>
          </p:spPr>
        </p:pic>
      </p:grpSp>
      <p:sp>
        <p:nvSpPr>
          <p:cNvPr id="16" name="TextBox 15"/>
          <p:cNvSpPr txBox="1"/>
          <p:nvPr/>
        </p:nvSpPr>
        <p:spPr>
          <a:xfrm>
            <a:off x="1524001" y="1991183"/>
            <a:ext cx="1015052" cy="646331"/>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Secondary or Tertiary Effluent</a:t>
            </a:r>
          </a:p>
        </p:txBody>
      </p:sp>
      <p:pic>
        <p:nvPicPr>
          <p:cNvPr id="17" name="Picture 2" descr="Photo of the Advanced Water Purification Facility"/>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836675" y="3841596"/>
            <a:ext cx="4382607" cy="221343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Related imag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538939" y="3846487"/>
            <a:ext cx="3918634" cy="2206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8165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420396" y="2369676"/>
            <a:ext cx="6000206" cy="1433030"/>
            <a:chOff x="400050" y="2381250"/>
            <a:chExt cx="8774019" cy="2095500"/>
          </a:xfrm>
        </p:grpSpPr>
        <p:pic>
          <p:nvPicPr>
            <p:cNvPr id="2" name="Picture 1"/>
            <p:cNvPicPr>
              <a:picLocks noChangeAspect="1"/>
            </p:cNvPicPr>
            <p:nvPr/>
          </p:nvPicPr>
          <p:blipFill>
            <a:blip r:embed="rId2"/>
            <a:stretch>
              <a:fillRect/>
            </a:stretch>
          </p:blipFill>
          <p:spPr>
            <a:xfrm>
              <a:off x="400050" y="2381250"/>
              <a:ext cx="8343900" cy="2095500"/>
            </a:xfrm>
            <a:prstGeom prst="rect">
              <a:avLst/>
            </a:prstGeom>
          </p:spPr>
        </p:pic>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21205" y="3616690"/>
              <a:ext cx="452864" cy="284791"/>
            </a:xfrm>
            <a:prstGeom prst="rect">
              <a:avLst/>
            </a:prstGeom>
          </p:spPr>
        </p:pic>
      </p:grpSp>
      <p:sp>
        <p:nvSpPr>
          <p:cNvPr id="8" name="TextBox 7"/>
          <p:cNvSpPr txBox="1"/>
          <p:nvPr/>
        </p:nvSpPr>
        <p:spPr>
          <a:xfrm>
            <a:off x="5707778" y="3802707"/>
            <a:ext cx="1010194" cy="276999"/>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Ozone</a:t>
            </a:r>
          </a:p>
        </p:txBody>
      </p:sp>
      <p:sp>
        <p:nvSpPr>
          <p:cNvPr id="9" name="TextBox 8"/>
          <p:cNvSpPr txBox="1"/>
          <p:nvPr/>
        </p:nvSpPr>
        <p:spPr>
          <a:xfrm>
            <a:off x="6717973" y="3802707"/>
            <a:ext cx="1210493" cy="646331"/>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Biologically</a:t>
            </a:r>
          </a:p>
          <a:p>
            <a:pPr algn="ctr"/>
            <a:r>
              <a:rPr lang="en-US" sz="1200" b="1" dirty="0">
                <a:solidFill>
                  <a:schemeClr val="accent1"/>
                </a:solidFill>
                <a:latin typeface="Segoe UI" panose="020B0502040204020203" pitchFamily="34" charset="0"/>
                <a:cs typeface="Segoe UI" panose="020B0502040204020203" pitchFamily="34" charset="0"/>
              </a:rPr>
              <a:t>Active</a:t>
            </a:r>
          </a:p>
          <a:p>
            <a:pPr algn="ctr"/>
            <a:r>
              <a:rPr lang="en-US" sz="1200" b="1" dirty="0">
                <a:solidFill>
                  <a:schemeClr val="accent1"/>
                </a:solidFill>
                <a:latin typeface="Segoe UI" panose="020B0502040204020203" pitchFamily="34" charset="0"/>
                <a:cs typeface="Segoe UI" panose="020B0502040204020203" pitchFamily="34" charset="0"/>
              </a:rPr>
              <a:t>Filtration</a:t>
            </a:r>
          </a:p>
        </p:txBody>
      </p:sp>
      <p:sp>
        <p:nvSpPr>
          <p:cNvPr id="10" name="TextBox 9"/>
          <p:cNvSpPr txBox="1"/>
          <p:nvPr/>
        </p:nvSpPr>
        <p:spPr>
          <a:xfrm>
            <a:off x="7728167" y="3802707"/>
            <a:ext cx="1210493" cy="276999"/>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Ultrafiltration</a:t>
            </a:r>
          </a:p>
        </p:txBody>
      </p:sp>
      <p:sp>
        <p:nvSpPr>
          <p:cNvPr id="11" name="TextBox 10"/>
          <p:cNvSpPr txBox="1"/>
          <p:nvPr/>
        </p:nvSpPr>
        <p:spPr>
          <a:xfrm>
            <a:off x="8705476" y="3802707"/>
            <a:ext cx="1210493" cy="646331"/>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Granular Activated Carbon</a:t>
            </a:r>
          </a:p>
        </p:txBody>
      </p:sp>
      <p:sp>
        <p:nvSpPr>
          <p:cNvPr id="12" name="TextBox 11"/>
          <p:cNvSpPr txBox="1"/>
          <p:nvPr/>
        </p:nvSpPr>
        <p:spPr>
          <a:xfrm>
            <a:off x="9974265" y="3802707"/>
            <a:ext cx="1210493" cy="461665"/>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Ultraviolet Disinfection</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49192" y="1370477"/>
            <a:ext cx="990349" cy="13204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91791" y="1375009"/>
            <a:ext cx="978950" cy="13052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58753" y="4483290"/>
            <a:ext cx="1223976" cy="16319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Picture 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72068" y="1069848"/>
            <a:ext cx="1085821" cy="14477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9" name="Picture 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63343" y="4483291"/>
            <a:ext cx="1694756" cy="12710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 name="Picture 1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728800" y="1553693"/>
            <a:ext cx="1698556" cy="12739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Rectangle 20"/>
          <p:cNvSpPr/>
          <p:nvPr/>
        </p:nvSpPr>
        <p:spPr>
          <a:xfrm>
            <a:off x="4023582" y="6122996"/>
            <a:ext cx="7075463" cy="307777"/>
          </a:xfrm>
          <a:prstGeom prst="rect">
            <a:avLst/>
          </a:prstGeom>
        </p:spPr>
        <p:txBody>
          <a:bodyPr wrap="none">
            <a:spAutoFit/>
          </a:bodyPr>
          <a:lstStyle/>
          <a:p>
            <a:r>
              <a:rPr lang="en-US" sz="1400" dirty="0">
                <a:latin typeface="Arial" panose="020B0604020202020204" pitchFamily="34" charset="0"/>
                <a:cs typeface="Arial" panose="020B0604020202020204" pitchFamily="34" charset="0"/>
              </a:rPr>
              <a:t>Photos: Altamonte Springs FL Permanent Direct Potable Reuse Demonstration System</a:t>
            </a:r>
          </a:p>
        </p:txBody>
      </p:sp>
      <p:sp>
        <p:nvSpPr>
          <p:cNvPr id="22" name="TextBox 21"/>
          <p:cNvSpPr txBox="1"/>
          <p:nvPr/>
        </p:nvSpPr>
        <p:spPr>
          <a:xfrm>
            <a:off x="4488680" y="2971710"/>
            <a:ext cx="1015052" cy="646331"/>
          </a:xfrm>
          <a:prstGeom prst="rect">
            <a:avLst/>
          </a:prstGeom>
          <a:noFill/>
        </p:spPr>
        <p:txBody>
          <a:bodyPr wrap="square" rtlCol="0">
            <a:spAutoFit/>
          </a:bodyPr>
          <a:lstStyle/>
          <a:p>
            <a:pPr algn="ctr"/>
            <a:r>
              <a:rPr lang="en-US" sz="1200" b="1" dirty="0">
                <a:solidFill>
                  <a:schemeClr val="accent1"/>
                </a:solidFill>
                <a:latin typeface="Segoe UI" panose="020B0502040204020203" pitchFamily="34" charset="0"/>
                <a:cs typeface="Segoe UI" panose="020B0502040204020203" pitchFamily="34" charset="0"/>
              </a:rPr>
              <a:t>Secondary or Tertiary Effluent</a:t>
            </a:r>
          </a:p>
        </p:txBody>
      </p:sp>
      <p:pic>
        <p:nvPicPr>
          <p:cNvPr id="23" name="Picture 22"/>
          <p:cNvPicPr>
            <a:picLocks noChangeAspect="1"/>
          </p:cNvPicPr>
          <p:nvPr/>
        </p:nvPicPr>
        <p:blipFill>
          <a:blip r:embed="rId10" cstate="print">
            <a:clrChange>
              <a:clrFrom>
                <a:srgbClr val="FCFCFC"/>
              </a:clrFrom>
              <a:clrTo>
                <a:srgbClr val="FCFCFC">
                  <a:alpha val="0"/>
                </a:srgbClr>
              </a:clrTo>
            </a:clrChange>
            <a:extLst>
              <a:ext uri="{28A0092B-C50C-407E-A947-70E740481C1C}">
                <a14:useLocalDpi xmlns:a14="http://schemas.microsoft.com/office/drawing/2010/main"/>
              </a:ext>
            </a:extLst>
          </a:blip>
          <a:stretch>
            <a:fillRect/>
          </a:stretch>
        </p:blipFill>
        <p:spPr>
          <a:xfrm>
            <a:off x="4321992" y="4360825"/>
            <a:ext cx="1322374" cy="1328115"/>
          </a:xfrm>
          <a:prstGeom prst="rect">
            <a:avLst/>
          </a:prstGeom>
        </p:spPr>
      </p:pic>
      <p:pic>
        <p:nvPicPr>
          <p:cNvPr id="24" name="Picture 2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6890" y="3668447"/>
            <a:ext cx="2902693" cy="2055241"/>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sp>
        <p:nvSpPr>
          <p:cNvPr id="25" name="TextBox 24"/>
          <p:cNvSpPr txBox="1"/>
          <p:nvPr/>
        </p:nvSpPr>
        <p:spPr>
          <a:xfrm>
            <a:off x="358910" y="1218998"/>
            <a:ext cx="4129070" cy="1938992"/>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rgbClr val="C00000"/>
                </a:solidFill>
                <a:latin typeface="Arial" panose="020B0604020202020204" pitchFamily="34" charset="0"/>
                <a:cs typeface="Arial" panose="020B0604020202020204" pitchFamily="34" charset="0"/>
              </a:rPr>
              <a:t>Virus kill</a:t>
            </a:r>
          </a:p>
          <a:p>
            <a:pPr marL="285750" indent="-285750">
              <a:buFont typeface="Arial" panose="020B0604020202020204" pitchFamily="34" charset="0"/>
              <a:buChar char="•"/>
            </a:pPr>
            <a:r>
              <a:rPr lang="en-US" sz="2400" dirty="0" smtClean="0">
                <a:solidFill>
                  <a:srgbClr val="C00000"/>
                </a:solidFill>
                <a:latin typeface="Arial" panose="020B0604020202020204" pitchFamily="34" charset="0"/>
                <a:cs typeface="Arial" panose="020B0604020202020204" pitchFamily="34" charset="0"/>
              </a:rPr>
              <a:t>Protozoa removal</a:t>
            </a:r>
          </a:p>
          <a:p>
            <a:pPr marL="285750" indent="-285750">
              <a:buFont typeface="Arial" panose="020B0604020202020204" pitchFamily="34" charset="0"/>
              <a:buChar char="•"/>
            </a:pPr>
            <a:r>
              <a:rPr lang="en-US" sz="2400" dirty="0">
                <a:solidFill>
                  <a:srgbClr val="C00000"/>
                </a:solidFill>
                <a:latin typeface="Arial" panose="020B0604020202020204" pitchFamily="34" charset="0"/>
                <a:cs typeface="Arial" panose="020B0604020202020204" pitchFamily="34" charset="0"/>
              </a:rPr>
              <a:t>TOC reduction</a:t>
            </a:r>
          </a:p>
          <a:p>
            <a:pPr marL="285750" indent="-285750">
              <a:buFont typeface="Arial" panose="020B0604020202020204" pitchFamily="34" charset="0"/>
              <a:buChar char="•"/>
            </a:pPr>
            <a:r>
              <a:rPr lang="en-US" sz="2400" dirty="0">
                <a:solidFill>
                  <a:srgbClr val="C00000"/>
                </a:solidFill>
                <a:latin typeface="Arial" panose="020B0604020202020204" pitchFamily="34" charset="0"/>
                <a:cs typeface="Arial" panose="020B0604020202020204" pitchFamily="34" charset="0"/>
              </a:rPr>
              <a:t>Trace chemical pollutant </a:t>
            </a:r>
            <a:r>
              <a:rPr lang="en-US" sz="2400" dirty="0" smtClean="0">
                <a:solidFill>
                  <a:srgbClr val="C00000"/>
                </a:solidFill>
                <a:latin typeface="Arial" panose="020B0604020202020204" pitchFamily="34" charset="0"/>
                <a:cs typeface="Arial" panose="020B0604020202020204" pitchFamily="34" charset="0"/>
              </a:rPr>
              <a:t>reduction</a:t>
            </a:r>
            <a:endParaRPr lang="en-US" sz="2400" dirty="0">
              <a:solidFill>
                <a:srgbClr val="C00000"/>
              </a:solidFill>
              <a:latin typeface="Arial" panose="020B0604020202020204" pitchFamily="34" charset="0"/>
              <a:cs typeface="Arial" panose="020B0604020202020204" pitchFamily="34" charset="0"/>
            </a:endParaRPr>
          </a:p>
        </p:txBody>
      </p:sp>
      <p:sp>
        <p:nvSpPr>
          <p:cNvPr id="27" name="Title 1"/>
          <p:cNvSpPr txBox="1">
            <a:spLocks/>
          </p:cNvSpPr>
          <p:nvPr/>
        </p:nvSpPr>
        <p:spPr bwMode="auto">
          <a:xfrm>
            <a:off x="685800" y="539496"/>
            <a:ext cx="11031982" cy="530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3200" kern="1200" spc="-50">
                <a:solidFill>
                  <a:schemeClr val="tx1"/>
                </a:solidFill>
                <a:latin typeface="Segoe UI Semibold" panose="020B0702040204020203" pitchFamily="34" charset="0"/>
                <a:ea typeface="+mj-ea"/>
                <a:cs typeface="+mj-cs"/>
              </a:defRPr>
            </a:lvl1pPr>
            <a:lvl2pPr algn="l" rtl="0" eaLnBrk="1" fontAlgn="base" hangingPunct="1">
              <a:spcBef>
                <a:spcPct val="0"/>
              </a:spcBef>
              <a:spcAft>
                <a:spcPct val="0"/>
              </a:spcAft>
              <a:defRPr sz="3200">
                <a:solidFill>
                  <a:schemeClr val="tx1"/>
                </a:solidFill>
                <a:latin typeface="Segoe UI Semibold" panose="020B0702040204020203" pitchFamily="34" charset="0"/>
              </a:defRPr>
            </a:lvl2pPr>
            <a:lvl3pPr algn="l" rtl="0" eaLnBrk="1" fontAlgn="base" hangingPunct="1">
              <a:spcBef>
                <a:spcPct val="0"/>
              </a:spcBef>
              <a:spcAft>
                <a:spcPct val="0"/>
              </a:spcAft>
              <a:defRPr sz="3200">
                <a:solidFill>
                  <a:schemeClr val="tx1"/>
                </a:solidFill>
                <a:latin typeface="Segoe UI Semibold" panose="020B0702040204020203" pitchFamily="34" charset="0"/>
              </a:defRPr>
            </a:lvl3pPr>
            <a:lvl4pPr algn="l" rtl="0" eaLnBrk="1" fontAlgn="base" hangingPunct="1">
              <a:spcBef>
                <a:spcPct val="0"/>
              </a:spcBef>
              <a:spcAft>
                <a:spcPct val="0"/>
              </a:spcAft>
              <a:defRPr sz="3200">
                <a:solidFill>
                  <a:schemeClr val="tx1"/>
                </a:solidFill>
                <a:latin typeface="Segoe UI Semibold" panose="020B0702040204020203" pitchFamily="34" charset="0"/>
              </a:defRPr>
            </a:lvl4pPr>
            <a:lvl5pPr algn="l" rtl="0" eaLnBrk="1" fontAlgn="base" hangingPunct="1">
              <a:spcBef>
                <a:spcPct val="0"/>
              </a:spcBef>
              <a:spcAft>
                <a:spcPct val="0"/>
              </a:spcAft>
              <a:defRPr sz="3200">
                <a:solidFill>
                  <a:schemeClr val="tx1"/>
                </a:solidFill>
                <a:latin typeface="Segoe UI Semibold" panose="020B0702040204020203" pitchFamily="34" charset="0"/>
              </a:defRPr>
            </a:lvl5pPr>
            <a:lvl6pPr marL="457200" algn="l" rtl="0" eaLnBrk="1" fontAlgn="base" hangingPunct="1">
              <a:spcBef>
                <a:spcPct val="0"/>
              </a:spcBef>
              <a:spcAft>
                <a:spcPct val="0"/>
              </a:spcAft>
              <a:defRPr sz="3600" b="1">
                <a:solidFill>
                  <a:schemeClr val="tx2"/>
                </a:solidFill>
                <a:latin typeface="Verdana" panose="020B0604030504040204" pitchFamily="34" charset="0"/>
              </a:defRPr>
            </a:lvl6pPr>
            <a:lvl7pPr marL="914400" algn="l" rtl="0" eaLnBrk="1" fontAlgn="base" hangingPunct="1">
              <a:spcBef>
                <a:spcPct val="0"/>
              </a:spcBef>
              <a:spcAft>
                <a:spcPct val="0"/>
              </a:spcAft>
              <a:defRPr sz="3600" b="1">
                <a:solidFill>
                  <a:schemeClr val="tx2"/>
                </a:solidFill>
                <a:latin typeface="Verdana" panose="020B0604030504040204" pitchFamily="34" charset="0"/>
              </a:defRPr>
            </a:lvl7pPr>
            <a:lvl8pPr marL="1371600" algn="l" rtl="0" eaLnBrk="1" fontAlgn="base" hangingPunct="1">
              <a:spcBef>
                <a:spcPct val="0"/>
              </a:spcBef>
              <a:spcAft>
                <a:spcPct val="0"/>
              </a:spcAft>
              <a:defRPr sz="3600" b="1">
                <a:solidFill>
                  <a:schemeClr val="tx2"/>
                </a:solidFill>
                <a:latin typeface="Verdana" panose="020B0604030504040204" pitchFamily="34" charset="0"/>
              </a:defRPr>
            </a:lvl8pPr>
            <a:lvl9pPr marL="1828800" algn="l" rtl="0" eaLnBrk="1" fontAlgn="base" hangingPunct="1">
              <a:spcBef>
                <a:spcPct val="0"/>
              </a:spcBef>
              <a:spcAft>
                <a:spcPct val="0"/>
              </a:spcAft>
              <a:defRPr sz="3600" b="1">
                <a:solidFill>
                  <a:schemeClr val="tx2"/>
                </a:solidFill>
                <a:latin typeface="Verdana" panose="020B0604030504040204" pitchFamily="34" charset="0"/>
              </a:defRPr>
            </a:lvl9pPr>
          </a:lstStyle>
          <a:p>
            <a:r>
              <a:rPr lang="en-US" sz="2800" b="1" dirty="0" smtClean="0">
                <a:solidFill>
                  <a:srgbClr val="395173"/>
                </a:solidFill>
                <a:latin typeface="Arial" panose="020B0604020202020204" pitchFamily="34" charset="0"/>
                <a:cs typeface="Arial" panose="020B0604020202020204" pitchFamily="34" charset="0"/>
              </a:rPr>
              <a:t>The Ozone/BAF Process is Critical to Non-RO Purification</a:t>
            </a:r>
            <a:endParaRPr lang="en-US" sz="2800" b="1" i="1" dirty="0">
              <a:solidFill>
                <a:srgbClr val="39517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3674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539496"/>
            <a:ext cx="10338919" cy="533400"/>
          </a:xfrm>
        </p:spPr>
        <p:txBody>
          <a:bodyPr/>
          <a:lstStyle/>
          <a:p>
            <a:r>
              <a:rPr lang="en-US" dirty="0" smtClean="0"/>
              <a:t>BAF is the Ideal Treatment to be Coupled with Ozonation</a:t>
            </a:r>
            <a:br>
              <a:rPr lang="en-US" dirty="0" smtClean="0"/>
            </a:br>
            <a:endParaRPr lang="en-US" dirty="0"/>
          </a:p>
        </p:txBody>
      </p:sp>
      <p:sp>
        <p:nvSpPr>
          <p:cNvPr id="8" name="Text Placeholder 7"/>
          <p:cNvSpPr>
            <a:spLocks noGrp="1"/>
          </p:cNvSpPr>
          <p:nvPr>
            <p:ph type="body" sz="quarter" idx="10"/>
          </p:nvPr>
        </p:nvSpPr>
        <p:spPr>
          <a:xfrm>
            <a:off x="685800" y="1339144"/>
            <a:ext cx="11225049" cy="3897798"/>
          </a:xfrm>
        </p:spPr>
        <p:txBody>
          <a:bodyPr/>
          <a:lstStyle/>
          <a:p>
            <a:r>
              <a:rPr lang="en-US" sz="2800" dirty="0" smtClean="0"/>
              <a:t>Ozone fractures recalcitrant organics, increasing biodegradation potential through BAF</a:t>
            </a:r>
          </a:p>
          <a:p>
            <a:r>
              <a:rPr lang="en-US" sz="2800" dirty="0" smtClean="0"/>
              <a:t>Ozone hyper-oxygenates the water flowing into the BAF, again improving performance</a:t>
            </a:r>
          </a:p>
          <a:p>
            <a:pPr marL="0" indent="0">
              <a:buNone/>
            </a:pPr>
            <a:endParaRPr lang="en-US" dirty="0" smtClean="0"/>
          </a:p>
          <a:p>
            <a:endParaRPr lang="en-US" dirty="0"/>
          </a:p>
        </p:txBody>
      </p:sp>
      <p:sp>
        <p:nvSpPr>
          <p:cNvPr id="2" name="Rectangle 1"/>
          <p:cNvSpPr/>
          <p:nvPr/>
        </p:nvSpPr>
        <p:spPr>
          <a:xfrm>
            <a:off x="5305130" y="5586248"/>
            <a:ext cx="6096000" cy="461665"/>
          </a:xfrm>
          <a:prstGeom prst="rect">
            <a:avLst/>
          </a:prstGeom>
        </p:spPr>
        <p:txBody>
          <a:bodyPr>
            <a:spAutoFit/>
          </a:bodyPr>
          <a:lstStyle/>
          <a:p>
            <a:r>
              <a:rPr lang="en-US" sz="1200" dirty="0">
                <a:latin typeface="Arial" panose="020B0604020202020204" pitchFamily="34" charset="0"/>
                <a:cs typeface="Arial" panose="020B0604020202020204" pitchFamily="34" charset="0"/>
              </a:rPr>
              <a:t>http://www.werf.org/c/KnowledgeAreas/WaterReuse/ProductsToolsnonWERF/2017/How_Reuse_Works_Videos.aspx</a:t>
            </a: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54418" y="3327020"/>
            <a:ext cx="4816600" cy="2744595"/>
          </a:xfrm>
          <a:prstGeom prst="rect">
            <a:avLst/>
          </a:prstGeom>
        </p:spPr>
      </p:pic>
    </p:spTree>
    <p:extLst>
      <p:ext uri="{BB962C8B-B14F-4D97-AF65-F5344CB8AC3E}">
        <p14:creationId xmlns:p14="http://schemas.microsoft.com/office/powerpoint/2010/main" val="774001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539496"/>
            <a:ext cx="10338919" cy="533400"/>
          </a:xfrm>
        </p:spPr>
        <p:txBody>
          <a:bodyPr/>
          <a:lstStyle/>
          <a:p>
            <a:r>
              <a:rPr lang="en-US" dirty="0" smtClean="0"/>
              <a:t>BAF is the Ideal Treatment to be Coupled with Ozonation</a:t>
            </a:r>
            <a:br>
              <a:rPr lang="en-US" dirty="0" smtClean="0"/>
            </a:br>
            <a:endParaRPr lang="en-US" dirty="0"/>
          </a:p>
        </p:txBody>
      </p:sp>
      <p:sp>
        <p:nvSpPr>
          <p:cNvPr id="8" name="Text Placeholder 7"/>
          <p:cNvSpPr>
            <a:spLocks noGrp="1"/>
          </p:cNvSpPr>
          <p:nvPr>
            <p:ph type="body" sz="quarter" idx="10"/>
          </p:nvPr>
        </p:nvSpPr>
        <p:spPr>
          <a:xfrm>
            <a:off x="601716" y="1487111"/>
            <a:ext cx="11225049" cy="3897798"/>
          </a:xfrm>
        </p:spPr>
        <p:txBody>
          <a:bodyPr/>
          <a:lstStyle/>
          <a:p>
            <a:r>
              <a:rPr lang="en-US" sz="2800" dirty="0" smtClean="0"/>
              <a:t>Removal/reduction of organic carbon, </a:t>
            </a:r>
            <a:r>
              <a:rPr lang="en-US" sz="2800" dirty="0" err="1" smtClean="0"/>
              <a:t>CECs</a:t>
            </a:r>
            <a:r>
              <a:rPr lang="en-US" sz="2800" dirty="0" smtClean="0"/>
              <a:t>, pathogens (filtration), and DBP minimization</a:t>
            </a:r>
          </a:p>
          <a:p>
            <a:pPr lvl="1"/>
            <a:r>
              <a:rPr lang="en-US" sz="2400" dirty="0" smtClean="0"/>
              <a:t>20 - 40% removal of TOC</a:t>
            </a:r>
          </a:p>
          <a:p>
            <a:pPr lvl="1"/>
            <a:r>
              <a:rPr lang="en-US" sz="2400" dirty="0" smtClean="0"/>
              <a:t>Destroys </a:t>
            </a:r>
            <a:r>
              <a:rPr lang="en-US" sz="2400" dirty="0"/>
              <a:t>recalcitrant organic carbon</a:t>
            </a:r>
          </a:p>
          <a:p>
            <a:pPr lvl="1"/>
            <a:r>
              <a:rPr lang="en-US" sz="2400" dirty="0" smtClean="0"/>
              <a:t>O₃/BAF removes ~90% of CECs below </a:t>
            </a:r>
            <a:r>
              <a:rPr lang="en-US" sz="2400" dirty="0" err="1" smtClean="0"/>
              <a:t>MRL</a:t>
            </a:r>
            <a:endParaRPr lang="en-US" sz="2400" dirty="0" smtClean="0"/>
          </a:p>
          <a:p>
            <a:r>
              <a:rPr lang="en-US" sz="2800" dirty="0" smtClean="0"/>
              <a:t>Reduces </a:t>
            </a:r>
            <a:r>
              <a:rPr lang="en-US" sz="2800" dirty="0"/>
              <a:t>oxidation by-products (e.g. NDMA)</a:t>
            </a:r>
          </a:p>
          <a:p>
            <a:r>
              <a:rPr lang="en-US" sz="2800" dirty="0" smtClean="0"/>
              <a:t>Filtration </a:t>
            </a:r>
            <a:r>
              <a:rPr lang="en-US" sz="2800" dirty="0"/>
              <a:t>of turbidity and suspended </a:t>
            </a:r>
            <a:r>
              <a:rPr lang="en-US" sz="2800" dirty="0" smtClean="0"/>
              <a:t>solids</a:t>
            </a:r>
          </a:p>
          <a:p>
            <a:pPr lvl="1"/>
            <a:r>
              <a:rPr lang="en-US" sz="2400" dirty="0"/>
              <a:t>Increases </a:t>
            </a:r>
            <a:r>
              <a:rPr lang="en-US" sz="2400" dirty="0" smtClean="0"/>
              <a:t>UVT, making subsequent UV processes more efficient</a:t>
            </a:r>
            <a:r>
              <a:rPr lang="en-US" dirty="0" smtClean="0"/>
              <a:t/>
            </a:r>
            <a:br>
              <a:rPr lang="en-US" dirty="0" smtClean="0"/>
            </a:br>
            <a:endParaRPr lang="en-US" dirty="0"/>
          </a:p>
          <a:p>
            <a:pPr marL="457200" lvl="1" indent="0">
              <a:buNone/>
            </a:pPr>
            <a:r>
              <a:rPr lang="en-US" sz="1400" dirty="0" smtClean="0"/>
              <a:t>Source: </a:t>
            </a:r>
            <a:r>
              <a:rPr lang="en-US" sz="1400" dirty="0" err="1" smtClean="0"/>
              <a:t>pureALTA</a:t>
            </a:r>
            <a:r>
              <a:rPr lang="en-US" sz="1400" dirty="0" smtClean="0"/>
              <a:t> Direct Potable Reuse Demonstration, Altamonte Springs, FL</a:t>
            </a:r>
          </a:p>
          <a:p>
            <a:pPr marL="0" indent="0">
              <a:buNone/>
            </a:pPr>
            <a:endParaRPr lang="en-US" dirty="0" smtClean="0"/>
          </a:p>
          <a:p>
            <a:endParaRPr lang="en-US" dirty="0"/>
          </a:p>
        </p:txBody>
      </p:sp>
    </p:spTree>
    <p:extLst>
      <p:ext uri="{BB962C8B-B14F-4D97-AF65-F5344CB8AC3E}">
        <p14:creationId xmlns:p14="http://schemas.microsoft.com/office/powerpoint/2010/main" val="13698190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97712"/>
            <a:ext cx="11176000" cy="772136"/>
          </a:xfrm>
        </p:spPr>
        <p:txBody>
          <a:bodyPr/>
          <a:lstStyle/>
          <a:p>
            <a:r>
              <a:rPr lang="en-US" sz="2800" b="1" dirty="0">
                <a:solidFill>
                  <a:srgbClr val="395173"/>
                </a:solidFill>
                <a:latin typeface="Arial" panose="020B0604020202020204" pitchFamily="34" charset="0"/>
                <a:cs typeface="Arial" panose="020B0604020202020204" pitchFamily="34" charset="0"/>
              </a:rPr>
              <a:t>Total Organic Carbon Removal, Step by Step </a:t>
            </a:r>
            <a:r>
              <a:rPr lang="en-US" sz="2800" b="1" dirty="0" smtClean="0">
                <a:solidFill>
                  <a:srgbClr val="395173"/>
                </a:solidFill>
                <a:latin typeface="Arial" panose="020B0604020202020204" pitchFamily="34" charset="0"/>
                <a:cs typeface="Arial" panose="020B0604020202020204" pitchFamily="34" charset="0"/>
              </a:rPr>
              <a:t>through</a:t>
            </a:r>
            <a:br>
              <a:rPr lang="en-US" sz="2800" b="1" dirty="0" smtClean="0">
                <a:solidFill>
                  <a:srgbClr val="395173"/>
                </a:solidFill>
                <a:latin typeface="Arial" panose="020B0604020202020204" pitchFamily="34" charset="0"/>
                <a:cs typeface="Arial" panose="020B0604020202020204" pitchFamily="34" charset="0"/>
              </a:rPr>
            </a:br>
            <a:r>
              <a:rPr lang="en-US" sz="2800" b="1" dirty="0" smtClean="0">
                <a:solidFill>
                  <a:srgbClr val="395173"/>
                </a:solidFill>
                <a:latin typeface="Arial" panose="020B0604020202020204" pitchFamily="34" charset="0"/>
                <a:cs typeface="Arial" panose="020B0604020202020204" pitchFamily="34" charset="0"/>
              </a:rPr>
              <a:t>Non-RO </a:t>
            </a:r>
            <a:r>
              <a:rPr lang="en-US" sz="2800" b="1" dirty="0">
                <a:solidFill>
                  <a:srgbClr val="395173"/>
                </a:solidFill>
                <a:latin typeface="Arial" panose="020B0604020202020204" pitchFamily="34" charset="0"/>
                <a:cs typeface="Arial" panose="020B0604020202020204" pitchFamily="34" charset="0"/>
              </a:rPr>
              <a:t>Purification</a:t>
            </a:r>
          </a:p>
        </p:txBody>
      </p:sp>
      <p:pic>
        <p:nvPicPr>
          <p:cNvPr id="3" name="Picture 2"/>
          <p:cNvPicPr>
            <a:picLocks noChangeAspect="1"/>
          </p:cNvPicPr>
          <p:nvPr/>
        </p:nvPicPr>
        <p:blipFill>
          <a:blip r:embed="rId2"/>
          <a:stretch>
            <a:fillRect/>
          </a:stretch>
        </p:blipFill>
        <p:spPr>
          <a:xfrm>
            <a:off x="1786186" y="1371600"/>
            <a:ext cx="8129340" cy="48723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ounded Rectangle 5"/>
          <p:cNvSpPr/>
          <p:nvPr/>
        </p:nvSpPr>
        <p:spPr bwMode="auto">
          <a:xfrm>
            <a:off x="3950472" y="2256149"/>
            <a:ext cx="3164450" cy="4046700"/>
          </a:xfrm>
          <a:prstGeom prst="roundRect">
            <a:avLst/>
          </a:prstGeom>
          <a:solidFill>
            <a:srgbClr val="D826BF">
              <a:alpha val="18000"/>
            </a:srgbClr>
          </a:solidFill>
          <a:ln w="6350" cap="flat" cmpd="sng" algn="ctr">
            <a:solidFill>
              <a:srgbClr val="D826BF"/>
            </a:solidFill>
            <a:prstDash val="solid"/>
            <a:round/>
            <a:headEnd type="none" w="med" len="med"/>
            <a:tailEnd type="none" w="med" len="med"/>
          </a:ln>
          <a:effectLst/>
          <a:extLst/>
        </p:spPr>
        <p:txBody>
          <a:bodyPr vert="horz" wrap="square" lIns="68580" tIns="34290" rIns="68580" bIns="34290" numCol="1" rtlCol="0" anchor="b" anchorCtr="0" compatLnSpc="1">
            <a:prstTxWarp prst="textNoShape">
              <a:avLst/>
            </a:prstTxWarp>
          </a:bodyPr>
          <a:lstStyle/>
          <a:p>
            <a:pPr eaLnBrk="1" hangingPunct="1"/>
            <a:endParaRPr lang="en-US" sz="2100" dirty="0"/>
          </a:p>
        </p:txBody>
      </p:sp>
      <p:sp>
        <p:nvSpPr>
          <p:cNvPr id="7" name="Rectangle 6"/>
          <p:cNvSpPr/>
          <p:nvPr/>
        </p:nvSpPr>
        <p:spPr>
          <a:xfrm>
            <a:off x="7729027" y="1976735"/>
            <a:ext cx="3482062" cy="738664"/>
          </a:xfrm>
          <a:prstGeom prst="rect">
            <a:avLst/>
          </a:prstGeom>
          <a:solidFill>
            <a:schemeClr val="bg1"/>
          </a:solidFill>
        </p:spPr>
        <p:txBody>
          <a:bodyPr wrap="square">
            <a:spAutoFit/>
          </a:bodyPr>
          <a:lstStyle/>
          <a:p>
            <a:pPr lvl="1"/>
            <a:r>
              <a:rPr lang="en-US" sz="1400" dirty="0">
                <a:latin typeface="Arial" panose="020B0604020202020204" pitchFamily="34" charset="0"/>
                <a:cs typeface="Arial" panose="020B0604020202020204" pitchFamily="34" charset="0"/>
              </a:rPr>
              <a:t>Source: </a:t>
            </a:r>
            <a:r>
              <a:rPr lang="en-US" sz="1400" dirty="0" err="1">
                <a:latin typeface="Arial" panose="020B0604020202020204" pitchFamily="34" charset="0"/>
                <a:cs typeface="Arial" panose="020B0604020202020204" pitchFamily="34" charset="0"/>
              </a:rPr>
              <a:t>pureALTA</a:t>
            </a:r>
            <a:r>
              <a:rPr lang="en-US" sz="1400" dirty="0">
                <a:latin typeface="Arial" panose="020B0604020202020204" pitchFamily="34" charset="0"/>
                <a:cs typeface="Arial" panose="020B0604020202020204" pitchFamily="34" charset="0"/>
              </a:rPr>
              <a:t> Direct Potable Reuse Demonstration, Altamonte Springs, FL</a:t>
            </a:r>
          </a:p>
        </p:txBody>
      </p:sp>
    </p:spTree>
    <p:extLst>
      <p:ext uri="{BB962C8B-B14F-4D97-AF65-F5344CB8AC3E}">
        <p14:creationId xmlns:p14="http://schemas.microsoft.com/office/powerpoint/2010/main" val="1776783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85800" y="318977"/>
            <a:ext cx="10648949" cy="760015"/>
          </a:xfrm>
          <a:prstGeom prst="rect">
            <a:avLst/>
          </a:prstGeom>
        </p:spPr>
        <p:txBody>
          <a:bodyPr/>
          <a:lstStyle>
            <a:lvl1pPr defTabSz="457200" eaLnBrk="0" fontAlgn="base" hangingPunct="0">
              <a:spcBef>
                <a:spcPct val="0"/>
              </a:spcBef>
              <a:spcAft>
                <a:spcPct val="0"/>
              </a:spcAft>
              <a:defRPr sz="2800" b="1">
                <a:solidFill>
                  <a:srgbClr val="395173"/>
                </a:solidFill>
                <a:latin typeface="Arial" panose="020B0604020202020204" pitchFamily="34" charset="0"/>
                <a:ea typeface="MS PGothic" panose="020B0600070205080204" pitchFamily="34" charset="-128"/>
                <a:cs typeface="Arial" panose="020B0604020202020204" pitchFamily="34" charset="0"/>
              </a:defRPr>
            </a:lvl1pPr>
            <a:lvl2pPr algn="ctr" defTabSz="457200" eaLnBrk="0" fontAlgn="base" hangingPunct="0">
              <a:spcBef>
                <a:spcPct val="0"/>
              </a:spcBef>
              <a:spcAft>
                <a:spcPct val="0"/>
              </a:spcAft>
              <a:defRPr sz="4400">
                <a:latin typeface="Calibri" panose="020F0502020204030204" pitchFamily="34" charset="0"/>
                <a:ea typeface="MS PGothic" panose="020B0600070205080204" pitchFamily="34" charset="-128"/>
              </a:defRPr>
            </a:lvl2pPr>
            <a:lvl3pPr algn="ctr" defTabSz="457200" eaLnBrk="0" fontAlgn="base" hangingPunct="0">
              <a:spcBef>
                <a:spcPct val="0"/>
              </a:spcBef>
              <a:spcAft>
                <a:spcPct val="0"/>
              </a:spcAft>
              <a:defRPr sz="4400">
                <a:latin typeface="Calibri" panose="020F0502020204030204" pitchFamily="34" charset="0"/>
                <a:ea typeface="MS PGothic" panose="020B0600070205080204" pitchFamily="34" charset="-128"/>
              </a:defRPr>
            </a:lvl3pPr>
            <a:lvl4pPr algn="ctr" defTabSz="457200" eaLnBrk="0" fontAlgn="base" hangingPunct="0">
              <a:spcBef>
                <a:spcPct val="0"/>
              </a:spcBef>
              <a:spcAft>
                <a:spcPct val="0"/>
              </a:spcAft>
              <a:defRPr sz="4400">
                <a:latin typeface="Calibri" panose="020F0502020204030204" pitchFamily="34" charset="0"/>
                <a:ea typeface="MS PGothic" panose="020B0600070205080204" pitchFamily="34" charset="-128"/>
              </a:defRPr>
            </a:lvl4pPr>
            <a:lvl5pPr algn="ctr" defTabSz="457200" eaLnBrk="0" fontAlgn="base" hangingPunct="0">
              <a:spcBef>
                <a:spcPct val="0"/>
              </a:spcBef>
              <a:spcAft>
                <a:spcPct val="0"/>
              </a:spcAft>
              <a:defRPr sz="4400">
                <a:latin typeface="Calibri" panose="020F0502020204030204" pitchFamily="34" charset="0"/>
                <a:ea typeface="MS PGothic" panose="020B0600070205080204" pitchFamily="34" charset="-128"/>
              </a:defRPr>
            </a:lvl5pPr>
            <a:lvl6pPr marL="457200" algn="ctr" defTabSz="457200" fontAlgn="base">
              <a:spcBef>
                <a:spcPct val="0"/>
              </a:spcBef>
              <a:spcAft>
                <a:spcPct val="0"/>
              </a:spcAft>
              <a:defRPr sz="4400">
                <a:latin typeface="Calibri" panose="020F0502020204030204" pitchFamily="34" charset="0"/>
                <a:ea typeface="MS PGothic" panose="020B0600070205080204" pitchFamily="34" charset="-128"/>
              </a:defRPr>
            </a:lvl6pPr>
            <a:lvl7pPr marL="914400" algn="ctr" defTabSz="457200" fontAlgn="base">
              <a:spcBef>
                <a:spcPct val="0"/>
              </a:spcBef>
              <a:spcAft>
                <a:spcPct val="0"/>
              </a:spcAft>
              <a:defRPr sz="4400">
                <a:latin typeface="Calibri" panose="020F0502020204030204" pitchFamily="34" charset="0"/>
                <a:ea typeface="MS PGothic" panose="020B0600070205080204" pitchFamily="34" charset="-128"/>
              </a:defRPr>
            </a:lvl7pPr>
            <a:lvl8pPr marL="1371600" algn="ctr" defTabSz="457200" fontAlgn="base">
              <a:spcBef>
                <a:spcPct val="0"/>
              </a:spcBef>
              <a:spcAft>
                <a:spcPct val="0"/>
              </a:spcAft>
              <a:defRPr sz="4400">
                <a:latin typeface="Calibri" panose="020F0502020204030204" pitchFamily="34" charset="0"/>
                <a:ea typeface="MS PGothic" panose="020B0600070205080204" pitchFamily="34" charset="-128"/>
              </a:defRPr>
            </a:lvl8pPr>
            <a:lvl9pPr marL="1828800" algn="ctr" defTabSz="457200" fontAlgn="base">
              <a:spcBef>
                <a:spcPct val="0"/>
              </a:spcBef>
              <a:spcAft>
                <a:spcPct val="0"/>
              </a:spcAft>
              <a:defRPr sz="4400">
                <a:latin typeface="Calibri" panose="020F0502020204030204" pitchFamily="34" charset="0"/>
                <a:ea typeface="MS PGothic" panose="020B0600070205080204" pitchFamily="34" charset="-128"/>
              </a:defRPr>
            </a:lvl9pPr>
          </a:lstStyle>
          <a:p>
            <a:r>
              <a:rPr lang="en-US" dirty="0"/>
              <a:t>NDMA Formed from Ozonation is Successfully Removed in Biofiltration</a:t>
            </a:r>
          </a:p>
        </p:txBody>
      </p:sp>
      <p:pic>
        <p:nvPicPr>
          <p:cNvPr id="3" name="Picture 2"/>
          <p:cNvPicPr>
            <a:picLocks noChangeAspect="1"/>
          </p:cNvPicPr>
          <p:nvPr/>
        </p:nvPicPr>
        <p:blipFill>
          <a:blip r:embed="rId2"/>
          <a:stretch>
            <a:fillRect/>
          </a:stretch>
        </p:blipFill>
        <p:spPr>
          <a:xfrm>
            <a:off x="1787944" y="1423147"/>
            <a:ext cx="8137106" cy="486915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TextBox 9"/>
          <p:cNvSpPr txBox="1"/>
          <p:nvPr/>
        </p:nvSpPr>
        <p:spPr>
          <a:xfrm>
            <a:off x="8740564" y="5153025"/>
            <a:ext cx="1485900" cy="307777"/>
          </a:xfrm>
          <a:prstGeom prst="rect">
            <a:avLst/>
          </a:prstGeom>
          <a:solidFill>
            <a:schemeClr val="bg1"/>
          </a:solidFill>
          <a:ln>
            <a:solidFill>
              <a:schemeClr val="bg2">
                <a:lumMod val="25000"/>
              </a:schemeClr>
            </a:solidFill>
          </a:ln>
        </p:spPr>
        <p:txBody>
          <a:bodyPr wrap="square" rtlCol="0">
            <a:spAutoFit/>
          </a:bodyPr>
          <a:lstStyle/>
          <a:p>
            <a:pPr algn="ctr"/>
            <a:r>
              <a:rPr lang="en-US" sz="1400" dirty="0" smtClean="0">
                <a:solidFill>
                  <a:schemeClr val="bg2">
                    <a:lumMod val="50000"/>
                  </a:schemeClr>
                </a:solidFill>
                <a:latin typeface="Segoe UI" panose="020B0502040204020203" pitchFamily="34" charset="0"/>
                <a:cs typeface="Segoe UI" panose="020B0502040204020203" pitchFamily="34" charset="0"/>
              </a:rPr>
              <a:t>MDL= 2.9 ng/L </a:t>
            </a:r>
          </a:p>
        </p:txBody>
      </p:sp>
      <p:sp>
        <p:nvSpPr>
          <p:cNvPr id="5" name="Rounded Rectangle 4"/>
          <p:cNvSpPr/>
          <p:nvPr/>
        </p:nvSpPr>
        <p:spPr bwMode="auto">
          <a:xfrm>
            <a:off x="3979047" y="2370449"/>
            <a:ext cx="2269114" cy="3958496"/>
          </a:xfrm>
          <a:prstGeom prst="roundRect">
            <a:avLst/>
          </a:prstGeom>
          <a:solidFill>
            <a:srgbClr val="D826BF">
              <a:alpha val="18000"/>
            </a:srgbClr>
          </a:solidFill>
          <a:ln w="6350" cap="flat" cmpd="sng" algn="ctr">
            <a:solidFill>
              <a:srgbClr val="D826BF"/>
            </a:solidFill>
            <a:prstDash val="solid"/>
            <a:round/>
            <a:headEnd type="none" w="med" len="med"/>
            <a:tailEnd type="none" w="med" len="med"/>
          </a:ln>
          <a:effectLst/>
          <a:extLst/>
        </p:spPr>
        <p:txBody>
          <a:bodyPr vert="horz" wrap="square" lIns="68580" tIns="34290" rIns="68580" bIns="34290" numCol="1" rtlCol="0" anchor="b" anchorCtr="0" compatLnSpc="1">
            <a:prstTxWarp prst="textNoShape">
              <a:avLst/>
            </a:prstTxWarp>
          </a:bodyPr>
          <a:lstStyle/>
          <a:p>
            <a:pPr eaLnBrk="1" hangingPunct="1"/>
            <a:endParaRPr lang="en-US" sz="2100" dirty="0"/>
          </a:p>
        </p:txBody>
      </p:sp>
      <p:sp>
        <p:nvSpPr>
          <p:cNvPr id="6" name="Rectangle 5"/>
          <p:cNvSpPr/>
          <p:nvPr/>
        </p:nvSpPr>
        <p:spPr>
          <a:xfrm>
            <a:off x="8042931" y="3320773"/>
            <a:ext cx="3834744" cy="830997"/>
          </a:xfrm>
          <a:prstGeom prst="rect">
            <a:avLst/>
          </a:prstGeom>
          <a:solidFill>
            <a:schemeClr val="bg1"/>
          </a:solidFill>
        </p:spPr>
        <p:txBody>
          <a:bodyPr wrap="square">
            <a:spAutoFit/>
          </a:bodyPr>
          <a:lstStyle/>
          <a:p>
            <a:pPr lvl="1"/>
            <a:r>
              <a:rPr lang="en-US" sz="1600" dirty="0">
                <a:latin typeface="Arial" panose="020B0604020202020204" pitchFamily="34" charset="0"/>
                <a:cs typeface="Arial" panose="020B0604020202020204" pitchFamily="34" charset="0"/>
              </a:rPr>
              <a:t>Source: </a:t>
            </a:r>
            <a:r>
              <a:rPr lang="en-US" sz="1600" dirty="0" err="1">
                <a:latin typeface="Arial" panose="020B0604020202020204" pitchFamily="34" charset="0"/>
                <a:cs typeface="Arial" panose="020B0604020202020204" pitchFamily="34" charset="0"/>
              </a:rPr>
              <a:t>pureALTA</a:t>
            </a:r>
            <a:r>
              <a:rPr lang="en-US" sz="1600" dirty="0">
                <a:latin typeface="Arial" panose="020B0604020202020204" pitchFamily="34" charset="0"/>
                <a:cs typeface="Arial" panose="020B0604020202020204" pitchFamily="34" charset="0"/>
              </a:rPr>
              <a:t> Direct Potable Reuse Demonstration, Altamonte Springs, FL</a:t>
            </a:r>
          </a:p>
        </p:txBody>
      </p:sp>
    </p:spTree>
    <p:extLst>
      <p:ext uri="{BB962C8B-B14F-4D97-AF65-F5344CB8AC3E}">
        <p14:creationId xmlns:p14="http://schemas.microsoft.com/office/powerpoint/2010/main" val="340491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32895" y="3019295"/>
            <a:ext cx="3104898" cy="1242500"/>
          </a:xfrm>
          <a:prstGeom prst="rect">
            <a:avLst/>
          </a:prstGeom>
        </p:spPr>
      </p:pic>
      <p:sp>
        <p:nvSpPr>
          <p:cNvPr id="12" name="TextBox 11"/>
          <p:cNvSpPr txBox="1"/>
          <p:nvPr/>
        </p:nvSpPr>
        <p:spPr>
          <a:xfrm>
            <a:off x="8818340" y="4483877"/>
            <a:ext cx="2534007" cy="923330"/>
          </a:xfrm>
          <a:prstGeom prst="rect">
            <a:avLst/>
          </a:prstGeom>
          <a:solidFill>
            <a:srgbClr val="D826BF"/>
          </a:solidFill>
        </p:spPr>
        <p:txBody>
          <a:bodyPr wrap="square" rtlCol="0">
            <a:spAutoFit/>
          </a:bodyPr>
          <a:lstStyle/>
          <a:p>
            <a:r>
              <a:rPr lang="en-US" sz="1800" dirty="0">
                <a:solidFill>
                  <a:schemeClr val="bg1"/>
                </a:solidFill>
                <a:latin typeface="Arial" panose="020B0604020202020204" pitchFamily="34" charset="0"/>
                <a:cs typeface="Arial" panose="020B0604020202020204" pitchFamily="34" charset="0"/>
              </a:rPr>
              <a:t>Antibiotic: Treats/prevents infections</a:t>
            </a:r>
          </a:p>
        </p:txBody>
      </p:sp>
      <p:sp>
        <p:nvSpPr>
          <p:cNvPr id="18" name="TextBox 17"/>
          <p:cNvSpPr txBox="1"/>
          <p:nvPr/>
        </p:nvSpPr>
        <p:spPr>
          <a:xfrm>
            <a:off x="8483845" y="2089327"/>
            <a:ext cx="3153948" cy="707886"/>
          </a:xfrm>
          <a:prstGeom prst="rect">
            <a:avLst/>
          </a:prstGeom>
          <a:noFill/>
        </p:spPr>
        <p:txBody>
          <a:bodyPr wrap="square" rtlCol="0">
            <a:spAutoFit/>
          </a:bodyPr>
          <a:lstStyle/>
          <a:p>
            <a:r>
              <a:rPr lang="en-US" sz="2000" dirty="0">
                <a:solidFill>
                  <a:schemeClr val="bg2">
                    <a:lumMod val="10000"/>
                  </a:schemeClr>
                </a:solidFill>
                <a:latin typeface="Arial" panose="020B0604020202020204" pitchFamily="34" charset="0"/>
                <a:cs typeface="Arial" panose="020B0604020202020204" pitchFamily="34" charset="0"/>
              </a:rPr>
              <a:t>Data shows results from 6 sampling events in 2017</a:t>
            </a:r>
          </a:p>
        </p:txBody>
      </p:sp>
      <p:pic>
        <p:nvPicPr>
          <p:cNvPr id="13" name="Picture 12"/>
          <p:cNvPicPr>
            <a:picLocks noChangeAspect="1"/>
          </p:cNvPicPr>
          <p:nvPr/>
        </p:nvPicPr>
        <p:blipFill>
          <a:blip r:embed="rId3"/>
          <a:stretch>
            <a:fillRect/>
          </a:stretch>
        </p:blipFill>
        <p:spPr>
          <a:xfrm>
            <a:off x="309856" y="1363756"/>
            <a:ext cx="7956343" cy="4775639"/>
          </a:xfrm>
          <a:prstGeom prst="rect">
            <a:avLst/>
          </a:prstGeom>
        </p:spPr>
      </p:pic>
      <p:sp>
        <p:nvSpPr>
          <p:cNvPr id="14" name="Rounded Rectangle 13"/>
          <p:cNvSpPr/>
          <p:nvPr/>
        </p:nvSpPr>
        <p:spPr bwMode="auto">
          <a:xfrm>
            <a:off x="2511188" y="3444777"/>
            <a:ext cx="2268202" cy="2341874"/>
          </a:xfrm>
          <a:prstGeom prst="roundRect">
            <a:avLst/>
          </a:prstGeom>
          <a:solidFill>
            <a:srgbClr val="D826BF">
              <a:alpha val="18000"/>
            </a:srgbClr>
          </a:solidFill>
          <a:ln w="6350" cap="flat" cmpd="sng" algn="ctr">
            <a:solidFill>
              <a:srgbClr val="D826BF"/>
            </a:solidFill>
            <a:prstDash val="solid"/>
            <a:round/>
            <a:headEnd type="none" w="med" len="med"/>
            <a:tailEnd type="none" w="med" len="med"/>
          </a:ln>
          <a:effectLst/>
          <a:extLst/>
        </p:spPr>
        <p:txBody>
          <a:bodyPr vert="horz" wrap="square" lIns="68580" tIns="34290" rIns="68580" bIns="34290" numCol="1" rtlCol="0" anchor="b" anchorCtr="0" compatLnSpc="1">
            <a:prstTxWarp prst="textNoShape">
              <a:avLst/>
            </a:prstTxWarp>
          </a:bodyPr>
          <a:lstStyle/>
          <a:p>
            <a:pPr eaLnBrk="1" hangingPunct="1"/>
            <a:endParaRPr lang="en-US" sz="2100" dirty="0"/>
          </a:p>
        </p:txBody>
      </p:sp>
      <p:sp>
        <p:nvSpPr>
          <p:cNvPr id="15" name="Title 1"/>
          <p:cNvSpPr>
            <a:spLocks noGrp="1"/>
          </p:cNvSpPr>
          <p:nvPr>
            <p:ph type="title"/>
          </p:nvPr>
        </p:nvSpPr>
        <p:spPr>
          <a:xfrm>
            <a:off x="685800" y="539496"/>
            <a:ext cx="10504170" cy="530352"/>
          </a:xfrm>
        </p:spPr>
        <p:txBody>
          <a:bodyPr/>
          <a:lstStyle/>
          <a:p>
            <a:r>
              <a:rPr lang="en-US" sz="2800" b="1" dirty="0">
                <a:solidFill>
                  <a:srgbClr val="395173"/>
                </a:solidFill>
                <a:latin typeface="Arial" panose="020B0604020202020204" pitchFamily="34" charset="0"/>
                <a:cs typeface="Arial" panose="020B0604020202020204" pitchFamily="34" charset="0"/>
              </a:rPr>
              <a:t>CECs, PPCPs, PFCs are Removed Through O₃/BAF</a:t>
            </a:r>
          </a:p>
        </p:txBody>
      </p:sp>
      <p:sp>
        <p:nvSpPr>
          <p:cNvPr id="2" name="Rectangle 1"/>
          <p:cNvSpPr/>
          <p:nvPr/>
        </p:nvSpPr>
        <p:spPr>
          <a:xfrm>
            <a:off x="7826400" y="5554620"/>
            <a:ext cx="5003775" cy="584775"/>
          </a:xfrm>
          <a:prstGeom prst="rect">
            <a:avLst/>
          </a:prstGeom>
        </p:spPr>
        <p:txBody>
          <a:bodyPr wrap="square">
            <a:spAutoFit/>
          </a:bodyPr>
          <a:lstStyle/>
          <a:p>
            <a:pPr lvl="1"/>
            <a:r>
              <a:rPr lang="en-US" sz="1600" dirty="0">
                <a:latin typeface="Arial" panose="020B0604020202020204" pitchFamily="34" charset="0"/>
                <a:cs typeface="Arial" panose="020B0604020202020204" pitchFamily="34" charset="0"/>
              </a:rPr>
              <a:t>Source: </a:t>
            </a:r>
            <a:r>
              <a:rPr lang="en-US" sz="1600" dirty="0" err="1">
                <a:latin typeface="Arial" panose="020B0604020202020204" pitchFamily="34" charset="0"/>
                <a:cs typeface="Arial" panose="020B0604020202020204" pitchFamily="34" charset="0"/>
              </a:rPr>
              <a:t>pureALTA</a:t>
            </a:r>
            <a:r>
              <a:rPr lang="en-US" sz="1600" dirty="0">
                <a:latin typeface="Arial" panose="020B0604020202020204" pitchFamily="34" charset="0"/>
                <a:cs typeface="Arial" panose="020B0604020202020204" pitchFamily="34" charset="0"/>
              </a:rPr>
              <a:t> Direct Potable Reuse Demonstration, Altamonte Springs, FL</a:t>
            </a:r>
          </a:p>
        </p:txBody>
      </p:sp>
    </p:spTree>
    <p:extLst>
      <p:ext uri="{BB962C8B-B14F-4D97-AF65-F5344CB8AC3E}">
        <p14:creationId xmlns:p14="http://schemas.microsoft.com/office/powerpoint/2010/main" val="424507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84000" y="2633784"/>
            <a:ext cx="2211180" cy="1782929"/>
          </a:xfrm>
          <a:prstGeom prst="rect">
            <a:avLst/>
          </a:prstGeom>
        </p:spPr>
      </p:pic>
      <p:sp>
        <p:nvSpPr>
          <p:cNvPr id="15" name="TextBox 14"/>
          <p:cNvSpPr txBox="1"/>
          <p:nvPr/>
        </p:nvSpPr>
        <p:spPr>
          <a:xfrm>
            <a:off x="8687190" y="4636378"/>
            <a:ext cx="2303528" cy="1200329"/>
          </a:xfrm>
          <a:prstGeom prst="rect">
            <a:avLst/>
          </a:prstGeom>
          <a:solidFill>
            <a:srgbClr val="D826BF"/>
          </a:solidFill>
        </p:spPr>
        <p:txBody>
          <a:bodyPr wrap="square" rtlCol="0">
            <a:spAutoFit/>
          </a:bodyPr>
          <a:lstStyle/>
          <a:p>
            <a:r>
              <a:rPr lang="en-US" sz="1800" dirty="0">
                <a:solidFill>
                  <a:schemeClr val="bg1"/>
                </a:solidFill>
                <a:latin typeface="Arial" panose="020B0604020202020204" pitchFamily="34" charset="0"/>
                <a:cs typeface="Arial" panose="020B0604020202020204" pitchFamily="34" charset="0"/>
              </a:rPr>
              <a:t>Treats depression, OCD, bulimia nervosa, and panic disorder</a:t>
            </a:r>
          </a:p>
        </p:txBody>
      </p:sp>
      <p:sp>
        <p:nvSpPr>
          <p:cNvPr id="18" name="TextBox 17"/>
          <p:cNvSpPr txBox="1"/>
          <p:nvPr/>
        </p:nvSpPr>
        <p:spPr>
          <a:xfrm>
            <a:off x="8587791" y="1810350"/>
            <a:ext cx="2502326" cy="830997"/>
          </a:xfrm>
          <a:prstGeom prst="rect">
            <a:avLst/>
          </a:prstGeom>
          <a:noFill/>
        </p:spPr>
        <p:txBody>
          <a:bodyPr wrap="square" rtlCol="0">
            <a:spAutoFit/>
          </a:bodyPr>
          <a:lstStyle/>
          <a:p>
            <a:r>
              <a:rPr lang="en-US" sz="1600" dirty="0">
                <a:solidFill>
                  <a:schemeClr val="bg2">
                    <a:lumMod val="10000"/>
                  </a:schemeClr>
                </a:solidFill>
                <a:latin typeface="Arial" panose="020B0604020202020204" pitchFamily="34" charset="0"/>
                <a:cs typeface="Arial" panose="020B0604020202020204" pitchFamily="34" charset="0"/>
              </a:rPr>
              <a:t>Data shows results from 6 sampling events in 2017</a:t>
            </a:r>
          </a:p>
        </p:txBody>
      </p:sp>
      <p:pic>
        <p:nvPicPr>
          <p:cNvPr id="12" name="Picture 11"/>
          <p:cNvPicPr>
            <a:picLocks noChangeAspect="1"/>
          </p:cNvPicPr>
          <p:nvPr/>
        </p:nvPicPr>
        <p:blipFill>
          <a:blip r:embed="rId3"/>
          <a:stretch>
            <a:fillRect/>
          </a:stretch>
        </p:blipFill>
        <p:spPr>
          <a:xfrm>
            <a:off x="491490" y="1464131"/>
            <a:ext cx="7852410" cy="4718692"/>
          </a:xfrm>
          <a:prstGeom prst="rect">
            <a:avLst/>
          </a:prstGeom>
        </p:spPr>
      </p:pic>
      <p:sp>
        <p:nvSpPr>
          <p:cNvPr id="21" name="Rounded Rectangle 20"/>
          <p:cNvSpPr/>
          <p:nvPr/>
        </p:nvSpPr>
        <p:spPr bwMode="auto">
          <a:xfrm>
            <a:off x="2517598" y="3625569"/>
            <a:ext cx="2242938" cy="2445293"/>
          </a:xfrm>
          <a:prstGeom prst="roundRect">
            <a:avLst/>
          </a:prstGeom>
          <a:solidFill>
            <a:srgbClr val="D826BF">
              <a:alpha val="18000"/>
            </a:srgbClr>
          </a:solidFill>
          <a:ln w="6350" cap="flat" cmpd="sng" algn="ctr">
            <a:solidFill>
              <a:srgbClr val="D826BF"/>
            </a:solidFill>
            <a:prstDash val="solid"/>
            <a:round/>
            <a:headEnd type="none" w="med" len="med"/>
            <a:tailEnd type="none" w="med" len="med"/>
          </a:ln>
          <a:effectLst/>
          <a:extLst/>
        </p:spPr>
        <p:txBody>
          <a:bodyPr vert="horz" wrap="square" lIns="68580" tIns="34290" rIns="68580" bIns="34290" numCol="1" rtlCol="0" anchor="b" anchorCtr="0" compatLnSpc="1">
            <a:prstTxWarp prst="textNoShape">
              <a:avLst/>
            </a:prstTxWarp>
          </a:bodyPr>
          <a:lstStyle/>
          <a:p>
            <a:pPr eaLnBrk="1" hangingPunct="1"/>
            <a:endParaRPr lang="en-US" sz="2100" dirty="0"/>
          </a:p>
        </p:txBody>
      </p:sp>
      <p:sp>
        <p:nvSpPr>
          <p:cNvPr id="10" name="Title 1"/>
          <p:cNvSpPr>
            <a:spLocks noGrp="1"/>
          </p:cNvSpPr>
          <p:nvPr>
            <p:ph type="title"/>
          </p:nvPr>
        </p:nvSpPr>
        <p:spPr>
          <a:xfrm>
            <a:off x="685800" y="539496"/>
            <a:ext cx="11144250" cy="530352"/>
          </a:xfrm>
        </p:spPr>
        <p:txBody>
          <a:bodyPr/>
          <a:lstStyle/>
          <a:p>
            <a:r>
              <a:rPr lang="en-US" sz="2800" b="1" dirty="0">
                <a:solidFill>
                  <a:srgbClr val="395173"/>
                </a:solidFill>
                <a:latin typeface="Arial" panose="020B0604020202020204" pitchFamily="34" charset="0"/>
                <a:cs typeface="Arial" panose="020B0604020202020204" pitchFamily="34" charset="0"/>
              </a:rPr>
              <a:t>CECs, PPCPs, PFCs are Removed Through O₃/BAF</a:t>
            </a:r>
          </a:p>
        </p:txBody>
      </p:sp>
      <p:sp>
        <p:nvSpPr>
          <p:cNvPr id="9" name="Rectangle 8"/>
          <p:cNvSpPr/>
          <p:nvPr/>
        </p:nvSpPr>
        <p:spPr>
          <a:xfrm>
            <a:off x="8343900" y="5836707"/>
            <a:ext cx="3924300" cy="584775"/>
          </a:xfrm>
          <a:prstGeom prst="rect">
            <a:avLst/>
          </a:prstGeom>
        </p:spPr>
        <p:txBody>
          <a:bodyPr wrap="square">
            <a:spAutoFit/>
          </a:bodyPr>
          <a:lstStyle/>
          <a:p>
            <a:pPr marL="0" lvl="1"/>
            <a:r>
              <a:rPr lang="en-US" sz="1600" dirty="0">
                <a:latin typeface="Arial" panose="020B0604020202020204" pitchFamily="34" charset="0"/>
                <a:cs typeface="Arial" panose="020B0604020202020204" pitchFamily="34" charset="0"/>
              </a:rPr>
              <a:t>Source: </a:t>
            </a:r>
            <a:r>
              <a:rPr lang="en-US" sz="1600" dirty="0" err="1">
                <a:latin typeface="Arial" panose="020B0604020202020204" pitchFamily="34" charset="0"/>
                <a:cs typeface="Arial" panose="020B0604020202020204" pitchFamily="34" charset="0"/>
              </a:rPr>
              <a:t>pureALTA</a:t>
            </a:r>
            <a:r>
              <a:rPr lang="en-US" sz="1600" dirty="0">
                <a:latin typeface="Arial" panose="020B0604020202020204" pitchFamily="34" charset="0"/>
                <a:cs typeface="Arial" panose="020B0604020202020204" pitchFamily="34" charset="0"/>
              </a:rPr>
              <a:t> Direct Potable Reuse Demonstration, Altamonte Springs, FL</a:t>
            </a:r>
          </a:p>
        </p:txBody>
      </p:sp>
    </p:spTree>
    <p:extLst>
      <p:ext uri="{BB962C8B-B14F-4D97-AF65-F5344CB8AC3E}">
        <p14:creationId xmlns:p14="http://schemas.microsoft.com/office/powerpoint/2010/main" val="3202903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7300" y="1359731"/>
            <a:ext cx="7764463" cy="2180084"/>
          </a:xfrm>
        </p:spPr>
        <p:txBody>
          <a:bodyPr/>
          <a:lstStyle/>
          <a:p>
            <a:r>
              <a:rPr lang="en-US" b="0" dirty="0" smtClean="0">
                <a:latin typeface="Arial" panose="020B0604020202020204" pitchFamily="34" charset="0"/>
                <a:cs typeface="Arial" panose="020B0604020202020204" pitchFamily="34" charset="0"/>
              </a:rPr>
              <a:t>BAF Fundamentals</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42197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39496"/>
            <a:ext cx="11062796" cy="533400"/>
          </a:xfrm>
        </p:spPr>
        <p:txBody>
          <a:bodyPr/>
          <a:lstStyle/>
          <a:p>
            <a:r>
              <a:rPr lang="en-US" dirty="0" smtClean="0"/>
              <a:t>Biological Active Filtration Combines Filtration with Natural Microbial Metabolism to Reduce Contaminants and Pathogens</a:t>
            </a:r>
            <a:endParaRPr lang="en-US" dirty="0"/>
          </a:p>
        </p:txBody>
      </p:sp>
      <p:sp>
        <p:nvSpPr>
          <p:cNvPr id="5" name="Text Placeholder 4"/>
          <p:cNvSpPr>
            <a:spLocks noGrp="1"/>
          </p:cNvSpPr>
          <p:nvPr>
            <p:ph type="body" sz="quarter" idx="10"/>
          </p:nvPr>
        </p:nvSpPr>
        <p:spPr>
          <a:xfrm>
            <a:off x="876300" y="1609724"/>
            <a:ext cx="10363200" cy="4070537"/>
          </a:xfrm>
        </p:spPr>
        <p:txBody>
          <a:bodyPr/>
          <a:lstStyle/>
          <a:p>
            <a:pPr marL="0" indent="0">
              <a:buNone/>
            </a:pPr>
            <a:r>
              <a:rPr lang="en-US" sz="2400" b="1" dirty="0" smtClean="0"/>
              <a:t>BAF is </a:t>
            </a:r>
            <a:r>
              <a:rPr lang="en-US" sz="2400" b="1" dirty="0" err="1"/>
              <a:t>B</a:t>
            </a:r>
            <a:r>
              <a:rPr lang="en-US" sz="2400" b="1" dirty="0" err="1" smtClean="0"/>
              <a:t>iofiltration</a:t>
            </a:r>
            <a:endParaRPr lang="en-US" sz="2400" b="1" dirty="0" smtClean="0"/>
          </a:p>
          <a:p>
            <a:pPr lvl="1"/>
            <a:r>
              <a:rPr lang="en-US" sz="2000" dirty="0" smtClean="0"/>
              <a:t>Can utilize activated carbon, sand, or other media substrates</a:t>
            </a:r>
          </a:p>
          <a:p>
            <a:pPr lvl="1"/>
            <a:r>
              <a:rPr lang="en-US" sz="2000" dirty="0" smtClean="0"/>
              <a:t>Acts as a media filter, but with increased filtration ability due to biofilms and reduced effective pore size</a:t>
            </a:r>
          </a:p>
          <a:p>
            <a:pPr lvl="1"/>
            <a:r>
              <a:rPr lang="en-US" sz="2000" dirty="0" smtClean="0"/>
              <a:t>Biological growth reduces a broad range of pollutants through biodegradation</a:t>
            </a:r>
          </a:p>
          <a:p>
            <a:pPr lvl="1"/>
            <a:r>
              <a:rPr lang="en-US" sz="2000" dirty="0" smtClean="0"/>
              <a:t>When new, a granular activated carbon (GAC) </a:t>
            </a:r>
            <a:r>
              <a:rPr lang="en-US" sz="2000" dirty="0" err="1" smtClean="0"/>
              <a:t>biofilter</a:t>
            </a:r>
            <a:r>
              <a:rPr lang="en-US" sz="2000" dirty="0" smtClean="0"/>
              <a:t> can also remove pollutants through adsorption.</a:t>
            </a:r>
          </a:p>
          <a:p>
            <a:pPr marL="0" indent="0">
              <a:buNone/>
            </a:pPr>
            <a:r>
              <a:rPr lang="en-US" sz="2400" b="1" dirty="0" smtClean="0"/>
              <a:t>In Wastewater with Ozone Pretreatment…</a:t>
            </a:r>
            <a:endParaRPr lang="en-US" sz="2400" b="1" dirty="0"/>
          </a:p>
          <a:p>
            <a:pPr lvl="1"/>
            <a:r>
              <a:rPr lang="en-US" sz="2000" dirty="0" smtClean="0"/>
              <a:t>Supplemental carbon and nutrients unnecessary in most cases</a:t>
            </a:r>
          </a:p>
          <a:p>
            <a:pPr lvl="1"/>
            <a:r>
              <a:rPr lang="en-US" sz="2000" dirty="0" smtClean="0"/>
              <a:t>Aerobic conditions are maintained</a:t>
            </a:r>
          </a:p>
          <a:p>
            <a:pPr lvl="1"/>
            <a:r>
              <a:rPr lang="en-US" sz="2000" dirty="0" smtClean="0"/>
              <a:t>Quenching of ozone unnecessary</a:t>
            </a:r>
            <a:endParaRPr lang="en-US" sz="2000" dirty="0"/>
          </a:p>
          <a:p>
            <a:pPr lvl="1"/>
            <a:endParaRPr lang="en-US" sz="2000" dirty="0"/>
          </a:p>
        </p:txBody>
      </p:sp>
    </p:spTree>
    <p:extLst>
      <p:ext uri="{BB962C8B-B14F-4D97-AF65-F5344CB8AC3E}">
        <p14:creationId xmlns:p14="http://schemas.microsoft.com/office/powerpoint/2010/main" val="24085203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39496"/>
            <a:ext cx="10477500" cy="533400"/>
          </a:xfrm>
        </p:spPr>
        <p:txBody>
          <a:bodyPr/>
          <a:lstStyle/>
          <a:p>
            <a:r>
              <a:rPr lang="en-US" sz="2800" dirty="0"/>
              <a:t>Project Partners</a:t>
            </a:r>
          </a:p>
        </p:txBody>
      </p:sp>
      <p:sp>
        <p:nvSpPr>
          <p:cNvPr id="6" name="Text Placeholder 5"/>
          <p:cNvSpPr>
            <a:spLocks noGrp="1"/>
          </p:cNvSpPr>
          <p:nvPr>
            <p:ph type="body" sz="quarter" idx="11"/>
          </p:nvPr>
        </p:nvSpPr>
        <p:spPr>
          <a:xfrm>
            <a:off x="914400" y="1602259"/>
            <a:ext cx="5029200" cy="4572000"/>
          </a:xfrm>
        </p:spPr>
        <p:txBody>
          <a:bodyPr/>
          <a:lstStyle/>
          <a:p>
            <a:r>
              <a:rPr lang="en-US" dirty="0"/>
              <a:t>Hazen and Sawyer</a:t>
            </a:r>
          </a:p>
          <a:p>
            <a:r>
              <a:rPr lang="en-US" dirty="0" err="1" smtClean="0"/>
              <a:t>Carollo</a:t>
            </a:r>
            <a:r>
              <a:rPr lang="en-US" dirty="0" smtClean="0"/>
              <a:t> Engineers</a:t>
            </a:r>
            <a:endParaRPr lang="en-US" dirty="0"/>
          </a:p>
          <a:p>
            <a:r>
              <a:rPr lang="en-US" dirty="0"/>
              <a:t>Santa Clara Valley Water District</a:t>
            </a:r>
          </a:p>
          <a:p>
            <a:r>
              <a:rPr lang="en-US" dirty="0" smtClean="0"/>
              <a:t>LA </a:t>
            </a:r>
            <a:r>
              <a:rPr lang="en-US" dirty="0"/>
              <a:t>Sanitation District</a:t>
            </a:r>
          </a:p>
          <a:p>
            <a:r>
              <a:rPr lang="en-US" dirty="0"/>
              <a:t>Gwinnett County (GA)</a:t>
            </a:r>
          </a:p>
          <a:p>
            <a:r>
              <a:rPr lang="en-US" dirty="0"/>
              <a:t>El Paso Water </a:t>
            </a:r>
            <a:r>
              <a:rPr lang="en-US" dirty="0" smtClean="0"/>
              <a:t>Utilities</a:t>
            </a:r>
          </a:p>
          <a:p>
            <a:r>
              <a:rPr lang="en-US" dirty="0" smtClean="0"/>
              <a:t>UFTREEO (University of Florida)</a:t>
            </a:r>
            <a:endParaRPr lang="en-US" dirty="0"/>
          </a:p>
          <a:p>
            <a:pPr marL="0" indent="0">
              <a:buNone/>
            </a:pPr>
            <a:endParaRPr lang="en-US" dirty="0"/>
          </a:p>
          <a:p>
            <a:endParaRPr lang="en-US" dirty="0"/>
          </a:p>
        </p:txBody>
      </p:sp>
      <p:sp>
        <p:nvSpPr>
          <p:cNvPr id="7" name="Content Placeholder 6"/>
          <p:cNvSpPr>
            <a:spLocks noGrp="1"/>
          </p:cNvSpPr>
          <p:nvPr>
            <p:ph sz="quarter" idx="12"/>
          </p:nvPr>
        </p:nvSpPr>
        <p:spPr/>
        <p:txBody>
          <a:bodyPr/>
          <a:lstStyle/>
          <a:p>
            <a:pPr marL="457200" indent="-457200">
              <a:spcBef>
                <a:spcPts val="950"/>
              </a:spcBef>
              <a:buFont typeface="Arial" panose="020B0604020202020204" pitchFamily="34" charset="0"/>
              <a:buChar char="•"/>
            </a:pPr>
            <a:r>
              <a:rPr lang="en-US" dirty="0" smtClean="0"/>
              <a:t>Sacramento </a:t>
            </a:r>
            <a:r>
              <a:rPr lang="en-US" dirty="0"/>
              <a:t>State</a:t>
            </a:r>
          </a:p>
          <a:p>
            <a:pPr marL="457200" indent="-457200">
              <a:spcBef>
                <a:spcPts val="950"/>
              </a:spcBef>
              <a:buFont typeface="Arial" panose="020B0604020202020204" pitchFamily="34" charset="0"/>
              <a:buChar char="•"/>
            </a:pPr>
            <a:r>
              <a:rPr lang="en-US" dirty="0"/>
              <a:t>University of Arizona-WEST Center</a:t>
            </a:r>
          </a:p>
          <a:p>
            <a:pPr marL="457200" indent="-457200">
              <a:spcBef>
                <a:spcPts val="950"/>
              </a:spcBef>
              <a:buFont typeface="Arial" panose="020B0604020202020204" pitchFamily="34" charset="0"/>
              <a:buChar char="•"/>
            </a:pPr>
            <a:r>
              <a:rPr lang="en-US" dirty="0" err="1"/>
              <a:t>TrojanUV</a:t>
            </a:r>
            <a:endParaRPr lang="en-US" dirty="0"/>
          </a:p>
          <a:p>
            <a:pPr marL="457200" indent="-457200">
              <a:spcBef>
                <a:spcPts val="950"/>
              </a:spcBef>
              <a:buFont typeface="Arial" panose="020B0604020202020204" pitchFamily="34" charset="0"/>
              <a:buChar char="•"/>
            </a:pPr>
            <a:r>
              <a:rPr lang="en-US" dirty="0"/>
              <a:t>Xylem Inc.</a:t>
            </a:r>
          </a:p>
          <a:p>
            <a:pPr marL="457200" indent="-457200">
              <a:spcBef>
                <a:spcPts val="950"/>
              </a:spcBef>
              <a:buFont typeface="Arial" panose="020B0604020202020204" pitchFamily="34" charset="0"/>
              <a:buChar char="•"/>
            </a:pPr>
            <a:r>
              <a:rPr lang="en-US" dirty="0"/>
              <a:t>Process Applications </a:t>
            </a:r>
            <a:r>
              <a:rPr lang="en-US" dirty="0" smtClean="0"/>
              <a:t>Inc.</a:t>
            </a:r>
            <a:endParaRPr lang="en-US" dirty="0"/>
          </a:p>
          <a:p>
            <a:pPr marL="457200" indent="-457200">
              <a:spcBef>
                <a:spcPts val="950"/>
              </a:spcBef>
              <a:buFont typeface="Arial" panose="020B0604020202020204" pitchFamily="34" charset="0"/>
              <a:buChar char="•"/>
            </a:pPr>
            <a:r>
              <a:rPr lang="en-US" dirty="0" err="1"/>
              <a:t>Calgon</a:t>
            </a:r>
            <a:r>
              <a:rPr lang="en-US" dirty="0"/>
              <a:t> Carbon Corporation</a:t>
            </a:r>
          </a:p>
          <a:p>
            <a:pPr>
              <a:spcBef>
                <a:spcPts val="950"/>
              </a:spcBef>
            </a:pPr>
            <a:endParaRPr lang="en-US" dirty="0"/>
          </a:p>
        </p:txBody>
      </p:sp>
    </p:spTree>
    <p:extLst>
      <p:ext uri="{BB962C8B-B14F-4D97-AF65-F5344CB8AC3E}">
        <p14:creationId xmlns:p14="http://schemas.microsoft.com/office/powerpoint/2010/main" val="827428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1062796" cy="533400"/>
          </a:xfrm>
        </p:spPr>
        <p:txBody>
          <a:bodyPr/>
          <a:lstStyle/>
          <a:p>
            <a:r>
              <a:rPr lang="en-US" dirty="0" smtClean="0"/>
              <a:t>Biological Active Filtration Combines Filtration with Natural Microbial Metabolism to Reduce Contaminants and Pathogens</a:t>
            </a:r>
            <a:endParaRPr lang="en-US" dirty="0"/>
          </a:p>
        </p:txBody>
      </p:sp>
      <p:sp>
        <p:nvSpPr>
          <p:cNvPr id="5" name="Text Placeholder 4"/>
          <p:cNvSpPr>
            <a:spLocks noGrp="1"/>
          </p:cNvSpPr>
          <p:nvPr>
            <p:ph type="body" sz="quarter" idx="10"/>
          </p:nvPr>
        </p:nvSpPr>
        <p:spPr/>
        <p:txBody>
          <a:bodyPr/>
          <a:lstStyle/>
          <a:p>
            <a:pPr marL="0" indent="0">
              <a:buNone/>
            </a:pPr>
            <a:r>
              <a:rPr lang="en-US" sz="2800" b="1" dirty="0" smtClean="0"/>
              <a:t>BAF Examples</a:t>
            </a:r>
            <a:endParaRPr lang="en-US" sz="2800" b="1" dirty="0"/>
          </a:p>
          <a:p>
            <a:pPr marL="457200" lvl="1"/>
            <a:r>
              <a:rPr lang="en-US" dirty="0"/>
              <a:t>River bank filtration </a:t>
            </a:r>
          </a:p>
          <a:p>
            <a:pPr marL="457200" lvl="1"/>
            <a:r>
              <a:rPr lang="en-US" dirty="0" smtClean="0"/>
              <a:t>Soil Aquifer Treatment (SAT)</a:t>
            </a:r>
            <a:endParaRPr lang="en-US" dirty="0"/>
          </a:p>
          <a:p>
            <a:pPr marL="457200" lvl="1"/>
            <a:r>
              <a:rPr lang="en-US" dirty="0"/>
              <a:t>Slow sand filtration</a:t>
            </a:r>
          </a:p>
          <a:p>
            <a:pPr marL="457200" lvl="1"/>
            <a:r>
              <a:rPr lang="en-US" dirty="0"/>
              <a:t>Rapid rate filtration with/without chlorine (sand, anthracite, GAC</a:t>
            </a:r>
            <a:r>
              <a:rPr lang="en-US" dirty="0" smtClean="0"/>
              <a:t>)</a:t>
            </a:r>
          </a:p>
          <a:p>
            <a:pPr marL="457200" lvl="1"/>
            <a:r>
              <a:rPr lang="en-US" dirty="0" smtClean="0"/>
              <a:t>In isolation (without ozone pretreatment), BAF only treats readily biodegradable substances</a:t>
            </a:r>
            <a:endParaRPr lang="en-US" dirty="0"/>
          </a:p>
          <a:p>
            <a:endParaRPr lang="en-US" dirty="0"/>
          </a:p>
        </p:txBody>
      </p:sp>
    </p:spTree>
    <p:extLst>
      <p:ext uri="{BB962C8B-B14F-4D97-AF65-F5344CB8AC3E}">
        <p14:creationId xmlns:p14="http://schemas.microsoft.com/office/powerpoint/2010/main" val="24044627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0338919" cy="533400"/>
          </a:xfrm>
        </p:spPr>
        <p:txBody>
          <a:bodyPr/>
          <a:lstStyle/>
          <a:p>
            <a:r>
              <a:rPr lang="en-US" dirty="0" smtClean="0"/>
              <a:t>Biological Treatment Leverages Natural Microbial Metabolism to Reduce Contaminants and Pathogens</a:t>
            </a:r>
            <a:endParaRPr lang="en-US" dirty="0"/>
          </a:p>
        </p:txBody>
      </p:sp>
      <p:sp>
        <p:nvSpPr>
          <p:cNvPr id="5" name="Text Placeholder 4"/>
          <p:cNvSpPr>
            <a:spLocks noGrp="1"/>
          </p:cNvSpPr>
          <p:nvPr>
            <p:ph type="body" sz="quarter" idx="10"/>
          </p:nvPr>
        </p:nvSpPr>
        <p:spPr/>
        <p:txBody>
          <a:bodyPr/>
          <a:lstStyle/>
          <a:p>
            <a:pPr marL="0" indent="0">
              <a:buNone/>
            </a:pPr>
            <a:r>
              <a:rPr lang="en-US" sz="2800" b="1" dirty="0" smtClean="0"/>
              <a:t>BAF Treatment Provides</a:t>
            </a:r>
            <a:endParaRPr lang="en-US" sz="2800" b="1" dirty="0"/>
          </a:p>
          <a:p>
            <a:pPr marL="457200" lvl="1"/>
            <a:r>
              <a:rPr lang="en-US" dirty="0" smtClean="0"/>
              <a:t>Reduction in Disinfection Byproduct precursors</a:t>
            </a:r>
          </a:p>
          <a:p>
            <a:pPr marL="457200" lvl="1"/>
            <a:r>
              <a:rPr lang="en-US" dirty="0" smtClean="0"/>
              <a:t>Pathogen removal based upon turbidity reduction and EPA criteria</a:t>
            </a:r>
          </a:p>
          <a:p>
            <a:pPr marL="457200" lvl="1"/>
            <a:r>
              <a:rPr lang="en-US" dirty="0" smtClean="0"/>
              <a:t>Reduction of organic and inorganic chemical constituents</a:t>
            </a:r>
          </a:p>
          <a:p>
            <a:pPr marL="457200" lvl="1"/>
            <a:r>
              <a:rPr lang="en-US" dirty="0" smtClean="0"/>
              <a:t>Reduces biological regrowth in water distribution systems</a:t>
            </a:r>
            <a:endParaRPr lang="en-US" dirty="0"/>
          </a:p>
          <a:p>
            <a:endParaRPr lang="en-US" dirty="0"/>
          </a:p>
        </p:txBody>
      </p:sp>
    </p:spTree>
    <p:extLst>
      <p:ext uri="{BB962C8B-B14F-4D97-AF65-F5344CB8AC3E}">
        <p14:creationId xmlns:p14="http://schemas.microsoft.com/office/powerpoint/2010/main" val="4818143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41964"/>
            <a:ext cx="10338919" cy="533400"/>
          </a:xfrm>
        </p:spPr>
        <p:txBody>
          <a:bodyPr/>
          <a:lstStyle/>
          <a:p>
            <a:r>
              <a:rPr lang="en-US" dirty="0" smtClean="0"/>
              <a:t>One type of </a:t>
            </a:r>
            <a:r>
              <a:rPr lang="en-US" dirty="0" err="1" smtClean="0"/>
              <a:t>biofiltration</a:t>
            </a:r>
            <a:r>
              <a:rPr lang="en-US" dirty="0" smtClean="0"/>
              <a:t> </a:t>
            </a:r>
            <a:r>
              <a:rPr lang="en-US" dirty="0"/>
              <a:t>is </a:t>
            </a:r>
            <a:r>
              <a:rPr lang="en-US" dirty="0" smtClean="0"/>
              <a:t>conventional </a:t>
            </a:r>
            <a:r>
              <a:rPr lang="en-US" dirty="0"/>
              <a:t>granular media </a:t>
            </a:r>
            <a:r>
              <a:rPr lang="en-US" dirty="0" smtClean="0"/>
              <a:t>carbon (GAC) filtration, allowed to be biological</a:t>
            </a:r>
            <a:endParaRPr lang="en-US" dirty="0"/>
          </a:p>
        </p:txBody>
      </p:sp>
      <p:sp>
        <p:nvSpPr>
          <p:cNvPr id="8" name="Text Box 7"/>
          <p:cNvSpPr txBox="1">
            <a:spLocks noChangeArrowheads="1"/>
          </p:cNvSpPr>
          <p:nvPr/>
        </p:nvSpPr>
        <p:spPr bwMode="auto">
          <a:xfrm>
            <a:off x="2085163" y="4796790"/>
            <a:ext cx="1984075" cy="1015659"/>
          </a:xfrm>
          <a:prstGeom prst="rect">
            <a:avLst/>
          </a:prstGeom>
          <a:noFill/>
          <a:ln w="9525">
            <a:noFill/>
            <a:miter lim="800000"/>
            <a:headEnd/>
            <a:tailEnd/>
          </a:ln>
        </p:spPr>
        <p:txBody>
          <a:bodyPr wrap="square" lIns="91436" tIns="45718" rIns="91436" bIns="45718">
            <a:spAutoFit/>
          </a:bodyPr>
          <a:lstStyle/>
          <a:p>
            <a:pPr algn="ctr" eaLnBrk="0" hangingPunct="0">
              <a:spcBef>
                <a:spcPct val="50000"/>
              </a:spcBef>
            </a:pPr>
            <a:r>
              <a:rPr lang="en-US" sz="2000" b="1" dirty="0" smtClean="0">
                <a:solidFill>
                  <a:srgbClr val="395173"/>
                </a:solidFill>
                <a:latin typeface="Verdana" pitchFamily="34" charset="0"/>
              </a:rPr>
              <a:t>Granular Media Filtration</a:t>
            </a:r>
            <a:endParaRPr lang="en-US" sz="2000" b="1" dirty="0">
              <a:solidFill>
                <a:srgbClr val="395173"/>
              </a:solidFill>
              <a:latin typeface="Verdana" pitchFamily="34" charset="0"/>
            </a:endParaRPr>
          </a:p>
        </p:txBody>
      </p:sp>
      <p:pic>
        <p:nvPicPr>
          <p:cNvPr id="9" name="Picture 8" descr="KC 1.JPG"/>
          <p:cNvPicPr>
            <a:picLocks noChangeAspect="1"/>
          </p:cNvPicPr>
          <p:nvPr/>
        </p:nvPicPr>
        <p:blipFill>
          <a:blip r:embed="rId2"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1438182" y="1606111"/>
            <a:ext cx="3821502" cy="3057201"/>
          </a:xfrm>
          <a:prstGeom prst="rect">
            <a:avLst/>
          </a:prstGeom>
        </p:spPr>
      </p:pic>
      <p:pic>
        <p:nvPicPr>
          <p:cNvPr id="10" name="Picture 9" descr="KC 1.JPG"/>
          <p:cNvPicPr>
            <a:picLocks noChangeAspect="1"/>
          </p:cNvPicPr>
          <p:nvPr/>
        </p:nvPicPr>
        <p:blipFill>
          <a:blip r:embed="rId2"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326484" y="1499717"/>
            <a:ext cx="3821502" cy="3057201"/>
          </a:xfrm>
          <a:prstGeom prst="rect">
            <a:avLst/>
          </a:prstGeom>
        </p:spPr>
      </p:pic>
      <p:sp>
        <p:nvSpPr>
          <p:cNvPr id="11" name="Text Box 7"/>
          <p:cNvSpPr txBox="1">
            <a:spLocks noChangeArrowheads="1"/>
          </p:cNvSpPr>
          <p:nvPr/>
        </p:nvSpPr>
        <p:spPr bwMode="auto">
          <a:xfrm>
            <a:off x="4652958" y="5044082"/>
            <a:ext cx="1984075" cy="400105"/>
          </a:xfrm>
          <a:prstGeom prst="rect">
            <a:avLst/>
          </a:prstGeom>
          <a:noFill/>
          <a:ln w="9525">
            <a:noFill/>
            <a:miter lim="800000"/>
            <a:headEnd/>
            <a:tailEnd/>
          </a:ln>
        </p:spPr>
        <p:txBody>
          <a:bodyPr wrap="square" lIns="91436" tIns="45718" rIns="91436" bIns="45718">
            <a:spAutoFit/>
          </a:bodyPr>
          <a:lstStyle/>
          <a:p>
            <a:pPr algn="ctr" eaLnBrk="0" hangingPunct="0">
              <a:spcBef>
                <a:spcPct val="50000"/>
              </a:spcBef>
            </a:pPr>
            <a:r>
              <a:rPr lang="en-US" sz="2000" b="1" dirty="0" smtClean="0">
                <a:solidFill>
                  <a:srgbClr val="395173"/>
                </a:solidFill>
                <a:latin typeface="Verdana" pitchFamily="34" charset="0"/>
              </a:rPr>
              <a:t>Chlorine</a:t>
            </a:r>
            <a:endParaRPr lang="en-US" sz="2000" b="1" dirty="0">
              <a:solidFill>
                <a:srgbClr val="395173"/>
              </a:solidFill>
              <a:latin typeface="Verdana" pitchFamily="34" charset="0"/>
            </a:endParaRPr>
          </a:p>
        </p:txBody>
      </p:sp>
      <p:sp>
        <p:nvSpPr>
          <p:cNvPr id="12" name="Text Box 7"/>
          <p:cNvSpPr txBox="1">
            <a:spLocks noChangeArrowheads="1"/>
          </p:cNvSpPr>
          <p:nvPr/>
        </p:nvSpPr>
        <p:spPr bwMode="auto">
          <a:xfrm>
            <a:off x="7361653" y="5078586"/>
            <a:ext cx="1984075" cy="400105"/>
          </a:xfrm>
          <a:prstGeom prst="rect">
            <a:avLst/>
          </a:prstGeom>
          <a:noFill/>
          <a:ln w="9525">
            <a:noFill/>
            <a:miter lim="800000"/>
            <a:headEnd/>
            <a:tailEnd/>
          </a:ln>
        </p:spPr>
        <p:txBody>
          <a:bodyPr wrap="square" lIns="91436" tIns="45718" rIns="91436" bIns="45718">
            <a:spAutoFit/>
          </a:bodyPr>
          <a:lstStyle/>
          <a:p>
            <a:pPr algn="ctr" eaLnBrk="0" hangingPunct="0">
              <a:spcBef>
                <a:spcPct val="50000"/>
              </a:spcBef>
            </a:pPr>
            <a:r>
              <a:rPr lang="en-US" sz="2000" b="1" dirty="0" smtClean="0">
                <a:solidFill>
                  <a:srgbClr val="395173"/>
                </a:solidFill>
                <a:latin typeface="Verdana" pitchFamily="34" charset="0"/>
              </a:rPr>
              <a:t>Biofiltration</a:t>
            </a:r>
            <a:endParaRPr lang="en-US" sz="2000" b="1" dirty="0">
              <a:solidFill>
                <a:srgbClr val="395173"/>
              </a:solidFill>
              <a:latin typeface="Verdana" pitchFamily="34" charset="0"/>
            </a:endParaRPr>
          </a:p>
        </p:txBody>
      </p:sp>
      <p:sp>
        <p:nvSpPr>
          <p:cNvPr id="13" name="TextBox 12"/>
          <p:cNvSpPr txBox="1"/>
          <p:nvPr/>
        </p:nvSpPr>
        <p:spPr>
          <a:xfrm>
            <a:off x="4146876" y="4589755"/>
            <a:ext cx="1147313" cy="1200329"/>
          </a:xfrm>
          <a:prstGeom prst="rect">
            <a:avLst/>
          </a:prstGeom>
          <a:noFill/>
        </p:spPr>
        <p:txBody>
          <a:bodyPr wrap="square" rtlCol="0">
            <a:spAutoFit/>
          </a:bodyPr>
          <a:lstStyle/>
          <a:p>
            <a:r>
              <a:rPr lang="en-US" sz="7200" b="1" dirty="0" smtClean="0"/>
              <a:t>-</a:t>
            </a:r>
            <a:endParaRPr lang="en-US" sz="7200" b="1" dirty="0"/>
          </a:p>
        </p:txBody>
      </p:sp>
      <p:sp>
        <p:nvSpPr>
          <p:cNvPr id="14" name="TextBox 13"/>
          <p:cNvSpPr txBox="1"/>
          <p:nvPr/>
        </p:nvSpPr>
        <p:spPr>
          <a:xfrm>
            <a:off x="6542145" y="4759407"/>
            <a:ext cx="1147313" cy="1015663"/>
          </a:xfrm>
          <a:prstGeom prst="rect">
            <a:avLst/>
          </a:prstGeom>
          <a:noFill/>
        </p:spPr>
        <p:txBody>
          <a:bodyPr wrap="square" rtlCol="0">
            <a:spAutoFit/>
          </a:bodyPr>
          <a:lstStyle/>
          <a:p>
            <a:r>
              <a:rPr lang="en-US" sz="6000" b="1" dirty="0" smtClean="0"/>
              <a:t>=</a:t>
            </a:r>
            <a:endParaRPr lang="en-US" sz="6000" b="1" dirty="0"/>
          </a:p>
        </p:txBody>
      </p:sp>
    </p:spTree>
    <p:extLst>
      <p:ext uri="{BB962C8B-B14F-4D97-AF65-F5344CB8AC3E}">
        <p14:creationId xmlns:p14="http://schemas.microsoft.com/office/powerpoint/2010/main" val="5878483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C 1.JPG"/>
          <p:cNvPicPr>
            <a:picLocks noChangeAspect="1"/>
          </p:cNvPicPr>
          <p:nvPr/>
        </p:nvPicPr>
        <p:blipFill>
          <a:blip r:embed="rId2"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981176" y="1373592"/>
            <a:ext cx="3705963" cy="2964770"/>
          </a:xfrm>
          <a:prstGeom prst="rect">
            <a:avLst/>
          </a:prstGeom>
        </p:spPr>
      </p:pic>
      <p:grpSp>
        <p:nvGrpSpPr>
          <p:cNvPr id="5" name="Group 4"/>
          <p:cNvGrpSpPr/>
          <p:nvPr/>
        </p:nvGrpSpPr>
        <p:grpSpPr>
          <a:xfrm>
            <a:off x="4647233" y="2672053"/>
            <a:ext cx="6230665" cy="3595688"/>
            <a:chOff x="2924175" y="1995488"/>
            <a:chExt cx="6219825" cy="3733800"/>
          </a:xfrm>
        </p:grpSpPr>
        <p:sp>
          <p:nvSpPr>
            <p:cNvPr id="6" name="Oval 7"/>
            <p:cNvSpPr>
              <a:spLocks noChangeAspect="1" noChangeArrowheads="1"/>
            </p:cNvSpPr>
            <p:nvPr/>
          </p:nvSpPr>
          <p:spPr bwMode="auto">
            <a:xfrm>
              <a:off x="3194050" y="2798763"/>
              <a:ext cx="1582738" cy="1449387"/>
            </a:xfrm>
            <a:prstGeom prst="ellipse">
              <a:avLst/>
            </a:prstGeom>
            <a:solidFill>
              <a:srgbClr val="00FF00"/>
            </a:solidFill>
            <a:ln w="9525">
              <a:solidFill>
                <a:srgbClr val="000000"/>
              </a:solidFill>
              <a:round/>
              <a:headEnd/>
              <a:tailEnd/>
            </a:ln>
            <a:effectLst/>
          </p:spPr>
          <p:txBody>
            <a:bodyPr wrap="none" anchor="ctr"/>
            <a:lstStyle/>
            <a:p>
              <a:endParaRPr lang="en-US"/>
            </a:p>
          </p:txBody>
        </p:sp>
        <p:sp>
          <p:nvSpPr>
            <p:cNvPr id="7" name="Oval 8" descr="Sphere"/>
            <p:cNvSpPr>
              <a:spLocks noChangeAspect="1" noChangeArrowheads="1"/>
            </p:cNvSpPr>
            <p:nvPr/>
          </p:nvSpPr>
          <p:spPr bwMode="auto">
            <a:xfrm>
              <a:off x="3276600" y="2895600"/>
              <a:ext cx="1417638" cy="1255713"/>
            </a:xfrm>
            <a:prstGeom prst="ellipse">
              <a:avLst/>
            </a:prstGeom>
            <a:pattFill prst="sphere">
              <a:fgClr>
                <a:schemeClr val="tx1"/>
              </a:fgClr>
              <a:bgClr>
                <a:schemeClr val="bg1"/>
              </a:bgClr>
            </a:pattFill>
            <a:ln w="9525">
              <a:solidFill>
                <a:schemeClr val="tx1"/>
              </a:solidFill>
              <a:round/>
              <a:headEnd/>
              <a:tailEnd/>
            </a:ln>
            <a:effectLst/>
          </p:spPr>
          <p:txBody>
            <a:bodyPr wrap="none" anchor="ctr"/>
            <a:lstStyle/>
            <a:p>
              <a:endParaRPr lang="en-US"/>
            </a:p>
          </p:txBody>
        </p:sp>
        <p:sp>
          <p:nvSpPr>
            <p:cNvPr id="8" name="Oval 9"/>
            <p:cNvSpPr>
              <a:spLocks noChangeAspect="1" noChangeArrowheads="1"/>
            </p:cNvSpPr>
            <p:nvPr/>
          </p:nvSpPr>
          <p:spPr bwMode="auto">
            <a:xfrm rot="2294921">
              <a:off x="4611688" y="2219325"/>
              <a:ext cx="1582737" cy="1449388"/>
            </a:xfrm>
            <a:prstGeom prst="ellipse">
              <a:avLst/>
            </a:prstGeom>
            <a:solidFill>
              <a:srgbClr val="00FF00"/>
            </a:solidFill>
            <a:ln w="9525">
              <a:solidFill>
                <a:srgbClr val="000000"/>
              </a:solidFill>
              <a:round/>
              <a:headEnd/>
              <a:tailEnd/>
            </a:ln>
            <a:effectLst/>
          </p:spPr>
          <p:txBody>
            <a:bodyPr wrap="none" anchor="ctr"/>
            <a:lstStyle/>
            <a:p>
              <a:endParaRPr lang="en-US"/>
            </a:p>
          </p:txBody>
        </p:sp>
        <p:sp>
          <p:nvSpPr>
            <p:cNvPr id="9" name="Oval 10" descr="Sphere"/>
            <p:cNvSpPr>
              <a:spLocks noChangeAspect="1" noChangeArrowheads="1"/>
            </p:cNvSpPr>
            <p:nvPr/>
          </p:nvSpPr>
          <p:spPr bwMode="auto">
            <a:xfrm rot="2295625">
              <a:off x="4694238" y="2316163"/>
              <a:ext cx="1417637" cy="1257300"/>
            </a:xfrm>
            <a:prstGeom prst="ellipse">
              <a:avLst/>
            </a:prstGeom>
            <a:pattFill prst="sphere">
              <a:fgClr>
                <a:schemeClr val="tx1"/>
              </a:fgClr>
              <a:bgClr>
                <a:schemeClr val="bg1"/>
              </a:bgClr>
            </a:pattFill>
            <a:ln w="9525">
              <a:solidFill>
                <a:schemeClr val="tx1"/>
              </a:solidFill>
              <a:round/>
              <a:headEnd/>
              <a:tailEnd/>
            </a:ln>
            <a:effectLst/>
          </p:spPr>
          <p:txBody>
            <a:bodyPr wrap="none" anchor="ctr"/>
            <a:lstStyle/>
            <a:p>
              <a:endParaRPr lang="en-US"/>
            </a:p>
          </p:txBody>
        </p:sp>
        <p:sp>
          <p:nvSpPr>
            <p:cNvPr id="10" name="Oval 11"/>
            <p:cNvSpPr>
              <a:spLocks noChangeAspect="1" noChangeArrowheads="1"/>
            </p:cNvSpPr>
            <p:nvPr/>
          </p:nvSpPr>
          <p:spPr bwMode="auto">
            <a:xfrm rot="-4069902">
              <a:off x="4067969" y="4155282"/>
              <a:ext cx="1836737" cy="1250950"/>
            </a:xfrm>
            <a:prstGeom prst="ellipse">
              <a:avLst/>
            </a:prstGeom>
            <a:solidFill>
              <a:srgbClr val="00FF00"/>
            </a:solidFill>
            <a:ln w="9525">
              <a:solidFill>
                <a:srgbClr val="000000"/>
              </a:solidFill>
              <a:round/>
              <a:headEnd/>
              <a:tailEnd/>
            </a:ln>
            <a:effectLst/>
          </p:spPr>
          <p:txBody>
            <a:bodyPr wrap="none" anchor="ctr"/>
            <a:lstStyle/>
            <a:p>
              <a:endParaRPr lang="en-US"/>
            </a:p>
          </p:txBody>
        </p:sp>
        <p:sp>
          <p:nvSpPr>
            <p:cNvPr id="11" name="Oval 12" descr="Sphere"/>
            <p:cNvSpPr>
              <a:spLocks noChangeAspect="1" noChangeArrowheads="1"/>
            </p:cNvSpPr>
            <p:nvPr/>
          </p:nvSpPr>
          <p:spPr bwMode="auto">
            <a:xfrm rot="-4070986">
              <a:off x="4164806" y="4239419"/>
              <a:ext cx="1643063" cy="1082675"/>
            </a:xfrm>
            <a:prstGeom prst="ellipse">
              <a:avLst/>
            </a:prstGeom>
            <a:pattFill prst="sphere">
              <a:fgClr>
                <a:schemeClr val="tx1"/>
              </a:fgClr>
              <a:bgClr>
                <a:schemeClr val="bg1"/>
              </a:bgClr>
            </a:pattFill>
            <a:ln w="9525">
              <a:solidFill>
                <a:schemeClr val="tx1"/>
              </a:solidFill>
              <a:round/>
              <a:headEnd/>
              <a:tailEnd/>
            </a:ln>
            <a:effectLst/>
          </p:spPr>
          <p:txBody>
            <a:bodyPr wrap="none" anchor="ctr"/>
            <a:lstStyle/>
            <a:p>
              <a:endParaRPr lang="en-US"/>
            </a:p>
          </p:txBody>
        </p:sp>
        <p:sp>
          <p:nvSpPr>
            <p:cNvPr id="12" name="Freeform 13"/>
            <p:cNvSpPr>
              <a:spLocks noChangeAspect="1"/>
            </p:cNvSpPr>
            <p:nvPr/>
          </p:nvSpPr>
          <p:spPr bwMode="auto">
            <a:xfrm>
              <a:off x="4611688" y="3282950"/>
              <a:ext cx="776287" cy="679450"/>
            </a:xfrm>
            <a:custGeom>
              <a:avLst/>
              <a:gdLst/>
              <a:ahLst/>
              <a:cxnLst>
                <a:cxn ang="0">
                  <a:pos x="144" y="47"/>
                </a:cxn>
                <a:cxn ang="0">
                  <a:pos x="181" y="61"/>
                </a:cxn>
                <a:cxn ang="0">
                  <a:pos x="214" y="83"/>
                </a:cxn>
                <a:cxn ang="0">
                  <a:pos x="313" y="110"/>
                </a:cxn>
                <a:cxn ang="0">
                  <a:pos x="357" y="127"/>
                </a:cxn>
                <a:cxn ang="0">
                  <a:pos x="395" y="154"/>
                </a:cxn>
                <a:cxn ang="0">
                  <a:pos x="417" y="209"/>
                </a:cxn>
                <a:cxn ang="0">
                  <a:pos x="439" y="242"/>
                </a:cxn>
                <a:cxn ang="0">
                  <a:pos x="422" y="286"/>
                </a:cxn>
                <a:cxn ang="0">
                  <a:pos x="395" y="335"/>
                </a:cxn>
                <a:cxn ang="0">
                  <a:pos x="159" y="314"/>
                </a:cxn>
                <a:cxn ang="0">
                  <a:pos x="71" y="331"/>
                </a:cxn>
                <a:cxn ang="0">
                  <a:pos x="27" y="275"/>
                </a:cxn>
                <a:cxn ang="0">
                  <a:pos x="11" y="203"/>
                </a:cxn>
                <a:cxn ang="0">
                  <a:pos x="0" y="154"/>
                </a:cxn>
                <a:cxn ang="0">
                  <a:pos x="6" y="88"/>
                </a:cxn>
                <a:cxn ang="0">
                  <a:pos x="38" y="72"/>
                </a:cxn>
                <a:cxn ang="0">
                  <a:pos x="77" y="61"/>
                </a:cxn>
                <a:cxn ang="0">
                  <a:pos x="93" y="11"/>
                </a:cxn>
                <a:cxn ang="0">
                  <a:pos x="144" y="47"/>
                </a:cxn>
              </a:cxnLst>
              <a:rect l="0" t="0" r="r" b="b"/>
              <a:pathLst>
                <a:path w="447" h="338">
                  <a:moveTo>
                    <a:pt x="144" y="47"/>
                  </a:moveTo>
                  <a:cubicBezTo>
                    <a:pt x="146" y="67"/>
                    <a:pt x="177" y="41"/>
                    <a:pt x="181" y="61"/>
                  </a:cubicBezTo>
                  <a:cubicBezTo>
                    <a:pt x="185" y="80"/>
                    <a:pt x="199" y="80"/>
                    <a:pt x="214" y="83"/>
                  </a:cubicBezTo>
                  <a:cubicBezTo>
                    <a:pt x="248" y="91"/>
                    <a:pt x="280" y="101"/>
                    <a:pt x="313" y="110"/>
                  </a:cubicBezTo>
                  <a:cubicBezTo>
                    <a:pt x="333" y="116"/>
                    <a:pt x="338" y="115"/>
                    <a:pt x="357" y="127"/>
                  </a:cubicBezTo>
                  <a:cubicBezTo>
                    <a:pt x="370" y="135"/>
                    <a:pt x="395" y="154"/>
                    <a:pt x="395" y="154"/>
                  </a:cubicBezTo>
                  <a:cubicBezTo>
                    <a:pt x="402" y="172"/>
                    <a:pt x="408" y="193"/>
                    <a:pt x="417" y="209"/>
                  </a:cubicBezTo>
                  <a:cubicBezTo>
                    <a:pt x="423" y="221"/>
                    <a:pt x="439" y="242"/>
                    <a:pt x="439" y="242"/>
                  </a:cubicBezTo>
                  <a:cubicBezTo>
                    <a:pt x="447" y="266"/>
                    <a:pt x="443" y="272"/>
                    <a:pt x="422" y="286"/>
                  </a:cubicBezTo>
                  <a:cubicBezTo>
                    <a:pt x="416" y="311"/>
                    <a:pt x="416" y="320"/>
                    <a:pt x="395" y="335"/>
                  </a:cubicBezTo>
                  <a:cubicBezTo>
                    <a:pt x="351" y="331"/>
                    <a:pt x="200" y="320"/>
                    <a:pt x="159" y="314"/>
                  </a:cubicBezTo>
                  <a:cubicBezTo>
                    <a:pt x="109" y="304"/>
                    <a:pt x="93" y="338"/>
                    <a:pt x="71" y="331"/>
                  </a:cubicBezTo>
                  <a:cubicBezTo>
                    <a:pt x="49" y="324"/>
                    <a:pt x="37" y="296"/>
                    <a:pt x="27" y="275"/>
                  </a:cubicBezTo>
                  <a:cubicBezTo>
                    <a:pt x="20" y="251"/>
                    <a:pt x="17" y="227"/>
                    <a:pt x="11" y="203"/>
                  </a:cubicBezTo>
                  <a:cubicBezTo>
                    <a:pt x="7" y="187"/>
                    <a:pt x="0" y="154"/>
                    <a:pt x="0" y="154"/>
                  </a:cubicBezTo>
                  <a:cubicBezTo>
                    <a:pt x="2" y="132"/>
                    <a:pt x="0" y="109"/>
                    <a:pt x="6" y="88"/>
                  </a:cubicBezTo>
                  <a:cubicBezTo>
                    <a:pt x="8" y="80"/>
                    <a:pt x="32" y="74"/>
                    <a:pt x="38" y="72"/>
                  </a:cubicBezTo>
                  <a:cubicBezTo>
                    <a:pt x="51" y="68"/>
                    <a:pt x="77" y="61"/>
                    <a:pt x="77" y="61"/>
                  </a:cubicBezTo>
                  <a:cubicBezTo>
                    <a:pt x="80" y="51"/>
                    <a:pt x="86" y="18"/>
                    <a:pt x="93" y="11"/>
                  </a:cubicBezTo>
                  <a:cubicBezTo>
                    <a:pt x="104" y="0"/>
                    <a:pt x="128" y="42"/>
                    <a:pt x="144" y="47"/>
                  </a:cubicBezTo>
                  <a:close/>
                </a:path>
              </a:pathLst>
            </a:custGeom>
            <a:solidFill>
              <a:srgbClr val="00FF00"/>
            </a:solidFill>
            <a:ln w="9525">
              <a:solidFill>
                <a:srgbClr val="000000"/>
              </a:solidFill>
              <a:round/>
              <a:headEnd/>
              <a:tailEnd/>
            </a:ln>
            <a:effectLst/>
          </p:spPr>
          <p:txBody>
            <a:bodyPr/>
            <a:lstStyle/>
            <a:p>
              <a:endParaRPr lang="en-US"/>
            </a:p>
          </p:txBody>
        </p:sp>
        <p:sp>
          <p:nvSpPr>
            <p:cNvPr id="13" name="Text Box 14"/>
            <p:cNvSpPr txBox="1">
              <a:spLocks noChangeAspect="1" noChangeArrowheads="1"/>
            </p:cNvSpPr>
            <p:nvPr/>
          </p:nvSpPr>
          <p:spPr bwMode="auto">
            <a:xfrm>
              <a:off x="2924175" y="4357688"/>
              <a:ext cx="1574800" cy="1006475"/>
            </a:xfrm>
            <a:prstGeom prst="rect">
              <a:avLst/>
            </a:prstGeom>
            <a:noFill/>
            <a:ln w="9525">
              <a:noFill/>
              <a:miter lim="800000"/>
              <a:headEnd/>
              <a:tailEnd/>
            </a:ln>
            <a:effectLst/>
          </p:spPr>
          <p:txBody>
            <a:bodyPr>
              <a:spAutoFit/>
            </a:bodyPr>
            <a:lstStyle/>
            <a:p>
              <a:r>
                <a:rPr lang="en-US" altLang="ko-KR" sz="2000">
                  <a:latin typeface="Arial" pitchFamily="34" charset="0"/>
                  <a:ea typeface="굴림" pitchFamily="50" charset="-127"/>
                </a:rPr>
                <a:t>Microbial</a:t>
              </a:r>
            </a:p>
            <a:p>
              <a:r>
                <a:rPr lang="en-US" altLang="ko-KR" sz="2000">
                  <a:latin typeface="Arial" pitchFamily="34" charset="0"/>
                  <a:ea typeface="굴림" pitchFamily="50" charset="-127"/>
                </a:rPr>
                <a:t>aggregates</a:t>
              </a:r>
            </a:p>
            <a:p>
              <a:endParaRPr lang="en-US" altLang="ko-KR" sz="2000">
                <a:latin typeface="Arial" pitchFamily="34" charset="0"/>
                <a:ea typeface="굴림" pitchFamily="50" charset="-127"/>
              </a:endParaRPr>
            </a:p>
          </p:txBody>
        </p:sp>
        <p:sp>
          <p:nvSpPr>
            <p:cNvPr id="14" name="Text Box 15"/>
            <p:cNvSpPr txBox="1">
              <a:spLocks noChangeAspect="1" noChangeArrowheads="1"/>
            </p:cNvSpPr>
            <p:nvPr/>
          </p:nvSpPr>
          <p:spPr bwMode="auto">
            <a:xfrm>
              <a:off x="3381375" y="2124075"/>
              <a:ext cx="973138" cy="396875"/>
            </a:xfrm>
            <a:prstGeom prst="rect">
              <a:avLst/>
            </a:prstGeom>
            <a:noFill/>
            <a:ln w="9525">
              <a:noFill/>
              <a:miter lim="800000"/>
              <a:headEnd/>
              <a:tailEnd/>
            </a:ln>
            <a:effectLst/>
          </p:spPr>
          <p:txBody>
            <a:bodyPr>
              <a:spAutoFit/>
            </a:bodyPr>
            <a:lstStyle/>
            <a:p>
              <a:r>
                <a:rPr lang="en-US" altLang="ko-KR" sz="2000">
                  <a:latin typeface="Arial" pitchFamily="34" charset="0"/>
                  <a:ea typeface="굴림" pitchFamily="50" charset="-127"/>
                </a:rPr>
                <a:t>Biofilm</a:t>
              </a:r>
            </a:p>
          </p:txBody>
        </p:sp>
        <p:sp>
          <p:nvSpPr>
            <p:cNvPr id="15" name="Line 16"/>
            <p:cNvSpPr>
              <a:spLocks noChangeAspect="1" noChangeShapeType="1"/>
            </p:cNvSpPr>
            <p:nvPr/>
          </p:nvSpPr>
          <p:spPr bwMode="auto">
            <a:xfrm>
              <a:off x="4225925" y="2492375"/>
              <a:ext cx="77788" cy="363538"/>
            </a:xfrm>
            <a:prstGeom prst="line">
              <a:avLst/>
            </a:prstGeom>
            <a:noFill/>
            <a:ln w="31750">
              <a:solidFill>
                <a:schemeClr val="tx1"/>
              </a:solidFill>
              <a:round/>
              <a:headEnd/>
              <a:tailEnd type="triangle" w="med" len="med"/>
            </a:ln>
            <a:effectLst/>
          </p:spPr>
          <p:txBody>
            <a:bodyPr/>
            <a:lstStyle/>
            <a:p>
              <a:endParaRPr lang="en-US"/>
            </a:p>
          </p:txBody>
        </p:sp>
        <p:sp>
          <p:nvSpPr>
            <p:cNvPr id="16" name="Line 17"/>
            <p:cNvSpPr>
              <a:spLocks noChangeAspect="1" noChangeShapeType="1"/>
            </p:cNvSpPr>
            <p:nvPr/>
          </p:nvSpPr>
          <p:spPr bwMode="auto">
            <a:xfrm>
              <a:off x="4381500" y="2400300"/>
              <a:ext cx="315913" cy="92075"/>
            </a:xfrm>
            <a:prstGeom prst="line">
              <a:avLst/>
            </a:prstGeom>
            <a:noFill/>
            <a:ln w="31750">
              <a:solidFill>
                <a:schemeClr val="tx1"/>
              </a:solidFill>
              <a:round/>
              <a:headEnd/>
              <a:tailEnd type="triangle" w="med" len="med"/>
            </a:ln>
            <a:effectLst/>
          </p:spPr>
          <p:txBody>
            <a:bodyPr/>
            <a:lstStyle/>
            <a:p>
              <a:endParaRPr lang="en-US"/>
            </a:p>
          </p:txBody>
        </p:sp>
        <p:sp>
          <p:nvSpPr>
            <p:cNvPr id="17" name="Text Box 18"/>
            <p:cNvSpPr txBox="1">
              <a:spLocks noChangeAspect="1" noChangeArrowheads="1"/>
            </p:cNvSpPr>
            <p:nvPr/>
          </p:nvSpPr>
          <p:spPr bwMode="auto">
            <a:xfrm>
              <a:off x="3517900" y="3306763"/>
              <a:ext cx="930275" cy="517525"/>
            </a:xfrm>
            <a:prstGeom prst="rect">
              <a:avLst/>
            </a:prstGeom>
            <a:solidFill>
              <a:schemeClr val="bg1"/>
            </a:solidFill>
            <a:ln w="9525">
              <a:noFill/>
              <a:miter lim="800000"/>
              <a:headEnd/>
              <a:tailEnd/>
            </a:ln>
            <a:effectLst/>
          </p:spPr>
          <p:txBody>
            <a:bodyPr>
              <a:spAutoFit/>
            </a:bodyPr>
            <a:lstStyle/>
            <a:p>
              <a:r>
                <a:rPr lang="en-US" altLang="ko-KR" sz="1400" b="1">
                  <a:latin typeface="Arial" pitchFamily="34" charset="0"/>
                  <a:ea typeface="굴림" pitchFamily="50" charset="-127"/>
                </a:rPr>
                <a:t>Granular media</a:t>
              </a:r>
            </a:p>
          </p:txBody>
        </p:sp>
        <p:sp>
          <p:nvSpPr>
            <p:cNvPr id="18" name="Rectangle 19"/>
            <p:cNvSpPr>
              <a:spLocks noChangeArrowheads="1"/>
            </p:cNvSpPr>
            <p:nvPr/>
          </p:nvSpPr>
          <p:spPr bwMode="auto">
            <a:xfrm>
              <a:off x="2924175" y="1995488"/>
              <a:ext cx="3781425" cy="3733800"/>
            </a:xfrm>
            <a:prstGeom prst="rect">
              <a:avLst/>
            </a:prstGeom>
            <a:noFill/>
            <a:ln w="28575">
              <a:solidFill>
                <a:schemeClr val="tx1"/>
              </a:solidFill>
              <a:miter lim="800000"/>
              <a:headEnd/>
              <a:tailEnd/>
            </a:ln>
            <a:effectLst/>
          </p:spPr>
          <p:txBody>
            <a:bodyPr wrap="none" anchor="ctr"/>
            <a:lstStyle/>
            <a:p>
              <a:endParaRPr lang="en-US"/>
            </a:p>
          </p:txBody>
        </p:sp>
        <p:sp>
          <p:nvSpPr>
            <p:cNvPr id="19" name="Text Box 21"/>
            <p:cNvSpPr txBox="1">
              <a:spLocks noChangeArrowheads="1"/>
            </p:cNvSpPr>
            <p:nvPr/>
          </p:nvSpPr>
          <p:spPr bwMode="auto">
            <a:xfrm>
              <a:off x="6781800" y="2772332"/>
              <a:ext cx="2362200" cy="2333068"/>
            </a:xfrm>
            <a:prstGeom prst="rect">
              <a:avLst/>
            </a:prstGeom>
            <a:noFill/>
            <a:ln w="9525">
              <a:noFill/>
              <a:miter lim="800000"/>
              <a:headEnd/>
              <a:tailEnd/>
            </a:ln>
            <a:effectLst/>
          </p:spPr>
          <p:txBody>
            <a:bodyPr anchor="b">
              <a:spAutoFit/>
            </a:bodyPr>
            <a:lstStyle/>
            <a:p>
              <a:pPr marL="457200" indent="-457200">
                <a:spcBef>
                  <a:spcPct val="50000"/>
                </a:spcBef>
              </a:pPr>
              <a:r>
                <a:rPr lang="en-US" sz="1400" b="1" dirty="0">
                  <a:solidFill>
                    <a:srgbClr val="008000"/>
                  </a:solidFill>
                </a:rPr>
                <a:t>Active Processes</a:t>
              </a:r>
            </a:p>
            <a:p>
              <a:pPr marL="457200" indent="-457200">
                <a:spcBef>
                  <a:spcPct val="50000"/>
                </a:spcBef>
                <a:buFontTx/>
                <a:buAutoNum type="arabicPeriod"/>
              </a:pPr>
              <a:r>
                <a:rPr lang="en-US" sz="1400" b="1" dirty="0"/>
                <a:t>Growth</a:t>
              </a:r>
            </a:p>
            <a:p>
              <a:pPr marL="457200" indent="-457200">
                <a:spcBef>
                  <a:spcPct val="50000"/>
                </a:spcBef>
                <a:buFontTx/>
                <a:buAutoNum type="arabicPeriod"/>
              </a:pPr>
              <a:r>
                <a:rPr lang="en-US" sz="1400" b="1" dirty="0"/>
                <a:t>Decay</a:t>
              </a:r>
            </a:p>
            <a:p>
              <a:pPr marL="457200" indent="-457200">
                <a:spcBef>
                  <a:spcPct val="50000"/>
                </a:spcBef>
                <a:buFontTx/>
                <a:buAutoNum type="arabicPeriod"/>
              </a:pPr>
              <a:r>
                <a:rPr lang="en-US" sz="1400" b="1" dirty="0"/>
                <a:t>Attachment</a:t>
              </a:r>
            </a:p>
            <a:p>
              <a:pPr marL="457200" indent="-457200">
                <a:spcBef>
                  <a:spcPct val="50000"/>
                </a:spcBef>
                <a:buFontTx/>
                <a:buAutoNum type="arabicPeriod"/>
              </a:pPr>
              <a:r>
                <a:rPr lang="en-US" sz="1400" b="1" dirty="0"/>
                <a:t>Detachment</a:t>
              </a:r>
            </a:p>
            <a:p>
              <a:pPr marL="457200" indent="-457200">
                <a:spcBef>
                  <a:spcPct val="50000"/>
                </a:spcBef>
                <a:buFontTx/>
                <a:buAutoNum type="arabicPeriod"/>
              </a:pPr>
              <a:r>
                <a:rPr lang="en-US" sz="1400" b="1" dirty="0"/>
                <a:t>Biodegradation</a:t>
              </a:r>
            </a:p>
            <a:p>
              <a:pPr marL="457200" indent="-457200">
                <a:spcBef>
                  <a:spcPct val="50000"/>
                </a:spcBef>
                <a:buFontTx/>
                <a:buAutoNum type="arabicPeriod"/>
              </a:pPr>
              <a:r>
                <a:rPr lang="en-US" sz="1400" b="1" dirty="0"/>
                <a:t>Filtration</a:t>
              </a:r>
            </a:p>
          </p:txBody>
        </p:sp>
        <p:sp>
          <p:nvSpPr>
            <p:cNvPr id="20" name="Freeform 22"/>
            <p:cNvSpPr>
              <a:spLocks/>
            </p:cNvSpPr>
            <p:nvPr/>
          </p:nvSpPr>
          <p:spPr bwMode="auto">
            <a:xfrm>
              <a:off x="5410200" y="3733800"/>
              <a:ext cx="228600" cy="304800"/>
            </a:xfrm>
            <a:custGeom>
              <a:avLst/>
              <a:gdLst/>
              <a:ahLst/>
              <a:cxnLst>
                <a:cxn ang="0">
                  <a:pos x="48" y="0"/>
                </a:cxn>
                <a:cxn ang="0">
                  <a:pos x="0" y="96"/>
                </a:cxn>
                <a:cxn ang="0">
                  <a:pos x="48" y="192"/>
                </a:cxn>
                <a:cxn ang="0">
                  <a:pos x="144" y="96"/>
                </a:cxn>
                <a:cxn ang="0">
                  <a:pos x="144" y="0"/>
                </a:cxn>
                <a:cxn ang="0">
                  <a:pos x="48" y="0"/>
                </a:cxn>
              </a:cxnLst>
              <a:rect l="0" t="0" r="r" b="b"/>
              <a:pathLst>
                <a:path w="144" h="192">
                  <a:moveTo>
                    <a:pt x="48" y="0"/>
                  </a:moveTo>
                  <a:lnTo>
                    <a:pt x="0" y="96"/>
                  </a:lnTo>
                  <a:lnTo>
                    <a:pt x="48" y="192"/>
                  </a:lnTo>
                  <a:lnTo>
                    <a:pt x="144" y="96"/>
                  </a:lnTo>
                  <a:lnTo>
                    <a:pt x="144" y="0"/>
                  </a:lnTo>
                  <a:lnTo>
                    <a:pt x="48" y="0"/>
                  </a:lnTo>
                  <a:close/>
                </a:path>
              </a:pathLst>
            </a:custGeom>
            <a:solidFill>
              <a:schemeClr val="tx1"/>
            </a:solidFill>
            <a:ln w="9525" cap="flat" cmpd="sng">
              <a:solidFill>
                <a:schemeClr val="bg2"/>
              </a:solidFill>
              <a:prstDash val="solid"/>
              <a:round/>
              <a:headEnd/>
              <a:tailEnd/>
            </a:ln>
            <a:effectLst/>
          </p:spPr>
          <p:txBody>
            <a:bodyPr anchor="b"/>
            <a:lstStyle/>
            <a:p>
              <a:endParaRPr lang="en-US"/>
            </a:p>
          </p:txBody>
        </p:sp>
        <p:sp>
          <p:nvSpPr>
            <p:cNvPr id="21" name="Freeform 23"/>
            <p:cNvSpPr>
              <a:spLocks/>
            </p:cNvSpPr>
            <p:nvPr/>
          </p:nvSpPr>
          <p:spPr bwMode="auto">
            <a:xfrm>
              <a:off x="5715000" y="3657600"/>
              <a:ext cx="228600" cy="304800"/>
            </a:xfrm>
            <a:custGeom>
              <a:avLst/>
              <a:gdLst/>
              <a:ahLst/>
              <a:cxnLst>
                <a:cxn ang="0">
                  <a:pos x="48" y="0"/>
                </a:cxn>
                <a:cxn ang="0">
                  <a:pos x="0" y="96"/>
                </a:cxn>
                <a:cxn ang="0">
                  <a:pos x="48" y="192"/>
                </a:cxn>
                <a:cxn ang="0">
                  <a:pos x="144" y="96"/>
                </a:cxn>
                <a:cxn ang="0">
                  <a:pos x="144" y="0"/>
                </a:cxn>
                <a:cxn ang="0">
                  <a:pos x="48" y="0"/>
                </a:cxn>
              </a:cxnLst>
              <a:rect l="0" t="0" r="r" b="b"/>
              <a:pathLst>
                <a:path w="144" h="192">
                  <a:moveTo>
                    <a:pt x="48" y="0"/>
                  </a:moveTo>
                  <a:lnTo>
                    <a:pt x="0" y="96"/>
                  </a:lnTo>
                  <a:lnTo>
                    <a:pt x="48" y="192"/>
                  </a:lnTo>
                  <a:lnTo>
                    <a:pt x="144" y="96"/>
                  </a:lnTo>
                  <a:lnTo>
                    <a:pt x="144" y="0"/>
                  </a:lnTo>
                  <a:lnTo>
                    <a:pt x="48" y="0"/>
                  </a:lnTo>
                  <a:close/>
                </a:path>
              </a:pathLst>
            </a:custGeom>
            <a:solidFill>
              <a:schemeClr val="tx1"/>
            </a:solidFill>
            <a:ln w="9525" cap="flat" cmpd="sng">
              <a:solidFill>
                <a:schemeClr val="bg2"/>
              </a:solidFill>
              <a:prstDash val="solid"/>
              <a:round/>
              <a:headEnd/>
              <a:tailEnd/>
            </a:ln>
            <a:effectLst/>
          </p:spPr>
          <p:txBody>
            <a:bodyPr anchor="b"/>
            <a:lstStyle/>
            <a:p>
              <a:endParaRPr lang="en-US"/>
            </a:p>
          </p:txBody>
        </p:sp>
        <p:sp>
          <p:nvSpPr>
            <p:cNvPr id="22" name="Freeform 24"/>
            <p:cNvSpPr>
              <a:spLocks/>
            </p:cNvSpPr>
            <p:nvPr/>
          </p:nvSpPr>
          <p:spPr bwMode="auto">
            <a:xfrm>
              <a:off x="5562600" y="3886200"/>
              <a:ext cx="228600" cy="304800"/>
            </a:xfrm>
            <a:custGeom>
              <a:avLst/>
              <a:gdLst/>
              <a:ahLst/>
              <a:cxnLst>
                <a:cxn ang="0">
                  <a:pos x="48" y="0"/>
                </a:cxn>
                <a:cxn ang="0">
                  <a:pos x="0" y="96"/>
                </a:cxn>
                <a:cxn ang="0">
                  <a:pos x="48" y="192"/>
                </a:cxn>
                <a:cxn ang="0">
                  <a:pos x="144" y="96"/>
                </a:cxn>
                <a:cxn ang="0">
                  <a:pos x="144" y="0"/>
                </a:cxn>
                <a:cxn ang="0">
                  <a:pos x="48" y="0"/>
                </a:cxn>
              </a:cxnLst>
              <a:rect l="0" t="0" r="r" b="b"/>
              <a:pathLst>
                <a:path w="144" h="192">
                  <a:moveTo>
                    <a:pt x="48" y="0"/>
                  </a:moveTo>
                  <a:lnTo>
                    <a:pt x="0" y="96"/>
                  </a:lnTo>
                  <a:lnTo>
                    <a:pt x="48" y="192"/>
                  </a:lnTo>
                  <a:lnTo>
                    <a:pt x="144" y="96"/>
                  </a:lnTo>
                  <a:lnTo>
                    <a:pt x="144" y="0"/>
                  </a:lnTo>
                  <a:lnTo>
                    <a:pt x="48" y="0"/>
                  </a:lnTo>
                  <a:close/>
                </a:path>
              </a:pathLst>
            </a:custGeom>
            <a:solidFill>
              <a:schemeClr val="tx1"/>
            </a:solidFill>
            <a:ln w="9525" cap="flat" cmpd="sng">
              <a:solidFill>
                <a:schemeClr val="bg2"/>
              </a:solidFill>
              <a:prstDash val="solid"/>
              <a:round/>
              <a:headEnd/>
              <a:tailEnd/>
            </a:ln>
            <a:effectLst/>
          </p:spPr>
          <p:txBody>
            <a:bodyPr anchor="b"/>
            <a:lstStyle/>
            <a:p>
              <a:endParaRPr lang="en-US"/>
            </a:p>
          </p:txBody>
        </p:sp>
        <p:sp>
          <p:nvSpPr>
            <p:cNvPr id="23" name="Freeform 25"/>
            <p:cNvSpPr>
              <a:spLocks/>
            </p:cNvSpPr>
            <p:nvPr/>
          </p:nvSpPr>
          <p:spPr bwMode="auto">
            <a:xfrm>
              <a:off x="5562600" y="4114800"/>
              <a:ext cx="228600" cy="304800"/>
            </a:xfrm>
            <a:custGeom>
              <a:avLst/>
              <a:gdLst/>
              <a:ahLst/>
              <a:cxnLst>
                <a:cxn ang="0">
                  <a:pos x="48" y="0"/>
                </a:cxn>
                <a:cxn ang="0">
                  <a:pos x="0" y="96"/>
                </a:cxn>
                <a:cxn ang="0">
                  <a:pos x="48" y="192"/>
                </a:cxn>
                <a:cxn ang="0">
                  <a:pos x="144" y="96"/>
                </a:cxn>
                <a:cxn ang="0">
                  <a:pos x="144" y="0"/>
                </a:cxn>
                <a:cxn ang="0">
                  <a:pos x="48" y="0"/>
                </a:cxn>
              </a:cxnLst>
              <a:rect l="0" t="0" r="r" b="b"/>
              <a:pathLst>
                <a:path w="144" h="192">
                  <a:moveTo>
                    <a:pt x="48" y="0"/>
                  </a:moveTo>
                  <a:lnTo>
                    <a:pt x="0" y="96"/>
                  </a:lnTo>
                  <a:lnTo>
                    <a:pt x="48" y="192"/>
                  </a:lnTo>
                  <a:lnTo>
                    <a:pt x="144" y="96"/>
                  </a:lnTo>
                  <a:lnTo>
                    <a:pt x="144" y="0"/>
                  </a:lnTo>
                  <a:lnTo>
                    <a:pt x="48" y="0"/>
                  </a:lnTo>
                  <a:close/>
                </a:path>
              </a:pathLst>
            </a:custGeom>
            <a:solidFill>
              <a:schemeClr val="tx1"/>
            </a:solidFill>
            <a:ln w="9525" cap="flat" cmpd="sng">
              <a:solidFill>
                <a:schemeClr val="bg2"/>
              </a:solidFill>
              <a:prstDash val="solid"/>
              <a:round/>
              <a:headEnd/>
              <a:tailEnd/>
            </a:ln>
            <a:effectLst/>
          </p:spPr>
          <p:txBody>
            <a:bodyPr anchor="b"/>
            <a:lstStyle/>
            <a:p>
              <a:endParaRPr lang="en-US"/>
            </a:p>
          </p:txBody>
        </p:sp>
        <p:sp>
          <p:nvSpPr>
            <p:cNvPr id="24" name="Text Box 26"/>
            <p:cNvSpPr txBox="1">
              <a:spLocks noChangeAspect="1" noChangeArrowheads="1"/>
            </p:cNvSpPr>
            <p:nvPr/>
          </p:nvSpPr>
          <p:spPr bwMode="auto">
            <a:xfrm>
              <a:off x="5562600" y="4724400"/>
              <a:ext cx="1295400" cy="701675"/>
            </a:xfrm>
            <a:prstGeom prst="rect">
              <a:avLst/>
            </a:prstGeom>
            <a:noFill/>
            <a:ln w="9525">
              <a:noFill/>
              <a:miter lim="800000"/>
              <a:headEnd/>
              <a:tailEnd/>
            </a:ln>
            <a:effectLst/>
          </p:spPr>
          <p:txBody>
            <a:bodyPr>
              <a:spAutoFit/>
            </a:bodyPr>
            <a:lstStyle/>
            <a:p>
              <a:r>
                <a:rPr lang="en-US" altLang="ko-KR" sz="2000">
                  <a:latin typeface="Arial" pitchFamily="34" charset="0"/>
                  <a:ea typeface="굴림" pitchFamily="50" charset="-127"/>
                </a:rPr>
                <a:t>Particles</a:t>
              </a:r>
            </a:p>
            <a:p>
              <a:endParaRPr lang="en-US" altLang="ko-KR" sz="2000">
                <a:latin typeface="Arial" pitchFamily="34" charset="0"/>
                <a:ea typeface="굴림" pitchFamily="50" charset="-127"/>
              </a:endParaRPr>
            </a:p>
          </p:txBody>
        </p:sp>
        <p:sp>
          <p:nvSpPr>
            <p:cNvPr id="25" name="Line 27"/>
            <p:cNvSpPr>
              <a:spLocks noChangeShapeType="1"/>
            </p:cNvSpPr>
            <p:nvPr/>
          </p:nvSpPr>
          <p:spPr bwMode="auto">
            <a:xfrm flipV="1">
              <a:off x="4114800" y="3733800"/>
              <a:ext cx="762000" cy="838200"/>
            </a:xfrm>
            <a:prstGeom prst="line">
              <a:avLst/>
            </a:prstGeom>
            <a:noFill/>
            <a:ln w="28575">
              <a:solidFill>
                <a:schemeClr val="tx1"/>
              </a:solidFill>
              <a:round/>
              <a:headEnd/>
              <a:tailEnd type="triangle" w="med" len="med"/>
            </a:ln>
            <a:effectLst/>
          </p:spPr>
          <p:txBody>
            <a:bodyPr anchor="b"/>
            <a:lstStyle/>
            <a:p>
              <a:endParaRPr lang="en-US"/>
            </a:p>
          </p:txBody>
        </p:sp>
        <p:sp>
          <p:nvSpPr>
            <p:cNvPr id="26" name="Line 28"/>
            <p:cNvSpPr>
              <a:spLocks noChangeShapeType="1"/>
            </p:cNvSpPr>
            <p:nvPr/>
          </p:nvSpPr>
          <p:spPr bwMode="auto">
            <a:xfrm flipH="1" flipV="1">
              <a:off x="5867400" y="4038600"/>
              <a:ext cx="457200" cy="685800"/>
            </a:xfrm>
            <a:prstGeom prst="line">
              <a:avLst/>
            </a:prstGeom>
            <a:noFill/>
            <a:ln w="28575">
              <a:solidFill>
                <a:schemeClr val="tx1"/>
              </a:solidFill>
              <a:round/>
              <a:headEnd/>
              <a:tailEnd type="triangle" w="med" len="med"/>
            </a:ln>
            <a:effectLst/>
          </p:spPr>
          <p:txBody>
            <a:bodyPr anchor="b"/>
            <a:lstStyle/>
            <a:p>
              <a:endParaRPr lang="en-US"/>
            </a:p>
          </p:txBody>
        </p:sp>
      </p:grpSp>
      <p:sp>
        <p:nvSpPr>
          <p:cNvPr id="27" name="Freeform 26"/>
          <p:cNvSpPr/>
          <p:nvPr/>
        </p:nvSpPr>
        <p:spPr>
          <a:xfrm>
            <a:off x="3350489" y="2683947"/>
            <a:ext cx="1306286" cy="3559629"/>
          </a:xfrm>
          <a:custGeom>
            <a:avLst/>
            <a:gdLst>
              <a:gd name="connsiteX0" fmla="*/ 1284514 w 1306286"/>
              <a:gd name="connsiteY0" fmla="*/ 3559629 h 3559629"/>
              <a:gd name="connsiteX1" fmla="*/ 0 w 1306286"/>
              <a:gd name="connsiteY1" fmla="*/ 544286 h 3559629"/>
              <a:gd name="connsiteX2" fmla="*/ 1306286 w 1306286"/>
              <a:gd name="connsiteY2" fmla="*/ 0 h 3559629"/>
            </a:gdLst>
            <a:ahLst/>
            <a:cxnLst>
              <a:cxn ang="0">
                <a:pos x="connsiteX0" y="connsiteY0"/>
              </a:cxn>
              <a:cxn ang="0">
                <a:pos x="connsiteX1" y="connsiteY1"/>
              </a:cxn>
              <a:cxn ang="0">
                <a:pos x="connsiteX2" y="connsiteY2"/>
              </a:cxn>
            </a:cxnLst>
            <a:rect l="l" t="t" r="r" b="b"/>
            <a:pathLst>
              <a:path w="1306286" h="3559629">
                <a:moveTo>
                  <a:pt x="1284514" y="3559629"/>
                </a:moveTo>
                <a:lnTo>
                  <a:pt x="0" y="544286"/>
                </a:lnTo>
                <a:lnTo>
                  <a:pt x="1306286" y="0"/>
                </a:lnTo>
              </a:path>
            </a:pathLst>
          </a:custGeom>
          <a:no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itle 4"/>
          <p:cNvSpPr>
            <a:spLocks noGrp="1"/>
          </p:cNvSpPr>
          <p:nvPr>
            <p:ph type="title"/>
          </p:nvPr>
        </p:nvSpPr>
        <p:spPr>
          <a:xfrm>
            <a:off x="928099" y="344030"/>
            <a:ext cx="10338919" cy="533400"/>
          </a:xfrm>
        </p:spPr>
        <p:txBody>
          <a:bodyPr/>
          <a:lstStyle/>
          <a:p>
            <a:r>
              <a:rPr lang="en-US" dirty="0"/>
              <a:t>Biofiltration is O</a:t>
            </a:r>
            <a:r>
              <a:rPr lang="en-US" dirty="0" smtClean="0"/>
              <a:t>ften </a:t>
            </a:r>
            <a:r>
              <a:rPr lang="en-US" dirty="0"/>
              <a:t>C</a:t>
            </a:r>
            <a:r>
              <a:rPr lang="en-US" dirty="0" smtClean="0"/>
              <a:t>onventional </a:t>
            </a:r>
            <a:r>
              <a:rPr lang="en-US" dirty="0"/>
              <a:t>G</a:t>
            </a:r>
            <a:r>
              <a:rPr lang="en-US" dirty="0" smtClean="0"/>
              <a:t>ranular </a:t>
            </a:r>
            <a:r>
              <a:rPr lang="en-US" dirty="0"/>
              <a:t>M</a:t>
            </a:r>
            <a:r>
              <a:rPr lang="en-US" dirty="0" smtClean="0"/>
              <a:t>edia </a:t>
            </a:r>
            <a:r>
              <a:rPr lang="en-US" dirty="0"/>
              <a:t>C</a:t>
            </a:r>
            <a:r>
              <a:rPr lang="en-US" dirty="0" smtClean="0"/>
              <a:t>arbon (GAC) Filtration, Allowed to be Biological</a:t>
            </a:r>
            <a:endParaRPr lang="en-US" dirty="0"/>
          </a:p>
        </p:txBody>
      </p:sp>
      <p:sp>
        <p:nvSpPr>
          <p:cNvPr id="2" name="Rectangle 1"/>
          <p:cNvSpPr/>
          <p:nvPr/>
        </p:nvSpPr>
        <p:spPr>
          <a:xfrm>
            <a:off x="4656775" y="1947410"/>
            <a:ext cx="3778474" cy="646331"/>
          </a:xfrm>
          <a:prstGeom prst="rect">
            <a:avLst/>
          </a:prstGeom>
        </p:spPr>
        <p:txBody>
          <a:bodyPr wrap="square">
            <a:spAutoFit/>
          </a:bodyPr>
          <a:lstStyle/>
          <a:p>
            <a:pPr algn="ctr"/>
            <a:r>
              <a:rPr lang="en-US" b="1" dirty="0" smtClean="0">
                <a:solidFill>
                  <a:srgbClr val="008000"/>
                </a:solidFill>
              </a:rPr>
              <a:t>Biological Activity Reduces Effective Pore Size, Improving Performance</a:t>
            </a:r>
            <a:endParaRPr lang="en-US" dirty="0"/>
          </a:p>
        </p:txBody>
      </p:sp>
    </p:spTree>
    <p:extLst>
      <p:ext uri="{BB962C8B-B14F-4D97-AF65-F5344CB8AC3E}">
        <p14:creationId xmlns:p14="http://schemas.microsoft.com/office/powerpoint/2010/main" val="37920190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noGrp="1"/>
          </p:cNvGraphicFramePr>
          <p:nvPr>
            <p:extLst>
              <p:ext uri="{D42A27DB-BD31-4B8C-83A1-F6EECF244321}">
                <p14:modId xmlns:p14="http://schemas.microsoft.com/office/powerpoint/2010/main" val="2663391020"/>
              </p:ext>
            </p:extLst>
          </p:nvPr>
        </p:nvGraphicFramePr>
        <p:xfrm>
          <a:off x="1752600" y="1295400"/>
          <a:ext cx="8678082"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a:spLocks noGrp="1" noChangeArrowheads="1"/>
          </p:cNvSpPr>
          <p:nvPr>
            <p:ph type="title"/>
          </p:nvPr>
        </p:nvSpPr>
        <p:spPr>
          <a:xfrm>
            <a:off x="685800" y="539496"/>
            <a:ext cx="9144000" cy="530352"/>
          </a:xfrm>
        </p:spPr>
        <p:txBody>
          <a:bodyPr/>
          <a:lstStyle/>
          <a:p>
            <a:r>
              <a:rPr lang="en-US" sz="2800" b="1" dirty="0">
                <a:solidFill>
                  <a:srgbClr val="395173"/>
                </a:solidFill>
                <a:latin typeface="Arial" panose="020B0604020202020204" pitchFamily="34" charset="0"/>
                <a:cs typeface="Arial" panose="020B0604020202020204" pitchFamily="34" charset="0"/>
              </a:rPr>
              <a:t>Filter </a:t>
            </a:r>
            <a:r>
              <a:rPr lang="en-US" sz="2800" b="1" dirty="0" smtClean="0">
                <a:solidFill>
                  <a:srgbClr val="395173"/>
                </a:solidFill>
                <a:latin typeface="Arial" panose="020B0604020202020204" pitchFamily="34" charset="0"/>
                <a:cs typeface="Arial" panose="020B0604020202020204" pitchFamily="34" charset="0"/>
              </a:rPr>
              <a:t>Productivity </a:t>
            </a:r>
            <a:r>
              <a:rPr lang="en-US" sz="2800" b="1" dirty="0">
                <a:solidFill>
                  <a:srgbClr val="395173"/>
                </a:solidFill>
                <a:latin typeface="Arial" panose="020B0604020202020204" pitchFamily="34" charset="0"/>
                <a:cs typeface="Arial" panose="020B0604020202020204" pitchFamily="34" charset="0"/>
              </a:rPr>
              <a:t>C</a:t>
            </a:r>
            <a:r>
              <a:rPr lang="en-US" sz="2800" b="1" dirty="0" smtClean="0">
                <a:solidFill>
                  <a:srgbClr val="395173"/>
                </a:solidFill>
                <a:latin typeface="Arial" panose="020B0604020202020204" pitchFamily="34" charset="0"/>
                <a:cs typeface="Arial" panose="020B0604020202020204" pitchFamily="34" charset="0"/>
              </a:rPr>
              <a:t>an </a:t>
            </a:r>
            <a:r>
              <a:rPr lang="en-US" sz="2800" b="1" dirty="0">
                <a:solidFill>
                  <a:srgbClr val="395173"/>
                </a:solidFill>
                <a:latin typeface="Arial" panose="020B0604020202020204" pitchFamily="34" charset="0"/>
                <a:cs typeface="Arial" panose="020B0604020202020204" pitchFamily="34" charset="0"/>
              </a:rPr>
              <a:t>D</a:t>
            </a:r>
            <a:r>
              <a:rPr lang="en-US" sz="2800" b="1" dirty="0" smtClean="0">
                <a:solidFill>
                  <a:srgbClr val="395173"/>
                </a:solidFill>
                <a:latin typeface="Arial" panose="020B0604020202020204" pitchFamily="34" charset="0"/>
                <a:cs typeface="Arial" panose="020B0604020202020204" pitchFamily="34" charset="0"/>
              </a:rPr>
              <a:t>ecrease </a:t>
            </a:r>
            <a:r>
              <a:rPr lang="en-US" sz="2800" b="1" dirty="0">
                <a:solidFill>
                  <a:srgbClr val="395173"/>
                </a:solidFill>
                <a:latin typeface="Arial" panose="020B0604020202020204" pitchFamily="34" charset="0"/>
                <a:cs typeface="Arial" panose="020B0604020202020204" pitchFamily="34" charset="0"/>
              </a:rPr>
              <a:t>A</a:t>
            </a:r>
            <a:r>
              <a:rPr lang="en-US" sz="2800" b="1" dirty="0" smtClean="0">
                <a:solidFill>
                  <a:srgbClr val="395173"/>
                </a:solidFill>
                <a:latin typeface="Arial" panose="020B0604020202020204" pitchFamily="34" charset="0"/>
                <a:cs typeface="Arial" panose="020B0604020202020204" pitchFamily="34" charset="0"/>
              </a:rPr>
              <a:t>fter </a:t>
            </a:r>
            <a:r>
              <a:rPr lang="en-US" sz="2800" b="1" dirty="0">
                <a:solidFill>
                  <a:srgbClr val="395173"/>
                </a:solidFill>
                <a:latin typeface="Arial" panose="020B0604020202020204" pitchFamily="34" charset="0"/>
                <a:cs typeface="Arial" panose="020B0604020202020204" pitchFamily="34" charset="0"/>
              </a:rPr>
              <a:t>C</a:t>
            </a:r>
            <a:r>
              <a:rPr lang="en-US" sz="2800" b="1" dirty="0" smtClean="0">
                <a:solidFill>
                  <a:srgbClr val="395173"/>
                </a:solidFill>
                <a:latin typeface="Arial" panose="020B0604020202020204" pitchFamily="34" charset="0"/>
                <a:cs typeface="Arial" panose="020B0604020202020204" pitchFamily="34" charset="0"/>
              </a:rPr>
              <a:t>onversion </a:t>
            </a:r>
            <a:r>
              <a:rPr lang="en-US" sz="2800" b="1" dirty="0">
                <a:solidFill>
                  <a:srgbClr val="395173"/>
                </a:solidFill>
                <a:latin typeface="Arial" panose="020B0604020202020204" pitchFamily="34" charset="0"/>
                <a:cs typeface="Arial" panose="020B0604020202020204" pitchFamily="34" charset="0"/>
              </a:rPr>
              <a:t>to </a:t>
            </a:r>
            <a:r>
              <a:rPr lang="en-US" sz="2800" b="1" dirty="0" err="1" smtClean="0">
                <a:solidFill>
                  <a:srgbClr val="395173"/>
                </a:solidFill>
                <a:latin typeface="Arial" panose="020B0604020202020204" pitchFamily="34" charset="0"/>
                <a:cs typeface="Arial" panose="020B0604020202020204" pitchFamily="34" charset="0"/>
              </a:rPr>
              <a:t>Biofiltration</a:t>
            </a:r>
            <a:endParaRPr lang="en-US" sz="2800" b="1" dirty="0">
              <a:solidFill>
                <a:srgbClr val="395173"/>
              </a:solidFill>
              <a:latin typeface="Arial" panose="020B0604020202020204" pitchFamily="34" charset="0"/>
              <a:cs typeface="Arial" panose="020B0604020202020204" pitchFamily="34" charset="0"/>
            </a:endParaRPr>
          </a:p>
        </p:txBody>
      </p:sp>
      <p:cxnSp>
        <p:nvCxnSpPr>
          <p:cNvPr id="6" name="Straight Connector 5"/>
          <p:cNvCxnSpPr/>
          <p:nvPr/>
        </p:nvCxnSpPr>
        <p:spPr>
          <a:xfrm flipV="1">
            <a:off x="4644574" y="1596576"/>
            <a:ext cx="14513" cy="40231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644572" y="2496457"/>
            <a:ext cx="957943" cy="1588"/>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588001" y="2220686"/>
            <a:ext cx="1988457" cy="523220"/>
          </a:xfrm>
          <a:prstGeom prst="rect">
            <a:avLst/>
          </a:prstGeom>
          <a:ln>
            <a:solidFill>
              <a:schemeClr val="accent6">
                <a:lumMod val="75000"/>
              </a:schemeClr>
            </a:solidFill>
            <a:headEnd/>
            <a:tailEnd/>
          </a:ln>
        </p:spPr>
        <p:style>
          <a:lnRef idx="1">
            <a:schemeClr val="accent6"/>
          </a:lnRef>
          <a:fillRef idx="2">
            <a:schemeClr val="accent6"/>
          </a:fillRef>
          <a:effectRef idx="1">
            <a:schemeClr val="accent6"/>
          </a:effectRef>
          <a:fontRef idx="minor">
            <a:schemeClr val="dk1"/>
          </a:fontRef>
        </p:style>
        <p:txBody>
          <a:bodyPr lIns="0" tIns="0" rIns="0" bIns="0" anchor="ctr"/>
          <a:lstStyle/>
          <a:p>
            <a:pPr algn="ctr"/>
            <a:r>
              <a:rPr lang="en-US" sz="1600" dirty="0">
                <a:solidFill>
                  <a:srgbClr val="000000"/>
                </a:solidFill>
                <a:latin typeface="Arial" panose="020B0604020202020204" pitchFamily="34" charset="0"/>
                <a:cs typeface="Arial" panose="020B0604020202020204" pitchFamily="34" charset="0"/>
              </a:rPr>
              <a:t>Biofiltration Implemented</a:t>
            </a:r>
          </a:p>
        </p:txBody>
      </p:sp>
    </p:spTree>
    <p:extLst>
      <p:ext uri="{BB962C8B-B14F-4D97-AF65-F5344CB8AC3E}">
        <p14:creationId xmlns:p14="http://schemas.microsoft.com/office/powerpoint/2010/main" val="3962219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338919" cy="533400"/>
          </a:xfrm>
        </p:spPr>
        <p:txBody>
          <a:bodyPr/>
          <a:lstStyle/>
          <a:p>
            <a:r>
              <a:rPr lang="en-US" dirty="0" smtClean="0"/>
              <a:t>Other Types of Media Can be Used for BAF, Though Biodegradation Performance Efficiency is Reduced </a:t>
            </a:r>
            <a:endParaRPr lang="en-US" dirty="0"/>
          </a:p>
        </p:txBody>
      </p:sp>
      <p:pic>
        <p:nvPicPr>
          <p:cNvPr id="5" name="Picture 4" descr="KC 1.JPG"/>
          <p:cNvPicPr>
            <a:picLocks noChangeAspect="1"/>
          </p:cNvPicPr>
          <p:nvPr/>
        </p:nvPicPr>
        <p:blipFill>
          <a:blip r:embed="rId2"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1963343" y="2303833"/>
            <a:ext cx="3821502" cy="3057201"/>
          </a:xfrm>
          <a:prstGeom prst="rect">
            <a:avLst/>
          </a:prstGeom>
        </p:spPr>
      </p:pic>
      <p:sp>
        <p:nvSpPr>
          <p:cNvPr id="6" name="Left Brace 5"/>
          <p:cNvSpPr/>
          <p:nvPr/>
        </p:nvSpPr>
        <p:spPr bwMode="auto">
          <a:xfrm>
            <a:off x="5447142" y="1748465"/>
            <a:ext cx="719065" cy="3187390"/>
          </a:xfrm>
          <a:prstGeom prst="leftBrace">
            <a:avLst/>
          </a:prstGeom>
          <a:ln w="57150">
            <a:solidFill>
              <a:srgbClr val="00B050"/>
            </a:solidFill>
            <a:headEnd/>
            <a:tailEnd type="none" w="med" len="med"/>
          </a:ln>
        </p:spPr>
        <p:style>
          <a:lnRef idx="3">
            <a:schemeClr val="accent3"/>
          </a:lnRef>
          <a:fillRef idx="0">
            <a:schemeClr val="accent3"/>
          </a:fillRef>
          <a:effectRef idx="2">
            <a:schemeClr val="accent3"/>
          </a:effectRef>
          <a:fontRef idx="minor">
            <a:schemeClr val="tx1"/>
          </a:fontRef>
        </p:style>
        <p:txBody>
          <a:bodyPr anchor="b"/>
          <a:lstStyle/>
          <a:p>
            <a:pPr marL="0" marR="0" indent="0" defTabSz="914400" eaLnBrk="1" latinLnBrk="0" hangingPunct="1">
              <a:lnSpc>
                <a:spcPct val="100000"/>
              </a:lnSpc>
              <a:buClrTx/>
              <a:buSzTx/>
              <a:buFontTx/>
              <a:buNone/>
              <a:tabLst/>
            </a:pPr>
            <a:endParaRPr lang="en-US" smtClean="0">
              <a:solidFill>
                <a:srgbClr val="006600"/>
              </a:solidFill>
              <a:latin typeface="+mn-lt"/>
            </a:endParaRPr>
          </a:p>
        </p:txBody>
      </p:sp>
      <p:sp>
        <p:nvSpPr>
          <p:cNvPr id="7" name="Rectangle 6"/>
          <p:cNvSpPr/>
          <p:nvPr/>
        </p:nvSpPr>
        <p:spPr>
          <a:xfrm>
            <a:off x="6014172" y="1748465"/>
            <a:ext cx="2602124" cy="3970318"/>
          </a:xfrm>
          <a:prstGeom prst="rect">
            <a:avLst/>
          </a:prstGeom>
        </p:spPr>
        <p:txBody>
          <a:bodyPr wrap="square">
            <a:spAutoFit/>
          </a:bodyPr>
          <a:lstStyle/>
          <a:p>
            <a:pPr marL="182880" indent="-182880">
              <a:spcBef>
                <a:spcPts val="1200"/>
              </a:spcBef>
              <a:buFont typeface="Arial" pitchFamily="34" charset="0"/>
              <a:buChar char="•"/>
            </a:pPr>
            <a:r>
              <a:rPr lang="en-US" sz="2400" dirty="0" smtClean="0"/>
              <a:t>Anthracite</a:t>
            </a:r>
            <a:endParaRPr lang="en-US" sz="2400" dirty="0" smtClean="0">
              <a:latin typeface="+mn-lt"/>
            </a:endParaRPr>
          </a:p>
          <a:p>
            <a:pPr marL="182880" indent="-182880">
              <a:spcBef>
                <a:spcPts val="1200"/>
              </a:spcBef>
              <a:buFont typeface="Arial" pitchFamily="34" charset="0"/>
              <a:buChar char="•"/>
            </a:pPr>
            <a:r>
              <a:rPr lang="en-US" sz="2400" dirty="0" err="1" smtClean="0"/>
              <a:t>Tripack</a:t>
            </a:r>
            <a:endParaRPr lang="en-US" sz="2400" dirty="0" smtClean="0"/>
          </a:p>
          <a:p>
            <a:pPr marL="182880" indent="-182880">
              <a:spcBef>
                <a:spcPts val="1200"/>
              </a:spcBef>
              <a:buFont typeface="Arial" pitchFamily="34" charset="0"/>
              <a:buChar char="•"/>
            </a:pPr>
            <a:r>
              <a:rPr lang="en-US" sz="2400" dirty="0" err="1" smtClean="0"/>
              <a:t>Biofill</a:t>
            </a:r>
            <a:endParaRPr lang="en-US" sz="2400" dirty="0" smtClean="0"/>
          </a:p>
          <a:p>
            <a:pPr marL="182880" indent="-182880">
              <a:spcBef>
                <a:spcPts val="1200"/>
              </a:spcBef>
              <a:buFont typeface="Arial" pitchFamily="34" charset="0"/>
              <a:buChar char="•"/>
            </a:pPr>
            <a:r>
              <a:rPr lang="en-US" sz="2400" dirty="0" smtClean="0"/>
              <a:t>Biochar</a:t>
            </a:r>
          </a:p>
          <a:p>
            <a:pPr marL="182880" indent="-182880">
              <a:spcBef>
                <a:spcPts val="1200"/>
              </a:spcBef>
              <a:buFont typeface="Arial" pitchFamily="34" charset="0"/>
              <a:buChar char="•"/>
            </a:pPr>
            <a:r>
              <a:rPr lang="en-US" sz="2400" dirty="0" smtClean="0"/>
              <a:t>Spent (and regenerated) GAC</a:t>
            </a:r>
          </a:p>
          <a:p>
            <a:pPr marL="182880" indent="-182880">
              <a:spcBef>
                <a:spcPts val="1200"/>
              </a:spcBef>
              <a:buFont typeface="Arial" pitchFamily="34" charset="0"/>
              <a:buChar char="•"/>
            </a:pPr>
            <a:r>
              <a:rPr lang="en-US" sz="2400" dirty="0" smtClean="0"/>
              <a:t>Fresh GAC</a:t>
            </a:r>
          </a:p>
          <a:p>
            <a:pPr marL="182880" indent="-182880">
              <a:spcBef>
                <a:spcPts val="1200"/>
              </a:spcBef>
              <a:buFont typeface="Arial" pitchFamily="34" charset="0"/>
              <a:buChar char="•"/>
            </a:pPr>
            <a:endParaRPr lang="en-US" sz="2400" dirty="0" smtClean="0">
              <a:solidFill>
                <a:srgbClr val="0000CC"/>
              </a:solidFill>
              <a:latin typeface="+mn-lt"/>
            </a:endParaRPr>
          </a:p>
        </p:txBody>
      </p:sp>
      <p:sp>
        <p:nvSpPr>
          <p:cNvPr id="8" name="Rectangle 7"/>
          <p:cNvSpPr/>
          <p:nvPr/>
        </p:nvSpPr>
        <p:spPr>
          <a:xfrm>
            <a:off x="150719" y="5537808"/>
            <a:ext cx="11479305" cy="738664"/>
          </a:xfrm>
          <a:prstGeom prst="rect">
            <a:avLst/>
          </a:prstGeom>
        </p:spPr>
        <p:txBody>
          <a:bodyPr wrap="square">
            <a:spAutoFit/>
          </a:bodyPr>
          <a:lstStyle/>
          <a:p>
            <a:pPr marL="57150" lvl="1"/>
            <a:r>
              <a:rPr lang="en-US" sz="1400" dirty="0" smtClean="0">
                <a:latin typeface="Arial" panose="020B0604020202020204" pitchFamily="34" charset="0"/>
                <a:cs typeface="Arial" panose="020B0604020202020204" pitchFamily="34" charset="0"/>
              </a:rPr>
              <a:t>Sources: </a:t>
            </a:r>
            <a:br>
              <a:rPr lang="en-US" sz="14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WRF Project Reuse-13-10: Controlling Trace Organic Compounds Using Alternative Non-FAT Technology for Potable Water Reuse</a:t>
            </a:r>
          </a:p>
          <a:p>
            <a:pPr marL="57150" lvl="1"/>
            <a:r>
              <a:rPr lang="en-US" sz="1400" dirty="0">
                <a:latin typeface="Arial" panose="020B0604020202020204" pitchFamily="34" charset="0"/>
                <a:cs typeface="Arial" panose="020B0604020202020204" pitchFamily="34" charset="0"/>
              </a:rPr>
              <a:t>W</a:t>
            </a:r>
            <a:r>
              <a:rPr lang="en-US" sz="1400" dirty="0" smtClean="0">
                <a:latin typeface="Arial" panose="020B0604020202020204" pitchFamily="34" charset="0"/>
                <a:cs typeface="Arial" panose="020B0604020202020204" pitchFamily="34" charset="0"/>
              </a:rPr>
              <a:t>RF Project Reuse-14-16: Pathogen Risk Evaluation of Treatment and Monitoring System Performance for Potable Reuse</a:t>
            </a:r>
            <a:endParaRPr lang="en-US" sz="1400" dirty="0">
              <a:latin typeface="Arial" panose="020B0604020202020204" pitchFamily="34" charset="0"/>
              <a:cs typeface="Arial" panose="020B0604020202020204" pitchFamily="34" charset="0"/>
            </a:endParaRPr>
          </a:p>
        </p:txBody>
      </p:sp>
      <p:cxnSp>
        <p:nvCxnSpPr>
          <p:cNvPr id="4" name="Straight Arrow Connector 3"/>
          <p:cNvCxnSpPr/>
          <p:nvPr/>
        </p:nvCxnSpPr>
        <p:spPr>
          <a:xfrm flipH="1">
            <a:off x="8588559" y="4263271"/>
            <a:ext cx="1360170" cy="0"/>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9948729" y="3940105"/>
            <a:ext cx="1496963" cy="646331"/>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Best Performance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83705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err="1"/>
              <a:t>Biofilters</a:t>
            </a:r>
            <a:r>
              <a:rPr lang="en-US" dirty="0"/>
              <a:t> </a:t>
            </a:r>
            <a:r>
              <a:rPr lang="en-US" dirty="0" smtClean="0"/>
              <a:t>Work </a:t>
            </a:r>
            <a:r>
              <a:rPr lang="en-US" dirty="0"/>
              <a:t>H</a:t>
            </a:r>
            <a:r>
              <a:rPr lang="en-US" dirty="0" smtClean="0"/>
              <a:t>ard…for “Free</a:t>
            </a:r>
            <a:r>
              <a:rPr lang="en-US" dirty="0"/>
              <a:t>”</a:t>
            </a:r>
          </a:p>
        </p:txBody>
      </p:sp>
      <p:pic>
        <p:nvPicPr>
          <p:cNvPr id="5" name="Picture 4" descr="KC 1.JPG"/>
          <p:cNvPicPr>
            <a:picLocks noChangeAspect="1"/>
          </p:cNvPicPr>
          <p:nvPr/>
        </p:nvPicPr>
        <p:blipFill>
          <a:blip r:embed="rId2"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1963343" y="2265733"/>
            <a:ext cx="3821502" cy="3057201"/>
          </a:xfrm>
          <a:prstGeom prst="rect">
            <a:avLst/>
          </a:prstGeom>
        </p:spPr>
      </p:pic>
      <p:sp>
        <p:nvSpPr>
          <p:cNvPr id="6" name="Left Brace 5"/>
          <p:cNvSpPr/>
          <p:nvPr/>
        </p:nvSpPr>
        <p:spPr bwMode="auto">
          <a:xfrm>
            <a:off x="5447142" y="1710365"/>
            <a:ext cx="719065" cy="4289358"/>
          </a:xfrm>
          <a:prstGeom prst="leftBrace">
            <a:avLst/>
          </a:prstGeom>
          <a:ln w="57150">
            <a:solidFill>
              <a:srgbClr val="00B050"/>
            </a:solidFill>
            <a:headEnd/>
            <a:tailEnd type="none" w="med" len="med"/>
          </a:ln>
        </p:spPr>
        <p:style>
          <a:lnRef idx="3">
            <a:schemeClr val="accent3"/>
          </a:lnRef>
          <a:fillRef idx="0">
            <a:schemeClr val="accent3"/>
          </a:fillRef>
          <a:effectRef idx="2">
            <a:schemeClr val="accent3"/>
          </a:effectRef>
          <a:fontRef idx="minor">
            <a:schemeClr val="tx1"/>
          </a:fontRef>
        </p:style>
        <p:txBody>
          <a:bodyPr anchor="b"/>
          <a:lstStyle/>
          <a:p>
            <a:pPr marL="0" marR="0" indent="0" defTabSz="914400" eaLnBrk="1" latinLnBrk="0" hangingPunct="1">
              <a:lnSpc>
                <a:spcPct val="100000"/>
              </a:lnSpc>
              <a:buClrTx/>
              <a:buSzTx/>
              <a:buFontTx/>
              <a:buNone/>
              <a:tabLst/>
            </a:pPr>
            <a:endParaRPr lang="en-US" smtClean="0">
              <a:solidFill>
                <a:srgbClr val="006600"/>
              </a:solidFill>
              <a:latin typeface="+mn-lt"/>
            </a:endParaRPr>
          </a:p>
        </p:txBody>
      </p:sp>
      <p:sp>
        <p:nvSpPr>
          <p:cNvPr id="7" name="Rectangle 6"/>
          <p:cNvSpPr/>
          <p:nvPr/>
        </p:nvSpPr>
        <p:spPr>
          <a:xfrm>
            <a:off x="6014171" y="1944285"/>
            <a:ext cx="4352573" cy="3816429"/>
          </a:xfrm>
          <a:prstGeom prst="rect">
            <a:avLst/>
          </a:prstGeom>
        </p:spPr>
        <p:txBody>
          <a:bodyPr wrap="square">
            <a:spAutoFit/>
          </a:bodyPr>
          <a:lstStyle/>
          <a:p>
            <a:pPr marL="182880" indent="-182880">
              <a:spcBef>
                <a:spcPts val="1200"/>
              </a:spcBef>
              <a:buFont typeface="Arial" pitchFamily="34" charset="0"/>
              <a:buChar char="•"/>
            </a:pPr>
            <a:r>
              <a:rPr lang="en-US" sz="2400" dirty="0" smtClean="0">
                <a:latin typeface="Arial" panose="020B0604020202020204" pitchFamily="34" charset="0"/>
                <a:cs typeface="Arial" panose="020B0604020202020204" pitchFamily="34" charset="0"/>
              </a:rPr>
              <a:t>Reduce </a:t>
            </a:r>
            <a:r>
              <a:rPr lang="en-US" sz="2400" dirty="0" err="1" smtClean="0">
                <a:latin typeface="Arial" panose="020B0604020202020204" pitchFamily="34" charset="0"/>
                <a:cs typeface="Arial" panose="020B0604020202020204" pitchFamily="34" charset="0"/>
              </a:rPr>
              <a:t>T&amp;O</a:t>
            </a:r>
            <a:endParaRPr lang="en-US" sz="2400" dirty="0" smtClean="0">
              <a:latin typeface="Arial" panose="020B0604020202020204" pitchFamily="34" charset="0"/>
              <a:cs typeface="Arial" panose="020B0604020202020204" pitchFamily="34" charset="0"/>
            </a:endParaRPr>
          </a:p>
          <a:p>
            <a:pPr marL="182880" indent="-182880">
              <a:spcBef>
                <a:spcPts val="1200"/>
              </a:spcBef>
              <a:buFont typeface="Arial" pitchFamily="34" charset="0"/>
              <a:buChar char="•"/>
            </a:pPr>
            <a:r>
              <a:rPr lang="en-US" sz="2400" dirty="0" smtClean="0">
                <a:latin typeface="Arial" panose="020B0604020202020204" pitchFamily="34" charset="0"/>
                <a:cs typeface="Arial" panose="020B0604020202020204" pitchFamily="34" charset="0"/>
              </a:rPr>
              <a:t>Reduce </a:t>
            </a:r>
            <a:r>
              <a:rPr lang="en-US" sz="2400" dirty="0" err="1" smtClean="0">
                <a:latin typeface="Arial" panose="020B0604020202020204" pitchFamily="34" charset="0"/>
                <a:cs typeface="Arial" panose="020B0604020202020204" pitchFamily="34" charset="0"/>
              </a:rPr>
              <a:t>DBPs</a:t>
            </a:r>
            <a:endParaRPr lang="en-US" sz="2400" dirty="0" smtClean="0">
              <a:latin typeface="Arial" panose="020B0604020202020204" pitchFamily="34" charset="0"/>
              <a:cs typeface="Arial" panose="020B0604020202020204" pitchFamily="34" charset="0"/>
            </a:endParaRPr>
          </a:p>
          <a:p>
            <a:pPr marL="182880" indent="-182880">
              <a:spcBef>
                <a:spcPts val="1200"/>
              </a:spcBef>
              <a:buFont typeface="Arial" pitchFamily="34" charset="0"/>
              <a:buChar char="•"/>
            </a:pPr>
            <a:r>
              <a:rPr lang="en-US" sz="2400" dirty="0" smtClean="0">
                <a:latin typeface="Arial" panose="020B0604020202020204" pitchFamily="34" charset="0"/>
                <a:cs typeface="Arial" panose="020B0604020202020204" pitchFamily="34" charset="0"/>
              </a:rPr>
              <a:t>Reduce ammonia, iron,   manganese</a:t>
            </a:r>
          </a:p>
          <a:p>
            <a:pPr marL="182880" indent="-182880">
              <a:spcBef>
                <a:spcPts val="1200"/>
              </a:spcBef>
              <a:buFont typeface="Arial" pitchFamily="34" charset="0"/>
              <a:buChar char="•"/>
            </a:pPr>
            <a:r>
              <a:rPr lang="en-US" sz="2400" dirty="0" smtClean="0">
                <a:latin typeface="Arial" panose="020B0604020202020204" pitchFamily="34" charset="0"/>
                <a:cs typeface="Arial" panose="020B0604020202020204" pitchFamily="34" charset="0"/>
              </a:rPr>
              <a:t>Reduce </a:t>
            </a:r>
            <a:r>
              <a:rPr lang="en-US" sz="2400" dirty="0" err="1" smtClean="0">
                <a:latin typeface="Arial" panose="020B0604020202020204" pitchFamily="34" charset="0"/>
                <a:cs typeface="Arial" panose="020B0604020202020204" pitchFamily="34" charset="0"/>
              </a:rPr>
              <a:t>regrowth</a:t>
            </a:r>
            <a:r>
              <a:rPr lang="en-US" sz="2400" dirty="0" smtClean="0">
                <a:latin typeface="Arial" panose="020B0604020202020204" pitchFamily="34" charset="0"/>
                <a:cs typeface="Arial" panose="020B0604020202020204" pitchFamily="34" charset="0"/>
              </a:rPr>
              <a:t> potential</a:t>
            </a:r>
          </a:p>
          <a:p>
            <a:pPr marL="182880" indent="-182880">
              <a:spcBef>
                <a:spcPts val="1200"/>
              </a:spcBef>
              <a:buFont typeface="Arial" pitchFamily="34" charset="0"/>
              <a:buChar char="•"/>
            </a:pPr>
            <a:r>
              <a:rPr lang="en-US" sz="2400" dirty="0" smtClean="0">
                <a:latin typeface="Arial" panose="020B0604020202020204" pitchFamily="34" charset="0"/>
                <a:cs typeface="Arial" panose="020B0604020202020204" pitchFamily="34" charset="0"/>
              </a:rPr>
              <a:t>Reduced corrosion potential</a:t>
            </a:r>
          </a:p>
          <a:p>
            <a:pPr marL="182880" indent="-182880">
              <a:spcBef>
                <a:spcPts val="1200"/>
              </a:spcBef>
              <a:buFont typeface="Arial" pitchFamily="34" charset="0"/>
              <a:buChar char="•"/>
            </a:pPr>
            <a:r>
              <a:rPr lang="en-US" sz="2400" dirty="0" smtClean="0">
                <a:latin typeface="Arial" panose="020B0604020202020204" pitchFamily="34" charset="0"/>
                <a:cs typeface="Arial" panose="020B0604020202020204" pitchFamily="34" charset="0"/>
              </a:rPr>
              <a:t>Improved disinfectant stability</a:t>
            </a:r>
          </a:p>
        </p:txBody>
      </p:sp>
    </p:spTree>
    <p:extLst>
      <p:ext uri="{BB962C8B-B14F-4D97-AF65-F5344CB8AC3E}">
        <p14:creationId xmlns:p14="http://schemas.microsoft.com/office/powerpoint/2010/main" val="18885152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Ozone Upstream of Biofiltration Increases Concentration of Microbial Food</a:t>
            </a:r>
          </a:p>
        </p:txBody>
      </p:sp>
      <p:sp>
        <p:nvSpPr>
          <p:cNvPr id="4" name="Text Box 7"/>
          <p:cNvSpPr txBox="1">
            <a:spLocks noChangeArrowheads="1"/>
          </p:cNvSpPr>
          <p:nvPr/>
        </p:nvSpPr>
        <p:spPr bwMode="auto">
          <a:xfrm>
            <a:off x="6789271" y="2723853"/>
            <a:ext cx="539750" cy="436843"/>
          </a:xfrm>
          <a:prstGeom prst="rect">
            <a:avLst/>
          </a:prstGeom>
          <a:noFill/>
          <a:ln w="9525">
            <a:noFill/>
            <a:miter lim="800000"/>
            <a:headEnd/>
            <a:tailEnd/>
          </a:ln>
          <a:effectLst/>
        </p:spPr>
        <p:txBody>
          <a:bodyPr lIns="51618" tIns="25809" rIns="51618" bIns="25809">
            <a:spAutoFit/>
          </a:bodyPr>
          <a:lstStyle/>
          <a:p>
            <a:pPr defTabSz="515938">
              <a:spcBef>
                <a:spcPct val="50000"/>
              </a:spcBef>
            </a:pPr>
            <a:r>
              <a:rPr lang="en-US" sz="2500">
                <a:solidFill>
                  <a:srgbClr val="FFCC00"/>
                </a:solidFill>
                <a:latin typeface="Arial" panose="020B0604020202020204" pitchFamily="34" charset="0"/>
                <a:cs typeface="Arial" panose="020B0604020202020204" pitchFamily="34" charset="0"/>
              </a:rPr>
              <a:t>  </a:t>
            </a:r>
          </a:p>
        </p:txBody>
      </p:sp>
      <p:sp>
        <p:nvSpPr>
          <p:cNvPr id="5" name="Line 8"/>
          <p:cNvSpPr>
            <a:spLocks noChangeShapeType="1"/>
          </p:cNvSpPr>
          <p:nvPr/>
        </p:nvSpPr>
        <p:spPr bwMode="auto">
          <a:xfrm flipV="1">
            <a:off x="4088933" y="3452515"/>
            <a:ext cx="2832100" cy="12700"/>
          </a:xfrm>
          <a:prstGeom prst="line">
            <a:avLst/>
          </a:prstGeom>
          <a:noFill/>
          <a:ln w="76200">
            <a:solidFill>
              <a:srgbClr val="008000"/>
            </a:solidFill>
            <a:round/>
            <a:headEnd/>
            <a:tailEnd type="triangle" w="med" len="med"/>
          </a:ln>
          <a:effectLst/>
        </p:spPr>
        <p:txBody>
          <a:bodyPr anchor="b"/>
          <a:lstStyle/>
          <a:p>
            <a:endParaRPr lang="en-US">
              <a:latin typeface="Arial" panose="020B0604020202020204" pitchFamily="34" charset="0"/>
              <a:cs typeface="Arial" panose="020B0604020202020204" pitchFamily="34" charset="0"/>
            </a:endParaRPr>
          </a:p>
        </p:txBody>
      </p:sp>
      <p:sp>
        <p:nvSpPr>
          <p:cNvPr id="6" name="Line 9"/>
          <p:cNvSpPr>
            <a:spLocks noChangeShapeType="1"/>
          </p:cNvSpPr>
          <p:nvPr/>
        </p:nvSpPr>
        <p:spPr bwMode="auto">
          <a:xfrm>
            <a:off x="4996983" y="2201565"/>
            <a:ext cx="0" cy="1231900"/>
          </a:xfrm>
          <a:prstGeom prst="line">
            <a:avLst/>
          </a:prstGeom>
          <a:noFill/>
          <a:ln w="9525">
            <a:solidFill>
              <a:schemeClr val="tx1"/>
            </a:solidFill>
            <a:prstDash val="dash"/>
            <a:round/>
            <a:headEnd/>
            <a:tailEnd type="triangle" w="med" len="med"/>
          </a:ln>
          <a:effectLst/>
        </p:spPr>
        <p:txBody>
          <a:bodyPr anchor="b"/>
          <a:lstStyle/>
          <a:p>
            <a:endParaRPr lang="en-US">
              <a:latin typeface="Arial" panose="020B0604020202020204" pitchFamily="34" charset="0"/>
              <a:cs typeface="Arial" panose="020B0604020202020204" pitchFamily="34" charset="0"/>
            </a:endParaRPr>
          </a:p>
        </p:txBody>
      </p:sp>
      <p:sp>
        <p:nvSpPr>
          <p:cNvPr id="7" name="Text Box 10"/>
          <p:cNvSpPr txBox="1">
            <a:spLocks noChangeAspect="1" noChangeArrowheads="1"/>
          </p:cNvSpPr>
          <p:nvPr/>
        </p:nvSpPr>
        <p:spPr bwMode="auto">
          <a:xfrm>
            <a:off x="4517558" y="1753890"/>
            <a:ext cx="973138" cy="396875"/>
          </a:xfrm>
          <a:prstGeom prst="rect">
            <a:avLst/>
          </a:prstGeom>
          <a:noFill/>
          <a:ln w="9525">
            <a:noFill/>
            <a:miter lim="800000"/>
            <a:headEnd/>
            <a:tailEnd/>
          </a:ln>
          <a:effectLst/>
        </p:spPr>
        <p:txBody>
          <a:bodyPr>
            <a:spAutoFit/>
          </a:bodyPr>
          <a:lstStyle/>
          <a:p>
            <a:pPr eaLnBrk="1" hangingPunct="1"/>
            <a:r>
              <a:rPr lang="en-US" altLang="ko-KR" sz="2000" b="0">
                <a:solidFill>
                  <a:schemeClr val="tx1"/>
                </a:solidFill>
                <a:latin typeface="Arial" panose="020B0604020202020204" pitchFamily="34" charset="0"/>
                <a:ea typeface="굴림" pitchFamily="50" charset="-127"/>
                <a:cs typeface="Arial" panose="020B0604020202020204" pitchFamily="34" charset="0"/>
              </a:rPr>
              <a:t>Ozone</a:t>
            </a:r>
          </a:p>
        </p:txBody>
      </p:sp>
      <p:pic>
        <p:nvPicPr>
          <p:cNvPr id="8" name="Picture 11" descr="http://www.gourmetsleuth.com/images/cocoabeans.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42721" y="3681115"/>
            <a:ext cx="1417637" cy="1447800"/>
          </a:xfrm>
          <a:prstGeom prst="rect">
            <a:avLst/>
          </a:prstGeom>
          <a:noFill/>
          <a:ln w="38100">
            <a:solidFill>
              <a:srgbClr val="000066"/>
            </a:solidFill>
            <a:miter lim="800000"/>
            <a:headEnd/>
            <a:tailEnd/>
          </a:ln>
          <a:effectLst/>
        </p:spPr>
      </p:pic>
      <p:sp>
        <p:nvSpPr>
          <p:cNvPr id="9" name="Text Box 12"/>
          <p:cNvSpPr txBox="1">
            <a:spLocks noChangeArrowheads="1"/>
          </p:cNvSpPr>
          <p:nvPr/>
        </p:nvSpPr>
        <p:spPr bwMode="auto">
          <a:xfrm>
            <a:off x="2380783" y="5170190"/>
            <a:ext cx="1993900" cy="1006475"/>
          </a:xfrm>
          <a:prstGeom prst="rect">
            <a:avLst/>
          </a:prstGeom>
          <a:noFill/>
          <a:ln w="9525">
            <a:noFill/>
            <a:miter lim="800000"/>
            <a:headEnd/>
            <a:tailEnd/>
          </a:ln>
          <a:effectLst/>
        </p:spPr>
        <p:txBody>
          <a:bodyPr>
            <a:spAutoFit/>
          </a:bodyPr>
          <a:lstStyle/>
          <a:p>
            <a:pPr algn="ctr" eaLnBrk="1" hangingPunct="1">
              <a:spcBef>
                <a:spcPct val="50000"/>
              </a:spcBef>
            </a:pPr>
            <a:r>
              <a:rPr lang="en-US" sz="2000">
                <a:solidFill>
                  <a:schemeClr val="tx1"/>
                </a:solidFill>
                <a:latin typeface="Arial" panose="020B0604020202020204" pitchFamily="34" charset="0"/>
                <a:cs typeface="Arial" panose="020B0604020202020204" pitchFamily="34" charset="0"/>
              </a:rPr>
              <a:t>Non-Degradable Organics</a:t>
            </a:r>
          </a:p>
        </p:txBody>
      </p:sp>
      <p:sp>
        <p:nvSpPr>
          <p:cNvPr id="10" name="Line 13"/>
          <p:cNvSpPr>
            <a:spLocks noChangeShapeType="1"/>
          </p:cNvSpPr>
          <p:nvPr/>
        </p:nvSpPr>
        <p:spPr bwMode="auto">
          <a:xfrm flipH="1">
            <a:off x="2164883" y="3465215"/>
            <a:ext cx="2832100" cy="0"/>
          </a:xfrm>
          <a:prstGeom prst="line">
            <a:avLst/>
          </a:prstGeom>
          <a:noFill/>
          <a:ln w="76200">
            <a:solidFill>
              <a:srgbClr val="000066"/>
            </a:solidFill>
            <a:round/>
            <a:headEnd/>
            <a:tailEnd/>
          </a:ln>
          <a:effectLst/>
        </p:spPr>
        <p:txBody>
          <a:bodyPr anchor="b"/>
          <a:lstStyle/>
          <a:p>
            <a:endParaRPr lang="en-US">
              <a:latin typeface="Arial" panose="020B0604020202020204" pitchFamily="34" charset="0"/>
              <a:cs typeface="Arial" panose="020B0604020202020204" pitchFamily="34" charset="0"/>
            </a:endParaRPr>
          </a:p>
        </p:txBody>
      </p:sp>
      <p:pic>
        <p:nvPicPr>
          <p:cNvPr id="11" name="Picture 14" descr="http://www.inmagine.com/thumbnails/ingram/ingsic/ingseyth0511.jpg"/>
          <p:cNvPicPr>
            <a:picLocks noChangeAspect="1" noChangeArrowheads="1"/>
          </p:cNvPicPr>
          <p:nvPr/>
        </p:nvPicPr>
        <p:blipFill>
          <a:blip r:embed="rId3" cstate="print"/>
          <a:srcRect/>
          <a:stretch>
            <a:fillRect/>
          </a:stretch>
        </p:blipFill>
        <p:spPr bwMode="auto">
          <a:xfrm>
            <a:off x="5264137" y="3762077"/>
            <a:ext cx="1362075" cy="1457325"/>
          </a:xfrm>
          <a:prstGeom prst="rect">
            <a:avLst/>
          </a:prstGeom>
          <a:noFill/>
          <a:ln w="38100">
            <a:solidFill>
              <a:srgbClr val="008000"/>
            </a:solidFill>
            <a:miter lim="800000"/>
            <a:headEnd/>
            <a:tailEnd/>
          </a:ln>
          <a:effectLst/>
        </p:spPr>
      </p:pic>
      <p:sp>
        <p:nvSpPr>
          <p:cNvPr id="12" name="Text Box 15"/>
          <p:cNvSpPr txBox="1">
            <a:spLocks noChangeArrowheads="1"/>
          </p:cNvSpPr>
          <p:nvPr/>
        </p:nvSpPr>
        <p:spPr bwMode="auto">
          <a:xfrm>
            <a:off x="5004127" y="5276552"/>
            <a:ext cx="1917700" cy="396875"/>
          </a:xfrm>
          <a:prstGeom prst="rect">
            <a:avLst/>
          </a:prstGeom>
          <a:noFill/>
          <a:ln w="9525">
            <a:noFill/>
            <a:miter lim="800000"/>
            <a:headEnd/>
            <a:tailEnd/>
          </a:ln>
          <a:effectLst/>
        </p:spPr>
        <p:txBody>
          <a:bodyPr>
            <a:spAutoFit/>
          </a:bodyPr>
          <a:lstStyle/>
          <a:p>
            <a:pPr algn="ctr" eaLnBrk="1" hangingPunct="1">
              <a:spcBef>
                <a:spcPct val="50000"/>
              </a:spcBef>
            </a:pPr>
            <a:r>
              <a:rPr lang="en-US" sz="2000" dirty="0" err="1">
                <a:solidFill>
                  <a:schemeClr val="tx1"/>
                </a:solidFill>
                <a:latin typeface="Arial" panose="020B0604020202020204" pitchFamily="34" charset="0"/>
                <a:cs typeface="Arial" panose="020B0604020202020204" pitchFamily="34" charset="0"/>
              </a:rPr>
              <a:t>BDOC</a:t>
            </a:r>
            <a:endParaRPr lang="en-US" sz="2000" dirty="0">
              <a:solidFill>
                <a:schemeClr val="tx1"/>
              </a:solidFill>
              <a:latin typeface="Arial" panose="020B0604020202020204" pitchFamily="34" charset="0"/>
              <a:cs typeface="Arial" panose="020B0604020202020204" pitchFamily="34" charset="0"/>
            </a:endParaRPr>
          </a:p>
        </p:txBody>
      </p:sp>
      <p:pic>
        <p:nvPicPr>
          <p:cNvPr id="13" name="Picture 12" descr="KC 1.JPG"/>
          <p:cNvPicPr>
            <a:picLocks noChangeAspect="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744821" y="2110608"/>
            <a:ext cx="3821502" cy="3057201"/>
          </a:xfrm>
          <a:prstGeom prst="rect">
            <a:avLst/>
          </a:prstGeom>
        </p:spPr>
      </p:pic>
    </p:spTree>
    <p:extLst>
      <p:ext uri="{BB962C8B-B14F-4D97-AF65-F5344CB8AC3E}">
        <p14:creationId xmlns:p14="http://schemas.microsoft.com/office/powerpoint/2010/main" val="679411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338919" cy="533400"/>
          </a:xfrm>
        </p:spPr>
        <p:txBody>
          <a:bodyPr/>
          <a:lstStyle/>
          <a:p>
            <a:r>
              <a:rPr lang="en-US" dirty="0"/>
              <a:t>Bacteria </a:t>
            </a:r>
            <a:r>
              <a:rPr lang="en-US" dirty="0" smtClean="0"/>
              <a:t>Oxidize and Reduce Contaminants to Generate Energy and Grow</a:t>
            </a:r>
            <a:endParaRPr lang="en-US" dirty="0"/>
          </a:p>
        </p:txBody>
      </p:sp>
      <p:pic>
        <p:nvPicPr>
          <p:cNvPr id="4" name="Picture 3"/>
          <p:cNvPicPr>
            <a:picLocks noChangeAspect="1"/>
          </p:cNvPicPr>
          <p:nvPr/>
        </p:nvPicPr>
        <p:blipFill>
          <a:blip r:embed="rId3"/>
          <a:stretch>
            <a:fillRect/>
          </a:stretch>
        </p:blipFill>
        <p:spPr>
          <a:xfrm>
            <a:off x="1118587" y="1731145"/>
            <a:ext cx="8705843" cy="4505334"/>
          </a:xfrm>
          <a:prstGeom prst="rect">
            <a:avLst/>
          </a:prstGeom>
        </p:spPr>
      </p:pic>
      <p:sp>
        <p:nvSpPr>
          <p:cNvPr id="3" name="TextBox 2"/>
          <p:cNvSpPr txBox="1"/>
          <p:nvPr/>
        </p:nvSpPr>
        <p:spPr>
          <a:xfrm>
            <a:off x="245097" y="2111605"/>
            <a:ext cx="1602556" cy="646331"/>
          </a:xfrm>
          <a:prstGeom prst="rect">
            <a:avLst/>
          </a:prstGeom>
          <a:noFill/>
        </p:spPr>
        <p:txBody>
          <a:bodyPr wrap="square" rtlCol="0">
            <a:spAutoFit/>
          </a:bodyPr>
          <a:lstStyle/>
          <a:p>
            <a:pPr algn="r"/>
            <a:r>
              <a:rPr lang="en-US" b="1" dirty="0" smtClean="0">
                <a:solidFill>
                  <a:srgbClr val="C00000"/>
                </a:solidFill>
                <a:latin typeface="Arial" panose="020B0604020202020204" pitchFamily="34" charset="0"/>
                <a:cs typeface="Arial" panose="020B0604020202020204" pitchFamily="34" charset="0"/>
              </a:rPr>
              <a:t>electron acceptors</a:t>
            </a:r>
            <a:endParaRPr lang="en-US" b="1" dirty="0">
              <a:solidFill>
                <a:srgbClr val="C00000"/>
              </a:solidFill>
              <a:latin typeface="Arial" panose="020B0604020202020204" pitchFamily="34" charset="0"/>
              <a:cs typeface="Arial" panose="020B0604020202020204" pitchFamily="34" charset="0"/>
            </a:endParaRPr>
          </a:p>
        </p:txBody>
      </p:sp>
      <p:sp>
        <p:nvSpPr>
          <p:cNvPr id="5" name="TextBox 4"/>
          <p:cNvSpPr txBox="1"/>
          <p:nvPr/>
        </p:nvSpPr>
        <p:spPr>
          <a:xfrm>
            <a:off x="245097" y="3225539"/>
            <a:ext cx="1602556" cy="646331"/>
          </a:xfrm>
          <a:prstGeom prst="rect">
            <a:avLst/>
          </a:prstGeom>
          <a:noFill/>
        </p:spPr>
        <p:txBody>
          <a:bodyPr wrap="square" rtlCol="0">
            <a:spAutoFit/>
          </a:bodyPr>
          <a:lstStyle/>
          <a:p>
            <a:pPr algn="r"/>
            <a:r>
              <a:rPr lang="en-US" b="1" dirty="0">
                <a:solidFill>
                  <a:srgbClr val="C00000"/>
                </a:solidFill>
                <a:latin typeface="Arial" panose="020B0604020202020204" pitchFamily="34" charset="0"/>
                <a:cs typeface="Arial" panose="020B0604020202020204" pitchFamily="34" charset="0"/>
              </a:rPr>
              <a:t>m</a:t>
            </a:r>
            <a:r>
              <a:rPr lang="en-US" b="1" dirty="0" smtClean="0">
                <a:solidFill>
                  <a:srgbClr val="C00000"/>
                </a:solidFill>
                <a:latin typeface="Arial" panose="020B0604020202020204" pitchFamily="34" charset="0"/>
                <a:cs typeface="Arial" panose="020B0604020202020204" pitchFamily="34" charset="0"/>
              </a:rPr>
              <a:t>acro nutrients</a:t>
            </a:r>
            <a:endParaRPr lang="en-US" b="1" dirty="0">
              <a:solidFill>
                <a:srgbClr val="C00000"/>
              </a:solidFill>
              <a:latin typeface="Arial" panose="020B0604020202020204" pitchFamily="34" charset="0"/>
              <a:cs typeface="Arial" panose="020B0604020202020204" pitchFamily="34" charset="0"/>
            </a:endParaRPr>
          </a:p>
        </p:txBody>
      </p:sp>
      <p:sp>
        <p:nvSpPr>
          <p:cNvPr id="6" name="TextBox 5"/>
          <p:cNvSpPr txBox="1"/>
          <p:nvPr/>
        </p:nvSpPr>
        <p:spPr>
          <a:xfrm>
            <a:off x="1046375" y="4527651"/>
            <a:ext cx="1602556" cy="646331"/>
          </a:xfrm>
          <a:prstGeom prst="rect">
            <a:avLst/>
          </a:prstGeom>
          <a:noFill/>
        </p:spPr>
        <p:txBody>
          <a:bodyPr wrap="square" rtlCol="0">
            <a:spAutoFit/>
          </a:bodyPr>
          <a:lstStyle/>
          <a:p>
            <a:pPr algn="r"/>
            <a:r>
              <a:rPr lang="en-US" b="1" dirty="0" smtClean="0">
                <a:solidFill>
                  <a:srgbClr val="C00000"/>
                </a:solidFill>
                <a:latin typeface="Arial" panose="020B0604020202020204" pitchFamily="34" charset="0"/>
                <a:cs typeface="Arial" panose="020B0604020202020204" pitchFamily="34" charset="0"/>
              </a:rPr>
              <a:t>electron donors</a:t>
            </a:r>
            <a:endParaRPr lang="en-US" b="1" dirty="0">
              <a:solidFill>
                <a:srgbClr val="C00000"/>
              </a:solidFill>
              <a:latin typeface="Arial" panose="020B0604020202020204" pitchFamily="34" charset="0"/>
              <a:cs typeface="Arial" panose="020B0604020202020204" pitchFamily="34" charset="0"/>
            </a:endParaRPr>
          </a:p>
        </p:txBody>
      </p:sp>
      <p:sp>
        <p:nvSpPr>
          <p:cNvPr id="7" name="Rectangle 6"/>
          <p:cNvSpPr/>
          <p:nvPr/>
        </p:nvSpPr>
        <p:spPr>
          <a:xfrm>
            <a:off x="7755118" y="1269480"/>
            <a:ext cx="4138623" cy="923330"/>
          </a:xfrm>
          <a:prstGeom prst="rect">
            <a:avLst/>
          </a:prstGeom>
          <a:solidFill>
            <a:schemeClr val="bg1"/>
          </a:solidFill>
          <a:ln w="25400">
            <a:solidFill>
              <a:schemeClr val="tx1"/>
            </a:solidFill>
          </a:ln>
        </p:spPr>
        <p:txBody>
          <a:bodyPr wrap="square">
            <a:spAutoFit/>
          </a:bodyPr>
          <a:lstStyle/>
          <a:p>
            <a:pPr algn="ctr"/>
            <a:r>
              <a:rPr lang="en-US" b="1" dirty="0" smtClean="0">
                <a:solidFill>
                  <a:srgbClr val="C00000"/>
                </a:solidFill>
                <a:latin typeface="Arial" panose="020B0604020202020204" pitchFamily="34" charset="0"/>
                <a:cs typeface="Arial" panose="020B0604020202020204" pitchFamily="34" charset="0"/>
              </a:rPr>
              <a:t>For O₃/BAF in wastewater, addition of supplemental carbon or nutrients often not needed</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01370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Effective </a:t>
            </a:r>
            <a:r>
              <a:rPr lang="en-US" dirty="0" err="1" smtClean="0"/>
              <a:t>Biofiltration</a:t>
            </a:r>
            <a:r>
              <a:rPr lang="en-US" dirty="0" smtClean="0"/>
              <a:t> Requires a Nutritional Balance</a:t>
            </a:r>
            <a:endParaRPr lang="en-US" dirty="0"/>
          </a:p>
        </p:txBody>
      </p:sp>
      <p:pic>
        <p:nvPicPr>
          <p:cNvPr id="5" name="Picture 4"/>
          <p:cNvPicPr>
            <a:picLocks noChangeAspect="1"/>
          </p:cNvPicPr>
          <p:nvPr/>
        </p:nvPicPr>
        <p:blipFill>
          <a:blip r:embed="rId3"/>
          <a:stretch>
            <a:fillRect/>
          </a:stretch>
        </p:blipFill>
        <p:spPr>
          <a:xfrm>
            <a:off x="699837" y="1530627"/>
            <a:ext cx="9768909" cy="4827438"/>
          </a:xfrm>
          <a:prstGeom prst="rect">
            <a:avLst/>
          </a:prstGeom>
        </p:spPr>
      </p:pic>
    </p:spTree>
    <p:extLst>
      <p:ext uri="{BB962C8B-B14F-4D97-AF65-F5344CB8AC3E}">
        <p14:creationId xmlns:p14="http://schemas.microsoft.com/office/powerpoint/2010/main" val="33006866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41964"/>
            <a:ext cx="10338919" cy="533400"/>
          </a:xfrm>
        </p:spPr>
        <p:txBody>
          <a:bodyPr/>
          <a:lstStyle/>
          <a:p>
            <a:pPr algn="l"/>
            <a:r>
              <a:rPr lang="en-US" dirty="0"/>
              <a:t>Acknowledgements </a:t>
            </a:r>
            <a:r>
              <a:rPr lang="en-US" dirty="0" smtClean="0"/>
              <a:t>to Xylem </a:t>
            </a:r>
            <a:r>
              <a:rPr lang="en-US" dirty="0"/>
              <a:t>for Providing Some of the Data and Content Used in this </a:t>
            </a:r>
            <a:r>
              <a:rPr lang="en-US" dirty="0" smtClean="0"/>
              <a:t>Module</a:t>
            </a:r>
            <a:endParaRPr lang="en-US" dirty="0"/>
          </a:p>
        </p:txBody>
      </p:sp>
      <p:pic>
        <p:nvPicPr>
          <p:cNvPr id="6" name="Picture 5"/>
          <p:cNvPicPr>
            <a:picLocks noChangeAspect="1"/>
          </p:cNvPicPr>
          <p:nvPr/>
        </p:nvPicPr>
        <p:blipFill>
          <a:blip r:embed="rId2"/>
          <a:stretch>
            <a:fillRect/>
          </a:stretch>
        </p:blipFill>
        <p:spPr>
          <a:xfrm>
            <a:off x="865163" y="1932369"/>
            <a:ext cx="4262948" cy="1558641"/>
          </a:xfrm>
          <a:prstGeom prst="rect">
            <a:avLst/>
          </a:prstGeom>
        </p:spPr>
      </p:pic>
    </p:spTree>
    <p:extLst>
      <p:ext uri="{BB962C8B-B14F-4D97-AF65-F5344CB8AC3E}">
        <p14:creationId xmlns:p14="http://schemas.microsoft.com/office/powerpoint/2010/main" val="22727876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65"/>
          <p:cNvGrpSpPr>
            <a:grpSpLocks/>
          </p:cNvGrpSpPr>
          <p:nvPr/>
        </p:nvGrpSpPr>
        <p:grpSpPr bwMode="auto">
          <a:xfrm>
            <a:off x="4498975" y="2489200"/>
            <a:ext cx="3556000" cy="1346200"/>
            <a:chOff x="1920" y="2032"/>
            <a:chExt cx="1408" cy="584"/>
          </a:xfrm>
        </p:grpSpPr>
        <p:sp>
          <p:nvSpPr>
            <p:cNvPr id="161" name="Freeform 66"/>
            <p:cNvSpPr>
              <a:spLocks/>
            </p:cNvSpPr>
            <p:nvPr/>
          </p:nvSpPr>
          <p:spPr bwMode="auto">
            <a:xfrm>
              <a:off x="1952" y="2400"/>
              <a:ext cx="472" cy="192"/>
            </a:xfrm>
            <a:custGeom>
              <a:avLst/>
              <a:gdLst>
                <a:gd name="T0" fmla="*/ 0 w 472"/>
                <a:gd name="T1" fmla="*/ 0 h 192"/>
                <a:gd name="T2" fmla="*/ 472 w 472"/>
                <a:gd name="T3" fmla="*/ 192 h 192"/>
                <a:gd name="T4" fmla="*/ 0 60000 65536"/>
                <a:gd name="T5" fmla="*/ 0 60000 65536"/>
                <a:gd name="T6" fmla="*/ 0 w 472"/>
                <a:gd name="T7" fmla="*/ 0 h 192"/>
                <a:gd name="T8" fmla="*/ 472 w 472"/>
                <a:gd name="T9" fmla="*/ 192 h 192"/>
              </a:gdLst>
              <a:ahLst/>
              <a:cxnLst>
                <a:cxn ang="T4">
                  <a:pos x="T0" y="T1"/>
                </a:cxn>
                <a:cxn ang="T5">
                  <a:pos x="T2" y="T3"/>
                </a:cxn>
              </a:cxnLst>
              <a:rect l="T6" t="T7" r="T8" b="T9"/>
              <a:pathLst>
                <a:path w="472" h="192">
                  <a:moveTo>
                    <a:pt x="0" y="0"/>
                  </a:moveTo>
                  <a:cubicBezTo>
                    <a:pt x="171" y="86"/>
                    <a:pt x="343" y="172"/>
                    <a:pt x="472" y="192"/>
                  </a:cubicBezTo>
                </a:path>
              </a:pathLst>
            </a:custGeom>
            <a:noFill/>
            <a:ln w="9525" cap="flat" cmpd="sng">
              <a:noFill/>
              <a:prstDash val="solid"/>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62" name="Line 67"/>
            <p:cNvSpPr>
              <a:spLocks noChangeShapeType="1"/>
            </p:cNvSpPr>
            <p:nvPr/>
          </p:nvSpPr>
          <p:spPr bwMode="auto">
            <a:xfrm flipH="1" flipV="1">
              <a:off x="2200" y="2032"/>
              <a:ext cx="8"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63" name="Line 68"/>
            <p:cNvSpPr>
              <a:spLocks noChangeShapeType="1"/>
            </p:cNvSpPr>
            <p:nvPr/>
          </p:nvSpPr>
          <p:spPr bwMode="auto">
            <a:xfrm flipH="1" flipV="1">
              <a:off x="2552" y="2080"/>
              <a:ext cx="16" cy="112"/>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64" name="Line 69"/>
            <p:cNvSpPr>
              <a:spLocks noChangeShapeType="1"/>
            </p:cNvSpPr>
            <p:nvPr/>
          </p:nvSpPr>
          <p:spPr bwMode="auto">
            <a:xfrm flipH="1" flipV="1">
              <a:off x="1920" y="2200"/>
              <a:ext cx="112" cy="80"/>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65" name="Line 70"/>
            <p:cNvSpPr>
              <a:spLocks noChangeShapeType="1"/>
            </p:cNvSpPr>
            <p:nvPr/>
          </p:nvSpPr>
          <p:spPr bwMode="auto">
            <a:xfrm flipH="1" flipV="1">
              <a:off x="2056" y="2080"/>
              <a:ext cx="56" cy="112"/>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66" name="Line 71"/>
            <p:cNvSpPr>
              <a:spLocks noChangeShapeType="1"/>
            </p:cNvSpPr>
            <p:nvPr/>
          </p:nvSpPr>
          <p:spPr bwMode="auto">
            <a:xfrm flipV="1">
              <a:off x="2888" y="2032"/>
              <a:ext cx="16"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67" name="Line 72"/>
            <p:cNvSpPr>
              <a:spLocks noChangeShapeType="1"/>
            </p:cNvSpPr>
            <p:nvPr/>
          </p:nvSpPr>
          <p:spPr bwMode="auto">
            <a:xfrm flipV="1">
              <a:off x="2712" y="2072"/>
              <a:ext cx="8"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68" name="Line 73"/>
            <p:cNvSpPr>
              <a:spLocks noChangeShapeType="1"/>
            </p:cNvSpPr>
            <p:nvPr/>
          </p:nvSpPr>
          <p:spPr bwMode="auto">
            <a:xfrm flipH="1" flipV="1">
              <a:off x="2352" y="2048"/>
              <a:ext cx="24"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69" name="Line 74"/>
            <p:cNvSpPr>
              <a:spLocks noChangeShapeType="1"/>
            </p:cNvSpPr>
            <p:nvPr/>
          </p:nvSpPr>
          <p:spPr bwMode="auto">
            <a:xfrm flipV="1">
              <a:off x="2064" y="2456"/>
              <a:ext cx="48"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0" name="Line 75"/>
            <p:cNvSpPr>
              <a:spLocks noChangeShapeType="1"/>
            </p:cNvSpPr>
            <p:nvPr/>
          </p:nvSpPr>
          <p:spPr bwMode="auto">
            <a:xfrm flipH="1">
              <a:off x="3072" y="2064"/>
              <a:ext cx="72" cy="72"/>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1" name="Line 76"/>
            <p:cNvSpPr>
              <a:spLocks noChangeShapeType="1"/>
            </p:cNvSpPr>
            <p:nvPr/>
          </p:nvSpPr>
          <p:spPr bwMode="auto">
            <a:xfrm flipH="1">
              <a:off x="3168" y="2192"/>
              <a:ext cx="96" cy="48"/>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2" name="Line 77"/>
            <p:cNvSpPr>
              <a:spLocks noChangeShapeType="1"/>
            </p:cNvSpPr>
            <p:nvPr/>
          </p:nvSpPr>
          <p:spPr bwMode="auto">
            <a:xfrm flipH="1">
              <a:off x="3232" y="2368"/>
              <a:ext cx="96" cy="0"/>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3" name="Line 78"/>
            <p:cNvSpPr>
              <a:spLocks noChangeShapeType="1"/>
            </p:cNvSpPr>
            <p:nvPr/>
          </p:nvSpPr>
          <p:spPr bwMode="auto">
            <a:xfrm flipH="1" flipV="1">
              <a:off x="3168" y="2512"/>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4" name="Line 79"/>
            <p:cNvSpPr>
              <a:spLocks noChangeShapeType="1"/>
            </p:cNvSpPr>
            <p:nvPr/>
          </p:nvSpPr>
          <p:spPr bwMode="auto">
            <a:xfrm flipH="1" flipV="1">
              <a:off x="2288" y="2520"/>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5" name="Line 80"/>
            <p:cNvSpPr>
              <a:spLocks noChangeShapeType="1"/>
            </p:cNvSpPr>
            <p:nvPr/>
          </p:nvSpPr>
          <p:spPr bwMode="auto">
            <a:xfrm flipH="1" flipV="1">
              <a:off x="2912" y="2520"/>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6" name="Line 81"/>
            <p:cNvSpPr>
              <a:spLocks noChangeShapeType="1"/>
            </p:cNvSpPr>
            <p:nvPr/>
          </p:nvSpPr>
          <p:spPr bwMode="auto">
            <a:xfrm flipH="1" flipV="1">
              <a:off x="2752" y="2480"/>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7" name="Line 82"/>
            <p:cNvSpPr>
              <a:spLocks noChangeShapeType="1"/>
            </p:cNvSpPr>
            <p:nvPr/>
          </p:nvSpPr>
          <p:spPr bwMode="auto">
            <a:xfrm flipH="1" flipV="1">
              <a:off x="2424" y="2504"/>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8" name="Line 83"/>
            <p:cNvSpPr>
              <a:spLocks noChangeShapeType="1"/>
            </p:cNvSpPr>
            <p:nvPr/>
          </p:nvSpPr>
          <p:spPr bwMode="auto">
            <a:xfrm flipH="1" flipV="1">
              <a:off x="2584" y="2456"/>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79" name="Line 84"/>
            <p:cNvSpPr>
              <a:spLocks noChangeShapeType="1"/>
            </p:cNvSpPr>
            <p:nvPr/>
          </p:nvSpPr>
          <p:spPr bwMode="auto">
            <a:xfrm flipH="1">
              <a:off x="1936" y="2392"/>
              <a:ext cx="104" cy="40"/>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80" name="Line 85"/>
            <p:cNvSpPr>
              <a:spLocks noChangeShapeType="1"/>
            </p:cNvSpPr>
            <p:nvPr/>
          </p:nvSpPr>
          <p:spPr bwMode="auto">
            <a:xfrm flipV="1">
              <a:off x="2176" y="2512"/>
              <a:ext cx="24" cy="104"/>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81" name="Freeform 86"/>
            <p:cNvSpPr>
              <a:spLocks/>
            </p:cNvSpPr>
            <p:nvPr/>
          </p:nvSpPr>
          <p:spPr bwMode="auto">
            <a:xfrm>
              <a:off x="2027" y="2088"/>
              <a:ext cx="1217" cy="495"/>
            </a:xfrm>
            <a:custGeom>
              <a:avLst/>
              <a:gdLst>
                <a:gd name="T0" fmla="*/ 597 w 1217"/>
                <a:gd name="T1" fmla="*/ 104 h 495"/>
                <a:gd name="T2" fmla="*/ 205 w 1217"/>
                <a:gd name="T3" fmla="*/ 32 h 495"/>
                <a:gd name="T4" fmla="*/ 5 w 1217"/>
                <a:gd name="T5" fmla="*/ 248 h 495"/>
                <a:gd name="T6" fmla="*/ 237 w 1217"/>
                <a:gd name="T7" fmla="*/ 464 h 495"/>
                <a:gd name="T8" fmla="*/ 613 w 1217"/>
                <a:gd name="T9" fmla="*/ 384 h 495"/>
                <a:gd name="T10" fmla="*/ 1093 w 1217"/>
                <a:gd name="T11" fmla="*/ 472 h 495"/>
                <a:gd name="T12" fmla="*/ 1197 w 1217"/>
                <a:gd name="T13" fmla="*/ 248 h 495"/>
                <a:gd name="T14" fmla="*/ 973 w 1217"/>
                <a:gd name="T15" fmla="*/ 24 h 495"/>
                <a:gd name="T16" fmla="*/ 597 w 1217"/>
                <a:gd name="T17" fmla="*/ 104 h 4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7"/>
                <a:gd name="T28" fmla="*/ 0 h 495"/>
                <a:gd name="T29" fmla="*/ 1217 w 1217"/>
                <a:gd name="T30" fmla="*/ 495 h 4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7" h="495">
                  <a:moveTo>
                    <a:pt x="597" y="104"/>
                  </a:moveTo>
                  <a:cubicBezTo>
                    <a:pt x="445" y="105"/>
                    <a:pt x="304" y="8"/>
                    <a:pt x="205" y="32"/>
                  </a:cubicBezTo>
                  <a:cubicBezTo>
                    <a:pt x="106" y="56"/>
                    <a:pt x="0" y="176"/>
                    <a:pt x="5" y="248"/>
                  </a:cubicBezTo>
                  <a:cubicBezTo>
                    <a:pt x="10" y="320"/>
                    <a:pt x="136" y="441"/>
                    <a:pt x="237" y="464"/>
                  </a:cubicBezTo>
                  <a:cubicBezTo>
                    <a:pt x="338" y="487"/>
                    <a:pt x="470" y="383"/>
                    <a:pt x="613" y="384"/>
                  </a:cubicBezTo>
                  <a:cubicBezTo>
                    <a:pt x="756" y="385"/>
                    <a:pt x="996" y="495"/>
                    <a:pt x="1093" y="472"/>
                  </a:cubicBezTo>
                  <a:cubicBezTo>
                    <a:pt x="1190" y="449"/>
                    <a:pt x="1217" y="323"/>
                    <a:pt x="1197" y="248"/>
                  </a:cubicBezTo>
                  <a:cubicBezTo>
                    <a:pt x="1177" y="173"/>
                    <a:pt x="1073" y="48"/>
                    <a:pt x="973" y="24"/>
                  </a:cubicBezTo>
                  <a:cubicBezTo>
                    <a:pt x="873" y="0"/>
                    <a:pt x="675" y="87"/>
                    <a:pt x="597" y="104"/>
                  </a:cubicBezTo>
                  <a:close/>
                </a:path>
              </a:pathLst>
            </a:custGeom>
            <a:solidFill>
              <a:srgbClr val="66FF66"/>
            </a:solidFill>
            <a:ln w="28575" cap="flat" cmpd="sng">
              <a:solidFill>
                <a:srgbClr val="008000"/>
              </a:solidFill>
              <a:prstDash val="solid"/>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182" name="Oval 87"/>
            <p:cNvSpPr>
              <a:spLocks noChangeArrowheads="1"/>
            </p:cNvSpPr>
            <p:nvPr/>
          </p:nvSpPr>
          <p:spPr bwMode="auto">
            <a:xfrm>
              <a:off x="2208" y="2392"/>
              <a:ext cx="136" cy="80"/>
            </a:xfrm>
            <a:prstGeom prst="ellipse">
              <a:avLst/>
            </a:prstGeom>
            <a:solidFill>
              <a:schemeClr val="folHlink"/>
            </a:solidFill>
            <a:ln w="9525">
              <a:solidFill>
                <a:schemeClr val="tx1"/>
              </a:solidFill>
              <a:round/>
              <a:headEnd/>
              <a:tailEnd/>
            </a:ln>
          </p:spPr>
          <p:txBody>
            <a:bodyPr wrap="none" anchor="ctr"/>
            <a:lstStyle/>
            <a:p>
              <a:endParaRPr lang="en-US" sz="2400" dirty="0">
                <a:latin typeface="Arial" panose="020B0604020202020204" pitchFamily="34" charset="0"/>
                <a:cs typeface="Arial" panose="020B0604020202020204" pitchFamily="34" charset="0"/>
              </a:endParaRPr>
            </a:p>
          </p:txBody>
        </p:sp>
        <p:sp>
          <p:nvSpPr>
            <p:cNvPr id="183" name="Oval 88"/>
            <p:cNvSpPr>
              <a:spLocks noChangeArrowheads="1"/>
            </p:cNvSpPr>
            <p:nvPr/>
          </p:nvSpPr>
          <p:spPr bwMode="auto">
            <a:xfrm>
              <a:off x="2344" y="2240"/>
              <a:ext cx="104" cy="112"/>
            </a:xfrm>
            <a:prstGeom prst="ellipse">
              <a:avLst/>
            </a:prstGeom>
            <a:solidFill>
              <a:srgbClr val="FF0000"/>
            </a:solidFill>
            <a:ln w="9525">
              <a:solidFill>
                <a:schemeClr val="tx1"/>
              </a:solidFill>
              <a:round/>
              <a:headEnd/>
              <a:tailEnd/>
            </a:ln>
          </p:spPr>
          <p:txBody>
            <a:bodyPr wrap="none" anchor="ctr"/>
            <a:lstStyle/>
            <a:p>
              <a:endParaRPr lang="en-US" sz="2400" dirty="0">
                <a:latin typeface="Arial" panose="020B0604020202020204" pitchFamily="34" charset="0"/>
                <a:cs typeface="Arial" panose="020B0604020202020204" pitchFamily="34" charset="0"/>
              </a:endParaRPr>
            </a:p>
          </p:txBody>
        </p:sp>
      </p:grpSp>
      <p:grpSp>
        <p:nvGrpSpPr>
          <p:cNvPr id="3" name="Group 53"/>
          <p:cNvGrpSpPr>
            <a:grpSpLocks/>
          </p:cNvGrpSpPr>
          <p:nvPr/>
        </p:nvGrpSpPr>
        <p:grpSpPr bwMode="auto">
          <a:xfrm>
            <a:off x="1925638" y="3668714"/>
            <a:ext cx="4445000" cy="1398587"/>
            <a:chOff x="347" y="2519"/>
            <a:chExt cx="2800" cy="881"/>
          </a:xfrm>
        </p:grpSpPr>
        <p:sp>
          <p:nvSpPr>
            <p:cNvPr id="186" name="Text Box 14"/>
            <p:cNvSpPr txBox="1">
              <a:spLocks noChangeArrowheads="1"/>
            </p:cNvSpPr>
            <p:nvPr/>
          </p:nvSpPr>
          <p:spPr bwMode="auto">
            <a:xfrm>
              <a:off x="347" y="2877"/>
              <a:ext cx="1619" cy="523"/>
            </a:xfrm>
            <a:prstGeom prst="rect">
              <a:avLst/>
            </a:prstGeom>
            <a:noFill/>
            <a:ln w="9525">
              <a:noFill/>
              <a:miter lim="800000"/>
              <a:headEnd/>
              <a:tailEnd/>
            </a:ln>
          </p:spPr>
          <p:txBody>
            <a:bodyPr>
              <a:spAutoFit/>
            </a:bodyPr>
            <a:lstStyle/>
            <a:p>
              <a:pPr>
                <a:spcBef>
                  <a:spcPct val="50000"/>
                </a:spcBef>
              </a:pPr>
              <a:r>
                <a:rPr lang="en-US" sz="2400" b="1" dirty="0">
                  <a:latin typeface="Arial" panose="020B0604020202020204" pitchFamily="34" charset="0"/>
                  <a:cs typeface="Arial" panose="020B0604020202020204" pitchFamily="34" charset="0"/>
                </a:rPr>
                <a:t>Biodegradable Organic Carbon</a:t>
              </a:r>
            </a:p>
          </p:txBody>
        </p:sp>
        <p:sp>
          <p:nvSpPr>
            <p:cNvPr id="187" name="Freeform 29"/>
            <p:cNvSpPr>
              <a:spLocks/>
            </p:cNvSpPr>
            <p:nvPr/>
          </p:nvSpPr>
          <p:spPr bwMode="auto">
            <a:xfrm>
              <a:off x="1608" y="2519"/>
              <a:ext cx="1539" cy="610"/>
            </a:xfrm>
            <a:custGeom>
              <a:avLst/>
              <a:gdLst>
                <a:gd name="T0" fmla="*/ 0 w 1410"/>
                <a:gd name="T1" fmla="*/ 601 h 644"/>
                <a:gd name="T2" fmla="*/ 1122 w 1410"/>
                <a:gd name="T3" fmla="*/ 544 h 644"/>
                <a:gd name="T4" fmla="*/ 1410 w 1410"/>
                <a:gd name="T5" fmla="*/ 0 h 644"/>
                <a:gd name="T6" fmla="*/ 0 60000 65536"/>
                <a:gd name="T7" fmla="*/ 0 60000 65536"/>
                <a:gd name="T8" fmla="*/ 0 60000 65536"/>
                <a:gd name="T9" fmla="*/ 0 w 1410"/>
                <a:gd name="T10" fmla="*/ 0 h 644"/>
                <a:gd name="T11" fmla="*/ 1410 w 1410"/>
                <a:gd name="T12" fmla="*/ 644 h 644"/>
              </a:gdLst>
              <a:ahLst/>
              <a:cxnLst>
                <a:cxn ang="T6">
                  <a:pos x="T0" y="T1"/>
                </a:cxn>
                <a:cxn ang="T7">
                  <a:pos x="T2" y="T3"/>
                </a:cxn>
                <a:cxn ang="T8">
                  <a:pos x="T4" y="T5"/>
                </a:cxn>
              </a:cxnLst>
              <a:rect l="T9" t="T10" r="T11" b="T12"/>
              <a:pathLst>
                <a:path w="1410" h="644">
                  <a:moveTo>
                    <a:pt x="0" y="601"/>
                  </a:moveTo>
                  <a:cubicBezTo>
                    <a:pt x="187" y="592"/>
                    <a:pt x="887" y="644"/>
                    <a:pt x="1122" y="544"/>
                  </a:cubicBezTo>
                  <a:cubicBezTo>
                    <a:pt x="1357" y="444"/>
                    <a:pt x="1350" y="113"/>
                    <a:pt x="1410" y="0"/>
                  </a:cubicBezTo>
                </a:path>
              </a:pathLst>
            </a:custGeom>
            <a:ln w="57150">
              <a:solidFill>
                <a:schemeClr val="accent1">
                  <a:lumMod val="75000"/>
                </a:schemeClr>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txBody>
            <a:bodyPr/>
            <a:lstStyle/>
            <a:p>
              <a:pPr>
                <a:defRPr/>
              </a:pPr>
              <a:endParaRPr lang="en-US" sz="2400" dirty="0">
                <a:latin typeface="Arial" panose="020B0604020202020204" pitchFamily="34" charset="0"/>
                <a:cs typeface="Arial" panose="020B0604020202020204" pitchFamily="34" charset="0"/>
              </a:endParaRPr>
            </a:p>
          </p:txBody>
        </p:sp>
      </p:grpSp>
      <p:grpSp>
        <p:nvGrpSpPr>
          <p:cNvPr id="4" name="Group 52"/>
          <p:cNvGrpSpPr>
            <a:grpSpLocks/>
          </p:cNvGrpSpPr>
          <p:nvPr/>
        </p:nvGrpSpPr>
        <p:grpSpPr bwMode="auto">
          <a:xfrm>
            <a:off x="1262763" y="1676942"/>
            <a:ext cx="4988812" cy="1117059"/>
            <a:chOff x="-67" y="1263"/>
            <a:chExt cx="3248" cy="646"/>
          </a:xfrm>
        </p:grpSpPr>
        <p:sp>
          <p:nvSpPr>
            <p:cNvPr id="189" name="Text Box 7"/>
            <p:cNvSpPr txBox="1">
              <a:spLocks noChangeArrowheads="1"/>
            </p:cNvSpPr>
            <p:nvPr/>
          </p:nvSpPr>
          <p:spPr bwMode="auto">
            <a:xfrm>
              <a:off x="-67" y="1263"/>
              <a:ext cx="1906" cy="308"/>
            </a:xfrm>
            <a:prstGeom prst="rect">
              <a:avLst/>
            </a:prstGeom>
            <a:noFill/>
            <a:ln w="9525">
              <a:noFill/>
              <a:miter lim="800000"/>
              <a:headEnd/>
              <a:tailEnd/>
            </a:ln>
          </p:spPr>
          <p:txBody>
            <a:bodyPr lIns="161977" tIns="80988" rIns="161977" bIns="80988">
              <a:spAutoFit/>
            </a:bodyPr>
            <a:lstStyle/>
            <a:p>
              <a:pPr algn="ctr" defTabSz="1619250"/>
              <a:r>
                <a:rPr lang="en-US" sz="2400" b="1" dirty="0">
                  <a:latin typeface="Arial" panose="020B0604020202020204" pitchFamily="34" charset="0"/>
                  <a:cs typeface="Arial" panose="020B0604020202020204" pitchFamily="34" charset="0"/>
                </a:rPr>
                <a:t>Oxygen</a:t>
              </a:r>
            </a:p>
          </p:txBody>
        </p:sp>
        <p:sp>
          <p:nvSpPr>
            <p:cNvPr id="190" name="Freeform 31"/>
            <p:cNvSpPr>
              <a:spLocks/>
            </p:cNvSpPr>
            <p:nvPr/>
          </p:nvSpPr>
          <p:spPr bwMode="auto">
            <a:xfrm>
              <a:off x="1247" y="1423"/>
              <a:ext cx="1934" cy="486"/>
            </a:xfrm>
            <a:custGeom>
              <a:avLst/>
              <a:gdLst>
                <a:gd name="T0" fmla="*/ 0 w 1857"/>
                <a:gd name="T1" fmla="*/ 12 h 365"/>
                <a:gd name="T2" fmla="*/ 1393 w 1857"/>
                <a:gd name="T3" fmla="*/ 59 h 365"/>
                <a:gd name="T4" fmla="*/ 1857 w 1857"/>
                <a:gd name="T5" fmla="*/ 365 h 365"/>
                <a:gd name="T6" fmla="*/ 0 60000 65536"/>
                <a:gd name="T7" fmla="*/ 0 60000 65536"/>
                <a:gd name="T8" fmla="*/ 0 60000 65536"/>
                <a:gd name="T9" fmla="*/ 0 w 1857"/>
                <a:gd name="T10" fmla="*/ 0 h 365"/>
                <a:gd name="T11" fmla="*/ 1857 w 1857"/>
                <a:gd name="T12" fmla="*/ 365 h 365"/>
              </a:gdLst>
              <a:ahLst/>
              <a:cxnLst>
                <a:cxn ang="T6">
                  <a:pos x="T0" y="T1"/>
                </a:cxn>
                <a:cxn ang="T7">
                  <a:pos x="T2" y="T3"/>
                </a:cxn>
                <a:cxn ang="T8">
                  <a:pos x="T4" y="T5"/>
                </a:cxn>
              </a:cxnLst>
              <a:rect l="T9" t="T10" r="T11" b="T12"/>
              <a:pathLst>
                <a:path w="1857" h="365">
                  <a:moveTo>
                    <a:pt x="0" y="12"/>
                  </a:moveTo>
                  <a:cubicBezTo>
                    <a:pt x="232" y="20"/>
                    <a:pt x="1084" y="0"/>
                    <a:pt x="1393" y="59"/>
                  </a:cubicBezTo>
                  <a:cubicBezTo>
                    <a:pt x="1702" y="118"/>
                    <a:pt x="1798" y="318"/>
                    <a:pt x="1857" y="365"/>
                  </a:cubicBezTo>
                </a:path>
              </a:pathLst>
            </a:custGeom>
            <a:ln w="57150">
              <a:solidFill>
                <a:schemeClr val="accent1">
                  <a:lumMod val="75000"/>
                </a:schemeClr>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txBody>
            <a:bodyPr/>
            <a:lstStyle/>
            <a:p>
              <a:pPr>
                <a:defRPr/>
              </a:pPr>
              <a:endParaRPr lang="en-US" sz="2400" dirty="0">
                <a:latin typeface="Arial" panose="020B0604020202020204" pitchFamily="34" charset="0"/>
                <a:cs typeface="Arial" panose="020B0604020202020204" pitchFamily="34" charset="0"/>
              </a:endParaRPr>
            </a:p>
          </p:txBody>
        </p:sp>
      </p:grpSp>
      <p:sp>
        <p:nvSpPr>
          <p:cNvPr id="15375" name="Line 4"/>
          <p:cNvSpPr>
            <a:spLocks noChangeShapeType="1"/>
          </p:cNvSpPr>
          <p:nvPr/>
        </p:nvSpPr>
        <p:spPr bwMode="auto">
          <a:xfrm>
            <a:off x="7729538" y="3251200"/>
            <a:ext cx="914400" cy="0"/>
          </a:xfrm>
          <a:prstGeom prst="line">
            <a:avLst/>
          </a:prstGeom>
          <a:ln w="57150">
            <a:solidFill>
              <a:schemeClr val="accent1">
                <a:lumMod val="75000"/>
              </a:schemeClr>
            </a:solidFill>
            <a:headEnd/>
            <a:tailEnd type="triangle" w="med" len="med"/>
          </a:ln>
        </p:spPr>
        <p:style>
          <a:lnRef idx="3">
            <a:schemeClr val="accent1"/>
          </a:lnRef>
          <a:fillRef idx="0">
            <a:schemeClr val="accent1"/>
          </a:fillRef>
          <a:effectRef idx="2">
            <a:schemeClr val="accent1"/>
          </a:effectRef>
          <a:fontRef idx="minor">
            <a:schemeClr val="tx1"/>
          </a:fontRef>
        </p:style>
        <p:txBody>
          <a:bodyPr/>
          <a:lstStyle/>
          <a:p>
            <a:pPr>
              <a:defRPr/>
            </a:pPr>
            <a:endParaRPr lang="en-US" sz="2400" dirty="0">
              <a:latin typeface="Arial" panose="020B0604020202020204" pitchFamily="34" charset="0"/>
              <a:cs typeface="Arial" panose="020B0604020202020204" pitchFamily="34" charset="0"/>
            </a:endParaRPr>
          </a:p>
        </p:txBody>
      </p:sp>
      <p:sp>
        <p:nvSpPr>
          <p:cNvPr id="15363" name="Rectangle 2"/>
          <p:cNvSpPr>
            <a:spLocks noGrp="1" noChangeArrowheads="1"/>
          </p:cNvSpPr>
          <p:nvPr>
            <p:ph type="title"/>
          </p:nvPr>
        </p:nvSpPr>
        <p:spPr>
          <a:xfrm>
            <a:off x="685800" y="539496"/>
            <a:ext cx="10363200" cy="530352"/>
          </a:xfrm>
        </p:spPr>
        <p:txBody>
          <a:bodyPr/>
          <a:lstStyle/>
          <a:p>
            <a:pPr algn="l"/>
            <a:r>
              <a:rPr lang="en-US" sz="2800" dirty="0"/>
              <a:t>Nutrient </a:t>
            </a:r>
            <a:r>
              <a:rPr lang="en-US" sz="2800" dirty="0" smtClean="0"/>
              <a:t>Limitations Create Stressed </a:t>
            </a:r>
            <a:r>
              <a:rPr lang="en-US" sz="2800" dirty="0" err="1" smtClean="0"/>
              <a:t>Biofilter</a:t>
            </a:r>
            <a:r>
              <a:rPr lang="en-US" sz="2800" dirty="0" smtClean="0"/>
              <a:t> Conditions</a:t>
            </a:r>
            <a:endParaRPr lang="en-US" sz="2800" dirty="0"/>
          </a:p>
        </p:txBody>
      </p:sp>
      <p:sp>
        <p:nvSpPr>
          <p:cNvPr id="38922" name="Oval 333"/>
          <p:cNvSpPr>
            <a:spLocks noChangeArrowheads="1"/>
          </p:cNvSpPr>
          <p:nvPr/>
        </p:nvSpPr>
        <p:spPr bwMode="auto">
          <a:xfrm>
            <a:off x="6904038" y="3276600"/>
            <a:ext cx="266700" cy="165100"/>
          </a:xfrm>
          <a:prstGeom prst="ellipse">
            <a:avLst/>
          </a:prstGeom>
          <a:solidFill>
            <a:srgbClr val="FF9900"/>
          </a:solidFill>
          <a:ln w="9525">
            <a:solidFill>
              <a:schemeClr val="tx1"/>
            </a:solidFill>
            <a:round/>
            <a:headEnd/>
            <a:tailEnd/>
          </a:ln>
        </p:spPr>
        <p:txBody>
          <a:bodyPr wrap="none" anchor="ctr"/>
          <a:lstStyle/>
          <a:p>
            <a:endParaRPr lang="en-US" sz="2400" dirty="0">
              <a:latin typeface="Arial" panose="020B0604020202020204" pitchFamily="34" charset="0"/>
              <a:cs typeface="Arial" panose="020B0604020202020204" pitchFamily="34" charset="0"/>
            </a:endParaRPr>
          </a:p>
        </p:txBody>
      </p:sp>
      <p:grpSp>
        <p:nvGrpSpPr>
          <p:cNvPr id="5" name="Group 341"/>
          <p:cNvGrpSpPr>
            <a:grpSpLocks/>
          </p:cNvGrpSpPr>
          <p:nvPr/>
        </p:nvGrpSpPr>
        <p:grpSpPr bwMode="auto">
          <a:xfrm>
            <a:off x="8740776" y="3421064"/>
            <a:ext cx="1001712" cy="403225"/>
            <a:chOff x="4609" y="2080"/>
            <a:chExt cx="732" cy="272"/>
          </a:xfrm>
        </p:grpSpPr>
        <p:grpSp>
          <p:nvGrpSpPr>
            <p:cNvPr id="6" name="Group 89"/>
            <p:cNvGrpSpPr>
              <a:grpSpLocks/>
            </p:cNvGrpSpPr>
            <p:nvPr/>
          </p:nvGrpSpPr>
          <p:grpSpPr bwMode="auto">
            <a:xfrm>
              <a:off x="4609" y="2080"/>
              <a:ext cx="732" cy="272"/>
              <a:chOff x="1920" y="2032"/>
              <a:chExt cx="1408" cy="584"/>
            </a:xfrm>
          </p:grpSpPr>
          <p:sp>
            <p:nvSpPr>
              <p:cNvPr id="38956" name="Freeform 90"/>
              <p:cNvSpPr>
                <a:spLocks/>
              </p:cNvSpPr>
              <p:nvPr/>
            </p:nvSpPr>
            <p:spPr bwMode="auto">
              <a:xfrm>
                <a:off x="1952" y="2400"/>
                <a:ext cx="472" cy="192"/>
              </a:xfrm>
              <a:custGeom>
                <a:avLst/>
                <a:gdLst>
                  <a:gd name="T0" fmla="*/ 0 w 472"/>
                  <a:gd name="T1" fmla="*/ 0 h 192"/>
                  <a:gd name="T2" fmla="*/ 472 w 472"/>
                  <a:gd name="T3" fmla="*/ 192 h 192"/>
                  <a:gd name="T4" fmla="*/ 0 60000 65536"/>
                  <a:gd name="T5" fmla="*/ 0 60000 65536"/>
                  <a:gd name="T6" fmla="*/ 0 w 472"/>
                  <a:gd name="T7" fmla="*/ 0 h 192"/>
                  <a:gd name="T8" fmla="*/ 472 w 472"/>
                  <a:gd name="T9" fmla="*/ 192 h 192"/>
                </a:gdLst>
                <a:ahLst/>
                <a:cxnLst>
                  <a:cxn ang="T4">
                    <a:pos x="T0" y="T1"/>
                  </a:cxn>
                  <a:cxn ang="T5">
                    <a:pos x="T2" y="T3"/>
                  </a:cxn>
                </a:cxnLst>
                <a:rect l="T6" t="T7" r="T8" b="T9"/>
                <a:pathLst>
                  <a:path w="472" h="192">
                    <a:moveTo>
                      <a:pt x="0" y="0"/>
                    </a:moveTo>
                    <a:cubicBezTo>
                      <a:pt x="171" y="86"/>
                      <a:pt x="343" y="172"/>
                      <a:pt x="472" y="192"/>
                    </a:cubicBezTo>
                  </a:path>
                </a:pathLst>
              </a:custGeom>
              <a:noFill/>
              <a:ln w="9525" cap="flat" cmpd="sng">
                <a:noFill/>
                <a:prstDash val="solid"/>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57" name="Line 91"/>
              <p:cNvSpPr>
                <a:spLocks noChangeShapeType="1"/>
              </p:cNvSpPr>
              <p:nvPr/>
            </p:nvSpPr>
            <p:spPr bwMode="auto">
              <a:xfrm flipH="1" flipV="1">
                <a:off x="2200" y="2032"/>
                <a:ext cx="8"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58" name="Line 92"/>
              <p:cNvSpPr>
                <a:spLocks noChangeShapeType="1"/>
              </p:cNvSpPr>
              <p:nvPr/>
            </p:nvSpPr>
            <p:spPr bwMode="auto">
              <a:xfrm flipH="1" flipV="1">
                <a:off x="2552" y="2080"/>
                <a:ext cx="16" cy="112"/>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59" name="Line 93"/>
              <p:cNvSpPr>
                <a:spLocks noChangeShapeType="1"/>
              </p:cNvSpPr>
              <p:nvPr/>
            </p:nvSpPr>
            <p:spPr bwMode="auto">
              <a:xfrm flipH="1" flipV="1">
                <a:off x="1920" y="2200"/>
                <a:ext cx="112" cy="80"/>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0" name="Line 94"/>
              <p:cNvSpPr>
                <a:spLocks noChangeShapeType="1"/>
              </p:cNvSpPr>
              <p:nvPr/>
            </p:nvSpPr>
            <p:spPr bwMode="auto">
              <a:xfrm flipH="1" flipV="1">
                <a:off x="2056" y="2080"/>
                <a:ext cx="56" cy="112"/>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1" name="Line 95"/>
              <p:cNvSpPr>
                <a:spLocks noChangeShapeType="1"/>
              </p:cNvSpPr>
              <p:nvPr/>
            </p:nvSpPr>
            <p:spPr bwMode="auto">
              <a:xfrm flipV="1">
                <a:off x="2888" y="2032"/>
                <a:ext cx="16"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2" name="Line 96"/>
              <p:cNvSpPr>
                <a:spLocks noChangeShapeType="1"/>
              </p:cNvSpPr>
              <p:nvPr/>
            </p:nvSpPr>
            <p:spPr bwMode="auto">
              <a:xfrm flipV="1">
                <a:off x="2712" y="2072"/>
                <a:ext cx="8"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3" name="Line 97"/>
              <p:cNvSpPr>
                <a:spLocks noChangeShapeType="1"/>
              </p:cNvSpPr>
              <p:nvPr/>
            </p:nvSpPr>
            <p:spPr bwMode="auto">
              <a:xfrm flipH="1" flipV="1">
                <a:off x="2352" y="2048"/>
                <a:ext cx="24"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4" name="Line 98"/>
              <p:cNvSpPr>
                <a:spLocks noChangeShapeType="1"/>
              </p:cNvSpPr>
              <p:nvPr/>
            </p:nvSpPr>
            <p:spPr bwMode="auto">
              <a:xfrm flipV="1">
                <a:off x="2064" y="2456"/>
                <a:ext cx="48"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5" name="Line 99"/>
              <p:cNvSpPr>
                <a:spLocks noChangeShapeType="1"/>
              </p:cNvSpPr>
              <p:nvPr/>
            </p:nvSpPr>
            <p:spPr bwMode="auto">
              <a:xfrm flipH="1">
                <a:off x="3072" y="2064"/>
                <a:ext cx="72" cy="72"/>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6" name="Line 100"/>
              <p:cNvSpPr>
                <a:spLocks noChangeShapeType="1"/>
              </p:cNvSpPr>
              <p:nvPr/>
            </p:nvSpPr>
            <p:spPr bwMode="auto">
              <a:xfrm flipH="1">
                <a:off x="3168" y="2192"/>
                <a:ext cx="96" cy="48"/>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7" name="Line 101"/>
              <p:cNvSpPr>
                <a:spLocks noChangeShapeType="1"/>
              </p:cNvSpPr>
              <p:nvPr/>
            </p:nvSpPr>
            <p:spPr bwMode="auto">
              <a:xfrm flipH="1">
                <a:off x="3232" y="2368"/>
                <a:ext cx="96" cy="0"/>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8" name="Line 102"/>
              <p:cNvSpPr>
                <a:spLocks noChangeShapeType="1"/>
              </p:cNvSpPr>
              <p:nvPr/>
            </p:nvSpPr>
            <p:spPr bwMode="auto">
              <a:xfrm flipH="1" flipV="1">
                <a:off x="3168" y="2512"/>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69" name="Line 103"/>
              <p:cNvSpPr>
                <a:spLocks noChangeShapeType="1"/>
              </p:cNvSpPr>
              <p:nvPr/>
            </p:nvSpPr>
            <p:spPr bwMode="auto">
              <a:xfrm flipH="1" flipV="1">
                <a:off x="2288" y="2520"/>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70" name="Line 104"/>
              <p:cNvSpPr>
                <a:spLocks noChangeShapeType="1"/>
              </p:cNvSpPr>
              <p:nvPr/>
            </p:nvSpPr>
            <p:spPr bwMode="auto">
              <a:xfrm flipH="1" flipV="1">
                <a:off x="2912" y="2520"/>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71" name="Line 105"/>
              <p:cNvSpPr>
                <a:spLocks noChangeShapeType="1"/>
              </p:cNvSpPr>
              <p:nvPr/>
            </p:nvSpPr>
            <p:spPr bwMode="auto">
              <a:xfrm flipH="1" flipV="1">
                <a:off x="2752" y="2480"/>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72" name="Line 106"/>
              <p:cNvSpPr>
                <a:spLocks noChangeShapeType="1"/>
              </p:cNvSpPr>
              <p:nvPr/>
            </p:nvSpPr>
            <p:spPr bwMode="auto">
              <a:xfrm flipH="1" flipV="1">
                <a:off x="2424" y="2504"/>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73" name="Line 107"/>
              <p:cNvSpPr>
                <a:spLocks noChangeShapeType="1"/>
              </p:cNvSpPr>
              <p:nvPr/>
            </p:nvSpPr>
            <p:spPr bwMode="auto">
              <a:xfrm flipH="1" flipV="1">
                <a:off x="2584" y="2456"/>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74" name="Line 108"/>
              <p:cNvSpPr>
                <a:spLocks noChangeShapeType="1"/>
              </p:cNvSpPr>
              <p:nvPr/>
            </p:nvSpPr>
            <p:spPr bwMode="auto">
              <a:xfrm flipH="1">
                <a:off x="1936" y="2392"/>
                <a:ext cx="104" cy="40"/>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75" name="Line 109"/>
              <p:cNvSpPr>
                <a:spLocks noChangeShapeType="1"/>
              </p:cNvSpPr>
              <p:nvPr/>
            </p:nvSpPr>
            <p:spPr bwMode="auto">
              <a:xfrm flipV="1">
                <a:off x="2176" y="2512"/>
                <a:ext cx="24" cy="104"/>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76" name="Freeform 110"/>
              <p:cNvSpPr>
                <a:spLocks/>
              </p:cNvSpPr>
              <p:nvPr/>
            </p:nvSpPr>
            <p:spPr bwMode="auto">
              <a:xfrm>
                <a:off x="2027" y="2088"/>
                <a:ext cx="1217" cy="495"/>
              </a:xfrm>
              <a:custGeom>
                <a:avLst/>
                <a:gdLst>
                  <a:gd name="T0" fmla="*/ 597 w 1217"/>
                  <a:gd name="T1" fmla="*/ 104 h 495"/>
                  <a:gd name="T2" fmla="*/ 205 w 1217"/>
                  <a:gd name="T3" fmla="*/ 32 h 495"/>
                  <a:gd name="T4" fmla="*/ 5 w 1217"/>
                  <a:gd name="T5" fmla="*/ 248 h 495"/>
                  <a:gd name="T6" fmla="*/ 237 w 1217"/>
                  <a:gd name="T7" fmla="*/ 464 h 495"/>
                  <a:gd name="T8" fmla="*/ 613 w 1217"/>
                  <a:gd name="T9" fmla="*/ 384 h 495"/>
                  <a:gd name="T10" fmla="*/ 1093 w 1217"/>
                  <a:gd name="T11" fmla="*/ 472 h 495"/>
                  <a:gd name="T12" fmla="*/ 1197 w 1217"/>
                  <a:gd name="T13" fmla="*/ 248 h 495"/>
                  <a:gd name="T14" fmla="*/ 973 w 1217"/>
                  <a:gd name="T15" fmla="*/ 24 h 495"/>
                  <a:gd name="T16" fmla="*/ 597 w 1217"/>
                  <a:gd name="T17" fmla="*/ 104 h 4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7"/>
                  <a:gd name="T28" fmla="*/ 0 h 495"/>
                  <a:gd name="T29" fmla="*/ 1217 w 1217"/>
                  <a:gd name="T30" fmla="*/ 495 h 4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7" h="495">
                    <a:moveTo>
                      <a:pt x="597" y="104"/>
                    </a:moveTo>
                    <a:cubicBezTo>
                      <a:pt x="445" y="105"/>
                      <a:pt x="304" y="8"/>
                      <a:pt x="205" y="32"/>
                    </a:cubicBezTo>
                    <a:cubicBezTo>
                      <a:pt x="106" y="56"/>
                      <a:pt x="0" y="176"/>
                      <a:pt x="5" y="248"/>
                    </a:cubicBezTo>
                    <a:cubicBezTo>
                      <a:pt x="10" y="320"/>
                      <a:pt x="136" y="441"/>
                      <a:pt x="237" y="464"/>
                    </a:cubicBezTo>
                    <a:cubicBezTo>
                      <a:pt x="338" y="487"/>
                      <a:pt x="470" y="383"/>
                      <a:pt x="613" y="384"/>
                    </a:cubicBezTo>
                    <a:cubicBezTo>
                      <a:pt x="756" y="385"/>
                      <a:pt x="996" y="495"/>
                      <a:pt x="1093" y="472"/>
                    </a:cubicBezTo>
                    <a:cubicBezTo>
                      <a:pt x="1190" y="449"/>
                      <a:pt x="1217" y="323"/>
                      <a:pt x="1197" y="248"/>
                    </a:cubicBezTo>
                    <a:cubicBezTo>
                      <a:pt x="1177" y="173"/>
                      <a:pt x="1073" y="48"/>
                      <a:pt x="973" y="24"/>
                    </a:cubicBezTo>
                    <a:cubicBezTo>
                      <a:pt x="873" y="0"/>
                      <a:pt x="675" y="87"/>
                      <a:pt x="597" y="104"/>
                    </a:cubicBezTo>
                    <a:close/>
                  </a:path>
                </a:pathLst>
              </a:custGeom>
              <a:solidFill>
                <a:srgbClr val="66FF66"/>
              </a:solidFill>
              <a:ln w="28575" cap="flat" cmpd="sng">
                <a:solidFill>
                  <a:srgbClr val="008000"/>
                </a:solidFill>
                <a:prstDash val="solid"/>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77" name="Oval 111"/>
              <p:cNvSpPr>
                <a:spLocks noChangeArrowheads="1"/>
              </p:cNvSpPr>
              <p:nvPr/>
            </p:nvSpPr>
            <p:spPr bwMode="auto">
              <a:xfrm>
                <a:off x="2208" y="2392"/>
                <a:ext cx="136" cy="80"/>
              </a:xfrm>
              <a:prstGeom prst="ellipse">
                <a:avLst/>
              </a:prstGeom>
              <a:solidFill>
                <a:schemeClr val="folHlink"/>
              </a:solidFill>
              <a:ln w="9525">
                <a:solidFill>
                  <a:schemeClr val="tx1"/>
                </a:solidFill>
                <a:round/>
                <a:headEnd/>
                <a:tailEnd/>
              </a:ln>
            </p:spPr>
            <p:txBody>
              <a:bodyPr wrap="none" anchor="ctr"/>
              <a:lstStyle/>
              <a:p>
                <a:endParaRPr lang="en-US" sz="2400" b="1" dirty="0">
                  <a:latin typeface="Arial" panose="020B0604020202020204" pitchFamily="34" charset="0"/>
                  <a:cs typeface="Arial" panose="020B0604020202020204" pitchFamily="34" charset="0"/>
                </a:endParaRPr>
              </a:p>
            </p:txBody>
          </p:sp>
          <p:sp>
            <p:nvSpPr>
              <p:cNvPr id="38978" name="Oval 112"/>
              <p:cNvSpPr>
                <a:spLocks noChangeArrowheads="1"/>
              </p:cNvSpPr>
              <p:nvPr/>
            </p:nvSpPr>
            <p:spPr bwMode="auto">
              <a:xfrm>
                <a:off x="2344" y="2240"/>
                <a:ext cx="104" cy="112"/>
              </a:xfrm>
              <a:prstGeom prst="ellipse">
                <a:avLst/>
              </a:prstGeom>
              <a:solidFill>
                <a:srgbClr val="FF0000"/>
              </a:solidFill>
              <a:ln w="9525">
                <a:solidFill>
                  <a:schemeClr val="tx1"/>
                </a:solidFill>
                <a:round/>
                <a:headEnd/>
                <a:tailEnd/>
              </a:ln>
            </p:spPr>
            <p:txBody>
              <a:bodyPr wrap="none" anchor="ctr"/>
              <a:lstStyle/>
              <a:p>
                <a:endParaRPr lang="en-US" sz="2400" b="1" dirty="0">
                  <a:latin typeface="Arial" panose="020B0604020202020204" pitchFamily="34" charset="0"/>
                  <a:cs typeface="Arial" panose="020B0604020202020204" pitchFamily="34" charset="0"/>
                </a:endParaRPr>
              </a:p>
            </p:txBody>
          </p:sp>
        </p:grpSp>
        <p:sp>
          <p:nvSpPr>
            <p:cNvPr id="38955" name="Oval 336"/>
            <p:cNvSpPr>
              <a:spLocks noChangeArrowheads="1"/>
            </p:cNvSpPr>
            <p:nvPr/>
          </p:nvSpPr>
          <p:spPr bwMode="auto">
            <a:xfrm>
              <a:off x="5136" y="2232"/>
              <a:ext cx="48" cy="64"/>
            </a:xfrm>
            <a:prstGeom prst="ellipse">
              <a:avLst/>
            </a:prstGeom>
            <a:solidFill>
              <a:srgbClr val="FF9900"/>
            </a:solidFill>
            <a:ln w="9525">
              <a:solidFill>
                <a:schemeClr val="tx1"/>
              </a:solidFill>
              <a:round/>
              <a:headEnd/>
              <a:tailEnd/>
            </a:ln>
          </p:spPr>
          <p:txBody>
            <a:bodyPr wrap="none" anchor="ctr"/>
            <a:lstStyle/>
            <a:p>
              <a:endParaRPr lang="en-US" sz="2400" b="1" dirty="0">
                <a:latin typeface="Arial" panose="020B0604020202020204" pitchFamily="34" charset="0"/>
                <a:cs typeface="Arial" panose="020B0604020202020204" pitchFamily="34" charset="0"/>
              </a:endParaRPr>
            </a:p>
          </p:txBody>
        </p:sp>
      </p:grpSp>
      <p:grpSp>
        <p:nvGrpSpPr>
          <p:cNvPr id="7" name="Group 341"/>
          <p:cNvGrpSpPr>
            <a:grpSpLocks/>
          </p:cNvGrpSpPr>
          <p:nvPr/>
        </p:nvGrpSpPr>
        <p:grpSpPr bwMode="auto">
          <a:xfrm>
            <a:off x="8916989" y="2841626"/>
            <a:ext cx="1001713" cy="392113"/>
            <a:chOff x="4609" y="2080"/>
            <a:chExt cx="732" cy="272"/>
          </a:xfrm>
        </p:grpSpPr>
        <p:grpSp>
          <p:nvGrpSpPr>
            <p:cNvPr id="8" name="Group 89"/>
            <p:cNvGrpSpPr>
              <a:grpSpLocks/>
            </p:cNvGrpSpPr>
            <p:nvPr/>
          </p:nvGrpSpPr>
          <p:grpSpPr bwMode="auto">
            <a:xfrm>
              <a:off x="4609" y="2076"/>
              <a:ext cx="732" cy="271"/>
              <a:chOff x="1920" y="2032"/>
              <a:chExt cx="1408" cy="584"/>
            </a:xfrm>
          </p:grpSpPr>
          <p:sp>
            <p:nvSpPr>
              <p:cNvPr id="38931" name="Freeform 90"/>
              <p:cNvSpPr>
                <a:spLocks/>
              </p:cNvSpPr>
              <p:nvPr/>
            </p:nvSpPr>
            <p:spPr bwMode="auto">
              <a:xfrm>
                <a:off x="1952" y="2400"/>
                <a:ext cx="472" cy="192"/>
              </a:xfrm>
              <a:custGeom>
                <a:avLst/>
                <a:gdLst>
                  <a:gd name="T0" fmla="*/ 0 w 472"/>
                  <a:gd name="T1" fmla="*/ 0 h 192"/>
                  <a:gd name="T2" fmla="*/ 472 w 472"/>
                  <a:gd name="T3" fmla="*/ 192 h 192"/>
                  <a:gd name="T4" fmla="*/ 0 60000 65536"/>
                  <a:gd name="T5" fmla="*/ 0 60000 65536"/>
                  <a:gd name="T6" fmla="*/ 0 w 472"/>
                  <a:gd name="T7" fmla="*/ 0 h 192"/>
                  <a:gd name="T8" fmla="*/ 472 w 472"/>
                  <a:gd name="T9" fmla="*/ 192 h 192"/>
                </a:gdLst>
                <a:ahLst/>
                <a:cxnLst>
                  <a:cxn ang="T4">
                    <a:pos x="T0" y="T1"/>
                  </a:cxn>
                  <a:cxn ang="T5">
                    <a:pos x="T2" y="T3"/>
                  </a:cxn>
                </a:cxnLst>
                <a:rect l="T6" t="T7" r="T8" b="T9"/>
                <a:pathLst>
                  <a:path w="472" h="192">
                    <a:moveTo>
                      <a:pt x="0" y="0"/>
                    </a:moveTo>
                    <a:cubicBezTo>
                      <a:pt x="171" y="86"/>
                      <a:pt x="343" y="172"/>
                      <a:pt x="472" y="192"/>
                    </a:cubicBezTo>
                  </a:path>
                </a:pathLst>
              </a:custGeom>
              <a:noFill/>
              <a:ln w="9525" cap="flat" cmpd="sng">
                <a:noFill/>
                <a:prstDash val="solid"/>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32" name="Line 91"/>
              <p:cNvSpPr>
                <a:spLocks noChangeShapeType="1"/>
              </p:cNvSpPr>
              <p:nvPr/>
            </p:nvSpPr>
            <p:spPr bwMode="auto">
              <a:xfrm flipH="1" flipV="1">
                <a:off x="2200" y="2032"/>
                <a:ext cx="8"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33" name="Line 92"/>
              <p:cNvSpPr>
                <a:spLocks noChangeShapeType="1"/>
              </p:cNvSpPr>
              <p:nvPr/>
            </p:nvSpPr>
            <p:spPr bwMode="auto">
              <a:xfrm flipH="1" flipV="1">
                <a:off x="2552" y="2080"/>
                <a:ext cx="16" cy="112"/>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34" name="Line 93"/>
              <p:cNvSpPr>
                <a:spLocks noChangeShapeType="1"/>
              </p:cNvSpPr>
              <p:nvPr/>
            </p:nvSpPr>
            <p:spPr bwMode="auto">
              <a:xfrm flipH="1" flipV="1">
                <a:off x="1920" y="2200"/>
                <a:ext cx="112" cy="80"/>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35" name="Line 94"/>
              <p:cNvSpPr>
                <a:spLocks noChangeShapeType="1"/>
              </p:cNvSpPr>
              <p:nvPr/>
            </p:nvSpPr>
            <p:spPr bwMode="auto">
              <a:xfrm flipH="1" flipV="1">
                <a:off x="2056" y="2080"/>
                <a:ext cx="56" cy="112"/>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36" name="Line 95"/>
              <p:cNvSpPr>
                <a:spLocks noChangeShapeType="1"/>
              </p:cNvSpPr>
              <p:nvPr/>
            </p:nvSpPr>
            <p:spPr bwMode="auto">
              <a:xfrm flipV="1">
                <a:off x="2888" y="2032"/>
                <a:ext cx="16"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37" name="Line 96"/>
              <p:cNvSpPr>
                <a:spLocks noChangeShapeType="1"/>
              </p:cNvSpPr>
              <p:nvPr/>
            </p:nvSpPr>
            <p:spPr bwMode="auto">
              <a:xfrm flipV="1">
                <a:off x="2712" y="2072"/>
                <a:ext cx="8"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38" name="Line 97"/>
              <p:cNvSpPr>
                <a:spLocks noChangeShapeType="1"/>
              </p:cNvSpPr>
              <p:nvPr/>
            </p:nvSpPr>
            <p:spPr bwMode="auto">
              <a:xfrm flipH="1" flipV="1">
                <a:off x="2352" y="2048"/>
                <a:ext cx="24"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39" name="Line 98"/>
              <p:cNvSpPr>
                <a:spLocks noChangeShapeType="1"/>
              </p:cNvSpPr>
              <p:nvPr/>
            </p:nvSpPr>
            <p:spPr bwMode="auto">
              <a:xfrm flipV="1">
                <a:off x="2064" y="2456"/>
                <a:ext cx="48"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0" name="Line 99"/>
              <p:cNvSpPr>
                <a:spLocks noChangeShapeType="1"/>
              </p:cNvSpPr>
              <p:nvPr/>
            </p:nvSpPr>
            <p:spPr bwMode="auto">
              <a:xfrm flipH="1">
                <a:off x="3072" y="2064"/>
                <a:ext cx="72" cy="72"/>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1" name="Line 100"/>
              <p:cNvSpPr>
                <a:spLocks noChangeShapeType="1"/>
              </p:cNvSpPr>
              <p:nvPr/>
            </p:nvSpPr>
            <p:spPr bwMode="auto">
              <a:xfrm flipH="1">
                <a:off x="3168" y="2192"/>
                <a:ext cx="96" cy="48"/>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2" name="Line 101"/>
              <p:cNvSpPr>
                <a:spLocks noChangeShapeType="1"/>
              </p:cNvSpPr>
              <p:nvPr/>
            </p:nvSpPr>
            <p:spPr bwMode="auto">
              <a:xfrm flipH="1">
                <a:off x="3232" y="2368"/>
                <a:ext cx="96" cy="0"/>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3" name="Line 102"/>
              <p:cNvSpPr>
                <a:spLocks noChangeShapeType="1"/>
              </p:cNvSpPr>
              <p:nvPr/>
            </p:nvSpPr>
            <p:spPr bwMode="auto">
              <a:xfrm flipH="1" flipV="1">
                <a:off x="3168" y="2512"/>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4" name="Line 103"/>
              <p:cNvSpPr>
                <a:spLocks noChangeShapeType="1"/>
              </p:cNvSpPr>
              <p:nvPr/>
            </p:nvSpPr>
            <p:spPr bwMode="auto">
              <a:xfrm flipH="1" flipV="1">
                <a:off x="2288" y="2520"/>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5" name="Line 104"/>
              <p:cNvSpPr>
                <a:spLocks noChangeShapeType="1"/>
              </p:cNvSpPr>
              <p:nvPr/>
            </p:nvSpPr>
            <p:spPr bwMode="auto">
              <a:xfrm flipH="1" flipV="1">
                <a:off x="2912" y="2520"/>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6" name="Line 105"/>
              <p:cNvSpPr>
                <a:spLocks noChangeShapeType="1"/>
              </p:cNvSpPr>
              <p:nvPr/>
            </p:nvSpPr>
            <p:spPr bwMode="auto">
              <a:xfrm flipH="1" flipV="1">
                <a:off x="2752" y="2480"/>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7" name="Line 106"/>
              <p:cNvSpPr>
                <a:spLocks noChangeShapeType="1"/>
              </p:cNvSpPr>
              <p:nvPr/>
            </p:nvSpPr>
            <p:spPr bwMode="auto">
              <a:xfrm flipH="1" flipV="1">
                <a:off x="2424" y="2504"/>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8" name="Line 107"/>
              <p:cNvSpPr>
                <a:spLocks noChangeShapeType="1"/>
              </p:cNvSpPr>
              <p:nvPr/>
            </p:nvSpPr>
            <p:spPr bwMode="auto">
              <a:xfrm flipH="1" flipV="1">
                <a:off x="2584" y="2456"/>
                <a:ext cx="72" cy="96"/>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49" name="Line 108"/>
              <p:cNvSpPr>
                <a:spLocks noChangeShapeType="1"/>
              </p:cNvSpPr>
              <p:nvPr/>
            </p:nvSpPr>
            <p:spPr bwMode="auto">
              <a:xfrm flipH="1">
                <a:off x="1936" y="2392"/>
                <a:ext cx="104" cy="40"/>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50" name="Line 109"/>
              <p:cNvSpPr>
                <a:spLocks noChangeShapeType="1"/>
              </p:cNvSpPr>
              <p:nvPr/>
            </p:nvSpPr>
            <p:spPr bwMode="auto">
              <a:xfrm flipV="1">
                <a:off x="2176" y="2512"/>
                <a:ext cx="24" cy="104"/>
              </a:xfrm>
              <a:prstGeom prst="line">
                <a:avLst/>
              </a:prstGeom>
              <a:noFill/>
              <a:ln w="9525">
                <a:solidFill>
                  <a:schemeClr val="tx1"/>
                </a:solidFill>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51" name="Freeform 110"/>
              <p:cNvSpPr>
                <a:spLocks/>
              </p:cNvSpPr>
              <p:nvPr/>
            </p:nvSpPr>
            <p:spPr bwMode="auto">
              <a:xfrm>
                <a:off x="2027" y="2088"/>
                <a:ext cx="1217" cy="495"/>
              </a:xfrm>
              <a:custGeom>
                <a:avLst/>
                <a:gdLst>
                  <a:gd name="T0" fmla="*/ 597 w 1217"/>
                  <a:gd name="T1" fmla="*/ 104 h 495"/>
                  <a:gd name="T2" fmla="*/ 205 w 1217"/>
                  <a:gd name="T3" fmla="*/ 32 h 495"/>
                  <a:gd name="T4" fmla="*/ 5 w 1217"/>
                  <a:gd name="T5" fmla="*/ 248 h 495"/>
                  <a:gd name="T6" fmla="*/ 237 w 1217"/>
                  <a:gd name="T7" fmla="*/ 464 h 495"/>
                  <a:gd name="T8" fmla="*/ 613 w 1217"/>
                  <a:gd name="T9" fmla="*/ 384 h 495"/>
                  <a:gd name="T10" fmla="*/ 1093 w 1217"/>
                  <a:gd name="T11" fmla="*/ 472 h 495"/>
                  <a:gd name="T12" fmla="*/ 1197 w 1217"/>
                  <a:gd name="T13" fmla="*/ 248 h 495"/>
                  <a:gd name="T14" fmla="*/ 973 w 1217"/>
                  <a:gd name="T15" fmla="*/ 24 h 495"/>
                  <a:gd name="T16" fmla="*/ 597 w 1217"/>
                  <a:gd name="T17" fmla="*/ 104 h 4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7"/>
                  <a:gd name="T28" fmla="*/ 0 h 495"/>
                  <a:gd name="T29" fmla="*/ 1217 w 1217"/>
                  <a:gd name="T30" fmla="*/ 495 h 4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7" h="495">
                    <a:moveTo>
                      <a:pt x="597" y="104"/>
                    </a:moveTo>
                    <a:cubicBezTo>
                      <a:pt x="445" y="105"/>
                      <a:pt x="304" y="8"/>
                      <a:pt x="205" y="32"/>
                    </a:cubicBezTo>
                    <a:cubicBezTo>
                      <a:pt x="106" y="56"/>
                      <a:pt x="0" y="176"/>
                      <a:pt x="5" y="248"/>
                    </a:cubicBezTo>
                    <a:cubicBezTo>
                      <a:pt x="10" y="320"/>
                      <a:pt x="136" y="441"/>
                      <a:pt x="237" y="464"/>
                    </a:cubicBezTo>
                    <a:cubicBezTo>
                      <a:pt x="338" y="487"/>
                      <a:pt x="470" y="383"/>
                      <a:pt x="613" y="384"/>
                    </a:cubicBezTo>
                    <a:cubicBezTo>
                      <a:pt x="756" y="385"/>
                      <a:pt x="996" y="495"/>
                      <a:pt x="1093" y="472"/>
                    </a:cubicBezTo>
                    <a:cubicBezTo>
                      <a:pt x="1190" y="449"/>
                      <a:pt x="1217" y="323"/>
                      <a:pt x="1197" y="248"/>
                    </a:cubicBezTo>
                    <a:cubicBezTo>
                      <a:pt x="1177" y="173"/>
                      <a:pt x="1073" y="48"/>
                      <a:pt x="973" y="24"/>
                    </a:cubicBezTo>
                    <a:cubicBezTo>
                      <a:pt x="873" y="0"/>
                      <a:pt x="675" y="87"/>
                      <a:pt x="597" y="104"/>
                    </a:cubicBezTo>
                    <a:close/>
                  </a:path>
                </a:pathLst>
              </a:custGeom>
              <a:solidFill>
                <a:srgbClr val="66FF66"/>
              </a:solidFill>
              <a:ln w="28575" cap="flat" cmpd="sng">
                <a:solidFill>
                  <a:srgbClr val="008000"/>
                </a:solidFill>
                <a:prstDash val="solid"/>
                <a:round/>
                <a:headEnd/>
                <a:tailEnd/>
              </a:ln>
            </p:spPr>
            <p:txBody>
              <a:bodyPr/>
              <a:lstStyle/>
              <a:p>
                <a:endParaRPr lang="en-US" sz="2400" dirty="0">
                  <a:latin typeface="Arial" panose="020B0604020202020204" pitchFamily="34" charset="0"/>
                  <a:cs typeface="Arial" panose="020B0604020202020204" pitchFamily="34" charset="0"/>
                </a:endParaRPr>
              </a:p>
            </p:txBody>
          </p:sp>
          <p:sp>
            <p:nvSpPr>
              <p:cNvPr id="38952" name="Oval 111"/>
              <p:cNvSpPr>
                <a:spLocks noChangeArrowheads="1"/>
              </p:cNvSpPr>
              <p:nvPr/>
            </p:nvSpPr>
            <p:spPr bwMode="auto">
              <a:xfrm>
                <a:off x="2208" y="2392"/>
                <a:ext cx="136" cy="80"/>
              </a:xfrm>
              <a:prstGeom prst="ellipse">
                <a:avLst/>
              </a:prstGeom>
              <a:solidFill>
                <a:schemeClr val="folHlink"/>
              </a:solidFill>
              <a:ln w="9525">
                <a:solidFill>
                  <a:schemeClr val="tx1"/>
                </a:solidFill>
                <a:round/>
                <a:headEnd/>
                <a:tailEnd/>
              </a:ln>
            </p:spPr>
            <p:txBody>
              <a:bodyPr wrap="none" anchor="ctr"/>
              <a:lstStyle/>
              <a:p>
                <a:endParaRPr lang="en-US" sz="2400" b="1" dirty="0">
                  <a:latin typeface="Arial" panose="020B0604020202020204" pitchFamily="34" charset="0"/>
                  <a:cs typeface="Arial" panose="020B0604020202020204" pitchFamily="34" charset="0"/>
                </a:endParaRPr>
              </a:p>
            </p:txBody>
          </p:sp>
          <p:sp>
            <p:nvSpPr>
              <p:cNvPr id="38953" name="Oval 112"/>
              <p:cNvSpPr>
                <a:spLocks noChangeArrowheads="1"/>
              </p:cNvSpPr>
              <p:nvPr/>
            </p:nvSpPr>
            <p:spPr bwMode="auto">
              <a:xfrm>
                <a:off x="2344" y="2240"/>
                <a:ext cx="104" cy="112"/>
              </a:xfrm>
              <a:prstGeom prst="ellipse">
                <a:avLst/>
              </a:prstGeom>
              <a:solidFill>
                <a:srgbClr val="FF0000"/>
              </a:solidFill>
              <a:ln w="9525">
                <a:solidFill>
                  <a:schemeClr val="tx1"/>
                </a:solidFill>
                <a:round/>
                <a:headEnd/>
                <a:tailEnd/>
              </a:ln>
            </p:spPr>
            <p:txBody>
              <a:bodyPr wrap="none" anchor="ctr"/>
              <a:lstStyle/>
              <a:p>
                <a:endParaRPr lang="en-US" sz="2400" b="1" dirty="0">
                  <a:latin typeface="Arial" panose="020B0604020202020204" pitchFamily="34" charset="0"/>
                  <a:cs typeface="Arial" panose="020B0604020202020204" pitchFamily="34" charset="0"/>
                </a:endParaRPr>
              </a:p>
            </p:txBody>
          </p:sp>
        </p:grpSp>
        <p:sp>
          <p:nvSpPr>
            <p:cNvPr id="38930" name="Oval 336"/>
            <p:cNvSpPr>
              <a:spLocks noChangeArrowheads="1"/>
            </p:cNvSpPr>
            <p:nvPr/>
          </p:nvSpPr>
          <p:spPr bwMode="auto">
            <a:xfrm>
              <a:off x="5136" y="2232"/>
              <a:ext cx="48" cy="64"/>
            </a:xfrm>
            <a:prstGeom prst="ellipse">
              <a:avLst/>
            </a:prstGeom>
            <a:solidFill>
              <a:srgbClr val="FF9900"/>
            </a:solidFill>
            <a:ln w="9525">
              <a:solidFill>
                <a:schemeClr val="tx1"/>
              </a:solidFill>
              <a:round/>
              <a:headEnd/>
              <a:tailEnd/>
            </a:ln>
          </p:spPr>
          <p:txBody>
            <a:bodyPr wrap="none" anchor="ctr"/>
            <a:lstStyle/>
            <a:p>
              <a:endParaRPr lang="en-US" sz="2400" b="1" dirty="0">
                <a:latin typeface="Arial" panose="020B0604020202020204" pitchFamily="34" charset="0"/>
                <a:cs typeface="Arial" panose="020B0604020202020204" pitchFamily="34" charset="0"/>
              </a:endParaRPr>
            </a:p>
          </p:txBody>
        </p:sp>
      </p:grpSp>
      <p:sp>
        <p:nvSpPr>
          <p:cNvPr id="38928" name="Text Box 9"/>
          <p:cNvSpPr txBox="1">
            <a:spLocks noChangeArrowheads="1"/>
          </p:cNvSpPr>
          <p:nvPr/>
        </p:nvSpPr>
        <p:spPr bwMode="auto">
          <a:xfrm>
            <a:off x="7607300" y="1411289"/>
            <a:ext cx="2819400" cy="1086887"/>
          </a:xfrm>
          <a:prstGeom prst="rect">
            <a:avLst/>
          </a:prstGeom>
          <a:noFill/>
          <a:ln w="9525">
            <a:noFill/>
            <a:miter lim="800000"/>
            <a:headEnd/>
            <a:tailEnd/>
          </a:ln>
        </p:spPr>
        <p:txBody>
          <a:bodyPr lIns="161977" tIns="80988" rIns="161977" bIns="80988">
            <a:spAutoFit/>
          </a:bodyPr>
          <a:lstStyle/>
          <a:p>
            <a:pPr algn="ctr" defTabSz="1619250"/>
            <a:r>
              <a:rPr lang="en-US" sz="6000" b="1" dirty="0">
                <a:latin typeface="Arial" panose="020B0604020202020204" pitchFamily="34" charset="0"/>
                <a:cs typeface="Arial" panose="020B0604020202020204" pitchFamily="34" charset="0"/>
              </a:rPr>
              <a:t>EPS</a:t>
            </a:r>
          </a:p>
        </p:txBody>
      </p:sp>
      <p:sp>
        <p:nvSpPr>
          <p:cNvPr id="192" name="Text Box 9"/>
          <p:cNvSpPr txBox="1">
            <a:spLocks noChangeArrowheads="1"/>
          </p:cNvSpPr>
          <p:nvPr/>
        </p:nvSpPr>
        <p:spPr bwMode="auto">
          <a:xfrm>
            <a:off x="7485063" y="4929189"/>
            <a:ext cx="2819400" cy="1271553"/>
          </a:xfrm>
          <a:prstGeom prst="rect">
            <a:avLst/>
          </a:prstGeom>
          <a:noFill/>
          <a:ln w="9525">
            <a:noFill/>
            <a:miter lim="800000"/>
            <a:headEnd/>
            <a:tailEnd/>
          </a:ln>
        </p:spPr>
        <p:txBody>
          <a:bodyPr lIns="161977" tIns="80988" rIns="161977" bIns="80988">
            <a:spAutoFit/>
          </a:bodyPr>
          <a:lstStyle/>
          <a:p>
            <a:pPr algn="ctr" defTabSz="1619250"/>
            <a:r>
              <a:rPr lang="en-US" sz="2400" b="1" dirty="0">
                <a:latin typeface="Arial" panose="020B0604020202020204" pitchFamily="34" charset="0"/>
                <a:cs typeface="Arial" panose="020B0604020202020204" pitchFamily="34" charset="0"/>
              </a:rPr>
              <a:t>Intermediates, Carbon Dioxide, Water</a:t>
            </a:r>
          </a:p>
        </p:txBody>
      </p:sp>
      <p:sp>
        <p:nvSpPr>
          <p:cNvPr id="193" name="Line 28"/>
          <p:cNvSpPr>
            <a:spLocks noChangeShapeType="1"/>
          </p:cNvSpPr>
          <p:nvPr/>
        </p:nvSpPr>
        <p:spPr bwMode="auto">
          <a:xfrm>
            <a:off x="7699376" y="3632201"/>
            <a:ext cx="1204913" cy="1235075"/>
          </a:xfrm>
          <a:prstGeom prst="line">
            <a:avLst/>
          </a:prstGeom>
          <a:ln w="57150">
            <a:solidFill>
              <a:schemeClr val="accent1">
                <a:lumMod val="75000"/>
              </a:schemeClr>
            </a:solidFill>
            <a:headEnd/>
            <a:tailEnd type="triangle" w="med" len="med"/>
          </a:ln>
        </p:spPr>
        <p:style>
          <a:lnRef idx="3">
            <a:schemeClr val="accent1"/>
          </a:lnRef>
          <a:fillRef idx="0">
            <a:schemeClr val="accent1"/>
          </a:fillRef>
          <a:effectRef idx="2">
            <a:schemeClr val="accent1"/>
          </a:effectRef>
          <a:fontRef idx="minor">
            <a:schemeClr val="tx1"/>
          </a:fontRef>
        </p:style>
        <p:txBody>
          <a:bodyPr/>
          <a:lstStyle/>
          <a:p>
            <a:pPr>
              <a:defRPr/>
            </a:pPr>
            <a:endParaRPr lang="en-US" sz="2400" dirty="0">
              <a:latin typeface="Arial" panose="020B0604020202020204" pitchFamily="34" charset="0"/>
              <a:cs typeface="Arial" panose="020B0604020202020204" pitchFamily="34" charset="0"/>
            </a:endParaRPr>
          </a:p>
        </p:txBody>
      </p:sp>
      <p:sp>
        <p:nvSpPr>
          <p:cNvPr id="194" name="Line 4"/>
          <p:cNvSpPr>
            <a:spLocks noChangeShapeType="1"/>
          </p:cNvSpPr>
          <p:nvPr/>
        </p:nvSpPr>
        <p:spPr bwMode="auto">
          <a:xfrm flipV="1">
            <a:off x="7524750" y="2187576"/>
            <a:ext cx="744538" cy="587375"/>
          </a:xfrm>
          <a:prstGeom prst="line">
            <a:avLst/>
          </a:prstGeom>
          <a:ln w="57150">
            <a:solidFill>
              <a:schemeClr val="accent1">
                <a:lumMod val="75000"/>
              </a:schemeClr>
            </a:solidFill>
            <a:headEnd/>
            <a:tailEnd type="triangle" w="med" len="med"/>
          </a:ln>
        </p:spPr>
        <p:style>
          <a:lnRef idx="3">
            <a:schemeClr val="accent1"/>
          </a:lnRef>
          <a:fillRef idx="0">
            <a:schemeClr val="accent1"/>
          </a:fillRef>
          <a:effectRef idx="2">
            <a:schemeClr val="accent1"/>
          </a:effectRef>
          <a:fontRef idx="minor">
            <a:schemeClr val="tx1"/>
          </a:fontRef>
        </p:style>
        <p:txBody>
          <a:bodyPr/>
          <a:lstStyle/>
          <a:p>
            <a:pPr>
              <a:defRPr/>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416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76375" y="1350206"/>
            <a:ext cx="7764463" cy="2180084"/>
          </a:xfrm>
        </p:spPr>
        <p:txBody>
          <a:bodyPr/>
          <a:lstStyle/>
          <a:p>
            <a:r>
              <a:rPr lang="en-US" b="0" dirty="0" smtClean="0">
                <a:latin typeface="Arial" panose="020B0604020202020204" pitchFamily="34" charset="0"/>
                <a:cs typeface="Arial" panose="020B0604020202020204" pitchFamily="34" charset="0"/>
              </a:rPr>
              <a:t>Important Ozone Notes</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12862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776098" cy="533400"/>
          </a:xfrm>
        </p:spPr>
        <p:txBody>
          <a:bodyPr>
            <a:noAutofit/>
          </a:bodyPr>
          <a:lstStyle/>
          <a:p>
            <a:r>
              <a:rPr lang="en-US" dirty="0" smtClean="0"/>
              <a:t>Ozone Addition Ahead of BAF Must Consider Several Impacts</a:t>
            </a:r>
            <a:endParaRPr lang="en-US" dirty="0"/>
          </a:p>
        </p:txBody>
      </p:sp>
      <p:sp>
        <p:nvSpPr>
          <p:cNvPr id="4" name="Text Box 7"/>
          <p:cNvSpPr txBox="1">
            <a:spLocks noChangeArrowheads="1"/>
          </p:cNvSpPr>
          <p:nvPr/>
        </p:nvSpPr>
        <p:spPr bwMode="auto">
          <a:xfrm>
            <a:off x="6789271" y="2723853"/>
            <a:ext cx="539750" cy="431800"/>
          </a:xfrm>
          <a:prstGeom prst="rect">
            <a:avLst/>
          </a:prstGeom>
          <a:noFill/>
          <a:ln w="9525">
            <a:noFill/>
            <a:miter lim="800000"/>
            <a:headEnd/>
            <a:tailEnd/>
          </a:ln>
          <a:effectLst/>
        </p:spPr>
        <p:txBody>
          <a:bodyPr lIns="51618" tIns="25809" rIns="51618" bIns="25809">
            <a:spAutoFit/>
          </a:bodyPr>
          <a:lstStyle/>
          <a:p>
            <a:pPr defTabSz="515938">
              <a:spcBef>
                <a:spcPct val="50000"/>
              </a:spcBef>
            </a:pPr>
            <a:r>
              <a:rPr lang="en-US" sz="2500">
                <a:solidFill>
                  <a:srgbClr val="FFCC00"/>
                </a:solidFill>
              </a:rPr>
              <a:t>  </a:t>
            </a:r>
          </a:p>
        </p:txBody>
      </p:sp>
      <p:sp>
        <p:nvSpPr>
          <p:cNvPr id="5" name="Line 8"/>
          <p:cNvSpPr>
            <a:spLocks noChangeShapeType="1"/>
          </p:cNvSpPr>
          <p:nvPr/>
        </p:nvSpPr>
        <p:spPr bwMode="auto">
          <a:xfrm flipV="1">
            <a:off x="4088933" y="3452515"/>
            <a:ext cx="2832100" cy="12700"/>
          </a:xfrm>
          <a:prstGeom prst="line">
            <a:avLst/>
          </a:prstGeom>
          <a:noFill/>
          <a:ln w="76200">
            <a:solidFill>
              <a:srgbClr val="008000"/>
            </a:solidFill>
            <a:round/>
            <a:headEnd/>
            <a:tailEnd type="triangle" w="med" len="med"/>
          </a:ln>
          <a:effectLst/>
        </p:spPr>
        <p:txBody>
          <a:bodyPr anchor="b"/>
          <a:lstStyle/>
          <a:p>
            <a:endParaRPr lang="en-US"/>
          </a:p>
        </p:txBody>
      </p:sp>
      <p:sp>
        <p:nvSpPr>
          <p:cNvPr id="6" name="Line 9"/>
          <p:cNvSpPr>
            <a:spLocks noChangeShapeType="1"/>
          </p:cNvSpPr>
          <p:nvPr/>
        </p:nvSpPr>
        <p:spPr bwMode="auto">
          <a:xfrm>
            <a:off x="4996983" y="2201565"/>
            <a:ext cx="0" cy="1231900"/>
          </a:xfrm>
          <a:prstGeom prst="line">
            <a:avLst/>
          </a:prstGeom>
          <a:noFill/>
          <a:ln w="9525">
            <a:solidFill>
              <a:schemeClr val="tx1"/>
            </a:solidFill>
            <a:prstDash val="dash"/>
            <a:round/>
            <a:headEnd/>
            <a:tailEnd type="triangle" w="med" len="med"/>
          </a:ln>
          <a:effectLst/>
        </p:spPr>
        <p:txBody>
          <a:bodyPr anchor="b"/>
          <a:lstStyle/>
          <a:p>
            <a:endParaRPr lang="en-US"/>
          </a:p>
        </p:txBody>
      </p:sp>
      <p:sp>
        <p:nvSpPr>
          <p:cNvPr id="7" name="Text Box 10"/>
          <p:cNvSpPr txBox="1">
            <a:spLocks noChangeAspect="1" noChangeArrowheads="1"/>
          </p:cNvSpPr>
          <p:nvPr/>
        </p:nvSpPr>
        <p:spPr bwMode="auto">
          <a:xfrm>
            <a:off x="4517558" y="1753890"/>
            <a:ext cx="973138" cy="396875"/>
          </a:xfrm>
          <a:prstGeom prst="rect">
            <a:avLst/>
          </a:prstGeom>
          <a:noFill/>
          <a:ln w="9525">
            <a:noFill/>
            <a:miter lim="800000"/>
            <a:headEnd/>
            <a:tailEnd/>
          </a:ln>
          <a:effectLst/>
        </p:spPr>
        <p:txBody>
          <a:bodyPr>
            <a:spAutoFit/>
          </a:bodyPr>
          <a:lstStyle/>
          <a:p>
            <a:pPr eaLnBrk="1" hangingPunct="1"/>
            <a:r>
              <a:rPr lang="en-US" altLang="ko-KR" sz="2000" b="0">
                <a:solidFill>
                  <a:schemeClr val="tx1"/>
                </a:solidFill>
                <a:latin typeface="Arial" charset="0"/>
                <a:ea typeface="굴림" pitchFamily="50" charset="-127"/>
              </a:rPr>
              <a:t>Ozone</a:t>
            </a:r>
          </a:p>
        </p:txBody>
      </p:sp>
      <p:sp>
        <p:nvSpPr>
          <p:cNvPr id="9" name="Text Box 12"/>
          <p:cNvSpPr txBox="1">
            <a:spLocks noChangeArrowheads="1"/>
          </p:cNvSpPr>
          <p:nvPr/>
        </p:nvSpPr>
        <p:spPr bwMode="auto">
          <a:xfrm>
            <a:off x="443643" y="1753890"/>
            <a:ext cx="3525520" cy="3939540"/>
          </a:xfrm>
          <a:prstGeom prst="rect">
            <a:avLst/>
          </a:prstGeom>
          <a:noFill/>
          <a:ln w="9525">
            <a:noFill/>
            <a:miter lim="800000"/>
            <a:headEnd/>
            <a:tailEnd/>
          </a:ln>
          <a:effectLst/>
        </p:spPr>
        <p:txBody>
          <a:bodyPr wrap="square">
            <a:spAutoFit/>
          </a:bodyPr>
          <a:lstStyle/>
          <a:p>
            <a:pPr marL="228600" indent="-228600" eaLnBrk="1" hangingPunct="1">
              <a:spcBef>
                <a:spcPct val="50000"/>
              </a:spcBef>
              <a:buFont typeface="Arial" panose="020B0604020202020204" pitchFamily="34" charset="0"/>
              <a:buChar char="•"/>
            </a:pPr>
            <a:r>
              <a:rPr lang="en-US" sz="2000" dirty="0" smtClean="0">
                <a:solidFill>
                  <a:schemeClr val="tx1"/>
                </a:solidFill>
                <a:latin typeface="Arial" charset="0"/>
              </a:rPr>
              <a:t>Sufficient dose to </a:t>
            </a:r>
            <a:r>
              <a:rPr lang="en-US" sz="2000" dirty="0" smtClean="0">
                <a:latin typeface="Arial" charset="0"/>
              </a:rPr>
              <a:t>optimize TOC removal through BAF</a:t>
            </a:r>
          </a:p>
          <a:p>
            <a:pPr marL="228600" indent="-228600" eaLnBrk="1" hangingPunct="1">
              <a:spcBef>
                <a:spcPct val="50000"/>
              </a:spcBef>
              <a:buFont typeface="Arial" panose="020B0604020202020204" pitchFamily="34" charset="0"/>
              <a:buChar char="•"/>
            </a:pPr>
            <a:r>
              <a:rPr lang="en-US" sz="2000" dirty="0" smtClean="0">
                <a:solidFill>
                  <a:schemeClr val="tx1"/>
                </a:solidFill>
                <a:latin typeface="Arial" charset="0"/>
              </a:rPr>
              <a:t>Minimized dose to limit bromate and other </a:t>
            </a:r>
            <a:r>
              <a:rPr lang="en-US" sz="2000" dirty="0" err="1" smtClean="0">
                <a:latin typeface="Arial" charset="0"/>
              </a:rPr>
              <a:t>ozonated</a:t>
            </a:r>
            <a:r>
              <a:rPr lang="en-US" sz="2000" dirty="0" smtClean="0">
                <a:latin typeface="Arial" charset="0"/>
              </a:rPr>
              <a:t> DBP </a:t>
            </a:r>
            <a:r>
              <a:rPr lang="en-US" sz="2000" dirty="0" smtClean="0">
                <a:solidFill>
                  <a:schemeClr val="tx1"/>
                </a:solidFill>
                <a:latin typeface="Arial" charset="0"/>
              </a:rPr>
              <a:t>formation</a:t>
            </a:r>
          </a:p>
          <a:p>
            <a:pPr marL="228600" indent="-228600" eaLnBrk="1" hangingPunct="1">
              <a:spcBef>
                <a:spcPct val="50000"/>
              </a:spcBef>
              <a:buFont typeface="Arial" panose="020B0604020202020204" pitchFamily="34" charset="0"/>
              <a:buChar char="•"/>
            </a:pPr>
            <a:r>
              <a:rPr lang="en-US" sz="2000" dirty="0" smtClean="0">
                <a:latin typeface="Arial" charset="0"/>
              </a:rPr>
              <a:t>Sufficient dose to meet disinfection targets</a:t>
            </a:r>
          </a:p>
          <a:p>
            <a:pPr marL="685800" lvl="1" indent="-228600">
              <a:spcBef>
                <a:spcPct val="50000"/>
              </a:spcBef>
              <a:buFont typeface="Arial" panose="020B0604020202020204" pitchFamily="34" charset="0"/>
              <a:buChar char="–"/>
            </a:pPr>
            <a:r>
              <a:rPr lang="en-US" sz="2000" dirty="0" smtClean="0">
                <a:solidFill>
                  <a:schemeClr val="tx1"/>
                </a:solidFill>
                <a:latin typeface="Arial" charset="0"/>
              </a:rPr>
              <a:t>Bacteria</a:t>
            </a:r>
          </a:p>
          <a:p>
            <a:pPr marL="685800" lvl="1" indent="-228600">
              <a:spcBef>
                <a:spcPct val="50000"/>
              </a:spcBef>
              <a:buFont typeface="Arial" panose="020B0604020202020204" pitchFamily="34" charset="0"/>
              <a:buChar char="–"/>
            </a:pPr>
            <a:r>
              <a:rPr lang="en-US" sz="2000" dirty="0" smtClean="0">
                <a:latin typeface="Arial" charset="0"/>
              </a:rPr>
              <a:t>Virus</a:t>
            </a:r>
          </a:p>
          <a:p>
            <a:pPr marL="685800" lvl="1" indent="-228600">
              <a:spcBef>
                <a:spcPct val="50000"/>
              </a:spcBef>
              <a:buFont typeface="Arial" panose="020B0604020202020204" pitchFamily="34" charset="0"/>
              <a:buChar char="–"/>
            </a:pPr>
            <a:r>
              <a:rPr lang="en-US" sz="2000" dirty="0" smtClean="0">
                <a:solidFill>
                  <a:schemeClr val="tx1"/>
                </a:solidFill>
                <a:latin typeface="Arial" charset="0"/>
              </a:rPr>
              <a:t>Protozoa</a:t>
            </a:r>
            <a:endParaRPr lang="en-US" sz="2000" dirty="0">
              <a:solidFill>
                <a:schemeClr val="tx1"/>
              </a:solidFill>
              <a:latin typeface="Arial" charset="0"/>
            </a:endParaRPr>
          </a:p>
        </p:txBody>
      </p:sp>
      <p:sp>
        <p:nvSpPr>
          <p:cNvPr id="10" name="Line 13"/>
          <p:cNvSpPr>
            <a:spLocks noChangeShapeType="1"/>
          </p:cNvSpPr>
          <p:nvPr/>
        </p:nvSpPr>
        <p:spPr bwMode="auto">
          <a:xfrm flipH="1">
            <a:off x="4088933" y="3465215"/>
            <a:ext cx="908050" cy="0"/>
          </a:xfrm>
          <a:prstGeom prst="line">
            <a:avLst/>
          </a:prstGeom>
          <a:noFill/>
          <a:ln w="76200">
            <a:solidFill>
              <a:srgbClr val="000066"/>
            </a:solidFill>
            <a:round/>
            <a:headEnd/>
            <a:tailEnd/>
          </a:ln>
          <a:effectLst/>
        </p:spPr>
        <p:txBody>
          <a:bodyPr anchor="b"/>
          <a:lstStyle/>
          <a:p>
            <a:endParaRPr lang="en-US"/>
          </a:p>
        </p:txBody>
      </p:sp>
      <p:pic>
        <p:nvPicPr>
          <p:cNvPr id="13" name="Picture 12" descr="KC 1.JPG"/>
          <p:cNvPicPr>
            <a:picLocks noChangeAspect="1"/>
          </p:cNvPicPr>
          <p:nvPr/>
        </p:nvPicPr>
        <p:blipFill>
          <a:blip r:embed="rId2"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744821" y="2110608"/>
            <a:ext cx="3821502" cy="3057201"/>
          </a:xfrm>
          <a:prstGeom prst="rect">
            <a:avLst/>
          </a:prstGeom>
        </p:spPr>
      </p:pic>
    </p:spTree>
    <p:extLst>
      <p:ext uri="{BB962C8B-B14F-4D97-AF65-F5344CB8AC3E}">
        <p14:creationId xmlns:p14="http://schemas.microsoft.com/office/powerpoint/2010/main" val="36389476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33981" y="1654690"/>
            <a:ext cx="978950" cy="13052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0164" y="1355211"/>
            <a:ext cx="1223976" cy="16319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5794" y="1543681"/>
            <a:ext cx="1085821" cy="14477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7049" y="1689158"/>
            <a:ext cx="1694756" cy="12710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 name="Picture 1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27239" y="1719302"/>
            <a:ext cx="1698556" cy="12739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Rectangle 20"/>
          <p:cNvSpPr/>
          <p:nvPr/>
        </p:nvSpPr>
        <p:spPr>
          <a:xfrm>
            <a:off x="4058446" y="6029433"/>
            <a:ext cx="7085081" cy="307777"/>
          </a:xfrm>
          <a:prstGeom prst="rect">
            <a:avLst/>
          </a:prstGeom>
        </p:spPr>
        <p:txBody>
          <a:bodyPr wrap="none">
            <a:spAutoFit/>
          </a:bodyPr>
          <a:lstStyle/>
          <a:p>
            <a:r>
              <a:rPr lang="en-US" sz="1400" dirty="0" smtClean="0">
                <a:latin typeface="Arial" panose="020B0604020202020204" pitchFamily="34" charset="0"/>
                <a:cs typeface="Arial" panose="020B0604020202020204" pitchFamily="34" charset="0"/>
              </a:rPr>
              <a:t>Source: </a:t>
            </a:r>
            <a:r>
              <a:rPr lang="en-US" sz="1400" dirty="0">
                <a:latin typeface="Arial" panose="020B0604020202020204" pitchFamily="34" charset="0"/>
                <a:cs typeface="Arial" panose="020B0604020202020204" pitchFamily="34" charset="0"/>
              </a:rPr>
              <a:t>Altamonte Springs FL Permanent Direct Potable Reuse Demonstration System</a:t>
            </a:r>
          </a:p>
        </p:txBody>
      </p:sp>
      <p:pic>
        <p:nvPicPr>
          <p:cNvPr id="23" name="Picture 22"/>
          <p:cNvPicPr>
            <a:picLocks noChangeAspect="1"/>
          </p:cNvPicPr>
          <p:nvPr/>
        </p:nvPicPr>
        <p:blipFill>
          <a:blip r:embed="rId7" cstate="print">
            <a:clrChange>
              <a:clrFrom>
                <a:srgbClr val="FCFCFC"/>
              </a:clrFrom>
              <a:clrTo>
                <a:srgbClr val="FCFCFC">
                  <a:alpha val="0"/>
                </a:srgbClr>
              </a:clrTo>
            </a:clrChange>
            <a:extLst>
              <a:ext uri="{28A0092B-C50C-407E-A947-70E740481C1C}">
                <a14:useLocalDpi xmlns:a14="http://schemas.microsoft.com/office/drawing/2010/main"/>
              </a:ext>
            </a:extLst>
          </a:blip>
          <a:stretch>
            <a:fillRect/>
          </a:stretch>
        </p:blipFill>
        <p:spPr>
          <a:xfrm>
            <a:off x="9821153" y="1627431"/>
            <a:ext cx="1322374" cy="1328115"/>
          </a:xfrm>
          <a:prstGeom prst="rect">
            <a:avLst/>
          </a:prstGeom>
        </p:spPr>
      </p:pic>
      <p:sp>
        <p:nvSpPr>
          <p:cNvPr id="25" name="TextBox 24"/>
          <p:cNvSpPr txBox="1"/>
          <p:nvPr/>
        </p:nvSpPr>
        <p:spPr>
          <a:xfrm>
            <a:off x="832099" y="3200683"/>
            <a:ext cx="8989054"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O₃:TOC Dosing Scheme. Ran at 0.8 to 1.3 mass ratio</a:t>
            </a:r>
          </a:p>
          <a:p>
            <a:pPr marL="285750"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Provided for 5+ log reduction of virus and 4+ log reduction of bacteria</a:t>
            </a:r>
          </a:p>
          <a:p>
            <a:pPr marL="285750"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No protozoa credits sought</a:t>
            </a:r>
          </a:p>
          <a:p>
            <a:pPr marL="285750"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TOC reduction optimized at 1.3 mass ratio, ~35% reduction</a:t>
            </a:r>
          </a:p>
          <a:p>
            <a:pPr marL="285750"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No Bromate Formed</a:t>
            </a:r>
          </a:p>
          <a:p>
            <a:pPr marL="285750"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NDMA formed by ozone, but removed by BAF</a:t>
            </a:r>
            <a:endParaRPr lang="en-US" sz="2400" dirty="0">
              <a:latin typeface="Arial" panose="020B0604020202020204" pitchFamily="34" charset="0"/>
              <a:cs typeface="Arial" panose="020B0604020202020204" pitchFamily="34" charset="0"/>
            </a:endParaRPr>
          </a:p>
        </p:txBody>
      </p:sp>
      <p:sp>
        <p:nvSpPr>
          <p:cNvPr id="27" name="Title 1"/>
          <p:cNvSpPr txBox="1">
            <a:spLocks/>
          </p:cNvSpPr>
          <p:nvPr/>
        </p:nvSpPr>
        <p:spPr bwMode="auto">
          <a:xfrm>
            <a:off x="685800" y="539496"/>
            <a:ext cx="11031982" cy="800100"/>
          </a:xfrm>
          <a:prstGeom prst="rect">
            <a:avLst/>
          </a:prstGeom>
          <a:extLst/>
        </p:spPr>
        <p:txBody>
          <a:bodyPr vert="horz" lIns="91440" tIns="45720" rIns="91440" bIns="45720" rtlCol="0" anchor="ctr">
            <a:normAutofit fontScale="97500"/>
          </a:bodyPr>
          <a:lstStyle>
            <a:lvl1pPr>
              <a:lnSpc>
                <a:spcPct val="90000"/>
              </a:lnSpc>
              <a:spcBef>
                <a:spcPct val="0"/>
              </a:spcBef>
              <a:buNone/>
              <a:defRPr sz="2800" b="1" baseline="0">
                <a:solidFill>
                  <a:srgbClr val="395173"/>
                </a:solidFill>
                <a:latin typeface="Arial" panose="020B0604020202020204" pitchFamily="34" charset="0"/>
                <a:ea typeface="+mj-ea"/>
                <a:cs typeface="Arial" panose="020B0604020202020204" pitchFamily="34" charset="0"/>
              </a:defRPr>
            </a:lvl1pPr>
          </a:lstStyle>
          <a:p>
            <a:r>
              <a:rPr lang="en-US" dirty="0"/>
              <a:t>Ozone Dosing Approach and Results Example</a:t>
            </a:r>
          </a:p>
        </p:txBody>
      </p:sp>
    </p:spTree>
    <p:extLst>
      <p:ext uri="{BB962C8B-B14F-4D97-AF65-F5344CB8AC3E}">
        <p14:creationId xmlns:p14="http://schemas.microsoft.com/office/powerpoint/2010/main" val="14524869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1714252"/>
            <a:ext cx="7764463" cy="1090042"/>
          </a:xfrm>
        </p:spPr>
        <p:txBody>
          <a:bodyPr/>
          <a:lstStyle/>
          <a:p>
            <a:r>
              <a:rPr lang="en-US" b="0" dirty="0" smtClean="0">
                <a:latin typeface="Arial" panose="020B0604020202020204" pitchFamily="34" charset="0"/>
                <a:cs typeface="Arial" panose="020B0604020202020204" pitchFamily="34" charset="0"/>
              </a:rPr>
              <a:t>Control Philosophy</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41875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0338919" cy="533400"/>
          </a:xfrm>
        </p:spPr>
        <p:txBody>
          <a:bodyPr/>
          <a:lstStyle/>
          <a:p>
            <a:r>
              <a:rPr lang="en-US" dirty="0" smtClean="0"/>
              <a:t>O₃/BAF Control Concept (Ozone Focus)</a:t>
            </a:r>
            <a:endParaRPr lang="en-US" dirty="0"/>
          </a:p>
        </p:txBody>
      </p:sp>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800671" y="1869851"/>
            <a:ext cx="4434726" cy="2244949"/>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90806" y="1253678"/>
            <a:ext cx="3806773" cy="2082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5"/>
          <p:cNvSpPr/>
          <p:nvPr/>
        </p:nvSpPr>
        <p:spPr>
          <a:xfrm>
            <a:off x="999241" y="3718939"/>
            <a:ext cx="11192759" cy="2640723"/>
          </a:xfrm>
          <a:prstGeom prst="rect">
            <a:avLst/>
          </a:prstGeom>
          <a:noFill/>
        </p:spPr>
        <p:txBody>
          <a:bodyPr wrap="square">
            <a:spAutoFit/>
          </a:bodyPr>
          <a:lstStyle/>
          <a:p>
            <a:pPr marL="342900" lvl="0" indent="-342900">
              <a:lnSpc>
                <a:spcPct val="115000"/>
              </a:lnSpc>
              <a:spcAft>
                <a:spcPts val="0"/>
              </a:spcAft>
              <a:buFont typeface="+mj-lt"/>
              <a:buAutoNum type="arabicPeriod"/>
            </a:pPr>
            <a:endParaRPr lang="en-US" sz="1600" dirty="0" smtClean="0">
              <a:latin typeface="Arial" panose="020B0604020202020204" pitchFamily="34" charset="0"/>
              <a:cs typeface="Arial" panose="020B0604020202020204" pitchFamily="34" charset="0"/>
            </a:endParaRPr>
          </a:p>
          <a:p>
            <a:pPr marL="342900" lvl="0" indent="-342900">
              <a:lnSpc>
                <a:spcPct val="115000"/>
              </a:lnSpc>
              <a:spcAft>
                <a:spcPts val="0"/>
              </a:spcAft>
              <a:buFont typeface="+mj-lt"/>
              <a:buAutoNum type="arabicPeriod"/>
            </a:pPr>
            <a:r>
              <a:rPr lang="en-US" sz="1600" dirty="0" smtClean="0">
                <a:latin typeface="Arial" panose="020B0604020202020204" pitchFamily="34" charset="0"/>
                <a:cs typeface="Arial" panose="020B0604020202020204" pitchFamily="34" charset="0"/>
              </a:rPr>
              <a:t>Key parameters that impact ozone effectiveness are TOC </a:t>
            </a:r>
            <a:r>
              <a:rPr lang="en-US" sz="1600" dirty="0">
                <a:latin typeface="Arial" panose="020B0604020202020204" pitchFamily="34" charset="0"/>
                <a:cs typeface="Arial" panose="020B0604020202020204" pitchFamily="34" charset="0"/>
              </a:rPr>
              <a:t>and </a:t>
            </a:r>
            <a:r>
              <a:rPr lang="en-US" sz="1600" dirty="0" smtClean="0">
                <a:latin typeface="Arial" panose="020B0604020202020204" pitchFamily="34" charset="0"/>
                <a:cs typeface="Arial" panose="020B0604020202020204" pitchFamily="34" charset="0"/>
              </a:rPr>
              <a:t>NO</a:t>
            </a:r>
            <a:r>
              <a:rPr lang="en-US" sz="1600" baseline="-25000" dirty="0" smtClean="0">
                <a:latin typeface="Arial" panose="020B0604020202020204" pitchFamily="34" charset="0"/>
                <a:cs typeface="Arial" panose="020B0604020202020204" pitchFamily="34" charset="0"/>
              </a:rPr>
              <a:t>2</a:t>
            </a:r>
            <a:r>
              <a:rPr lang="en-US" sz="1600" dirty="0" smtClean="0">
                <a:latin typeface="Arial" panose="020B0604020202020204" pitchFamily="34" charset="0"/>
                <a:cs typeface="Arial" panose="020B0604020202020204" pitchFamily="34" charset="0"/>
              </a:rPr>
              <a:t>-N, the higher these concentrations, the less effective ozone can be.</a:t>
            </a:r>
          </a:p>
          <a:p>
            <a:pPr marL="342900" lvl="0" indent="-342900">
              <a:lnSpc>
                <a:spcPct val="115000"/>
              </a:lnSpc>
              <a:spcAft>
                <a:spcPts val="0"/>
              </a:spcAft>
              <a:buFont typeface="+mj-lt"/>
              <a:buAutoNum type="arabicPeriod"/>
            </a:pPr>
            <a:r>
              <a:rPr lang="en-US" sz="1600" dirty="0" smtClean="0">
                <a:latin typeface="Arial" panose="020B0604020202020204" pitchFamily="34" charset="0"/>
                <a:cs typeface="Arial" panose="020B0604020202020204" pitchFamily="34" charset="0"/>
              </a:rPr>
              <a:t>UVT254 (UV at 254 nanometers) can be used as a site-specific metric of ozone oxidation performance, where a specific dose will result in a reliable increase in UVT at 254 nanometers. UV254 is thus a performance check on ozone dose.</a:t>
            </a:r>
          </a:p>
          <a:p>
            <a:pPr marL="342900" lvl="0" indent="-342900">
              <a:lnSpc>
                <a:spcPct val="115000"/>
              </a:lnSpc>
              <a:spcAft>
                <a:spcPts val="0"/>
              </a:spcAft>
              <a:buFont typeface="+mj-lt"/>
              <a:buAutoNum type="arabicPeriod"/>
            </a:pPr>
            <a:r>
              <a:rPr lang="en-US" sz="1600" dirty="0" smtClean="0">
                <a:latin typeface="Arial" panose="020B0604020202020204" pitchFamily="34" charset="0"/>
                <a:cs typeface="Arial" panose="020B0604020202020204" pitchFamily="34" charset="0"/>
              </a:rPr>
              <a:t>An O₃/TOC ratio, in the range of ~0.7 to ~1.3, can provide robust bacteria and virus kill and result in relatively low </a:t>
            </a:r>
            <a:r>
              <a:rPr lang="en-US" sz="1600" dirty="0" err="1" smtClean="0">
                <a:latin typeface="Arial" panose="020B0604020202020204" pitchFamily="34" charset="0"/>
                <a:cs typeface="Arial" panose="020B0604020202020204" pitchFamily="34" charset="0"/>
              </a:rPr>
              <a:t>ozonated</a:t>
            </a:r>
            <a:r>
              <a:rPr lang="en-US" sz="1600" dirty="0" smtClean="0">
                <a:latin typeface="Arial" panose="020B0604020202020204" pitchFamily="34" charset="0"/>
                <a:cs typeface="Arial" panose="020B0604020202020204" pitchFamily="34" charset="0"/>
              </a:rPr>
              <a:t> DBP formation (bromate and NDMA).</a:t>
            </a:r>
          </a:p>
          <a:p>
            <a:pPr marL="342900" lvl="0" indent="-342900">
              <a:lnSpc>
                <a:spcPct val="115000"/>
              </a:lnSpc>
              <a:spcAft>
                <a:spcPts val="0"/>
              </a:spcAft>
              <a:buFont typeface="+mj-lt"/>
              <a:buAutoNum type="arabicPeriod"/>
            </a:pPr>
            <a:r>
              <a:rPr lang="en-US" sz="1600" dirty="0" smtClean="0">
                <a:latin typeface="Arial" panose="020B0604020202020204" pitchFamily="34" charset="0"/>
                <a:cs typeface="Arial" panose="020B0604020202020204" pitchFamily="34" charset="0"/>
              </a:rPr>
              <a:t>Coupled with BAF, the O₃/TOC ratio can be coupled with empty bed contact time to optimize TOC and CEC reduction</a:t>
            </a:r>
            <a:endParaRPr lang="en-US" sz="1600" dirty="0">
              <a:latin typeface="Arial" panose="020B0604020202020204" pitchFamily="34" charset="0"/>
              <a:cs typeface="Arial" panose="020B0604020202020204" pitchFamily="34" charset="0"/>
            </a:endParaRPr>
          </a:p>
        </p:txBody>
      </p:sp>
      <p:sp>
        <p:nvSpPr>
          <p:cNvPr id="9" name="Textfeld 4"/>
          <p:cNvSpPr txBox="1"/>
          <p:nvPr/>
        </p:nvSpPr>
        <p:spPr>
          <a:xfrm>
            <a:off x="2023873" y="1531297"/>
            <a:ext cx="523477"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TOC</a:t>
            </a:r>
            <a:endParaRPr lang="en-US" sz="1600" dirty="0">
              <a:solidFill>
                <a:schemeClr val="bg1"/>
              </a:solidFill>
            </a:endParaRPr>
          </a:p>
        </p:txBody>
      </p:sp>
      <p:sp>
        <p:nvSpPr>
          <p:cNvPr id="10" name="Textfeld 11"/>
          <p:cNvSpPr txBox="1"/>
          <p:nvPr/>
        </p:nvSpPr>
        <p:spPr>
          <a:xfrm>
            <a:off x="1894226" y="2307297"/>
            <a:ext cx="845103"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UVT254</a:t>
            </a:r>
            <a:endParaRPr lang="en-US" sz="1600" dirty="0">
              <a:solidFill>
                <a:schemeClr val="bg1"/>
              </a:solidFill>
            </a:endParaRPr>
          </a:p>
        </p:txBody>
      </p:sp>
      <p:sp>
        <p:nvSpPr>
          <p:cNvPr id="12" name="Textfeld 13"/>
          <p:cNvSpPr txBox="1"/>
          <p:nvPr/>
        </p:nvSpPr>
        <p:spPr>
          <a:xfrm>
            <a:off x="1978733" y="1911868"/>
            <a:ext cx="522900"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NO</a:t>
            </a:r>
            <a:r>
              <a:rPr lang="de-DE" sz="1600" baseline="-25000" dirty="0" smtClean="0">
                <a:solidFill>
                  <a:schemeClr val="bg1"/>
                </a:solidFill>
              </a:rPr>
              <a:t>2</a:t>
            </a:r>
            <a:endParaRPr lang="en-US" sz="1600" baseline="-25000" dirty="0">
              <a:solidFill>
                <a:schemeClr val="bg1"/>
              </a:solidFill>
            </a:endParaRPr>
          </a:p>
        </p:txBody>
      </p:sp>
      <p:sp>
        <p:nvSpPr>
          <p:cNvPr id="18" name="Textfeld 12"/>
          <p:cNvSpPr txBox="1"/>
          <p:nvPr/>
        </p:nvSpPr>
        <p:spPr>
          <a:xfrm>
            <a:off x="2007828" y="2722249"/>
            <a:ext cx="532517"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UVT</a:t>
            </a:r>
            <a:endParaRPr lang="en-US" sz="1600" dirty="0">
              <a:solidFill>
                <a:schemeClr val="bg1"/>
              </a:solidFill>
            </a:endParaRPr>
          </a:p>
        </p:txBody>
      </p:sp>
      <p:sp>
        <p:nvSpPr>
          <p:cNvPr id="20" name="Textfeld 12"/>
          <p:cNvSpPr txBox="1"/>
          <p:nvPr/>
        </p:nvSpPr>
        <p:spPr>
          <a:xfrm>
            <a:off x="5954116" y="2807282"/>
            <a:ext cx="532517"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UVT</a:t>
            </a:r>
            <a:endParaRPr lang="en-US" sz="1600" dirty="0">
              <a:solidFill>
                <a:schemeClr val="bg1"/>
              </a:solidFill>
            </a:endParaRPr>
          </a:p>
        </p:txBody>
      </p:sp>
    </p:spTree>
    <p:extLst>
      <p:ext uri="{BB962C8B-B14F-4D97-AF65-F5344CB8AC3E}">
        <p14:creationId xmlns:p14="http://schemas.microsoft.com/office/powerpoint/2010/main" val="42013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0338919" cy="533400"/>
          </a:xfrm>
        </p:spPr>
        <p:txBody>
          <a:bodyPr/>
          <a:lstStyle/>
          <a:p>
            <a:r>
              <a:rPr lang="en-US" dirty="0" smtClean="0"/>
              <a:t>O₃/BAF Control Concept (BAF Focus)</a:t>
            </a:r>
            <a:endParaRPr lang="en-US" dirty="0"/>
          </a:p>
        </p:txBody>
      </p:sp>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800671" y="1869851"/>
            <a:ext cx="4434726" cy="2244949"/>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90806" y="1253678"/>
            <a:ext cx="3806773" cy="2082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5"/>
          <p:cNvSpPr/>
          <p:nvPr/>
        </p:nvSpPr>
        <p:spPr>
          <a:xfrm>
            <a:off x="999241" y="3718939"/>
            <a:ext cx="11192759" cy="2074414"/>
          </a:xfrm>
          <a:prstGeom prst="rect">
            <a:avLst/>
          </a:prstGeom>
          <a:noFill/>
        </p:spPr>
        <p:txBody>
          <a:bodyPr wrap="square">
            <a:spAutoFit/>
          </a:bodyPr>
          <a:lstStyle/>
          <a:p>
            <a:pPr marL="342900" lvl="0" indent="-342900">
              <a:lnSpc>
                <a:spcPct val="115000"/>
              </a:lnSpc>
              <a:spcAft>
                <a:spcPts val="0"/>
              </a:spcAft>
              <a:buFont typeface="+mj-lt"/>
              <a:buAutoNum type="arabicPeriod"/>
            </a:pPr>
            <a:endParaRPr lang="en-US" sz="1600" dirty="0" smtClean="0">
              <a:latin typeface="Arial" panose="020B0604020202020204" pitchFamily="34" charset="0"/>
              <a:cs typeface="Arial" panose="020B0604020202020204" pitchFamily="34" charset="0"/>
            </a:endParaRPr>
          </a:p>
          <a:p>
            <a:pPr marL="342900" lvl="0" indent="-342900">
              <a:lnSpc>
                <a:spcPct val="115000"/>
              </a:lnSpc>
              <a:spcAft>
                <a:spcPts val="0"/>
              </a:spcAft>
              <a:buFont typeface="+mj-lt"/>
              <a:buAutoNum type="arabicPeriod"/>
            </a:pPr>
            <a:r>
              <a:rPr lang="en-US" sz="1600" dirty="0" smtClean="0">
                <a:latin typeface="Arial" panose="020B0604020202020204" pitchFamily="34" charset="0"/>
                <a:cs typeface="Arial" panose="020B0604020202020204" pitchFamily="34" charset="0"/>
              </a:rPr>
              <a:t>Adding online measurements of flow, TOC, UV254, DO, and turbidity, across the O₃/BAF system provides the following:</a:t>
            </a:r>
          </a:p>
          <a:p>
            <a:pPr marL="800100" lvl="1" indent="-342900">
              <a:lnSpc>
                <a:spcPct val="115000"/>
              </a:lnSpc>
              <a:buFont typeface="+mj-lt"/>
              <a:buAutoNum type="alphaLcParenR"/>
            </a:pPr>
            <a:r>
              <a:rPr lang="en-US" sz="1600" dirty="0" smtClean="0">
                <a:latin typeface="Arial" panose="020B0604020202020204" pitchFamily="34" charset="0"/>
                <a:cs typeface="Arial" panose="020B0604020202020204" pitchFamily="34" charset="0"/>
              </a:rPr>
              <a:t>Turbidity reduction by filtration, correlating to pathogen removal</a:t>
            </a:r>
          </a:p>
          <a:p>
            <a:pPr marL="800100" lvl="1" indent="-342900">
              <a:lnSpc>
                <a:spcPct val="115000"/>
              </a:lnSpc>
              <a:buFont typeface="+mj-lt"/>
              <a:buAutoNum type="alphaLcParenR"/>
            </a:pPr>
            <a:r>
              <a:rPr lang="en-US" sz="1600" dirty="0" smtClean="0">
                <a:latin typeface="Arial" panose="020B0604020202020204" pitchFamily="34" charset="0"/>
                <a:cs typeface="Arial" panose="020B0604020202020204" pitchFamily="34" charset="0"/>
              </a:rPr>
              <a:t>TOC reduction across BAF, a direct measurement of BAF functionality</a:t>
            </a:r>
          </a:p>
          <a:p>
            <a:pPr marL="800100" lvl="1" indent="-342900">
              <a:lnSpc>
                <a:spcPct val="115000"/>
              </a:lnSpc>
              <a:buFont typeface="+mj-lt"/>
              <a:buAutoNum type="alphaLcParenR"/>
            </a:pPr>
            <a:r>
              <a:rPr lang="en-US" sz="1600" dirty="0" smtClean="0">
                <a:latin typeface="Arial" panose="020B0604020202020204" pitchFamily="34" charset="0"/>
                <a:cs typeface="Arial" panose="020B0604020202020204" pitchFamily="34" charset="0"/>
              </a:rPr>
              <a:t>UVT increase across BAF, a secondary measure of BAF functionality</a:t>
            </a:r>
          </a:p>
          <a:p>
            <a:pPr marL="800100" lvl="1" indent="-342900">
              <a:lnSpc>
                <a:spcPct val="115000"/>
              </a:lnSpc>
              <a:buFont typeface="+mj-lt"/>
              <a:buAutoNum type="alphaLcParenR"/>
            </a:pPr>
            <a:r>
              <a:rPr lang="en-US" sz="1600" dirty="0" smtClean="0">
                <a:latin typeface="Arial" panose="020B0604020202020204" pitchFamily="34" charset="0"/>
                <a:cs typeface="Arial" panose="020B0604020202020204" pitchFamily="34" charset="0"/>
              </a:rPr>
              <a:t>DO values and reduction across BAF, documenting aerobic conditions and BAF functionality</a:t>
            </a:r>
            <a:endParaRPr lang="en-US" sz="1600" dirty="0">
              <a:latin typeface="Arial" panose="020B0604020202020204" pitchFamily="34" charset="0"/>
              <a:cs typeface="Arial" panose="020B0604020202020204" pitchFamily="34" charset="0"/>
            </a:endParaRPr>
          </a:p>
        </p:txBody>
      </p:sp>
      <p:sp>
        <p:nvSpPr>
          <p:cNvPr id="9" name="Textfeld 4"/>
          <p:cNvSpPr txBox="1"/>
          <p:nvPr/>
        </p:nvSpPr>
        <p:spPr>
          <a:xfrm>
            <a:off x="2023873" y="1531297"/>
            <a:ext cx="523477"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TOC</a:t>
            </a:r>
            <a:endParaRPr lang="en-US" sz="1600" dirty="0">
              <a:solidFill>
                <a:schemeClr val="bg1"/>
              </a:solidFill>
            </a:endParaRPr>
          </a:p>
        </p:txBody>
      </p:sp>
      <p:sp>
        <p:nvSpPr>
          <p:cNvPr id="10" name="Textfeld 11"/>
          <p:cNvSpPr txBox="1"/>
          <p:nvPr/>
        </p:nvSpPr>
        <p:spPr>
          <a:xfrm>
            <a:off x="1894226" y="2307297"/>
            <a:ext cx="845103"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UVT254</a:t>
            </a:r>
            <a:endParaRPr lang="en-US" sz="1600" dirty="0">
              <a:solidFill>
                <a:schemeClr val="bg1"/>
              </a:solidFill>
            </a:endParaRPr>
          </a:p>
        </p:txBody>
      </p:sp>
      <p:sp>
        <p:nvSpPr>
          <p:cNvPr id="11" name="Textfeld 12"/>
          <p:cNvSpPr txBox="1"/>
          <p:nvPr/>
        </p:nvSpPr>
        <p:spPr>
          <a:xfrm>
            <a:off x="5954116" y="2807282"/>
            <a:ext cx="532517"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UVT</a:t>
            </a:r>
            <a:endParaRPr lang="en-US" sz="1600" dirty="0">
              <a:solidFill>
                <a:schemeClr val="bg1"/>
              </a:solidFill>
            </a:endParaRPr>
          </a:p>
        </p:txBody>
      </p:sp>
      <p:sp>
        <p:nvSpPr>
          <p:cNvPr id="12" name="Textfeld 13"/>
          <p:cNvSpPr txBox="1"/>
          <p:nvPr/>
        </p:nvSpPr>
        <p:spPr>
          <a:xfrm>
            <a:off x="1978733" y="1911868"/>
            <a:ext cx="522900"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NO</a:t>
            </a:r>
            <a:r>
              <a:rPr lang="de-DE" sz="1600" baseline="-25000" dirty="0" smtClean="0">
                <a:solidFill>
                  <a:schemeClr val="bg1"/>
                </a:solidFill>
              </a:rPr>
              <a:t>2</a:t>
            </a:r>
            <a:endParaRPr lang="en-US" sz="1600" baseline="-25000" dirty="0">
              <a:solidFill>
                <a:schemeClr val="bg1"/>
              </a:solidFill>
            </a:endParaRPr>
          </a:p>
        </p:txBody>
      </p:sp>
      <p:sp>
        <p:nvSpPr>
          <p:cNvPr id="13" name="Textfeld 14"/>
          <p:cNvSpPr txBox="1"/>
          <p:nvPr/>
        </p:nvSpPr>
        <p:spPr>
          <a:xfrm>
            <a:off x="8817186" y="1725558"/>
            <a:ext cx="1133630" cy="338554"/>
          </a:xfrm>
          <a:prstGeom prst="rect">
            <a:avLst/>
          </a:prstGeom>
          <a:solidFill>
            <a:srgbClr val="395173"/>
          </a:solidFill>
          <a:ln>
            <a:solidFill>
              <a:schemeClr val="accent1"/>
            </a:solidFill>
          </a:ln>
        </p:spPr>
        <p:txBody>
          <a:bodyPr wrap="square" rtlCol="0">
            <a:spAutoFit/>
          </a:bodyPr>
          <a:lstStyle/>
          <a:p>
            <a:pPr algn="ctr"/>
            <a:r>
              <a:rPr lang="de-DE" sz="1600" dirty="0" err="1" smtClean="0">
                <a:solidFill>
                  <a:schemeClr val="bg1"/>
                </a:solidFill>
              </a:rPr>
              <a:t>Turbidity</a:t>
            </a:r>
            <a:endParaRPr lang="en-US" sz="1600" dirty="0">
              <a:solidFill>
                <a:schemeClr val="bg1"/>
              </a:solidFill>
            </a:endParaRPr>
          </a:p>
        </p:txBody>
      </p:sp>
      <p:sp>
        <p:nvSpPr>
          <p:cNvPr id="14" name="Textfeld 15"/>
          <p:cNvSpPr txBox="1"/>
          <p:nvPr/>
        </p:nvSpPr>
        <p:spPr>
          <a:xfrm>
            <a:off x="9557405" y="1274983"/>
            <a:ext cx="447558"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DO</a:t>
            </a:r>
            <a:endParaRPr lang="en-US" dirty="0">
              <a:solidFill>
                <a:schemeClr val="bg1"/>
              </a:solidFill>
            </a:endParaRPr>
          </a:p>
        </p:txBody>
      </p:sp>
      <p:sp>
        <p:nvSpPr>
          <p:cNvPr id="15" name="Textfeld 4"/>
          <p:cNvSpPr txBox="1"/>
          <p:nvPr/>
        </p:nvSpPr>
        <p:spPr>
          <a:xfrm>
            <a:off x="8862326" y="1268112"/>
            <a:ext cx="523477"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TOC</a:t>
            </a:r>
            <a:endParaRPr lang="en-US" dirty="0">
              <a:solidFill>
                <a:schemeClr val="bg1"/>
              </a:solidFill>
            </a:endParaRPr>
          </a:p>
        </p:txBody>
      </p:sp>
      <p:sp>
        <p:nvSpPr>
          <p:cNvPr id="16" name="Textfeld 4"/>
          <p:cNvSpPr txBox="1"/>
          <p:nvPr/>
        </p:nvSpPr>
        <p:spPr>
          <a:xfrm>
            <a:off x="1824196" y="1124810"/>
            <a:ext cx="920573"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Turbidity</a:t>
            </a:r>
            <a:endParaRPr lang="en-US" sz="1600" dirty="0">
              <a:solidFill>
                <a:schemeClr val="bg1"/>
              </a:solidFill>
            </a:endParaRPr>
          </a:p>
        </p:txBody>
      </p:sp>
      <p:sp>
        <p:nvSpPr>
          <p:cNvPr id="17" name="Textfeld 12"/>
          <p:cNvSpPr txBox="1"/>
          <p:nvPr/>
        </p:nvSpPr>
        <p:spPr>
          <a:xfrm>
            <a:off x="8862326" y="857412"/>
            <a:ext cx="532517"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UVT</a:t>
            </a:r>
            <a:endParaRPr lang="en-US" sz="1600" dirty="0">
              <a:solidFill>
                <a:schemeClr val="bg1"/>
              </a:solidFill>
            </a:endParaRPr>
          </a:p>
        </p:txBody>
      </p:sp>
      <p:sp>
        <p:nvSpPr>
          <p:cNvPr id="18" name="Textfeld 12"/>
          <p:cNvSpPr txBox="1"/>
          <p:nvPr/>
        </p:nvSpPr>
        <p:spPr>
          <a:xfrm>
            <a:off x="2007828" y="2722249"/>
            <a:ext cx="532517"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UVT</a:t>
            </a:r>
            <a:endParaRPr lang="en-US" sz="1600" dirty="0">
              <a:solidFill>
                <a:schemeClr val="bg1"/>
              </a:solidFill>
            </a:endParaRPr>
          </a:p>
        </p:txBody>
      </p:sp>
      <p:sp>
        <p:nvSpPr>
          <p:cNvPr id="19" name="Textfeld 15"/>
          <p:cNvSpPr txBox="1"/>
          <p:nvPr/>
        </p:nvSpPr>
        <p:spPr>
          <a:xfrm>
            <a:off x="5975412" y="3254286"/>
            <a:ext cx="447558" cy="338554"/>
          </a:xfrm>
          <a:prstGeom prst="rect">
            <a:avLst/>
          </a:prstGeom>
          <a:solidFill>
            <a:srgbClr val="395173"/>
          </a:solidFill>
          <a:ln>
            <a:solidFill>
              <a:schemeClr val="accent1"/>
            </a:solidFill>
          </a:ln>
        </p:spPr>
        <p:txBody>
          <a:bodyPr wrap="none" rtlCol="0">
            <a:spAutoFit/>
          </a:bodyPr>
          <a:lstStyle/>
          <a:p>
            <a:pPr algn="ctr"/>
            <a:r>
              <a:rPr lang="de-DE" sz="1600" dirty="0" smtClean="0">
                <a:solidFill>
                  <a:schemeClr val="bg1"/>
                </a:solidFill>
              </a:rPr>
              <a:t>DO</a:t>
            </a:r>
            <a:endParaRPr lang="en-US" dirty="0">
              <a:solidFill>
                <a:schemeClr val="bg1"/>
              </a:solidFill>
            </a:endParaRPr>
          </a:p>
        </p:txBody>
      </p:sp>
    </p:spTree>
    <p:extLst>
      <p:ext uri="{BB962C8B-B14F-4D97-AF65-F5344CB8AC3E}">
        <p14:creationId xmlns:p14="http://schemas.microsoft.com/office/powerpoint/2010/main" val="164587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7" grpId="0" animBg="1"/>
      <p:bldP spid="18" grpId="0" animBg="1"/>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0338919" cy="533400"/>
          </a:xfrm>
        </p:spPr>
        <p:txBody>
          <a:bodyPr/>
          <a:lstStyle/>
          <a:p>
            <a:r>
              <a:rPr lang="en-US" dirty="0" smtClean="0"/>
              <a:t>Long List of Online and Offline Monitoring Methods for Process Control and Optimization</a:t>
            </a:r>
            <a:endParaRPr lang="en-US" dirty="0"/>
          </a:p>
        </p:txBody>
      </p:sp>
      <p:sp>
        <p:nvSpPr>
          <p:cNvPr id="6" name="Rounded Rectangle 3"/>
          <p:cNvSpPr>
            <a:spLocks noChangeArrowheads="1"/>
          </p:cNvSpPr>
          <p:nvPr/>
        </p:nvSpPr>
        <p:spPr bwMode="auto">
          <a:xfrm>
            <a:off x="1581767" y="1872819"/>
            <a:ext cx="2603500" cy="4049713"/>
          </a:xfrm>
          <a:prstGeom prst="roundRect">
            <a:avLst>
              <a:gd name="adj" fmla="val 0"/>
            </a:avLst>
          </a:prstGeom>
          <a:gradFill rotWithShape="1">
            <a:gsLst>
              <a:gs pos="0">
                <a:srgbClr val="DFFEFF"/>
              </a:gs>
              <a:gs pos="64999">
                <a:srgbClr val="B0FBFF"/>
              </a:gs>
              <a:gs pos="100000">
                <a:srgbClr val="8DFBFF"/>
              </a:gs>
            </a:gsLst>
            <a:lin ang="5400000" scaled="1"/>
          </a:gradFill>
          <a:ln w="9525">
            <a:solidFill>
              <a:srgbClr val="23BED9"/>
            </a:solidFill>
            <a:round/>
            <a:headEnd/>
            <a:tailEnd/>
          </a:ln>
          <a:effectLst>
            <a:outerShdw blurRad="40000" dist="20000" dir="5400000" rotWithShape="0">
              <a:srgbClr val="808080">
                <a:alpha val="37999"/>
              </a:srgbClr>
            </a:outerShdw>
          </a:effectLst>
        </p:spPr>
        <p:txBody>
          <a:bodyPr/>
          <a:lstStyle/>
          <a:p>
            <a:pPr>
              <a:defRPr/>
            </a:pPr>
            <a:endParaRPr lang="en-US">
              <a:solidFill>
                <a:schemeClr val="tx2"/>
              </a:solidFill>
              <a:latin typeface="+mn-lt"/>
              <a:ea typeface="+mn-ea"/>
            </a:endParaRPr>
          </a:p>
        </p:txBody>
      </p:sp>
      <p:sp>
        <p:nvSpPr>
          <p:cNvPr id="7" name="TextBox 8"/>
          <p:cNvSpPr txBox="1">
            <a:spLocks noChangeArrowheads="1"/>
          </p:cNvSpPr>
          <p:nvPr/>
        </p:nvSpPr>
        <p:spPr bwMode="auto">
          <a:xfrm>
            <a:off x="1918317" y="1904569"/>
            <a:ext cx="1943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Char char="•"/>
              <a:defRPr sz="24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0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ClrTx/>
              <a:buFontTx/>
              <a:buNone/>
            </a:pPr>
            <a:r>
              <a:rPr lang="en-US" altLang="en-US" b="1" u="sng">
                <a:solidFill>
                  <a:srgbClr val="5B5B5E"/>
                </a:solidFill>
              </a:rPr>
              <a:t>Biological</a:t>
            </a:r>
          </a:p>
        </p:txBody>
      </p:sp>
      <p:sp>
        <p:nvSpPr>
          <p:cNvPr id="8" name="TextBox 9"/>
          <p:cNvSpPr txBox="1">
            <a:spLocks noChangeArrowheads="1"/>
          </p:cNvSpPr>
          <p:nvPr/>
        </p:nvSpPr>
        <p:spPr bwMode="auto">
          <a:xfrm>
            <a:off x="1554780" y="2444319"/>
            <a:ext cx="2651125"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2"/>
              </a:buClr>
              <a:buChar char="•"/>
              <a:defRPr sz="24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0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ts val="200"/>
              </a:spcBef>
              <a:spcAft>
                <a:spcPts val="200"/>
              </a:spcAft>
              <a:buClrTx/>
            </a:pPr>
            <a:r>
              <a:rPr lang="en-US" altLang="en-US" sz="2000" dirty="0">
                <a:solidFill>
                  <a:schemeClr val="tx2"/>
                </a:solidFill>
              </a:rPr>
              <a:t>DO</a:t>
            </a:r>
          </a:p>
          <a:p>
            <a:pPr>
              <a:spcBef>
                <a:spcPts val="200"/>
              </a:spcBef>
              <a:spcAft>
                <a:spcPts val="200"/>
              </a:spcAft>
              <a:buClrTx/>
            </a:pPr>
            <a:r>
              <a:rPr lang="en-US" altLang="en-US" sz="2000" dirty="0">
                <a:solidFill>
                  <a:schemeClr val="tx2"/>
                </a:solidFill>
              </a:rPr>
              <a:t>ATP</a:t>
            </a:r>
          </a:p>
          <a:p>
            <a:pPr>
              <a:spcBef>
                <a:spcPts val="200"/>
              </a:spcBef>
              <a:spcAft>
                <a:spcPts val="200"/>
              </a:spcAft>
              <a:buClrTx/>
            </a:pPr>
            <a:r>
              <a:rPr lang="en-US" altLang="en-US" sz="2000" dirty="0">
                <a:solidFill>
                  <a:schemeClr val="tx2"/>
                </a:solidFill>
              </a:rPr>
              <a:t>Enzyme Activity</a:t>
            </a:r>
          </a:p>
          <a:p>
            <a:pPr>
              <a:spcBef>
                <a:spcPts val="200"/>
              </a:spcBef>
              <a:spcAft>
                <a:spcPts val="200"/>
              </a:spcAft>
              <a:buClrTx/>
            </a:pPr>
            <a:r>
              <a:rPr lang="en-US" altLang="en-US" sz="2000" dirty="0">
                <a:solidFill>
                  <a:schemeClr val="tx2"/>
                </a:solidFill>
              </a:rPr>
              <a:t>HPC</a:t>
            </a:r>
          </a:p>
          <a:p>
            <a:pPr>
              <a:spcBef>
                <a:spcPts val="200"/>
              </a:spcBef>
              <a:spcAft>
                <a:spcPts val="200"/>
              </a:spcAft>
              <a:buClrTx/>
            </a:pPr>
            <a:r>
              <a:rPr lang="en-US" altLang="en-US" sz="2000" dirty="0">
                <a:solidFill>
                  <a:schemeClr val="tx2"/>
                </a:solidFill>
              </a:rPr>
              <a:t>EPS</a:t>
            </a:r>
          </a:p>
          <a:p>
            <a:pPr>
              <a:spcBef>
                <a:spcPts val="200"/>
              </a:spcBef>
              <a:spcAft>
                <a:spcPts val="200"/>
              </a:spcAft>
              <a:buClrTx/>
            </a:pPr>
            <a:r>
              <a:rPr lang="en-US" altLang="en-US" sz="2000" dirty="0" err="1">
                <a:solidFill>
                  <a:schemeClr val="tx2"/>
                </a:solidFill>
              </a:rPr>
              <a:t>PLFA</a:t>
            </a:r>
            <a:endParaRPr lang="en-US" altLang="en-US" sz="2000" dirty="0">
              <a:solidFill>
                <a:schemeClr val="tx2"/>
              </a:solidFill>
            </a:endParaRPr>
          </a:p>
          <a:p>
            <a:pPr>
              <a:spcBef>
                <a:spcPts val="200"/>
              </a:spcBef>
              <a:spcAft>
                <a:spcPts val="200"/>
              </a:spcAft>
              <a:buClrTx/>
            </a:pPr>
            <a:r>
              <a:rPr lang="en-US" altLang="en-US" sz="2000" dirty="0">
                <a:solidFill>
                  <a:schemeClr val="tx2"/>
                </a:solidFill>
              </a:rPr>
              <a:t>Microbial community analysis (</a:t>
            </a:r>
            <a:r>
              <a:rPr lang="en-US" altLang="en-US" sz="2000" dirty="0" err="1">
                <a:solidFill>
                  <a:schemeClr val="tx2"/>
                </a:solidFill>
              </a:rPr>
              <a:t>TRFLP</a:t>
            </a:r>
            <a:r>
              <a:rPr lang="en-US" altLang="en-US" sz="2000" dirty="0">
                <a:solidFill>
                  <a:schemeClr val="tx2"/>
                </a:solidFill>
              </a:rPr>
              <a:t>/PCR)</a:t>
            </a:r>
          </a:p>
        </p:txBody>
      </p:sp>
      <p:sp>
        <p:nvSpPr>
          <p:cNvPr id="9" name="Rounded Rectangle 10"/>
          <p:cNvSpPr>
            <a:spLocks noChangeArrowheads="1"/>
          </p:cNvSpPr>
          <p:nvPr/>
        </p:nvSpPr>
        <p:spPr bwMode="auto">
          <a:xfrm>
            <a:off x="4444030" y="1872819"/>
            <a:ext cx="2884487" cy="3946525"/>
          </a:xfrm>
          <a:prstGeom prst="roundRect">
            <a:avLst>
              <a:gd name="adj" fmla="val 329"/>
            </a:avLst>
          </a:prstGeom>
          <a:gradFill rotWithShape="1">
            <a:gsLst>
              <a:gs pos="0">
                <a:srgbClr val="F2FFEA"/>
              </a:gs>
              <a:gs pos="64999">
                <a:srgbClr val="DFFFCC"/>
              </a:gs>
              <a:gs pos="100000">
                <a:srgbClr val="D2FFB7"/>
              </a:gs>
            </a:gsLst>
            <a:lin ang="5400000" scaled="1"/>
          </a:gradFill>
          <a:ln w="9525">
            <a:solidFill>
              <a:srgbClr val="A4CE87"/>
            </a:solidFill>
            <a:round/>
            <a:headEnd/>
            <a:tailEnd/>
          </a:ln>
          <a:effectLst>
            <a:outerShdw blurRad="40000" dist="20000" dir="5400000" rotWithShape="0">
              <a:srgbClr val="808080">
                <a:alpha val="37999"/>
              </a:srgbClr>
            </a:outerShdw>
          </a:effectLst>
        </p:spPr>
        <p:txBody>
          <a:bodyPr/>
          <a:lstStyle/>
          <a:p>
            <a:pPr>
              <a:defRPr/>
            </a:pPr>
            <a:endParaRPr lang="en-US">
              <a:solidFill>
                <a:schemeClr val="tx2"/>
              </a:solidFill>
              <a:latin typeface="+mn-lt"/>
              <a:ea typeface="+mn-ea"/>
            </a:endParaRPr>
          </a:p>
        </p:txBody>
      </p:sp>
      <p:sp>
        <p:nvSpPr>
          <p:cNvPr id="10" name="TextBox 11"/>
          <p:cNvSpPr txBox="1">
            <a:spLocks noChangeArrowheads="1"/>
          </p:cNvSpPr>
          <p:nvPr/>
        </p:nvSpPr>
        <p:spPr bwMode="auto">
          <a:xfrm>
            <a:off x="4661517" y="1904569"/>
            <a:ext cx="2514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Char char="•"/>
              <a:defRPr sz="24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0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ClrTx/>
              <a:buFontTx/>
              <a:buNone/>
            </a:pPr>
            <a:r>
              <a:rPr lang="en-US" altLang="en-US" b="1" u="sng">
                <a:solidFill>
                  <a:srgbClr val="5B5B5E"/>
                </a:solidFill>
              </a:rPr>
              <a:t>Organic Carbon</a:t>
            </a:r>
          </a:p>
        </p:txBody>
      </p:sp>
      <p:sp>
        <p:nvSpPr>
          <p:cNvPr id="11" name="TextBox 12"/>
          <p:cNvSpPr txBox="1">
            <a:spLocks noChangeArrowheads="1"/>
          </p:cNvSpPr>
          <p:nvPr/>
        </p:nvSpPr>
        <p:spPr bwMode="auto">
          <a:xfrm>
            <a:off x="4585317" y="2444319"/>
            <a:ext cx="3106738"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2"/>
              </a:buClr>
              <a:buChar char="•"/>
              <a:defRPr sz="24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0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ts val="100"/>
              </a:spcBef>
              <a:spcAft>
                <a:spcPts val="100"/>
              </a:spcAft>
              <a:buClrTx/>
            </a:pPr>
            <a:r>
              <a:rPr lang="en-US" altLang="en-US" sz="2000" dirty="0">
                <a:solidFill>
                  <a:schemeClr val="tx2"/>
                </a:solidFill>
              </a:rPr>
              <a:t>TOC</a:t>
            </a:r>
          </a:p>
          <a:p>
            <a:pPr>
              <a:spcBef>
                <a:spcPts val="100"/>
              </a:spcBef>
              <a:spcAft>
                <a:spcPts val="100"/>
              </a:spcAft>
              <a:buClrTx/>
            </a:pPr>
            <a:r>
              <a:rPr lang="en-US" altLang="en-US" sz="2000" dirty="0">
                <a:solidFill>
                  <a:schemeClr val="tx2"/>
                </a:solidFill>
              </a:rPr>
              <a:t>DOC</a:t>
            </a:r>
          </a:p>
          <a:p>
            <a:pPr>
              <a:spcBef>
                <a:spcPts val="100"/>
              </a:spcBef>
              <a:spcAft>
                <a:spcPts val="100"/>
              </a:spcAft>
              <a:buClrTx/>
            </a:pPr>
            <a:r>
              <a:rPr lang="en-US" altLang="en-US" sz="2000" dirty="0" err="1">
                <a:solidFill>
                  <a:schemeClr val="tx2"/>
                </a:solidFill>
              </a:rPr>
              <a:t>BDOC</a:t>
            </a:r>
            <a:endParaRPr lang="en-US" altLang="en-US" sz="2000" dirty="0">
              <a:solidFill>
                <a:schemeClr val="tx2"/>
              </a:solidFill>
            </a:endParaRPr>
          </a:p>
          <a:p>
            <a:pPr>
              <a:spcBef>
                <a:spcPts val="100"/>
              </a:spcBef>
              <a:spcAft>
                <a:spcPts val="100"/>
              </a:spcAft>
              <a:buClrTx/>
            </a:pPr>
            <a:r>
              <a:rPr lang="en-US" altLang="en-US" sz="2000" dirty="0" err="1">
                <a:solidFill>
                  <a:schemeClr val="tx2"/>
                </a:solidFill>
              </a:rPr>
              <a:t>AOC</a:t>
            </a:r>
            <a:endParaRPr lang="en-US" altLang="en-US" sz="2000" dirty="0">
              <a:solidFill>
                <a:schemeClr val="tx2"/>
              </a:solidFill>
            </a:endParaRPr>
          </a:p>
          <a:p>
            <a:pPr>
              <a:spcBef>
                <a:spcPts val="100"/>
              </a:spcBef>
              <a:spcAft>
                <a:spcPts val="100"/>
              </a:spcAft>
              <a:buClrTx/>
            </a:pPr>
            <a:r>
              <a:rPr lang="en-US" altLang="en-US" sz="2000" dirty="0">
                <a:solidFill>
                  <a:schemeClr val="tx2"/>
                </a:solidFill>
              </a:rPr>
              <a:t>Carboxylic Acids</a:t>
            </a:r>
          </a:p>
          <a:p>
            <a:pPr>
              <a:spcBef>
                <a:spcPts val="100"/>
              </a:spcBef>
              <a:spcAft>
                <a:spcPts val="100"/>
              </a:spcAft>
              <a:buClrTx/>
            </a:pPr>
            <a:r>
              <a:rPr lang="en-US" altLang="en-US" sz="2000" dirty="0" err="1">
                <a:solidFill>
                  <a:schemeClr val="tx2"/>
                </a:solidFill>
              </a:rPr>
              <a:t>UV254</a:t>
            </a:r>
            <a:endParaRPr lang="en-US" altLang="en-US" sz="2000" dirty="0">
              <a:solidFill>
                <a:schemeClr val="tx2"/>
              </a:solidFill>
            </a:endParaRPr>
          </a:p>
          <a:p>
            <a:pPr>
              <a:spcBef>
                <a:spcPts val="100"/>
              </a:spcBef>
              <a:spcAft>
                <a:spcPts val="100"/>
              </a:spcAft>
              <a:buClrTx/>
            </a:pPr>
            <a:r>
              <a:rPr lang="en-US" altLang="en-US" sz="2000" dirty="0">
                <a:solidFill>
                  <a:schemeClr val="tx2"/>
                </a:solidFill>
              </a:rPr>
              <a:t>UV/VIS Spectra</a:t>
            </a:r>
          </a:p>
          <a:p>
            <a:pPr>
              <a:spcBef>
                <a:spcPts val="100"/>
              </a:spcBef>
              <a:spcAft>
                <a:spcPts val="100"/>
              </a:spcAft>
              <a:buClrTx/>
            </a:pPr>
            <a:r>
              <a:rPr lang="en-US" altLang="en-US" sz="2000" dirty="0">
                <a:solidFill>
                  <a:schemeClr val="tx2"/>
                </a:solidFill>
              </a:rPr>
              <a:t>SUVA</a:t>
            </a:r>
          </a:p>
          <a:p>
            <a:pPr>
              <a:spcBef>
                <a:spcPts val="100"/>
              </a:spcBef>
              <a:spcAft>
                <a:spcPts val="100"/>
              </a:spcAft>
              <a:buClrTx/>
            </a:pPr>
            <a:r>
              <a:rPr lang="en-US" altLang="en-US" sz="2000" dirty="0">
                <a:solidFill>
                  <a:schemeClr val="tx2"/>
                </a:solidFill>
              </a:rPr>
              <a:t>Fluorescence Spectroscopy</a:t>
            </a:r>
          </a:p>
        </p:txBody>
      </p:sp>
      <p:sp>
        <p:nvSpPr>
          <p:cNvPr id="12" name="Rounded Rectangle 13"/>
          <p:cNvSpPr>
            <a:spLocks noChangeArrowheads="1"/>
          </p:cNvSpPr>
          <p:nvPr/>
        </p:nvSpPr>
        <p:spPr bwMode="auto">
          <a:xfrm>
            <a:off x="7560292" y="1872819"/>
            <a:ext cx="2740025" cy="2781300"/>
          </a:xfrm>
          <a:prstGeom prst="roundRect">
            <a:avLst>
              <a:gd name="adj" fmla="val 0"/>
            </a:avLst>
          </a:prstGeom>
          <a:gradFill rotWithShape="1">
            <a:gsLst>
              <a:gs pos="0">
                <a:srgbClr val="FFF0DB"/>
              </a:gs>
              <a:gs pos="64999">
                <a:srgbClr val="FFDCA9"/>
              </a:gs>
              <a:gs pos="100000">
                <a:srgbClr val="FFD084"/>
              </a:gs>
            </a:gsLst>
            <a:lin ang="5400000" scaled="1"/>
          </a:gradFill>
          <a:ln w="9525">
            <a:solidFill>
              <a:srgbClr val="EE9E25"/>
            </a:solidFill>
            <a:round/>
            <a:headEnd/>
            <a:tailEnd/>
          </a:ln>
          <a:effectLst>
            <a:outerShdw blurRad="40000" dist="20000" dir="5400000" rotWithShape="0">
              <a:srgbClr val="808080">
                <a:alpha val="37999"/>
              </a:srgbClr>
            </a:outerShdw>
          </a:effectLst>
        </p:spPr>
        <p:txBody>
          <a:bodyPr/>
          <a:lstStyle/>
          <a:p>
            <a:pPr>
              <a:defRPr/>
            </a:pPr>
            <a:endParaRPr lang="en-US">
              <a:solidFill>
                <a:schemeClr val="tx2"/>
              </a:solidFill>
              <a:latin typeface="+mn-lt"/>
              <a:ea typeface="+mn-ea"/>
            </a:endParaRPr>
          </a:p>
        </p:txBody>
      </p:sp>
      <p:sp>
        <p:nvSpPr>
          <p:cNvPr id="13" name="TextBox 14"/>
          <p:cNvSpPr txBox="1">
            <a:spLocks noChangeArrowheads="1"/>
          </p:cNvSpPr>
          <p:nvPr/>
        </p:nvSpPr>
        <p:spPr bwMode="auto">
          <a:xfrm>
            <a:off x="7861917" y="1979182"/>
            <a:ext cx="2328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Char char="•"/>
              <a:defRPr sz="24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0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ClrTx/>
              <a:buFontTx/>
              <a:buNone/>
            </a:pPr>
            <a:r>
              <a:rPr lang="en-US" altLang="en-US" b="1" u="sng">
                <a:solidFill>
                  <a:srgbClr val="5B5B5E"/>
                </a:solidFill>
              </a:rPr>
              <a:t>Water Quality</a:t>
            </a:r>
          </a:p>
        </p:txBody>
      </p:sp>
      <p:sp>
        <p:nvSpPr>
          <p:cNvPr id="14" name="TextBox 15"/>
          <p:cNvSpPr txBox="1">
            <a:spLocks noChangeArrowheads="1"/>
          </p:cNvSpPr>
          <p:nvPr/>
        </p:nvSpPr>
        <p:spPr bwMode="auto">
          <a:xfrm>
            <a:off x="7639667" y="2444319"/>
            <a:ext cx="266065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2"/>
              </a:buClr>
              <a:buChar char="•"/>
              <a:defRPr sz="24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0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ts val="200"/>
              </a:spcBef>
              <a:spcAft>
                <a:spcPts val="200"/>
              </a:spcAft>
              <a:buClrTx/>
            </a:pPr>
            <a:r>
              <a:rPr lang="en-US" altLang="en-US" sz="2000">
                <a:solidFill>
                  <a:schemeClr val="tx2"/>
                </a:solidFill>
              </a:rPr>
              <a:t>Temperature</a:t>
            </a:r>
          </a:p>
          <a:p>
            <a:pPr>
              <a:spcBef>
                <a:spcPts val="200"/>
              </a:spcBef>
              <a:spcAft>
                <a:spcPts val="200"/>
              </a:spcAft>
              <a:buClrTx/>
            </a:pPr>
            <a:r>
              <a:rPr lang="en-US" altLang="en-US" sz="2000">
                <a:solidFill>
                  <a:schemeClr val="tx2"/>
                </a:solidFill>
              </a:rPr>
              <a:t>pH</a:t>
            </a:r>
          </a:p>
          <a:p>
            <a:pPr>
              <a:spcBef>
                <a:spcPts val="200"/>
              </a:spcBef>
              <a:spcAft>
                <a:spcPts val="200"/>
              </a:spcAft>
              <a:buClrTx/>
            </a:pPr>
            <a:r>
              <a:rPr lang="en-US" altLang="en-US" sz="2000">
                <a:solidFill>
                  <a:schemeClr val="tx2"/>
                </a:solidFill>
              </a:rPr>
              <a:t>Turbidity</a:t>
            </a:r>
          </a:p>
          <a:p>
            <a:pPr>
              <a:spcBef>
                <a:spcPts val="200"/>
              </a:spcBef>
              <a:spcAft>
                <a:spcPts val="200"/>
              </a:spcAft>
              <a:buClrTx/>
            </a:pPr>
            <a:r>
              <a:rPr lang="en-US" altLang="en-US" sz="2000">
                <a:solidFill>
                  <a:schemeClr val="tx2"/>
                </a:solidFill>
              </a:rPr>
              <a:t>Nutrients (N &amp; P)</a:t>
            </a:r>
          </a:p>
          <a:p>
            <a:pPr>
              <a:spcBef>
                <a:spcPts val="200"/>
              </a:spcBef>
              <a:spcAft>
                <a:spcPts val="200"/>
              </a:spcAft>
              <a:buClrTx/>
            </a:pPr>
            <a:r>
              <a:rPr lang="en-US" altLang="en-US" sz="2000">
                <a:solidFill>
                  <a:schemeClr val="tx2"/>
                </a:solidFill>
              </a:rPr>
              <a:t>DBP Formation Potential</a:t>
            </a:r>
          </a:p>
        </p:txBody>
      </p:sp>
      <p:sp>
        <p:nvSpPr>
          <p:cNvPr id="15" name="Rounded Rectangle 13"/>
          <p:cNvSpPr>
            <a:spLocks noChangeArrowheads="1"/>
          </p:cNvSpPr>
          <p:nvPr/>
        </p:nvSpPr>
        <p:spPr bwMode="auto">
          <a:xfrm>
            <a:off x="7587280" y="4921216"/>
            <a:ext cx="2740025" cy="478631"/>
          </a:xfrm>
          <a:prstGeom prst="roundRect">
            <a:avLst>
              <a:gd name="adj" fmla="val 0"/>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a:ln w="9525">
            <a:solidFill>
              <a:srgbClr val="EE9E25"/>
            </a:solidFill>
            <a:round/>
            <a:headEnd/>
            <a:tailEnd/>
          </a:ln>
          <a:effectLst>
            <a:outerShdw blurRad="40000" dist="20000" dir="5400000" rotWithShape="0">
              <a:srgbClr val="808080">
                <a:alpha val="37999"/>
              </a:srgbClr>
            </a:outerShdw>
          </a:effectLst>
        </p:spPr>
        <p:txBody>
          <a:bodyPr/>
          <a:lstStyle/>
          <a:p>
            <a:pPr>
              <a:defRPr/>
            </a:pPr>
            <a:r>
              <a:rPr lang="en-US" b="1" dirty="0" smtClean="0">
                <a:solidFill>
                  <a:schemeClr val="tx2"/>
                </a:solidFill>
              </a:rPr>
              <a:t>Calculated ozone dose!</a:t>
            </a:r>
            <a:endParaRPr lang="en-US" b="1" dirty="0">
              <a:solidFill>
                <a:schemeClr val="tx2"/>
              </a:solidFill>
            </a:endParaRPr>
          </a:p>
        </p:txBody>
      </p:sp>
    </p:spTree>
    <p:extLst>
      <p:ext uri="{BB962C8B-B14F-4D97-AF65-F5344CB8AC3E}">
        <p14:creationId xmlns:p14="http://schemas.microsoft.com/office/powerpoint/2010/main" val="34248063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0338919" cy="533400"/>
          </a:xfrm>
        </p:spPr>
        <p:txBody>
          <a:bodyPr/>
          <a:lstStyle/>
          <a:p>
            <a:r>
              <a:rPr lang="en-US" dirty="0"/>
              <a:t>Monitoring </a:t>
            </a:r>
            <a:r>
              <a:rPr lang="en-US" dirty="0" smtClean="0"/>
              <a:t>Surrogates at Critical Control Points </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982751086"/>
              </p:ext>
            </p:extLst>
          </p:nvPr>
        </p:nvGraphicFramePr>
        <p:xfrm>
          <a:off x="1545020" y="1509714"/>
          <a:ext cx="7803933" cy="4069080"/>
        </p:xfrm>
        <a:graphic>
          <a:graphicData uri="http://schemas.openxmlformats.org/drawingml/2006/table">
            <a:tbl>
              <a:tblPr>
                <a:tableStyleId>{69CF1AB2-1976-4502-BF36-3FF5EA218861}</a:tableStyleId>
              </a:tblPr>
              <a:tblGrid>
                <a:gridCol w="1718442">
                  <a:extLst>
                    <a:ext uri="{9D8B030D-6E8A-4147-A177-3AD203B41FA5}">
                      <a16:colId xmlns:a16="http://schemas.microsoft.com/office/drawing/2014/main" val="20000"/>
                    </a:ext>
                  </a:extLst>
                </a:gridCol>
                <a:gridCol w="4454444">
                  <a:extLst>
                    <a:ext uri="{9D8B030D-6E8A-4147-A177-3AD203B41FA5}">
                      <a16:colId xmlns:a16="http://schemas.microsoft.com/office/drawing/2014/main" val="20001"/>
                    </a:ext>
                  </a:extLst>
                </a:gridCol>
                <a:gridCol w="1631047">
                  <a:extLst>
                    <a:ext uri="{9D8B030D-6E8A-4147-A177-3AD203B41FA5}">
                      <a16:colId xmlns:a16="http://schemas.microsoft.com/office/drawing/2014/main" val="20002"/>
                    </a:ext>
                  </a:extLst>
                </a:gridCol>
              </a:tblGrid>
              <a:tr h="182880">
                <a:tc>
                  <a:txBody>
                    <a:bodyPr/>
                    <a:lstStyle/>
                    <a:p>
                      <a:pPr algn="ctr" fontAlgn="b"/>
                      <a:r>
                        <a:rPr lang="en-US" sz="2400" b="1" u="none" strike="noStrike" dirty="0">
                          <a:effectLst/>
                        </a:rPr>
                        <a:t>Monitoring at CCPs</a:t>
                      </a:r>
                      <a:endParaRPr lang="en-US" sz="2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b="1" u="none" strike="noStrike">
                          <a:effectLst/>
                        </a:rPr>
                        <a:t>Value</a:t>
                      </a:r>
                      <a:endParaRPr lang="en-US" sz="24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b="1" u="none" strike="noStrike" dirty="0">
                          <a:effectLst/>
                        </a:rPr>
                        <a:t>Method</a:t>
                      </a:r>
                      <a:endParaRPr lang="en-US" sz="2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0"/>
                  </a:ext>
                </a:extLst>
              </a:tr>
              <a:tr h="914400">
                <a:tc>
                  <a:txBody>
                    <a:bodyPr/>
                    <a:lstStyle/>
                    <a:p>
                      <a:pPr algn="ctr" fontAlgn="b"/>
                      <a:r>
                        <a:rPr lang="en-US" sz="2400" u="none" strike="noStrike">
                          <a:effectLst/>
                        </a:rPr>
                        <a:t>TOC</a:t>
                      </a:r>
                      <a:endParaRPr lang="en-US" sz="24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a:effectLst/>
                        </a:rPr>
                        <a:t>Impacts effective ozone dose, documents effective BAF operation and minimization of DBP precursors</a:t>
                      </a:r>
                      <a:endParaRPr lang="en-US" sz="24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dirty="0">
                          <a:effectLst/>
                        </a:rPr>
                        <a:t>Online</a:t>
                      </a:r>
                      <a:endParaRPr lang="en-US" sz="2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1"/>
                  </a:ext>
                </a:extLst>
              </a:tr>
              <a:tr h="365760">
                <a:tc>
                  <a:txBody>
                    <a:bodyPr/>
                    <a:lstStyle/>
                    <a:p>
                      <a:pPr algn="ctr" fontAlgn="b"/>
                      <a:r>
                        <a:rPr lang="en-US" sz="2400" u="none" strike="noStrike">
                          <a:effectLst/>
                        </a:rPr>
                        <a:t>UV254</a:t>
                      </a:r>
                      <a:endParaRPr lang="en-US" sz="24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a:effectLst/>
                        </a:rPr>
                        <a:t>Correlates to effective ozone dose</a:t>
                      </a:r>
                      <a:endParaRPr lang="en-US" sz="24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dirty="0">
                          <a:effectLst/>
                        </a:rPr>
                        <a:t>Online</a:t>
                      </a:r>
                      <a:endParaRPr lang="en-US" sz="2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2"/>
                  </a:ext>
                </a:extLst>
              </a:tr>
              <a:tr h="365760">
                <a:tc>
                  <a:txBody>
                    <a:bodyPr/>
                    <a:lstStyle/>
                    <a:p>
                      <a:pPr algn="ctr" fontAlgn="b"/>
                      <a:r>
                        <a:rPr lang="en-US" sz="2400" u="none" strike="noStrike">
                          <a:effectLst/>
                        </a:rPr>
                        <a:t>Ozone Dose</a:t>
                      </a:r>
                      <a:endParaRPr lang="en-US" sz="24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a:effectLst/>
                        </a:rPr>
                        <a:t>Direct ratio to pathogen disinfection</a:t>
                      </a:r>
                      <a:endParaRPr lang="en-US" sz="24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a:effectLst/>
                        </a:rPr>
                        <a:t>Calculation</a:t>
                      </a:r>
                      <a:endParaRPr lang="en-US" sz="24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3"/>
                  </a:ext>
                </a:extLst>
              </a:tr>
              <a:tr h="182880">
                <a:tc>
                  <a:txBody>
                    <a:bodyPr/>
                    <a:lstStyle/>
                    <a:p>
                      <a:pPr algn="ctr" fontAlgn="b"/>
                      <a:r>
                        <a:rPr lang="en-US" sz="2400" u="none" strike="noStrike" dirty="0">
                          <a:effectLst/>
                        </a:rPr>
                        <a:t>Nitrite</a:t>
                      </a:r>
                      <a:endParaRPr lang="en-US" sz="24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a:effectLst/>
                        </a:rPr>
                        <a:t>Impacts effective ozone dose</a:t>
                      </a:r>
                      <a:endParaRPr lang="en-US" sz="24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dirty="0">
                          <a:effectLst/>
                        </a:rPr>
                        <a:t>Online</a:t>
                      </a:r>
                      <a:endParaRPr lang="en-US" sz="2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4"/>
                  </a:ext>
                </a:extLst>
              </a:tr>
              <a:tr h="182880">
                <a:tc>
                  <a:txBody>
                    <a:bodyPr/>
                    <a:lstStyle/>
                    <a:p>
                      <a:pPr algn="ctr" fontAlgn="b"/>
                      <a:r>
                        <a:rPr lang="en-US" sz="2400" b="0" i="0" u="none" strike="noStrike" dirty="0" smtClean="0">
                          <a:solidFill>
                            <a:srgbClr val="000000"/>
                          </a:solidFill>
                          <a:effectLst/>
                          <a:latin typeface="Calibri" panose="020F0502020204030204" pitchFamily="34" charset="0"/>
                        </a:rPr>
                        <a:t>Turbidity</a:t>
                      </a:r>
                      <a:endParaRPr lang="en-US" sz="24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b="0" i="0" u="none" strike="noStrike" dirty="0" smtClean="0">
                          <a:solidFill>
                            <a:srgbClr val="000000"/>
                          </a:solidFill>
                          <a:effectLst/>
                          <a:latin typeface="Calibri" panose="020F0502020204030204" pitchFamily="34" charset="0"/>
                        </a:rPr>
                        <a:t>Indirect measurement for pathogen removal</a:t>
                      </a:r>
                      <a:r>
                        <a:rPr lang="en-US" sz="2400" b="0" i="0" u="none" strike="noStrike" baseline="0" dirty="0" smtClean="0">
                          <a:solidFill>
                            <a:srgbClr val="000000"/>
                          </a:solidFill>
                          <a:effectLst/>
                          <a:latin typeface="Calibri" panose="020F0502020204030204" pitchFamily="34" charset="0"/>
                        </a:rPr>
                        <a:t> through filtration</a:t>
                      </a:r>
                      <a:endParaRPr lang="en-US" sz="24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b="0" i="0" u="none" strike="noStrike" dirty="0" smtClean="0">
                          <a:solidFill>
                            <a:srgbClr val="000000"/>
                          </a:solidFill>
                          <a:effectLst/>
                          <a:latin typeface="Calibri" panose="020F0502020204030204" pitchFamily="34" charset="0"/>
                        </a:rPr>
                        <a:t>Online</a:t>
                      </a:r>
                      <a:endParaRPr lang="en-US" sz="2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5538657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EBCT and Filtration Flux Impact Performance</a:t>
            </a:r>
            <a:endParaRPr lang="en-US" dirty="0"/>
          </a:p>
        </p:txBody>
      </p:sp>
      <p:sp>
        <p:nvSpPr>
          <p:cNvPr id="3" name="Text Placeholder 2"/>
          <p:cNvSpPr>
            <a:spLocks noGrp="1"/>
          </p:cNvSpPr>
          <p:nvPr>
            <p:ph type="body" sz="quarter" idx="10"/>
          </p:nvPr>
        </p:nvSpPr>
        <p:spPr>
          <a:xfrm>
            <a:off x="772997" y="1225618"/>
            <a:ext cx="11123629" cy="4375150"/>
          </a:xfrm>
        </p:spPr>
        <p:txBody>
          <a:bodyPr/>
          <a:lstStyle/>
          <a:p>
            <a:r>
              <a:rPr lang="en-US" sz="2800" dirty="0" smtClean="0"/>
              <a:t>Empty Bed Contract Time (EBCT)</a:t>
            </a:r>
          </a:p>
          <a:p>
            <a:pPr lvl="1"/>
            <a:r>
              <a:rPr lang="en-US" sz="2400" dirty="0" smtClean="0"/>
              <a:t>Measurement of time within the BAF filter bed (when empty)</a:t>
            </a:r>
          </a:p>
          <a:p>
            <a:pPr lvl="1"/>
            <a:r>
              <a:rPr lang="en-US" sz="2400" dirty="0" smtClean="0"/>
              <a:t>Values can range depending upon the target pollutants and effluent quality. </a:t>
            </a:r>
            <a:endParaRPr lang="en-US" sz="2400" dirty="0"/>
          </a:p>
          <a:p>
            <a:pPr lvl="1"/>
            <a:r>
              <a:rPr lang="en-US" sz="2400" dirty="0" smtClean="0"/>
              <a:t>Example EBCTs can be from 5 to 15 minutes</a:t>
            </a:r>
            <a:endParaRPr lang="en-US" sz="2400" dirty="0"/>
          </a:p>
          <a:p>
            <a:r>
              <a:rPr lang="en-US" sz="2800" dirty="0" smtClean="0"/>
              <a:t>Filtration Flux</a:t>
            </a:r>
          </a:p>
          <a:p>
            <a:pPr lvl="1"/>
            <a:r>
              <a:rPr lang="en-US" sz="2400" dirty="0" smtClean="0"/>
              <a:t>Calculated as gallons per minute per square foot of filter media</a:t>
            </a:r>
          </a:p>
          <a:p>
            <a:pPr lvl="1"/>
            <a:r>
              <a:rPr lang="en-US" sz="2400" dirty="0" smtClean="0"/>
              <a:t>Typical values are in the 3 to 7 </a:t>
            </a:r>
            <a:r>
              <a:rPr lang="en-US" sz="2400" dirty="0" err="1" smtClean="0"/>
              <a:t>gpm</a:t>
            </a:r>
            <a:r>
              <a:rPr lang="en-US" sz="2400" dirty="0" smtClean="0"/>
              <a:t>/ft</a:t>
            </a:r>
            <a:r>
              <a:rPr lang="en-US" sz="2400" baseline="30000" dirty="0" smtClean="0"/>
              <a:t>2</a:t>
            </a:r>
            <a:r>
              <a:rPr lang="en-US" sz="2400" dirty="0" smtClean="0"/>
              <a:t> range</a:t>
            </a:r>
          </a:p>
          <a:p>
            <a:r>
              <a:rPr lang="en-US" sz="2800" dirty="0" smtClean="0"/>
              <a:t>Additional Information can be found in the GAC module</a:t>
            </a:r>
          </a:p>
          <a:p>
            <a:endParaRPr lang="en-US" sz="2800" dirty="0"/>
          </a:p>
        </p:txBody>
      </p:sp>
    </p:spTree>
    <p:extLst>
      <p:ext uri="{BB962C8B-B14F-4D97-AF65-F5344CB8AC3E}">
        <p14:creationId xmlns:p14="http://schemas.microsoft.com/office/powerpoint/2010/main" val="6347313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41964"/>
            <a:ext cx="10338919" cy="533400"/>
          </a:xfrm>
        </p:spPr>
        <p:txBody>
          <a:bodyPr/>
          <a:lstStyle/>
          <a:p>
            <a:r>
              <a:rPr lang="en-US" dirty="0" smtClean="0"/>
              <a:t>Expected Learning Outcomes	</a:t>
            </a:r>
            <a:endParaRPr lang="en-US" dirty="0"/>
          </a:p>
        </p:txBody>
      </p:sp>
      <p:sp>
        <p:nvSpPr>
          <p:cNvPr id="6" name="Text Placeholder 5"/>
          <p:cNvSpPr>
            <a:spLocks noGrp="1"/>
          </p:cNvSpPr>
          <p:nvPr>
            <p:ph type="body" sz="quarter" idx="10"/>
          </p:nvPr>
        </p:nvSpPr>
        <p:spPr/>
        <p:txBody>
          <a:bodyPr/>
          <a:lstStyle/>
          <a:p>
            <a:pPr marL="0" indent="0">
              <a:buNone/>
            </a:pPr>
            <a:r>
              <a:rPr lang="en-US" sz="2800" dirty="0" smtClean="0"/>
              <a:t>Learners will be able to…</a:t>
            </a:r>
          </a:p>
          <a:p>
            <a:pPr>
              <a:buFont typeface="Arial" panose="020B0604020202020204" pitchFamily="34" charset="0"/>
              <a:buChar char="–"/>
            </a:pPr>
            <a:r>
              <a:rPr lang="en-US" sz="2800" dirty="0" smtClean="0"/>
              <a:t>Identify the benefit of using biologically activated filters (BAFs) for potable reuse applications</a:t>
            </a:r>
          </a:p>
          <a:p>
            <a:pPr>
              <a:buFont typeface="Arial" panose="020B0604020202020204" pitchFamily="34" charset="0"/>
              <a:buChar char="–"/>
            </a:pPr>
            <a:r>
              <a:rPr lang="en-US" sz="2800" dirty="0" smtClean="0"/>
              <a:t>Identify critical monitoring surrogates for process control</a:t>
            </a:r>
          </a:p>
          <a:p>
            <a:pPr>
              <a:buFont typeface="Arial" panose="020B0604020202020204" pitchFamily="34" charset="0"/>
              <a:buChar char="–"/>
            </a:pPr>
            <a:r>
              <a:rPr lang="en-US" sz="2800" dirty="0" smtClean="0"/>
              <a:t>Explain parameters influencing biological filtration</a:t>
            </a:r>
          </a:p>
          <a:p>
            <a:pPr>
              <a:buFont typeface="Arial" panose="020B0604020202020204" pitchFamily="34" charset="0"/>
              <a:buChar char="–"/>
            </a:pPr>
            <a:r>
              <a:rPr lang="en-US" sz="2800" dirty="0" smtClean="0"/>
              <a:t>Expand knowledge acquired from O₃ and GAC modules </a:t>
            </a:r>
          </a:p>
          <a:p>
            <a:endParaRPr lang="en-US" dirty="0" smtClean="0"/>
          </a:p>
          <a:p>
            <a:endParaRPr lang="en-US" dirty="0" smtClean="0"/>
          </a:p>
          <a:p>
            <a:endParaRPr lang="en-US" dirty="0" smtClean="0"/>
          </a:p>
          <a:p>
            <a:endParaRPr lang="en-US" dirty="0" smtClean="0"/>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17310674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Dissolved Oxygen (DO) Can Be Used as </a:t>
            </a:r>
            <a:r>
              <a:rPr lang="en-US" dirty="0"/>
              <a:t>a</a:t>
            </a:r>
            <a:r>
              <a:rPr lang="en-US" dirty="0" smtClean="0"/>
              <a:t> Tool to Assess Biological Activity</a:t>
            </a:r>
            <a:r>
              <a:rPr lang="en-US" dirty="0"/>
              <a:t/>
            </a:r>
            <a:br>
              <a:rPr lang="en-US" dirty="0"/>
            </a:br>
            <a:endParaRPr lang="en-US" dirty="0"/>
          </a:p>
        </p:txBody>
      </p:sp>
      <p:sp>
        <p:nvSpPr>
          <p:cNvPr id="3" name="Text Placeholder 2"/>
          <p:cNvSpPr>
            <a:spLocks noGrp="1"/>
          </p:cNvSpPr>
          <p:nvPr>
            <p:ph type="body" sz="quarter" idx="10"/>
          </p:nvPr>
        </p:nvSpPr>
        <p:spPr>
          <a:xfrm>
            <a:off x="928099" y="1398669"/>
            <a:ext cx="5805437" cy="4375150"/>
          </a:xfrm>
        </p:spPr>
        <p:txBody>
          <a:bodyPr/>
          <a:lstStyle/>
          <a:p>
            <a:pPr marL="0" indent="0">
              <a:buNone/>
            </a:pPr>
            <a:endParaRPr lang="en-US" sz="2400" dirty="0"/>
          </a:p>
          <a:p>
            <a:r>
              <a:rPr lang="en-US" sz="2400" dirty="0" smtClean="0"/>
              <a:t>DO is the amount of gaseous oxygen dissolved in the water. </a:t>
            </a:r>
          </a:p>
          <a:p>
            <a:r>
              <a:rPr lang="en-US" sz="2400" dirty="0" smtClean="0"/>
              <a:t>Concentration of DO in water is affected by temperature.</a:t>
            </a:r>
          </a:p>
          <a:p>
            <a:r>
              <a:rPr lang="en-US" sz="2400" dirty="0" smtClean="0"/>
              <a:t>DO Important for online monitoring of biological activity in system. If an upset in the BAF occurs, the dissolved oxygen concentration in the BAF effluent should also change</a:t>
            </a:r>
            <a:endParaRPr lang="en-US" sz="2400" dirty="0"/>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6000" y="-3238500"/>
            <a:ext cx="4389120" cy="1828800"/>
          </a:xfrm>
          <a:prstGeom prst="rect">
            <a:avLst/>
          </a:prstGeom>
        </p:spPr>
      </p:pic>
      <p:pic>
        <p:nvPicPr>
          <p:cNvPr id="4" name="Picture 3"/>
          <p:cNvPicPr>
            <a:picLocks noChangeAspect="1"/>
          </p:cNvPicPr>
          <p:nvPr/>
        </p:nvPicPr>
        <p:blipFill>
          <a:blip r:embed="rId4"/>
          <a:stretch>
            <a:fillRect/>
          </a:stretch>
        </p:blipFill>
        <p:spPr>
          <a:xfrm>
            <a:off x="7514334" y="1386425"/>
            <a:ext cx="1882586" cy="1219916"/>
          </a:xfrm>
          <a:prstGeom prst="rect">
            <a:avLst/>
          </a:prstGeom>
        </p:spPr>
      </p:pic>
      <p:sp>
        <p:nvSpPr>
          <p:cNvPr id="11" name="TextBox 10"/>
          <p:cNvSpPr txBox="1"/>
          <p:nvPr/>
        </p:nvSpPr>
        <p:spPr>
          <a:xfrm>
            <a:off x="9396920" y="1827106"/>
            <a:ext cx="3046155" cy="338554"/>
          </a:xfrm>
          <a:prstGeom prst="rect">
            <a:avLst/>
          </a:prstGeom>
          <a:noFill/>
        </p:spPr>
        <p:txBody>
          <a:bodyPr wrap="square" rtlCol="0">
            <a:spAutoFit/>
          </a:bodyPr>
          <a:lstStyle/>
          <a:p>
            <a:r>
              <a:rPr lang="en-US" sz="1600" dirty="0" err="1" smtClean="0">
                <a:latin typeface="Arial" panose="020B0604020202020204" pitchFamily="34" charset="0"/>
                <a:cs typeface="Arial" panose="020B0604020202020204" pitchFamily="34" charset="0"/>
              </a:rPr>
              <a:t>Hach</a:t>
            </a:r>
            <a:r>
              <a:rPr lang="en-US" sz="1600" dirty="0" smtClean="0">
                <a:latin typeface="Arial" panose="020B0604020202020204" pitchFamily="34" charset="0"/>
                <a:cs typeface="Arial" panose="020B0604020202020204" pitchFamily="34" charset="0"/>
              </a:rPr>
              <a:t> – www.hach.com </a:t>
            </a:r>
            <a:endParaRPr lang="en-US" sz="16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33536" y="2650952"/>
            <a:ext cx="5121917" cy="3122867"/>
          </a:xfrm>
          <a:prstGeom prst="rect">
            <a:avLst/>
          </a:prstGeom>
        </p:spPr>
      </p:pic>
      <p:sp>
        <p:nvSpPr>
          <p:cNvPr id="6" name="Rectangle 5"/>
          <p:cNvSpPr/>
          <p:nvPr/>
        </p:nvSpPr>
        <p:spPr>
          <a:xfrm>
            <a:off x="7223312" y="5773819"/>
            <a:ext cx="4347216" cy="523220"/>
          </a:xfrm>
          <a:prstGeom prst="rect">
            <a:avLst/>
          </a:prstGeom>
        </p:spPr>
        <p:txBody>
          <a:bodyPr wrap="none">
            <a:spAutoFit/>
          </a:bodyPr>
          <a:lstStyle/>
          <a:p>
            <a:pPr algn="ctr"/>
            <a:r>
              <a:rPr lang="en-US" sz="1400" dirty="0" smtClean="0"/>
              <a:t>One Example of the Reduction of DO across </a:t>
            </a:r>
            <a:r>
              <a:rPr lang="en-US" sz="1400" dirty="0" err="1" smtClean="0"/>
              <a:t>biofiltration</a:t>
            </a:r>
            <a:r>
              <a:rPr lang="en-US" sz="1400" dirty="0" smtClean="0"/>
              <a:t/>
            </a:r>
            <a:br>
              <a:rPr lang="en-US" sz="1400" dirty="0" smtClean="0"/>
            </a:br>
            <a:r>
              <a:rPr lang="en-US" sz="1400" dirty="0" smtClean="0"/>
              <a:t>(courtesy of IDE Technologies)</a:t>
            </a:r>
            <a:endParaRPr lang="en-US" sz="1400" dirty="0"/>
          </a:p>
        </p:txBody>
      </p:sp>
    </p:spTree>
    <p:extLst>
      <p:ext uri="{BB962C8B-B14F-4D97-AF65-F5344CB8AC3E}">
        <p14:creationId xmlns:p14="http://schemas.microsoft.com/office/powerpoint/2010/main" val="41154105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881" y="322843"/>
            <a:ext cx="11104463" cy="1083538"/>
          </a:xfrm>
        </p:spPr>
        <p:txBody>
          <a:bodyPr/>
          <a:lstStyle/>
          <a:p>
            <a:r>
              <a:rPr lang="en-US" dirty="0"/>
              <a:t>Adenosine </a:t>
            </a:r>
            <a:r>
              <a:rPr lang="en-US" dirty="0" smtClean="0"/>
              <a:t>triphosphate (ATP	</a:t>
            </a:r>
            <a:r>
              <a:rPr lang="en-US" dirty="0"/>
              <a:t>) </a:t>
            </a:r>
            <a:r>
              <a:rPr lang="en-US" dirty="0" smtClean="0"/>
              <a:t>Measurement Provides a</a:t>
            </a:r>
            <a:br>
              <a:rPr lang="en-US" dirty="0" smtClean="0"/>
            </a:br>
            <a:r>
              <a:rPr lang="en-US" dirty="0" smtClean="0"/>
              <a:t>Direct Indication of </a:t>
            </a:r>
            <a:r>
              <a:rPr lang="en-US" dirty="0"/>
              <a:t>t</a:t>
            </a:r>
            <a:r>
              <a:rPr lang="en-US" dirty="0" smtClean="0"/>
              <a:t>he Microbiological Content in </a:t>
            </a:r>
            <a:r>
              <a:rPr lang="en-US" dirty="0"/>
              <a:t>t</a:t>
            </a:r>
            <a:r>
              <a:rPr lang="en-US" dirty="0" smtClean="0"/>
              <a:t>he Sample</a:t>
            </a:r>
            <a:br>
              <a:rPr lang="en-US" dirty="0" smtClean="0"/>
            </a:br>
            <a:endParaRPr lang="en-US" dirty="0"/>
          </a:p>
        </p:txBody>
      </p:sp>
      <p:sp>
        <p:nvSpPr>
          <p:cNvPr id="3" name="Text Placeholder 2"/>
          <p:cNvSpPr>
            <a:spLocks noGrp="1"/>
          </p:cNvSpPr>
          <p:nvPr>
            <p:ph type="body" sz="quarter" idx="10"/>
          </p:nvPr>
        </p:nvSpPr>
        <p:spPr>
          <a:xfrm>
            <a:off x="928099" y="1554311"/>
            <a:ext cx="8176334" cy="4375150"/>
          </a:xfrm>
        </p:spPr>
        <p:txBody>
          <a:bodyPr/>
          <a:lstStyle/>
          <a:p>
            <a:pPr marL="0" indent="0">
              <a:buNone/>
            </a:pPr>
            <a:endParaRPr lang="en-US" sz="2400" dirty="0"/>
          </a:p>
          <a:p>
            <a:r>
              <a:rPr lang="en-US" sz="2400" dirty="0" smtClean="0"/>
              <a:t>Important for developing the baseline performance of the BAF and for period verification of biological activity</a:t>
            </a:r>
          </a:p>
          <a:p>
            <a:r>
              <a:rPr lang="en-US" sz="2400" dirty="0" smtClean="0"/>
              <a:t>ATP is present in all </a:t>
            </a:r>
            <a:r>
              <a:rPr lang="en-US" sz="2400" dirty="0"/>
              <a:t>living cells </a:t>
            </a:r>
            <a:r>
              <a:rPr lang="en-US" sz="2400" dirty="0" smtClean="0"/>
              <a:t>regardless </a:t>
            </a:r>
            <a:r>
              <a:rPr lang="en-US" sz="2400" dirty="0"/>
              <a:t>of whether they are bacteria, fungi, or any other type of </a:t>
            </a:r>
            <a:r>
              <a:rPr lang="en-US" sz="2400" dirty="0" smtClean="0"/>
              <a:t>microbe</a:t>
            </a:r>
          </a:p>
          <a:p>
            <a:r>
              <a:rPr lang="en-US" sz="2400" dirty="0" smtClean="0"/>
              <a:t>This method uses the luciferase </a:t>
            </a:r>
            <a:r>
              <a:rPr lang="en-US" sz="2400" dirty="0"/>
              <a:t>enzyme isolated from firefly</a:t>
            </a:r>
          </a:p>
          <a:p>
            <a:r>
              <a:rPr lang="en-US" sz="2400" dirty="0" smtClean="0"/>
              <a:t>Consumes </a:t>
            </a:r>
            <a:r>
              <a:rPr lang="en-US" sz="2400" dirty="0"/>
              <a:t>ATP and Luciferin to produce light</a:t>
            </a:r>
          </a:p>
          <a:p>
            <a:endParaRPr lang="en-US" sz="2800" dirty="0"/>
          </a:p>
        </p:txBody>
      </p:sp>
      <p:pic>
        <p:nvPicPr>
          <p:cNvPr id="6" name="Picture 5"/>
          <p:cNvPicPr>
            <a:picLocks noChangeAspect="1"/>
          </p:cNvPicPr>
          <p:nvPr/>
        </p:nvPicPr>
        <p:blipFill>
          <a:blip r:embed="rId3"/>
          <a:stretch>
            <a:fillRect/>
          </a:stretch>
        </p:blipFill>
        <p:spPr>
          <a:xfrm>
            <a:off x="9069372" y="3438966"/>
            <a:ext cx="2895600" cy="2638425"/>
          </a:xfrm>
          <a:prstGeom prst="rect">
            <a:avLst/>
          </a:prstGeom>
        </p:spPr>
      </p:pic>
      <p:sp>
        <p:nvSpPr>
          <p:cNvPr id="7" name="TextBox 6"/>
          <p:cNvSpPr txBox="1"/>
          <p:nvPr/>
        </p:nvSpPr>
        <p:spPr>
          <a:xfrm>
            <a:off x="9841584" y="5929461"/>
            <a:ext cx="2262433" cy="369332"/>
          </a:xfrm>
          <a:prstGeom prst="rect">
            <a:avLst/>
          </a:prstGeom>
          <a:noFill/>
        </p:spPr>
        <p:txBody>
          <a:bodyPr wrap="square" rtlCol="0">
            <a:spAutoFit/>
          </a:bodyPr>
          <a:lstStyle/>
          <a:p>
            <a:r>
              <a:rPr lang="en-US" dirty="0" err="1" smtClean="0">
                <a:latin typeface="Arial" panose="020B0604020202020204" pitchFamily="34" charset="0"/>
                <a:cs typeface="Arial" panose="020B0604020202020204" pitchFamily="34" charset="0"/>
              </a:rPr>
              <a:t>LuminUltra</a:t>
            </a:r>
            <a:r>
              <a:rPr lang="en-US" baseline="30000" dirty="0" smtClean="0">
                <a:latin typeface="Arial" panose="020B0604020202020204" pitchFamily="34" charset="0"/>
                <a:cs typeface="Arial" panose="020B0604020202020204" pitchFamily="34" charset="0"/>
              </a:rPr>
              <a:t>®</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06000" y="-3238500"/>
            <a:ext cx="4389120" cy="1828800"/>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28872" y="1768750"/>
            <a:ext cx="2947201" cy="1342197"/>
          </a:xfrm>
          <a:prstGeom prst="rect">
            <a:avLst/>
          </a:prstGeom>
        </p:spPr>
      </p:pic>
      <p:sp>
        <p:nvSpPr>
          <p:cNvPr id="10" name="TextBox 9"/>
          <p:cNvSpPr txBox="1"/>
          <p:nvPr/>
        </p:nvSpPr>
        <p:spPr>
          <a:xfrm>
            <a:off x="8940436" y="3060365"/>
            <a:ext cx="3046155" cy="338554"/>
          </a:xfrm>
          <a:prstGeom prst="rect">
            <a:avLst/>
          </a:prstGeom>
          <a:noFill/>
        </p:spPr>
        <p:txBody>
          <a:bodyPr wrap="square" rtlCol="0">
            <a:spAutoFit/>
          </a:bodyPr>
          <a:lstStyle/>
          <a:p>
            <a:r>
              <a:rPr lang="en-US" sz="1600" dirty="0" smtClean="0">
                <a:latin typeface="Arial" panose="020B0604020202020204" pitchFamily="34" charset="0"/>
                <a:cs typeface="Arial" panose="020B0604020202020204" pitchFamily="34" charset="0"/>
              </a:rPr>
              <a:t>Cathy </a:t>
            </a:r>
            <a:r>
              <a:rPr lang="en-US" sz="1600" dirty="0" err="1" smtClean="0">
                <a:latin typeface="Arial" panose="020B0604020202020204" pitchFamily="34" charset="0"/>
                <a:cs typeface="Arial" panose="020B0604020202020204" pitchFamily="34" charset="0"/>
              </a:rPr>
              <a:t>Keifer</a:t>
            </a:r>
            <a:r>
              <a:rPr lang="en-US" sz="1600" dirty="0" smtClean="0">
                <a:latin typeface="Arial" panose="020B0604020202020204" pitchFamily="34" charset="0"/>
                <a:cs typeface="Arial" panose="020B0604020202020204" pitchFamily="34" charset="0"/>
              </a:rPr>
              <a:t> – Livescience.com </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10222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1409452"/>
            <a:ext cx="7764463" cy="1090042"/>
          </a:xfrm>
        </p:spPr>
        <p:txBody>
          <a:bodyPr/>
          <a:lstStyle/>
          <a:p>
            <a:r>
              <a:rPr lang="en-US" b="0" dirty="0" smtClean="0">
                <a:latin typeface="Arial" panose="020B0604020202020204" pitchFamily="34" charset="0"/>
                <a:cs typeface="Arial" panose="020B0604020202020204" pitchFamily="34" charset="0"/>
              </a:rPr>
              <a:t>Design Criteria</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34067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0338919" cy="533400"/>
          </a:xfrm>
        </p:spPr>
        <p:txBody>
          <a:bodyPr/>
          <a:lstStyle/>
          <a:p>
            <a:r>
              <a:rPr lang="en-US" dirty="0" smtClean="0"/>
              <a:t>Conventional Biological </a:t>
            </a:r>
            <a:r>
              <a:rPr lang="en-US" dirty="0"/>
              <a:t>Filter Design and Management</a:t>
            </a:r>
          </a:p>
        </p:txBody>
      </p:sp>
      <p:sp>
        <p:nvSpPr>
          <p:cNvPr id="6" name="Rectangle 5"/>
          <p:cNvSpPr>
            <a:spLocks noChangeArrowheads="1"/>
          </p:cNvSpPr>
          <p:nvPr/>
        </p:nvSpPr>
        <p:spPr bwMode="auto">
          <a:xfrm>
            <a:off x="1668262" y="1550633"/>
            <a:ext cx="4038600" cy="4572000"/>
          </a:xfrm>
          <a:prstGeom prst="rect">
            <a:avLst/>
          </a:prstGeom>
          <a:solidFill>
            <a:srgbClr val="395173">
              <a:alpha val="93000"/>
            </a:srgbClr>
          </a:solidFill>
          <a:ln w="9525">
            <a:solidFill>
              <a:srgbClr val="3565A2"/>
            </a:solidFill>
            <a:miter lim="800000"/>
            <a:headEnd/>
            <a:tailEnd/>
          </a:ln>
          <a:effectLst>
            <a:outerShdw blurRad="40000" dist="23000" dir="5400000" rotWithShape="0">
              <a:srgbClr val="808080">
                <a:alpha val="34999"/>
              </a:srgbClr>
            </a:outerShdw>
          </a:effectLst>
        </p:spPr>
        <p:txBody>
          <a:bodyPr/>
          <a:lstStyle/>
          <a:p>
            <a:pPr>
              <a:defRPr/>
            </a:pPr>
            <a:r>
              <a:rPr lang="en-US" sz="2400" b="1" dirty="0">
                <a:solidFill>
                  <a:schemeClr val="lt1"/>
                </a:solidFill>
                <a:latin typeface="Arial" panose="020B0604020202020204" pitchFamily="34" charset="0"/>
                <a:cs typeface="Arial" panose="020B0604020202020204" pitchFamily="34" charset="0"/>
              </a:rPr>
              <a:t>Conventional Filters</a:t>
            </a:r>
          </a:p>
          <a:p>
            <a:pPr marL="285750" indent="-285750">
              <a:buFont typeface="Arial"/>
              <a:buChar char="•"/>
              <a:defRPr/>
            </a:pPr>
            <a:r>
              <a:rPr lang="en-US" sz="2400" dirty="0">
                <a:solidFill>
                  <a:schemeClr val="lt1"/>
                </a:solidFill>
                <a:latin typeface="Arial" panose="020B0604020202020204" pitchFamily="34" charset="0"/>
                <a:cs typeface="Arial" panose="020B0604020202020204" pitchFamily="34" charset="0"/>
              </a:rPr>
              <a:t>L/D ratio</a:t>
            </a:r>
          </a:p>
          <a:p>
            <a:pPr marL="285750" indent="-285750">
              <a:buFont typeface="Arial"/>
              <a:buChar char="•"/>
              <a:defRPr/>
            </a:pPr>
            <a:r>
              <a:rPr lang="en-US" sz="2400" dirty="0">
                <a:solidFill>
                  <a:schemeClr val="lt1"/>
                </a:solidFill>
                <a:latin typeface="Arial" panose="020B0604020202020204" pitchFamily="34" charset="0"/>
                <a:cs typeface="Arial" panose="020B0604020202020204" pitchFamily="34" charset="0"/>
              </a:rPr>
              <a:t>Media type</a:t>
            </a:r>
          </a:p>
          <a:p>
            <a:pPr marL="285750" indent="-285750">
              <a:buFont typeface="Arial"/>
              <a:buChar char="•"/>
              <a:defRPr/>
            </a:pPr>
            <a:r>
              <a:rPr lang="en-US" sz="2400" dirty="0">
                <a:solidFill>
                  <a:schemeClr val="lt1"/>
                </a:solidFill>
                <a:latin typeface="Arial" panose="020B0604020202020204" pitchFamily="34" charset="0"/>
                <a:cs typeface="Arial" panose="020B0604020202020204" pitchFamily="34" charset="0"/>
              </a:rPr>
              <a:t>Media effective size</a:t>
            </a:r>
          </a:p>
          <a:p>
            <a:pPr marL="285750" indent="-285750">
              <a:buFont typeface="Arial"/>
              <a:buChar char="•"/>
              <a:defRPr/>
            </a:pPr>
            <a:r>
              <a:rPr lang="en-US" sz="2400" dirty="0">
                <a:solidFill>
                  <a:schemeClr val="lt1"/>
                </a:solidFill>
                <a:latin typeface="Arial" panose="020B0604020202020204" pitchFamily="34" charset="0"/>
                <a:cs typeface="Arial" panose="020B0604020202020204" pitchFamily="34" charset="0"/>
              </a:rPr>
              <a:t>Media uniformity coefficient</a:t>
            </a:r>
          </a:p>
          <a:p>
            <a:pPr marL="285750" indent="-285750">
              <a:buFont typeface="Arial"/>
              <a:buChar char="•"/>
              <a:defRPr/>
            </a:pPr>
            <a:r>
              <a:rPr lang="en-US" sz="2400" dirty="0">
                <a:solidFill>
                  <a:schemeClr val="lt1"/>
                </a:solidFill>
                <a:latin typeface="Arial" panose="020B0604020202020204" pitchFamily="34" charset="0"/>
                <a:cs typeface="Arial" panose="020B0604020202020204" pitchFamily="34" charset="0"/>
              </a:rPr>
              <a:t>Filter loading rate</a:t>
            </a:r>
          </a:p>
          <a:p>
            <a:pPr marL="285750" indent="-285750">
              <a:buFont typeface="Arial"/>
              <a:buChar char="•"/>
              <a:defRPr/>
            </a:pPr>
            <a:r>
              <a:rPr lang="en-US" sz="2400" dirty="0">
                <a:solidFill>
                  <a:schemeClr val="lt1"/>
                </a:solidFill>
                <a:latin typeface="Arial" panose="020B0604020202020204" pitchFamily="34" charset="0"/>
                <a:cs typeface="Arial" panose="020B0604020202020204" pitchFamily="34" charset="0"/>
              </a:rPr>
              <a:t>Backwash rate &amp; duration</a:t>
            </a:r>
          </a:p>
          <a:p>
            <a:pPr marL="285750" indent="-285750">
              <a:buFont typeface="Arial"/>
              <a:buChar char="•"/>
              <a:defRPr/>
            </a:pPr>
            <a:r>
              <a:rPr lang="en-US" sz="2400" dirty="0">
                <a:solidFill>
                  <a:schemeClr val="lt1"/>
                </a:solidFill>
                <a:latin typeface="Arial" panose="020B0604020202020204" pitchFamily="34" charset="0"/>
                <a:cs typeface="Arial" panose="020B0604020202020204" pitchFamily="34" charset="0"/>
              </a:rPr>
              <a:t>Backwash auxiliary scour type</a:t>
            </a:r>
          </a:p>
        </p:txBody>
      </p:sp>
      <p:sp>
        <p:nvSpPr>
          <p:cNvPr id="7" name="Rectangle 6"/>
          <p:cNvSpPr>
            <a:spLocks noChangeArrowheads="1"/>
          </p:cNvSpPr>
          <p:nvPr/>
        </p:nvSpPr>
        <p:spPr bwMode="auto">
          <a:xfrm>
            <a:off x="6011662" y="1550633"/>
            <a:ext cx="4038600" cy="4572000"/>
          </a:xfrm>
          <a:prstGeom prst="rect">
            <a:avLst/>
          </a:prstGeom>
          <a:solidFill>
            <a:srgbClr val="395173">
              <a:alpha val="93000"/>
            </a:srgbClr>
          </a:solidFill>
          <a:ln w="9525">
            <a:solidFill>
              <a:srgbClr val="3565A2"/>
            </a:solidFill>
            <a:miter lim="800000"/>
            <a:headEnd/>
            <a:tailEnd/>
          </a:ln>
          <a:effectLst>
            <a:outerShdw blurRad="40000" dist="23000" dir="5400000" rotWithShape="0">
              <a:srgbClr val="808080">
                <a:alpha val="34999"/>
              </a:srgbClr>
            </a:outerShdw>
          </a:effectLst>
        </p:spPr>
        <p:txBody>
          <a:bodyPr/>
          <a:lstStyle/>
          <a:p>
            <a:pPr>
              <a:defRPr/>
            </a:pPr>
            <a:r>
              <a:rPr lang="en-US" sz="2400" b="1" dirty="0">
                <a:solidFill>
                  <a:schemeClr val="lt1"/>
                </a:solidFill>
                <a:latin typeface="Arial" panose="020B0604020202020204" pitchFamily="34" charset="0"/>
                <a:cs typeface="Arial" panose="020B0604020202020204" pitchFamily="34" charset="0"/>
              </a:rPr>
              <a:t>Biological Filters</a:t>
            </a:r>
          </a:p>
          <a:p>
            <a:pPr marL="342900" indent="-342900">
              <a:buFont typeface="Arial"/>
              <a:buChar char="•"/>
              <a:defRPr/>
            </a:pPr>
            <a:r>
              <a:rPr lang="en-US" sz="2400" dirty="0">
                <a:solidFill>
                  <a:schemeClr val="lt1"/>
                </a:solidFill>
                <a:latin typeface="Arial" panose="020B0604020202020204" pitchFamily="34" charset="0"/>
                <a:cs typeface="Arial" panose="020B0604020202020204" pitchFamily="34" charset="0"/>
              </a:rPr>
              <a:t>Empty bed contact time</a:t>
            </a:r>
          </a:p>
          <a:p>
            <a:pPr marL="342900" indent="-342900">
              <a:buFont typeface="Arial"/>
              <a:buChar char="•"/>
              <a:defRPr/>
            </a:pPr>
            <a:r>
              <a:rPr lang="en-US" sz="2400" dirty="0">
                <a:solidFill>
                  <a:schemeClr val="lt1"/>
                </a:solidFill>
                <a:latin typeface="Arial" panose="020B0604020202020204" pitchFamily="34" charset="0"/>
                <a:cs typeface="Arial" panose="020B0604020202020204" pitchFamily="34" charset="0"/>
              </a:rPr>
              <a:t>Compounds targeted for removal</a:t>
            </a:r>
          </a:p>
          <a:p>
            <a:pPr marL="514350" lvl="1" indent="-228600">
              <a:buFont typeface="Arial" panose="020B0604020202020204" pitchFamily="34" charset="0"/>
              <a:buChar char="–"/>
              <a:defRPr/>
            </a:pPr>
            <a:r>
              <a:rPr lang="en-US" sz="2400" dirty="0" smtClean="0">
                <a:solidFill>
                  <a:schemeClr val="lt1"/>
                </a:solidFill>
                <a:latin typeface="Arial" panose="020B0604020202020204" pitchFamily="34" charset="0"/>
                <a:cs typeface="Arial" panose="020B0604020202020204" pitchFamily="34" charset="0"/>
              </a:rPr>
              <a:t>TOC</a:t>
            </a:r>
            <a:endParaRPr lang="en-US" sz="2400" dirty="0">
              <a:solidFill>
                <a:schemeClr val="lt1"/>
              </a:solidFill>
              <a:latin typeface="Arial" panose="020B0604020202020204" pitchFamily="34" charset="0"/>
              <a:cs typeface="Arial" panose="020B0604020202020204" pitchFamily="34" charset="0"/>
            </a:endParaRPr>
          </a:p>
          <a:p>
            <a:pPr marL="514350" lvl="1" indent="-228600">
              <a:buFont typeface="Arial" panose="020B0604020202020204" pitchFamily="34" charset="0"/>
              <a:buChar char="–"/>
              <a:defRPr/>
            </a:pPr>
            <a:r>
              <a:rPr lang="en-US" sz="2400" dirty="0" smtClean="0">
                <a:solidFill>
                  <a:schemeClr val="lt1"/>
                </a:solidFill>
                <a:latin typeface="Arial" panose="020B0604020202020204" pitchFamily="34" charset="0"/>
                <a:cs typeface="Arial" panose="020B0604020202020204" pitchFamily="34" charset="0"/>
              </a:rPr>
              <a:t>CECs</a:t>
            </a:r>
            <a:endParaRPr lang="en-US" sz="2400" dirty="0">
              <a:solidFill>
                <a:schemeClr val="lt1"/>
              </a:solidFill>
              <a:latin typeface="Arial" panose="020B0604020202020204" pitchFamily="34" charset="0"/>
              <a:cs typeface="Arial" panose="020B0604020202020204" pitchFamily="34" charset="0"/>
            </a:endParaRPr>
          </a:p>
          <a:p>
            <a:pPr marL="514350" lvl="1" indent="-228600">
              <a:buFont typeface="Arial" panose="020B0604020202020204" pitchFamily="34" charset="0"/>
              <a:buChar char="–"/>
              <a:defRPr/>
            </a:pPr>
            <a:r>
              <a:rPr lang="en-US" sz="2400" dirty="0">
                <a:solidFill>
                  <a:schemeClr val="lt1"/>
                </a:solidFill>
                <a:latin typeface="Arial" panose="020B0604020202020204" pitchFamily="34" charset="0"/>
                <a:cs typeface="Arial" panose="020B0604020202020204" pitchFamily="34" charset="0"/>
              </a:rPr>
              <a:t>DBP formation </a:t>
            </a:r>
            <a:r>
              <a:rPr lang="en-US" sz="2400" dirty="0" smtClean="0">
                <a:solidFill>
                  <a:schemeClr val="lt1"/>
                </a:solidFill>
                <a:latin typeface="Arial" panose="020B0604020202020204" pitchFamily="34" charset="0"/>
                <a:cs typeface="Arial" panose="020B0604020202020204" pitchFamily="34" charset="0"/>
              </a:rPr>
              <a:t>potential</a:t>
            </a:r>
            <a:endParaRPr lang="en-US" sz="2400" dirty="0">
              <a:solidFill>
                <a:schemeClr val="lt1"/>
              </a:solidFill>
              <a:latin typeface="Arial" panose="020B0604020202020204" pitchFamily="34" charset="0"/>
              <a:cs typeface="Arial" panose="020B0604020202020204" pitchFamily="34" charset="0"/>
            </a:endParaRPr>
          </a:p>
          <a:p>
            <a:pPr marL="514350" lvl="1" indent="-228600">
              <a:buFont typeface="Arial" panose="020B0604020202020204" pitchFamily="34" charset="0"/>
              <a:buChar char="–"/>
              <a:defRPr/>
            </a:pPr>
            <a:r>
              <a:rPr lang="en-US" sz="2400" dirty="0" smtClean="0">
                <a:solidFill>
                  <a:schemeClr val="lt1"/>
                </a:solidFill>
                <a:latin typeface="Arial" panose="020B0604020202020204" pitchFamily="34" charset="0"/>
                <a:cs typeface="Arial" panose="020B0604020202020204" pitchFamily="34" charset="0"/>
              </a:rPr>
              <a:t>Turbidity</a:t>
            </a:r>
            <a:endParaRPr lang="en-US" sz="2400" dirty="0">
              <a:solidFill>
                <a:schemeClr val="lt1"/>
              </a:solidFill>
              <a:latin typeface="Arial" panose="020B0604020202020204" pitchFamily="34" charset="0"/>
              <a:cs typeface="Arial" panose="020B0604020202020204" pitchFamily="34" charset="0"/>
            </a:endParaRPr>
          </a:p>
          <a:p>
            <a:pPr marL="342900" indent="-342900">
              <a:buFont typeface="Arial"/>
              <a:buChar char="•"/>
              <a:defRPr/>
            </a:pPr>
            <a:r>
              <a:rPr lang="en-US" sz="2400" dirty="0">
                <a:solidFill>
                  <a:schemeClr val="lt1"/>
                </a:solidFill>
                <a:latin typeface="Arial" panose="020B0604020202020204" pitchFamily="34" charset="0"/>
                <a:cs typeface="Arial" panose="020B0604020202020204" pitchFamily="34" charset="0"/>
              </a:rPr>
              <a:t>Media Type</a:t>
            </a:r>
          </a:p>
          <a:p>
            <a:pPr marL="342900" indent="-342900">
              <a:buFont typeface="Arial"/>
              <a:buChar char="•"/>
              <a:defRPr/>
            </a:pPr>
            <a:r>
              <a:rPr lang="en-US" sz="2400" dirty="0" smtClean="0">
                <a:solidFill>
                  <a:schemeClr val="lt1"/>
                </a:solidFill>
                <a:latin typeface="Arial" panose="020B0604020202020204" pitchFamily="34" charset="0"/>
                <a:cs typeface="Arial" panose="020B0604020202020204" pitchFamily="34" charset="0"/>
              </a:rPr>
              <a:t>Pre-oxidation (Ozone)</a:t>
            </a:r>
            <a:endParaRPr lang="en-US" sz="2400" dirty="0">
              <a:solidFill>
                <a:schemeClr val="lt1"/>
              </a:solidFill>
              <a:latin typeface="Arial" panose="020B0604020202020204" pitchFamily="34" charset="0"/>
              <a:cs typeface="Arial" panose="020B0604020202020204" pitchFamily="34" charset="0"/>
            </a:endParaRPr>
          </a:p>
          <a:p>
            <a:pPr marL="342900" indent="-342900">
              <a:buFont typeface="Arial"/>
              <a:buChar char="•"/>
              <a:defRPr/>
            </a:pPr>
            <a:r>
              <a:rPr lang="en-US" sz="2400" dirty="0">
                <a:solidFill>
                  <a:schemeClr val="lt1"/>
                </a:solidFill>
                <a:latin typeface="Arial" panose="020B0604020202020204" pitchFamily="34" charset="0"/>
                <a:cs typeface="Arial" panose="020B0604020202020204" pitchFamily="34" charset="0"/>
              </a:rPr>
              <a:t>Nutrients</a:t>
            </a:r>
          </a:p>
        </p:txBody>
      </p:sp>
    </p:spTree>
    <p:extLst>
      <p:ext uri="{BB962C8B-B14F-4D97-AF65-F5344CB8AC3E}">
        <p14:creationId xmlns:p14="http://schemas.microsoft.com/office/powerpoint/2010/main" val="40237049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66850" y="1235906"/>
            <a:ext cx="7764463" cy="2180084"/>
          </a:xfrm>
        </p:spPr>
        <p:txBody>
          <a:bodyPr/>
          <a:lstStyle/>
          <a:p>
            <a:r>
              <a:rPr lang="en-US" b="0" dirty="0" smtClean="0">
                <a:latin typeface="Arial" panose="020B0604020202020204" pitchFamily="34" charset="0"/>
                <a:cs typeface="Arial" panose="020B0604020202020204" pitchFamily="34" charset="0"/>
              </a:rPr>
              <a:t>Operation and Maintenance</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62894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2772"/>
            <a:ext cx="10379243" cy="946298"/>
          </a:xfrm>
        </p:spPr>
        <p:txBody>
          <a:bodyPr/>
          <a:lstStyle/>
          <a:p>
            <a:r>
              <a:rPr lang="en-US" sz="2800" dirty="0"/>
              <a:t>The </a:t>
            </a:r>
            <a:r>
              <a:rPr lang="en-US" sz="2800" dirty="0" smtClean="0"/>
              <a:t>Best </a:t>
            </a:r>
            <a:r>
              <a:rPr lang="en-US" sz="2800" dirty="0" err="1" smtClean="0"/>
              <a:t>Biofiltration</a:t>
            </a:r>
            <a:r>
              <a:rPr lang="en-US" sz="2800" dirty="0" smtClean="0"/>
              <a:t> Optimization Strategies Often Require Minimal Investment</a:t>
            </a:r>
            <a:endParaRPr lang="en-US" sz="2800" dirty="0"/>
          </a:p>
        </p:txBody>
      </p:sp>
      <p:sp>
        <p:nvSpPr>
          <p:cNvPr id="4" name="Text Placeholder 3"/>
          <p:cNvSpPr>
            <a:spLocks noGrp="1"/>
          </p:cNvSpPr>
          <p:nvPr>
            <p:ph type="body" sz="quarter" idx="11"/>
          </p:nvPr>
        </p:nvSpPr>
        <p:spPr>
          <a:xfrm>
            <a:off x="409575" y="1501542"/>
            <a:ext cx="6388790" cy="4572000"/>
          </a:xfrm>
        </p:spPr>
        <p:txBody>
          <a:bodyPr>
            <a:noAutofit/>
          </a:bodyPr>
          <a:lstStyle/>
          <a:p>
            <a:pPr>
              <a:lnSpc>
                <a:spcPct val="100000"/>
              </a:lnSpc>
              <a:spcBef>
                <a:spcPts val="0"/>
              </a:spcBef>
              <a:spcAft>
                <a:spcPts val="300"/>
              </a:spcAft>
            </a:pPr>
            <a:r>
              <a:rPr lang="en-US" sz="1800" dirty="0" smtClean="0"/>
              <a:t>Upstream Ozone </a:t>
            </a:r>
            <a:r>
              <a:rPr lang="en-US" sz="1800" dirty="0"/>
              <a:t>process optimization </a:t>
            </a:r>
            <a:endParaRPr lang="en-US" sz="1800" dirty="0" smtClean="0"/>
          </a:p>
          <a:p>
            <a:pPr lvl="1">
              <a:lnSpc>
                <a:spcPct val="100000"/>
              </a:lnSpc>
              <a:spcBef>
                <a:spcPts val="0"/>
              </a:spcBef>
              <a:spcAft>
                <a:spcPts val="300"/>
              </a:spcAft>
              <a:buFont typeface="Arial" panose="020B0604020202020204" pitchFamily="34" charset="0"/>
              <a:buChar char="–"/>
            </a:pPr>
            <a:r>
              <a:rPr lang="en-US" sz="1600" dirty="0" smtClean="0"/>
              <a:t>Balance disinfection with DBP formation</a:t>
            </a:r>
          </a:p>
          <a:p>
            <a:pPr lvl="1">
              <a:lnSpc>
                <a:spcPct val="100000"/>
              </a:lnSpc>
              <a:spcBef>
                <a:spcPts val="0"/>
              </a:spcBef>
              <a:spcAft>
                <a:spcPts val="300"/>
              </a:spcAft>
              <a:buFont typeface="Arial" panose="020B0604020202020204" pitchFamily="34" charset="0"/>
              <a:buChar char="–"/>
            </a:pPr>
            <a:r>
              <a:rPr lang="en-US" sz="1600" dirty="0" smtClean="0"/>
              <a:t>Sufficient Ozone dose to optimize TOC reduction</a:t>
            </a:r>
            <a:endParaRPr lang="en-US" sz="1600" dirty="0"/>
          </a:p>
          <a:p>
            <a:pPr>
              <a:lnSpc>
                <a:spcPct val="100000"/>
              </a:lnSpc>
              <a:spcBef>
                <a:spcPts val="0"/>
              </a:spcBef>
              <a:spcAft>
                <a:spcPts val="300"/>
              </a:spcAft>
            </a:pPr>
            <a:r>
              <a:rPr lang="en-US" sz="1800" dirty="0"/>
              <a:t>Backwash </a:t>
            </a:r>
            <a:r>
              <a:rPr lang="en-US" sz="1800" dirty="0" smtClean="0"/>
              <a:t>rates</a:t>
            </a:r>
          </a:p>
          <a:p>
            <a:pPr lvl="1">
              <a:lnSpc>
                <a:spcPct val="100000"/>
              </a:lnSpc>
              <a:spcBef>
                <a:spcPts val="0"/>
              </a:spcBef>
              <a:spcAft>
                <a:spcPts val="300"/>
              </a:spcAft>
              <a:buFont typeface="Arial" panose="020B0604020202020204" pitchFamily="34" charset="0"/>
              <a:buChar char="–"/>
            </a:pPr>
            <a:r>
              <a:rPr lang="en-US" sz="1600" dirty="0" smtClean="0"/>
              <a:t>Sufficient to minimize </a:t>
            </a:r>
            <a:r>
              <a:rPr lang="en-US" sz="1600" dirty="0" err="1" smtClean="0"/>
              <a:t>headloss</a:t>
            </a:r>
            <a:endParaRPr lang="en-US" sz="1600" dirty="0" smtClean="0"/>
          </a:p>
          <a:p>
            <a:pPr lvl="1">
              <a:lnSpc>
                <a:spcPct val="100000"/>
              </a:lnSpc>
              <a:spcBef>
                <a:spcPts val="0"/>
              </a:spcBef>
              <a:spcAft>
                <a:spcPts val="300"/>
              </a:spcAft>
              <a:buFont typeface="Arial" panose="020B0604020202020204" pitchFamily="34" charset="0"/>
              <a:buChar char="–"/>
            </a:pPr>
            <a:r>
              <a:rPr lang="en-US" sz="1600" dirty="0" smtClean="0"/>
              <a:t>Minimized to maintain robust biological growth</a:t>
            </a:r>
          </a:p>
          <a:p>
            <a:pPr lvl="1">
              <a:lnSpc>
                <a:spcPct val="100000"/>
              </a:lnSpc>
              <a:spcBef>
                <a:spcPts val="0"/>
              </a:spcBef>
              <a:spcAft>
                <a:spcPts val="300"/>
              </a:spcAft>
              <a:buFont typeface="Arial" panose="020B0604020202020204" pitchFamily="34" charset="0"/>
              <a:buChar char="–"/>
            </a:pPr>
            <a:r>
              <a:rPr lang="en-US" sz="1600" dirty="0" smtClean="0"/>
              <a:t>Backwash waste sent to wastewater treatment plant headworks for recirculation and treatment</a:t>
            </a:r>
            <a:endParaRPr lang="en-US" sz="1600" dirty="0"/>
          </a:p>
          <a:p>
            <a:pPr>
              <a:lnSpc>
                <a:spcPct val="100000"/>
              </a:lnSpc>
              <a:spcBef>
                <a:spcPts val="0"/>
              </a:spcBef>
              <a:spcAft>
                <a:spcPts val="300"/>
              </a:spcAft>
            </a:pPr>
            <a:r>
              <a:rPr lang="en-US" sz="1800" dirty="0"/>
              <a:t>Media </a:t>
            </a:r>
            <a:r>
              <a:rPr lang="en-US" sz="1800" dirty="0" smtClean="0"/>
              <a:t>selection</a:t>
            </a:r>
          </a:p>
          <a:p>
            <a:pPr lvl="1">
              <a:lnSpc>
                <a:spcPct val="100000"/>
              </a:lnSpc>
              <a:spcBef>
                <a:spcPts val="0"/>
              </a:spcBef>
              <a:spcAft>
                <a:spcPts val="300"/>
              </a:spcAft>
              <a:buFont typeface="Arial" panose="020B0604020202020204" pitchFamily="34" charset="0"/>
              <a:buChar char="–"/>
            </a:pPr>
            <a:r>
              <a:rPr lang="en-US" sz="1600" dirty="0" smtClean="0"/>
              <a:t>Regenerated GAC is best</a:t>
            </a:r>
          </a:p>
          <a:p>
            <a:pPr lvl="1">
              <a:lnSpc>
                <a:spcPct val="100000"/>
              </a:lnSpc>
              <a:spcBef>
                <a:spcPts val="0"/>
              </a:spcBef>
              <a:spcAft>
                <a:spcPts val="300"/>
              </a:spcAft>
              <a:buFont typeface="Arial" panose="020B0604020202020204" pitchFamily="34" charset="0"/>
              <a:buChar char="–"/>
            </a:pPr>
            <a:r>
              <a:rPr lang="en-US" sz="1600" dirty="0" smtClean="0"/>
              <a:t>Other options possible</a:t>
            </a:r>
            <a:endParaRPr lang="en-US" sz="1600" dirty="0"/>
          </a:p>
          <a:p>
            <a:pPr>
              <a:lnSpc>
                <a:spcPct val="100000"/>
              </a:lnSpc>
              <a:spcBef>
                <a:spcPts val="0"/>
              </a:spcBef>
              <a:spcAft>
                <a:spcPts val="300"/>
              </a:spcAft>
            </a:pPr>
            <a:r>
              <a:rPr lang="en-US" sz="1800" dirty="0"/>
              <a:t>Loading rate </a:t>
            </a:r>
            <a:r>
              <a:rPr lang="en-US" sz="1800" dirty="0" smtClean="0"/>
              <a:t>and EBCT</a:t>
            </a:r>
          </a:p>
          <a:p>
            <a:pPr lvl="1">
              <a:lnSpc>
                <a:spcPct val="100000"/>
              </a:lnSpc>
              <a:spcBef>
                <a:spcPts val="0"/>
              </a:spcBef>
              <a:spcAft>
                <a:spcPts val="300"/>
              </a:spcAft>
              <a:buFont typeface="Arial" panose="020B0604020202020204" pitchFamily="34" charset="0"/>
              <a:buChar char="–"/>
            </a:pPr>
            <a:r>
              <a:rPr lang="en-US" sz="1600" dirty="0" smtClean="0"/>
              <a:t>Water quality target specific</a:t>
            </a:r>
            <a:endParaRPr lang="en-US" sz="1600" dirty="0"/>
          </a:p>
          <a:p>
            <a:pPr>
              <a:lnSpc>
                <a:spcPct val="100000"/>
              </a:lnSpc>
              <a:spcBef>
                <a:spcPts val="0"/>
              </a:spcBef>
              <a:spcAft>
                <a:spcPts val="300"/>
              </a:spcAft>
            </a:pPr>
            <a:r>
              <a:rPr lang="en-US" sz="1800" dirty="0"/>
              <a:t>Underdrain Design and Pressure monitoring</a:t>
            </a:r>
          </a:p>
          <a:p>
            <a:pPr>
              <a:lnSpc>
                <a:spcPct val="100000"/>
              </a:lnSpc>
              <a:spcBef>
                <a:spcPts val="0"/>
              </a:spcBef>
              <a:spcAft>
                <a:spcPts val="300"/>
              </a:spcAft>
            </a:pPr>
            <a:r>
              <a:rPr lang="en-US" sz="1800" dirty="0"/>
              <a:t>Biofilm enhancement and fouling </a:t>
            </a:r>
            <a:r>
              <a:rPr lang="en-US" sz="1800" dirty="0" smtClean="0"/>
              <a:t>control</a:t>
            </a:r>
          </a:p>
          <a:p>
            <a:pPr lvl="1">
              <a:lnSpc>
                <a:spcPct val="100000"/>
              </a:lnSpc>
              <a:spcBef>
                <a:spcPts val="0"/>
              </a:spcBef>
              <a:spcAft>
                <a:spcPts val="300"/>
              </a:spcAft>
              <a:buFont typeface="Arial" panose="020B0604020202020204" pitchFamily="34" charset="0"/>
              <a:buChar char="–"/>
            </a:pPr>
            <a:r>
              <a:rPr lang="en-US" sz="1600" dirty="0" smtClean="0"/>
              <a:t>Potential nutrient addition</a:t>
            </a:r>
            <a:endParaRPr lang="en-US" sz="1600" dirty="0"/>
          </a:p>
          <a:p>
            <a:pPr>
              <a:lnSpc>
                <a:spcPct val="100000"/>
              </a:lnSpc>
              <a:spcBef>
                <a:spcPts val="0"/>
              </a:spcBef>
              <a:spcAft>
                <a:spcPts val="300"/>
              </a:spcAft>
            </a:pPr>
            <a:endParaRPr lang="en-US" sz="1800" dirty="0"/>
          </a:p>
        </p:txBody>
      </p:sp>
      <p:pic>
        <p:nvPicPr>
          <p:cNvPr id="3" name="Picture 2"/>
          <p:cNvPicPr>
            <a:picLocks noChangeAspect="1"/>
          </p:cNvPicPr>
          <p:nvPr/>
        </p:nvPicPr>
        <p:blipFill>
          <a:blip r:embed="rId3"/>
          <a:stretch>
            <a:fillRect/>
          </a:stretch>
        </p:blipFill>
        <p:spPr>
          <a:xfrm>
            <a:off x="6967539" y="1541346"/>
            <a:ext cx="4352921" cy="3578662"/>
          </a:xfrm>
          <a:prstGeom prst="rect">
            <a:avLst/>
          </a:prstGeom>
        </p:spPr>
      </p:pic>
      <p:sp>
        <p:nvSpPr>
          <p:cNvPr id="5" name="TextBox 4"/>
          <p:cNvSpPr txBox="1"/>
          <p:nvPr/>
        </p:nvSpPr>
        <p:spPr>
          <a:xfrm>
            <a:off x="6980902" y="5201265"/>
            <a:ext cx="3087329" cy="307777"/>
          </a:xfrm>
          <a:prstGeom prst="rect">
            <a:avLst/>
          </a:prstGeom>
          <a:noFill/>
        </p:spPr>
        <p:txBody>
          <a:bodyPr wrap="square" rtlCol="0">
            <a:spAutoFit/>
          </a:bodyPr>
          <a:lstStyle/>
          <a:p>
            <a:r>
              <a:rPr lang="en-US" sz="1400" dirty="0" smtClean="0">
                <a:latin typeface="Arial" panose="020B0604020202020204" pitchFamily="34" charset="0"/>
                <a:cs typeface="Arial" panose="020B0604020202020204" pitchFamily="34" charset="0"/>
              </a:rPr>
              <a:t>Rohan van Eden, 2015</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212236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465" y="541964"/>
            <a:ext cx="11376837" cy="533400"/>
          </a:xfrm>
        </p:spPr>
        <p:txBody>
          <a:bodyPr/>
          <a:lstStyle/>
          <a:p>
            <a:r>
              <a:rPr lang="en-US" dirty="0"/>
              <a:t>Level of </a:t>
            </a:r>
            <a:r>
              <a:rPr lang="en-US" dirty="0" smtClean="0"/>
              <a:t>Control Over Parameters Influencing Biological Filtration </a:t>
            </a:r>
            <a:endParaRPr lang="en-US" dirty="0"/>
          </a:p>
        </p:txBody>
      </p:sp>
      <p:graphicFrame>
        <p:nvGraphicFramePr>
          <p:cNvPr id="4" name="Content Placeholder 5"/>
          <p:cNvGraphicFramePr>
            <a:graphicFrameLocks/>
          </p:cNvGraphicFramePr>
          <p:nvPr>
            <p:extLst>
              <p:ext uri="{D42A27DB-BD31-4B8C-83A1-F6EECF244321}">
                <p14:modId xmlns:p14="http://schemas.microsoft.com/office/powerpoint/2010/main" val="1502904599"/>
              </p:ext>
            </p:extLst>
          </p:nvPr>
        </p:nvGraphicFramePr>
        <p:xfrm>
          <a:off x="2033518" y="1721679"/>
          <a:ext cx="8062914" cy="4021353"/>
        </p:xfrm>
        <a:graphic>
          <a:graphicData uri="http://schemas.openxmlformats.org/drawingml/2006/table">
            <a:tbl>
              <a:tblPr firstRow="1" bandRow="1">
                <a:tableStyleId>{5C22544A-7EE6-4342-B048-85BDC9FD1C3A}</a:tableStyleId>
              </a:tblPr>
              <a:tblGrid>
                <a:gridCol w="3145110">
                  <a:extLst>
                    <a:ext uri="{9D8B030D-6E8A-4147-A177-3AD203B41FA5}">
                      <a16:colId xmlns:a16="http://schemas.microsoft.com/office/drawing/2014/main" val="20000"/>
                    </a:ext>
                  </a:extLst>
                </a:gridCol>
                <a:gridCol w="1213945">
                  <a:extLst>
                    <a:ext uri="{9D8B030D-6E8A-4147-A177-3AD203B41FA5}">
                      <a16:colId xmlns:a16="http://schemas.microsoft.com/office/drawing/2014/main" val="20001"/>
                    </a:ext>
                  </a:extLst>
                </a:gridCol>
                <a:gridCol w="1198179">
                  <a:extLst>
                    <a:ext uri="{9D8B030D-6E8A-4147-A177-3AD203B41FA5}">
                      <a16:colId xmlns:a16="http://schemas.microsoft.com/office/drawing/2014/main" val="20002"/>
                    </a:ext>
                  </a:extLst>
                </a:gridCol>
                <a:gridCol w="1576552">
                  <a:extLst>
                    <a:ext uri="{9D8B030D-6E8A-4147-A177-3AD203B41FA5}">
                      <a16:colId xmlns:a16="http://schemas.microsoft.com/office/drawing/2014/main" val="20003"/>
                    </a:ext>
                  </a:extLst>
                </a:gridCol>
                <a:gridCol w="929128">
                  <a:extLst>
                    <a:ext uri="{9D8B030D-6E8A-4147-A177-3AD203B41FA5}">
                      <a16:colId xmlns:a16="http://schemas.microsoft.com/office/drawing/2014/main" val="20004"/>
                    </a:ext>
                  </a:extLst>
                </a:gridCol>
              </a:tblGrid>
              <a:tr h="370876">
                <a:tc>
                  <a:txBody>
                    <a:bodyPr/>
                    <a:lstStyle/>
                    <a:p>
                      <a:pPr algn="l" fontAlgn="b"/>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b"/>
                </a:tc>
                <a:tc gridSpan="4">
                  <a:txBody>
                    <a:bodyPr/>
                    <a:lstStyle/>
                    <a:p>
                      <a:pPr algn="ctr" fontAlgn="ctr"/>
                      <a:r>
                        <a:rPr lang="en-US" sz="2200" u="none" strike="noStrike" dirty="0">
                          <a:latin typeface="Arial" panose="020B0604020202020204" pitchFamily="34" charset="0"/>
                          <a:cs typeface="Arial" panose="020B0604020202020204" pitchFamily="34" charset="0"/>
                        </a:rPr>
                        <a:t>Degree of Control </a:t>
                      </a:r>
                      <a:r>
                        <a:rPr lang="en-US" sz="2200" u="none" strike="noStrike" dirty="0" smtClean="0">
                          <a:latin typeface="Arial" panose="020B0604020202020204" pitchFamily="34" charset="0"/>
                          <a:cs typeface="Arial" panose="020B0604020202020204" pitchFamily="34" charset="0"/>
                        </a:rPr>
                        <a:t>(</a:t>
                      </a:r>
                      <a:r>
                        <a:rPr lang="en-US" sz="2200" u="none" strike="noStrike" dirty="0" smtClean="0">
                          <a:latin typeface="Arial" panose="020B0604020202020204" pitchFamily="34" charset="0"/>
                          <a:cs typeface="Arial" panose="020B0604020202020204" pitchFamily="34" charset="0"/>
                          <a:sym typeface="Wingdings" panose="05000000000000000000" pitchFamily="2" charset="2"/>
                        </a:rPr>
                        <a:t></a:t>
                      </a:r>
                      <a:r>
                        <a:rPr lang="en-US" sz="2200" u="none" strike="noStrike" dirty="0" smtClean="0">
                          <a:latin typeface="Arial" panose="020B0604020202020204" pitchFamily="34" charset="0"/>
                          <a:cs typeface="Arial" panose="020B0604020202020204" pitchFamily="34" charset="0"/>
                        </a:rPr>
                        <a:t>) </a:t>
                      </a:r>
                      <a:r>
                        <a:rPr lang="en-US" sz="2200" u="none" strike="noStrike" dirty="0">
                          <a:latin typeface="Arial" panose="020B0604020202020204" pitchFamily="34" charset="0"/>
                          <a:cs typeface="Arial" panose="020B0604020202020204" pitchFamily="34" charset="0"/>
                        </a:rPr>
                        <a:t>or Effect </a:t>
                      </a:r>
                      <a:r>
                        <a:rPr lang="en-US" sz="2200" u="none" strike="noStrike" dirty="0" smtClean="0">
                          <a:latin typeface="Arial" panose="020B0604020202020204" pitchFamily="34" charset="0"/>
                          <a:cs typeface="Arial" panose="020B0604020202020204" pitchFamily="34" charset="0"/>
                        </a:rPr>
                        <a:t>(</a:t>
                      </a:r>
                      <a:r>
                        <a:rPr lang="en-US" sz="2200" u="none" strike="noStrike" dirty="0" smtClean="0">
                          <a:latin typeface="Arial" panose="020B0604020202020204" pitchFamily="34" charset="0"/>
                          <a:cs typeface="Arial" panose="020B0604020202020204" pitchFamily="34" charset="0"/>
                          <a:sym typeface="Wingdings 2" panose="05020102010507070707" pitchFamily="18" charset="2"/>
                        </a:rPr>
                        <a:t></a:t>
                      </a:r>
                      <a:r>
                        <a:rPr lang="en-US" sz="2200" u="none" strike="noStrike" dirty="0" smtClean="0">
                          <a:latin typeface="Arial" panose="020B0604020202020204" pitchFamily="34" charset="0"/>
                          <a:cs typeface="Arial" panose="020B0604020202020204" pitchFamily="34" charset="0"/>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65531">
                <a:tc>
                  <a:txBody>
                    <a:bodyPr/>
                    <a:lstStyle/>
                    <a:p>
                      <a:pPr algn="l" fontAlgn="b"/>
                      <a:r>
                        <a:rPr lang="en-US" sz="2200" u="none" strike="noStrike" dirty="0">
                          <a:latin typeface="Arial" panose="020B0604020202020204" pitchFamily="34" charset="0"/>
                          <a:cs typeface="Arial" panose="020B0604020202020204" pitchFamily="34" charset="0"/>
                        </a:rPr>
                        <a:t>Parameter</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a:latin typeface="Arial" panose="020B0604020202020204" pitchFamily="34" charset="0"/>
                          <a:cs typeface="Arial" panose="020B0604020202020204" pitchFamily="34" charset="0"/>
                        </a:rPr>
                        <a:t>None</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a:latin typeface="Arial" panose="020B0604020202020204" pitchFamily="34" charset="0"/>
                          <a:cs typeface="Arial" panose="020B0604020202020204" pitchFamily="34" charset="0"/>
                        </a:rPr>
                        <a:t>Low</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a:latin typeface="Arial" panose="020B0604020202020204" pitchFamily="34" charset="0"/>
                          <a:cs typeface="Arial" panose="020B0604020202020204" pitchFamily="34" charset="0"/>
                        </a:rPr>
                        <a:t>Moderate</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a:latin typeface="Arial" panose="020B0604020202020204" pitchFamily="34" charset="0"/>
                          <a:cs typeface="Arial" panose="020B0604020202020204" pitchFamily="34" charset="0"/>
                        </a:rPr>
                        <a:t>High</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extLst>
                  <a:ext uri="{0D108BD9-81ED-4DB2-BD59-A6C34878D82A}">
                    <a16:rowId xmlns:a16="http://schemas.microsoft.com/office/drawing/2014/main" val="10001"/>
                  </a:ext>
                </a:extLst>
              </a:tr>
              <a:tr h="488779">
                <a:tc>
                  <a:txBody>
                    <a:bodyPr/>
                    <a:lstStyle/>
                    <a:p>
                      <a:pPr algn="l" fontAlgn="b"/>
                      <a:r>
                        <a:rPr lang="en-US" sz="2200" u="none" strike="noStrike" dirty="0">
                          <a:latin typeface="Arial" panose="020B0604020202020204" pitchFamily="34" charset="0"/>
                          <a:cs typeface="Arial" panose="020B0604020202020204" pitchFamily="34" charset="0"/>
                        </a:rPr>
                        <a:t>Media </a:t>
                      </a:r>
                      <a:r>
                        <a:rPr lang="en-US" sz="2200" u="none" strike="noStrike" dirty="0" smtClean="0">
                          <a:latin typeface="Arial" panose="020B0604020202020204" pitchFamily="34" charset="0"/>
                          <a:cs typeface="Arial" panose="020B0604020202020204" pitchFamily="34" charset="0"/>
                        </a:rPr>
                        <a:t>Type</a:t>
                      </a:r>
                      <a:endParaRPr lang="en-US" sz="2200" b="0"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2" panose="05020102010507070707" pitchFamily="18"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panose="05000000000000000000" pitchFamily="2"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extLst>
                  <a:ext uri="{0D108BD9-81ED-4DB2-BD59-A6C34878D82A}">
                    <a16:rowId xmlns:a16="http://schemas.microsoft.com/office/drawing/2014/main" val="10002"/>
                  </a:ext>
                </a:extLst>
              </a:tr>
              <a:tr h="473011">
                <a:tc>
                  <a:txBody>
                    <a:bodyPr/>
                    <a:lstStyle/>
                    <a:p>
                      <a:pPr algn="l" fontAlgn="b"/>
                      <a:r>
                        <a:rPr lang="en-US" sz="2200" u="none" strike="noStrike" dirty="0" smtClean="0">
                          <a:latin typeface="Arial" panose="020B0604020202020204" pitchFamily="34" charset="0"/>
                          <a:cs typeface="Arial" panose="020B0604020202020204" pitchFamily="34" charset="0"/>
                        </a:rPr>
                        <a:t>Filtration rate (EBCT)</a:t>
                      </a:r>
                      <a:endParaRPr lang="en-US" sz="2200" b="0"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200" u="none" strike="noStrike" dirty="0" smtClean="0">
                          <a:latin typeface="Arial" panose="020B0604020202020204" pitchFamily="34" charset="0"/>
                          <a:cs typeface="Arial" panose="020B0604020202020204" pitchFamily="34" charset="0"/>
                          <a:sym typeface="Wingdings" panose="05000000000000000000" pitchFamily="2" charset="2"/>
                        </a:rPr>
                        <a:t></a:t>
                      </a:r>
                      <a:r>
                        <a:rPr lang="en-US" sz="2200" u="none" strike="noStrike" dirty="0" smtClean="0">
                          <a:latin typeface="Arial" panose="020B0604020202020204" pitchFamily="34" charset="0"/>
                          <a:cs typeface="Arial" panose="020B0604020202020204" pitchFamily="34" charset="0"/>
                          <a:sym typeface="Wingdings 2" panose="05020102010507070707" pitchFamily="18" charset="2"/>
                        </a:rPr>
                        <a:t></a:t>
                      </a:r>
                      <a:endParaRPr lang="en-US" sz="2200" b="1" i="0" u="none" strike="noStrike" dirty="0" smtClean="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extLst>
                  <a:ext uri="{0D108BD9-81ED-4DB2-BD59-A6C34878D82A}">
                    <a16:rowId xmlns:a16="http://schemas.microsoft.com/office/drawing/2014/main" val="10003"/>
                  </a:ext>
                </a:extLst>
              </a:tr>
              <a:tr h="441478">
                <a:tc>
                  <a:txBody>
                    <a:bodyPr/>
                    <a:lstStyle/>
                    <a:p>
                      <a:pPr algn="l" fontAlgn="b"/>
                      <a:r>
                        <a:rPr lang="en-US" sz="2200" b="0" i="0" u="none" strike="noStrike" dirty="0" smtClean="0">
                          <a:solidFill>
                            <a:schemeClr val="dk1"/>
                          </a:solidFill>
                          <a:latin typeface="Arial" panose="020B0604020202020204" pitchFamily="34" charset="0"/>
                          <a:cs typeface="Arial" panose="020B0604020202020204" pitchFamily="34" charset="0"/>
                        </a:rPr>
                        <a:t>Ozone</a:t>
                      </a:r>
                      <a:r>
                        <a:rPr lang="en-US" sz="2200" b="0" i="0" u="none" strike="noStrike" baseline="0" dirty="0" smtClean="0">
                          <a:solidFill>
                            <a:schemeClr val="dk1"/>
                          </a:solidFill>
                          <a:latin typeface="Arial" panose="020B0604020202020204" pitchFamily="34" charset="0"/>
                          <a:cs typeface="Arial" panose="020B0604020202020204" pitchFamily="34" charset="0"/>
                        </a:rPr>
                        <a:t> dose</a:t>
                      </a:r>
                      <a:endParaRPr lang="en-US" sz="2200" b="0"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US" sz="2200" u="none" strike="noStrike" dirty="0" smtClean="0">
                          <a:latin typeface="Arial" panose="020B0604020202020204" pitchFamily="34" charset="0"/>
                          <a:cs typeface="Arial" panose="020B0604020202020204" pitchFamily="34" charset="0"/>
                          <a:sym typeface="Wingdings 2" panose="05020102010507070707" pitchFamily="18" charset="2"/>
                        </a:rPr>
                        <a:t></a:t>
                      </a:r>
                      <a:endParaRPr lang="en-US" sz="2200" b="1" i="0" u="none" strike="noStrike" dirty="0" smtClean="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US" sz="2200" u="none" strike="noStrike" dirty="0" smtClean="0">
                          <a:latin typeface="Arial" panose="020B0604020202020204" pitchFamily="34" charset="0"/>
                          <a:cs typeface="Arial" panose="020B0604020202020204" pitchFamily="34" charset="0"/>
                          <a:sym typeface="Wingdings" panose="05000000000000000000" pitchFamily="2" charset="2"/>
                        </a:rPr>
                        <a:t></a:t>
                      </a:r>
                      <a:endParaRPr lang="en-US" sz="2200" b="1" i="0" u="none" strike="noStrike" dirty="0" smtClean="0">
                        <a:solidFill>
                          <a:srgbClr val="000000"/>
                        </a:solidFill>
                        <a:latin typeface="Arial" panose="020B0604020202020204" pitchFamily="34" charset="0"/>
                        <a:cs typeface="Arial" panose="020B0604020202020204" pitchFamily="34" charset="0"/>
                      </a:endParaRPr>
                    </a:p>
                  </a:txBody>
                  <a:tcPr marL="9525" marR="9525" marT="9526" marB="0" anchor="ctr"/>
                </a:tc>
                <a:extLst>
                  <a:ext uri="{0D108BD9-81ED-4DB2-BD59-A6C34878D82A}">
                    <a16:rowId xmlns:a16="http://schemas.microsoft.com/office/drawing/2014/main" val="10004"/>
                  </a:ext>
                </a:extLst>
              </a:tr>
              <a:tr h="441478">
                <a:tc>
                  <a:txBody>
                    <a:bodyPr/>
                    <a:lstStyle/>
                    <a:p>
                      <a:pPr algn="l" fontAlgn="b"/>
                      <a:r>
                        <a:rPr lang="en-US" sz="2200" u="none" strike="noStrike" dirty="0">
                          <a:latin typeface="Arial" panose="020B0604020202020204" pitchFamily="34" charset="0"/>
                          <a:cs typeface="Arial" panose="020B0604020202020204" pitchFamily="34" charset="0"/>
                        </a:rPr>
                        <a:t>Backwashing method</a:t>
                      </a:r>
                      <a:endParaRPr lang="en-US" sz="2200" b="0"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2" panose="05020102010507070707" pitchFamily="18"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panose="05000000000000000000" pitchFamily="2"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extLst>
                  <a:ext uri="{0D108BD9-81ED-4DB2-BD59-A6C34878D82A}">
                    <a16:rowId xmlns:a16="http://schemas.microsoft.com/office/drawing/2014/main" val="10005"/>
                  </a:ext>
                </a:extLst>
              </a:tr>
              <a:tr h="409943">
                <a:tc>
                  <a:txBody>
                    <a:bodyPr/>
                    <a:lstStyle/>
                    <a:p>
                      <a:pPr algn="l" fontAlgn="b"/>
                      <a:r>
                        <a:rPr lang="en-US" sz="2200" u="none" strike="noStrike" dirty="0">
                          <a:latin typeface="Arial" panose="020B0604020202020204" pitchFamily="34" charset="0"/>
                          <a:cs typeface="Arial" panose="020B0604020202020204" pitchFamily="34" charset="0"/>
                        </a:rPr>
                        <a:t>BOM loading</a:t>
                      </a:r>
                      <a:endParaRPr lang="en-US" sz="2200" b="0"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panose="05000000000000000000" pitchFamily="2"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2" panose="05020102010507070707" pitchFamily="18"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extLst>
                  <a:ext uri="{0D108BD9-81ED-4DB2-BD59-A6C34878D82A}">
                    <a16:rowId xmlns:a16="http://schemas.microsoft.com/office/drawing/2014/main" val="10006"/>
                  </a:ext>
                </a:extLst>
              </a:tr>
              <a:tr h="457245">
                <a:tc>
                  <a:txBody>
                    <a:bodyPr/>
                    <a:lstStyle/>
                    <a:p>
                      <a:pPr algn="l" fontAlgn="b"/>
                      <a:r>
                        <a:rPr lang="en-US" sz="2200" u="none" strike="noStrike" dirty="0">
                          <a:latin typeface="Arial" panose="020B0604020202020204" pitchFamily="34" charset="0"/>
                          <a:cs typeface="Arial" panose="020B0604020202020204" pitchFamily="34" charset="0"/>
                        </a:rPr>
                        <a:t>Temperature</a:t>
                      </a:r>
                      <a:endParaRPr lang="en-US" sz="2200" b="0"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panose="05000000000000000000" pitchFamily="2"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2" panose="05020102010507070707" pitchFamily="18"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extLst>
                  <a:ext uri="{0D108BD9-81ED-4DB2-BD59-A6C34878D82A}">
                    <a16:rowId xmlns:a16="http://schemas.microsoft.com/office/drawing/2014/main" val="10007"/>
                  </a:ext>
                </a:extLst>
              </a:tr>
              <a:tr h="473012">
                <a:tc>
                  <a:txBody>
                    <a:bodyPr/>
                    <a:lstStyle/>
                    <a:p>
                      <a:pPr algn="l" fontAlgn="b"/>
                      <a:r>
                        <a:rPr lang="en-US" sz="2200" u="none" strike="noStrike" dirty="0" smtClean="0">
                          <a:latin typeface="Arial" panose="020B0604020202020204" pitchFamily="34" charset="0"/>
                          <a:cs typeface="Arial" panose="020B0604020202020204" pitchFamily="34" charset="0"/>
                        </a:rPr>
                        <a:t>Time for Acclimation</a:t>
                      </a:r>
                      <a:endParaRPr lang="en-US" sz="2200" b="0" i="0" u="none" strike="noStrike" dirty="0" smtClean="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panose="05000000000000000000" pitchFamily="2"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a:latin typeface="Arial" panose="020B0604020202020204" pitchFamily="34" charset="0"/>
                          <a:cs typeface="Arial" panose="020B0604020202020204" pitchFamily="34" charset="0"/>
                        </a:rPr>
                        <a:t> </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a:latin typeface="Arial" panose="020B0604020202020204" pitchFamily="34" charset="0"/>
                          <a:cs typeface="Arial" panose="020B0604020202020204" pitchFamily="34" charset="0"/>
                        </a:rPr>
                        <a:t> </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tc>
                  <a:txBody>
                    <a:bodyPr/>
                    <a:lstStyle/>
                    <a:p>
                      <a:pPr algn="ctr" fontAlgn="ctr"/>
                      <a:r>
                        <a:rPr lang="en-US" sz="2200" u="none" strike="noStrike" dirty="0" smtClean="0">
                          <a:latin typeface="Arial" panose="020B0604020202020204" pitchFamily="34" charset="0"/>
                          <a:cs typeface="Arial" panose="020B0604020202020204" pitchFamily="34" charset="0"/>
                          <a:sym typeface="Wingdings 2" panose="05020102010507070707" pitchFamily="18" charset="2"/>
                        </a:rPr>
                        <a:t></a:t>
                      </a:r>
                      <a:endParaRPr lang="en-US" sz="2200" b="1" i="0" u="none" strike="noStrike" dirty="0">
                        <a:solidFill>
                          <a:srgbClr val="000000"/>
                        </a:solidFill>
                        <a:latin typeface="Arial" panose="020B0604020202020204" pitchFamily="34" charset="0"/>
                        <a:cs typeface="Arial" panose="020B0604020202020204" pitchFamily="34" charset="0"/>
                      </a:endParaRPr>
                    </a:p>
                  </a:txBody>
                  <a:tcPr marL="9525" marR="9525" marT="9526" marB="0" anchor="ctr"/>
                </a:tc>
                <a:extLst>
                  <a:ext uri="{0D108BD9-81ED-4DB2-BD59-A6C34878D82A}">
                    <a16:rowId xmlns:a16="http://schemas.microsoft.com/office/drawing/2014/main" val="10008"/>
                  </a:ext>
                </a:extLst>
              </a:tr>
            </a:tbl>
          </a:graphicData>
        </a:graphic>
      </p:graphicFrame>
      <p:sp>
        <p:nvSpPr>
          <p:cNvPr id="5" name="TextBox 2"/>
          <p:cNvSpPr txBox="1">
            <a:spLocks noChangeArrowheads="1"/>
          </p:cNvSpPr>
          <p:nvPr/>
        </p:nvSpPr>
        <p:spPr bwMode="auto">
          <a:xfrm>
            <a:off x="1393824" y="5895658"/>
            <a:ext cx="10059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2"/>
              </a:buClr>
              <a:buChar char="•"/>
              <a:defRPr sz="24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0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ClrTx/>
              <a:buFontTx/>
              <a:buNone/>
            </a:pPr>
            <a:r>
              <a:rPr lang="en-US" altLang="en-US" sz="1600" dirty="0"/>
              <a:t>Source: Huck et al. 2000 (AwwaRF Report </a:t>
            </a:r>
            <a:r>
              <a:rPr lang="en-US" altLang="en-US" sz="1600" dirty="0" smtClean="0"/>
              <a:t>90793), with addition of ozone dose for O</a:t>
            </a:r>
            <a:r>
              <a:rPr lang="en-US" altLang="en-US" sz="1600" baseline="-25000" dirty="0" smtClean="0"/>
              <a:t>3</a:t>
            </a:r>
            <a:r>
              <a:rPr lang="en-US" altLang="en-US" sz="1600" dirty="0" smtClean="0"/>
              <a:t>/BAF operation</a:t>
            </a:r>
            <a:endParaRPr lang="en-US" altLang="en-US" sz="1800" dirty="0"/>
          </a:p>
        </p:txBody>
      </p:sp>
    </p:spTree>
    <p:extLst>
      <p:ext uri="{BB962C8B-B14F-4D97-AF65-F5344CB8AC3E}">
        <p14:creationId xmlns:p14="http://schemas.microsoft.com/office/powerpoint/2010/main" val="382037015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Backwashing Strategy May </a:t>
            </a:r>
            <a:r>
              <a:rPr lang="en-US" dirty="0"/>
              <a:t>be the </a:t>
            </a:r>
            <a:r>
              <a:rPr lang="en-US" dirty="0" smtClean="0"/>
              <a:t>Most Important Operational Component </a:t>
            </a:r>
            <a:r>
              <a:rPr lang="en-US" dirty="0"/>
              <a:t>of </a:t>
            </a:r>
            <a:r>
              <a:rPr lang="en-US" dirty="0" smtClean="0"/>
              <a:t>Any </a:t>
            </a:r>
            <a:r>
              <a:rPr lang="en-US" dirty="0"/>
              <a:t>BAF </a:t>
            </a:r>
            <a:r>
              <a:rPr lang="en-US" dirty="0" smtClean="0"/>
              <a:t>Process</a:t>
            </a:r>
            <a:r>
              <a:rPr lang="en-US" dirty="0"/>
              <a:t/>
            </a:r>
            <a:br>
              <a:rPr lang="en-US" dirty="0"/>
            </a:br>
            <a:endParaRPr lang="en-US" dirty="0"/>
          </a:p>
        </p:txBody>
      </p:sp>
      <p:sp>
        <p:nvSpPr>
          <p:cNvPr id="3" name="Text Placeholder 2"/>
          <p:cNvSpPr>
            <a:spLocks noGrp="1"/>
          </p:cNvSpPr>
          <p:nvPr>
            <p:ph type="body" sz="quarter" idx="10"/>
          </p:nvPr>
        </p:nvSpPr>
        <p:spPr>
          <a:xfrm>
            <a:off x="904460" y="1508450"/>
            <a:ext cx="10363200" cy="4375150"/>
          </a:xfrm>
        </p:spPr>
        <p:txBody>
          <a:bodyPr/>
          <a:lstStyle/>
          <a:p>
            <a:endParaRPr lang="en-US" sz="2900" dirty="0" smtClean="0"/>
          </a:p>
          <a:p>
            <a:r>
              <a:rPr lang="en-US" sz="2900" dirty="0" smtClean="0"/>
              <a:t>Maintains </a:t>
            </a:r>
            <a:r>
              <a:rPr lang="en-US" sz="2900" dirty="0"/>
              <a:t>uniform hydraulic flow</a:t>
            </a:r>
          </a:p>
          <a:p>
            <a:r>
              <a:rPr lang="en-US" sz="2900" dirty="0"/>
              <a:t>Removes particles, excess biomass </a:t>
            </a:r>
            <a:r>
              <a:rPr lang="en-US" sz="2900" dirty="0" smtClean="0">
                <a:sym typeface="Wingdings" panose="05000000000000000000" pitchFamily="2" charset="2"/>
              </a:rPr>
              <a:t></a:t>
            </a:r>
            <a:r>
              <a:rPr lang="en-US" sz="2900" dirty="0" smtClean="0"/>
              <a:t> </a:t>
            </a:r>
            <a:r>
              <a:rPr lang="en-US" sz="2900" dirty="0"/>
              <a:t>controls head loss</a:t>
            </a:r>
          </a:p>
          <a:p>
            <a:r>
              <a:rPr lang="en-US" sz="2900" dirty="0" smtClean="0"/>
              <a:t>May </a:t>
            </a:r>
            <a:r>
              <a:rPr lang="en-US" sz="2900" dirty="0"/>
              <a:t>diminish performance at lower </a:t>
            </a:r>
            <a:r>
              <a:rPr lang="en-US" sz="2900" dirty="0" smtClean="0"/>
              <a:t>temperatures</a:t>
            </a:r>
            <a:endParaRPr lang="en-US" dirty="0"/>
          </a:p>
          <a:p>
            <a:r>
              <a:rPr lang="en-US" sz="2900" dirty="0" smtClean="0"/>
              <a:t>Backwashing too often can result in filter instability</a:t>
            </a:r>
            <a:endParaRPr lang="en-US" sz="2900" dirty="0"/>
          </a:p>
        </p:txBody>
      </p:sp>
    </p:spTree>
    <p:extLst>
      <p:ext uri="{BB962C8B-B14F-4D97-AF65-F5344CB8AC3E}">
        <p14:creationId xmlns:p14="http://schemas.microsoft.com/office/powerpoint/2010/main" val="1708444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Backwash Intervals Between 24 - 36 hours</a:t>
            </a:r>
            <a:endParaRPr lang="en-US" dirty="0"/>
          </a:p>
        </p:txBody>
      </p:sp>
      <p:sp>
        <p:nvSpPr>
          <p:cNvPr id="3" name="Text Placeholder 2"/>
          <p:cNvSpPr>
            <a:spLocks noGrp="1"/>
          </p:cNvSpPr>
          <p:nvPr>
            <p:ph type="body" sz="quarter" idx="10"/>
          </p:nvPr>
        </p:nvSpPr>
        <p:spPr/>
        <p:txBody>
          <a:bodyPr/>
          <a:lstStyle/>
          <a:p>
            <a:endParaRPr lang="en-US" dirty="0"/>
          </a:p>
          <a:p>
            <a:endParaRPr lang="en-US" dirty="0"/>
          </a:p>
        </p:txBody>
      </p:sp>
      <p:pic>
        <p:nvPicPr>
          <p:cNvPr id="5"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43896" y="1926120"/>
            <a:ext cx="6220663" cy="3384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Table 5"/>
          <p:cNvGraphicFramePr>
            <a:graphicFrameLocks noGrp="1"/>
          </p:cNvGraphicFramePr>
          <p:nvPr>
            <p:extLst>
              <p:ext uri="{D42A27DB-BD31-4B8C-83A1-F6EECF244321}">
                <p14:modId xmlns:p14="http://schemas.microsoft.com/office/powerpoint/2010/main" val="3736417354"/>
              </p:ext>
            </p:extLst>
          </p:nvPr>
        </p:nvGraphicFramePr>
        <p:xfrm>
          <a:off x="7325033" y="1976283"/>
          <a:ext cx="4591663" cy="1343451"/>
        </p:xfrm>
        <a:graphic>
          <a:graphicData uri="http://schemas.openxmlformats.org/drawingml/2006/table">
            <a:tbl>
              <a:tblPr firstRow="1" bandRow="1">
                <a:tableStyleId>{5C22544A-7EE6-4342-B048-85BDC9FD1C3A}</a:tableStyleId>
              </a:tblPr>
              <a:tblGrid>
                <a:gridCol w="1392351">
                  <a:extLst>
                    <a:ext uri="{9D8B030D-6E8A-4147-A177-3AD203B41FA5}">
                      <a16:colId xmlns:a16="http://schemas.microsoft.com/office/drawing/2014/main" val="20000"/>
                    </a:ext>
                  </a:extLst>
                </a:gridCol>
                <a:gridCol w="1668758">
                  <a:extLst>
                    <a:ext uri="{9D8B030D-6E8A-4147-A177-3AD203B41FA5}">
                      <a16:colId xmlns:a16="http://schemas.microsoft.com/office/drawing/2014/main" val="20001"/>
                    </a:ext>
                  </a:extLst>
                </a:gridCol>
                <a:gridCol w="1530554">
                  <a:extLst>
                    <a:ext uri="{9D8B030D-6E8A-4147-A177-3AD203B41FA5}">
                      <a16:colId xmlns:a16="http://schemas.microsoft.com/office/drawing/2014/main" val="20002"/>
                    </a:ext>
                  </a:extLst>
                </a:gridCol>
              </a:tblGrid>
              <a:tr h="429051">
                <a:tc>
                  <a:txBody>
                    <a:bodyPr/>
                    <a:lstStyle/>
                    <a:p>
                      <a:pPr algn="ct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Day</a:t>
                      </a:r>
                      <a:r>
                        <a:rPr lang="en-US" sz="1800" baseline="0" dirty="0" smtClean="0">
                          <a:latin typeface="Arial" panose="020B0604020202020204" pitchFamily="34" charset="0"/>
                          <a:cs typeface="Arial" panose="020B0604020202020204" pitchFamily="34" charset="0"/>
                        </a:rPr>
                        <a:t> 0-4</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Day 4-10</a:t>
                      </a:r>
                      <a:endParaRPr lang="en-US"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691826">
                <a:tc>
                  <a:txBody>
                    <a:bodyPr/>
                    <a:lstStyle/>
                    <a:p>
                      <a:pPr algn="ctr"/>
                      <a:r>
                        <a:rPr lang="en-US" sz="1800" dirty="0" smtClean="0">
                          <a:latin typeface="Arial" panose="020B0604020202020204" pitchFamily="34" charset="0"/>
                          <a:cs typeface="Arial" panose="020B0604020202020204" pitchFamily="34" charset="0"/>
                        </a:rPr>
                        <a:t>Sequence</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Backwash</a:t>
                      </a:r>
                      <a:r>
                        <a:rPr lang="en-US" sz="1800" baseline="0" dirty="0" smtClean="0">
                          <a:latin typeface="Arial" panose="020B0604020202020204" pitchFamily="34" charset="0"/>
                          <a:cs typeface="Arial" panose="020B0604020202020204" pitchFamily="34" charset="0"/>
                        </a:rPr>
                        <a:t> only every 24h</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BW + Bump every 36h</a:t>
                      </a:r>
                      <a:endParaRPr lang="en-US"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bl>
          </a:graphicData>
        </a:graphic>
      </p:graphicFrame>
      <p:sp>
        <p:nvSpPr>
          <p:cNvPr id="7" name="Rectangle 6"/>
          <p:cNvSpPr/>
          <p:nvPr/>
        </p:nvSpPr>
        <p:spPr>
          <a:xfrm>
            <a:off x="7275870" y="3439284"/>
            <a:ext cx="4778477" cy="1631216"/>
          </a:xfrm>
          <a:prstGeom prst="rect">
            <a:avLst/>
          </a:prstGeom>
        </p:spPr>
        <p:txBody>
          <a:bodyPr wrap="square">
            <a:spAutoFit/>
          </a:bodyPr>
          <a:lstStyle/>
          <a:p>
            <a:pPr marL="228600" indent="-228600">
              <a:buFont typeface="Arial" panose="020B0604020202020204" pitchFamily="34" charset="0"/>
              <a:buChar char="•"/>
            </a:pPr>
            <a:r>
              <a:rPr lang="en-US" sz="2000" dirty="0">
                <a:latin typeface="Arial" panose="020B0604020202020204" pitchFamily="34" charset="0"/>
                <a:cs typeface="Arial" panose="020B0604020202020204" pitchFamily="34" charset="0"/>
              </a:rPr>
              <a:t>BW sequence: Air s</a:t>
            </a:r>
            <a:r>
              <a:rPr lang="en-US" sz="2000" dirty="0" smtClean="0">
                <a:latin typeface="Arial" panose="020B0604020202020204" pitchFamily="34" charset="0"/>
                <a:cs typeface="Arial" panose="020B0604020202020204" pitchFamily="34" charset="0"/>
              </a:rPr>
              <a:t>cour </a:t>
            </a:r>
            <a:r>
              <a:rPr lang="en-US" sz="2000" dirty="0">
                <a:latin typeface="Arial" panose="020B0604020202020204" pitchFamily="34" charset="0"/>
                <a:cs typeface="Arial" panose="020B0604020202020204" pitchFamily="34" charset="0"/>
              </a:rPr>
              <a:t>+ High rate water + Low rate water</a:t>
            </a:r>
          </a:p>
          <a:p>
            <a:pPr marL="228600" indent="-228600">
              <a:buFont typeface="Arial" panose="020B0604020202020204" pitchFamily="34" charset="0"/>
              <a:buChar char="•"/>
            </a:pPr>
            <a:r>
              <a:rPr lang="en-US" sz="2000" dirty="0">
                <a:latin typeface="Arial" panose="020B0604020202020204" pitchFamily="34" charset="0"/>
                <a:cs typeface="Arial" panose="020B0604020202020204" pitchFamily="34" charset="0"/>
              </a:rPr>
              <a:t>Bump is a gentle water only BW to breakdown the cake layer that retained on filter </a:t>
            </a:r>
            <a:r>
              <a:rPr lang="en-US" sz="2000" dirty="0" smtClean="0">
                <a:latin typeface="Arial" panose="020B0604020202020204" pitchFamily="34" charset="0"/>
                <a:cs typeface="Arial" panose="020B0604020202020204" pitchFamily="34" charset="0"/>
              </a:rPr>
              <a:t>top</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92130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62075" y="1790452"/>
            <a:ext cx="7764463" cy="1090042"/>
          </a:xfrm>
        </p:spPr>
        <p:txBody>
          <a:bodyPr/>
          <a:lstStyle/>
          <a:p>
            <a:r>
              <a:rPr lang="en-US" b="0" dirty="0" smtClean="0">
                <a:latin typeface="Arial" panose="020B0604020202020204" pitchFamily="34" charset="0"/>
                <a:cs typeface="Arial" panose="020B0604020202020204" pitchFamily="34" charset="0"/>
              </a:rPr>
              <a:t>Troubleshooting</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41993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Acronyms</a:t>
            </a:r>
            <a:endParaRPr lang="en-US" dirty="0"/>
          </a:p>
        </p:txBody>
      </p:sp>
      <p:sp>
        <p:nvSpPr>
          <p:cNvPr id="3" name="Text Placeholder 2"/>
          <p:cNvSpPr>
            <a:spLocks noGrp="1"/>
          </p:cNvSpPr>
          <p:nvPr>
            <p:ph type="body" sz="quarter" idx="10"/>
          </p:nvPr>
        </p:nvSpPr>
        <p:spPr>
          <a:xfrm>
            <a:off x="835741" y="1425305"/>
            <a:ext cx="10363200" cy="4375150"/>
          </a:xfrm>
        </p:spPr>
        <p:txBody>
          <a:bodyPr numCol="3">
            <a:normAutofit lnSpcReduction="10000"/>
          </a:bodyPr>
          <a:lstStyle/>
          <a:p>
            <a:pPr marL="233363" indent="-233363"/>
            <a:r>
              <a:rPr lang="en-US" sz="1500" dirty="0" err="1" smtClean="0"/>
              <a:t>AOC</a:t>
            </a:r>
            <a:r>
              <a:rPr lang="en-US" sz="1500" dirty="0" smtClean="0"/>
              <a:t> </a:t>
            </a:r>
            <a:r>
              <a:rPr lang="en-US" sz="1500" dirty="0"/>
              <a:t>– Assimilable Organic Carbon</a:t>
            </a:r>
          </a:p>
          <a:p>
            <a:pPr marL="233363" lvl="0" indent="-233363"/>
            <a:r>
              <a:rPr lang="en-US" sz="1500" dirty="0"/>
              <a:t>ATP – Adenosine Triphosphate</a:t>
            </a:r>
          </a:p>
          <a:p>
            <a:pPr marL="233363" lvl="0" indent="-233363"/>
            <a:r>
              <a:rPr lang="en-US" sz="1500" dirty="0"/>
              <a:t>BAF – Biologically Active Filter</a:t>
            </a:r>
          </a:p>
          <a:p>
            <a:pPr marL="233363" lvl="0" indent="-233363"/>
            <a:r>
              <a:rPr lang="en-US" sz="1500" dirty="0" err="1"/>
              <a:t>BDOC</a:t>
            </a:r>
            <a:r>
              <a:rPr lang="en-US" sz="1500" dirty="0"/>
              <a:t> – Biodegradable Dissolved Organic Matter</a:t>
            </a:r>
          </a:p>
          <a:p>
            <a:pPr marL="233363" lvl="0" indent="-233363"/>
            <a:r>
              <a:rPr lang="en-US" sz="1500" dirty="0"/>
              <a:t>CECs – Contaminants of Emerging </a:t>
            </a:r>
            <a:r>
              <a:rPr lang="en-US" sz="1500" dirty="0" smtClean="0"/>
              <a:t>Concern</a:t>
            </a:r>
          </a:p>
          <a:p>
            <a:pPr marL="233363" lvl="0" indent="-233363"/>
            <a:r>
              <a:rPr lang="en-US" sz="1500" dirty="0" smtClean="0"/>
              <a:t>COD – Chemical Oxygen Demand</a:t>
            </a:r>
            <a:endParaRPr lang="en-US" sz="1500" dirty="0"/>
          </a:p>
          <a:p>
            <a:pPr marL="233363" lvl="0" indent="-233363"/>
            <a:r>
              <a:rPr lang="en-US" sz="1500" dirty="0"/>
              <a:t>D – Diameter</a:t>
            </a:r>
          </a:p>
          <a:p>
            <a:pPr marL="233363" lvl="0" indent="-233363"/>
            <a:r>
              <a:rPr lang="en-US" sz="1500" dirty="0" err="1"/>
              <a:t>DBPs</a:t>
            </a:r>
            <a:r>
              <a:rPr lang="en-US" sz="1500" dirty="0"/>
              <a:t> – Disinfection By-Products</a:t>
            </a:r>
          </a:p>
          <a:p>
            <a:pPr marL="233363" lvl="0" indent="-233363"/>
            <a:r>
              <a:rPr lang="en-US" sz="1500" dirty="0"/>
              <a:t>DO – Dissolved Oxygen</a:t>
            </a:r>
          </a:p>
          <a:p>
            <a:pPr marL="233363" lvl="0" indent="-233363"/>
            <a:r>
              <a:rPr lang="en-US" sz="1500" dirty="0"/>
              <a:t>DOC – Dissolved Organic Carbon</a:t>
            </a:r>
          </a:p>
          <a:p>
            <a:pPr marL="233363" lvl="0" indent="-233363"/>
            <a:r>
              <a:rPr lang="en-US" sz="1500" dirty="0"/>
              <a:t>EBCT – Empty Bed Contact Time</a:t>
            </a:r>
          </a:p>
          <a:p>
            <a:pPr marL="233363" lvl="0" indent="-233363"/>
            <a:r>
              <a:rPr lang="en-US" sz="1500" dirty="0"/>
              <a:t>EDCs –Endocrine Disrupting Chemicals</a:t>
            </a:r>
          </a:p>
          <a:p>
            <a:pPr marL="233363" lvl="0" indent="-233363"/>
            <a:r>
              <a:rPr lang="en-US" sz="1500" dirty="0"/>
              <a:t>EPA – Environmental Protection Agency</a:t>
            </a:r>
          </a:p>
          <a:p>
            <a:pPr marL="233363" lvl="0" indent="-233363"/>
            <a:r>
              <a:rPr lang="en-US" sz="1500" dirty="0"/>
              <a:t>EPS – Extracellular Polymeric Substances</a:t>
            </a:r>
          </a:p>
          <a:p>
            <a:pPr marL="233363" lvl="0" indent="-233363"/>
            <a:r>
              <a:rPr lang="en-US" sz="1500" dirty="0"/>
              <a:t>GAC – Granular Activated Carbon</a:t>
            </a:r>
          </a:p>
          <a:p>
            <a:pPr marL="233363" lvl="0" indent="-233363"/>
            <a:r>
              <a:rPr lang="en-US" sz="1500" dirty="0" err="1"/>
              <a:t>GW</a:t>
            </a:r>
            <a:r>
              <a:rPr lang="en-US" sz="1500" dirty="0"/>
              <a:t> – </a:t>
            </a:r>
            <a:r>
              <a:rPr lang="en-US" sz="1500" dirty="0" smtClean="0"/>
              <a:t>Groundwater</a:t>
            </a:r>
          </a:p>
          <a:p>
            <a:pPr marL="233363" lvl="0" indent="-233363"/>
            <a:r>
              <a:rPr lang="en-US" sz="1500" dirty="0" smtClean="0"/>
              <a:t>H – Height </a:t>
            </a:r>
            <a:endParaRPr lang="en-US" sz="1500" dirty="0"/>
          </a:p>
          <a:p>
            <a:pPr marL="233363" lvl="0" indent="-233363"/>
            <a:r>
              <a:rPr lang="en-US" sz="1500" dirty="0"/>
              <a:t>HPC – Heterotrophic Plate Count </a:t>
            </a:r>
          </a:p>
          <a:p>
            <a:pPr marL="233363" lvl="0" indent="-233363"/>
            <a:r>
              <a:rPr lang="en-US" sz="1500" dirty="0"/>
              <a:t>L – Length</a:t>
            </a:r>
          </a:p>
          <a:p>
            <a:pPr marL="233363" lvl="0" indent="-233363"/>
            <a:r>
              <a:rPr lang="en-US" sz="1500" dirty="0"/>
              <a:t>L – Liter</a:t>
            </a:r>
          </a:p>
          <a:p>
            <a:pPr marL="233363" lvl="0" indent="-233363"/>
            <a:r>
              <a:rPr lang="en-US" sz="1500" dirty="0"/>
              <a:t>mg – Milligram</a:t>
            </a:r>
          </a:p>
          <a:p>
            <a:pPr marL="233363" lvl="0" indent="-233363"/>
            <a:r>
              <a:rPr lang="en-US" sz="1500" dirty="0"/>
              <a:t>mgd – Million Gallons per Day</a:t>
            </a:r>
          </a:p>
          <a:p>
            <a:pPr marL="233363" lvl="0" indent="-233363"/>
            <a:r>
              <a:rPr lang="en-US" sz="1500" dirty="0"/>
              <a:t>MIB – 2-Methyl-</a:t>
            </a:r>
            <a:r>
              <a:rPr lang="en-US" sz="1500" dirty="0" err="1"/>
              <a:t>Isoborneol</a:t>
            </a:r>
            <a:endParaRPr lang="en-US" sz="1500" dirty="0"/>
          </a:p>
          <a:p>
            <a:pPr marL="233363" lvl="0" indent="-233363"/>
            <a:r>
              <a:rPr lang="en-US" sz="1500" dirty="0"/>
              <a:t>NDMA – N-Nitrosodimethylamine</a:t>
            </a:r>
          </a:p>
          <a:p>
            <a:pPr marL="233363" lvl="0" indent="-233363"/>
            <a:r>
              <a:rPr lang="en-US" sz="1500" dirty="0"/>
              <a:t>NTU – Nephelometric Turbidity Unit</a:t>
            </a:r>
          </a:p>
          <a:p>
            <a:pPr marL="233363" lvl="0" indent="-233363"/>
            <a:r>
              <a:rPr lang="en-US" sz="1500" dirty="0"/>
              <a:t>PCR – Polymerase Chain Reaction </a:t>
            </a:r>
          </a:p>
          <a:p>
            <a:pPr marL="233363" lvl="0" indent="-233363"/>
            <a:r>
              <a:rPr lang="en-US" sz="1500" dirty="0" err="1"/>
              <a:t>PLFA</a:t>
            </a:r>
            <a:r>
              <a:rPr lang="en-US" sz="1500" dirty="0"/>
              <a:t> –Phospholipid Fatty-acid Analysis</a:t>
            </a:r>
          </a:p>
          <a:p>
            <a:pPr marL="233363" lvl="0" indent="-233363"/>
            <a:r>
              <a:rPr lang="en-US" sz="1500" dirty="0"/>
              <a:t>RO – Reverse Osmosis</a:t>
            </a:r>
          </a:p>
          <a:p>
            <a:pPr marL="233363" lvl="0" indent="-233363"/>
            <a:r>
              <a:rPr lang="en-US" sz="1500" dirty="0"/>
              <a:t>SW – Surface Water</a:t>
            </a:r>
          </a:p>
          <a:p>
            <a:pPr marL="233363" lvl="0" indent="-233363"/>
            <a:r>
              <a:rPr lang="en-US" sz="1500" dirty="0" err="1"/>
              <a:t>T&amp;O</a:t>
            </a:r>
            <a:r>
              <a:rPr lang="en-US" sz="1500" dirty="0"/>
              <a:t> – Taste and Odor</a:t>
            </a:r>
          </a:p>
          <a:p>
            <a:pPr marL="233363" lvl="0" indent="-233363"/>
            <a:r>
              <a:rPr lang="en-US" sz="1500" dirty="0"/>
              <a:t>TDS – Total Dissolved Solids</a:t>
            </a:r>
          </a:p>
          <a:p>
            <a:pPr marL="233363" lvl="0" indent="-233363"/>
            <a:r>
              <a:rPr lang="en-US" sz="1500" dirty="0" err="1"/>
              <a:t>TKN</a:t>
            </a:r>
            <a:r>
              <a:rPr lang="en-US" sz="1500" dirty="0"/>
              <a:t> –Total Kjeldahl Nitrogen</a:t>
            </a:r>
          </a:p>
          <a:p>
            <a:pPr marL="233363" lvl="0" indent="-233363"/>
            <a:r>
              <a:rPr lang="en-US" sz="1500" dirty="0"/>
              <a:t>TOC – Total Organic Carbon</a:t>
            </a:r>
          </a:p>
          <a:p>
            <a:pPr marL="233363" lvl="0" indent="-233363"/>
            <a:r>
              <a:rPr lang="en-US" sz="1500" dirty="0" err="1"/>
              <a:t>TOrC</a:t>
            </a:r>
            <a:r>
              <a:rPr lang="en-US" sz="1500" dirty="0"/>
              <a:t> – Trace Organic Compound</a:t>
            </a:r>
          </a:p>
          <a:p>
            <a:pPr marL="233363" lvl="0" indent="-233363"/>
            <a:r>
              <a:rPr lang="en-US" sz="1500" dirty="0" err="1"/>
              <a:t>TRFLP</a:t>
            </a:r>
            <a:r>
              <a:rPr lang="en-US" sz="1500" dirty="0"/>
              <a:t> – Terminal Restriction Fragment Length Polymorphism </a:t>
            </a:r>
          </a:p>
          <a:p>
            <a:pPr marL="233363" lvl="0" indent="-233363"/>
            <a:r>
              <a:rPr lang="en-US" sz="1500" dirty="0"/>
              <a:t>TSS – Total Suspended Solids</a:t>
            </a:r>
          </a:p>
          <a:p>
            <a:pPr marL="233363" lvl="0" indent="-233363"/>
            <a:r>
              <a:rPr lang="en-US" sz="1500" dirty="0"/>
              <a:t>UF – Ultrafiltration</a:t>
            </a:r>
          </a:p>
          <a:p>
            <a:pPr marL="233363" lvl="0" indent="-233363"/>
            <a:r>
              <a:rPr lang="en-US" sz="1500" dirty="0"/>
              <a:t>UV – Ultraviolet </a:t>
            </a:r>
          </a:p>
          <a:p>
            <a:pPr marL="233363" lvl="0" indent="-233363"/>
            <a:r>
              <a:rPr lang="en-US" sz="1500" dirty="0"/>
              <a:t>UVT – Ultraviolet Transmittance</a:t>
            </a:r>
          </a:p>
          <a:p>
            <a:pPr marL="233363" lvl="0" indent="-233363"/>
            <a:r>
              <a:rPr lang="en-US" sz="1500" dirty="0" err="1"/>
              <a:t>WE&amp;RF</a:t>
            </a:r>
            <a:r>
              <a:rPr lang="en-US" sz="1500" dirty="0"/>
              <a:t> – Water Environment &amp; Reuse </a:t>
            </a:r>
            <a:r>
              <a:rPr lang="en-US" sz="1500" dirty="0" smtClean="0"/>
              <a:t>Foundation</a:t>
            </a:r>
          </a:p>
          <a:p>
            <a:pPr marL="233363" lvl="0" indent="-233363"/>
            <a:r>
              <a:rPr lang="en-US" sz="1500" dirty="0" smtClean="0"/>
              <a:t>W – Width</a:t>
            </a:r>
            <a:endParaRPr lang="en-US" sz="1500" dirty="0"/>
          </a:p>
          <a:p>
            <a:pPr marL="233363" lvl="0" indent="-233363"/>
            <a:r>
              <a:rPr lang="en-US" sz="1500" dirty="0"/>
              <a:t>WTP – Water Treatment Plant</a:t>
            </a:r>
          </a:p>
        </p:txBody>
      </p:sp>
    </p:spTree>
    <p:extLst>
      <p:ext uri="{BB962C8B-B14F-4D97-AF65-F5344CB8AC3E}">
        <p14:creationId xmlns:p14="http://schemas.microsoft.com/office/powerpoint/2010/main" val="293182055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287079" y="263050"/>
            <a:ext cx="11742995" cy="1021273"/>
          </a:xfrm>
        </p:spPr>
        <p:txBody>
          <a:bodyPr>
            <a:normAutofit/>
          </a:bodyPr>
          <a:lstStyle/>
          <a:p>
            <a:r>
              <a:rPr lang="en-US" dirty="0" err="1" smtClean="0"/>
              <a:t>Biofiltration</a:t>
            </a:r>
            <a:r>
              <a:rPr lang="en-US" dirty="0" smtClean="0"/>
              <a:t> Troubleshooting Based Upon Potable Water Experience</a:t>
            </a:r>
            <a:endParaRPr lang="en-US" dirty="0"/>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48850" y="1580557"/>
            <a:ext cx="2110484" cy="2751722"/>
          </a:xfrm>
          <a:prstGeom prst="rect">
            <a:avLst/>
          </a:prstGeom>
        </p:spPr>
      </p:pic>
      <p:sp>
        <p:nvSpPr>
          <p:cNvPr id="4" name="Rectangle 3"/>
          <p:cNvSpPr/>
          <p:nvPr/>
        </p:nvSpPr>
        <p:spPr>
          <a:xfrm>
            <a:off x="10096499" y="4444522"/>
            <a:ext cx="1933575" cy="307777"/>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WRF Project #4496</a:t>
            </a:r>
            <a:endParaRPr lang="en-US" sz="1400"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116351524"/>
              </p:ext>
            </p:extLst>
          </p:nvPr>
        </p:nvGraphicFramePr>
        <p:xfrm>
          <a:off x="368317" y="1495096"/>
          <a:ext cx="9280507" cy="4759960"/>
        </p:xfrm>
        <a:graphic>
          <a:graphicData uri="http://schemas.openxmlformats.org/drawingml/2006/table">
            <a:tbl>
              <a:tblPr firstRow="1" bandRow="1">
                <a:tableStyleId>{5C22544A-7EE6-4342-B048-85BDC9FD1C3A}</a:tableStyleId>
              </a:tblPr>
              <a:tblGrid>
                <a:gridCol w="1871455">
                  <a:extLst>
                    <a:ext uri="{9D8B030D-6E8A-4147-A177-3AD203B41FA5}">
                      <a16:colId xmlns:a16="http://schemas.microsoft.com/office/drawing/2014/main" val="20000"/>
                    </a:ext>
                  </a:extLst>
                </a:gridCol>
                <a:gridCol w="2932303">
                  <a:extLst>
                    <a:ext uri="{9D8B030D-6E8A-4147-A177-3AD203B41FA5}">
                      <a16:colId xmlns:a16="http://schemas.microsoft.com/office/drawing/2014/main" val="20001"/>
                    </a:ext>
                  </a:extLst>
                </a:gridCol>
                <a:gridCol w="4476749">
                  <a:extLst>
                    <a:ext uri="{9D8B030D-6E8A-4147-A177-3AD203B41FA5}">
                      <a16:colId xmlns:a16="http://schemas.microsoft.com/office/drawing/2014/main" val="20002"/>
                    </a:ext>
                  </a:extLst>
                </a:gridCol>
              </a:tblGrid>
              <a:tr h="370840">
                <a:tc>
                  <a:txBody>
                    <a:bodyPr/>
                    <a:lstStyle/>
                    <a:p>
                      <a:pPr algn="ctr"/>
                      <a:r>
                        <a:rPr lang="en-US" dirty="0" smtClean="0">
                          <a:latin typeface="Arial" panose="020B0604020202020204" pitchFamily="34" charset="0"/>
                          <a:cs typeface="Arial" panose="020B0604020202020204" pitchFamily="34" charset="0"/>
                        </a:rPr>
                        <a:t>Issue</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Indicators</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Potential Causes</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r>
                        <a:rPr lang="en-US" dirty="0" smtClean="0">
                          <a:latin typeface="Arial" panose="020B0604020202020204" pitchFamily="34" charset="0"/>
                          <a:cs typeface="Arial" panose="020B0604020202020204" pitchFamily="34" charset="0"/>
                        </a:rPr>
                        <a:t>Hydraulic</a:t>
                      </a:r>
                      <a:r>
                        <a:rPr lang="en-US" baseline="0" dirty="0" smtClean="0">
                          <a:latin typeface="Arial" panose="020B0604020202020204" pitchFamily="34" charset="0"/>
                          <a:cs typeface="Arial" panose="020B0604020202020204" pitchFamily="34" charset="0"/>
                        </a:rPr>
                        <a:t> Performance</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Flow Rate, </a:t>
                      </a:r>
                      <a:r>
                        <a:rPr lang="en-US" dirty="0" err="1" smtClean="0">
                          <a:latin typeface="Arial" panose="020B0604020202020204" pitchFamily="34" charset="0"/>
                          <a:cs typeface="Arial" panose="020B0604020202020204" pitchFamily="34" charset="0"/>
                        </a:rPr>
                        <a:t>headloss</a:t>
                      </a:r>
                      <a:r>
                        <a:rPr lang="en-US" dirty="0" smtClean="0">
                          <a:latin typeface="Arial" panose="020B0604020202020204" pitchFamily="34" charset="0"/>
                          <a:cs typeface="Arial" panose="020B0604020202020204" pitchFamily="34" charset="0"/>
                        </a:rPr>
                        <a:t>, unit filter run volume, filter run time, filter</a:t>
                      </a:r>
                      <a:r>
                        <a:rPr lang="en-US" baseline="0" dirty="0" smtClean="0">
                          <a:latin typeface="Arial" panose="020B0604020202020204" pitchFamily="34" charset="0"/>
                          <a:cs typeface="Arial" panose="020B0604020202020204" pitchFamily="34" charset="0"/>
                        </a:rPr>
                        <a:t> effluent turbidity, particle counts</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Malfunctioning valves, faulty monitoring instruments, backwash pumping rates, faulty upstream processes pass more particles, changed influent water quality (temperature, solids, nutrients, pH,</a:t>
                      </a:r>
                      <a:r>
                        <a:rPr lang="en-US" baseline="0"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etc.), excess</a:t>
                      </a:r>
                      <a:r>
                        <a:rPr lang="en-US" baseline="0" dirty="0" smtClean="0">
                          <a:latin typeface="Arial" panose="020B0604020202020204" pitchFamily="34" charset="0"/>
                          <a:cs typeface="Arial" panose="020B0604020202020204" pitchFamily="34" charset="0"/>
                        </a:rPr>
                        <a:t> biomass, change of backwash chemical effectiveness,  </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70840">
                <a:tc>
                  <a:txBody>
                    <a:bodyPr/>
                    <a:lstStyle/>
                    <a:p>
                      <a:r>
                        <a:rPr lang="en-US" dirty="0" smtClean="0">
                          <a:latin typeface="Arial" panose="020B0604020202020204" pitchFamily="34" charset="0"/>
                          <a:cs typeface="Arial" panose="020B0604020202020204" pitchFamily="34" charset="0"/>
                        </a:rPr>
                        <a:t>Contaminant</a:t>
                      </a:r>
                      <a:r>
                        <a:rPr lang="en-US" baseline="0" dirty="0" smtClean="0">
                          <a:latin typeface="Arial" panose="020B0604020202020204" pitchFamily="34" charset="0"/>
                          <a:cs typeface="Arial" panose="020B0604020202020204" pitchFamily="34" charset="0"/>
                        </a:rPr>
                        <a:t> or Turbidity Breakthrough</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Elevated</a:t>
                      </a:r>
                      <a:r>
                        <a:rPr lang="en-US" baseline="0" dirty="0" smtClean="0">
                          <a:latin typeface="Arial" panose="020B0604020202020204" pitchFamily="34" charset="0"/>
                          <a:cs typeface="Arial" panose="020B0604020202020204" pitchFamily="34" charset="0"/>
                        </a:rPr>
                        <a:t> effluent counts of particles, turbidity, TOC, DOC, UV254, carboxylic acids, aldehydes, various contaminants</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Poor biological growth and activity, faulty feed pumps that impact hydraulic loading rates, inadequate</a:t>
                      </a:r>
                      <a:r>
                        <a:rPr lang="en-US" baseline="0" dirty="0" smtClean="0">
                          <a:latin typeface="Arial" panose="020B0604020202020204" pitchFamily="34" charset="0"/>
                          <a:cs typeface="Arial" panose="020B0604020202020204" pitchFamily="34" charset="0"/>
                        </a:rPr>
                        <a:t> backwash, changed influent water quality (see above), </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70840">
                <a:tc>
                  <a:txBody>
                    <a:bodyPr/>
                    <a:lstStyle/>
                    <a:p>
                      <a:r>
                        <a:rPr lang="en-US" dirty="0" smtClean="0">
                          <a:latin typeface="Arial" panose="020B0604020202020204" pitchFamily="34" charset="0"/>
                          <a:cs typeface="Arial" panose="020B0604020202020204" pitchFamily="34" charset="0"/>
                        </a:rPr>
                        <a:t>Poor Biological Growth</a:t>
                      </a:r>
                      <a:r>
                        <a:rPr lang="en-US" baseline="0" dirty="0" smtClean="0">
                          <a:latin typeface="Arial" panose="020B0604020202020204" pitchFamily="34" charset="0"/>
                          <a:cs typeface="Arial" panose="020B0604020202020204" pitchFamily="34" charset="0"/>
                        </a:rPr>
                        <a:t> and Activity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Changes</a:t>
                      </a:r>
                      <a:r>
                        <a:rPr lang="en-US" baseline="0" dirty="0" smtClean="0">
                          <a:latin typeface="Arial" panose="020B0604020202020204" pitchFamily="34" charset="0"/>
                          <a:cs typeface="Arial" panose="020B0604020202020204" pitchFamily="34" charset="0"/>
                        </a:rPr>
                        <a:t> in ATP, carboxylic acids, aldehydes, TOC, AOC, BDOC</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Low influent biodegradable</a:t>
                      </a:r>
                      <a:r>
                        <a:rPr lang="en-US" baseline="0" dirty="0" smtClean="0">
                          <a:latin typeface="Arial" panose="020B0604020202020204" pitchFamily="34" charset="0"/>
                          <a:cs typeface="Arial" panose="020B0604020202020204" pitchFamily="34" charset="0"/>
                        </a:rPr>
                        <a:t> organic matter, low influent nutrients, changed temperature, changed pH, </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588923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2525" y="833760"/>
            <a:ext cx="7764463" cy="3270126"/>
          </a:xfrm>
        </p:spPr>
        <p:txBody>
          <a:bodyPr/>
          <a:lstStyle/>
          <a:p>
            <a:r>
              <a:rPr lang="en-US" b="0" dirty="0" smtClean="0">
                <a:latin typeface="Arial" panose="020B0604020202020204" pitchFamily="34" charset="0"/>
                <a:cs typeface="Arial" panose="020B0604020202020204" pitchFamily="34" charset="0"/>
              </a:rPr>
              <a:t>Case Study of O₃/BAF for Water Reuse</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412514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0338919" cy="533400"/>
          </a:xfrm>
        </p:spPr>
        <p:txBody>
          <a:bodyPr/>
          <a:lstStyle/>
          <a:p>
            <a:r>
              <a:rPr lang="en-US" dirty="0" smtClean="0"/>
              <a:t>Xylem </a:t>
            </a:r>
            <a:r>
              <a:rPr lang="en-US" dirty="0" err="1" smtClean="0"/>
              <a:t>Oxelia</a:t>
            </a:r>
            <a:r>
              <a:rPr lang="en-US" dirty="0" smtClean="0"/>
              <a:t> O₃/BAF Pilot Study</a:t>
            </a:r>
            <a:endParaRPr lang="en-US" dirty="0"/>
          </a:p>
        </p:txBody>
      </p:sp>
      <p:sp>
        <p:nvSpPr>
          <p:cNvPr id="5" name="Text Placeholder 4"/>
          <p:cNvSpPr>
            <a:spLocks noGrp="1"/>
          </p:cNvSpPr>
          <p:nvPr>
            <p:ph type="body" sz="quarter" idx="10"/>
          </p:nvPr>
        </p:nvSpPr>
        <p:spPr>
          <a:xfrm>
            <a:off x="852256" y="1274765"/>
            <a:ext cx="10363200" cy="4375150"/>
          </a:xfrm>
        </p:spPr>
        <p:txBody>
          <a:bodyPr/>
          <a:lstStyle/>
          <a:p>
            <a:pPr marL="0" indent="0">
              <a:buNone/>
            </a:pPr>
            <a:r>
              <a:rPr lang="en-US" sz="2400" dirty="0"/>
              <a:t>The pilot study </a:t>
            </a:r>
            <a:r>
              <a:rPr lang="en-US" sz="2400" dirty="0" smtClean="0"/>
              <a:t>was conducted </a:t>
            </a:r>
            <a:r>
              <a:rPr lang="en-US" sz="2400" dirty="0"/>
              <a:t>at Western Butler County Authority </a:t>
            </a:r>
            <a:r>
              <a:rPr lang="en-US" sz="2400" dirty="0" err="1"/>
              <a:t>WWTP</a:t>
            </a:r>
            <a:r>
              <a:rPr lang="en-US" sz="2400" dirty="0"/>
              <a:t> in Zelienople, PA - a tertiary, aerobic biological treatment facility with a hydraulic capacity of 2.2 </a:t>
            </a:r>
            <a:r>
              <a:rPr lang="en-US" sz="2400" dirty="0" smtClean="0"/>
              <a:t>MGD</a:t>
            </a:r>
            <a:endParaRPr lang="en-US" sz="2400" dirty="0"/>
          </a:p>
          <a:p>
            <a:pPr marL="0" indent="0">
              <a:buNone/>
            </a:pPr>
            <a:endParaRPr lang="en-US" dirty="0"/>
          </a:p>
        </p:txBody>
      </p:sp>
      <p:sp>
        <p:nvSpPr>
          <p:cNvPr id="6" name="Isosceles Triangle 5"/>
          <p:cNvSpPr/>
          <p:nvPr/>
        </p:nvSpPr>
        <p:spPr>
          <a:xfrm rot="10800000">
            <a:off x="4596785" y="2619019"/>
            <a:ext cx="1168006" cy="1166426"/>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Arial" panose="020B0604020202020204" pitchFamily="34" charset="0"/>
              <a:cs typeface="Arial" panose="020B0604020202020204" pitchFamily="34" charset="0"/>
            </a:endParaRPr>
          </a:p>
        </p:txBody>
      </p:sp>
      <p:sp>
        <p:nvSpPr>
          <p:cNvPr id="7" name="TextBox 6"/>
          <p:cNvSpPr txBox="1"/>
          <p:nvPr/>
        </p:nvSpPr>
        <p:spPr>
          <a:xfrm>
            <a:off x="3314508" y="2668616"/>
            <a:ext cx="1088950" cy="646331"/>
          </a:xfrm>
          <a:prstGeom prst="rect">
            <a:avLst/>
          </a:prstGeom>
          <a:noFill/>
          <a:ln>
            <a:solidFill>
              <a:schemeClr val="accent1"/>
            </a:solidFill>
          </a:ln>
        </p:spPr>
        <p:txBody>
          <a:bodyPr wrap="square" rtlCol="0">
            <a:spAutoFit/>
          </a:bodyPr>
          <a:lstStyle/>
          <a:p>
            <a:pPr algn="ctr"/>
            <a:r>
              <a:rPr lang="en-US" dirty="0" smtClean="0">
                <a:solidFill>
                  <a:prstClr val="black"/>
                </a:solidFill>
                <a:latin typeface="Arial" panose="020B0604020202020204" pitchFamily="34" charset="0"/>
                <a:cs typeface="Arial" panose="020B0604020202020204" pitchFamily="34" charset="0"/>
              </a:rPr>
              <a:t>Aeration Tank</a:t>
            </a:r>
            <a:endParaRPr lang="en-US" dirty="0">
              <a:solidFill>
                <a:prstClr val="black"/>
              </a:solidFill>
              <a:latin typeface="Arial" panose="020B0604020202020204" pitchFamily="34" charset="0"/>
              <a:cs typeface="Arial" panose="020B0604020202020204" pitchFamily="34" charset="0"/>
            </a:endParaRPr>
          </a:p>
        </p:txBody>
      </p:sp>
      <p:sp>
        <p:nvSpPr>
          <p:cNvPr id="8" name="TextBox 7"/>
          <p:cNvSpPr txBox="1"/>
          <p:nvPr/>
        </p:nvSpPr>
        <p:spPr>
          <a:xfrm>
            <a:off x="4719422" y="2620061"/>
            <a:ext cx="1045369" cy="369332"/>
          </a:xfrm>
          <a:prstGeom prst="rect">
            <a:avLst/>
          </a:prstGeom>
          <a:noFill/>
        </p:spPr>
        <p:txBody>
          <a:bodyPr wrap="square" rtlCol="0">
            <a:spAutoFit/>
          </a:bodyPr>
          <a:lstStyle/>
          <a:p>
            <a:r>
              <a:rPr lang="en-US" dirty="0" smtClean="0">
                <a:solidFill>
                  <a:prstClr val="black"/>
                </a:solidFill>
                <a:latin typeface="Arial" panose="020B0604020202020204" pitchFamily="34" charset="0"/>
                <a:cs typeface="Arial" panose="020B0604020202020204" pitchFamily="34" charset="0"/>
              </a:rPr>
              <a:t>Clarifier</a:t>
            </a:r>
            <a:endParaRPr lang="en-US" dirty="0">
              <a:solidFill>
                <a:prstClr val="black"/>
              </a:solidFill>
              <a:latin typeface="Arial" panose="020B0604020202020204" pitchFamily="34" charset="0"/>
              <a:cs typeface="Arial" panose="020B0604020202020204" pitchFamily="34" charset="0"/>
            </a:endParaRPr>
          </a:p>
        </p:txBody>
      </p:sp>
      <p:sp>
        <p:nvSpPr>
          <p:cNvPr id="9" name="TextBox 8"/>
          <p:cNvSpPr txBox="1"/>
          <p:nvPr/>
        </p:nvSpPr>
        <p:spPr>
          <a:xfrm>
            <a:off x="1863043" y="2666227"/>
            <a:ext cx="932353" cy="646331"/>
          </a:xfrm>
          <a:prstGeom prst="rect">
            <a:avLst/>
          </a:prstGeom>
          <a:noFill/>
          <a:ln>
            <a:solidFill>
              <a:schemeClr val="accent1"/>
            </a:solidFill>
          </a:ln>
        </p:spPr>
        <p:txBody>
          <a:bodyPr wrap="square" rtlCol="0">
            <a:spAutoFit/>
          </a:bodyPr>
          <a:lstStyle/>
          <a:p>
            <a:pPr algn="ctr"/>
            <a:r>
              <a:rPr lang="en-US" dirty="0" smtClean="0">
                <a:solidFill>
                  <a:prstClr val="black"/>
                </a:solidFill>
                <a:latin typeface="Arial" panose="020B0604020202020204" pitchFamily="34" charset="0"/>
                <a:cs typeface="Arial" panose="020B0604020202020204" pitchFamily="34" charset="0"/>
              </a:rPr>
              <a:t>Bar Screen</a:t>
            </a:r>
            <a:endParaRPr lang="en-US" dirty="0">
              <a:solidFill>
                <a:prstClr val="black"/>
              </a:solidFill>
              <a:latin typeface="Arial" panose="020B0604020202020204" pitchFamily="34" charset="0"/>
              <a:cs typeface="Arial" panose="020B0604020202020204" pitchFamily="34" charset="0"/>
            </a:endParaRPr>
          </a:p>
        </p:txBody>
      </p:sp>
      <p:sp>
        <p:nvSpPr>
          <p:cNvPr id="10" name="TextBox 9"/>
          <p:cNvSpPr txBox="1"/>
          <p:nvPr/>
        </p:nvSpPr>
        <p:spPr>
          <a:xfrm>
            <a:off x="6268888" y="2668616"/>
            <a:ext cx="1303764" cy="646331"/>
          </a:xfrm>
          <a:prstGeom prst="rect">
            <a:avLst/>
          </a:prstGeom>
          <a:noFill/>
          <a:ln>
            <a:solidFill>
              <a:schemeClr val="accent1"/>
            </a:solidFill>
          </a:ln>
        </p:spPr>
        <p:txBody>
          <a:bodyPr wrap="square" rtlCol="0">
            <a:spAutoFit/>
          </a:bodyPr>
          <a:lstStyle/>
          <a:p>
            <a:pPr algn="ctr"/>
            <a:r>
              <a:rPr lang="en-US" dirty="0" smtClean="0">
                <a:solidFill>
                  <a:prstClr val="black"/>
                </a:solidFill>
                <a:latin typeface="Arial" panose="020B0604020202020204" pitchFamily="34" charset="0"/>
                <a:cs typeface="Arial" panose="020B0604020202020204" pitchFamily="34" charset="0"/>
              </a:rPr>
              <a:t>Sand Filtration</a:t>
            </a:r>
            <a:endParaRPr lang="en-US" dirty="0">
              <a:solidFill>
                <a:prstClr val="black"/>
              </a:solidFill>
              <a:latin typeface="Arial" panose="020B0604020202020204" pitchFamily="34" charset="0"/>
              <a:cs typeface="Arial" panose="020B0604020202020204" pitchFamily="34" charset="0"/>
            </a:endParaRPr>
          </a:p>
        </p:txBody>
      </p:sp>
      <p:sp>
        <p:nvSpPr>
          <p:cNvPr id="11" name="TextBox 10"/>
          <p:cNvSpPr txBox="1"/>
          <p:nvPr/>
        </p:nvSpPr>
        <p:spPr>
          <a:xfrm>
            <a:off x="7932944" y="2796523"/>
            <a:ext cx="1438562" cy="369332"/>
          </a:xfrm>
          <a:prstGeom prst="rect">
            <a:avLst/>
          </a:prstGeom>
          <a:noFill/>
          <a:ln>
            <a:solidFill>
              <a:schemeClr val="accent1"/>
            </a:solidFill>
          </a:ln>
        </p:spPr>
        <p:txBody>
          <a:bodyPr wrap="square" rtlCol="0">
            <a:spAutoFit/>
          </a:bodyPr>
          <a:lstStyle/>
          <a:p>
            <a:pPr algn="ctr"/>
            <a:r>
              <a:rPr lang="en-US" dirty="0" smtClean="0">
                <a:solidFill>
                  <a:prstClr val="black"/>
                </a:solidFill>
                <a:latin typeface="Arial" panose="020B0604020202020204" pitchFamily="34" charset="0"/>
                <a:cs typeface="Arial" panose="020B0604020202020204" pitchFamily="34" charset="0"/>
              </a:rPr>
              <a:t>Chlorination</a:t>
            </a:r>
          </a:p>
        </p:txBody>
      </p:sp>
      <p:cxnSp>
        <p:nvCxnSpPr>
          <p:cNvPr id="12" name="Straight Arrow Connector 11"/>
          <p:cNvCxnSpPr/>
          <p:nvPr/>
        </p:nvCxnSpPr>
        <p:spPr>
          <a:xfrm flipV="1">
            <a:off x="9371506" y="2972321"/>
            <a:ext cx="944346" cy="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9317950" y="2684005"/>
            <a:ext cx="990977" cy="307777"/>
          </a:xfrm>
          <a:prstGeom prst="rect">
            <a:avLst/>
          </a:prstGeom>
          <a:noFill/>
        </p:spPr>
        <p:txBody>
          <a:bodyPr wrap="none" rtlCol="0">
            <a:spAutoFit/>
          </a:bodyPr>
          <a:lstStyle/>
          <a:p>
            <a:r>
              <a:rPr lang="en-US" sz="1400" dirty="0" smtClean="0">
                <a:solidFill>
                  <a:prstClr val="black"/>
                </a:solidFill>
                <a:latin typeface="Arial" panose="020B0604020202020204" pitchFamily="34" charset="0"/>
                <a:cs typeface="Arial" panose="020B0604020202020204" pitchFamily="34" charset="0"/>
              </a:rPr>
              <a:t>Discharge</a:t>
            </a:r>
            <a:endParaRPr lang="en-US" sz="1400" dirty="0">
              <a:solidFill>
                <a:prstClr val="black"/>
              </a:solidFill>
              <a:latin typeface="Arial" panose="020B0604020202020204" pitchFamily="34" charset="0"/>
              <a:cs typeface="Arial" panose="020B0604020202020204" pitchFamily="34" charset="0"/>
            </a:endParaRPr>
          </a:p>
        </p:txBody>
      </p:sp>
      <p:cxnSp>
        <p:nvCxnSpPr>
          <p:cNvPr id="14" name="Straight Arrow Connector 13"/>
          <p:cNvCxnSpPr/>
          <p:nvPr/>
        </p:nvCxnSpPr>
        <p:spPr>
          <a:xfrm>
            <a:off x="1248052" y="2961800"/>
            <a:ext cx="59365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9" idx="3"/>
            <a:endCxn id="7" idx="1"/>
          </p:cNvCxnSpPr>
          <p:nvPr/>
        </p:nvCxnSpPr>
        <p:spPr>
          <a:xfrm>
            <a:off x="2795396" y="2989393"/>
            <a:ext cx="519112" cy="238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5637894" y="2907625"/>
            <a:ext cx="630994" cy="56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0" idx="3"/>
            <a:endCxn id="11" idx="1"/>
          </p:cNvCxnSpPr>
          <p:nvPr/>
        </p:nvCxnSpPr>
        <p:spPr>
          <a:xfrm flipV="1">
            <a:off x="7572652" y="2981189"/>
            <a:ext cx="360292" cy="1059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3239046" y="3768146"/>
            <a:ext cx="0" cy="38820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795396" y="4167983"/>
            <a:ext cx="1038225" cy="738664"/>
          </a:xfrm>
          <a:prstGeom prst="rect">
            <a:avLst/>
          </a:prstGeom>
          <a:noFill/>
        </p:spPr>
        <p:txBody>
          <a:bodyPr wrap="square" rtlCol="0">
            <a:spAutoFit/>
          </a:bodyPr>
          <a:lstStyle/>
          <a:p>
            <a:r>
              <a:rPr lang="en-US" sz="1400" dirty="0" smtClean="0">
                <a:solidFill>
                  <a:prstClr val="black"/>
                </a:solidFill>
                <a:latin typeface="Arial" panose="020B0604020202020204" pitchFamily="34" charset="0"/>
                <a:cs typeface="Arial" panose="020B0604020202020204" pitchFamily="34" charset="0"/>
              </a:rPr>
              <a:t>Sludge Process &amp; Disposal</a:t>
            </a:r>
            <a:endParaRPr lang="en-US" sz="1400" dirty="0">
              <a:solidFill>
                <a:prstClr val="black"/>
              </a:solidFill>
              <a:latin typeface="Arial" panose="020B0604020202020204" pitchFamily="34" charset="0"/>
              <a:cs typeface="Arial" panose="020B0604020202020204" pitchFamily="34" charset="0"/>
            </a:endParaRPr>
          </a:p>
        </p:txBody>
      </p:sp>
      <p:cxnSp>
        <p:nvCxnSpPr>
          <p:cNvPr id="20" name="Straight Arrow Connector 19"/>
          <p:cNvCxnSpPr/>
          <p:nvPr/>
        </p:nvCxnSpPr>
        <p:spPr>
          <a:xfrm flipV="1">
            <a:off x="3239046" y="3287591"/>
            <a:ext cx="0" cy="47402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a:stCxn id="6" idx="0"/>
          </p:cNvCxnSpPr>
          <p:nvPr/>
        </p:nvCxnSpPr>
        <p:spPr>
          <a:xfrm flipH="1">
            <a:off x="3239046" y="3785445"/>
            <a:ext cx="1941742" cy="1142"/>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4403458" y="2945701"/>
            <a:ext cx="386655"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3211367" y="3509588"/>
            <a:ext cx="1378063" cy="276999"/>
          </a:xfrm>
          <a:prstGeom prst="rect">
            <a:avLst/>
          </a:prstGeom>
          <a:noFill/>
        </p:spPr>
        <p:txBody>
          <a:bodyPr wrap="square" rtlCol="0">
            <a:spAutoFit/>
          </a:bodyPr>
          <a:lstStyle/>
          <a:p>
            <a:r>
              <a:rPr lang="en-US" sz="1200" dirty="0" smtClean="0">
                <a:solidFill>
                  <a:prstClr val="black"/>
                </a:solidFill>
                <a:latin typeface="Arial" panose="020B0604020202020204" pitchFamily="34" charset="0"/>
                <a:cs typeface="Arial" panose="020B0604020202020204" pitchFamily="34" charset="0"/>
              </a:rPr>
              <a:t>Returned Sludge</a:t>
            </a:r>
            <a:endParaRPr lang="en-US" sz="1200" dirty="0">
              <a:solidFill>
                <a:prstClr val="black"/>
              </a:solidFill>
              <a:latin typeface="Arial" panose="020B0604020202020204" pitchFamily="34" charset="0"/>
              <a:cs typeface="Arial" panose="020B0604020202020204" pitchFamily="34" charset="0"/>
            </a:endParaRPr>
          </a:p>
        </p:txBody>
      </p:sp>
      <p:cxnSp>
        <p:nvCxnSpPr>
          <p:cNvPr id="24" name="Straight Arrow Connector 23"/>
          <p:cNvCxnSpPr/>
          <p:nvPr/>
        </p:nvCxnSpPr>
        <p:spPr>
          <a:xfrm>
            <a:off x="5841127" y="2961800"/>
            <a:ext cx="0" cy="96893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25" name="Picture 6" descr="C:\Users\abigail.antolovich\AppData\Local\Microsoft\Windows\Temporary Internet Files\Content.Outlook\20VD4VHC\Exterior of Trailer #1 - Front Side.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925367" y="3954670"/>
            <a:ext cx="4206240" cy="2399756"/>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5066716" y="3954667"/>
            <a:ext cx="1459054" cy="369332"/>
          </a:xfrm>
          <a:prstGeom prst="rect">
            <a:avLst/>
          </a:prstGeom>
          <a:solidFill>
            <a:schemeClr val="bg1"/>
          </a:solidFill>
          <a:ln>
            <a:noFill/>
          </a:ln>
        </p:spPr>
        <p:txBody>
          <a:bodyPr wrap="none" rtlCol="0">
            <a:spAutoFit/>
          </a:bodyPr>
          <a:lstStyle/>
          <a:p>
            <a:r>
              <a:rPr lang="en-US" dirty="0" smtClean="0">
                <a:solidFill>
                  <a:prstClr val="black"/>
                </a:solidFill>
                <a:latin typeface="Arial" panose="020B0604020202020204" pitchFamily="34" charset="0"/>
                <a:cs typeface="Arial" panose="020B0604020202020204" pitchFamily="34" charset="0"/>
              </a:rPr>
              <a:t>O₃/BAF pilot</a:t>
            </a:r>
            <a:endParaRPr lang="en-US"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954517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O₃-BAF Pilot System </a:t>
            </a:r>
            <a:endParaRPr lang="en-US" dirty="0"/>
          </a:p>
        </p:txBody>
      </p:sp>
      <p:pic>
        <p:nvPicPr>
          <p:cNvPr id="4"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90279" y="1123711"/>
            <a:ext cx="3679191" cy="2431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07932" y="990926"/>
            <a:ext cx="6602311" cy="4340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097558" y="1671333"/>
            <a:ext cx="808073" cy="523220"/>
          </a:xfrm>
          <a:prstGeom prst="rect">
            <a:avLst/>
          </a:prstGeom>
          <a:solidFill>
            <a:schemeClr val="bg1"/>
          </a:solidFill>
        </p:spPr>
        <p:txBody>
          <a:bodyPr wrap="square" rtlCol="0">
            <a:spAutoFit/>
          </a:bodyPr>
          <a:lstStyle/>
          <a:p>
            <a:pPr algn="ctr"/>
            <a:r>
              <a:rPr lang="en-US" sz="1400" dirty="0" smtClean="0">
                <a:solidFill>
                  <a:prstClr val="black"/>
                </a:solidFill>
                <a:latin typeface="Arial" panose="020B0604020202020204" pitchFamily="34" charset="0"/>
                <a:cs typeface="Arial" panose="020B0604020202020204" pitchFamily="34" charset="0"/>
              </a:rPr>
              <a:t>Ozone System</a:t>
            </a:r>
            <a:endParaRPr lang="en-US" sz="1400" dirty="0">
              <a:solidFill>
                <a:prstClr val="black"/>
              </a:solidFill>
              <a:latin typeface="Arial" panose="020B0604020202020204" pitchFamily="34" charset="0"/>
              <a:cs typeface="Arial" panose="020B0604020202020204" pitchFamily="34" charset="0"/>
            </a:endParaRPr>
          </a:p>
        </p:txBody>
      </p:sp>
      <p:sp>
        <p:nvSpPr>
          <p:cNvPr id="7" name="TextBox 6"/>
          <p:cNvSpPr txBox="1"/>
          <p:nvPr/>
        </p:nvSpPr>
        <p:spPr>
          <a:xfrm>
            <a:off x="8105050" y="3306726"/>
            <a:ext cx="808073" cy="523220"/>
          </a:xfrm>
          <a:prstGeom prst="rect">
            <a:avLst/>
          </a:prstGeom>
          <a:solidFill>
            <a:schemeClr val="bg1"/>
          </a:solidFill>
        </p:spPr>
        <p:txBody>
          <a:bodyPr wrap="square" rtlCol="0">
            <a:spAutoFit/>
          </a:bodyPr>
          <a:lstStyle/>
          <a:p>
            <a:pPr algn="ctr"/>
            <a:r>
              <a:rPr lang="en-US" sz="1400" dirty="0" smtClean="0">
                <a:solidFill>
                  <a:prstClr val="black"/>
                </a:solidFill>
                <a:latin typeface="Arial" panose="020B0604020202020204" pitchFamily="34" charset="0"/>
                <a:cs typeface="Arial" panose="020B0604020202020204" pitchFamily="34" charset="0"/>
              </a:rPr>
              <a:t>Contact Tank</a:t>
            </a:r>
            <a:endParaRPr lang="en-US" sz="1400" dirty="0">
              <a:solidFill>
                <a:prstClr val="black"/>
              </a:solidFill>
              <a:latin typeface="Arial" panose="020B0604020202020204" pitchFamily="34" charset="0"/>
              <a:cs typeface="Arial" panose="020B0604020202020204" pitchFamily="34" charset="0"/>
            </a:endParaRPr>
          </a:p>
        </p:txBody>
      </p:sp>
      <p:sp>
        <p:nvSpPr>
          <p:cNvPr id="8" name="TextBox 7"/>
          <p:cNvSpPr txBox="1"/>
          <p:nvPr/>
        </p:nvSpPr>
        <p:spPr>
          <a:xfrm>
            <a:off x="10636630" y="4254800"/>
            <a:ext cx="907310" cy="307777"/>
          </a:xfrm>
          <a:prstGeom prst="rect">
            <a:avLst/>
          </a:prstGeom>
          <a:solidFill>
            <a:schemeClr val="bg1"/>
          </a:solidFill>
        </p:spPr>
        <p:txBody>
          <a:bodyPr wrap="square" rtlCol="0">
            <a:spAutoFit/>
          </a:bodyPr>
          <a:lstStyle/>
          <a:p>
            <a:pPr algn="ctr"/>
            <a:r>
              <a:rPr lang="en-US" sz="1400" dirty="0" smtClean="0">
                <a:solidFill>
                  <a:prstClr val="black"/>
                </a:solidFill>
                <a:latin typeface="Arial" panose="020B0604020202020204" pitchFamily="34" charset="0"/>
                <a:cs typeface="Arial" panose="020B0604020202020204" pitchFamily="34" charset="0"/>
              </a:rPr>
              <a:t>Bio-filter</a:t>
            </a:r>
            <a:endParaRPr lang="en-US" sz="1400" dirty="0">
              <a:solidFill>
                <a:prstClr val="black"/>
              </a:solidFill>
              <a:latin typeface="Arial" panose="020B0604020202020204" pitchFamily="34" charset="0"/>
              <a:cs typeface="Arial" panose="020B060402020202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4038948776"/>
              </p:ext>
            </p:extLst>
          </p:nvPr>
        </p:nvGraphicFramePr>
        <p:xfrm>
          <a:off x="254659" y="4052316"/>
          <a:ext cx="4750429" cy="2255520"/>
        </p:xfrm>
        <a:graphic>
          <a:graphicData uri="http://schemas.openxmlformats.org/drawingml/2006/table">
            <a:tbl>
              <a:tblPr bandRow="1">
                <a:tableStyleId>{5C22544A-7EE6-4342-B048-85BDC9FD1C3A}</a:tableStyleId>
              </a:tblPr>
              <a:tblGrid>
                <a:gridCol w="2072495">
                  <a:extLst>
                    <a:ext uri="{9D8B030D-6E8A-4147-A177-3AD203B41FA5}">
                      <a16:colId xmlns:a16="http://schemas.microsoft.com/office/drawing/2014/main" val="20000"/>
                    </a:ext>
                  </a:extLst>
                </a:gridCol>
                <a:gridCol w="2677934">
                  <a:extLst>
                    <a:ext uri="{9D8B030D-6E8A-4147-A177-3AD203B41FA5}">
                      <a16:colId xmlns:a16="http://schemas.microsoft.com/office/drawing/2014/main" val="20001"/>
                    </a:ext>
                  </a:extLst>
                </a:gridCol>
              </a:tblGrid>
              <a:tr h="237189">
                <a:tc>
                  <a:txBody>
                    <a:bodyPr/>
                    <a:lstStyle/>
                    <a:p>
                      <a:r>
                        <a:rPr lang="en-US" sz="1400" dirty="0" smtClean="0">
                          <a:latin typeface="Arial" panose="020B0604020202020204" pitchFamily="34" charset="0"/>
                          <a:cs typeface="Arial" panose="020B0604020202020204" pitchFamily="34" charset="0"/>
                        </a:rPr>
                        <a:t>Flowrate</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5 – 25</a:t>
                      </a:r>
                      <a:r>
                        <a:rPr lang="en-US" sz="1400" baseline="0" dirty="0" smtClean="0">
                          <a:latin typeface="Arial" panose="020B0604020202020204" pitchFamily="34" charset="0"/>
                          <a:cs typeface="Arial" panose="020B0604020202020204" pitchFamily="34" charset="0"/>
                        </a:rPr>
                        <a:t> GPM</a:t>
                      </a:r>
                      <a:endParaRPr 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237189">
                <a:tc>
                  <a:txBody>
                    <a:bodyPr/>
                    <a:lstStyle/>
                    <a:p>
                      <a:r>
                        <a:rPr lang="en-US" sz="1400" dirty="0" smtClean="0">
                          <a:latin typeface="Arial" panose="020B0604020202020204" pitchFamily="34" charset="0"/>
                          <a:cs typeface="Arial" panose="020B0604020202020204" pitchFamily="34" charset="0"/>
                        </a:rPr>
                        <a:t>Ozone Generation</a:t>
                      </a:r>
                      <a:r>
                        <a:rPr lang="en-US" sz="1400" baseline="0" dirty="0" smtClean="0">
                          <a:latin typeface="Arial" panose="020B0604020202020204" pitchFamily="34" charset="0"/>
                          <a:cs typeface="Arial" panose="020B0604020202020204" pitchFamily="34" charset="0"/>
                        </a:rPr>
                        <a:t> System</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PSA O2</a:t>
                      </a:r>
                      <a:r>
                        <a:rPr lang="en-US" sz="1400" baseline="0" dirty="0" smtClean="0">
                          <a:latin typeface="Arial" panose="020B0604020202020204" pitchFamily="34" charset="0"/>
                          <a:cs typeface="Arial" panose="020B0604020202020204" pitchFamily="34" charset="0"/>
                        </a:rPr>
                        <a:t> on-site concentrator</a:t>
                      </a:r>
                    </a:p>
                    <a:p>
                      <a:r>
                        <a:rPr lang="en-US" sz="1400" baseline="0" dirty="0" smtClean="0">
                          <a:latin typeface="Arial" panose="020B0604020202020204" pitchFamily="34" charset="0"/>
                          <a:cs typeface="Arial" panose="020B0604020202020204" pitchFamily="34" charset="0"/>
                        </a:rPr>
                        <a:t>+ WEDECO GSO system</a:t>
                      </a:r>
                      <a:endParaRPr 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237189">
                <a:tc>
                  <a:txBody>
                    <a:bodyPr/>
                    <a:lstStyle/>
                    <a:p>
                      <a:r>
                        <a:rPr lang="en-US" sz="1400" dirty="0" smtClean="0">
                          <a:latin typeface="Arial" panose="020B0604020202020204" pitchFamily="34" charset="0"/>
                          <a:cs typeface="Arial" panose="020B0604020202020204" pitchFamily="34" charset="0"/>
                        </a:rPr>
                        <a:t>Ozone</a:t>
                      </a:r>
                      <a:r>
                        <a:rPr lang="en-US" sz="1400" baseline="0" dirty="0" smtClean="0">
                          <a:latin typeface="Arial" panose="020B0604020202020204" pitchFamily="34" charset="0"/>
                          <a:cs typeface="Arial" panose="020B0604020202020204" pitchFamily="34" charset="0"/>
                        </a:rPr>
                        <a:t> Dose</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0 - 25</a:t>
                      </a:r>
                      <a:r>
                        <a:rPr lang="en-US" sz="1400" baseline="0" dirty="0" smtClean="0">
                          <a:latin typeface="Arial" panose="020B0604020202020204" pitchFamily="34" charset="0"/>
                          <a:cs typeface="Arial" panose="020B0604020202020204" pitchFamily="34" charset="0"/>
                        </a:rPr>
                        <a:t> ppm</a:t>
                      </a:r>
                      <a:endParaRPr 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237189">
                <a:tc>
                  <a:txBody>
                    <a:bodyPr/>
                    <a:lstStyle/>
                    <a:p>
                      <a:r>
                        <a:rPr lang="en-US" sz="1400" dirty="0" smtClean="0">
                          <a:latin typeface="Arial" panose="020B0604020202020204" pitchFamily="34" charset="0"/>
                          <a:cs typeface="Arial" panose="020B0604020202020204" pitchFamily="34" charset="0"/>
                        </a:rPr>
                        <a:t>Ozone Contact</a:t>
                      </a:r>
                      <a:r>
                        <a:rPr lang="en-US" sz="1400" baseline="0" dirty="0" smtClean="0">
                          <a:latin typeface="Arial" panose="020B0604020202020204" pitchFamily="34" charset="0"/>
                          <a:cs typeface="Arial" panose="020B0604020202020204" pitchFamily="34" charset="0"/>
                        </a:rPr>
                        <a:t> tank</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2 × 300</a:t>
                      </a:r>
                      <a:r>
                        <a:rPr lang="en-US" sz="1400" baseline="0" dirty="0" smtClean="0">
                          <a:latin typeface="Arial" panose="020B0604020202020204" pitchFamily="34" charset="0"/>
                          <a:cs typeface="Arial" panose="020B0604020202020204" pitchFamily="34" charset="0"/>
                        </a:rPr>
                        <a:t> gallon</a:t>
                      </a:r>
                      <a:endParaRPr 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237189">
                <a:tc>
                  <a:txBody>
                    <a:bodyPr/>
                    <a:lstStyle/>
                    <a:p>
                      <a:r>
                        <a:rPr lang="en-US" sz="1400" dirty="0" smtClean="0">
                          <a:latin typeface="Arial" panose="020B0604020202020204" pitchFamily="34" charset="0"/>
                          <a:cs typeface="Arial" panose="020B0604020202020204" pitchFamily="34" charset="0"/>
                        </a:rPr>
                        <a:t>Filter Size</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2’(L)× 2’(W)× 17’(H) (Full</a:t>
                      </a:r>
                      <a:r>
                        <a:rPr lang="en-US" sz="1400" baseline="0" dirty="0" smtClean="0">
                          <a:latin typeface="Arial" panose="020B0604020202020204" pitchFamily="34" charset="0"/>
                          <a:cs typeface="Arial" panose="020B0604020202020204" pitchFamily="34" charset="0"/>
                        </a:rPr>
                        <a:t> size filter)</a:t>
                      </a:r>
                      <a:endParaRPr 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237189">
                <a:tc>
                  <a:txBody>
                    <a:bodyPr/>
                    <a:lstStyle/>
                    <a:p>
                      <a:r>
                        <a:rPr lang="en-US" sz="1400" dirty="0" smtClean="0">
                          <a:latin typeface="Arial" panose="020B0604020202020204" pitchFamily="34" charset="0"/>
                          <a:cs typeface="Arial" panose="020B0604020202020204" pitchFamily="34" charset="0"/>
                        </a:rPr>
                        <a:t>Filter</a:t>
                      </a:r>
                      <a:r>
                        <a:rPr lang="en-US" sz="1400" baseline="0" dirty="0" smtClean="0">
                          <a:latin typeface="Arial" panose="020B0604020202020204" pitchFamily="34" charset="0"/>
                          <a:cs typeface="Arial" panose="020B0604020202020204" pitchFamily="34" charset="0"/>
                        </a:rPr>
                        <a:t> Media</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6’ of Spent GAC or Anthracite</a:t>
                      </a:r>
                      <a:endParaRPr 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bl>
          </a:graphicData>
        </a:graphic>
      </p:graphicFrame>
      <p:sp>
        <p:nvSpPr>
          <p:cNvPr id="11" name="TextBox 10"/>
          <p:cNvSpPr txBox="1"/>
          <p:nvPr/>
        </p:nvSpPr>
        <p:spPr>
          <a:xfrm>
            <a:off x="346363" y="3619120"/>
            <a:ext cx="2831224" cy="369332"/>
          </a:xfrm>
          <a:prstGeom prst="rect">
            <a:avLst/>
          </a:prstGeom>
          <a:noFill/>
        </p:spPr>
        <p:txBody>
          <a:bodyPr wrap="none" rtlCol="0">
            <a:spAutoFit/>
          </a:bodyPr>
          <a:lstStyle/>
          <a:p>
            <a:r>
              <a:rPr lang="en-US" dirty="0" smtClean="0">
                <a:latin typeface="Arial" panose="020B0604020202020204" pitchFamily="34" charset="0"/>
                <a:cs typeface="Arial" panose="020B0604020202020204" pitchFamily="34" charset="0"/>
              </a:rPr>
              <a:t>O₃/BAF pilot Specification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398201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Water Quality Through O₃/BAF Treatment</a:t>
            </a:r>
            <a:endParaRPr lang="en-US" dirty="0"/>
          </a:p>
        </p:txBody>
      </p:sp>
      <p:graphicFrame>
        <p:nvGraphicFramePr>
          <p:cNvPr id="4" name="Tabelle 4"/>
          <p:cNvGraphicFramePr>
            <a:graphicFrameLocks noGrp="1"/>
          </p:cNvGraphicFramePr>
          <p:nvPr>
            <p:extLst>
              <p:ext uri="{D42A27DB-BD31-4B8C-83A1-F6EECF244321}">
                <p14:modId xmlns:p14="http://schemas.microsoft.com/office/powerpoint/2010/main" val="4254537641"/>
              </p:ext>
            </p:extLst>
          </p:nvPr>
        </p:nvGraphicFramePr>
        <p:xfrm>
          <a:off x="1914162" y="1647729"/>
          <a:ext cx="8296668" cy="3731268"/>
        </p:xfrm>
        <a:graphic>
          <a:graphicData uri="http://schemas.openxmlformats.org/drawingml/2006/table">
            <a:tbl>
              <a:tblPr firstRow="1" bandRow="1">
                <a:tableStyleId>{69012ECD-51FC-41F1-AA8D-1B2483CD663E}</a:tableStyleId>
              </a:tblPr>
              <a:tblGrid>
                <a:gridCol w="1376128">
                  <a:extLst>
                    <a:ext uri="{9D8B030D-6E8A-4147-A177-3AD203B41FA5}">
                      <a16:colId xmlns:a16="http://schemas.microsoft.com/office/drawing/2014/main" val="20000"/>
                    </a:ext>
                  </a:extLst>
                </a:gridCol>
                <a:gridCol w="2494438">
                  <a:extLst>
                    <a:ext uri="{9D8B030D-6E8A-4147-A177-3AD203B41FA5}">
                      <a16:colId xmlns:a16="http://schemas.microsoft.com/office/drawing/2014/main" val="20001"/>
                    </a:ext>
                  </a:extLst>
                </a:gridCol>
                <a:gridCol w="2484988">
                  <a:extLst>
                    <a:ext uri="{9D8B030D-6E8A-4147-A177-3AD203B41FA5}">
                      <a16:colId xmlns:a16="http://schemas.microsoft.com/office/drawing/2014/main" val="20002"/>
                    </a:ext>
                  </a:extLst>
                </a:gridCol>
                <a:gridCol w="1941114">
                  <a:extLst>
                    <a:ext uri="{9D8B030D-6E8A-4147-A177-3AD203B41FA5}">
                      <a16:colId xmlns:a16="http://schemas.microsoft.com/office/drawing/2014/main" val="20003"/>
                    </a:ext>
                  </a:extLst>
                </a:gridCol>
              </a:tblGrid>
              <a:tr h="447286">
                <a:tc>
                  <a:txBody>
                    <a:bodyPr/>
                    <a:lstStyle/>
                    <a:p>
                      <a:pPr algn="ctr"/>
                      <a:endParaRPr lang="en-US" sz="20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solidFill>
                      <a:schemeClr val="tx2"/>
                    </a:solidFill>
                  </a:tcPr>
                </a:tc>
                <a:tc>
                  <a:txBody>
                    <a:bodyPr/>
                    <a:lstStyle/>
                    <a:p>
                      <a:pPr algn="ctr"/>
                      <a:r>
                        <a:rPr lang="de-DE" sz="2000" dirty="0" smtClean="0">
                          <a:latin typeface="Arial" panose="020B0604020202020204" pitchFamily="34" charset="0"/>
                          <a:cs typeface="Arial" panose="020B0604020202020204" pitchFamily="34" charset="0"/>
                        </a:rPr>
                        <a:t>Secondary Treated Efflluent</a:t>
                      </a:r>
                      <a:endParaRPr lang="en-US" sz="20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solidFill>
                      <a:schemeClr val="tx2"/>
                    </a:solidFill>
                  </a:tcPr>
                </a:tc>
                <a:tc>
                  <a:txBody>
                    <a:bodyPr/>
                    <a:lstStyle/>
                    <a:p>
                      <a:pPr algn="ctr"/>
                      <a:r>
                        <a:rPr lang="de-DE" sz="2000" dirty="0" smtClean="0">
                          <a:latin typeface="Arial" panose="020B0604020202020204" pitchFamily="34" charset="0"/>
                          <a:cs typeface="Arial" panose="020B0604020202020204" pitchFamily="34" charset="0"/>
                        </a:rPr>
                        <a:t>Ozonated water/ Filter</a:t>
                      </a:r>
                      <a:r>
                        <a:rPr lang="de-DE" sz="2000" baseline="0" dirty="0" smtClean="0">
                          <a:latin typeface="Arial" panose="020B0604020202020204" pitchFamily="34" charset="0"/>
                          <a:cs typeface="Arial" panose="020B0604020202020204" pitchFamily="34" charset="0"/>
                        </a:rPr>
                        <a:t> Inlet</a:t>
                      </a:r>
                      <a:endParaRPr lang="en-US" sz="20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solidFill>
                      <a:schemeClr val="tx2"/>
                    </a:solidFill>
                  </a:tcPr>
                </a:tc>
                <a:tc>
                  <a:txBody>
                    <a:bodyPr/>
                    <a:lstStyle/>
                    <a:p>
                      <a:pPr algn="ctr"/>
                      <a:r>
                        <a:rPr lang="de-DE" sz="2000" dirty="0" smtClean="0">
                          <a:latin typeface="Arial" panose="020B0604020202020204" pitchFamily="34" charset="0"/>
                          <a:cs typeface="Arial" panose="020B0604020202020204" pitchFamily="34" charset="0"/>
                        </a:rPr>
                        <a:t>BAF Outlet</a:t>
                      </a:r>
                      <a:endParaRPr lang="en-US" sz="20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505038">
                <a:tc>
                  <a:txBody>
                    <a:bodyPr/>
                    <a:lstStyle/>
                    <a:p>
                      <a:pPr algn="ctr"/>
                      <a:r>
                        <a:rPr lang="de-DE" sz="2000" dirty="0" smtClean="0">
                          <a:latin typeface="Arial" panose="020B0604020202020204" pitchFamily="34" charset="0"/>
                          <a:cs typeface="Arial" panose="020B0604020202020204" pitchFamily="34" charset="0"/>
                        </a:rPr>
                        <a:t>COD</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Arial" panose="020B0604020202020204" pitchFamily="34" charset="0"/>
                          <a:cs typeface="Arial" panose="020B0604020202020204" pitchFamily="34" charset="0"/>
                        </a:rPr>
                        <a:t>21 – 33 mg/L</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smtClean="0">
                          <a:solidFill>
                            <a:schemeClr val="tx1"/>
                          </a:solidFill>
                          <a:latin typeface="Arial" panose="020B0604020202020204" pitchFamily="34" charset="0"/>
                          <a:cs typeface="Arial" panose="020B0604020202020204" pitchFamily="34" charset="0"/>
                        </a:rPr>
                        <a:t>Not</a:t>
                      </a:r>
                      <a:r>
                        <a:rPr lang="en-US" sz="1800" baseline="0" dirty="0" smtClean="0">
                          <a:solidFill>
                            <a:schemeClr val="tx1"/>
                          </a:solidFill>
                          <a:latin typeface="Arial" panose="020B0604020202020204" pitchFamily="34" charset="0"/>
                          <a:cs typeface="Arial" panose="020B0604020202020204" pitchFamily="34" charset="0"/>
                        </a:rPr>
                        <a:t> Measured</a:t>
                      </a:r>
                      <a:endParaRPr lang="en-US" sz="1800" kern="120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latin typeface="Arial" panose="020B0604020202020204" pitchFamily="34" charset="0"/>
                          <a:ea typeface="+mn-ea"/>
                          <a:cs typeface="Arial" panose="020B0604020202020204" pitchFamily="34" charset="0"/>
                        </a:rPr>
                        <a:t>10 - 20 mg/L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05038">
                <a:tc>
                  <a:txBody>
                    <a:bodyPr/>
                    <a:lstStyle/>
                    <a:p>
                      <a:pPr algn="ctr"/>
                      <a:r>
                        <a:rPr lang="de-DE" sz="2000" dirty="0" smtClean="0">
                          <a:latin typeface="Arial" panose="020B0604020202020204" pitchFamily="34" charset="0"/>
                          <a:cs typeface="Arial" panose="020B0604020202020204" pitchFamily="34" charset="0"/>
                        </a:rPr>
                        <a:t>TOC</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Arial" panose="020B0604020202020204" pitchFamily="34" charset="0"/>
                          <a:cs typeface="Arial" panose="020B0604020202020204" pitchFamily="34" charset="0"/>
                        </a:rPr>
                        <a:t>4.8 – 7.0 mg/L</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Not</a:t>
                      </a:r>
                      <a:r>
                        <a:rPr lang="en-US" sz="1800" baseline="0" dirty="0" smtClean="0">
                          <a:solidFill>
                            <a:schemeClr val="tx1"/>
                          </a:solidFill>
                          <a:latin typeface="Arial" panose="020B0604020202020204" pitchFamily="34" charset="0"/>
                          <a:cs typeface="Arial" panose="020B0604020202020204" pitchFamily="34" charset="0"/>
                        </a:rPr>
                        <a:t> Measured</a:t>
                      </a:r>
                      <a:endParaRPr lang="en-US" sz="180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latin typeface="Arial" panose="020B0604020202020204" pitchFamily="34" charset="0"/>
                          <a:ea typeface="+mn-ea"/>
                          <a:cs typeface="Arial" panose="020B0604020202020204" pitchFamily="34" charset="0"/>
                        </a:rPr>
                        <a:t>3.0 - 5.5 mg/L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05038">
                <a:tc>
                  <a:txBody>
                    <a:bodyPr/>
                    <a:lstStyle/>
                    <a:p>
                      <a:pPr algn="ctr"/>
                      <a:r>
                        <a:rPr lang="en-US" sz="2000" dirty="0" smtClean="0">
                          <a:latin typeface="Arial" panose="020B0604020202020204" pitchFamily="34" charset="0"/>
                          <a:cs typeface="Arial" panose="020B0604020202020204" pitchFamily="34" charset="0"/>
                        </a:rPr>
                        <a:t>UVT</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Arial" panose="020B0604020202020204" pitchFamily="34" charset="0"/>
                          <a:cs typeface="Arial" panose="020B0604020202020204" pitchFamily="34" charset="0"/>
                        </a:rPr>
                        <a:t>58% – 72%</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Arial" panose="020B0604020202020204" pitchFamily="34" charset="0"/>
                          <a:cs typeface="Arial" panose="020B0604020202020204" pitchFamily="34" charset="0"/>
                        </a:rPr>
                        <a:t>65% - 82%</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Arial" panose="020B0604020202020204" pitchFamily="34" charset="0"/>
                          <a:cs typeface="Arial" panose="020B0604020202020204" pitchFamily="34" charset="0"/>
                        </a:rPr>
                        <a:t>70% - 89%</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05038">
                <a:tc>
                  <a:txBody>
                    <a:bodyPr/>
                    <a:lstStyle/>
                    <a:p>
                      <a:pPr algn="ctr"/>
                      <a:r>
                        <a:rPr lang="de-DE" sz="2000" dirty="0" smtClean="0">
                          <a:latin typeface="Arial" panose="020B0604020202020204" pitchFamily="34" charset="0"/>
                          <a:cs typeface="Arial" panose="020B0604020202020204" pitchFamily="34" charset="0"/>
                        </a:rPr>
                        <a:t>Turbidity</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Arial" panose="020B0604020202020204" pitchFamily="34" charset="0"/>
                          <a:cs typeface="Arial" panose="020B0604020202020204" pitchFamily="34" charset="0"/>
                        </a:rPr>
                        <a:t>7 – 10 NTU</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smtClean="0">
                          <a:solidFill>
                            <a:schemeClr val="tx1"/>
                          </a:solidFill>
                          <a:latin typeface="Arial" panose="020B0604020202020204" pitchFamily="34" charset="0"/>
                          <a:cs typeface="Arial" panose="020B0604020202020204" pitchFamily="34" charset="0"/>
                        </a:rPr>
                        <a:t>Not</a:t>
                      </a:r>
                      <a:r>
                        <a:rPr lang="en-US" sz="1800" baseline="0" dirty="0" smtClean="0">
                          <a:solidFill>
                            <a:schemeClr val="tx1"/>
                          </a:solidFill>
                          <a:latin typeface="Arial" panose="020B0604020202020204" pitchFamily="34" charset="0"/>
                          <a:cs typeface="Arial" panose="020B0604020202020204" pitchFamily="34" charset="0"/>
                        </a:rPr>
                        <a:t> Measured</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0.2 – 3.0 NTU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05038">
                <a:tc>
                  <a:txBody>
                    <a:bodyPr/>
                    <a:lstStyle/>
                    <a:p>
                      <a:pPr algn="ctr"/>
                      <a:r>
                        <a:rPr lang="de-DE" sz="2000" dirty="0" smtClean="0">
                          <a:latin typeface="Arial" panose="020B0604020202020204" pitchFamily="34" charset="0"/>
                          <a:cs typeface="Arial" panose="020B0604020202020204" pitchFamily="34" charset="0"/>
                        </a:rPr>
                        <a:t>TSS </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smtClean="0">
                          <a:solidFill>
                            <a:schemeClr val="tx1"/>
                          </a:solidFill>
                          <a:latin typeface="Arial" panose="020B0604020202020204" pitchFamily="34" charset="0"/>
                          <a:cs typeface="Arial" panose="020B0604020202020204" pitchFamily="34" charset="0"/>
                        </a:rPr>
                        <a:t>Not</a:t>
                      </a:r>
                      <a:r>
                        <a:rPr lang="en-US" sz="1800" baseline="0" dirty="0" smtClean="0">
                          <a:solidFill>
                            <a:schemeClr val="tx1"/>
                          </a:solidFill>
                          <a:latin typeface="Arial" panose="020B0604020202020204" pitchFamily="34" charset="0"/>
                          <a:cs typeface="Arial" panose="020B0604020202020204" pitchFamily="34" charset="0"/>
                        </a:rPr>
                        <a:t> Measured</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Arial" panose="020B0604020202020204" pitchFamily="34" charset="0"/>
                          <a:cs typeface="Arial" panose="020B0604020202020204" pitchFamily="34" charset="0"/>
                        </a:rPr>
                        <a:t>5 – 10</a:t>
                      </a:r>
                      <a:r>
                        <a:rPr lang="en-US" sz="2000" baseline="0" dirty="0" smtClean="0">
                          <a:latin typeface="Arial" panose="020B0604020202020204" pitchFamily="34" charset="0"/>
                          <a:cs typeface="Arial" panose="020B0604020202020204" pitchFamily="34" charset="0"/>
                        </a:rPr>
                        <a:t> mg/L</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Arial" panose="020B0604020202020204" pitchFamily="34" charset="0"/>
                          <a:cs typeface="Arial" panose="020B0604020202020204" pitchFamily="34" charset="0"/>
                        </a:rPr>
                        <a:t>0.2 – 2.4 mg/L</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505038">
                <a:tc>
                  <a:txBody>
                    <a:bodyPr/>
                    <a:lstStyle/>
                    <a:p>
                      <a:pPr algn="ctr"/>
                      <a:r>
                        <a:rPr lang="en-US" sz="2000" dirty="0" smtClean="0">
                          <a:latin typeface="Arial" panose="020B0604020202020204" pitchFamily="34" charset="0"/>
                          <a:cs typeface="Arial" panose="020B0604020202020204" pitchFamily="34" charset="0"/>
                        </a:rPr>
                        <a:t>TKN</a:t>
                      </a:r>
                      <a:endParaRPr lang="en-US"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kern="1200" dirty="0" smtClean="0">
                          <a:solidFill>
                            <a:schemeClr val="tx1"/>
                          </a:solidFill>
                          <a:latin typeface="Arial" panose="020B0604020202020204" pitchFamily="34" charset="0"/>
                          <a:ea typeface="+mn-ea"/>
                          <a:cs typeface="Arial" panose="020B0604020202020204" pitchFamily="34" charset="0"/>
                        </a:rPr>
                        <a:t>2.8 mg/L</a:t>
                      </a:r>
                      <a:endParaRPr lang="en-US" sz="20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latin typeface="Arial" panose="020B0604020202020204" pitchFamily="34" charset="0"/>
                          <a:ea typeface="+mn-ea"/>
                          <a:cs typeface="Arial" panose="020B0604020202020204" pitchFamily="34" charset="0"/>
                        </a:rPr>
                        <a:t>2.1 mg/L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latin typeface="Arial" panose="020B0604020202020204" pitchFamily="34" charset="0"/>
                          <a:ea typeface="+mn-ea"/>
                          <a:cs typeface="Arial" panose="020B0604020202020204" pitchFamily="34" charset="0"/>
                        </a:rPr>
                        <a:t>1.4 mg/L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
        <p:nvSpPr>
          <p:cNvPr id="5" name="TextBox 4"/>
          <p:cNvSpPr txBox="1"/>
          <p:nvPr/>
        </p:nvSpPr>
        <p:spPr>
          <a:xfrm>
            <a:off x="1914162" y="5451763"/>
            <a:ext cx="2787943" cy="830997"/>
          </a:xfrm>
          <a:prstGeom prst="rect">
            <a:avLst/>
          </a:prstGeom>
          <a:noFill/>
        </p:spPr>
        <p:txBody>
          <a:bodyPr wrap="none" rtlCol="0">
            <a:spAutoFit/>
          </a:bodyPr>
          <a:lstStyle/>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O</a:t>
            </a:r>
            <a:r>
              <a:rPr lang="en-US" sz="1600" baseline="-25000" dirty="0" smtClean="0">
                <a:latin typeface="Arial" panose="020B0604020202020204" pitchFamily="34" charset="0"/>
                <a:cs typeface="Arial" panose="020B0604020202020204" pitchFamily="34" charset="0"/>
              </a:rPr>
              <a:t>3</a:t>
            </a:r>
            <a:r>
              <a:rPr lang="en-US" sz="1600" dirty="0" smtClean="0">
                <a:latin typeface="Arial" panose="020B0604020202020204" pitchFamily="34" charset="0"/>
                <a:cs typeface="Arial" panose="020B0604020202020204" pitchFamily="34" charset="0"/>
              </a:rPr>
              <a:t> dose = 0 – 15 ppm</a:t>
            </a: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Daily average values</a:t>
            </a: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Used GAC as filter media</a:t>
            </a:r>
          </a:p>
        </p:txBody>
      </p:sp>
    </p:spTree>
    <p:extLst>
      <p:ext uri="{BB962C8B-B14F-4D97-AF65-F5344CB8AC3E}">
        <p14:creationId xmlns:p14="http://schemas.microsoft.com/office/powerpoint/2010/main" val="33659860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Impact of EBCT </a:t>
            </a:r>
            <a:r>
              <a:rPr lang="en-US" dirty="0" smtClean="0"/>
              <a:t>and O</a:t>
            </a:r>
            <a:r>
              <a:rPr lang="en-US" baseline="-25000" dirty="0"/>
              <a:t>3 </a:t>
            </a:r>
            <a:r>
              <a:rPr lang="en-US" dirty="0"/>
              <a:t>D</a:t>
            </a:r>
            <a:r>
              <a:rPr lang="en-US" dirty="0" smtClean="0"/>
              <a:t>ose </a:t>
            </a:r>
            <a:r>
              <a:rPr lang="en-US" dirty="0"/>
              <a:t>on </a:t>
            </a:r>
            <a:r>
              <a:rPr lang="en-US" dirty="0" smtClean="0"/>
              <a:t>O</a:t>
            </a:r>
            <a:r>
              <a:rPr lang="en-US" baseline="-25000" dirty="0" smtClean="0"/>
              <a:t>3</a:t>
            </a:r>
            <a:r>
              <a:rPr lang="en-US" dirty="0" smtClean="0"/>
              <a:t>/BAF</a:t>
            </a:r>
            <a:endParaRPr lang="en-US" dirty="0"/>
          </a:p>
        </p:txBody>
      </p:sp>
      <p:sp>
        <p:nvSpPr>
          <p:cNvPr id="4" name="Textfeld 4"/>
          <p:cNvSpPr txBox="1"/>
          <p:nvPr/>
        </p:nvSpPr>
        <p:spPr>
          <a:xfrm>
            <a:off x="1712874" y="5478575"/>
            <a:ext cx="5103628" cy="707886"/>
          </a:xfrm>
          <a:prstGeom prst="rect">
            <a:avLst/>
          </a:prstGeom>
          <a:noFill/>
        </p:spPr>
        <p:txBody>
          <a:bodyPr wrap="square" rtlCol="0">
            <a:spAutoFit/>
          </a:bodyPr>
          <a:lstStyle/>
          <a:p>
            <a:pPr marL="285750" indent="-285750">
              <a:buFont typeface="Arial" panose="020B0604020202020204" pitchFamily="34" charset="0"/>
              <a:buChar char="•"/>
            </a:pPr>
            <a:r>
              <a:rPr lang="de-DE" sz="2000" b="0" dirty="0" smtClean="0">
                <a:latin typeface="Arial" panose="020B0604020202020204" pitchFamily="34" charset="0"/>
                <a:cs typeface="Arial" panose="020B0604020202020204" pitchFamily="34" charset="0"/>
              </a:rPr>
              <a:t>Optimized Filter EBCT 12 min</a:t>
            </a:r>
          </a:p>
          <a:p>
            <a:pPr marL="285750" indent="-285750">
              <a:buFont typeface="Arial" panose="020B0604020202020204" pitchFamily="34" charset="0"/>
              <a:buChar char="•"/>
            </a:pPr>
            <a:r>
              <a:rPr lang="de-DE" sz="2000" b="0" dirty="0" smtClean="0">
                <a:latin typeface="Arial" panose="020B0604020202020204" pitchFamily="34" charset="0"/>
                <a:cs typeface="Arial" panose="020B0604020202020204" pitchFamily="34" charset="0"/>
              </a:rPr>
              <a:t>Higher </a:t>
            </a:r>
            <a:r>
              <a:rPr lang="de-DE" sz="2000" dirty="0" smtClean="0">
                <a:latin typeface="Arial" panose="020B0604020202020204" pitchFamily="34" charset="0"/>
                <a:cs typeface="Arial" panose="020B0604020202020204" pitchFamily="34" charset="0"/>
              </a:rPr>
              <a:t>O</a:t>
            </a:r>
            <a:r>
              <a:rPr lang="de-DE" sz="2000" baseline="-25000" dirty="0" smtClean="0">
                <a:latin typeface="Arial" panose="020B0604020202020204" pitchFamily="34" charset="0"/>
                <a:cs typeface="Arial" panose="020B0604020202020204" pitchFamily="34" charset="0"/>
              </a:rPr>
              <a:t>3</a:t>
            </a:r>
            <a:r>
              <a:rPr lang="de-DE" sz="2000" dirty="0" smtClean="0">
                <a:latin typeface="Arial" panose="020B0604020202020204" pitchFamily="34" charset="0"/>
                <a:cs typeface="Arial" panose="020B0604020202020204" pitchFamily="34" charset="0"/>
              </a:rPr>
              <a:t> </a:t>
            </a:r>
            <a:r>
              <a:rPr lang="de-DE" sz="2000" b="0" dirty="0" smtClean="0">
                <a:latin typeface="Arial" panose="020B0604020202020204" pitchFamily="34" charset="0"/>
                <a:cs typeface="Arial" panose="020B0604020202020204" pitchFamily="34" charset="0"/>
              </a:rPr>
              <a:t>dose, higher organic removal</a:t>
            </a:r>
            <a:endParaRPr lang="en-US" sz="2000" b="0" dirty="0">
              <a:latin typeface="Arial" panose="020B0604020202020204" pitchFamily="34" charset="0"/>
              <a:cs typeface="Arial" panose="020B0604020202020204" pitchFamily="34" charset="0"/>
            </a:endParaRPr>
          </a:p>
        </p:txBody>
      </p:sp>
      <p:grpSp>
        <p:nvGrpSpPr>
          <p:cNvPr id="7" name="Group 6"/>
          <p:cNvGrpSpPr/>
          <p:nvPr/>
        </p:nvGrpSpPr>
        <p:grpSpPr>
          <a:xfrm>
            <a:off x="1530924" y="1245402"/>
            <a:ext cx="10356276" cy="4257051"/>
            <a:chOff x="1530924" y="1245402"/>
            <a:chExt cx="10661076" cy="4257051"/>
          </a:xfrm>
        </p:grpSpPr>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530924" y="1571348"/>
              <a:ext cx="9113402" cy="3931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feld 4"/>
            <p:cNvSpPr txBox="1"/>
            <p:nvPr/>
          </p:nvSpPr>
          <p:spPr>
            <a:xfrm>
              <a:off x="7733413" y="1245402"/>
              <a:ext cx="4458587" cy="400110"/>
            </a:xfrm>
            <a:prstGeom prst="rect">
              <a:avLst/>
            </a:prstGeom>
            <a:solidFill>
              <a:schemeClr val="bg1"/>
            </a:solidFill>
          </p:spPr>
          <p:txBody>
            <a:bodyPr wrap="square" rtlCol="0">
              <a:spAutoFit/>
            </a:bodyPr>
            <a:lstStyle/>
            <a:p>
              <a:r>
                <a:rPr lang="en-US" sz="2000" b="0" dirty="0" smtClean="0">
                  <a:latin typeface="Arial" panose="020B0604020202020204" pitchFamily="34" charset="0"/>
                  <a:cs typeface="Arial" panose="020B0604020202020204" pitchFamily="34" charset="0"/>
                </a:rPr>
                <a:t>Filter Media: Spent GAC</a:t>
              </a:r>
              <a:endParaRPr lang="en-US" sz="2000" b="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9159994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90675" y="1752352"/>
            <a:ext cx="7764463" cy="1090042"/>
          </a:xfrm>
        </p:spPr>
        <p:txBody>
          <a:bodyPr/>
          <a:lstStyle/>
          <a:p>
            <a:r>
              <a:rPr lang="en-US" b="0" dirty="0" smtClean="0">
                <a:latin typeface="Arial" panose="020B0604020202020204" pitchFamily="34" charset="0"/>
                <a:cs typeface="Arial" panose="020B0604020202020204" pitchFamily="34" charset="0"/>
              </a:rPr>
              <a:t>Safety</a:t>
            </a:r>
            <a:endParaRPr lang="en-US" b="0" dirty="0">
              <a:latin typeface="Arial" panose="020B0604020202020204" pitchFamily="34" charset="0"/>
              <a:cs typeface="Arial" panose="020B0604020202020204" pitchFamily="34" charset="0"/>
            </a:endParaRPr>
          </a:p>
        </p:txBody>
      </p:sp>
      <p:sp>
        <p:nvSpPr>
          <p:cNvPr id="3" name="Text Placeholder 4"/>
          <p:cNvSpPr txBox="1">
            <a:spLocks/>
          </p:cNvSpPr>
          <p:nvPr/>
        </p:nvSpPr>
        <p:spPr>
          <a:xfrm>
            <a:off x="1590674" y="2842393"/>
            <a:ext cx="9686925" cy="31448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smtClean="0">
                <a:solidFill>
                  <a:schemeClr val="bg1"/>
                </a:solidFill>
              </a:rPr>
              <a:t>See GAC and O₃ modules for information</a:t>
            </a:r>
            <a:endParaRPr lang="en-US" b="1" dirty="0">
              <a:solidFill>
                <a:schemeClr val="bg1"/>
              </a:solidFill>
            </a:endParaRPr>
          </a:p>
        </p:txBody>
      </p:sp>
    </p:spTree>
    <p:extLst>
      <p:ext uri="{BB962C8B-B14F-4D97-AF65-F5344CB8AC3E}">
        <p14:creationId xmlns:p14="http://schemas.microsoft.com/office/powerpoint/2010/main" val="8824538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255109" y="2135986"/>
            <a:ext cx="7784432" cy="533400"/>
          </a:xfrm>
          <a:prstGeom prst="rect">
            <a:avLst/>
          </a:prstGeom>
        </p:spPr>
        <p:txBody>
          <a:bodyPr vert="horz" lIns="91440" tIns="45720" rIns="91440" bIns="45720" rtlCol="0" anchor="ctr">
            <a:noAutofit/>
          </a:bodyPr>
          <a:lst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a:lstStyle>
          <a:p>
            <a:r>
              <a:rPr lang="en-US" dirty="0"/>
              <a:t>Critical Control Point Response Procedures</a:t>
            </a:r>
          </a:p>
        </p:txBody>
      </p:sp>
      <p:sp>
        <p:nvSpPr>
          <p:cNvPr id="6" name="Title 5"/>
          <p:cNvSpPr>
            <a:spLocks noGrp="1"/>
          </p:cNvSpPr>
          <p:nvPr>
            <p:ph type="ctrTitle"/>
          </p:nvPr>
        </p:nvSpPr>
        <p:spPr>
          <a:xfrm>
            <a:off x="1285875" y="613290"/>
            <a:ext cx="7764463" cy="4360168"/>
          </a:xfrm>
        </p:spPr>
        <p:txBody>
          <a:bodyPr/>
          <a:lstStyle/>
          <a:p>
            <a:r>
              <a:rPr lang="en-US" b="0" dirty="0">
                <a:latin typeface="Arial" panose="020B0604020202020204" pitchFamily="34" charset="0"/>
                <a:cs typeface="Arial" panose="020B0604020202020204" pitchFamily="34" charset="0"/>
              </a:rPr>
              <a:t>Critical Control Point Response Procedures</a:t>
            </a:r>
            <a:br>
              <a:rPr lang="en-US" b="0" dirty="0">
                <a:latin typeface="Arial" panose="020B0604020202020204" pitchFamily="34" charset="0"/>
                <a:cs typeface="Arial" panose="020B0604020202020204" pitchFamily="34" charset="0"/>
              </a:rPr>
            </a:br>
            <a:endParaRPr lang="en-US" b="0" dirty="0">
              <a:latin typeface="Arial" panose="020B0604020202020204" pitchFamily="34" charset="0"/>
              <a:cs typeface="Arial" panose="020B0604020202020204" pitchFamily="34" charset="0"/>
            </a:endParaRPr>
          </a:p>
        </p:txBody>
      </p:sp>
      <p:sp>
        <p:nvSpPr>
          <p:cNvPr id="7" name="Subtitle 6"/>
          <p:cNvSpPr>
            <a:spLocks noGrp="1"/>
          </p:cNvSpPr>
          <p:nvPr>
            <p:ph type="subTitle" idx="1"/>
          </p:nvPr>
        </p:nvSpPr>
        <p:spPr>
          <a:xfrm>
            <a:off x="1285875" y="3982219"/>
            <a:ext cx="5765800" cy="664797"/>
          </a:xfrm>
        </p:spPr>
        <p:txBody>
          <a:bodyPr/>
          <a:lstStyle/>
          <a:p>
            <a:r>
              <a:rPr lang="en-US" sz="2400" dirty="0"/>
              <a:t>Critical monitoring and response procedures</a:t>
            </a:r>
          </a:p>
        </p:txBody>
      </p:sp>
    </p:spTree>
    <p:extLst>
      <p:ext uri="{BB962C8B-B14F-4D97-AF65-F5344CB8AC3E}">
        <p14:creationId xmlns:p14="http://schemas.microsoft.com/office/powerpoint/2010/main" val="197307427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4704"/>
            <a:ext cx="7784432" cy="533400"/>
          </a:xfrm>
        </p:spPr>
        <p:txBody>
          <a:bodyPr/>
          <a:lstStyle/>
          <a:p>
            <a:r>
              <a:rPr lang="en-US" sz="2800" dirty="0" smtClean="0"/>
              <a:t>Ozone/BAC </a:t>
            </a:r>
            <a:r>
              <a:rPr lang="en-US" sz="2800" dirty="0"/>
              <a:t>Alert Procedures</a:t>
            </a:r>
          </a:p>
        </p:txBody>
      </p:sp>
      <p:pic>
        <p:nvPicPr>
          <p:cNvPr id="3" name="Picture 2"/>
          <p:cNvPicPr>
            <a:picLocks noChangeAspect="1"/>
          </p:cNvPicPr>
          <p:nvPr/>
        </p:nvPicPr>
        <p:blipFill>
          <a:blip r:embed="rId2"/>
          <a:stretch>
            <a:fillRect/>
          </a:stretch>
        </p:blipFill>
        <p:spPr>
          <a:xfrm>
            <a:off x="73892" y="754956"/>
            <a:ext cx="9162584" cy="6103043"/>
          </a:xfrm>
          <a:prstGeom prst="rect">
            <a:avLst/>
          </a:prstGeom>
        </p:spPr>
      </p:pic>
    </p:spTree>
    <p:extLst>
      <p:ext uri="{BB962C8B-B14F-4D97-AF65-F5344CB8AC3E}">
        <p14:creationId xmlns:p14="http://schemas.microsoft.com/office/powerpoint/2010/main" val="25327138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en-US"/>
          </a:p>
        </p:txBody>
      </p:sp>
      <p:sp>
        <p:nvSpPr>
          <p:cNvPr id="2" name="Title 1"/>
          <p:cNvSpPr>
            <a:spLocks noGrp="1"/>
          </p:cNvSpPr>
          <p:nvPr>
            <p:ph type="title"/>
          </p:nvPr>
        </p:nvSpPr>
        <p:spPr>
          <a:xfrm>
            <a:off x="685800" y="237721"/>
            <a:ext cx="9925050" cy="372891"/>
          </a:xfrm>
        </p:spPr>
        <p:txBody>
          <a:bodyPr/>
          <a:lstStyle/>
          <a:p>
            <a:r>
              <a:rPr lang="en-US" sz="2800" dirty="0" smtClean="0"/>
              <a:t>Ozone/BAC Critical Failure Response Procedure</a:t>
            </a:r>
            <a:endParaRPr lang="en-US" sz="2800" dirty="0"/>
          </a:p>
        </p:txBody>
      </p:sp>
      <p:pic>
        <p:nvPicPr>
          <p:cNvPr id="5" name="Picture 4"/>
          <p:cNvPicPr>
            <a:picLocks noChangeAspect="1"/>
          </p:cNvPicPr>
          <p:nvPr/>
        </p:nvPicPr>
        <p:blipFill>
          <a:blip r:embed="rId2"/>
          <a:stretch>
            <a:fillRect/>
          </a:stretch>
        </p:blipFill>
        <p:spPr>
          <a:xfrm>
            <a:off x="0" y="610613"/>
            <a:ext cx="9130146" cy="6247387"/>
          </a:xfrm>
          <a:prstGeom prst="rect">
            <a:avLst/>
          </a:prstGeom>
        </p:spPr>
      </p:pic>
    </p:spTree>
    <p:extLst>
      <p:ext uri="{BB962C8B-B14F-4D97-AF65-F5344CB8AC3E}">
        <p14:creationId xmlns:p14="http://schemas.microsoft.com/office/powerpoint/2010/main" val="35515642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Module Outline</a:t>
            </a:r>
            <a:endParaRPr lang="en-US" dirty="0"/>
          </a:p>
        </p:txBody>
      </p:sp>
      <p:sp>
        <p:nvSpPr>
          <p:cNvPr id="3" name="Text Placeholder 2"/>
          <p:cNvSpPr>
            <a:spLocks noGrp="1"/>
          </p:cNvSpPr>
          <p:nvPr>
            <p:ph type="body" sz="quarter" idx="10"/>
          </p:nvPr>
        </p:nvSpPr>
        <p:spPr/>
        <p:txBody>
          <a:bodyPr/>
          <a:lstStyle/>
          <a:p>
            <a:pPr marL="457200" indent="-457200">
              <a:buFont typeface="+mj-lt"/>
              <a:buAutoNum type="arabicPeriod"/>
            </a:pPr>
            <a:r>
              <a:rPr lang="en-US" sz="2400" dirty="0" smtClean="0"/>
              <a:t>The role of BAF in potable reuse</a:t>
            </a:r>
            <a:endParaRPr lang="en-US" sz="2400" dirty="0"/>
          </a:p>
          <a:p>
            <a:pPr marL="457200" indent="-457200">
              <a:buFont typeface="+mj-lt"/>
              <a:buAutoNum type="arabicPeriod"/>
            </a:pPr>
            <a:r>
              <a:rPr lang="en-US" sz="2400" dirty="0" smtClean="0"/>
              <a:t>What BAF is and how it works</a:t>
            </a:r>
            <a:endParaRPr lang="en-US" sz="2400" dirty="0"/>
          </a:p>
          <a:p>
            <a:pPr marL="457200" indent="-457200">
              <a:buFont typeface="+mj-lt"/>
              <a:buAutoNum type="arabicPeriod"/>
            </a:pPr>
            <a:r>
              <a:rPr lang="en-US" sz="2400" dirty="0" smtClean="0"/>
              <a:t>Process specific considerations</a:t>
            </a:r>
            <a:endParaRPr lang="en-US" sz="2400" dirty="0"/>
          </a:p>
          <a:p>
            <a:pPr marL="457200" indent="-457200">
              <a:buFont typeface="+mj-lt"/>
              <a:buAutoNum type="arabicPeriod"/>
            </a:pPr>
            <a:r>
              <a:rPr lang="en-US" sz="2400" dirty="0" smtClean="0"/>
              <a:t>Operation, </a:t>
            </a:r>
            <a:r>
              <a:rPr lang="en-US" sz="2400" dirty="0"/>
              <a:t>monitoring, and maintenance priorities for a </a:t>
            </a:r>
            <a:r>
              <a:rPr lang="en-US" sz="2400" dirty="0" smtClean="0"/>
              <a:t>BAF system</a:t>
            </a:r>
          </a:p>
          <a:p>
            <a:pPr marL="457200" indent="-457200">
              <a:buFont typeface="+mj-lt"/>
              <a:buAutoNum type="arabicPeriod"/>
            </a:pPr>
            <a:r>
              <a:rPr lang="en-US" sz="2400" dirty="0" smtClean="0"/>
              <a:t>Critical </a:t>
            </a:r>
            <a:r>
              <a:rPr lang="en-US" sz="2400" dirty="0"/>
              <a:t>monitoring and response </a:t>
            </a:r>
            <a:r>
              <a:rPr lang="en-US" sz="2400" dirty="0" smtClean="0"/>
              <a:t>procedures</a:t>
            </a:r>
            <a:endParaRPr lang="en-US" sz="2400" dirty="0"/>
          </a:p>
          <a:p>
            <a:pPr marL="457200" indent="-457200">
              <a:buFont typeface="+mj-lt"/>
              <a:buAutoNum type="arabicPeriod"/>
            </a:pPr>
            <a:r>
              <a:rPr lang="en-US" sz="2400" dirty="0" smtClean="0"/>
              <a:t>Safety </a:t>
            </a:r>
            <a:r>
              <a:rPr lang="en-US" sz="2400" dirty="0"/>
              <a:t>considerations </a:t>
            </a:r>
            <a:r>
              <a:rPr lang="en-US" sz="2400" dirty="0" smtClean="0"/>
              <a:t>specific </a:t>
            </a:r>
            <a:r>
              <a:rPr lang="en-US" sz="2400" dirty="0"/>
              <a:t>to </a:t>
            </a:r>
            <a:r>
              <a:rPr lang="en-US" sz="2400" dirty="0" smtClean="0"/>
              <a:t>BAF</a:t>
            </a:r>
            <a:endParaRPr lang="en-US" sz="2400" dirty="0"/>
          </a:p>
          <a:p>
            <a:pPr marL="0" indent="0">
              <a:buNone/>
            </a:pPr>
            <a:endParaRPr lang="en-US" dirty="0"/>
          </a:p>
        </p:txBody>
      </p:sp>
    </p:spTree>
    <p:extLst>
      <p:ext uri="{BB962C8B-B14F-4D97-AF65-F5344CB8AC3E}">
        <p14:creationId xmlns:p14="http://schemas.microsoft.com/office/powerpoint/2010/main" val="37664785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95375" y="1093031"/>
            <a:ext cx="7764463" cy="2180084"/>
          </a:xfrm>
        </p:spPr>
        <p:txBody>
          <a:bodyPr/>
          <a:lstStyle/>
          <a:p>
            <a:r>
              <a:rPr lang="en-US" b="0" dirty="0" smtClean="0">
                <a:latin typeface="Arial" panose="020B0604020202020204" pitchFamily="34" charset="0"/>
                <a:cs typeface="Arial" panose="020B0604020202020204" pitchFamily="34" charset="0"/>
              </a:rPr>
              <a:t>Available Resources</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073608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l="3110" r="3252"/>
          <a:stretch>
            <a:fillRect/>
          </a:stretch>
        </p:blipFill>
        <p:spPr bwMode="auto">
          <a:xfrm>
            <a:off x="168323" y="695085"/>
            <a:ext cx="3530600" cy="4865688"/>
          </a:xfrm>
          <a:prstGeom prst="rect">
            <a:avLst/>
          </a:prstGeom>
          <a:noFill/>
          <a:ln w="25400">
            <a:solidFill>
              <a:schemeClr val="tx1"/>
            </a:solidFill>
            <a:miter lim="800000"/>
            <a:headEnd/>
            <a:tailEnd/>
          </a:ln>
          <a:extLst/>
        </p:spPr>
      </p:pic>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55301" y="695085"/>
            <a:ext cx="3711975" cy="4839802"/>
          </a:xfrm>
          <a:prstGeom prst="rect">
            <a:avLst/>
          </a:prstGeom>
          <a:noFill/>
          <a:ln w="25400">
            <a:solidFill>
              <a:schemeClr val="tx1"/>
            </a:solidFill>
          </a:ln>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23654" y="695085"/>
            <a:ext cx="3711975" cy="4860368"/>
          </a:xfrm>
          <a:prstGeom prst="rect">
            <a:avLst/>
          </a:prstGeom>
          <a:noFill/>
          <a:ln w="25400">
            <a:solidFill>
              <a:schemeClr val="tx1"/>
            </a:solidFill>
          </a:ln>
        </p:spPr>
      </p:pic>
      <p:sp>
        <p:nvSpPr>
          <p:cNvPr id="4" name="TextBox 3"/>
          <p:cNvSpPr txBox="1"/>
          <p:nvPr/>
        </p:nvSpPr>
        <p:spPr>
          <a:xfrm>
            <a:off x="168323" y="5823585"/>
            <a:ext cx="9912096" cy="369332"/>
          </a:xfrm>
          <a:prstGeom prst="rect">
            <a:avLst/>
          </a:prstGeom>
          <a:noFill/>
        </p:spPr>
        <p:txBody>
          <a:bodyPr wrap="square" rtlCol="0">
            <a:spAutoFit/>
          </a:bodyPr>
          <a:lstStyle/>
          <a:p>
            <a:r>
              <a:rPr lang="en-US" dirty="0" err="1" smtClean="0">
                <a:latin typeface="Arial" panose="020B0604020202020204" pitchFamily="34" charset="0"/>
                <a:cs typeface="Arial" panose="020B0604020202020204" pitchFamily="34" charset="0"/>
              </a:rPr>
              <a:t>WaterRF</a:t>
            </a:r>
            <a:r>
              <a:rPr lang="en-US" dirty="0" smtClean="0">
                <a:latin typeface="Arial" panose="020B0604020202020204" pitchFamily="34" charset="0"/>
                <a:cs typeface="Arial" panose="020B0604020202020204" pitchFamily="34" charset="0"/>
              </a:rPr>
              <a:t> Project # 4719: A </a:t>
            </a:r>
            <a:r>
              <a:rPr lang="en-US" dirty="0" err="1" smtClean="0">
                <a:latin typeface="Arial" panose="020B0604020202020204" pitchFamily="34" charset="0"/>
                <a:cs typeface="Arial" panose="020B0604020202020204" pitchFamily="34" charset="0"/>
              </a:rPr>
              <a:t>Biofiltration</a:t>
            </a:r>
            <a:r>
              <a:rPr lang="en-US" dirty="0" smtClean="0">
                <a:latin typeface="Arial" panose="020B0604020202020204" pitchFamily="34" charset="0"/>
                <a:cs typeface="Arial" panose="020B0604020202020204" pitchFamily="34" charset="0"/>
              </a:rPr>
              <a:t> Guidance Manual for Rapid-Rate Filtration Facilities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167947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p:cNvSpPr txBox="1"/>
          <p:nvPr/>
        </p:nvSpPr>
        <p:spPr>
          <a:xfrm>
            <a:off x="1585413" y="716930"/>
            <a:ext cx="8383219" cy="55092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latin typeface="Arial" panose="020B0604020202020204" pitchFamily="34" charset="0"/>
                <a:cs typeface="Arial" panose="020B0604020202020204" pitchFamily="34" charset="0"/>
              </a:rPr>
              <a:t>The Water Research Foundation (WRF) is a nonprofit (501c3) organization which provides a unified source for One Water research and a strong presence in relationships with partner organizations, government and regulatory agencies, and Congress. The foundation conducts research in all areas of drinking water, wastewater, </a:t>
            </a:r>
            <a:r>
              <a:rPr lang="en-US" sz="800" dirty="0" err="1">
                <a:latin typeface="Arial" panose="020B0604020202020204" pitchFamily="34" charset="0"/>
                <a:cs typeface="Arial" panose="020B0604020202020204" pitchFamily="34" charset="0"/>
              </a:rPr>
              <a:t>stormwater</a:t>
            </a:r>
            <a:r>
              <a:rPr lang="en-US" sz="800" dirty="0">
                <a:latin typeface="Arial" panose="020B0604020202020204" pitchFamily="34" charset="0"/>
                <a:cs typeface="Arial" panose="020B0604020202020204" pitchFamily="34" charset="0"/>
              </a:rPr>
              <a:t>, and water reuse. The Water Research Foundation’s research portfolio is valued at over $700 million.</a:t>
            </a:r>
          </a:p>
          <a:p>
            <a:r>
              <a:rPr lang="en-US" sz="800" dirty="0">
                <a:latin typeface="Arial" panose="020B0604020202020204" pitchFamily="34" charset="0"/>
                <a:cs typeface="Arial" panose="020B0604020202020204" pitchFamily="34" charset="0"/>
              </a:rPr>
              <a:t>The Foundation plays an important role in the translation and dissemination of applied research, technology demonstration, and education, through creation of research-based educational tools and technology exchange opportunities. WRF serves as a leader and model for collaboration across the water industry and its materials are used to inform policymakers and the public on the science, economic value, and environmental benefits of using and recovering resources found in water, as well as the feasibility of implementing new technologies.</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For more information, contact</a:t>
            </a:r>
            <a:r>
              <a:rPr lang="en-US" sz="800" dirty="0" smtClean="0">
                <a:latin typeface="Arial" panose="020B0604020202020204" pitchFamily="34" charset="0"/>
                <a:cs typeface="Arial" panose="020B0604020202020204" pitchFamily="34" charset="0"/>
              </a:rPr>
              <a:t>:</a:t>
            </a:r>
            <a:br>
              <a:rPr lang="en-US" sz="800" dirty="0" smtClean="0">
                <a:latin typeface="Arial" panose="020B0604020202020204" pitchFamily="34" charset="0"/>
                <a:cs typeface="Arial" panose="020B0604020202020204" pitchFamily="34" charset="0"/>
              </a:rPr>
            </a:br>
            <a:endParaRPr lang="en-US" sz="800" dirty="0">
              <a:latin typeface="Arial" panose="020B0604020202020204" pitchFamily="34" charset="0"/>
              <a:cs typeface="Arial" panose="020B0604020202020204" pitchFamily="34" charset="0"/>
            </a:endParaRPr>
          </a:p>
          <a:p>
            <a:r>
              <a:rPr lang="en-US" sz="800" b="1" dirty="0">
                <a:solidFill>
                  <a:srgbClr val="004F71"/>
                </a:solidFill>
                <a:latin typeface="Arial" panose="020B0604020202020204" pitchFamily="34" charset="0"/>
                <a:cs typeface="Arial" panose="020B0604020202020204" pitchFamily="34" charset="0"/>
              </a:rPr>
              <a:t>The Water Research Foundation</a:t>
            </a:r>
          </a:p>
          <a:p>
            <a:r>
              <a:rPr lang="en-US" sz="800" dirty="0">
                <a:latin typeface="Arial" panose="020B0604020202020204" pitchFamily="34" charset="0"/>
                <a:cs typeface="Arial" panose="020B0604020202020204" pitchFamily="34" charset="0"/>
              </a:rPr>
              <a:t>Alexandria, VA Office</a:t>
            </a:r>
          </a:p>
          <a:p>
            <a:r>
              <a:rPr lang="en-US" sz="800" dirty="0">
                <a:latin typeface="Arial" panose="020B0604020202020204" pitchFamily="34" charset="0"/>
                <a:cs typeface="Arial" panose="020B0604020202020204" pitchFamily="34" charset="0"/>
              </a:rPr>
              <a:t>1199 North Fairfax Street, Suite 900</a:t>
            </a:r>
          </a:p>
          <a:p>
            <a:r>
              <a:rPr lang="en-US" sz="800" dirty="0">
                <a:latin typeface="Arial" panose="020B0604020202020204" pitchFamily="34" charset="0"/>
                <a:cs typeface="Arial" panose="020B0604020202020204" pitchFamily="34" charset="0"/>
              </a:rPr>
              <a:t>Alexandria, VA 22314-1445</a:t>
            </a:r>
          </a:p>
          <a:p>
            <a:r>
              <a:rPr lang="en-US" sz="800" dirty="0">
                <a:latin typeface="Arial" panose="020B0604020202020204" pitchFamily="34" charset="0"/>
                <a:cs typeface="Arial" panose="020B0604020202020204" pitchFamily="34" charset="0"/>
              </a:rPr>
              <a:t>Tel: 571.384.2100</a:t>
            </a:r>
          </a:p>
          <a:p>
            <a:r>
              <a:rPr lang="en-US" sz="800" dirty="0" smtClean="0">
                <a:latin typeface="Arial" panose="020B0604020202020204" pitchFamily="34" charset="0"/>
                <a:cs typeface="Arial" panose="020B0604020202020204" pitchFamily="34" charset="0"/>
                <a:hlinkClick r:id="rId2"/>
              </a:rPr>
              <a:t>www.werf.org</a:t>
            </a:r>
            <a:r>
              <a:rPr lang="en-US" sz="800" dirty="0" smtClean="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hlinkClick r:id="rId3"/>
              </a:rPr>
              <a:t>werf@werf.org</a:t>
            </a:r>
            <a:endParaRPr lang="en-US" sz="800" dirty="0" smtClean="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Denver</a:t>
            </a:r>
            <a:r>
              <a:rPr lang="en-US" sz="800" dirty="0">
                <a:latin typeface="Arial" panose="020B0604020202020204" pitchFamily="34" charset="0"/>
                <a:cs typeface="Arial" panose="020B0604020202020204" pitchFamily="34" charset="0"/>
              </a:rPr>
              <a:t>, CO Office</a:t>
            </a:r>
          </a:p>
          <a:p>
            <a:r>
              <a:rPr lang="en-US" sz="800" dirty="0">
                <a:latin typeface="Arial" panose="020B0604020202020204" pitchFamily="34" charset="0"/>
                <a:cs typeface="Arial" panose="020B0604020202020204" pitchFamily="34" charset="0"/>
              </a:rPr>
              <a:t>6666 West Quincy Avenue</a:t>
            </a:r>
          </a:p>
          <a:p>
            <a:r>
              <a:rPr lang="en-US" sz="800" dirty="0">
                <a:latin typeface="Arial" panose="020B0604020202020204" pitchFamily="34" charset="0"/>
                <a:cs typeface="Arial" panose="020B0604020202020204" pitchFamily="34" charset="0"/>
              </a:rPr>
              <a:t>Denver, Colorado 80235-3098</a:t>
            </a:r>
          </a:p>
          <a:p>
            <a:r>
              <a:rPr lang="en-US" sz="800" dirty="0">
                <a:latin typeface="Arial" panose="020B0604020202020204" pitchFamily="34" charset="0"/>
                <a:cs typeface="Arial" panose="020B0604020202020204" pitchFamily="34" charset="0"/>
              </a:rPr>
              <a:t>Tel: 303.347.6100</a:t>
            </a:r>
          </a:p>
          <a:p>
            <a:r>
              <a:rPr lang="en-US" sz="800" dirty="0" smtClean="0">
                <a:latin typeface="Arial" panose="020B0604020202020204" pitchFamily="34" charset="0"/>
                <a:cs typeface="Arial" panose="020B0604020202020204" pitchFamily="34" charset="0"/>
                <a:hlinkClick r:id="rId4"/>
              </a:rPr>
              <a:t>www.waterrf.org</a:t>
            </a:r>
            <a:r>
              <a:rPr lang="en-US" sz="800" dirty="0" smtClean="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hlinkClick r:id="rId5"/>
              </a:rPr>
              <a:t>Info@WaterRF.org</a:t>
            </a:r>
            <a:endParaRPr lang="en-US" sz="800" dirty="0" smtClean="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 Copyright </a:t>
            </a:r>
            <a:r>
              <a:rPr lang="en-US" sz="800" dirty="0">
                <a:latin typeface="Arial" panose="020B0604020202020204" pitchFamily="34" charset="0"/>
                <a:cs typeface="Arial" panose="020B0604020202020204" pitchFamily="34" charset="0"/>
              </a:rPr>
              <a:t>2018 by The Water Research Foundation. All rights reserved. Permission to copy must be obtained from The Water Research Foundation.</a:t>
            </a:r>
          </a:p>
          <a:p>
            <a:r>
              <a:rPr lang="en-US" sz="800" dirty="0">
                <a:latin typeface="Arial" panose="020B0604020202020204" pitchFamily="34" charset="0"/>
                <a:cs typeface="Arial" panose="020B0604020202020204" pitchFamily="34" charset="0"/>
              </a:rPr>
              <a:t>WRF ISBN: 978-1-60573-363-0</a:t>
            </a:r>
          </a:p>
          <a:p>
            <a:r>
              <a:rPr lang="en-US" sz="800" dirty="0">
                <a:latin typeface="Arial" panose="020B0604020202020204" pitchFamily="34" charset="0"/>
                <a:cs typeface="Arial" panose="020B0604020202020204" pitchFamily="34" charset="0"/>
              </a:rPr>
              <a:t>WRF Project Number: Reuse-15-05/4772</a:t>
            </a:r>
          </a:p>
          <a:p>
            <a:endParaRPr lang="en-US" sz="8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This </a:t>
            </a:r>
            <a:r>
              <a:rPr lang="en-US" sz="800" dirty="0">
                <a:latin typeface="Arial" panose="020B0604020202020204" pitchFamily="34" charset="0"/>
                <a:cs typeface="Arial" panose="020B0604020202020204" pitchFamily="34" charset="0"/>
              </a:rPr>
              <a:t>report was prepared by the organization(s) named below as an account of work sponsored by The Water Research Foundation. Neither The Water Research Foundation, members of The Water Research Foundation, the organization(s) named below, nor any person acting on their behalf: (a) makes any warranty, express or implied, with respect to the use of any information, apparatus, method, or process disclosed in this report or that such use may not infringe on privately owned rights; or (b) assumes any liabilities with respect to the use of, or for damages resulting from the use of, any information, apparatus, method, or process disclosed in this report</a:t>
            </a:r>
            <a:r>
              <a:rPr lang="en-US" sz="800" dirty="0" smtClean="0">
                <a:latin typeface="Arial" panose="020B0604020202020204" pitchFamily="34" charset="0"/>
                <a:cs typeface="Arial" panose="020B0604020202020204" pitchFamily="34" charset="0"/>
              </a:rPr>
              <a:t>.</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Hazen and Sawyer, </a:t>
            </a:r>
            <a:r>
              <a:rPr lang="en-US" sz="800" dirty="0" err="1">
                <a:latin typeface="Arial" panose="020B0604020202020204" pitchFamily="34" charset="0"/>
                <a:cs typeface="Arial" panose="020B0604020202020204" pitchFamily="34" charset="0"/>
              </a:rPr>
              <a:t>Carollo</a:t>
            </a:r>
            <a:r>
              <a:rPr lang="en-US" sz="800" dirty="0">
                <a:latin typeface="Arial" panose="020B0604020202020204" pitchFamily="34" charset="0"/>
                <a:cs typeface="Arial" panose="020B0604020202020204" pitchFamily="34" charset="0"/>
              </a:rPr>
              <a:t> Engineers Inc., Santa Clara Valley Water </a:t>
            </a:r>
            <a:r>
              <a:rPr lang="en-US" sz="800" dirty="0" smtClean="0">
                <a:latin typeface="Arial" panose="020B0604020202020204" pitchFamily="34" charset="0"/>
                <a:cs typeface="Arial" panose="020B0604020202020204" pitchFamily="34" charset="0"/>
              </a:rPr>
              <a:t>District</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This document was reviewed by a panel of independent experts selected by The Water Research Foundation. Mention of trade names or commercial products or services does not constitute endorsement or recommendations for use. Similarly, omission of products or trade names indicates nothing concerning The Water Research Foundation's positions regarding product effectiveness or applicability.</a:t>
            </a:r>
          </a:p>
          <a:p>
            <a:r>
              <a:rPr lang="en-US" dirty="0"/>
              <a:t> </a:t>
            </a:r>
          </a:p>
          <a:p>
            <a:endParaRPr lang="en-US" dirty="0"/>
          </a:p>
        </p:txBody>
      </p:sp>
    </p:spTree>
    <p:extLst>
      <p:ext uri="{BB962C8B-B14F-4D97-AF65-F5344CB8AC3E}">
        <p14:creationId xmlns:p14="http://schemas.microsoft.com/office/powerpoint/2010/main" val="1221132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359731"/>
            <a:ext cx="7764463" cy="2180084"/>
          </a:xfrm>
        </p:spPr>
        <p:txBody>
          <a:bodyPr/>
          <a:lstStyle/>
          <a:p>
            <a:r>
              <a:rPr lang="en-US" b="0" dirty="0" smtClean="0">
                <a:latin typeface="Arial" panose="020B0604020202020204" pitchFamily="34" charset="0"/>
                <a:cs typeface="Arial" panose="020B0604020202020204" pitchFamily="34" charset="0"/>
              </a:rPr>
              <a:t>Role in Potable Reuse </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9705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Table 61"/>
          <p:cNvGraphicFramePr>
            <a:graphicFrameLocks noGrp="1"/>
          </p:cNvGraphicFramePr>
          <p:nvPr>
            <p:extLst>
              <p:ext uri="{D42A27DB-BD31-4B8C-83A1-F6EECF244321}">
                <p14:modId xmlns:p14="http://schemas.microsoft.com/office/powerpoint/2010/main" val="3994755767"/>
              </p:ext>
            </p:extLst>
          </p:nvPr>
        </p:nvGraphicFramePr>
        <p:xfrm>
          <a:off x="2620707" y="1691089"/>
          <a:ext cx="6645785" cy="1920240"/>
        </p:xfrm>
        <a:graphic>
          <a:graphicData uri="http://schemas.openxmlformats.org/drawingml/2006/table">
            <a:tbl>
              <a:tblPr firstRow="1" bandRow="1">
                <a:tableStyleId>{FABFCF23-3B69-468F-B69F-88F6DE6A72F2}</a:tableStyleId>
              </a:tblPr>
              <a:tblGrid>
                <a:gridCol w="1329157">
                  <a:extLst>
                    <a:ext uri="{9D8B030D-6E8A-4147-A177-3AD203B41FA5}">
                      <a16:colId xmlns:a16="http://schemas.microsoft.com/office/drawing/2014/main" val="20000"/>
                    </a:ext>
                  </a:extLst>
                </a:gridCol>
                <a:gridCol w="1329157">
                  <a:extLst>
                    <a:ext uri="{9D8B030D-6E8A-4147-A177-3AD203B41FA5}">
                      <a16:colId xmlns:a16="http://schemas.microsoft.com/office/drawing/2014/main" val="20001"/>
                    </a:ext>
                  </a:extLst>
                </a:gridCol>
                <a:gridCol w="1329157">
                  <a:extLst>
                    <a:ext uri="{9D8B030D-6E8A-4147-A177-3AD203B41FA5}">
                      <a16:colId xmlns:a16="http://schemas.microsoft.com/office/drawing/2014/main" val="20002"/>
                    </a:ext>
                  </a:extLst>
                </a:gridCol>
                <a:gridCol w="1329157">
                  <a:extLst>
                    <a:ext uri="{9D8B030D-6E8A-4147-A177-3AD203B41FA5}">
                      <a16:colId xmlns:a16="http://schemas.microsoft.com/office/drawing/2014/main" val="20003"/>
                    </a:ext>
                  </a:extLst>
                </a:gridCol>
                <a:gridCol w="1329157">
                  <a:extLst>
                    <a:ext uri="{9D8B030D-6E8A-4147-A177-3AD203B41FA5}">
                      <a16:colId xmlns:a16="http://schemas.microsoft.com/office/drawing/2014/main" val="20004"/>
                    </a:ext>
                  </a:extLst>
                </a:gridCol>
              </a:tblGrid>
              <a:tr h="333877">
                <a:tc>
                  <a:txBody>
                    <a:bodyPr/>
                    <a:lstStyle/>
                    <a:p>
                      <a:r>
                        <a:rPr lang="en-US" sz="2400" dirty="0"/>
                        <a:t>Target</a:t>
                      </a:r>
                      <a:endParaRPr lang="en-US" sz="2400" b="0" dirty="0">
                        <a:latin typeface="Arial" panose="020B0604020202020204" pitchFamily="34" charset="0"/>
                        <a:cs typeface="Arial" panose="020B0604020202020204" pitchFamily="34" charset="0"/>
                      </a:endParaRPr>
                    </a:p>
                  </a:txBody>
                  <a:tcPr marT="9144" marB="9144" anchor="b"/>
                </a:tc>
                <a:tc>
                  <a:txBody>
                    <a:bodyPr/>
                    <a:lstStyle/>
                    <a:p>
                      <a:pPr algn="ctr"/>
                      <a:r>
                        <a:rPr lang="en-US" sz="2400" dirty="0"/>
                        <a:t>WWTP</a:t>
                      </a:r>
                      <a:endParaRPr lang="en-US" sz="2400" b="1" dirty="0">
                        <a:latin typeface="Arial" panose="020B0604020202020204" pitchFamily="34" charset="0"/>
                        <a:cs typeface="Arial" panose="020B0604020202020204" pitchFamily="34" charset="0"/>
                      </a:endParaRPr>
                    </a:p>
                  </a:txBody>
                  <a:tcPr marT="9144" marB="9144" anchor="b"/>
                </a:tc>
                <a:tc>
                  <a:txBody>
                    <a:bodyPr/>
                    <a:lstStyle/>
                    <a:p>
                      <a:pPr algn="ctr"/>
                      <a:r>
                        <a:rPr lang="en-US" sz="2400" dirty="0"/>
                        <a:t>UF</a:t>
                      </a:r>
                      <a:endParaRPr lang="en-US" sz="2400" b="1" dirty="0">
                        <a:latin typeface="Arial" panose="020B0604020202020204" pitchFamily="34" charset="0"/>
                        <a:cs typeface="Arial" panose="020B0604020202020204" pitchFamily="34" charset="0"/>
                      </a:endParaRPr>
                    </a:p>
                  </a:txBody>
                  <a:tcPr marT="9144" marB="9144" anchor="b"/>
                </a:tc>
                <a:tc>
                  <a:txBody>
                    <a:bodyPr/>
                    <a:lstStyle/>
                    <a:p>
                      <a:pPr algn="ctr"/>
                      <a:r>
                        <a:rPr lang="en-US" sz="2400" dirty="0"/>
                        <a:t>RO</a:t>
                      </a:r>
                      <a:endParaRPr lang="en-US" sz="2400" b="1" dirty="0">
                        <a:latin typeface="Arial" panose="020B0604020202020204" pitchFamily="34" charset="0"/>
                        <a:cs typeface="Arial" panose="020B0604020202020204" pitchFamily="34" charset="0"/>
                      </a:endParaRPr>
                    </a:p>
                  </a:txBody>
                  <a:tcPr marT="9144" marB="9144" anchor="b"/>
                </a:tc>
                <a:tc>
                  <a:txBody>
                    <a:bodyPr/>
                    <a:lstStyle/>
                    <a:p>
                      <a:pPr algn="ctr"/>
                      <a:r>
                        <a:rPr lang="en-US" sz="2400" dirty="0" smtClean="0"/>
                        <a:t>UV/AOP</a:t>
                      </a:r>
                      <a:endParaRPr lang="en-US" sz="2400" b="0" dirty="0">
                        <a:latin typeface="Arial" panose="020B0604020202020204" pitchFamily="34" charset="0"/>
                        <a:cs typeface="Arial" panose="020B0604020202020204" pitchFamily="34" charset="0"/>
                      </a:endParaRPr>
                    </a:p>
                  </a:txBody>
                  <a:tcPr marT="9144" marB="9144" anchor="b"/>
                </a:tc>
                <a:extLst>
                  <a:ext uri="{0D108BD9-81ED-4DB2-BD59-A6C34878D82A}">
                    <a16:rowId xmlns:a16="http://schemas.microsoft.com/office/drawing/2014/main" val="10000"/>
                  </a:ext>
                </a:extLst>
              </a:tr>
              <a:tr h="276225">
                <a:tc>
                  <a:txBody>
                    <a:bodyPr/>
                    <a:lstStyle/>
                    <a:p>
                      <a:r>
                        <a:rPr lang="en-US" sz="2400" dirty="0"/>
                        <a:t>Protozoa</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extLst>
                  <a:ext uri="{0D108BD9-81ED-4DB2-BD59-A6C34878D82A}">
                    <a16:rowId xmlns:a16="http://schemas.microsoft.com/office/drawing/2014/main" val="10001"/>
                  </a:ext>
                </a:extLst>
              </a:tr>
              <a:tr h="276225">
                <a:tc>
                  <a:txBody>
                    <a:bodyPr/>
                    <a:lstStyle/>
                    <a:p>
                      <a:r>
                        <a:rPr lang="en-US" sz="2400" dirty="0"/>
                        <a:t>Virus</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extLst>
                  <a:ext uri="{0D108BD9-81ED-4DB2-BD59-A6C34878D82A}">
                    <a16:rowId xmlns:a16="http://schemas.microsoft.com/office/drawing/2014/main" val="10002"/>
                  </a:ext>
                </a:extLst>
              </a:tr>
              <a:tr h="276225">
                <a:tc>
                  <a:txBody>
                    <a:bodyPr/>
                    <a:lstStyle/>
                    <a:p>
                      <a:r>
                        <a:rPr lang="en-US" sz="2400" dirty="0"/>
                        <a:t>MCLs</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extLst>
                  <a:ext uri="{0D108BD9-81ED-4DB2-BD59-A6C34878D82A}">
                    <a16:rowId xmlns:a16="http://schemas.microsoft.com/office/drawing/2014/main" val="10003"/>
                  </a:ext>
                </a:extLst>
              </a:tr>
              <a:tr h="276225">
                <a:tc>
                  <a:txBody>
                    <a:bodyPr/>
                    <a:lstStyle/>
                    <a:p>
                      <a:r>
                        <a:rPr lang="en-US" sz="2400" dirty="0"/>
                        <a:t>CECs</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tc>
                  <a:txBody>
                    <a:bodyPr/>
                    <a:lstStyle/>
                    <a:p>
                      <a:pPr algn="ctr"/>
                      <a:r>
                        <a:rPr lang="en-US" sz="2400" dirty="0"/>
                        <a:t>X</a:t>
                      </a:r>
                      <a:endParaRPr lang="en-US" sz="2400" b="0" dirty="0">
                        <a:latin typeface="Arial" panose="020B0604020202020204" pitchFamily="34" charset="0"/>
                        <a:cs typeface="Arial" panose="020B0604020202020204" pitchFamily="34" charset="0"/>
                      </a:endParaRPr>
                    </a:p>
                  </a:txBody>
                  <a:tcPr marT="9144" marB="9144" anchor="ctr"/>
                </a:tc>
                <a:extLst>
                  <a:ext uri="{0D108BD9-81ED-4DB2-BD59-A6C34878D82A}">
                    <a16:rowId xmlns:a16="http://schemas.microsoft.com/office/drawing/2014/main" val="10004"/>
                  </a:ext>
                </a:extLst>
              </a:tr>
            </a:tbl>
          </a:graphicData>
        </a:graphic>
      </p:graphicFrame>
      <p:sp>
        <p:nvSpPr>
          <p:cNvPr id="101" name="Title 4"/>
          <p:cNvSpPr>
            <a:spLocks noGrp="1"/>
          </p:cNvSpPr>
          <p:nvPr>
            <p:ph type="title"/>
          </p:nvPr>
        </p:nvSpPr>
        <p:spPr>
          <a:xfrm>
            <a:off x="685799" y="539496"/>
            <a:ext cx="11063177" cy="530352"/>
          </a:xfrm>
        </p:spPr>
        <p:txBody>
          <a:bodyPr>
            <a:normAutofit fontScale="90000"/>
          </a:bodyPr>
          <a:lstStyle/>
          <a:p>
            <a:r>
              <a:rPr lang="en-US" sz="2800" dirty="0">
                <a:solidFill>
                  <a:srgbClr val="395173"/>
                </a:solidFill>
              </a:rPr>
              <a:t>Potable Water Reuse Requires Multiple Barriers for Reliable Purification</a:t>
            </a:r>
          </a:p>
        </p:txBody>
      </p:sp>
      <p:graphicFrame>
        <p:nvGraphicFramePr>
          <p:cNvPr id="32" name="Table 31"/>
          <p:cNvGraphicFramePr>
            <a:graphicFrameLocks noGrp="1"/>
          </p:cNvGraphicFramePr>
          <p:nvPr>
            <p:extLst>
              <p:ext uri="{D42A27DB-BD31-4B8C-83A1-F6EECF244321}">
                <p14:modId xmlns:p14="http://schemas.microsoft.com/office/powerpoint/2010/main" val="580050493"/>
              </p:ext>
            </p:extLst>
          </p:nvPr>
        </p:nvGraphicFramePr>
        <p:xfrm>
          <a:off x="2066926" y="4232571"/>
          <a:ext cx="7499877" cy="1626229"/>
        </p:xfrm>
        <a:graphic>
          <a:graphicData uri="http://schemas.openxmlformats.org/drawingml/2006/table">
            <a:tbl>
              <a:tblPr firstRow="1" bandRow="1">
                <a:tableStyleId>{FABFCF23-3B69-468F-B69F-88F6DE6A72F2}</a:tableStyleId>
              </a:tblPr>
              <a:tblGrid>
                <a:gridCol w="1149808">
                  <a:extLst>
                    <a:ext uri="{9D8B030D-6E8A-4147-A177-3AD203B41FA5}">
                      <a16:colId xmlns:a16="http://schemas.microsoft.com/office/drawing/2014/main" val="20000"/>
                    </a:ext>
                  </a:extLst>
                </a:gridCol>
                <a:gridCol w="993014">
                  <a:extLst>
                    <a:ext uri="{9D8B030D-6E8A-4147-A177-3AD203B41FA5}">
                      <a16:colId xmlns:a16="http://schemas.microsoft.com/office/drawing/2014/main" val="20001"/>
                    </a:ext>
                  </a:extLst>
                </a:gridCol>
                <a:gridCol w="1071411">
                  <a:extLst>
                    <a:ext uri="{9D8B030D-6E8A-4147-A177-3AD203B41FA5}">
                      <a16:colId xmlns:a16="http://schemas.microsoft.com/office/drawing/2014/main" val="20002"/>
                    </a:ext>
                  </a:extLst>
                </a:gridCol>
                <a:gridCol w="1071411">
                  <a:extLst>
                    <a:ext uri="{9D8B030D-6E8A-4147-A177-3AD203B41FA5}">
                      <a16:colId xmlns:a16="http://schemas.microsoft.com/office/drawing/2014/main" val="20003"/>
                    </a:ext>
                  </a:extLst>
                </a:gridCol>
                <a:gridCol w="1071411">
                  <a:extLst>
                    <a:ext uri="{9D8B030D-6E8A-4147-A177-3AD203B41FA5}">
                      <a16:colId xmlns:a16="http://schemas.microsoft.com/office/drawing/2014/main" val="20004"/>
                    </a:ext>
                  </a:extLst>
                </a:gridCol>
                <a:gridCol w="1071411">
                  <a:extLst>
                    <a:ext uri="{9D8B030D-6E8A-4147-A177-3AD203B41FA5}">
                      <a16:colId xmlns:a16="http://schemas.microsoft.com/office/drawing/2014/main" val="20005"/>
                    </a:ext>
                  </a:extLst>
                </a:gridCol>
                <a:gridCol w="1071411">
                  <a:extLst>
                    <a:ext uri="{9D8B030D-6E8A-4147-A177-3AD203B41FA5}">
                      <a16:colId xmlns:a16="http://schemas.microsoft.com/office/drawing/2014/main" val="20006"/>
                    </a:ext>
                  </a:extLst>
                </a:gridCol>
              </a:tblGrid>
              <a:tr h="333877">
                <a:tc>
                  <a:txBody>
                    <a:bodyPr/>
                    <a:lstStyle/>
                    <a:p>
                      <a:r>
                        <a:rPr lang="en-US" sz="2000" dirty="0"/>
                        <a:t>Target</a:t>
                      </a:r>
                      <a:endParaRPr lang="en-US" sz="2000" b="1" dirty="0"/>
                    </a:p>
                  </a:txBody>
                  <a:tcPr marT="9144" marB="9144" anchor="b"/>
                </a:tc>
                <a:tc>
                  <a:txBody>
                    <a:bodyPr/>
                    <a:lstStyle/>
                    <a:p>
                      <a:pPr algn="ctr"/>
                      <a:r>
                        <a:rPr lang="en-US" sz="2000" dirty="0"/>
                        <a:t>WWTP</a:t>
                      </a:r>
                      <a:endParaRPr lang="en-US" sz="2000" b="1" dirty="0"/>
                    </a:p>
                  </a:txBody>
                  <a:tcPr marT="9144" marB="9144" anchor="b"/>
                </a:tc>
                <a:tc>
                  <a:txBody>
                    <a:bodyPr/>
                    <a:lstStyle/>
                    <a:p>
                      <a:pPr algn="ctr"/>
                      <a:r>
                        <a:rPr lang="en-US" sz="2000" dirty="0"/>
                        <a:t>Ozone</a:t>
                      </a:r>
                      <a:endParaRPr lang="en-US" sz="2000" b="1" dirty="0"/>
                    </a:p>
                  </a:txBody>
                  <a:tcPr marT="9144" marB="9144" anchor="b"/>
                </a:tc>
                <a:tc>
                  <a:txBody>
                    <a:bodyPr/>
                    <a:lstStyle/>
                    <a:p>
                      <a:pPr algn="ctr"/>
                      <a:r>
                        <a:rPr lang="en-US" sz="2000" dirty="0"/>
                        <a:t>BAF</a:t>
                      </a:r>
                      <a:endParaRPr lang="en-US" sz="2000" b="1" dirty="0"/>
                    </a:p>
                  </a:txBody>
                  <a:tcPr marT="9144" marB="9144" anchor="b"/>
                </a:tc>
                <a:tc>
                  <a:txBody>
                    <a:bodyPr/>
                    <a:lstStyle/>
                    <a:p>
                      <a:pPr algn="ctr"/>
                      <a:r>
                        <a:rPr lang="en-US" sz="2000" dirty="0"/>
                        <a:t>UF</a:t>
                      </a:r>
                      <a:endParaRPr lang="en-US" sz="2000" b="1" dirty="0"/>
                    </a:p>
                  </a:txBody>
                  <a:tcPr marT="9144" marB="9144" anchor="b"/>
                </a:tc>
                <a:tc>
                  <a:txBody>
                    <a:bodyPr/>
                    <a:lstStyle/>
                    <a:p>
                      <a:pPr algn="ctr"/>
                      <a:r>
                        <a:rPr lang="en-US" sz="2000" dirty="0"/>
                        <a:t>GAC</a:t>
                      </a:r>
                      <a:endParaRPr lang="en-US" sz="2000" b="1" dirty="0"/>
                    </a:p>
                  </a:txBody>
                  <a:tcPr marT="9144" marB="9144" anchor="b"/>
                </a:tc>
                <a:tc>
                  <a:txBody>
                    <a:bodyPr/>
                    <a:lstStyle/>
                    <a:p>
                      <a:pPr algn="ctr"/>
                      <a:r>
                        <a:rPr lang="en-US" sz="2000" dirty="0" smtClean="0"/>
                        <a:t>UV/AOP</a:t>
                      </a:r>
                      <a:endParaRPr lang="en-US" sz="2000" b="1" dirty="0"/>
                    </a:p>
                  </a:txBody>
                  <a:tcPr marT="9144" marB="9144" anchor="b"/>
                </a:tc>
                <a:extLst>
                  <a:ext uri="{0D108BD9-81ED-4DB2-BD59-A6C34878D82A}">
                    <a16:rowId xmlns:a16="http://schemas.microsoft.com/office/drawing/2014/main" val="10000"/>
                  </a:ext>
                </a:extLst>
              </a:tr>
              <a:tr h="276225">
                <a:tc>
                  <a:txBody>
                    <a:bodyPr/>
                    <a:lstStyle/>
                    <a:p>
                      <a:r>
                        <a:rPr lang="en-US" sz="2000" dirty="0"/>
                        <a:t>Protozoa</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endParaRPr lang="en-US" sz="2000" b="0" dirty="0"/>
                    </a:p>
                  </a:txBody>
                  <a:tcPr marT="9144" marB="9144" anchor="ctr"/>
                </a:tc>
                <a:tc>
                  <a:txBody>
                    <a:bodyPr/>
                    <a:lstStyle/>
                    <a:p>
                      <a:pPr algn="ctr"/>
                      <a:r>
                        <a:rPr lang="en-US" sz="2000" dirty="0"/>
                        <a:t>X</a:t>
                      </a:r>
                      <a:endParaRPr lang="en-US" sz="2000" b="0" dirty="0"/>
                    </a:p>
                  </a:txBody>
                  <a:tcPr marT="9144" marB="9144" anchor="ctr"/>
                </a:tc>
                <a:extLst>
                  <a:ext uri="{0D108BD9-81ED-4DB2-BD59-A6C34878D82A}">
                    <a16:rowId xmlns:a16="http://schemas.microsoft.com/office/drawing/2014/main" val="10001"/>
                  </a:ext>
                </a:extLst>
              </a:tr>
              <a:tr h="276225">
                <a:tc>
                  <a:txBody>
                    <a:bodyPr/>
                    <a:lstStyle/>
                    <a:p>
                      <a:r>
                        <a:rPr lang="en-US" sz="2000" dirty="0"/>
                        <a:t>Virus</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endParaRPr lang="en-US" sz="2000" b="0" dirty="0"/>
                    </a:p>
                  </a:txBody>
                  <a:tcPr marT="9144" marB="9144" anchor="ctr"/>
                </a:tc>
                <a:tc>
                  <a:txBody>
                    <a:bodyPr/>
                    <a:lstStyle/>
                    <a:p>
                      <a:pPr algn="ctr"/>
                      <a:r>
                        <a:rPr lang="en-US" sz="2000" dirty="0"/>
                        <a:t>X</a:t>
                      </a:r>
                      <a:endParaRPr lang="en-US" sz="2000" b="0" dirty="0"/>
                    </a:p>
                  </a:txBody>
                  <a:tcPr marT="9144" marB="9144" anchor="ctr"/>
                </a:tc>
                <a:extLst>
                  <a:ext uri="{0D108BD9-81ED-4DB2-BD59-A6C34878D82A}">
                    <a16:rowId xmlns:a16="http://schemas.microsoft.com/office/drawing/2014/main" val="10002"/>
                  </a:ext>
                </a:extLst>
              </a:tr>
              <a:tr h="276225">
                <a:tc>
                  <a:txBody>
                    <a:bodyPr/>
                    <a:lstStyle/>
                    <a:p>
                      <a:r>
                        <a:rPr lang="en-US" sz="2000" dirty="0"/>
                        <a:t>MCLs</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extLst>
                  <a:ext uri="{0D108BD9-81ED-4DB2-BD59-A6C34878D82A}">
                    <a16:rowId xmlns:a16="http://schemas.microsoft.com/office/drawing/2014/main" val="10003"/>
                  </a:ext>
                </a:extLst>
              </a:tr>
              <a:tr h="276225">
                <a:tc>
                  <a:txBody>
                    <a:bodyPr/>
                    <a:lstStyle/>
                    <a:p>
                      <a:r>
                        <a:rPr lang="en-US" sz="2000" dirty="0"/>
                        <a:t>CECs</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endParaRPr lang="en-US" sz="2000" b="0" dirty="0"/>
                    </a:p>
                  </a:txBody>
                  <a:tcPr marT="9144" marB="9144" anchor="ctr"/>
                </a:tc>
                <a:tc>
                  <a:txBody>
                    <a:bodyPr/>
                    <a:lstStyle/>
                    <a:p>
                      <a:pPr algn="ctr"/>
                      <a:r>
                        <a:rPr lang="en-US" sz="2000" dirty="0"/>
                        <a:t>X</a:t>
                      </a:r>
                      <a:endParaRPr lang="en-US" sz="2000" b="0" dirty="0"/>
                    </a:p>
                  </a:txBody>
                  <a:tcPr marT="9144" marB="9144" anchor="ctr"/>
                </a:tc>
                <a:tc>
                  <a:txBody>
                    <a:bodyPr/>
                    <a:lstStyle/>
                    <a:p>
                      <a:pPr algn="ctr"/>
                      <a:r>
                        <a:rPr lang="en-US" sz="2000" dirty="0"/>
                        <a:t>X</a:t>
                      </a:r>
                      <a:endParaRPr lang="en-US" sz="2000" b="0" dirty="0"/>
                    </a:p>
                  </a:txBody>
                  <a:tcPr marT="9144" marB="9144"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5226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itle 4"/>
          <p:cNvSpPr>
            <a:spLocks noGrp="1"/>
          </p:cNvSpPr>
          <p:nvPr>
            <p:ph type="title"/>
          </p:nvPr>
        </p:nvSpPr>
        <p:spPr>
          <a:xfrm>
            <a:off x="685800" y="539496"/>
            <a:ext cx="10515600" cy="530352"/>
          </a:xfrm>
        </p:spPr>
        <p:txBody>
          <a:bodyPr>
            <a:normAutofit fontScale="90000"/>
          </a:bodyPr>
          <a:lstStyle/>
          <a:p>
            <a:r>
              <a:rPr lang="en-US" dirty="0" err="1" smtClean="0">
                <a:solidFill>
                  <a:srgbClr val="395173"/>
                </a:solidFill>
              </a:rPr>
              <a:t>Biofiltration</a:t>
            </a:r>
            <a:r>
              <a:rPr lang="en-US" dirty="0" smtClean="0">
                <a:solidFill>
                  <a:srgbClr val="395173"/>
                </a:solidFill>
              </a:rPr>
              <a:t>, Coupled with Ozone, Provides a Core Treatment Barrier for Non-RO Systems</a:t>
            </a:r>
            <a:endParaRPr lang="en-US" dirty="0">
              <a:solidFill>
                <a:srgbClr val="395173"/>
              </a:solidFill>
            </a:endParaRPr>
          </a:p>
        </p:txBody>
      </p:sp>
      <p:graphicFrame>
        <p:nvGraphicFramePr>
          <p:cNvPr id="32" name="Table 31"/>
          <p:cNvGraphicFramePr>
            <a:graphicFrameLocks noGrp="1"/>
          </p:cNvGraphicFramePr>
          <p:nvPr>
            <p:extLst>
              <p:ext uri="{D42A27DB-BD31-4B8C-83A1-F6EECF244321}">
                <p14:modId xmlns:p14="http://schemas.microsoft.com/office/powerpoint/2010/main" val="2937031204"/>
              </p:ext>
            </p:extLst>
          </p:nvPr>
        </p:nvGraphicFramePr>
        <p:xfrm>
          <a:off x="1371600" y="2672867"/>
          <a:ext cx="9829799" cy="2225040"/>
        </p:xfrm>
        <a:graphic>
          <a:graphicData uri="http://schemas.openxmlformats.org/drawingml/2006/table">
            <a:tbl>
              <a:tblPr firstRow="1" bandRow="1">
                <a:tableStyleId>{FABFCF23-3B69-468F-B69F-88F6DE6A72F2}</a:tableStyleId>
              </a:tblPr>
              <a:tblGrid>
                <a:gridCol w="1507009">
                  <a:extLst>
                    <a:ext uri="{9D8B030D-6E8A-4147-A177-3AD203B41FA5}">
                      <a16:colId xmlns:a16="http://schemas.microsoft.com/office/drawing/2014/main" val="20000"/>
                    </a:ext>
                  </a:extLst>
                </a:gridCol>
                <a:gridCol w="1301505">
                  <a:extLst>
                    <a:ext uri="{9D8B030D-6E8A-4147-A177-3AD203B41FA5}">
                      <a16:colId xmlns:a16="http://schemas.microsoft.com/office/drawing/2014/main" val="20001"/>
                    </a:ext>
                  </a:extLst>
                </a:gridCol>
                <a:gridCol w="1404257">
                  <a:extLst>
                    <a:ext uri="{9D8B030D-6E8A-4147-A177-3AD203B41FA5}">
                      <a16:colId xmlns:a16="http://schemas.microsoft.com/office/drawing/2014/main" val="20002"/>
                    </a:ext>
                  </a:extLst>
                </a:gridCol>
                <a:gridCol w="1404257">
                  <a:extLst>
                    <a:ext uri="{9D8B030D-6E8A-4147-A177-3AD203B41FA5}">
                      <a16:colId xmlns:a16="http://schemas.microsoft.com/office/drawing/2014/main" val="20003"/>
                    </a:ext>
                  </a:extLst>
                </a:gridCol>
                <a:gridCol w="1404257">
                  <a:extLst>
                    <a:ext uri="{9D8B030D-6E8A-4147-A177-3AD203B41FA5}">
                      <a16:colId xmlns:a16="http://schemas.microsoft.com/office/drawing/2014/main" val="20004"/>
                    </a:ext>
                  </a:extLst>
                </a:gridCol>
                <a:gridCol w="1404257">
                  <a:extLst>
                    <a:ext uri="{9D8B030D-6E8A-4147-A177-3AD203B41FA5}">
                      <a16:colId xmlns:a16="http://schemas.microsoft.com/office/drawing/2014/main" val="20005"/>
                    </a:ext>
                  </a:extLst>
                </a:gridCol>
                <a:gridCol w="1404257">
                  <a:extLst>
                    <a:ext uri="{9D8B030D-6E8A-4147-A177-3AD203B41FA5}">
                      <a16:colId xmlns:a16="http://schemas.microsoft.com/office/drawing/2014/main" val="20006"/>
                    </a:ext>
                  </a:extLst>
                </a:gridCol>
              </a:tblGrid>
              <a:tr h="333877">
                <a:tc>
                  <a:txBody>
                    <a:bodyPr/>
                    <a:lstStyle/>
                    <a:p>
                      <a:r>
                        <a:rPr lang="en-US" sz="2800" dirty="0"/>
                        <a:t>Target</a:t>
                      </a:r>
                      <a:endParaRPr lang="en-US" sz="2800" b="1" dirty="0"/>
                    </a:p>
                  </a:txBody>
                  <a:tcPr marT="9144" marB="9144" anchor="b"/>
                </a:tc>
                <a:tc>
                  <a:txBody>
                    <a:bodyPr/>
                    <a:lstStyle/>
                    <a:p>
                      <a:pPr algn="ctr"/>
                      <a:r>
                        <a:rPr lang="en-US" sz="2800" dirty="0"/>
                        <a:t>WWTP</a:t>
                      </a:r>
                      <a:endParaRPr lang="en-US" sz="2800" b="1" dirty="0"/>
                    </a:p>
                  </a:txBody>
                  <a:tcPr marT="9144" marB="9144" anchor="b"/>
                </a:tc>
                <a:tc>
                  <a:txBody>
                    <a:bodyPr/>
                    <a:lstStyle/>
                    <a:p>
                      <a:pPr algn="ctr"/>
                      <a:r>
                        <a:rPr lang="en-US" sz="2800" dirty="0"/>
                        <a:t>Ozone</a:t>
                      </a:r>
                      <a:endParaRPr lang="en-US" sz="2800" b="1" dirty="0"/>
                    </a:p>
                  </a:txBody>
                  <a:tcPr marT="9144" marB="9144" anchor="b"/>
                </a:tc>
                <a:tc>
                  <a:txBody>
                    <a:bodyPr/>
                    <a:lstStyle/>
                    <a:p>
                      <a:pPr algn="ctr"/>
                      <a:r>
                        <a:rPr lang="en-US" sz="2800" dirty="0"/>
                        <a:t>BAF</a:t>
                      </a:r>
                      <a:endParaRPr lang="en-US" sz="2800" b="1" dirty="0"/>
                    </a:p>
                  </a:txBody>
                  <a:tcPr marT="9144" marB="9144" anchor="b"/>
                </a:tc>
                <a:tc>
                  <a:txBody>
                    <a:bodyPr/>
                    <a:lstStyle/>
                    <a:p>
                      <a:pPr algn="ctr"/>
                      <a:r>
                        <a:rPr lang="en-US" sz="2800" dirty="0"/>
                        <a:t>UF</a:t>
                      </a:r>
                      <a:endParaRPr lang="en-US" sz="2800" b="1" dirty="0"/>
                    </a:p>
                  </a:txBody>
                  <a:tcPr marT="9144" marB="9144" anchor="b"/>
                </a:tc>
                <a:tc>
                  <a:txBody>
                    <a:bodyPr/>
                    <a:lstStyle/>
                    <a:p>
                      <a:pPr algn="ctr"/>
                      <a:r>
                        <a:rPr lang="en-US" sz="2800" dirty="0"/>
                        <a:t>GAC</a:t>
                      </a:r>
                      <a:endParaRPr lang="en-US" sz="2800" b="1" dirty="0"/>
                    </a:p>
                  </a:txBody>
                  <a:tcPr marT="9144" marB="9144" anchor="b"/>
                </a:tc>
                <a:tc>
                  <a:txBody>
                    <a:bodyPr/>
                    <a:lstStyle/>
                    <a:p>
                      <a:pPr algn="ctr"/>
                      <a:r>
                        <a:rPr lang="en-US" sz="2800" dirty="0" smtClean="0"/>
                        <a:t>UV/AOP</a:t>
                      </a:r>
                      <a:endParaRPr lang="en-US" sz="2800" b="1" dirty="0"/>
                    </a:p>
                  </a:txBody>
                  <a:tcPr marT="9144" marB="9144" anchor="b"/>
                </a:tc>
                <a:extLst>
                  <a:ext uri="{0D108BD9-81ED-4DB2-BD59-A6C34878D82A}">
                    <a16:rowId xmlns:a16="http://schemas.microsoft.com/office/drawing/2014/main" val="10000"/>
                  </a:ext>
                </a:extLst>
              </a:tr>
              <a:tr h="276225">
                <a:tc>
                  <a:txBody>
                    <a:bodyPr/>
                    <a:lstStyle/>
                    <a:p>
                      <a:r>
                        <a:rPr lang="en-US" sz="2800" dirty="0"/>
                        <a:t>Protozoa</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endParaRPr lang="en-US" sz="2800" b="0" dirty="0"/>
                    </a:p>
                  </a:txBody>
                  <a:tcPr marT="9144" marB="9144" anchor="ctr"/>
                </a:tc>
                <a:tc>
                  <a:txBody>
                    <a:bodyPr/>
                    <a:lstStyle/>
                    <a:p>
                      <a:pPr algn="ctr"/>
                      <a:r>
                        <a:rPr lang="en-US" sz="2800" dirty="0"/>
                        <a:t>X</a:t>
                      </a:r>
                      <a:endParaRPr lang="en-US" sz="2800" b="0" dirty="0"/>
                    </a:p>
                  </a:txBody>
                  <a:tcPr marT="9144" marB="9144" anchor="ctr"/>
                </a:tc>
                <a:extLst>
                  <a:ext uri="{0D108BD9-81ED-4DB2-BD59-A6C34878D82A}">
                    <a16:rowId xmlns:a16="http://schemas.microsoft.com/office/drawing/2014/main" val="10001"/>
                  </a:ext>
                </a:extLst>
              </a:tr>
              <a:tr h="276225">
                <a:tc>
                  <a:txBody>
                    <a:bodyPr/>
                    <a:lstStyle/>
                    <a:p>
                      <a:r>
                        <a:rPr lang="en-US" sz="2800" dirty="0"/>
                        <a:t>Virus</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endParaRPr lang="en-US" sz="2800" b="0" dirty="0"/>
                    </a:p>
                  </a:txBody>
                  <a:tcPr marT="9144" marB="9144" anchor="ctr"/>
                </a:tc>
                <a:tc>
                  <a:txBody>
                    <a:bodyPr/>
                    <a:lstStyle/>
                    <a:p>
                      <a:pPr algn="ctr"/>
                      <a:r>
                        <a:rPr lang="en-US" sz="2800" dirty="0"/>
                        <a:t>X</a:t>
                      </a:r>
                      <a:endParaRPr lang="en-US" sz="2800" b="0" dirty="0"/>
                    </a:p>
                  </a:txBody>
                  <a:tcPr marT="9144" marB="9144" anchor="ctr"/>
                </a:tc>
                <a:extLst>
                  <a:ext uri="{0D108BD9-81ED-4DB2-BD59-A6C34878D82A}">
                    <a16:rowId xmlns:a16="http://schemas.microsoft.com/office/drawing/2014/main" val="10002"/>
                  </a:ext>
                </a:extLst>
              </a:tr>
              <a:tr h="276225">
                <a:tc>
                  <a:txBody>
                    <a:bodyPr/>
                    <a:lstStyle/>
                    <a:p>
                      <a:r>
                        <a:rPr lang="en-US" sz="2800" dirty="0"/>
                        <a:t>MCLs</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extLst>
                  <a:ext uri="{0D108BD9-81ED-4DB2-BD59-A6C34878D82A}">
                    <a16:rowId xmlns:a16="http://schemas.microsoft.com/office/drawing/2014/main" val="10003"/>
                  </a:ext>
                </a:extLst>
              </a:tr>
              <a:tr h="276225">
                <a:tc>
                  <a:txBody>
                    <a:bodyPr/>
                    <a:lstStyle/>
                    <a:p>
                      <a:r>
                        <a:rPr lang="en-US" sz="2800" dirty="0"/>
                        <a:t>CECs</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endParaRPr lang="en-US" sz="2800" b="0" dirty="0"/>
                    </a:p>
                  </a:txBody>
                  <a:tcPr marT="9144" marB="9144" anchor="ctr"/>
                </a:tc>
                <a:tc>
                  <a:txBody>
                    <a:bodyPr/>
                    <a:lstStyle/>
                    <a:p>
                      <a:pPr algn="ctr"/>
                      <a:r>
                        <a:rPr lang="en-US" sz="2800" dirty="0"/>
                        <a:t>X</a:t>
                      </a:r>
                      <a:endParaRPr lang="en-US" sz="2800" b="0" dirty="0"/>
                    </a:p>
                  </a:txBody>
                  <a:tcPr marT="9144" marB="9144" anchor="ctr"/>
                </a:tc>
                <a:tc>
                  <a:txBody>
                    <a:bodyPr/>
                    <a:lstStyle/>
                    <a:p>
                      <a:pPr algn="ctr"/>
                      <a:r>
                        <a:rPr lang="en-US" sz="2800" dirty="0"/>
                        <a:t>X</a:t>
                      </a:r>
                      <a:endParaRPr lang="en-US" sz="2800" b="0" dirty="0"/>
                    </a:p>
                  </a:txBody>
                  <a:tcPr marT="9144" marB="9144" anchor="ctr"/>
                </a:tc>
                <a:extLst>
                  <a:ext uri="{0D108BD9-81ED-4DB2-BD59-A6C34878D82A}">
                    <a16:rowId xmlns:a16="http://schemas.microsoft.com/office/drawing/2014/main" val="10004"/>
                  </a:ext>
                </a:extLst>
              </a:tr>
            </a:tbl>
          </a:graphicData>
        </a:graphic>
      </p:graphicFrame>
      <p:sp>
        <p:nvSpPr>
          <p:cNvPr id="2" name="Oval 1"/>
          <p:cNvSpPr/>
          <p:nvPr/>
        </p:nvSpPr>
        <p:spPr>
          <a:xfrm>
            <a:off x="3895725" y="2178291"/>
            <a:ext cx="3162299" cy="3214192"/>
          </a:xfrm>
          <a:prstGeom prst="ellipse">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9057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56C6511927899479146F3D6EE6A0620" ma:contentTypeVersion="68" ma:contentTypeDescription="Create a new document." ma:contentTypeScope="" ma:versionID="b74485b1c32969597f74483b179cb597">
  <xsd:schema xmlns:xsd="http://www.w3.org/2001/XMLSchema" xmlns:xs="http://www.w3.org/2001/XMLSchema" xmlns:p="http://schemas.microsoft.com/office/2006/metadata/properties" xmlns:ns2="534c5518-ae5e-4309-bd56-504793bd616d" xmlns:ns3="e419f97b-09fd-4382-8212-25cad872c78c" targetNamespace="http://schemas.microsoft.com/office/2006/metadata/properties" ma:root="true" ma:fieldsID="a4a0c5d5fc58797b0b6e3796b694078d" ns2:_="" ns3:_="">
    <xsd:import namespace="534c5518-ae5e-4309-bd56-504793bd616d"/>
    <xsd:import namespace="e419f97b-09fd-4382-8212-25cad872c78c"/>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4c5518-ae5e-4309-bd56-504793bd616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19f97b-09fd-4382-8212-25cad872c78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534c5518-ae5e-4309-bd56-504793bd616d">SCFVHVX7PSYW-1177343575-1591101</_dlc_DocId>
    <_dlc_DocIdUrl xmlns="534c5518-ae5e-4309-bd56-504793bd616d">
      <Url>https://waterrf.sharepoint.com/sites/Share/_layouts/15/DocIdRedir.aspx?ID=SCFVHVX7PSYW-1177343575-1591101</Url>
      <Description>SCFVHVX7PSYW-1177343575-1591101</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E570C28-7DC2-4579-8280-0047133ACB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4c5518-ae5e-4309-bd56-504793bd616d"/>
    <ds:schemaRef ds:uri="e419f97b-09fd-4382-8212-25cad872c7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555479-E166-46F3-A06C-D25C502D55D2}">
  <ds:schemaRefs>
    <ds:schemaRef ds:uri="http://schemas.microsoft.com/office/2006/metadata/properties"/>
    <ds:schemaRef ds:uri="http://purl.org/dc/terms/"/>
    <ds:schemaRef ds:uri="http://schemas.openxmlformats.org/package/2006/metadata/core-properties"/>
    <ds:schemaRef ds:uri="http://purl.org/dc/dcmitype/"/>
    <ds:schemaRef ds:uri="e419f97b-09fd-4382-8212-25cad872c78c"/>
    <ds:schemaRef ds:uri="http://schemas.microsoft.com/office/infopath/2007/PartnerControls"/>
    <ds:schemaRef ds:uri="http://schemas.microsoft.com/office/2006/documentManagement/types"/>
    <ds:schemaRef ds:uri="534c5518-ae5e-4309-bd56-504793bd616d"/>
    <ds:schemaRef ds:uri="http://www.w3.org/XML/1998/namespace"/>
    <ds:schemaRef ds:uri="http://purl.org/dc/elements/1.1/"/>
  </ds:schemaRefs>
</ds:datastoreItem>
</file>

<file path=customXml/itemProps3.xml><?xml version="1.0" encoding="utf-8"?>
<ds:datastoreItem xmlns:ds="http://schemas.openxmlformats.org/officeDocument/2006/customXml" ds:itemID="{9CF31D5E-7A92-4698-8D69-B52959A141ED}">
  <ds:schemaRefs>
    <ds:schemaRef ds:uri="http://schemas.microsoft.com/sharepoint/v3/contenttype/forms"/>
  </ds:schemaRefs>
</ds:datastoreItem>
</file>

<file path=customXml/itemProps4.xml><?xml version="1.0" encoding="utf-8"?>
<ds:datastoreItem xmlns:ds="http://schemas.openxmlformats.org/officeDocument/2006/customXml" ds:itemID="{CFA83C7D-83F0-4D59-A34A-DA89CAF83590}">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1917</TotalTime>
  <Words>2902</Words>
  <Application>Microsoft Office PowerPoint</Application>
  <PresentationFormat>Widescreen</PresentationFormat>
  <Paragraphs>628</Paragraphs>
  <Slides>62</Slides>
  <Notes>9</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62</vt:i4>
      </vt:variant>
    </vt:vector>
  </HeadingPairs>
  <TitlesOfParts>
    <vt:vector size="74" baseType="lpstr">
      <vt:lpstr>MS PGothic</vt:lpstr>
      <vt:lpstr>Arial</vt:lpstr>
      <vt:lpstr>Calibri</vt:lpstr>
      <vt:lpstr>Calibri Light</vt:lpstr>
      <vt:lpstr>굴림</vt:lpstr>
      <vt:lpstr>Segoe UI</vt:lpstr>
      <vt:lpstr>Times New Roman</vt:lpstr>
      <vt:lpstr>Verdana</vt:lpstr>
      <vt:lpstr>Wingdings</vt:lpstr>
      <vt:lpstr>Wingdings 2</vt:lpstr>
      <vt:lpstr>Office Theme</vt:lpstr>
      <vt:lpstr>Transition Slides</vt:lpstr>
      <vt:lpstr>Biofiltration (Intended as Supplement to GAC and Ozone Modules)</vt:lpstr>
      <vt:lpstr>Project Partners</vt:lpstr>
      <vt:lpstr>Acknowledgements to Xylem for Providing Some of the Data and Content Used in this Module</vt:lpstr>
      <vt:lpstr>Expected Learning Outcomes </vt:lpstr>
      <vt:lpstr>Acronyms</vt:lpstr>
      <vt:lpstr>Module Outline</vt:lpstr>
      <vt:lpstr>Role in Potable Reuse </vt:lpstr>
      <vt:lpstr>Potable Water Reuse Requires Multiple Barriers for Reliable Purification</vt:lpstr>
      <vt:lpstr>Biofiltration, Coupled with Ozone, Provides a Core Treatment Barrier for Non-RO Systems</vt:lpstr>
      <vt:lpstr>For Some Projects, O₃/BAF is Coupled with RO-based Treatment</vt:lpstr>
      <vt:lpstr>PowerPoint Presentation</vt:lpstr>
      <vt:lpstr>BAF is the Ideal Treatment to be Coupled with Ozonation </vt:lpstr>
      <vt:lpstr>BAF is the Ideal Treatment to be Coupled with Ozonation </vt:lpstr>
      <vt:lpstr>Total Organic Carbon Removal, Step by Step through Non-RO Purification</vt:lpstr>
      <vt:lpstr>PowerPoint Presentation</vt:lpstr>
      <vt:lpstr>CECs, PPCPs, PFCs are Removed Through O₃/BAF</vt:lpstr>
      <vt:lpstr>CECs, PPCPs, PFCs are Removed Through O₃/BAF</vt:lpstr>
      <vt:lpstr>BAF Fundamentals</vt:lpstr>
      <vt:lpstr>Biological Active Filtration Combines Filtration with Natural Microbial Metabolism to Reduce Contaminants and Pathogens</vt:lpstr>
      <vt:lpstr>Biological Active Filtration Combines Filtration with Natural Microbial Metabolism to Reduce Contaminants and Pathogens</vt:lpstr>
      <vt:lpstr>Biological Treatment Leverages Natural Microbial Metabolism to Reduce Contaminants and Pathogens</vt:lpstr>
      <vt:lpstr>One type of biofiltration is conventional granular media carbon (GAC) filtration, allowed to be biological</vt:lpstr>
      <vt:lpstr>Biofiltration is Often Conventional Granular Media Carbon (GAC) Filtration, Allowed to be Biological</vt:lpstr>
      <vt:lpstr>Filter Productivity Can Decrease After Conversion to Biofiltration</vt:lpstr>
      <vt:lpstr>Other Types of Media Can be Used for BAF, Though Biodegradation Performance Efficiency is Reduced </vt:lpstr>
      <vt:lpstr>Biofilters Work Hard…for “Free”</vt:lpstr>
      <vt:lpstr>Ozone Upstream of Biofiltration Increases Concentration of Microbial Food</vt:lpstr>
      <vt:lpstr>Bacteria Oxidize and Reduce Contaminants to Generate Energy and Grow</vt:lpstr>
      <vt:lpstr>Effective Biofiltration Requires a Nutritional Balance</vt:lpstr>
      <vt:lpstr>Nutrient Limitations Create Stressed Biofilter Conditions</vt:lpstr>
      <vt:lpstr>Important Ozone Notes</vt:lpstr>
      <vt:lpstr>Ozone Addition Ahead of BAF Must Consider Several Impacts</vt:lpstr>
      <vt:lpstr>PowerPoint Presentation</vt:lpstr>
      <vt:lpstr>Control Philosophy</vt:lpstr>
      <vt:lpstr>O₃/BAF Control Concept (Ozone Focus)</vt:lpstr>
      <vt:lpstr>O₃/BAF Control Concept (BAF Focus)</vt:lpstr>
      <vt:lpstr>Long List of Online and Offline Monitoring Methods for Process Control and Optimization</vt:lpstr>
      <vt:lpstr>Monitoring Surrogates at Critical Control Points </vt:lpstr>
      <vt:lpstr>EBCT and Filtration Flux Impact Performance</vt:lpstr>
      <vt:lpstr>Dissolved Oxygen (DO) Can Be Used as a Tool to Assess Biological Activity </vt:lpstr>
      <vt:lpstr>Adenosine triphosphate (ATP ) Measurement Provides a Direct Indication of the Microbiological Content in the Sample </vt:lpstr>
      <vt:lpstr>Design Criteria</vt:lpstr>
      <vt:lpstr>Conventional Biological Filter Design and Management</vt:lpstr>
      <vt:lpstr>Operation and Maintenance</vt:lpstr>
      <vt:lpstr>The Best Biofiltration Optimization Strategies Often Require Minimal Investment</vt:lpstr>
      <vt:lpstr>Level of Control Over Parameters Influencing Biological Filtration </vt:lpstr>
      <vt:lpstr>Backwashing Strategy May be the Most Important Operational Component of Any BAF Process </vt:lpstr>
      <vt:lpstr>Backwash Intervals Between 24 - 36 hours</vt:lpstr>
      <vt:lpstr>Troubleshooting</vt:lpstr>
      <vt:lpstr>Biofiltration Troubleshooting Based Upon Potable Water Experience</vt:lpstr>
      <vt:lpstr>Case Study of O₃/BAF for Water Reuse</vt:lpstr>
      <vt:lpstr>Xylem Oxelia O₃/BAF Pilot Study</vt:lpstr>
      <vt:lpstr>O₃-BAF Pilot System </vt:lpstr>
      <vt:lpstr>Water Quality Through O₃/BAF Treatment</vt:lpstr>
      <vt:lpstr>Impact of EBCT and O3 Dose on O3/BAF</vt:lpstr>
      <vt:lpstr>Safety</vt:lpstr>
      <vt:lpstr>Critical Control Point Response Procedures </vt:lpstr>
      <vt:lpstr>Ozone/BAC Alert Procedures</vt:lpstr>
      <vt:lpstr>Ozone/BAC Critical Failure Response Procedure</vt:lpstr>
      <vt:lpstr>Available Resources</vt:lpstr>
      <vt:lpstr>PowerPoint Presentation</vt:lpstr>
      <vt:lpstr>PowerPoint Presentation</vt:lpstr>
    </vt:vector>
  </TitlesOfParts>
  <Company>Carollo Engineers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UV Disinfection and UV Advanced Oxidation Module</dc:title>
  <dc:creator>Austa Parker</dc:creator>
  <cp:lastModifiedBy>Barbara Swartz</cp:lastModifiedBy>
  <cp:revision>310</cp:revision>
  <cp:lastPrinted>2017-11-22T20:00:30Z</cp:lastPrinted>
  <dcterms:created xsi:type="dcterms:W3CDTF">2017-02-21T23:06:55Z</dcterms:created>
  <dcterms:modified xsi:type="dcterms:W3CDTF">2018-08-02T14:43:32Z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0x010100056C6511927899479146F3D6EE6A0620</vt:lpwstr>
  </property>
  <property fmtid="{D5CDD505-2E9C-101B-9397-08002B2CF9AE}" pid="3" name="Client.">
    <vt:lpwstr/>
  </property>
  <property fmtid="{D5CDD505-2E9C-101B-9397-08002B2CF9AE}" pid="4" name="_dlc_DocIdItemGuid">
    <vt:lpwstr>a8682ac3-de30-42fd-8e07-324d04f6f989</vt:lpwstr>
  </property>
</Properties>
</file>