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charts/chart1.xml" ContentType="application/vnd.openxmlformats-officedocument.drawingml.chart+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3.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rts/chart6.xml" ContentType="application/vnd.openxmlformats-officedocument.drawingml.chart+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charts/chart7.xml" ContentType="application/vnd.openxmlformats-officedocument.drawingml.chart+xml"/>
  <Override PartName="/ppt/notesSlides/notesSlide50.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51.xml" ContentType="application/vnd.openxmlformats-officedocument.presentationml.notesSlide+xml"/>
  <Override PartName="/ppt/charts/chart8.xml" ContentType="application/vnd.openxmlformats-officedocument.drawingml.chart+xml"/>
  <Override PartName="/ppt/notesSlides/notesSlide5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661" r:id="rId6"/>
    <p:sldMasterId id="2147483676" r:id="rId7"/>
  </p:sldMasterIdLst>
  <p:notesMasterIdLst>
    <p:notesMasterId r:id="rId122"/>
  </p:notesMasterIdLst>
  <p:handoutMasterIdLst>
    <p:handoutMasterId r:id="rId123"/>
  </p:handoutMasterIdLst>
  <p:sldIdLst>
    <p:sldId id="401" r:id="rId8"/>
    <p:sldId id="402" r:id="rId9"/>
    <p:sldId id="381" r:id="rId10"/>
    <p:sldId id="271" r:id="rId11"/>
    <p:sldId id="272" r:id="rId12"/>
    <p:sldId id="389" r:id="rId13"/>
    <p:sldId id="274" r:id="rId14"/>
    <p:sldId id="390" r:id="rId15"/>
    <p:sldId id="383" r:id="rId16"/>
    <p:sldId id="275" r:id="rId17"/>
    <p:sldId id="259" r:id="rId18"/>
    <p:sldId id="379" r:id="rId19"/>
    <p:sldId id="260" r:id="rId20"/>
    <p:sldId id="277" r:id="rId21"/>
    <p:sldId id="278" r:id="rId22"/>
    <p:sldId id="280" r:id="rId23"/>
    <p:sldId id="282" r:id="rId24"/>
    <p:sldId id="284" r:id="rId25"/>
    <p:sldId id="286" r:id="rId26"/>
    <p:sldId id="288" r:id="rId27"/>
    <p:sldId id="290" r:id="rId28"/>
    <p:sldId id="279" r:id="rId29"/>
    <p:sldId id="291" r:id="rId30"/>
    <p:sldId id="294" r:id="rId31"/>
    <p:sldId id="295" r:id="rId32"/>
    <p:sldId id="296" r:id="rId33"/>
    <p:sldId id="398" r:id="rId34"/>
    <p:sldId id="386" r:id="rId35"/>
    <p:sldId id="315" r:id="rId36"/>
    <p:sldId id="316" r:id="rId37"/>
    <p:sldId id="317" r:id="rId38"/>
    <p:sldId id="318" r:id="rId39"/>
    <p:sldId id="382" r:id="rId40"/>
    <p:sldId id="297" r:id="rId41"/>
    <p:sldId id="298" r:id="rId42"/>
    <p:sldId id="299" r:id="rId43"/>
    <p:sldId id="391" r:id="rId44"/>
    <p:sldId id="392" r:id="rId45"/>
    <p:sldId id="393" r:id="rId46"/>
    <p:sldId id="394" r:id="rId47"/>
    <p:sldId id="292" r:id="rId48"/>
    <p:sldId id="262" r:id="rId49"/>
    <p:sldId id="395" r:id="rId50"/>
    <p:sldId id="301" r:id="rId51"/>
    <p:sldId id="302" r:id="rId52"/>
    <p:sldId id="303" r:id="rId53"/>
    <p:sldId id="304" r:id="rId54"/>
    <p:sldId id="385" r:id="rId55"/>
    <p:sldId id="305" r:id="rId56"/>
    <p:sldId id="313" r:id="rId57"/>
    <p:sldId id="312" r:id="rId58"/>
    <p:sldId id="319" r:id="rId59"/>
    <p:sldId id="343" r:id="rId60"/>
    <p:sldId id="344" r:id="rId61"/>
    <p:sldId id="345" r:id="rId62"/>
    <p:sldId id="346" r:id="rId63"/>
    <p:sldId id="347" r:id="rId64"/>
    <p:sldId id="348" r:id="rId65"/>
    <p:sldId id="350" r:id="rId66"/>
    <p:sldId id="351" r:id="rId67"/>
    <p:sldId id="352" r:id="rId68"/>
    <p:sldId id="396"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3" r:id="rId82"/>
    <p:sldId id="334" r:id="rId83"/>
    <p:sldId id="335" r:id="rId84"/>
    <p:sldId id="336" r:id="rId85"/>
    <p:sldId id="263" r:id="rId86"/>
    <p:sldId id="311" r:id="rId87"/>
    <p:sldId id="399" r:id="rId88"/>
    <p:sldId id="358" r:id="rId89"/>
    <p:sldId id="400" r:id="rId90"/>
    <p:sldId id="261" r:id="rId91"/>
    <p:sldId id="380" r:id="rId92"/>
    <p:sldId id="384" r:id="rId93"/>
    <p:sldId id="362" r:id="rId94"/>
    <p:sldId id="363" r:id="rId95"/>
    <p:sldId id="356" r:id="rId96"/>
    <p:sldId id="264" r:id="rId97"/>
    <p:sldId id="387" r:id="rId98"/>
    <p:sldId id="388" r:id="rId99"/>
    <p:sldId id="338" r:id="rId100"/>
    <p:sldId id="339" r:id="rId101"/>
    <p:sldId id="340" r:id="rId102"/>
    <p:sldId id="341" r:id="rId103"/>
    <p:sldId id="342" r:id="rId104"/>
    <p:sldId id="359" r:id="rId105"/>
    <p:sldId id="360" r:id="rId106"/>
    <p:sldId id="354" r:id="rId107"/>
    <p:sldId id="265" r:id="rId108"/>
    <p:sldId id="365" r:id="rId109"/>
    <p:sldId id="366" r:id="rId110"/>
    <p:sldId id="367" r:id="rId111"/>
    <p:sldId id="371" r:id="rId112"/>
    <p:sldId id="372" r:id="rId113"/>
    <p:sldId id="266" r:id="rId114"/>
    <p:sldId id="273" r:id="rId115"/>
    <p:sldId id="374" r:id="rId116"/>
    <p:sldId id="375" r:id="rId117"/>
    <p:sldId id="376" r:id="rId118"/>
    <p:sldId id="377" r:id="rId119"/>
    <p:sldId id="378" r:id="rId120"/>
    <p:sldId id="403" r:id="rId121"/>
  </p:sldIdLst>
  <p:sldSz cx="12192000" cy="6858000"/>
  <p:notesSz cx="7026275" cy="93122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51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B8D988-CC64-46FC-BB8E-D9B3279A87B4}" v="51" dt="2018-05-01T00:08:16.4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212" autoAdjust="0"/>
    <p:restoredTop sz="83255" autoAdjust="0"/>
  </p:normalViewPr>
  <p:slideViewPr>
    <p:cSldViewPr snapToGrid="0">
      <p:cViewPr varScale="1">
        <p:scale>
          <a:sx n="85" d="100"/>
          <a:sy n="85" d="100"/>
        </p:scale>
        <p:origin x="96" y="216"/>
      </p:cViewPr>
      <p:guideLst/>
    </p:cSldViewPr>
  </p:slideViewPr>
  <p:notesTextViewPr>
    <p:cViewPr>
      <p:scale>
        <a:sx n="1" d="1"/>
        <a:sy n="1" d="1"/>
      </p:scale>
      <p:origin x="0" y="0"/>
    </p:cViewPr>
  </p:notesTextViewPr>
  <p:sorterViewPr>
    <p:cViewPr varScale="1">
      <p:scale>
        <a:sx n="1" d="1"/>
        <a:sy n="1" d="1"/>
      </p:scale>
      <p:origin x="0" y="-11094"/>
    </p:cViewPr>
  </p:sorterViewPr>
  <p:notesViewPr>
    <p:cSldViewPr snapToGrid="0">
      <p:cViewPr varScale="1">
        <p:scale>
          <a:sx n="87" d="100"/>
          <a:sy n="87" d="100"/>
        </p:scale>
        <p:origin x="3840" y="8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12" Type="http://schemas.openxmlformats.org/officeDocument/2006/relationships/slide" Target="slides/slide105.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handoutMaster" Target="handoutMasters/handoutMaster1.xml"/><Relationship Id="rId128" Type="http://schemas.microsoft.com/office/2016/11/relationships/changesInfo" Target="changesInfos/changesInfo1.xml"/><Relationship Id="rId5" Type="http://schemas.openxmlformats.org/officeDocument/2006/relationships/slideMaster" Target="slideMasters/slideMaster1.xml"/><Relationship Id="rId90" Type="http://schemas.openxmlformats.org/officeDocument/2006/relationships/slide" Target="slides/slide83.xml"/><Relationship Id="rId95" Type="http://schemas.openxmlformats.org/officeDocument/2006/relationships/slide" Target="slides/slide88.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13" Type="http://schemas.openxmlformats.org/officeDocument/2006/relationships/slide" Target="slides/slide106.xml"/><Relationship Id="rId118" Type="http://schemas.openxmlformats.org/officeDocument/2006/relationships/slide" Target="slides/slide111.xml"/><Relationship Id="rId126"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103" Type="http://schemas.openxmlformats.org/officeDocument/2006/relationships/slide" Target="slides/slide96.xml"/><Relationship Id="rId108" Type="http://schemas.openxmlformats.org/officeDocument/2006/relationships/slide" Target="slides/slide101.xml"/><Relationship Id="rId116" Type="http://schemas.openxmlformats.org/officeDocument/2006/relationships/slide" Target="slides/slide109.xml"/><Relationship Id="rId124" Type="http://schemas.openxmlformats.org/officeDocument/2006/relationships/presProps" Target="presProps.xml"/><Relationship Id="rId129" Type="http://schemas.microsoft.com/office/2015/10/relationships/revisionInfo" Target="revisionInfo.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slide" Target="slides/slide89.xml"/><Relationship Id="rId111" Type="http://schemas.openxmlformats.org/officeDocument/2006/relationships/slide" Target="slides/slide104.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6" Type="http://schemas.openxmlformats.org/officeDocument/2006/relationships/slide" Target="slides/slide99.xml"/><Relationship Id="rId114" Type="http://schemas.openxmlformats.org/officeDocument/2006/relationships/slide" Target="slides/slide107.xml"/><Relationship Id="rId119" Type="http://schemas.openxmlformats.org/officeDocument/2006/relationships/slide" Target="slides/slide112.xml"/><Relationship Id="rId127" Type="http://schemas.openxmlformats.org/officeDocument/2006/relationships/tableStyles" Target="tableStyles.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viewProps" Target="viewProps.xml"/><Relationship Id="rId7" Type="http://schemas.openxmlformats.org/officeDocument/2006/relationships/slideMaster" Target="slideMasters/slideMaster3.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61" Type="http://schemas.openxmlformats.org/officeDocument/2006/relationships/slide" Target="slides/slide54.xml"/><Relationship Id="rId82" Type="http://schemas.openxmlformats.org/officeDocument/2006/relationships/slide" Target="slides/slide7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ker, Troy" userId="d92b1611-d88f-4cfc-91ed-2c94268bd202" providerId="ADAL" clId="{DBB8D988-CC64-46FC-BB8E-D9B3279A87B4}"/>
    <pc:docChg chg="undo custSel addSld delSld modSld modMainMaster">
      <pc:chgData name="Walker, Troy" userId="d92b1611-d88f-4cfc-91ed-2c94268bd202" providerId="ADAL" clId="{DBB8D988-CC64-46FC-BB8E-D9B3279A87B4}" dt="2018-05-01T00:08:16.411" v="48" actId="1076"/>
      <pc:docMkLst>
        <pc:docMk/>
      </pc:docMkLst>
      <pc:sldChg chg="addSp delSp del">
        <pc:chgData name="Walker, Troy" userId="d92b1611-d88f-4cfc-91ed-2c94268bd202" providerId="ADAL" clId="{DBB8D988-CC64-46FC-BB8E-D9B3279A87B4}" dt="2018-05-01T00:03:21.450" v="29" actId="2696"/>
        <pc:sldMkLst>
          <pc:docMk/>
          <pc:sldMk cId="226462797" sldId="269"/>
        </pc:sldMkLst>
        <pc:spChg chg="add del">
          <ac:chgData name="Walker, Troy" userId="d92b1611-d88f-4cfc-91ed-2c94268bd202" providerId="ADAL" clId="{DBB8D988-CC64-46FC-BB8E-D9B3279A87B4}" dt="2018-05-01T00:02:15.425" v="1" actId="478"/>
          <ac:spMkLst>
            <pc:docMk/>
            <pc:sldMk cId="226462797" sldId="269"/>
            <ac:spMk id="2" creationId="{845B5E0D-A46F-4453-8D66-DDF59920679D}"/>
          </ac:spMkLst>
        </pc:spChg>
        <pc:spChg chg="add del">
          <ac:chgData name="Walker, Troy" userId="d92b1611-d88f-4cfc-91ed-2c94268bd202" providerId="ADAL" clId="{DBB8D988-CC64-46FC-BB8E-D9B3279A87B4}" dt="2018-05-01T00:02:27.288" v="3" actId="478"/>
          <ac:spMkLst>
            <pc:docMk/>
            <pc:sldMk cId="226462797" sldId="269"/>
            <ac:spMk id="3" creationId="{2BEAB05B-F2EC-4536-820B-247AAA99DB3E}"/>
          </ac:spMkLst>
        </pc:spChg>
      </pc:sldChg>
      <pc:sldChg chg="addSp delSp modSp">
        <pc:chgData name="Walker, Troy" userId="d92b1611-d88f-4cfc-91ed-2c94268bd202" providerId="ADAL" clId="{DBB8D988-CC64-46FC-BB8E-D9B3279A87B4}" dt="2018-05-01T00:06:23.359" v="37"/>
        <pc:sldMkLst>
          <pc:docMk/>
          <pc:sldMk cId="1453512644" sldId="271"/>
        </pc:sldMkLst>
        <pc:spChg chg="mod">
          <ac:chgData name="Walker, Troy" userId="d92b1611-d88f-4cfc-91ed-2c94268bd202" providerId="ADAL" clId="{DBB8D988-CC64-46FC-BB8E-D9B3279A87B4}" dt="2018-05-01T00:06:23.359" v="37"/>
          <ac:spMkLst>
            <pc:docMk/>
            <pc:sldMk cId="1453512644" sldId="271"/>
            <ac:spMk id="2" creationId="{00000000-0000-0000-0000-000000000000}"/>
          </ac:spMkLst>
        </pc:spChg>
        <pc:spChg chg="add del mod">
          <ac:chgData name="Walker, Troy" userId="d92b1611-d88f-4cfc-91ed-2c94268bd202" providerId="ADAL" clId="{DBB8D988-CC64-46FC-BB8E-D9B3279A87B4}" dt="2018-05-01T00:06:23.359" v="37"/>
          <ac:spMkLst>
            <pc:docMk/>
            <pc:sldMk cId="1453512644" sldId="271"/>
            <ac:spMk id="4" creationId="{E7099CB1-6D7B-48D0-88FE-FE85D6AFE085}"/>
          </ac:spMkLst>
        </pc:spChg>
      </pc:sldChg>
      <pc:sldChg chg="modSp">
        <pc:chgData name="Walker, Troy" userId="d92b1611-d88f-4cfc-91ed-2c94268bd202" providerId="ADAL" clId="{DBB8D988-CC64-46FC-BB8E-D9B3279A87B4}" dt="2018-05-01T00:07:37.329" v="42" actId="14100"/>
        <pc:sldMkLst>
          <pc:docMk/>
          <pc:sldMk cId="435962223" sldId="278"/>
        </pc:sldMkLst>
        <pc:spChg chg="mod">
          <ac:chgData name="Walker, Troy" userId="d92b1611-d88f-4cfc-91ed-2c94268bd202" providerId="ADAL" clId="{DBB8D988-CC64-46FC-BB8E-D9B3279A87B4}" dt="2018-05-01T00:07:37.329" v="42" actId="14100"/>
          <ac:spMkLst>
            <pc:docMk/>
            <pc:sldMk cId="435962223" sldId="278"/>
            <ac:spMk id="4" creationId="{00000000-0000-0000-0000-000000000000}"/>
          </ac:spMkLst>
        </pc:spChg>
      </pc:sldChg>
      <pc:sldChg chg="addSp modSp add">
        <pc:chgData name="Walker, Troy" userId="d92b1611-d88f-4cfc-91ed-2c94268bd202" providerId="ADAL" clId="{DBB8D988-CC64-46FC-BB8E-D9B3279A87B4}" dt="2018-05-01T00:03:04.777" v="28"/>
        <pc:sldMkLst>
          <pc:docMk/>
          <pc:sldMk cId="590041527" sldId="401"/>
        </pc:sldMkLst>
        <pc:spChg chg="add">
          <ac:chgData name="Walker, Troy" userId="d92b1611-d88f-4cfc-91ed-2c94268bd202" providerId="ADAL" clId="{DBB8D988-CC64-46FC-BB8E-D9B3279A87B4}" dt="2018-05-01T00:03:04.777" v="28"/>
          <ac:spMkLst>
            <pc:docMk/>
            <pc:sldMk cId="590041527" sldId="401"/>
            <ac:spMk id="3" creationId="{B8E62B5C-FE00-469B-A7A5-B95C95C7C01A}"/>
          </ac:spMkLst>
        </pc:spChg>
        <pc:spChg chg="mod">
          <ac:chgData name="Walker, Troy" userId="d92b1611-d88f-4cfc-91ed-2c94268bd202" providerId="ADAL" clId="{DBB8D988-CC64-46FC-BB8E-D9B3279A87B4}" dt="2018-05-01T00:02:54.543" v="27" actId="20577"/>
          <ac:spMkLst>
            <pc:docMk/>
            <pc:sldMk cId="590041527" sldId="401"/>
            <ac:spMk id="7" creationId="{00000000-0000-0000-0000-000000000000}"/>
          </ac:spMkLst>
        </pc:spChg>
      </pc:sldChg>
      <pc:sldMasterChg chg="delSldLayout modSldLayout">
        <pc:chgData name="Walker, Troy" userId="d92b1611-d88f-4cfc-91ed-2c94268bd202" providerId="ADAL" clId="{DBB8D988-CC64-46FC-BB8E-D9B3279A87B4}" dt="2018-05-01T00:08:16.411" v="48" actId="1076"/>
        <pc:sldMasterMkLst>
          <pc:docMk/>
          <pc:sldMasterMk cId="337666516" sldId="2147483648"/>
        </pc:sldMasterMkLst>
        <pc:sldLayoutChg chg="del">
          <pc:chgData name="Walker, Troy" userId="d92b1611-d88f-4cfc-91ed-2c94268bd202" providerId="ADAL" clId="{DBB8D988-CC64-46FC-BB8E-D9B3279A87B4}" dt="2018-05-01T00:03:21.470" v="30" actId="2696"/>
          <pc:sldLayoutMkLst>
            <pc:docMk/>
            <pc:sldMasterMk cId="337666516" sldId="2147483648"/>
            <pc:sldLayoutMk cId="2706205562" sldId="2147483660"/>
          </pc:sldLayoutMkLst>
        </pc:sldLayoutChg>
        <pc:sldLayoutChg chg="addSp delSp modSp">
          <pc:chgData name="Walker, Troy" userId="d92b1611-d88f-4cfc-91ed-2c94268bd202" providerId="ADAL" clId="{DBB8D988-CC64-46FC-BB8E-D9B3279A87B4}" dt="2018-05-01T00:04:36.816" v="33" actId="1076"/>
          <pc:sldLayoutMkLst>
            <pc:docMk/>
            <pc:sldMasterMk cId="337666516" sldId="2147483648"/>
            <pc:sldLayoutMk cId="183552323" sldId="2147483669"/>
          </pc:sldLayoutMkLst>
          <pc:picChg chg="del">
            <ac:chgData name="Walker, Troy" userId="d92b1611-d88f-4cfc-91ed-2c94268bd202" providerId="ADAL" clId="{DBB8D988-CC64-46FC-BB8E-D9B3279A87B4}" dt="2018-05-01T00:04:32.584" v="31" actId="478"/>
            <ac:picMkLst>
              <pc:docMk/>
              <pc:sldMasterMk cId="337666516" sldId="2147483648"/>
              <pc:sldLayoutMk cId="183552323" sldId="2147483669"/>
              <ac:picMk id="16" creationId="{00000000-0000-0000-0000-000000000000}"/>
            </ac:picMkLst>
          </pc:picChg>
          <pc:picChg chg="add mod">
            <ac:chgData name="Walker, Troy" userId="d92b1611-d88f-4cfc-91ed-2c94268bd202" providerId="ADAL" clId="{DBB8D988-CC64-46FC-BB8E-D9B3279A87B4}" dt="2018-05-01T00:04:36.816" v="33" actId="1076"/>
            <ac:picMkLst>
              <pc:docMk/>
              <pc:sldMasterMk cId="337666516" sldId="2147483648"/>
              <pc:sldLayoutMk cId="183552323" sldId="2147483669"/>
              <ac:picMk id="17" creationId="{16662107-74EF-4011-AD33-41B6D37BEAFD}"/>
            </ac:picMkLst>
          </pc:picChg>
        </pc:sldLayoutChg>
        <pc:sldLayoutChg chg="addSp delSp modSp">
          <pc:chgData name="Walker, Troy" userId="d92b1611-d88f-4cfc-91ed-2c94268bd202" providerId="ADAL" clId="{DBB8D988-CC64-46FC-BB8E-D9B3279A87B4}" dt="2018-05-01T00:06:40.873" v="40" actId="1076"/>
          <pc:sldLayoutMkLst>
            <pc:docMk/>
            <pc:sldMasterMk cId="337666516" sldId="2147483648"/>
            <pc:sldLayoutMk cId="1564719196" sldId="2147483670"/>
          </pc:sldLayoutMkLst>
          <pc:picChg chg="add mod">
            <ac:chgData name="Walker, Troy" userId="d92b1611-d88f-4cfc-91ed-2c94268bd202" providerId="ADAL" clId="{DBB8D988-CC64-46FC-BB8E-D9B3279A87B4}" dt="2018-05-01T00:06:40.873" v="40" actId="1076"/>
            <ac:picMkLst>
              <pc:docMk/>
              <pc:sldMasterMk cId="337666516" sldId="2147483648"/>
              <pc:sldLayoutMk cId="1564719196" sldId="2147483670"/>
              <ac:picMk id="11" creationId="{1A1906FF-68B7-49B7-8DE2-8319CF0BE644}"/>
            </ac:picMkLst>
          </pc:picChg>
          <pc:picChg chg="del">
            <ac:chgData name="Walker, Troy" userId="d92b1611-d88f-4cfc-91ed-2c94268bd202" providerId="ADAL" clId="{DBB8D988-CC64-46FC-BB8E-D9B3279A87B4}" dt="2018-05-01T00:06:36.182" v="38" actId="478"/>
            <ac:picMkLst>
              <pc:docMk/>
              <pc:sldMasterMk cId="337666516" sldId="2147483648"/>
              <pc:sldLayoutMk cId="1564719196" sldId="2147483670"/>
              <ac:picMk id="26" creationId="{00000000-0000-0000-0000-000000000000}"/>
            </ac:picMkLst>
          </pc:picChg>
        </pc:sldLayoutChg>
        <pc:sldLayoutChg chg="addSp delSp modSp">
          <pc:chgData name="Walker, Troy" userId="d92b1611-d88f-4cfc-91ed-2c94268bd202" providerId="ADAL" clId="{DBB8D988-CC64-46FC-BB8E-D9B3279A87B4}" dt="2018-05-01T00:07:54.823" v="45" actId="1076"/>
          <pc:sldLayoutMkLst>
            <pc:docMk/>
            <pc:sldMasterMk cId="337666516" sldId="2147483648"/>
            <pc:sldLayoutMk cId="2544854989" sldId="2147483672"/>
          </pc:sldLayoutMkLst>
          <pc:picChg chg="add mod">
            <ac:chgData name="Walker, Troy" userId="d92b1611-d88f-4cfc-91ed-2c94268bd202" providerId="ADAL" clId="{DBB8D988-CC64-46FC-BB8E-D9B3279A87B4}" dt="2018-05-01T00:07:54.823" v="45" actId="1076"/>
            <ac:picMkLst>
              <pc:docMk/>
              <pc:sldMasterMk cId="337666516" sldId="2147483648"/>
              <pc:sldLayoutMk cId="2544854989" sldId="2147483672"/>
              <ac:picMk id="11" creationId="{DDFEAA48-A534-40EC-8A40-819C23C064EC}"/>
            </ac:picMkLst>
          </pc:picChg>
          <pc:picChg chg="del">
            <ac:chgData name="Walker, Troy" userId="d92b1611-d88f-4cfc-91ed-2c94268bd202" providerId="ADAL" clId="{DBB8D988-CC64-46FC-BB8E-D9B3279A87B4}" dt="2018-05-01T00:07:50.761" v="43" actId="478"/>
            <ac:picMkLst>
              <pc:docMk/>
              <pc:sldMasterMk cId="337666516" sldId="2147483648"/>
              <pc:sldLayoutMk cId="2544854989" sldId="2147483672"/>
              <ac:picMk id="21" creationId="{00000000-0000-0000-0000-000000000000}"/>
            </ac:picMkLst>
          </pc:picChg>
        </pc:sldLayoutChg>
        <pc:sldLayoutChg chg="addSp delSp modSp">
          <pc:chgData name="Walker, Troy" userId="d92b1611-d88f-4cfc-91ed-2c94268bd202" providerId="ADAL" clId="{DBB8D988-CC64-46FC-BB8E-D9B3279A87B4}" dt="2018-05-01T00:08:16.411" v="48" actId="1076"/>
          <pc:sldLayoutMkLst>
            <pc:docMk/>
            <pc:sldMasterMk cId="337666516" sldId="2147483648"/>
            <pc:sldLayoutMk cId="3106132291" sldId="2147483675"/>
          </pc:sldLayoutMkLst>
          <pc:picChg chg="add mod">
            <ac:chgData name="Walker, Troy" userId="d92b1611-d88f-4cfc-91ed-2c94268bd202" providerId="ADAL" clId="{DBB8D988-CC64-46FC-BB8E-D9B3279A87B4}" dt="2018-05-01T00:08:16.411" v="48" actId="1076"/>
            <ac:picMkLst>
              <pc:docMk/>
              <pc:sldMasterMk cId="337666516" sldId="2147483648"/>
              <pc:sldLayoutMk cId="3106132291" sldId="2147483675"/>
              <ac:picMk id="10" creationId="{14E0E740-CEDC-41C3-89A0-D2E374077286}"/>
            </ac:picMkLst>
          </pc:picChg>
          <pc:picChg chg="del">
            <ac:chgData name="Walker, Troy" userId="d92b1611-d88f-4cfc-91ed-2c94268bd202" providerId="ADAL" clId="{DBB8D988-CC64-46FC-BB8E-D9B3279A87B4}" dt="2018-05-01T00:08:13.158" v="46" actId="478"/>
            <ac:picMkLst>
              <pc:docMk/>
              <pc:sldMasterMk cId="337666516" sldId="2147483648"/>
              <pc:sldLayoutMk cId="3106132291" sldId="2147483675"/>
              <ac:picMk id="19" creationId="{00000000-0000-0000-0000-000000000000}"/>
            </ac:picMkLst>
          </pc:picChg>
        </pc:sldLayoutChg>
      </pc:sldMaster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mmagi\Desktop\Chart%20in%20Microsoft%20Office%20PowerPoint%20mpd.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C:\Users\twmorse\Documents\TWM%20Library\Projects\Research\WERF%20-%2015-05\Adsorption\Adsorption%20Checklist.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file:///C:\Users\twmorse\Documents\TWM%20Library\Projects\Research\WERF%20-%2015-05\Adsorption\Adsorption%20Checklist.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C:\Users\areinert\Documents\Water%20Process%20Group\Greensboro\PFCs\Copy%20of%20Sample%20Matrix%20and%20Detention%20Times.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C:\Users\areinert\Documents\Water%20Process%20Group\Greensboro\PFCs\Copy%20of%20Sample%20Matrix%20and%20Detention%20Times.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1" Type="http://schemas.openxmlformats.org/officeDocument/2006/relationships/oleObject" Target="file:///C:\Users\fforrester\AppData\Local\Temp\notesDF63F8\Shelby%20Contactor%20TOC%20Results.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NULL"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NULL"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Cumulative</a:t>
            </a:r>
          </a:p>
        </c:rich>
      </c:tx>
      <c:overlay val="0"/>
    </c:title>
    <c:autoTitleDeleted val="0"/>
    <c:plotArea>
      <c:layout/>
      <c:scatterChart>
        <c:scatterStyle val="smoothMarker"/>
        <c:varyColors val="0"/>
        <c:ser>
          <c:idx val="0"/>
          <c:order val="0"/>
          <c:tx>
            <c:v>FILTRASORB 400 after test</c:v>
          </c:tx>
          <c:spPr>
            <a:ln>
              <a:noFill/>
            </a:ln>
          </c:spPr>
          <c:marker>
            <c:symbol val="none"/>
          </c:marker>
          <c:xVal>
            <c:numRef>
              <c:f>'F400 2011'!$Q$49:$Q$71</c:f>
              <c:numCache>
                <c:formatCode>General</c:formatCode>
                <c:ptCount val="23"/>
                <c:pt idx="0">
                  <c:v>2.0000000000000018</c:v>
                </c:pt>
                <c:pt idx="1">
                  <c:v>1.9000000000000019</c:v>
                </c:pt>
                <c:pt idx="2">
                  <c:v>1.800000000000002</c:v>
                </c:pt>
                <c:pt idx="3">
                  <c:v>1.7000000000000104</c:v>
                </c:pt>
                <c:pt idx="4">
                  <c:v>1.6000000000000021</c:v>
                </c:pt>
                <c:pt idx="5">
                  <c:v>1.5000000000000013</c:v>
                </c:pt>
                <c:pt idx="6">
                  <c:v>1.4000000000000012</c:v>
                </c:pt>
                <c:pt idx="7">
                  <c:v>1.300000000000002</c:v>
                </c:pt>
                <c:pt idx="8">
                  <c:v>1.2000000000000011</c:v>
                </c:pt>
                <c:pt idx="9">
                  <c:v>1.1000000000000021</c:v>
                </c:pt>
                <c:pt idx="10">
                  <c:v>1.0000000000000009</c:v>
                </c:pt>
                <c:pt idx="11">
                  <c:v>0.90000000000000091</c:v>
                </c:pt>
                <c:pt idx="12">
                  <c:v>0.80000000000000093</c:v>
                </c:pt>
                <c:pt idx="13">
                  <c:v>0.70000000000000095</c:v>
                </c:pt>
                <c:pt idx="14">
                  <c:v>0.60000000000000164</c:v>
                </c:pt>
                <c:pt idx="15">
                  <c:v>0.500000000000001</c:v>
                </c:pt>
                <c:pt idx="16">
                  <c:v>0.40000000000000102</c:v>
                </c:pt>
                <c:pt idx="17">
                  <c:v>0.30000000000000132</c:v>
                </c:pt>
                <c:pt idx="18">
                  <c:v>0.20000000000000104</c:v>
                </c:pt>
                <c:pt idx="19">
                  <c:v>0.15000000000000024</c:v>
                </c:pt>
                <c:pt idx="20">
                  <c:v>0.14000000000000001</c:v>
                </c:pt>
                <c:pt idx="21">
                  <c:v>0.12000000000000002</c:v>
                </c:pt>
                <c:pt idx="22">
                  <c:v>0</c:v>
                </c:pt>
              </c:numCache>
            </c:numRef>
          </c:xVal>
          <c:yVal>
            <c:numRef>
              <c:f>'F400 2011'!$P$49:$P$71</c:f>
              <c:numCache>
                <c:formatCode>General</c:formatCode>
                <c:ptCount val="23"/>
                <c:pt idx="0">
                  <c:v>100</c:v>
                </c:pt>
                <c:pt idx="1">
                  <c:v>99.842217007282841</c:v>
                </c:pt>
                <c:pt idx="2">
                  <c:v>99.415841035195612</c:v>
                </c:pt>
                <c:pt idx="3">
                  <c:v>98.552474643443958</c:v>
                </c:pt>
                <c:pt idx="4">
                  <c:v>96.787540980727627</c:v>
                </c:pt>
                <c:pt idx="5">
                  <c:v>93.915885343374683</c:v>
                </c:pt>
                <c:pt idx="6">
                  <c:v>89.413466605951058</c:v>
                </c:pt>
                <c:pt idx="7">
                  <c:v>82.731059230011965</c:v>
                </c:pt>
                <c:pt idx="8">
                  <c:v>73.566018776323958</c:v>
                </c:pt>
                <c:pt idx="9">
                  <c:v>62.260262422700549</c:v>
                </c:pt>
                <c:pt idx="10">
                  <c:v>50</c:v>
                </c:pt>
                <c:pt idx="11">
                  <c:v>37.739737577299444</c:v>
                </c:pt>
                <c:pt idx="12">
                  <c:v>26.433981223675531</c:v>
                </c:pt>
                <c:pt idx="13">
                  <c:v>17.268940769988049</c:v>
                </c:pt>
                <c:pt idx="14">
                  <c:v>10.586533394050004</c:v>
                </c:pt>
                <c:pt idx="15">
                  <c:v>6.0841146566251672</c:v>
                </c:pt>
                <c:pt idx="16">
                  <c:v>3.2124590192723907</c:v>
                </c:pt>
                <c:pt idx="17">
                  <c:v>1.4475253565558315</c:v>
                </c:pt>
                <c:pt idx="18">
                  <c:v>0.58415896480437068</c:v>
                </c:pt>
                <c:pt idx="19">
                  <c:v>0.15778299271716431</c:v>
                </c:pt>
                <c:pt idx="20">
                  <c:v>0</c:v>
                </c:pt>
              </c:numCache>
            </c:numRef>
          </c:yVal>
          <c:smooth val="1"/>
          <c:extLst>
            <c:ext xmlns:c16="http://schemas.microsoft.com/office/drawing/2014/chart" uri="{C3380CC4-5D6E-409C-BE32-E72D297353CC}">
              <c16:uniqueId val="{00000000-E249-49B0-BAC6-2A14997DA456}"/>
            </c:ext>
          </c:extLst>
        </c:ser>
        <c:dLbls>
          <c:showLegendKey val="0"/>
          <c:showVal val="0"/>
          <c:showCatName val="0"/>
          <c:showSerName val="0"/>
          <c:showPercent val="0"/>
          <c:showBubbleSize val="0"/>
        </c:dLbls>
        <c:axId val="1011709200"/>
        <c:axId val="1011706960"/>
      </c:scatterChart>
      <c:valAx>
        <c:axId val="1011709200"/>
        <c:scaling>
          <c:orientation val="minMax"/>
          <c:max val="2.5"/>
        </c:scaling>
        <c:delete val="0"/>
        <c:axPos val="b"/>
        <c:majorGridlines/>
        <c:minorGridlines/>
        <c:title>
          <c:tx>
            <c:rich>
              <a:bodyPr/>
              <a:lstStyle/>
              <a:p>
                <a:pPr>
                  <a:defRPr/>
                </a:pPr>
                <a:r>
                  <a:rPr lang="en-GB"/>
                  <a:t>Diameter (mm)</a:t>
                </a:r>
              </a:p>
            </c:rich>
          </c:tx>
          <c:overlay val="0"/>
        </c:title>
        <c:numFmt formatCode="General" sourceLinked="1"/>
        <c:majorTickMark val="none"/>
        <c:minorTickMark val="none"/>
        <c:tickLblPos val="nextTo"/>
        <c:crossAx val="1011706960"/>
        <c:crosses val="autoZero"/>
        <c:crossBetween val="midCat"/>
        <c:majorUnit val="0.5"/>
      </c:valAx>
      <c:valAx>
        <c:axId val="1011706960"/>
        <c:scaling>
          <c:orientation val="minMax"/>
          <c:max val="100"/>
          <c:min val="0"/>
        </c:scaling>
        <c:delete val="0"/>
        <c:axPos val="l"/>
        <c:majorGridlines/>
        <c:title>
          <c:tx>
            <c:rich>
              <a:bodyPr/>
              <a:lstStyle/>
              <a:p>
                <a:pPr>
                  <a:defRPr/>
                </a:pPr>
                <a:r>
                  <a:rPr lang="en-GB"/>
                  <a:t>%</a:t>
                </a:r>
              </a:p>
            </c:rich>
          </c:tx>
          <c:overlay val="0"/>
        </c:title>
        <c:numFmt formatCode="#,##0" sourceLinked="0"/>
        <c:majorTickMark val="none"/>
        <c:minorTickMark val="none"/>
        <c:tickLblPos val="nextTo"/>
        <c:crossAx val="1011709200"/>
        <c:crosses val="autoZero"/>
        <c:crossBetween val="midCat"/>
      </c:valAx>
    </c:plotArea>
    <c:plotVisOnly val="1"/>
    <c:dispBlanksAs val="gap"/>
    <c:showDLblsOverMax val="0"/>
  </c:chart>
  <c:txPr>
    <a:bodyPr/>
    <a:lstStyle/>
    <a:p>
      <a:pPr>
        <a:defRPr>
          <a:latin typeface="Arial" panose="020B0604020202020204" pitchFamily="34" charset="0"/>
          <a:cs typeface="Arial" panose="020B0604020202020204" pitchFamily="34" charset="0"/>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'Adsorption Isotherm'!$E$2</c:f>
              <c:strCache>
                <c:ptCount val="1"/>
                <c:pt idx="0">
                  <c:v>TCE Absorbent-Phase (ug/g)</c:v>
                </c:pt>
              </c:strCache>
            </c:strRef>
          </c:tx>
          <c:spPr>
            <a:ln w="25400" cap="rnd">
              <a:noFill/>
              <a:round/>
            </a:ln>
            <a:effectLst/>
          </c:spPr>
          <c:marker>
            <c:symbol val="circle"/>
            <c:size val="5"/>
            <c:spPr>
              <a:solidFill>
                <a:schemeClr val="accent1"/>
              </a:solidFill>
              <a:ln w="9525">
                <a:solidFill>
                  <a:schemeClr val="accent1"/>
                </a:solidFill>
              </a:ln>
              <a:effectLst/>
            </c:spPr>
          </c:marker>
          <c:xVal>
            <c:numRef>
              <c:f>'Adsorption Isotherm'!$D$3:$D$27</c:f>
              <c:numCache>
                <c:formatCode>General</c:formatCode>
                <c:ptCount val="25"/>
                <c:pt idx="0">
                  <c:v>3</c:v>
                </c:pt>
                <c:pt idx="1">
                  <c:v>4.5</c:v>
                </c:pt>
                <c:pt idx="2">
                  <c:v>4.0999999999999996</c:v>
                </c:pt>
                <c:pt idx="3">
                  <c:v>8.1</c:v>
                </c:pt>
                <c:pt idx="4">
                  <c:v>15.5</c:v>
                </c:pt>
                <c:pt idx="5">
                  <c:v>18.899999999999999</c:v>
                </c:pt>
                <c:pt idx="6">
                  <c:v>24.5</c:v>
                </c:pt>
                <c:pt idx="7">
                  <c:v>74.3</c:v>
                </c:pt>
                <c:pt idx="8">
                  <c:v>57</c:v>
                </c:pt>
                <c:pt idx="9">
                  <c:v>109</c:v>
                </c:pt>
                <c:pt idx="10">
                  <c:v>162.5</c:v>
                </c:pt>
                <c:pt idx="11">
                  <c:v>213.6</c:v>
                </c:pt>
                <c:pt idx="12">
                  <c:v>144.9</c:v>
                </c:pt>
                <c:pt idx="13">
                  <c:v>643</c:v>
                </c:pt>
                <c:pt idx="14">
                  <c:v>872.6</c:v>
                </c:pt>
                <c:pt idx="15">
                  <c:v>1109.0999999999999</c:v>
                </c:pt>
                <c:pt idx="16">
                  <c:v>1476.9</c:v>
                </c:pt>
                <c:pt idx="17">
                  <c:v>2699.8</c:v>
                </c:pt>
                <c:pt idx="18">
                  <c:v>3271.9</c:v>
                </c:pt>
                <c:pt idx="19">
                  <c:v>4858.3999999999996</c:v>
                </c:pt>
                <c:pt idx="20">
                  <c:v>6263.2</c:v>
                </c:pt>
                <c:pt idx="21">
                  <c:v>8427.2000000000007</c:v>
                </c:pt>
                <c:pt idx="22">
                  <c:v>9990</c:v>
                </c:pt>
                <c:pt idx="23">
                  <c:v>9875.5</c:v>
                </c:pt>
                <c:pt idx="24">
                  <c:v>354</c:v>
                </c:pt>
              </c:numCache>
            </c:numRef>
          </c:xVal>
          <c:yVal>
            <c:numRef>
              <c:f>'Adsorption Isotherm'!$E$3:$E$27</c:f>
              <c:numCache>
                <c:formatCode>0</c:formatCode>
                <c:ptCount val="25"/>
                <c:pt idx="0">
                  <c:v>6061.2012415349882</c:v>
                </c:pt>
                <c:pt idx="1">
                  <c:v>6998.1743589743583</c:v>
                </c:pt>
                <c:pt idx="2">
                  <c:v>7975.3299418604656</c:v>
                </c:pt>
                <c:pt idx="3">
                  <c:v>10267.48074906367</c:v>
                </c:pt>
                <c:pt idx="4">
                  <c:v>13888.904854368931</c:v>
                </c:pt>
                <c:pt idx="5">
                  <c:v>14888.446229508198</c:v>
                </c:pt>
                <c:pt idx="6">
                  <c:v>16523.836363636365</c:v>
                </c:pt>
                <c:pt idx="7">
                  <c:v>19439.070857142855</c:v>
                </c:pt>
                <c:pt idx="8">
                  <c:v>21982.510080645163</c:v>
                </c:pt>
                <c:pt idx="9">
                  <c:v>24640.557798165133</c:v>
                </c:pt>
                <c:pt idx="10">
                  <c:v>29011.41382978723</c:v>
                </c:pt>
                <c:pt idx="11">
                  <c:v>32494.075783132525</c:v>
                </c:pt>
                <c:pt idx="12">
                  <c:v>35405.871232876714</c:v>
                </c:pt>
                <c:pt idx="13">
                  <c:v>46540.222641509434</c:v>
                </c:pt>
                <c:pt idx="14">
                  <c:v>54259.77</c:v>
                </c:pt>
                <c:pt idx="15">
                  <c:v>61563.722999999998</c:v>
                </c:pt>
                <c:pt idx="16">
                  <c:v>71582.996969696978</c:v>
                </c:pt>
                <c:pt idx="17">
                  <c:v>80157.325769230767</c:v>
                </c:pt>
                <c:pt idx="18">
                  <c:v>92111.855238095246</c:v>
                </c:pt>
                <c:pt idx="19">
                  <c:v>94518.850217526415</c:v>
                </c:pt>
                <c:pt idx="20">
                  <c:v>108153.51772388059</c:v>
                </c:pt>
                <c:pt idx="21">
                  <c:v>112911.47977941172</c:v>
                </c:pt>
                <c:pt idx="22">
                  <c:v>123276.58333333334</c:v>
                </c:pt>
                <c:pt idx="23">
                  <c:v>119706.00000000001</c:v>
                </c:pt>
                <c:pt idx="24">
                  <c:v>42410.672724374308</c:v>
                </c:pt>
              </c:numCache>
            </c:numRef>
          </c:yVal>
          <c:smooth val="0"/>
          <c:extLst>
            <c:ext xmlns:c16="http://schemas.microsoft.com/office/drawing/2014/chart" uri="{C3380CC4-5D6E-409C-BE32-E72D297353CC}">
              <c16:uniqueId val="{00000000-1445-4C79-B954-5A807D85AC81}"/>
            </c:ext>
          </c:extLst>
        </c:ser>
        <c:dLbls>
          <c:showLegendKey val="0"/>
          <c:showVal val="0"/>
          <c:showCatName val="0"/>
          <c:showSerName val="0"/>
          <c:showPercent val="0"/>
          <c:showBubbleSize val="0"/>
        </c:dLbls>
        <c:axId val="1454562592"/>
        <c:axId val="1454563152"/>
      </c:scatterChart>
      <c:valAx>
        <c:axId val="1454562592"/>
        <c:scaling>
          <c:orientation val="minMax"/>
          <c:max val="100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dirty="0"/>
                  <a:t>Liquid-phase Concentration (ug/L)</a:t>
                </a:r>
              </a:p>
            </c:rich>
          </c:tx>
          <c:layout>
            <c:manualLayout>
              <c:xMode val="edge"/>
              <c:yMode val="edge"/>
              <c:x val="0.31456124234470689"/>
              <c:y val="0.8925692621755614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1454563152"/>
        <c:crosses val="autoZero"/>
        <c:crossBetween val="midCat"/>
      </c:valAx>
      <c:valAx>
        <c:axId val="1454563152"/>
        <c:scaling>
          <c:orientation val="minMax"/>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dirty="0"/>
                  <a:t>Adsorbed-phase Concentration (ug/g)</a:t>
                </a:r>
              </a:p>
            </c:rich>
          </c:tx>
          <c:layout>
            <c:manualLayout>
              <c:xMode val="edge"/>
              <c:yMode val="edge"/>
              <c:x val="2.2222222222222223E-2"/>
              <c:y val="9.3009259259259264E-2"/>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1454562592"/>
        <c:crosses val="autoZero"/>
        <c:crossBetween val="midCat"/>
      </c:valAx>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'Adsorption Isotherm'!$E$2</c:f>
              <c:strCache>
                <c:ptCount val="1"/>
                <c:pt idx="0">
                  <c:v>TCE Absorbent-Phase (ug/g)</c:v>
                </c:pt>
              </c:strCache>
            </c:strRef>
          </c:tx>
          <c:spPr>
            <a:ln w="25400" cap="rnd">
              <a:noFill/>
              <a:round/>
            </a:ln>
            <a:effectLst/>
          </c:spPr>
          <c:marker>
            <c:symbol val="circle"/>
            <c:size val="5"/>
            <c:spPr>
              <a:solidFill>
                <a:schemeClr val="accent1"/>
              </a:solidFill>
              <a:ln w="9525">
                <a:solidFill>
                  <a:schemeClr val="accent1"/>
                </a:solidFill>
              </a:ln>
              <a:effectLst/>
            </c:spPr>
          </c:marker>
          <c:xVal>
            <c:numRef>
              <c:f>'Adsorption Isotherm'!$D$3:$D$27</c:f>
              <c:numCache>
                <c:formatCode>General</c:formatCode>
                <c:ptCount val="25"/>
                <c:pt idx="0">
                  <c:v>3</c:v>
                </c:pt>
                <c:pt idx="1">
                  <c:v>4.5</c:v>
                </c:pt>
                <c:pt idx="2">
                  <c:v>4.0999999999999996</c:v>
                </c:pt>
                <c:pt idx="3">
                  <c:v>8.1</c:v>
                </c:pt>
                <c:pt idx="4">
                  <c:v>15.5</c:v>
                </c:pt>
                <c:pt idx="5">
                  <c:v>18.899999999999999</c:v>
                </c:pt>
                <c:pt idx="6">
                  <c:v>24.5</c:v>
                </c:pt>
                <c:pt idx="7">
                  <c:v>74.3</c:v>
                </c:pt>
                <c:pt idx="8">
                  <c:v>57</c:v>
                </c:pt>
                <c:pt idx="9">
                  <c:v>109</c:v>
                </c:pt>
                <c:pt idx="10">
                  <c:v>162.5</c:v>
                </c:pt>
                <c:pt idx="11">
                  <c:v>213.6</c:v>
                </c:pt>
                <c:pt idx="12">
                  <c:v>144.9</c:v>
                </c:pt>
                <c:pt idx="13">
                  <c:v>643</c:v>
                </c:pt>
                <c:pt idx="14">
                  <c:v>872.6</c:v>
                </c:pt>
                <c:pt idx="15">
                  <c:v>1109.0999999999999</c:v>
                </c:pt>
                <c:pt idx="16">
                  <c:v>1476.9</c:v>
                </c:pt>
                <c:pt idx="17">
                  <c:v>2699.8</c:v>
                </c:pt>
                <c:pt idx="18">
                  <c:v>3271.9</c:v>
                </c:pt>
                <c:pt idx="19">
                  <c:v>4858.3999999999996</c:v>
                </c:pt>
                <c:pt idx="20">
                  <c:v>6263.2</c:v>
                </c:pt>
                <c:pt idx="21">
                  <c:v>8427.2000000000007</c:v>
                </c:pt>
                <c:pt idx="22">
                  <c:v>9990</c:v>
                </c:pt>
                <c:pt idx="23">
                  <c:v>9875.5</c:v>
                </c:pt>
                <c:pt idx="24">
                  <c:v>354</c:v>
                </c:pt>
              </c:numCache>
            </c:numRef>
          </c:xVal>
          <c:yVal>
            <c:numRef>
              <c:f>'Adsorption Isotherm'!$E$3:$E$27</c:f>
              <c:numCache>
                <c:formatCode>0</c:formatCode>
                <c:ptCount val="25"/>
                <c:pt idx="0">
                  <c:v>6061.2012415349882</c:v>
                </c:pt>
                <c:pt idx="1">
                  <c:v>6998.1743589743583</c:v>
                </c:pt>
                <c:pt idx="2">
                  <c:v>7975.3299418604656</c:v>
                </c:pt>
                <c:pt idx="3">
                  <c:v>10267.48074906367</c:v>
                </c:pt>
                <c:pt idx="4">
                  <c:v>13888.904854368931</c:v>
                </c:pt>
                <c:pt idx="5">
                  <c:v>14888.446229508198</c:v>
                </c:pt>
                <c:pt idx="6">
                  <c:v>16523.836363636365</c:v>
                </c:pt>
                <c:pt idx="7">
                  <c:v>19439.070857142855</c:v>
                </c:pt>
                <c:pt idx="8">
                  <c:v>21982.510080645163</c:v>
                </c:pt>
                <c:pt idx="9">
                  <c:v>24640.557798165133</c:v>
                </c:pt>
                <c:pt idx="10">
                  <c:v>29011.41382978723</c:v>
                </c:pt>
                <c:pt idx="11">
                  <c:v>32494.075783132525</c:v>
                </c:pt>
                <c:pt idx="12">
                  <c:v>35405.871232876714</c:v>
                </c:pt>
                <c:pt idx="13">
                  <c:v>46540.222641509434</c:v>
                </c:pt>
                <c:pt idx="14">
                  <c:v>54259.77</c:v>
                </c:pt>
                <c:pt idx="15">
                  <c:v>61563.722999999998</c:v>
                </c:pt>
                <c:pt idx="16">
                  <c:v>71582.996969696978</c:v>
                </c:pt>
                <c:pt idx="17">
                  <c:v>80157.325769230767</c:v>
                </c:pt>
                <c:pt idx="18">
                  <c:v>92111.855238095246</c:v>
                </c:pt>
                <c:pt idx="19">
                  <c:v>94518.850217526415</c:v>
                </c:pt>
                <c:pt idx="20">
                  <c:v>108153.51772388059</c:v>
                </c:pt>
                <c:pt idx="21">
                  <c:v>112911.47977941172</c:v>
                </c:pt>
                <c:pt idx="22">
                  <c:v>123276.58333333334</c:v>
                </c:pt>
                <c:pt idx="23">
                  <c:v>119706.00000000001</c:v>
                </c:pt>
                <c:pt idx="24">
                  <c:v>42410.672724374308</c:v>
                </c:pt>
              </c:numCache>
            </c:numRef>
          </c:yVal>
          <c:smooth val="0"/>
          <c:extLst>
            <c:ext xmlns:c16="http://schemas.microsoft.com/office/drawing/2014/chart" uri="{C3380CC4-5D6E-409C-BE32-E72D297353CC}">
              <c16:uniqueId val="{00000000-5F2C-4DF0-BBDC-BB7FAAD66DD3}"/>
            </c:ext>
          </c:extLst>
        </c:ser>
        <c:dLbls>
          <c:showLegendKey val="0"/>
          <c:showVal val="0"/>
          <c:showCatName val="0"/>
          <c:showSerName val="0"/>
          <c:showPercent val="0"/>
          <c:showBubbleSize val="0"/>
        </c:dLbls>
        <c:axId val="1454565392"/>
        <c:axId val="1454565952"/>
      </c:scatterChart>
      <c:valAx>
        <c:axId val="1454565392"/>
        <c:scaling>
          <c:logBase val="10"/>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dirty="0"/>
                  <a:t>Liquid</a:t>
                </a:r>
                <a:r>
                  <a:rPr lang="en-US" baseline="0" dirty="0"/>
                  <a:t>-phase Concentration (ug/L)</a:t>
                </a:r>
                <a:endParaRPr lang="en-US" dirty="0"/>
              </a:p>
            </c:rich>
          </c:tx>
          <c:layout>
            <c:manualLayout>
              <c:xMode val="edge"/>
              <c:yMode val="edge"/>
              <c:x val="0.36771648166219845"/>
              <c:y val="0.89719889180519097"/>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54565952"/>
        <c:crosses val="autoZero"/>
        <c:crossBetween val="midCat"/>
      </c:valAx>
      <c:valAx>
        <c:axId val="1454565952"/>
        <c:scaling>
          <c:logBase val="10"/>
          <c:orientation val="minMax"/>
          <c:min val="1"/>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dirty="0"/>
                  <a:t>Adsorbed-phase</a:t>
                </a:r>
                <a:r>
                  <a:rPr lang="en-US" baseline="0" dirty="0"/>
                  <a:t> Concentration (ug/g)</a:t>
                </a:r>
                <a:endParaRPr lang="en-US" dirty="0"/>
              </a:p>
            </c:rich>
          </c:tx>
          <c:layout>
            <c:manualLayout>
              <c:xMode val="edge"/>
              <c:yMode val="edge"/>
              <c:x val="3.06747614841184E-2"/>
              <c:y val="9.7638888888888886E-2"/>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54565392"/>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dirty="0">
                <a:latin typeface="Arial" panose="020B0604020202020204" pitchFamily="34" charset="0"/>
                <a:cs typeface="Arial" panose="020B0604020202020204" pitchFamily="34" charset="0"/>
              </a:rPr>
              <a:t>6 PFC Removal with 1.1 Hour Detention Time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plotArea>
      <c:layout/>
      <c:barChart>
        <c:barDir val="col"/>
        <c:grouping val="clustered"/>
        <c:varyColors val="0"/>
        <c:ser>
          <c:idx val="0"/>
          <c:order val="0"/>
          <c:tx>
            <c:v>HDB 10 mg/L</c:v>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'PFOS &amp; PFOA'!$O$5</c:f>
              <c:numCache>
                <c:formatCode>0%</c:formatCode>
                <c:ptCount val="1"/>
                <c:pt idx="0">
                  <c:v>0.13989071038251363</c:v>
                </c:pt>
              </c:numCache>
            </c:numRef>
          </c:val>
          <c:extLst>
            <c:ext xmlns:c16="http://schemas.microsoft.com/office/drawing/2014/chart" uri="{C3380CC4-5D6E-409C-BE32-E72D297353CC}">
              <c16:uniqueId val="{00000000-BBDC-48EC-8DBC-AD40129976ED}"/>
            </c:ext>
          </c:extLst>
        </c:ser>
        <c:ser>
          <c:idx val="1"/>
          <c:order val="1"/>
          <c:tx>
            <c:v>HDB 25 mg/L</c:v>
          </c:tx>
          <c:spPr>
            <a:pattFill prst="wdDnDiag">
              <a:fgClr>
                <a:schemeClr val="accent1"/>
              </a:fgClr>
              <a:bgClr>
                <a:schemeClr val="bg1"/>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'PFOS &amp; PFOA'!$O$6</c:f>
              <c:numCache>
                <c:formatCode>0%</c:formatCode>
                <c:ptCount val="1"/>
                <c:pt idx="0">
                  <c:v>0.18579234972677597</c:v>
                </c:pt>
              </c:numCache>
            </c:numRef>
          </c:val>
          <c:extLst>
            <c:ext xmlns:c16="http://schemas.microsoft.com/office/drawing/2014/chart" uri="{C3380CC4-5D6E-409C-BE32-E72D297353CC}">
              <c16:uniqueId val="{00000001-BBDC-48EC-8DBC-AD40129976ED}"/>
            </c:ext>
          </c:extLst>
        </c:ser>
        <c:ser>
          <c:idx val="2"/>
          <c:order val="2"/>
          <c:tx>
            <c:v>HDB 50 mg/L</c:v>
          </c:tx>
          <c:spPr>
            <a:pattFill prst="dkVert">
              <a:fgClr>
                <a:schemeClr val="accent1"/>
              </a:fgClr>
              <a:bgClr>
                <a:schemeClr val="bg1"/>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'PFOS &amp; PFOA'!$O$7</c:f>
              <c:numCache>
                <c:formatCode>0%</c:formatCode>
                <c:ptCount val="1"/>
                <c:pt idx="0">
                  <c:v>0.48087431693989069</c:v>
                </c:pt>
              </c:numCache>
            </c:numRef>
          </c:val>
          <c:extLst>
            <c:ext xmlns:c16="http://schemas.microsoft.com/office/drawing/2014/chart" uri="{C3380CC4-5D6E-409C-BE32-E72D297353CC}">
              <c16:uniqueId val="{00000002-BBDC-48EC-8DBC-AD40129976ED}"/>
            </c:ext>
          </c:extLst>
        </c:ser>
        <c:ser>
          <c:idx val="3"/>
          <c:order val="3"/>
          <c:tx>
            <c:v>Aquanuchar 10 mg/L</c:v>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'PFOS &amp; PFOA'!$O$9</c:f>
              <c:numCache>
                <c:formatCode>0%</c:formatCode>
                <c:ptCount val="1"/>
                <c:pt idx="0">
                  <c:v>0.19016393442622956</c:v>
                </c:pt>
              </c:numCache>
            </c:numRef>
          </c:val>
          <c:extLst>
            <c:ext xmlns:c16="http://schemas.microsoft.com/office/drawing/2014/chart" uri="{C3380CC4-5D6E-409C-BE32-E72D297353CC}">
              <c16:uniqueId val="{00000003-BBDC-48EC-8DBC-AD40129976ED}"/>
            </c:ext>
          </c:extLst>
        </c:ser>
        <c:ser>
          <c:idx val="4"/>
          <c:order val="4"/>
          <c:tx>
            <c:v>Aquanuchar 25 mg/L</c:v>
          </c:tx>
          <c:spPr>
            <a:pattFill prst="wdDnDiag">
              <a:fgClr>
                <a:schemeClr val="accent4"/>
              </a:fgClr>
              <a:bgClr>
                <a:schemeClr val="bg1"/>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'PFOS &amp; PFOA'!$O$10</c:f>
              <c:numCache>
                <c:formatCode>0%</c:formatCode>
                <c:ptCount val="1"/>
                <c:pt idx="0">
                  <c:v>0.38688524590163942</c:v>
                </c:pt>
              </c:numCache>
            </c:numRef>
          </c:val>
          <c:extLst>
            <c:ext xmlns:c16="http://schemas.microsoft.com/office/drawing/2014/chart" uri="{C3380CC4-5D6E-409C-BE32-E72D297353CC}">
              <c16:uniqueId val="{00000004-BBDC-48EC-8DBC-AD40129976ED}"/>
            </c:ext>
          </c:extLst>
        </c:ser>
        <c:ser>
          <c:idx val="5"/>
          <c:order val="5"/>
          <c:tx>
            <c:v>Aquanuchar 50 mg/L</c:v>
          </c:tx>
          <c:spPr>
            <a:pattFill prst="dkVert">
              <a:fgClr>
                <a:schemeClr val="accent4"/>
              </a:fgClr>
              <a:bgClr>
                <a:schemeClr val="bg1"/>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'PFOS &amp; PFOA'!$O$11</c:f>
              <c:numCache>
                <c:formatCode>0%</c:formatCode>
                <c:ptCount val="1"/>
                <c:pt idx="0">
                  <c:v>0.63606557377049178</c:v>
                </c:pt>
              </c:numCache>
            </c:numRef>
          </c:val>
          <c:extLst>
            <c:ext xmlns:c16="http://schemas.microsoft.com/office/drawing/2014/chart" uri="{C3380CC4-5D6E-409C-BE32-E72D297353CC}">
              <c16:uniqueId val="{00000005-BBDC-48EC-8DBC-AD40129976ED}"/>
            </c:ext>
          </c:extLst>
        </c:ser>
        <c:ser>
          <c:idx val="6"/>
          <c:order val="6"/>
          <c:tx>
            <c:v>Aquasorb 10 mg/L</c:v>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'PFOS &amp; PFOA'!$O$12</c:f>
              <c:numCache>
                <c:formatCode>0%</c:formatCode>
                <c:ptCount val="1"/>
                <c:pt idx="0">
                  <c:v>-9.3989071038251298E-2</c:v>
                </c:pt>
              </c:numCache>
            </c:numRef>
          </c:val>
          <c:extLst>
            <c:ext xmlns:c16="http://schemas.microsoft.com/office/drawing/2014/chart" uri="{C3380CC4-5D6E-409C-BE32-E72D297353CC}">
              <c16:uniqueId val="{00000006-BBDC-48EC-8DBC-AD40129976ED}"/>
            </c:ext>
          </c:extLst>
        </c:ser>
        <c:ser>
          <c:idx val="7"/>
          <c:order val="7"/>
          <c:tx>
            <c:v>Aquasorb 25 mg/L</c:v>
          </c:tx>
          <c:spPr>
            <a:pattFill prst="wdDnDiag">
              <a:fgClr>
                <a:schemeClr val="accent3"/>
              </a:fgClr>
              <a:bgClr>
                <a:schemeClr val="bg1"/>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'PFOS &amp; PFOA'!$O$13</c:f>
              <c:numCache>
                <c:formatCode>0%</c:formatCode>
                <c:ptCount val="1"/>
                <c:pt idx="0">
                  <c:v>-4.4808743169399E-2</c:v>
                </c:pt>
              </c:numCache>
            </c:numRef>
          </c:val>
          <c:extLst>
            <c:ext xmlns:c16="http://schemas.microsoft.com/office/drawing/2014/chart" uri="{C3380CC4-5D6E-409C-BE32-E72D297353CC}">
              <c16:uniqueId val="{00000007-BBDC-48EC-8DBC-AD40129976ED}"/>
            </c:ext>
          </c:extLst>
        </c:ser>
        <c:ser>
          <c:idx val="8"/>
          <c:order val="8"/>
          <c:tx>
            <c:v>Aquasorb 50 mg/L</c:v>
          </c:tx>
          <c:spPr>
            <a:pattFill prst="dkVert">
              <a:fgClr>
                <a:schemeClr val="accent3"/>
              </a:fgClr>
              <a:bgClr>
                <a:schemeClr val="bg1"/>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'PFOS &amp; PFOA'!$O$14</c:f>
              <c:numCache>
                <c:formatCode>0%</c:formatCode>
                <c:ptCount val="1"/>
                <c:pt idx="0">
                  <c:v>0.22076502732240441</c:v>
                </c:pt>
              </c:numCache>
            </c:numRef>
          </c:val>
          <c:extLst>
            <c:ext xmlns:c16="http://schemas.microsoft.com/office/drawing/2014/chart" uri="{C3380CC4-5D6E-409C-BE32-E72D297353CC}">
              <c16:uniqueId val="{00000008-BBDC-48EC-8DBC-AD40129976ED}"/>
            </c:ext>
          </c:extLst>
        </c:ser>
        <c:dLbls>
          <c:showLegendKey val="0"/>
          <c:showVal val="0"/>
          <c:showCatName val="0"/>
          <c:showSerName val="0"/>
          <c:showPercent val="0"/>
          <c:showBubbleSize val="0"/>
        </c:dLbls>
        <c:gapWidth val="219"/>
        <c:overlap val="-27"/>
        <c:axId val="1522780944"/>
        <c:axId val="1522781504"/>
      </c:barChart>
      <c:catAx>
        <c:axId val="1522780944"/>
        <c:scaling>
          <c:orientation val="minMax"/>
        </c:scaling>
        <c:delete val="1"/>
        <c:axPos val="b"/>
        <c:majorTickMark val="none"/>
        <c:minorTickMark val="none"/>
        <c:tickLblPos val="nextTo"/>
        <c:crossAx val="1522781504"/>
        <c:crosses val="autoZero"/>
        <c:auto val="1"/>
        <c:lblAlgn val="ctr"/>
        <c:lblOffset val="100"/>
        <c:noMultiLvlLbl val="0"/>
      </c:catAx>
      <c:valAx>
        <c:axId val="15227815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dirty="0"/>
                  <a:t>Percent PFC Removal</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2278094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err="1"/>
              <a:t>PFOS+PFOA</a:t>
            </a:r>
            <a:r>
              <a:rPr lang="en-US" dirty="0"/>
              <a:t> Removal with 1.1 Hour Detention Time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v>HDB 10 mg/L</c:v>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'PFOS &amp; PFOA'!$Q$5</c:f>
              <c:numCache>
                <c:formatCode>0%</c:formatCode>
                <c:ptCount val="1"/>
                <c:pt idx="0">
                  <c:v>0.15357766143106452</c:v>
                </c:pt>
              </c:numCache>
            </c:numRef>
          </c:val>
          <c:extLst>
            <c:ext xmlns:c16="http://schemas.microsoft.com/office/drawing/2014/chart" uri="{C3380CC4-5D6E-409C-BE32-E72D297353CC}">
              <c16:uniqueId val="{00000000-FB29-4653-9F9F-AFD146B88B0A}"/>
            </c:ext>
          </c:extLst>
        </c:ser>
        <c:ser>
          <c:idx val="1"/>
          <c:order val="1"/>
          <c:tx>
            <c:v>HDB 25 mg/L</c:v>
          </c:tx>
          <c:spPr>
            <a:pattFill prst="wdDnDiag">
              <a:fgClr>
                <a:schemeClr val="accent1"/>
              </a:fgClr>
              <a:bgClr>
                <a:schemeClr val="bg1"/>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'PFOS &amp; PFOA'!$Q$6</c:f>
              <c:numCache>
                <c:formatCode>0%</c:formatCode>
                <c:ptCount val="1"/>
                <c:pt idx="0">
                  <c:v>0.20942408376963351</c:v>
                </c:pt>
              </c:numCache>
            </c:numRef>
          </c:val>
          <c:extLst>
            <c:ext xmlns:c16="http://schemas.microsoft.com/office/drawing/2014/chart" uri="{C3380CC4-5D6E-409C-BE32-E72D297353CC}">
              <c16:uniqueId val="{00000001-FB29-4653-9F9F-AFD146B88B0A}"/>
            </c:ext>
          </c:extLst>
        </c:ser>
        <c:ser>
          <c:idx val="2"/>
          <c:order val="2"/>
          <c:tx>
            <c:v>HDB 50 mg/L</c:v>
          </c:tx>
          <c:spPr>
            <a:pattFill prst="dkVert">
              <a:fgClr>
                <a:schemeClr val="accent1"/>
              </a:fgClr>
              <a:bgClr>
                <a:schemeClr val="bg1"/>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'PFOS &amp; PFOA'!$Q$7</c:f>
              <c:numCache>
                <c:formatCode>0%</c:formatCode>
                <c:ptCount val="1"/>
                <c:pt idx="0">
                  <c:v>0.52006980802792324</c:v>
                </c:pt>
              </c:numCache>
            </c:numRef>
          </c:val>
          <c:extLst>
            <c:ext xmlns:c16="http://schemas.microsoft.com/office/drawing/2014/chart" uri="{C3380CC4-5D6E-409C-BE32-E72D297353CC}">
              <c16:uniqueId val="{00000002-FB29-4653-9F9F-AFD146B88B0A}"/>
            </c:ext>
          </c:extLst>
        </c:ser>
        <c:ser>
          <c:idx val="3"/>
          <c:order val="3"/>
          <c:tx>
            <c:v>Aquanuchar 10 mg/L</c:v>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'PFOS &amp; PFOA'!$Q$9</c:f>
              <c:numCache>
                <c:formatCode>0%</c:formatCode>
                <c:ptCount val="1"/>
                <c:pt idx="0">
                  <c:v>0.38394415357766143</c:v>
                </c:pt>
              </c:numCache>
            </c:numRef>
          </c:val>
          <c:extLst>
            <c:ext xmlns:c16="http://schemas.microsoft.com/office/drawing/2014/chart" uri="{C3380CC4-5D6E-409C-BE32-E72D297353CC}">
              <c16:uniqueId val="{00000003-FB29-4653-9F9F-AFD146B88B0A}"/>
            </c:ext>
          </c:extLst>
        </c:ser>
        <c:ser>
          <c:idx val="4"/>
          <c:order val="4"/>
          <c:tx>
            <c:v>Aquanuchar 25 mg/L</c:v>
          </c:tx>
          <c:spPr>
            <a:pattFill prst="wdDnDiag">
              <a:fgClr>
                <a:schemeClr val="accent4"/>
              </a:fgClr>
              <a:bgClr>
                <a:schemeClr val="bg1"/>
              </a:bgClr>
            </a:patt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FB29-4653-9F9F-AFD146B88B0A}"/>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'PFOS &amp; PFOA'!$Q$10</c:f>
              <c:numCache>
                <c:formatCode>0%</c:formatCode>
                <c:ptCount val="1"/>
                <c:pt idx="0">
                  <c:v>0.68935427574171038</c:v>
                </c:pt>
              </c:numCache>
            </c:numRef>
          </c:val>
          <c:extLst>
            <c:ext xmlns:c16="http://schemas.microsoft.com/office/drawing/2014/chart" uri="{C3380CC4-5D6E-409C-BE32-E72D297353CC}">
              <c16:uniqueId val="{00000005-FB29-4653-9F9F-AFD146B88B0A}"/>
            </c:ext>
          </c:extLst>
        </c:ser>
        <c:ser>
          <c:idx val="5"/>
          <c:order val="5"/>
          <c:tx>
            <c:v>Aquanuchar 50 mg/L</c:v>
          </c:tx>
          <c:spPr>
            <a:pattFill prst="dkVert">
              <a:fgClr>
                <a:schemeClr val="accent4"/>
              </a:fgClr>
              <a:bgClr>
                <a:schemeClr val="bg1"/>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'PFOS &amp; PFOA'!$Q$11</c:f>
              <c:numCache>
                <c:formatCode>0%</c:formatCode>
                <c:ptCount val="1"/>
                <c:pt idx="0">
                  <c:v>0.90052356020942403</c:v>
                </c:pt>
              </c:numCache>
            </c:numRef>
          </c:val>
          <c:extLst>
            <c:ext xmlns:c16="http://schemas.microsoft.com/office/drawing/2014/chart" uri="{C3380CC4-5D6E-409C-BE32-E72D297353CC}">
              <c16:uniqueId val="{00000006-FB29-4653-9F9F-AFD146B88B0A}"/>
            </c:ext>
          </c:extLst>
        </c:ser>
        <c:ser>
          <c:idx val="6"/>
          <c:order val="6"/>
          <c:tx>
            <c:v>Aquasorb 10 mg/L</c:v>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'PFOS &amp; PFOA'!$Q$12</c:f>
              <c:numCache>
                <c:formatCode>0%</c:formatCode>
                <c:ptCount val="1"/>
                <c:pt idx="0">
                  <c:v>5.2356020942407886E-3</c:v>
                </c:pt>
              </c:numCache>
            </c:numRef>
          </c:val>
          <c:extLst>
            <c:ext xmlns:c16="http://schemas.microsoft.com/office/drawing/2014/chart" uri="{C3380CC4-5D6E-409C-BE32-E72D297353CC}">
              <c16:uniqueId val="{00000007-FB29-4653-9F9F-AFD146B88B0A}"/>
            </c:ext>
          </c:extLst>
        </c:ser>
        <c:ser>
          <c:idx val="7"/>
          <c:order val="7"/>
          <c:tx>
            <c:v>Aquasorb 25 mg/L</c:v>
          </c:tx>
          <c:spPr>
            <a:pattFill prst="wdDnDiag">
              <a:fgClr>
                <a:schemeClr val="accent3"/>
              </a:fgClr>
              <a:bgClr>
                <a:schemeClr val="bg1"/>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'PFOS &amp; PFOA'!$Q$13</c:f>
              <c:numCache>
                <c:formatCode>0%</c:formatCode>
                <c:ptCount val="1"/>
                <c:pt idx="0">
                  <c:v>9.4240837696335053E-2</c:v>
                </c:pt>
              </c:numCache>
            </c:numRef>
          </c:val>
          <c:extLst>
            <c:ext xmlns:c16="http://schemas.microsoft.com/office/drawing/2014/chart" uri="{C3380CC4-5D6E-409C-BE32-E72D297353CC}">
              <c16:uniqueId val="{00000008-FB29-4653-9F9F-AFD146B88B0A}"/>
            </c:ext>
          </c:extLst>
        </c:ser>
        <c:ser>
          <c:idx val="8"/>
          <c:order val="8"/>
          <c:tx>
            <c:v>Aquasorb 50 mg/L</c:v>
          </c:tx>
          <c:spPr>
            <a:pattFill prst="dkVert">
              <a:fgClr>
                <a:schemeClr val="accent3"/>
              </a:fgClr>
              <a:bgClr>
                <a:schemeClr val="bg1"/>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'PFOS &amp; PFOA'!$Q$14</c:f>
              <c:numCache>
                <c:formatCode>0%</c:formatCode>
                <c:ptCount val="1"/>
                <c:pt idx="0">
                  <c:v>0.22338568935427569</c:v>
                </c:pt>
              </c:numCache>
            </c:numRef>
          </c:val>
          <c:extLst>
            <c:ext xmlns:c16="http://schemas.microsoft.com/office/drawing/2014/chart" uri="{C3380CC4-5D6E-409C-BE32-E72D297353CC}">
              <c16:uniqueId val="{00000009-FB29-4653-9F9F-AFD146B88B0A}"/>
            </c:ext>
          </c:extLst>
        </c:ser>
        <c:dLbls>
          <c:showLegendKey val="0"/>
          <c:showVal val="0"/>
          <c:showCatName val="0"/>
          <c:showSerName val="0"/>
          <c:showPercent val="0"/>
          <c:showBubbleSize val="0"/>
        </c:dLbls>
        <c:gapWidth val="219"/>
        <c:overlap val="-27"/>
        <c:axId val="1263617408"/>
        <c:axId val="1263617968"/>
      </c:barChart>
      <c:catAx>
        <c:axId val="1263617408"/>
        <c:scaling>
          <c:orientation val="minMax"/>
        </c:scaling>
        <c:delete val="1"/>
        <c:axPos val="b"/>
        <c:majorTickMark val="none"/>
        <c:minorTickMark val="none"/>
        <c:tickLblPos val="nextTo"/>
        <c:crossAx val="1263617968"/>
        <c:crosses val="autoZero"/>
        <c:auto val="1"/>
        <c:lblAlgn val="ctr"/>
        <c:lblOffset val="100"/>
        <c:noMultiLvlLbl val="0"/>
      </c:catAx>
      <c:valAx>
        <c:axId val="12636179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dirty="0"/>
                  <a:t>Percent PFC Removal</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6361740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latin typeface="Arial" panose="020B0604020202020204" pitchFamily="34" charset="0"/>
                <a:cs typeface="Arial" panose="020B0604020202020204" pitchFamily="34" charset="0"/>
              </a:defRPr>
            </a:pPr>
            <a:r>
              <a:rPr lang="en-US" dirty="0">
                <a:latin typeface="Arial" panose="020B0604020202020204" pitchFamily="34" charset="0"/>
                <a:cs typeface="Arial" panose="020B0604020202020204" pitchFamily="34" charset="0"/>
              </a:rPr>
              <a:t>Influent &amp; Effluent TOC Levels</a:t>
            </a:r>
          </a:p>
          <a:p>
            <a:pPr>
              <a:defRPr>
                <a:latin typeface="Arial" panose="020B0604020202020204" pitchFamily="34" charset="0"/>
                <a:cs typeface="Arial" panose="020B0604020202020204" pitchFamily="34" charset="0"/>
              </a:defRPr>
            </a:pPr>
            <a:r>
              <a:rPr lang="en-US" dirty="0">
                <a:latin typeface="Arial" panose="020B0604020202020204" pitchFamily="34" charset="0"/>
                <a:cs typeface="Arial" panose="020B0604020202020204" pitchFamily="34" charset="0"/>
              </a:rPr>
              <a:t>Alabama WTP</a:t>
            </a:r>
          </a:p>
        </c:rich>
      </c:tx>
      <c:overlay val="0"/>
    </c:title>
    <c:autoTitleDeleted val="0"/>
    <c:plotArea>
      <c:layout/>
      <c:lineChart>
        <c:grouping val="standard"/>
        <c:varyColors val="0"/>
        <c:ser>
          <c:idx val="0"/>
          <c:order val="0"/>
          <c:tx>
            <c:v>GAC Influent TOC</c:v>
          </c:tx>
          <c:marker>
            <c:symbol val="none"/>
          </c:marker>
          <c:cat>
            <c:numRef>
              <c:f>Sheet1!$A$2:$A$64</c:f>
              <c:numCache>
                <c:formatCode>m/d/yyyy</c:formatCode>
                <c:ptCount val="63"/>
                <c:pt idx="0">
                  <c:v>42459</c:v>
                </c:pt>
                <c:pt idx="1">
                  <c:v>42460</c:v>
                </c:pt>
                <c:pt idx="2">
                  <c:v>42461</c:v>
                </c:pt>
                <c:pt idx="3">
                  <c:v>42462</c:v>
                </c:pt>
                <c:pt idx="4">
                  <c:v>42463</c:v>
                </c:pt>
                <c:pt idx="5">
                  <c:v>42464</c:v>
                </c:pt>
                <c:pt idx="6">
                  <c:v>42465</c:v>
                </c:pt>
                <c:pt idx="7">
                  <c:v>42466</c:v>
                </c:pt>
                <c:pt idx="8">
                  <c:v>42467</c:v>
                </c:pt>
                <c:pt idx="9">
                  <c:v>42468</c:v>
                </c:pt>
                <c:pt idx="10">
                  <c:v>42469</c:v>
                </c:pt>
                <c:pt idx="11">
                  <c:v>42470</c:v>
                </c:pt>
                <c:pt idx="12">
                  <c:v>42471</c:v>
                </c:pt>
                <c:pt idx="13">
                  <c:v>42472</c:v>
                </c:pt>
                <c:pt idx="14">
                  <c:v>42473</c:v>
                </c:pt>
                <c:pt idx="15">
                  <c:v>42474</c:v>
                </c:pt>
                <c:pt idx="16">
                  <c:v>42475</c:v>
                </c:pt>
                <c:pt idx="17">
                  <c:v>42476</c:v>
                </c:pt>
                <c:pt idx="18">
                  <c:v>42477</c:v>
                </c:pt>
                <c:pt idx="19">
                  <c:v>42478</c:v>
                </c:pt>
                <c:pt idx="20">
                  <c:v>42479</c:v>
                </c:pt>
                <c:pt idx="21">
                  <c:v>42480</c:v>
                </c:pt>
                <c:pt idx="22">
                  <c:v>42481</c:v>
                </c:pt>
                <c:pt idx="23">
                  <c:v>42482</c:v>
                </c:pt>
                <c:pt idx="24">
                  <c:v>42483</c:v>
                </c:pt>
                <c:pt idx="25">
                  <c:v>42484</c:v>
                </c:pt>
                <c:pt idx="26">
                  <c:v>42485</c:v>
                </c:pt>
                <c:pt idx="27">
                  <c:v>42486</c:v>
                </c:pt>
                <c:pt idx="28">
                  <c:v>42487</c:v>
                </c:pt>
                <c:pt idx="29">
                  <c:v>42488</c:v>
                </c:pt>
                <c:pt idx="30">
                  <c:v>42489</c:v>
                </c:pt>
                <c:pt idx="31">
                  <c:v>42490</c:v>
                </c:pt>
                <c:pt idx="32">
                  <c:v>42491</c:v>
                </c:pt>
                <c:pt idx="33">
                  <c:v>42492</c:v>
                </c:pt>
                <c:pt idx="34">
                  <c:v>42493</c:v>
                </c:pt>
                <c:pt idx="35">
                  <c:v>42494</c:v>
                </c:pt>
                <c:pt idx="36">
                  <c:v>42495</c:v>
                </c:pt>
                <c:pt idx="37">
                  <c:v>42496</c:v>
                </c:pt>
                <c:pt idx="38">
                  <c:v>42497</c:v>
                </c:pt>
                <c:pt idx="39">
                  <c:v>42498</c:v>
                </c:pt>
                <c:pt idx="40">
                  <c:v>42499</c:v>
                </c:pt>
                <c:pt idx="41">
                  <c:v>42500</c:v>
                </c:pt>
                <c:pt idx="42">
                  <c:v>42501</c:v>
                </c:pt>
                <c:pt idx="43">
                  <c:v>42502</c:v>
                </c:pt>
                <c:pt idx="44">
                  <c:v>42503</c:v>
                </c:pt>
                <c:pt idx="45">
                  <c:v>42504</c:v>
                </c:pt>
                <c:pt idx="46">
                  <c:v>42505</c:v>
                </c:pt>
                <c:pt idx="47">
                  <c:v>42506</c:v>
                </c:pt>
                <c:pt idx="48">
                  <c:v>42507</c:v>
                </c:pt>
                <c:pt idx="49">
                  <c:v>42508</c:v>
                </c:pt>
                <c:pt idx="50">
                  <c:v>42509</c:v>
                </c:pt>
                <c:pt idx="51">
                  <c:v>42510</c:v>
                </c:pt>
                <c:pt idx="52">
                  <c:v>42511</c:v>
                </c:pt>
                <c:pt idx="53">
                  <c:v>42512</c:v>
                </c:pt>
                <c:pt idx="54">
                  <c:v>42513</c:v>
                </c:pt>
                <c:pt idx="55">
                  <c:v>42514</c:v>
                </c:pt>
                <c:pt idx="56">
                  <c:v>42515</c:v>
                </c:pt>
                <c:pt idx="57">
                  <c:v>42516</c:v>
                </c:pt>
                <c:pt idx="58">
                  <c:v>42517</c:v>
                </c:pt>
                <c:pt idx="59">
                  <c:v>42518</c:v>
                </c:pt>
                <c:pt idx="60">
                  <c:v>42519</c:v>
                </c:pt>
                <c:pt idx="61">
                  <c:v>42520</c:v>
                </c:pt>
                <c:pt idx="62">
                  <c:v>42521</c:v>
                </c:pt>
              </c:numCache>
            </c:numRef>
          </c:cat>
          <c:val>
            <c:numRef>
              <c:f>(Sheet1!$B$2:$B$9,Sheet1!$B$11:$B$36,Sheet1!$B$38:$B$62)</c:f>
              <c:numCache>
                <c:formatCode>#0.###" ppm"</c:formatCode>
                <c:ptCount val="59"/>
                <c:pt idx="0">
                  <c:v>1.25</c:v>
                </c:pt>
                <c:pt idx="1">
                  <c:v>1.28</c:v>
                </c:pt>
                <c:pt idx="2">
                  <c:v>1.48</c:v>
                </c:pt>
                <c:pt idx="3">
                  <c:v>1.34</c:v>
                </c:pt>
                <c:pt idx="4">
                  <c:v>1.34</c:v>
                </c:pt>
                <c:pt idx="5">
                  <c:v>1.41</c:v>
                </c:pt>
                <c:pt idx="6">
                  <c:v>1.48</c:v>
                </c:pt>
                <c:pt idx="7">
                  <c:v>1.37</c:v>
                </c:pt>
                <c:pt idx="8">
                  <c:v>1.3</c:v>
                </c:pt>
                <c:pt idx="9">
                  <c:v>1.5</c:v>
                </c:pt>
                <c:pt idx="10">
                  <c:v>1.46</c:v>
                </c:pt>
                <c:pt idx="11">
                  <c:v>1.5</c:v>
                </c:pt>
                <c:pt idx="12">
                  <c:v>1.5</c:v>
                </c:pt>
                <c:pt idx="13">
                  <c:v>1.24</c:v>
                </c:pt>
                <c:pt idx="14">
                  <c:v>1.5</c:v>
                </c:pt>
                <c:pt idx="15">
                  <c:v>1.48</c:v>
                </c:pt>
                <c:pt idx="16">
                  <c:v>1.5</c:v>
                </c:pt>
                <c:pt idx="17">
                  <c:v>1.46</c:v>
                </c:pt>
                <c:pt idx="18">
                  <c:v>1.5</c:v>
                </c:pt>
                <c:pt idx="19">
                  <c:v>1.44</c:v>
                </c:pt>
                <c:pt idx="20">
                  <c:v>2.04</c:v>
                </c:pt>
                <c:pt idx="21">
                  <c:v>1.34</c:v>
                </c:pt>
                <c:pt idx="22">
                  <c:v>1.5</c:v>
                </c:pt>
                <c:pt idx="23">
                  <c:v>1.77</c:v>
                </c:pt>
                <c:pt idx="24">
                  <c:v>1.159999999999997</c:v>
                </c:pt>
                <c:pt idx="25">
                  <c:v>1.1800000000000026</c:v>
                </c:pt>
                <c:pt idx="26">
                  <c:v>1.57</c:v>
                </c:pt>
                <c:pt idx="27">
                  <c:v>1.5</c:v>
                </c:pt>
                <c:pt idx="28">
                  <c:v>1.48</c:v>
                </c:pt>
                <c:pt idx="29">
                  <c:v>1.24</c:v>
                </c:pt>
                <c:pt idx="30">
                  <c:v>1.42</c:v>
                </c:pt>
                <c:pt idx="31">
                  <c:v>1.43</c:v>
                </c:pt>
                <c:pt idx="32">
                  <c:v>1.49</c:v>
                </c:pt>
                <c:pt idx="33">
                  <c:v>1.5</c:v>
                </c:pt>
                <c:pt idx="34">
                  <c:v>1.6600000000000001</c:v>
                </c:pt>
                <c:pt idx="35">
                  <c:v>1.55</c:v>
                </c:pt>
                <c:pt idx="36">
                  <c:v>1.51</c:v>
                </c:pt>
                <c:pt idx="37">
                  <c:v>1.6600000000000001</c:v>
                </c:pt>
                <c:pt idx="38">
                  <c:v>1.55</c:v>
                </c:pt>
                <c:pt idx="39">
                  <c:v>1.32</c:v>
                </c:pt>
                <c:pt idx="40">
                  <c:v>1.36</c:v>
                </c:pt>
                <c:pt idx="41">
                  <c:v>1.51</c:v>
                </c:pt>
                <c:pt idx="42">
                  <c:v>1.51</c:v>
                </c:pt>
                <c:pt idx="43">
                  <c:v>1.46</c:v>
                </c:pt>
                <c:pt idx="44">
                  <c:v>1.49</c:v>
                </c:pt>
                <c:pt idx="45">
                  <c:v>1.6</c:v>
                </c:pt>
                <c:pt idx="46">
                  <c:v>1.56</c:v>
                </c:pt>
                <c:pt idx="47">
                  <c:v>1.9000000000000001</c:v>
                </c:pt>
                <c:pt idx="48">
                  <c:v>1.62</c:v>
                </c:pt>
                <c:pt idx="49">
                  <c:v>1.75</c:v>
                </c:pt>
                <c:pt idx="50">
                  <c:v>1.7</c:v>
                </c:pt>
                <c:pt idx="51">
                  <c:v>1.62</c:v>
                </c:pt>
                <c:pt idx="52">
                  <c:v>2.13</c:v>
                </c:pt>
                <c:pt idx="53">
                  <c:v>1.43</c:v>
                </c:pt>
                <c:pt idx="54">
                  <c:v>1.05</c:v>
                </c:pt>
                <c:pt idx="55">
                  <c:v>1.55</c:v>
                </c:pt>
                <c:pt idx="56">
                  <c:v>1.4</c:v>
                </c:pt>
                <c:pt idx="57">
                  <c:v>1.41</c:v>
                </c:pt>
                <c:pt idx="58">
                  <c:v>1.62</c:v>
                </c:pt>
              </c:numCache>
            </c:numRef>
          </c:val>
          <c:smooth val="0"/>
          <c:extLst>
            <c:ext xmlns:c16="http://schemas.microsoft.com/office/drawing/2014/chart" uri="{C3380CC4-5D6E-409C-BE32-E72D297353CC}">
              <c16:uniqueId val="{00000000-E63A-4BD0-849E-199CBB31115B}"/>
            </c:ext>
          </c:extLst>
        </c:ser>
        <c:ser>
          <c:idx val="1"/>
          <c:order val="1"/>
          <c:tx>
            <c:v>GAC Effluent TOC</c:v>
          </c:tx>
          <c:marker>
            <c:symbol val="none"/>
          </c:marker>
          <c:cat>
            <c:numRef>
              <c:f>Sheet1!$A$2:$A$64</c:f>
              <c:numCache>
                <c:formatCode>m/d/yyyy</c:formatCode>
                <c:ptCount val="63"/>
                <c:pt idx="0">
                  <c:v>42459</c:v>
                </c:pt>
                <c:pt idx="1">
                  <c:v>42460</c:v>
                </c:pt>
                <c:pt idx="2">
                  <c:v>42461</c:v>
                </c:pt>
                <c:pt idx="3">
                  <c:v>42462</c:v>
                </c:pt>
                <c:pt idx="4">
                  <c:v>42463</c:v>
                </c:pt>
                <c:pt idx="5">
                  <c:v>42464</c:v>
                </c:pt>
                <c:pt idx="6">
                  <c:v>42465</c:v>
                </c:pt>
                <c:pt idx="7">
                  <c:v>42466</c:v>
                </c:pt>
                <c:pt idx="8">
                  <c:v>42467</c:v>
                </c:pt>
                <c:pt idx="9">
                  <c:v>42468</c:v>
                </c:pt>
                <c:pt idx="10">
                  <c:v>42469</c:v>
                </c:pt>
                <c:pt idx="11">
                  <c:v>42470</c:v>
                </c:pt>
                <c:pt idx="12">
                  <c:v>42471</c:v>
                </c:pt>
                <c:pt idx="13">
                  <c:v>42472</c:v>
                </c:pt>
                <c:pt idx="14">
                  <c:v>42473</c:v>
                </c:pt>
                <c:pt idx="15">
                  <c:v>42474</c:v>
                </c:pt>
                <c:pt idx="16">
                  <c:v>42475</c:v>
                </c:pt>
                <c:pt idx="17">
                  <c:v>42476</c:v>
                </c:pt>
                <c:pt idx="18">
                  <c:v>42477</c:v>
                </c:pt>
                <c:pt idx="19">
                  <c:v>42478</c:v>
                </c:pt>
                <c:pt idx="20">
                  <c:v>42479</c:v>
                </c:pt>
                <c:pt idx="21">
                  <c:v>42480</c:v>
                </c:pt>
                <c:pt idx="22">
                  <c:v>42481</c:v>
                </c:pt>
                <c:pt idx="23">
                  <c:v>42482</c:v>
                </c:pt>
                <c:pt idx="24">
                  <c:v>42483</c:v>
                </c:pt>
                <c:pt idx="25">
                  <c:v>42484</c:v>
                </c:pt>
                <c:pt idx="26">
                  <c:v>42485</c:v>
                </c:pt>
                <c:pt idx="27">
                  <c:v>42486</c:v>
                </c:pt>
                <c:pt idx="28">
                  <c:v>42487</c:v>
                </c:pt>
                <c:pt idx="29">
                  <c:v>42488</c:v>
                </c:pt>
                <c:pt idx="30">
                  <c:v>42489</c:v>
                </c:pt>
                <c:pt idx="31">
                  <c:v>42490</c:v>
                </c:pt>
                <c:pt idx="32">
                  <c:v>42491</c:v>
                </c:pt>
                <c:pt idx="33">
                  <c:v>42492</c:v>
                </c:pt>
                <c:pt idx="34">
                  <c:v>42493</c:v>
                </c:pt>
                <c:pt idx="35">
                  <c:v>42494</c:v>
                </c:pt>
                <c:pt idx="36">
                  <c:v>42495</c:v>
                </c:pt>
                <c:pt idx="37">
                  <c:v>42496</c:v>
                </c:pt>
                <c:pt idx="38">
                  <c:v>42497</c:v>
                </c:pt>
                <c:pt idx="39">
                  <c:v>42498</c:v>
                </c:pt>
                <c:pt idx="40">
                  <c:v>42499</c:v>
                </c:pt>
                <c:pt idx="41">
                  <c:v>42500</c:v>
                </c:pt>
                <c:pt idx="42">
                  <c:v>42501</c:v>
                </c:pt>
                <c:pt idx="43">
                  <c:v>42502</c:v>
                </c:pt>
                <c:pt idx="44">
                  <c:v>42503</c:v>
                </c:pt>
                <c:pt idx="45">
                  <c:v>42504</c:v>
                </c:pt>
                <c:pt idx="46">
                  <c:v>42505</c:v>
                </c:pt>
                <c:pt idx="47">
                  <c:v>42506</c:v>
                </c:pt>
                <c:pt idx="48">
                  <c:v>42507</c:v>
                </c:pt>
                <c:pt idx="49">
                  <c:v>42508</c:v>
                </c:pt>
                <c:pt idx="50">
                  <c:v>42509</c:v>
                </c:pt>
                <c:pt idx="51">
                  <c:v>42510</c:v>
                </c:pt>
                <c:pt idx="52">
                  <c:v>42511</c:v>
                </c:pt>
                <c:pt idx="53">
                  <c:v>42512</c:v>
                </c:pt>
                <c:pt idx="54">
                  <c:v>42513</c:v>
                </c:pt>
                <c:pt idx="55">
                  <c:v>42514</c:v>
                </c:pt>
                <c:pt idx="56">
                  <c:v>42515</c:v>
                </c:pt>
                <c:pt idx="57">
                  <c:v>42516</c:v>
                </c:pt>
                <c:pt idx="58">
                  <c:v>42517</c:v>
                </c:pt>
                <c:pt idx="59">
                  <c:v>42518</c:v>
                </c:pt>
                <c:pt idx="60">
                  <c:v>42519</c:v>
                </c:pt>
                <c:pt idx="61">
                  <c:v>42520</c:v>
                </c:pt>
                <c:pt idx="62">
                  <c:v>42521</c:v>
                </c:pt>
              </c:numCache>
            </c:numRef>
          </c:cat>
          <c:val>
            <c:numRef>
              <c:f>(Sheet1!$C$2:$C$9,Sheet1!$C$11:$C$36,Sheet1!$C$38:$C$62)</c:f>
              <c:numCache>
                <c:formatCode>#0.###" ppm"</c:formatCode>
                <c:ptCount val="59"/>
                <c:pt idx="0">
                  <c:v>0.17200000000000001</c:v>
                </c:pt>
                <c:pt idx="1">
                  <c:v>0.23500000000000001</c:v>
                </c:pt>
                <c:pt idx="2">
                  <c:v>0.26700000000000002</c:v>
                </c:pt>
                <c:pt idx="3">
                  <c:v>0.20100000000000001</c:v>
                </c:pt>
                <c:pt idx="4">
                  <c:v>0.27600000000000002</c:v>
                </c:pt>
                <c:pt idx="5">
                  <c:v>0.26100000000000001</c:v>
                </c:pt>
                <c:pt idx="6">
                  <c:v>0.21000000000000021</c:v>
                </c:pt>
                <c:pt idx="7">
                  <c:v>0.17900000000000021</c:v>
                </c:pt>
                <c:pt idx="8">
                  <c:v>0.19400000000000001</c:v>
                </c:pt>
                <c:pt idx="9">
                  <c:v>0.56799999999999995</c:v>
                </c:pt>
                <c:pt idx="10">
                  <c:v>0.55000000000000004</c:v>
                </c:pt>
                <c:pt idx="11">
                  <c:v>0.58299999999999996</c:v>
                </c:pt>
                <c:pt idx="12">
                  <c:v>0.70400000000000063</c:v>
                </c:pt>
                <c:pt idx="13">
                  <c:v>0.57299999999999995</c:v>
                </c:pt>
                <c:pt idx="14">
                  <c:v>0.60000000000000064</c:v>
                </c:pt>
                <c:pt idx="15">
                  <c:v>0.58599999999999997</c:v>
                </c:pt>
                <c:pt idx="16">
                  <c:v>0.59099999999999997</c:v>
                </c:pt>
                <c:pt idx="17">
                  <c:v>0.74600000000000133</c:v>
                </c:pt>
                <c:pt idx="18">
                  <c:v>0.64900000000000146</c:v>
                </c:pt>
                <c:pt idx="19">
                  <c:v>0.64000000000000146</c:v>
                </c:pt>
                <c:pt idx="20">
                  <c:v>0.63000000000000145</c:v>
                </c:pt>
                <c:pt idx="21">
                  <c:v>0.58299999999999996</c:v>
                </c:pt>
                <c:pt idx="22">
                  <c:v>0.57800000000000062</c:v>
                </c:pt>
                <c:pt idx="23">
                  <c:v>0.57399999999999995</c:v>
                </c:pt>
                <c:pt idx="24">
                  <c:v>0.54500000000000004</c:v>
                </c:pt>
                <c:pt idx="25">
                  <c:v>0.56799999999999995</c:v>
                </c:pt>
                <c:pt idx="26">
                  <c:v>0.59699999999999998</c:v>
                </c:pt>
                <c:pt idx="27">
                  <c:v>0.64200000000000146</c:v>
                </c:pt>
                <c:pt idx="28">
                  <c:v>0.69899999999999995</c:v>
                </c:pt>
                <c:pt idx="29">
                  <c:v>0.68799999999999994</c:v>
                </c:pt>
                <c:pt idx="30">
                  <c:v>0.63800000000000145</c:v>
                </c:pt>
                <c:pt idx="31">
                  <c:v>0.73700000000000065</c:v>
                </c:pt>
                <c:pt idx="32">
                  <c:v>0.74600000000000133</c:v>
                </c:pt>
                <c:pt idx="33">
                  <c:v>0.69099999999999995</c:v>
                </c:pt>
                <c:pt idx="34">
                  <c:v>0.7790000000000018</c:v>
                </c:pt>
                <c:pt idx="35">
                  <c:v>0.72100000000000064</c:v>
                </c:pt>
                <c:pt idx="36">
                  <c:v>0.68</c:v>
                </c:pt>
                <c:pt idx="37">
                  <c:v>0.71800000000000064</c:v>
                </c:pt>
                <c:pt idx="38">
                  <c:v>0.72900000000000065</c:v>
                </c:pt>
                <c:pt idx="39">
                  <c:v>0.67600000000000182</c:v>
                </c:pt>
                <c:pt idx="40">
                  <c:v>0.69499999999999995</c:v>
                </c:pt>
                <c:pt idx="41">
                  <c:v>0.63100000000000145</c:v>
                </c:pt>
                <c:pt idx="42">
                  <c:v>0.7760000000000018</c:v>
                </c:pt>
                <c:pt idx="43">
                  <c:v>0.70100000000000062</c:v>
                </c:pt>
                <c:pt idx="44">
                  <c:v>0.72600000000000064</c:v>
                </c:pt>
                <c:pt idx="45">
                  <c:v>0.85300000000000065</c:v>
                </c:pt>
                <c:pt idx="46">
                  <c:v>0.73900000000000132</c:v>
                </c:pt>
                <c:pt idx="47">
                  <c:v>0.71600000000000064</c:v>
                </c:pt>
                <c:pt idx="48">
                  <c:v>0.74700000000000133</c:v>
                </c:pt>
                <c:pt idx="49">
                  <c:v>0.76100000000000145</c:v>
                </c:pt>
                <c:pt idx="50">
                  <c:v>0.74400000000000133</c:v>
                </c:pt>
                <c:pt idx="51">
                  <c:v>0.72900000000000065</c:v>
                </c:pt>
                <c:pt idx="52">
                  <c:v>0.75700000000000145</c:v>
                </c:pt>
                <c:pt idx="53">
                  <c:v>0.75500000000000145</c:v>
                </c:pt>
                <c:pt idx="54">
                  <c:v>0.78900000000000003</c:v>
                </c:pt>
                <c:pt idx="55">
                  <c:v>0.86800000000000133</c:v>
                </c:pt>
                <c:pt idx="56">
                  <c:v>0.71200000000000063</c:v>
                </c:pt>
                <c:pt idx="57">
                  <c:v>0.76200000000000145</c:v>
                </c:pt>
                <c:pt idx="58">
                  <c:v>0.82800000000000062</c:v>
                </c:pt>
              </c:numCache>
            </c:numRef>
          </c:val>
          <c:smooth val="0"/>
          <c:extLst>
            <c:ext xmlns:c16="http://schemas.microsoft.com/office/drawing/2014/chart" uri="{C3380CC4-5D6E-409C-BE32-E72D297353CC}">
              <c16:uniqueId val="{00000001-E63A-4BD0-849E-199CBB31115B}"/>
            </c:ext>
          </c:extLst>
        </c:ser>
        <c:dLbls>
          <c:showLegendKey val="0"/>
          <c:showVal val="0"/>
          <c:showCatName val="0"/>
          <c:showSerName val="0"/>
          <c:showPercent val="0"/>
          <c:showBubbleSize val="0"/>
        </c:dLbls>
        <c:smooth val="0"/>
        <c:axId val="1011709760"/>
        <c:axId val="1011708080"/>
      </c:lineChart>
      <c:dateAx>
        <c:axId val="1011709760"/>
        <c:scaling>
          <c:orientation val="minMax"/>
          <c:max val="42517"/>
          <c:min val="42459"/>
        </c:scaling>
        <c:delete val="0"/>
        <c:axPos val="b"/>
        <c:title>
          <c:tx>
            <c:rich>
              <a:bodyPr/>
              <a:lstStyle/>
              <a:p>
                <a:pPr>
                  <a:defRPr/>
                </a:pPr>
                <a:r>
                  <a:rPr lang="en-US" dirty="0"/>
                  <a:t>Date</a:t>
                </a:r>
              </a:p>
            </c:rich>
          </c:tx>
          <c:overlay val="0"/>
        </c:title>
        <c:numFmt formatCode="m/d/yyyy" sourceLinked="1"/>
        <c:majorTickMark val="out"/>
        <c:minorTickMark val="none"/>
        <c:tickLblPos val="nextTo"/>
        <c:crossAx val="1011708080"/>
        <c:crosses val="autoZero"/>
        <c:auto val="1"/>
        <c:lblOffset val="100"/>
        <c:baseTimeUnit val="days"/>
      </c:dateAx>
      <c:valAx>
        <c:axId val="1011708080"/>
        <c:scaling>
          <c:orientation val="minMax"/>
        </c:scaling>
        <c:delete val="0"/>
        <c:axPos val="l"/>
        <c:majorGridlines/>
        <c:title>
          <c:tx>
            <c:rich>
              <a:bodyPr rot="-5400000" vert="horz"/>
              <a:lstStyle/>
              <a:p>
                <a:pPr>
                  <a:defRPr/>
                </a:pPr>
                <a:r>
                  <a:rPr lang="en-US" dirty="0"/>
                  <a:t>TOC concentration,</a:t>
                </a:r>
                <a:r>
                  <a:rPr lang="en-US" baseline="0" dirty="0"/>
                  <a:t> ppm</a:t>
                </a:r>
                <a:endParaRPr lang="en-US" dirty="0"/>
              </a:p>
            </c:rich>
          </c:tx>
          <c:overlay val="0"/>
        </c:title>
        <c:numFmt formatCode="#0.###&quot; ppm&quot;" sourceLinked="1"/>
        <c:majorTickMark val="out"/>
        <c:minorTickMark val="none"/>
        <c:tickLblPos val="nextTo"/>
        <c:crossAx val="1011709760"/>
        <c:crosses val="autoZero"/>
        <c:crossBetween val="between"/>
      </c:valAx>
    </c:plotArea>
    <c:legend>
      <c:legendPos val="r"/>
      <c:overlay val="0"/>
    </c:legend>
    <c:plotVisOnly val="1"/>
    <c:dispBlanksAs val="gap"/>
    <c:showDLblsOverMax val="0"/>
  </c:chart>
  <c:spPr>
    <a:ln>
      <a:solidFill>
        <a:schemeClr val="tx1"/>
      </a:solidFill>
    </a:ln>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latin typeface="Arial" panose="020B0604020202020204" pitchFamily="34" charset="0"/>
                <a:cs typeface="Arial" panose="020B0604020202020204" pitchFamily="34" charset="0"/>
              </a:defRPr>
            </a:pPr>
            <a:r>
              <a:rPr lang="en-US" dirty="0">
                <a:latin typeface="Arial" panose="020B0604020202020204" pitchFamily="34" charset="0"/>
                <a:cs typeface="Arial" panose="020B0604020202020204" pitchFamily="34" charset="0"/>
              </a:rPr>
              <a:t>TOC</a:t>
            </a:r>
            <a:r>
              <a:rPr lang="en-US" baseline="0" dirty="0">
                <a:latin typeface="Arial" panose="020B0604020202020204" pitchFamily="34" charset="0"/>
                <a:cs typeface="Arial" panose="020B0604020202020204" pitchFamily="34" charset="0"/>
              </a:rPr>
              <a:t> and Microcystin-LR vs Simulated Days</a:t>
            </a:r>
            <a:endParaRPr lang="en-US" dirty="0">
              <a:latin typeface="Arial" panose="020B0604020202020204" pitchFamily="34" charset="0"/>
              <a:cs typeface="Arial" panose="020B0604020202020204" pitchFamily="34" charset="0"/>
            </a:endParaRPr>
          </a:p>
        </c:rich>
      </c:tx>
      <c:overlay val="0"/>
    </c:title>
    <c:autoTitleDeleted val="0"/>
    <c:plotArea>
      <c:layout/>
      <c:scatterChart>
        <c:scatterStyle val="smoothMarker"/>
        <c:varyColors val="0"/>
        <c:ser>
          <c:idx val="2"/>
          <c:order val="2"/>
          <c:tx>
            <c:v>CMR F-400 TOC</c:v>
          </c:tx>
          <c:xVal>
            <c:numRef>
              <c:f>'Flow Sheet (25)'!$M$12:$M$113</c:f>
              <c:numCache>
                <c:formatCode>0.0</c:formatCode>
                <c:ptCount val="102"/>
                <c:pt idx="0">
                  <c:v>0.53125</c:v>
                </c:pt>
                <c:pt idx="1">
                  <c:v>2.6562499999999827</c:v>
                </c:pt>
                <c:pt idx="2">
                  <c:v>4.7812500000000124</c:v>
                </c:pt>
                <c:pt idx="3">
                  <c:v>6.9062500000000124</c:v>
                </c:pt>
                <c:pt idx="4">
                  <c:v>9.03125</c:v>
                </c:pt>
                <c:pt idx="5">
                  <c:v>11.15625</c:v>
                </c:pt>
                <c:pt idx="6">
                  <c:v>13.28125</c:v>
                </c:pt>
                <c:pt idx="7">
                  <c:v>15.40625</c:v>
                </c:pt>
                <c:pt idx="8">
                  <c:v>17.531250000000099</c:v>
                </c:pt>
                <c:pt idx="9">
                  <c:v>19.656250000000099</c:v>
                </c:pt>
                <c:pt idx="10">
                  <c:v>21.78125</c:v>
                </c:pt>
                <c:pt idx="11">
                  <c:v>23.90625</c:v>
                </c:pt>
                <c:pt idx="12">
                  <c:v>26.031250000000099</c:v>
                </c:pt>
                <c:pt idx="13">
                  <c:v>28.156250000000099</c:v>
                </c:pt>
                <c:pt idx="14">
                  <c:v>30.28125</c:v>
                </c:pt>
                <c:pt idx="15">
                  <c:v>32.40625</c:v>
                </c:pt>
                <c:pt idx="16">
                  <c:v>34.53125</c:v>
                </c:pt>
                <c:pt idx="17">
                  <c:v>36.65625</c:v>
                </c:pt>
                <c:pt idx="18">
                  <c:v>38.78125</c:v>
                </c:pt>
                <c:pt idx="19">
                  <c:v>40.90625</c:v>
                </c:pt>
                <c:pt idx="20">
                  <c:v>43.03125</c:v>
                </c:pt>
                <c:pt idx="21">
                  <c:v>45.15625</c:v>
                </c:pt>
                <c:pt idx="22">
                  <c:v>47.28125</c:v>
                </c:pt>
                <c:pt idx="23">
                  <c:v>49.40625</c:v>
                </c:pt>
                <c:pt idx="24">
                  <c:v>51.53125</c:v>
                </c:pt>
                <c:pt idx="25">
                  <c:v>53.65625</c:v>
                </c:pt>
                <c:pt idx="26">
                  <c:v>55.78125</c:v>
                </c:pt>
                <c:pt idx="27">
                  <c:v>57.90625</c:v>
                </c:pt>
                <c:pt idx="28">
                  <c:v>60.03125</c:v>
                </c:pt>
                <c:pt idx="29">
                  <c:v>62.15625</c:v>
                </c:pt>
                <c:pt idx="30">
                  <c:v>64.281250000000227</c:v>
                </c:pt>
                <c:pt idx="31">
                  <c:v>66.406250000000227</c:v>
                </c:pt>
                <c:pt idx="32">
                  <c:v>68.531250000000227</c:v>
                </c:pt>
                <c:pt idx="33">
                  <c:v>70.65625</c:v>
                </c:pt>
                <c:pt idx="34">
                  <c:v>72.781250000000227</c:v>
                </c:pt>
                <c:pt idx="35">
                  <c:v>74.906250000000227</c:v>
                </c:pt>
                <c:pt idx="36">
                  <c:v>77.031250000000227</c:v>
                </c:pt>
                <c:pt idx="37">
                  <c:v>79.15625</c:v>
                </c:pt>
                <c:pt idx="38">
                  <c:v>81.281250000000227</c:v>
                </c:pt>
                <c:pt idx="39">
                  <c:v>83.406250000000227</c:v>
                </c:pt>
                <c:pt idx="40">
                  <c:v>85.531250000000227</c:v>
                </c:pt>
                <c:pt idx="41">
                  <c:v>87.65625</c:v>
                </c:pt>
                <c:pt idx="42">
                  <c:v>89.781250000000227</c:v>
                </c:pt>
                <c:pt idx="43">
                  <c:v>91.906250000000227</c:v>
                </c:pt>
                <c:pt idx="44">
                  <c:v>94.031250000000227</c:v>
                </c:pt>
                <c:pt idx="45">
                  <c:v>96.15625</c:v>
                </c:pt>
                <c:pt idx="46">
                  <c:v>98.281250000000227</c:v>
                </c:pt>
                <c:pt idx="47">
                  <c:v>100.40625000000037</c:v>
                </c:pt>
                <c:pt idx="48">
                  <c:v>102.53125000000037</c:v>
                </c:pt>
                <c:pt idx="49">
                  <c:v>104.65625</c:v>
                </c:pt>
                <c:pt idx="50">
                  <c:v>106.78125000000037</c:v>
                </c:pt>
                <c:pt idx="51">
                  <c:v>108.90625000000037</c:v>
                </c:pt>
                <c:pt idx="52">
                  <c:v>111.03125000000037</c:v>
                </c:pt>
                <c:pt idx="53">
                  <c:v>113.15625</c:v>
                </c:pt>
                <c:pt idx="54">
                  <c:v>115.28125000000037</c:v>
                </c:pt>
                <c:pt idx="55">
                  <c:v>117.40625000000037</c:v>
                </c:pt>
                <c:pt idx="56">
                  <c:v>119.53125000000037</c:v>
                </c:pt>
                <c:pt idx="57">
                  <c:v>121.65625</c:v>
                </c:pt>
                <c:pt idx="58">
                  <c:v>123.78125000000037</c:v>
                </c:pt>
                <c:pt idx="59">
                  <c:v>125.90625000000037</c:v>
                </c:pt>
                <c:pt idx="60">
                  <c:v>128.03125</c:v>
                </c:pt>
                <c:pt idx="61">
                  <c:v>130.15625</c:v>
                </c:pt>
                <c:pt idx="62">
                  <c:v>132.28125</c:v>
                </c:pt>
                <c:pt idx="63">
                  <c:v>134.40625</c:v>
                </c:pt>
                <c:pt idx="64">
                  <c:v>136.53125</c:v>
                </c:pt>
                <c:pt idx="65">
                  <c:v>138.65625</c:v>
                </c:pt>
                <c:pt idx="66">
                  <c:v>140.78125</c:v>
                </c:pt>
                <c:pt idx="67">
                  <c:v>142.90625</c:v>
                </c:pt>
                <c:pt idx="68">
                  <c:v>145.03125</c:v>
                </c:pt>
                <c:pt idx="69">
                  <c:v>147.15625</c:v>
                </c:pt>
                <c:pt idx="70">
                  <c:v>149.28125</c:v>
                </c:pt>
                <c:pt idx="71">
                  <c:v>151.40625</c:v>
                </c:pt>
                <c:pt idx="72">
                  <c:v>153.53125</c:v>
                </c:pt>
                <c:pt idx="73">
                  <c:v>155.65625</c:v>
                </c:pt>
                <c:pt idx="74">
                  <c:v>157.78125</c:v>
                </c:pt>
                <c:pt idx="75">
                  <c:v>159.90625</c:v>
                </c:pt>
                <c:pt idx="76">
                  <c:v>162.03125</c:v>
                </c:pt>
                <c:pt idx="77">
                  <c:v>164.15625</c:v>
                </c:pt>
                <c:pt idx="78">
                  <c:v>166.28125</c:v>
                </c:pt>
                <c:pt idx="79">
                  <c:v>168.40625</c:v>
                </c:pt>
                <c:pt idx="80">
                  <c:v>170.53125</c:v>
                </c:pt>
                <c:pt idx="81">
                  <c:v>172.65625</c:v>
                </c:pt>
                <c:pt idx="82">
                  <c:v>174.78125</c:v>
                </c:pt>
                <c:pt idx="83">
                  <c:v>176.90625</c:v>
                </c:pt>
                <c:pt idx="84">
                  <c:v>179.03125</c:v>
                </c:pt>
                <c:pt idx="85">
                  <c:v>181.15625</c:v>
                </c:pt>
                <c:pt idx="86">
                  <c:v>183.28125</c:v>
                </c:pt>
                <c:pt idx="87">
                  <c:v>185.40625</c:v>
                </c:pt>
                <c:pt idx="88">
                  <c:v>187.53125</c:v>
                </c:pt>
                <c:pt idx="89">
                  <c:v>189.65625</c:v>
                </c:pt>
                <c:pt idx="90">
                  <c:v>191.78125</c:v>
                </c:pt>
                <c:pt idx="91">
                  <c:v>193.90625</c:v>
                </c:pt>
                <c:pt idx="92">
                  <c:v>196.03125</c:v>
                </c:pt>
                <c:pt idx="93">
                  <c:v>198.15625</c:v>
                </c:pt>
                <c:pt idx="94">
                  <c:v>200.28125</c:v>
                </c:pt>
                <c:pt idx="95">
                  <c:v>202.40625</c:v>
                </c:pt>
                <c:pt idx="96">
                  <c:v>204.53125</c:v>
                </c:pt>
                <c:pt idx="97">
                  <c:v>206.65625</c:v>
                </c:pt>
                <c:pt idx="98">
                  <c:v>208.78125</c:v>
                </c:pt>
                <c:pt idx="99">
                  <c:v>210.90625</c:v>
                </c:pt>
                <c:pt idx="100">
                  <c:v>213.03125</c:v>
                </c:pt>
                <c:pt idx="101">
                  <c:v>215.15625</c:v>
                </c:pt>
              </c:numCache>
            </c:numRef>
          </c:xVal>
          <c:yVal>
            <c:numRef>
              <c:f>'Flow Sheet (25)'!$U$12:$U$113</c:f>
              <c:numCache>
                <c:formatCode>General</c:formatCode>
                <c:ptCount val="102"/>
                <c:pt idx="3">
                  <c:v>0</c:v>
                </c:pt>
                <c:pt idx="10">
                  <c:v>8.0000000000000168E-2</c:v>
                </c:pt>
                <c:pt idx="20">
                  <c:v>0.34000000000000047</c:v>
                </c:pt>
                <c:pt idx="30">
                  <c:v>0.72000000000000064</c:v>
                </c:pt>
                <c:pt idx="40">
                  <c:v>0.92</c:v>
                </c:pt>
                <c:pt idx="50">
                  <c:v>1.08</c:v>
                </c:pt>
                <c:pt idx="60">
                  <c:v>1.1499999999999935</c:v>
                </c:pt>
                <c:pt idx="70">
                  <c:v>1.45</c:v>
                </c:pt>
                <c:pt idx="80">
                  <c:v>1.55</c:v>
                </c:pt>
                <c:pt idx="90">
                  <c:v>1.6600000000000001</c:v>
                </c:pt>
                <c:pt idx="100">
                  <c:v>1.6900000000000057</c:v>
                </c:pt>
              </c:numCache>
            </c:numRef>
          </c:yVal>
          <c:smooth val="1"/>
          <c:extLst>
            <c:ext xmlns:c16="http://schemas.microsoft.com/office/drawing/2014/chart" uri="{C3380CC4-5D6E-409C-BE32-E72D297353CC}">
              <c16:uniqueId val="{00000000-50DC-4373-AF49-96CB8595F291}"/>
            </c:ext>
          </c:extLst>
        </c:ser>
        <c:ser>
          <c:idx val="1"/>
          <c:order val="1"/>
          <c:tx>
            <c:v>F-400 TOC</c:v>
          </c:tx>
          <c:spPr>
            <a:ln>
              <a:solidFill>
                <a:srgbClr val="C0504D"/>
              </a:solidFill>
            </a:ln>
          </c:spPr>
          <c:xVal>
            <c:numRef>
              <c:f>'Flow Sheet (24)'!$M$12:$M$113</c:f>
              <c:numCache>
                <c:formatCode>0.0</c:formatCode>
                <c:ptCount val="102"/>
                <c:pt idx="0">
                  <c:v>0.55312499999999998</c:v>
                </c:pt>
                <c:pt idx="1">
                  <c:v>2.765625</c:v>
                </c:pt>
                <c:pt idx="2">
                  <c:v>4.9781250000000004</c:v>
                </c:pt>
                <c:pt idx="3">
                  <c:v>7.1906249999999945</c:v>
                </c:pt>
                <c:pt idx="4">
                  <c:v>9.4031250000000011</c:v>
                </c:pt>
                <c:pt idx="5">
                  <c:v>11.615625</c:v>
                </c:pt>
                <c:pt idx="6">
                  <c:v>13.828125</c:v>
                </c:pt>
                <c:pt idx="7">
                  <c:v>16.040624999999892</c:v>
                </c:pt>
                <c:pt idx="8">
                  <c:v>18.253125000000001</c:v>
                </c:pt>
                <c:pt idx="9">
                  <c:v>20.465624999999825</c:v>
                </c:pt>
                <c:pt idx="10">
                  <c:v>22.678125000000001</c:v>
                </c:pt>
                <c:pt idx="11">
                  <c:v>24.890625</c:v>
                </c:pt>
                <c:pt idx="12">
                  <c:v>27.103124999999999</c:v>
                </c:pt>
                <c:pt idx="13">
                  <c:v>29.315625000000001</c:v>
                </c:pt>
                <c:pt idx="14">
                  <c:v>31.528124999999989</c:v>
                </c:pt>
                <c:pt idx="15">
                  <c:v>33.740625000000001</c:v>
                </c:pt>
                <c:pt idx="16">
                  <c:v>35.953125</c:v>
                </c:pt>
                <c:pt idx="17">
                  <c:v>38.165625000000013</c:v>
                </c:pt>
                <c:pt idx="18">
                  <c:v>40.378125000000011</c:v>
                </c:pt>
                <c:pt idx="19">
                  <c:v>42.590625000000003</c:v>
                </c:pt>
                <c:pt idx="20">
                  <c:v>44.803125000000001</c:v>
                </c:pt>
                <c:pt idx="21">
                  <c:v>47.015625</c:v>
                </c:pt>
                <c:pt idx="22">
                  <c:v>49.228125000000318</c:v>
                </c:pt>
                <c:pt idx="23">
                  <c:v>51.440624999999997</c:v>
                </c:pt>
                <c:pt idx="24">
                  <c:v>53.653125000000003</c:v>
                </c:pt>
                <c:pt idx="25">
                  <c:v>55.865625000000001</c:v>
                </c:pt>
                <c:pt idx="26">
                  <c:v>58.078125000000163</c:v>
                </c:pt>
                <c:pt idx="27">
                  <c:v>60.290625000000013</c:v>
                </c:pt>
                <c:pt idx="28">
                  <c:v>62.503125000000011</c:v>
                </c:pt>
                <c:pt idx="29">
                  <c:v>64.715625000000443</c:v>
                </c:pt>
                <c:pt idx="30">
                  <c:v>66.928124999999994</c:v>
                </c:pt>
                <c:pt idx="31">
                  <c:v>69.140625000000227</c:v>
                </c:pt>
                <c:pt idx="32">
                  <c:v>71.353125000000006</c:v>
                </c:pt>
                <c:pt idx="33">
                  <c:v>73.565624999999997</c:v>
                </c:pt>
                <c:pt idx="34">
                  <c:v>75.778125000000003</c:v>
                </c:pt>
                <c:pt idx="35">
                  <c:v>77.99062500000052</c:v>
                </c:pt>
                <c:pt idx="36">
                  <c:v>80.203125000000227</c:v>
                </c:pt>
                <c:pt idx="37">
                  <c:v>82.415625000000475</c:v>
                </c:pt>
                <c:pt idx="38">
                  <c:v>84.628124999999983</c:v>
                </c:pt>
                <c:pt idx="39">
                  <c:v>86.840625000000443</c:v>
                </c:pt>
                <c:pt idx="40">
                  <c:v>89.053124999999994</c:v>
                </c:pt>
                <c:pt idx="41">
                  <c:v>91.265625000000227</c:v>
                </c:pt>
                <c:pt idx="42">
                  <c:v>93.478125000000006</c:v>
                </c:pt>
                <c:pt idx="43">
                  <c:v>95.690624999999997</c:v>
                </c:pt>
                <c:pt idx="44">
                  <c:v>97.903125000000443</c:v>
                </c:pt>
                <c:pt idx="45">
                  <c:v>100.11562499999999</c:v>
                </c:pt>
                <c:pt idx="46">
                  <c:v>102.328125</c:v>
                </c:pt>
                <c:pt idx="47">
                  <c:v>104.54062500000053</c:v>
                </c:pt>
                <c:pt idx="48">
                  <c:v>106.75312500000022</c:v>
                </c:pt>
                <c:pt idx="49">
                  <c:v>108.96562500000039</c:v>
                </c:pt>
                <c:pt idx="50">
                  <c:v>111.17812499999998</c:v>
                </c:pt>
                <c:pt idx="51">
                  <c:v>113.39062500000037</c:v>
                </c:pt>
                <c:pt idx="52">
                  <c:v>115.60312500000002</c:v>
                </c:pt>
                <c:pt idx="53">
                  <c:v>117.81562500000022</c:v>
                </c:pt>
                <c:pt idx="54">
                  <c:v>120.028125</c:v>
                </c:pt>
                <c:pt idx="55">
                  <c:v>122.24062500000063</c:v>
                </c:pt>
                <c:pt idx="56">
                  <c:v>124.45312500000037</c:v>
                </c:pt>
                <c:pt idx="57">
                  <c:v>126.66562500000002</c:v>
                </c:pt>
                <c:pt idx="58">
                  <c:v>128.87812500000001</c:v>
                </c:pt>
                <c:pt idx="59">
                  <c:v>131.09062499999999</c:v>
                </c:pt>
                <c:pt idx="60">
                  <c:v>133.30312499999999</c:v>
                </c:pt>
                <c:pt idx="61">
                  <c:v>135.51562499999972</c:v>
                </c:pt>
                <c:pt idx="62">
                  <c:v>137.72812500000001</c:v>
                </c:pt>
                <c:pt idx="63">
                  <c:v>139.94062499999998</c:v>
                </c:pt>
                <c:pt idx="64">
                  <c:v>142.15312499999999</c:v>
                </c:pt>
                <c:pt idx="65">
                  <c:v>144.36562499999999</c:v>
                </c:pt>
                <c:pt idx="66">
                  <c:v>146.578125</c:v>
                </c:pt>
                <c:pt idx="67">
                  <c:v>148.79062499999998</c:v>
                </c:pt>
                <c:pt idx="68">
                  <c:v>151.00312499999998</c:v>
                </c:pt>
                <c:pt idx="69">
                  <c:v>153.21562499999922</c:v>
                </c:pt>
                <c:pt idx="70">
                  <c:v>155.42812500000073</c:v>
                </c:pt>
                <c:pt idx="71">
                  <c:v>157.64062499999972</c:v>
                </c:pt>
                <c:pt idx="72">
                  <c:v>159.85312500000001</c:v>
                </c:pt>
                <c:pt idx="73">
                  <c:v>162.06562499999998</c:v>
                </c:pt>
                <c:pt idx="74">
                  <c:v>164.27812499999999</c:v>
                </c:pt>
                <c:pt idx="75">
                  <c:v>166.49062499999999</c:v>
                </c:pt>
                <c:pt idx="76">
                  <c:v>168.70312499999972</c:v>
                </c:pt>
                <c:pt idx="77">
                  <c:v>170.91562499999998</c:v>
                </c:pt>
                <c:pt idx="78">
                  <c:v>173.12812500000001</c:v>
                </c:pt>
                <c:pt idx="79">
                  <c:v>175.34062499999999</c:v>
                </c:pt>
                <c:pt idx="80">
                  <c:v>177.55312499999999</c:v>
                </c:pt>
                <c:pt idx="81">
                  <c:v>179.76562499999972</c:v>
                </c:pt>
                <c:pt idx="82">
                  <c:v>181.97812500000001</c:v>
                </c:pt>
                <c:pt idx="83">
                  <c:v>184.19062499999998</c:v>
                </c:pt>
                <c:pt idx="84">
                  <c:v>186.40312499999999</c:v>
                </c:pt>
                <c:pt idx="85">
                  <c:v>188.61562499999926</c:v>
                </c:pt>
                <c:pt idx="86">
                  <c:v>190.82812500000074</c:v>
                </c:pt>
                <c:pt idx="87">
                  <c:v>193.04062499999998</c:v>
                </c:pt>
                <c:pt idx="88">
                  <c:v>195.25312499999998</c:v>
                </c:pt>
                <c:pt idx="89">
                  <c:v>197.46562499999999</c:v>
                </c:pt>
                <c:pt idx="90">
                  <c:v>199.67812499999999</c:v>
                </c:pt>
                <c:pt idx="91">
                  <c:v>201.890625</c:v>
                </c:pt>
                <c:pt idx="92">
                  <c:v>204.10312499999998</c:v>
                </c:pt>
                <c:pt idx="93">
                  <c:v>206.31562499999998</c:v>
                </c:pt>
                <c:pt idx="94">
                  <c:v>208.52812500000007</c:v>
                </c:pt>
                <c:pt idx="95">
                  <c:v>210.74062499999926</c:v>
                </c:pt>
                <c:pt idx="96">
                  <c:v>212.953125</c:v>
                </c:pt>
                <c:pt idx="97">
                  <c:v>215.16562499999998</c:v>
                </c:pt>
                <c:pt idx="98">
                  <c:v>217.37812500000001</c:v>
                </c:pt>
                <c:pt idx="99">
                  <c:v>219.59062499999999</c:v>
                </c:pt>
                <c:pt idx="100">
                  <c:v>221.80312499999999</c:v>
                </c:pt>
                <c:pt idx="101">
                  <c:v>224.01562499999972</c:v>
                </c:pt>
              </c:numCache>
            </c:numRef>
          </c:xVal>
          <c:yVal>
            <c:numRef>
              <c:f>'Flow Sheet (24)'!$U$12:$U$113</c:f>
              <c:numCache>
                <c:formatCode>General</c:formatCode>
                <c:ptCount val="102"/>
                <c:pt idx="3">
                  <c:v>9.0000000000000066E-2</c:v>
                </c:pt>
                <c:pt idx="10">
                  <c:v>0.14000000000000001</c:v>
                </c:pt>
                <c:pt idx="20">
                  <c:v>0.41000000000000031</c:v>
                </c:pt>
                <c:pt idx="30">
                  <c:v>0.72000000000000064</c:v>
                </c:pt>
                <c:pt idx="40">
                  <c:v>0.94000000000000061</c:v>
                </c:pt>
                <c:pt idx="50">
                  <c:v>1.01</c:v>
                </c:pt>
                <c:pt idx="60">
                  <c:v>1.1800000000000057</c:v>
                </c:pt>
                <c:pt idx="70">
                  <c:v>1.35</c:v>
                </c:pt>
                <c:pt idx="80">
                  <c:v>1.44</c:v>
                </c:pt>
                <c:pt idx="90">
                  <c:v>1.49</c:v>
                </c:pt>
                <c:pt idx="100">
                  <c:v>1.51</c:v>
                </c:pt>
              </c:numCache>
            </c:numRef>
          </c:yVal>
          <c:smooth val="1"/>
          <c:extLst>
            <c:ext xmlns:c16="http://schemas.microsoft.com/office/drawing/2014/chart" uri="{C3380CC4-5D6E-409C-BE32-E72D297353CC}">
              <c16:uniqueId val="{00000001-50DC-4373-AF49-96CB8595F291}"/>
            </c:ext>
          </c:extLst>
        </c:ser>
        <c:ser>
          <c:idx val="0"/>
          <c:order val="0"/>
          <c:tx>
            <c:v>Feed TOC</c:v>
          </c:tx>
          <c:spPr>
            <a:ln>
              <a:noFill/>
            </a:ln>
          </c:spPr>
          <c:xVal>
            <c:numRef>
              <c:f>'Flow Sheet (24)'!$M$12:$M$113</c:f>
              <c:numCache>
                <c:formatCode>0.0</c:formatCode>
                <c:ptCount val="102"/>
                <c:pt idx="0">
                  <c:v>0.55312499999999998</c:v>
                </c:pt>
                <c:pt idx="1">
                  <c:v>2.765625</c:v>
                </c:pt>
                <c:pt idx="2">
                  <c:v>4.9781250000000004</c:v>
                </c:pt>
                <c:pt idx="3">
                  <c:v>7.1906249999999945</c:v>
                </c:pt>
                <c:pt idx="4">
                  <c:v>9.4031250000000011</c:v>
                </c:pt>
                <c:pt idx="5">
                  <c:v>11.615625</c:v>
                </c:pt>
                <c:pt idx="6">
                  <c:v>13.828125</c:v>
                </c:pt>
                <c:pt idx="7">
                  <c:v>16.040624999999892</c:v>
                </c:pt>
                <c:pt idx="8">
                  <c:v>18.253125000000001</c:v>
                </c:pt>
                <c:pt idx="9">
                  <c:v>20.465624999999825</c:v>
                </c:pt>
                <c:pt idx="10">
                  <c:v>22.678125000000001</c:v>
                </c:pt>
                <c:pt idx="11">
                  <c:v>24.890625</c:v>
                </c:pt>
                <c:pt idx="12">
                  <c:v>27.103124999999999</c:v>
                </c:pt>
                <c:pt idx="13">
                  <c:v>29.315625000000001</c:v>
                </c:pt>
                <c:pt idx="14">
                  <c:v>31.528124999999989</c:v>
                </c:pt>
                <c:pt idx="15">
                  <c:v>33.740625000000001</c:v>
                </c:pt>
                <c:pt idx="16">
                  <c:v>35.953125</c:v>
                </c:pt>
                <c:pt idx="17">
                  <c:v>38.165625000000013</c:v>
                </c:pt>
                <c:pt idx="18">
                  <c:v>40.378125000000011</c:v>
                </c:pt>
                <c:pt idx="19">
                  <c:v>42.590625000000003</c:v>
                </c:pt>
                <c:pt idx="20">
                  <c:v>44.803125000000001</c:v>
                </c:pt>
                <c:pt idx="21">
                  <c:v>47.015625</c:v>
                </c:pt>
                <c:pt idx="22">
                  <c:v>49.228125000000318</c:v>
                </c:pt>
                <c:pt idx="23">
                  <c:v>51.440624999999997</c:v>
                </c:pt>
                <c:pt idx="24">
                  <c:v>53.653125000000003</c:v>
                </c:pt>
                <c:pt idx="25">
                  <c:v>55.865625000000001</c:v>
                </c:pt>
                <c:pt idx="26">
                  <c:v>58.078125000000163</c:v>
                </c:pt>
                <c:pt idx="27">
                  <c:v>60.290625000000013</c:v>
                </c:pt>
                <c:pt idx="28">
                  <c:v>62.503125000000011</c:v>
                </c:pt>
                <c:pt idx="29">
                  <c:v>64.715625000000443</c:v>
                </c:pt>
                <c:pt idx="30">
                  <c:v>66.928124999999994</c:v>
                </c:pt>
                <c:pt idx="31">
                  <c:v>69.140625000000227</c:v>
                </c:pt>
                <c:pt idx="32">
                  <c:v>71.353125000000006</c:v>
                </c:pt>
                <c:pt idx="33">
                  <c:v>73.565624999999997</c:v>
                </c:pt>
                <c:pt idx="34">
                  <c:v>75.778125000000003</c:v>
                </c:pt>
                <c:pt idx="35">
                  <c:v>77.99062500000052</c:v>
                </c:pt>
                <c:pt idx="36">
                  <c:v>80.203125000000227</c:v>
                </c:pt>
                <c:pt idx="37">
                  <c:v>82.415625000000475</c:v>
                </c:pt>
                <c:pt idx="38">
                  <c:v>84.628124999999983</c:v>
                </c:pt>
                <c:pt idx="39">
                  <c:v>86.840625000000443</c:v>
                </c:pt>
                <c:pt idx="40">
                  <c:v>89.053124999999994</c:v>
                </c:pt>
                <c:pt idx="41">
                  <c:v>91.265625000000227</c:v>
                </c:pt>
                <c:pt idx="42">
                  <c:v>93.478125000000006</c:v>
                </c:pt>
                <c:pt idx="43">
                  <c:v>95.690624999999997</c:v>
                </c:pt>
                <c:pt idx="44">
                  <c:v>97.903125000000443</c:v>
                </c:pt>
                <c:pt idx="45">
                  <c:v>100.11562499999999</c:v>
                </c:pt>
                <c:pt idx="46">
                  <c:v>102.328125</c:v>
                </c:pt>
                <c:pt idx="47">
                  <c:v>104.54062500000053</c:v>
                </c:pt>
                <c:pt idx="48">
                  <c:v>106.75312500000022</c:v>
                </c:pt>
                <c:pt idx="49">
                  <c:v>108.96562500000039</c:v>
                </c:pt>
                <c:pt idx="50">
                  <c:v>111.17812499999998</c:v>
                </c:pt>
                <c:pt idx="51">
                  <c:v>113.39062500000037</c:v>
                </c:pt>
                <c:pt idx="52">
                  <c:v>115.60312500000002</c:v>
                </c:pt>
                <c:pt idx="53">
                  <c:v>117.81562500000022</c:v>
                </c:pt>
                <c:pt idx="54">
                  <c:v>120.028125</c:v>
                </c:pt>
                <c:pt idx="55">
                  <c:v>122.24062500000063</c:v>
                </c:pt>
                <c:pt idx="56">
                  <c:v>124.45312500000037</c:v>
                </c:pt>
                <c:pt idx="57">
                  <c:v>126.66562500000002</c:v>
                </c:pt>
                <c:pt idx="58">
                  <c:v>128.87812500000001</c:v>
                </c:pt>
                <c:pt idx="59">
                  <c:v>131.09062499999999</c:v>
                </c:pt>
                <c:pt idx="60">
                  <c:v>133.30312499999999</c:v>
                </c:pt>
                <c:pt idx="61">
                  <c:v>135.51562499999972</c:v>
                </c:pt>
                <c:pt idx="62">
                  <c:v>137.72812500000001</c:v>
                </c:pt>
                <c:pt idx="63">
                  <c:v>139.94062499999998</c:v>
                </c:pt>
                <c:pt idx="64">
                  <c:v>142.15312499999999</c:v>
                </c:pt>
                <c:pt idx="65">
                  <c:v>144.36562499999999</c:v>
                </c:pt>
                <c:pt idx="66">
                  <c:v>146.578125</c:v>
                </c:pt>
                <c:pt idx="67">
                  <c:v>148.79062499999998</c:v>
                </c:pt>
                <c:pt idx="68">
                  <c:v>151.00312499999998</c:v>
                </c:pt>
                <c:pt idx="69">
                  <c:v>153.21562499999922</c:v>
                </c:pt>
                <c:pt idx="70">
                  <c:v>155.42812500000073</c:v>
                </c:pt>
                <c:pt idx="71">
                  <c:v>157.64062499999972</c:v>
                </c:pt>
                <c:pt idx="72">
                  <c:v>159.85312500000001</c:v>
                </c:pt>
                <c:pt idx="73">
                  <c:v>162.06562499999998</c:v>
                </c:pt>
                <c:pt idx="74">
                  <c:v>164.27812499999999</c:v>
                </c:pt>
                <c:pt idx="75">
                  <c:v>166.49062499999999</c:v>
                </c:pt>
                <c:pt idx="76">
                  <c:v>168.70312499999972</c:v>
                </c:pt>
                <c:pt idx="77">
                  <c:v>170.91562499999998</c:v>
                </c:pt>
                <c:pt idx="78">
                  <c:v>173.12812500000001</c:v>
                </c:pt>
                <c:pt idx="79">
                  <c:v>175.34062499999999</c:v>
                </c:pt>
                <c:pt idx="80">
                  <c:v>177.55312499999999</c:v>
                </c:pt>
                <c:pt idx="81">
                  <c:v>179.76562499999972</c:v>
                </c:pt>
                <c:pt idx="82">
                  <c:v>181.97812500000001</c:v>
                </c:pt>
                <c:pt idx="83">
                  <c:v>184.19062499999998</c:v>
                </c:pt>
                <c:pt idx="84">
                  <c:v>186.40312499999999</c:v>
                </c:pt>
                <c:pt idx="85">
                  <c:v>188.61562499999926</c:v>
                </c:pt>
                <c:pt idx="86">
                  <c:v>190.82812500000074</c:v>
                </c:pt>
                <c:pt idx="87">
                  <c:v>193.04062499999998</c:v>
                </c:pt>
                <c:pt idx="88">
                  <c:v>195.25312499999998</c:v>
                </c:pt>
                <c:pt idx="89">
                  <c:v>197.46562499999999</c:v>
                </c:pt>
                <c:pt idx="90">
                  <c:v>199.67812499999999</c:v>
                </c:pt>
                <c:pt idx="91">
                  <c:v>201.890625</c:v>
                </c:pt>
                <c:pt idx="92">
                  <c:v>204.10312499999998</c:v>
                </c:pt>
                <c:pt idx="93">
                  <c:v>206.31562499999998</c:v>
                </c:pt>
                <c:pt idx="94">
                  <c:v>208.52812500000007</c:v>
                </c:pt>
                <c:pt idx="95">
                  <c:v>210.74062499999926</c:v>
                </c:pt>
                <c:pt idx="96">
                  <c:v>212.953125</c:v>
                </c:pt>
                <c:pt idx="97">
                  <c:v>215.16562499999998</c:v>
                </c:pt>
                <c:pt idx="98">
                  <c:v>217.37812500000001</c:v>
                </c:pt>
                <c:pt idx="99">
                  <c:v>219.59062499999999</c:v>
                </c:pt>
                <c:pt idx="100">
                  <c:v>221.80312499999999</c:v>
                </c:pt>
                <c:pt idx="101">
                  <c:v>224.01562499999972</c:v>
                </c:pt>
              </c:numCache>
            </c:numRef>
          </c:xVal>
          <c:yVal>
            <c:numRef>
              <c:f>'Flow Sheet (24)'!$Z$12:$Z$113</c:f>
              <c:numCache>
                <c:formatCode>General</c:formatCode>
                <c:ptCount val="102"/>
                <c:pt idx="0">
                  <c:v>2.0649999999999999</c:v>
                </c:pt>
                <c:pt idx="41">
                  <c:v>2.12</c:v>
                </c:pt>
                <c:pt idx="56">
                  <c:v>2.11</c:v>
                </c:pt>
                <c:pt idx="94">
                  <c:v>2.17</c:v>
                </c:pt>
              </c:numCache>
            </c:numRef>
          </c:yVal>
          <c:smooth val="1"/>
          <c:extLst>
            <c:ext xmlns:c16="http://schemas.microsoft.com/office/drawing/2014/chart" uri="{C3380CC4-5D6E-409C-BE32-E72D297353CC}">
              <c16:uniqueId val="{00000002-50DC-4373-AF49-96CB8595F291}"/>
            </c:ext>
          </c:extLst>
        </c:ser>
        <c:ser>
          <c:idx val="6"/>
          <c:order val="6"/>
          <c:tx>
            <c:v>feed toc</c:v>
          </c:tx>
          <c:marker>
            <c:symbol val="none"/>
          </c:marker>
          <c:xVal>
            <c:numLit>
              <c:formatCode>General</c:formatCode>
              <c:ptCount val="2"/>
              <c:pt idx="0">
                <c:v>0</c:v>
              </c:pt>
              <c:pt idx="1">
                <c:v>250</c:v>
              </c:pt>
            </c:numLit>
          </c:xVal>
          <c:yVal>
            <c:numRef>
              <c:f>('Flow Sheet (24)'!$Z$11,'Flow Sheet (24)'!$Z$11)</c:f>
              <c:numCache>
                <c:formatCode>General</c:formatCode>
                <c:ptCount val="2"/>
                <c:pt idx="0">
                  <c:v>2.1149999999999998</c:v>
                </c:pt>
                <c:pt idx="1">
                  <c:v>2.1149999999999998</c:v>
                </c:pt>
              </c:numCache>
            </c:numRef>
          </c:yVal>
          <c:smooth val="1"/>
          <c:extLst>
            <c:ext xmlns:c16="http://schemas.microsoft.com/office/drawing/2014/chart" uri="{C3380CC4-5D6E-409C-BE32-E72D297353CC}">
              <c16:uniqueId val="{00000003-50DC-4373-AF49-96CB8595F291}"/>
            </c:ext>
          </c:extLst>
        </c:ser>
        <c:dLbls>
          <c:showLegendKey val="0"/>
          <c:showVal val="0"/>
          <c:showCatName val="0"/>
          <c:showSerName val="0"/>
          <c:showPercent val="0"/>
          <c:showBubbleSize val="0"/>
        </c:dLbls>
        <c:axId val="987521104"/>
        <c:axId val="1014076176"/>
      </c:scatterChart>
      <c:scatterChart>
        <c:scatterStyle val="smoothMarker"/>
        <c:varyColors val="0"/>
        <c:ser>
          <c:idx val="3"/>
          <c:order val="3"/>
          <c:tx>
            <c:v>Feed MC-LR</c:v>
          </c:tx>
          <c:xVal>
            <c:numRef>
              <c:f>'Flow Sheet (25)'!$M$12:$M$113</c:f>
              <c:numCache>
                <c:formatCode>0.0</c:formatCode>
                <c:ptCount val="102"/>
                <c:pt idx="0">
                  <c:v>0.53125</c:v>
                </c:pt>
                <c:pt idx="1">
                  <c:v>2.6562499999999827</c:v>
                </c:pt>
                <c:pt idx="2">
                  <c:v>4.7812500000000124</c:v>
                </c:pt>
                <c:pt idx="3">
                  <c:v>6.9062500000000124</c:v>
                </c:pt>
                <c:pt idx="4">
                  <c:v>9.03125</c:v>
                </c:pt>
                <c:pt idx="5">
                  <c:v>11.15625</c:v>
                </c:pt>
                <c:pt idx="6">
                  <c:v>13.28125</c:v>
                </c:pt>
                <c:pt idx="7">
                  <c:v>15.40625</c:v>
                </c:pt>
                <c:pt idx="8">
                  <c:v>17.531250000000099</c:v>
                </c:pt>
                <c:pt idx="9">
                  <c:v>19.656250000000099</c:v>
                </c:pt>
                <c:pt idx="10">
                  <c:v>21.78125</c:v>
                </c:pt>
                <c:pt idx="11">
                  <c:v>23.90625</c:v>
                </c:pt>
                <c:pt idx="12">
                  <c:v>26.031250000000099</c:v>
                </c:pt>
                <c:pt idx="13">
                  <c:v>28.156250000000099</c:v>
                </c:pt>
                <c:pt idx="14">
                  <c:v>30.28125</c:v>
                </c:pt>
                <c:pt idx="15">
                  <c:v>32.40625</c:v>
                </c:pt>
                <c:pt idx="16">
                  <c:v>34.53125</c:v>
                </c:pt>
                <c:pt idx="17">
                  <c:v>36.65625</c:v>
                </c:pt>
                <c:pt idx="18">
                  <c:v>38.78125</c:v>
                </c:pt>
                <c:pt idx="19">
                  <c:v>40.90625</c:v>
                </c:pt>
                <c:pt idx="20">
                  <c:v>43.03125</c:v>
                </c:pt>
                <c:pt idx="21">
                  <c:v>45.15625</c:v>
                </c:pt>
                <c:pt idx="22">
                  <c:v>47.28125</c:v>
                </c:pt>
                <c:pt idx="23">
                  <c:v>49.40625</c:v>
                </c:pt>
                <c:pt idx="24">
                  <c:v>51.53125</c:v>
                </c:pt>
                <c:pt idx="25">
                  <c:v>53.65625</c:v>
                </c:pt>
                <c:pt idx="26">
                  <c:v>55.78125</c:v>
                </c:pt>
                <c:pt idx="27">
                  <c:v>57.90625</c:v>
                </c:pt>
                <c:pt idx="28">
                  <c:v>60.03125</c:v>
                </c:pt>
                <c:pt idx="29">
                  <c:v>62.15625</c:v>
                </c:pt>
                <c:pt idx="30">
                  <c:v>64.281250000000227</c:v>
                </c:pt>
                <c:pt idx="31">
                  <c:v>66.406250000000227</c:v>
                </c:pt>
                <c:pt idx="32">
                  <c:v>68.531250000000227</c:v>
                </c:pt>
                <c:pt idx="33">
                  <c:v>70.65625</c:v>
                </c:pt>
                <c:pt idx="34">
                  <c:v>72.781250000000227</c:v>
                </c:pt>
                <c:pt idx="35">
                  <c:v>74.906250000000227</c:v>
                </c:pt>
                <c:pt idx="36">
                  <c:v>77.031250000000227</c:v>
                </c:pt>
                <c:pt idx="37">
                  <c:v>79.15625</c:v>
                </c:pt>
                <c:pt idx="38">
                  <c:v>81.281250000000227</c:v>
                </c:pt>
                <c:pt idx="39">
                  <c:v>83.406250000000227</c:v>
                </c:pt>
                <c:pt idx="40">
                  <c:v>85.531250000000227</c:v>
                </c:pt>
                <c:pt idx="41">
                  <c:v>87.65625</c:v>
                </c:pt>
                <c:pt idx="42">
                  <c:v>89.781250000000227</c:v>
                </c:pt>
                <c:pt idx="43">
                  <c:v>91.906250000000227</c:v>
                </c:pt>
                <c:pt idx="44">
                  <c:v>94.031250000000227</c:v>
                </c:pt>
                <c:pt idx="45">
                  <c:v>96.15625</c:v>
                </c:pt>
                <c:pt idx="46">
                  <c:v>98.281250000000227</c:v>
                </c:pt>
                <c:pt idx="47">
                  <c:v>100.40625000000037</c:v>
                </c:pt>
                <c:pt idx="48">
                  <c:v>102.53125000000037</c:v>
                </c:pt>
                <c:pt idx="49">
                  <c:v>104.65625</c:v>
                </c:pt>
                <c:pt idx="50">
                  <c:v>106.78125000000037</c:v>
                </c:pt>
                <c:pt idx="51">
                  <c:v>108.90625000000037</c:v>
                </c:pt>
                <c:pt idx="52">
                  <c:v>111.03125000000037</c:v>
                </c:pt>
                <c:pt idx="53">
                  <c:v>113.15625</c:v>
                </c:pt>
                <c:pt idx="54">
                  <c:v>115.28125000000037</c:v>
                </c:pt>
                <c:pt idx="55">
                  <c:v>117.40625000000037</c:v>
                </c:pt>
                <c:pt idx="56">
                  <c:v>119.53125000000037</c:v>
                </c:pt>
                <c:pt idx="57">
                  <c:v>121.65625</c:v>
                </c:pt>
                <c:pt idx="58">
                  <c:v>123.78125000000037</c:v>
                </c:pt>
                <c:pt idx="59">
                  <c:v>125.90625000000037</c:v>
                </c:pt>
                <c:pt idx="60">
                  <c:v>128.03125</c:v>
                </c:pt>
                <c:pt idx="61">
                  <c:v>130.15625</c:v>
                </c:pt>
                <c:pt idx="62">
                  <c:v>132.28125</c:v>
                </c:pt>
                <c:pt idx="63">
                  <c:v>134.40625</c:v>
                </c:pt>
                <c:pt idx="64">
                  <c:v>136.53125</c:v>
                </c:pt>
                <c:pt idx="65">
                  <c:v>138.65625</c:v>
                </c:pt>
                <c:pt idx="66">
                  <c:v>140.78125</c:v>
                </c:pt>
                <c:pt idx="67">
                  <c:v>142.90625</c:v>
                </c:pt>
                <c:pt idx="68">
                  <c:v>145.03125</c:v>
                </c:pt>
                <c:pt idx="69">
                  <c:v>147.15625</c:v>
                </c:pt>
                <c:pt idx="70">
                  <c:v>149.28125</c:v>
                </c:pt>
                <c:pt idx="71">
                  <c:v>151.40625</c:v>
                </c:pt>
                <c:pt idx="72">
                  <c:v>153.53125</c:v>
                </c:pt>
                <c:pt idx="73">
                  <c:v>155.65625</c:v>
                </c:pt>
                <c:pt idx="74">
                  <c:v>157.78125</c:v>
                </c:pt>
                <c:pt idx="75">
                  <c:v>159.90625</c:v>
                </c:pt>
                <c:pt idx="76">
                  <c:v>162.03125</c:v>
                </c:pt>
                <c:pt idx="77">
                  <c:v>164.15625</c:v>
                </c:pt>
                <c:pt idx="78">
                  <c:v>166.28125</c:v>
                </c:pt>
                <c:pt idx="79">
                  <c:v>168.40625</c:v>
                </c:pt>
                <c:pt idx="80">
                  <c:v>170.53125</c:v>
                </c:pt>
                <c:pt idx="81">
                  <c:v>172.65625</c:v>
                </c:pt>
                <c:pt idx="82">
                  <c:v>174.78125</c:v>
                </c:pt>
                <c:pt idx="83">
                  <c:v>176.90625</c:v>
                </c:pt>
                <c:pt idx="84">
                  <c:v>179.03125</c:v>
                </c:pt>
                <c:pt idx="85">
                  <c:v>181.15625</c:v>
                </c:pt>
                <c:pt idx="86">
                  <c:v>183.28125</c:v>
                </c:pt>
                <c:pt idx="87">
                  <c:v>185.40625</c:v>
                </c:pt>
                <c:pt idx="88">
                  <c:v>187.53125</c:v>
                </c:pt>
                <c:pt idx="89">
                  <c:v>189.65625</c:v>
                </c:pt>
                <c:pt idx="90">
                  <c:v>191.78125</c:v>
                </c:pt>
                <c:pt idx="91">
                  <c:v>193.90625</c:v>
                </c:pt>
                <c:pt idx="92">
                  <c:v>196.03125</c:v>
                </c:pt>
                <c:pt idx="93">
                  <c:v>198.15625</c:v>
                </c:pt>
                <c:pt idx="94">
                  <c:v>200.28125</c:v>
                </c:pt>
                <c:pt idx="95">
                  <c:v>202.40625</c:v>
                </c:pt>
                <c:pt idx="96">
                  <c:v>204.53125</c:v>
                </c:pt>
                <c:pt idx="97">
                  <c:v>206.65625</c:v>
                </c:pt>
                <c:pt idx="98">
                  <c:v>208.78125</c:v>
                </c:pt>
                <c:pt idx="99">
                  <c:v>210.90625</c:v>
                </c:pt>
                <c:pt idx="100">
                  <c:v>213.03125</c:v>
                </c:pt>
                <c:pt idx="101">
                  <c:v>215.15625</c:v>
                </c:pt>
              </c:numCache>
            </c:numRef>
          </c:xVal>
          <c:yVal>
            <c:numRef>
              <c:f>'Flow Sheet (25)'!$AD$12:$AD$113</c:f>
              <c:numCache>
                <c:formatCode>General</c:formatCode>
                <c:ptCount val="102"/>
                <c:pt idx="0">
                  <c:v>55.1</c:v>
                </c:pt>
                <c:pt idx="39">
                  <c:v>52.3</c:v>
                </c:pt>
                <c:pt idx="55">
                  <c:v>58.5</c:v>
                </c:pt>
                <c:pt idx="95">
                  <c:v>52.7</c:v>
                </c:pt>
              </c:numCache>
            </c:numRef>
          </c:yVal>
          <c:smooth val="1"/>
          <c:extLst>
            <c:ext xmlns:c16="http://schemas.microsoft.com/office/drawing/2014/chart" uri="{C3380CC4-5D6E-409C-BE32-E72D297353CC}">
              <c16:uniqueId val="{00000004-50DC-4373-AF49-96CB8595F291}"/>
            </c:ext>
          </c:extLst>
        </c:ser>
        <c:ser>
          <c:idx val="4"/>
          <c:order val="4"/>
          <c:tx>
            <c:v>F-400 MC-LR</c:v>
          </c:tx>
          <c:xVal>
            <c:numRef>
              <c:f>'Flow Sheet (24)'!$M$12:$M$113</c:f>
              <c:numCache>
                <c:formatCode>0.0</c:formatCode>
                <c:ptCount val="102"/>
                <c:pt idx="0">
                  <c:v>0.55312499999999998</c:v>
                </c:pt>
                <c:pt idx="1">
                  <c:v>2.765625</c:v>
                </c:pt>
                <c:pt idx="2">
                  <c:v>4.9781250000000004</c:v>
                </c:pt>
                <c:pt idx="3">
                  <c:v>7.1906249999999945</c:v>
                </c:pt>
                <c:pt idx="4">
                  <c:v>9.4031250000000011</c:v>
                </c:pt>
                <c:pt idx="5">
                  <c:v>11.615625</c:v>
                </c:pt>
                <c:pt idx="6">
                  <c:v>13.828125</c:v>
                </c:pt>
                <c:pt idx="7">
                  <c:v>16.040624999999892</c:v>
                </c:pt>
                <c:pt idx="8">
                  <c:v>18.253125000000001</c:v>
                </c:pt>
                <c:pt idx="9">
                  <c:v>20.465624999999825</c:v>
                </c:pt>
                <c:pt idx="10">
                  <c:v>22.678125000000001</c:v>
                </c:pt>
                <c:pt idx="11">
                  <c:v>24.890625</c:v>
                </c:pt>
                <c:pt idx="12">
                  <c:v>27.103124999999999</c:v>
                </c:pt>
                <c:pt idx="13">
                  <c:v>29.315625000000001</c:v>
                </c:pt>
                <c:pt idx="14">
                  <c:v>31.528124999999989</c:v>
                </c:pt>
                <c:pt idx="15">
                  <c:v>33.740625000000001</c:v>
                </c:pt>
                <c:pt idx="16">
                  <c:v>35.953125</c:v>
                </c:pt>
                <c:pt idx="17">
                  <c:v>38.165625000000013</c:v>
                </c:pt>
                <c:pt idx="18">
                  <c:v>40.378125000000011</c:v>
                </c:pt>
                <c:pt idx="19">
                  <c:v>42.590625000000003</c:v>
                </c:pt>
                <c:pt idx="20">
                  <c:v>44.803125000000001</c:v>
                </c:pt>
                <c:pt idx="21">
                  <c:v>47.015625</c:v>
                </c:pt>
                <c:pt idx="22">
                  <c:v>49.228125000000318</c:v>
                </c:pt>
                <c:pt idx="23">
                  <c:v>51.440624999999997</c:v>
                </c:pt>
                <c:pt idx="24">
                  <c:v>53.653125000000003</c:v>
                </c:pt>
                <c:pt idx="25">
                  <c:v>55.865625000000001</c:v>
                </c:pt>
                <c:pt idx="26">
                  <c:v>58.078125000000163</c:v>
                </c:pt>
                <c:pt idx="27">
                  <c:v>60.290625000000013</c:v>
                </c:pt>
                <c:pt idx="28">
                  <c:v>62.503125000000011</c:v>
                </c:pt>
                <c:pt idx="29">
                  <c:v>64.715625000000443</c:v>
                </c:pt>
                <c:pt idx="30">
                  <c:v>66.928124999999994</c:v>
                </c:pt>
                <c:pt idx="31">
                  <c:v>69.140625000000227</c:v>
                </c:pt>
                <c:pt idx="32">
                  <c:v>71.353125000000006</c:v>
                </c:pt>
                <c:pt idx="33">
                  <c:v>73.565624999999997</c:v>
                </c:pt>
                <c:pt idx="34">
                  <c:v>75.778125000000003</c:v>
                </c:pt>
                <c:pt idx="35">
                  <c:v>77.99062500000052</c:v>
                </c:pt>
                <c:pt idx="36">
                  <c:v>80.203125000000227</c:v>
                </c:pt>
                <c:pt idx="37">
                  <c:v>82.415625000000475</c:v>
                </c:pt>
                <c:pt idx="38">
                  <c:v>84.628124999999983</c:v>
                </c:pt>
                <c:pt idx="39">
                  <c:v>86.840625000000443</c:v>
                </c:pt>
                <c:pt idx="40">
                  <c:v>89.053124999999994</c:v>
                </c:pt>
                <c:pt idx="41">
                  <c:v>91.265625000000227</c:v>
                </c:pt>
                <c:pt idx="42">
                  <c:v>93.478125000000006</c:v>
                </c:pt>
                <c:pt idx="43">
                  <c:v>95.690624999999997</c:v>
                </c:pt>
                <c:pt idx="44">
                  <c:v>97.903125000000443</c:v>
                </c:pt>
                <c:pt idx="45">
                  <c:v>100.11562499999999</c:v>
                </c:pt>
                <c:pt idx="46">
                  <c:v>102.328125</c:v>
                </c:pt>
                <c:pt idx="47">
                  <c:v>104.54062500000053</c:v>
                </c:pt>
                <c:pt idx="48">
                  <c:v>106.75312500000022</c:v>
                </c:pt>
                <c:pt idx="49">
                  <c:v>108.96562500000039</c:v>
                </c:pt>
                <c:pt idx="50">
                  <c:v>111.17812499999998</c:v>
                </c:pt>
                <c:pt idx="51">
                  <c:v>113.39062500000037</c:v>
                </c:pt>
                <c:pt idx="52">
                  <c:v>115.60312500000002</c:v>
                </c:pt>
                <c:pt idx="53">
                  <c:v>117.81562500000022</c:v>
                </c:pt>
                <c:pt idx="54">
                  <c:v>120.028125</c:v>
                </c:pt>
                <c:pt idx="55">
                  <c:v>122.24062500000063</c:v>
                </c:pt>
                <c:pt idx="56">
                  <c:v>124.45312500000037</c:v>
                </c:pt>
                <c:pt idx="57">
                  <c:v>126.66562500000002</c:v>
                </c:pt>
                <c:pt idx="58">
                  <c:v>128.87812500000001</c:v>
                </c:pt>
                <c:pt idx="59">
                  <c:v>131.09062499999999</c:v>
                </c:pt>
                <c:pt idx="60">
                  <c:v>133.30312499999999</c:v>
                </c:pt>
                <c:pt idx="61">
                  <c:v>135.51562499999972</c:v>
                </c:pt>
                <c:pt idx="62">
                  <c:v>137.72812500000001</c:v>
                </c:pt>
                <c:pt idx="63">
                  <c:v>139.94062499999998</c:v>
                </c:pt>
                <c:pt idx="64">
                  <c:v>142.15312499999999</c:v>
                </c:pt>
                <c:pt idx="65">
                  <c:v>144.36562499999999</c:v>
                </c:pt>
                <c:pt idx="66">
                  <c:v>146.578125</c:v>
                </c:pt>
                <c:pt idx="67">
                  <c:v>148.79062499999998</c:v>
                </c:pt>
                <c:pt idx="68">
                  <c:v>151.00312499999998</c:v>
                </c:pt>
                <c:pt idx="69">
                  <c:v>153.21562499999922</c:v>
                </c:pt>
                <c:pt idx="70">
                  <c:v>155.42812500000073</c:v>
                </c:pt>
                <c:pt idx="71">
                  <c:v>157.64062499999972</c:v>
                </c:pt>
                <c:pt idx="72">
                  <c:v>159.85312500000001</c:v>
                </c:pt>
                <c:pt idx="73">
                  <c:v>162.06562499999998</c:v>
                </c:pt>
                <c:pt idx="74">
                  <c:v>164.27812499999999</c:v>
                </c:pt>
                <c:pt idx="75">
                  <c:v>166.49062499999999</c:v>
                </c:pt>
                <c:pt idx="76">
                  <c:v>168.70312499999972</c:v>
                </c:pt>
                <c:pt idx="77">
                  <c:v>170.91562499999998</c:v>
                </c:pt>
                <c:pt idx="78">
                  <c:v>173.12812500000001</c:v>
                </c:pt>
                <c:pt idx="79">
                  <c:v>175.34062499999999</c:v>
                </c:pt>
                <c:pt idx="80">
                  <c:v>177.55312499999999</c:v>
                </c:pt>
                <c:pt idx="81">
                  <c:v>179.76562499999972</c:v>
                </c:pt>
                <c:pt idx="82">
                  <c:v>181.97812500000001</c:v>
                </c:pt>
                <c:pt idx="83">
                  <c:v>184.19062499999998</c:v>
                </c:pt>
                <c:pt idx="84">
                  <c:v>186.40312499999999</c:v>
                </c:pt>
                <c:pt idx="85">
                  <c:v>188.61562499999926</c:v>
                </c:pt>
                <c:pt idx="86">
                  <c:v>190.82812500000074</c:v>
                </c:pt>
                <c:pt idx="87">
                  <c:v>193.04062499999998</c:v>
                </c:pt>
                <c:pt idx="88">
                  <c:v>195.25312499999998</c:v>
                </c:pt>
                <c:pt idx="89">
                  <c:v>197.46562499999999</c:v>
                </c:pt>
                <c:pt idx="90">
                  <c:v>199.67812499999999</c:v>
                </c:pt>
                <c:pt idx="91">
                  <c:v>201.890625</c:v>
                </c:pt>
                <c:pt idx="92">
                  <c:v>204.10312499999998</c:v>
                </c:pt>
                <c:pt idx="93">
                  <c:v>206.31562499999998</c:v>
                </c:pt>
                <c:pt idx="94">
                  <c:v>208.52812500000007</c:v>
                </c:pt>
                <c:pt idx="95">
                  <c:v>210.74062499999926</c:v>
                </c:pt>
                <c:pt idx="96">
                  <c:v>212.953125</c:v>
                </c:pt>
                <c:pt idx="97">
                  <c:v>215.16562499999998</c:v>
                </c:pt>
                <c:pt idx="98">
                  <c:v>217.37812500000001</c:v>
                </c:pt>
                <c:pt idx="99">
                  <c:v>219.59062499999999</c:v>
                </c:pt>
                <c:pt idx="100">
                  <c:v>221.80312499999999</c:v>
                </c:pt>
                <c:pt idx="101">
                  <c:v>224.01562499999972</c:v>
                </c:pt>
              </c:numCache>
            </c:numRef>
          </c:xVal>
          <c:yVal>
            <c:numRef>
              <c:f>'Flow Sheet (24)'!$AA$12:$AA$113</c:f>
              <c:numCache>
                <c:formatCode>General</c:formatCode>
                <c:ptCount val="102"/>
                <c:pt idx="2">
                  <c:v>0</c:v>
                </c:pt>
                <c:pt idx="9">
                  <c:v>0</c:v>
                </c:pt>
                <c:pt idx="19">
                  <c:v>0</c:v>
                </c:pt>
                <c:pt idx="29">
                  <c:v>0</c:v>
                </c:pt>
                <c:pt idx="39">
                  <c:v>0</c:v>
                </c:pt>
                <c:pt idx="49">
                  <c:v>0</c:v>
                </c:pt>
                <c:pt idx="59">
                  <c:v>0</c:v>
                </c:pt>
                <c:pt idx="69">
                  <c:v>0</c:v>
                </c:pt>
                <c:pt idx="79">
                  <c:v>0</c:v>
                </c:pt>
                <c:pt idx="89">
                  <c:v>0</c:v>
                </c:pt>
                <c:pt idx="99">
                  <c:v>0</c:v>
                </c:pt>
              </c:numCache>
            </c:numRef>
          </c:yVal>
          <c:smooth val="1"/>
          <c:extLst>
            <c:ext xmlns:c16="http://schemas.microsoft.com/office/drawing/2014/chart" uri="{C3380CC4-5D6E-409C-BE32-E72D297353CC}">
              <c16:uniqueId val="{00000005-50DC-4373-AF49-96CB8595F291}"/>
            </c:ext>
          </c:extLst>
        </c:ser>
        <c:ser>
          <c:idx val="5"/>
          <c:order val="5"/>
          <c:tx>
            <c:v>CMR F-400 MC-LR</c:v>
          </c:tx>
          <c:xVal>
            <c:numRef>
              <c:f>'Flow Sheet (25)'!$M$12:$M$113</c:f>
              <c:numCache>
                <c:formatCode>0.0</c:formatCode>
                <c:ptCount val="102"/>
                <c:pt idx="0">
                  <c:v>0.53125</c:v>
                </c:pt>
                <c:pt idx="1">
                  <c:v>2.6562499999999827</c:v>
                </c:pt>
                <c:pt idx="2">
                  <c:v>4.7812500000000124</c:v>
                </c:pt>
                <c:pt idx="3">
                  <c:v>6.9062500000000124</c:v>
                </c:pt>
                <c:pt idx="4">
                  <c:v>9.03125</c:v>
                </c:pt>
                <c:pt idx="5">
                  <c:v>11.15625</c:v>
                </c:pt>
                <c:pt idx="6">
                  <c:v>13.28125</c:v>
                </c:pt>
                <c:pt idx="7">
                  <c:v>15.40625</c:v>
                </c:pt>
                <c:pt idx="8">
                  <c:v>17.531250000000099</c:v>
                </c:pt>
                <c:pt idx="9">
                  <c:v>19.656250000000099</c:v>
                </c:pt>
                <c:pt idx="10">
                  <c:v>21.78125</c:v>
                </c:pt>
                <c:pt idx="11">
                  <c:v>23.90625</c:v>
                </c:pt>
                <c:pt idx="12">
                  <c:v>26.031250000000099</c:v>
                </c:pt>
                <c:pt idx="13">
                  <c:v>28.156250000000099</c:v>
                </c:pt>
                <c:pt idx="14">
                  <c:v>30.28125</c:v>
                </c:pt>
                <c:pt idx="15">
                  <c:v>32.40625</c:v>
                </c:pt>
                <c:pt idx="16">
                  <c:v>34.53125</c:v>
                </c:pt>
                <c:pt idx="17">
                  <c:v>36.65625</c:v>
                </c:pt>
                <c:pt idx="18">
                  <c:v>38.78125</c:v>
                </c:pt>
                <c:pt idx="19">
                  <c:v>40.90625</c:v>
                </c:pt>
                <c:pt idx="20">
                  <c:v>43.03125</c:v>
                </c:pt>
                <c:pt idx="21">
                  <c:v>45.15625</c:v>
                </c:pt>
                <c:pt idx="22">
                  <c:v>47.28125</c:v>
                </c:pt>
                <c:pt idx="23">
                  <c:v>49.40625</c:v>
                </c:pt>
                <c:pt idx="24">
                  <c:v>51.53125</c:v>
                </c:pt>
                <c:pt idx="25">
                  <c:v>53.65625</c:v>
                </c:pt>
                <c:pt idx="26">
                  <c:v>55.78125</c:v>
                </c:pt>
                <c:pt idx="27">
                  <c:v>57.90625</c:v>
                </c:pt>
                <c:pt idx="28">
                  <c:v>60.03125</c:v>
                </c:pt>
                <c:pt idx="29">
                  <c:v>62.15625</c:v>
                </c:pt>
                <c:pt idx="30">
                  <c:v>64.281250000000227</c:v>
                </c:pt>
                <c:pt idx="31">
                  <c:v>66.406250000000227</c:v>
                </c:pt>
                <c:pt idx="32">
                  <c:v>68.531250000000227</c:v>
                </c:pt>
                <c:pt idx="33">
                  <c:v>70.65625</c:v>
                </c:pt>
                <c:pt idx="34">
                  <c:v>72.781250000000227</c:v>
                </c:pt>
                <c:pt idx="35">
                  <c:v>74.906250000000227</c:v>
                </c:pt>
                <c:pt idx="36">
                  <c:v>77.031250000000227</c:v>
                </c:pt>
                <c:pt idx="37">
                  <c:v>79.15625</c:v>
                </c:pt>
                <c:pt idx="38">
                  <c:v>81.281250000000227</c:v>
                </c:pt>
                <c:pt idx="39">
                  <c:v>83.406250000000227</c:v>
                </c:pt>
                <c:pt idx="40">
                  <c:v>85.531250000000227</c:v>
                </c:pt>
                <c:pt idx="41">
                  <c:v>87.65625</c:v>
                </c:pt>
                <c:pt idx="42">
                  <c:v>89.781250000000227</c:v>
                </c:pt>
                <c:pt idx="43">
                  <c:v>91.906250000000227</c:v>
                </c:pt>
                <c:pt idx="44">
                  <c:v>94.031250000000227</c:v>
                </c:pt>
                <c:pt idx="45">
                  <c:v>96.15625</c:v>
                </c:pt>
                <c:pt idx="46">
                  <c:v>98.281250000000227</c:v>
                </c:pt>
                <c:pt idx="47">
                  <c:v>100.40625000000037</c:v>
                </c:pt>
                <c:pt idx="48">
                  <c:v>102.53125000000037</c:v>
                </c:pt>
                <c:pt idx="49">
                  <c:v>104.65625</c:v>
                </c:pt>
                <c:pt idx="50">
                  <c:v>106.78125000000037</c:v>
                </c:pt>
                <c:pt idx="51">
                  <c:v>108.90625000000037</c:v>
                </c:pt>
                <c:pt idx="52">
                  <c:v>111.03125000000037</c:v>
                </c:pt>
                <c:pt idx="53">
                  <c:v>113.15625</c:v>
                </c:pt>
                <c:pt idx="54">
                  <c:v>115.28125000000037</c:v>
                </c:pt>
                <c:pt idx="55">
                  <c:v>117.40625000000037</c:v>
                </c:pt>
                <c:pt idx="56">
                  <c:v>119.53125000000037</c:v>
                </c:pt>
                <c:pt idx="57">
                  <c:v>121.65625</c:v>
                </c:pt>
                <c:pt idx="58">
                  <c:v>123.78125000000037</c:v>
                </c:pt>
                <c:pt idx="59">
                  <c:v>125.90625000000037</c:v>
                </c:pt>
                <c:pt idx="60">
                  <c:v>128.03125</c:v>
                </c:pt>
                <c:pt idx="61">
                  <c:v>130.15625</c:v>
                </c:pt>
                <c:pt idx="62">
                  <c:v>132.28125</c:v>
                </c:pt>
                <c:pt idx="63">
                  <c:v>134.40625</c:v>
                </c:pt>
                <c:pt idx="64">
                  <c:v>136.53125</c:v>
                </c:pt>
                <c:pt idx="65">
                  <c:v>138.65625</c:v>
                </c:pt>
                <c:pt idx="66">
                  <c:v>140.78125</c:v>
                </c:pt>
                <c:pt idx="67">
                  <c:v>142.90625</c:v>
                </c:pt>
                <c:pt idx="68">
                  <c:v>145.03125</c:v>
                </c:pt>
                <c:pt idx="69">
                  <c:v>147.15625</c:v>
                </c:pt>
                <c:pt idx="70">
                  <c:v>149.28125</c:v>
                </c:pt>
                <c:pt idx="71">
                  <c:v>151.40625</c:v>
                </c:pt>
                <c:pt idx="72">
                  <c:v>153.53125</c:v>
                </c:pt>
                <c:pt idx="73">
                  <c:v>155.65625</c:v>
                </c:pt>
                <c:pt idx="74">
                  <c:v>157.78125</c:v>
                </c:pt>
                <c:pt idx="75">
                  <c:v>159.90625</c:v>
                </c:pt>
                <c:pt idx="76">
                  <c:v>162.03125</c:v>
                </c:pt>
                <c:pt idx="77">
                  <c:v>164.15625</c:v>
                </c:pt>
                <c:pt idx="78">
                  <c:v>166.28125</c:v>
                </c:pt>
                <c:pt idx="79">
                  <c:v>168.40625</c:v>
                </c:pt>
                <c:pt idx="80">
                  <c:v>170.53125</c:v>
                </c:pt>
                <c:pt idx="81">
                  <c:v>172.65625</c:v>
                </c:pt>
                <c:pt idx="82">
                  <c:v>174.78125</c:v>
                </c:pt>
                <c:pt idx="83">
                  <c:v>176.90625</c:v>
                </c:pt>
                <c:pt idx="84">
                  <c:v>179.03125</c:v>
                </c:pt>
                <c:pt idx="85">
                  <c:v>181.15625</c:v>
                </c:pt>
                <c:pt idx="86">
                  <c:v>183.28125</c:v>
                </c:pt>
                <c:pt idx="87">
                  <c:v>185.40625</c:v>
                </c:pt>
                <c:pt idx="88">
                  <c:v>187.53125</c:v>
                </c:pt>
                <c:pt idx="89">
                  <c:v>189.65625</c:v>
                </c:pt>
                <c:pt idx="90">
                  <c:v>191.78125</c:v>
                </c:pt>
                <c:pt idx="91">
                  <c:v>193.90625</c:v>
                </c:pt>
                <c:pt idx="92">
                  <c:v>196.03125</c:v>
                </c:pt>
                <c:pt idx="93">
                  <c:v>198.15625</c:v>
                </c:pt>
                <c:pt idx="94">
                  <c:v>200.28125</c:v>
                </c:pt>
                <c:pt idx="95">
                  <c:v>202.40625</c:v>
                </c:pt>
                <c:pt idx="96">
                  <c:v>204.53125</c:v>
                </c:pt>
                <c:pt idx="97">
                  <c:v>206.65625</c:v>
                </c:pt>
                <c:pt idx="98">
                  <c:v>208.78125</c:v>
                </c:pt>
                <c:pt idx="99">
                  <c:v>210.90625</c:v>
                </c:pt>
                <c:pt idx="100">
                  <c:v>213.03125</c:v>
                </c:pt>
                <c:pt idx="101">
                  <c:v>215.15625</c:v>
                </c:pt>
              </c:numCache>
            </c:numRef>
          </c:xVal>
          <c:yVal>
            <c:numRef>
              <c:f>'Flow Sheet (25)'!$AA$12:$AA$113</c:f>
              <c:numCache>
                <c:formatCode>General</c:formatCode>
                <c:ptCount val="102"/>
                <c:pt idx="2">
                  <c:v>0</c:v>
                </c:pt>
                <c:pt idx="9">
                  <c:v>0</c:v>
                </c:pt>
                <c:pt idx="19">
                  <c:v>0</c:v>
                </c:pt>
                <c:pt idx="29">
                  <c:v>0</c:v>
                </c:pt>
                <c:pt idx="39">
                  <c:v>0</c:v>
                </c:pt>
                <c:pt idx="49">
                  <c:v>0</c:v>
                </c:pt>
                <c:pt idx="59">
                  <c:v>0</c:v>
                </c:pt>
                <c:pt idx="69">
                  <c:v>0</c:v>
                </c:pt>
                <c:pt idx="79">
                  <c:v>0</c:v>
                </c:pt>
                <c:pt idx="89">
                  <c:v>0</c:v>
                </c:pt>
                <c:pt idx="99">
                  <c:v>0</c:v>
                </c:pt>
              </c:numCache>
            </c:numRef>
          </c:yVal>
          <c:smooth val="1"/>
          <c:extLst>
            <c:ext xmlns:c16="http://schemas.microsoft.com/office/drawing/2014/chart" uri="{C3380CC4-5D6E-409C-BE32-E72D297353CC}">
              <c16:uniqueId val="{00000006-50DC-4373-AF49-96CB8595F291}"/>
            </c:ext>
          </c:extLst>
        </c:ser>
        <c:dLbls>
          <c:showLegendKey val="0"/>
          <c:showVal val="0"/>
          <c:showCatName val="0"/>
          <c:showSerName val="0"/>
          <c:showPercent val="0"/>
          <c:showBubbleSize val="0"/>
        </c:dLbls>
        <c:axId val="1014079536"/>
        <c:axId val="1014077296"/>
      </c:scatterChart>
      <c:valAx>
        <c:axId val="987521104"/>
        <c:scaling>
          <c:orientation val="minMax"/>
          <c:max val="250"/>
          <c:min val="0"/>
        </c:scaling>
        <c:delete val="0"/>
        <c:axPos val="b"/>
        <c:title>
          <c:tx>
            <c:rich>
              <a:bodyPr/>
              <a:lstStyle/>
              <a:p>
                <a:pPr>
                  <a:defRPr sz="1200"/>
                </a:pPr>
                <a:r>
                  <a:rPr lang="en-US" sz="1200" dirty="0"/>
                  <a:t>Simulated Days of Operation</a:t>
                </a:r>
              </a:p>
            </c:rich>
          </c:tx>
          <c:overlay val="0"/>
        </c:title>
        <c:numFmt formatCode="0.0" sourceLinked="1"/>
        <c:majorTickMark val="out"/>
        <c:minorTickMark val="none"/>
        <c:tickLblPos val="nextTo"/>
        <c:crossAx val="1014076176"/>
        <c:crosses val="autoZero"/>
        <c:crossBetween val="midCat"/>
      </c:valAx>
      <c:valAx>
        <c:axId val="1014076176"/>
        <c:scaling>
          <c:orientation val="minMax"/>
        </c:scaling>
        <c:delete val="0"/>
        <c:axPos val="l"/>
        <c:majorGridlines/>
        <c:title>
          <c:tx>
            <c:rich>
              <a:bodyPr/>
              <a:lstStyle/>
              <a:p>
                <a:pPr>
                  <a:defRPr sz="1800">
                    <a:latin typeface="Arial" panose="020B0604020202020204" pitchFamily="34" charset="0"/>
                    <a:cs typeface="Arial" panose="020B0604020202020204" pitchFamily="34" charset="0"/>
                  </a:defRPr>
                </a:pPr>
                <a:r>
                  <a:rPr lang="en-US" sz="1800" dirty="0">
                    <a:latin typeface="Arial" panose="020B0604020202020204" pitchFamily="34" charset="0"/>
                    <a:cs typeface="Arial" panose="020B0604020202020204" pitchFamily="34" charset="0"/>
                  </a:rPr>
                  <a:t>TOC</a:t>
                </a:r>
                <a:r>
                  <a:rPr lang="en-US" sz="1800" baseline="0" dirty="0">
                    <a:latin typeface="Arial" panose="020B0604020202020204" pitchFamily="34" charset="0"/>
                    <a:cs typeface="Arial" panose="020B0604020202020204" pitchFamily="34" charset="0"/>
                  </a:rPr>
                  <a:t> Concentration (ppm)</a:t>
                </a:r>
              </a:p>
            </c:rich>
          </c:tx>
          <c:overlay val="0"/>
        </c:title>
        <c:numFmt formatCode="General" sourceLinked="1"/>
        <c:majorTickMark val="out"/>
        <c:minorTickMark val="none"/>
        <c:tickLblPos val="nextTo"/>
        <c:crossAx val="987521104"/>
        <c:crosses val="autoZero"/>
        <c:crossBetween val="midCat"/>
      </c:valAx>
      <c:valAx>
        <c:axId val="1014077296"/>
        <c:scaling>
          <c:orientation val="minMax"/>
        </c:scaling>
        <c:delete val="0"/>
        <c:axPos val="r"/>
        <c:title>
          <c:tx>
            <c:rich>
              <a:bodyPr rot="-5400000" vert="horz"/>
              <a:lstStyle/>
              <a:p>
                <a:pPr>
                  <a:defRPr sz="1800">
                    <a:latin typeface="Arial" panose="020B0604020202020204" pitchFamily="34" charset="0"/>
                    <a:cs typeface="Arial" panose="020B0604020202020204" pitchFamily="34" charset="0"/>
                  </a:defRPr>
                </a:pPr>
                <a:r>
                  <a:rPr lang="en-US" sz="1800" dirty="0">
                    <a:latin typeface="Arial" panose="020B0604020202020204" pitchFamily="34" charset="0"/>
                    <a:cs typeface="Arial" panose="020B0604020202020204" pitchFamily="34" charset="0"/>
                  </a:rPr>
                  <a:t>Microcystin-LR (ppb)</a:t>
                </a:r>
              </a:p>
            </c:rich>
          </c:tx>
          <c:overlay val="0"/>
        </c:title>
        <c:numFmt formatCode="General" sourceLinked="1"/>
        <c:majorTickMark val="out"/>
        <c:minorTickMark val="none"/>
        <c:tickLblPos val="nextTo"/>
        <c:crossAx val="1014079536"/>
        <c:crosses val="max"/>
        <c:crossBetween val="midCat"/>
      </c:valAx>
      <c:valAx>
        <c:axId val="1014079536"/>
        <c:scaling>
          <c:orientation val="minMax"/>
        </c:scaling>
        <c:delete val="1"/>
        <c:axPos val="b"/>
        <c:numFmt formatCode="0.0" sourceLinked="1"/>
        <c:majorTickMark val="out"/>
        <c:minorTickMark val="none"/>
        <c:tickLblPos val="none"/>
        <c:crossAx val="1014077296"/>
        <c:crosses val="autoZero"/>
        <c:crossBetween val="midCat"/>
      </c:valAx>
      <c:spPr>
        <a:ln>
          <a:solidFill>
            <a:schemeClr val="tx1"/>
          </a:solidFill>
        </a:ln>
      </c:spPr>
    </c:plotArea>
    <c:legend>
      <c:legendPos val="b"/>
      <c:legendEntry>
        <c:idx val="3"/>
        <c:delete val="1"/>
      </c:legendEntry>
      <c:overlay val="0"/>
    </c:legend>
    <c:plotVisOnly val="1"/>
    <c:dispBlanksAs val="span"/>
    <c:showDLblsOverMax val="0"/>
  </c:chart>
  <c:spPr>
    <a:ln>
      <a:solidFill>
        <a:schemeClr val="tx1"/>
      </a:solidFill>
    </a:ln>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latin typeface="Arial" panose="020B0604020202020204" pitchFamily="34" charset="0"/>
                <a:cs typeface="Arial" panose="020B0604020202020204" pitchFamily="34" charset="0"/>
              </a:defRPr>
            </a:pPr>
            <a:r>
              <a:rPr lang="en-US" sz="1600" dirty="0">
                <a:latin typeface="Arial" panose="020B0604020202020204" pitchFamily="34" charset="0"/>
                <a:cs typeface="Arial" panose="020B0604020202020204" pitchFamily="34" charset="0"/>
              </a:rPr>
              <a:t>Simulated Days of Operation vs PFCs and TOC</a:t>
            </a:r>
          </a:p>
        </c:rich>
      </c:tx>
      <c:overlay val="0"/>
    </c:title>
    <c:autoTitleDeleted val="0"/>
    <c:plotArea>
      <c:layout>
        <c:manualLayout>
          <c:layoutTarget val="inner"/>
          <c:xMode val="edge"/>
          <c:yMode val="edge"/>
          <c:x val="9.3808318453654491E-2"/>
          <c:y val="0.11222842977542119"/>
          <c:w val="0.82503261716323495"/>
          <c:h val="0.64471767190443863"/>
        </c:manualLayout>
      </c:layout>
      <c:scatterChart>
        <c:scatterStyle val="smoothMarker"/>
        <c:varyColors val="0"/>
        <c:ser>
          <c:idx val="0"/>
          <c:order val="0"/>
          <c:tx>
            <c:strRef>
              <c:f>'Flow Sheet (1)'!$Y$10</c:f>
              <c:strCache>
                <c:ptCount val="1"/>
                <c:pt idx="0">
                  <c:v>PFHpA</c:v>
                </c:pt>
              </c:strCache>
            </c:strRef>
          </c:tx>
          <c:marker>
            <c:symbol val="square"/>
            <c:size val="7"/>
          </c:marker>
          <c:xVal>
            <c:numRef>
              <c:f>'Flow Sheet (1)'!$N$12:$N$222</c:f>
              <c:numCache>
                <c:formatCode>0.0</c:formatCode>
                <c:ptCount val="211"/>
                <c:pt idx="0">
                  <c:v>0.65145833339630277</c:v>
                </c:pt>
                <c:pt idx="1">
                  <c:v>2.8639583333962464</c:v>
                </c:pt>
                <c:pt idx="2">
                  <c:v>5.0764583333962943</c:v>
                </c:pt>
                <c:pt idx="3">
                  <c:v>9.5014583333962968</c:v>
                </c:pt>
                <c:pt idx="4">
                  <c:v>11.713958333396299</c:v>
                </c:pt>
                <c:pt idx="5">
                  <c:v>13.926458333396322</c:v>
                </c:pt>
                <c:pt idx="6">
                  <c:v>18.351458333396305</c:v>
                </c:pt>
                <c:pt idx="7">
                  <c:v>20.56395833339629</c:v>
                </c:pt>
                <c:pt idx="8">
                  <c:v>22.776458333396288</c:v>
                </c:pt>
                <c:pt idx="9">
                  <c:v>27.2014583333963</c:v>
                </c:pt>
                <c:pt idx="10">
                  <c:v>29.413958333396305</c:v>
                </c:pt>
                <c:pt idx="11">
                  <c:v>31.62645833339629</c:v>
                </c:pt>
                <c:pt idx="12">
                  <c:v>36.051458333395999</c:v>
                </c:pt>
                <c:pt idx="13">
                  <c:v>38.263958333396303</c:v>
                </c:pt>
                <c:pt idx="14">
                  <c:v>40.476458333396245</c:v>
                </c:pt>
                <c:pt idx="15">
                  <c:v>44.901458333395993</c:v>
                </c:pt>
                <c:pt idx="16">
                  <c:v>47.113958333396297</c:v>
                </c:pt>
                <c:pt idx="17">
                  <c:v>49.326458333396296</c:v>
                </c:pt>
                <c:pt idx="18">
                  <c:v>53.751458333396144</c:v>
                </c:pt>
                <c:pt idx="19">
                  <c:v>55.963958333396299</c:v>
                </c:pt>
                <c:pt idx="20">
                  <c:v>58.176458333396297</c:v>
                </c:pt>
                <c:pt idx="21">
                  <c:v>62.601458333396245</c:v>
                </c:pt>
                <c:pt idx="22">
                  <c:v>64.813958333396059</c:v>
                </c:pt>
                <c:pt idx="23">
                  <c:v>67.026458333394444</c:v>
                </c:pt>
                <c:pt idx="24">
                  <c:v>71.451458333396218</c:v>
                </c:pt>
                <c:pt idx="25">
                  <c:v>73.663958333395158</c:v>
                </c:pt>
                <c:pt idx="26">
                  <c:v>75.876458333393984</c:v>
                </c:pt>
                <c:pt idx="27">
                  <c:v>80.301458333395658</c:v>
                </c:pt>
                <c:pt idx="28">
                  <c:v>82.513958333396218</c:v>
                </c:pt>
                <c:pt idx="29">
                  <c:v>84.726458333395158</c:v>
                </c:pt>
                <c:pt idx="30">
                  <c:v>89.151458333394444</c:v>
                </c:pt>
                <c:pt idx="31">
                  <c:v>91.363958333395658</c:v>
                </c:pt>
                <c:pt idx="32">
                  <c:v>93.5764583333941</c:v>
                </c:pt>
                <c:pt idx="33">
                  <c:v>98.001458333396059</c:v>
                </c:pt>
                <c:pt idx="34">
                  <c:v>100.21395833339628</c:v>
                </c:pt>
                <c:pt idx="35">
                  <c:v>102.42645833339535</c:v>
                </c:pt>
                <c:pt idx="36">
                  <c:v>106.85145833339521</c:v>
                </c:pt>
                <c:pt idx="37">
                  <c:v>109.06395833339595</c:v>
                </c:pt>
                <c:pt idx="38">
                  <c:v>111.27645833339504</c:v>
                </c:pt>
                <c:pt idx="39">
                  <c:v>115.70145833339618</c:v>
                </c:pt>
                <c:pt idx="40">
                  <c:v>117.91395833339628</c:v>
                </c:pt>
                <c:pt idx="41">
                  <c:v>120.12645833339432</c:v>
                </c:pt>
                <c:pt idx="42">
                  <c:v>124.55145833339535</c:v>
                </c:pt>
                <c:pt idx="43">
                  <c:v>126.76395833339618</c:v>
                </c:pt>
                <c:pt idx="44">
                  <c:v>128.97645833339641</c:v>
                </c:pt>
                <c:pt idx="45">
                  <c:v>133.40145833339687</c:v>
                </c:pt>
                <c:pt idx="46">
                  <c:v>135.61395833339552</c:v>
                </c:pt>
                <c:pt idx="47">
                  <c:v>137.82645833339836</c:v>
                </c:pt>
                <c:pt idx="48">
                  <c:v>142.25145833339641</c:v>
                </c:pt>
                <c:pt idx="49">
                  <c:v>144.46395833339631</c:v>
                </c:pt>
                <c:pt idx="50">
                  <c:v>146.67645833339631</c:v>
                </c:pt>
                <c:pt idx="51">
                  <c:v>151.10145833339641</c:v>
                </c:pt>
                <c:pt idx="52">
                  <c:v>153.3139583333963</c:v>
                </c:pt>
                <c:pt idx="53">
                  <c:v>155.52645833339687</c:v>
                </c:pt>
                <c:pt idx="54">
                  <c:v>159.95145833339836</c:v>
                </c:pt>
                <c:pt idx="55">
                  <c:v>162.16395833339618</c:v>
                </c:pt>
                <c:pt idx="56">
                  <c:v>164.37645833339641</c:v>
                </c:pt>
                <c:pt idx="57">
                  <c:v>168.80145833339787</c:v>
                </c:pt>
                <c:pt idx="58">
                  <c:v>171.01395833339618</c:v>
                </c:pt>
                <c:pt idx="59">
                  <c:v>173.22645833339641</c:v>
                </c:pt>
                <c:pt idx="60">
                  <c:v>177.65145833339687</c:v>
                </c:pt>
                <c:pt idx="61">
                  <c:v>179.86395833339631</c:v>
                </c:pt>
                <c:pt idx="62">
                  <c:v>182.07645833339637</c:v>
                </c:pt>
                <c:pt idx="63">
                  <c:v>186.50145833339641</c:v>
                </c:pt>
                <c:pt idx="64">
                  <c:v>188.71395833339452</c:v>
                </c:pt>
                <c:pt idx="65">
                  <c:v>190.92645833339787</c:v>
                </c:pt>
                <c:pt idx="66">
                  <c:v>195.35145833339868</c:v>
                </c:pt>
                <c:pt idx="67">
                  <c:v>197.5639583333963</c:v>
                </c:pt>
                <c:pt idx="68">
                  <c:v>199.77645833339631</c:v>
                </c:pt>
                <c:pt idx="69">
                  <c:v>204.20145833339637</c:v>
                </c:pt>
                <c:pt idx="70">
                  <c:v>206.41395833339618</c:v>
                </c:pt>
                <c:pt idx="71">
                  <c:v>208.62645833339641</c:v>
                </c:pt>
                <c:pt idx="72">
                  <c:v>213.05145833339787</c:v>
                </c:pt>
                <c:pt idx="73">
                  <c:v>215.26395833339618</c:v>
                </c:pt>
                <c:pt idx="74">
                  <c:v>217.47645833339641</c:v>
                </c:pt>
                <c:pt idx="75">
                  <c:v>221.90145833339687</c:v>
                </c:pt>
                <c:pt idx="76">
                  <c:v>224.11395833339552</c:v>
                </c:pt>
                <c:pt idx="77">
                  <c:v>226.32645833339836</c:v>
                </c:pt>
                <c:pt idx="78">
                  <c:v>230.75145833339641</c:v>
                </c:pt>
                <c:pt idx="79">
                  <c:v>232.96395833339631</c:v>
                </c:pt>
                <c:pt idx="80">
                  <c:v>235.17645833339631</c:v>
                </c:pt>
                <c:pt idx="81">
                  <c:v>239.60145833339641</c:v>
                </c:pt>
                <c:pt idx="82">
                  <c:v>241.8139583333963</c:v>
                </c:pt>
                <c:pt idx="83">
                  <c:v>244.02645833339687</c:v>
                </c:pt>
                <c:pt idx="84">
                  <c:v>248.45145833339836</c:v>
                </c:pt>
                <c:pt idx="85">
                  <c:v>250.66395833339618</c:v>
                </c:pt>
                <c:pt idx="86">
                  <c:v>252.87645833339641</c:v>
                </c:pt>
                <c:pt idx="87">
                  <c:v>257.30145833339702</c:v>
                </c:pt>
                <c:pt idx="88">
                  <c:v>259.51395833339632</c:v>
                </c:pt>
                <c:pt idx="89">
                  <c:v>261.72645833339641</c:v>
                </c:pt>
                <c:pt idx="90">
                  <c:v>266.15145833339778</c:v>
                </c:pt>
                <c:pt idx="91">
                  <c:v>268.36395833339702</c:v>
                </c:pt>
                <c:pt idx="92">
                  <c:v>270.57645833339632</c:v>
                </c:pt>
                <c:pt idx="93">
                  <c:v>275.00145833339701</c:v>
                </c:pt>
                <c:pt idx="94">
                  <c:v>277.21395833339631</c:v>
                </c:pt>
                <c:pt idx="95">
                  <c:v>279.42645833339628</c:v>
                </c:pt>
                <c:pt idx="96">
                  <c:v>283.85145833339732</c:v>
                </c:pt>
                <c:pt idx="97">
                  <c:v>286.06395833339701</c:v>
                </c:pt>
                <c:pt idx="98">
                  <c:v>288.27645833339631</c:v>
                </c:pt>
                <c:pt idx="99">
                  <c:v>292.70145833339632</c:v>
                </c:pt>
                <c:pt idx="100">
                  <c:v>294.91395833339641</c:v>
                </c:pt>
                <c:pt idx="101">
                  <c:v>297.12645833339701</c:v>
                </c:pt>
                <c:pt idx="102">
                  <c:v>301.55145833339702</c:v>
                </c:pt>
                <c:pt idx="103">
                  <c:v>303.76395833339632</c:v>
                </c:pt>
                <c:pt idx="104">
                  <c:v>305.97645833339641</c:v>
                </c:pt>
                <c:pt idx="105">
                  <c:v>310.40145833339631</c:v>
                </c:pt>
                <c:pt idx="106">
                  <c:v>312.61395833339702</c:v>
                </c:pt>
                <c:pt idx="107">
                  <c:v>314.82645833339632</c:v>
                </c:pt>
                <c:pt idx="108">
                  <c:v>319.25145833339701</c:v>
                </c:pt>
                <c:pt idx="109">
                  <c:v>321.46395833339631</c:v>
                </c:pt>
                <c:pt idx="110">
                  <c:v>323.67645833339702</c:v>
                </c:pt>
                <c:pt idx="111">
                  <c:v>328.10145833339732</c:v>
                </c:pt>
                <c:pt idx="112">
                  <c:v>330.31395833339701</c:v>
                </c:pt>
                <c:pt idx="113">
                  <c:v>332.52645833339631</c:v>
                </c:pt>
                <c:pt idx="114">
                  <c:v>336.95145833339632</c:v>
                </c:pt>
                <c:pt idx="115">
                  <c:v>339.16395833339732</c:v>
                </c:pt>
                <c:pt idx="116">
                  <c:v>341.37645833339701</c:v>
                </c:pt>
                <c:pt idx="117">
                  <c:v>345.80145833339702</c:v>
                </c:pt>
                <c:pt idx="118">
                  <c:v>348.01395833339632</c:v>
                </c:pt>
                <c:pt idx="119">
                  <c:v>350.22645833339641</c:v>
                </c:pt>
                <c:pt idx="120">
                  <c:v>354.65145833339778</c:v>
                </c:pt>
                <c:pt idx="121">
                  <c:v>356.86395833339702</c:v>
                </c:pt>
                <c:pt idx="122">
                  <c:v>359.07645833339632</c:v>
                </c:pt>
                <c:pt idx="123">
                  <c:v>363.50145833339701</c:v>
                </c:pt>
                <c:pt idx="124">
                  <c:v>365.71395833339631</c:v>
                </c:pt>
                <c:pt idx="125">
                  <c:v>367.92645833339628</c:v>
                </c:pt>
                <c:pt idx="126">
                  <c:v>372.35145833339732</c:v>
                </c:pt>
                <c:pt idx="127">
                  <c:v>374.56395833339701</c:v>
                </c:pt>
                <c:pt idx="128">
                  <c:v>376.77645833339631</c:v>
                </c:pt>
                <c:pt idx="129">
                  <c:v>381.20145833339632</c:v>
                </c:pt>
                <c:pt idx="130">
                  <c:v>383.41395833339641</c:v>
                </c:pt>
                <c:pt idx="131">
                  <c:v>385.62645833339701</c:v>
                </c:pt>
                <c:pt idx="132">
                  <c:v>390.05145833339702</c:v>
                </c:pt>
                <c:pt idx="133">
                  <c:v>392.26395833339632</c:v>
                </c:pt>
                <c:pt idx="134">
                  <c:v>394.47645833339641</c:v>
                </c:pt>
                <c:pt idx="135">
                  <c:v>398.90145833339631</c:v>
                </c:pt>
                <c:pt idx="136">
                  <c:v>401.11395833339702</c:v>
                </c:pt>
                <c:pt idx="137">
                  <c:v>403.32645833339632</c:v>
                </c:pt>
                <c:pt idx="138">
                  <c:v>407.75145833339701</c:v>
                </c:pt>
                <c:pt idx="139">
                  <c:v>409.96395833339631</c:v>
                </c:pt>
                <c:pt idx="140">
                  <c:v>412.17645833339702</c:v>
                </c:pt>
                <c:pt idx="141">
                  <c:v>416.60145833339732</c:v>
                </c:pt>
                <c:pt idx="142">
                  <c:v>418.81395833339701</c:v>
                </c:pt>
                <c:pt idx="143">
                  <c:v>421.02645833339631</c:v>
                </c:pt>
                <c:pt idx="144">
                  <c:v>425.45145833339632</c:v>
                </c:pt>
                <c:pt idx="145">
                  <c:v>427.66395833339732</c:v>
                </c:pt>
                <c:pt idx="146">
                  <c:v>429.87645833339701</c:v>
                </c:pt>
                <c:pt idx="147">
                  <c:v>434.30145833339702</c:v>
                </c:pt>
                <c:pt idx="148">
                  <c:v>436.51395833339632</c:v>
                </c:pt>
                <c:pt idx="149">
                  <c:v>438.72645833339641</c:v>
                </c:pt>
                <c:pt idx="150">
                  <c:v>443.15145833339778</c:v>
                </c:pt>
                <c:pt idx="151">
                  <c:v>445.36395833339702</c:v>
                </c:pt>
                <c:pt idx="152">
                  <c:v>447.57645833339632</c:v>
                </c:pt>
                <c:pt idx="153">
                  <c:v>452.00145833339701</c:v>
                </c:pt>
                <c:pt idx="154">
                  <c:v>454.21395833339631</c:v>
                </c:pt>
                <c:pt idx="155">
                  <c:v>456.42645833339628</c:v>
                </c:pt>
                <c:pt idx="156">
                  <c:v>460.85145833339732</c:v>
                </c:pt>
                <c:pt idx="157">
                  <c:v>463.06395833339701</c:v>
                </c:pt>
                <c:pt idx="158">
                  <c:v>465.27645833339631</c:v>
                </c:pt>
                <c:pt idx="159">
                  <c:v>469.70145833339632</c:v>
                </c:pt>
                <c:pt idx="160">
                  <c:v>471.91395833339641</c:v>
                </c:pt>
                <c:pt idx="161">
                  <c:v>474.12645833339701</c:v>
                </c:pt>
                <c:pt idx="162">
                  <c:v>478.55145833339702</c:v>
                </c:pt>
                <c:pt idx="163">
                  <c:v>480.76395833339632</c:v>
                </c:pt>
                <c:pt idx="164">
                  <c:v>482.97645833339641</c:v>
                </c:pt>
                <c:pt idx="165">
                  <c:v>487.40145833339631</c:v>
                </c:pt>
                <c:pt idx="166">
                  <c:v>489.61395833339702</c:v>
                </c:pt>
                <c:pt idx="167">
                  <c:v>491.82645833339632</c:v>
                </c:pt>
                <c:pt idx="168">
                  <c:v>496.25145833339701</c:v>
                </c:pt>
                <c:pt idx="169">
                  <c:v>498.46395833339631</c:v>
                </c:pt>
                <c:pt idx="170">
                  <c:v>500.67645833339702</c:v>
                </c:pt>
                <c:pt idx="171">
                  <c:v>505.10145833339732</c:v>
                </c:pt>
                <c:pt idx="172">
                  <c:v>507.31395833339701</c:v>
                </c:pt>
                <c:pt idx="173">
                  <c:v>509.52645833339631</c:v>
                </c:pt>
                <c:pt idx="174">
                  <c:v>513.95145833339632</c:v>
                </c:pt>
                <c:pt idx="175">
                  <c:v>516.16395833339652</c:v>
                </c:pt>
                <c:pt idx="176">
                  <c:v>518.3764583333965</c:v>
                </c:pt>
                <c:pt idx="177">
                  <c:v>522.80145833339634</c:v>
                </c:pt>
                <c:pt idx="178">
                  <c:v>525.01395833339654</c:v>
                </c:pt>
                <c:pt idx="179">
                  <c:v>527.22645833339652</c:v>
                </c:pt>
                <c:pt idx="180">
                  <c:v>531.65145833339625</c:v>
                </c:pt>
                <c:pt idx="181">
                  <c:v>533.86395833339634</c:v>
                </c:pt>
                <c:pt idx="182">
                  <c:v>536.07645833339654</c:v>
                </c:pt>
                <c:pt idx="183">
                  <c:v>540.5014583333965</c:v>
                </c:pt>
                <c:pt idx="184">
                  <c:v>542.71395833339852</c:v>
                </c:pt>
                <c:pt idx="185">
                  <c:v>544.92645833339634</c:v>
                </c:pt>
                <c:pt idx="186">
                  <c:v>549.35145833339629</c:v>
                </c:pt>
                <c:pt idx="187">
                  <c:v>551.5639583333965</c:v>
                </c:pt>
                <c:pt idx="188">
                  <c:v>553.77645833339852</c:v>
                </c:pt>
                <c:pt idx="189">
                  <c:v>558.20145833339654</c:v>
                </c:pt>
                <c:pt idx="190">
                  <c:v>560.41395833339652</c:v>
                </c:pt>
                <c:pt idx="191">
                  <c:v>562.6264583333965</c:v>
                </c:pt>
                <c:pt idx="192">
                  <c:v>567.05145833339634</c:v>
                </c:pt>
                <c:pt idx="193">
                  <c:v>569.26395833339654</c:v>
                </c:pt>
                <c:pt idx="194">
                  <c:v>571.47645833339652</c:v>
                </c:pt>
                <c:pt idx="195">
                  <c:v>575.90145833339625</c:v>
                </c:pt>
                <c:pt idx="196">
                  <c:v>578.11395833339805</c:v>
                </c:pt>
                <c:pt idx="197">
                  <c:v>580.32645833339632</c:v>
                </c:pt>
                <c:pt idx="198">
                  <c:v>584.7514583333965</c:v>
                </c:pt>
                <c:pt idx="199">
                  <c:v>586.96395833339625</c:v>
                </c:pt>
                <c:pt idx="200">
                  <c:v>589.17645833339805</c:v>
                </c:pt>
                <c:pt idx="201">
                  <c:v>593.60145833339652</c:v>
                </c:pt>
                <c:pt idx="202">
                  <c:v>595.8139583333965</c:v>
                </c:pt>
                <c:pt idx="203">
                  <c:v>598.02645833339625</c:v>
                </c:pt>
                <c:pt idx="204">
                  <c:v>602.45145833339632</c:v>
                </c:pt>
                <c:pt idx="205">
                  <c:v>604.66395833339652</c:v>
                </c:pt>
                <c:pt idx="206">
                  <c:v>606.8764583333965</c:v>
                </c:pt>
                <c:pt idx="207">
                  <c:v>611.30145833339634</c:v>
                </c:pt>
                <c:pt idx="208">
                  <c:v>613.51395833339654</c:v>
                </c:pt>
                <c:pt idx="209">
                  <c:v>615.72645833339652</c:v>
                </c:pt>
                <c:pt idx="210">
                  <c:v>620.15145833339625</c:v>
                </c:pt>
              </c:numCache>
            </c:numRef>
          </c:xVal>
          <c:yVal>
            <c:numRef>
              <c:f>'Flow Sheet (1)'!$Y$12:$Y$222</c:f>
              <c:numCache>
                <c:formatCode>General</c:formatCode>
                <c:ptCount val="211"/>
                <c:pt idx="40">
                  <c:v>0</c:v>
                </c:pt>
                <c:pt idx="82">
                  <c:v>0</c:v>
                </c:pt>
                <c:pt idx="124">
                  <c:v>0</c:v>
                </c:pt>
                <c:pt idx="166">
                  <c:v>0</c:v>
                </c:pt>
                <c:pt idx="208">
                  <c:v>0</c:v>
                </c:pt>
              </c:numCache>
            </c:numRef>
          </c:yVal>
          <c:smooth val="1"/>
          <c:extLst>
            <c:ext xmlns:c16="http://schemas.microsoft.com/office/drawing/2014/chart" uri="{C3380CC4-5D6E-409C-BE32-E72D297353CC}">
              <c16:uniqueId val="{00000000-8E1B-45CF-AF59-E3475894CAF1}"/>
            </c:ext>
          </c:extLst>
        </c:ser>
        <c:ser>
          <c:idx val="1"/>
          <c:order val="1"/>
          <c:tx>
            <c:strRef>
              <c:f>'Flow Sheet (1)'!$Z$10</c:f>
              <c:strCache>
                <c:ptCount val="1"/>
                <c:pt idx="0">
                  <c:v>PFHxA</c:v>
                </c:pt>
              </c:strCache>
            </c:strRef>
          </c:tx>
          <c:marker>
            <c:symbol val="square"/>
            <c:size val="7"/>
          </c:marker>
          <c:xVal>
            <c:numRef>
              <c:f>'Flow Sheet (1)'!$N$12:$N$222</c:f>
              <c:numCache>
                <c:formatCode>0.0</c:formatCode>
                <c:ptCount val="211"/>
                <c:pt idx="0">
                  <c:v>0.65145833339630277</c:v>
                </c:pt>
                <c:pt idx="1">
                  <c:v>2.8639583333962464</c:v>
                </c:pt>
                <c:pt idx="2">
                  <c:v>5.0764583333962943</c:v>
                </c:pt>
                <c:pt idx="3">
                  <c:v>9.5014583333962968</c:v>
                </c:pt>
                <c:pt idx="4">
                  <c:v>11.713958333396299</c:v>
                </c:pt>
                <c:pt idx="5">
                  <c:v>13.926458333396322</c:v>
                </c:pt>
                <c:pt idx="6">
                  <c:v>18.351458333396305</c:v>
                </c:pt>
                <c:pt idx="7">
                  <c:v>20.56395833339629</c:v>
                </c:pt>
                <c:pt idx="8">
                  <c:v>22.776458333396288</c:v>
                </c:pt>
                <c:pt idx="9">
                  <c:v>27.2014583333963</c:v>
                </c:pt>
                <c:pt idx="10">
                  <c:v>29.413958333396305</c:v>
                </c:pt>
                <c:pt idx="11">
                  <c:v>31.62645833339629</c:v>
                </c:pt>
                <c:pt idx="12">
                  <c:v>36.051458333395999</c:v>
                </c:pt>
                <c:pt idx="13">
                  <c:v>38.263958333396303</c:v>
                </c:pt>
                <c:pt idx="14">
                  <c:v>40.476458333396245</c:v>
                </c:pt>
                <c:pt idx="15">
                  <c:v>44.901458333395993</c:v>
                </c:pt>
                <c:pt idx="16">
                  <c:v>47.113958333396297</c:v>
                </c:pt>
                <c:pt idx="17">
                  <c:v>49.326458333396296</c:v>
                </c:pt>
                <c:pt idx="18">
                  <c:v>53.751458333396144</c:v>
                </c:pt>
                <c:pt idx="19">
                  <c:v>55.963958333396299</c:v>
                </c:pt>
                <c:pt idx="20">
                  <c:v>58.176458333396297</c:v>
                </c:pt>
                <c:pt idx="21">
                  <c:v>62.601458333396245</c:v>
                </c:pt>
                <c:pt idx="22">
                  <c:v>64.813958333396059</c:v>
                </c:pt>
                <c:pt idx="23">
                  <c:v>67.026458333394444</c:v>
                </c:pt>
                <c:pt idx="24">
                  <c:v>71.451458333396218</c:v>
                </c:pt>
                <c:pt idx="25">
                  <c:v>73.663958333395158</c:v>
                </c:pt>
                <c:pt idx="26">
                  <c:v>75.876458333393984</c:v>
                </c:pt>
                <c:pt idx="27">
                  <c:v>80.301458333395658</c:v>
                </c:pt>
                <c:pt idx="28">
                  <c:v>82.513958333396218</c:v>
                </c:pt>
                <c:pt idx="29">
                  <c:v>84.726458333395158</c:v>
                </c:pt>
                <c:pt idx="30">
                  <c:v>89.151458333394444</c:v>
                </c:pt>
                <c:pt idx="31">
                  <c:v>91.363958333395658</c:v>
                </c:pt>
                <c:pt idx="32">
                  <c:v>93.5764583333941</c:v>
                </c:pt>
                <c:pt idx="33">
                  <c:v>98.001458333396059</c:v>
                </c:pt>
                <c:pt idx="34">
                  <c:v>100.21395833339628</c:v>
                </c:pt>
                <c:pt idx="35">
                  <c:v>102.42645833339535</c:v>
                </c:pt>
                <c:pt idx="36">
                  <c:v>106.85145833339521</c:v>
                </c:pt>
                <c:pt idx="37">
                  <c:v>109.06395833339595</c:v>
                </c:pt>
                <c:pt idx="38">
                  <c:v>111.27645833339504</c:v>
                </c:pt>
                <c:pt idx="39">
                  <c:v>115.70145833339618</c:v>
                </c:pt>
                <c:pt idx="40">
                  <c:v>117.91395833339628</c:v>
                </c:pt>
                <c:pt idx="41">
                  <c:v>120.12645833339432</c:v>
                </c:pt>
                <c:pt idx="42">
                  <c:v>124.55145833339535</c:v>
                </c:pt>
                <c:pt idx="43">
                  <c:v>126.76395833339618</c:v>
                </c:pt>
                <c:pt idx="44">
                  <c:v>128.97645833339641</c:v>
                </c:pt>
                <c:pt idx="45">
                  <c:v>133.40145833339687</c:v>
                </c:pt>
                <c:pt idx="46">
                  <c:v>135.61395833339552</c:v>
                </c:pt>
                <c:pt idx="47">
                  <c:v>137.82645833339836</c:v>
                </c:pt>
                <c:pt idx="48">
                  <c:v>142.25145833339641</c:v>
                </c:pt>
                <c:pt idx="49">
                  <c:v>144.46395833339631</c:v>
                </c:pt>
                <c:pt idx="50">
                  <c:v>146.67645833339631</c:v>
                </c:pt>
                <c:pt idx="51">
                  <c:v>151.10145833339641</c:v>
                </c:pt>
                <c:pt idx="52">
                  <c:v>153.3139583333963</c:v>
                </c:pt>
                <c:pt idx="53">
                  <c:v>155.52645833339687</c:v>
                </c:pt>
                <c:pt idx="54">
                  <c:v>159.95145833339836</c:v>
                </c:pt>
                <c:pt idx="55">
                  <c:v>162.16395833339618</c:v>
                </c:pt>
                <c:pt idx="56">
                  <c:v>164.37645833339641</c:v>
                </c:pt>
                <c:pt idx="57">
                  <c:v>168.80145833339787</c:v>
                </c:pt>
                <c:pt idx="58">
                  <c:v>171.01395833339618</c:v>
                </c:pt>
                <c:pt idx="59">
                  <c:v>173.22645833339641</c:v>
                </c:pt>
                <c:pt idx="60">
                  <c:v>177.65145833339687</c:v>
                </c:pt>
                <c:pt idx="61">
                  <c:v>179.86395833339631</c:v>
                </c:pt>
                <c:pt idx="62">
                  <c:v>182.07645833339637</c:v>
                </c:pt>
                <c:pt idx="63">
                  <c:v>186.50145833339641</c:v>
                </c:pt>
                <c:pt idx="64">
                  <c:v>188.71395833339452</c:v>
                </c:pt>
                <c:pt idx="65">
                  <c:v>190.92645833339787</c:v>
                </c:pt>
                <c:pt idx="66">
                  <c:v>195.35145833339868</c:v>
                </c:pt>
                <c:pt idx="67">
                  <c:v>197.5639583333963</c:v>
                </c:pt>
                <c:pt idx="68">
                  <c:v>199.77645833339631</c:v>
                </c:pt>
                <c:pt idx="69">
                  <c:v>204.20145833339637</c:v>
                </c:pt>
                <c:pt idx="70">
                  <c:v>206.41395833339618</c:v>
                </c:pt>
                <c:pt idx="71">
                  <c:v>208.62645833339641</c:v>
                </c:pt>
                <c:pt idx="72">
                  <c:v>213.05145833339787</c:v>
                </c:pt>
                <c:pt idx="73">
                  <c:v>215.26395833339618</c:v>
                </c:pt>
                <c:pt idx="74">
                  <c:v>217.47645833339641</c:v>
                </c:pt>
                <c:pt idx="75">
                  <c:v>221.90145833339687</c:v>
                </c:pt>
                <c:pt idx="76">
                  <c:v>224.11395833339552</c:v>
                </c:pt>
                <c:pt idx="77">
                  <c:v>226.32645833339836</c:v>
                </c:pt>
                <c:pt idx="78">
                  <c:v>230.75145833339641</c:v>
                </c:pt>
                <c:pt idx="79">
                  <c:v>232.96395833339631</c:v>
                </c:pt>
                <c:pt idx="80">
                  <c:v>235.17645833339631</c:v>
                </c:pt>
                <c:pt idx="81">
                  <c:v>239.60145833339641</c:v>
                </c:pt>
                <c:pt idx="82">
                  <c:v>241.8139583333963</c:v>
                </c:pt>
                <c:pt idx="83">
                  <c:v>244.02645833339687</c:v>
                </c:pt>
                <c:pt idx="84">
                  <c:v>248.45145833339836</c:v>
                </c:pt>
                <c:pt idx="85">
                  <c:v>250.66395833339618</c:v>
                </c:pt>
                <c:pt idx="86">
                  <c:v>252.87645833339641</c:v>
                </c:pt>
                <c:pt idx="87">
                  <c:v>257.30145833339702</c:v>
                </c:pt>
                <c:pt idx="88">
                  <c:v>259.51395833339632</c:v>
                </c:pt>
                <c:pt idx="89">
                  <c:v>261.72645833339641</c:v>
                </c:pt>
                <c:pt idx="90">
                  <c:v>266.15145833339778</c:v>
                </c:pt>
                <c:pt idx="91">
                  <c:v>268.36395833339702</c:v>
                </c:pt>
                <c:pt idx="92">
                  <c:v>270.57645833339632</c:v>
                </c:pt>
                <c:pt idx="93">
                  <c:v>275.00145833339701</c:v>
                </c:pt>
                <c:pt idx="94">
                  <c:v>277.21395833339631</c:v>
                </c:pt>
                <c:pt idx="95">
                  <c:v>279.42645833339628</c:v>
                </c:pt>
                <c:pt idx="96">
                  <c:v>283.85145833339732</c:v>
                </c:pt>
                <c:pt idx="97">
                  <c:v>286.06395833339701</c:v>
                </c:pt>
                <c:pt idx="98">
                  <c:v>288.27645833339631</c:v>
                </c:pt>
                <c:pt idx="99">
                  <c:v>292.70145833339632</c:v>
                </c:pt>
                <c:pt idx="100">
                  <c:v>294.91395833339641</c:v>
                </c:pt>
                <c:pt idx="101">
                  <c:v>297.12645833339701</c:v>
                </c:pt>
                <c:pt idx="102">
                  <c:v>301.55145833339702</c:v>
                </c:pt>
                <c:pt idx="103">
                  <c:v>303.76395833339632</c:v>
                </c:pt>
                <c:pt idx="104">
                  <c:v>305.97645833339641</c:v>
                </c:pt>
                <c:pt idx="105">
                  <c:v>310.40145833339631</c:v>
                </c:pt>
                <c:pt idx="106">
                  <c:v>312.61395833339702</c:v>
                </c:pt>
                <c:pt idx="107">
                  <c:v>314.82645833339632</c:v>
                </c:pt>
                <c:pt idx="108">
                  <c:v>319.25145833339701</c:v>
                </c:pt>
                <c:pt idx="109">
                  <c:v>321.46395833339631</c:v>
                </c:pt>
                <c:pt idx="110">
                  <c:v>323.67645833339702</c:v>
                </c:pt>
                <c:pt idx="111">
                  <c:v>328.10145833339732</c:v>
                </c:pt>
                <c:pt idx="112">
                  <c:v>330.31395833339701</c:v>
                </c:pt>
                <c:pt idx="113">
                  <c:v>332.52645833339631</c:v>
                </c:pt>
                <c:pt idx="114">
                  <c:v>336.95145833339632</c:v>
                </c:pt>
                <c:pt idx="115">
                  <c:v>339.16395833339732</c:v>
                </c:pt>
                <c:pt idx="116">
                  <c:v>341.37645833339701</c:v>
                </c:pt>
                <c:pt idx="117">
                  <c:v>345.80145833339702</c:v>
                </c:pt>
                <c:pt idx="118">
                  <c:v>348.01395833339632</c:v>
                </c:pt>
                <c:pt idx="119">
                  <c:v>350.22645833339641</c:v>
                </c:pt>
                <c:pt idx="120">
                  <c:v>354.65145833339778</c:v>
                </c:pt>
                <c:pt idx="121">
                  <c:v>356.86395833339702</c:v>
                </c:pt>
                <c:pt idx="122">
                  <c:v>359.07645833339632</c:v>
                </c:pt>
                <c:pt idx="123">
                  <c:v>363.50145833339701</c:v>
                </c:pt>
                <c:pt idx="124">
                  <c:v>365.71395833339631</c:v>
                </c:pt>
                <c:pt idx="125">
                  <c:v>367.92645833339628</c:v>
                </c:pt>
                <c:pt idx="126">
                  <c:v>372.35145833339732</c:v>
                </c:pt>
                <c:pt idx="127">
                  <c:v>374.56395833339701</c:v>
                </c:pt>
                <c:pt idx="128">
                  <c:v>376.77645833339631</c:v>
                </c:pt>
                <c:pt idx="129">
                  <c:v>381.20145833339632</c:v>
                </c:pt>
                <c:pt idx="130">
                  <c:v>383.41395833339641</c:v>
                </c:pt>
                <c:pt idx="131">
                  <c:v>385.62645833339701</c:v>
                </c:pt>
                <c:pt idx="132">
                  <c:v>390.05145833339702</c:v>
                </c:pt>
                <c:pt idx="133">
                  <c:v>392.26395833339632</c:v>
                </c:pt>
                <c:pt idx="134">
                  <c:v>394.47645833339641</c:v>
                </c:pt>
                <c:pt idx="135">
                  <c:v>398.90145833339631</c:v>
                </c:pt>
                <c:pt idx="136">
                  <c:v>401.11395833339702</c:v>
                </c:pt>
                <c:pt idx="137">
                  <c:v>403.32645833339632</c:v>
                </c:pt>
                <c:pt idx="138">
                  <c:v>407.75145833339701</c:v>
                </c:pt>
                <c:pt idx="139">
                  <c:v>409.96395833339631</c:v>
                </c:pt>
                <c:pt idx="140">
                  <c:v>412.17645833339702</c:v>
                </c:pt>
                <c:pt idx="141">
                  <c:v>416.60145833339732</c:v>
                </c:pt>
                <c:pt idx="142">
                  <c:v>418.81395833339701</c:v>
                </c:pt>
                <c:pt idx="143">
                  <c:v>421.02645833339631</c:v>
                </c:pt>
                <c:pt idx="144">
                  <c:v>425.45145833339632</c:v>
                </c:pt>
                <c:pt idx="145">
                  <c:v>427.66395833339732</c:v>
                </c:pt>
                <c:pt idx="146">
                  <c:v>429.87645833339701</c:v>
                </c:pt>
                <c:pt idx="147">
                  <c:v>434.30145833339702</c:v>
                </c:pt>
                <c:pt idx="148">
                  <c:v>436.51395833339632</c:v>
                </c:pt>
                <c:pt idx="149">
                  <c:v>438.72645833339641</c:v>
                </c:pt>
                <c:pt idx="150">
                  <c:v>443.15145833339778</c:v>
                </c:pt>
                <c:pt idx="151">
                  <c:v>445.36395833339702</c:v>
                </c:pt>
                <c:pt idx="152">
                  <c:v>447.57645833339632</c:v>
                </c:pt>
                <c:pt idx="153">
                  <c:v>452.00145833339701</c:v>
                </c:pt>
                <c:pt idx="154">
                  <c:v>454.21395833339631</c:v>
                </c:pt>
                <c:pt idx="155">
                  <c:v>456.42645833339628</c:v>
                </c:pt>
                <c:pt idx="156">
                  <c:v>460.85145833339732</c:v>
                </c:pt>
                <c:pt idx="157">
                  <c:v>463.06395833339701</c:v>
                </c:pt>
                <c:pt idx="158">
                  <c:v>465.27645833339631</c:v>
                </c:pt>
                <c:pt idx="159">
                  <c:v>469.70145833339632</c:v>
                </c:pt>
                <c:pt idx="160">
                  <c:v>471.91395833339641</c:v>
                </c:pt>
                <c:pt idx="161">
                  <c:v>474.12645833339701</c:v>
                </c:pt>
                <c:pt idx="162">
                  <c:v>478.55145833339702</c:v>
                </c:pt>
                <c:pt idx="163">
                  <c:v>480.76395833339632</c:v>
                </c:pt>
                <c:pt idx="164">
                  <c:v>482.97645833339641</c:v>
                </c:pt>
                <c:pt idx="165">
                  <c:v>487.40145833339631</c:v>
                </c:pt>
                <c:pt idx="166">
                  <c:v>489.61395833339702</c:v>
                </c:pt>
                <c:pt idx="167">
                  <c:v>491.82645833339632</c:v>
                </c:pt>
                <c:pt idx="168">
                  <c:v>496.25145833339701</c:v>
                </c:pt>
                <c:pt idx="169">
                  <c:v>498.46395833339631</c:v>
                </c:pt>
                <c:pt idx="170">
                  <c:v>500.67645833339702</c:v>
                </c:pt>
                <c:pt idx="171">
                  <c:v>505.10145833339732</c:v>
                </c:pt>
                <c:pt idx="172">
                  <c:v>507.31395833339701</c:v>
                </c:pt>
                <c:pt idx="173">
                  <c:v>509.52645833339631</c:v>
                </c:pt>
                <c:pt idx="174">
                  <c:v>513.95145833339632</c:v>
                </c:pt>
                <c:pt idx="175">
                  <c:v>516.16395833339652</c:v>
                </c:pt>
                <c:pt idx="176">
                  <c:v>518.3764583333965</c:v>
                </c:pt>
                <c:pt idx="177">
                  <c:v>522.80145833339634</c:v>
                </c:pt>
                <c:pt idx="178">
                  <c:v>525.01395833339654</c:v>
                </c:pt>
                <c:pt idx="179">
                  <c:v>527.22645833339652</c:v>
                </c:pt>
                <c:pt idx="180">
                  <c:v>531.65145833339625</c:v>
                </c:pt>
                <c:pt idx="181">
                  <c:v>533.86395833339634</c:v>
                </c:pt>
                <c:pt idx="182">
                  <c:v>536.07645833339654</c:v>
                </c:pt>
                <c:pt idx="183">
                  <c:v>540.5014583333965</c:v>
                </c:pt>
                <c:pt idx="184">
                  <c:v>542.71395833339852</c:v>
                </c:pt>
                <c:pt idx="185">
                  <c:v>544.92645833339634</c:v>
                </c:pt>
                <c:pt idx="186">
                  <c:v>549.35145833339629</c:v>
                </c:pt>
                <c:pt idx="187">
                  <c:v>551.5639583333965</c:v>
                </c:pt>
                <c:pt idx="188">
                  <c:v>553.77645833339852</c:v>
                </c:pt>
                <c:pt idx="189">
                  <c:v>558.20145833339654</c:v>
                </c:pt>
                <c:pt idx="190">
                  <c:v>560.41395833339652</c:v>
                </c:pt>
                <c:pt idx="191">
                  <c:v>562.6264583333965</c:v>
                </c:pt>
                <c:pt idx="192">
                  <c:v>567.05145833339634</c:v>
                </c:pt>
                <c:pt idx="193">
                  <c:v>569.26395833339654</c:v>
                </c:pt>
                <c:pt idx="194">
                  <c:v>571.47645833339652</c:v>
                </c:pt>
                <c:pt idx="195">
                  <c:v>575.90145833339625</c:v>
                </c:pt>
                <c:pt idx="196">
                  <c:v>578.11395833339805</c:v>
                </c:pt>
                <c:pt idx="197">
                  <c:v>580.32645833339632</c:v>
                </c:pt>
                <c:pt idx="198">
                  <c:v>584.7514583333965</c:v>
                </c:pt>
                <c:pt idx="199">
                  <c:v>586.96395833339625</c:v>
                </c:pt>
                <c:pt idx="200">
                  <c:v>589.17645833339805</c:v>
                </c:pt>
                <c:pt idx="201">
                  <c:v>593.60145833339652</c:v>
                </c:pt>
                <c:pt idx="202">
                  <c:v>595.8139583333965</c:v>
                </c:pt>
                <c:pt idx="203">
                  <c:v>598.02645833339625</c:v>
                </c:pt>
                <c:pt idx="204">
                  <c:v>602.45145833339632</c:v>
                </c:pt>
                <c:pt idx="205">
                  <c:v>604.66395833339652</c:v>
                </c:pt>
                <c:pt idx="206">
                  <c:v>606.8764583333965</c:v>
                </c:pt>
                <c:pt idx="207">
                  <c:v>611.30145833339634</c:v>
                </c:pt>
                <c:pt idx="208">
                  <c:v>613.51395833339654</c:v>
                </c:pt>
                <c:pt idx="209">
                  <c:v>615.72645833339652</c:v>
                </c:pt>
                <c:pt idx="210">
                  <c:v>620.15145833339625</c:v>
                </c:pt>
              </c:numCache>
            </c:numRef>
          </c:xVal>
          <c:yVal>
            <c:numRef>
              <c:f>'Flow Sheet (1)'!$Z$12:$Z$222</c:f>
              <c:numCache>
                <c:formatCode>General</c:formatCode>
                <c:ptCount val="211"/>
                <c:pt idx="40">
                  <c:v>0</c:v>
                </c:pt>
                <c:pt idx="82">
                  <c:v>0</c:v>
                </c:pt>
                <c:pt idx="124">
                  <c:v>0</c:v>
                </c:pt>
                <c:pt idx="166">
                  <c:v>0</c:v>
                </c:pt>
                <c:pt idx="208">
                  <c:v>0</c:v>
                </c:pt>
              </c:numCache>
            </c:numRef>
          </c:yVal>
          <c:smooth val="1"/>
          <c:extLst>
            <c:ext xmlns:c16="http://schemas.microsoft.com/office/drawing/2014/chart" uri="{C3380CC4-5D6E-409C-BE32-E72D297353CC}">
              <c16:uniqueId val="{00000001-8E1B-45CF-AF59-E3475894CAF1}"/>
            </c:ext>
          </c:extLst>
        </c:ser>
        <c:ser>
          <c:idx val="2"/>
          <c:order val="2"/>
          <c:tx>
            <c:strRef>
              <c:f>'Flow Sheet (1)'!$AA$10</c:f>
              <c:strCache>
                <c:ptCount val="1"/>
                <c:pt idx="0">
                  <c:v>PFOA</c:v>
                </c:pt>
              </c:strCache>
            </c:strRef>
          </c:tx>
          <c:marker>
            <c:symbol val="square"/>
            <c:size val="7"/>
          </c:marker>
          <c:xVal>
            <c:numRef>
              <c:f>'Flow Sheet (1)'!$N$12:$N$222</c:f>
              <c:numCache>
                <c:formatCode>0.0</c:formatCode>
                <c:ptCount val="211"/>
                <c:pt idx="0">
                  <c:v>0.65145833339630277</c:v>
                </c:pt>
                <c:pt idx="1">
                  <c:v>2.8639583333962464</c:v>
                </c:pt>
                <c:pt idx="2">
                  <c:v>5.0764583333962943</c:v>
                </c:pt>
                <c:pt idx="3">
                  <c:v>9.5014583333962968</c:v>
                </c:pt>
                <c:pt idx="4">
                  <c:v>11.713958333396299</c:v>
                </c:pt>
                <c:pt idx="5">
                  <c:v>13.926458333396322</c:v>
                </c:pt>
                <c:pt idx="6">
                  <c:v>18.351458333396305</c:v>
                </c:pt>
                <c:pt idx="7">
                  <c:v>20.56395833339629</c:v>
                </c:pt>
                <c:pt idx="8">
                  <c:v>22.776458333396288</c:v>
                </c:pt>
                <c:pt idx="9">
                  <c:v>27.2014583333963</c:v>
                </c:pt>
                <c:pt idx="10">
                  <c:v>29.413958333396305</c:v>
                </c:pt>
                <c:pt idx="11">
                  <c:v>31.62645833339629</c:v>
                </c:pt>
                <c:pt idx="12">
                  <c:v>36.051458333395999</c:v>
                </c:pt>
                <c:pt idx="13">
                  <c:v>38.263958333396303</c:v>
                </c:pt>
                <c:pt idx="14">
                  <c:v>40.476458333396245</c:v>
                </c:pt>
                <c:pt idx="15">
                  <c:v>44.901458333395993</c:v>
                </c:pt>
                <c:pt idx="16">
                  <c:v>47.113958333396297</c:v>
                </c:pt>
                <c:pt idx="17">
                  <c:v>49.326458333396296</c:v>
                </c:pt>
                <c:pt idx="18">
                  <c:v>53.751458333396144</c:v>
                </c:pt>
                <c:pt idx="19">
                  <c:v>55.963958333396299</c:v>
                </c:pt>
                <c:pt idx="20">
                  <c:v>58.176458333396297</c:v>
                </c:pt>
                <c:pt idx="21">
                  <c:v>62.601458333396245</c:v>
                </c:pt>
                <c:pt idx="22">
                  <c:v>64.813958333396059</c:v>
                </c:pt>
                <c:pt idx="23">
                  <c:v>67.026458333394444</c:v>
                </c:pt>
                <c:pt idx="24">
                  <c:v>71.451458333396218</c:v>
                </c:pt>
                <c:pt idx="25">
                  <c:v>73.663958333395158</c:v>
                </c:pt>
                <c:pt idx="26">
                  <c:v>75.876458333393984</c:v>
                </c:pt>
                <c:pt idx="27">
                  <c:v>80.301458333395658</c:v>
                </c:pt>
                <c:pt idx="28">
                  <c:v>82.513958333396218</c:v>
                </c:pt>
                <c:pt idx="29">
                  <c:v>84.726458333395158</c:v>
                </c:pt>
                <c:pt idx="30">
                  <c:v>89.151458333394444</c:v>
                </c:pt>
                <c:pt idx="31">
                  <c:v>91.363958333395658</c:v>
                </c:pt>
                <c:pt idx="32">
                  <c:v>93.5764583333941</c:v>
                </c:pt>
                <c:pt idx="33">
                  <c:v>98.001458333396059</c:v>
                </c:pt>
                <c:pt idx="34">
                  <c:v>100.21395833339628</c:v>
                </c:pt>
                <c:pt idx="35">
                  <c:v>102.42645833339535</c:v>
                </c:pt>
                <c:pt idx="36">
                  <c:v>106.85145833339521</c:v>
                </c:pt>
                <c:pt idx="37">
                  <c:v>109.06395833339595</c:v>
                </c:pt>
                <c:pt idx="38">
                  <c:v>111.27645833339504</c:v>
                </c:pt>
                <c:pt idx="39">
                  <c:v>115.70145833339618</c:v>
                </c:pt>
                <c:pt idx="40">
                  <c:v>117.91395833339628</c:v>
                </c:pt>
                <c:pt idx="41">
                  <c:v>120.12645833339432</c:v>
                </c:pt>
                <c:pt idx="42">
                  <c:v>124.55145833339535</c:v>
                </c:pt>
                <c:pt idx="43">
                  <c:v>126.76395833339618</c:v>
                </c:pt>
                <c:pt idx="44">
                  <c:v>128.97645833339641</c:v>
                </c:pt>
                <c:pt idx="45">
                  <c:v>133.40145833339687</c:v>
                </c:pt>
                <c:pt idx="46">
                  <c:v>135.61395833339552</c:v>
                </c:pt>
                <c:pt idx="47">
                  <c:v>137.82645833339836</c:v>
                </c:pt>
                <c:pt idx="48">
                  <c:v>142.25145833339641</c:v>
                </c:pt>
                <c:pt idx="49">
                  <c:v>144.46395833339631</c:v>
                </c:pt>
                <c:pt idx="50">
                  <c:v>146.67645833339631</c:v>
                </c:pt>
                <c:pt idx="51">
                  <c:v>151.10145833339641</c:v>
                </c:pt>
                <c:pt idx="52">
                  <c:v>153.3139583333963</c:v>
                </c:pt>
                <c:pt idx="53">
                  <c:v>155.52645833339687</c:v>
                </c:pt>
                <c:pt idx="54">
                  <c:v>159.95145833339836</c:v>
                </c:pt>
                <c:pt idx="55">
                  <c:v>162.16395833339618</c:v>
                </c:pt>
                <c:pt idx="56">
                  <c:v>164.37645833339641</c:v>
                </c:pt>
                <c:pt idx="57">
                  <c:v>168.80145833339787</c:v>
                </c:pt>
                <c:pt idx="58">
                  <c:v>171.01395833339618</c:v>
                </c:pt>
                <c:pt idx="59">
                  <c:v>173.22645833339641</c:v>
                </c:pt>
                <c:pt idx="60">
                  <c:v>177.65145833339687</c:v>
                </c:pt>
                <c:pt idx="61">
                  <c:v>179.86395833339631</c:v>
                </c:pt>
                <c:pt idx="62">
                  <c:v>182.07645833339637</c:v>
                </c:pt>
                <c:pt idx="63">
                  <c:v>186.50145833339641</c:v>
                </c:pt>
                <c:pt idx="64">
                  <c:v>188.71395833339452</c:v>
                </c:pt>
                <c:pt idx="65">
                  <c:v>190.92645833339787</c:v>
                </c:pt>
                <c:pt idx="66">
                  <c:v>195.35145833339868</c:v>
                </c:pt>
                <c:pt idx="67">
                  <c:v>197.5639583333963</c:v>
                </c:pt>
                <c:pt idx="68">
                  <c:v>199.77645833339631</c:v>
                </c:pt>
                <c:pt idx="69">
                  <c:v>204.20145833339637</c:v>
                </c:pt>
                <c:pt idx="70">
                  <c:v>206.41395833339618</c:v>
                </c:pt>
                <c:pt idx="71">
                  <c:v>208.62645833339641</c:v>
                </c:pt>
                <c:pt idx="72">
                  <c:v>213.05145833339787</c:v>
                </c:pt>
                <c:pt idx="73">
                  <c:v>215.26395833339618</c:v>
                </c:pt>
                <c:pt idx="74">
                  <c:v>217.47645833339641</c:v>
                </c:pt>
                <c:pt idx="75">
                  <c:v>221.90145833339687</c:v>
                </c:pt>
                <c:pt idx="76">
                  <c:v>224.11395833339552</c:v>
                </c:pt>
                <c:pt idx="77">
                  <c:v>226.32645833339836</c:v>
                </c:pt>
                <c:pt idx="78">
                  <c:v>230.75145833339641</c:v>
                </c:pt>
                <c:pt idx="79">
                  <c:v>232.96395833339631</c:v>
                </c:pt>
                <c:pt idx="80">
                  <c:v>235.17645833339631</c:v>
                </c:pt>
                <c:pt idx="81">
                  <c:v>239.60145833339641</c:v>
                </c:pt>
                <c:pt idx="82">
                  <c:v>241.8139583333963</c:v>
                </c:pt>
                <c:pt idx="83">
                  <c:v>244.02645833339687</c:v>
                </c:pt>
                <c:pt idx="84">
                  <c:v>248.45145833339836</c:v>
                </c:pt>
                <c:pt idx="85">
                  <c:v>250.66395833339618</c:v>
                </c:pt>
                <c:pt idx="86">
                  <c:v>252.87645833339641</c:v>
                </c:pt>
                <c:pt idx="87">
                  <c:v>257.30145833339702</c:v>
                </c:pt>
                <c:pt idx="88">
                  <c:v>259.51395833339632</c:v>
                </c:pt>
                <c:pt idx="89">
                  <c:v>261.72645833339641</c:v>
                </c:pt>
                <c:pt idx="90">
                  <c:v>266.15145833339778</c:v>
                </c:pt>
                <c:pt idx="91">
                  <c:v>268.36395833339702</c:v>
                </c:pt>
                <c:pt idx="92">
                  <c:v>270.57645833339632</c:v>
                </c:pt>
                <c:pt idx="93">
                  <c:v>275.00145833339701</c:v>
                </c:pt>
                <c:pt idx="94">
                  <c:v>277.21395833339631</c:v>
                </c:pt>
                <c:pt idx="95">
                  <c:v>279.42645833339628</c:v>
                </c:pt>
                <c:pt idx="96">
                  <c:v>283.85145833339732</c:v>
                </c:pt>
                <c:pt idx="97">
                  <c:v>286.06395833339701</c:v>
                </c:pt>
                <c:pt idx="98">
                  <c:v>288.27645833339631</c:v>
                </c:pt>
                <c:pt idx="99">
                  <c:v>292.70145833339632</c:v>
                </c:pt>
                <c:pt idx="100">
                  <c:v>294.91395833339641</c:v>
                </c:pt>
                <c:pt idx="101">
                  <c:v>297.12645833339701</c:v>
                </c:pt>
                <c:pt idx="102">
                  <c:v>301.55145833339702</c:v>
                </c:pt>
                <c:pt idx="103">
                  <c:v>303.76395833339632</c:v>
                </c:pt>
                <c:pt idx="104">
                  <c:v>305.97645833339641</c:v>
                </c:pt>
                <c:pt idx="105">
                  <c:v>310.40145833339631</c:v>
                </c:pt>
                <c:pt idx="106">
                  <c:v>312.61395833339702</c:v>
                </c:pt>
                <c:pt idx="107">
                  <c:v>314.82645833339632</c:v>
                </c:pt>
                <c:pt idx="108">
                  <c:v>319.25145833339701</c:v>
                </c:pt>
                <c:pt idx="109">
                  <c:v>321.46395833339631</c:v>
                </c:pt>
                <c:pt idx="110">
                  <c:v>323.67645833339702</c:v>
                </c:pt>
                <c:pt idx="111">
                  <c:v>328.10145833339732</c:v>
                </c:pt>
                <c:pt idx="112">
                  <c:v>330.31395833339701</c:v>
                </c:pt>
                <c:pt idx="113">
                  <c:v>332.52645833339631</c:v>
                </c:pt>
                <c:pt idx="114">
                  <c:v>336.95145833339632</c:v>
                </c:pt>
                <c:pt idx="115">
                  <c:v>339.16395833339732</c:v>
                </c:pt>
                <c:pt idx="116">
                  <c:v>341.37645833339701</c:v>
                </c:pt>
                <c:pt idx="117">
                  <c:v>345.80145833339702</c:v>
                </c:pt>
                <c:pt idx="118">
                  <c:v>348.01395833339632</c:v>
                </c:pt>
                <c:pt idx="119">
                  <c:v>350.22645833339641</c:v>
                </c:pt>
                <c:pt idx="120">
                  <c:v>354.65145833339778</c:v>
                </c:pt>
                <c:pt idx="121">
                  <c:v>356.86395833339702</c:v>
                </c:pt>
                <c:pt idx="122">
                  <c:v>359.07645833339632</c:v>
                </c:pt>
                <c:pt idx="123">
                  <c:v>363.50145833339701</c:v>
                </c:pt>
                <c:pt idx="124">
                  <c:v>365.71395833339631</c:v>
                </c:pt>
                <c:pt idx="125">
                  <c:v>367.92645833339628</c:v>
                </c:pt>
                <c:pt idx="126">
                  <c:v>372.35145833339732</c:v>
                </c:pt>
                <c:pt idx="127">
                  <c:v>374.56395833339701</c:v>
                </c:pt>
                <c:pt idx="128">
                  <c:v>376.77645833339631</c:v>
                </c:pt>
                <c:pt idx="129">
                  <c:v>381.20145833339632</c:v>
                </c:pt>
                <c:pt idx="130">
                  <c:v>383.41395833339641</c:v>
                </c:pt>
                <c:pt idx="131">
                  <c:v>385.62645833339701</c:v>
                </c:pt>
                <c:pt idx="132">
                  <c:v>390.05145833339702</c:v>
                </c:pt>
                <c:pt idx="133">
                  <c:v>392.26395833339632</c:v>
                </c:pt>
                <c:pt idx="134">
                  <c:v>394.47645833339641</c:v>
                </c:pt>
                <c:pt idx="135">
                  <c:v>398.90145833339631</c:v>
                </c:pt>
                <c:pt idx="136">
                  <c:v>401.11395833339702</c:v>
                </c:pt>
                <c:pt idx="137">
                  <c:v>403.32645833339632</c:v>
                </c:pt>
                <c:pt idx="138">
                  <c:v>407.75145833339701</c:v>
                </c:pt>
                <c:pt idx="139">
                  <c:v>409.96395833339631</c:v>
                </c:pt>
                <c:pt idx="140">
                  <c:v>412.17645833339702</c:v>
                </c:pt>
                <c:pt idx="141">
                  <c:v>416.60145833339732</c:v>
                </c:pt>
                <c:pt idx="142">
                  <c:v>418.81395833339701</c:v>
                </c:pt>
                <c:pt idx="143">
                  <c:v>421.02645833339631</c:v>
                </c:pt>
                <c:pt idx="144">
                  <c:v>425.45145833339632</c:v>
                </c:pt>
                <c:pt idx="145">
                  <c:v>427.66395833339732</c:v>
                </c:pt>
                <c:pt idx="146">
                  <c:v>429.87645833339701</c:v>
                </c:pt>
                <c:pt idx="147">
                  <c:v>434.30145833339702</c:v>
                </c:pt>
                <c:pt idx="148">
                  <c:v>436.51395833339632</c:v>
                </c:pt>
                <c:pt idx="149">
                  <c:v>438.72645833339641</c:v>
                </c:pt>
                <c:pt idx="150">
                  <c:v>443.15145833339778</c:v>
                </c:pt>
                <c:pt idx="151">
                  <c:v>445.36395833339702</c:v>
                </c:pt>
                <c:pt idx="152">
                  <c:v>447.57645833339632</c:v>
                </c:pt>
                <c:pt idx="153">
                  <c:v>452.00145833339701</c:v>
                </c:pt>
                <c:pt idx="154">
                  <c:v>454.21395833339631</c:v>
                </c:pt>
                <c:pt idx="155">
                  <c:v>456.42645833339628</c:v>
                </c:pt>
                <c:pt idx="156">
                  <c:v>460.85145833339732</c:v>
                </c:pt>
                <c:pt idx="157">
                  <c:v>463.06395833339701</c:v>
                </c:pt>
                <c:pt idx="158">
                  <c:v>465.27645833339631</c:v>
                </c:pt>
                <c:pt idx="159">
                  <c:v>469.70145833339632</c:v>
                </c:pt>
                <c:pt idx="160">
                  <c:v>471.91395833339641</c:v>
                </c:pt>
                <c:pt idx="161">
                  <c:v>474.12645833339701</c:v>
                </c:pt>
                <c:pt idx="162">
                  <c:v>478.55145833339702</c:v>
                </c:pt>
                <c:pt idx="163">
                  <c:v>480.76395833339632</c:v>
                </c:pt>
                <c:pt idx="164">
                  <c:v>482.97645833339641</c:v>
                </c:pt>
                <c:pt idx="165">
                  <c:v>487.40145833339631</c:v>
                </c:pt>
                <c:pt idx="166">
                  <c:v>489.61395833339702</c:v>
                </c:pt>
                <c:pt idx="167">
                  <c:v>491.82645833339632</c:v>
                </c:pt>
                <c:pt idx="168">
                  <c:v>496.25145833339701</c:v>
                </c:pt>
                <c:pt idx="169">
                  <c:v>498.46395833339631</c:v>
                </c:pt>
                <c:pt idx="170">
                  <c:v>500.67645833339702</c:v>
                </c:pt>
                <c:pt idx="171">
                  <c:v>505.10145833339732</c:v>
                </c:pt>
                <c:pt idx="172">
                  <c:v>507.31395833339701</c:v>
                </c:pt>
                <c:pt idx="173">
                  <c:v>509.52645833339631</c:v>
                </c:pt>
                <c:pt idx="174">
                  <c:v>513.95145833339632</c:v>
                </c:pt>
                <c:pt idx="175">
                  <c:v>516.16395833339652</c:v>
                </c:pt>
                <c:pt idx="176">
                  <c:v>518.3764583333965</c:v>
                </c:pt>
                <c:pt idx="177">
                  <c:v>522.80145833339634</c:v>
                </c:pt>
                <c:pt idx="178">
                  <c:v>525.01395833339654</c:v>
                </c:pt>
                <c:pt idx="179">
                  <c:v>527.22645833339652</c:v>
                </c:pt>
                <c:pt idx="180">
                  <c:v>531.65145833339625</c:v>
                </c:pt>
                <c:pt idx="181">
                  <c:v>533.86395833339634</c:v>
                </c:pt>
                <c:pt idx="182">
                  <c:v>536.07645833339654</c:v>
                </c:pt>
                <c:pt idx="183">
                  <c:v>540.5014583333965</c:v>
                </c:pt>
                <c:pt idx="184">
                  <c:v>542.71395833339852</c:v>
                </c:pt>
                <c:pt idx="185">
                  <c:v>544.92645833339634</c:v>
                </c:pt>
                <c:pt idx="186">
                  <c:v>549.35145833339629</c:v>
                </c:pt>
                <c:pt idx="187">
                  <c:v>551.5639583333965</c:v>
                </c:pt>
                <c:pt idx="188">
                  <c:v>553.77645833339852</c:v>
                </c:pt>
                <c:pt idx="189">
                  <c:v>558.20145833339654</c:v>
                </c:pt>
                <c:pt idx="190">
                  <c:v>560.41395833339652</c:v>
                </c:pt>
                <c:pt idx="191">
                  <c:v>562.6264583333965</c:v>
                </c:pt>
                <c:pt idx="192">
                  <c:v>567.05145833339634</c:v>
                </c:pt>
                <c:pt idx="193">
                  <c:v>569.26395833339654</c:v>
                </c:pt>
                <c:pt idx="194">
                  <c:v>571.47645833339652</c:v>
                </c:pt>
                <c:pt idx="195">
                  <c:v>575.90145833339625</c:v>
                </c:pt>
                <c:pt idx="196">
                  <c:v>578.11395833339805</c:v>
                </c:pt>
                <c:pt idx="197">
                  <c:v>580.32645833339632</c:v>
                </c:pt>
                <c:pt idx="198">
                  <c:v>584.7514583333965</c:v>
                </c:pt>
                <c:pt idx="199">
                  <c:v>586.96395833339625</c:v>
                </c:pt>
                <c:pt idx="200">
                  <c:v>589.17645833339805</c:v>
                </c:pt>
                <c:pt idx="201">
                  <c:v>593.60145833339652</c:v>
                </c:pt>
                <c:pt idx="202">
                  <c:v>595.8139583333965</c:v>
                </c:pt>
                <c:pt idx="203">
                  <c:v>598.02645833339625</c:v>
                </c:pt>
                <c:pt idx="204">
                  <c:v>602.45145833339632</c:v>
                </c:pt>
                <c:pt idx="205">
                  <c:v>604.66395833339652</c:v>
                </c:pt>
                <c:pt idx="206">
                  <c:v>606.8764583333965</c:v>
                </c:pt>
                <c:pt idx="207">
                  <c:v>611.30145833339634</c:v>
                </c:pt>
                <c:pt idx="208">
                  <c:v>613.51395833339654</c:v>
                </c:pt>
                <c:pt idx="209">
                  <c:v>615.72645833339652</c:v>
                </c:pt>
                <c:pt idx="210">
                  <c:v>620.15145833339625</c:v>
                </c:pt>
              </c:numCache>
            </c:numRef>
          </c:xVal>
          <c:yVal>
            <c:numRef>
              <c:f>'Flow Sheet (1)'!$AA$12:$AA$222</c:f>
              <c:numCache>
                <c:formatCode>General</c:formatCode>
                <c:ptCount val="211"/>
                <c:pt idx="40">
                  <c:v>0</c:v>
                </c:pt>
                <c:pt idx="82">
                  <c:v>0</c:v>
                </c:pt>
                <c:pt idx="124">
                  <c:v>0</c:v>
                </c:pt>
                <c:pt idx="166">
                  <c:v>0</c:v>
                </c:pt>
                <c:pt idx="208">
                  <c:v>0</c:v>
                </c:pt>
              </c:numCache>
            </c:numRef>
          </c:yVal>
          <c:smooth val="1"/>
          <c:extLst>
            <c:ext xmlns:c16="http://schemas.microsoft.com/office/drawing/2014/chart" uri="{C3380CC4-5D6E-409C-BE32-E72D297353CC}">
              <c16:uniqueId val="{00000002-8E1B-45CF-AF59-E3475894CAF1}"/>
            </c:ext>
          </c:extLst>
        </c:ser>
        <c:ser>
          <c:idx val="5"/>
          <c:order val="3"/>
          <c:tx>
            <c:strRef>
              <c:f>'Flow Sheet (1)'!$AD$10</c:f>
              <c:strCache>
                <c:ptCount val="1"/>
                <c:pt idx="0">
                  <c:v>Feed PFOA</c:v>
                </c:pt>
              </c:strCache>
            </c:strRef>
          </c:tx>
          <c:xVal>
            <c:numRef>
              <c:f>'Flow Sheet (1)'!$N$12:$N$222</c:f>
              <c:numCache>
                <c:formatCode>0.0</c:formatCode>
                <c:ptCount val="211"/>
                <c:pt idx="0">
                  <c:v>0.65145833339630277</c:v>
                </c:pt>
                <c:pt idx="1">
                  <c:v>2.8639583333962464</c:v>
                </c:pt>
                <c:pt idx="2">
                  <c:v>5.0764583333962943</c:v>
                </c:pt>
                <c:pt idx="3">
                  <c:v>9.5014583333962968</c:v>
                </c:pt>
                <c:pt idx="4">
                  <c:v>11.713958333396299</c:v>
                </c:pt>
                <c:pt idx="5">
                  <c:v>13.926458333396322</c:v>
                </c:pt>
                <c:pt idx="6">
                  <c:v>18.351458333396305</c:v>
                </c:pt>
                <c:pt idx="7">
                  <c:v>20.56395833339629</c:v>
                </c:pt>
                <c:pt idx="8">
                  <c:v>22.776458333396288</c:v>
                </c:pt>
                <c:pt idx="9">
                  <c:v>27.2014583333963</c:v>
                </c:pt>
                <c:pt idx="10">
                  <c:v>29.413958333396305</c:v>
                </c:pt>
                <c:pt idx="11">
                  <c:v>31.62645833339629</c:v>
                </c:pt>
                <c:pt idx="12">
                  <c:v>36.051458333395999</c:v>
                </c:pt>
                <c:pt idx="13">
                  <c:v>38.263958333396303</c:v>
                </c:pt>
                <c:pt idx="14">
                  <c:v>40.476458333396245</c:v>
                </c:pt>
                <c:pt idx="15">
                  <c:v>44.901458333395993</c:v>
                </c:pt>
                <c:pt idx="16">
                  <c:v>47.113958333396297</c:v>
                </c:pt>
                <c:pt idx="17">
                  <c:v>49.326458333396296</c:v>
                </c:pt>
                <c:pt idx="18">
                  <c:v>53.751458333396144</c:v>
                </c:pt>
                <c:pt idx="19">
                  <c:v>55.963958333396299</c:v>
                </c:pt>
                <c:pt idx="20">
                  <c:v>58.176458333396297</c:v>
                </c:pt>
                <c:pt idx="21">
                  <c:v>62.601458333396245</c:v>
                </c:pt>
                <c:pt idx="22">
                  <c:v>64.813958333396059</c:v>
                </c:pt>
                <c:pt idx="23">
                  <c:v>67.026458333394444</c:v>
                </c:pt>
                <c:pt idx="24">
                  <c:v>71.451458333396218</c:v>
                </c:pt>
                <c:pt idx="25">
                  <c:v>73.663958333395158</c:v>
                </c:pt>
                <c:pt idx="26">
                  <c:v>75.876458333393984</c:v>
                </c:pt>
                <c:pt idx="27">
                  <c:v>80.301458333395658</c:v>
                </c:pt>
                <c:pt idx="28">
                  <c:v>82.513958333396218</c:v>
                </c:pt>
                <c:pt idx="29">
                  <c:v>84.726458333395158</c:v>
                </c:pt>
                <c:pt idx="30">
                  <c:v>89.151458333394444</c:v>
                </c:pt>
                <c:pt idx="31">
                  <c:v>91.363958333395658</c:v>
                </c:pt>
                <c:pt idx="32">
                  <c:v>93.5764583333941</c:v>
                </c:pt>
                <c:pt idx="33">
                  <c:v>98.001458333396059</c:v>
                </c:pt>
                <c:pt idx="34">
                  <c:v>100.21395833339628</c:v>
                </c:pt>
                <c:pt idx="35">
                  <c:v>102.42645833339535</c:v>
                </c:pt>
                <c:pt idx="36">
                  <c:v>106.85145833339521</c:v>
                </c:pt>
                <c:pt idx="37">
                  <c:v>109.06395833339595</c:v>
                </c:pt>
                <c:pt idx="38">
                  <c:v>111.27645833339504</c:v>
                </c:pt>
                <c:pt idx="39">
                  <c:v>115.70145833339618</c:v>
                </c:pt>
                <c:pt idx="40">
                  <c:v>117.91395833339628</c:v>
                </c:pt>
                <c:pt idx="41">
                  <c:v>120.12645833339432</c:v>
                </c:pt>
                <c:pt idx="42">
                  <c:v>124.55145833339535</c:v>
                </c:pt>
                <c:pt idx="43">
                  <c:v>126.76395833339618</c:v>
                </c:pt>
                <c:pt idx="44">
                  <c:v>128.97645833339641</c:v>
                </c:pt>
                <c:pt idx="45">
                  <c:v>133.40145833339687</c:v>
                </c:pt>
                <c:pt idx="46">
                  <c:v>135.61395833339552</c:v>
                </c:pt>
                <c:pt idx="47">
                  <c:v>137.82645833339836</c:v>
                </c:pt>
                <c:pt idx="48">
                  <c:v>142.25145833339641</c:v>
                </c:pt>
                <c:pt idx="49">
                  <c:v>144.46395833339631</c:v>
                </c:pt>
                <c:pt idx="50">
                  <c:v>146.67645833339631</c:v>
                </c:pt>
                <c:pt idx="51">
                  <c:v>151.10145833339641</c:v>
                </c:pt>
                <c:pt idx="52">
                  <c:v>153.3139583333963</c:v>
                </c:pt>
                <c:pt idx="53">
                  <c:v>155.52645833339687</c:v>
                </c:pt>
                <c:pt idx="54">
                  <c:v>159.95145833339836</c:v>
                </c:pt>
                <c:pt idx="55">
                  <c:v>162.16395833339618</c:v>
                </c:pt>
                <c:pt idx="56">
                  <c:v>164.37645833339641</c:v>
                </c:pt>
                <c:pt idx="57">
                  <c:v>168.80145833339787</c:v>
                </c:pt>
                <c:pt idx="58">
                  <c:v>171.01395833339618</c:v>
                </c:pt>
                <c:pt idx="59">
                  <c:v>173.22645833339641</c:v>
                </c:pt>
                <c:pt idx="60">
                  <c:v>177.65145833339687</c:v>
                </c:pt>
                <c:pt idx="61">
                  <c:v>179.86395833339631</c:v>
                </c:pt>
                <c:pt idx="62">
                  <c:v>182.07645833339637</c:v>
                </c:pt>
                <c:pt idx="63">
                  <c:v>186.50145833339641</c:v>
                </c:pt>
                <c:pt idx="64">
                  <c:v>188.71395833339452</c:v>
                </c:pt>
                <c:pt idx="65">
                  <c:v>190.92645833339787</c:v>
                </c:pt>
                <c:pt idx="66">
                  <c:v>195.35145833339868</c:v>
                </c:pt>
                <c:pt idx="67">
                  <c:v>197.5639583333963</c:v>
                </c:pt>
                <c:pt idx="68">
                  <c:v>199.77645833339631</c:v>
                </c:pt>
                <c:pt idx="69">
                  <c:v>204.20145833339637</c:v>
                </c:pt>
                <c:pt idx="70">
                  <c:v>206.41395833339618</c:v>
                </c:pt>
                <c:pt idx="71">
                  <c:v>208.62645833339641</c:v>
                </c:pt>
                <c:pt idx="72">
                  <c:v>213.05145833339787</c:v>
                </c:pt>
                <c:pt idx="73">
                  <c:v>215.26395833339618</c:v>
                </c:pt>
                <c:pt idx="74">
                  <c:v>217.47645833339641</c:v>
                </c:pt>
                <c:pt idx="75">
                  <c:v>221.90145833339687</c:v>
                </c:pt>
                <c:pt idx="76">
                  <c:v>224.11395833339552</c:v>
                </c:pt>
                <c:pt idx="77">
                  <c:v>226.32645833339836</c:v>
                </c:pt>
                <c:pt idx="78">
                  <c:v>230.75145833339641</c:v>
                </c:pt>
                <c:pt idx="79">
                  <c:v>232.96395833339631</c:v>
                </c:pt>
                <c:pt idx="80">
                  <c:v>235.17645833339631</c:v>
                </c:pt>
                <c:pt idx="81">
                  <c:v>239.60145833339641</c:v>
                </c:pt>
                <c:pt idx="82">
                  <c:v>241.8139583333963</c:v>
                </c:pt>
                <c:pt idx="83">
                  <c:v>244.02645833339687</c:v>
                </c:pt>
                <c:pt idx="84">
                  <c:v>248.45145833339836</c:v>
                </c:pt>
                <c:pt idx="85">
                  <c:v>250.66395833339618</c:v>
                </c:pt>
                <c:pt idx="86">
                  <c:v>252.87645833339641</c:v>
                </c:pt>
                <c:pt idx="87">
                  <c:v>257.30145833339702</c:v>
                </c:pt>
                <c:pt idx="88">
                  <c:v>259.51395833339632</c:v>
                </c:pt>
                <c:pt idx="89">
                  <c:v>261.72645833339641</c:v>
                </c:pt>
                <c:pt idx="90">
                  <c:v>266.15145833339778</c:v>
                </c:pt>
                <c:pt idx="91">
                  <c:v>268.36395833339702</c:v>
                </c:pt>
                <c:pt idx="92">
                  <c:v>270.57645833339632</c:v>
                </c:pt>
                <c:pt idx="93">
                  <c:v>275.00145833339701</c:v>
                </c:pt>
                <c:pt idx="94">
                  <c:v>277.21395833339631</c:v>
                </c:pt>
                <c:pt idx="95">
                  <c:v>279.42645833339628</c:v>
                </c:pt>
                <c:pt idx="96">
                  <c:v>283.85145833339732</c:v>
                </c:pt>
                <c:pt idx="97">
                  <c:v>286.06395833339701</c:v>
                </c:pt>
                <c:pt idx="98">
                  <c:v>288.27645833339631</c:v>
                </c:pt>
                <c:pt idx="99">
                  <c:v>292.70145833339632</c:v>
                </c:pt>
                <c:pt idx="100">
                  <c:v>294.91395833339641</c:v>
                </c:pt>
                <c:pt idx="101">
                  <c:v>297.12645833339701</c:v>
                </c:pt>
                <c:pt idx="102">
                  <c:v>301.55145833339702</c:v>
                </c:pt>
                <c:pt idx="103">
                  <c:v>303.76395833339632</c:v>
                </c:pt>
                <c:pt idx="104">
                  <c:v>305.97645833339641</c:v>
                </c:pt>
                <c:pt idx="105">
                  <c:v>310.40145833339631</c:v>
                </c:pt>
                <c:pt idx="106">
                  <c:v>312.61395833339702</c:v>
                </c:pt>
                <c:pt idx="107">
                  <c:v>314.82645833339632</c:v>
                </c:pt>
                <c:pt idx="108">
                  <c:v>319.25145833339701</c:v>
                </c:pt>
                <c:pt idx="109">
                  <c:v>321.46395833339631</c:v>
                </c:pt>
                <c:pt idx="110">
                  <c:v>323.67645833339702</c:v>
                </c:pt>
                <c:pt idx="111">
                  <c:v>328.10145833339732</c:v>
                </c:pt>
                <c:pt idx="112">
                  <c:v>330.31395833339701</c:v>
                </c:pt>
                <c:pt idx="113">
                  <c:v>332.52645833339631</c:v>
                </c:pt>
                <c:pt idx="114">
                  <c:v>336.95145833339632</c:v>
                </c:pt>
                <c:pt idx="115">
                  <c:v>339.16395833339732</c:v>
                </c:pt>
                <c:pt idx="116">
                  <c:v>341.37645833339701</c:v>
                </c:pt>
                <c:pt idx="117">
                  <c:v>345.80145833339702</c:v>
                </c:pt>
                <c:pt idx="118">
                  <c:v>348.01395833339632</c:v>
                </c:pt>
                <c:pt idx="119">
                  <c:v>350.22645833339641</c:v>
                </c:pt>
                <c:pt idx="120">
                  <c:v>354.65145833339778</c:v>
                </c:pt>
                <c:pt idx="121">
                  <c:v>356.86395833339702</c:v>
                </c:pt>
                <c:pt idx="122">
                  <c:v>359.07645833339632</c:v>
                </c:pt>
                <c:pt idx="123">
                  <c:v>363.50145833339701</c:v>
                </c:pt>
                <c:pt idx="124">
                  <c:v>365.71395833339631</c:v>
                </c:pt>
                <c:pt idx="125">
                  <c:v>367.92645833339628</c:v>
                </c:pt>
                <c:pt idx="126">
                  <c:v>372.35145833339732</c:v>
                </c:pt>
                <c:pt idx="127">
                  <c:v>374.56395833339701</c:v>
                </c:pt>
                <c:pt idx="128">
                  <c:v>376.77645833339631</c:v>
                </c:pt>
                <c:pt idx="129">
                  <c:v>381.20145833339632</c:v>
                </c:pt>
                <c:pt idx="130">
                  <c:v>383.41395833339641</c:v>
                </c:pt>
                <c:pt idx="131">
                  <c:v>385.62645833339701</c:v>
                </c:pt>
                <c:pt idx="132">
                  <c:v>390.05145833339702</c:v>
                </c:pt>
                <c:pt idx="133">
                  <c:v>392.26395833339632</c:v>
                </c:pt>
                <c:pt idx="134">
                  <c:v>394.47645833339641</c:v>
                </c:pt>
                <c:pt idx="135">
                  <c:v>398.90145833339631</c:v>
                </c:pt>
                <c:pt idx="136">
                  <c:v>401.11395833339702</c:v>
                </c:pt>
                <c:pt idx="137">
                  <c:v>403.32645833339632</c:v>
                </c:pt>
                <c:pt idx="138">
                  <c:v>407.75145833339701</c:v>
                </c:pt>
                <c:pt idx="139">
                  <c:v>409.96395833339631</c:v>
                </c:pt>
                <c:pt idx="140">
                  <c:v>412.17645833339702</c:v>
                </c:pt>
                <c:pt idx="141">
                  <c:v>416.60145833339732</c:v>
                </c:pt>
                <c:pt idx="142">
                  <c:v>418.81395833339701</c:v>
                </c:pt>
                <c:pt idx="143">
                  <c:v>421.02645833339631</c:v>
                </c:pt>
                <c:pt idx="144">
                  <c:v>425.45145833339632</c:v>
                </c:pt>
                <c:pt idx="145">
                  <c:v>427.66395833339732</c:v>
                </c:pt>
                <c:pt idx="146">
                  <c:v>429.87645833339701</c:v>
                </c:pt>
                <c:pt idx="147">
                  <c:v>434.30145833339702</c:v>
                </c:pt>
                <c:pt idx="148">
                  <c:v>436.51395833339632</c:v>
                </c:pt>
                <c:pt idx="149">
                  <c:v>438.72645833339641</c:v>
                </c:pt>
                <c:pt idx="150">
                  <c:v>443.15145833339778</c:v>
                </c:pt>
                <c:pt idx="151">
                  <c:v>445.36395833339702</c:v>
                </c:pt>
                <c:pt idx="152">
                  <c:v>447.57645833339632</c:v>
                </c:pt>
                <c:pt idx="153">
                  <c:v>452.00145833339701</c:v>
                </c:pt>
                <c:pt idx="154">
                  <c:v>454.21395833339631</c:v>
                </c:pt>
                <c:pt idx="155">
                  <c:v>456.42645833339628</c:v>
                </c:pt>
                <c:pt idx="156">
                  <c:v>460.85145833339732</c:v>
                </c:pt>
                <c:pt idx="157">
                  <c:v>463.06395833339701</c:v>
                </c:pt>
                <c:pt idx="158">
                  <c:v>465.27645833339631</c:v>
                </c:pt>
                <c:pt idx="159">
                  <c:v>469.70145833339632</c:v>
                </c:pt>
                <c:pt idx="160">
                  <c:v>471.91395833339641</c:v>
                </c:pt>
                <c:pt idx="161">
                  <c:v>474.12645833339701</c:v>
                </c:pt>
                <c:pt idx="162">
                  <c:v>478.55145833339702</c:v>
                </c:pt>
                <c:pt idx="163">
                  <c:v>480.76395833339632</c:v>
                </c:pt>
                <c:pt idx="164">
                  <c:v>482.97645833339641</c:v>
                </c:pt>
                <c:pt idx="165">
                  <c:v>487.40145833339631</c:v>
                </c:pt>
                <c:pt idx="166">
                  <c:v>489.61395833339702</c:v>
                </c:pt>
                <c:pt idx="167">
                  <c:v>491.82645833339632</c:v>
                </c:pt>
                <c:pt idx="168">
                  <c:v>496.25145833339701</c:v>
                </c:pt>
                <c:pt idx="169">
                  <c:v>498.46395833339631</c:v>
                </c:pt>
                <c:pt idx="170">
                  <c:v>500.67645833339702</c:v>
                </c:pt>
                <c:pt idx="171">
                  <c:v>505.10145833339732</c:v>
                </c:pt>
                <c:pt idx="172">
                  <c:v>507.31395833339701</c:v>
                </c:pt>
                <c:pt idx="173">
                  <c:v>509.52645833339631</c:v>
                </c:pt>
                <c:pt idx="174">
                  <c:v>513.95145833339632</c:v>
                </c:pt>
                <c:pt idx="175">
                  <c:v>516.16395833339652</c:v>
                </c:pt>
                <c:pt idx="176">
                  <c:v>518.3764583333965</c:v>
                </c:pt>
                <c:pt idx="177">
                  <c:v>522.80145833339634</c:v>
                </c:pt>
                <c:pt idx="178">
                  <c:v>525.01395833339654</c:v>
                </c:pt>
                <c:pt idx="179">
                  <c:v>527.22645833339652</c:v>
                </c:pt>
                <c:pt idx="180">
                  <c:v>531.65145833339625</c:v>
                </c:pt>
                <c:pt idx="181">
                  <c:v>533.86395833339634</c:v>
                </c:pt>
                <c:pt idx="182">
                  <c:v>536.07645833339654</c:v>
                </c:pt>
                <c:pt idx="183">
                  <c:v>540.5014583333965</c:v>
                </c:pt>
                <c:pt idx="184">
                  <c:v>542.71395833339852</c:v>
                </c:pt>
                <c:pt idx="185">
                  <c:v>544.92645833339634</c:v>
                </c:pt>
                <c:pt idx="186">
                  <c:v>549.35145833339629</c:v>
                </c:pt>
                <c:pt idx="187">
                  <c:v>551.5639583333965</c:v>
                </c:pt>
                <c:pt idx="188">
                  <c:v>553.77645833339852</c:v>
                </c:pt>
                <c:pt idx="189">
                  <c:v>558.20145833339654</c:v>
                </c:pt>
                <c:pt idx="190">
                  <c:v>560.41395833339652</c:v>
                </c:pt>
                <c:pt idx="191">
                  <c:v>562.6264583333965</c:v>
                </c:pt>
                <c:pt idx="192">
                  <c:v>567.05145833339634</c:v>
                </c:pt>
                <c:pt idx="193">
                  <c:v>569.26395833339654</c:v>
                </c:pt>
                <c:pt idx="194">
                  <c:v>571.47645833339652</c:v>
                </c:pt>
                <c:pt idx="195">
                  <c:v>575.90145833339625</c:v>
                </c:pt>
                <c:pt idx="196">
                  <c:v>578.11395833339805</c:v>
                </c:pt>
                <c:pt idx="197">
                  <c:v>580.32645833339632</c:v>
                </c:pt>
                <c:pt idx="198">
                  <c:v>584.7514583333965</c:v>
                </c:pt>
                <c:pt idx="199">
                  <c:v>586.96395833339625</c:v>
                </c:pt>
                <c:pt idx="200">
                  <c:v>589.17645833339805</c:v>
                </c:pt>
                <c:pt idx="201">
                  <c:v>593.60145833339652</c:v>
                </c:pt>
                <c:pt idx="202">
                  <c:v>595.8139583333965</c:v>
                </c:pt>
                <c:pt idx="203">
                  <c:v>598.02645833339625</c:v>
                </c:pt>
                <c:pt idx="204">
                  <c:v>602.45145833339632</c:v>
                </c:pt>
                <c:pt idx="205">
                  <c:v>604.66395833339652</c:v>
                </c:pt>
                <c:pt idx="206">
                  <c:v>606.8764583333965</c:v>
                </c:pt>
                <c:pt idx="207">
                  <c:v>611.30145833339634</c:v>
                </c:pt>
                <c:pt idx="208">
                  <c:v>613.51395833339654</c:v>
                </c:pt>
                <c:pt idx="209">
                  <c:v>615.72645833339652</c:v>
                </c:pt>
                <c:pt idx="210">
                  <c:v>620.15145833339625</c:v>
                </c:pt>
              </c:numCache>
            </c:numRef>
          </c:xVal>
          <c:yVal>
            <c:numRef>
              <c:f>'Flow Sheet (1)'!$AD$12:$AD$222</c:f>
              <c:numCache>
                <c:formatCode>General</c:formatCode>
                <c:ptCount val="211"/>
                <c:pt idx="0">
                  <c:v>0.38000000000000361</c:v>
                </c:pt>
                <c:pt idx="108">
                  <c:v>0.31000000000000238</c:v>
                </c:pt>
                <c:pt idx="210">
                  <c:v>0.30000000000000032</c:v>
                </c:pt>
              </c:numCache>
            </c:numRef>
          </c:yVal>
          <c:smooth val="1"/>
          <c:extLst>
            <c:ext xmlns:c16="http://schemas.microsoft.com/office/drawing/2014/chart" uri="{C3380CC4-5D6E-409C-BE32-E72D297353CC}">
              <c16:uniqueId val="{00000005-8E1B-45CF-AF59-E3475894CAF1}"/>
            </c:ext>
          </c:extLst>
        </c:ser>
        <c:dLbls>
          <c:showLegendKey val="0"/>
          <c:showVal val="0"/>
          <c:showCatName val="0"/>
          <c:showSerName val="0"/>
          <c:showPercent val="0"/>
          <c:showBubbleSize val="0"/>
        </c:dLbls>
        <c:axId val="900254752"/>
        <c:axId val="1012178384"/>
      </c:scatterChart>
      <c:scatterChart>
        <c:scatterStyle val="smoothMarker"/>
        <c:varyColors val="0"/>
        <c:ser>
          <c:idx val="6"/>
          <c:order val="4"/>
          <c:tx>
            <c:v>TOC Removal</c:v>
          </c:tx>
          <c:spPr>
            <a:ln>
              <a:solidFill>
                <a:schemeClr val="tx2"/>
              </a:solidFill>
            </a:ln>
          </c:spPr>
          <c:marker>
            <c:symbol val="diamond"/>
            <c:size val="7"/>
            <c:spPr>
              <a:solidFill>
                <a:schemeClr val="tx2"/>
              </a:solidFill>
              <a:ln>
                <a:solidFill>
                  <a:srgbClr val="1F497D"/>
                </a:solidFill>
              </a:ln>
            </c:spPr>
          </c:marker>
          <c:xVal>
            <c:numRef>
              <c:f>'Flow Sheet (1)'!$N$12:$N$222</c:f>
              <c:numCache>
                <c:formatCode>0.0</c:formatCode>
                <c:ptCount val="211"/>
                <c:pt idx="0">
                  <c:v>0.65145833339630277</c:v>
                </c:pt>
                <c:pt idx="1">
                  <c:v>2.8639583333962464</c:v>
                </c:pt>
                <c:pt idx="2">
                  <c:v>5.0764583333962943</c:v>
                </c:pt>
                <c:pt idx="3">
                  <c:v>9.5014583333962968</c:v>
                </c:pt>
                <c:pt idx="4">
                  <c:v>11.713958333396299</c:v>
                </c:pt>
                <c:pt idx="5">
                  <c:v>13.926458333396322</c:v>
                </c:pt>
                <c:pt idx="6">
                  <c:v>18.351458333396305</c:v>
                </c:pt>
                <c:pt idx="7">
                  <c:v>20.56395833339629</c:v>
                </c:pt>
                <c:pt idx="8">
                  <c:v>22.776458333396288</c:v>
                </c:pt>
                <c:pt idx="9">
                  <c:v>27.2014583333963</c:v>
                </c:pt>
                <c:pt idx="10">
                  <c:v>29.413958333396305</c:v>
                </c:pt>
                <c:pt idx="11">
                  <c:v>31.62645833339629</c:v>
                </c:pt>
                <c:pt idx="12">
                  <c:v>36.051458333395999</c:v>
                </c:pt>
                <c:pt idx="13">
                  <c:v>38.263958333396303</c:v>
                </c:pt>
                <c:pt idx="14">
                  <c:v>40.476458333396245</c:v>
                </c:pt>
                <c:pt idx="15">
                  <c:v>44.901458333395993</c:v>
                </c:pt>
                <c:pt idx="16">
                  <c:v>47.113958333396297</c:v>
                </c:pt>
                <c:pt idx="17">
                  <c:v>49.326458333396296</c:v>
                </c:pt>
                <c:pt idx="18">
                  <c:v>53.751458333396144</c:v>
                </c:pt>
                <c:pt idx="19">
                  <c:v>55.963958333396299</c:v>
                </c:pt>
                <c:pt idx="20">
                  <c:v>58.176458333396297</c:v>
                </c:pt>
                <c:pt idx="21">
                  <c:v>62.601458333396245</c:v>
                </c:pt>
                <c:pt idx="22">
                  <c:v>64.813958333396059</c:v>
                </c:pt>
                <c:pt idx="23">
                  <c:v>67.026458333394444</c:v>
                </c:pt>
                <c:pt idx="24">
                  <c:v>71.451458333396218</c:v>
                </c:pt>
                <c:pt idx="25">
                  <c:v>73.663958333395158</c:v>
                </c:pt>
                <c:pt idx="26">
                  <c:v>75.876458333393984</c:v>
                </c:pt>
                <c:pt idx="27">
                  <c:v>80.301458333395658</c:v>
                </c:pt>
                <c:pt idx="28">
                  <c:v>82.513958333396218</c:v>
                </c:pt>
                <c:pt idx="29">
                  <c:v>84.726458333395158</c:v>
                </c:pt>
                <c:pt idx="30">
                  <c:v>89.151458333394444</c:v>
                </c:pt>
                <c:pt idx="31">
                  <c:v>91.363958333395658</c:v>
                </c:pt>
                <c:pt idx="32">
                  <c:v>93.5764583333941</c:v>
                </c:pt>
                <c:pt idx="33">
                  <c:v>98.001458333396059</c:v>
                </c:pt>
                <c:pt idx="34">
                  <c:v>100.21395833339628</c:v>
                </c:pt>
                <c:pt idx="35">
                  <c:v>102.42645833339535</c:v>
                </c:pt>
                <c:pt idx="36">
                  <c:v>106.85145833339521</c:v>
                </c:pt>
                <c:pt idx="37">
                  <c:v>109.06395833339595</c:v>
                </c:pt>
                <c:pt idx="38">
                  <c:v>111.27645833339504</c:v>
                </c:pt>
                <c:pt idx="39">
                  <c:v>115.70145833339618</c:v>
                </c:pt>
                <c:pt idx="40">
                  <c:v>117.91395833339628</c:v>
                </c:pt>
                <c:pt idx="41">
                  <c:v>120.12645833339432</c:v>
                </c:pt>
                <c:pt idx="42">
                  <c:v>124.55145833339535</c:v>
                </c:pt>
                <c:pt idx="43">
                  <c:v>126.76395833339618</c:v>
                </c:pt>
                <c:pt idx="44">
                  <c:v>128.97645833339641</c:v>
                </c:pt>
                <c:pt idx="45">
                  <c:v>133.40145833339687</c:v>
                </c:pt>
                <c:pt idx="46">
                  <c:v>135.61395833339552</c:v>
                </c:pt>
                <c:pt idx="47">
                  <c:v>137.82645833339836</c:v>
                </c:pt>
                <c:pt idx="48">
                  <c:v>142.25145833339641</c:v>
                </c:pt>
                <c:pt idx="49">
                  <c:v>144.46395833339631</c:v>
                </c:pt>
                <c:pt idx="50">
                  <c:v>146.67645833339631</c:v>
                </c:pt>
                <c:pt idx="51">
                  <c:v>151.10145833339641</c:v>
                </c:pt>
                <c:pt idx="52">
                  <c:v>153.3139583333963</c:v>
                </c:pt>
                <c:pt idx="53">
                  <c:v>155.52645833339687</c:v>
                </c:pt>
                <c:pt idx="54">
                  <c:v>159.95145833339836</c:v>
                </c:pt>
                <c:pt idx="55">
                  <c:v>162.16395833339618</c:v>
                </c:pt>
                <c:pt idx="56">
                  <c:v>164.37645833339641</c:v>
                </c:pt>
                <c:pt idx="57">
                  <c:v>168.80145833339787</c:v>
                </c:pt>
                <c:pt idx="58">
                  <c:v>171.01395833339618</c:v>
                </c:pt>
                <c:pt idx="59">
                  <c:v>173.22645833339641</c:v>
                </c:pt>
                <c:pt idx="60">
                  <c:v>177.65145833339687</c:v>
                </c:pt>
                <c:pt idx="61">
                  <c:v>179.86395833339631</c:v>
                </c:pt>
                <c:pt idx="62">
                  <c:v>182.07645833339637</c:v>
                </c:pt>
                <c:pt idx="63">
                  <c:v>186.50145833339641</c:v>
                </c:pt>
                <c:pt idx="64">
                  <c:v>188.71395833339452</c:v>
                </c:pt>
                <c:pt idx="65">
                  <c:v>190.92645833339787</c:v>
                </c:pt>
                <c:pt idx="66">
                  <c:v>195.35145833339868</c:v>
                </c:pt>
                <c:pt idx="67">
                  <c:v>197.5639583333963</c:v>
                </c:pt>
                <c:pt idx="68">
                  <c:v>199.77645833339631</c:v>
                </c:pt>
                <c:pt idx="69">
                  <c:v>204.20145833339637</c:v>
                </c:pt>
                <c:pt idx="70">
                  <c:v>206.41395833339618</c:v>
                </c:pt>
                <c:pt idx="71">
                  <c:v>208.62645833339641</c:v>
                </c:pt>
                <c:pt idx="72">
                  <c:v>213.05145833339787</c:v>
                </c:pt>
                <c:pt idx="73">
                  <c:v>215.26395833339618</c:v>
                </c:pt>
                <c:pt idx="74">
                  <c:v>217.47645833339641</c:v>
                </c:pt>
                <c:pt idx="75">
                  <c:v>221.90145833339687</c:v>
                </c:pt>
                <c:pt idx="76">
                  <c:v>224.11395833339552</c:v>
                </c:pt>
                <c:pt idx="77">
                  <c:v>226.32645833339836</c:v>
                </c:pt>
                <c:pt idx="78">
                  <c:v>230.75145833339641</c:v>
                </c:pt>
                <c:pt idx="79">
                  <c:v>232.96395833339631</c:v>
                </c:pt>
                <c:pt idx="80">
                  <c:v>235.17645833339631</c:v>
                </c:pt>
                <c:pt idx="81">
                  <c:v>239.60145833339641</c:v>
                </c:pt>
                <c:pt idx="82">
                  <c:v>241.8139583333963</c:v>
                </c:pt>
                <c:pt idx="83">
                  <c:v>244.02645833339687</c:v>
                </c:pt>
                <c:pt idx="84">
                  <c:v>248.45145833339836</c:v>
                </c:pt>
                <c:pt idx="85">
                  <c:v>250.66395833339618</c:v>
                </c:pt>
                <c:pt idx="86">
                  <c:v>252.87645833339641</c:v>
                </c:pt>
                <c:pt idx="87">
                  <c:v>257.30145833339702</c:v>
                </c:pt>
                <c:pt idx="88">
                  <c:v>259.51395833339632</c:v>
                </c:pt>
                <c:pt idx="89">
                  <c:v>261.72645833339641</c:v>
                </c:pt>
                <c:pt idx="90">
                  <c:v>266.15145833339778</c:v>
                </c:pt>
                <c:pt idx="91">
                  <c:v>268.36395833339702</c:v>
                </c:pt>
                <c:pt idx="92">
                  <c:v>270.57645833339632</c:v>
                </c:pt>
                <c:pt idx="93">
                  <c:v>275.00145833339701</c:v>
                </c:pt>
                <c:pt idx="94">
                  <c:v>277.21395833339631</c:v>
                </c:pt>
                <c:pt idx="95">
                  <c:v>279.42645833339628</c:v>
                </c:pt>
                <c:pt idx="96">
                  <c:v>283.85145833339732</c:v>
                </c:pt>
                <c:pt idx="97">
                  <c:v>286.06395833339701</c:v>
                </c:pt>
                <c:pt idx="98">
                  <c:v>288.27645833339631</c:v>
                </c:pt>
                <c:pt idx="99">
                  <c:v>292.70145833339632</c:v>
                </c:pt>
                <c:pt idx="100">
                  <c:v>294.91395833339641</c:v>
                </c:pt>
                <c:pt idx="101">
                  <c:v>297.12645833339701</c:v>
                </c:pt>
                <c:pt idx="102">
                  <c:v>301.55145833339702</c:v>
                </c:pt>
                <c:pt idx="103">
                  <c:v>303.76395833339632</c:v>
                </c:pt>
                <c:pt idx="104">
                  <c:v>305.97645833339641</c:v>
                </c:pt>
                <c:pt idx="105">
                  <c:v>310.40145833339631</c:v>
                </c:pt>
                <c:pt idx="106">
                  <c:v>312.61395833339702</c:v>
                </c:pt>
                <c:pt idx="107">
                  <c:v>314.82645833339632</c:v>
                </c:pt>
                <c:pt idx="108">
                  <c:v>319.25145833339701</c:v>
                </c:pt>
                <c:pt idx="109">
                  <c:v>321.46395833339631</c:v>
                </c:pt>
                <c:pt idx="110">
                  <c:v>323.67645833339702</c:v>
                </c:pt>
                <c:pt idx="111">
                  <c:v>328.10145833339732</c:v>
                </c:pt>
                <c:pt idx="112">
                  <c:v>330.31395833339701</c:v>
                </c:pt>
                <c:pt idx="113">
                  <c:v>332.52645833339631</c:v>
                </c:pt>
                <c:pt idx="114">
                  <c:v>336.95145833339632</c:v>
                </c:pt>
                <c:pt idx="115">
                  <c:v>339.16395833339732</c:v>
                </c:pt>
                <c:pt idx="116">
                  <c:v>341.37645833339701</c:v>
                </c:pt>
                <c:pt idx="117">
                  <c:v>345.80145833339702</c:v>
                </c:pt>
                <c:pt idx="118">
                  <c:v>348.01395833339632</c:v>
                </c:pt>
                <c:pt idx="119">
                  <c:v>350.22645833339641</c:v>
                </c:pt>
                <c:pt idx="120">
                  <c:v>354.65145833339778</c:v>
                </c:pt>
                <c:pt idx="121">
                  <c:v>356.86395833339702</c:v>
                </c:pt>
                <c:pt idx="122">
                  <c:v>359.07645833339632</c:v>
                </c:pt>
                <c:pt idx="123">
                  <c:v>363.50145833339701</c:v>
                </c:pt>
                <c:pt idx="124">
                  <c:v>365.71395833339631</c:v>
                </c:pt>
                <c:pt idx="125">
                  <c:v>367.92645833339628</c:v>
                </c:pt>
                <c:pt idx="126">
                  <c:v>372.35145833339732</c:v>
                </c:pt>
                <c:pt idx="127">
                  <c:v>374.56395833339701</c:v>
                </c:pt>
                <c:pt idx="128">
                  <c:v>376.77645833339631</c:v>
                </c:pt>
                <c:pt idx="129">
                  <c:v>381.20145833339632</c:v>
                </c:pt>
                <c:pt idx="130">
                  <c:v>383.41395833339641</c:v>
                </c:pt>
                <c:pt idx="131">
                  <c:v>385.62645833339701</c:v>
                </c:pt>
                <c:pt idx="132">
                  <c:v>390.05145833339702</c:v>
                </c:pt>
                <c:pt idx="133">
                  <c:v>392.26395833339632</c:v>
                </c:pt>
                <c:pt idx="134">
                  <c:v>394.47645833339641</c:v>
                </c:pt>
                <c:pt idx="135">
                  <c:v>398.90145833339631</c:v>
                </c:pt>
                <c:pt idx="136">
                  <c:v>401.11395833339702</c:v>
                </c:pt>
                <c:pt idx="137">
                  <c:v>403.32645833339632</c:v>
                </c:pt>
                <c:pt idx="138">
                  <c:v>407.75145833339701</c:v>
                </c:pt>
                <c:pt idx="139">
                  <c:v>409.96395833339631</c:v>
                </c:pt>
                <c:pt idx="140">
                  <c:v>412.17645833339702</c:v>
                </c:pt>
                <c:pt idx="141">
                  <c:v>416.60145833339732</c:v>
                </c:pt>
                <c:pt idx="142">
                  <c:v>418.81395833339701</c:v>
                </c:pt>
                <c:pt idx="143">
                  <c:v>421.02645833339631</c:v>
                </c:pt>
                <c:pt idx="144">
                  <c:v>425.45145833339632</c:v>
                </c:pt>
                <c:pt idx="145">
                  <c:v>427.66395833339732</c:v>
                </c:pt>
                <c:pt idx="146">
                  <c:v>429.87645833339701</c:v>
                </c:pt>
                <c:pt idx="147">
                  <c:v>434.30145833339702</c:v>
                </c:pt>
                <c:pt idx="148">
                  <c:v>436.51395833339632</c:v>
                </c:pt>
                <c:pt idx="149">
                  <c:v>438.72645833339641</c:v>
                </c:pt>
                <c:pt idx="150">
                  <c:v>443.15145833339778</c:v>
                </c:pt>
                <c:pt idx="151">
                  <c:v>445.36395833339702</c:v>
                </c:pt>
                <c:pt idx="152">
                  <c:v>447.57645833339632</c:v>
                </c:pt>
                <c:pt idx="153">
                  <c:v>452.00145833339701</c:v>
                </c:pt>
                <c:pt idx="154">
                  <c:v>454.21395833339631</c:v>
                </c:pt>
                <c:pt idx="155">
                  <c:v>456.42645833339628</c:v>
                </c:pt>
                <c:pt idx="156">
                  <c:v>460.85145833339732</c:v>
                </c:pt>
                <c:pt idx="157">
                  <c:v>463.06395833339701</c:v>
                </c:pt>
                <c:pt idx="158">
                  <c:v>465.27645833339631</c:v>
                </c:pt>
                <c:pt idx="159">
                  <c:v>469.70145833339632</c:v>
                </c:pt>
                <c:pt idx="160">
                  <c:v>471.91395833339641</c:v>
                </c:pt>
                <c:pt idx="161">
                  <c:v>474.12645833339701</c:v>
                </c:pt>
                <c:pt idx="162">
                  <c:v>478.55145833339702</c:v>
                </c:pt>
                <c:pt idx="163">
                  <c:v>480.76395833339632</c:v>
                </c:pt>
                <c:pt idx="164">
                  <c:v>482.97645833339641</c:v>
                </c:pt>
                <c:pt idx="165">
                  <c:v>487.40145833339631</c:v>
                </c:pt>
                <c:pt idx="166">
                  <c:v>489.61395833339702</c:v>
                </c:pt>
                <c:pt idx="167">
                  <c:v>491.82645833339632</c:v>
                </c:pt>
                <c:pt idx="168">
                  <c:v>496.25145833339701</c:v>
                </c:pt>
                <c:pt idx="169">
                  <c:v>498.46395833339631</c:v>
                </c:pt>
                <c:pt idx="170">
                  <c:v>500.67645833339702</c:v>
                </c:pt>
                <c:pt idx="171">
                  <c:v>505.10145833339732</c:v>
                </c:pt>
                <c:pt idx="172">
                  <c:v>507.31395833339701</c:v>
                </c:pt>
                <c:pt idx="173">
                  <c:v>509.52645833339631</c:v>
                </c:pt>
                <c:pt idx="174">
                  <c:v>513.95145833339632</c:v>
                </c:pt>
                <c:pt idx="175">
                  <c:v>516.16395833339652</c:v>
                </c:pt>
                <c:pt idx="176">
                  <c:v>518.3764583333965</c:v>
                </c:pt>
                <c:pt idx="177">
                  <c:v>522.80145833339634</c:v>
                </c:pt>
                <c:pt idx="178">
                  <c:v>525.01395833339654</c:v>
                </c:pt>
                <c:pt idx="179">
                  <c:v>527.22645833339652</c:v>
                </c:pt>
                <c:pt idx="180">
                  <c:v>531.65145833339625</c:v>
                </c:pt>
                <c:pt idx="181">
                  <c:v>533.86395833339634</c:v>
                </c:pt>
                <c:pt idx="182">
                  <c:v>536.07645833339654</c:v>
                </c:pt>
                <c:pt idx="183">
                  <c:v>540.5014583333965</c:v>
                </c:pt>
                <c:pt idx="184">
                  <c:v>542.71395833339852</c:v>
                </c:pt>
                <c:pt idx="185">
                  <c:v>544.92645833339634</c:v>
                </c:pt>
                <c:pt idx="186">
                  <c:v>549.35145833339629</c:v>
                </c:pt>
                <c:pt idx="187">
                  <c:v>551.5639583333965</c:v>
                </c:pt>
                <c:pt idx="188">
                  <c:v>553.77645833339852</c:v>
                </c:pt>
                <c:pt idx="189">
                  <c:v>558.20145833339654</c:v>
                </c:pt>
                <c:pt idx="190">
                  <c:v>560.41395833339652</c:v>
                </c:pt>
                <c:pt idx="191">
                  <c:v>562.6264583333965</c:v>
                </c:pt>
                <c:pt idx="192">
                  <c:v>567.05145833339634</c:v>
                </c:pt>
                <c:pt idx="193">
                  <c:v>569.26395833339654</c:v>
                </c:pt>
                <c:pt idx="194">
                  <c:v>571.47645833339652</c:v>
                </c:pt>
                <c:pt idx="195">
                  <c:v>575.90145833339625</c:v>
                </c:pt>
                <c:pt idx="196">
                  <c:v>578.11395833339805</c:v>
                </c:pt>
                <c:pt idx="197">
                  <c:v>580.32645833339632</c:v>
                </c:pt>
                <c:pt idx="198">
                  <c:v>584.7514583333965</c:v>
                </c:pt>
                <c:pt idx="199">
                  <c:v>586.96395833339625</c:v>
                </c:pt>
                <c:pt idx="200">
                  <c:v>589.17645833339805</c:v>
                </c:pt>
                <c:pt idx="201">
                  <c:v>593.60145833339652</c:v>
                </c:pt>
                <c:pt idx="202">
                  <c:v>595.8139583333965</c:v>
                </c:pt>
                <c:pt idx="203">
                  <c:v>598.02645833339625</c:v>
                </c:pt>
                <c:pt idx="204">
                  <c:v>602.45145833339632</c:v>
                </c:pt>
                <c:pt idx="205">
                  <c:v>604.66395833339652</c:v>
                </c:pt>
                <c:pt idx="206">
                  <c:v>606.8764583333965</c:v>
                </c:pt>
                <c:pt idx="207">
                  <c:v>611.30145833339634</c:v>
                </c:pt>
                <c:pt idx="208">
                  <c:v>613.51395833339654</c:v>
                </c:pt>
                <c:pt idx="209">
                  <c:v>615.72645833339652</c:v>
                </c:pt>
                <c:pt idx="210">
                  <c:v>620.15145833339625</c:v>
                </c:pt>
              </c:numCache>
            </c:numRef>
          </c:xVal>
          <c:yVal>
            <c:numRef>
              <c:f>'Flow Sheet (1)'!$W$12:$W$222</c:f>
              <c:numCache>
                <c:formatCode>General</c:formatCode>
                <c:ptCount val="211"/>
                <c:pt idx="3">
                  <c:v>0</c:v>
                </c:pt>
                <c:pt idx="6">
                  <c:v>0</c:v>
                </c:pt>
                <c:pt idx="14">
                  <c:v>0</c:v>
                </c:pt>
                <c:pt idx="24">
                  <c:v>0</c:v>
                </c:pt>
                <c:pt idx="27">
                  <c:v>0</c:v>
                </c:pt>
                <c:pt idx="29">
                  <c:v>0</c:v>
                </c:pt>
                <c:pt idx="44">
                  <c:v>0</c:v>
                </c:pt>
                <c:pt idx="45">
                  <c:v>0</c:v>
                </c:pt>
                <c:pt idx="66">
                  <c:v>0.1950000000000002</c:v>
                </c:pt>
                <c:pt idx="69">
                  <c:v>0.22000000000000014</c:v>
                </c:pt>
                <c:pt idx="83">
                  <c:v>0.28000000000000008</c:v>
                </c:pt>
                <c:pt idx="84">
                  <c:v>0.30000000000000032</c:v>
                </c:pt>
                <c:pt idx="96">
                  <c:v>0.34000000000000041</c:v>
                </c:pt>
                <c:pt idx="111">
                  <c:v>0.38333333333333308</c:v>
                </c:pt>
                <c:pt idx="119">
                  <c:v>0.42000000000000032</c:v>
                </c:pt>
                <c:pt idx="134">
                  <c:v>0.45333333333333276</c:v>
                </c:pt>
                <c:pt idx="149">
                  <c:v>0.48000000000000032</c:v>
                </c:pt>
                <c:pt idx="164">
                  <c:v>0.46666666666667084</c:v>
                </c:pt>
                <c:pt idx="179">
                  <c:v>0.47666666666667118</c:v>
                </c:pt>
                <c:pt idx="194">
                  <c:v>0.49333333333333301</c:v>
                </c:pt>
                <c:pt idx="209">
                  <c:v>0.49666666666667203</c:v>
                </c:pt>
              </c:numCache>
            </c:numRef>
          </c:yVal>
          <c:smooth val="1"/>
          <c:extLst>
            <c:ext xmlns:c16="http://schemas.microsoft.com/office/drawing/2014/chart" uri="{C3380CC4-5D6E-409C-BE32-E72D297353CC}">
              <c16:uniqueId val="{00000006-8E1B-45CF-AF59-E3475894CAF1}"/>
            </c:ext>
          </c:extLst>
        </c:ser>
        <c:ser>
          <c:idx val="7"/>
          <c:order val="5"/>
          <c:tx>
            <c:v>Feed TOC</c:v>
          </c:tx>
          <c:spPr>
            <a:ln>
              <a:noFill/>
            </a:ln>
          </c:spPr>
          <c:marker>
            <c:symbol val="triangle"/>
            <c:size val="7"/>
          </c:marker>
          <c:xVal>
            <c:numRef>
              <c:f>'Flow Sheet (1)'!$N$12:$N$222</c:f>
              <c:numCache>
                <c:formatCode>0.0</c:formatCode>
                <c:ptCount val="211"/>
                <c:pt idx="0">
                  <c:v>0.65145833339630277</c:v>
                </c:pt>
                <c:pt idx="1">
                  <c:v>2.8639583333962464</c:v>
                </c:pt>
                <c:pt idx="2">
                  <c:v>5.0764583333962943</c:v>
                </c:pt>
                <c:pt idx="3">
                  <c:v>9.5014583333962968</c:v>
                </c:pt>
                <c:pt idx="4">
                  <c:v>11.713958333396299</c:v>
                </c:pt>
                <c:pt idx="5">
                  <c:v>13.926458333396322</c:v>
                </c:pt>
                <c:pt idx="6">
                  <c:v>18.351458333396305</c:v>
                </c:pt>
                <c:pt idx="7">
                  <c:v>20.56395833339629</c:v>
                </c:pt>
                <c:pt idx="8">
                  <c:v>22.776458333396288</c:v>
                </c:pt>
                <c:pt idx="9">
                  <c:v>27.2014583333963</c:v>
                </c:pt>
                <c:pt idx="10">
                  <c:v>29.413958333396305</c:v>
                </c:pt>
                <c:pt idx="11">
                  <c:v>31.62645833339629</c:v>
                </c:pt>
                <c:pt idx="12">
                  <c:v>36.051458333395999</c:v>
                </c:pt>
                <c:pt idx="13">
                  <c:v>38.263958333396303</c:v>
                </c:pt>
                <c:pt idx="14">
                  <c:v>40.476458333396245</c:v>
                </c:pt>
                <c:pt idx="15">
                  <c:v>44.901458333395993</c:v>
                </c:pt>
                <c:pt idx="16">
                  <c:v>47.113958333396297</c:v>
                </c:pt>
                <c:pt idx="17">
                  <c:v>49.326458333396296</c:v>
                </c:pt>
                <c:pt idx="18">
                  <c:v>53.751458333396144</c:v>
                </c:pt>
                <c:pt idx="19">
                  <c:v>55.963958333396299</c:v>
                </c:pt>
                <c:pt idx="20">
                  <c:v>58.176458333396297</c:v>
                </c:pt>
                <c:pt idx="21">
                  <c:v>62.601458333396245</c:v>
                </c:pt>
                <c:pt idx="22">
                  <c:v>64.813958333396059</c:v>
                </c:pt>
                <c:pt idx="23">
                  <c:v>67.026458333394444</c:v>
                </c:pt>
                <c:pt idx="24">
                  <c:v>71.451458333396218</c:v>
                </c:pt>
                <c:pt idx="25">
                  <c:v>73.663958333395158</c:v>
                </c:pt>
                <c:pt idx="26">
                  <c:v>75.876458333393984</c:v>
                </c:pt>
                <c:pt idx="27">
                  <c:v>80.301458333395658</c:v>
                </c:pt>
                <c:pt idx="28">
                  <c:v>82.513958333396218</c:v>
                </c:pt>
                <c:pt idx="29">
                  <c:v>84.726458333395158</c:v>
                </c:pt>
                <c:pt idx="30">
                  <c:v>89.151458333394444</c:v>
                </c:pt>
                <c:pt idx="31">
                  <c:v>91.363958333395658</c:v>
                </c:pt>
                <c:pt idx="32">
                  <c:v>93.5764583333941</c:v>
                </c:pt>
                <c:pt idx="33">
                  <c:v>98.001458333396059</c:v>
                </c:pt>
                <c:pt idx="34">
                  <c:v>100.21395833339628</c:v>
                </c:pt>
                <c:pt idx="35">
                  <c:v>102.42645833339535</c:v>
                </c:pt>
                <c:pt idx="36">
                  <c:v>106.85145833339521</c:v>
                </c:pt>
                <c:pt idx="37">
                  <c:v>109.06395833339595</c:v>
                </c:pt>
                <c:pt idx="38">
                  <c:v>111.27645833339504</c:v>
                </c:pt>
                <c:pt idx="39">
                  <c:v>115.70145833339618</c:v>
                </c:pt>
                <c:pt idx="40">
                  <c:v>117.91395833339628</c:v>
                </c:pt>
                <c:pt idx="41">
                  <c:v>120.12645833339432</c:v>
                </c:pt>
                <c:pt idx="42">
                  <c:v>124.55145833339535</c:v>
                </c:pt>
                <c:pt idx="43">
                  <c:v>126.76395833339618</c:v>
                </c:pt>
                <c:pt idx="44">
                  <c:v>128.97645833339641</c:v>
                </c:pt>
                <c:pt idx="45">
                  <c:v>133.40145833339687</c:v>
                </c:pt>
                <c:pt idx="46">
                  <c:v>135.61395833339552</c:v>
                </c:pt>
                <c:pt idx="47">
                  <c:v>137.82645833339836</c:v>
                </c:pt>
                <c:pt idx="48">
                  <c:v>142.25145833339641</c:v>
                </c:pt>
                <c:pt idx="49">
                  <c:v>144.46395833339631</c:v>
                </c:pt>
                <c:pt idx="50">
                  <c:v>146.67645833339631</c:v>
                </c:pt>
                <c:pt idx="51">
                  <c:v>151.10145833339641</c:v>
                </c:pt>
                <c:pt idx="52">
                  <c:v>153.3139583333963</c:v>
                </c:pt>
                <c:pt idx="53">
                  <c:v>155.52645833339687</c:v>
                </c:pt>
                <c:pt idx="54">
                  <c:v>159.95145833339836</c:v>
                </c:pt>
                <c:pt idx="55">
                  <c:v>162.16395833339618</c:v>
                </c:pt>
                <c:pt idx="56">
                  <c:v>164.37645833339641</c:v>
                </c:pt>
                <c:pt idx="57">
                  <c:v>168.80145833339787</c:v>
                </c:pt>
                <c:pt idx="58">
                  <c:v>171.01395833339618</c:v>
                </c:pt>
                <c:pt idx="59">
                  <c:v>173.22645833339641</c:v>
                </c:pt>
                <c:pt idx="60">
                  <c:v>177.65145833339687</c:v>
                </c:pt>
                <c:pt idx="61">
                  <c:v>179.86395833339631</c:v>
                </c:pt>
                <c:pt idx="62">
                  <c:v>182.07645833339637</c:v>
                </c:pt>
                <c:pt idx="63">
                  <c:v>186.50145833339641</c:v>
                </c:pt>
                <c:pt idx="64">
                  <c:v>188.71395833339452</c:v>
                </c:pt>
                <c:pt idx="65">
                  <c:v>190.92645833339787</c:v>
                </c:pt>
                <c:pt idx="66">
                  <c:v>195.35145833339868</c:v>
                </c:pt>
                <c:pt idx="67">
                  <c:v>197.5639583333963</c:v>
                </c:pt>
                <c:pt idx="68">
                  <c:v>199.77645833339631</c:v>
                </c:pt>
                <c:pt idx="69">
                  <c:v>204.20145833339637</c:v>
                </c:pt>
                <c:pt idx="70">
                  <c:v>206.41395833339618</c:v>
                </c:pt>
                <c:pt idx="71">
                  <c:v>208.62645833339641</c:v>
                </c:pt>
                <c:pt idx="72">
                  <c:v>213.05145833339787</c:v>
                </c:pt>
                <c:pt idx="73">
                  <c:v>215.26395833339618</c:v>
                </c:pt>
                <c:pt idx="74">
                  <c:v>217.47645833339641</c:v>
                </c:pt>
                <c:pt idx="75">
                  <c:v>221.90145833339687</c:v>
                </c:pt>
                <c:pt idx="76">
                  <c:v>224.11395833339552</c:v>
                </c:pt>
                <c:pt idx="77">
                  <c:v>226.32645833339836</c:v>
                </c:pt>
                <c:pt idx="78">
                  <c:v>230.75145833339641</c:v>
                </c:pt>
                <c:pt idx="79">
                  <c:v>232.96395833339631</c:v>
                </c:pt>
                <c:pt idx="80">
                  <c:v>235.17645833339631</c:v>
                </c:pt>
                <c:pt idx="81">
                  <c:v>239.60145833339641</c:v>
                </c:pt>
                <c:pt idx="82">
                  <c:v>241.8139583333963</c:v>
                </c:pt>
                <c:pt idx="83">
                  <c:v>244.02645833339687</c:v>
                </c:pt>
                <c:pt idx="84">
                  <c:v>248.45145833339836</c:v>
                </c:pt>
                <c:pt idx="85">
                  <c:v>250.66395833339618</c:v>
                </c:pt>
                <c:pt idx="86">
                  <c:v>252.87645833339641</c:v>
                </c:pt>
                <c:pt idx="87">
                  <c:v>257.30145833339702</c:v>
                </c:pt>
                <c:pt idx="88">
                  <c:v>259.51395833339632</c:v>
                </c:pt>
                <c:pt idx="89">
                  <c:v>261.72645833339641</c:v>
                </c:pt>
                <c:pt idx="90">
                  <c:v>266.15145833339778</c:v>
                </c:pt>
                <c:pt idx="91">
                  <c:v>268.36395833339702</c:v>
                </c:pt>
                <c:pt idx="92">
                  <c:v>270.57645833339632</c:v>
                </c:pt>
                <c:pt idx="93">
                  <c:v>275.00145833339701</c:v>
                </c:pt>
                <c:pt idx="94">
                  <c:v>277.21395833339631</c:v>
                </c:pt>
                <c:pt idx="95">
                  <c:v>279.42645833339628</c:v>
                </c:pt>
                <c:pt idx="96">
                  <c:v>283.85145833339732</c:v>
                </c:pt>
                <c:pt idx="97">
                  <c:v>286.06395833339701</c:v>
                </c:pt>
                <c:pt idx="98">
                  <c:v>288.27645833339631</c:v>
                </c:pt>
                <c:pt idx="99">
                  <c:v>292.70145833339632</c:v>
                </c:pt>
                <c:pt idx="100">
                  <c:v>294.91395833339641</c:v>
                </c:pt>
                <c:pt idx="101">
                  <c:v>297.12645833339701</c:v>
                </c:pt>
                <c:pt idx="102">
                  <c:v>301.55145833339702</c:v>
                </c:pt>
                <c:pt idx="103">
                  <c:v>303.76395833339632</c:v>
                </c:pt>
                <c:pt idx="104">
                  <c:v>305.97645833339641</c:v>
                </c:pt>
                <c:pt idx="105">
                  <c:v>310.40145833339631</c:v>
                </c:pt>
                <c:pt idx="106">
                  <c:v>312.61395833339702</c:v>
                </c:pt>
                <c:pt idx="107">
                  <c:v>314.82645833339632</c:v>
                </c:pt>
                <c:pt idx="108">
                  <c:v>319.25145833339701</c:v>
                </c:pt>
                <c:pt idx="109">
                  <c:v>321.46395833339631</c:v>
                </c:pt>
                <c:pt idx="110">
                  <c:v>323.67645833339702</c:v>
                </c:pt>
                <c:pt idx="111">
                  <c:v>328.10145833339732</c:v>
                </c:pt>
                <c:pt idx="112">
                  <c:v>330.31395833339701</c:v>
                </c:pt>
                <c:pt idx="113">
                  <c:v>332.52645833339631</c:v>
                </c:pt>
                <c:pt idx="114">
                  <c:v>336.95145833339632</c:v>
                </c:pt>
                <c:pt idx="115">
                  <c:v>339.16395833339732</c:v>
                </c:pt>
                <c:pt idx="116">
                  <c:v>341.37645833339701</c:v>
                </c:pt>
                <c:pt idx="117">
                  <c:v>345.80145833339702</c:v>
                </c:pt>
                <c:pt idx="118">
                  <c:v>348.01395833339632</c:v>
                </c:pt>
                <c:pt idx="119">
                  <c:v>350.22645833339641</c:v>
                </c:pt>
                <c:pt idx="120">
                  <c:v>354.65145833339778</c:v>
                </c:pt>
                <c:pt idx="121">
                  <c:v>356.86395833339702</c:v>
                </c:pt>
                <c:pt idx="122">
                  <c:v>359.07645833339632</c:v>
                </c:pt>
                <c:pt idx="123">
                  <c:v>363.50145833339701</c:v>
                </c:pt>
                <c:pt idx="124">
                  <c:v>365.71395833339631</c:v>
                </c:pt>
                <c:pt idx="125">
                  <c:v>367.92645833339628</c:v>
                </c:pt>
                <c:pt idx="126">
                  <c:v>372.35145833339732</c:v>
                </c:pt>
                <c:pt idx="127">
                  <c:v>374.56395833339701</c:v>
                </c:pt>
                <c:pt idx="128">
                  <c:v>376.77645833339631</c:v>
                </c:pt>
                <c:pt idx="129">
                  <c:v>381.20145833339632</c:v>
                </c:pt>
                <c:pt idx="130">
                  <c:v>383.41395833339641</c:v>
                </c:pt>
                <c:pt idx="131">
                  <c:v>385.62645833339701</c:v>
                </c:pt>
                <c:pt idx="132">
                  <c:v>390.05145833339702</c:v>
                </c:pt>
                <c:pt idx="133">
                  <c:v>392.26395833339632</c:v>
                </c:pt>
                <c:pt idx="134">
                  <c:v>394.47645833339641</c:v>
                </c:pt>
                <c:pt idx="135">
                  <c:v>398.90145833339631</c:v>
                </c:pt>
                <c:pt idx="136">
                  <c:v>401.11395833339702</c:v>
                </c:pt>
                <c:pt idx="137">
                  <c:v>403.32645833339632</c:v>
                </c:pt>
                <c:pt idx="138">
                  <c:v>407.75145833339701</c:v>
                </c:pt>
                <c:pt idx="139">
                  <c:v>409.96395833339631</c:v>
                </c:pt>
                <c:pt idx="140">
                  <c:v>412.17645833339702</c:v>
                </c:pt>
                <c:pt idx="141">
                  <c:v>416.60145833339732</c:v>
                </c:pt>
                <c:pt idx="142">
                  <c:v>418.81395833339701</c:v>
                </c:pt>
                <c:pt idx="143">
                  <c:v>421.02645833339631</c:v>
                </c:pt>
                <c:pt idx="144">
                  <c:v>425.45145833339632</c:v>
                </c:pt>
                <c:pt idx="145">
                  <c:v>427.66395833339732</c:v>
                </c:pt>
                <c:pt idx="146">
                  <c:v>429.87645833339701</c:v>
                </c:pt>
                <c:pt idx="147">
                  <c:v>434.30145833339702</c:v>
                </c:pt>
                <c:pt idx="148">
                  <c:v>436.51395833339632</c:v>
                </c:pt>
                <c:pt idx="149">
                  <c:v>438.72645833339641</c:v>
                </c:pt>
                <c:pt idx="150">
                  <c:v>443.15145833339778</c:v>
                </c:pt>
                <c:pt idx="151">
                  <c:v>445.36395833339702</c:v>
                </c:pt>
                <c:pt idx="152">
                  <c:v>447.57645833339632</c:v>
                </c:pt>
                <c:pt idx="153">
                  <c:v>452.00145833339701</c:v>
                </c:pt>
                <c:pt idx="154">
                  <c:v>454.21395833339631</c:v>
                </c:pt>
                <c:pt idx="155">
                  <c:v>456.42645833339628</c:v>
                </c:pt>
                <c:pt idx="156">
                  <c:v>460.85145833339732</c:v>
                </c:pt>
                <c:pt idx="157">
                  <c:v>463.06395833339701</c:v>
                </c:pt>
                <c:pt idx="158">
                  <c:v>465.27645833339631</c:v>
                </c:pt>
                <c:pt idx="159">
                  <c:v>469.70145833339632</c:v>
                </c:pt>
                <c:pt idx="160">
                  <c:v>471.91395833339641</c:v>
                </c:pt>
                <c:pt idx="161">
                  <c:v>474.12645833339701</c:v>
                </c:pt>
                <c:pt idx="162">
                  <c:v>478.55145833339702</c:v>
                </c:pt>
                <c:pt idx="163">
                  <c:v>480.76395833339632</c:v>
                </c:pt>
                <c:pt idx="164">
                  <c:v>482.97645833339641</c:v>
                </c:pt>
                <c:pt idx="165">
                  <c:v>487.40145833339631</c:v>
                </c:pt>
                <c:pt idx="166">
                  <c:v>489.61395833339702</c:v>
                </c:pt>
                <c:pt idx="167">
                  <c:v>491.82645833339632</c:v>
                </c:pt>
                <c:pt idx="168">
                  <c:v>496.25145833339701</c:v>
                </c:pt>
                <c:pt idx="169">
                  <c:v>498.46395833339631</c:v>
                </c:pt>
                <c:pt idx="170">
                  <c:v>500.67645833339702</c:v>
                </c:pt>
                <c:pt idx="171">
                  <c:v>505.10145833339732</c:v>
                </c:pt>
                <c:pt idx="172">
                  <c:v>507.31395833339701</c:v>
                </c:pt>
                <c:pt idx="173">
                  <c:v>509.52645833339631</c:v>
                </c:pt>
                <c:pt idx="174">
                  <c:v>513.95145833339632</c:v>
                </c:pt>
                <c:pt idx="175">
                  <c:v>516.16395833339652</c:v>
                </c:pt>
                <c:pt idx="176">
                  <c:v>518.3764583333965</c:v>
                </c:pt>
                <c:pt idx="177">
                  <c:v>522.80145833339634</c:v>
                </c:pt>
                <c:pt idx="178">
                  <c:v>525.01395833339654</c:v>
                </c:pt>
                <c:pt idx="179">
                  <c:v>527.22645833339652</c:v>
                </c:pt>
                <c:pt idx="180">
                  <c:v>531.65145833339625</c:v>
                </c:pt>
                <c:pt idx="181">
                  <c:v>533.86395833339634</c:v>
                </c:pt>
                <c:pt idx="182">
                  <c:v>536.07645833339654</c:v>
                </c:pt>
                <c:pt idx="183">
                  <c:v>540.5014583333965</c:v>
                </c:pt>
                <c:pt idx="184">
                  <c:v>542.71395833339852</c:v>
                </c:pt>
                <c:pt idx="185">
                  <c:v>544.92645833339634</c:v>
                </c:pt>
                <c:pt idx="186">
                  <c:v>549.35145833339629</c:v>
                </c:pt>
                <c:pt idx="187">
                  <c:v>551.5639583333965</c:v>
                </c:pt>
                <c:pt idx="188">
                  <c:v>553.77645833339852</c:v>
                </c:pt>
                <c:pt idx="189">
                  <c:v>558.20145833339654</c:v>
                </c:pt>
                <c:pt idx="190">
                  <c:v>560.41395833339652</c:v>
                </c:pt>
                <c:pt idx="191">
                  <c:v>562.6264583333965</c:v>
                </c:pt>
                <c:pt idx="192">
                  <c:v>567.05145833339634</c:v>
                </c:pt>
                <c:pt idx="193">
                  <c:v>569.26395833339654</c:v>
                </c:pt>
                <c:pt idx="194">
                  <c:v>571.47645833339652</c:v>
                </c:pt>
                <c:pt idx="195">
                  <c:v>575.90145833339625</c:v>
                </c:pt>
                <c:pt idx="196">
                  <c:v>578.11395833339805</c:v>
                </c:pt>
                <c:pt idx="197">
                  <c:v>580.32645833339632</c:v>
                </c:pt>
                <c:pt idx="198">
                  <c:v>584.7514583333965</c:v>
                </c:pt>
                <c:pt idx="199">
                  <c:v>586.96395833339625</c:v>
                </c:pt>
                <c:pt idx="200">
                  <c:v>589.17645833339805</c:v>
                </c:pt>
                <c:pt idx="201">
                  <c:v>593.60145833339652</c:v>
                </c:pt>
                <c:pt idx="202">
                  <c:v>595.8139583333965</c:v>
                </c:pt>
                <c:pt idx="203">
                  <c:v>598.02645833339625</c:v>
                </c:pt>
                <c:pt idx="204">
                  <c:v>602.45145833339632</c:v>
                </c:pt>
                <c:pt idx="205">
                  <c:v>604.66395833339652</c:v>
                </c:pt>
                <c:pt idx="206">
                  <c:v>606.8764583333965</c:v>
                </c:pt>
                <c:pt idx="207">
                  <c:v>611.30145833339634</c:v>
                </c:pt>
                <c:pt idx="208">
                  <c:v>613.51395833339654</c:v>
                </c:pt>
                <c:pt idx="209">
                  <c:v>615.72645833339652</c:v>
                </c:pt>
                <c:pt idx="210">
                  <c:v>620.15145833339625</c:v>
                </c:pt>
              </c:numCache>
            </c:numRef>
          </c:xVal>
          <c:yVal>
            <c:numRef>
              <c:f>'Flow Sheet (1)'!$AF$12:$AF$222</c:f>
              <c:numCache>
                <c:formatCode>General</c:formatCode>
                <c:ptCount val="211"/>
                <c:pt idx="6">
                  <c:v>0.87666666666666704</c:v>
                </c:pt>
                <c:pt idx="25">
                  <c:v>0.83000000000000163</c:v>
                </c:pt>
                <c:pt idx="43">
                  <c:v>0.74500000000000777</c:v>
                </c:pt>
                <c:pt idx="67">
                  <c:v>0.75666666666666704</c:v>
                </c:pt>
                <c:pt idx="85">
                  <c:v>0.70000000000000162</c:v>
                </c:pt>
                <c:pt idx="109">
                  <c:v>0.8</c:v>
                </c:pt>
                <c:pt idx="127">
                  <c:v>0.89000000000000068</c:v>
                </c:pt>
                <c:pt idx="210">
                  <c:v>0.76500000000000856</c:v>
                </c:pt>
              </c:numCache>
            </c:numRef>
          </c:yVal>
          <c:smooth val="1"/>
          <c:extLst>
            <c:ext xmlns:c16="http://schemas.microsoft.com/office/drawing/2014/chart" uri="{C3380CC4-5D6E-409C-BE32-E72D297353CC}">
              <c16:uniqueId val="{00000007-8E1B-45CF-AF59-E3475894CAF1}"/>
            </c:ext>
          </c:extLst>
        </c:ser>
        <c:dLbls>
          <c:showLegendKey val="0"/>
          <c:showVal val="0"/>
          <c:showCatName val="0"/>
          <c:showSerName val="0"/>
          <c:showPercent val="0"/>
          <c:showBubbleSize val="0"/>
        </c:dLbls>
        <c:axId val="1454560352"/>
        <c:axId val="995565712"/>
      </c:scatterChart>
      <c:valAx>
        <c:axId val="900254752"/>
        <c:scaling>
          <c:orientation val="minMax"/>
          <c:max val="650"/>
          <c:min val="0"/>
        </c:scaling>
        <c:delete val="0"/>
        <c:axPos val="b"/>
        <c:title>
          <c:tx>
            <c:rich>
              <a:bodyPr/>
              <a:lstStyle/>
              <a:p>
                <a:pPr>
                  <a:defRPr/>
                </a:pPr>
                <a:r>
                  <a:rPr lang="en-US" dirty="0"/>
                  <a:t>Simulated Days of Operation</a:t>
                </a:r>
              </a:p>
            </c:rich>
          </c:tx>
          <c:overlay val="0"/>
        </c:title>
        <c:numFmt formatCode="0.0" sourceLinked="1"/>
        <c:majorTickMark val="out"/>
        <c:minorTickMark val="none"/>
        <c:tickLblPos val="nextTo"/>
        <c:crossAx val="1012178384"/>
        <c:crosses val="autoZero"/>
        <c:crossBetween val="midCat"/>
      </c:valAx>
      <c:valAx>
        <c:axId val="1012178384"/>
        <c:scaling>
          <c:orientation val="minMax"/>
        </c:scaling>
        <c:delete val="0"/>
        <c:axPos val="l"/>
        <c:majorGridlines/>
        <c:title>
          <c:tx>
            <c:rich>
              <a:bodyPr/>
              <a:lstStyle/>
              <a:p>
                <a:pPr>
                  <a:defRPr/>
                </a:pPr>
                <a:r>
                  <a:rPr lang="en-US" dirty="0"/>
                  <a:t>PFC</a:t>
                </a:r>
                <a:r>
                  <a:rPr lang="en-US" baseline="0" dirty="0"/>
                  <a:t> Concentrations</a:t>
                </a:r>
                <a:r>
                  <a:rPr lang="en-US" dirty="0"/>
                  <a:t> (ppb,</a:t>
                </a:r>
                <a:r>
                  <a:rPr lang="en-US" baseline="0" dirty="0"/>
                  <a:t> ug/L</a:t>
                </a:r>
                <a:r>
                  <a:rPr lang="en-US" dirty="0"/>
                  <a:t>)</a:t>
                </a:r>
              </a:p>
            </c:rich>
          </c:tx>
          <c:overlay val="0"/>
        </c:title>
        <c:numFmt formatCode="General" sourceLinked="1"/>
        <c:majorTickMark val="out"/>
        <c:minorTickMark val="none"/>
        <c:tickLblPos val="nextTo"/>
        <c:crossAx val="900254752"/>
        <c:crosses val="autoZero"/>
        <c:crossBetween val="midCat"/>
      </c:valAx>
      <c:valAx>
        <c:axId val="995565712"/>
        <c:scaling>
          <c:orientation val="minMax"/>
          <c:max val="1"/>
          <c:min val="0"/>
        </c:scaling>
        <c:delete val="0"/>
        <c:axPos val="r"/>
        <c:title>
          <c:tx>
            <c:rich>
              <a:bodyPr rot="-5400000" vert="horz"/>
              <a:lstStyle/>
              <a:p>
                <a:pPr>
                  <a:defRPr/>
                </a:pPr>
                <a:r>
                  <a:rPr lang="en-US" dirty="0"/>
                  <a:t>TOC Concentration</a:t>
                </a:r>
                <a:r>
                  <a:rPr lang="en-US" baseline="0" dirty="0"/>
                  <a:t> (ppm, mg/L)</a:t>
                </a:r>
                <a:endParaRPr lang="en-US" dirty="0"/>
              </a:p>
            </c:rich>
          </c:tx>
          <c:overlay val="0"/>
        </c:title>
        <c:numFmt formatCode="General" sourceLinked="1"/>
        <c:majorTickMark val="out"/>
        <c:minorTickMark val="none"/>
        <c:tickLblPos val="nextTo"/>
        <c:crossAx val="1454560352"/>
        <c:crosses val="max"/>
        <c:crossBetween val="midCat"/>
      </c:valAx>
      <c:valAx>
        <c:axId val="1454560352"/>
        <c:scaling>
          <c:orientation val="minMax"/>
        </c:scaling>
        <c:delete val="1"/>
        <c:axPos val="b"/>
        <c:numFmt formatCode="0.0" sourceLinked="1"/>
        <c:majorTickMark val="out"/>
        <c:minorTickMark val="none"/>
        <c:tickLblPos val="none"/>
        <c:crossAx val="995565712"/>
        <c:crosses val="autoZero"/>
        <c:crossBetween val="midCat"/>
      </c:valAx>
    </c:plotArea>
    <c:legend>
      <c:legendPos val="b"/>
      <c:legendEntry>
        <c:idx val="0"/>
        <c:delete val="1"/>
      </c:legendEntry>
      <c:legendEntry>
        <c:idx val="1"/>
        <c:delete val="1"/>
      </c:legendEntry>
      <c:layout>
        <c:manualLayout>
          <c:xMode val="edge"/>
          <c:yMode val="edge"/>
          <c:x val="4.2101321800737945E-2"/>
          <c:y val="0.86937638832982989"/>
          <c:w val="0.89999992653590133"/>
          <c:h val="4.1961891694119673E-2"/>
        </c:manualLayout>
      </c:layout>
      <c:overlay val="0"/>
    </c:legend>
    <c:plotVisOnly val="1"/>
    <c:dispBlanksAs val="span"/>
    <c:showDLblsOverMax val="0"/>
  </c:chart>
  <c:spPr>
    <a:ln>
      <a:solidFill>
        <a:schemeClr val="tx1"/>
      </a:solidFill>
    </a:ln>
  </c:sp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47982B-3EBE-41CC-B6D9-839A1D6BE495}"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9B286371-7582-49B5-9BB9-A187DA493193}">
      <dgm:prSet/>
      <dgm:spPr/>
      <dgm:t>
        <a:bodyPr/>
        <a:lstStyle/>
        <a:p>
          <a:pPr rtl="0"/>
          <a:r>
            <a:rPr lang="en-US" b="1" dirty="0">
              <a:latin typeface="Arial" panose="020B0604020202020204" pitchFamily="34" charset="0"/>
              <a:cs typeface="Arial" panose="020B0604020202020204" pitchFamily="34" charset="0"/>
            </a:rPr>
            <a:t>AC is 99% graphite</a:t>
          </a:r>
          <a:r>
            <a:rPr lang="en-US" dirty="0">
              <a:latin typeface="Arial" panose="020B0604020202020204" pitchFamily="34" charset="0"/>
              <a:cs typeface="Arial" panose="020B0604020202020204" pitchFamily="34" charset="0"/>
            </a:rPr>
            <a:t> </a:t>
          </a:r>
        </a:p>
      </dgm:t>
    </dgm:pt>
    <dgm:pt modelId="{DE0CC790-2DFE-4E2D-80BB-D64640FF0526}" type="parTrans" cxnId="{9D3525D0-574E-46D2-A0B8-A54B101E9CAC}">
      <dgm:prSet/>
      <dgm:spPr/>
      <dgm:t>
        <a:bodyPr/>
        <a:lstStyle/>
        <a:p>
          <a:endParaRPr lang="en-US">
            <a:latin typeface="Arial" panose="020B0604020202020204" pitchFamily="34" charset="0"/>
            <a:cs typeface="Arial" panose="020B0604020202020204" pitchFamily="34" charset="0"/>
          </a:endParaRPr>
        </a:p>
      </dgm:t>
    </dgm:pt>
    <dgm:pt modelId="{EABCB9B2-5AFB-4F9A-A8C9-13D377EB2535}" type="sibTrans" cxnId="{9D3525D0-574E-46D2-A0B8-A54B101E9CAC}">
      <dgm:prSet/>
      <dgm:spPr/>
      <dgm:t>
        <a:bodyPr/>
        <a:lstStyle/>
        <a:p>
          <a:endParaRPr lang="en-US">
            <a:latin typeface="Arial" panose="020B0604020202020204" pitchFamily="34" charset="0"/>
            <a:cs typeface="Arial" panose="020B0604020202020204" pitchFamily="34" charset="0"/>
          </a:endParaRPr>
        </a:p>
      </dgm:t>
    </dgm:pt>
    <dgm:pt modelId="{96950AA1-887B-4DFD-821E-15DCED46AFD2}">
      <dgm:prSet/>
      <dgm:spPr/>
      <dgm:t>
        <a:bodyPr/>
        <a:lstStyle/>
        <a:p>
          <a:pPr rtl="0"/>
          <a:r>
            <a:rPr lang="en-US" dirty="0">
              <a:latin typeface="Arial" panose="020B0604020202020204" pitchFamily="34" charset="0"/>
              <a:cs typeface="Arial" panose="020B0604020202020204" pitchFamily="34" charset="0"/>
            </a:rPr>
            <a:t>Carbon is the base element of graphite</a:t>
          </a:r>
        </a:p>
      </dgm:t>
    </dgm:pt>
    <dgm:pt modelId="{D88A1826-15AF-460C-AD6D-16C999BB0B27}" type="parTrans" cxnId="{2DA5134C-F5C9-4AAB-82EE-9016D039AFAB}">
      <dgm:prSet/>
      <dgm:spPr/>
      <dgm:t>
        <a:bodyPr/>
        <a:lstStyle/>
        <a:p>
          <a:endParaRPr lang="en-US">
            <a:latin typeface="Arial" panose="020B0604020202020204" pitchFamily="34" charset="0"/>
            <a:cs typeface="Arial" panose="020B0604020202020204" pitchFamily="34" charset="0"/>
          </a:endParaRPr>
        </a:p>
      </dgm:t>
    </dgm:pt>
    <dgm:pt modelId="{68655476-F6D5-4552-8EB4-4D0E008FB0C2}" type="sibTrans" cxnId="{2DA5134C-F5C9-4AAB-82EE-9016D039AFAB}">
      <dgm:prSet/>
      <dgm:spPr/>
      <dgm:t>
        <a:bodyPr/>
        <a:lstStyle/>
        <a:p>
          <a:endParaRPr lang="en-US">
            <a:latin typeface="Arial" panose="020B0604020202020204" pitchFamily="34" charset="0"/>
            <a:cs typeface="Arial" panose="020B0604020202020204" pitchFamily="34" charset="0"/>
          </a:endParaRPr>
        </a:p>
      </dgm:t>
    </dgm:pt>
    <dgm:pt modelId="{B156526D-A7C2-4BAA-A68D-4E483F126AAC}">
      <dgm:prSet/>
      <dgm:spPr/>
      <dgm:t>
        <a:bodyPr/>
        <a:lstStyle/>
        <a:p>
          <a:pPr rtl="0"/>
          <a:endParaRPr lang="en-US" dirty="0">
            <a:latin typeface="Arial" panose="020B0604020202020204" pitchFamily="34" charset="0"/>
            <a:cs typeface="Arial" panose="020B0604020202020204" pitchFamily="34" charset="0"/>
          </a:endParaRPr>
        </a:p>
      </dgm:t>
    </dgm:pt>
    <dgm:pt modelId="{109E6E5B-D5E3-4BA4-95AD-F36EA258F966}" type="parTrans" cxnId="{323BB3F7-1965-40F8-A04E-E1951A47E878}">
      <dgm:prSet/>
      <dgm:spPr/>
      <dgm:t>
        <a:bodyPr/>
        <a:lstStyle/>
        <a:p>
          <a:endParaRPr lang="en-US">
            <a:latin typeface="Arial" panose="020B0604020202020204" pitchFamily="34" charset="0"/>
            <a:cs typeface="Arial" panose="020B0604020202020204" pitchFamily="34" charset="0"/>
          </a:endParaRPr>
        </a:p>
      </dgm:t>
    </dgm:pt>
    <dgm:pt modelId="{DC350B3A-9F10-4CCC-A8AF-C8F2BBB58027}" type="sibTrans" cxnId="{323BB3F7-1965-40F8-A04E-E1951A47E878}">
      <dgm:prSet/>
      <dgm:spPr/>
      <dgm:t>
        <a:bodyPr/>
        <a:lstStyle/>
        <a:p>
          <a:endParaRPr lang="en-US">
            <a:latin typeface="Arial" panose="020B0604020202020204" pitchFamily="34" charset="0"/>
            <a:cs typeface="Arial" panose="020B0604020202020204" pitchFamily="34" charset="0"/>
          </a:endParaRPr>
        </a:p>
      </dgm:t>
    </dgm:pt>
    <dgm:pt modelId="{A5921895-D5A2-42C7-A305-2010F7C661BA}">
      <dgm:prSet/>
      <dgm:spPr/>
      <dgm:t>
        <a:bodyPr/>
        <a:lstStyle/>
        <a:p>
          <a:pPr rtl="0"/>
          <a:r>
            <a:rPr lang="en-US" b="1" dirty="0">
              <a:latin typeface="Arial" panose="020B0604020202020204" pitchFamily="34" charset="0"/>
              <a:cs typeface="Arial" panose="020B0604020202020204" pitchFamily="34" charset="0"/>
            </a:rPr>
            <a:t>AC is a crude form of graphite</a:t>
          </a:r>
          <a:r>
            <a:rPr lang="en-US" dirty="0">
              <a:latin typeface="Arial" panose="020B0604020202020204" pitchFamily="34" charset="0"/>
              <a:cs typeface="Arial" panose="020B0604020202020204" pitchFamily="34" charset="0"/>
            </a:rPr>
            <a:t>  </a:t>
          </a:r>
        </a:p>
      </dgm:t>
    </dgm:pt>
    <dgm:pt modelId="{39661AEC-A9A7-4AD7-9719-37A625AF6FE3}" type="parTrans" cxnId="{9EDED669-8D8C-4EFF-95FD-359EC253DF13}">
      <dgm:prSet/>
      <dgm:spPr/>
      <dgm:t>
        <a:bodyPr/>
        <a:lstStyle/>
        <a:p>
          <a:endParaRPr lang="en-US">
            <a:latin typeface="Arial" panose="020B0604020202020204" pitchFamily="34" charset="0"/>
            <a:cs typeface="Arial" panose="020B0604020202020204" pitchFamily="34" charset="0"/>
          </a:endParaRPr>
        </a:p>
      </dgm:t>
    </dgm:pt>
    <dgm:pt modelId="{B41168CD-634E-4E9F-92C6-70FE7545DB44}" type="sibTrans" cxnId="{9EDED669-8D8C-4EFF-95FD-359EC253DF13}">
      <dgm:prSet/>
      <dgm:spPr/>
      <dgm:t>
        <a:bodyPr/>
        <a:lstStyle/>
        <a:p>
          <a:endParaRPr lang="en-US">
            <a:latin typeface="Arial" panose="020B0604020202020204" pitchFamily="34" charset="0"/>
            <a:cs typeface="Arial" panose="020B0604020202020204" pitchFamily="34" charset="0"/>
          </a:endParaRPr>
        </a:p>
      </dgm:t>
    </dgm:pt>
    <dgm:pt modelId="{974AA37C-5C33-4140-AB69-90D3DFA8DB09}">
      <dgm:prSet/>
      <dgm:spPr/>
      <dgm:t>
        <a:bodyPr/>
        <a:lstStyle/>
        <a:p>
          <a:pPr rtl="0"/>
          <a:r>
            <a:rPr lang="en-US" dirty="0">
              <a:latin typeface="Arial" panose="020B0604020202020204" pitchFamily="34" charset="0"/>
              <a:cs typeface="Arial" panose="020B0604020202020204" pitchFamily="34" charset="0"/>
            </a:rPr>
            <a:t>Imperfections result in porosity and greater surface area</a:t>
          </a:r>
        </a:p>
      </dgm:t>
    </dgm:pt>
    <dgm:pt modelId="{B44FC979-2385-4F32-BFDD-99138C732BDE}" type="parTrans" cxnId="{8239DAA8-8E62-44F1-9B1D-E60308B743C8}">
      <dgm:prSet/>
      <dgm:spPr/>
      <dgm:t>
        <a:bodyPr/>
        <a:lstStyle/>
        <a:p>
          <a:endParaRPr lang="en-US">
            <a:latin typeface="Arial" panose="020B0604020202020204" pitchFamily="34" charset="0"/>
            <a:cs typeface="Arial" panose="020B0604020202020204" pitchFamily="34" charset="0"/>
          </a:endParaRPr>
        </a:p>
      </dgm:t>
    </dgm:pt>
    <dgm:pt modelId="{31069921-1B40-4A60-A922-4D0C9508B513}" type="sibTrans" cxnId="{8239DAA8-8E62-44F1-9B1D-E60308B743C8}">
      <dgm:prSet/>
      <dgm:spPr/>
      <dgm:t>
        <a:bodyPr/>
        <a:lstStyle/>
        <a:p>
          <a:endParaRPr lang="en-US">
            <a:latin typeface="Arial" panose="020B0604020202020204" pitchFamily="34" charset="0"/>
            <a:cs typeface="Arial" panose="020B0604020202020204" pitchFamily="34" charset="0"/>
          </a:endParaRPr>
        </a:p>
      </dgm:t>
    </dgm:pt>
    <dgm:pt modelId="{4311C88D-F1EA-4C92-8319-46A89B8E2C3D}" type="pres">
      <dgm:prSet presAssocID="{FF47982B-3EBE-41CC-B6D9-839A1D6BE495}" presName="Name0" presStyleCnt="0">
        <dgm:presLayoutVars>
          <dgm:dir/>
          <dgm:animLvl val="lvl"/>
          <dgm:resizeHandles val="exact"/>
        </dgm:presLayoutVars>
      </dgm:prSet>
      <dgm:spPr/>
      <dgm:t>
        <a:bodyPr/>
        <a:lstStyle/>
        <a:p>
          <a:endParaRPr lang="en-US"/>
        </a:p>
      </dgm:t>
    </dgm:pt>
    <dgm:pt modelId="{11A43D07-AD5C-405F-9E8E-4BE6C32E46A7}" type="pres">
      <dgm:prSet presAssocID="{9B286371-7582-49B5-9BB9-A187DA493193}" presName="linNode" presStyleCnt="0"/>
      <dgm:spPr/>
    </dgm:pt>
    <dgm:pt modelId="{2FACB8DE-AED1-48C9-B41F-314AA172B5F7}" type="pres">
      <dgm:prSet presAssocID="{9B286371-7582-49B5-9BB9-A187DA493193}" presName="parentText" presStyleLbl="node1" presStyleIdx="0" presStyleCnt="2">
        <dgm:presLayoutVars>
          <dgm:chMax val="1"/>
          <dgm:bulletEnabled val="1"/>
        </dgm:presLayoutVars>
      </dgm:prSet>
      <dgm:spPr/>
      <dgm:t>
        <a:bodyPr/>
        <a:lstStyle/>
        <a:p>
          <a:endParaRPr lang="en-US"/>
        </a:p>
      </dgm:t>
    </dgm:pt>
    <dgm:pt modelId="{BB879B29-D891-4E02-8A43-6FDFB4C37049}" type="pres">
      <dgm:prSet presAssocID="{9B286371-7582-49B5-9BB9-A187DA493193}" presName="descendantText" presStyleLbl="alignAccFollowNode1" presStyleIdx="0" presStyleCnt="2">
        <dgm:presLayoutVars>
          <dgm:bulletEnabled val="1"/>
        </dgm:presLayoutVars>
      </dgm:prSet>
      <dgm:spPr/>
      <dgm:t>
        <a:bodyPr/>
        <a:lstStyle/>
        <a:p>
          <a:endParaRPr lang="en-US"/>
        </a:p>
      </dgm:t>
    </dgm:pt>
    <dgm:pt modelId="{7B5525DD-7764-492B-A035-4C3677B74CF6}" type="pres">
      <dgm:prSet presAssocID="{EABCB9B2-5AFB-4F9A-A8C9-13D377EB2535}" presName="sp" presStyleCnt="0"/>
      <dgm:spPr/>
    </dgm:pt>
    <dgm:pt modelId="{9A6875EA-223A-4F4C-B3D6-104697C3ADAB}" type="pres">
      <dgm:prSet presAssocID="{A5921895-D5A2-42C7-A305-2010F7C661BA}" presName="linNode" presStyleCnt="0"/>
      <dgm:spPr/>
    </dgm:pt>
    <dgm:pt modelId="{E044AA38-F61F-4FD2-BB6B-3BCBFE5D4162}" type="pres">
      <dgm:prSet presAssocID="{A5921895-D5A2-42C7-A305-2010F7C661BA}" presName="parentText" presStyleLbl="node1" presStyleIdx="1" presStyleCnt="2">
        <dgm:presLayoutVars>
          <dgm:chMax val="1"/>
          <dgm:bulletEnabled val="1"/>
        </dgm:presLayoutVars>
      </dgm:prSet>
      <dgm:spPr/>
      <dgm:t>
        <a:bodyPr/>
        <a:lstStyle/>
        <a:p>
          <a:endParaRPr lang="en-US"/>
        </a:p>
      </dgm:t>
    </dgm:pt>
    <dgm:pt modelId="{601E1649-F141-4C6E-BCDB-2D5373119B48}" type="pres">
      <dgm:prSet presAssocID="{A5921895-D5A2-42C7-A305-2010F7C661BA}" presName="descendantText" presStyleLbl="alignAccFollowNode1" presStyleIdx="1" presStyleCnt="2">
        <dgm:presLayoutVars>
          <dgm:bulletEnabled val="1"/>
        </dgm:presLayoutVars>
      </dgm:prSet>
      <dgm:spPr/>
      <dgm:t>
        <a:bodyPr/>
        <a:lstStyle/>
        <a:p>
          <a:endParaRPr lang="en-US"/>
        </a:p>
      </dgm:t>
    </dgm:pt>
  </dgm:ptLst>
  <dgm:cxnLst>
    <dgm:cxn modelId="{C06EDCD3-7FE5-4796-A91E-993970E64A78}" type="presOf" srcId="{974AA37C-5C33-4140-AB69-90D3DFA8DB09}" destId="{601E1649-F141-4C6E-BCDB-2D5373119B48}" srcOrd="0" destOrd="0" presId="urn:microsoft.com/office/officeart/2005/8/layout/vList5"/>
    <dgm:cxn modelId="{173C4589-3D78-4B98-AB92-24D573F1BD8A}" type="presOf" srcId="{A5921895-D5A2-42C7-A305-2010F7C661BA}" destId="{E044AA38-F61F-4FD2-BB6B-3BCBFE5D4162}" srcOrd="0" destOrd="0" presId="urn:microsoft.com/office/officeart/2005/8/layout/vList5"/>
    <dgm:cxn modelId="{37D8FC89-58F8-45CB-A498-D7B789296241}" type="presOf" srcId="{FF47982B-3EBE-41CC-B6D9-839A1D6BE495}" destId="{4311C88D-F1EA-4C92-8319-46A89B8E2C3D}" srcOrd="0" destOrd="0" presId="urn:microsoft.com/office/officeart/2005/8/layout/vList5"/>
    <dgm:cxn modelId="{A9ABF460-3FAA-42A7-ABB0-82023A594B8E}" type="presOf" srcId="{B156526D-A7C2-4BAA-A68D-4E483F126AAC}" destId="{BB879B29-D891-4E02-8A43-6FDFB4C37049}" srcOrd="0" destOrd="1" presId="urn:microsoft.com/office/officeart/2005/8/layout/vList5"/>
    <dgm:cxn modelId="{323BB3F7-1965-40F8-A04E-E1951A47E878}" srcId="{9B286371-7582-49B5-9BB9-A187DA493193}" destId="{B156526D-A7C2-4BAA-A68D-4E483F126AAC}" srcOrd="1" destOrd="0" parTransId="{109E6E5B-D5E3-4BA4-95AD-F36EA258F966}" sibTransId="{DC350B3A-9F10-4CCC-A8AF-C8F2BBB58027}"/>
    <dgm:cxn modelId="{315716F3-C3C0-4EB1-87E8-C46CFD23651E}" type="presOf" srcId="{9B286371-7582-49B5-9BB9-A187DA493193}" destId="{2FACB8DE-AED1-48C9-B41F-314AA172B5F7}" srcOrd="0" destOrd="0" presId="urn:microsoft.com/office/officeart/2005/8/layout/vList5"/>
    <dgm:cxn modelId="{53957FDD-FDA9-4AC9-8E09-F51B57F095D5}" type="presOf" srcId="{96950AA1-887B-4DFD-821E-15DCED46AFD2}" destId="{BB879B29-D891-4E02-8A43-6FDFB4C37049}" srcOrd="0" destOrd="0" presId="urn:microsoft.com/office/officeart/2005/8/layout/vList5"/>
    <dgm:cxn modelId="{9EDED669-8D8C-4EFF-95FD-359EC253DF13}" srcId="{FF47982B-3EBE-41CC-B6D9-839A1D6BE495}" destId="{A5921895-D5A2-42C7-A305-2010F7C661BA}" srcOrd="1" destOrd="0" parTransId="{39661AEC-A9A7-4AD7-9719-37A625AF6FE3}" sibTransId="{B41168CD-634E-4E9F-92C6-70FE7545DB44}"/>
    <dgm:cxn modelId="{9D3525D0-574E-46D2-A0B8-A54B101E9CAC}" srcId="{FF47982B-3EBE-41CC-B6D9-839A1D6BE495}" destId="{9B286371-7582-49B5-9BB9-A187DA493193}" srcOrd="0" destOrd="0" parTransId="{DE0CC790-2DFE-4E2D-80BB-D64640FF0526}" sibTransId="{EABCB9B2-5AFB-4F9A-A8C9-13D377EB2535}"/>
    <dgm:cxn modelId="{2DA5134C-F5C9-4AAB-82EE-9016D039AFAB}" srcId="{9B286371-7582-49B5-9BB9-A187DA493193}" destId="{96950AA1-887B-4DFD-821E-15DCED46AFD2}" srcOrd="0" destOrd="0" parTransId="{D88A1826-15AF-460C-AD6D-16C999BB0B27}" sibTransId="{68655476-F6D5-4552-8EB4-4D0E008FB0C2}"/>
    <dgm:cxn modelId="{8239DAA8-8E62-44F1-9B1D-E60308B743C8}" srcId="{A5921895-D5A2-42C7-A305-2010F7C661BA}" destId="{974AA37C-5C33-4140-AB69-90D3DFA8DB09}" srcOrd="0" destOrd="0" parTransId="{B44FC979-2385-4F32-BFDD-99138C732BDE}" sibTransId="{31069921-1B40-4A60-A922-4D0C9508B513}"/>
    <dgm:cxn modelId="{5D66728A-79EA-4F94-A7A0-907B41E12899}" type="presParOf" srcId="{4311C88D-F1EA-4C92-8319-46A89B8E2C3D}" destId="{11A43D07-AD5C-405F-9E8E-4BE6C32E46A7}" srcOrd="0" destOrd="0" presId="urn:microsoft.com/office/officeart/2005/8/layout/vList5"/>
    <dgm:cxn modelId="{D326307B-C395-457D-A37C-12CC44F4ED98}" type="presParOf" srcId="{11A43D07-AD5C-405F-9E8E-4BE6C32E46A7}" destId="{2FACB8DE-AED1-48C9-B41F-314AA172B5F7}" srcOrd="0" destOrd="0" presId="urn:microsoft.com/office/officeart/2005/8/layout/vList5"/>
    <dgm:cxn modelId="{D38B3B8A-C39A-4CB9-98E5-5B7CAA4FE924}" type="presParOf" srcId="{11A43D07-AD5C-405F-9E8E-4BE6C32E46A7}" destId="{BB879B29-D891-4E02-8A43-6FDFB4C37049}" srcOrd="1" destOrd="0" presId="urn:microsoft.com/office/officeart/2005/8/layout/vList5"/>
    <dgm:cxn modelId="{565D3DC1-35B6-4B50-955E-2B7009508196}" type="presParOf" srcId="{4311C88D-F1EA-4C92-8319-46A89B8E2C3D}" destId="{7B5525DD-7764-492B-A035-4C3677B74CF6}" srcOrd="1" destOrd="0" presId="urn:microsoft.com/office/officeart/2005/8/layout/vList5"/>
    <dgm:cxn modelId="{2460E123-3B1D-4803-86A2-2AACED4A3B3F}" type="presParOf" srcId="{4311C88D-F1EA-4C92-8319-46A89B8E2C3D}" destId="{9A6875EA-223A-4F4C-B3D6-104697C3ADAB}" srcOrd="2" destOrd="0" presId="urn:microsoft.com/office/officeart/2005/8/layout/vList5"/>
    <dgm:cxn modelId="{90AD5455-7724-466D-9F46-41D51E86BDDC}" type="presParOf" srcId="{9A6875EA-223A-4F4C-B3D6-104697C3ADAB}" destId="{E044AA38-F61F-4FD2-BB6B-3BCBFE5D4162}" srcOrd="0" destOrd="0" presId="urn:microsoft.com/office/officeart/2005/8/layout/vList5"/>
    <dgm:cxn modelId="{C86FC367-51DB-4AF3-B2EA-7A2A6D9757BE}" type="presParOf" srcId="{9A6875EA-223A-4F4C-B3D6-104697C3ADAB}" destId="{601E1649-F141-4C6E-BCDB-2D5373119B48}"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7A371F4-427D-4FC4-AF73-743903D18D9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CA479AB1-64AC-43A4-886E-882B2806C316}">
      <dgm:prSet phldrT="[Text]" custT="1"/>
      <dgm:spPr>
        <a:ln>
          <a:solidFill>
            <a:schemeClr val="accent1"/>
          </a:solidFill>
        </a:ln>
      </dgm:spPr>
      <dgm:t>
        <a:bodyPr/>
        <a:lstStyle/>
        <a:p>
          <a:pPr algn="l"/>
          <a:r>
            <a:rPr lang="en-US" sz="1600" b="1" dirty="0">
              <a:solidFill>
                <a:schemeClr val="bg1"/>
              </a:solidFill>
              <a:latin typeface="Arial" panose="020B0604020202020204" pitchFamily="34" charset="0"/>
              <a:cs typeface="Arial" panose="020B0604020202020204" pitchFamily="34" charset="0"/>
            </a:rPr>
            <a:t>PFCs are manmade fully fluorinated organic compounds</a:t>
          </a:r>
        </a:p>
      </dgm:t>
    </dgm:pt>
    <dgm:pt modelId="{DE81CA39-F35B-4211-BF2B-5EB41D6887DD}" type="parTrans" cxnId="{F28FBE5E-2CCD-478F-AD57-2FDE118B1480}">
      <dgm:prSet/>
      <dgm:spPr/>
      <dgm:t>
        <a:bodyPr/>
        <a:lstStyle/>
        <a:p>
          <a:endParaRPr lang="en-US"/>
        </a:p>
      </dgm:t>
    </dgm:pt>
    <dgm:pt modelId="{C4E70A32-5F98-47AA-9DE3-BD10DB8C5AED}" type="sibTrans" cxnId="{F28FBE5E-2CCD-478F-AD57-2FDE118B1480}">
      <dgm:prSet/>
      <dgm:spPr/>
      <dgm:t>
        <a:bodyPr/>
        <a:lstStyle/>
        <a:p>
          <a:endParaRPr lang="en-US"/>
        </a:p>
      </dgm:t>
    </dgm:pt>
    <dgm:pt modelId="{AB4DA7EF-0646-4ED6-9E8A-F5915DD5BE44}">
      <dgm:prSet custT="1"/>
      <dgm:spPr/>
      <dgm:t>
        <a:bodyPr/>
        <a:lstStyle/>
        <a:p>
          <a:r>
            <a:rPr lang="en-US" sz="1400" dirty="0">
              <a:latin typeface="Arial" panose="020B0604020202020204" pitchFamily="34" charset="0"/>
              <a:cs typeface="Arial" panose="020B0604020202020204" pitchFamily="34" charset="0"/>
            </a:rPr>
            <a:t>PFOS: Perfluorooctane sulfonate</a:t>
          </a:r>
        </a:p>
      </dgm:t>
    </dgm:pt>
    <dgm:pt modelId="{3A8140ED-F420-4E02-8AFE-B685D53DA40A}" type="parTrans" cxnId="{169A1212-EDE2-4BDF-9AC2-D394368C3A98}">
      <dgm:prSet/>
      <dgm:spPr/>
      <dgm:t>
        <a:bodyPr/>
        <a:lstStyle/>
        <a:p>
          <a:endParaRPr lang="en-US"/>
        </a:p>
      </dgm:t>
    </dgm:pt>
    <dgm:pt modelId="{48D3EA60-93AC-438E-BB34-AB5840126C2C}" type="sibTrans" cxnId="{169A1212-EDE2-4BDF-9AC2-D394368C3A98}">
      <dgm:prSet/>
      <dgm:spPr/>
      <dgm:t>
        <a:bodyPr/>
        <a:lstStyle/>
        <a:p>
          <a:endParaRPr lang="en-US"/>
        </a:p>
      </dgm:t>
    </dgm:pt>
    <dgm:pt modelId="{E6FCAF76-D264-4091-B946-BB002B45B4AA}">
      <dgm:prSet custT="1"/>
      <dgm:spPr/>
      <dgm:t>
        <a:bodyPr/>
        <a:lstStyle/>
        <a:p>
          <a:r>
            <a:rPr lang="en-US" sz="1400" dirty="0">
              <a:latin typeface="Arial" panose="020B0604020202020204" pitchFamily="34" charset="0"/>
              <a:cs typeface="Arial" panose="020B0604020202020204" pitchFamily="34" charset="0"/>
            </a:rPr>
            <a:t>PFOA: Perfluorooctanoic acid</a:t>
          </a:r>
        </a:p>
      </dgm:t>
    </dgm:pt>
    <dgm:pt modelId="{7C88521D-0A96-410B-8A2D-61B186CF64D1}" type="parTrans" cxnId="{8322FC50-D90F-4935-BF97-25AF36C844EC}">
      <dgm:prSet/>
      <dgm:spPr/>
      <dgm:t>
        <a:bodyPr/>
        <a:lstStyle/>
        <a:p>
          <a:endParaRPr lang="en-US"/>
        </a:p>
      </dgm:t>
    </dgm:pt>
    <dgm:pt modelId="{62642E83-B459-4503-8F0B-CE94C74D236A}" type="sibTrans" cxnId="{8322FC50-D90F-4935-BF97-25AF36C844EC}">
      <dgm:prSet/>
      <dgm:spPr/>
      <dgm:t>
        <a:bodyPr/>
        <a:lstStyle/>
        <a:p>
          <a:endParaRPr lang="en-US"/>
        </a:p>
      </dgm:t>
    </dgm:pt>
    <dgm:pt modelId="{1D47935B-C34E-4B2A-B84D-6426AF4980B8}">
      <dgm:prSet custT="1"/>
      <dgm:spPr/>
      <dgm:t>
        <a:bodyPr/>
        <a:lstStyle/>
        <a:p>
          <a:r>
            <a:rPr lang="en-US" sz="1400" dirty="0">
              <a:latin typeface="Arial" panose="020B0604020202020204" pitchFamily="34" charset="0"/>
              <a:cs typeface="Arial" panose="020B0604020202020204" pitchFamily="34" charset="0"/>
            </a:rPr>
            <a:t>PFBA: Perfluorobutanoic acid</a:t>
          </a:r>
        </a:p>
      </dgm:t>
    </dgm:pt>
    <dgm:pt modelId="{F55DDDA2-893B-4519-A004-2A99C8B9CD32}" type="parTrans" cxnId="{67F54AED-CA6F-475A-AA65-5F6BA21041AA}">
      <dgm:prSet/>
      <dgm:spPr/>
      <dgm:t>
        <a:bodyPr/>
        <a:lstStyle/>
        <a:p>
          <a:endParaRPr lang="en-US"/>
        </a:p>
      </dgm:t>
    </dgm:pt>
    <dgm:pt modelId="{720508FF-8FE0-4274-89FD-15DE069E9C17}" type="sibTrans" cxnId="{67F54AED-CA6F-475A-AA65-5F6BA21041AA}">
      <dgm:prSet/>
      <dgm:spPr/>
      <dgm:t>
        <a:bodyPr/>
        <a:lstStyle/>
        <a:p>
          <a:endParaRPr lang="en-US"/>
        </a:p>
      </dgm:t>
    </dgm:pt>
    <dgm:pt modelId="{5262840E-D1A1-43B7-97D9-2C57D897F918}">
      <dgm:prSet custT="1"/>
      <dgm:spPr>
        <a:ln>
          <a:solidFill>
            <a:schemeClr val="accent1"/>
          </a:solidFill>
        </a:ln>
      </dgm:spPr>
      <dgm:t>
        <a:bodyPr/>
        <a:lstStyle/>
        <a:p>
          <a:pPr algn="l"/>
          <a:r>
            <a:rPr lang="en-US" sz="1600" b="1" dirty="0">
              <a:solidFill>
                <a:schemeClr val="bg1"/>
              </a:solidFill>
              <a:latin typeface="Arial" panose="020B0604020202020204" pitchFamily="34" charset="0"/>
              <a:cs typeface="Arial" panose="020B0604020202020204" pitchFamily="34" charset="0"/>
            </a:rPr>
            <a:t>PFCs are found in a number of products</a:t>
          </a:r>
        </a:p>
      </dgm:t>
    </dgm:pt>
    <dgm:pt modelId="{9EF33428-CC1A-4EA1-930C-0AF791F2E802}" type="parTrans" cxnId="{02EDEFE9-CBC0-42E3-B51B-1E24343FCD2D}">
      <dgm:prSet/>
      <dgm:spPr/>
      <dgm:t>
        <a:bodyPr/>
        <a:lstStyle/>
        <a:p>
          <a:endParaRPr lang="en-US"/>
        </a:p>
      </dgm:t>
    </dgm:pt>
    <dgm:pt modelId="{37D4EE0F-E9E6-43BB-AD0F-318F1809805E}" type="sibTrans" cxnId="{02EDEFE9-CBC0-42E3-B51B-1E24343FCD2D}">
      <dgm:prSet/>
      <dgm:spPr/>
      <dgm:t>
        <a:bodyPr/>
        <a:lstStyle/>
        <a:p>
          <a:endParaRPr lang="en-US"/>
        </a:p>
      </dgm:t>
    </dgm:pt>
    <dgm:pt modelId="{FE2EDD21-3E34-4BCD-981F-6C44C074E31F}">
      <dgm:prSet custT="1"/>
      <dgm:spPr/>
      <dgm:t>
        <a:bodyPr/>
        <a:lstStyle/>
        <a:p>
          <a:r>
            <a:rPr lang="en-US" sz="1400" dirty="0">
              <a:latin typeface="Arial" panose="020B0604020202020204" pitchFamily="34" charset="0"/>
              <a:cs typeface="Arial" panose="020B0604020202020204" pitchFamily="34" charset="0"/>
            </a:rPr>
            <a:t>Fire-fighting foams</a:t>
          </a:r>
        </a:p>
      </dgm:t>
    </dgm:pt>
    <dgm:pt modelId="{36FEC055-D53D-4D6E-A024-A9909EA25F5E}" type="parTrans" cxnId="{FB140FB8-5428-4E21-81F7-C411E5494B7F}">
      <dgm:prSet/>
      <dgm:spPr/>
      <dgm:t>
        <a:bodyPr/>
        <a:lstStyle/>
        <a:p>
          <a:endParaRPr lang="en-US"/>
        </a:p>
      </dgm:t>
    </dgm:pt>
    <dgm:pt modelId="{688E3312-D0F6-4773-86A5-7114D55013F2}" type="sibTrans" cxnId="{FB140FB8-5428-4E21-81F7-C411E5494B7F}">
      <dgm:prSet/>
      <dgm:spPr/>
      <dgm:t>
        <a:bodyPr/>
        <a:lstStyle/>
        <a:p>
          <a:endParaRPr lang="en-US"/>
        </a:p>
      </dgm:t>
    </dgm:pt>
    <dgm:pt modelId="{CC29C929-15F0-47EF-9C32-6B6EAC0D4EF5}">
      <dgm:prSet custT="1"/>
      <dgm:spPr/>
      <dgm:t>
        <a:bodyPr/>
        <a:lstStyle/>
        <a:p>
          <a:r>
            <a:rPr lang="en-US" sz="1400" dirty="0">
              <a:latin typeface="Arial" panose="020B0604020202020204" pitchFamily="34" charset="0"/>
              <a:cs typeface="Arial" panose="020B0604020202020204" pitchFamily="34" charset="0"/>
            </a:rPr>
            <a:t>Non-stick cookware</a:t>
          </a:r>
        </a:p>
      </dgm:t>
    </dgm:pt>
    <dgm:pt modelId="{47B8C51A-E899-471D-9BFE-4C02A560FDA6}" type="parTrans" cxnId="{BAFA0663-16AF-4FAA-8830-19053A7579F8}">
      <dgm:prSet/>
      <dgm:spPr/>
      <dgm:t>
        <a:bodyPr/>
        <a:lstStyle/>
        <a:p>
          <a:endParaRPr lang="en-US"/>
        </a:p>
      </dgm:t>
    </dgm:pt>
    <dgm:pt modelId="{DBDD780C-F756-4593-9E2E-0C8BA2F082F8}" type="sibTrans" cxnId="{BAFA0663-16AF-4FAA-8830-19053A7579F8}">
      <dgm:prSet/>
      <dgm:spPr/>
      <dgm:t>
        <a:bodyPr/>
        <a:lstStyle/>
        <a:p>
          <a:endParaRPr lang="en-US"/>
        </a:p>
      </dgm:t>
    </dgm:pt>
    <dgm:pt modelId="{A643A9EF-9515-47B8-AF8A-4498DF5285EF}">
      <dgm:prSet custT="1"/>
      <dgm:spPr/>
      <dgm:t>
        <a:bodyPr/>
        <a:lstStyle/>
        <a:p>
          <a:r>
            <a:rPr lang="en-US" sz="1400" dirty="0">
              <a:latin typeface="Arial" panose="020B0604020202020204" pitchFamily="34" charset="0"/>
              <a:cs typeface="Arial" panose="020B0604020202020204" pitchFamily="34" charset="0"/>
            </a:rPr>
            <a:t>Water-proof/repellant outdoor gear</a:t>
          </a:r>
        </a:p>
      </dgm:t>
    </dgm:pt>
    <dgm:pt modelId="{8AD79D55-CC10-43B3-AFAE-BE40ADC1ED5D}" type="parTrans" cxnId="{C3A8C5F0-2B32-49FB-B758-3B595D1C3E73}">
      <dgm:prSet/>
      <dgm:spPr/>
      <dgm:t>
        <a:bodyPr/>
        <a:lstStyle/>
        <a:p>
          <a:endParaRPr lang="en-US"/>
        </a:p>
      </dgm:t>
    </dgm:pt>
    <dgm:pt modelId="{336F9948-550E-473F-9BFF-A2DD85E0072F}" type="sibTrans" cxnId="{C3A8C5F0-2B32-49FB-B758-3B595D1C3E73}">
      <dgm:prSet/>
      <dgm:spPr/>
      <dgm:t>
        <a:bodyPr/>
        <a:lstStyle/>
        <a:p>
          <a:endParaRPr lang="en-US"/>
        </a:p>
      </dgm:t>
    </dgm:pt>
    <dgm:pt modelId="{B399B770-FF60-4D18-874E-5F32566FACB2}">
      <dgm:prSet custT="1"/>
      <dgm:spPr/>
      <dgm:t>
        <a:bodyPr/>
        <a:lstStyle/>
        <a:p>
          <a:r>
            <a:rPr lang="en-US" sz="1400" dirty="0">
              <a:latin typeface="Arial" panose="020B0604020202020204" pitchFamily="34" charset="0"/>
              <a:cs typeface="Arial" panose="020B0604020202020204" pitchFamily="34" charset="0"/>
            </a:rPr>
            <a:t>Food paper wrappings</a:t>
          </a:r>
        </a:p>
      </dgm:t>
    </dgm:pt>
    <dgm:pt modelId="{4DB4AC6D-A849-4C38-A959-04211144F4B7}" type="parTrans" cxnId="{8B225A82-0AB5-4568-B3D0-4D805FABBAB5}">
      <dgm:prSet/>
      <dgm:spPr/>
      <dgm:t>
        <a:bodyPr/>
        <a:lstStyle/>
        <a:p>
          <a:endParaRPr lang="en-US"/>
        </a:p>
      </dgm:t>
    </dgm:pt>
    <dgm:pt modelId="{AC140B01-78F6-4C21-9AD3-2D075D2BFF49}" type="sibTrans" cxnId="{8B225A82-0AB5-4568-B3D0-4D805FABBAB5}">
      <dgm:prSet/>
      <dgm:spPr/>
      <dgm:t>
        <a:bodyPr/>
        <a:lstStyle/>
        <a:p>
          <a:endParaRPr lang="en-US"/>
        </a:p>
      </dgm:t>
    </dgm:pt>
    <dgm:pt modelId="{E499EB14-5952-433A-8A06-407DFF7709A8}">
      <dgm:prSet custT="1"/>
      <dgm:spPr/>
      <dgm:t>
        <a:bodyPr/>
        <a:lstStyle/>
        <a:p>
          <a:r>
            <a:rPr lang="en-US" sz="1400" dirty="0">
              <a:latin typeface="Arial" panose="020B0604020202020204" pitchFamily="34" charset="0"/>
              <a:cs typeface="Arial" panose="020B0604020202020204" pitchFamily="34" charset="0"/>
            </a:rPr>
            <a:t>Carpeting/upholstery</a:t>
          </a:r>
        </a:p>
      </dgm:t>
    </dgm:pt>
    <dgm:pt modelId="{BFC3FCF5-61A7-4AA6-8D01-8A4286C0B9D2}" type="parTrans" cxnId="{83D012D1-C86C-40A5-B2A8-ED0523215B44}">
      <dgm:prSet/>
      <dgm:spPr/>
      <dgm:t>
        <a:bodyPr/>
        <a:lstStyle/>
        <a:p>
          <a:endParaRPr lang="en-US"/>
        </a:p>
      </dgm:t>
    </dgm:pt>
    <dgm:pt modelId="{4BB74AD9-AF63-459A-8425-349E979FDC94}" type="sibTrans" cxnId="{83D012D1-C86C-40A5-B2A8-ED0523215B44}">
      <dgm:prSet/>
      <dgm:spPr/>
      <dgm:t>
        <a:bodyPr/>
        <a:lstStyle/>
        <a:p>
          <a:endParaRPr lang="en-US"/>
        </a:p>
      </dgm:t>
    </dgm:pt>
    <dgm:pt modelId="{CB4269AB-1EE4-4221-82E7-C910F02F9ACC}" type="pres">
      <dgm:prSet presAssocID="{07A371F4-427D-4FC4-AF73-743903D18D90}" presName="Name0" presStyleCnt="0">
        <dgm:presLayoutVars>
          <dgm:dir/>
          <dgm:animLvl val="lvl"/>
          <dgm:resizeHandles val="exact"/>
        </dgm:presLayoutVars>
      </dgm:prSet>
      <dgm:spPr/>
      <dgm:t>
        <a:bodyPr/>
        <a:lstStyle/>
        <a:p>
          <a:endParaRPr lang="en-US"/>
        </a:p>
      </dgm:t>
    </dgm:pt>
    <dgm:pt modelId="{BFC47816-D123-4A51-A3E3-9BB77D7740F5}" type="pres">
      <dgm:prSet presAssocID="{CA479AB1-64AC-43A4-886E-882B2806C316}" presName="linNode" presStyleCnt="0"/>
      <dgm:spPr/>
    </dgm:pt>
    <dgm:pt modelId="{E331F6A1-B886-4D4D-9F75-29E4F133C342}" type="pres">
      <dgm:prSet presAssocID="{CA479AB1-64AC-43A4-886E-882B2806C316}" presName="parentText" presStyleLbl="node1" presStyleIdx="0" presStyleCnt="2">
        <dgm:presLayoutVars>
          <dgm:chMax val="1"/>
          <dgm:bulletEnabled val="1"/>
        </dgm:presLayoutVars>
      </dgm:prSet>
      <dgm:spPr/>
      <dgm:t>
        <a:bodyPr/>
        <a:lstStyle/>
        <a:p>
          <a:endParaRPr lang="en-US"/>
        </a:p>
      </dgm:t>
    </dgm:pt>
    <dgm:pt modelId="{724C7D68-6AB7-4C84-B5F3-4D96E2DB6300}" type="pres">
      <dgm:prSet presAssocID="{CA479AB1-64AC-43A4-886E-882B2806C316}" presName="descendantText" presStyleLbl="alignAccFollowNode1" presStyleIdx="0" presStyleCnt="2">
        <dgm:presLayoutVars>
          <dgm:bulletEnabled val="1"/>
        </dgm:presLayoutVars>
      </dgm:prSet>
      <dgm:spPr/>
      <dgm:t>
        <a:bodyPr/>
        <a:lstStyle/>
        <a:p>
          <a:endParaRPr lang="en-US"/>
        </a:p>
      </dgm:t>
    </dgm:pt>
    <dgm:pt modelId="{BC13725C-F486-46BF-AA8F-D7F3AF081C23}" type="pres">
      <dgm:prSet presAssocID="{C4E70A32-5F98-47AA-9DE3-BD10DB8C5AED}" presName="sp" presStyleCnt="0"/>
      <dgm:spPr/>
    </dgm:pt>
    <dgm:pt modelId="{E2E97188-5AFA-42D9-BEB5-73329E2EB93F}" type="pres">
      <dgm:prSet presAssocID="{5262840E-D1A1-43B7-97D9-2C57D897F918}" presName="linNode" presStyleCnt="0"/>
      <dgm:spPr/>
    </dgm:pt>
    <dgm:pt modelId="{0DEA37BD-CA94-46D0-BB20-5011FB36FF74}" type="pres">
      <dgm:prSet presAssocID="{5262840E-D1A1-43B7-97D9-2C57D897F918}" presName="parentText" presStyleLbl="node1" presStyleIdx="1" presStyleCnt="2">
        <dgm:presLayoutVars>
          <dgm:chMax val="1"/>
          <dgm:bulletEnabled val="1"/>
        </dgm:presLayoutVars>
      </dgm:prSet>
      <dgm:spPr/>
      <dgm:t>
        <a:bodyPr/>
        <a:lstStyle/>
        <a:p>
          <a:endParaRPr lang="en-US"/>
        </a:p>
      </dgm:t>
    </dgm:pt>
    <dgm:pt modelId="{CD4E5EED-D036-48A6-951B-C7E55CF4D4E6}" type="pres">
      <dgm:prSet presAssocID="{5262840E-D1A1-43B7-97D9-2C57D897F918}" presName="descendantText" presStyleLbl="alignAccFollowNode1" presStyleIdx="1" presStyleCnt="2">
        <dgm:presLayoutVars>
          <dgm:bulletEnabled val="1"/>
        </dgm:presLayoutVars>
      </dgm:prSet>
      <dgm:spPr/>
      <dgm:t>
        <a:bodyPr/>
        <a:lstStyle/>
        <a:p>
          <a:endParaRPr lang="en-US"/>
        </a:p>
      </dgm:t>
    </dgm:pt>
  </dgm:ptLst>
  <dgm:cxnLst>
    <dgm:cxn modelId="{83D012D1-C86C-40A5-B2A8-ED0523215B44}" srcId="{5262840E-D1A1-43B7-97D9-2C57D897F918}" destId="{E499EB14-5952-433A-8A06-407DFF7709A8}" srcOrd="4" destOrd="0" parTransId="{BFC3FCF5-61A7-4AA6-8D01-8A4286C0B9D2}" sibTransId="{4BB74AD9-AF63-459A-8425-349E979FDC94}"/>
    <dgm:cxn modelId="{A05A7A05-8D0E-420B-943B-C1A1514B0E05}" type="presOf" srcId="{1D47935B-C34E-4B2A-B84D-6426AF4980B8}" destId="{724C7D68-6AB7-4C84-B5F3-4D96E2DB6300}" srcOrd="0" destOrd="2" presId="urn:microsoft.com/office/officeart/2005/8/layout/vList5"/>
    <dgm:cxn modelId="{E0A97C21-C542-4115-85AA-8A1581CF4746}" type="presOf" srcId="{CC29C929-15F0-47EF-9C32-6B6EAC0D4EF5}" destId="{CD4E5EED-D036-48A6-951B-C7E55CF4D4E6}" srcOrd="0" destOrd="1" presId="urn:microsoft.com/office/officeart/2005/8/layout/vList5"/>
    <dgm:cxn modelId="{8B225A82-0AB5-4568-B3D0-4D805FABBAB5}" srcId="{5262840E-D1A1-43B7-97D9-2C57D897F918}" destId="{B399B770-FF60-4D18-874E-5F32566FACB2}" srcOrd="3" destOrd="0" parTransId="{4DB4AC6D-A849-4C38-A959-04211144F4B7}" sibTransId="{AC140B01-78F6-4C21-9AD3-2D075D2BFF49}"/>
    <dgm:cxn modelId="{CB48A222-BE58-42D5-BA6A-4B09717D6473}" type="presOf" srcId="{5262840E-D1A1-43B7-97D9-2C57D897F918}" destId="{0DEA37BD-CA94-46D0-BB20-5011FB36FF74}" srcOrd="0" destOrd="0" presId="urn:microsoft.com/office/officeart/2005/8/layout/vList5"/>
    <dgm:cxn modelId="{A52439E5-74FE-4005-9A04-71B9FC3B8151}" type="presOf" srcId="{B399B770-FF60-4D18-874E-5F32566FACB2}" destId="{CD4E5EED-D036-48A6-951B-C7E55CF4D4E6}" srcOrd="0" destOrd="3" presId="urn:microsoft.com/office/officeart/2005/8/layout/vList5"/>
    <dgm:cxn modelId="{AF9B1BA8-18D6-4F24-A400-45B82EEFB7DE}" type="presOf" srcId="{E499EB14-5952-433A-8A06-407DFF7709A8}" destId="{CD4E5EED-D036-48A6-951B-C7E55CF4D4E6}" srcOrd="0" destOrd="4" presId="urn:microsoft.com/office/officeart/2005/8/layout/vList5"/>
    <dgm:cxn modelId="{2D6B1176-9F2C-4CCE-A8C0-19B551735C0A}" type="presOf" srcId="{CA479AB1-64AC-43A4-886E-882B2806C316}" destId="{E331F6A1-B886-4D4D-9F75-29E4F133C342}" srcOrd="0" destOrd="0" presId="urn:microsoft.com/office/officeart/2005/8/layout/vList5"/>
    <dgm:cxn modelId="{F5DF550F-3E4F-4F53-B050-0DAE96EFE50A}" type="presOf" srcId="{E6FCAF76-D264-4091-B946-BB002B45B4AA}" destId="{724C7D68-6AB7-4C84-B5F3-4D96E2DB6300}" srcOrd="0" destOrd="1" presId="urn:microsoft.com/office/officeart/2005/8/layout/vList5"/>
    <dgm:cxn modelId="{F28FBE5E-2CCD-478F-AD57-2FDE118B1480}" srcId="{07A371F4-427D-4FC4-AF73-743903D18D90}" destId="{CA479AB1-64AC-43A4-886E-882B2806C316}" srcOrd="0" destOrd="0" parTransId="{DE81CA39-F35B-4211-BF2B-5EB41D6887DD}" sibTransId="{C4E70A32-5F98-47AA-9DE3-BD10DB8C5AED}"/>
    <dgm:cxn modelId="{BAFA0663-16AF-4FAA-8830-19053A7579F8}" srcId="{5262840E-D1A1-43B7-97D9-2C57D897F918}" destId="{CC29C929-15F0-47EF-9C32-6B6EAC0D4EF5}" srcOrd="1" destOrd="0" parTransId="{47B8C51A-E899-471D-9BFE-4C02A560FDA6}" sibTransId="{DBDD780C-F756-4593-9E2E-0C8BA2F082F8}"/>
    <dgm:cxn modelId="{67F54AED-CA6F-475A-AA65-5F6BA21041AA}" srcId="{CA479AB1-64AC-43A4-886E-882B2806C316}" destId="{1D47935B-C34E-4B2A-B84D-6426AF4980B8}" srcOrd="2" destOrd="0" parTransId="{F55DDDA2-893B-4519-A004-2A99C8B9CD32}" sibTransId="{720508FF-8FE0-4274-89FD-15DE069E9C17}"/>
    <dgm:cxn modelId="{FB140FB8-5428-4E21-81F7-C411E5494B7F}" srcId="{5262840E-D1A1-43B7-97D9-2C57D897F918}" destId="{FE2EDD21-3E34-4BCD-981F-6C44C074E31F}" srcOrd="0" destOrd="0" parTransId="{36FEC055-D53D-4D6E-A024-A9909EA25F5E}" sibTransId="{688E3312-D0F6-4773-86A5-7114D55013F2}"/>
    <dgm:cxn modelId="{378EF70B-7D1A-4A0A-86E1-49F499D91E89}" type="presOf" srcId="{A643A9EF-9515-47B8-AF8A-4498DF5285EF}" destId="{CD4E5EED-D036-48A6-951B-C7E55CF4D4E6}" srcOrd="0" destOrd="2" presId="urn:microsoft.com/office/officeart/2005/8/layout/vList5"/>
    <dgm:cxn modelId="{C3A8C5F0-2B32-49FB-B758-3B595D1C3E73}" srcId="{5262840E-D1A1-43B7-97D9-2C57D897F918}" destId="{A643A9EF-9515-47B8-AF8A-4498DF5285EF}" srcOrd="2" destOrd="0" parTransId="{8AD79D55-CC10-43B3-AFAE-BE40ADC1ED5D}" sibTransId="{336F9948-550E-473F-9BFF-A2DD85E0072F}"/>
    <dgm:cxn modelId="{169A1212-EDE2-4BDF-9AC2-D394368C3A98}" srcId="{CA479AB1-64AC-43A4-886E-882B2806C316}" destId="{AB4DA7EF-0646-4ED6-9E8A-F5915DD5BE44}" srcOrd="0" destOrd="0" parTransId="{3A8140ED-F420-4E02-8AFE-B685D53DA40A}" sibTransId="{48D3EA60-93AC-438E-BB34-AB5840126C2C}"/>
    <dgm:cxn modelId="{3FAA1829-134E-452E-9FBA-72630F97C22F}" type="presOf" srcId="{AB4DA7EF-0646-4ED6-9E8A-F5915DD5BE44}" destId="{724C7D68-6AB7-4C84-B5F3-4D96E2DB6300}" srcOrd="0" destOrd="0" presId="urn:microsoft.com/office/officeart/2005/8/layout/vList5"/>
    <dgm:cxn modelId="{8322FC50-D90F-4935-BF97-25AF36C844EC}" srcId="{CA479AB1-64AC-43A4-886E-882B2806C316}" destId="{E6FCAF76-D264-4091-B946-BB002B45B4AA}" srcOrd="1" destOrd="0" parTransId="{7C88521D-0A96-410B-8A2D-61B186CF64D1}" sibTransId="{62642E83-B459-4503-8F0B-CE94C74D236A}"/>
    <dgm:cxn modelId="{CE8FA878-D5AD-4595-BEAD-11FEED9E770B}" type="presOf" srcId="{FE2EDD21-3E34-4BCD-981F-6C44C074E31F}" destId="{CD4E5EED-D036-48A6-951B-C7E55CF4D4E6}" srcOrd="0" destOrd="0" presId="urn:microsoft.com/office/officeart/2005/8/layout/vList5"/>
    <dgm:cxn modelId="{2AD399E2-90AC-4F57-8174-393B05B8D4A0}" type="presOf" srcId="{07A371F4-427D-4FC4-AF73-743903D18D90}" destId="{CB4269AB-1EE4-4221-82E7-C910F02F9ACC}" srcOrd="0" destOrd="0" presId="urn:microsoft.com/office/officeart/2005/8/layout/vList5"/>
    <dgm:cxn modelId="{02EDEFE9-CBC0-42E3-B51B-1E24343FCD2D}" srcId="{07A371F4-427D-4FC4-AF73-743903D18D90}" destId="{5262840E-D1A1-43B7-97D9-2C57D897F918}" srcOrd="1" destOrd="0" parTransId="{9EF33428-CC1A-4EA1-930C-0AF791F2E802}" sibTransId="{37D4EE0F-E9E6-43BB-AD0F-318F1809805E}"/>
    <dgm:cxn modelId="{DA49DED5-301D-4858-B57E-B497DE1D668D}" type="presParOf" srcId="{CB4269AB-1EE4-4221-82E7-C910F02F9ACC}" destId="{BFC47816-D123-4A51-A3E3-9BB77D7740F5}" srcOrd="0" destOrd="0" presId="urn:microsoft.com/office/officeart/2005/8/layout/vList5"/>
    <dgm:cxn modelId="{9280E698-BBBF-4105-8942-63E1DF31D9EC}" type="presParOf" srcId="{BFC47816-D123-4A51-A3E3-9BB77D7740F5}" destId="{E331F6A1-B886-4D4D-9F75-29E4F133C342}" srcOrd="0" destOrd="0" presId="urn:microsoft.com/office/officeart/2005/8/layout/vList5"/>
    <dgm:cxn modelId="{24AF90B9-8275-4C9B-BD9E-524B5F31EFAA}" type="presParOf" srcId="{BFC47816-D123-4A51-A3E3-9BB77D7740F5}" destId="{724C7D68-6AB7-4C84-B5F3-4D96E2DB6300}" srcOrd="1" destOrd="0" presId="urn:microsoft.com/office/officeart/2005/8/layout/vList5"/>
    <dgm:cxn modelId="{FFDA566F-B9C1-4BDE-BD78-CD793569668C}" type="presParOf" srcId="{CB4269AB-1EE4-4221-82E7-C910F02F9ACC}" destId="{BC13725C-F486-46BF-AA8F-D7F3AF081C23}" srcOrd="1" destOrd="0" presId="urn:microsoft.com/office/officeart/2005/8/layout/vList5"/>
    <dgm:cxn modelId="{AD2FB662-60E0-4E9D-B642-2B366F324C57}" type="presParOf" srcId="{CB4269AB-1EE4-4221-82E7-C910F02F9ACC}" destId="{E2E97188-5AFA-42D9-BEB5-73329E2EB93F}" srcOrd="2" destOrd="0" presId="urn:microsoft.com/office/officeart/2005/8/layout/vList5"/>
    <dgm:cxn modelId="{50E9832B-C32C-40B9-86CD-C3F947218687}" type="presParOf" srcId="{E2E97188-5AFA-42D9-BEB5-73329E2EB93F}" destId="{0DEA37BD-CA94-46D0-BB20-5011FB36FF74}" srcOrd="0" destOrd="0" presId="urn:microsoft.com/office/officeart/2005/8/layout/vList5"/>
    <dgm:cxn modelId="{47A37702-EB04-4A45-AE4D-15D811FD61BE}" type="presParOf" srcId="{E2E97188-5AFA-42D9-BEB5-73329E2EB93F}" destId="{CD4E5EED-D036-48A6-951B-C7E55CF4D4E6}" srcOrd="1" destOrd="0" presId="urn:microsoft.com/office/officeart/2005/8/layout/vList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C5A333A-73BF-44C2-87FE-A0421DE327E9}"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0ABF48A-0BD5-4044-8978-746622CDE603}">
      <dgm:prSet phldrT="[Text]" custT="1"/>
      <dgm:spPr/>
      <dgm:t>
        <a:bodyPr/>
        <a:lstStyle/>
        <a:p>
          <a:r>
            <a:rPr lang="en-US" sz="1600" dirty="0">
              <a:latin typeface="Arial" panose="020B0604020202020204" pitchFamily="34" charset="0"/>
              <a:cs typeface="Arial" panose="020B0604020202020204" pitchFamily="34" charset="0"/>
            </a:rPr>
            <a:t>TCP is a man-made, colorless, chlorinated hydrocarbon.</a:t>
          </a:r>
        </a:p>
      </dgm:t>
    </dgm:pt>
    <dgm:pt modelId="{0E566E95-B79F-44E1-B5CF-353897BBC63B}" type="parTrans" cxnId="{23679B36-F4DD-4F24-9069-837703C21F9D}">
      <dgm:prSet/>
      <dgm:spPr/>
      <dgm:t>
        <a:bodyPr/>
        <a:lstStyle/>
        <a:p>
          <a:endParaRPr lang="en-US" sz="1600">
            <a:latin typeface="Arial" panose="020B0604020202020204" pitchFamily="34" charset="0"/>
            <a:cs typeface="Arial" panose="020B0604020202020204" pitchFamily="34" charset="0"/>
          </a:endParaRPr>
        </a:p>
      </dgm:t>
    </dgm:pt>
    <dgm:pt modelId="{0FC5DFC1-D3D6-4210-ADA5-E1F8E972C35E}" type="sibTrans" cxnId="{23679B36-F4DD-4F24-9069-837703C21F9D}">
      <dgm:prSet/>
      <dgm:spPr/>
      <dgm:t>
        <a:bodyPr/>
        <a:lstStyle/>
        <a:p>
          <a:endParaRPr lang="en-US" sz="1600">
            <a:latin typeface="Arial" panose="020B0604020202020204" pitchFamily="34" charset="0"/>
            <a:cs typeface="Arial" panose="020B0604020202020204" pitchFamily="34" charset="0"/>
          </a:endParaRPr>
        </a:p>
      </dgm:t>
    </dgm:pt>
    <dgm:pt modelId="{1D05BB1C-C1E1-4B7D-8C29-C21DADA2A66A}">
      <dgm:prSet custT="1"/>
      <dgm:spPr/>
      <dgm:t>
        <a:bodyPr/>
        <a:lstStyle/>
        <a:p>
          <a:r>
            <a:rPr lang="en-US" sz="1600" dirty="0">
              <a:latin typeface="Arial" panose="020B0604020202020204" pitchFamily="34" charset="0"/>
              <a:cs typeface="Arial" panose="020B0604020202020204" pitchFamily="34" charset="0"/>
            </a:rPr>
            <a:t>TCP has historically been used as a paint or varnish remover, degreaser, and cleaning agent.</a:t>
          </a:r>
        </a:p>
      </dgm:t>
    </dgm:pt>
    <dgm:pt modelId="{34427631-D153-4F74-8B1C-DEDB171E9FA9}" type="parTrans" cxnId="{34D3204F-4727-4525-90BE-19090ECA1B6E}">
      <dgm:prSet/>
      <dgm:spPr/>
      <dgm:t>
        <a:bodyPr/>
        <a:lstStyle/>
        <a:p>
          <a:endParaRPr lang="en-US" sz="1600">
            <a:latin typeface="Arial" panose="020B0604020202020204" pitchFamily="34" charset="0"/>
            <a:cs typeface="Arial" panose="020B0604020202020204" pitchFamily="34" charset="0"/>
          </a:endParaRPr>
        </a:p>
      </dgm:t>
    </dgm:pt>
    <dgm:pt modelId="{5E3F9963-1D28-4A30-BF2D-25562F0D5512}" type="sibTrans" cxnId="{34D3204F-4727-4525-90BE-19090ECA1B6E}">
      <dgm:prSet/>
      <dgm:spPr/>
      <dgm:t>
        <a:bodyPr/>
        <a:lstStyle/>
        <a:p>
          <a:endParaRPr lang="en-US" sz="1600">
            <a:latin typeface="Arial" panose="020B0604020202020204" pitchFamily="34" charset="0"/>
            <a:cs typeface="Arial" panose="020B0604020202020204" pitchFamily="34" charset="0"/>
          </a:endParaRPr>
        </a:p>
      </dgm:t>
    </dgm:pt>
    <dgm:pt modelId="{5BC65489-EF5F-4683-9E7E-CF53B7FE27AA}">
      <dgm:prSet custT="1"/>
      <dgm:spPr/>
      <dgm:t>
        <a:bodyPr/>
        <a:lstStyle/>
        <a:p>
          <a:r>
            <a:rPr lang="en-US" sz="1600" dirty="0">
              <a:latin typeface="Arial" panose="020B0604020202020204" pitchFamily="34" charset="0"/>
              <a:cs typeface="Arial" panose="020B0604020202020204" pitchFamily="34" charset="0"/>
            </a:rPr>
            <a:t>TCP also has been used as a chemical in pesticides for low growing crops such as potatoes, tobacco, and beets.</a:t>
          </a:r>
        </a:p>
      </dgm:t>
    </dgm:pt>
    <dgm:pt modelId="{3FAAA201-6EA9-40A2-B880-ACA133CEB2D9}" type="parTrans" cxnId="{D9785E22-0860-42F2-9FB2-6F13490034B6}">
      <dgm:prSet/>
      <dgm:spPr/>
      <dgm:t>
        <a:bodyPr/>
        <a:lstStyle/>
        <a:p>
          <a:endParaRPr lang="en-US" sz="1600">
            <a:latin typeface="Arial" panose="020B0604020202020204" pitchFamily="34" charset="0"/>
            <a:cs typeface="Arial" panose="020B0604020202020204" pitchFamily="34" charset="0"/>
          </a:endParaRPr>
        </a:p>
      </dgm:t>
    </dgm:pt>
    <dgm:pt modelId="{6A42432A-8C37-41AC-A001-372DF0C62A29}" type="sibTrans" cxnId="{D9785E22-0860-42F2-9FB2-6F13490034B6}">
      <dgm:prSet/>
      <dgm:spPr/>
      <dgm:t>
        <a:bodyPr/>
        <a:lstStyle/>
        <a:p>
          <a:endParaRPr lang="en-US" sz="1600">
            <a:latin typeface="Arial" panose="020B0604020202020204" pitchFamily="34" charset="0"/>
            <a:cs typeface="Arial" panose="020B0604020202020204" pitchFamily="34" charset="0"/>
          </a:endParaRPr>
        </a:p>
      </dgm:t>
    </dgm:pt>
    <dgm:pt modelId="{53C783EC-BECF-4D5A-8F2C-98C289D7F684}">
      <dgm:prSet custT="1"/>
      <dgm:spPr/>
      <dgm:t>
        <a:bodyPr/>
        <a:lstStyle/>
        <a:p>
          <a:r>
            <a:rPr lang="en-US" sz="1600" dirty="0">
              <a:latin typeface="Arial" panose="020B0604020202020204" pitchFamily="34" charset="0"/>
              <a:cs typeface="Arial" panose="020B0604020202020204" pitchFamily="34" charset="0"/>
            </a:rPr>
            <a:t>1,2,3–TCP is a non-aqueous liquid with a density greater than that of water, making it difficult to remove from ground water wells.</a:t>
          </a:r>
        </a:p>
      </dgm:t>
    </dgm:pt>
    <dgm:pt modelId="{7E4A3B62-1ED0-43E8-B933-A8585404B4BC}" type="parTrans" cxnId="{F4A343B5-C34F-4851-8923-A110C70B7190}">
      <dgm:prSet/>
      <dgm:spPr/>
      <dgm:t>
        <a:bodyPr/>
        <a:lstStyle/>
        <a:p>
          <a:endParaRPr lang="en-US" sz="1600">
            <a:latin typeface="Arial" panose="020B0604020202020204" pitchFamily="34" charset="0"/>
            <a:cs typeface="Arial" panose="020B0604020202020204" pitchFamily="34" charset="0"/>
          </a:endParaRPr>
        </a:p>
      </dgm:t>
    </dgm:pt>
    <dgm:pt modelId="{3FC75B1A-438C-4F60-B203-DB6BA3937B61}" type="sibTrans" cxnId="{F4A343B5-C34F-4851-8923-A110C70B7190}">
      <dgm:prSet/>
      <dgm:spPr/>
      <dgm:t>
        <a:bodyPr/>
        <a:lstStyle/>
        <a:p>
          <a:endParaRPr lang="en-US" sz="1600">
            <a:latin typeface="Arial" panose="020B0604020202020204" pitchFamily="34" charset="0"/>
            <a:cs typeface="Arial" panose="020B0604020202020204" pitchFamily="34" charset="0"/>
          </a:endParaRPr>
        </a:p>
      </dgm:t>
    </dgm:pt>
    <dgm:pt modelId="{7C4B2442-B077-4755-9799-817515BEE554}" type="pres">
      <dgm:prSet presAssocID="{BC5A333A-73BF-44C2-87FE-A0421DE327E9}" presName="linear" presStyleCnt="0">
        <dgm:presLayoutVars>
          <dgm:dir/>
          <dgm:animLvl val="lvl"/>
          <dgm:resizeHandles val="exact"/>
        </dgm:presLayoutVars>
      </dgm:prSet>
      <dgm:spPr/>
      <dgm:t>
        <a:bodyPr/>
        <a:lstStyle/>
        <a:p>
          <a:endParaRPr lang="en-US"/>
        </a:p>
      </dgm:t>
    </dgm:pt>
    <dgm:pt modelId="{54672907-77CD-4DF0-B508-2068D3D69A26}" type="pres">
      <dgm:prSet presAssocID="{D0ABF48A-0BD5-4044-8978-746622CDE603}" presName="parentLin" presStyleCnt="0"/>
      <dgm:spPr/>
    </dgm:pt>
    <dgm:pt modelId="{28363CA1-16D0-438B-BD5C-DAFD69363624}" type="pres">
      <dgm:prSet presAssocID="{D0ABF48A-0BD5-4044-8978-746622CDE603}" presName="parentLeftMargin" presStyleLbl="node1" presStyleIdx="0" presStyleCnt="4"/>
      <dgm:spPr/>
      <dgm:t>
        <a:bodyPr/>
        <a:lstStyle/>
        <a:p>
          <a:endParaRPr lang="en-US"/>
        </a:p>
      </dgm:t>
    </dgm:pt>
    <dgm:pt modelId="{16A20E51-E03B-40AE-8E76-3CB3BD06A3C9}" type="pres">
      <dgm:prSet presAssocID="{D0ABF48A-0BD5-4044-8978-746622CDE603}" presName="parentText" presStyleLbl="node1" presStyleIdx="0" presStyleCnt="4">
        <dgm:presLayoutVars>
          <dgm:chMax val="0"/>
          <dgm:bulletEnabled val="1"/>
        </dgm:presLayoutVars>
      </dgm:prSet>
      <dgm:spPr/>
      <dgm:t>
        <a:bodyPr/>
        <a:lstStyle/>
        <a:p>
          <a:endParaRPr lang="en-US"/>
        </a:p>
      </dgm:t>
    </dgm:pt>
    <dgm:pt modelId="{D9F0C5F9-69EC-4484-B8F8-C812D6D8986D}" type="pres">
      <dgm:prSet presAssocID="{D0ABF48A-0BD5-4044-8978-746622CDE603}" presName="negativeSpace" presStyleCnt="0"/>
      <dgm:spPr/>
    </dgm:pt>
    <dgm:pt modelId="{7A350400-068D-4CBD-AE29-F46807FE32F2}" type="pres">
      <dgm:prSet presAssocID="{D0ABF48A-0BD5-4044-8978-746622CDE603}" presName="childText" presStyleLbl="conFgAcc1" presStyleIdx="0" presStyleCnt="4">
        <dgm:presLayoutVars>
          <dgm:bulletEnabled val="1"/>
        </dgm:presLayoutVars>
      </dgm:prSet>
      <dgm:spPr/>
    </dgm:pt>
    <dgm:pt modelId="{FA0381B4-D621-40CF-9EEB-CDC998ABA5A3}" type="pres">
      <dgm:prSet presAssocID="{0FC5DFC1-D3D6-4210-ADA5-E1F8E972C35E}" presName="spaceBetweenRectangles" presStyleCnt="0"/>
      <dgm:spPr/>
    </dgm:pt>
    <dgm:pt modelId="{C5A17755-84AC-4F79-9661-55C02DD221EE}" type="pres">
      <dgm:prSet presAssocID="{1D05BB1C-C1E1-4B7D-8C29-C21DADA2A66A}" presName="parentLin" presStyleCnt="0"/>
      <dgm:spPr/>
    </dgm:pt>
    <dgm:pt modelId="{B42FB24A-AEB1-4FD7-8CC7-23B5C0B89832}" type="pres">
      <dgm:prSet presAssocID="{1D05BB1C-C1E1-4B7D-8C29-C21DADA2A66A}" presName="parentLeftMargin" presStyleLbl="node1" presStyleIdx="0" presStyleCnt="4"/>
      <dgm:spPr/>
      <dgm:t>
        <a:bodyPr/>
        <a:lstStyle/>
        <a:p>
          <a:endParaRPr lang="en-US"/>
        </a:p>
      </dgm:t>
    </dgm:pt>
    <dgm:pt modelId="{7D8677BB-7411-401F-9ED9-54734A45C12E}" type="pres">
      <dgm:prSet presAssocID="{1D05BB1C-C1E1-4B7D-8C29-C21DADA2A66A}" presName="parentText" presStyleLbl="node1" presStyleIdx="1" presStyleCnt="4">
        <dgm:presLayoutVars>
          <dgm:chMax val="0"/>
          <dgm:bulletEnabled val="1"/>
        </dgm:presLayoutVars>
      </dgm:prSet>
      <dgm:spPr/>
      <dgm:t>
        <a:bodyPr/>
        <a:lstStyle/>
        <a:p>
          <a:endParaRPr lang="en-US"/>
        </a:p>
      </dgm:t>
    </dgm:pt>
    <dgm:pt modelId="{3F1C4732-9E9F-4C7B-95FF-FDF00EBBA15F}" type="pres">
      <dgm:prSet presAssocID="{1D05BB1C-C1E1-4B7D-8C29-C21DADA2A66A}" presName="negativeSpace" presStyleCnt="0"/>
      <dgm:spPr/>
    </dgm:pt>
    <dgm:pt modelId="{3BCA2B83-A53F-4E63-95FD-10D8433FD55A}" type="pres">
      <dgm:prSet presAssocID="{1D05BB1C-C1E1-4B7D-8C29-C21DADA2A66A}" presName="childText" presStyleLbl="conFgAcc1" presStyleIdx="1" presStyleCnt="4">
        <dgm:presLayoutVars>
          <dgm:bulletEnabled val="1"/>
        </dgm:presLayoutVars>
      </dgm:prSet>
      <dgm:spPr/>
    </dgm:pt>
    <dgm:pt modelId="{C3B39A5F-BF84-4F4B-9111-E8BC3D68CB14}" type="pres">
      <dgm:prSet presAssocID="{5E3F9963-1D28-4A30-BF2D-25562F0D5512}" presName="spaceBetweenRectangles" presStyleCnt="0"/>
      <dgm:spPr/>
    </dgm:pt>
    <dgm:pt modelId="{7937BE97-8E30-4102-8801-917918DB59E0}" type="pres">
      <dgm:prSet presAssocID="{5BC65489-EF5F-4683-9E7E-CF53B7FE27AA}" presName="parentLin" presStyleCnt="0"/>
      <dgm:spPr/>
    </dgm:pt>
    <dgm:pt modelId="{E82A4EE3-BB1D-4356-8D35-52C31DC23AC9}" type="pres">
      <dgm:prSet presAssocID="{5BC65489-EF5F-4683-9E7E-CF53B7FE27AA}" presName="parentLeftMargin" presStyleLbl="node1" presStyleIdx="1" presStyleCnt="4"/>
      <dgm:spPr/>
      <dgm:t>
        <a:bodyPr/>
        <a:lstStyle/>
        <a:p>
          <a:endParaRPr lang="en-US"/>
        </a:p>
      </dgm:t>
    </dgm:pt>
    <dgm:pt modelId="{58EB590B-6B49-41E8-B00F-7153E775B45F}" type="pres">
      <dgm:prSet presAssocID="{5BC65489-EF5F-4683-9E7E-CF53B7FE27AA}" presName="parentText" presStyleLbl="node1" presStyleIdx="2" presStyleCnt="4" custScaleX="98855" custScaleY="127362">
        <dgm:presLayoutVars>
          <dgm:chMax val="0"/>
          <dgm:bulletEnabled val="1"/>
        </dgm:presLayoutVars>
      </dgm:prSet>
      <dgm:spPr/>
      <dgm:t>
        <a:bodyPr/>
        <a:lstStyle/>
        <a:p>
          <a:endParaRPr lang="en-US"/>
        </a:p>
      </dgm:t>
    </dgm:pt>
    <dgm:pt modelId="{A2982B60-EB85-4FA5-A9F7-61CF37A32732}" type="pres">
      <dgm:prSet presAssocID="{5BC65489-EF5F-4683-9E7E-CF53B7FE27AA}" presName="negativeSpace" presStyleCnt="0"/>
      <dgm:spPr/>
    </dgm:pt>
    <dgm:pt modelId="{A612C622-417B-453E-AF3B-BB7C10BC2D71}" type="pres">
      <dgm:prSet presAssocID="{5BC65489-EF5F-4683-9E7E-CF53B7FE27AA}" presName="childText" presStyleLbl="conFgAcc1" presStyleIdx="2" presStyleCnt="4">
        <dgm:presLayoutVars>
          <dgm:bulletEnabled val="1"/>
        </dgm:presLayoutVars>
      </dgm:prSet>
      <dgm:spPr/>
    </dgm:pt>
    <dgm:pt modelId="{D63D4CEC-A946-4B03-95C2-00ACDFACFC72}" type="pres">
      <dgm:prSet presAssocID="{6A42432A-8C37-41AC-A001-372DF0C62A29}" presName="spaceBetweenRectangles" presStyleCnt="0"/>
      <dgm:spPr/>
    </dgm:pt>
    <dgm:pt modelId="{1E0D9FB8-FBE5-4F7D-839F-A1497BFBD237}" type="pres">
      <dgm:prSet presAssocID="{53C783EC-BECF-4D5A-8F2C-98C289D7F684}" presName="parentLin" presStyleCnt="0"/>
      <dgm:spPr/>
    </dgm:pt>
    <dgm:pt modelId="{2A6A81CA-36AE-4D8A-A686-C02BCFFB2938}" type="pres">
      <dgm:prSet presAssocID="{53C783EC-BECF-4D5A-8F2C-98C289D7F684}" presName="parentLeftMargin" presStyleLbl="node1" presStyleIdx="2" presStyleCnt="4"/>
      <dgm:spPr/>
      <dgm:t>
        <a:bodyPr/>
        <a:lstStyle/>
        <a:p>
          <a:endParaRPr lang="en-US"/>
        </a:p>
      </dgm:t>
    </dgm:pt>
    <dgm:pt modelId="{124E3E72-0748-41D4-88DF-795911E469A7}" type="pres">
      <dgm:prSet presAssocID="{53C783EC-BECF-4D5A-8F2C-98C289D7F684}" presName="parentText" presStyleLbl="node1" presStyleIdx="3" presStyleCnt="4" custScaleX="100430" custScaleY="115812">
        <dgm:presLayoutVars>
          <dgm:chMax val="0"/>
          <dgm:bulletEnabled val="1"/>
        </dgm:presLayoutVars>
      </dgm:prSet>
      <dgm:spPr/>
      <dgm:t>
        <a:bodyPr/>
        <a:lstStyle/>
        <a:p>
          <a:endParaRPr lang="en-US"/>
        </a:p>
      </dgm:t>
    </dgm:pt>
    <dgm:pt modelId="{75E8F45C-9181-4BE3-85C7-D02AB4699E9A}" type="pres">
      <dgm:prSet presAssocID="{53C783EC-BECF-4D5A-8F2C-98C289D7F684}" presName="negativeSpace" presStyleCnt="0"/>
      <dgm:spPr/>
    </dgm:pt>
    <dgm:pt modelId="{5822D495-E15A-4E8C-BF03-7FAE728BECC1}" type="pres">
      <dgm:prSet presAssocID="{53C783EC-BECF-4D5A-8F2C-98C289D7F684}" presName="childText" presStyleLbl="conFgAcc1" presStyleIdx="3" presStyleCnt="4">
        <dgm:presLayoutVars>
          <dgm:bulletEnabled val="1"/>
        </dgm:presLayoutVars>
      </dgm:prSet>
      <dgm:spPr/>
    </dgm:pt>
  </dgm:ptLst>
  <dgm:cxnLst>
    <dgm:cxn modelId="{23679B36-F4DD-4F24-9069-837703C21F9D}" srcId="{BC5A333A-73BF-44C2-87FE-A0421DE327E9}" destId="{D0ABF48A-0BD5-4044-8978-746622CDE603}" srcOrd="0" destOrd="0" parTransId="{0E566E95-B79F-44E1-B5CF-353897BBC63B}" sibTransId="{0FC5DFC1-D3D6-4210-ADA5-E1F8E972C35E}"/>
    <dgm:cxn modelId="{6F349F90-257C-449F-9F70-BCE4B76125FE}" type="presOf" srcId="{53C783EC-BECF-4D5A-8F2C-98C289D7F684}" destId="{2A6A81CA-36AE-4D8A-A686-C02BCFFB2938}" srcOrd="0" destOrd="0" presId="urn:microsoft.com/office/officeart/2005/8/layout/list1"/>
    <dgm:cxn modelId="{2339403A-924C-483A-A668-89E41B30045E}" type="presOf" srcId="{5BC65489-EF5F-4683-9E7E-CF53B7FE27AA}" destId="{E82A4EE3-BB1D-4356-8D35-52C31DC23AC9}" srcOrd="0" destOrd="0" presId="urn:microsoft.com/office/officeart/2005/8/layout/list1"/>
    <dgm:cxn modelId="{E02A0180-B270-4F4B-BE49-6D1FB5055721}" type="presOf" srcId="{D0ABF48A-0BD5-4044-8978-746622CDE603}" destId="{28363CA1-16D0-438B-BD5C-DAFD69363624}" srcOrd="0" destOrd="0" presId="urn:microsoft.com/office/officeart/2005/8/layout/list1"/>
    <dgm:cxn modelId="{D9785E22-0860-42F2-9FB2-6F13490034B6}" srcId="{BC5A333A-73BF-44C2-87FE-A0421DE327E9}" destId="{5BC65489-EF5F-4683-9E7E-CF53B7FE27AA}" srcOrd="2" destOrd="0" parTransId="{3FAAA201-6EA9-40A2-B880-ACA133CEB2D9}" sibTransId="{6A42432A-8C37-41AC-A001-372DF0C62A29}"/>
    <dgm:cxn modelId="{72B112CE-7D1A-433B-8229-1E80BA2AD1DA}" type="presOf" srcId="{1D05BB1C-C1E1-4B7D-8C29-C21DADA2A66A}" destId="{7D8677BB-7411-401F-9ED9-54734A45C12E}" srcOrd="1" destOrd="0" presId="urn:microsoft.com/office/officeart/2005/8/layout/list1"/>
    <dgm:cxn modelId="{34D3204F-4727-4525-90BE-19090ECA1B6E}" srcId="{BC5A333A-73BF-44C2-87FE-A0421DE327E9}" destId="{1D05BB1C-C1E1-4B7D-8C29-C21DADA2A66A}" srcOrd="1" destOrd="0" parTransId="{34427631-D153-4F74-8B1C-DEDB171E9FA9}" sibTransId="{5E3F9963-1D28-4A30-BF2D-25562F0D5512}"/>
    <dgm:cxn modelId="{2CCA597D-A665-4A51-9A16-F2A1870F0064}" type="presOf" srcId="{D0ABF48A-0BD5-4044-8978-746622CDE603}" destId="{16A20E51-E03B-40AE-8E76-3CB3BD06A3C9}" srcOrd="1" destOrd="0" presId="urn:microsoft.com/office/officeart/2005/8/layout/list1"/>
    <dgm:cxn modelId="{BA402E07-D398-4428-B535-A32F62B013E7}" type="presOf" srcId="{BC5A333A-73BF-44C2-87FE-A0421DE327E9}" destId="{7C4B2442-B077-4755-9799-817515BEE554}" srcOrd="0" destOrd="0" presId="urn:microsoft.com/office/officeart/2005/8/layout/list1"/>
    <dgm:cxn modelId="{31FF8E92-0472-476B-9E75-CCF2CC02BBB8}" type="presOf" srcId="{1D05BB1C-C1E1-4B7D-8C29-C21DADA2A66A}" destId="{B42FB24A-AEB1-4FD7-8CC7-23B5C0B89832}" srcOrd="0" destOrd="0" presId="urn:microsoft.com/office/officeart/2005/8/layout/list1"/>
    <dgm:cxn modelId="{F4A343B5-C34F-4851-8923-A110C70B7190}" srcId="{BC5A333A-73BF-44C2-87FE-A0421DE327E9}" destId="{53C783EC-BECF-4D5A-8F2C-98C289D7F684}" srcOrd="3" destOrd="0" parTransId="{7E4A3B62-1ED0-43E8-B933-A8585404B4BC}" sibTransId="{3FC75B1A-438C-4F60-B203-DB6BA3937B61}"/>
    <dgm:cxn modelId="{C630DFF4-001E-42B2-A143-C08852FB27C8}" type="presOf" srcId="{5BC65489-EF5F-4683-9E7E-CF53B7FE27AA}" destId="{58EB590B-6B49-41E8-B00F-7153E775B45F}" srcOrd="1" destOrd="0" presId="urn:microsoft.com/office/officeart/2005/8/layout/list1"/>
    <dgm:cxn modelId="{0D688A31-2CB4-4993-AB03-B18967ADD01C}" type="presOf" srcId="{53C783EC-BECF-4D5A-8F2C-98C289D7F684}" destId="{124E3E72-0748-41D4-88DF-795911E469A7}" srcOrd="1" destOrd="0" presId="urn:microsoft.com/office/officeart/2005/8/layout/list1"/>
    <dgm:cxn modelId="{DF5E5EC7-E482-45D5-861D-A19BA833FF49}" type="presParOf" srcId="{7C4B2442-B077-4755-9799-817515BEE554}" destId="{54672907-77CD-4DF0-B508-2068D3D69A26}" srcOrd="0" destOrd="0" presId="urn:microsoft.com/office/officeart/2005/8/layout/list1"/>
    <dgm:cxn modelId="{1444F64E-CB36-454B-8AC4-6F39D3D85373}" type="presParOf" srcId="{54672907-77CD-4DF0-B508-2068D3D69A26}" destId="{28363CA1-16D0-438B-BD5C-DAFD69363624}" srcOrd="0" destOrd="0" presId="urn:microsoft.com/office/officeart/2005/8/layout/list1"/>
    <dgm:cxn modelId="{6BF09D62-8378-40D6-8D2C-90FCC6786461}" type="presParOf" srcId="{54672907-77CD-4DF0-B508-2068D3D69A26}" destId="{16A20E51-E03B-40AE-8E76-3CB3BD06A3C9}" srcOrd="1" destOrd="0" presId="urn:microsoft.com/office/officeart/2005/8/layout/list1"/>
    <dgm:cxn modelId="{932C1CEA-9E72-4921-80D4-D28091AF3CF0}" type="presParOf" srcId="{7C4B2442-B077-4755-9799-817515BEE554}" destId="{D9F0C5F9-69EC-4484-B8F8-C812D6D8986D}" srcOrd="1" destOrd="0" presId="urn:microsoft.com/office/officeart/2005/8/layout/list1"/>
    <dgm:cxn modelId="{2659D0BF-C923-4B30-9396-848867A13149}" type="presParOf" srcId="{7C4B2442-B077-4755-9799-817515BEE554}" destId="{7A350400-068D-4CBD-AE29-F46807FE32F2}" srcOrd="2" destOrd="0" presId="urn:microsoft.com/office/officeart/2005/8/layout/list1"/>
    <dgm:cxn modelId="{647D3095-C5B8-4855-AA44-BCBEEE231415}" type="presParOf" srcId="{7C4B2442-B077-4755-9799-817515BEE554}" destId="{FA0381B4-D621-40CF-9EEB-CDC998ABA5A3}" srcOrd="3" destOrd="0" presId="urn:microsoft.com/office/officeart/2005/8/layout/list1"/>
    <dgm:cxn modelId="{BDDE3452-808E-4783-8076-A397D3BD2374}" type="presParOf" srcId="{7C4B2442-B077-4755-9799-817515BEE554}" destId="{C5A17755-84AC-4F79-9661-55C02DD221EE}" srcOrd="4" destOrd="0" presId="urn:microsoft.com/office/officeart/2005/8/layout/list1"/>
    <dgm:cxn modelId="{CD999CA0-D56F-4FC1-91B7-7C1B4603BF0A}" type="presParOf" srcId="{C5A17755-84AC-4F79-9661-55C02DD221EE}" destId="{B42FB24A-AEB1-4FD7-8CC7-23B5C0B89832}" srcOrd="0" destOrd="0" presId="urn:microsoft.com/office/officeart/2005/8/layout/list1"/>
    <dgm:cxn modelId="{F9F08321-3E0C-4EDC-9A10-506A9C2A8DEA}" type="presParOf" srcId="{C5A17755-84AC-4F79-9661-55C02DD221EE}" destId="{7D8677BB-7411-401F-9ED9-54734A45C12E}" srcOrd="1" destOrd="0" presId="urn:microsoft.com/office/officeart/2005/8/layout/list1"/>
    <dgm:cxn modelId="{CBB3E4A9-B58C-44ED-8DD6-329215B2E35A}" type="presParOf" srcId="{7C4B2442-B077-4755-9799-817515BEE554}" destId="{3F1C4732-9E9F-4C7B-95FF-FDF00EBBA15F}" srcOrd="5" destOrd="0" presId="urn:microsoft.com/office/officeart/2005/8/layout/list1"/>
    <dgm:cxn modelId="{312E8EA1-C848-4E40-B5D4-B35D9F4899E1}" type="presParOf" srcId="{7C4B2442-B077-4755-9799-817515BEE554}" destId="{3BCA2B83-A53F-4E63-95FD-10D8433FD55A}" srcOrd="6" destOrd="0" presId="urn:microsoft.com/office/officeart/2005/8/layout/list1"/>
    <dgm:cxn modelId="{8A153677-5631-4324-9789-CBB327BFC99B}" type="presParOf" srcId="{7C4B2442-B077-4755-9799-817515BEE554}" destId="{C3B39A5F-BF84-4F4B-9111-E8BC3D68CB14}" srcOrd="7" destOrd="0" presId="urn:microsoft.com/office/officeart/2005/8/layout/list1"/>
    <dgm:cxn modelId="{36F182CD-C20E-49BC-B286-95DFC2F10A5D}" type="presParOf" srcId="{7C4B2442-B077-4755-9799-817515BEE554}" destId="{7937BE97-8E30-4102-8801-917918DB59E0}" srcOrd="8" destOrd="0" presId="urn:microsoft.com/office/officeart/2005/8/layout/list1"/>
    <dgm:cxn modelId="{3503E06F-403B-4546-90A2-3F57C5753F69}" type="presParOf" srcId="{7937BE97-8E30-4102-8801-917918DB59E0}" destId="{E82A4EE3-BB1D-4356-8D35-52C31DC23AC9}" srcOrd="0" destOrd="0" presId="urn:microsoft.com/office/officeart/2005/8/layout/list1"/>
    <dgm:cxn modelId="{B012A0AF-ADC1-4FF0-A1FA-A4468CB85301}" type="presParOf" srcId="{7937BE97-8E30-4102-8801-917918DB59E0}" destId="{58EB590B-6B49-41E8-B00F-7153E775B45F}" srcOrd="1" destOrd="0" presId="urn:microsoft.com/office/officeart/2005/8/layout/list1"/>
    <dgm:cxn modelId="{394CD874-BA95-4667-ADAD-BF8A1DCADD2F}" type="presParOf" srcId="{7C4B2442-B077-4755-9799-817515BEE554}" destId="{A2982B60-EB85-4FA5-A9F7-61CF37A32732}" srcOrd="9" destOrd="0" presId="urn:microsoft.com/office/officeart/2005/8/layout/list1"/>
    <dgm:cxn modelId="{13BE82C1-16EC-460B-8FDC-891BEE6294D6}" type="presParOf" srcId="{7C4B2442-B077-4755-9799-817515BEE554}" destId="{A612C622-417B-453E-AF3B-BB7C10BC2D71}" srcOrd="10" destOrd="0" presId="urn:microsoft.com/office/officeart/2005/8/layout/list1"/>
    <dgm:cxn modelId="{9746E311-1001-4E5A-BB1E-BC89721F3E8F}" type="presParOf" srcId="{7C4B2442-B077-4755-9799-817515BEE554}" destId="{D63D4CEC-A946-4B03-95C2-00ACDFACFC72}" srcOrd="11" destOrd="0" presId="urn:microsoft.com/office/officeart/2005/8/layout/list1"/>
    <dgm:cxn modelId="{E3A44126-7F37-43DF-9A4C-F1180A2FD233}" type="presParOf" srcId="{7C4B2442-B077-4755-9799-817515BEE554}" destId="{1E0D9FB8-FBE5-4F7D-839F-A1497BFBD237}" srcOrd="12" destOrd="0" presId="urn:microsoft.com/office/officeart/2005/8/layout/list1"/>
    <dgm:cxn modelId="{11DFD8F3-F0BD-438F-9FB7-BC8F424A7D39}" type="presParOf" srcId="{1E0D9FB8-FBE5-4F7D-839F-A1497BFBD237}" destId="{2A6A81CA-36AE-4D8A-A686-C02BCFFB2938}" srcOrd="0" destOrd="0" presId="urn:microsoft.com/office/officeart/2005/8/layout/list1"/>
    <dgm:cxn modelId="{633701D6-1A7C-46BD-9AF9-9B16E88CE27E}" type="presParOf" srcId="{1E0D9FB8-FBE5-4F7D-839F-A1497BFBD237}" destId="{124E3E72-0748-41D4-88DF-795911E469A7}" srcOrd="1" destOrd="0" presId="urn:microsoft.com/office/officeart/2005/8/layout/list1"/>
    <dgm:cxn modelId="{F78BF23B-4061-454E-8277-C09FA4C08A10}" type="presParOf" srcId="{7C4B2442-B077-4755-9799-817515BEE554}" destId="{75E8F45C-9181-4BE3-85C7-D02AB4699E9A}" srcOrd="13" destOrd="0" presId="urn:microsoft.com/office/officeart/2005/8/layout/list1"/>
    <dgm:cxn modelId="{34C5E713-A12C-4597-97BB-0D692AA434CA}" type="presParOf" srcId="{7C4B2442-B077-4755-9799-817515BEE554}" destId="{5822D495-E15A-4E8C-BF03-7FAE728BECC1}" srcOrd="14"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6C883B-570B-4F00-9893-45CB47A0FC36}"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875A884F-245E-46C1-99A1-A63394174D12}">
      <dgm:prSet custT="1"/>
      <dgm:spPr/>
      <dgm:t>
        <a:bodyPr/>
        <a:lstStyle/>
        <a:p>
          <a:pPr rtl="0"/>
          <a:r>
            <a:rPr lang="en-US" sz="1800" b="1" dirty="0">
              <a:latin typeface="Arial" panose="020B0604020202020204" pitchFamily="34" charset="0"/>
              <a:cs typeface="Arial" panose="020B0604020202020204" pitchFamily="34" charset="0"/>
            </a:rPr>
            <a:t>Million-fold range in pore sizes in an AC granule</a:t>
          </a:r>
          <a:endParaRPr lang="en-US" sz="1800" dirty="0">
            <a:latin typeface="Arial" panose="020B0604020202020204" pitchFamily="34" charset="0"/>
            <a:cs typeface="Arial" panose="020B0604020202020204" pitchFamily="34" charset="0"/>
          </a:endParaRPr>
        </a:p>
      </dgm:t>
    </dgm:pt>
    <dgm:pt modelId="{8F892B50-7925-4736-AE00-BE95918A0312}" type="parTrans" cxnId="{954BA47E-D961-45D6-B001-759A09F8EE24}">
      <dgm:prSet/>
      <dgm:spPr/>
      <dgm:t>
        <a:bodyPr/>
        <a:lstStyle/>
        <a:p>
          <a:endParaRPr lang="en-US">
            <a:latin typeface="Arial" panose="020B0604020202020204" pitchFamily="34" charset="0"/>
            <a:cs typeface="Arial" panose="020B0604020202020204" pitchFamily="34" charset="0"/>
          </a:endParaRPr>
        </a:p>
      </dgm:t>
    </dgm:pt>
    <dgm:pt modelId="{62955D92-C9D5-47C2-9769-E5E91492BFCB}" type="sibTrans" cxnId="{954BA47E-D961-45D6-B001-759A09F8EE24}">
      <dgm:prSet/>
      <dgm:spPr/>
      <dgm:t>
        <a:bodyPr/>
        <a:lstStyle/>
        <a:p>
          <a:endParaRPr lang="en-US">
            <a:latin typeface="Arial" panose="020B0604020202020204" pitchFamily="34" charset="0"/>
            <a:cs typeface="Arial" panose="020B0604020202020204" pitchFamily="34" charset="0"/>
          </a:endParaRPr>
        </a:p>
      </dgm:t>
    </dgm:pt>
    <dgm:pt modelId="{E70C1990-6EB4-4F6D-A051-EC111211944E}">
      <dgm:prSet custT="1"/>
      <dgm:spPr/>
      <dgm:t>
        <a:bodyPr/>
        <a:lstStyle/>
        <a:p>
          <a:pPr rtl="0"/>
          <a:r>
            <a:rPr lang="en-US" sz="1400" dirty="0">
              <a:latin typeface="Arial" panose="020B0604020202020204" pitchFamily="34" charset="0"/>
              <a:cs typeface="Arial" panose="020B0604020202020204" pitchFamily="34" charset="0"/>
            </a:rPr>
            <a:t>From visible cracks/crevices down to molecular scale pores </a:t>
          </a:r>
        </a:p>
      </dgm:t>
    </dgm:pt>
    <dgm:pt modelId="{F3C08522-A1B4-4CAE-9A14-B5C620AF3F2D}" type="parTrans" cxnId="{8FA3A0D5-D656-47E2-A530-F611E98170DE}">
      <dgm:prSet/>
      <dgm:spPr/>
      <dgm:t>
        <a:bodyPr/>
        <a:lstStyle/>
        <a:p>
          <a:endParaRPr lang="en-US">
            <a:latin typeface="Arial" panose="020B0604020202020204" pitchFamily="34" charset="0"/>
            <a:cs typeface="Arial" panose="020B0604020202020204" pitchFamily="34" charset="0"/>
          </a:endParaRPr>
        </a:p>
      </dgm:t>
    </dgm:pt>
    <dgm:pt modelId="{EBF32E37-78F4-4BD6-8D81-F91D87DB4426}" type="sibTrans" cxnId="{8FA3A0D5-D656-47E2-A530-F611E98170DE}">
      <dgm:prSet/>
      <dgm:spPr/>
      <dgm:t>
        <a:bodyPr/>
        <a:lstStyle/>
        <a:p>
          <a:endParaRPr lang="en-US">
            <a:latin typeface="Arial" panose="020B0604020202020204" pitchFamily="34" charset="0"/>
            <a:cs typeface="Arial" panose="020B0604020202020204" pitchFamily="34" charset="0"/>
          </a:endParaRPr>
        </a:p>
      </dgm:t>
    </dgm:pt>
    <dgm:pt modelId="{9FC9D2DF-3D41-4D12-95AA-3AF8E1121981}">
      <dgm:prSet custT="1"/>
      <dgm:spPr/>
      <dgm:t>
        <a:bodyPr/>
        <a:lstStyle/>
        <a:p>
          <a:pPr rtl="0"/>
          <a:r>
            <a:rPr lang="en-US" sz="1800" b="1" dirty="0">
              <a:latin typeface="Arial" panose="020B0604020202020204" pitchFamily="34" charset="0"/>
              <a:cs typeface="Arial" panose="020B0604020202020204" pitchFamily="34" charset="0"/>
            </a:rPr>
            <a:t>Only the smallest 5-fold range of pores adsorb</a:t>
          </a:r>
          <a:endParaRPr lang="en-US" sz="1800" dirty="0">
            <a:latin typeface="Arial" panose="020B0604020202020204" pitchFamily="34" charset="0"/>
            <a:cs typeface="Arial" panose="020B0604020202020204" pitchFamily="34" charset="0"/>
          </a:endParaRPr>
        </a:p>
      </dgm:t>
    </dgm:pt>
    <dgm:pt modelId="{F770A596-0E6F-499A-993B-5D148DC31835}" type="parTrans" cxnId="{5EB74E71-1900-421B-87A1-76ADE34F132F}">
      <dgm:prSet/>
      <dgm:spPr/>
      <dgm:t>
        <a:bodyPr/>
        <a:lstStyle/>
        <a:p>
          <a:endParaRPr lang="en-US">
            <a:latin typeface="Arial" panose="020B0604020202020204" pitchFamily="34" charset="0"/>
            <a:cs typeface="Arial" panose="020B0604020202020204" pitchFamily="34" charset="0"/>
          </a:endParaRPr>
        </a:p>
      </dgm:t>
    </dgm:pt>
    <dgm:pt modelId="{CFE0179C-665D-447C-880B-D6F9E372F36F}" type="sibTrans" cxnId="{5EB74E71-1900-421B-87A1-76ADE34F132F}">
      <dgm:prSet/>
      <dgm:spPr/>
      <dgm:t>
        <a:bodyPr/>
        <a:lstStyle/>
        <a:p>
          <a:endParaRPr lang="en-US">
            <a:latin typeface="Arial" panose="020B0604020202020204" pitchFamily="34" charset="0"/>
            <a:cs typeface="Arial" panose="020B0604020202020204" pitchFamily="34" charset="0"/>
          </a:endParaRPr>
        </a:p>
      </dgm:t>
    </dgm:pt>
    <dgm:pt modelId="{3D186CCA-0A6B-42CC-AA1B-DB9AC8B31AB7}">
      <dgm:prSet custT="1"/>
      <dgm:spPr/>
      <dgm:t>
        <a:bodyPr/>
        <a:lstStyle/>
        <a:p>
          <a:pPr rtl="0"/>
          <a:r>
            <a:rPr lang="en-US" sz="1400" dirty="0">
              <a:latin typeface="Arial" panose="020B0604020202020204" pitchFamily="34" charset="0"/>
              <a:cs typeface="Arial" panose="020B0604020202020204" pitchFamily="34" charset="0"/>
            </a:rPr>
            <a:t>Some pores transport and some adsorb</a:t>
          </a:r>
        </a:p>
      </dgm:t>
    </dgm:pt>
    <dgm:pt modelId="{C755CAB9-7F9B-438F-BFCF-6C9BA0889633}" type="parTrans" cxnId="{23E5994A-E67C-4748-AECB-C8508A2AAAB9}">
      <dgm:prSet/>
      <dgm:spPr/>
      <dgm:t>
        <a:bodyPr/>
        <a:lstStyle/>
        <a:p>
          <a:endParaRPr lang="en-US">
            <a:latin typeface="Arial" panose="020B0604020202020204" pitchFamily="34" charset="0"/>
            <a:cs typeface="Arial" panose="020B0604020202020204" pitchFamily="34" charset="0"/>
          </a:endParaRPr>
        </a:p>
      </dgm:t>
    </dgm:pt>
    <dgm:pt modelId="{0CCE097F-B494-493B-8A21-B1676FEB9A23}" type="sibTrans" cxnId="{23E5994A-E67C-4748-AECB-C8508A2AAAB9}">
      <dgm:prSet/>
      <dgm:spPr/>
      <dgm:t>
        <a:bodyPr/>
        <a:lstStyle/>
        <a:p>
          <a:endParaRPr lang="en-US">
            <a:latin typeface="Arial" panose="020B0604020202020204" pitchFamily="34" charset="0"/>
            <a:cs typeface="Arial" panose="020B0604020202020204" pitchFamily="34" charset="0"/>
          </a:endParaRPr>
        </a:p>
      </dgm:t>
    </dgm:pt>
    <dgm:pt modelId="{8709E872-2B85-43C5-AA5D-238711DCD00A}">
      <dgm:prSet custT="1"/>
      <dgm:spPr/>
      <dgm:t>
        <a:bodyPr/>
        <a:lstStyle/>
        <a:p>
          <a:pPr rtl="0"/>
          <a:r>
            <a:rPr lang="en-US" sz="1400" dirty="0">
              <a:latin typeface="Arial" panose="020B0604020202020204" pitchFamily="34" charset="0"/>
              <a:cs typeface="Arial" panose="020B0604020202020204" pitchFamily="34" charset="0"/>
            </a:rPr>
            <a:t>GAC provides a high surface area compared to other media</a:t>
          </a:r>
        </a:p>
      </dgm:t>
    </dgm:pt>
    <dgm:pt modelId="{F4D5AAE3-798E-470D-8EC9-D38E841C2A07}" type="parTrans" cxnId="{8F38A774-5FA3-4D24-AC5F-9417431DFB70}">
      <dgm:prSet/>
      <dgm:spPr/>
      <dgm:t>
        <a:bodyPr/>
        <a:lstStyle/>
        <a:p>
          <a:endParaRPr lang="en-US">
            <a:latin typeface="Arial" panose="020B0604020202020204" pitchFamily="34" charset="0"/>
            <a:cs typeface="Arial" panose="020B0604020202020204" pitchFamily="34" charset="0"/>
          </a:endParaRPr>
        </a:p>
      </dgm:t>
    </dgm:pt>
    <dgm:pt modelId="{AE768819-731E-40F2-9A76-B4269D3D2552}" type="sibTrans" cxnId="{8F38A774-5FA3-4D24-AC5F-9417431DFB70}">
      <dgm:prSet/>
      <dgm:spPr/>
      <dgm:t>
        <a:bodyPr/>
        <a:lstStyle/>
        <a:p>
          <a:endParaRPr lang="en-US">
            <a:latin typeface="Arial" panose="020B0604020202020204" pitchFamily="34" charset="0"/>
            <a:cs typeface="Arial" panose="020B0604020202020204" pitchFamily="34" charset="0"/>
          </a:endParaRPr>
        </a:p>
      </dgm:t>
    </dgm:pt>
    <dgm:pt modelId="{65022B8B-8F31-44AB-BFA8-8AF86EA1D7B4}" type="pres">
      <dgm:prSet presAssocID="{FF6C883B-570B-4F00-9893-45CB47A0FC36}" presName="Name0" presStyleCnt="0">
        <dgm:presLayoutVars>
          <dgm:dir/>
          <dgm:animLvl val="lvl"/>
          <dgm:resizeHandles val="exact"/>
        </dgm:presLayoutVars>
      </dgm:prSet>
      <dgm:spPr/>
      <dgm:t>
        <a:bodyPr/>
        <a:lstStyle/>
        <a:p>
          <a:endParaRPr lang="en-US"/>
        </a:p>
      </dgm:t>
    </dgm:pt>
    <dgm:pt modelId="{0781BF49-A162-4CF4-85CD-73998D293930}" type="pres">
      <dgm:prSet presAssocID="{875A884F-245E-46C1-99A1-A63394174D12}" presName="linNode" presStyleCnt="0"/>
      <dgm:spPr/>
    </dgm:pt>
    <dgm:pt modelId="{A3B8CE8A-64A0-4BED-9A4B-2D2097F25223}" type="pres">
      <dgm:prSet presAssocID="{875A884F-245E-46C1-99A1-A63394174D12}" presName="parentText" presStyleLbl="node1" presStyleIdx="0" presStyleCnt="2">
        <dgm:presLayoutVars>
          <dgm:chMax val="1"/>
          <dgm:bulletEnabled val="1"/>
        </dgm:presLayoutVars>
      </dgm:prSet>
      <dgm:spPr/>
      <dgm:t>
        <a:bodyPr/>
        <a:lstStyle/>
        <a:p>
          <a:endParaRPr lang="en-US"/>
        </a:p>
      </dgm:t>
    </dgm:pt>
    <dgm:pt modelId="{29D6C263-F0D2-4E19-B52B-58C5AE04A1D7}" type="pres">
      <dgm:prSet presAssocID="{875A884F-245E-46C1-99A1-A63394174D12}" presName="descendantText" presStyleLbl="alignAccFollowNode1" presStyleIdx="0" presStyleCnt="2">
        <dgm:presLayoutVars>
          <dgm:bulletEnabled val="1"/>
        </dgm:presLayoutVars>
      </dgm:prSet>
      <dgm:spPr/>
      <dgm:t>
        <a:bodyPr/>
        <a:lstStyle/>
        <a:p>
          <a:endParaRPr lang="en-US"/>
        </a:p>
      </dgm:t>
    </dgm:pt>
    <dgm:pt modelId="{77800974-6F2B-46B1-970E-933AA71AB7AD}" type="pres">
      <dgm:prSet presAssocID="{62955D92-C9D5-47C2-9769-E5E91492BFCB}" presName="sp" presStyleCnt="0"/>
      <dgm:spPr/>
    </dgm:pt>
    <dgm:pt modelId="{206E89FF-E1E0-45EC-802B-2EDF323D14C9}" type="pres">
      <dgm:prSet presAssocID="{9FC9D2DF-3D41-4D12-95AA-3AF8E1121981}" presName="linNode" presStyleCnt="0"/>
      <dgm:spPr/>
    </dgm:pt>
    <dgm:pt modelId="{043083F7-2564-425A-8D7C-8AAD9AB9C83E}" type="pres">
      <dgm:prSet presAssocID="{9FC9D2DF-3D41-4D12-95AA-3AF8E1121981}" presName="parentText" presStyleLbl="node1" presStyleIdx="1" presStyleCnt="2">
        <dgm:presLayoutVars>
          <dgm:chMax val="1"/>
          <dgm:bulletEnabled val="1"/>
        </dgm:presLayoutVars>
      </dgm:prSet>
      <dgm:spPr/>
      <dgm:t>
        <a:bodyPr/>
        <a:lstStyle/>
        <a:p>
          <a:endParaRPr lang="en-US"/>
        </a:p>
      </dgm:t>
    </dgm:pt>
    <dgm:pt modelId="{A0CD692C-901D-4129-A3A0-549AC0C9574A}" type="pres">
      <dgm:prSet presAssocID="{9FC9D2DF-3D41-4D12-95AA-3AF8E1121981}" presName="descendantText" presStyleLbl="alignAccFollowNode1" presStyleIdx="1" presStyleCnt="2">
        <dgm:presLayoutVars>
          <dgm:bulletEnabled val="1"/>
        </dgm:presLayoutVars>
      </dgm:prSet>
      <dgm:spPr/>
      <dgm:t>
        <a:bodyPr/>
        <a:lstStyle/>
        <a:p>
          <a:endParaRPr lang="en-US"/>
        </a:p>
      </dgm:t>
    </dgm:pt>
  </dgm:ptLst>
  <dgm:cxnLst>
    <dgm:cxn modelId="{8FA3A0D5-D656-47E2-A530-F611E98170DE}" srcId="{875A884F-245E-46C1-99A1-A63394174D12}" destId="{E70C1990-6EB4-4F6D-A051-EC111211944E}" srcOrd="0" destOrd="0" parTransId="{F3C08522-A1B4-4CAE-9A14-B5C620AF3F2D}" sibTransId="{EBF32E37-78F4-4BD6-8D81-F91D87DB4426}"/>
    <dgm:cxn modelId="{23E5994A-E67C-4748-AECB-C8508A2AAAB9}" srcId="{9FC9D2DF-3D41-4D12-95AA-3AF8E1121981}" destId="{3D186CCA-0A6B-42CC-AA1B-DB9AC8B31AB7}" srcOrd="0" destOrd="0" parTransId="{C755CAB9-7F9B-438F-BFCF-6C9BA0889633}" sibTransId="{0CCE097F-B494-493B-8A21-B1676FEB9A23}"/>
    <dgm:cxn modelId="{C3020B82-B83B-43A1-9864-F3717CDB0833}" type="presOf" srcId="{E70C1990-6EB4-4F6D-A051-EC111211944E}" destId="{29D6C263-F0D2-4E19-B52B-58C5AE04A1D7}" srcOrd="0" destOrd="0" presId="urn:microsoft.com/office/officeart/2005/8/layout/vList5"/>
    <dgm:cxn modelId="{0A1FCB7E-3F94-49AF-9317-E534C71BE15C}" type="presOf" srcId="{9FC9D2DF-3D41-4D12-95AA-3AF8E1121981}" destId="{043083F7-2564-425A-8D7C-8AAD9AB9C83E}" srcOrd="0" destOrd="0" presId="urn:microsoft.com/office/officeart/2005/8/layout/vList5"/>
    <dgm:cxn modelId="{5EB74E71-1900-421B-87A1-76ADE34F132F}" srcId="{FF6C883B-570B-4F00-9893-45CB47A0FC36}" destId="{9FC9D2DF-3D41-4D12-95AA-3AF8E1121981}" srcOrd="1" destOrd="0" parTransId="{F770A596-0E6F-499A-993B-5D148DC31835}" sibTransId="{CFE0179C-665D-447C-880B-D6F9E372F36F}"/>
    <dgm:cxn modelId="{8F38A774-5FA3-4D24-AC5F-9417431DFB70}" srcId="{875A884F-245E-46C1-99A1-A63394174D12}" destId="{8709E872-2B85-43C5-AA5D-238711DCD00A}" srcOrd="1" destOrd="0" parTransId="{F4D5AAE3-798E-470D-8EC9-D38E841C2A07}" sibTransId="{AE768819-731E-40F2-9A76-B4269D3D2552}"/>
    <dgm:cxn modelId="{C2F55FE3-F80C-4779-A9FD-C8AF25CB6ECA}" type="presOf" srcId="{875A884F-245E-46C1-99A1-A63394174D12}" destId="{A3B8CE8A-64A0-4BED-9A4B-2D2097F25223}" srcOrd="0" destOrd="0" presId="urn:microsoft.com/office/officeart/2005/8/layout/vList5"/>
    <dgm:cxn modelId="{954BA47E-D961-45D6-B001-759A09F8EE24}" srcId="{FF6C883B-570B-4F00-9893-45CB47A0FC36}" destId="{875A884F-245E-46C1-99A1-A63394174D12}" srcOrd="0" destOrd="0" parTransId="{8F892B50-7925-4736-AE00-BE95918A0312}" sibTransId="{62955D92-C9D5-47C2-9769-E5E91492BFCB}"/>
    <dgm:cxn modelId="{35F2CE16-8906-4C55-8173-A5A2C6784385}" type="presOf" srcId="{3D186CCA-0A6B-42CC-AA1B-DB9AC8B31AB7}" destId="{A0CD692C-901D-4129-A3A0-549AC0C9574A}" srcOrd="0" destOrd="0" presId="urn:microsoft.com/office/officeart/2005/8/layout/vList5"/>
    <dgm:cxn modelId="{9F8D224D-C12E-47AC-ABEB-CE38F9AD6434}" type="presOf" srcId="{8709E872-2B85-43C5-AA5D-238711DCD00A}" destId="{29D6C263-F0D2-4E19-B52B-58C5AE04A1D7}" srcOrd="0" destOrd="1" presId="urn:microsoft.com/office/officeart/2005/8/layout/vList5"/>
    <dgm:cxn modelId="{2A129CE3-8AE2-4D0B-BEEE-9F8146860FE6}" type="presOf" srcId="{FF6C883B-570B-4F00-9893-45CB47A0FC36}" destId="{65022B8B-8F31-44AB-BFA8-8AF86EA1D7B4}" srcOrd="0" destOrd="0" presId="urn:microsoft.com/office/officeart/2005/8/layout/vList5"/>
    <dgm:cxn modelId="{9A0C9C5E-1327-4F20-BD57-E8BAF42A496F}" type="presParOf" srcId="{65022B8B-8F31-44AB-BFA8-8AF86EA1D7B4}" destId="{0781BF49-A162-4CF4-85CD-73998D293930}" srcOrd="0" destOrd="0" presId="urn:microsoft.com/office/officeart/2005/8/layout/vList5"/>
    <dgm:cxn modelId="{88C8132A-6C77-4487-8CCC-5ABA53F20189}" type="presParOf" srcId="{0781BF49-A162-4CF4-85CD-73998D293930}" destId="{A3B8CE8A-64A0-4BED-9A4B-2D2097F25223}" srcOrd="0" destOrd="0" presId="urn:microsoft.com/office/officeart/2005/8/layout/vList5"/>
    <dgm:cxn modelId="{08D2ADA6-26F9-48C7-84E6-679F08F2FF20}" type="presParOf" srcId="{0781BF49-A162-4CF4-85CD-73998D293930}" destId="{29D6C263-F0D2-4E19-B52B-58C5AE04A1D7}" srcOrd="1" destOrd="0" presId="urn:microsoft.com/office/officeart/2005/8/layout/vList5"/>
    <dgm:cxn modelId="{56CF99CF-52C1-43A9-A6F1-3E980165ED99}" type="presParOf" srcId="{65022B8B-8F31-44AB-BFA8-8AF86EA1D7B4}" destId="{77800974-6F2B-46B1-970E-933AA71AB7AD}" srcOrd="1" destOrd="0" presId="urn:microsoft.com/office/officeart/2005/8/layout/vList5"/>
    <dgm:cxn modelId="{5C2C7607-B911-452C-AE4D-BB4A801F96AC}" type="presParOf" srcId="{65022B8B-8F31-44AB-BFA8-8AF86EA1D7B4}" destId="{206E89FF-E1E0-45EC-802B-2EDF323D14C9}" srcOrd="2" destOrd="0" presId="urn:microsoft.com/office/officeart/2005/8/layout/vList5"/>
    <dgm:cxn modelId="{341A1DCF-4D14-450E-9E1B-E988D75853B8}" type="presParOf" srcId="{206E89FF-E1E0-45EC-802B-2EDF323D14C9}" destId="{043083F7-2564-425A-8D7C-8AAD9AB9C83E}" srcOrd="0" destOrd="0" presId="urn:microsoft.com/office/officeart/2005/8/layout/vList5"/>
    <dgm:cxn modelId="{5CB76BA5-D017-49C2-BA4B-FA1A7F746932}" type="presParOf" srcId="{206E89FF-E1E0-45EC-802B-2EDF323D14C9}" destId="{A0CD692C-901D-4129-A3A0-549AC0C9574A}" srcOrd="1" destOrd="0" presId="urn:microsoft.com/office/officeart/2005/8/layout/vList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FE913AD-0D25-4BB3-B273-DE983A5CBFF1}"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en-US"/>
        </a:p>
      </dgm:t>
    </dgm:pt>
    <dgm:pt modelId="{090B241F-2AB2-4262-8604-23AE6C3982ED}">
      <dgm:prSet custT="1"/>
      <dgm:spPr/>
      <dgm:t>
        <a:bodyPr/>
        <a:lstStyle/>
        <a:p>
          <a:pPr rtl="0"/>
          <a:r>
            <a:rPr lang="en-US" sz="1600" b="1" dirty="0">
              <a:latin typeface="Arial" panose="020B0604020202020204" pitchFamily="34" charset="0"/>
              <a:cs typeface="Arial" panose="020B0604020202020204" pitchFamily="34" charset="0"/>
            </a:rPr>
            <a:t>Raw material dictates all of the product possibilities</a:t>
          </a:r>
          <a:endParaRPr lang="en-US" sz="1600" dirty="0">
            <a:latin typeface="Arial" panose="020B0604020202020204" pitchFamily="34" charset="0"/>
            <a:cs typeface="Arial" panose="020B0604020202020204" pitchFamily="34" charset="0"/>
          </a:endParaRPr>
        </a:p>
      </dgm:t>
    </dgm:pt>
    <dgm:pt modelId="{1B1EBEE8-F194-404B-BB22-6E31B1642862}" type="parTrans" cxnId="{1DF6D626-E790-416F-ACE3-D4DF907468C4}">
      <dgm:prSet/>
      <dgm:spPr/>
      <dgm:t>
        <a:bodyPr/>
        <a:lstStyle/>
        <a:p>
          <a:endParaRPr lang="en-US" sz="2000">
            <a:latin typeface="Arial" panose="020B0604020202020204" pitchFamily="34" charset="0"/>
            <a:cs typeface="Arial" panose="020B0604020202020204" pitchFamily="34" charset="0"/>
          </a:endParaRPr>
        </a:p>
      </dgm:t>
    </dgm:pt>
    <dgm:pt modelId="{553C2E78-B593-4AB0-9D39-83A695FDFB6A}" type="sibTrans" cxnId="{1DF6D626-E790-416F-ACE3-D4DF907468C4}">
      <dgm:prSet/>
      <dgm:spPr/>
      <dgm:t>
        <a:bodyPr/>
        <a:lstStyle/>
        <a:p>
          <a:endParaRPr lang="en-US" sz="2000">
            <a:latin typeface="Arial" panose="020B0604020202020204" pitchFamily="34" charset="0"/>
            <a:cs typeface="Arial" panose="020B0604020202020204" pitchFamily="34" charset="0"/>
          </a:endParaRPr>
        </a:p>
      </dgm:t>
    </dgm:pt>
    <dgm:pt modelId="{8DBBA2FF-FD87-4D4C-BED3-20B061DBE55F}">
      <dgm:prSet custT="1"/>
      <dgm:spPr/>
      <dgm:t>
        <a:bodyPr/>
        <a:lstStyle/>
        <a:p>
          <a:pPr rtl="0"/>
          <a:r>
            <a:rPr lang="en-US" sz="1600" dirty="0">
              <a:latin typeface="Arial" panose="020B0604020202020204" pitchFamily="34" charset="0"/>
              <a:cs typeface="Arial" panose="020B0604020202020204" pitchFamily="34" charset="0"/>
            </a:rPr>
            <a:t>Ash impurities</a:t>
          </a:r>
        </a:p>
      </dgm:t>
    </dgm:pt>
    <dgm:pt modelId="{4A410C96-CA67-463D-9202-42BD6C4E6953}" type="parTrans" cxnId="{FB2A2BF5-A381-41AF-9AF9-94B0D9A34798}">
      <dgm:prSet/>
      <dgm:spPr/>
      <dgm:t>
        <a:bodyPr/>
        <a:lstStyle/>
        <a:p>
          <a:endParaRPr lang="en-US" sz="2000">
            <a:latin typeface="Arial" panose="020B0604020202020204" pitchFamily="34" charset="0"/>
            <a:cs typeface="Arial" panose="020B0604020202020204" pitchFamily="34" charset="0"/>
          </a:endParaRPr>
        </a:p>
      </dgm:t>
    </dgm:pt>
    <dgm:pt modelId="{CAD39C75-B5AA-429C-9958-2BD5C2D6C730}" type="sibTrans" cxnId="{FB2A2BF5-A381-41AF-9AF9-94B0D9A34798}">
      <dgm:prSet/>
      <dgm:spPr/>
      <dgm:t>
        <a:bodyPr/>
        <a:lstStyle/>
        <a:p>
          <a:endParaRPr lang="en-US" sz="2000">
            <a:latin typeface="Arial" panose="020B0604020202020204" pitchFamily="34" charset="0"/>
            <a:cs typeface="Arial" panose="020B0604020202020204" pitchFamily="34" charset="0"/>
          </a:endParaRPr>
        </a:p>
      </dgm:t>
    </dgm:pt>
    <dgm:pt modelId="{0C7A514E-E268-43DC-AB45-EBC73A62BD7A}">
      <dgm:prSet custT="1"/>
      <dgm:spPr/>
      <dgm:t>
        <a:bodyPr/>
        <a:lstStyle/>
        <a:p>
          <a:pPr rtl="0"/>
          <a:r>
            <a:rPr lang="en-US" sz="1600" dirty="0">
              <a:latin typeface="Arial" panose="020B0604020202020204" pitchFamily="34" charset="0"/>
              <a:cs typeface="Arial" panose="020B0604020202020204" pitchFamily="34" charset="0"/>
            </a:rPr>
            <a:t>Density</a:t>
          </a:r>
        </a:p>
      </dgm:t>
    </dgm:pt>
    <dgm:pt modelId="{0EFB9DA7-AC35-4700-9FBB-65A41E1AAAD3}" type="parTrans" cxnId="{FE80EB81-0E7C-4D54-842C-F879AD2CC997}">
      <dgm:prSet/>
      <dgm:spPr/>
      <dgm:t>
        <a:bodyPr/>
        <a:lstStyle/>
        <a:p>
          <a:endParaRPr lang="en-US" sz="2000">
            <a:latin typeface="Arial" panose="020B0604020202020204" pitchFamily="34" charset="0"/>
            <a:cs typeface="Arial" panose="020B0604020202020204" pitchFamily="34" charset="0"/>
          </a:endParaRPr>
        </a:p>
      </dgm:t>
    </dgm:pt>
    <dgm:pt modelId="{6ADD4DDC-9B1B-4B66-AB37-959382B65F76}" type="sibTrans" cxnId="{FE80EB81-0E7C-4D54-842C-F879AD2CC997}">
      <dgm:prSet/>
      <dgm:spPr/>
      <dgm:t>
        <a:bodyPr/>
        <a:lstStyle/>
        <a:p>
          <a:endParaRPr lang="en-US" sz="2000">
            <a:latin typeface="Arial" panose="020B0604020202020204" pitchFamily="34" charset="0"/>
            <a:cs typeface="Arial" panose="020B0604020202020204" pitchFamily="34" charset="0"/>
          </a:endParaRPr>
        </a:p>
      </dgm:t>
    </dgm:pt>
    <dgm:pt modelId="{4F320DE2-6FE5-472A-A182-AF486854F1D4}">
      <dgm:prSet custT="1"/>
      <dgm:spPr/>
      <dgm:t>
        <a:bodyPr/>
        <a:lstStyle/>
        <a:p>
          <a:pPr rtl="0"/>
          <a:r>
            <a:rPr lang="en-US" sz="1600" dirty="0">
              <a:latin typeface="Arial" panose="020B0604020202020204" pitchFamily="34" charset="0"/>
              <a:cs typeface="Arial" panose="020B0604020202020204" pitchFamily="34" charset="0"/>
            </a:rPr>
            <a:t>Hardness</a:t>
          </a:r>
        </a:p>
      </dgm:t>
    </dgm:pt>
    <dgm:pt modelId="{622F27B9-9B53-46CA-8A09-64AA69E75993}" type="parTrans" cxnId="{226EAA50-22FD-4916-B7C8-64AA06CE02F2}">
      <dgm:prSet/>
      <dgm:spPr/>
      <dgm:t>
        <a:bodyPr/>
        <a:lstStyle/>
        <a:p>
          <a:endParaRPr lang="en-US" sz="2000">
            <a:latin typeface="Arial" panose="020B0604020202020204" pitchFamily="34" charset="0"/>
            <a:cs typeface="Arial" panose="020B0604020202020204" pitchFamily="34" charset="0"/>
          </a:endParaRPr>
        </a:p>
      </dgm:t>
    </dgm:pt>
    <dgm:pt modelId="{B5A801AD-3F32-41FB-9026-F5D569583B2A}" type="sibTrans" cxnId="{226EAA50-22FD-4916-B7C8-64AA06CE02F2}">
      <dgm:prSet/>
      <dgm:spPr/>
      <dgm:t>
        <a:bodyPr/>
        <a:lstStyle/>
        <a:p>
          <a:endParaRPr lang="en-US" sz="2000">
            <a:latin typeface="Arial" panose="020B0604020202020204" pitchFamily="34" charset="0"/>
            <a:cs typeface="Arial" panose="020B0604020202020204" pitchFamily="34" charset="0"/>
          </a:endParaRPr>
        </a:p>
      </dgm:t>
    </dgm:pt>
    <dgm:pt modelId="{4E228D03-DEB4-4FEE-AE2A-15AFC2C2D033}">
      <dgm:prSet custT="1"/>
      <dgm:spPr/>
      <dgm:t>
        <a:bodyPr/>
        <a:lstStyle/>
        <a:p>
          <a:pPr rtl="0"/>
          <a:r>
            <a:rPr lang="en-US" sz="1600" dirty="0">
              <a:latin typeface="Arial" panose="020B0604020202020204" pitchFamily="34" charset="0"/>
              <a:cs typeface="Arial" panose="020B0604020202020204" pitchFamily="34" charset="0"/>
            </a:rPr>
            <a:t>Transport pore structure</a:t>
          </a:r>
        </a:p>
      </dgm:t>
    </dgm:pt>
    <dgm:pt modelId="{04F39ED1-FAB1-40D0-99D7-0CC85F98E3B3}" type="parTrans" cxnId="{97159045-5AB0-4A23-843B-3A39A679DE92}">
      <dgm:prSet/>
      <dgm:spPr/>
      <dgm:t>
        <a:bodyPr/>
        <a:lstStyle/>
        <a:p>
          <a:endParaRPr lang="en-US" sz="2000">
            <a:latin typeface="Arial" panose="020B0604020202020204" pitchFamily="34" charset="0"/>
            <a:cs typeface="Arial" panose="020B0604020202020204" pitchFamily="34" charset="0"/>
          </a:endParaRPr>
        </a:p>
      </dgm:t>
    </dgm:pt>
    <dgm:pt modelId="{B37F01B8-09FE-477A-AB63-60E1ADE41AA0}" type="sibTrans" cxnId="{97159045-5AB0-4A23-843B-3A39A679DE92}">
      <dgm:prSet/>
      <dgm:spPr/>
      <dgm:t>
        <a:bodyPr/>
        <a:lstStyle/>
        <a:p>
          <a:endParaRPr lang="en-US" sz="2000">
            <a:latin typeface="Arial" panose="020B0604020202020204" pitchFamily="34" charset="0"/>
            <a:cs typeface="Arial" panose="020B0604020202020204" pitchFamily="34" charset="0"/>
          </a:endParaRPr>
        </a:p>
      </dgm:t>
    </dgm:pt>
    <dgm:pt modelId="{F58EAA39-3EED-417E-9212-BF76B79A7FCF}">
      <dgm:prSet custT="1"/>
      <dgm:spPr/>
      <dgm:t>
        <a:bodyPr/>
        <a:lstStyle/>
        <a:p>
          <a:pPr rtl="0"/>
          <a:r>
            <a:rPr lang="en-US" sz="1600" dirty="0">
              <a:latin typeface="Arial" panose="020B0604020202020204" pitchFamily="34" charset="0"/>
              <a:cs typeface="Arial" panose="020B0604020202020204" pitchFamily="34" charset="0"/>
            </a:rPr>
            <a:t>Adsorption kinetics</a:t>
          </a:r>
        </a:p>
      </dgm:t>
    </dgm:pt>
    <dgm:pt modelId="{423C2DD9-303F-4701-817D-31F4CBC8968B}" type="parTrans" cxnId="{B7DFA529-0F67-4747-829B-AFB6F2B0185A}">
      <dgm:prSet/>
      <dgm:spPr/>
      <dgm:t>
        <a:bodyPr/>
        <a:lstStyle/>
        <a:p>
          <a:endParaRPr lang="en-US" sz="2000">
            <a:latin typeface="Arial" panose="020B0604020202020204" pitchFamily="34" charset="0"/>
            <a:cs typeface="Arial" panose="020B0604020202020204" pitchFamily="34" charset="0"/>
          </a:endParaRPr>
        </a:p>
      </dgm:t>
    </dgm:pt>
    <dgm:pt modelId="{CD3478C2-E4D3-404D-B926-CB6BE288EBFA}" type="sibTrans" cxnId="{B7DFA529-0F67-4747-829B-AFB6F2B0185A}">
      <dgm:prSet/>
      <dgm:spPr/>
      <dgm:t>
        <a:bodyPr/>
        <a:lstStyle/>
        <a:p>
          <a:endParaRPr lang="en-US" sz="2000">
            <a:latin typeface="Arial" panose="020B0604020202020204" pitchFamily="34" charset="0"/>
            <a:cs typeface="Arial" panose="020B0604020202020204" pitchFamily="34" charset="0"/>
          </a:endParaRPr>
        </a:p>
      </dgm:t>
    </dgm:pt>
    <dgm:pt modelId="{E80AF0E4-20B4-4D4B-840F-F59CDA40AEC2}" type="pres">
      <dgm:prSet presAssocID="{3FE913AD-0D25-4BB3-B273-DE983A5CBFF1}" presName="linear" presStyleCnt="0">
        <dgm:presLayoutVars>
          <dgm:dir/>
          <dgm:animLvl val="lvl"/>
          <dgm:resizeHandles val="exact"/>
        </dgm:presLayoutVars>
      </dgm:prSet>
      <dgm:spPr/>
      <dgm:t>
        <a:bodyPr/>
        <a:lstStyle/>
        <a:p>
          <a:endParaRPr lang="en-US"/>
        </a:p>
      </dgm:t>
    </dgm:pt>
    <dgm:pt modelId="{363D3A03-9994-4834-8D43-5BE4A7933C56}" type="pres">
      <dgm:prSet presAssocID="{090B241F-2AB2-4262-8604-23AE6C3982ED}" presName="parentLin" presStyleCnt="0"/>
      <dgm:spPr/>
    </dgm:pt>
    <dgm:pt modelId="{149AD7DA-D1B2-47B9-B6DA-BD359800A562}" type="pres">
      <dgm:prSet presAssocID="{090B241F-2AB2-4262-8604-23AE6C3982ED}" presName="parentLeftMargin" presStyleLbl="node1" presStyleIdx="0" presStyleCnt="1"/>
      <dgm:spPr/>
      <dgm:t>
        <a:bodyPr/>
        <a:lstStyle/>
        <a:p>
          <a:endParaRPr lang="en-US"/>
        </a:p>
      </dgm:t>
    </dgm:pt>
    <dgm:pt modelId="{760444AA-11A5-4D05-A089-02BDF7A27AD0}" type="pres">
      <dgm:prSet presAssocID="{090B241F-2AB2-4262-8604-23AE6C3982ED}" presName="parentText" presStyleLbl="node1" presStyleIdx="0" presStyleCnt="1">
        <dgm:presLayoutVars>
          <dgm:chMax val="0"/>
          <dgm:bulletEnabled val="1"/>
        </dgm:presLayoutVars>
      </dgm:prSet>
      <dgm:spPr/>
      <dgm:t>
        <a:bodyPr/>
        <a:lstStyle/>
        <a:p>
          <a:endParaRPr lang="en-US"/>
        </a:p>
      </dgm:t>
    </dgm:pt>
    <dgm:pt modelId="{398935F9-3091-44FC-B64D-F17DAE3A626C}" type="pres">
      <dgm:prSet presAssocID="{090B241F-2AB2-4262-8604-23AE6C3982ED}" presName="negativeSpace" presStyleCnt="0"/>
      <dgm:spPr/>
    </dgm:pt>
    <dgm:pt modelId="{B8556590-A5C3-40C4-A932-01F052CA93AA}" type="pres">
      <dgm:prSet presAssocID="{090B241F-2AB2-4262-8604-23AE6C3982ED}" presName="childText" presStyleLbl="conFgAcc1" presStyleIdx="0" presStyleCnt="1">
        <dgm:presLayoutVars>
          <dgm:bulletEnabled val="1"/>
        </dgm:presLayoutVars>
      </dgm:prSet>
      <dgm:spPr/>
      <dgm:t>
        <a:bodyPr/>
        <a:lstStyle/>
        <a:p>
          <a:endParaRPr lang="en-US"/>
        </a:p>
      </dgm:t>
    </dgm:pt>
  </dgm:ptLst>
  <dgm:cxnLst>
    <dgm:cxn modelId="{D1495A96-EFC5-4391-BA16-56269CACF172}" type="presOf" srcId="{4E228D03-DEB4-4FEE-AE2A-15AFC2C2D033}" destId="{B8556590-A5C3-40C4-A932-01F052CA93AA}" srcOrd="0" destOrd="3" presId="urn:microsoft.com/office/officeart/2005/8/layout/list1"/>
    <dgm:cxn modelId="{DBF0106A-65C0-455C-B528-D8BF0CDF4FB4}" type="presOf" srcId="{F58EAA39-3EED-417E-9212-BF76B79A7FCF}" destId="{B8556590-A5C3-40C4-A932-01F052CA93AA}" srcOrd="0" destOrd="4" presId="urn:microsoft.com/office/officeart/2005/8/layout/list1"/>
    <dgm:cxn modelId="{0816D41A-CD7C-48B6-8663-4232578366AE}" type="presOf" srcId="{8DBBA2FF-FD87-4D4C-BED3-20B061DBE55F}" destId="{B8556590-A5C3-40C4-A932-01F052CA93AA}" srcOrd="0" destOrd="0" presId="urn:microsoft.com/office/officeart/2005/8/layout/list1"/>
    <dgm:cxn modelId="{1DF6D626-E790-416F-ACE3-D4DF907468C4}" srcId="{3FE913AD-0D25-4BB3-B273-DE983A5CBFF1}" destId="{090B241F-2AB2-4262-8604-23AE6C3982ED}" srcOrd="0" destOrd="0" parTransId="{1B1EBEE8-F194-404B-BB22-6E31B1642862}" sibTransId="{553C2E78-B593-4AB0-9D39-83A695FDFB6A}"/>
    <dgm:cxn modelId="{EDFF73E1-5C19-4C36-8E53-AECAB93C470B}" type="presOf" srcId="{3FE913AD-0D25-4BB3-B273-DE983A5CBFF1}" destId="{E80AF0E4-20B4-4D4B-840F-F59CDA40AEC2}" srcOrd="0" destOrd="0" presId="urn:microsoft.com/office/officeart/2005/8/layout/list1"/>
    <dgm:cxn modelId="{E34A16A7-9D26-4C8B-BC24-A2417618ACB0}" type="presOf" srcId="{4F320DE2-6FE5-472A-A182-AF486854F1D4}" destId="{B8556590-A5C3-40C4-A932-01F052CA93AA}" srcOrd="0" destOrd="2" presId="urn:microsoft.com/office/officeart/2005/8/layout/list1"/>
    <dgm:cxn modelId="{068D65BC-50D2-4227-93DB-4EA7B38088C6}" type="presOf" srcId="{0C7A514E-E268-43DC-AB45-EBC73A62BD7A}" destId="{B8556590-A5C3-40C4-A932-01F052CA93AA}" srcOrd="0" destOrd="1" presId="urn:microsoft.com/office/officeart/2005/8/layout/list1"/>
    <dgm:cxn modelId="{EEEFE363-78E1-4DD5-8BAF-CF44421F6FBE}" type="presOf" srcId="{090B241F-2AB2-4262-8604-23AE6C3982ED}" destId="{760444AA-11A5-4D05-A089-02BDF7A27AD0}" srcOrd="1" destOrd="0" presId="urn:microsoft.com/office/officeart/2005/8/layout/list1"/>
    <dgm:cxn modelId="{3536CD2F-5C67-4791-9A65-2AD7D889D614}" type="presOf" srcId="{090B241F-2AB2-4262-8604-23AE6C3982ED}" destId="{149AD7DA-D1B2-47B9-B6DA-BD359800A562}" srcOrd="0" destOrd="0" presId="urn:microsoft.com/office/officeart/2005/8/layout/list1"/>
    <dgm:cxn modelId="{FE80EB81-0E7C-4D54-842C-F879AD2CC997}" srcId="{090B241F-2AB2-4262-8604-23AE6C3982ED}" destId="{0C7A514E-E268-43DC-AB45-EBC73A62BD7A}" srcOrd="1" destOrd="0" parTransId="{0EFB9DA7-AC35-4700-9FBB-65A41E1AAAD3}" sibTransId="{6ADD4DDC-9B1B-4B66-AB37-959382B65F76}"/>
    <dgm:cxn modelId="{97159045-5AB0-4A23-843B-3A39A679DE92}" srcId="{090B241F-2AB2-4262-8604-23AE6C3982ED}" destId="{4E228D03-DEB4-4FEE-AE2A-15AFC2C2D033}" srcOrd="3" destOrd="0" parTransId="{04F39ED1-FAB1-40D0-99D7-0CC85F98E3B3}" sibTransId="{B37F01B8-09FE-477A-AB63-60E1ADE41AA0}"/>
    <dgm:cxn modelId="{226EAA50-22FD-4916-B7C8-64AA06CE02F2}" srcId="{090B241F-2AB2-4262-8604-23AE6C3982ED}" destId="{4F320DE2-6FE5-472A-A182-AF486854F1D4}" srcOrd="2" destOrd="0" parTransId="{622F27B9-9B53-46CA-8A09-64AA69E75993}" sibTransId="{B5A801AD-3F32-41FB-9026-F5D569583B2A}"/>
    <dgm:cxn modelId="{FB2A2BF5-A381-41AF-9AF9-94B0D9A34798}" srcId="{090B241F-2AB2-4262-8604-23AE6C3982ED}" destId="{8DBBA2FF-FD87-4D4C-BED3-20B061DBE55F}" srcOrd="0" destOrd="0" parTransId="{4A410C96-CA67-463D-9202-42BD6C4E6953}" sibTransId="{CAD39C75-B5AA-429C-9958-2BD5C2D6C730}"/>
    <dgm:cxn modelId="{B7DFA529-0F67-4747-829B-AFB6F2B0185A}" srcId="{090B241F-2AB2-4262-8604-23AE6C3982ED}" destId="{F58EAA39-3EED-417E-9212-BF76B79A7FCF}" srcOrd="4" destOrd="0" parTransId="{423C2DD9-303F-4701-817D-31F4CBC8968B}" sibTransId="{CD3478C2-E4D3-404D-B926-CB6BE288EBFA}"/>
    <dgm:cxn modelId="{0894D9FA-5C63-4B4F-93C0-BA5F32AD4633}" type="presParOf" srcId="{E80AF0E4-20B4-4D4B-840F-F59CDA40AEC2}" destId="{363D3A03-9994-4834-8D43-5BE4A7933C56}" srcOrd="0" destOrd="0" presId="urn:microsoft.com/office/officeart/2005/8/layout/list1"/>
    <dgm:cxn modelId="{2B6DD67C-1C03-407C-B389-EA94400949F5}" type="presParOf" srcId="{363D3A03-9994-4834-8D43-5BE4A7933C56}" destId="{149AD7DA-D1B2-47B9-B6DA-BD359800A562}" srcOrd="0" destOrd="0" presId="urn:microsoft.com/office/officeart/2005/8/layout/list1"/>
    <dgm:cxn modelId="{E21A2A3C-83BB-4CB3-9F9E-70472958DB2F}" type="presParOf" srcId="{363D3A03-9994-4834-8D43-5BE4A7933C56}" destId="{760444AA-11A5-4D05-A089-02BDF7A27AD0}" srcOrd="1" destOrd="0" presId="urn:microsoft.com/office/officeart/2005/8/layout/list1"/>
    <dgm:cxn modelId="{08CA1580-7EA9-4B43-8E03-0DDA392F3829}" type="presParOf" srcId="{E80AF0E4-20B4-4D4B-840F-F59CDA40AEC2}" destId="{398935F9-3091-44FC-B64D-F17DAE3A626C}" srcOrd="1" destOrd="0" presId="urn:microsoft.com/office/officeart/2005/8/layout/list1"/>
    <dgm:cxn modelId="{690A2170-497D-436C-AB02-DF612EE08EB2}" type="presParOf" srcId="{E80AF0E4-20B4-4D4B-840F-F59CDA40AEC2}" destId="{B8556590-A5C3-40C4-A932-01F052CA93AA}" srcOrd="2"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750DAFB-A750-4C2F-9EAA-C7A9AD9EFA58}"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en-US"/>
        </a:p>
      </dgm:t>
    </dgm:pt>
    <dgm:pt modelId="{DAAA0262-AE8D-4F3C-813F-CFB086E2ABF1}">
      <dgm:prSet custT="1"/>
      <dgm:spPr/>
      <dgm:t>
        <a:bodyPr/>
        <a:lstStyle/>
        <a:p>
          <a:pPr rtl="0"/>
          <a:r>
            <a:rPr lang="en-US" sz="1800" b="1" dirty="0">
              <a:latin typeface="Arial" panose="020B0604020202020204" pitchFamily="34" charset="0"/>
              <a:cs typeface="Arial" panose="020B0604020202020204" pitchFamily="34" charset="0"/>
            </a:rPr>
            <a:t>Re-agglomerated</a:t>
          </a:r>
          <a:endParaRPr lang="en-US" sz="1800" dirty="0">
            <a:latin typeface="Arial" panose="020B0604020202020204" pitchFamily="34" charset="0"/>
            <a:cs typeface="Arial" panose="020B0604020202020204" pitchFamily="34" charset="0"/>
          </a:endParaRPr>
        </a:p>
      </dgm:t>
    </dgm:pt>
    <dgm:pt modelId="{21FBDC4F-3B2D-425E-B29F-A9871825E9D6}" type="parTrans" cxnId="{46E48475-5EB7-4C20-9CBE-AA3C07AD023E}">
      <dgm:prSet/>
      <dgm:spPr/>
      <dgm:t>
        <a:bodyPr/>
        <a:lstStyle/>
        <a:p>
          <a:endParaRPr lang="en-US" sz="2000">
            <a:latin typeface="Arial" panose="020B0604020202020204" pitchFamily="34" charset="0"/>
            <a:cs typeface="Arial" panose="020B0604020202020204" pitchFamily="34" charset="0"/>
          </a:endParaRPr>
        </a:p>
      </dgm:t>
    </dgm:pt>
    <dgm:pt modelId="{8677BDBA-79FF-41F8-8B40-A3FBEB0270C4}" type="sibTrans" cxnId="{46E48475-5EB7-4C20-9CBE-AA3C07AD023E}">
      <dgm:prSet/>
      <dgm:spPr/>
      <dgm:t>
        <a:bodyPr/>
        <a:lstStyle/>
        <a:p>
          <a:endParaRPr lang="en-US" sz="2000">
            <a:latin typeface="Arial" panose="020B0604020202020204" pitchFamily="34" charset="0"/>
            <a:cs typeface="Arial" panose="020B0604020202020204" pitchFamily="34" charset="0"/>
          </a:endParaRPr>
        </a:p>
      </dgm:t>
    </dgm:pt>
    <dgm:pt modelId="{85644D1C-34D5-487E-8CD1-1A38405B1E09}">
      <dgm:prSet custT="1"/>
      <dgm:spPr/>
      <dgm:t>
        <a:bodyPr/>
        <a:lstStyle/>
        <a:p>
          <a:pPr rtl="0"/>
          <a:r>
            <a:rPr lang="en-US" sz="1800" dirty="0">
              <a:latin typeface="Arial" panose="020B0604020202020204" pitchFamily="34" charset="0"/>
              <a:cs typeface="Arial" panose="020B0604020202020204" pitchFamily="34" charset="0"/>
            </a:rPr>
            <a:t>Thermal activation</a:t>
          </a:r>
        </a:p>
      </dgm:t>
    </dgm:pt>
    <dgm:pt modelId="{0E8F9F5A-A053-4999-98F0-4A44BBA162D5}" type="parTrans" cxnId="{A3A08974-07CF-4C16-B179-270A913995BD}">
      <dgm:prSet/>
      <dgm:spPr/>
      <dgm:t>
        <a:bodyPr/>
        <a:lstStyle/>
        <a:p>
          <a:endParaRPr lang="en-US" sz="2000">
            <a:latin typeface="Arial" panose="020B0604020202020204" pitchFamily="34" charset="0"/>
            <a:cs typeface="Arial" panose="020B0604020202020204" pitchFamily="34" charset="0"/>
          </a:endParaRPr>
        </a:p>
      </dgm:t>
    </dgm:pt>
    <dgm:pt modelId="{7EC17A3B-6034-4AAA-B9CF-A31D97D7B508}" type="sibTrans" cxnId="{A3A08974-07CF-4C16-B179-270A913995BD}">
      <dgm:prSet/>
      <dgm:spPr/>
      <dgm:t>
        <a:bodyPr/>
        <a:lstStyle/>
        <a:p>
          <a:endParaRPr lang="en-US" sz="2000">
            <a:latin typeface="Arial" panose="020B0604020202020204" pitchFamily="34" charset="0"/>
            <a:cs typeface="Arial" panose="020B0604020202020204" pitchFamily="34" charset="0"/>
          </a:endParaRPr>
        </a:p>
      </dgm:t>
    </dgm:pt>
    <dgm:pt modelId="{2AEF173D-D56F-4D63-8E10-3D198C39C144}">
      <dgm:prSet custT="1"/>
      <dgm:spPr/>
      <dgm:t>
        <a:bodyPr/>
        <a:lstStyle/>
        <a:p>
          <a:pPr rtl="0"/>
          <a:r>
            <a:rPr lang="en-US" sz="1800" dirty="0">
              <a:latin typeface="Arial" panose="020B0604020202020204" pitchFamily="34" charset="0"/>
              <a:cs typeface="Arial" panose="020B0604020202020204" pitchFamily="34" charset="0"/>
            </a:rPr>
            <a:t>Coal based products</a:t>
          </a:r>
        </a:p>
      </dgm:t>
    </dgm:pt>
    <dgm:pt modelId="{04EDD4DF-6D43-499A-B04A-FC6A67C9C54C}" type="parTrans" cxnId="{9652527E-61B5-4C32-BF5A-309F4C952329}">
      <dgm:prSet/>
      <dgm:spPr/>
      <dgm:t>
        <a:bodyPr/>
        <a:lstStyle/>
        <a:p>
          <a:endParaRPr lang="en-US" sz="2000">
            <a:latin typeface="Arial" panose="020B0604020202020204" pitchFamily="34" charset="0"/>
            <a:cs typeface="Arial" panose="020B0604020202020204" pitchFamily="34" charset="0"/>
          </a:endParaRPr>
        </a:p>
      </dgm:t>
    </dgm:pt>
    <dgm:pt modelId="{28581F74-4ED6-4A3B-A2AD-6661A860FE82}" type="sibTrans" cxnId="{9652527E-61B5-4C32-BF5A-309F4C952329}">
      <dgm:prSet/>
      <dgm:spPr/>
      <dgm:t>
        <a:bodyPr/>
        <a:lstStyle/>
        <a:p>
          <a:endParaRPr lang="en-US" sz="2000">
            <a:latin typeface="Arial" panose="020B0604020202020204" pitchFamily="34" charset="0"/>
            <a:cs typeface="Arial" panose="020B0604020202020204" pitchFamily="34" charset="0"/>
          </a:endParaRPr>
        </a:p>
      </dgm:t>
    </dgm:pt>
    <dgm:pt modelId="{CC86F203-8D8A-4716-B4FC-B2AE37F4A69F}">
      <dgm:prSet custT="1"/>
      <dgm:spPr/>
      <dgm:t>
        <a:bodyPr/>
        <a:lstStyle/>
        <a:p>
          <a:pPr rtl="0"/>
          <a:r>
            <a:rPr lang="en-US" sz="1800" b="1" dirty="0">
              <a:latin typeface="Arial" panose="020B0604020202020204" pitchFamily="34" charset="0"/>
              <a:cs typeface="Arial" panose="020B0604020202020204" pitchFamily="34" charset="0"/>
            </a:rPr>
            <a:t>Direct Activated</a:t>
          </a:r>
          <a:endParaRPr lang="en-US" sz="1800" dirty="0">
            <a:latin typeface="Arial" panose="020B0604020202020204" pitchFamily="34" charset="0"/>
            <a:cs typeface="Arial" panose="020B0604020202020204" pitchFamily="34" charset="0"/>
          </a:endParaRPr>
        </a:p>
      </dgm:t>
    </dgm:pt>
    <dgm:pt modelId="{90FF61B3-D8AA-46EB-A0FD-55F2F101872B}" type="parTrans" cxnId="{F4E7D8DF-DCA5-46E9-A8B0-3B3B83541676}">
      <dgm:prSet/>
      <dgm:spPr/>
      <dgm:t>
        <a:bodyPr/>
        <a:lstStyle/>
        <a:p>
          <a:endParaRPr lang="en-US" sz="2000">
            <a:latin typeface="Arial" panose="020B0604020202020204" pitchFamily="34" charset="0"/>
            <a:cs typeface="Arial" panose="020B0604020202020204" pitchFamily="34" charset="0"/>
          </a:endParaRPr>
        </a:p>
      </dgm:t>
    </dgm:pt>
    <dgm:pt modelId="{B6CFE505-610B-4CD9-9092-96E029E256B8}" type="sibTrans" cxnId="{F4E7D8DF-DCA5-46E9-A8B0-3B3B83541676}">
      <dgm:prSet/>
      <dgm:spPr/>
      <dgm:t>
        <a:bodyPr/>
        <a:lstStyle/>
        <a:p>
          <a:endParaRPr lang="en-US" sz="2000">
            <a:latin typeface="Arial" panose="020B0604020202020204" pitchFamily="34" charset="0"/>
            <a:cs typeface="Arial" panose="020B0604020202020204" pitchFamily="34" charset="0"/>
          </a:endParaRPr>
        </a:p>
      </dgm:t>
    </dgm:pt>
    <dgm:pt modelId="{4D0807FA-E54E-4230-BE33-6751DDE50653}">
      <dgm:prSet custT="1"/>
      <dgm:spPr/>
      <dgm:t>
        <a:bodyPr/>
        <a:lstStyle/>
        <a:p>
          <a:pPr rtl="0"/>
          <a:r>
            <a:rPr lang="en-US" sz="1800" dirty="0">
              <a:latin typeface="Arial" panose="020B0604020202020204" pitchFamily="34" charset="0"/>
              <a:cs typeface="Arial" panose="020B0604020202020204" pitchFamily="34" charset="0"/>
            </a:rPr>
            <a:t>Thermal activation</a:t>
          </a:r>
        </a:p>
      </dgm:t>
    </dgm:pt>
    <dgm:pt modelId="{AD70366D-296D-4D57-87FE-82292A52A2CA}" type="parTrans" cxnId="{55EC8393-C0DA-4CE5-863A-E066401FF638}">
      <dgm:prSet/>
      <dgm:spPr/>
      <dgm:t>
        <a:bodyPr/>
        <a:lstStyle/>
        <a:p>
          <a:endParaRPr lang="en-US" sz="2000">
            <a:latin typeface="Arial" panose="020B0604020202020204" pitchFamily="34" charset="0"/>
            <a:cs typeface="Arial" panose="020B0604020202020204" pitchFamily="34" charset="0"/>
          </a:endParaRPr>
        </a:p>
      </dgm:t>
    </dgm:pt>
    <dgm:pt modelId="{44FBFA46-03AD-4E25-B51F-6CFB408E0E67}" type="sibTrans" cxnId="{55EC8393-C0DA-4CE5-863A-E066401FF638}">
      <dgm:prSet/>
      <dgm:spPr/>
      <dgm:t>
        <a:bodyPr/>
        <a:lstStyle/>
        <a:p>
          <a:endParaRPr lang="en-US" sz="2000">
            <a:latin typeface="Arial" panose="020B0604020202020204" pitchFamily="34" charset="0"/>
            <a:cs typeface="Arial" panose="020B0604020202020204" pitchFamily="34" charset="0"/>
          </a:endParaRPr>
        </a:p>
      </dgm:t>
    </dgm:pt>
    <dgm:pt modelId="{4B4122B4-7CEB-4352-A247-8F5EB632145A}">
      <dgm:prSet custT="1"/>
      <dgm:spPr/>
      <dgm:t>
        <a:bodyPr/>
        <a:lstStyle/>
        <a:p>
          <a:pPr rtl="0"/>
          <a:r>
            <a:rPr lang="en-US" sz="1800" dirty="0">
              <a:latin typeface="Arial" panose="020B0604020202020204" pitchFamily="34" charset="0"/>
              <a:cs typeface="Arial" panose="020B0604020202020204" pitchFamily="34" charset="0"/>
            </a:rPr>
            <a:t>Coal, coconut, and lignite based products</a:t>
          </a:r>
        </a:p>
      </dgm:t>
    </dgm:pt>
    <dgm:pt modelId="{3D916D64-C8C7-41CE-ABA9-D97148A8103B}" type="parTrans" cxnId="{A3821B2F-3D4A-46AE-A71D-675DF56923F2}">
      <dgm:prSet/>
      <dgm:spPr/>
      <dgm:t>
        <a:bodyPr/>
        <a:lstStyle/>
        <a:p>
          <a:endParaRPr lang="en-US" sz="2000">
            <a:latin typeface="Arial" panose="020B0604020202020204" pitchFamily="34" charset="0"/>
            <a:cs typeface="Arial" panose="020B0604020202020204" pitchFamily="34" charset="0"/>
          </a:endParaRPr>
        </a:p>
      </dgm:t>
    </dgm:pt>
    <dgm:pt modelId="{04BFF8D0-2EF5-48E8-8DEF-FD10D7BE94A1}" type="sibTrans" cxnId="{A3821B2F-3D4A-46AE-A71D-675DF56923F2}">
      <dgm:prSet/>
      <dgm:spPr/>
      <dgm:t>
        <a:bodyPr/>
        <a:lstStyle/>
        <a:p>
          <a:endParaRPr lang="en-US" sz="2000">
            <a:latin typeface="Arial" panose="020B0604020202020204" pitchFamily="34" charset="0"/>
            <a:cs typeface="Arial" panose="020B0604020202020204" pitchFamily="34" charset="0"/>
          </a:endParaRPr>
        </a:p>
      </dgm:t>
    </dgm:pt>
    <dgm:pt modelId="{3BEB668D-E844-46F1-896E-70402EBF8F4F}">
      <dgm:prSet custT="1"/>
      <dgm:spPr/>
      <dgm:t>
        <a:bodyPr/>
        <a:lstStyle/>
        <a:p>
          <a:pPr rtl="0"/>
          <a:r>
            <a:rPr lang="en-US" sz="1800" b="1" dirty="0">
              <a:latin typeface="Arial" panose="020B0604020202020204" pitchFamily="34" charset="0"/>
              <a:cs typeface="Arial" panose="020B0604020202020204" pitchFamily="34" charset="0"/>
            </a:rPr>
            <a:t>Chemical Activation</a:t>
          </a:r>
          <a:endParaRPr lang="en-US" sz="1800" dirty="0">
            <a:latin typeface="Arial" panose="020B0604020202020204" pitchFamily="34" charset="0"/>
            <a:cs typeface="Arial" panose="020B0604020202020204" pitchFamily="34" charset="0"/>
          </a:endParaRPr>
        </a:p>
      </dgm:t>
    </dgm:pt>
    <dgm:pt modelId="{030BAE2F-E35D-4C7E-AD2E-6F07C893E943}" type="parTrans" cxnId="{A32EFC3C-B270-469E-BBF9-6C67FC22309E}">
      <dgm:prSet/>
      <dgm:spPr/>
      <dgm:t>
        <a:bodyPr/>
        <a:lstStyle/>
        <a:p>
          <a:endParaRPr lang="en-US" sz="2000">
            <a:latin typeface="Arial" panose="020B0604020202020204" pitchFamily="34" charset="0"/>
            <a:cs typeface="Arial" panose="020B0604020202020204" pitchFamily="34" charset="0"/>
          </a:endParaRPr>
        </a:p>
      </dgm:t>
    </dgm:pt>
    <dgm:pt modelId="{3EC06E1C-0553-45DB-8DA8-706F8E7622D0}" type="sibTrans" cxnId="{A32EFC3C-B270-469E-BBF9-6C67FC22309E}">
      <dgm:prSet/>
      <dgm:spPr/>
      <dgm:t>
        <a:bodyPr/>
        <a:lstStyle/>
        <a:p>
          <a:endParaRPr lang="en-US" sz="2000">
            <a:latin typeface="Arial" panose="020B0604020202020204" pitchFamily="34" charset="0"/>
            <a:cs typeface="Arial" panose="020B0604020202020204" pitchFamily="34" charset="0"/>
          </a:endParaRPr>
        </a:p>
      </dgm:t>
    </dgm:pt>
    <dgm:pt modelId="{A85B9827-3810-4BFD-959C-0A51562CCC7A}">
      <dgm:prSet custT="1"/>
      <dgm:spPr/>
      <dgm:t>
        <a:bodyPr/>
        <a:lstStyle/>
        <a:p>
          <a:pPr rtl="0"/>
          <a:r>
            <a:rPr lang="en-US" sz="1800" dirty="0">
              <a:latin typeface="Arial" panose="020B0604020202020204" pitchFamily="34" charset="0"/>
              <a:cs typeface="Arial" panose="020B0604020202020204" pitchFamily="34" charset="0"/>
            </a:rPr>
            <a:t>Chemical-thermal activation</a:t>
          </a:r>
        </a:p>
      </dgm:t>
    </dgm:pt>
    <dgm:pt modelId="{31DBF896-2CEE-47E2-ADD4-CB57147A5093}" type="parTrans" cxnId="{78459E27-68AC-4ACE-BDAE-ACED2D07FF6C}">
      <dgm:prSet/>
      <dgm:spPr/>
      <dgm:t>
        <a:bodyPr/>
        <a:lstStyle/>
        <a:p>
          <a:endParaRPr lang="en-US" sz="2000">
            <a:latin typeface="Arial" panose="020B0604020202020204" pitchFamily="34" charset="0"/>
            <a:cs typeface="Arial" panose="020B0604020202020204" pitchFamily="34" charset="0"/>
          </a:endParaRPr>
        </a:p>
      </dgm:t>
    </dgm:pt>
    <dgm:pt modelId="{AFBDC6BA-4B2C-4916-AA8D-D405466AA835}" type="sibTrans" cxnId="{78459E27-68AC-4ACE-BDAE-ACED2D07FF6C}">
      <dgm:prSet/>
      <dgm:spPr/>
      <dgm:t>
        <a:bodyPr/>
        <a:lstStyle/>
        <a:p>
          <a:endParaRPr lang="en-US" sz="2000">
            <a:latin typeface="Arial" panose="020B0604020202020204" pitchFamily="34" charset="0"/>
            <a:cs typeface="Arial" panose="020B0604020202020204" pitchFamily="34" charset="0"/>
          </a:endParaRPr>
        </a:p>
      </dgm:t>
    </dgm:pt>
    <dgm:pt modelId="{8AC10222-3BF1-439F-BFFB-68C38400D6E2}">
      <dgm:prSet custT="1"/>
      <dgm:spPr/>
      <dgm:t>
        <a:bodyPr/>
        <a:lstStyle/>
        <a:p>
          <a:pPr rtl="0"/>
          <a:r>
            <a:rPr lang="en-US" sz="1800" dirty="0">
              <a:latin typeface="Arial" panose="020B0604020202020204" pitchFamily="34" charset="0"/>
              <a:cs typeface="Arial" panose="020B0604020202020204" pitchFamily="34" charset="0"/>
            </a:rPr>
            <a:t>Wood based products</a:t>
          </a:r>
        </a:p>
      </dgm:t>
    </dgm:pt>
    <dgm:pt modelId="{2BCC38B7-C15F-4657-9F81-9C14AC4FF980}" type="parTrans" cxnId="{A079C9E9-A14D-41A7-9A47-DF2339543721}">
      <dgm:prSet/>
      <dgm:spPr/>
      <dgm:t>
        <a:bodyPr/>
        <a:lstStyle/>
        <a:p>
          <a:endParaRPr lang="en-US" sz="2000">
            <a:latin typeface="Arial" panose="020B0604020202020204" pitchFamily="34" charset="0"/>
            <a:cs typeface="Arial" panose="020B0604020202020204" pitchFamily="34" charset="0"/>
          </a:endParaRPr>
        </a:p>
      </dgm:t>
    </dgm:pt>
    <dgm:pt modelId="{4871EB61-BF46-436E-956A-E7730CDB79D6}" type="sibTrans" cxnId="{A079C9E9-A14D-41A7-9A47-DF2339543721}">
      <dgm:prSet/>
      <dgm:spPr/>
      <dgm:t>
        <a:bodyPr/>
        <a:lstStyle/>
        <a:p>
          <a:endParaRPr lang="en-US" sz="2000">
            <a:latin typeface="Arial" panose="020B0604020202020204" pitchFamily="34" charset="0"/>
            <a:cs typeface="Arial" panose="020B0604020202020204" pitchFamily="34" charset="0"/>
          </a:endParaRPr>
        </a:p>
      </dgm:t>
    </dgm:pt>
    <dgm:pt modelId="{DE37B21C-4A8B-409E-9842-64D2B6B91E87}">
      <dgm:prSet custT="1"/>
      <dgm:spPr/>
      <dgm:t>
        <a:bodyPr/>
        <a:lstStyle/>
        <a:p>
          <a:pPr rtl="0"/>
          <a:endParaRPr lang="en-US" sz="1800" dirty="0">
            <a:latin typeface="Arial" panose="020B0604020202020204" pitchFamily="34" charset="0"/>
            <a:cs typeface="Arial" panose="020B0604020202020204" pitchFamily="34" charset="0"/>
          </a:endParaRPr>
        </a:p>
      </dgm:t>
    </dgm:pt>
    <dgm:pt modelId="{B58D2CBC-C3C2-477B-BFF0-E6E3CAD96A76}" type="parTrans" cxnId="{1019134A-18FA-4E52-9AB0-EF526F581412}">
      <dgm:prSet/>
      <dgm:spPr/>
      <dgm:t>
        <a:bodyPr/>
        <a:lstStyle/>
        <a:p>
          <a:endParaRPr lang="en-US" sz="2000">
            <a:latin typeface="Arial" panose="020B0604020202020204" pitchFamily="34" charset="0"/>
            <a:cs typeface="Arial" panose="020B0604020202020204" pitchFamily="34" charset="0"/>
          </a:endParaRPr>
        </a:p>
      </dgm:t>
    </dgm:pt>
    <dgm:pt modelId="{BCD2E344-156A-4EAF-840E-A171E0B8EB53}" type="sibTrans" cxnId="{1019134A-18FA-4E52-9AB0-EF526F581412}">
      <dgm:prSet/>
      <dgm:spPr/>
      <dgm:t>
        <a:bodyPr/>
        <a:lstStyle/>
        <a:p>
          <a:endParaRPr lang="en-US" sz="2000">
            <a:latin typeface="Arial" panose="020B0604020202020204" pitchFamily="34" charset="0"/>
            <a:cs typeface="Arial" panose="020B0604020202020204" pitchFamily="34" charset="0"/>
          </a:endParaRPr>
        </a:p>
      </dgm:t>
    </dgm:pt>
    <dgm:pt modelId="{35B23145-DC99-45D5-995E-0F11AF54098D}" type="pres">
      <dgm:prSet presAssocID="{5750DAFB-A750-4C2F-9EAA-C7A9AD9EFA58}" presName="linear" presStyleCnt="0">
        <dgm:presLayoutVars>
          <dgm:dir/>
          <dgm:animLvl val="lvl"/>
          <dgm:resizeHandles val="exact"/>
        </dgm:presLayoutVars>
      </dgm:prSet>
      <dgm:spPr/>
      <dgm:t>
        <a:bodyPr/>
        <a:lstStyle/>
        <a:p>
          <a:endParaRPr lang="en-US"/>
        </a:p>
      </dgm:t>
    </dgm:pt>
    <dgm:pt modelId="{7CC95F89-80AD-4CF9-B450-B81FA64BE86F}" type="pres">
      <dgm:prSet presAssocID="{DAAA0262-AE8D-4F3C-813F-CFB086E2ABF1}" presName="parentLin" presStyleCnt="0"/>
      <dgm:spPr/>
    </dgm:pt>
    <dgm:pt modelId="{E0B13B9D-1EDC-4851-8077-C46DDF806BC8}" type="pres">
      <dgm:prSet presAssocID="{DAAA0262-AE8D-4F3C-813F-CFB086E2ABF1}" presName="parentLeftMargin" presStyleLbl="node1" presStyleIdx="0" presStyleCnt="3"/>
      <dgm:spPr/>
      <dgm:t>
        <a:bodyPr/>
        <a:lstStyle/>
        <a:p>
          <a:endParaRPr lang="en-US"/>
        </a:p>
      </dgm:t>
    </dgm:pt>
    <dgm:pt modelId="{C604713C-225C-4EF0-B58C-CF6FBAC5AABB}" type="pres">
      <dgm:prSet presAssocID="{DAAA0262-AE8D-4F3C-813F-CFB086E2ABF1}" presName="parentText" presStyleLbl="node1" presStyleIdx="0" presStyleCnt="3">
        <dgm:presLayoutVars>
          <dgm:chMax val="0"/>
          <dgm:bulletEnabled val="1"/>
        </dgm:presLayoutVars>
      </dgm:prSet>
      <dgm:spPr/>
      <dgm:t>
        <a:bodyPr/>
        <a:lstStyle/>
        <a:p>
          <a:endParaRPr lang="en-US"/>
        </a:p>
      </dgm:t>
    </dgm:pt>
    <dgm:pt modelId="{29020830-EB69-4556-B2D0-329C62214634}" type="pres">
      <dgm:prSet presAssocID="{DAAA0262-AE8D-4F3C-813F-CFB086E2ABF1}" presName="negativeSpace" presStyleCnt="0"/>
      <dgm:spPr/>
    </dgm:pt>
    <dgm:pt modelId="{7BF68ED1-3898-476A-876A-F9B2F567B3A7}" type="pres">
      <dgm:prSet presAssocID="{DAAA0262-AE8D-4F3C-813F-CFB086E2ABF1}" presName="childText" presStyleLbl="conFgAcc1" presStyleIdx="0" presStyleCnt="3">
        <dgm:presLayoutVars>
          <dgm:bulletEnabled val="1"/>
        </dgm:presLayoutVars>
      </dgm:prSet>
      <dgm:spPr/>
      <dgm:t>
        <a:bodyPr/>
        <a:lstStyle/>
        <a:p>
          <a:endParaRPr lang="en-US"/>
        </a:p>
      </dgm:t>
    </dgm:pt>
    <dgm:pt modelId="{5C658242-F4C4-406C-AEDD-60E6101F7FD5}" type="pres">
      <dgm:prSet presAssocID="{8677BDBA-79FF-41F8-8B40-A3FBEB0270C4}" presName="spaceBetweenRectangles" presStyleCnt="0"/>
      <dgm:spPr/>
    </dgm:pt>
    <dgm:pt modelId="{2D918C3D-72B0-41AE-B2AE-C83EA8F26EBB}" type="pres">
      <dgm:prSet presAssocID="{CC86F203-8D8A-4716-B4FC-B2AE37F4A69F}" presName="parentLin" presStyleCnt="0"/>
      <dgm:spPr/>
    </dgm:pt>
    <dgm:pt modelId="{3C10E7BD-23DC-4820-9FA0-B7D26C2828E1}" type="pres">
      <dgm:prSet presAssocID="{CC86F203-8D8A-4716-B4FC-B2AE37F4A69F}" presName="parentLeftMargin" presStyleLbl="node1" presStyleIdx="0" presStyleCnt="3"/>
      <dgm:spPr/>
      <dgm:t>
        <a:bodyPr/>
        <a:lstStyle/>
        <a:p>
          <a:endParaRPr lang="en-US"/>
        </a:p>
      </dgm:t>
    </dgm:pt>
    <dgm:pt modelId="{F05144E1-58AA-40CD-A753-0DF0B025C6E4}" type="pres">
      <dgm:prSet presAssocID="{CC86F203-8D8A-4716-B4FC-B2AE37F4A69F}" presName="parentText" presStyleLbl="node1" presStyleIdx="1" presStyleCnt="3">
        <dgm:presLayoutVars>
          <dgm:chMax val="0"/>
          <dgm:bulletEnabled val="1"/>
        </dgm:presLayoutVars>
      </dgm:prSet>
      <dgm:spPr/>
      <dgm:t>
        <a:bodyPr/>
        <a:lstStyle/>
        <a:p>
          <a:endParaRPr lang="en-US"/>
        </a:p>
      </dgm:t>
    </dgm:pt>
    <dgm:pt modelId="{7393475F-754E-4C8E-9F81-94CEF65B23A4}" type="pres">
      <dgm:prSet presAssocID="{CC86F203-8D8A-4716-B4FC-B2AE37F4A69F}" presName="negativeSpace" presStyleCnt="0"/>
      <dgm:spPr/>
    </dgm:pt>
    <dgm:pt modelId="{4811434C-2CDE-4405-BF5B-E00F20E6BA57}" type="pres">
      <dgm:prSet presAssocID="{CC86F203-8D8A-4716-B4FC-B2AE37F4A69F}" presName="childText" presStyleLbl="conFgAcc1" presStyleIdx="1" presStyleCnt="3">
        <dgm:presLayoutVars>
          <dgm:bulletEnabled val="1"/>
        </dgm:presLayoutVars>
      </dgm:prSet>
      <dgm:spPr/>
      <dgm:t>
        <a:bodyPr/>
        <a:lstStyle/>
        <a:p>
          <a:endParaRPr lang="en-US"/>
        </a:p>
      </dgm:t>
    </dgm:pt>
    <dgm:pt modelId="{12DD6EA7-BBA2-4A55-AD5C-EDE89609F381}" type="pres">
      <dgm:prSet presAssocID="{B6CFE505-610B-4CD9-9092-96E029E256B8}" presName="spaceBetweenRectangles" presStyleCnt="0"/>
      <dgm:spPr/>
    </dgm:pt>
    <dgm:pt modelId="{25AEF539-0C78-45EE-BABB-9A150BBFBBAA}" type="pres">
      <dgm:prSet presAssocID="{3BEB668D-E844-46F1-896E-70402EBF8F4F}" presName="parentLin" presStyleCnt="0"/>
      <dgm:spPr/>
    </dgm:pt>
    <dgm:pt modelId="{07495132-9F76-4FF6-B654-C776597A6461}" type="pres">
      <dgm:prSet presAssocID="{3BEB668D-E844-46F1-896E-70402EBF8F4F}" presName="parentLeftMargin" presStyleLbl="node1" presStyleIdx="1" presStyleCnt="3"/>
      <dgm:spPr/>
      <dgm:t>
        <a:bodyPr/>
        <a:lstStyle/>
        <a:p>
          <a:endParaRPr lang="en-US"/>
        </a:p>
      </dgm:t>
    </dgm:pt>
    <dgm:pt modelId="{74258843-A8B0-4C54-97E8-EE2AF61B9BAE}" type="pres">
      <dgm:prSet presAssocID="{3BEB668D-E844-46F1-896E-70402EBF8F4F}" presName="parentText" presStyleLbl="node1" presStyleIdx="2" presStyleCnt="3">
        <dgm:presLayoutVars>
          <dgm:chMax val="0"/>
          <dgm:bulletEnabled val="1"/>
        </dgm:presLayoutVars>
      </dgm:prSet>
      <dgm:spPr/>
      <dgm:t>
        <a:bodyPr/>
        <a:lstStyle/>
        <a:p>
          <a:endParaRPr lang="en-US"/>
        </a:p>
      </dgm:t>
    </dgm:pt>
    <dgm:pt modelId="{02E6C1AE-2D1B-46DE-9EF3-2BFFC71C47F8}" type="pres">
      <dgm:prSet presAssocID="{3BEB668D-E844-46F1-896E-70402EBF8F4F}" presName="negativeSpace" presStyleCnt="0"/>
      <dgm:spPr/>
    </dgm:pt>
    <dgm:pt modelId="{6179F4E2-D1FD-4CD2-A60F-8778CA825BFA}" type="pres">
      <dgm:prSet presAssocID="{3BEB668D-E844-46F1-896E-70402EBF8F4F}" presName="childText" presStyleLbl="conFgAcc1" presStyleIdx="2" presStyleCnt="3">
        <dgm:presLayoutVars>
          <dgm:bulletEnabled val="1"/>
        </dgm:presLayoutVars>
      </dgm:prSet>
      <dgm:spPr/>
      <dgm:t>
        <a:bodyPr/>
        <a:lstStyle/>
        <a:p>
          <a:endParaRPr lang="en-US"/>
        </a:p>
      </dgm:t>
    </dgm:pt>
  </dgm:ptLst>
  <dgm:cxnLst>
    <dgm:cxn modelId="{B72AE2FB-8F1D-4733-B3A9-D59714360814}" type="presOf" srcId="{CC86F203-8D8A-4716-B4FC-B2AE37F4A69F}" destId="{F05144E1-58AA-40CD-A753-0DF0B025C6E4}" srcOrd="1" destOrd="0" presId="urn:microsoft.com/office/officeart/2005/8/layout/list1"/>
    <dgm:cxn modelId="{5E999D8F-5C35-44E4-88A8-871CA503F417}" type="presOf" srcId="{85644D1C-34D5-487E-8CD1-1A38405B1E09}" destId="{7BF68ED1-3898-476A-876A-F9B2F567B3A7}" srcOrd="0" destOrd="0" presId="urn:microsoft.com/office/officeart/2005/8/layout/list1"/>
    <dgm:cxn modelId="{F4E7D8DF-DCA5-46E9-A8B0-3B3B83541676}" srcId="{5750DAFB-A750-4C2F-9EAA-C7A9AD9EFA58}" destId="{CC86F203-8D8A-4716-B4FC-B2AE37F4A69F}" srcOrd="1" destOrd="0" parTransId="{90FF61B3-D8AA-46EB-A0FD-55F2F101872B}" sibTransId="{B6CFE505-610B-4CD9-9092-96E029E256B8}"/>
    <dgm:cxn modelId="{ACEDA0AA-581C-4076-AB70-A50B602FA2D7}" type="presOf" srcId="{4D0807FA-E54E-4230-BE33-6751DDE50653}" destId="{4811434C-2CDE-4405-BF5B-E00F20E6BA57}" srcOrd="0" destOrd="0" presId="urn:microsoft.com/office/officeart/2005/8/layout/list1"/>
    <dgm:cxn modelId="{A3821B2F-3D4A-46AE-A71D-675DF56923F2}" srcId="{CC86F203-8D8A-4716-B4FC-B2AE37F4A69F}" destId="{4B4122B4-7CEB-4352-A247-8F5EB632145A}" srcOrd="1" destOrd="0" parTransId="{3D916D64-C8C7-41CE-ABA9-D97148A8103B}" sibTransId="{04BFF8D0-2EF5-48E8-8DEF-FD10D7BE94A1}"/>
    <dgm:cxn modelId="{75642246-7F66-4771-BC19-04F5BE858D6A}" type="presOf" srcId="{5750DAFB-A750-4C2F-9EAA-C7A9AD9EFA58}" destId="{35B23145-DC99-45D5-995E-0F11AF54098D}" srcOrd="0" destOrd="0" presId="urn:microsoft.com/office/officeart/2005/8/layout/list1"/>
    <dgm:cxn modelId="{6ADC3F84-F779-414A-95B8-6266C57AEF9E}" type="presOf" srcId="{2AEF173D-D56F-4D63-8E10-3D198C39C144}" destId="{7BF68ED1-3898-476A-876A-F9B2F567B3A7}" srcOrd="0" destOrd="1" presId="urn:microsoft.com/office/officeart/2005/8/layout/list1"/>
    <dgm:cxn modelId="{9652527E-61B5-4C32-BF5A-309F4C952329}" srcId="{DAAA0262-AE8D-4F3C-813F-CFB086E2ABF1}" destId="{2AEF173D-D56F-4D63-8E10-3D198C39C144}" srcOrd="1" destOrd="0" parTransId="{04EDD4DF-6D43-499A-B04A-FC6A67C9C54C}" sibTransId="{28581F74-4ED6-4A3B-A2AD-6661A860FE82}"/>
    <dgm:cxn modelId="{0EDF8B7A-3CAC-4108-85A6-113B7BC882AE}" type="presOf" srcId="{DAAA0262-AE8D-4F3C-813F-CFB086E2ABF1}" destId="{E0B13B9D-1EDC-4851-8077-C46DDF806BC8}" srcOrd="0" destOrd="0" presId="urn:microsoft.com/office/officeart/2005/8/layout/list1"/>
    <dgm:cxn modelId="{78459E27-68AC-4ACE-BDAE-ACED2D07FF6C}" srcId="{3BEB668D-E844-46F1-896E-70402EBF8F4F}" destId="{A85B9827-3810-4BFD-959C-0A51562CCC7A}" srcOrd="0" destOrd="0" parTransId="{31DBF896-2CEE-47E2-ADD4-CB57147A5093}" sibTransId="{AFBDC6BA-4B2C-4916-AA8D-D405466AA835}"/>
    <dgm:cxn modelId="{C61B1918-C19C-48F3-A249-DD714ED1F78A}" type="presOf" srcId="{8AC10222-3BF1-439F-BFFB-68C38400D6E2}" destId="{6179F4E2-D1FD-4CD2-A60F-8778CA825BFA}" srcOrd="0" destOrd="1" presId="urn:microsoft.com/office/officeart/2005/8/layout/list1"/>
    <dgm:cxn modelId="{C744BE72-A11D-4879-880A-F6DE2E1E1C28}" type="presOf" srcId="{4B4122B4-7CEB-4352-A247-8F5EB632145A}" destId="{4811434C-2CDE-4405-BF5B-E00F20E6BA57}" srcOrd="0" destOrd="1" presId="urn:microsoft.com/office/officeart/2005/8/layout/list1"/>
    <dgm:cxn modelId="{0361EBBE-6D21-4567-8D14-EA1FDCEE191A}" type="presOf" srcId="{A85B9827-3810-4BFD-959C-0A51562CCC7A}" destId="{6179F4E2-D1FD-4CD2-A60F-8778CA825BFA}" srcOrd="0" destOrd="0" presId="urn:microsoft.com/office/officeart/2005/8/layout/list1"/>
    <dgm:cxn modelId="{A3A08974-07CF-4C16-B179-270A913995BD}" srcId="{DAAA0262-AE8D-4F3C-813F-CFB086E2ABF1}" destId="{85644D1C-34D5-487E-8CD1-1A38405B1E09}" srcOrd="0" destOrd="0" parTransId="{0E8F9F5A-A053-4999-98F0-4A44BBA162D5}" sibTransId="{7EC17A3B-6034-4AAA-B9CF-A31D97D7B508}"/>
    <dgm:cxn modelId="{A32EFC3C-B270-469E-BBF9-6C67FC22309E}" srcId="{5750DAFB-A750-4C2F-9EAA-C7A9AD9EFA58}" destId="{3BEB668D-E844-46F1-896E-70402EBF8F4F}" srcOrd="2" destOrd="0" parTransId="{030BAE2F-E35D-4C7E-AD2E-6F07C893E943}" sibTransId="{3EC06E1C-0553-45DB-8DA8-706F8E7622D0}"/>
    <dgm:cxn modelId="{46E48475-5EB7-4C20-9CBE-AA3C07AD023E}" srcId="{5750DAFB-A750-4C2F-9EAA-C7A9AD9EFA58}" destId="{DAAA0262-AE8D-4F3C-813F-CFB086E2ABF1}" srcOrd="0" destOrd="0" parTransId="{21FBDC4F-3B2D-425E-B29F-A9871825E9D6}" sibTransId="{8677BDBA-79FF-41F8-8B40-A3FBEB0270C4}"/>
    <dgm:cxn modelId="{CEC45069-59F5-425E-BE37-875AC2FD73A1}" type="presOf" srcId="{3BEB668D-E844-46F1-896E-70402EBF8F4F}" destId="{74258843-A8B0-4C54-97E8-EE2AF61B9BAE}" srcOrd="1" destOrd="0" presId="urn:microsoft.com/office/officeart/2005/8/layout/list1"/>
    <dgm:cxn modelId="{474D505E-8ECC-446E-BE0D-A2815D93546C}" type="presOf" srcId="{DE37B21C-4A8B-409E-9842-64D2B6B91E87}" destId="{6179F4E2-D1FD-4CD2-A60F-8778CA825BFA}" srcOrd="0" destOrd="2" presId="urn:microsoft.com/office/officeart/2005/8/layout/list1"/>
    <dgm:cxn modelId="{55EC8393-C0DA-4CE5-863A-E066401FF638}" srcId="{CC86F203-8D8A-4716-B4FC-B2AE37F4A69F}" destId="{4D0807FA-E54E-4230-BE33-6751DDE50653}" srcOrd="0" destOrd="0" parTransId="{AD70366D-296D-4D57-87FE-82292A52A2CA}" sibTransId="{44FBFA46-03AD-4E25-B51F-6CFB408E0E67}"/>
    <dgm:cxn modelId="{28D272DF-2796-4D15-8267-974B426EC0D1}" type="presOf" srcId="{DAAA0262-AE8D-4F3C-813F-CFB086E2ABF1}" destId="{C604713C-225C-4EF0-B58C-CF6FBAC5AABB}" srcOrd="1" destOrd="0" presId="urn:microsoft.com/office/officeart/2005/8/layout/list1"/>
    <dgm:cxn modelId="{A079C9E9-A14D-41A7-9A47-DF2339543721}" srcId="{3BEB668D-E844-46F1-896E-70402EBF8F4F}" destId="{8AC10222-3BF1-439F-BFFB-68C38400D6E2}" srcOrd="1" destOrd="0" parTransId="{2BCC38B7-C15F-4657-9F81-9C14AC4FF980}" sibTransId="{4871EB61-BF46-436E-956A-E7730CDB79D6}"/>
    <dgm:cxn modelId="{1019134A-18FA-4E52-9AB0-EF526F581412}" srcId="{3BEB668D-E844-46F1-896E-70402EBF8F4F}" destId="{DE37B21C-4A8B-409E-9842-64D2B6B91E87}" srcOrd="2" destOrd="0" parTransId="{B58D2CBC-C3C2-477B-BFF0-E6E3CAD96A76}" sibTransId="{BCD2E344-156A-4EAF-840E-A171E0B8EB53}"/>
    <dgm:cxn modelId="{9B28D51D-6748-4CD8-ADD2-A95006A1BB0E}" type="presOf" srcId="{CC86F203-8D8A-4716-B4FC-B2AE37F4A69F}" destId="{3C10E7BD-23DC-4820-9FA0-B7D26C2828E1}" srcOrd="0" destOrd="0" presId="urn:microsoft.com/office/officeart/2005/8/layout/list1"/>
    <dgm:cxn modelId="{D2D849CE-396D-4983-8C22-A4C2375055B3}" type="presOf" srcId="{3BEB668D-E844-46F1-896E-70402EBF8F4F}" destId="{07495132-9F76-4FF6-B654-C776597A6461}" srcOrd="0" destOrd="0" presId="urn:microsoft.com/office/officeart/2005/8/layout/list1"/>
    <dgm:cxn modelId="{54553841-8364-48F0-919D-8811AEB002DF}" type="presParOf" srcId="{35B23145-DC99-45D5-995E-0F11AF54098D}" destId="{7CC95F89-80AD-4CF9-B450-B81FA64BE86F}" srcOrd="0" destOrd="0" presId="urn:microsoft.com/office/officeart/2005/8/layout/list1"/>
    <dgm:cxn modelId="{340A9776-D9E0-47F3-89DF-082A6B04B048}" type="presParOf" srcId="{7CC95F89-80AD-4CF9-B450-B81FA64BE86F}" destId="{E0B13B9D-1EDC-4851-8077-C46DDF806BC8}" srcOrd="0" destOrd="0" presId="urn:microsoft.com/office/officeart/2005/8/layout/list1"/>
    <dgm:cxn modelId="{CDC56E01-08B1-4605-A6A3-2FD253D7EDDB}" type="presParOf" srcId="{7CC95F89-80AD-4CF9-B450-B81FA64BE86F}" destId="{C604713C-225C-4EF0-B58C-CF6FBAC5AABB}" srcOrd="1" destOrd="0" presId="urn:microsoft.com/office/officeart/2005/8/layout/list1"/>
    <dgm:cxn modelId="{C34969C0-8852-497E-BE40-B0F80F42092D}" type="presParOf" srcId="{35B23145-DC99-45D5-995E-0F11AF54098D}" destId="{29020830-EB69-4556-B2D0-329C62214634}" srcOrd="1" destOrd="0" presId="urn:microsoft.com/office/officeart/2005/8/layout/list1"/>
    <dgm:cxn modelId="{7202CF2A-D5A8-4EA6-9F67-21E48817D5E0}" type="presParOf" srcId="{35B23145-DC99-45D5-995E-0F11AF54098D}" destId="{7BF68ED1-3898-476A-876A-F9B2F567B3A7}" srcOrd="2" destOrd="0" presId="urn:microsoft.com/office/officeart/2005/8/layout/list1"/>
    <dgm:cxn modelId="{B5880C9D-180C-40A5-862B-94631A0CA089}" type="presParOf" srcId="{35B23145-DC99-45D5-995E-0F11AF54098D}" destId="{5C658242-F4C4-406C-AEDD-60E6101F7FD5}" srcOrd="3" destOrd="0" presId="urn:microsoft.com/office/officeart/2005/8/layout/list1"/>
    <dgm:cxn modelId="{E76FBFA9-E07B-4C3F-A640-C0FC793DBBF9}" type="presParOf" srcId="{35B23145-DC99-45D5-995E-0F11AF54098D}" destId="{2D918C3D-72B0-41AE-B2AE-C83EA8F26EBB}" srcOrd="4" destOrd="0" presId="urn:microsoft.com/office/officeart/2005/8/layout/list1"/>
    <dgm:cxn modelId="{533CFA53-FD41-4195-B59C-B1ADF5F3CA63}" type="presParOf" srcId="{2D918C3D-72B0-41AE-B2AE-C83EA8F26EBB}" destId="{3C10E7BD-23DC-4820-9FA0-B7D26C2828E1}" srcOrd="0" destOrd="0" presId="urn:microsoft.com/office/officeart/2005/8/layout/list1"/>
    <dgm:cxn modelId="{FA772DE6-84DB-4DF9-970B-F176FED565E0}" type="presParOf" srcId="{2D918C3D-72B0-41AE-B2AE-C83EA8F26EBB}" destId="{F05144E1-58AA-40CD-A753-0DF0B025C6E4}" srcOrd="1" destOrd="0" presId="urn:microsoft.com/office/officeart/2005/8/layout/list1"/>
    <dgm:cxn modelId="{E0443A80-2F9E-472F-8E53-A008551BBD1D}" type="presParOf" srcId="{35B23145-DC99-45D5-995E-0F11AF54098D}" destId="{7393475F-754E-4C8E-9F81-94CEF65B23A4}" srcOrd="5" destOrd="0" presId="urn:microsoft.com/office/officeart/2005/8/layout/list1"/>
    <dgm:cxn modelId="{AE3881D9-C972-4F44-9E13-FFB47B1EF3F1}" type="presParOf" srcId="{35B23145-DC99-45D5-995E-0F11AF54098D}" destId="{4811434C-2CDE-4405-BF5B-E00F20E6BA57}" srcOrd="6" destOrd="0" presId="urn:microsoft.com/office/officeart/2005/8/layout/list1"/>
    <dgm:cxn modelId="{0DDC40AA-DFC0-46A5-81F5-48BAA442FA6A}" type="presParOf" srcId="{35B23145-DC99-45D5-995E-0F11AF54098D}" destId="{12DD6EA7-BBA2-4A55-AD5C-EDE89609F381}" srcOrd="7" destOrd="0" presId="urn:microsoft.com/office/officeart/2005/8/layout/list1"/>
    <dgm:cxn modelId="{4F18B5CF-4DE5-485A-A945-A10CFAAEEA49}" type="presParOf" srcId="{35B23145-DC99-45D5-995E-0F11AF54098D}" destId="{25AEF539-0C78-45EE-BABB-9A150BBFBBAA}" srcOrd="8" destOrd="0" presId="urn:microsoft.com/office/officeart/2005/8/layout/list1"/>
    <dgm:cxn modelId="{FAF326FC-589D-4CFA-89C7-5D473548569F}" type="presParOf" srcId="{25AEF539-0C78-45EE-BABB-9A150BBFBBAA}" destId="{07495132-9F76-4FF6-B654-C776597A6461}" srcOrd="0" destOrd="0" presId="urn:microsoft.com/office/officeart/2005/8/layout/list1"/>
    <dgm:cxn modelId="{34AEEAD7-8CB6-4EBF-A6C7-075F3C380742}" type="presParOf" srcId="{25AEF539-0C78-45EE-BABB-9A150BBFBBAA}" destId="{74258843-A8B0-4C54-97E8-EE2AF61B9BAE}" srcOrd="1" destOrd="0" presId="urn:microsoft.com/office/officeart/2005/8/layout/list1"/>
    <dgm:cxn modelId="{6FDE267A-9BFA-4443-B8A2-BEA941A3EF2B}" type="presParOf" srcId="{35B23145-DC99-45D5-995E-0F11AF54098D}" destId="{02E6C1AE-2D1B-46DE-9EF3-2BFFC71C47F8}" srcOrd="9" destOrd="0" presId="urn:microsoft.com/office/officeart/2005/8/layout/list1"/>
    <dgm:cxn modelId="{12AFB320-42FB-4DC6-8EBF-D029BEB03AC0}" type="presParOf" srcId="{35B23145-DC99-45D5-995E-0F11AF54098D}" destId="{6179F4E2-D1FD-4CD2-A60F-8778CA825BFA}"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6BB1603-9EB2-4254-A17E-0A47BE734E2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FAF97EAE-C9D6-4253-89CB-F0EDC8D1B6DD}">
      <dgm:prSet custT="1"/>
      <dgm:spPr/>
      <dgm:t>
        <a:bodyPr/>
        <a:lstStyle/>
        <a:p>
          <a:pPr rtl="0"/>
          <a:r>
            <a:rPr lang="en-GB" sz="2000" dirty="0">
              <a:latin typeface="Arial" panose="020B0604020202020204" pitchFamily="34" charset="0"/>
              <a:cs typeface="Arial" panose="020B0604020202020204" pitchFamily="34" charset="0"/>
            </a:rPr>
            <a:t>Measures the loading of Iodine in mg (iodine)/g (carbon)</a:t>
          </a:r>
          <a:endParaRPr lang="en-US" sz="2000" dirty="0">
            <a:latin typeface="Arial" panose="020B0604020202020204" pitchFamily="34" charset="0"/>
            <a:cs typeface="Arial" panose="020B0604020202020204" pitchFamily="34" charset="0"/>
          </a:endParaRPr>
        </a:p>
      </dgm:t>
    </dgm:pt>
    <dgm:pt modelId="{46B6B665-FAB3-4DD6-B3B0-DDD679DDD643}" type="parTrans" cxnId="{E4E1AEF6-700D-49EC-BDD7-8CD43B366FAF}">
      <dgm:prSet/>
      <dgm:spPr/>
      <dgm:t>
        <a:bodyPr/>
        <a:lstStyle/>
        <a:p>
          <a:endParaRPr lang="en-US" sz="2800">
            <a:latin typeface="Arial" panose="020B0604020202020204" pitchFamily="34" charset="0"/>
            <a:cs typeface="Arial" panose="020B0604020202020204" pitchFamily="34" charset="0"/>
          </a:endParaRPr>
        </a:p>
      </dgm:t>
    </dgm:pt>
    <dgm:pt modelId="{C449074D-9B4E-429D-AF7D-EE4CA2C59DC2}" type="sibTrans" cxnId="{E4E1AEF6-700D-49EC-BDD7-8CD43B366FAF}">
      <dgm:prSet/>
      <dgm:spPr/>
      <dgm:t>
        <a:bodyPr/>
        <a:lstStyle/>
        <a:p>
          <a:endParaRPr lang="en-US" sz="2800">
            <a:latin typeface="Arial" panose="020B0604020202020204" pitchFamily="34" charset="0"/>
            <a:cs typeface="Arial" panose="020B0604020202020204" pitchFamily="34" charset="0"/>
          </a:endParaRPr>
        </a:p>
      </dgm:t>
    </dgm:pt>
    <dgm:pt modelId="{A77B00FD-4E43-46E5-85C2-310F48552AE9}">
      <dgm:prSet custT="1"/>
      <dgm:spPr/>
      <dgm:t>
        <a:bodyPr/>
        <a:lstStyle/>
        <a:p>
          <a:pPr rtl="0"/>
          <a:r>
            <a:rPr lang="en-GB" sz="2000" dirty="0">
              <a:latin typeface="Arial" panose="020B0604020202020204" pitchFamily="34" charset="0"/>
              <a:cs typeface="Arial" panose="020B0604020202020204" pitchFamily="34" charset="0"/>
            </a:rPr>
            <a:t>Indication of the surface area</a:t>
          </a:r>
          <a:endParaRPr lang="en-US" sz="2000" dirty="0">
            <a:latin typeface="Arial" panose="020B0604020202020204" pitchFamily="34" charset="0"/>
            <a:cs typeface="Arial" panose="020B0604020202020204" pitchFamily="34" charset="0"/>
          </a:endParaRPr>
        </a:p>
      </dgm:t>
    </dgm:pt>
    <dgm:pt modelId="{1B3B28BA-6A0C-44D8-9C66-07844F3788D4}" type="parTrans" cxnId="{93860B6A-97C3-430C-9E64-71F1005B6062}">
      <dgm:prSet/>
      <dgm:spPr/>
      <dgm:t>
        <a:bodyPr/>
        <a:lstStyle/>
        <a:p>
          <a:endParaRPr lang="en-US" sz="2800">
            <a:latin typeface="Arial" panose="020B0604020202020204" pitchFamily="34" charset="0"/>
            <a:cs typeface="Arial" panose="020B0604020202020204" pitchFamily="34" charset="0"/>
          </a:endParaRPr>
        </a:p>
      </dgm:t>
    </dgm:pt>
    <dgm:pt modelId="{E4ABD028-F1E4-4A5B-8464-C99E127A1516}" type="sibTrans" cxnId="{93860B6A-97C3-430C-9E64-71F1005B6062}">
      <dgm:prSet/>
      <dgm:spPr/>
      <dgm:t>
        <a:bodyPr/>
        <a:lstStyle/>
        <a:p>
          <a:endParaRPr lang="en-US" sz="2800">
            <a:latin typeface="Arial" panose="020B0604020202020204" pitchFamily="34" charset="0"/>
            <a:cs typeface="Arial" panose="020B0604020202020204" pitchFamily="34" charset="0"/>
          </a:endParaRPr>
        </a:p>
      </dgm:t>
    </dgm:pt>
    <dgm:pt modelId="{3A519E75-AB3A-45CE-A56F-C0A7BC3F7B4B}">
      <dgm:prSet custT="1"/>
      <dgm:spPr/>
      <dgm:t>
        <a:bodyPr/>
        <a:lstStyle/>
        <a:p>
          <a:pPr rtl="0"/>
          <a:r>
            <a:rPr lang="en-GB" sz="2000" dirty="0">
              <a:latin typeface="Arial" panose="020B0604020202020204" pitchFamily="34" charset="0"/>
              <a:cs typeface="Arial" panose="020B0604020202020204" pitchFamily="34" charset="0"/>
            </a:rPr>
            <a:t>Indicator of total pore volume</a:t>
          </a:r>
          <a:endParaRPr lang="en-US" sz="2000" dirty="0">
            <a:latin typeface="Arial" panose="020B0604020202020204" pitchFamily="34" charset="0"/>
            <a:cs typeface="Arial" panose="020B0604020202020204" pitchFamily="34" charset="0"/>
          </a:endParaRPr>
        </a:p>
      </dgm:t>
    </dgm:pt>
    <dgm:pt modelId="{76F9881F-9256-45F7-B4B9-01B5B23A51DE}" type="parTrans" cxnId="{7223E74E-C64D-47D5-8E58-81C2D040610B}">
      <dgm:prSet/>
      <dgm:spPr/>
      <dgm:t>
        <a:bodyPr/>
        <a:lstStyle/>
        <a:p>
          <a:endParaRPr lang="en-US" sz="2800">
            <a:latin typeface="Arial" panose="020B0604020202020204" pitchFamily="34" charset="0"/>
            <a:cs typeface="Arial" panose="020B0604020202020204" pitchFamily="34" charset="0"/>
          </a:endParaRPr>
        </a:p>
      </dgm:t>
    </dgm:pt>
    <dgm:pt modelId="{0977534F-F7E6-4F00-9012-A45A9388069C}" type="sibTrans" cxnId="{7223E74E-C64D-47D5-8E58-81C2D040610B}">
      <dgm:prSet/>
      <dgm:spPr/>
      <dgm:t>
        <a:bodyPr/>
        <a:lstStyle/>
        <a:p>
          <a:endParaRPr lang="en-US" sz="2800">
            <a:latin typeface="Arial" panose="020B0604020202020204" pitchFamily="34" charset="0"/>
            <a:cs typeface="Arial" panose="020B0604020202020204" pitchFamily="34" charset="0"/>
          </a:endParaRPr>
        </a:p>
      </dgm:t>
    </dgm:pt>
    <dgm:pt modelId="{3549C3A9-FB2B-4E99-B4A6-BBC42B7EF4AA}">
      <dgm:prSet custT="1"/>
      <dgm:spPr/>
      <dgm:t>
        <a:bodyPr/>
        <a:lstStyle/>
        <a:p>
          <a:pPr rtl="0"/>
          <a:r>
            <a:rPr lang="en-GB" sz="2000" dirty="0">
              <a:latin typeface="Arial" panose="020B0604020202020204" pitchFamily="34" charset="0"/>
              <a:cs typeface="Arial" panose="020B0604020202020204" pitchFamily="34" charset="0"/>
            </a:rPr>
            <a:t>Test Characteristics</a:t>
          </a:r>
          <a:endParaRPr lang="en-US" sz="2000" dirty="0">
            <a:latin typeface="Arial" panose="020B0604020202020204" pitchFamily="34" charset="0"/>
            <a:cs typeface="Arial" panose="020B0604020202020204" pitchFamily="34" charset="0"/>
          </a:endParaRPr>
        </a:p>
      </dgm:t>
    </dgm:pt>
    <dgm:pt modelId="{953C03CB-1A6B-4180-ACB5-A988221B94F3}" type="parTrans" cxnId="{846F21C3-D4EB-49FD-9073-98D56410F15F}">
      <dgm:prSet/>
      <dgm:spPr/>
      <dgm:t>
        <a:bodyPr/>
        <a:lstStyle/>
        <a:p>
          <a:endParaRPr lang="en-US" sz="2800">
            <a:latin typeface="Arial" panose="020B0604020202020204" pitchFamily="34" charset="0"/>
            <a:cs typeface="Arial" panose="020B0604020202020204" pitchFamily="34" charset="0"/>
          </a:endParaRPr>
        </a:p>
      </dgm:t>
    </dgm:pt>
    <dgm:pt modelId="{00BC2C65-8C6B-4C94-9506-136A1FF267BE}" type="sibTrans" cxnId="{846F21C3-D4EB-49FD-9073-98D56410F15F}">
      <dgm:prSet/>
      <dgm:spPr/>
      <dgm:t>
        <a:bodyPr/>
        <a:lstStyle/>
        <a:p>
          <a:endParaRPr lang="en-US" sz="2800">
            <a:latin typeface="Arial" panose="020B0604020202020204" pitchFamily="34" charset="0"/>
            <a:cs typeface="Arial" panose="020B0604020202020204" pitchFamily="34" charset="0"/>
          </a:endParaRPr>
        </a:p>
      </dgm:t>
    </dgm:pt>
    <dgm:pt modelId="{D7D9AB3F-1B40-407D-BAD2-8FE2CA505596}">
      <dgm:prSet custT="1"/>
      <dgm:spPr/>
      <dgm:t>
        <a:bodyPr/>
        <a:lstStyle/>
        <a:p>
          <a:pPr rtl="0"/>
          <a:r>
            <a:rPr lang="en-GB" sz="2000" dirty="0">
              <a:latin typeface="Arial" panose="020B0604020202020204" pitchFamily="34" charset="0"/>
              <a:cs typeface="Arial" panose="020B0604020202020204" pitchFamily="34" charset="0"/>
            </a:rPr>
            <a:t>Micro pollutant capacity</a:t>
          </a:r>
          <a:endParaRPr lang="en-US" sz="2000" dirty="0">
            <a:latin typeface="Arial" panose="020B0604020202020204" pitchFamily="34" charset="0"/>
            <a:cs typeface="Arial" panose="020B0604020202020204" pitchFamily="34" charset="0"/>
          </a:endParaRPr>
        </a:p>
      </dgm:t>
    </dgm:pt>
    <dgm:pt modelId="{34A3DD1F-E778-4CDD-A50D-52BBE1B834EA}" type="parTrans" cxnId="{54A3478A-D758-4B03-A324-F389F134E13E}">
      <dgm:prSet/>
      <dgm:spPr/>
      <dgm:t>
        <a:bodyPr/>
        <a:lstStyle/>
        <a:p>
          <a:endParaRPr lang="en-US" sz="2800">
            <a:latin typeface="Arial" panose="020B0604020202020204" pitchFamily="34" charset="0"/>
            <a:cs typeface="Arial" panose="020B0604020202020204" pitchFamily="34" charset="0"/>
          </a:endParaRPr>
        </a:p>
      </dgm:t>
    </dgm:pt>
    <dgm:pt modelId="{535F3633-187A-456B-BE3E-95EC6A33EA87}" type="sibTrans" cxnId="{54A3478A-D758-4B03-A324-F389F134E13E}">
      <dgm:prSet/>
      <dgm:spPr/>
      <dgm:t>
        <a:bodyPr/>
        <a:lstStyle/>
        <a:p>
          <a:endParaRPr lang="en-US" sz="2800">
            <a:latin typeface="Arial" panose="020B0604020202020204" pitchFamily="34" charset="0"/>
            <a:cs typeface="Arial" panose="020B0604020202020204" pitchFamily="34" charset="0"/>
          </a:endParaRPr>
        </a:p>
      </dgm:t>
    </dgm:pt>
    <dgm:pt modelId="{C260AE91-1D4E-4896-B824-32D486D688C5}">
      <dgm:prSet custT="1"/>
      <dgm:spPr/>
      <dgm:t>
        <a:bodyPr/>
        <a:lstStyle/>
        <a:p>
          <a:pPr rtl="0"/>
          <a:r>
            <a:rPr lang="en-GB" sz="2000" dirty="0">
              <a:latin typeface="Arial" panose="020B0604020202020204" pitchFamily="34" charset="0"/>
              <a:cs typeface="Arial" panose="020B0604020202020204" pitchFamily="34" charset="0"/>
            </a:rPr>
            <a:t>Over 100% loading</a:t>
          </a:r>
          <a:endParaRPr lang="en-US" sz="2000" dirty="0">
            <a:latin typeface="Arial" panose="020B0604020202020204" pitchFamily="34" charset="0"/>
            <a:cs typeface="Arial" panose="020B0604020202020204" pitchFamily="34" charset="0"/>
          </a:endParaRPr>
        </a:p>
      </dgm:t>
    </dgm:pt>
    <dgm:pt modelId="{9076FC57-6698-4991-B499-04E3A0BD37A1}" type="parTrans" cxnId="{AEEB7F6D-E743-44FE-81F3-FCD53D255B01}">
      <dgm:prSet/>
      <dgm:spPr/>
      <dgm:t>
        <a:bodyPr/>
        <a:lstStyle/>
        <a:p>
          <a:endParaRPr lang="en-US" sz="2800">
            <a:latin typeface="Arial" panose="020B0604020202020204" pitchFamily="34" charset="0"/>
            <a:cs typeface="Arial" panose="020B0604020202020204" pitchFamily="34" charset="0"/>
          </a:endParaRPr>
        </a:p>
      </dgm:t>
    </dgm:pt>
    <dgm:pt modelId="{DECD9218-9AFC-42A6-BB90-507C7001A544}" type="sibTrans" cxnId="{AEEB7F6D-E743-44FE-81F3-FCD53D255B01}">
      <dgm:prSet/>
      <dgm:spPr/>
      <dgm:t>
        <a:bodyPr/>
        <a:lstStyle/>
        <a:p>
          <a:endParaRPr lang="en-US" sz="2800">
            <a:latin typeface="Arial" panose="020B0604020202020204" pitchFamily="34" charset="0"/>
            <a:cs typeface="Arial" panose="020B0604020202020204" pitchFamily="34" charset="0"/>
          </a:endParaRPr>
        </a:p>
      </dgm:t>
    </dgm:pt>
    <dgm:pt modelId="{360F4762-23EB-431D-94E7-1D1C3349C17E}">
      <dgm:prSet custT="1"/>
      <dgm:spPr/>
      <dgm:t>
        <a:bodyPr/>
        <a:lstStyle/>
        <a:p>
          <a:pPr rtl="0"/>
          <a:r>
            <a:rPr lang="en-GB" sz="2000" dirty="0">
              <a:latin typeface="Arial" panose="020B0604020202020204" pitchFamily="34" charset="0"/>
              <a:cs typeface="Arial" panose="020B0604020202020204" pitchFamily="34" charset="0"/>
            </a:rPr>
            <a:t>Static test</a:t>
          </a:r>
          <a:endParaRPr lang="en-US" sz="2000" dirty="0">
            <a:latin typeface="Arial" panose="020B0604020202020204" pitchFamily="34" charset="0"/>
            <a:cs typeface="Arial" panose="020B0604020202020204" pitchFamily="34" charset="0"/>
          </a:endParaRPr>
        </a:p>
      </dgm:t>
    </dgm:pt>
    <dgm:pt modelId="{9CB9D255-6AFD-4BE9-AD00-C41116CF4447}" type="parTrans" cxnId="{14CD2F80-1EA2-46F0-A0F2-AD5E9B61020B}">
      <dgm:prSet/>
      <dgm:spPr/>
      <dgm:t>
        <a:bodyPr/>
        <a:lstStyle/>
        <a:p>
          <a:endParaRPr lang="en-US" sz="2800">
            <a:latin typeface="Arial" panose="020B0604020202020204" pitchFamily="34" charset="0"/>
            <a:cs typeface="Arial" panose="020B0604020202020204" pitchFamily="34" charset="0"/>
          </a:endParaRPr>
        </a:p>
      </dgm:t>
    </dgm:pt>
    <dgm:pt modelId="{A6897399-21E8-451D-93F2-6F9CBCC21163}" type="sibTrans" cxnId="{14CD2F80-1EA2-46F0-A0F2-AD5E9B61020B}">
      <dgm:prSet/>
      <dgm:spPr/>
      <dgm:t>
        <a:bodyPr/>
        <a:lstStyle/>
        <a:p>
          <a:endParaRPr lang="en-US" sz="2800">
            <a:latin typeface="Arial" panose="020B0604020202020204" pitchFamily="34" charset="0"/>
            <a:cs typeface="Arial" panose="020B0604020202020204" pitchFamily="34" charset="0"/>
          </a:endParaRPr>
        </a:p>
      </dgm:t>
    </dgm:pt>
    <dgm:pt modelId="{45086803-089A-4F5B-9428-53418006DC69}">
      <dgm:prSet custT="1"/>
      <dgm:spPr/>
      <dgm:t>
        <a:bodyPr/>
        <a:lstStyle/>
        <a:p>
          <a:pPr rtl="0"/>
          <a:r>
            <a:rPr lang="en-GB" sz="2000" dirty="0">
              <a:latin typeface="Arial" panose="020B0604020202020204" pitchFamily="34" charset="0"/>
              <a:cs typeface="Arial" panose="020B0604020202020204" pitchFamily="34" charset="0"/>
            </a:rPr>
            <a:t>Wetting</a:t>
          </a:r>
        </a:p>
      </dgm:t>
    </dgm:pt>
    <dgm:pt modelId="{F2E88374-D254-4C89-BE54-AD7B11714CE4}" type="parTrans" cxnId="{F6D2720C-9B0E-47CE-BA8F-BC44F1A58AE2}">
      <dgm:prSet/>
      <dgm:spPr/>
      <dgm:t>
        <a:bodyPr/>
        <a:lstStyle/>
        <a:p>
          <a:endParaRPr lang="en-US" sz="2800">
            <a:latin typeface="Arial" panose="020B0604020202020204" pitchFamily="34" charset="0"/>
            <a:cs typeface="Arial" panose="020B0604020202020204" pitchFamily="34" charset="0"/>
          </a:endParaRPr>
        </a:p>
      </dgm:t>
    </dgm:pt>
    <dgm:pt modelId="{F51C9F3A-A600-4C7E-A764-97D0AD806E32}" type="sibTrans" cxnId="{F6D2720C-9B0E-47CE-BA8F-BC44F1A58AE2}">
      <dgm:prSet/>
      <dgm:spPr/>
      <dgm:t>
        <a:bodyPr/>
        <a:lstStyle/>
        <a:p>
          <a:endParaRPr lang="en-US" sz="2800">
            <a:latin typeface="Arial" panose="020B0604020202020204" pitchFamily="34" charset="0"/>
            <a:cs typeface="Arial" panose="020B0604020202020204" pitchFamily="34" charset="0"/>
          </a:endParaRPr>
        </a:p>
      </dgm:t>
    </dgm:pt>
    <dgm:pt modelId="{80DCFBC5-7AEA-4799-95E9-062E055BC091}">
      <dgm:prSet custT="1"/>
      <dgm:spPr/>
      <dgm:t>
        <a:bodyPr/>
        <a:lstStyle/>
        <a:p>
          <a:pPr rtl="0"/>
          <a:r>
            <a:rPr lang="en-US" sz="2000" dirty="0">
              <a:latin typeface="Arial" panose="020B0604020202020204" pitchFamily="34" charset="0"/>
              <a:cs typeface="Arial" panose="020B0604020202020204" pitchFamily="34" charset="0"/>
            </a:rPr>
            <a:t>High molecular weight/loading applications</a:t>
          </a:r>
        </a:p>
      </dgm:t>
    </dgm:pt>
    <dgm:pt modelId="{9EF28EA6-03F9-46CA-87B5-C48286BAC0FC}" type="parTrans" cxnId="{C297DE88-B820-46E2-9CB1-0348BDE60F0F}">
      <dgm:prSet/>
      <dgm:spPr/>
      <dgm:t>
        <a:bodyPr/>
        <a:lstStyle/>
        <a:p>
          <a:endParaRPr lang="en-US" sz="2800">
            <a:latin typeface="Arial" panose="020B0604020202020204" pitchFamily="34" charset="0"/>
            <a:cs typeface="Arial" panose="020B0604020202020204" pitchFamily="34" charset="0"/>
          </a:endParaRPr>
        </a:p>
      </dgm:t>
    </dgm:pt>
    <dgm:pt modelId="{6FFAA7AE-67C6-4B52-A374-F78E4141F1D2}" type="sibTrans" cxnId="{C297DE88-B820-46E2-9CB1-0348BDE60F0F}">
      <dgm:prSet/>
      <dgm:spPr/>
      <dgm:t>
        <a:bodyPr/>
        <a:lstStyle/>
        <a:p>
          <a:endParaRPr lang="en-US" sz="2800">
            <a:latin typeface="Arial" panose="020B0604020202020204" pitchFamily="34" charset="0"/>
            <a:cs typeface="Arial" panose="020B0604020202020204" pitchFamily="34" charset="0"/>
          </a:endParaRPr>
        </a:p>
      </dgm:t>
    </dgm:pt>
    <dgm:pt modelId="{A8A9EE8F-C548-43E9-BD62-4BD08BDC0F86}">
      <dgm:prSet custT="1"/>
      <dgm:spPr/>
      <dgm:t>
        <a:bodyPr/>
        <a:lstStyle/>
        <a:p>
          <a:r>
            <a:rPr lang="en-GB" sz="2000" dirty="0">
              <a:latin typeface="Arial" panose="020B0604020202020204" pitchFamily="34" charset="0"/>
              <a:cs typeface="Arial" panose="020B0604020202020204" pitchFamily="34" charset="0"/>
            </a:rPr>
            <a:t>Iodine and molasses are used to describe the small and large pore volumes, respectively</a:t>
          </a:r>
          <a:endParaRPr lang="en-US" sz="2000" dirty="0">
            <a:latin typeface="Arial" panose="020B0604020202020204" pitchFamily="34" charset="0"/>
            <a:cs typeface="Arial" panose="020B0604020202020204" pitchFamily="34" charset="0"/>
          </a:endParaRPr>
        </a:p>
      </dgm:t>
    </dgm:pt>
    <dgm:pt modelId="{4EA95164-23A7-4D68-AB5F-5B37C7A72958}" type="parTrans" cxnId="{EC260383-91CC-45A5-84B1-BE6DE687CBAA}">
      <dgm:prSet/>
      <dgm:spPr/>
      <dgm:t>
        <a:bodyPr/>
        <a:lstStyle/>
        <a:p>
          <a:endParaRPr lang="en-US" sz="2800">
            <a:latin typeface="Arial" panose="020B0604020202020204" pitchFamily="34" charset="0"/>
            <a:cs typeface="Arial" panose="020B0604020202020204" pitchFamily="34" charset="0"/>
          </a:endParaRPr>
        </a:p>
      </dgm:t>
    </dgm:pt>
    <dgm:pt modelId="{3F241FAA-4BC1-4749-B383-A953E4DBAAC8}" type="sibTrans" cxnId="{EC260383-91CC-45A5-84B1-BE6DE687CBAA}">
      <dgm:prSet/>
      <dgm:spPr/>
      <dgm:t>
        <a:bodyPr/>
        <a:lstStyle/>
        <a:p>
          <a:endParaRPr lang="en-US" sz="2800">
            <a:latin typeface="Arial" panose="020B0604020202020204" pitchFamily="34" charset="0"/>
            <a:cs typeface="Arial" panose="020B0604020202020204" pitchFamily="34" charset="0"/>
          </a:endParaRPr>
        </a:p>
      </dgm:t>
    </dgm:pt>
    <dgm:pt modelId="{13E0FD1B-B398-48C8-80D7-42F7023F9B81}" type="pres">
      <dgm:prSet presAssocID="{B6BB1603-9EB2-4254-A17E-0A47BE734E2F}" presName="linear" presStyleCnt="0">
        <dgm:presLayoutVars>
          <dgm:dir/>
          <dgm:animLvl val="lvl"/>
          <dgm:resizeHandles val="exact"/>
        </dgm:presLayoutVars>
      </dgm:prSet>
      <dgm:spPr/>
      <dgm:t>
        <a:bodyPr/>
        <a:lstStyle/>
        <a:p>
          <a:endParaRPr lang="en-US"/>
        </a:p>
      </dgm:t>
    </dgm:pt>
    <dgm:pt modelId="{D2223FA6-855E-432A-B284-CFB84A028FFA}" type="pres">
      <dgm:prSet presAssocID="{FAF97EAE-C9D6-4253-89CB-F0EDC8D1B6DD}" presName="parentLin" presStyleCnt="0"/>
      <dgm:spPr/>
    </dgm:pt>
    <dgm:pt modelId="{83D8F39E-F3A4-4E68-8A4E-09ED4E29DC6F}" type="pres">
      <dgm:prSet presAssocID="{FAF97EAE-C9D6-4253-89CB-F0EDC8D1B6DD}" presName="parentLeftMargin" presStyleLbl="node1" presStyleIdx="0" presStyleCnt="3"/>
      <dgm:spPr/>
      <dgm:t>
        <a:bodyPr/>
        <a:lstStyle/>
        <a:p>
          <a:endParaRPr lang="en-US"/>
        </a:p>
      </dgm:t>
    </dgm:pt>
    <dgm:pt modelId="{7E6D979F-B12B-4AA5-934A-178452ECF552}" type="pres">
      <dgm:prSet presAssocID="{FAF97EAE-C9D6-4253-89CB-F0EDC8D1B6DD}" presName="parentText" presStyleLbl="node1" presStyleIdx="0" presStyleCnt="3">
        <dgm:presLayoutVars>
          <dgm:chMax val="0"/>
          <dgm:bulletEnabled val="1"/>
        </dgm:presLayoutVars>
      </dgm:prSet>
      <dgm:spPr/>
      <dgm:t>
        <a:bodyPr/>
        <a:lstStyle/>
        <a:p>
          <a:endParaRPr lang="en-US"/>
        </a:p>
      </dgm:t>
    </dgm:pt>
    <dgm:pt modelId="{7B9CC180-105C-4D10-B6A3-43E783A210E1}" type="pres">
      <dgm:prSet presAssocID="{FAF97EAE-C9D6-4253-89CB-F0EDC8D1B6DD}" presName="negativeSpace" presStyleCnt="0"/>
      <dgm:spPr/>
    </dgm:pt>
    <dgm:pt modelId="{0FF2E8AF-6D3A-4531-9DA8-B45FB1FEC362}" type="pres">
      <dgm:prSet presAssocID="{FAF97EAE-C9D6-4253-89CB-F0EDC8D1B6DD}" presName="childText" presStyleLbl="conFgAcc1" presStyleIdx="0" presStyleCnt="3">
        <dgm:presLayoutVars>
          <dgm:bulletEnabled val="1"/>
        </dgm:presLayoutVars>
      </dgm:prSet>
      <dgm:spPr/>
      <dgm:t>
        <a:bodyPr/>
        <a:lstStyle/>
        <a:p>
          <a:endParaRPr lang="en-US"/>
        </a:p>
      </dgm:t>
    </dgm:pt>
    <dgm:pt modelId="{10169AEE-ECA6-435B-98E6-CC3C3FBF6F5C}" type="pres">
      <dgm:prSet presAssocID="{C449074D-9B4E-429D-AF7D-EE4CA2C59DC2}" presName="spaceBetweenRectangles" presStyleCnt="0"/>
      <dgm:spPr/>
    </dgm:pt>
    <dgm:pt modelId="{8313B36A-0CCE-413B-A4EE-BE1773148A01}" type="pres">
      <dgm:prSet presAssocID="{A77B00FD-4E43-46E5-85C2-310F48552AE9}" presName="parentLin" presStyleCnt="0"/>
      <dgm:spPr/>
    </dgm:pt>
    <dgm:pt modelId="{AF67834C-CA6E-47BC-BA8E-FF6F158241D3}" type="pres">
      <dgm:prSet presAssocID="{A77B00FD-4E43-46E5-85C2-310F48552AE9}" presName="parentLeftMargin" presStyleLbl="node1" presStyleIdx="0" presStyleCnt="3"/>
      <dgm:spPr/>
      <dgm:t>
        <a:bodyPr/>
        <a:lstStyle/>
        <a:p>
          <a:endParaRPr lang="en-US"/>
        </a:p>
      </dgm:t>
    </dgm:pt>
    <dgm:pt modelId="{2C039DFC-6182-4018-9B2B-F9B6B36DD1B6}" type="pres">
      <dgm:prSet presAssocID="{A77B00FD-4E43-46E5-85C2-310F48552AE9}" presName="parentText" presStyleLbl="node1" presStyleIdx="1" presStyleCnt="3">
        <dgm:presLayoutVars>
          <dgm:chMax val="0"/>
          <dgm:bulletEnabled val="1"/>
        </dgm:presLayoutVars>
      </dgm:prSet>
      <dgm:spPr/>
      <dgm:t>
        <a:bodyPr/>
        <a:lstStyle/>
        <a:p>
          <a:endParaRPr lang="en-US"/>
        </a:p>
      </dgm:t>
    </dgm:pt>
    <dgm:pt modelId="{03134CD8-3AB8-46A0-8BED-D601CF76FDAC}" type="pres">
      <dgm:prSet presAssocID="{A77B00FD-4E43-46E5-85C2-310F48552AE9}" presName="negativeSpace" presStyleCnt="0"/>
      <dgm:spPr/>
    </dgm:pt>
    <dgm:pt modelId="{B96BB995-1547-4F22-9D96-65DA04C48066}" type="pres">
      <dgm:prSet presAssocID="{A77B00FD-4E43-46E5-85C2-310F48552AE9}" presName="childText" presStyleLbl="conFgAcc1" presStyleIdx="1" presStyleCnt="3">
        <dgm:presLayoutVars>
          <dgm:bulletEnabled val="1"/>
        </dgm:presLayoutVars>
      </dgm:prSet>
      <dgm:spPr/>
      <dgm:t>
        <a:bodyPr/>
        <a:lstStyle/>
        <a:p>
          <a:endParaRPr lang="en-US"/>
        </a:p>
      </dgm:t>
    </dgm:pt>
    <dgm:pt modelId="{AA9871B0-AFEE-4719-9AF4-9A74D44AE004}" type="pres">
      <dgm:prSet presAssocID="{E4ABD028-F1E4-4A5B-8464-C99E127A1516}" presName="spaceBetweenRectangles" presStyleCnt="0"/>
      <dgm:spPr/>
    </dgm:pt>
    <dgm:pt modelId="{FC0D1C8D-E853-4AC2-A7AB-1AEAD84EE002}" type="pres">
      <dgm:prSet presAssocID="{3549C3A9-FB2B-4E99-B4A6-BBC42B7EF4AA}" presName="parentLin" presStyleCnt="0"/>
      <dgm:spPr/>
    </dgm:pt>
    <dgm:pt modelId="{8064B004-131D-43C1-86B6-AB7598C1D0D4}" type="pres">
      <dgm:prSet presAssocID="{3549C3A9-FB2B-4E99-B4A6-BBC42B7EF4AA}" presName="parentLeftMargin" presStyleLbl="node1" presStyleIdx="1" presStyleCnt="3"/>
      <dgm:spPr/>
      <dgm:t>
        <a:bodyPr/>
        <a:lstStyle/>
        <a:p>
          <a:endParaRPr lang="en-US"/>
        </a:p>
      </dgm:t>
    </dgm:pt>
    <dgm:pt modelId="{D8844C8F-2793-4889-BA6E-C5FBE2944647}" type="pres">
      <dgm:prSet presAssocID="{3549C3A9-FB2B-4E99-B4A6-BBC42B7EF4AA}" presName="parentText" presStyleLbl="node1" presStyleIdx="2" presStyleCnt="3">
        <dgm:presLayoutVars>
          <dgm:chMax val="0"/>
          <dgm:bulletEnabled val="1"/>
        </dgm:presLayoutVars>
      </dgm:prSet>
      <dgm:spPr/>
      <dgm:t>
        <a:bodyPr/>
        <a:lstStyle/>
        <a:p>
          <a:endParaRPr lang="en-US"/>
        </a:p>
      </dgm:t>
    </dgm:pt>
    <dgm:pt modelId="{017246AB-7165-4BA6-BBAD-63124B4F8504}" type="pres">
      <dgm:prSet presAssocID="{3549C3A9-FB2B-4E99-B4A6-BBC42B7EF4AA}" presName="negativeSpace" presStyleCnt="0"/>
      <dgm:spPr/>
    </dgm:pt>
    <dgm:pt modelId="{5CBCC6CD-488E-4817-814E-7F312E0080FA}" type="pres">
      <dgm:prSet presAssocID="{3549C3A9-FB2B-4E99-B4A6-BBC42B7EF4AA}" presName="childText" presStyleLbl="conFgAcc1" presStyleIdx="2" presStyleCnt="3">
        <dgm:presLayoutVars>
          <dgm:bulletEnabled val="1"/>
        </dgm:presLayoutVars>
      </dgm:prSet>
      <dgm:spPr/>
      <dgm:t>
        <a:bodyPr/>
        <a:lstStyle/>
        <a:p>
          <a:endParaRPr lang="en-US"/>
        </a:p>
      </dgm:t>
    </dgm:pt>
  </dgm:ptLst>
  <dgm:cxnLst>
    <dgm:cxn modelId="{7CF0EF7E-F81E-4921-B151-FD3CC9AAD0AE}" type="presOf" srcId="{FAF97EAE-C9D6-4253-89CB-F0EDC8D1B6DD}" destId="{83D8F39E-F3A4-4E68-8A4E-09ED4E29DC6F}" srcOrd="0" destOrd="0" presId="urn:microsoft.com/office/officeart/2005/8/layout/list1"/>
    <dgm:cxn modelId="{846F21C3-D4EB-49FD-9073-98D56410F15F}" srcId="{B6BB1603-9EB2-4254-A17E-0A47BE734E2F}" destId="{3549C3A9-FB2B-4E99-B4A6-BBC42B7EF4AA}" srcOrd="2" destOrd="0" parTransId="{953C03CB-1A6B-4180-ACB5-A988221B94F3}" sibTransId="{00BC2C65-8C6B-4C94-9506-136A1FF267BE}"/>
    <dgm:cxn modelId="{2308CC67-9330-4E88-A008-2EF937FFC735}" type="presOf" srcId="{3A519E75-AB3A-45CE-A56F-C0A7BC3F7B4B}" destId="{B96BB995-1547-4F22-9D96-65DA04C48066}" srcOrd="0" destOrd="0" presId="urn:microsoft.com/office/officeart/2005/8/layout/list1"/>
    <dgm:cxn modelId="{6DC7CD3A-1138-4F25-BF39-A39ED85940A2}" type="presOf" srcId="{360F4762-23EB-431D-94E7-1D1C3349C17E}" destId="{5CBCC6CD-488E-4817-814E-7F312E0080FA}" srcOrd="0" destOrd="2" presId="urn:microsoft.com/office/officeart/2005/8/layout/list1"/>
    <dgm:cxn modelId="{F6D2720C-9B0E-47CE-BA8F-BC44F1A58AE2}" srcId="{3549C3A9-FB2B-4E99-B4A6-BBC42B7EF4AA}" destId="{45086803-089A-4F5B-9428-53418006DC69}" srcOrd="3" destOrd="0" parTransId="{F2E88374-D254-4C89-BE54-AD7B11714CE4}" sibTransId="{F51C9F3A-A600-4C7E-A764-97D0AD806E32}"/>
    <dgm:cxn modelId="{C297DE88-B820-46E2-9CB1-0348BDE60F0F}" srcId="{A77B00FD-4E43-46E5-85C2-310F48552AE9}" destId="{80DCFBC5-7AEA-4799-95E9-062E055BC091}" srcOrd="1" destOrd="0" parTransId="{9EF28EA6-03F9-46CA-87B5-C48286BAC0FC}" sibTransId="{6FFAA7AE-67C6-4B52-A374-F78E4141F1D2}"/>
    <dgm:cxn modelId="{54A3478A-D758-4B03-A324-F389F134E13E}" srcId="{3549C3A9-FB2B-4E99-B4A6-BBC42B7EF4AA}" destId="{D7D9AB3F-1B40-407D-BAD2-8FE2CA505596}" srcOrd="0" destOrd="0" parTransId="{34A3DD1F-E778-4CDD-A50D-52BBE1B834EA}" sibTransId="{535F3633-187A-456B-BE3E-95EC6A33EA87}"/>
    <dgm:cxn modelId="{BBA811BC-23C5-4555-B406-3AFC00F66440}" type="presOf" srcId="{3549C3A9-FB2B-4E99-B4A6-BBC42B7EF4AA}" destId="{D8844C8F-2793-4889-BA6E-C5FBE2944647}" srcOrd="1" destOrd="0" presId="urn:microsoft.com/office/officeart/2005/8/layout/list1"/>
    <dgm:cxn modelId="{AEEB7F6D-E743-44FE-81F3-FCD53D255B01}" srcId="{3549C3A9-FB2B-4E99-B4A6-BBC42B7EF4AA}" destId="{C260AE91-1D4E-4896-B824-32D486D688C5}" srcOrd="1" destOrd="0" parTransId="{9076FC57-6698-4991-B499-04E3A0BD37A1}" sibTransId="{DECD9218-9AFC-42A6-BB90-507C7001A544}"/>
    <dgm:cxn modelId="{4028E01D-1106-47EE-827D-05FAD0EB1F8F}" type="presOf" srcId="{A77B00FD-4E43-46E5-85C2-310F48552AE9}" destId="{AF67834C-CA6E-47BC-BA8E-FF6F158241D3}" srcOrd="0" destOrd="0" presId="urn:microsoft.com/office/officeart/2005/8/layout/list1"/>
    <dgm:cxn modelId="{CBADD262-123E-48DB-9B32-016A4969D24F}" type="presOf" srcId="{45086803-089A-4F5B-9428-53418006DC69}" destId="{5CBCC6CD-488E-4817-814E-7F312E0080FA}" srcOrd="0" destOrd="3" presId="urn:microsoft.com/office/officeart/2005/8/layout/list1"/>
    <dgm:cxn modelId="{70D52D38-0FAF-4945-A0CD-1D7C2CD3FF5B}" type="presOf" srcId="{FAF97EAE-C9D6-4253-89CB-F0EDC8D1B6DD}" destId="{7E6D979F-B12B-4AA5-934A-178452ECF552}" srcOrd="1" destOrd="0" presId="urn:microsoft.com/office/officeart/2005/8/layout/list1"/>
    <dgm:cxn modelId="{286D3E1F-57E5-4C5C-A5E7-3DD01FA12E9E}" type="presOf" srcId="{A8A9EE8F-C548-43E9-BD62-4BD08BDC0F86}" destId="{0FF2E8AF-6D3A-4531-9DA8-B45FB1FEC362}" srcOrd="0" destOrd="0" presId="urn:microsoft.com/office/officeart/2005/8/layout/list1"/>
    <dgm:cxn modelId="{30F7F1AD-B3AB-4A71-9C91-40D3BC24E7A8}" type="presOf" srcId="{B6BB1603-9EB2-4254-A17E-0A47BE734E2F}" destId="{13E0FD1B-B398-48C8-80D7-42F7023F9B81}" srcOrd="0" destOrd="0" presId="urn:microsoft.com/office/officeart/2005/8/layout/list1"/>
    <dgm:cxn modelId="{F4D92CC0-F69A-489E-8037-9EEB1DDC9ABC}" type="presOf" srcId="{80DCFBC5-7AEA-4799-95E9-062E055BC091}" destId="{B96BB995-1547-4F22-9D96-65DA04C48066}" srcOrd="0" destOrd="1" presId="urn:microsoft.com/office/officeart/2005/8/layout/list1"/>
    <dgm:cxn modelId="{14CD2F80-1EA2-46F0-A0F2-AD5E9B61020B}" srcId="{3549C3A9-FB2B-4E99-B4A6-BBC42B7EF4AA}" destId="{360F4762-23EB-431D-94E7-1D1C3349C17E}" srcOrd="2" destOrd="0" parTransId="{9CB9D255-6AFD-4BE9-AD00-C41116CF4447}" sibTransId="{A6897399-21E8-451D-93F2-6F9CBCC21163}"/>
    <dgm:cxn modelId="{7223E74E-C64D-47D5-8E58-81C2D040610B}" srcId="{A77B00FD-4E43-46E5-85C2-310F48552AE9}" destId="{3A519E75-AB3A-45CE-A56F-C0A7BC3F7B4B}" srcOrd="0" destOrd="0" parTransId="{76F9881F-9256-45F7-B4B9-01B5B23A51DE}" sibTransId="{0977534F-F7E6-4F00-9012-A45A9388069C}"/>
    <dgm:cxn modelId="{BCF3DE30-7C9F-4C25-8732-62B008AE4D77}" type="presOf" srcId="{D7D9AB3F-1B40-407D-BAD2-8FE2CA505596}" destId="{5CBCC6CD-488E-4817-814E-7F312E0080FA}" srcOrd="0" destOrd="0" presId="urn:microsoft.com/office/officeart/2005/8/layout/list1"/>
    <dgm:cxn modelId="{3588CC8A-A5B4-41D4-8358-90601EA1A961}" type="presOf" srcId="{A77B00FD-4E43-46E5-85C2-310F48552AE9}" destId="{2C039DFC-6182-4018-9B2B-F9B6B36DD1B6}" srcOrd="1" destOrd="0" presId="urn:microsoft.com/office/officeart/2005/8/layout/list1"/>
    <dgm:cxn modelId="{E5F90819-18CE-4B72-AA19-8EDDB3FA0E30}" type="presOf" srcId="{3549C3A9-FB2B-4E99-B4A6-BBC42B7EF4AA}" destId="{8064B004-131D-43C1-86B6-AB7598C1D0D4}" srcOrd="0" destOrd="0" presId="urn:microsoft.com/office/officeart/2005/8/layout/list1"/>
    <dgm:cxn modelId="{E4E1AEF6-700D-49EC-BDD7-8CD43B366FAF}" srcId="{B6BB1603-9EB2-4254-A17E-0A47BE734E2F}" destId="{FAF97EAE-C9D6-4253-89CB-F0EDC8D1B6DD}" srcOrd="0" destOrd="0" parTransId="{46B6B665-FAB3-4DD6-B3B0-DDD679DDD643}" sibTransId="{C449074D-9B4E-429D-AF7D-EE4CA2C59DC2}"/>
    <dgm:cxn modelId="{20155299-EA6D-4D20-8ED1-80D7EC1882A5}" type="presOf" srcId="{C260AE91-1D4E-4896-B824-32D486D688C5}" destId="{5CBCC6CD-488E-4817-814E-7F312E0080FA}" srcOrd="0" destOrd="1" presId="urn:microsoft.com/office/officeart/2005/8/layout/list1"/>
    <dgm:cxn modelId="{EC260383-91CC-45A5-84B1-BE6DE687CBAA}" srcId="{FAF97EAE-C9D6-4253-89CB-F0EDC8D1B6DD}" destId="{A8A9EE8F-C548-43E9-BD62-4BD08BDC0F86}" srcOrd="0" destOrd="0" parTransId="{4EA95164-23A7-4D68-AB5F-5B37C7A72958}" sibTransId="{3F241FAA-4BC1-4749-B383-A953E4DBAAC8}"/>
    <dgm:cxn modelId="{93860B6A-97C3-430C-9E64-71F1005B6062}" srcId="{B6BB1603-9EB2-4254-A17E-0A47BE734E2F}" destId="{A77B00FD-4E43-46E5-85C2-310F48552AE9}" srcOrd="1" destOrd="0" parTransId="{1B3B28BA-6A0C-44D8-9C66-07844F3788D4}" sibTransId="{E4ABD028-F1E4-4A5B-8464-C99E127A1516}"/>
    <dgm:cxn modelId="{7C9ED650-F549-4242-9FBE-51ED8F3C42F1}" type="presParOf" srcId="{13E0FD1B-B398-48C8-80D7-42F7023F9B81}" destId="{D2223FA6-855E-432A-B284-CFB84A028FFA}" srcOrd="0" destOrd="0" presId="urn:microsoft.com/office/officeart/2005/8/layout/list1"/>
    <dgm:cxn modelId="{1F26BE05-76AC-4C51-8447-541486619675}" type="presParOf" srcId="{D2223FA6-855E-432A-B284-CFB84A028FFA}" destId="{83D8F39E-F3A4-4E68-8A4E-09ED4E29DC6F}" srcOrd="0" destOrd="0" presId="urn:microsoft.com/office/officeart/2005/8/layout/list1"/>
    <dgm:cxn modelId="{10B7A7C0-340E-4936-B714-670A9B62C07D}" type="presParOf" srcId="{D2223FA6-855E-432A-B284-CFB84A028FFA}" destId="{7E6D979F-B12B-4AA5-934A-178452ECF552}" srcOrd="1" destOrd="0" presId="urn:microsoft.com/office/officeart/2005/8/layout/list1"/>
    <dgm:cxn modelId="{C37F8570-3F34-4FF1-82CD-4775894140A2}" type="presParOf" srcId="{13E0FD1B-B398-48C8-80D7-42F7023F9B81}" destId="{7B9CC180-105C-4D10-B6A3-43E783A210E1}" srcOrd="1" destOrd="0" presId="urn:microsoft.com/office/officeart/2005/8/layout/list1"/>
    <dgm:cxn modelId="{FED11790-DEBF-46F2-B001-86B082BAE278}" type="presParOf" srcId="{13E0FD1B-B398-48C8-80D7-42F7023F9B81}" destId="{0FF2E8AF-6D3A-4531-9DA8-B45FB1FEC362}" srcOrd="2" destOrd="0" presId="urn:microsoft.com/office/officeart/2005/8/layout/list1"/>
    <dgm:cxn modelId="{52FA573D-573C-4189-9EEC-4B5869E32DAF}" type="presParOf" srcId="{13E0FD1B-B398-48C8-80D7-42F7023F9B81}" destId="{10169AEE-ECA6-435B-98E6-CC3C3FBF6F5C}" srcOrd="3" destOrd="0" presId="urn:microsoft.com/office/officeart/2005/8/layout/list1"/>
    <dgm:cxn modelId="{38938EB0-64B4-4FD8-A960-A20B7FEA543E}" type="presParOf" srcId="{13E0FD1B-B398-48C8-80D7-42F7023F9B81}" destId="{8313B36A-0CCE-413B-A4EE-BE1773148A01}" srcOrd="4" destOrd="0" presId="urn:microsoft.com/office/officeart/2005/8/layout/list1"/>
    <dgm:cxn modelId="{BB4E2907-EE00-4A11-835C-4DFF56C807F6}" type="presParOf" srcId="{8313B36A-0CCE-413B-A4EE-BE1773148A01}" destId="{AF67834C-CA6E-47BC-BA8E-FF6F158241D3}" srcOrd="0" destOrd="0" presId="urn:microsoft.com/office/officeart/2005/8/layout/list1"/>
    <dgm:cxn modelId="{2B33A6C1-CFFD-4DB6-86D0-1DFA1C466CA6}" type="presParOf" srcId="{8313B36A-0CCE-413B-A4EE-BE1773148A01}" destId="{2C039DFC-6182-4018-9B2B-F9B6B36DD1B6}" srcOrd="1" destOrd="0" presId="urn:microsoft.com/office/officeart/2005/8/layout/list1"/>
    <dgm:cxn modelId="{104994EF-50A1-4372-907C-F426DF83C577}" type="presParOf" srcId="{13E0FD1B-B398-48C8-80D7-42F7023F9B81}" destId="{03134CD8-3AB8-46A0-8BED-D601CF76FDAC}" srcOrd="5" destOrd="0" presId="urn:microsoft.com/office/officeart/2005/8/layout/list1"/>
    <dgm:cxn modelId="{DEF2FF8D-1653-404A-98AB-5CF1F020BE7F}" type="presParOf" srcId="{13E0FD1B-B398-48C8-80D7-42F7023F9B81}" destId="{B96BB995-1547-4F22-9D96-65DA04C48066}" srcOrd="6" destOrd="0" presId="urn:microsoft.com/office/officeart/2005/8/layout/list1"/>
    <dgm:cxn modelId="{64FC33E5-4B65-479D-9381-741F7EDBBF8C}" type="presParOf" srcId="{13E0FD1B-B398-48C8-80D7-42F7023F9B81}" destId="{AA9871B0-AFEE-4719-9AF4-9A74D44AE004}" srcOrd="7" destOrd="0" presId="urn:microsoft.com/office/officeart/2005/8/layout/list1"/>
    <dgm:cxn modelId="{3A890623-0D6C-4028-87F9-A85E16A4DC7D}" type="presParOf" srcId="{13E0FD1B-B398-48C8-80D7-42F7023F9B81}" destId="{FC0D1C8D-E853-4AC2-A7AB-1AEAD84EE002}" srcOrd="8" destOrd="0" presId="urn:microsoft.com/office/officeart/2005/8/layout/list1"/>
    <dgm:cxn modelId="{E5695640-ABAF-45D5-995F-06E7FBBE180D}" type="presParOf" srcId="{FC0D1C8D-E853-4AC2-A7AB-1AEAD84EE002}" destId="{8064B004-131D-43C1-86B6-AB7598C1D0D4}" srcOrd="0" destOrd="0" presId="urn:microsoft.com/office/officeart/2005/8/layout/list1"/>
    <dgm:cxn modelId="{0054BFAD-7B63-4CF9-A3A6-D4F52A995460}" type="presParOf" srcId="{FC0D1C8D-E853-4AC2-A7AB-1AEAD84EE002}" destId="{D8844C8F-2793-4889-BA6E-C5FBE2944647}" srcOrd="1" destOrd="0" presId="urn:microsoft.com/office/officeart/2005/8/layout/list1"/>
    <dgm:cxn modelId="{2E9FE597-60F1-4B21-A43E-F182C3AD9544}" type="presParOf" srcId="{13E0FD1B-B398-48C8-80D7-42F7023F9B81}" destId="{017246AB-7165-4BA6-BBAD-63124B4F8504}" srcOrd="9" destOrd="0" presId="urn:microsoft.com/office/officeart/2005/8/layout/list1"/>
    <dgm:cxn modelId="{B182D16B-12B0-414E-A2C7-6CE5F8D71048}" type="presParOf" srcId="{13E0FD1B-B398-48C8-80D7-42F7023F9B81}" destId="{5CBCC6CD-488E-4817-814E-7F312E0080FA}"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7B75860-0DD7-4D7E-B5AF-1EF11EC4BA7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B6F82362-CA26-4BEB-A671-4B005FB36862}">
      <dgm:prSet custT="1"/>
      <dgm:spPr/>
      <dgm:t>
        <a:bodyPr/>
        <a:lstStyle/>
        <a:p>
          <a:pPr rtl="0"/>
          <a:r>
            <a:rPr lang="en-US" sz="2400" dirty="0">
              <a:latin typeface="Arial" panose="020B0604020202020204" pitchFamily="34" charset="0"/>
              <a:cs typeface="Arial" panose="020B0604020202020204" pitchFamily="34" charset="0"/>
            </a:rPr>
            <a:t>Measures the volume of the high energy pore structure </a:t>
          </a:r>
        </a:p>
      </dgm:t>
    </dgm:pt>
    <dgm:pt modelId="{27616389-8937-4FA2-9FC7-68CB1B8E6223}" type="parTrans" cxnId="{F34FC5B9-0B53-4996-8539-1640297E458C}">
      <dgm:prSet/>
      <dgm:spPr/>
      <dgm:t>
        <a:bodyPr/>
        <a:lstStyle/>
        <a:p>
          <a:endParaRPr lang="en-US" sz="2400">
            <a:latin typeface="Arial" panose="020B0604020202020204" pitchFamily="34" charset="0"/>
            <a:cs typeface="Arial" panose="020B0604020202020204" pitchFamily="34" charset="0"/>
          </a:endParaRPr>
        </a:p>
      </dgm:t>
    </dgm:pt>
    <dgm:pt modelId="{57FF8848-4CEF-4ACB-8D1B-ED8EBEB7011D}" type="sibTrans" cxnId="{F34FC5B9-0B53-4996-8539-1640297E458C}">
      <dgm:prSet/>
      <dgm:spPr/>
      <dgm:t>
        <a:bodyPr/>
        <a:lstStyle/>
        <a:p>
          <a:endParaRPr lang="en-US" sz="2400">
            <a:latin typeface="Arial" panose="020B0604020202020204" pitchFamily="34" charset="0"/>
            <a:cs typeface="Arial" panose="020B0604020202020204" pitchFamily="34" charset="0"/>
          </a:endParaRPr>
        </a:p>
      </dgm:t>
    </dgm:pt>
    <dgm:pt modelId="{B6572FDB-025A-4441-AED7-72B489708F7B}">
      <dgm:prSet custT="1"/>
      <dgm:spPr/>
      <dgm:t>
        <a:bodyPr/>
        <a:lstStyle/>
        <a:p>
          <a:pPr rtl="0"/>
          <a:r>
            <a:rPr lang="en-US" sz="2400" dirty="0">
              <a:latin typeface="Arial" panose="020B0604020202020204" pitchFamily="34" charset="0"/>
              <a:cs typeface="Arial" panose="020B0604020202020204" pitchFamily="34" charset="0"/>
            </a:rPr>
            <a:t>TCN: adsorption of acetoxime from water</a:t>
          </a:r>
        </a:p>
      </dgm:t>
    </dgm:pt>
    <dgm:pt modelId="{FAB940C5-EE16-4148-82A7-5BD72F792B23}" type="parTrans" cxnId="{7732E90F-291F-4814-AE93-450F622971B9}">
      <dgm:prSet/>
      <dgm:spPr/>
      <dgm:t>
        <a:bodyPr/>
        <a:lstStyle/>
        <a:p>
          <a:endParaRPr lang="en-US" sz="2400">
            <a:latin typeface="Arial" panose="020B0604020202020204" pitchFamily="34" charset="0"/>
            <a:cs typeface="Arial" panose="020B0604020202020204" pitchFamily="34" charset="0"/>
          </a:endParaRPr>
        </a:p>
      </dgm:t>
    </dgm:pt>
    <dgm:pt modelId="{4B621057-73AA-4A03-B225-86D4EEF6E866}" type="sibTrans" cxnId="{7732E90F-291F-4814-AE93-450F622971B9}">
      <dgm:prSet/>
      <dgm:spPr/>
      <dgm:t>
        <a:bodyPr/>
        <a:lstStyle/>
        <a:p>
          <a:endParaRPr lang="en-US" sz="2400">
            <a:latin typeface="Arial" panose="020B0604020202020204" pitchFamily="34" charset="0"/>
            <a:cs typeface="Arial" panose="020B0604020202020204" pitchFamily="34" charset="0"/>
          </a:endParaRPr>
        </a:p>
      </dgm:t>
    </dgm:pt>
    <dgm:pt modelId="{63148F33-B931-4E71-9D70-CD43D95F445C}">
      <dgm:prSet custT="1"/>
      <dgm:spPr/>
      <dgm:t>
        <a:bodyPr/>
        <a:lstStyle/>
        <a:p>
          <a:pPr rtl="0"/>
          <a:r>
            <a:rPr lang="en-US" sz="2400" dirty="0">
              <a:latin typeface="Arial" panose="020B0604020202020204" pitchFamily="34" charset="0"/>
              <a:cs typeface="Arial" panose="020B0604020202020204" pitchFamily="34" charset="0"/>
            </a:rPr>
            <a:t>TCN-G: adsorption of carbon tetrafluoride as a gas (G is for gas)</a:t>
          </a:r>
          <a:endParaRPr lang="en-US" sz="3600" dirty="0">
            <a:latin typeface="Arial" panose="020B0604020202020204" pitchFamily="34" charset="0"/>
            <a:cs typeface="Arial" panose="020B0604020202020204" pitchFamily="34" charset="0"/>
          </a:endParaRPr>
        </a:p>
      </dgm:t>
    </dgm:pt>
    <dgm:pt modelId="{C0795CEF-3DCC-4570-8A89-62A6515EA17D}" type="parTrans" cxnId="{C3A7F45F-22B8-46FF-977B-282189272BCA}">
      <dgm:prSet/>
      <dgm:spPr/>
      <dgm:t>
        <a:bodyPr/>
        <a:lstStyle/>
        <a:p>
          <a:endParaRPr lang="en-US" sz="2400">
            <a:latin typeface="Arial" panose="020B0604020202020204" pitchFamily="34" charset="0"/>
            <a:cs typeface="Arial" panose="020B0604020202020204" pitchFamily="34" charset="0"/>
          </a:endParaRPr>
        </a:p>
      </dgm:t>
    </dgm:pt>
    <dgm:pt modelId="{04D7056F-DD0A-4870-BE1E-68EE46A2CC69}" type="sibTrans" cxnId="{C3A7F45F-22B8-46FF-977B-282189272BCA}">
      <dgm:prSet/>
      <dgm:spPr/>
      <dgm:t>
        <a:bodyPr/>
        <a:lstStyle/>
        <a:p>
          <a:endParaRPr lang="en-US" sz="2400">
            <a:latin typeface="Arial" panose="020B0604020202020204" pitchFamily="34" charset="0"/>
            <a:cs typeface="Arial" panose="020B0604020202020204" pitchFamily="34" charset="0"/>
          </a:endParaRPr>
        </a:p>
      </dgm:t>
    </dgm:pt>
    <dgm:pt modelId="{7B27FBEB-5DC9-4651-8B0D-79578D514A08}" type="pres">
      <dgm:prSet presAssocID="{07B75860-0DD7-4D7E-B5AF-1EF11EC4BA7F}" presName="linear" presStyleCnt="0">
        <dgm:presLayoutVars>
          <dgm:dir/>
          <dgm:animLvl val="lvl"/>
          <dgm:resizeHandles val="exact"/>
        </dgm:presLayoutVars>
      </dgm:prSet>
      <dgm:spPr/>
      <dgm:t>
        <a:bodyPr/>
        <a:lstStyle/>
        <a:p>
          <a:endParaRPr lang="en-US"/>
        </a:p>
      </dgm:t>
    </dgm:pt>
    <dgm:pt modelId="{0F3BD468-0621-40CA-8147-EE69D0E882C3}" type="pres">
      <dgm:prSet presAssocID="{B6F82362-CA26-4BEB-A671-4B005FB36862}" presName="parentLin" presStyleCnt="0"/>
      <dgm:spPr/>
    </dgm:pt>
    <dgm:pt modelId="{98FD6C3C-FB7D-4958-9226-6C8DA8763B09}" type="pres">
      <dgm:prSet presAssocID="{B6F82362-CA26-4BEB-A671-4B005FB36862}" presName="parentLeftMargin" presStyleLbl="node1" presStyleIdx="0" presStyleCnt="3"/>
      <dgm:spPr/>
      <dgm:t>
        <a:bodyPr/>
        <a:lstStyle/>
        <a:p>
          <a:endParaRPr lang="en-US"/>
        </a:p>
      </dgm:t>
    </dgm:pt>
    <dgm:pt modelId="{784DC4F6-7187-43F5-B411-D033D3FE7B82}" type="pres">
      <dgm:prSet presAssocID="{B6F82362-CA26-4BEB-A671-4B005FB36862}" presName="parentText" presStyleLbl="node1" presStyleIdx="0" presStyleCnt="3" custScaleX="116356">
        <dgm:presLayoutVars>
          <dgm:chMax val="0"/>
          <dgm:bulletEnabled val="1"/>
        </dgm:presLayoutVars>
      </dgm:prSet>
      <dgm:spPr/>
      <dgm:t>
        <a:bodyPr/>
        <a:lstStyle/>
        <a:p>
          <a:endParaRPr lang="en-US"/>
        </a:p>
      </dgm:t>
    </dgm:pt>
    <dgm:pt modelId="{11394BD6-30FE-4F2A-9CF9-F090FB53938E}" type="pres">
      <dgm:prSet presAssocID="{B6F82362-CA26-4BEB-A671-4B005FB36862}" presName="negativeSpace" presStyleCnt="0"/>
      <dgm:spPr/>
    </dgm:pt>
    <dgm:pt modelId="{F6C744D8-3603-40C8-993E-7E3B25DD44ED}" type="pres">
      <dgm:prSet presAssocID="{B6F82362-CA26-4BEB-A671-4B005FB36862}" presName="childText" presStyleLbl="conFgAcc1" presStyleIdx="0" presStyleCnt="3">
        <dgm:presLayoutVars>
          <dgm:bulletEnabled val="1"/>
        </dgm:presLayoutVars>
      </dgm:prSet>
      <dgm:spPr/>
    </dgm:pt>
    <dgm:pt modelId="{1164EBF7-3950-468A-BCAB-FD563A7A9DFD}" type="pres">
      <dgm:prSet presAssocID="{57FF8848-4CEF-4ACB-8D1B-ED8EBEB7011D}" presName="spaceBetweenRectangles" presStyleCnt="0"/>
      <dgm:spPr/>
    </dgm:pt>
    <dgm:pt modelId="{F2B5B87C-ADF6-42DA-8605-ECC79FE1A322}" type="pres">
      <dgm:prSet presAssocID="{B6572FDB-025A-4441-AED7-72B489708F7B}" presName="parentLin" presStyleCnt="0"/>
      <dgm:spPr/>
    </dgm:pt>
    <dgm:pt modelId="{DC1D74F5-32A9-43DC-879E-570BD3C2D224}" type="pres">
      <dgm:prSet presAssocID="{B6572FDB-025A-4441-AED7-72B489708F7B}" presName="parentLeftMargin" presStyleLbl="node1" presStyleIdx="0" presStyleCnt="3"/>
      <dgm:spPr/>
      <dgm:t>
        <a:bodyPr/>
        <a:lstStyle/>
        <a:p>
          <a:endParaRPr lang="en-US"/>
        </a:p>
      </dgm:t>
    </dgm:pt>
    <dgm:pt modelId="{D769EB86-FC8F-47BF-A2D0-857B5C7A3D07}" type="pres">
      <dgm:prSet presAssocID="{B6572FDB-025A-4441-AED7-72B489708F7B}" presName="parentText" presStyleLbl="node1" presStyleIdx="1" presStyleCnt="3" custScaleX="116795">
        <dgm:presLayoutVars>
          <dgm:chMax val="0"/>
          <dgm:bulletEnabled val="1"/>
        </dgm:presLayoutVars>
      </dgm:prSet>
      <dgm:spPr/>
      <dgm:t>
        <a:bodyPr/>
        <a:lstStyle/>
        <a:p>
          <a:endParaRPr lang="en-US"/>
        </a:p>
      </dgm:t>
    </dgm:pt>
    <dgm:pt modelId="{E204898D-3490-40A2-A891-AD6C6F0B326B}" type="pres">
      <dgm:prSet presAssocID="{B6572FDB-025A-4441-AED7-72B489708F7B}" presName="negativeSpace" presStyleCnt="0"/>
      <dgm:spPr/>
    </dgm:pt>
    <dgm:pt modelId="{6DF5242E-ED7A-46D5-B369-33E97CA297C8}" type="pres">
      <dgm:prSet presAssocID="{B6572FDB-025A-4441-AED7-72B489708F7B}" presName="childText" presStyleLbl="conFgAcc1" presStyleIdx="1" presStyleCnt="3">
        <dgm:presLayoutVars>
          <dgm:bulletEnabled val="1"/>
        </dgm:presLayoutVars>
      </dgm:prSet>
      <dgm:spPr/>
    </dgm:pt>
    <dgm:pt modelId="{DE0946D9-83F9-406C-A9CD-8921B9B27E38}" type="pres">
      <dgm:prSet presAssocID="{4B621057-73AA-4A03-B225-86D4EEF6E866}" presName="spaceBetweenRectangles" presStyleCnt="0"/>
      <dgm:spPr/>
    </dgm:pt>
    <dgm:pt modelId="{EE79EE17-6CD2-472B-B6C0-0B2169B4F2A1}" type="pres">
      <dgm:prSet presAssocID="{63148F33-B931-4E71-9D70-CD43D95F445C}" presName="parentLin" presStyleCnt="0"/>
      <dgm:spPr/>
    </dgm:pt>
    <dgm:pt modelId="{7E12205C-3955-4C21-BAB9-6E9BFE94E865}" type="pres">
      <dgm:prSet presAssocID="{63148F33-B931-4E71-9D70-CD43D95F445C}" presName="parentLeftMargin" presStyleLbl="node1" presStyleIdx="1" presStyleCnt="3"/>
      <dgm:spPr/>
      <dgm:t>
        <a:bodyPr/>
        <a:lstStyle/>
        <a:p>
          <a:endParaRPr lang="en-US"/>
        </a:p>
      </dgm:t>
    </dgm:pt>
    <dgm:pt modelId="{55A96DF8-B779-44E4-B9CC-8CFABE506FD5}" type="pres">
      <dgm:prSet presAssocID="{63148F33-B931-4E71-9D70-CD43D95F445C}" presName="parentText" presStyleLbl="node1" presStyleIdx="2" presStyleCnt="3" custScaleX="119377">
        <dgm:presLayoutVars>
          <dgm:chMax val="0"/>
          <dgm:bulletEnabled val="1"/>
        </dgm:presLayoutVars>
      </dgm:prSet>
      <dgm:spPr/>
      <dgm:t>
        <a:bodyPr/>
        <a:lstStyle/>
        <a:p>
          <a:endParaRPr lang="en-US"/>
        </a:p>
      </dgm:t>
    </dgm:pt>
    <dgm:pt modelId="{F8BA3034-668D-486E-B906-7617AB4AF49B}" type="pres">
      <dgm:prSet presAssocID="{63148F33-B931-4E71-9D70-CD43D95F445C}" presName="negativeSpace" presStyleCnt="0"/>
      <dgm:spPr/>
    </dgm:pt>
    <dgm:pt modelId="{937D2C40-1409-4C4F-A497-BC79E13AD8DF}" type="pres">
      <dgm:prSet presAssocID="{63148F33-B931-4E71-9D70-CD43D95F445C}" presName="childText" presStyleLbl="conFgAcc1" presStyleIdx="2" presStyleCnt="3">
        <dgm:presLayoutVars>
          <dgm:bulletEnabled val="1"/>
        </dgm:presLayoutVars>
      </dgm:prSet>
      <dgm:spPr/>
    </dgm:pt>
  </dgm:ptLst>
  <dgm:cxnLst>
    <dgm:cxn modelId="{7732E90F-291F-4814-AE93-450F622971B9}" srcId="{07B75860-0DD7-4D7E-B5AF-1EF11EC4BA7F}" destId="{B6572FDB-025A-4441-AED7-72B489708F7B}" srcOrd="1" destOrd="0" parTransId="{FAB940C5-EE16-4148-82A7-5BD72F792B23}" sibTransId="{4B621057-73AA-4A03-B225-86D4EEF6E866}"/>
    <dgm:cxn modelId="{711E6F3F-C80C-41B6-9D66-2755EEA5A628}" type="presOf" srcId="{B6F82362-CA26-4BEB-A671-4B005FB36862}" destId="{784DC4F6-7187-43F5-B411-D033D3FE7B82}" srcOrd="1" destOrd="0" presId="urn:microsoft.com/office/officeart/2005/8/layout/list1"/>
    <dgm:cxn modelId="{C3A7F45F-22B8-46FF-977B-282189272BCA}" srcId="{07B75860-0DD7-4D7E-B5AF-1EF11EC4BA7F}" destId="{63148F33-B931-4E71-9D70-CD43D95F445C}" srcOrd="2" destOrd="0" parTransId="{C0795CEF-3DCC-4570-8A89-62A6515EA17D}" sibTransId="{04D7056F-DD0A-4870-BE1E-68EE46A2CC69}"/>
    <dgm:cxn modelId="{F34FC5B9-0B53-4996-8539-1640297E458C}" srcId="{07B75860-0DD7-4D7E-B5AF-1EF11EC4BA7F}" destId="{B6F82362-CA26-4BEB-A671-4B005FB36862}" srcOrd="0" destOrd="0" parTransId="{27616389-8937-4FA2-9FC7-68CB1B8E6223}" sibTransId="{57FF8848-4CEF-4ACB-8D1B-ED8EBEB7011D}"/>
    <dgm:cxn modelId="{6A659340-2501-40F7-9B1A-C43A5EE2102D}" type="presOf" srcId="{63148F33-B931-4E71-9D70-CD43D95F445C}" destId="{7E12205C-3955-4C21-BAB9-6E9BFE94E865}" srcOrd="0" destOrd="0" presId="urn:microsoft.com/office/officeart/2005/8/layout/list1"/>
    <dgm:cxn modelId="{15147D34-24E7-4F6D-81F2-94F30673A39D}" type="presOf" srcId="{B6F82362-CA26-4BEB-A671-4B005FB36862}" destId="{98FD6C3C-FB7D-4958-9226-6C8DA8763B09}" srcOrd="0" destOrd="0" presId="urn:microsoft.com/office/officeart/2005/8/layout/list1"/>
    <dgm:cxn modelId="{9ACB47F6-60B2-41C0-A3F9-D5A51012CAE1}" type="presOf" srcId="{07B75860-0DD7-4D7E-B5AF-1EF11EC4BA7F}" destId="{7B27FBEB-5DC9-4651-8B0D-79578D514A08}" srcOrd="0" destOrd="0" presId="urn:microsoft.com/office/officeart/2005/8/layout/list1"/>
    <dgm:cxn modelId="{1340AABA-D1EA-4098-A6AE-B8B3A08A3806}" type="presOf" srcId="{B6572FDB-025A-4441-AED7-72B489708F7B}" destId="{D769EB86-FC8F-47BF-A2D0-857B5C7A3D07}" srcOrd="1" destOrd="0" presId="urn:microsoft.com/office/officeart/2005/8/layout/list1"/>
    <dgm:cxn modelId="{69CD6F16-1D77-40F1-ABF6-8D9630FCD446}" type="presOf" srcId="{63148F33-B931-4E71-9D70-CD43D95F445C}" destId="{55A96DF8-B779-44E4-B9CC-8CFABE506FD5}" srcOrd="1" destOrd="0" presId="urn:microsoft.com/office/officeart/2005/8/layout/list1"/>
    <dgm:cxn modelId="{A2CF02D4-BECD-40AE-83BD-92767E6F7D86}" type="presOf" srcId="{B6572FDB-025A-4441-AED7-72B489708F7B}" destId="{DC1D74F5-32A9-43DC-879E-570BD3C2D224}" srcOrd="0" destOrd="0" presId="urn:microsoft.com/office/officeart/2005/8/layout/list1"/>
    <dgm:cxn modelId="{C5FA5506-17C3-48D1-9C8D-F3152BC485A4}" type="presParOf" srcId="{7B27FBEB-5DC9-4651-8B0D-79578D514A08}" destId="{0F3BD468-0621-40CA-8147-EE69D0E882C3}" srcOrd="0" destOrd="0" presId="urn:microsoft.com/office/officeart/2005/8/layout/list1"/>
    <dgm:cxn modelId="{FC874255-B216-4284-839F-D500320943E7}" type="presParOf" srcId="{0F3BD468-0621-40CA-8147-EE69D0E882C3}" destId="{98FD6C3C-FB7D-4958-9226-6C8DA8763B09}" srcOrd="0" destOrd="0" presId="urn:microsoft.com/office/officeart/2005/8/layout/list1"/>
    <dgm:cxn modelId="{4AAE9A2B-E25A-48FC-85F0-C9AAAF004819}" type="presParOf" srcId="{0F3BD468-0621-40CA-8147-EE69D0E882C3}" destId="{784DC4F6-7187-43F5-B411-D033D3FE7B82}" srcOrd="1" destOrd="0" presId="urn:microsoft.com/office/officeart/2005/8/layout/list1"/>
    <dgm:cxn modelId="{943548D3-CC95-4F99-BA24-5AEE1201B0AD}" type="presParOf" srcId="{7B27FBEB-5DC9-4651-8B0D-79578D514A08}" destId="{11394BD6-30FE-4F2A-9CF9-F090FB53938E}" srcOrd="1" destOrd="0" presId="urn:microsoft.com/office/officeart/2005/8/layout/list1"/>
    <dgm:cxn modelId="{2DF0E125-E172-4CFC-B64C-F44221169DCC}" type="presParOf" srcId="{7B27FBEB-5DC9-4651-8B0D-79578D514A08}" destId="{F6C744D8-3603-40C8-993E-7E3B25DD44ED}" srcOrd="2" destOrd="0" presId="urn:microsoft.com/office/officeart/2005/8/layout/list1"/>
    <dgm:cxn modelId="{8E14680D-817A-4CBA-B069-0D5004946FB6}" type="presParOf" srcId="{7B27FBEB-5DC9-4651-8B0D-79578D514A08}" destId="{1164EBF7-3950-468A-BCAB-FD563A7A9DFD}" srcOrd="3" destOrd="0" presId="urn:microsoft.com/office/officeart/2005/8/layout/list1"/>
    <dgm:cxn modelId="{2A9320CD-8F83-4FAD-A8AF-6B95563C52E1}" type="presParOf" srcId="{7B27FBEB-5DC9-4651-8B0D-79578D514A08}" destId="{F2B5B87C-ADF6-42DA-8605-ECC79FE1A322}" srcOrd="4" destOrd="0" presId="urn:microsoft.com/office/officeart/2005/8/layout/list1"/>
    <dgm:cxn modelId="{F64C8476-CA9F-43CF-A536-97BE6E19D9AB}" type="presParOf" srcId="{F2B5B87C-ADF6-42DA-8605-ECC79FE1A322}" destId="{DC1D74F5-32A9-43DC-879E-570BD3C2D224}" srcOrd="0" destOrd="0" presId="urn:microsoft.com/office/officeart/2005/8/layout/list1"/>
    <dgm:cxn modelId="{D331230B-893F-4459-8C16-AEB059FE5380}" type="presParOf" srcId="{F2B5B87C-ADF6-42DA-8605-ECC79FE1A322}" destId="{D769EB86-FC8F-47BF-A2D0-857B5C7A3D07}" srcOrd="1" destOrd="0" presId="urn:microsoft.com/office/officeart/2005/8/layout/list1"/>
    <dgm:cxn modelId="{11C36609-9EAA-449E-8638-D9128CB4B7DA}" type="presParOf" srcId="{7B27FBEB-5DC9-4651-8B0D-79578D514A08}" destId="{E204898D-3490-40A2-A891-AD6C6F0B326B}" srcOrd="5" destOrd="0" presId="urn:microsoft.com/office/officeart/2005/8/layout/list1"/>
    <dgm:cxn modelId="{61332738-906D-4D11-831D-29D7FBDDAB0E}" type="presParOf" srcId="{7B27FBEB-5DC9-4651-8B0D-79578D514A08}" destId="{6DF5242E-ED7A-46D5-B369-33E97CA297C8}" srcOrd="6" destOrd="0" presId="urn:microsoft.com/office/officeart/2005/8/layout/list1"/>
    <dgm:cxn modelId="{33E0CAB1-DB63-440E-9AD4-BE8A37FADDAF}" type="presParOf" srcId="{7B27FBEB-5DC9-4651-8B0D-79578D514A08}" destId="{DE0946D9-83F9-406C-A9CD-8921B9B27E38}" srcOrd="7" destOrd="0" presId="urn:microsoft.com/office/officeart/2005/8/layout/list1"/>
    <dgm:cxn modelId="{7C2B8B4A-B1B5-4FC6-87DB-860F78490536}" type="presParOf" srcId="{7B27FBEB-5DC9-4651-8B0D-79578D514A08}" destId="{EE79EE17-6CD2-472B-B6C0-0B2169B4F2A1}" srcOrd="8" destOrd="0" presId="urn:microsoft.com/office/officeart/2005/8/layout/list1"/>
    <dgm:cxn modelId="{C0AEDB8D-4426-4224-AB4B-AB3940DE13E4}" type="presParOf" srcId="{EE79EE17-6CD2-472B-B6C0-0B2169B4F2A1}" destId="{7E12205C-3955-4C21-BAB9-6E9BFE94E865}" srcOrd="0" destOrd="0" presId="urn:microsoft.com/office/officeart/2005/8/layout/list1"/>
    <dgm:cxn modelId="{0592C48A-DA59-489E-9938-0480B0770E2D}" type="presParOf" srcId="{EE79EE17-6CD2-472B-B6C0-0B2169B4F2A1}" destId="{55A96DF8-B779-44E4-B9CC-8CFABE506FD5}" srcOrd="1" destOrd="0" presId="urn:microsoft.com/office/officeart/2005/8/layout/list1"/>
    <dgm:cxn modelId="{D8FFDAF3-C173-49CC-BD78-C844A8871722}" type="presParOf" srcId="{7B27FBEB-5DC9-4651-8B0D-79578D514A08}" destId="{F8BA3034-668D-486E-B906-7617AB4AF49B}" srcOrd="9" destOrd="0" presId="urn:microsoft.com/office/officeart/2005/8/layout/list1"/>
    <dgm:cxn modelId="{2810FAF1-57CC-4189-A2D5-0F9B873B3C15}" type="presParOf" srcId="{7B27FBEB-5DC9-4651-8B0D-79578D514A08}" destId="{937D2C40-1409-4C4F-A497-BC79E13AD8DF}"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4BDDABE-70D9-4299-83F2-51AB8414ABA3}"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en-US"/>
        </a:p>
      </dgm:t>
    </dgm:pt>
    <dgm:pt modelId="{2310F4F7-BD67-4179-8450-2A73A38348A8}">
      <dgm:prSet custT="1"/>
      <dgm:spPr/>
      <dgm:t>
        <a:bodyPr/>
        <a:lstStyle/>
        <a:p>
          <a:pPr rtl="0"/>
          <a:r>
            <a:rPr lang="en-GB" sz="1800" dirty="0">
              <a:latin typeface="Arial" panose="020B0604020202020204" pitchFamily="34" charset="0"/>
              <a:cs typeface="Arial" panose="020B0604020202020204" pitchFamily="34" charset="0"/>
            </a:rPr>
            <a:t>Measure particle resistance to degradation of steel balls in an agitated sieve shaker pan</a:t>
          </a:r>
          <a:endParaRPr lang="en-US" sz="1800" dirty="0">
            <a:latin typeface="Arial" panose="020B0604020202020204" pitchFamily="34" charset="0"/>
            <a:cs typeface="Arial" panose="020B0604020202020204" pitchFamily="34" charset="0"/>
          </a:endParaRPr>
        </a:p>
      </dgm:t>
    </dgm:pt>
    <dgm:pt modelId="{74B0CA88-22D6-41CD-A42D-52A9F311F058}" type="parTrans" cxnId="{67493399-1E65-4B4D-8638-22BB1A2DC105}">
      <dgm:prSet/>
      <dgm:spPr/>
      <dgm:t>
        <a:bodyPr/>
        <a:lstStyle/>
        <a:p>
          <a:endParaRPr lang="en-US" sz="2400">
            <a:latin typeface="Arial" panose="020B0604020202020204" pitchFamily="34" charset="0"/>
            <a:cs typeface="Arial" panose="020B0604020202020204" pitchFamily="34" charset="0"/>
          </a:endParaRPr>
        </a:p>
      </dgm:t>
    </dgm:pt>
    <dgm:pt modelId="{B04A0AC4-A952-438B-93A6-853E775B483D}" type="sibTrans" cxnId="{67493399-1E65-4B4D-8638-22BB1A2DC105}">
      <dgm:prSet/>
      <dgm:spPr/>
      <dgm:t>
        <a:bodyPr/>
        <a:lstStyle/>
        <a:p>
          <a:endParaRPr lang="en-US" sz="2400">
            <a:latin typeface="Arial" panose="020B0604020202020204" pitchFamily="34" charset="0"/>
            <a:cs typeface="Arial" panose="020B0604020202020204" pitchFamily="34" charset="0"/>
          </a:endParaRPr>
        </a:p>
      </dgm:t>
    </dgm:pt>
    <dgm:pt modelId="{74767D32-147C-4D9D-A713-A4F6BBB0DD78}">
      <dgm:prSet custT="1"/>
      <dgm:spPr/>
      <dgm:t>
        <a:bodyPr/>
        <a:lstStyle/>
        <a:p>
          <a:pPr rtl="0"/>
          <a:r>
            <a:rPr lang="en-GB" sz="1800" dirty="0">
              <a:latin typeface="Arial" panose="020B0604020202020204" pitchFamily="34" charset="0"/>
              <a:cs typeface="Arial" panose="020B0604020202020204" pitchFamily="34" charset="0"/>
            </a:rPr>
            <a:t>% retention of mean particle diameter</a:t>
          </a:r>
          <a:endParaRPr lang="en-US" sz="1800" dirty="0">
            <a:latin typeface="Arial" panose="020B0604020202020204" pitchFamily="34" charset="0"/>
            <a:cs typeface="Arial" panose="020B0604020202020204" pitchFamily="34" charset="0"/>
          </a:endParaRPr>
        </a:p>
      </dgm:t>
    </dgm:pt>
    <dgm:pt modelId="{B64765B7-68C1-4D4F-A2C3-4223833C3091}" type="parTrans" cxnId="{B21A5B8D-53E5-46DD-A264-E5878E35CDA4}">
      <dgm:prSet/>
      <dgm:spPr/>
      <dgm:t>
        <a:bodyPr/>
        <a:lstStyle/>
        <a:p>
          <a:endParaRPr lang="en-US" sz="2400">
            <a:latin typeface="Arial" panose="020B0604020202020204" pitchFamily="34" charset="0"/>
            <a:cs typeface="Arial" panose="020B0604020202020204" pitchFamily="34" charset="0"/>
          </a:endParaRPr>
        </a:p>
      </dgm:t>
    </dgm:pt>
    <dgm:pt modelId="{6C919BBB-2BD0-44D2-9881-ECE08FCDAEAE}" type="sibTrans" cxnId="{B21A5B8D-53E5-46DD-A264-E5878E35CDA4}">
      <dgm:prSet/>
      <dgm:spPr/>
      <dgm:t>
        <a:bodyPr/>
        <a:lstStyle/>
        <a:p>
          <a:endParaRPr lang="en-US" sz="2400">
            <a:latin typeface="Arial" panose="020B0604020202020204" pitchFamily="34" charset="0"/>
            <a:cs typeface="Arial" panose="020B0604020202020204" pitchFamily="34" charset="0"/>
          </a:endParaRPr>
        </a:p>
      </dgm:t>
    </dgm:pt>
    <dgm:pt modelId="{DB40A17E-F9CB-4E42-8F21-69B0A54F19DD}">
      <dgm:prSet custT="1"/>
      <dgm:spPr/>
      <dgm:t>
        <a:bodyPr/>
        <a:lstStyle/>
        <a:p>
          <a:pPr rtl="0"/>
          <a:r>
            <a:rPr lang="en-GB" sz="1800" dirty="0">
              <a:latin typeface="Arial" panose="020B0604020202020204" pitchFamily="34" charset="0"/>
              <a:cs typeface="Arial" panose="020B0604020202020204" pitchFamily="34" charset="0"/>
            </a:rPr>
            <a:t>Abrasion Number = </a:t>
          </a:r>
          <a:r>
            <a:rPr lang="fr-BE" sz="1800" dirty="0">
              <a:latin typeface="Arial" panose="020B0604020202020204" pitchFamily="34" charset="0"/>
              <a:cs typeface="Arial" panose="020B0604020202020204" pitchFamily="34" charset="0"/>
            </a:rPr>
            <a:t>(B/A)x100</a:t>
          </a:r>
          <a:endParaRPr lang="en-US" sz="1800" dirty="0">
            <a:latin typeface="Arial" panose="020B0604020202020204" pitchFamily="34" charset="0"/>
            <a:cs typeface="Arial" panose="020B0604020202020204" pitchFamily="34" charset="0"/>
          </a:endParaRPr>
        </a:p>
      </dgm:t>
    </dgm:pt>
    <dgm:pt modelId="{FF6FF4AB-CC9C-4A5F-975E-F37B90BEED68}" type="parTrans" cxnId="{DAB20A7C-7E97-4132-B506-677917541159}">
      <dgm:prSet/>
      <dgm:spPr/>
      <dgm:t>
        <a:bodyPr/>
        <a:lstStyle/>
        <a:p>
          <a:endParaRPr lang="en-US" sz="2400">
            <a:latin typeface="Arial" panose="020B0604020202020204" pitchFamily="34" charset="0"/>
            <a:cs typeface="Arial" panose="020B0604020202020204" pitchFamily="34" charset="0"/>
          </a:endParaRPr>
        </a:p>
      </dgm:t>
    </dgm:pt>
    <dgm:pt modelId="{7EC32963-6E81-4C27-BC88-1AB9AAC90A53}" type="sibTrans" cxnId="{DAB20A7C-7E97-4132-B506-677917541159}">
      <dgm:prSet/>
      <dgm:spPr/>
      <dgm:t>
        <a:bodyPr/>
        <a:lstStyle/>
        <a:p>
          <a:endParaRPr lang="en-US" sz="2400">
            <a:latin typeface="Arial" panose="020B0604020202020204" pitchFamily="34" charset="0"/>
            <a:cs typeface="Arial" panose="020B0604020202020204" pitchFamily="34" charset="0"/>
          </a:endParaRPr>
        </a:p>
      </dgm:t>
    </dgm:pt>
    <dgm:pt modelId="{66637EA0-F0BE-497A-A2BB-405DD13C953E}" type="pres">
      <dgm:prSet presAssocID="{64BDDABE-70D9-4299-83F2-51AB8414ABA3}" presName="linear" presStyleCnt="0">
        <dgm:presLayoutVars>
          <dgm:dir/>
          <dgm:animLvl val="lvl"/>
          <dgm:resizeHandles val="exact"/>
        </dgm:presLayoutVars>
      </dgm:prSet>
      <dgm:spPr/>
      <dgm:t>
        <a:bodyPr/>
        <a:lstStyle/>
        <a:p>
          <a:endParaRPr lang="en-US"/>
        </a:p>
      </dgm:t>
    </dgm:pt>
    <dgm:pt modelId="{452CBD96-8418-4AED-98C5-3A928F7660A1}" type="pres">
      <dgm:prSet presAssocID="{2310F4F7-BD67-4179-8450-2A73A38348A8}" presName="parentLin" presStyleCnt="0"/>
      <dgm:spPr/>
    </dgm:pt>
    <dgm:pt modelId="{565B8267-D5B3-44E7-A359-AD47B352E3CF}" type="pres">
      <dgm:prSet presAssocID="{2310F4F7-BD67-4179-8450-2A73A38348A8}" presName="parentLeftMargin" presStyleLbl="node1" presStyleIdx="0" presStyleCnt="3"/>
      <dgm:spPr/>
      <dgm:t>
        <a:bodyPr/>
        <a:lstStyle/>
        <a:p>
          <a:endParaRPr lang="en-US"/>
        </a:p>
      </dgm:t>
    </dgm:pt>
    <dgm:pt modelId="{CC5A83EB-EED5-4413-9C0C-2F09D69F0581}" type="pres">
      <dgm:prSet presAssocID="{2310F4F7-BD67-4179-8450-2A73A38348A8}" presName="parentText" presStyleLbl="node1" presStyleIdx="0" presStyleCnt="3">
        <dgm:presLayoutVars>
          <dgm:chMax val="0"/>
          <dgm:bulletEnabled val="1"/>
        </dgm:presLayoutVars>
      </dgm:prSet>
      <dgm:spPr/>
      <dgm:t>
        <a:bodyPr/>
        <a:lstStyle/>
        <a:p>
          <a:endParaRPr lang="en-US"/>
        </a:p>
      </dgm:t>
    </dgm:pt>
    <dgm:pt modelId="{39F8D8C3-6CB7-4E46-8530-3C32FE01E861}" type="pres">
      <dgm:prSet presAssocID="{2310F4F7-BD67-4179-8450-2A73A38348A8}" presName="negativeSpace" presStyleCnt="0"/>
      <dgm:spPr/>
    </dgm:pt>
    <dgm:pt modelId="{2FB14D99-A305-41FB-8BE1-F7825E497A84}" type="pres">
      <dgm:prSet presAssocID="{2310F4F7-BD67-4179-8450-2A73A38348A8}" presName="childText" presStyleLbl="conFgAcc1" presStyleIdx="0" presStyleCnt="3">
        <dgm:presLayoutVars>
          <dgm:bulletEnabled val="1"/>
        </dgm:presLayoutVars>
      </dgm:prSet>
      <dgm:spPr/>
    </dgm:pt>
    <dgm:pt modelId="{EC097A9E-4207-4BA4-9919-BE25889F43B0}" type="pres">
      <dgm:prSet presAssocID="{B04A0AC4-A952-438B-93A6-853E775B483D}" presName="spaceBetweenRectangles" presStyleCnt="0"/>
      <dgm:spPr/>
    </dgm:pt>
    <dgm:pt modelId="{DFD06342-E131-4FFB-9925-0B590E6AF541}" type="pres">
      <dgm:prSet presAssocID="{74767D32-147C-4D9D-A713-A4F6BBB0DD78}" presName="parentLin" presStyleCnt="0"/>
      <dgm:spPr/>
    </dgm:pt>
    <dgm:pt modelId="{2E389854-5F51-4E5F-BC19-FF4262C9B9FF}" type="pres">
      <dgm:prSet presAssocID="{74767D32-147C-4D9D-A713-A4F6BBB0DD78}" presName="parentLeftMargin" presStyleLbl="node1" presStyleIdx="0" presStyleCnt="3"/>
      <dgm:spPr/>
      <dgm:t>
        <a:bodyPr/>
        <a:lstStyle/>
        <a:p>
          <a:endParaRPr lang="en-US"/>
        </a:p>
      </dgm:t>
    </dgm:pt>
    <dgm:pt modelId="{AEAD7914-22D4-4B1F-ABF2-0DBE479669F7}" type="pres">
      <dgm:prSet presAssocID="{74767D32-147C-4D9D-A713-A4F6BBB0DD78}" presName="parentText" presStyleLbl="node1" presStyleIdx="1" presStyleCnt="3">
        <dgm:presLayoutVars>
          <dgm:chMax val="0"/>
          <dgm:bulletEnabled val="1"/>
        </dgm:presLayoutVars>
      </dgm:prSet>
      <dgm:spPr/>
      <dgm:t>
        <a:bodyPr/>
        <a:lstStyle/>
        <a:p>
          <a:endParaRPr lang="en-US"/>
        </a:p>
      </dgm:t>
    </dgm:pt>
    <dgm:pt modelId="{C2F3D46B-3424-42A7-8BF8-915524B14037}" type="pres">
      <dgm:prSet presAssocID="{74767D32-147C-4D9D-A713-A4F6BBB0DD78}" presName="negativeSpace" presStyleCnt="0"/>
      <dgm:spPr/>
    </dgm:pt>
    <dgm:pt modelId="{D5B8F239-9902-4B24-9581-CDF2292A3729}" type="pres">
      <dgm:prSet presAssocID="{74767D32-147C-4D9D-A713-A4F6BBB0DD78}" presName="childText" presStyleLbl="conFgAcc1" presStyleIdx="1" presStyleCnt="3">
        <dgm:presLayoutVars>
          <dgm:bulletEnabled val="1"/>
        </dgm:presLayoutVars>
      </dgm:prSet>
      <dgm:spPr/>
    </dgm:pt>
    <dgm:pt modelId="{C01AE5CD-A69D-4F49-9FF8-36377D6DBF49}" type="pres">
      <dgm:prSet presAssocID="{6C919BBB-2BD0-44D2-9881-ECE08FCDAEAE}" presName="spaceBetweenRectangles" presStyleCnt="0"/>
      <dgm:spPr/>
    </dgm:pt>
    <dgm:pt modelId="{3B301268-BB84-47BE-A7A9-2106D0352D23}" type="pres">
      <dgm:prSet presAssocID="{DB40A17E-F9CB-4E42-8F21-69B0A54F19DD}" presName="parentLin" presStyleCnt="0"/>
      <dgm:spPr/>
    </dgm:pt>
    <dgm:pt modelId="{0AE94779-A2DD-41BB-A28A-205B233ABB58}" type="pres">
      <dgm:prSet presAssocID="{DB40A17E-F9CB-4E42-8F21-69B0A54F19DD}" presName="parentLeftMargin" presStyleLbl="node1" presStyleIdx="1" presStyleCnt="3"/>
      <dgm:spPr/>
      <dgm:t>
        <a:bodyPr/>
        <a:lstStyle/>
        <a:p>
          <a:endParaRPr lang="en-US"/>
        </a:p>
      </dgm:t>
    </dgm:pt>
    <dgm:pt modelId="{6669D77E-4021-470D-9913-02930206773D}" type="pres">
      <dgm:prSet presAssocID="{DB40A17E-F9CB-4E42-8F21-69B0A54F19DD}" presName="parentText" presStyleLbl="node1" presStyleIdx="2" presStyleCnt="3">
        <dgm:presLayoutVars>
          <dgm:chMax val="0"/>
          <dgm:bulletEnabled val="1"/>
        </dgm:presLayoutVars>
      </dgm:prSet>
      <dgm:spPr/>
      <dgm:t>
        <a:bodyPr/>
        <a:lstStyle/>
        <a:p>
          <a:endParaRPr lang="en-US"/>
        </a:p>
      </dgm:t>
    </dgm:pt>
    <dgm:pt modelId="{E7EE5A60-675B-45FA-9E53-48316AD85BC5}" type="pres">
      <dgm:prSet presAssocID="{DB40A17E-F9CB-4E42-8F21-69B0A54F19DD}" presName="negativeSpace" presStyleCnt="0"/>
      <dgm:spPr/>
    </dgm:pt>
    <dgm:pt modelId="{5CD882B5-5552-41CF-BAA3-B404778C3AEC}" type="pres">
      <dgm:prSet presAssocID="{DB40A17E-F9CB-4E42-8F21-69B0A54F19DD}" presName="childText" presStyleLbl="conFgAcc1" presStyleIdx="2" presStyleCnt="3">
        <dgm:presLayoutVars>
          <dgm:bulletEnabled val="1"/>
        </dgm:presLayoutVars>
      </dgm:prSet>
      <dgm:spPr/>
    </dgm:pt>
  </dgm:ptLst>
  <dgm:cxnLst>
    <dgm:cxn modelId="{67493399-1E65-4B4D-8638-22BB1A2DC105}" srcId="{64BDDABE-70D9-4299-83F2-51AB8414ABA3}" destId="{2310F4F7-BD67-4179-8450-2A73A38348A8}" srcOrd="0" destOrd="0" parTransId="{74B0CA88-22D6-41CD-A42D-52A9F311F058}" sibTransId="{B04A0AC4-A952-438B-93A6-853E775B483D}"/>
    <dgm:cxn modelId="{FD102A5E-311B-4AF2-A229-C54A7F90C5B4}" type="presOf" srcId="{2310F4F7-BD67-4179-8450-2A73A38348A8}" destId="{CC5A83EB-EED5-4413-9C0C-2F09D69F0581}" srcOrd="1" destOrd="0" presId="urn:microsoft.com/office/officeart/2005/8/layout/list1"/>
    <dgm:cxn modelId="{DAB20A7C-7E97-4132-B506-677917541159}" srcId="{64BDDABE-70D9-4299-83F2-51AB8414ABA3}" destId="{DB40A17E-F9CB-4E42-8F21-69B0A54F19DD}" srcOrd="2" destOrd="0" parTransId="{FF6FF4AB-CC9C-4A5F-975E-F37B90BEED68}" sibTransId="{7EC32963-6E81-4C27-BC88-1AB9AAC90A53}"/>
    <dgm:cxn modelId="{DABC495E-23E2-484C-B6A0-AD31E7A41872}" type="presOf" srcId="{DB40A17E-F9CB-4E42-8F21-69B0A54F19DD}" destId="{6669D77E-4021-470D-9913-02930206773D}" srcOrd="1" destOrd="0" presId="urn:microsoft.com/office/officeart/2005/8/layout/list1"/>
    <dgm:cxn modelId="{5F0231DE-27D4-480E-B633-C5BB767A1164}" type="presOf" srcId="{DB40A17E-F9CB-4E42-8F21-69B0A54F19DD}" destId="{0AE94779-A2DD-41BB-A28A-205B233ABB58}" srcOrd="0" destOrd="0" presId="urn:microsoft.com/office/officeart/2005/8/layout/list1"/>
    <dgm:cxn modelId="{B729B3D9-010E-4309-817E-539D62C42D5A}" type="presOf" srcId="{74767D32-147C-4D9D-A713-A4F6BBB0DD78}" destId="{AEAD7914-22D4-4B1F-ABF2-0DBE479669F7}" srcOrd="1" destOrd="0" presId="urn:microsoft.com/office/officeart/2005/8/layout/list1"/>
    <dgm:cxn modelId="{085E762F-CF5B-4ECE-B03A-B3DB7CC267B1}" type="presOf" srcId="{2310F4F7-BD67-4179-8450-2A73A38348A8}" destId="{565B8267-D5B3-44E7-A359-AD47B352E3CF}" srcOrd="0" destOrd="0" presId="urn:microsoft.com/office/officeart/2005/8/layout/list1"/>
    <dgm:cxn modelId="{1D082C8C-9E4D-4A4F-873E-988F1FF7A253}" type="presOf" srcId="{74767D32-147C-4D9D-A713-A4F6BBB0DD78}" destId="{2E389854-5F51-4E5F-BC19-FF4262C9B9FF}" srcOrd="0" destOrd="0" presId="urn:microsoft.com/office/officeart/2005/8/layout/list1"/>
    <dgm:cxn modelId="{B21A5B8D-53E5-46DD-A264-E5878E35CDA4}" srcId="{64BDDABE-70D9-4299-83F2-51AB8414ABA3}" destId="{74767D32-147C-4D9D-A713-A4F6BBB0DD78}" srcOrd="1" destOrd="0" parTransId="{B64765B7-68C1-4D4F-A2C3-4223833C3091}" sibTransId="{6C919BBB-2BD0-44D2-9881-ECE08FCDAEAE}"/>
    <dgm:cxn modelId="{7DC9B0CC-2A9F-499E-AD1C-6C0930E82B94}" type="presOf" srcId="{64BDDABE-70D9-4299-83F2-51AB8414ABA3}" destId="{66637EA0-F0BE-497A-A2BB-405DD13C953E}" srcOrd="0" destOrd="0" presId="urn:microsoft.com/office/officeart/2005/8/layout/list1"/>
    <dgm:cxn modelId="{3B3ECB95-10CD-47E5-A208-D584E3D17C24}" type="presParOf" srcId="{66637EA0-F0BE-497A-A2BB-405DD13C953E}" destId="{452CBD96-8418-4AED-98C5-3A928F7660A1}" srcOrd="0" destOrd="0" presId="urn:microsoft.com/office/officeart/2005/8/layout/list1"/>
    <dgm:cxn modelId="{8496E32C-7331-4443-9D6D-92719753924C}" type="presParOf" srcId="{452CBD96-8418-4AED-98C5-3A928F7660A1}" destId="{565B8267-D5B3-44E7-A359-AD47B352E3CF}" srcOrd="0" destOrd="0" presId="urn:microsoft.com/office/officeart/2005/8/layout/list1"/>
    <dgm:cxn modelId="{E2D9CA38-9D23-498E-8C29-32A477D6F3E7}" type="presParOf" srcId="{452CBD96-8418-4AED-98C5-3A928F7660A1}" destId="{CC5A83EB-EED5-4413-9C0C-2F09D69F0581}" srcOrd="1" destOrd="0" presId="urn:microsoft.com/office/officeart/2005/8/layout/list1"/>
    <dgm:cxn modelId="{15B66923-A5AD-4BB9-B49C-481F3D702E5F}" type="presParOf" srcId="{66637EA0-F0BE-497A-A2BB-405DD13C953E}" destId="{39F8D8C3-6CB7-4E46-8530-3C32FE01E861}" srcOrd="1" destOrd="0" presId="urn:microsoft.com/office/officeart/2005/8/layout/list1"/>
    <dgm:cxn modelId="{DA091E4D-A8EE-4C5E-9D30-20CB1E2DB27E}" type="presParOf" srcId="{66637EA0-F0BE-497A-A2BB-405DD13C953E}" destId="{2FB14D99-A305-41FB-8BE1-F7825E497A84}" srcOrd="2" destOrd="0" presId="urn:microsoft.com/office/officeart/2005/8/layout/list1"/>
    <dgm:cxn modelId="{39F5E0A4-89D6-45D1-B29B-7A01E42D5329}" type="presParOf" srcId="{66637EA0-F0BE-497A-A2BB-405DD13C953E}" destId="{EC097A9E-4207-4BA4-9919-BE25889F43B0}" srcOrd="3" destOrd="0" presId="urn:microsoft.com/office/officeart/2005/8/layout/list1"/>
    <dgm:cxn modelId="{B0B74740-9EF9-4C12-B831-D75153BFE54F}" type="presParOf" srcId="{66637EA0-F0BE-497A-A2BB-405DD13C953E}" destId="{DFD06342-E131-4FFB-9925-0B590E6AF541}" srcOrd="4" destOrd="0" presId="urn:microsoft.com/office/officeart/2005/8/layout/list1"/>
    <dgm:cxn modelId="{E663C2F8-129B-4EFA-92EE-0CF2183EF0F6}" type="presParOf" srcId="{DFD06342-E131-4FFB-9925-0B590E6AF541}" destId="{2E389854-5F51-4E5F-BC19-FF4262C9B9FF}" srcOrd="0" destOrd="0" presId="urn:microsoft.com/office/officeart/2005/8/layout/list1"/>
    <dgm:cxn modelId="{E4EB8539-658F-4E19-A024-8392428CDC7E}" type="presParOf" srcId="{DFD06342-E131-4FFB-9925-0B590E6AF541}" destId="{AEAD7914-22D4-4B1F-ABF2-0DBE479669F7}" srcOrd="1" destOrd="0" presId="urn:microsoft.com/office/officeart/2005/8/layout/list1"/>
    <dgm:cxn modelId="{E33BE11C-42D9-40D4-B999-1BA77EE18F4B}" type="presParOf" srcId="{66637EA0-F0BE-497A-A2BB-405DD13C953E}" destId="{C2F3D46B-3424-42A7-8BF8-915524B14037}" srcOrd="5" destOrd="0" presId="urn:microsoft.com/office/officeart/2005/8/layout/list1"/>
    <dgm:cxn modelId="{7248FB50-7233-4CE1-8099-04EAB76755C8}" type="presParOf" srcId="{66637EA0-F0BE-497A-A2BB-405DD13C953E}" destId="{D5B8F239-9902-4B24-9581-CDF2292A3729}" srcOrd="6" destOrd="0" presId="urn:microsoft.com/office/officeart/2005/8/layout/list1"/>
    <dgm:cxn modelId="{B2E03B4D-7E05-4951-94D6-B7540E3D79C0}" type="presParOf" srcId="{66637EA0-F0BE-497A-A2BB-405DD13C953E}" destId="{C01AE5CD-A69D-4F49-9FF8-36377D6DBF49}" srcOrd="7" destOrd="0" presId="urn:microsoft.com/office/officeart/2005/8/layout/list1"/>
    <dgm:cxn modelId="{D1A57ACC-C2E1-46F3-BD57-C61624CDED1A}" type="presParOf" srcId="{66637EA0-F0BE-497A-A2BB-405DD13C953E}" destId="{3B301268-BB84-47BE-A7A9-2106D0352D23}" srcOrd="8" destOrd="0" presId="urn:microsoft.com/office/officeart/2005/8/layout/list1"/>
    <dgm:cxn modelId="{5FA64275-E937-4007-A75F-4CA0B53709B7}" type="presParOf" srcId="{3B301268-BB84-47BE-A7A9-2106D0352D23}" destId="{0AE94779-A2DD-41BB-A28A-205B233ABB58}" srcOrd="0" destOrd="0" presId="urn:microsoft.com/office/officeart/2005/8/layout/list1"/>
    <dgm:cxn modelId="{F48B80B7-644F-4D23-A874-1EEE7C0CDD61}" type="presParOf" srcId="{3B301268-BB84-47BE-A7A9-2106D0352D23}" destId="{6669D77E-4021-470D-9913-02930206773D}" srcOrd="1" destOrd="0" presId="urn:microsoft.com/office/officeart/2005/8/layout/list1"/>
    <dgm:cxn modelId="{355D8884-945F-4A63-834E-81FD08706023}" type="presParOf" srcId="{66637EA0-F0BE-497A-A2BB-405DD13C953E}" destId="{E7EE5A60-675B-45FA-9E53-48316AD85BC5}" srcOrd="9" destOrd="0" presId="urn:microsoft.com/office/officeart/2005/8/layout/list1"/>
    <dgm:cxn modelId="{27EDED43-1F0F-4E08-9FE2-4B1AC885E57F}" type="presParOf" srcId="{66637EA0-F0BE-497A-A2BB-405DD13C953E}" destId="{5CD882B5-5552-41CF-BAA3-B404778C3AEC}"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241CEB4-E252-40F9-81EB-D534C7DB723E}"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03E94512-E0F4-44D8-A1D3-22E50572F3DF}">
      <dgm:prSet phldrT="[Text]" custT="1"/>
      <dgm:spPr/>
      <dgm:t>
        <a:bodyPr/>
        <a:lstStyle/>
        <a:p>
          <a:pPr algn="ctr"/>
          <a:r>
            <a:rPr lang="en-US" sz="3200" b="1" dirty="0">
              <a:solidFill>
                <a:schemeClr val="bg1"/>
              </a:solidFill>
              <a:latin typeface="Arial" panose="020B0604020202020204" pitchFamily="34" charset="0"/>
              <a:cs typeface="Arial" panose="020B0604020202020204" pitchFamily="34" charset="0"/>
            </a:rPr>
            <a:t>Why</a:t>
          </a:r>
        </a:p>
      </dgm:t>
    </dgm:pt>
    <dgm:pt modelId="{849220AE-DE59-4119-93EB-073546DC5F86}" type="parTrans" cxnId="{000F0FF4-F4C7-4FD1-AD47-6188B92D8E92}">
      <dgm:prSet/>
      <dgm:spPr/>
      <dgm:t>
        <a:bodyPr/>
        <a:lstStyle/>
        <a:p>
          <a:endParaRPr lang="en-US"/>
        </a:p>
      </dgm:t>
    </dgm:pt>
    <dgm:pt modelId="{442A92F1-824F-4EF3-B986-919D9C212890}" type="sibTrans" cxnId="{000F0FF4-F4C7-4FD1-AD47-6188B92D8E92}">
      <dgm:prSet/>
      <dgm:spPr/>
      <dgm:t>
        <a:bodyPr/>
        <a:lstStyle/>
        <a:p>
          <a:endParaRPr lang="en-US"/>
        </a:p>
      </dgm:t>
    </dgm:pt>
    <dgm:pt modelId="{9440A8C2-7C8D-4B3B-99E9-C47085266BD4}">
      <dgm:prSet custT="1"/>
      <dgm:spPr/>
      <dgm:t>
        <a:bodyPr/>
        <a:lstStyle/>
        <a:p>
          <a:pPr>
            <a:buFont typeface="Arial" panose="020B0604020202020204" pitchFamily="34" charset="0"/>
            <a:buChar char="•"/>
          </a:pPr>
          <a:r>
            <a:rPr lang="en-US" sz="1800" b="0" dirty="0">
              <a:solidFill>
                <a:schemeClr val="tx1"/>
              </a:solidFill>
              <a:latin typeface="Arial" panose="020B0604020202020204" pitchFamily="34" charset="0"/>
              <a:cs typeface="Arial" panose="020B0604020202020204" pitchFamily="34" charset="0"/>
            </a:rPr>
            <a:t>Many factors influence the effective service life of activated carbon (temperature, pH, EBCT, concentration, competitive adsorption)</a:t>
          </a:r>
        </a:p>
      </dgm:t>
    </dgm:pt>
    <dgm:pt modelId="{6FD83B6E-8BA2-471D-9CF8-223D2F54C5F8}" type="parTrans" cxnId="{999E9A72-F6FD-4929-8CCB-E1DD59A64558}">
      <dgm:prSet/>
      <dgm:spPr/>
      <dgm:t>
        <a:bodyPr/>
        <a:lstStyle/>
        <a:p>
          <a:endParaRPr lang="en-US"/>
        </a:p>
      </dgm:t>
    </dgm:pt>
    <dgm:pt modelId="{63970E43-1A6E-40A6-8584-AFB2267F0D93}" type="sibTrans" cxnId="{999E9A72-F6FD-4929-8CCB-E1DD59A64558}">
      <dgm:prSet/>
      <dgm:spPr/>
      <dgm:t>
        <a:bodyPr/>
        <a:lstStyle/>
        <a:p>
          <a:endParaRPr lang="en-US"/>
        </a:p>
      </dgm:t>
    </dgm:pt>
    <dgm:pt modelId="{BD65552B-4356-485F-9278-C2F3C054FC57}">
      <dgm:prSet custT="1"/>
      <dgm:spPr/>
      <dgm:t>
        <a:bodyPr/>
        <a:lstStyle/>
        <a:p>
          <a:pPr>
            <a:buFont typeface="Arial" panose="020B0604020202020204" pitchFamily="34" charset="0"/>
            <a:buChar char="•"/>
          </a:pPr>
          <a:r>
            <a:rPr lang="en-US" sz="1800" b="0" dirty="0">
              <a:solidFill>
                <a:schemeClr val="tx1"/>
              </a:solidFill>
              <a:latin typeface="Arial" panose="020B0604020202020204" pitchFamily="34" charset="0"/>
              <a:cs typeface="Arial" panose="020B0604020202020204" pitchFamily="34" charset="0"/>
            </a:rPr>
            <a:t>Extremely difficult to quantify without testing</a:t>
          </a:r>
        </a:p>
      </dgm:t>
    </dgm:pt>
    <dgm:pt modelId="{1D29B531-2292-40CF-993B-E2E74AE95667}" type="parTrans" cxnId="{F2C85528-4B58-4DC6-B2BD-A14A182F680C}">
      <dgm:prSet/>
      <dgm:spPr/>
      <dgm:t>
        <a:bodyPr/>
        <a:lstStyle/>
        <a:p>
          <a:endParaRPr lang="en-US"/>
        </a:p>
      </dgm:t>
    </dgm:pt>
    <dgm:pt modelId="{6548BEA3-0AF8-4A8B-A6FD-C15026413170}" type="sibTrans" cxnId="{F2C85528-4B58-4DC6-B2BD-A14A182F680C}">
      <dgm:prSet/>
      <dgm:spPr/>
      <dgm:t>
        <a:bodyPr/>
        <a:lstStyle/>
        <a:p>
          <a:endParaRPr lang="en-US"/>
        </a:p>
      </dgm:t>
    </dgm:pt>
    <dgm:pt modelId="{73C24D21-F9C6-45D4-9102-E9314F1234BF}">
      <dgm:prSet custT="1"/>
      <dgm:spPr/>
      <dgm:t>
        <a:bodyPr/>
        <a:lstStyle/>
        <a:p>
          <a:pPr algn="ctr"/>
          <a:r>
            <a:rPr lang="en-US" sz="3200" b="1" dirty="0">
              <a:solidFill>
                <a:schemeClr val="bg1"/>
              </a:solidFill>
              <a:latin typeface="Arial" panose="020B0604020202020204" pitchFamily="34" charset="0"/>
              <a:cs typeface="Arial" panose="020B0604020202020204" pitchFamily="34" charset="0"/>
            </a:rPr>
            <a:t>Goals</a:t>
          </a:r>
        </a:p>
      </dgm:t>
    </dgm:pt>
    <dgm:pt modelId="{3E067B68-E044-48E4-9FAB-4D5B57AD92C1}" type="parTrans" cxnId="{15D46850-D851-4FFE-9D64-2E9C6E7D5A0D}">
      <dgm:prSet/>
      <dgm:spPr/>
      <dgm:t>
        <a:bodyPr/>
        <a:lstStyle/>
        <a:p>
          <a:endParaRPr lang="en-US"/>
        </a:p>
      </dgm:t>
    </dgm:pt>
    <dgm:pt modelId="{5148E572-C75F-4818-B070-DCD9B57016B2}" type="sibTrans" cxnId="{15D46850-D851-4FFE-9D64-2E9C6E7D5A0D}">
      <dgm:prSet/>
      <dgm:spPr/>
      <dgm:t>
        <a:bodyPr/>
        <a:lstStyle/>
        <a:p>
          <a:endParaRPr lang="en-US"/>
        </a:p>
      </dgm:t>
    </dgm:pt>
    <dgm:pt modelId="{898AB07E-79E8-421D-A9A7-20F40CFDCD48}">
      <dgm:prSet custT="1"/>
      <dgm:spPr/>
      <dgm:t>
        <a:bodyPr/>
        <a:lstStyle/>
        <a:p>
          <a:pPr rtl="0"/>
          <a:r>
            <a:rPr lang="en-US" sz="1800" dirty="0">
              <a:latin typeface="Arial" panose="020B0604020202020204" pitchFamily="34" charset="0"/>
              <a:cs typeface="Arial" panose="020B0604020202020204" pitchFamily="34" charset="0"/>
            </a:rPr>
            <a:t>Feasibility</a:t>
          </a:r>
        </a:p>
      </dgm:t>
    </dgm:pt>
    <dgm:pt modelId="{37CF1EA6-A6D7-422F-B160-81B2A07A5426}" type="parTrans" cxnId="{F563ADC9-D76C-44A5-8B8E-8B899042E88A}">
      <dgm:prSet/>
      <dgm:spPr/>
      <dgm:t>
        <a:bodyPr/>
        <a:lstStyle/>
        <a:p>
          <a:endParaRPr lang="en-US"/>
        </a:p>
      </dgm:t>
    </dgm:pt>
    <dgm:pt modelId="{E05B4EF6-66C5-400C-A091-0D6BDBA89FE2}" type="sibTrans" cxnId="{F563ADC9-D76C-44A5-8B8E-8B899042E88A}">
      <dgm:prSet/>
      <dgm:spPr/>
      <dgm:t>
        <a:bodyPr/>
        <a:lstStyle/>
        <a:p>
          <a:endParaRPr lang="en-US"/>
        </a:p>
      </dgm:t>
    </dgm:pt>
    <dgm:pt modelId="{0F5EF821-7693-4EFB-85F2-3449CDC743A2}">
      <dgm:prSet custT="1"/>
      <dgm:spPr/>
      <dgm:t>
        <a:bodyPr/>
        <a:lstStyle/>
        <a:p>
          <a:pPr rtl="0"/>
          <a:r>
            <a:rPr lang="en-US" sz="1800" dirty="0">
              <a:latin typeface="Arial" panose="020B0604020202020204" pitchFamily="34" charset="0"/>
              <a:cs typeface="Arial" panose="020B0604020202020204" pitchFamily="34" charset="0"/>
            </a:rPr>
            <a:t>Service Life Estimation</a:t>
          </a:r>
        </a:p>
      </dgm:t>
    </dgm:pt>
    <dgm:pt modelId="{6DB20D70-A6CC-49F1-BAF5-332D1295F699}" type="parTrans" cxnId="{CA580690-A623-403E-A22F-6B9E6ED7EAFC}">
      <dgm:prSet/>
      <dgm:spPr/>
      <dgm:t>
        <a:bodyPr/>
        <a:lstStyle/>
        <a:p>
          <a:endParaRPr lang="en-US"/>
        </a:p>
      </dgm:t>
    </dgm:pt>
    <dgm:pt modelId="{DD4C986B-70CE-4DCB-BFF5-E761C0A69DA7}" type="sibTrans" cxnId="{CA580690-A623-403E-A22F-6B9E6ED7EAFC}">
      <dgm:prSet/>
      <dgm:spPr/>
      <dgm:t>
        <a:bodyPr/>
        <a:lstStyle/>
        <a:p>
          <a:endParaRPr lang="en-US"/>
        </a:p>
      </dgm:t>
    </dgm:pt>
    <dgm:pt modelId="{BA2AF7A3-1B30-4E2C-9117-0B125FB8023E}">
      <dgm:prSet custT="1"/>
      <dgm:spPr/>
      <dgm:t>
        <a:bodyPr/>
        <a:lstStyle/>
        <a:p>
          <a:pPr rtl="0"/>
          <a:r>
            <a:rPr lang="en-US" sz="3200" b="1" dirty="0">
              <a:solidFill>
                <a:schemeClr val="bg1"/>
              </a:solidFill>
              <a:latin typeface="Arial" panose="020B0604020202020204" pitchFamily="34" charset="0"/>
              <a:cs typeface="Arial" panose="020B0604020202020204" pitchFamily="34" charset="0"/>
            </a:rPr>
            <a:t>Types</a:t>
          </a:r>
        </a:p>
      </dgm:t>
    </dgm:pt>
    <dgm:pt modelId="{AE3F8A43-0C0A-4BE9-BB67-7EB989B7BFA4}" type="parTrans" cxnId="{63A46ED3-FEC6-49BD-9040-C7710903715D}">
      <dgm:prSet/>
      <dgm:spPr/>
      <dgm:t>
        <a:bodyPr/>
        <a:lstStyle/>
        <a:p>
          <a:endParaRPr lang="en-US"/>
        </a:p>
      </dgm:t>
    </dgm:pt>
    <dgm:pt modelId="{20FAD046-32AC-4E4C-9CD3-779E856316D0}" type="sibTrans" cxnId="{63A46ED3-FEC6-49BD-9040-C7710903715D}">
      <dgm:prSet/>
      <dgm:spPr/>
      <dgm:t>
        <a:bodyPr/>
        <a:lstStyle/>
        <a:p>
          <a:endParaRPr lang="en-US"/>
        </a:p>
      </dgm:t>
    </dgm:pt>
    <dgm:pt modelId="{0B348725-0208-47ED-AAC9-38BEA4D364C3}">
      <dgm:prSet custT="1"/>
      <dgm:spPr/>
      <dgm:t>
        <a:bodyPr/>
        <a:lstStyle/>
        <a:p>
          <a:pPr rtl="0"/>
          <a:r>
            <a:rPr lang="en-US" sz="1800" b="0" dirty="0">
              <a:latin typeface="Arial" panose="020B0604020202020204" pitchFamily="34" charset="0"/>
              <a:cs typeface="Arial" panose="020B0604020202020204" pitchFamily="34" charset="0"/>
            </a:rPr>
            <a:t>Bench Scale (TACTIC, Isotherm, ACT/RSSCT, PAC Jar Testing)</a:t>
          </a:r>
        </a:p>
      </dgm:t>
    </dgm:pt>
    <dgm:pt modelId="{758C6A45-0B85-450A-B98A-9D433CB0CE22}" type="parTrans" cxnId="{A4C16845-B738-49AD-94A4-D9931CF12243}">
      <dgm:prSet/>
      <dgm:spPr/>
      <dgm:t>
        <a:bodyPr/>
        <a:lstStyle/>
        <a:p>
          <a:endParaRPr lang="en-US"/>
        </a:p>
      </dgm:t>
    </dgm:pt>
    <dgm:pt modelId="{6BA94E18-9886-430A-8B73-BF014DE9C4EB}" type="sibTrans" cxnId="{A4C16845-B738-49AD-94A4-D9931CF12243}">
      <dgm:prSet/>
      <dgm:spPr/>
      <dgm:t>
        <a:bodyPr/>
        <a:lstStyle/>
        <a:p>
          <a:endParaRPr lang="en-US"/>
        </a:p>
      </dgm:t>
    </dgm:pt>
    <dgm:pt modelId="{C7A85FE9-6F18-4A73-8527-62887EBE2488}">
      <dgm:prSet custT="1"/>
      <dgm:spPr/>
      <dgm:t>
        <a:bodyPr/>
        <a:lstStyle/>
        <a:p>
          <a:pPr rtl="0"/>
          <a:r>
            <a:rPr lang="en-US" sz="1800" b="0" dirty="0">
              <a:latin typeface="Arial" panose="020B0604020202020204" pitchFamily="34" charset="0"/>
              <a:cs typeface="Arial" panose="020B0604020202020204" pitchFamily="34" charset="0"/>
            </a:rPr>
            <a:t>In-Process (Pilot Column)</a:t>
          </a:r>
        </a:p>
      </dgm:t>
    </dgm:pt>
    <dgm:pt modelId="{1CE3E827-D69B-4F91-8CC5-F19B17B3AAD8}" type="parTrans" cxnId="{E966F2D5-CD45-4143-B1D0-E623E1E86F91}">
      <dgm:prSet/>
      <dgm:spPr/>
      <dgm:t>
        <a:bodyPr/>
        <a:lstStyle/>
        <a:p>
          <a:endParaRPr lang="en-US"/>
        </a:p>
      </dgm:t>
    </dgm:pt>
    <dgm:pt modelId="{4B60BAE4-BD2C-4BD5-824C-F5D33A5356C2}" type="sibTrans" cxnId="{E966F2D5-CD45-4143-B1D0-E623E1E86F91}">
      <dgm:prSet/>
      <dgm:spPr/>
      <dgm:t>
        <a:bodyPr/>
        <a:lstStyle/>
        <a:p>
          <a:endParaRPr lang="en-US"/>
        </a:p>
      </dgm:t>
    </dgm:pt>
    <dgm:pt modelId="{2440FE0C-46FB-4EDF-8D5F-B1BE174ACE09}">
      <dgm:prSet custT="1"/>
      <dgm:spPr/>
      <dgm:t>
        <a:bodyPr/>
        <a:lstStyle/>
        <a:p>
          <a:pPr rtl="0"/>
          <a:r>
            <a:rPr lang="en-US" sz="1800" dirty="0">
              <a:latin typeface="Arial" panose="020B0604020202020204" pitchFamily="34" charset="0"/>
              <a:cs typeface="Arial" panose="020B0604020202020204" pitchFamily="34" charset="0"/>
            </a:rPr>
            <a:t>Product Comparison</a:t>
          </a:r>
        </a:p>
      </dgm:t>
    </dgm:pt>
    <dgm:pt modelId="{5C7DD682-6BEC-49D5-8D27-2E5348840998}" type="parTrans" cxnId="{8B9F3908-11F6-43B9-A016-3FEF21745A57}">
      <dgm:prSet/>
      <dgm:spPr/>
      <dgm:t>
        <a:bodyPr/>
        <a:lstStyle/>
        <a:p>
          <a:endParaRPr lang="en-US"/>
        </a:p>
      </dgm:t>
    </dgm:pt>
    <dgm:pt modelId="{18A009A1-841D-4D18-9A8F-73D5E378AC59}" type="sibTrans" cxnId="{8B9F3908-11F6-43B9-A016-3FEF21745A57}">
      <dgm:prSet/>
      <dgm:spPr/>
      <dgm:t>
        <a:bodyPr/>
        <a:lstStyle/>
        <a:p>
          <a:endParaRPr lang="en-US"/>
        </a:p>
      </dgm:t>
    </dgm:pt>
    <dgm:pt modelId="{DD0C5743-CFEB-422A-AB52-ED40D017CD99}">
      <dgm:prSet custT="1"/>
      <dgm:spPr/>
      <dgm:t>
        <a:bodyPr/>
        <a:lstStyle/>
        <a:p>
          <a:pPr rtl="0"/>
          <a:r>
            <a:rPr lang="en-US" sz="1800" dirty="0">
              <a:latin typeface="Arial" panose="020B0604020202020204" pitchFamily="34" charset="0"/>
              <a:cs typeface="Arial" panose="020B0604020202020204" pitchFamily="34" charset="0"/>
            </a:rPr>
            <a:t>Treatment Technology Comparison</a:t>
          </a:r>
        </a:p>
      </dgm:t>
    </dgm:pt>
    <dgm:pt modelId="{AC4A46A3-040F-409B-8F74-71AC9EAF79F0}" type="parTrans" cxnId="{88023272-780E-4ECC-B6A5-361319BBD88E}">
      <dgm:prSet/>
      <dgm:spPr/>
      <dgm:t>
        <a:bodyPr/>
        <a:lstStyle/>
        <a:p>
          <a:endParaRPr lang="en-US"/>
        </a:p>
      </dgm:t>
    </dgm:pt>
    <dgm:pt modelId="{FA493F33-E746-47A4-A233-FB77AFC441BF}" type="sibTrans" cxnId="{88023272-780E-4ECC-B6A5-361319BBD88E}">
      <dgm:prSet/>
      <dgm:spPr/>
      <dgm:t>
        <a:bodyPr/>
        <a:lstStyle/>
        <a:p>
          <a:endParaRPr lang="en-US"/>
        </a:p>
      </dgm:t>
    </dgm:pt>
    <dgm:pt modelId="{F7D70F9D-A414-405C-9182-9C4A14B76377}" type="pres">
      <dgm:prSet presAssocID="{6241CEB4-E252-40F9-81EB-D534C7DB723E}" presName="Name0" presStyleCnt="0">
        <dgm:presLayoutVars>
          <dgm:dir/>
          <dgm:animLvl val="lvl"/>
          <dgm:resizeHandles val="exact"/>
        </dgm:presLayoutVars>
      </dgm:prSet>
      <dgm:spPr/>
      <dgm:t>
        <a:bodyPr/>
        <a:lstStyle/>
        <a:p>
          <a:endParaRPr lang="en-US"/>
        </a:p>
      </dgm:t>
    </dgm:pt>
    <dgm:pt modelId="{77B9FC71-B965-4356-AFA0-A4DFE00A2DB0}" type="pres">
      <dgm:prSet presAssocID="{03E94512-E0F4-44D8-A1D3-22E50572F3DF}" presName="linNode" presStyleCnt="0"/>
      <dgm:spPr/>
    </dgm:pt>
    <dgm:pt modelId="{48392ABE-B0E7-420A-88CC-8F6FFD6E3958}" type="pres">
      <dgm:prSet presAssocID="{03E94512-E0F4-44D8-A1D3-22E50572F3DF}" presName="parentText" presStyleLbl="node1" presStyleIdx="0" presStyleCnt="3" custScaleX="76661" custScaleY="145890" custLinFactNeighborX="-22" custLinFactNeighborY="597">
        <dgm:presLayoutVars>
          <dgm:chMax val="1"/>
          <dgm:bulletEnabled val="1"/>
        </dgm:presLayoutVars>
      </dgm:prSet>
      <dgm:spPr/>
      <dgm:t>
        <a:bodyPr/>
        <a:lstStyle/>
        <a:p>
          <a:endParaRPr lang="en-US"/>
        </a:p>
      </dgm:t>
    </dgm:pt>
    <dgm:pt modelId="{ED17C90A-8E52-4E56-ABE1-8A56BE7455F0}" type="pres">
      <dgm:prSet presAssocID="{03E94512-E0F4-44D8-A1D3-22E50572F3DF}" presName="descendantText" presStyleLbl="alignAccFollowNode1" presStyleIdx="0" presStyleCnt="3" custScaleX="121444" custScaleY="171856" custLinFactNeighborY="-2604">
        <dgm:presLayoutVars>
          <dgm:bulletEnabled val="1"/>
        </dgm:presLayoutVars>
      </dgm:prSet>
      <dgm:spPr/>
      <dgm:t>
        <a:bodyPr/>
        <a:lstStyle/>
        <a:p>
          <a:endParaRPr lang="en-US"/>
        </a:p>
      </dgm:t>
    </dgm:pt>
    <dgm:pt modelId="{19D91481-BCBA-4084-AC5D-8A0795B0E869}" type="pres">
      <dgm:prSet presAssocID="{442A92F1-824F-4EF3-B986-919D9C212890}" presName="sp" presStyleCnt="0"/>
      <dgm:spPr/>
    </dgm:pt>
    <dgm:pt modelId="{5414360C-F2E0-41D8-A88A-E37C648F4FBB}" type="pres">
      <dgm:prSet presAssocID="{73C24D21-F9C6-45D4-9102-E9314F1234BF}" presName="linNode" presStyleCnt="0"/>
      <dgm:spPr/>
    </dgm:pt>
    <dgm:pt modelId="{971C8873-DAED-4B4E-8738-EEBFFF8E88C6}" type="pres">
      <dgm:prSet presAssocID="{73C24D21-F9C6-45D4-9102-E9314F1234BF}" presName="parentText" presStyleLbl="node1" presStyleIdx="1" presStyleCnt="3" custScaleX="80796" custLinFactNeighborX="-8339">
        <dgm:presLayoutVars>
          <dgm:chMax val="1"/>
          <dgm:bulletEnabled val="1"/>
        </dgm:presLayoutVars>
      </dgm:prSet>
      <dgm:spPr/>
      <dgm:t>
        <a:bodyPr/>
        <a:lstStyle/>
        <a:p>
          <a:endParaRPr lang="en-US"/>
        </a:p>
      </dgm:t>
    </dgm:pt>
    <dgm:pt modelId="{744822AE-1739-4A1B-B24F-D07FD81A8F3E}" type="pres">
      <dgm:prSet presAssocID="{73C24D21-F9C6-45D4-9102-E9314F1234BF}" presName="descendantText" presStyleLbl="alignAccFollowNode1" presStyleIdx="1" presStyleCnt="3" custScaleX="129924" custScaleY="119620" custLinFactNeighborX="-333" custLinFactNeighborY="-976">
        <dgm:presLayoutVars>
          <dgm:bulletEnabled val="1"/>
        </dgm:presLayoutVars>
      </dgm:prSet>
      <dgm:spPr/>
      <dgm:t>
        <a:bodyPr/>
        <a:lstStyle/>
        <a:p>
          <a:endParaRPr lang="en-US"/>
        </a:p>
      </dgm:t>
    </dgm:pt>
    <dgm:pt modelId="{3E9822DC-232F-4C3B-9E34-98153FDE3993}" type="pres">
      <dgm:prSet presAssocID="{5148E572-C75F-4818-B070-DCD9B57016B2}" presName="sp" presStyleCnt="0"/>
      <dgm:spPr/>
    </dgm:pt>
    <dgm:pt modelId="{95B9816C-0F4B-479C-84FF-F00AA0A2B1D0}" type="pres">
      <dgm:prSet presAssocID="{BA2AF7A3-1B30-4E2C-9117-0B125FB8023E}" presName="linNode" presStyleCnt="0"/>
      <dgm:spPr/>
    </dgm:pt>
    <dgm:pt modelId="{C4C1FAE1-B001-454F-84E9-9CAD2458C2D6}" type="pres">
      <dgm:prSet presAssocID="{BA2AF7A3-1B30-4E2C-9117-0B125FB8023E}" presName="parentText" presStyleLbl="node1" presStyleIdx="2" presStyleCnt="3" custScaleX="76661" custLinFactNeighborX="-8339">
        <dgm:presLayoutVars>
          <dgm:chMax val="1"/>
          <dgm:bulletEnabled val="1"/>
        </dgm:presLayoutVars>
      </dgm:prSet>
      <dgm:spPr/>
      <dgm:t>
        <a:bodyPr/>
        <a:lstStyle/>
        <a:p>
          <a:endParaRPr lang="en-US"/>
        </a:p>
      </dgm:t>
    </dgm:pt>
    <dgm:pt modelId="{F4BCD8C8-B9AB-4C95-9BE8-3C033755F433}" type="pres">
      <dgm:prSet presAssocID="{BA2AF7A3-1B30-4E2C-9117-0B125FB8023E}" presName="descendantText" presStyleLbl="alignAccFollowNode1" presStyleIdx="2" presStyleCnt="3" custScaleX="121444" custScaleY="150265" custLinFactNeighborX="0">
        <dgm:presLayoutVars>
          <dgm:bulletEnabled val="1"/>
        </dgm:presLayoutVars>
      </dgm:prSet>
      <dgm:spPr/>
      <dgm:t>
        <a:bodyPr/>
        <a:lstStyle/>
        <a:p>
          <a:endParaRPr lang="en-US"/>
        </a:p>
      </dgm:t>
    </dgm:pt>
  </dgm:ptLst>
  <dgm:cxnLst>
    <dgm:cxn modelId="{9728CB4E-05C9-4EA2-855C-B66FD6B0DD60}" type="presOf" srcId="{0B348725-0208-47ED-AAC9-38BEA4D364C3}" destId="{F4BCD8C8-B9AB-4C95-9BE8-3C033755F433}" srcOrd="0" destOrd="0" presId="urn:microsoft.com/office/officeart/2005/8/layout/vList5"/>
    <dgm:cxn modelId="{260BC259-3A86-43FB-9421-4AAAB28AC301}" type="presOf" srcId="{BA2AF7A3-1B30-4E2C-9117-0B125FB8023E}" destId="{C4C1FAE1-B001-454F-84E9-9CAD2458C2D6}" srcOrd="0" destOrd="0" presId="urn:microsoft.com/office/officeart/2005/8/layout/vList5"/>
    <dgm:cxn modelId="{D896AD68-4E28-4C42-BE37-E9F5AF921A93}" type="presOf" srcId="{9440A8C2-7C8D-4B3B-99E9-C47085266BD4}" destId="{ED17C90A-8E52-4E56-ABE1-8A56BE7455F0}" srcOrd="0" destOrd="0" presId="urn:microsoft.com/office/officeart/2005/8/layout/vList5"/>
    <dgm:cxn modelId="{98CC2028-C699-44A9-A43D-E68560032CDA}" type="presOf" srcId="{0F5EF821-7693-4EFB-85F2-3449CDC743A2}" destId="{744822AE-1739-4A1B-B24F-D07FD81A8F3E}" srcOrd="0" destOrd="2" presId="urn:microsoft.com/office/officeart/2005/8/layout/vList5"/>
    <dgm:cxn modelId="{BEE5830E-2976-48F7-A44B-077C1F9DA2DA}" type="presOf" srcId="{2440FE0C-46FB-4EDF-8D5F-B1BE174ACE09}" destId="{744822AE-1739-4A1B-B24F-D07FD81A8F3E}" srcOrd="0" destOrd="1" presId="urn:microsoft.com/office/officeart/2005/8/layout/vList5"/>
    <dgm:cxn modelId="{88023272-780E-4ECC-B6A5-361319BBD88E}" srcId="{73C24D21-F9C6-45D4-9102-E9314F1234BF}" destId="{DD0C5743-CFEB-422A-AB52-ED40D017CD99}" srcOrd="3" destOrd="0" parTransId="{AC4A46A3-040F-409B-8F74-71AC9EAF79F0}" sibTransId="{FA493F33-E746-47A4-A233-FB77AFC441BF}"/>
    <dgm:cxn modelId="{A4C16845-B738-49AD-94A4-D9931CF12243}" srcId="{BA2AF7A3-1B30-4E2C-9117-0B125FB8023E}" destId="{0B348725-0208-47ED-AAC9-38BEA4D364C3}" srcOrd="0" destOrd="0" parTransId="{758C6A45-0B85-450A-B98A-9D433CB0CE22}" sibTransId="{6BA94E18-9886-430A-8B73-BF014DE9C4EB}"/>
    <dgm:cxn modelId="{F563ADC9-D76C-44A5-8B8E-8B899042E88A}" srcId="{73C24D21-F9C6-45D4-9102-E9314F1234BF}" destId="{898AB07E-79E8-421D-A9A7-20F40CFDCD48}" srcOrd="0" destOrd="0" parTransId="{37CF1EA6-A6D7-422F-B160-81B2A07A5426}" sibTransId="{E05B4EF6-66C5-400C-A091-0D6BDBA89FE2}"/>
    <dgm:cxn modelId="{000F0FF4-F4C7-4FD1-AD47-6188B92D8E92}" srcId="{6241CEB4-E252-40F9-81EB-D534C7DB723E}" destId="{03E94512-E0F4-44D8-A1D3-22E50572F3DF}" srcOrd="0" destOrd="0" parTransId="{849220AE-DE59-4119-93EB-073546DC5F86}" sibTransId="{442A92F1-824F-4EF3-B986-919D9C212890}"/>
    <dgm:cxn modelId="{F48B8EED-CEEC-4D94-8DCD-E428B194B709}" type="presOf" srcId="{73C24D21-F9C6-45D4-9102-E9314F1234BF}" destId="{971C8873-DAED-4B4E-8738-EEBFFF8E88C6}" srcOrd="0" destOrd="0" presId="urn:microsoft.com/office/officeart/2005/8/layout/vList5"/>
    <dgm:cxn modelId="{8B9F3908-11F6-43B9-A016-3FEF21745A57}" srcId="{73C24D21-F9C6-45D4-9102-E9314F1234BF}" destId="{2440FE0C-46FB-4EDF-8D5F-B1BE174ACE09}" srcOrd="1" destOrd="0" parTransId="{5C7DD682-6BEC-49D5-8D27-2E5348840998}" sibTransId="{18A009A1-841D-4D18-9A8F-73D5E378AC59}"/>
    <dgm:cxn modelId="{0A83295A-5912-459A-A489-6DC0E57E8B7A}" type="presOf" srcId="{898AB07E-79E8-421D-A9A7-20F40CFDCD48}" destId="{744822AE-1739-4A1B-B24F-D07FD81A8F3E}" srcOrd="0" destOrd="0" presId="urn:microsoft.com/office/officeart/2005/8/layout/vList5"/>
    <dgm:cxn modelId="{FA72BB87-E7A9-4D50-B5F1-33347CD5DE8D}" type="presOf" srcId="{C7A85FE9-6F18-4A73-8527-62887EBE2488}" destId="{F4BCD8C8-B9AB-4C95-9BE8-3C033755F433}" srcOrd="0" destOrd="1" presId="urn:microsoft.com/office/officeart/2005/8/layout/vList5"/>
    <dgm:cxn modelId="{F2C85528-4B58-4DC6-B2BD-A14A182F680C}" srcId="{03E94512-E0F4-44D8-A1D3-22E50572F3DF}" destId="{BD65552B-4356-485F-9278-C2F3C054FC57}" srcOrd="1" destOrd="0" parTransId="{1D29B531-2292-40CF-993B-E2E74AE95667}" sibTransId="{6548BEA3-0AF8-4A8B-A6FD-C15026413170}"/>
    <dgm:cxn modelId="{1DF69E3D-704E-4AE8-BD26-DF808F7A6ECD}" type="presOf" srcId="{6241CEB4-E252-40F9-81EB-D534C7DB723E}" destId="{F7D70F9D-A414-405C-9182-9C4A14B76377}" srcOrd="0" destOrd="0" presId="urn:microsoft.com/office/officeart/2005/8/layout/vList5"/>
    <dgm:cxn modelId="{63A46ED3-FEC6-49BD-9040-C7710903715D}" srcId="{6241CEB4-E252-40F9-81EB-D534C7DB723E}" destId="{BA2AF7A3-1B30-4E2C-9117-0B125FB8023E}" srcOrd="2" destOrd="0" parTransId="{AE3F8A43-0C0A-4BE9-BB67-7EB989B7BFA4}" sibTransId="{20FAD046-32AC-4E4C-9CD3-779E856316D0}"/>
    <dgm:cxn modelId="{39D6FE88-6CE2-45FE-9C34-31B01C841259}" type="presOf" srcId="{BD65552B-4356-485F-9278-C2F3C054FC57}" destId="{ED17C90A-8E52-4E56-ABE1-8A56BE7455F0}" srcOrd="0" destOrd="1" presId="urn:microsoft.com/office/officeart/2005/8/layout/vList5"/>
    <dgm:cxn modelId="{CA580690-A623-403E-A22F-6B9E6ED7EAFC}" srcId="{73C24D21-F9C6-45D4-9102-E9314F1234BF}" destId="{0F5EF821-7693-4EFB-85F2-3449CDC743A2}" srcOrd="2" destOrd="0" parTransId="{6DB20D70-A6CC-49F1-BAF5-332D1295F699}" sibTransId="{DD4C986B-70CE-4DCB-BFF5-E761C0A69DA7}"/>
    <dgm:cxn modelId="{999E9A72-F6FD-4929-8CCB-E1DD59A64558}" srcId="{03E94512-E0F4-44D8-A1D3-22E50572F3DF}" destId="{9440A8C2-7C8D-4B3B-99E9-C47085266BD4}" srcOrd="0" destOrd="0" parTransId="{6FD83B6E-8BA2-471D-9CF8-223D2F54C5F8}" sibTransId="{63970E43-1A6E-40A6-8584-AFB2267F0D93}"/>
    <dgm:cxn modelId="{C7558EC0-18BC-4AB5-865C-F4ED3F61C91C}" type="presOf" srcId="{DD0C5743-CFEB-422A-AB52-ED40D017CD99}" destId="{744822AE-1739-4A1B-B24F-D07FD81A8F3E}" srcOrd="0" destOrd="3" presId="urn:microsoft.com/office/officeart/2005/8/layout/vList5"/>
    <dgm:cxn modelId="{15D46850-D851-4FFE-9D64-2E9C6E7D5A0D}" srcId="{6241CEB4-E252-40F9-81EB-D534C7DB723E}" destId="{73C24D21-F9C6-45D4-9102-E9314F1234BF}" srcOrd="1" destOrd="0" parTransId="{3E067B68-E044-48E4-9FAB-4D5B57AD92C1}" sibTransId="{5148E572-C75F-4818-B070-DCD9B57016B2}"/>
    <dgm:cxn modelId="{6A0CC112-062C-4BC2-8DAA-FBF4E3924CB7}" type="presOf" srcId="{03E94512-E0F4-44D8-A1D3-22E50572F3DF}" destId="{48392ABE-B0E7-420A-88CC-8F6FFD6E3958}" srcOrd="0" destOrd="0" presId="urn:microsoft.com/office/officeart/2005/8/layout/vList5"/>
    <dgm:cxn modelId="{E966F2D5-CD45-4143-B1D0-E623E1E86F91}" srcId="{BA2AF7A3-1B30-4E2C-9117-0B125FB8023E}" destId="{C7A85FE9-6F18-4A73-8527-62887EBE2488}" srcOrd="1" destOrd="0" parTransId="{1CE3E827-D69B-4F91-8CC5-F19B17B3AAD8}" sibTransId="{4B60BAE4-BD2C-4BD5-824C-F5D33A5356C2}"/>
    <dgm:cxn modelId="{AAB8ADDF-C818-4ADC-AB39-93010D1DF2E8}" type="presParOf" srcId="{F7D70F9D-A414-405C-9182-9C4A14B76377}" destId="{77B9FC71-B965-4356-AFA0-A4DFE00A2DB0}" srcOrd="0" destOrd="0" presId="urn:microsoft.com/office/officeart/2005/8/layout/vList5"/>
    <dgm:cxn modelId="{1186C6E9-CED4-4784-AED6-E4BF2E41F698}" type="presParOf" srcId="{77B9FC71-B965-4356-AFA0-A4DFE00A2DB0}" destId="{48392ABE-B0E7-420A-88CC-8F6FFD6E3958}" srcOrd="0" destOrd="0" presId="urn:microsoft.com/office/officeart/2005/8/layout/vList5"/>
    <dgm:cxn modelId="{4481D2CD-B1F7-47B8-BEC2-0048AD7E9181}" type="presParOf" srcId="{77B9FC71-B965-4356-AFA0-A4DFE00A2DB0}" destId="{ED17C90A-8E52-4E56-ABE1-8A56BE7455F0}" srcOrd="1" destOrd="0" presId="urn:microsoft.com/office/officeart/2005/8/layout/vList5"/>
    <dgm:cxn modelId="{8D76A9EF-3DDC-4C65-AB94-53D4166A72C2}" type="presParOf" srcId="{F7D70F9D-A414-405C-9182-9C4A14B76377}" destId="{19D91481-BCBA-4084-AC5D-8A0795B0E869}" srcOrd="1" destOrd="0" presId="urn:microsoft.com/office/officeart/2005/8/layout/vList5"/>
    <dgm:cxn modelId="{FF03EF83-7BE8-484C-B93C-2E72FBC2160B}" type="presParOf" srcId="{F7D70F9D-A414-405C-9182-9C4A14B76377}" destId="{5414360C-F2E0-41D8-A88A-E37C648F4FBB}" srcOrd="2" destOrd="0" presId="urn:microsoft.com/office/officeart/2005/8/layout/vList5"/>
    <dgm:cxn modelId="{21F09998-E523-4F77-A613-07BA723BAE8B}" type="presParOf" srcId="{5414360C-F2E0-41D8-A88A-E37C648F4FBB}" destId="{971C8873-DAED-4B4E-8738-EEBFFF8E88C6}" srcOrd="0" destOrd="0" presId="urn:microsoft.com/office/officeart/2005/8/layout/vList5"/>
    <dgm:cxn modelId="{D9879784-C340-4BC8-A14B-CA334D7CB69F}" type="presParOf" srcId="{5414360C-F2E0-41D8-A88A-E37C648F4FBB}" destId="{744822AE-1739-4A1B-B24F-D07FD81A8F3E}" srcOrd="1" destOrd="0" presId="urn:microsoft.com/office/officeart/2005/8/layout/vList5"/>
    <dgm:cxn modelId="{DF01E024-45C8-434C-B5F8-FE172AE0A098}" type="presParOf" srcId="{F7D70F9D-A414-405C-9182-9C4A14B76377}" destId="{3E9822DC-232F-4C3B-9E34-98153FDE3993}" srcOrd="3" destOrd="0" presId="urn:microsoft.com/office/officeart/2005/8/layout/vList5"/>
    <dgm:cxn modelId="{2401341B-E4F1-40F8-BB07-A8D865F8757B}" type="presParOf" srcId="{F7D70F9D-A414-405C-9182-9C4A14B76377}" destId="{95B9816C-0F4B-479C-84FF-F00AA0A2B1D0}" srcOrd="4" destOrd="0" presId="urn:microsoft.com/office/officeart/2005/8/layout/vList5"/>
    <dgm:cxn modelId="{62F78CCB-6627-457D-A5B8-1463B3F22988}" type="presParOf" srcId="{95B9816C-0F4B-479C-84FF-F00AA0A2B1D0}" destId="{C4C1FAE1-B001-454F-84E9-9CAD2458C2D6}" srcOrd="0" destOrd="0" presId="urn:microsoft.com/office/officeart/2005/8/layout/vList5"/>
    <dgm:cxn modelId="{4ABC8DE4-A62C-4179-BB6C-3195CE1398E4}" type="presParOf" srcId="{95B9816C-0F4B-479C-84FF-F00AA0A2B1D0}" destId="{F4BCD8C8-B9AB-4C95-9BE8-3C033755F433}"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B2E08F9-E124-4907-9504-98132BA8C8F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8148C7CE-0FD7-48A4-91A7-747EAC036810}">
      <dgm:prSet/>
      <dgm:spPr/>
      <dgm:t>
        <a:bodyPr/>
        <a:lstStyle/>
        <a:p>
          <a:pPr rtl="0"/>
          <a:r>
            <a:rPr lang="en-GB" dirty="0">
              <a:latin typeface="Arial" panose="020B0604020202020204" pitchFamily="34" charset="0"/>
              <a:cs typeface="Arial" panose="020B0604020202020204" pitchFamily="34" charset="0"/>
            </a:rPr>
            <a:t>Incorporates </a:t>
          </a:r>
          <a:endParaRPr lang="en-US" dirty="0">
            <a:latin typeface="Arial" panose="020B0604020202020204" pitchFamily="34" charset="0"/>
            <a:cs typeface="Arial" panose="020B0604020202020204" pitchFamily="34" charset="0"/>
          </a:endParaRPr>
        </a:p>
      </dgm:t>
    </dgm:pt>
    <dgm:pt modelId="{FFDBA5E3-A1DF-49DA-B89D-3746E4E84323}" type="parTrans" cxnId="{3B2DBF75-465C-407D-B6D3-A5B88455F8B8}">
      <dgm:prSet/>
      <dgm:spPr/>
      <dgm:t>
        <a:bodyPr/>
        <a:lstStyle/>
        <a:p>
          <a:endParaRPr lang="en-US"/>
        </a:p>
      </dgm:t>
    </dgm:pt>
    <dgm:pt modelId="{08743739-C1ED-4BC4-9F97-DC4B0F676E56}" type="sibTrans" cxnId="{3B2DBF75-465C-407D-B6D3-A5B88455F8B8}">
      <dgm:prSet/>
      <dgm:spPr/>
      <dgm:t>
        <a:bodyPr/>
        <a:lstStyle/>
        <a:p>
          <a:endParaRPr lang="en-US"/>
        </a:p>
      </dgm:t>
    </dgm:pt>
    <dgm:pt modelId="{00CF5699-974E-4EB9-8776-1942B2DC5518}">
      <dgm:prSet/>
      <dgm:spPr/>
      <dgm:t>
        <a:bodyPr/>
        <a:lstStyle/>
        <a:p>
          <a:pPr rtl="0"/>
          <a:r>
            <a:rPr lang="en-GB" dirty="0">
              <a:latin typeface="Arial" panose="020B0604020202020204" pitchFamily="34" charset="0"/>
              <a:cs typeface="Arial" panose="020B0604020202020204" pitchFamily="34" charset="0"/>
            </a:rPr>
            <a:t>Fluctuations in influent</a:t>
          </a:r>
          <a:endParaRPr lang="en-US" dirty="0">
            <a:latin typeface="Arial" panose="020B0604020202020204" pitchFamily="34" charset="0"/>
            <a:cs typeface="Arial" panose="020B0604020202020204" pitchFamily="34" charset="0"/>
          </a:endParaRPr>
        </a:p>
      </dgm:t>
    </dgm:pt>
    <dgm:pt modelId="{FD1142F5-05E6-4471-94C1-8AFA93EBB6AC}" type="parTrans" cxnId="{168AA90E-F779-46F7-96F2-44EF2F965FF9}">
      <dgm:prSet/>
      <dgm:spPr/>
      <dgm:t>
        <a:bodyPr/>
        <a:lstStyle/>
        <a:p>
          <a:endParaRPr lang="en-US"/>
        </a:p>
      </dgm:t>
    </dgm:pt>
    <dgm:pt modelId="{038BD6E4-0148-4022-8FD3-693889BB6973}" type="sibTrans" cxnId="{168AA90E-F779-46F7-96F2-44EF2F965FF9}">
      <dgm:prSet/>
      <dgm:spPr/>
      <dgm:t>
        <a:bodyPr/>
        <a:lstStyle/>
        <a:p>
          <a:endParaRPr lang="en-US"/>
        </a:p>
      </dgm:t>
    </dgm:pt>
    <dgm:pt modelId="{1D4BF2DE-2487-49BE-84D7-10F3D6F6B329}">
      <dgm:prSet/>
      <dgm:spPr/>
      <dgm:t>
        <a:bodyPr/>
        <a:lstStyle/>
        <a:p>
          <a:pPr rtl="0"/>
          <a:r>
            <a:rPr lang="en-GB" dirty="0">
              <a:latin typeface="Arial" panose="020B0604020202020204" pitchFamily="34" charset="0"/>
              <a:cs typeface="Arial" panose="020B0604020202020204" pitchFamily="34" charset="0"/>
            </a:rPr>
            <a:t>Flow rate</a:t>
          </a:r>
          <a:endParaRPr lang="en-US" dirty="0">
            <a:latin typeface="Arial" panose="020B0604020202020204" pitchFamily="34" charset="0"/>
            <a:cs typeface="Arial" panose="020B0604020202020204" pitchFamily="34" charset="0"/>
          </a:endParaRPr>
        </a:p>
      </dgm:t>
    </dgm:pt>
    <dgm:pt modelId="{7A0413B8-B13A-4FBA-9FBF-697392A321DF}" type="parTrans" cxnId="{44B97117-E673-439D-AC09-AC7819298BCD}">
      <dgm:prSet/>
      <dgm:spPr/>
      <dgm:t>
        <a:bodyPr/>
        <a:lstStyle/>
        <a:p>
          <a:endParaRPr lang="en-US"/>
        </a:p>
      </dgm:t>
    </dgm:pt>
    <dgm:pt modelId="{BFF57014-09A8-4E4E-8484-ECA502E9384C}" type="sibTrans" cxnId="{44B97117-E673-439D-AC09-AC7819298BCD}">
      <dgm:prSet/>
      <dgm:spPr/>
      <dgm:t>
        <a:bodyPr/>
        <a:lstStyle/>
        <a:p>
          <a:endParaRPr lang="en-US"/>
        </a:p>
      </dgm:t>
    </dgm:pt>
    <dgm:pt modelId="{61CEA736-A48F-47EF-8CB4-3777EB72D772}">
      <dgm:prSet/>
      <dgm:spPr/>
      <dgm:t>
        <a:bodyPr/>
        <a:lstStyle/>
        <a:p>
          <a:pPr rtl="0"/>
          <a:r>
            <a:rPr lang="en-GB" dirty="0">
              <a:latin typeface="Arial" panose="020B0604020202020204" pitchFamily="34" charset="0"/>
              <a:cs typeface="Arial" panose="020B0604020202020204" pitchFamily="34" charset="0"/>
            </a:rPr>
            <a:t>pH</a:t>
          </a:r>
          <a:endParaRPr lang="en-US" dirty="0">
            <a:latin typeface="Arial" panose="020B0604020202020204" pitchFamily="34" charset="0"/>
            <a:cs typeface="Arial" panose="020B0604020202020204" pitchFamily="34" charset="0"/>
          </a:endParaRPr>
        </a:p>
      </dgm:t>
    </dgm:pt>
    <dgm:pt modelId="{38159665-3C2E-4063-9FF1-F3B367A235D8}" type="parTrans" cxnId="{9B371277-F4B9-420C-B42C-029EDC9C626F}">
      <dgm:prSet/>
      <dgm:spPr/>
      <dgm:t>
        <a:bodyPr/>
        <a:lstStyle/>
        <a:p>
          <a:endParaRPr lang="en-US"/>
        </a:p>
      </dgm:t>
    </dgm:pt>
    <dgm:pt modelId="{96BE035B-E517-4975-9283-D6117BAC4FC6}" type="sibTrans" cxnId="{9B371277-F4B9-420C-B42C-029EDC9C626F}">
      <dgm:prSet/>
      <dgm:spPr/>
      <dgm:t>
        <a:bodyPr/>
        <a:lstStyle/>
        <a:p>
          <a:endParaRPr lang="en-US"/>
        </a:p>
      </dgm:t>
    </dgm:pt>
    <dgm:pt modelId="{3250ACF1-C10D-4016-9C8C-4AD19A6C6D80}">
      <dgm:prSet/>
      <dgm:spPr/>
      <dgm:t>
        <a:bodyPr/>
        <a:lstStyle/>
        <a:p>
          <a:pPr rtl="0"/>
          <a:r>
            <a:rPr lang="en-GB" dirty="0">
              <a:latin typeface="Arial" panose="020B0604020202020204" pitchFamily="34" charset="0"/>
              <a:cs typeface="Arial" panose="020B0604020202020204" pitchFamily="34" charset="0"/>
            </a:rPr>
            <a:t>Bio-activity</a:t>
          </a:r>
          <a:endParaRPr lang="en-US" dirty="0">
            <a:latin typeface="Arial" panose="020B0604020202020204" pitchFamily="34" charset="0"/>
            <a:cs typeface="Arial" panose="020B0604020202020204" pitchFamily="34" charset="0"/>
          </a:endParaRPr>
        </a:p>
      </dgm:t>
    </dgm:pt>
    <dgm:pt modelId="{A396673A-B1B1-4CD8-AD6A-F1095F52522C}" type="parTrans" cxnId="{78D8DAA2-4857-4797-8868-EF238AE76A96}">
      <dgm:prSet/>
      <dgm:spPr/>
      <dgm:t>
        <a:bodyPr/>
        <a:lstStyle/>
        <a:p>
          <a:endParaRPr lang="en-US"/>
        </a:p>
      </dgm:t>
    </dgm:pt>
    <dgm:pt modelId="{103F585A-3143-42F6-BAC4-DCAF8681F4E1}" type="sibTrans" cxnId="{78D8DAA2-4857-4797-8868-EF238AE76A96}">
      <dgm:prSet/>
      <dgm:spPr/>
      <dgm:t>
        <a:bodyPr/>
        <a:lstStyle/>
        <a:p>
          <a:endParaRPr lang="en-US"/>
        </a:p>
      </dgm:t>
    </dgm:pt>
    <dgm:pt modelId="{B986FF1D-ADDC-4DF5-A005-3F5E062F0DC9}">
      <dgm:prSet/>
      <dgm:spPr/>
      <dgm:t>
        <a:bodyPr/>
        <a:lstStyle/>
        <a:p>
          <a:pPr rtl="0"/>
          <a:r>
            <a:rPr lang="en-GB" dirty="0">
              <a:latin typeface="Arial" panose="020B0604020202020204" pitchFamily="34" charset="0"/>
              <a:cs typeface="Arial" panose="020B0604020202020204" pitchFamily="34" charset="0"/>
            </a:rPr>
            <a:t>Temperature</a:t>
          </a:r>
          <a:endParaRPr lang="en-US" dirty="0">
            <a:latin typeface="Arial" panose="020B0604020202020204" pitchFamily="34" charset="0"/>
            <a:cs typeface="Arial" panose="020B0604020202020204" pitchFamily="34" charset="0"/>
          </a:endParaRPr>
        </a:p>
      </dgm:t>
    </dgm:pt>
    <dgm:pt modelId="{90335957-9983-4ABD-86B3-6139F7B1ECF1}" type="parTrans" cxnId="{F2A0E76F-6112-4489-A8E6-7C61576A6FCF}">
      <dgm:prSet/>
      <dgm:spPr/>
      <dgm:t>
        <a:bodyPr/>
        <a:lstStyle/>
        <a:p>
          <a:endParaRPr lang="en-US"/>
        </a:p>
      </dgm:t>
    </dgm:pt>
    <dgm:pt modelId="{D4D52EDF-F381-48EB-9513-38A6D3636758}" type="sibTrans" cxnId="{F2A0E76F-6112-4489-A8E6-7C61576A6FCF}">
      <dgm:prSet/>
      <dgm:spPr/>
      <dgm:t>
        <a:bodyPr/>
        <a:lstStyle/>
        <a:p>
          <a:endParaRPr lang="en-US"/>
        </a:p>
      </dgm:t>
    </dgm:pt>
    <dgm:pt modelId="{77CC5B4D-3D83-4ED1-A224-A39855688564}">
      <dgm:prSet/>
      <dgm:spPr/>
      <dgm:t>
        <a:bodyPr/>
        <a:lstStyle/>
        <a:p>
          <a:pPr rtl="0"/>
          <a:r>
            <a:rPr lang="en-GB" dirty="0">
              <a:latin typeface="Arial" panose="020B0604020202020204" pitchFamily="34" charset="0"/>
              <a:cs typeface="Arial" panose="020B0604020202020204" pitchFamily="34" charset="0"/>
            </a:rPr>
            <a:t>TSS</a:t>
          </a:r>
          <a:endParaRPr lang="en-US" dirty="0">
            <a:latin typeface="Arial" panose="020B0604020202020204" pitchFamily="34" charset="0"/>
            <a:cs typeface="Arial" panose="020B0604020202020204" pitchFamily="34" charset="0"/>
          </a:endParaRPr>
        </a:p>
      </dgm:t>
    </dgm:pt>
    <dgm:pt modelId="{F355D34B-204D-41A0-90C6-576F0A7A73EF}" type="parTrans" cxnId="{1AC2D1E9-10DC-4CD2-9FF7-CE144C00E6D0}">
      <dgm:prSet/>
      <dgm:spPr/>
      <dgm:t>
        <a:bodyPr/>
        <a:lstStyle/>
        <a:p>
          <a:endParaRPr lang="en-US"/>
        </a:p>
      </dgm:t>
    </dgm:pt>
    <dgm:pt modelId="{A73C51D4-36D0-4898-BDB3-2B2EE2719718}" type="sibTrans" cxnId="{1AC2D1E9-10DC-4CD2-9FF7-CE144C00E6D0}">
      <dgm:prSet/>
      <dgm:spPr/>
      <dgm:t>
        <a:bodyPr/>
        <a:lstStyle/>
        <a:p>
          <a:endParaRPr lang="en-US"/>
        </a:p>
      </dgm:t>
    </dgm:pt>
    <dgm:pt modelId="{D45D1A92-B9B4-46E2-BA93-7E5B68BC4F3B}">
      <dgm:prSet/>
      <dgm:spPr/>
      <dgm:t>
        <a:bodyPr/>
        <a:lstStyle/>
        <a:p>
          <a:pPr rtl="0"/>
          <a:r>
            <a:rPr lang="en-GB" dirty="0">
              <a:latin typeface="Arial" panose="020B0604020202020204" pitchFamily="34" charset="0"/>
              <a:cs typeface="Arial" panose="020B0604020202020204" pitchFamily="34" charset="0"/>
            </a:rPr>
            <a:t>Physical filtration</a:t>
          </a:r>
          <a:endParaRPr lang="en-US" dirty="0">
            <a:latin typeface="Arial" panose="020B0604020202020204" pitchFamily="34" charset="0"/>
            <a:cs typeface="Arial" panose="020B0604020202020204" pitchFamily="34" charset="0"/>
          </a:endParaRPr>
        </a:p>
      </dgm:t>
    </dgm:pt>
    <dgm:pt modelId="{593E35EC-81F7-47E7-96F6-89452EEC5FBC}" type="parTrans" cxnId="{28FF8835-7210-4E27-BF3E-0B8C52C7D894}">
      <dgm:prSet/>
      <dgm:spPr/>
      <dgm:t>
        <a:bodyPr/>
        <a:lstStyle/>
        <a:p>
          <a:endParaRPr lang="en-US"/>
        </a:p>
      </dgm:t>
    </dgm:pt>
    <dgm:pt modelId="{679A178F-38CC-4813-93C2-435B17EFDDEB}" type="sibTrans" cxnId="{28FF8835-7210-4E27-BF3E-0B8C52C7D894}">
      <dgm:prSet/>
      <dgm:spPr/>
      <dgm:t>
        <a:bodyPr/>
        <a:lstStyle/>
        <a:p>
          <a:endParaRPr lang="en-US"/>
        </a:p>
      </dgm:t>
    </dgm:pt>
    <dgm:pt modelId="{00381C61-E56D-4BD5-81CC-1625D7940CF2}">
      <dgm:prSet/>
      <dgm:spPr/>
      <dgm:t>
        <a:bodyPr/>
        <a:lstStyle/>
        <a:p>
          <a:pPr rtl="0"/>
          <a:r>
            <a:rPr lang="en-GB" dirty="0">
              <a:latin typeface="Arial" panose="020B0604020202020204" pitchFamily="34" charset="0"/>
              <a:cs typeface="Arial" panose="020B0604020202020204" pitchFamily="34" charset="0"/>
            </a:rPr>
            <a:t>Backwash</a:t>
          </a:r>
          <a:endParaRPr lang="en-US" dirty="0">
            <a:latin typeface="Arial" panose="020B0604020202020204" pitchFamily="34" charset="0"/>
            <a:cs typeface="Arial" panose="020B0604020202020204" pitchFamily="34" charset="0"/>
          </a:endParaRPr>
        </a:p>
      </dgm:t>
    </dgm:pt>
    <dgm:pt modelId="{87ABF8B2-8795-4B7D-BE06-F4F2D16ECF00}" type="parTrans" cxnId="{08099547-2415-44BB-B074-D4F7372B6E2B}">
      <dgm:prSet/>
      <dgm:spPr/>
      <dgm:t>
        <a:bodyPr/>
        <a:lstStyle/>
        <a:p>
          <a:endParaRPr lang="en-US"/>
        </a:p>
      </dgm:t>
    </dgm:pt>
    <dgm:pt modelId="{BDD6BE40-3405-4860-BB4D-6C341B953493}" type="sibTrans" cxnId="{08099547-2415-44BB-B074-D4F7372B6E2B}">
      <dgm:prSet/>
      <dgm:spPr/>
      <dgm:t>
        <a:bodyPr/>
        <a:lstStyle/>
        <a:p>
          <a:endParaRPr lang="en-US"/>
        </a:p>
      </dgm:t>
    </dgm:pt>
    <dgm:pt modelId="{7DBCA730-2DC9-4325-9686-BB47867F69FF}" type="pres">
      <dgm:prSet presAssocID="{9B2E08F9-E124-4907-9504-98132BA8C8F7}" presName="linear" presStyleCnt="0">
        <dgm:presLayoutVars>
          <dgm:dir/>
          <dgm:animLvl val="lvl"/>
          <dgm:resizeHandles val="exact"/>
        </dgm:presLayoutVars>
      </dgm:prSet>
      <dgm:spPr/>
      <dgm:t>
        <a:bodyPr/>
        <a:lstStyle/>
        <a:p>
          <a:endParaRPr lang="en-US"/>
        </a:p>
      </dgm:t>
    </dgm:pt>
    <dgm:pt modelId="{F546D2A1-FC7E-4658-A7EB-65015CF6938C}" type="pres">
      <dgm:prSet presAssocID="{8148C7CE-0FD7-48A4-91A7-747EAC036810}" presName="parentLin" presStyleCnt="0"/>
      <dgm:spPr/>
    </dgm:pt>
    <dgm:pt modelId="{CFF81802-44A7-4D6B-AEC6-2D5689349715}" type="pres">
      <dgm:prSet presAssocID="{8148C7CE-0FD7-48A4-91A7-747EAC036810}" presName="parentLeftMargin" presStyleLbl="node1" presStyleIdx="0" presStyleCnt="1"/>
      <dgm:spPr/>
      <dgm:t>
        <a:bodyPr/>
        <a:lstStyle/>
        <a:p>
          <a:endParaRPr lang="en-US"/>
        </a:p>
      </dgm:t>
    </dgm:pt>
    <dgm:pt modelId="{85196FA1-755F-405F-9983-F64776B5A88E}" type="pres">
      <dgm:prSet presAssocID="{8148C7CE-0FD7-48A4-91A7-747EAC036810}" presName="parentText" presStyleLbl="node1" presStyleIdx="0" presStyleCnt="1">
        <dgm:presLayoutVars>
          <dgm:chMax val="0"/>
          <dgm:bulletEnabled val="1"/>
        </dgm:presLayoutVars>
      </dgm:prSet>
      <dgm:spPr/>
      <dgm:t>
        <a:bodyPr/>
        <a:lstStyle/>
        <a:p>
          <a:endParaRPr lang="en-US"/>
        </a:p>
      </dgm:t>
    </dgm:pt>
    <dgm:pt modelId="{C28EFA00-ACE8-4AA2-BD36-94C9AFA36D20}" type="pres">
      <dgm:prSet presAssocID="{8148C7CE-0FD7-48A4-91A7-747EAC036810}" presName="negativeSpace" presStyleCnt="0"/>
      <dgm:spPr/>
    </dgm:pt>
    <dgm:pt modelId="{782B92DE-E902-46C2-AC6B-340438A73B29}" type="pres">
      <dgm:prSet presAssocID="{8148C7CE-0FD7-48A4-91A7-747EAC036810}" presName="childText" presStyleLbl="conFgAcc1" presStyleIdx="0" presStyleCnt="1" custScaleY="95683" custLinFactNeighborX="-6873" custLinFactNeighborY="-17953">
        <dgm:presLayoutVars>
          <dgm:bulletEnabled val="1"/>
        </dgm:presLayoutVars>
      </dgm:prSet>
      <dgm:spPr/>
      <dgm:t>
        <a:bodyPr/>
        <a:lstStyle/>
        <a:p>
          <a:endParaRPr lang="en-US"/>
        </a:p>
      </dgm:t>
    </dgm:pt>
  </dgm:ptLst>
  <dgm:cxnLst>
    <dgm:cxn modelId="{6DAA0447-9B10-4A7D-8613-9B2FB26133C3}" type="presOf" srcId="{B986FF1D-ADDC-4DF5-A005-3F5E062F0DC9}" destId="{782B92DE-E902-46C2-AC6B-340438A73B29}" srcOrd="0" destOrd="4" presId="urn:microsoft.com/office/officeart/2005/8/layout/list1"/>
    <dgm:cxn modelId="{3B2DBF75-465C-407D-B6D3-A5B88455F8B8}" srcId="{9B2E08F9-E124-4907-9504-98132BA8C8F7}" destId="{8148C7CE-0FD7-48A4-91A7-747EAC036810}" srcOrd="0" destOrd="0" parTransId="{FFDBA5E3-A1DF-49DA-B89D-3746E4E84323}" sibTransId="{08743739-C1ED-4BC4-9F97-DC4B0F676E56}"/>
    <dgm:cxn modelId="{08099547-2415-44BB-B074-D4F7372B6E2B}" srcId="{8148C7CE-0FD7-48A4-91A7-747EAC036810}" destId="{00381C61-E56D-4BD5-81CC-1625D7940CF2}" srcOrd="7" destOrd="0" parTransId="{87ABF8B2-8795-4B7D-BE06-F4F2D16ECF00}" sibTransId="{BDD6BE40-3405-4860-BB4D-6C341B953493}"/>
    <dgm:cxn modelId="{C1E865DB-D7ED-4DD2-AA03-3D763CACC4C0}" type="presOf" srcId="{8148C7CE-0FD7-48A4-91A7-747EAC036810}" destId="{CFF81802-44A7-4D6B-AEC6-2D5689349715}" srcOrd="0" destOrd="0" presId="urn:microsoft.com/office/officeart/2005/8/layout/list1"/>
    <dgm:cxn modelId="{A92A2AC9-F92C-47BE-ADFF-CCB2E153B833}" type="presOf" srcId="{9B2E08F9-E124-4907-9504-98132BA8C8F7}" destId="{7DBCA730-2DC9-4325-9686-BB47867F69FF}" srcOrd="0" destOrd="0" presId="urn:microsoft.com/office/officeart/2005/8/layout/list1"/>
    <dgm:cxn modelId="{28FF8835-7210-4E27-BF3E-0B8C52C7D894}" srcId="{8148C7CE-0FD7-48A4-91A7-747EAC036810}" destId="{D45D1A92-B9B4-46E2-BA93-7E5B68BC4F3B}" srcOrd="6" destOrd="0" parTransId="{593E35EC-81F7-47E7-96F6-89452EEC5FBC}" sibTransId="{679A178F-38CC-4813-93C2-435B17EFDDEB}"/>
    <dgm:cxn modelId="{9B371277-F4B9-420C-B42C-029EDC9C626F}" srcId="{8148C7CE-0FD7-48A4-91A7-747EAC036810}" destId="{61CEA736-A48F-47EF-8CB4-3777EB72D772}" srcOrd="2" destOrd="0" parTransId="{38159665-3C2E-4063-9FF1-F3B367A235D8}" sibTransId="{96BE035B-E517-4975-9283-D6117BAC4FC6}"/>
    <dgm:cxn modelId="{168AA90E-F779-46F7-96F2-44EF2F965FF9}" srcId="{8148C7CE-0FD7-48A4-91A7-747EAC036810}" destId="{00CF5699-974E-4EB9-8776-1942B2DC5518}" srcOrd="0" destOrd="0" parTransId="{FD1142F5-05E6-4471-94C1-8AFA93EBB6AC}" sibTransId="{038BD6E4-0148-4022-8FD3-693889BB6973}"/>
    <dgm:cxn modelId="{C8898B32-A6FB-4764-A735-6C3DE8240D78}" type="presOf" srcId="{61CEA736-A48F-47EF-8CB4-3777EB72D772}" destId="{782B92DE-E902-46C2-AC6B-340438A73B29}" srcOrd="0" destOrd="2" presId="urn:microsoft.com/office/officeart/2005/8/layout/list1"/>
    <dgm:cxn modelId="{966A8268-C13D-41BD-8611-7418AAB3041C}" type="presOf" srcId="{1D4BF2DE-2487-49BE-84D7-10F3D6F6B329}" destId="{782B92DE-E902-46C2-AC6B-340438A73B29}" srcOrd="0" destOrd="1" presId="urn:microsoft.com/office/officeart/2005/8/layout/list1"/>
    <dgm:cxn modelId="{87F30F43-2995-4AB5-8CE9-B34962D968DC}" type="presOf" srcId="{D45D1A92-B9B4-46E2-BA93-7E5B68BC4F3B}" destId="{782B92DE-E902-46C2-AC6B-340438A73B29}" srcOrd="0" destOrd="6" presId="urn:microsoft.com/office/officeart/2005/8/layout/list1"/>
    <dgm:cxn modelId="{78D8DAA2-4857-4797-8868-EF238AE76A96}" srcId="{8148C7CE-0FD7-48A4-91A7-747EAC036810}" destId="{3250ACF1-C10D-4016-9C8C-4AD19A6C6D80}" srcOrd="3" destOrd="0" parTransId="{A396673A-B1B1-4CD8-AD6A-F1095F52522C}" sibTransId="{103F585A-3143-42F6-BAC4-DCAF8681F4E1}"/>
    <dgm:cxn modelId="{0966C9AD-C94D-496C-ACE4-4962121FEF07}" type="presOf" srcId="{77CC5B4D-3D83-4ED1-A224-A39855688564}" destId="{782B92DE-E902-46C2-AC6B-340438A73B29}" srcOrd="0" destOrd="5" presId="urn:microsoft.com/office/officeart/2005/8/layout/list1"/>
    <dgm:cxn modelId="{8AC0DA6A-128E-44D1-AC6D-27E4A050316F}" type="presOf" srcId="{00381C61-E56D-4BD5-81CC-1625D7940CF2}" destId="{782B92DE-E902-46C2-AC6B-340438A73B29}" srcOrd="0" destOrd="7" presId="urn:microsoft.com/office/officeart/2005/8/layout/list1"/>
    <dgm:cxn modelId="{F2A0E76F-6112-4489-A8E6-7C61576A6FCF}" srcId="{8148C7CE-0FD7-48A4-91A7-747EAC036810}" destId="{B986FF1D-ADDC-4DF5-A005-3F5E062F0DC9}" srcOrd="4" destOrd="0" parTransId="{90335957-9983-4ABD-86B3-6139F7B1ECF1}" sibTransId="{D4D52EDF-F381-48EB-9513-38A6D3636758}"/>
    <dgm:cxn modelId="{D13BF13B-B55E-414F-855C-41D08378E2C4}" type="presOf" srcId="{3250ACF1-C10D-4016-9C8C-4AD19A6C6D80}" destId="{782B92DE-E902-46C2-AC6B-340438A73B29}" srcOrd="0" destOrd="3" presId="urn:microsoft.com/office/officeart/2005/8/layout/list1"/>
    <dgm:cxn modelId="{79D5EE45-39EC-4578-86DD-7B52B2BDF0F4}" type="presOf" srcId="{00CF5699-974E-4EB9-8776-1942B2DC5518}" destId="{782B92DE-E902-46C2-AC6B-340438A73B29}" srcOrd="0" destOrd="0" presId="urn:microsoft.com/office/officeart/2005/8/layout/list1"/>
    <dgm:cxn modelId="{44B97117-E673-439D-AC09-AC7819298BCD}" srcId="{8148C7CE-0FD7-48A4-91A7-747EAC036810}" destId="{1D4BF2DE-2487-49BE-84D7-10F3D6F6B329}" srcOrd="1" destOrd="0" parTransId="{7A0413B8-B13A-4FBA-9FBF-697392A321DF}" sibTransId="{BFF57014-09A8-4E4E-8484-ECA502E9384C}"/>
    <dgm:cxn modelId="{D89AA5BD-DA0D-4448-915E-1E7BDB6D1795}" type="presOf" srcId="{8148C7CE-0FD7-48A4-91A7-747EAC036810}" destId="{85196FA1-755F-405F-9983-F64776B5A88E}" srcOrd="1" destOrd="0" presId="urn:microsoft.com/office/officeart/2005/8/layout/list1"/>
    <dgm:cxn modelId="{1AC2D1E9-10DC-4CD2-9FF7-CE144C00E6D0}" srcId="{8148C7CE-0FD7-48A4-91A7-747EAC036810}" destId="{77CC5B4D-3D83-4ED1-A224-A39855688564}" srcOrd="5" destOrd="0" parTransId="{F355D34B-204D-41A0-90C6-576F0A7A73EF}" sibTransId="{A73C51D4-36D0-4898-BDB3-2B2EE2719718}"/>
    <dgm:cxn modelId="{B81B9730-9A5F-4188-A57B-29E9DABA9F6B}" type="presParOf" srcId="{7DBCA730-2DC9-4325-9686-BB47867F69FF}" destId="{F546D2A1-FC7E-4658-A7EB-65015CF6938C}" srcOrd="0" destOrd="0" presId="urn:microsoft.com/office/officeart/2005/8/layout/list1"/>
    <dgm:cxn modelId="{C6E1FAF0-96B3-4F1B-AADD-D0529B2490A3}" type="presParOf" srcId="{F546D2A1-FC7E-4658-A7EB-65015CF6938C}" destId="{CFF81802-44A7-4D6B-AEC6-2D5689349715}" srcOrd="0" destOrd="0" presId="urn:microsoft.com/office/officeart/2005/8/layout/list1"/>
    <dgm:cxn modelId="{46315B5D-B2D8-4583-885D-6829D93F666E}" type="presParOf" srcId="{F546D2A1-FC7E-4658-A7EB-65015CF6938C}" destId="{85196FA1-755F-405F-9983-F64776B5A88E}" srcOrd="1" destOrd="0" presId="urn:microsoft.com/office/officeart/2005/8/layout/list1"/>
    <dgm:cxn modelId="{3A4C48E9-D12B-47F6-AD81-ACDF859EB76C}" type="presParOf" srcId="{7DBCA730-2DC9-4325-9686-BB47867F69FF}" destId="{C28EFA00-ACE8-4AA2-BD36-94C9AFA36D20}" srcOrd="1" destOrd="0" presId="urn:microsoft.com/office/officeart/2005/8/layout/list1"/>
    <dgm:cxn modelId="{89553FF6-117E-4EEC-948C-2368672008D1}" type="presParOf" srcId="{7DBCA730-2DC9-4325-9686-BB47867F69FF}" destId="{782B92DE-E902-46C2-AC6B-340438A73B29}"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879B29-D891-4E02-8A43-6FDFB4C37049}">
      <dsp:nvSpPr>
        <dsp:cNvPr id="0" name=""/>
        <dsp:cNvSpPr/>
      </dsp:nvSpPr>
      <dsp:spPr>
        <a:xfrm rot="5400000">
          <a:off x="3163595" y="-1119680"/>
          <a:ext cx="946972" cy="3423136"/>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rtl="0">
            <a:lnSpc>
              <a:spcPct val="90000"/>
            </a:lnSpc>
            <a:spcBef>
              <a:spcPct val="0"/>
            </a:spcBef>
            <a:spcAft>
              <a:spcPct val="15000"/>
            </a:spcAft>
            <a:buChar char="••"/>
          </a:pPr>
          <a:r>
            <a:rPr lang="en-US" sz="1800" kern="1200" dirty="0">
              <a:latin typeface="Arial" panose="020B0604020202020204" pitchFamily="34" charset="0"/>
              <a:cs typeface="Arial" panose="020B0604020202020204" pitchFamily="34" charset="0"/>
            </a:rPr>
            <a:t>Carbon is the base element of graphite</a:t>
          </a:r>
        </a:p>
        <a:p>
          <a:pPr marL="171450" lvl="1" indent="-171450" algn="l" defTabSz="800100" rtl="0">
            <a:lnSpc>
              <a:spcPct val="90000"/>
            </a:lnSpc>
            <a:spcBef>
              <a:spcPct val="0"/>
            </a:spcBef>
            <a:spcAft>
              <a:spcPct val="15000"/>
            </a:spcAft>
            <a:buChar char="••"/>
          </a:pPr>
          <a:endParaRPr lang="en-US" sz="1800" kern="1200" dirty="0">
            <a:latin typeface="Arial" panose="020B0604020202020204" pitchFamily="34" charset="0"/>
            <a:cs typeface="Arial" panose="020B0604020202020204" pitchFamily="34" charset="0"/>
          </a:endParaRPr>
        </a:p>
      </dsp:txBody>
      <dsp:txXfrm rot="-5400000">
        <a:off x="1925514" y="164628"/>
        <a:ext cx="3376909" cy="854518"/>
      </dsp:txXfrm>
    </dsp:sp>
    <dsp:sp modelId="{2FACB8DE-AED1-48C9-B41F-314AA172B5F7}">
      <dsp:nvSpPr>
        <dsp:cNvPr id="0" name=""/>
        <dsp:cNvSpPr/>
      </dsp:nvSpPr>
      <dsp:spPr>
        <a:xfrm>
          <a:off x="0" y="29"/>
          <a:ext cx="1925514" cy="118371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1" kern="1200" dirty="0">
              <a:latin typeface="Arial" panose="020B0604020202020204" pitchFamily="34" charset="0"/>
              <a:cs typeface="Arial" panose="020B0604020202020204" pitchFamily="34" charset="0"/>
            </a:rPr>
            <a:t>AC is 99% graphite</a:t>
          </a:r>
          <a:r>
            <a:rPr lang="en-US" sz="2400" kern="1200" dirty="0">
              <a:latin typeface="Arial" panose="020B0604020202020204" pitchFamily="34" charset="0"/>
              <a:cs typeface="Arial" panose="020B0604020202020204" pitchFamily="34" charset="0"/>
            </a:rPr>
            <a:t> </a:t>
          </a:r>
        </a:p>
      </dsp:txBody>
      <dsp:txXfrm>
        <a:off x="57784" y="57813"/>
        <a:ext cx="1809946" cy="1068147"/>
      </dsp:txXfrm>
    </dsp:sp>
    <dsp:sp modelId="{601E1649-F141-4C6E-BCDB-2D5373119B48}">
      <dsp:nvSpPr>
        <dsp:cNvPr id="0" name=""/>
        <dsp:cNvSpPr/>
      </dsp:nvSpPr>
      <dsp:spPr>
        <a:xfrm rot="5400000">
          <a:off x="3163595" y="123219"/>
          <a:ext cx="946972" cy="3423136"/>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rtl="0">
            <a:lnSpc>
              <a:spcPct val="90000"/>
            </a:lnSpc>
            <a:spcBef>
              <a:spcPct val="0"/>
            </a:spcBef>
            <a:spcAft>
              <a:spcPct val="15000"/>
            </a:spcAft>
            <a:buChar char="••"/>
          </a:pPr>
          <a:r>
            <a:rPr lang="en-US" sz="1800" kern="1200" dirty="0">
              <a:latin typeface="Arial" panose="020B0604020202020204" pitchFamily="34" charset="0"/>
              <a:cs typeface="Arial" panose="020B0604020202020204" pitchFamily="34" charset="0"/>
            </a:rPr>
            <a:t>Imperfections result in porosity and greater surface area</a:t>
          </a:r>
        </a:p>
      </dsp:txBody>
      <dsp:txXfrm rot="-5400000">
        <a:off x="1925514" y="1407528"/>
        <a:ext cx="3376909" cy="854518"/>
      </dsp:txXfrm>
    </dsp:sp>
    <dsp:sp modelId="{E044AA38-F61F-4FD2-BB6B-3BCBFE5D4162}">
      <dsp:nvSpPr>
        <dsp:cNvPr id="0" name=""/>
        <dsp:cNvSpPr/>
      </dsp:nvSpPr>
      <dsp:spPr>
        <a:xfrm>
          <a:off x="0" y="1242930"/>
          <a:ext cx="1925514" cy="118371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1" kern="1200" dirty="0">
              <a:latin typeface="Arial" panose="020B0604020202020204" pitchFamily="34" charset="0"/>
              <a:cs typeface="Arial" panose="020B0604020202020204" pitchFamily="34" charset="0"/>
            </a:rPr>
            <a:t>AC is a crude form of graphite</a:t>
          </a:r>
          <a:r>
            <a:rPr lang="en-US" sz="2400" kern="1200" dirty="0">
              <a:latin typeface="Arial" panose="020B0604020202020204" pitchFamily="34" charset="0"/>
              <a:cs typeface="Arial" panose="020B0604020202020204" pitchFamily="34" charset="0"/>
            </a:rPr>
            <a:t>  </a:t>
          </a:r>
        </a:p>
      </dsp:txBody>
      <dsp:txXfrm>
        <a:off x="57784" y="1300714"/>
        <a:ext cx="1809946" cy="106814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4C7D68-6AB7-4C84-B5F3-4D96E2DB6300}">
      <dsp:nvSpPr>
        <dsp:cNvPr id="0" name=""/>
        <dsp:cNvSpPr/>
      </dsp:nvSpPr>
      <dsp:spPr>
        <a:xfrm rot="5400000">
          <a:off x="5268854" y="-2078529"/>
          <a:ext cx="1028723" cy="544302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PFOS: Perfluorooctane sulfonate</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PFOA: Perfluorooctanoic acid</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PFBA: Perfluorobutanoic acid</a:t>
          </a:r>
        </a:p>
      </dsp:txBody>
      <dsp:txXfrm rot="-5400000">
        <a:off x="3061702" y="178841"/>
        <a:ext cx="5392809" cy="928287"/>
      </dsp:txXfrm>
    </dsp:sp>
    <dsp:sp modelId="{E331F6A1-B886-4D4D-9F75-29E4F133C342}">
      <dsp:nvSpPr>
        <dsp:cNvPr id="0" name=""/>
        <dsp:cNvSpPr/>
      </dsp:nvSpPr>
      <dsp:spPr>
        <a:xfrm>
          <a:off x="0" y="32"/>
          <a:ext cx="3061702" cy="1285904"/>
        </a:xfrm>
        <a:prstGeom prst="roundRect">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l" defTabSz="711200">
            <a:lnSpc>
              <a:spcPct val="90000"/>
            </a:lnSpc>
            <a:spcBef>
              <a:spcPct val="0"/>
            </a:spcBef>
            <a:spcAft>
              <a:spcPct val="35000"/>
            </a:spcAft>
          </a:pPr>
          <a:r>
            <a:rPr lang="en-US" sz="1600" b="1" kern="1200" dirty="0">
              <a:solidFill>
                <a:schemeClr val="bg1"/>
              </a:solidFill>
              <a:latin typeface="Arial" panose="020B0604020202020204" pitchFamily="34" charset="0"/>
              <a:cs typeface="Arial" panose="020B0604020202020204" pitchFamily="34" charset="0"/>
            </a:rPr>
            <a:t>PFCs are manmade fully fluorinated organic compounds</a:t>
          </a:r>
        </a:p>
      </dsp:txBody>
      <dsp:txXfrm>
        <a:off x="62773" y="62805"/>
        <a:ext cx="2936156" cy="1160358"/>
      </dsp:txXfrm>
    </dsp:sp>
    <dsp:sp modelId="{CD4E5EED-D036-48A6-951B-C7E55CF4D4E6}">
      <dsp:nvSpPr>
        <dsp:cNvPr id="0" name=""/>
        <dsp:cNvSpPr/>
      </dsp:nvSpPr>
      <dsp:spPr>
        <a:xfrm rot="5400000">
          <a:off x="5268854" y="-728329"/>
          <a:ext cx="1028723" cy="544302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Fire-fighting foams</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Non-stick cookware</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Water-proof/repellant outdoor gear</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Food paper wrappings</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Carpeting/upholstery</a:t>
          </a:r>
        </a:p>
      </dsp:txBody>
      <dsp:txXfrm rot="-5400000">
        <a:off x="3061702" y="1529041"/>
        <a:ext cx="5392809" cy="928287"/>
      </dsp:txXfrm>
    </dsp:sp>
    <dsp:sp modelId="{0DEA37BD-CA94-46D0-BB20-5011FB36FF74}">
      <dsp:nvSpPr>
        <dsp:cNvPr id="0" name=""/>
        <dsp:cNvSpPr/>
      </dsp:nvSpPr>
      <dsp:spPr>
        <a:xfrm>
          <a:off x="0" y="1350231"/>
          <a:ext cx="3061702" cy="1285904"/>
        </a:xfrm>
        <a:prstGeom prst="roundRect">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l" defTabSz="711200">
            <a:lnSpc>
              <a:spcPct val="90000"/>
            </a:lnSpc>
            <a:spcBef>
              <a:spcPct val="0"/>
            </a:spcBef>
            <a:spcAft>
              <a:spcPct val="35000"/>
            </a:spcAft>
          </a:pPr>
          <a:r>
            <a:rPr lang="en-US" sz="1600" b="1" kern="1200" dirty="0">
              <a:solidFill>
                <a:schemeClr val="bg1"/>
              </a:solidFill>
              <a:latin typeface="Arial" panose="020B0604020202020204" pitchFamily="34" charset="0"/>
              <a:cs typeface="Arial" panose="020B0604020202020204" pitchFamily="34" charset="0"/>
            </a:rPr>
            <a:t>PFCs are found in a number of products</a:t>
          </a:r>
        </a:p>
      </dsp:txBody>
      <dsp:txXfrm>
        <a:off x="62773" y="1413004"/>
        <a:ext cx="2936156" cy="116035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350400-068D-4CBD-AE29-F46807FE32F2}">
      <dsp:nvSpPr>
        <dsp:cNvPr id="0" name=""/>
        <dsp:cNvSpPr/>
      </dsp:nvSpPr>
      <dsp:spPr>
        <a:xfrm>
          <a:off x="0" y="385933"/>
          <a:ext cx="6683039" cy="604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6A20E51-E03B-40AE-8E76-3CB3BD06A3C9}">
      <dsp:nvSpPr>
        <dsp:cNvPr id="0" name=""/>
        <dsp:cNvSpPr/>
      </dsp:nvSpPr>
      <dsp:spPr>
        <a:xfrm>
          <a:off x="334152" y="31693"/>
          <a:ext cx="4678128" cy="708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6822" tIns="0" rIns="176822" bIns="0" numCol="1" spcCol="1270" anchor="ctr" anchorCtr="0">
          <a:noAutofit/>
        </a:bodyPr>
        <a:lstStyle/>
        <a:p>
          <a:pPr lvl="0" algn="l" defTabSz="711200">
            <a:lnSpc>
              <a:spcPct val="90000"/>
            </a:lnSpc>
            <a:spcBef>
              <a:spcPct val="0"/>
            </a:spcBef>
            <a:spcAft>
              <a:spcPct val="35000"/>
            </a:spcAft>
          </a:pPr>
          <a:r>
            <a:rPr lang="en-US" sz="1600" kern="1200" dirty="0">
              <a:latin typeface="Arial" panose="020B0604020202020204" pitchFamily="34" charset="0"/>
              <a:cs typeface="Arial" panose="020B0604020202020204" pitchFamily="34" charset="0"/>
            </a:rPr>
            <a:t>TCP is a man-made, colorless, chlorinated hydrocarbon.</a:t>
          </a:r>
        </a:p>
      </dsp:txBody>
      <dsp:txXfrm>
        <a:off x="368737" y="66278"/>
        <a:ext cx="4608958" cy="639310"/>
      </dsp:txXfrm>
    </dsp:sp>
    <dsp:sp modelId="{3BCA2B83-A53F-4E63-95FD-10D8433FD55A}">
      <dsp:nvSpPr>
        <dsp:cNvPr id="0" name=""/>
        <dsp:cNvSpPr/>
      </dsp:nvSpPr>
      <dsp:spPr>
        <a:xfrm>
          <a:off x="0" y="1474573"/>
          <a:ext cx="6683039" cy="604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D8677BB-7411-401F-9ED9-54734A45C12E}">
      <dsp:nvSpPr>
        <dsp:cNvPr id="0" name=""/>
        <dsp:cNvSpPr/>
      </dsp:nvSpPr>
      <dsp:spPr>
        <a:xfrm>
          <a:off x="334152" y="1120333"/>
          <a:ext cx="4678128" cy="708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6822" tIns="0" rIns="176822" bIns="0" numCol="1" spcCol="1270" anchor="ctr" anchorCtr="0">
          <a:noAutofit/>
        </a:bodyPr>
        <a:lstStyle/>
        <a:p>
          <a:pPr lvl="0" algn="l" defTabSz="711200">
            <a:lnSpc>
              <a:spcPct val="90000"/>
            </a:lnSpc>
            <a:spcBef>
              <a:spcPct val="0"/>
            </a:spcBef>
            <a:spcAft>
              <a:spcPct val="35000"/>
            </a:spcAft>
          </a:pPr>
          <a:r>
            <a:rPr lang="en-US" sz="1600" kern="1200" dirty="0">
              <a:latin typeface="Arial" panose="020B0604020202020204" pitchFamily="34" charset="0"/>
              <a:cs typeface="Arial" panose="020B0604020202020204" pitchFamily="34" charset="0"/>
            </a:rPr>
            <a:t>TCP has historically been used as a paint or varnish remover, degreaser, and cleaning agent.</a:t>
          </a:r>
        </a:p>
      </dsp:txBody>
      <dsp:txXfrm>
        <a:off x="368737" y="1154918"/>
        <a:ext cx="4608958" cy="639310"/>
      </dsp:txXfrm>
    </dsp:sp>
    <dsp:sp modelId="{A612C622-417B-453E-AF3B-BB7C10BC2D71}">
      <dsp:nvSpPr>
        <dsp:cNvPr id="0" name=""/>
        <dsp:cNvSpPr/>
      </dsp:nvSpPr>
      <dsp:spPr>
        <a:xfrm>
          <a:off x="0" y="2757067"/>
          <a:ext cx="6683039" cy="604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8EB590B-6B49-41E8-B00F-7153E775B45F}">
      <dsp:nvSpPr>
        <dsp:cNvPr id="0" name=""/>
        <dsp:cNvSpPr/>
      </dsp:nvSpPr>
      <dsp:spPr>
        <a:xfrm>
          <a:off x="334152" y="2208973"/>
          <a:ext cx="4624563" cy="9023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6822" tIns="0" rIns="176822" bIns="0" numCol="1" spcCol="1270" anchor="ctr" anchorCtr="0">
          <a:noAutofit/>
        </a:bodyPr>
        <a:lstStyle/>
        <a:p>
          <a:pPr lvl="0" algn="l" defTabSz="711200">
            <a:lnSpc>
              <a:spcPct val="90000"/>
            </a:lnSpc>
            <a:spcBef>
              <a:spcPct val="0"/>
            </a:spcBef>
            <a:spcAft>
              <a:spcPct val="35000"/>
            </a:spcAft>
          </a:pPr>
          <a:r>
            <a:rPr lang="en-US" sz="1600" kern="1200" dirty="0">
              <a:latin typeface="Arial" panose="020B0604020202020204" pitchFamily="34" charset="0"/>
              <a:cs typeface="Arial" panose="020B0604020202020204" pitchFamily="34" charset="0"/>
            </a:rPr>
            <a:t>TCP also has been used as a chemical in pesticides for low growing crops such as potatoes, tobacco, and beets.</a:t>
          </a:r>
        </a:p>
      </dsp:txBody>
      <dsp:txXfrm>
        <a:off x="378200" y="2253021"/>
        <a:ext cx="4536467" cy="814238"/>
      </dsp:txXfrm>
    </dsp:sp>
    <dsp:sp modelId="{5822D495-E15A-4E8C-BF03-7FAE728BECC1}">
      <dsp:nvSpPr>
        <dsp:cNvPr id="0" name=""/>
        <dsp:cNvSpPr/>
      </dsp:nvSpPr>
      <dsp:spPr>
        <a:xfrm>
          <a:off x="0" y="3957732"/>
          <a:ext cx="6683039" cy="604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24E3E72-0748-41D4-88DF-795911E469A7}">
      <dsp:nvSpPr>
        <dsp:cNvPr id="0" name=""/>
        <dsp:cNvSpPr/>
      </dsp:nvSpPr>
      <dsp:spPr>
        <a:xfrm>
          <a:off x="334152" y="3491467"/>
          <a:ext cx="4698243" cy="82050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6822" tIns="0" rIns="176822" bIns="0" numCol="1" spcCol="1270" anchor="ctr" anchorCtr="0">
          <a:noAutofit/>
        </a:bodyPr>
        <a:lstStyle/>
        <a:p>
          <a:pPr lvl="0" algn="l" defTabSz="711200">
            <a:lnSpc>
              <a:spcPct val="90000"/>
            </a:lnSpc>
            <a:spcBef>
              <a:spcPct val="0"/>
            </a:spcBef>
            <a:spcAft>
              <a:spcPct val="35000"/>
            </a:spcAft>
          </a:pPr>
          <a:r>
            <a:rPr lang="en-US" sz="1600" kern="1200" dirty="0">
              <a:latin typeface="Arial" panose="020B0604020202020204" pitchFamily="34" charset="0"/>
              <a:cs typeface="Arial" panose="020B0604020202020204" pitchFamily="34" charset="0"/>
            </a:rPr>
            <a:t>1,2,3–TCP is a non-aqueous liquid with a density greater than that of water, making it difficult to remove from ground water wells.</a:t>
          </a:r>
        </a:p>
      </dsp:txBody>
      <dsp:txXfrm>
        <a:off x="374206" y="3531521"/>
        <a:ext cx="4618135" cy="74039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D6C263-F0D2-4E19-B52B-58C5AE04A1D7}">
      <dsp:nvSpPr>
        <dsp:cNvPr id="0" name=""/>
        <dsp:cNvSpPr/>
      </dsp:nvSpPr>
      <dsp:spPr>
        <a:xfrm rot="5400000">
          <a:off x="3138773" y="-1088650"/>
          <a:ext cx="996617" cy="3423136"/>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rtl="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From visible cracks/crevices down to molecular scale pores </a:t>
          </a:r>
        </a:p>
        <a:p>
          <a:pPr marL="114300" lvl="1" indent="-114300" algn="l" defTabSz="622300" rtl="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GAC provides a high surface area compared to other media</a:t>
          </a:r>
        </a:p>
      </dsp:txBody>
      <dsp:txXfrm rot="-5400000">
        <a:off x="1925514" y="173260"/>
        <a:ext cx="3374485" cy="899315"/>
      </dsp:txXfrm>
    </dsp:sp>
    <dsp:sp modelId="{A3B8CE8A-64A0-4BED-9A4B-2D2097F25223}">
      <dsp:nvSpPr>
        <dsp:cNvPr id="0" name=""/>
        <dsp:cNvSpPr/>
      </dsp:nvSpPr>
      <dsp:spPr>
        <a:xfrm>
          <a:off x="0" y="31"/>
          <a:ext cx="1925514" cy="124577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rtl="0">
            <a:lnSpc>
              <a:spcPct val="90000"/>
            </a:lnSpc>
            <a:spcBef>
              <a:spcPct val="0"/>
            </a:spcBef>
            <a:spcAft>
              <a:spcPct val="35000"/>
            </a:spcAft>
          </a:pPr>
          <a:r>
            <a:rPr lang="en-US" sz="1800" b="1" kern="1200" dirty="0">
              <a:latin typeface="Arial" panose="020B0604020202020204" pitchFamily="34" charset="0"/>
              <a:cs typeface="Arial" panose="020B0604020202020204" pitchFamily="34" charset="0"/>
            </a:rPr>
            <a:t>Million-fold range in pore sizes in an AC granule</a:t>
          </a:r>
          <a:endParaRPr lang="en-US" sz="1800" kern="1200" dirty="0">
            <a:latin typeface="Arial" panose="020B0604020202020204" pitchFamily="34" charset="0"/>
            <a:cs typeface="Arial" panose="020B0604020202020204" pitchFamily="34" charset="0"/>
          </a:endParaRPr>
        </a:p>
      </dsp:txBody>
      <dsp:txXfrm>
        <a:off x="60814" y="60845"/>
        <a:ext cx="1803886" cy="1124144"/>
      </dsp:txXfrm>
    </dsp:sp>
    <dsp:sp modelId="{A0CD692C-901D-4129-A3A0-549AC0C9574A}">
      <dsp:nvSpPr>
        <dsp:cNvPr id="0" name=""/>
        <dsp:cNvSpPr/>
      </dsp:nvSpPr>
      <dsp:spPr>
        <a:xfrm rot="5400000">
          <a:off x="3138773" y="219409"/>
          <a:ext cx="996617" cy="3423136"/>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rtl="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Some pores transport and some adsorb</a:t>
          </a:r>
        </a:p>
      </dsp:txBody>
      <dsp:txXfrm rot="-5400000">
        <a:off x="1925514" y="1481320"/>
        <a:ext cx="3374485" cy="899315"/>
      </dsp:txXfrm>
    </dsp:sp>
    <dsp:sp modelId="{043083F7-2564-425A-8D7C-8AAD9AB9C83E}">
      <dsp:nvSpPr>
        <dsp:cNvPr id="0" name=""/>
        <dsp:cNvSpPr/>
      </dsp:nvSpPr>
      <dsp:spPr>
        <a:xfrm>
          <a:off x="0" y="1308091"/>
          <a:ext cx="1925514" cy="124577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rtl="0">
            <a:lnSpc>
              <a:spcPct val="90000"/>
            </a:lnSpc>
            <a:spcBef>
              <a:spcPct val="0"/>
            </a:spcBef>
            <a:spcAft>
              <a:spcPct val="35000"/>
            </a:spcAft>
          </a:pPr>
          <a:r>
            <a:rPr lang="en-US" sz="1800" b="1" kern="1200" dirty="0">
              <a:latin typeface="Arial" panose="020B0604020202020204" pitchFamily="34" charset="0"/>
              <a:cs typeface="Arial" panose="020B0604020202020204" pitchFamily="34" charset="0"/>
            </a:rPr>
            <a:t>Only the smallest 5-fold range of pores adsorb</a:t>
          </a:r>
          <a:endParaRPr lang="en-US" sz="1800" kern="1200" dirty="0">
            <a:latin typeface="Arial" panose="020B0604020202020204" pitchFamily="34" charset="0"/>
            <a:cs typeface="Arial" panose="020B0604020202020204" pitchFamily="34" charset="0"/>
          </a:endParaRPr>
        </a:p>
      </dsp:txBody>
      <dsp:txXfrm>
        <a:off x="60814" y="1368905"/>
        <a:ext cx="1803886" cy="112414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556590-A5C3-40C4-A932-01F052CA93AA}">
      <dsp:nvSpPr>
        <dsp:cNvPr id="0" name=""/>
        <dsp:cNvSpPr/>
      </dsp:nvSpPr>
      <dsp:spPr>
        <a:xfrm>
          <a:off x="0" y="494408"/>
          <a:ext cx="3691302" cy="1953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6486" tIns="645668" rIns="286486" bIns="113792" numCol="1" spcCol="1270" anchor="t" anchorCtr="0">
          <a:noAutofit/>
        </a:bodyPr>
        <a:lstStyle/>
        <a:p>
          <a:pPr marL="171450" lvl="1" indent="-171450" algn="l" defTabSz="711200" rtl="0">
            <a:lnSpc>
              <a:spcPct val="90000"/>
            </a:lnSpc>
            <a:spcBef>
              <a:spcPct val="0"/>
            </a:spcBef>
            <a:spcAft>
              <a:spcPct val="15000"/>
            </a:spcAft>
            <a:buChar char="••"/>
          </a:pPr>
          <a:r>
            <a:rPr lang="en-US" sz="1600" kern="1200" dirty="0">
              <a:latin typeface="Arial" panose="020B0604020202020204" pitchFamily="34" charset="0"/>
              <a:cs typeface="Arial" panose="020B0604020202020204" pitchFamily="34" charset="0"/>
            </a:rPr>
            <a:t>Ash impurities</a:t>
          </a:r>
        </a:p>
        <a:p>
          <a:pPr marL="171450" lvl="1" indent="-171450" algn="l" defTabSz="711200" rtl="0">
            <a:lnSpc>
              <a:spcPct val="90000"/>
            </a:lnSpc>
            <a:spcBef>
              <a:spcPct val="0"/>
            </a:spcBef>
            <a:spcAft>
              <a:spcPct val="15000"/>
            </a:spcAft>
            <a:buChar char="••"/>
          </a:pPr>
          <a:r>
            <a:rPr lang="en-US" sz="1600" kern="1200" dirty="0">
              <a:latin typeface="Arial" panose="020B0604020202020204" pitchFamily="34" charset="0"/>
              <a:cs typeface="Arial" panose="020B0604020202020204" pitchFamily="34" charset="0"/>
            </a:rPr>
            <a:t>Density</a:t>
          </a:r>
        </a:p>
        <a:p>
          <a:pPr marL="171450" lvl="1" indent="-171450" algn="l" defTabSz="711200" rtl="0">
            <a:lnSpc>
              <a:spcPct val="90000"/>
            </a:lnSpc>
            <a:spcBef>
              <a:spcPct val="0"/>
            </a:spcBef>
            <a:spcAft>
              <a:spcPct val="15000"/>
            </a:spcAft>
            <a:buChar char="••"/>
          </a:pPr>
          <a:r>
            <a:rPr lang="en-US" sz="1600" kern="1200" dirty="0">
              <a:latin typeface="Arial" panose="020B0604020202020204" pitchFamily="34" charset="0"/>
              <a:cs typeface="Arial" panose="020B0604020202020204" pitchFamily="34" charset="0"/>
            </a:rPr>
            <a:t>Hardness</a:t>
          </a:r>
        </a:p>
        <a:p>
          <a:pPr marL="171450" lvl="1" indent="-171450" algn="l" defTabSz="711200" rtl="0">
            <a:lnSpc>
              <a:spcPct val="90000"/>
            </a:lnSpc>
            <a:spcBef>
              <a:spcPct val="0"/>
            </a:spcBef>
            <a:spcAft>
              <a:spcPct val="15000"/>
            </a:spcAft>
            <a:buChar char="••"/>
          </a:pPr>
          <a:r>
            <a:rPr lang="en-US" sz="1600" kern="1200" dirty="0">
              <a:latin typeface="Arial" panose="020B0604020202020204" pitchFamily="34" charset="0"/>
              <a:cs typeface="Arial" panose="020B0604020202020204" pitchFamily="34" charset="0"/>
            </a:rPr>
            <a:t>Transport pore structure</a:t>
          </a:r>
        </a:p>
        <a:p>
          <a:pPr marL="171450" lvl="1" indent="-171450" algn="l" defTabSz="711200" rtl="0">
            <a:lnSpc>
              <a:spcPct val="90000"/>
            </a:lnSpc>
            <a:spcBef>
              <a:spcPct val="0"/>
            </a:spcBef>
            <a:spcAft>
              <a:spcPct val="15000"/>
            </a:spcAft>
            <a:buChar char="••"/>
          </a:pPr>
          <a:r>
            <a:rPr lang="en-US" sz="1600" kern="1200" dirty="0">
              <a:latin typeface="Arial" panose="020B0604020202020204" pitchFamily="34" charset="0"/>
              <a:cs typeface="Arial" panose="020B0604020202020204" pitchFamily="34" charset="0"/>
            </a:rPr>
            <a:t>Adsorption kinetics</a:t>
          </a:r>
        </a:p>
      </dsp:txBody>
      <dsp:txXfrm>
        <a:off x="0" y="494408"/>
        <a:ext cx="3691302" cy="1953000"/>
      </dsp:txXfrm>
    </dsp:sp>
    <dsp:sp modelId="{760444AA-11A5-4D05-A089-02BDF7A27AD0}">
      <dsp:nvSpPr>
        <dsp:cNvPr id="0" name=""/>
        <dsp:cNvSpPr/>
      </dsp:nvSpPr>
      <dsp:spPr>
        <a:xfrm>
          <a:off x="184565" y="36847"/>
          <a:ext cx="2583911" cy="9151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7666" tIns="0" rIns="97666" bIns="0" numCol="1" spcCol="1270" anchor="ctr" anchorCtr="0">
          <a:noAutofit/>
        </a:bodyPr>
        <a:lstStyle/>
        <a:p>
          <a:pPr lvl="0" algn="l" defTabSz="711200" rtl="0">
            <a:lnSpc>
              <a:spcPct val="90000"/>
            </a:lnSpc>
            <a:spcBef>
              <a:spcPct val="0"/>
            </a:spcBef>
            <a:spcAft>
              <a:spcPct val="35000"/>
            </a:spcAft>
          </a:pPr>
          <a:r>
            <a:rPr lang="en-US" sz="1600" b="1" kern="1200" dirty="0">
              <a:latin typeface="Arial" panose="020B0604020202020204" pitchFamily="34" charset="0"/>
              <a:cs typeface="Arial" panose="020B0604020202020204" pitchFamily="34" charset="0"/>
            </a:rPr>
            <a:t>Raw material dictates all of the product possibilities</a:t>
          </a:r>
          <a:endParaRPr lang="en-US" sz="1600" kern="1200" dirty="0">
            <a:latin typeface="Arial" panose="020B0604020202020204" pitchFamily="34" charset="0"/>
            <a:cs typeface="Arial" panose="020B0604020202020204" pitchFamily="34" charset="0"/>
          </a:endParaRPr>
        </a:p>
      </dsp:txBody>
      <dsp:txXfrm>
        <a:off x="229237" y="81519"/>
        <a:ext cx="2494567" cy="8257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F68ED1-3898-476A-876A-F9B2F567B3A7}">
      <dsp:nvSpPr>
        <dsp:cNvPr id="0" name=""/>
        <dsp:cNvSpPr/>
      </dsp:nvSpPr>
      <dsp:spPr>
        <a:xfrm>
          <a:off x="0" y="249213"/>
          <a:ext cx="4464157" cy="92137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6468" tIns="270764" rIns="346468" bIns="128016" numCol="1" spcCol="1270" anchor="t" anchorCtr="0">
          <a:noAutofit/>
        </a:bodyPr>
        <a:lstStyle/>
        <a:p>
          <a:pPr marL="171450" lvl="1" indent="-171450" algn="l" defTabSz="800100" rtl="0">
            <a:lnSpc>
              <a:spcPct val="90000"/>
            </a:lnSpc>
            <a:spcBef>
              <a:spcPct val="0"/>
            </a:spcBef>
            <a:spcAft>
              <a:spcPct val="15000"/>
            </a:spcAft>
            <a:buChar char="••"/>
          </a:pPr>
          <a:r>
            <a:rPr lang="en-US" sz="1800" kern="1200" dirty="0">
              <a:latin typeface="Arial" panose="020B0604020202020204" pitchFamily="34" charset="0"/>
              <a:cs typeface="Arial" panose="020B0604020202020204" pitchFamily="34" charset="0"/>
            </a:rPr>
            <a:t>Thermal activation</a:t>
          </a:r>
        </a:p>
        <a:p>
          <a:pPr marL="171450" lvl="1" indent="-171450" algn="l" defTabSz="800100" rtl="0">
            <a:lnSpc>
              <a:spcPct val="90000"/>
            </a:lnSpc>
            <a:spcBef>
              <a:spcPct val="0"/>
            </a:spcBef>
            <a:spcAft>
              <a:spcPct val="15000"/>
            </a:spcAft>
            <a:buChar char="••"/>
          </a:pPr>
          <a:r>
            <a:rPr lang="en-US" sz="1800" kern="1200" dirty="0">
              <a:latin typeface="Arial" panose="020B0604020202020204" pitchFamily="34" charset="0"/>
              <a:cs typeface="Arial" panose="020B0604020202020204" pitchFamily="34" charset="0"/>
            </a:rPr>
            <a:t>Coal based products</a:t>
          </a:r>
        </a:p>
      </dsp:txBody>
      <dsp:txXfrm>
        <a:off x="0" y="249213"/>
        <a:ext cx="4464157" cy="921375"/>
      </dsp:txXfrm>
    </dsp:sp>
    <dsp:sp modelId="{C604713C-225C-4EF0-B58C-CF6FBAC5AABB}">
      <dsp:nvSpPr>
        <dsp:cNvPr id="0" name=""/>
        <dsp:cNvSpPr/>
      </dsp:nvSpPr>
      <dsp:spPr>
        <a:xfrm>
          <a:off x="223207" y="57333"/>
          <a:ext cx="3124909" cy="383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4" tIns="0" rIns="118114" bIns="0" numCol="1" spcCol="1270" anchor="ctr" anchorCtr="0">
          <a:noAutofit/>
        </a:bodyPr>
        <a:lstStyle/>
        <a:p>
          <a:pPr lvl="0" algn="l" defTabSz="800100" rtl="0">
            <a:lnSpc>
              <a:spcPct val="90000"/>
            </a:lnSpc>
            <a:spcBef>
              <a:spcPct val="0"/>
            </a:spcBef>
            <a:spcAft>
              <a:spcPct val="35000"/>
            </a:spcAft>
          </a:pPr>
          <a:r>
            <a:rPr lang="en-US" sz="1800" b="1" kern="1200" dirty="0">
              <a:latin typeface="Arial" panose="020B0604020202020204" pitchFamily="34" charset="0"/>
              <a:cs typeface="Arial" panose="020B0604020202020204" pitchFamily="34" charset="0"/>
            </a:rPr>
            <a:t>Re-agglomerated</a:t>
          </a:r>
          <a:endParaRPr lang="en-US" sz="1800" kern="1200" dirty="0">
            <a:latin typeface="Arial" panose="020B0604020202020204" pitchFamily="34" charset="0"/>
            <a:cs typeface="Arial" panose="020B0604020202020204" pitchFamily="34" charset="0"/>
          </a:endParaRPr>
        </a:p>
      </dsp:txBody>
      <dsp:txXfrm>
        <a:off x="241941" y="76067"/>
        <a:ext cx="3087441" cy="346292"/>
      </dsp:txXfrm>
    </dsp:sp>
    <dsp:sp modelId="{4811434C-2CDE-4405-BF5B-E00F20E6BA57}">
      <dsp:nvSpPr>
        <dsp:cNvPr id="0" name=""/>
        <dsp:cNvSpPr/>
      </dsp:nvSpPr>
      <dsp:spPr>
        <a:xfrm>
          <a:off x="0" y="1432669"/>
          <a:ext cx="4464157" cy="116707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6468" tIns="270764" rIns="346468" bIns="128016" numCol="1" spcCol="1270" anchor="t" anchorCtr="0">
          <a:noAutofit/>
        </a:bodyPr>
        <a:lstStyle/>
        <a:p>
          <a:pPr marL="171450" lvl="1" indent="-171450" algn="l" defTabSz="800100" rtl="0">
            <a:lnSpc>
              <a:spcPct val="90000"/>
            </a:lnSpc>
            <a:spcBef>
              <a:spcPct val="0"/>
            </a:spcBef>
            <a:spcAft>
              <a:spcPct val="15000"/>
            </a:spcAft>
            <a:buChar char="••"/>
          </a:pPr>
          <a:r>
            <a:rPr lang="en-US" sz="1800" kern="1200" dirty="0">
              <a:latin typeface="Arial" panose="020B0604020202020204" pitchFamily="34" charset="0"/>
              <a:cs typeface="Arial" panose="020B0604020202020204" pitchFamily="34" charset="0"/>
            </a:rPr>
            <a:t>Thermal activation</a:t>
          </a:r>
        </a:p>
        <a:p>
          <a:pPr marL="171450" lvl="1" indent="-171450" algn="l" defTabSz="800100" rtl="0">
            <a:lnSpc>
              <a:spcPct val="90000"/>
            </a:lnSpc>
            <a:spcBef>
              <a:spcPct val="0"/>
            </a:spcBef>
            <a:spcAft>
              <a:spcPct val="15000"/>
            </a:spcAft>
            <a:buChar char="••"/>
          </a:pPr>
          <a:r>
            <a:rPr lang="en-US" sz="1800" kern="1200" dirty="0">
              <a:latin typeface="Arial" panose="020B0604020202020204" pitchFamily="34" charset="0"/>
              <a:cs typeface="Arial" panose="020B0604020202020204" pitchFamily="34" charset="0"/>
            </a:rPr>
            <a:t>Coal, coconut, and lignite based products</a:t>
          </a:r>
        </a:p>
      </dsp:txBody>
      <dsp:txXfrm>
        <a:off x="0" y="1432669"/>
        <a:ext cx="4464157" cy="1167075"/>
      </dsp:txXfrm>
    </dsp:sp>
    <dsp:sp modelId="{F05144E1-58AA-40CD-A753-0DF0B025C6E4}">
      <dsp:nvSpPr>
        <dsp:cNvPr id="0" name=""/>
        <dsp:cNvSpPr/>
      </dsp:nvSpPr>
      <dsp:spPr>
        <a:xfrm>
          <a:off x="223207" y="1240789"/>
          <a:ext cx="3124909" cy="383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4" tIns="0" rIns="118114" bIns="0" numCol="1" spcCol="1270" anchor="ctr" anchorCtr="0">
          <a:noAutofit/>
        </a:bodyPr>
        <a:lstStyle/>
        <a:p>
          <a:pPr lvl="0" algn="l" defTabSz="800100" rtl="0">
            <a:lnSpc>
              <a:spcPct val="90000"/>
            </a:lnSpc>
            <a:spcBef>
              <a:spcPct val="0"/>
            </a:spcBef>
            <a:spcAft>
              <a:spcPct val="35000"/>
            </a:spcAft>
          </a:pPr>
          <a:r>
            <a:rPr lang="en-US" sz="1800" b="1" kern="1200" dirty="0">
              <a:latin typeface="Arial" panose="020B0604020202020204" pitchFamily="34" charset="0"/>
              <a:cs typeface="Arial" panose="020B0604020202020204" pitchFamily="34" charset="0"/>
            </a:rPr>
            <a:t>Direct Activated</a:t>
          </a:r>
          <a:endParaRPr lang="en-US" sz="1800" kern="1200" dirty="0">
            <a:latin typeface="Arial" panose="020B0604020202020204" pitchFamily="34" charset="0"/>
            <a:cs typeface="Arial" panose="020B0604020202020204" pitchFamily="34" charset="0"/>
          </a:endParaRPr>
        </a:p>
      </dsp:txBody>
      <dsp:txXfrm>
        <a:off x="241941" y="1259523"/>
        <a:ext cx="3087441" cy="346292"/>
      </dsp:txXfrm>
    </dsp:sp>
    <dsp:sp modelId="{6179F4E2-D1FD-4CD2-A60F-8778CA825BFA}">
      <dsp:nvSpPr>
        <dsp:cNvPr id="0" name=""/>
        <dsp:cNvSpPr/>
      </dsp:nvSpPr>
      <dsp:spPr>
        <a:xfrm>
          <a:off x="0" y="2861824"/>
          <a:ext cx="4464157" cy="11875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6468" tIns="270764" rIns="346468" bIns="128016" numCol="1" spcCol="1270" anchor="t" anchorCtr="0">
          <a:noAutofit/>
        </a:bodyPr>
        <a:lstStyle/>
        <a:p>
          <a:pPr marL="171450" lvl="1" indent="-171450" algn="l" defTabSz="800100" rtl="0">
            <a:lnSpc>
              <a:spcPct val="90000"/>
            </a:lnSpc>
            <a:spcBef>
              <a:spcPct val="0"/>
            </a:spcBef>
            <a:spcAft>
              <a:spcPct val="15000"/>
            </a:spcAft>
            <a:buChar char="••"/>
          </a:pPr>
          <a:r>
            <a:rPr lang="en-US" sz="1800" kern="1200" dirty="0">
              <a:latin typeface="Arial" panose="020B0604020202020204" pitchFamily="34" charset="0"/>
              <a:cs typeface="Arial" panose="020B0604020202020204" pitchFamily="34" charset="0"/>
            </a:rPr>
            <a:t>Chemical-thermal activation</a:t>
          </a:r>
        </a:p>
        <a:p>
          <a:pPr marL="171450" lvl="1" indent="-171450" algn="l" defTabSz="800100" rtl="0">
            <a:lnSpc>
              <a:spcPct val="90000"/>
            </a:lnSpc>
            <a:spcBef>
              <a:spcPct val="0"/>
            </a:spcBef>
            <a:spcAft>
              <a:spcPct val="15000"/>
            </a:spcAft>
            <a:buChar char="••"/>
          </a:pPr>
          <a:r>
            <a:rPr lang="en-US" sz="1800" kern="1200" dirty="0">
              <a:latin typeface="Arial" panose="020B0604020202020204" pitchFamily="34" charset="0"/>
              <a:cs typeface="Arial" panose="020B0604020202020204" pitchFamily="34" charset="0"/>
            </a:rPr>
            <a:t>Wood based products</a:t>
          </a:r>
        </a:p>
        <a:p>
          <a:pPr marL="171450" lvl="1" indent="-171450" algn="l" defTabSz="800100" rtl="0">
            <a:lnSpc>
              <a:spcPct val="90000"/>
            </a:lnSpc>
            <a:spcBef>
              <a:spcPct val="0"/>
            </a:spcBef>
            <a:spcAft>
              <a:spcPct val="15000"/>
            </a:spcAft>
            <a:buChar char="••"/>
          </a:pPr>
          <a:endParaRPr lang="en-US" sz="1800" kern="1200" dirty="0">
            <a:latin typeface="Arial" panose="020B0604020202020204" pitchFamily="34" charset="0"/>
            <a:cs typeface="Arial" panose="020B0604020202020204" pitchFamily="34" charset="0"/>
          </a:endParaRPr>
        </a:p>
      </dsp:txBody>
      <dsp:txXfrm>
        <a:off x="0" y="2861824"/>
        <a:ext cx="4464157" cy="1187550"/>
      </dsp:txXfrm>
    </dsp:sp>
    <dsp:sp modelId="{74258843-A8B0-4C54-97E8-EE2AF61B9BAE}">
      <dsp:nvSpPr>
        <dsp:cNvPr id="0" name=""/>
        <dsp:cNvSpPr/>
      </dsp:nvSpPr>
      <dsp:spPr>
        <a:xfrm>
          <a:off x="223207" y="2669944"/>
          <a:ext cx="3124909" cy="383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4" tIns="0" rIns="118114" bIns="0" numCol="1" spcCol="1270" anchor="ctr" anchorCtr="0">
          <a:noAutofit/>
        </a:bodyPr>
        <a:lstStyle/>
        <a:p>
          <a:pPr lvl="0" algn="l" defTabSz="800100" rtl="0">
            <a:lnSpc>
              <a:spcPct val="90000"/>
            </a:lnSpc>
            <a:spcBef>
              <a:spcPct val="0"/>
            </a:spcBef>
            <a:spcAft>
              <a:spcPct val="35000"/>
            </a:spcAft>
          </a:pPr>
          <a:r>
            <a:rPr lang="en-US" sz="1800" b="1" kern="1200" dirty="0">
              <a:latin typeface="Arial" panose="020B0604020202020204" pitchFamily="34" charset="0"/>
              <a:cs typeface="Arial" panose="020B0604020202020204" pitchFamily="34" charset="0"/>
            </a:rPr>
            <a:t>Chemical Activation</a:t>
          </a:r>
          <a:endParaRPr lang="en-US" sz="1800" kern="1200" dirty="0">
            <a:latin typeface="Arial" panose="020B0604020202020204" pitchFamily="34" charset="0"/>
            <a:cs typeface="Arial" panose="020B0604020202020204" pitchFamily="34" charset="0"/>
          </a:endParaRPr>
        </a:p>
      </dsp:txBody>
      <dsp:txXfrm>
        <a:off x="241941" y="2688678"/>
        <a:ext cx="3087441" cy="34629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F2E8AF-6D3A-4531-9DA8-B45FB1FEC362}">
      <dsp:nvSpPr>
        <dsp:cNvPr id="0" name=""/>
        <dsp:cNvSpPr/>
      </dsp:nvSpPr>
      <dsp:spPr>
        <a:xfrm>
          <a:off x="0" y="308656"/>
          <a:ext cx="6120281" cy="13545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5002" tIns="416560" rIns="475002"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dirty="0">
              <a:latin typeface="Arial" panose="020B0604020202020204" pitchFamily="34" charset="0"/>
              <a:cs typeface="Arial" panose="020B0604020202020204" pitchFamily="34" charset="0"/>
            </a:rPr>
            <a:t>Iodine and molasses are used to describe the small and large pore volumes, respectively</a:t>
          </a:r>
          <a:endParaRPr lang="en-US" sz="2000" kern="1200" dirty="0">
            <a:latin typeface="Arial" panose="020B0604020202020204" pitchFamily="34" charset="0"/>
            <a:cs typeface="Arial" panose="020B0604020202020204" pitchFamily="34" charset="0"/>
          </a:endParaRPr>
        </a:p>
      </dsp:txBody>
      <dsp:txXfrm>
        <a:off x="0" y="308656"/>
        <a:ext cx="6120281" cy="1354500"/>
      </dsp:txXfrm>
    </dsp:sp>
    <dsp:sp modelId="{7E6D979F-B12B-4AA5-934A-178452ECF552}">
      <dsp:nvSpPr>
        <dsp:cNvPr id="0" name=""/>
        <dsp:cNvSpPr/>
      </dsp:nvSpPr>
      <dsp:spPr>
        <a:xfrm>
          <a:off x="306014" y="13456"/>
          <a:ext cx="4284196" cy="590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1932" tIns="0" rIns="161932" bIns="0" numCol="1" spcCol="1270" anchor="ctr" anchorCtr="0">
          <a:noAutofit/>
        </a:bodyPr>
        <a:lstStyle/>
        <a:p>
          <a:pPr lvl="0" algn="l" defTabSz="889000" rtl="0">
            <a:lnSpc>
              <a:spcPct val="90000"/>
            </a:lnSpc>
            <a:spcBef>
              <a:spcPct val="0"/>
            </a:spcBef>
            <a:spcAft>
              <a:spcPct val="35000"/>
            </a:spcAft>
          </a:pPr>
          <a:r>
            <a:rPr lang="en-GB" sz="2000" kern="1200" dirty="0">
              <a:latin typeface="Arial" panose="020B0604020202020204" pitchFamily="34" charset="0"/>
              <a:cs typeface="Arial" panose="020B0604020202020204" pitchFamily="34" charset="0"/>
            </a:rPr>
            <a:t>Measures the loading of Iodine in mg (iodine)/g (carbon)</a:t>
          </a:r>
          <a:endParaRPr lang="en-US" sz="2000" kern="1200" dirty="0">
            <a:latin typeface="Arial" panose="020B0604020202020204" pitchFamily="34" charset="0"/>
            <a:cs typeface="Arial" panose="020B0604020202020204" pitchFamily="34" charset="0"/>
          </a:endParaRPr>
        </a:p>
      </dsp:txBody>
      <dsp:txXfrm>
        <a:off x="334835" y="42277"/>
        <a:ext cx="4226554" cy="532758"/>
      </dsp:txXfrm>
    </dsp:sp>
    <dsp:sp modelId="{B96BB995-1547-4F22-9D96-65DA04C48066}">
      <dsp:nvSpPr>
        <dsp:cNvPr id="0" name=""/>
        <dsp:cNvSpPr/>
      </dsp:nvSpPr>
      <dsp:spPr>
        <a:xfrm>
          <a:off x="0" y="2066356"/>
          <a:ext cx="6120281" cy="1134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5002" tIns="416560" rIns="475002" bIns="142240" numCol="1" spcCol="1270" anchor="t" anchorCtr="0">
          <a:noAutofit/>
        </a:bodyPr>
        <a:lstStyle/>
        <a:p>
          <a:pPr marL="228600" lvl="1" indent="-228600" algn="l" defTabSz="889000" rtl="0">
            <a:lnSpc>
              <a:spcPct val="90000"/>
            </a:lnSpc>
            <a:spcBef>
              <a:spcPct val="0"/>
            </a:spcBef>
            <a:spcAft>
              <a:spcPct val="15000"/>
            </a:spcAft>
            <a:buChar char="••"/>
          </a:pPr>
          <a:r>
            <a:rPr lang="en-GB" sz="2000" kern="1200" dirty="0">
              <a:latin typeface="Arial" panose="020B0604020202020204" pitchFamily="34" charset="0"/>
              <a:cs typeface="Arial" panose="020B0604020202020204" pitchFamily="34" charset="0"/>
            </a:rPr>
            <a:t>Indicator of total pore volume</a:t>
          </a:r>
          <a:endParaRPr lang="en-US" sz="2000" kern="1200" dirty="0">
            <a:latin typeface="Arial" panose="020B0604020202020204" pitchFamily="34" charset="0"/>
            <a:cs typeface="Arial" panose="020B0604020202020204" pitchFamily="34" charset="0"/>
          </a:endParaRPr>
        </a:p>
        <a:p>
          <a:pPr marL="228600" lvl="1" indent="-228600" algn="l" defTabSz="889000" rtl="0">
            <a:lnSpc>
              <a:spcPct val="90000"/>
            </a:lnSpc>
            <a:spcBef>
              <a:spcPct val="0"/>
            </a:spcBef>
            <a:spcAft>
              <a:spcPct val="15000"/>
            </a:spcAft>
            <a:buChar char="••"/>
          </a:pPr>
          <a:r>
            <a:rPr lang="en-US" sz="2000" kern="1200" dirty="0">
              <a:latin typeface="Arial" panose="020B0604020202020204" pitchFamily="34" charset="0"/>
              <a:cs typeface="Arial" panose="020B0604020202020204" pitchFamily="34" charset="0"/>
            </a:rPr>
            <a:t>High molecular weight/loading applications</a:t>
          </a:r>
        </a:p>
      </dsp:txBody>
      <dsp:txXfrm>
        <a:off x="0" y="2066356"/>
        <a:ext cx="6120281" cy="1134000"/>
      </dsp:txXfrm>
    </dsp:sp>
    <dsp:sp modelId="{2C039DFC-6182-4018-9B2B-F9B6B36DD1B6}">
      <dsp:nvSpPr>
        <dsp:cNvPr id="0" name=""/>
        <dsp:cNvSpPr/>
      </dsp:nvSpPr>
      <dsp:spPr>
        <a:xfrm>
          <a:off x="306014" y="1771156"/>
          <a:ext cx="4284196" cy="590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1932" tIns="0" rIns="161932" bIns="0" numCol="1" spcCol="1270" anchor="ctr" anchorCtr="0">
          <a:noAutofit/>
        </a:bodyPr>
        <a:lstStyle/>
        <a:p>
          <a:pPr lvl="0" algn="l" defTabSz="889000" rtl="0">
            <a:lnSpc>
              <a:spcPct val="90000"/>
            </a:lnSpc>
            <a:spcBef>
              <a:spcPct val="0"/>
            </a:spcBef>
            <a:spcAft>
              <a:spcPct val="35000"/>
            </a:spcAft>
          </a:pPr>
          <a:r>
            <a:rPr lang="en-GB" sz="2000" kern="1200" dirty="0">
              <a:latin typeface="Arial" panose="020B0604020202020204" pitchFamily="34" charset="0"/>
              <a:cs typeface="Arial" panose="020B0604020202020204" pitchFamily="34" charset="0"/>
            </a:rPr>
            <a:t>Indication of the surface area</a:t>
          </a:r>
          <a:endParaRPr lang="en-US" sz="2000" kern="1200" dirty="0">
            <a:latin typeface="Arial" panose="020B0604020202020204" pitchFamily="34" charset="0"/>
            <a:cs typeface="Arial" panose="020B0604020202020204" pitchFamily="34" charset="0"/>
          </a:endParaRPr>
        </a:p>
      </dsp:txBody>
      <dsp:txXfrm>
        <a:off x="334835" y="1799977"/>
        <a:ext cx="4226554" cy="532758"/>
      </dsp:txXfrm>
    </dsp:sp>
    <dsp:sp modelId="{5CBCC6CD-488E-4817-814E-7F312E0080FA}">
      <dsp:nvSpPr>
        <dsp:cNvPr id="0" name=""/>
        <dsp:cNvSpPr/>
      </dsp:nvSpPr>
      <dsp:spPr>
        <a:xfrm>
          <a:off x="0" y="3603556"/>
          <a:ext cx="6120281" cy="1764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5002" tIns="416560" rIns="475002" bIns="142240" numCol="1" spcCol="1270" anchor="t" anchorCtr="0">
          <a:noAutofit/>
        </a:bodyPr>
        <a:lstStyle/>
        <a:p>
          <a:pPr marL="228600" lvl="1" indent="-228600" algn="l" defTabSz="889000" rtl="0">
            <a:lnSpc>
              <a:spcPct val="90000"/>
            </a:lnSpc>
            <a:spcBef>
              <a:spcPct val="0"/>
            </a:spcBef>
            <a:spcAft>
              <a:spcPct val="15000"/>
            </a:spcAft>
            <a:buChar char="••"/>
          </a:pPr>
          <a:r>
            <a:rPr lang="en-GB" sz="2000" kern="1200" dirty="0">
              <a:latin typeface="Arial" panose="020B0604020202020204" pitchFamily="34" charset="0"/>
              <a:cs typeface="Arial" panose="020B0604020202020204" pitchFamily="34" charset="0"/>
            </a:rPr>
            <a:t>Micro pollutant capacity</a:t>
          </a:r>
          <a:endParaRPr lang="en-US" sz="2000" kern="1200" dirty="0">
            <a:latin typeface="Arial" panose="020B0604020202020204" pitchFamily="34" charset="0"/>
            <a:cs typeface="Arial" panose="020B0604020202020204" pitchFamily="34" charset="0"/>
          </a:endParaRPr>
        </a:p>
        <a:p>
          <a:pPr marL="228600" lvl="1" indent="-228600" algn="l" defTabSz="889000" rtl="0">
            <a:lnSpc>
              <a:spcPct val="90000"/>
            </a:lnSpc>
            <a:spcBef>
              <a:spcPct val="0"/>
            </a:spcBef>
            <a:spcAft>
              <a:spcPct val="15000"/>
            </a:spcAft>
            <a:buChar char="••"/>
          </a:pPr>
          <a:r>
            <a:rPr lang="en-GB" sz="2000" kern="1200" dirty="0">
              <a:latin typeface="Arial" panose="020B0604020202020204" pitchFamily="34" charset="0"/>
              <a:cs typeface="Arial" panose="020B0604020202020204" pitchFamily="34" charset="0"/>
            </a:rPr>
            <a:t>Over 100% loading</a:t>
          </a:r>
          <a:endParaRPr lang="en-US" sz="2000" kern="1200" dirty="0">
            <a:latin typeface="Arial" panose="020B0604020202020204" pitchFamily="34" charset="0"/>
            <a:cs typeface="Arial" panose="020B0604020202020204" pitchFamily="34" charset="0"/>
          </a:endParaRPr>
        </a:p>
        <a:p>
          <a:pPr marL="228600" lvl="1" indent="-228600" algn="l" defTabSz="889000" rtl="0">
            <a:lnSpc>
              <a:spcPct val="90000"/>
            </a:lnSpc>
            <a:spcBef>
              <a:spcPct val="0"/>
            </a:spcBef>
            <a:spcAft>
              <a:spcPct val="15000"/>
            </a:spcAft>
            <a:buChar char="••"/>
          </a:pPr>
          <a:r>
            <a:rPr lang="en-GB" sz="2000" kern="1200" dirty="0">
              <a:latin typeface="Arial" panose="020B0604020202020204" pitchFamily="34" charset="0"/>
              <a:cs typeface="Arial" panose="020B0604020202020204" pitchFamily="34" charset="0"/>
            </a:rPr>
            <a:t>Static test</a:t>
          </a:r>
          <a:endParaRPr lang="en-US" sz="2000" kern="1200" dirty="0">
            <a:latin typeface="Arial" panose="020B0604020202020204" pitchFamily="34" charset="0"/>
            <a:cs typeface="Arial" panose="020B0604020202020204" pitchFamily="34" charset="0"/>
          </a:endParaRPr>
        </a:p>
        <a:p>
          <a:pPr marL="228600" lvl="1" indent="-228600" algn="l" defTabSz="889000" rtl="0">
            <a:lnSpc>
              <a:spcPct val="90000"/>
            </a:lnSpc>
            <a:spcBef>
              <a:spcPct val="0"/>
            </a:spcBef>
            <a:spcAft>
              <a:spcPct val="15000"/>
            </a:spcAft>
            <a:buChar char="••"/>
          </a:pPr>
          <a:r>
            <a:rPr lang="en-GB" sz="2000" kern="1200" dirty="0">
              <a:latin typeface="Arial" panose="020B0604020202020204" pitchFamily="34" charset="0"/>
              <a:cs typeface="Arial" panose="020B0604020202020204" pitchFamily="34" charset="0"/>
            </a:rPr>
            <a:t>Wetting</a:t>
          </a:r>
        </a:p>
      </dsp:txBody>
      <dsp:txXfrm>
        <a:off x="0" y="3603556"/>
        <a:ext cx="6120281" cy="1764000"/>
      </dsp:txXfrm>
    </dsp:sp>
    <dsp:sp modelId="{D8844C8F-2793-4889-BA6E-C5FBE2944647}">
      <dsp:nvSpPr>
        <dsp:cNvPr id="0" name=""/>
        <dsp:cNvSpPr/>
      </dsp:nvSpPr>
      <dsp:spPr>
        <a:xfrm>
          <a:off x="306014" y="3308356"/>
          <a:ext cx="4284196" cy="590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1932" tIns="0" rIns="161932" bIns="0" numCol="1" spcCol="1270" anchor="ctr" anchorCtr="0">
          <a:noAutofit/>
        </a:bodyPr>
        <a:lstStyle/>
        <a:p>
          <a:pPr lvl="0" algn="l" defTabSz="889000" rtl="0">
            <a:lnSpc>
              <a:spcPct val="90000"/>
            </a:lnSpc>
            <a:spcBef>
              <a:spcPct val="0"/>
            </a:spcBef>
            <a:spcAft>
              <a:spcPct val="35000"/>
            </a:spcAft>
          </a:pPr>
          <a:r>
            <a:rPr lang="en-GB" sz="2000" kern="1200" dirty="0">
              <a:latin typeface="Arial" panose="020B0604020202020204" pitchFamily="34" charset="0"/>
              <a:cs typeface="Arial" panose="020B0604020202020204" pitchFamily="34" charset="0"/>
            </a:rPr>
            <a:t>Test Characteristics</a:t>
          </a:r>
          <a:endParaRPr lang="en-US" sz="2000" kern="1200" dirty="0">
            <a:latin typeface="Arial" panose="020B0604020202020204" pitchFamily="34" charset="0"/>
            <a:cs typeface="Arial" panose="020B0604020202020204" pitchFamily="34" charset="0"/>
          </a:endParaRPr>
        </a:p>
      </dsp:txBody>
      <dsp:txXfrm>
        <a:off x="334835" y="3337177"/>
        <a:ext cx="4226554" cy="53275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C744D8-3603-40C8-993E-7E3B25DD44ED}">
      <dsp:nvSpPr>
        <dsp:cNvPr id="0" name=""/>
        <dsp:cNvSpPr/>
      </dsp:nvSpPr>
      <dsp:spPr>
        <a:xfrm>
          <a:off x="0" y="593632"/>
          <a:ext cx="4604338" cy="907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84DC4F6-7187-43F5-B411-D033D3FE7B82}">
      <dsp:nvSpPr>
        <dsp:cNvPr id="0" name=""/>
        <dsp:cNvSpPr/>
      </dsp:nvSpPr>
      <dsp:spPr>
        <a:xfrm>
          <a:off x="230216" y="62272"/>
          <a:ext cx="3750196" cy="1062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823" tIns="0" rIns="121823" bIns="0" numCol="1" spcCol="1270" anchor="ctr" anchorCtr="0">
          <a:noAutofit/>
        </a:bodyPr>
        <a:lstStyle/>
        <a:p>
          <a:pPr lvl="0" algn="l" defTabSz="1066800" rtl="0">
            <a:lnSpc>
              <a:spcPct val="90000"/>
            </a:lnSpc>
            <a:spcBef>
              <a:spcPct val="0"/>
            </a:spcBef>
            <a:spcAft>
              <a:spcPct val="35000"/>
            </a:spcAft>
          </a:pPr>
          <a:r>
            <a:rPr lang="en-US" sz="2400" kern="1200" dirty="0">
              <a:latin typeface="Arial" panose="020B0604020202020204" pitchFamily="34" charset="0"/>
              <a:cs typeface="Arial" panose="020B0604020202020204" pitchFamily="34" charset="0"/>
            </a:rPr>
            <a:t>Measures the volume of the high energy pore structure </a:t>
          </a:r>
        </a:p>
      </dsp:txBody>
      <dsp:txXfrm>
        <a:off x="282094" y="114150"/>
        <a:ext cx="3646440" cy="958964"/>
      </dsp:txXfrm>
    </dsp:sp>
    <dsp:sp modelId="{6DF5242E-ED7A-46D5-B369-33E97CA297C8}">
      <dsp:nvSpPr>
        <dsp:cNvPr id="0" name=""/>
        <dsp:cNvSpPr/>
      </dsp:nvSpPr>
      <dsp:spPr>
        <a:xfrm>
          <a:off x="0" y="2226592"/>
          <a:ext cx="4604338" cy="907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769EB86-FC8F-47BF-A2D0-857B5C7A3D07}">
      <dsp:nvSpPr>
        <dsp:cNvPr id="0" name=""/>
        <dsp:cNvSpPr/>
      </dsp:nvSpPr>
      <dsp:spPr>
        <a:xfrm>
          <a:off x="230216" y="1695232"/>
          <a:ext cx="3764345" cy="1062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823" tIns="0" rIns="121823" bIns="0" numCol="1" spcCol="1270" anchor="ctr" anchorCtr="0">
          <a:noAutofit/>
        </a:bodyPr>
        <a:lstStyle/>
        <a:p>
          <a:pPr lvl="0" algn="l" defTabSz="1066800" rtl="0">
            <a:lnSpc>
              <a:spcPct val="90000"/>
            </a:lnSpc>
            <a:spcBef>
              <a:spcPct val="0"/>
            </a:spcBef>
            <a:spcAft>
              <a:spcPct val="35000"/>
            </a:spcAft>
          </a:pPr>
          <a:r>
            <a:rPr lang="en-US" sz="2400" kern="1200" dirty="0">
              <a:latin typeface="Arial" panose="020B0604020202020204" pitchFamily="34" charset="0"/>
              <a:cs typeface="Arial" panose="020B0604020202020204" pitchFamily="34" charset="0"/>
            </a:rPr>
            <a:t>TCN: adsorption of acetoxime from water</a:t>
          </a:r>
        </a:p>
      </dsp:txBody>
      <dsp:txXfrm>
        <a:off x="282094" y="1747110"/>
        <a:ext cx="3660589" cy="958964"/>
      </dsp:txXfrm>
    </dsp:sp>
    <dsp:sp modelId="{937D2C40-1409-4C4F-A497-BC79E13AD8DF}">
      <dsp:nvSpPr>
        <dsp:cNvPr id="0" name=""/>
        <dsp:cNvSpPr/>
      </dsp:nvSpPr>
      <dsp:spPr>
        <a:xfrm>
          <a:off x="0" y="3859552"/>
          <a:ext cx="4604338" cy="907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5A96DF8-B779-44E4-B9CC-8CFABE506FD5}">
      <dsp:nvSpPr>
        <dsp:cNvPr id="0" name=""/>
        <dsp:cNvSpPr/>
      </dsp:nvSpPr>
      <dsp:spPr>
        <a:xfrm>
          <a:off x="230216" y="3328192"/>
          <a:ext cx="3847564" cy="1062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823" tIns="0" rIns="121823" bIns="0" numCol="1" spcCol="1270" anchor="ctr" anchorCtr="0">
          <a:noAutofit/>
        </a:bodyPr>
        <a:lstStyle/>
        <a:p>
          <a:pPr lvl="0" algn="l" defTabSz="1066800" rtl="0">
            <a:lnSpc>
              <a:spcPct val="90000"/>
            </a:lnSpc>
            <a:spcBef>
              <a:spcPct val="0"/>
            </a:spcBef>
            <a:spcAft>
              <a:spcPct val="35000"/>
            </a:spcAft>
          </a:pPr>
          <a:r>
            <a:rPr lang="en-US" sz="2400" kern="1200" dirty="0">
              <a:latin typeface="Arial" panose="020B0604020202020204" pitchFamily="34" charset="0"/>
              <a:cs typeface="Arial" panose="020B0604020202020204" pitchFamily="34" charset="0"/>
            </a:rPr>
            <a:t>TCN-G: adsorption of carbon tetrafluoride as a gas (G is for gas)</a:t>
          </a:r>
          <a:endParaRPr lang="en-US" sz="3600" kern="1200" dirty="0">
            <a:latin typeface="Arial" panose="020B0604020202020204" pitchFamily="34" charset="0"/>
            <a:cs typeface="Arial" panose="020B0604020202020204" pitchFamily="34" charset="0"/>
          </a:endParaRPr>
        </a:p>
      </dsp:txBody>
      <dsp:txXfrm>
        <a:off x="282094" y="3380070"/>
        <a:ext cx="3743808" cy="95896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B14D99-A305-41FB-8BE1-F7825E497A84}">
      <dsp:nvSpPr>
        <dsp:cNvPr id="0" name=""/>
        <dsp:cNvSpPr/>
      </dsp:nvSpPr>
      <dsp:spPr>
        <a:xfrm>
          <a:off x="0" y="529767"/>
          <a:ext cx="5406280" cy="856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C5A83EB-EED5-4413-9C0C-2F09D69F0581}">
      <dsp:nvSpPr>
        <dsp:cNvPr id="0" name=""/>
        <dsp:cNvSpPr/>
      </dsp:nvSpPr>
      <dsp:spPr>
        <a:xfrm>
          <a:off x="270314" y="27927"/>
          <a:ext cx="3784396" cy="1003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3041" tIns="0" rIns="143041" bIns="0" numCol="1" spcCol="1270" anchor="ctr" anchorCtr="0">
          <a:noAutofit/>
        </a:bodyPr>
        <a:lstStyle/>
        <a:p>
          <a:pPr lvl="0" algn="l" defTabSz="800100" rtl="0">
            <a:lnSpc>
              <a:spcPct val="90000"/>
            </a:lnSpc>
            <a:spcBef>
              <a:spcPct val="0"/>
            </a:spcBef>
            <a:spcAft>
              <a:spcPct val="35000"/>
            </a:spcAft>
          </a:pPr>
          <a:r>
            <a:rPr lang="en-GB" sz="1800" kern="1200" dirty="0">
              <a:latin typeface="Arial" panose="020B0604020202020204" pitchFamily="34" charset="0"/>
              <a:cs typeface="Arial" panose="020B0604020202020204" pitchFamily="34" charset="0"/>
            </a:rPr>
            <a:t>Measure particle resistance to degradation of steel balls in an agitated sieve shaker pan</a:t>
          </a:r>
          <a:endParaRPr lang="en-US" sz="1800" kern="1200" dirty="0">
            <a:latin typeface="Arial" panose="020B0604020202020204" pitchFamily="34" charset="0"/>
            <a:cs typeface="Arial" panose="020B0604020202020204" pitchFamily="34" charset="0"/>
          </a:endParaRPr>
        </a:p>
      </dsp:txBody>
      <dsp:txXfrm>
        <a:off x="319310" y="76923"/>
        <a:ext cx="3686404" cy="905688"/>
      </dsp:txXfrm>
    </dsp:sp>
    <dsp:sp modelId="{D5B8F239-9902-4B24-9581-CDF2292A3729}">
      <dsp:nvSpPr>
        <dsp:cNvPr id="0" name=""/>
        <dsp:cNvSpPr/>
      </dsp:nvSpPr>
      <dsp:spPr>
        <a:xfrm>
          <a:off x="0" y="2072007"/>
          <a:ext cx="5406280" cy="856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EAD7914-22D4-4B1F-ABF2-0DBE479669F7}">
      <dsp:nvSpPr>
        <dsp:cNvPr id="0" name=""/>
        <dsp:cNvSpPr/>
      </dsp:nvSpPr>
      <dsp:spPr>
        <a:xfrm>
          <a:off x="270314" y="1570167"/>
          <a:ext cx="3784396" cy="1003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3041" tIns="0" rIns="143041" bIns="0" numCol="1" spcCol="1270" anchor="ctr" anchorCtr="0">
          <a:noAutofit/>
        </a:bodyPr>
        <a:lstStyle/>
        <a:p>
          <a:pPr lvl="0" algn="l" defTabSz="800100" rtl="0">
            <a:lnSpc>
              <a:spcPct val="90000"/>
            </a:lnSpc>
            <a:spcBef>
              <a:spcPct val="0"/>
            </a:spcBef>
            <a:spcAft>
              <a:spcPct val="35000"/>
            </a:spcAft>
          </a:pPr>
          <a:r>
            <a:rPr lang="en-GB" sz="1800" kern="1200" dirty="0">
              <a:latin typeface="Arial" panose="020B0604020202020204" pitchFamily="34" charset="0"/>
              <a:cs typeface="Arial" panose="020B0604020202020204" pitchFamily="34" charset="0"/>
            </a:rPr>
            <a:t>% retention of mean particle diameter</a:t>
          </a:r>
          <a:endParaRPr lang="en-US" sz="1800" kern="1200" dirty="0">
            <a:latin typeface="Arial" panose="020B0604020202020204" pitchFamily="34" charset="0"/>
            <a:cs typeface="Arial" panose="020B0604020202020204" pitchFamily="34" charset="0"/>
          </a:endParaRPr>
        </a:p>
      </dsp:txBody>
      <dsp:txXfrm>
        <a:off x="319310" y="1619163"/>
        <a:ext cx="3686404" cy="905688"/>
      </dsp:txXfrm>
    </dsp:sp>
    <dsp:sp modelId="{5CD882B5-5552-41CF-BAA3-B404778C3AEC}">
      <dsp:nvSpPr>
        <dsp:cNvPr id="0" name=""/>
        <dsp:cNvSpPr/>
      </dsp:nvSpPr>
      <dsp:spPr>
        <a:xfrm>
          <a:off x="0" y="3614247"/>
          <a:ext cx="5406280" cy="856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669D77E-4021-470D-9913-02930206773D}">
      <dsp:nvSpPr>
        <dsp:cNvPr id="0" name=""/>
        <dsp:cNvSpPr/>
      </dsp:nvSpPr>
      <dsp:spPr>
        <a:xfrm>
          <a:off x="270314" y="3112407"/>
          <a:ext cx="3784396" cy="1003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3041" tIns="0" rIns="143041" bIns="0" numCol="1" spcCol="1270" anchor="ctr" anchorCtr="0">
          <a:noAutofit/>
        </a:bodyPr>
        <a:lstStyle/>
        <a:p>
          <a:pPr lvl="0" algn="l" defTabSz="800100" rtl="0">
            <a:lnSpc>
              <a:spcPct val="90000"/>
            </a:lnSpc>
            <a:spcBef>
              <a:spcPct val="0"/>
            </a:spcBef>
            <a:spcAft>
              <a:spcPct val="35000"/>
            </a:spcAft>
          </a:pPr>
          <a:r>
            <a:rPr lang="en-GB" sz="1800" kern="1200" dirty="0">
              <a:latin typeface="Arial" panose="020B0604020202020204" pitchFamily="34" charset="0"/>
              <a:cs typeface="Arial" panose="020B0604020202020204" pitchFamily="34" charset="0"/>
            </a:rPr>
            <a:t>Abrasion Number = </a:t>
          </a:r>
          <a:r>
            <a:rPr lang="fr-BE" sz="1800" kern="1200" dirty="0">
              <a:latin typeface="Arial" panose="020B0604020202020204" pitchFamily="34" charset="0"/>
              <a:cs typeface="Arial" panose="020B0604020202020204" pitchFamily="34" charset="0"/>
            </a:rPr>
            <a:t>(B/A)x100</a:t>
          </a:r>
          <a:endParaRPr lang="en-US" sz="1800" kern="1200" dirty="0">
            <a:latin typeface="Arial" panose="020B0604020202020204" pitchFamily="34" charset="0"/>
            <a:cs typeface="Arial" panose="020B0604020202020204" pitchFamily="34" charset="0"/>
          </a:endParaRPr>
        </a:p>
      </dsp:txBody>
      <dsp:txXfrm>
        <a:off x="319310" y="3161403"/>
        <a:ext cx="3686404" cy="90568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17C90A-8E52-4E56-ABE1-8A56BE7455F0}">
      <dsp:nvSpPr>
        <dsp:cNvPr id="0" name=""/>
        <dsp:cNvSpPr/>
      </dsp:nvSpPr>
      <dsp:spPr>
        <a:xfrm rot="5400000">
          <a:off x="4458550" y="-2230235"/>
          <a:ext cx="1676715" cy="619337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US" sz="1800" b="0" kern="1200" dirty="0">
              <a:solidFill>
                <a:schemeClr val="tx1"/>
              </a:solidFill>
              <a:latin typeface="Arial" panose="020B0604020202020204" pitchFamily="34" charset="0"/>
              <a:cs typeface="Arial" panose="020B0604020202020204" pitchFamily="34" charset="0"/>
            </a:rPr>
            <a:t>Many factors influence the effective service life of activated carbon (temperature, pH, EBCT, concentration, competitive adsorption)</a:t>
          </a:r>
        </a:p>
        <a:p>
          <a:pPr marL="171450" lvl="1" indent="-171450" algn="l" defTabSz="800100">
            <a:lnSpc>
              <a:spcPct val="90000"/>
            </a:lnSpc>
            <a:spcBef>
              <a:spcPct val="0"/>
            </a:spcBef>
            <a:spcAft>
              <a:spcPct val="15000"/>
            </a:spcAft>
            <a:buFont typeface="Arial" panose="020B0604020202020204" pitchFamily="34" charset="0"/>
            <a:buChar char="••"/>
          </a:pPr>
          <a:r>
            <a:rPr lang="en-US" sz="1800" b="0" kern="1200" dirty="0">
              <a:solidFill>
                <a:schemeClr val="tx1"/>
              </a:solidFill>
              <a:latin typeface="Arial" panose="020B0604020202020204" pitchFamily="34" charset="0"/>
              <a:cs typeface="Arial" panose="020B0604020202020204" pitchFamily="34" charset="0"/>
            </a:rPr>
            <a:t>Extremely difficult to quantify without testing</a:t>
          </a:r>
        </a:p>
      </dsp:txBody>
      <dsp:txXfrm rot="-5400000">
        <a:off x="2200219" y="109946"/>
        <a:ext cx="6111527" cy="1513015"/>
      </dsp:txXfrm>
    </dsp:sp>
    <dsp:sp modelId="{48392ABE-B0E7-420A-88CC-8F6FFD6E3958}">
      <dsp:nvSpPr>
        <dsp:cNvPr id="0" name=""/>
        <dsp:cNvSpPr/>
      </dsp:nvSpPr>
      <dsp:spPr>
        <a:xfrm>
          <a:off x="0" y="9528"/>
          <a:ext cx="2199117" cy="177922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b="1" kern="1200" dirty="0">
              <a:solidFill>
                <a:schemeClr val="bg1"/>
              </a:solidFill>
              <a:latin typeface="Arial" panose="020B0604020202020204" pitchFamily="34" charset="0"/>
              <a:cs typeface="Arial" panose="020B0604020202020204" pitchFamily="34" charset="0"/>
            </a:rPr>
            <a:t>Why</a:t>
          </a:r>
        </a:p>
      </dsp:txBody>
      <dsp:txXfrm>
        <a:off x="86854" y="96382"/>
        <a:ext cx="2025409" cy="1605514"/>
      </dsp:txXfrm>
    </dsp:sp>
    <dsp:sp modelId="{744822AE-1739-4A1B-B24F-D07FD81A8F3E}">
      <dsp:nvSpPr>
        <dsp:cNvPr id="0" name=""/>
        <dsp:cNvSpPr/>
      </dsp:nvSpPr>
      <dsp:spPr>
        <a:xfrm rot="5400000">
          <a:off x="4691685" y="-665709"/>
          <a:ext cx="1167074" cy="6216836"/>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en-US" sz="1800" kern="1200" dirty="0">
              <a:latin typeface="Arial" panose="020B0604020202020204" pitchFamily="34" charset="0"/>
              <a:cs typeface="Arial" panose="020B0604020202020204" pitchFamily="34" charset="0"/>
            </a:rPr>
            <a:t>Feasibility</a:t>
          </a:r>
        </a:p>
        <a:p>
          <a:pPr marL="171450" lvl="1" indent="-171450" algn="l" defTabSz="800100" rtl="0">
            <a:lnSpc>
              <a:spcPct val="90000"/>
            </a:lnSpc>
            <a:spcBef>
              <a:spcPct val="0"/>
            </a:spcBef>
            <a:spcAft>
              <a:spcPct val="15000"/>
            </a:spcAft>
            <a:buChar char="••"/>
          </a:pPr>
          <a:r>
            <a:rPr lang="en-US" sz="1800" kern="1200" dirty="0">
              <a:latin typeface="Arial" panose="020B0604020202020204" pitchFamily="34" charset="0"/>
              <a:cs typeface="Arial" panose="020B0604020202020204" pitchFamily="34" charset="0"/>
            </a:rPr>
            <a:t>Product Comparison</a:t>
          </a:r>
        </a:p>
        <a:p>
          <a:pPr marL="171450" lvl="1" indent="-171450" algn="l" defTabSz="800100" rtl="0">
            <a:lnSpc>
              <a:spcPct val="90000"/>
            </a:lnSpc>
            <a:spcBef>
              <a:spcPct val="0"/>
            </a:spcBef>
            <a:spcAft>
              <a:spcPct val="15000"/>
            </a:spcAft>
            <a:buChar char="••"/>
          </a:pPr>
          <a:r>
            <a:rPr lang="en-US" sz="1800" kern="1200" dirty="0">
              <a:latin typeface="Arial" panose="020B0604020202020204" pitchFamily="34" charset="0"/>
              <a:cs typeface="Arial" panose="020B0604020202020204" pitchFamily="34" charset="0"/>
            </a:rPr>
            <a:t>Service Life Estimation</a:t>
          </a:r>
        </a:p>
        <a:p>
          <a:pPr marL="171450" lvl="1" indent="-171450" algn="l" defTabSz="800100" rtl="0">
            <a:lnSpc>
              <a:spcPct val="90000"/>
            </a:lnSpc>
            <a:spcBef>
              <a:spcPct val="0"/>
            </a:spcBef>
            <a:spcAft>
              <a:spcPct val="15000"/>
            </a:spcAft>
            <a:buChar char="••"/>
          </a:pPr>
          <a:r>
            <a:rPr lang="en-US" sz="1800" kern="1200" dirty="0">
              <a:latin typeface="Arial" panose="020B0604020202020204" pitchFamily="34" charset="0"/>
              <a:cs typeface="Arial" panose="020B0604020202020204" pitchFamily="34" charset="0"/>
            </a:rPr>
            <a:t>Treatment Technology Comparison</a:t>
          </a:r>
        </a:p>
      </dsp:txBody>
      <dsp:txXfrm rot="-5400000">
        <a:off x="2166804" y="1916144"/>
        <a:ext cx="6159864" cy="1053130"/>
      </dsp:txXfrm>
    </dsp:sp>
    <dsp:sp modelId="{971C8873-DAED-4B4E-8738-EEBFFF8E88C6}">
      <dsp:nvSpPr>
        <dsp:cNvPr id="0" name=""/>
        <dsp:cNvSpPr/>
      </dsp:nvSpPr>
      <dsp:spPr>
        <a:xfrm>
          <a:off x="0" y="1842448"/>
          <a:ext cx="2174665" cy="121956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b="1" kern="1200" dirty="0">
              <a:solidFill>
                <a:schemeClr val="bg1"/>
              </a:solidFill>
              <a:latin typeface="Arial" panose="020B0604020202020204" pitchFamily="34" charset="0"/>
              <a:cs typeface="Arial" panose="020B0604020202020204" pitchFamily="34" charset="0"/>
            </a:rPr>
            <a:t>Goals</a:t>
          </a:r>
        </a:p>
      </dsp:txBody>
      <dsp:txXfrm>
        <a:off x="59534" y="1901982"/>
        <a:ext cx="2055597" cy="1100496"/>
      </dsp:txXfrm>
    </dsp:sp>
    <dsp:sp modelId="{F4BCD8C8-B9AB-4C95-9BE8-3C033755F433}">
      <dsp:nvSpPr>
        <dsp:cNvPr id="0" name=""/>
        <dsp:cNvSpPr/>
      </dsp:nvSpPr>
      <dsp:spPr>
        <a:xfrm rot="5400000">
          <a:off x="4563877" y="759334"/>
          <a:ext cx="1466062" cy="619337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en-US" sz="1800" b="0" kern="1200" dirty="0">
              <a:latin typeface="Arial" panose="020B0604020202020204" pitchFamily="34" charset="0"/>
              <a:cs typeface="Arial" panose="020B0604020202020204" pitchFamily="34" charset="0"/>
            </a:rPr>
            <a:t>Bench Scale (TACTIC, Isotherm, ACT/RSSCT, PAC Jar Testing)</a:t>
          </a:r>
        </a:p>
        <a:p>
          <a:pPr marL="171450" lvl="1" indent="-171450" algn="l" defTabSz="800100" rtl="0">
            <a:lnSpc>
              <a:spcPct val="90000"/>
            </a:lnSpc>
            <a:spcBef>
              <a:spcPct val="0"/>
            </a:spcBef>
            <a:spcAft>
              <a:spcPct val="15000"/>
            </a:spcAft>
            <a:buChar char="••"/>
          </a:pPr>
          <a:r>
            <a:rPr lang="en-US" sz="1800" b="0" kern="1200" dirty="0">
              <a:latin typeface="Arial" panose="020B0604020202020204" pitchFamily="34" charset="0"/>
              <a:cs typeface="Arial" panose="020B0604020202020204" pitchFamily="34" charset="0"/>
            </a:rPr>
            <a:t>In-Process (Pilot Column)</a:t>
          </a:r>
        </a:p>
      </dsp:txBody>
      <dsp:txXfrm rot="-5400000">
        <a:off x="2200220" y="3194559"/>
        <a:ext cx="6121810" cy="1322928"/>
      </dsp:txXfrm>
    </dsp:sp>
    <dsp:sp modelId="{C4C1FAE1-B001-454F-84E9-9CAD2458C2D6}">
      <dsp:nvSpPr>
        <dsp:cNvPr id="0" name=""/>
        <dsp:cNvSpPr/>
      </dsp:nvSpPr>
      <dsp:spPr>
        <a:xfrm>
          <a:off x="0" y="3246240"/>
          <a:ext cx="2199117" cy="121956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rtl="0">
            <a:lnSpc>
              <a:spcPct val="90000"/>
            </a:lnSpc>
            <a:spcBef>
              <a:spcPct val="0"/>
            </a:spcBef>
            <a:spcAft>
              <a:spcPct val="35000"/>
            </a:spcAft>
          </a:pPr>
          <a:r>
            <a:rPr lang="en-US" sz="3200" b="1" kern="1200" dirty="0">
              <a:solidFill>
                <a:schemeClr val="bg1"/>
              </a:solidFill>
              <a:latin typeface="Arial" panose="020B0604020202020204" pitchFamily="34" charset="0"/>
              <a:cs typeface="Arial" panose="020B0604020202020204" pitchFamily="34" charset="0"/>
            </a:rPr>
            <a:t>Types</a:t>
          </a:r>
        </a:p>
      </dsp:txBody>
      <dsp:txXfrm>
        <a:off x="59534" y="3305774"/>
        <a:ext cx="2080049" cy="110049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2B92DE-E902-46C2-AC6B-340438A73B29}">
      <dsp:nvSpPr>
        <dsp:cNvPr id="0" name=""/>
        <dsp:cNvSpPr/>
      </dsp:nvSpPr>
      <dsp:spPr>
        <a:xfrm>
          <a:off x="0" y="380661"/>
          <a:ext cx="4937716" cy="4195508"/>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3222" tIns="583184" rIns="383222" bIns="199136" numCol="1" spcCol="1270" anchor="t" anchorCtr="0">
          <a:noAutofit/>
        </a:bodyPr>
        <a:lstStyle/>
        <a:p>
          <a:pPr marL="285750" lvl="1" indent="-285750" algn="l" defTabSz="1244600" rtl="0">
            <a:lnSpc>
              <a:spcPct val="90000"/>
            </a:lnSpc>
            <a:spcBef>
              <a:spcPct val="0"/>
            </a:spcBef>
            <a:spcAft>
              <a:spcPct val="15000"/>
            </a:spcAft>
            <a:buChar char="••"/>
          </a:pPr>
          <a:r>
            <a:rPr lang="en-GB" sz="2800" kern="1200" dirty="0">
              <a:latin typeface="Arial" panose="020B0604020202020204" pitchFamily="34" charset="0"/>
              <a:cs typeface="Arial" panose="020B0604020202020204" pitchFamily="34" charset="0"/>
            </a:rPr>
            <a:t>Fluctuations in influent</a:t>
          </a:r>
          <a:endParaRPr lang="en-US" sz="2800" kern="1200" dirty="0">
            <a:latin typeface="Arial" panose="020B0604020202020204" pitchFamily="34" charset="0"/>
            <a:cs typeface="Arial" panose="020B0604020202020204" pitchFamily="34" charset="0"/>
          </a:endParaRPr>
        </a:p>
        <a:p>
          <a:pPr marL="285750" lvl="1" indent="-285750" algn="l" defTabSz="1244600" rtl="0">
            <a:lnSpc>
              <a:spcPct val="90000"/>
            </a:lnSpc>
            <a:spcBef>
              <a:spcPct val="0"/>
            </a:spcBef>
            <a:spcAft>
              <a:spcPct val="15000"/>
            </a:spcAft>
            <a:buChar char="••"/>
          </a:pPr>
          <a:r>
            <a:rPr lang="en-GB" sz="2800" kern="1200" dirty="0">
              <a:latin typeface="Arial" panose="020B0604020202020204" pitchFamily="34" charset="0"/>
              <a:cs typeface="Arial" panose="020B0604020202020204" pitchFamily="34" charset="0"/>
            </a:rPr>
            <a:t>Flow rate</a:t>
          </a:r>
          <a:endParaRPr lang="en-US" sz="2800" kern="1200" dirty="0">
            <a:latin typeface="Arial" panose="020B0604020202020204" pitchFamily="34" charset="0"/>
            <a:cs typeface="Arial" panose="020B0604020202020204" pitchFamily="34" charset="0"/>
          </a:endParaRPr>
        </a:p>
        <a:p>
          <a:pPr marL="285750" lvl="1" indent="-285750" algn="l" defTabSz="1244600" rtl="0">
            <a:lnSpc>
              <a:spcPct val="90000"/>
            </a:lnSpc>
            <a:spcBef>
              <a:spcPct val="0"/>
            </a:spcBef>
            <a:spcAft>
              <a:spcPct val="15000"/>
            </a:spcAft>
            <a:buChar char="••"/>
          </a:pPr>
          <a:r>
            <a:rPr lang="en-GB" sz="2800" kern="1200" dirty="0">
              <a:latin typeface="Arial" panose="020B0604020202020204" pitchFamily="34" charset="0"/>
              <a:cs typeface="Arial" panose="020B0604020202020204" pitchFamily="34" charset="0"/>
            </a:rPr>
            <a:t>pH</a:t>
          </a:r>
          <a:endParaRPr lang="en-US" sz="2800" kern="1200" dirty="0">
            <a:latin typeface="Arial" panose="020B0604020202020204" pitchFamily="34" charset="0"/>
            <a:cs typeface="Arial" panose="020B0604020202020204" pitchFamily="34" charset="0"/>
          </a:endParaRPr>
        </a:p>
        <a:p>
          <a:pPr marL="285750" lvl="1" indent="-285750" algn="l" defTabSz="1244600" rtl="0">
            <a:lnSpc>
              <a:spcPct val="90000"/>
            </a:lnSpc>
            <a:spcBef>
              <a:spcPct val="0"/>
            </a:spcBef>
            <a:spcAft>
              <a:spcPct val="15000"/>
            </a:spcAft>
            <a:buChar char="••"/>
          </a:pPr>
          <a:r>
            <a:rPr lang="en-GB" sz="2800" kern="1200" dirty="0">
              <a:latin typeface="Arial" panose="020B0604020202020204" pitchFamily="34" charset="0"/>
              <a:cs typeface="Arial" panose="020B0604020202020204" pitchFamily="34" charset="0"/>
            </a:rPr>
            <a:t>Bio-activity</a:t>
          </a:r>
          <a:endParaRPr lang="en-US" sz="2800" kern="1200" dirty="0">
            <a:latin typeface="Arial" panose="020B0604020202020204" pitchFamily="34" charset="0"/>
            <a:cs typeface="Arial" panose="020B0604020202020204" pitchFamily="34" charset="0"/>
          </a:endParaRPr>
        </a:p>
        <a:p>
          <a:pPr marL="285750" lvl="1" indent="-285750" algn="l" defTabSz="1244600" rtl="0">
            <a:lnSpc>
              <a:spcPct val="90000"/>
            </a:lnSpc>
            <a:spcBef>
              <a:spcPct val="0"/>
            </a:spcBef>
            <a:spcAft>
              <a:spcPct val="15000"/>
            </a:spcAft>
            <a:buChar char="••"/>
          </a:pPr>
          <a:r>
            <a:rPr lang="en-GB" sz="2800" kern="1200" dirty="0">
              <a:latin typeface="Arial" panose="020B0604020202020204" pitchFamily="34" charset="0"/>
              <a:cs typeface="Arial" panose="020B0604020202020204" pitchFamily="34" charset="0"/>
            </a:rPr>
            <a:t>Temperature</a:t>
          </a:r>
          <a:endParaRPr lang="en-US" sz="2800" kern="1200" dirty="0">
            <a:latin typeface="Arial" panose="020B0604020202020204" pitchFamily="34" charset="0"/>
            <a:cs typeface="Arial" panose="020B0604020202020204" pitchFamily="34" charset="0"/>
          </a:endParaRPr>
        </a:p>
        <a:p>
          <a:pPr marL="285750" lvl="1" indent="-285750" algn="l" defTabSz="1244600" rtl="0">
            <a:lnSpc>
              <a:spcPct val="90000"/>
            </a:lnSpc>
            <a:spcBef>
              <a:spcPct val="0"/>
            </a:spcBef>
            <a:spcAft>
              <a:spcPct val="15000"/>
            </a:spcAft>
            <a:buChar char="••"/>
          </a:pPr>
          <a:r>
            <a:rPr lang="en-GB" sz="2800" kern="1200" dirty="0">
              <a:latin typeface="Arial" panose="020B0604020202020204" pitchFamily="34" charset="0"/>
              <a:cs typeface="Arial" panose="020B0604020202020204" pitchFamily="34" charset="0"/>
            </a:rPr>
            <a:t>TSS</a:t>
          </a:r>
          <a:endParaRPr lang="en-US" sz="2800" kern="1200" dirty="0">
            <a:latin typeface="Arial" panose="020B0604020202020204" pitchFamily="34" charset="0"/>
            <a:cs typeface="Arial" panose="020B0604020202020204" pitchFamily="34" charset="0"/>
          </a:endParaRPr>
        </a:p>
        <a:p>
          <a:pPr marL="285750" lvl="1" indent="-285750" algn="l" defTabSz="1244600" rtl="0">
            <a:lnSpc>
              <a:spcPct val="90000"/>
            </a:lnSpc>
            <a:spcBef>
              <a:spcPct val="0"/>
            </a:spcBef>
            <a:spcAft>
              <a:spcPct val="15000"/>
            </a:spcAft>
            <a:buChar char="••"/>
          </a:pPr>
          <a:r>
            <a:rPr lang="en-GB" sz="2800" kern="1200" dirty="0">
              <a:latin typeface="Arial" panose="020B0604020202020204" pitchFamily="34" charset="0"/>
              <a:cs typeface="Arial" panose="020B0604020202020204" pitchFamily="34" charset="0"/>
            </a:rPr>
            <a:t>Physical filtration</a:t>
          </a:r>
          <a:endParaRPr lang="en-US" sz="2800" kern="1200" dirty="0">
            <a:latin typeface="Arial" panose="020B0604020202020204" pitchFamily="34" charset="0"/>
            <a:cs typeface="Arial" panose="020B0604020202020204" pitchFamily="34" charset="0"/>
          </a:endParaRPr>
        </a:p>
        <a:p>
          <a:pPr marL="285750" lvl="1" indent="-285750" algn="l" defTabSz="1244600" rtl="0">
            <a:lnSpc>
              <a:spcPct val="90000"/>
            </a:lnSpc>
            <a:spcBef>
              <a:spcPct val="0"/>
            </a:spcBef>
            <a:spcAft>
              <a:spcPct val="15000"/>
            </a:spcAft>
            <a:buChar char="••"/>
          </a:pPr>
          <a:r>
            <a:rPr lang="en-GB" sz="2800" kern="1200" dirty="0">
              <a:latin typeface="Arial" panose="020B0604020202020204" pitchFamily="34" charset="0"/>
              <a:cs typeface="Arial" panose="020B0604020202020204" pitchFamily="34" charset="0"/>
            </a:rPr>
            <a:t>Backwash</a:t>
          </a:r>
          <a:endParaRPr lang="en-US" sz="2800" kern="1200" dirty="0">
            <a:latin typeface="Arial" panose="020B0604020202020204" pitchFamily="34" charset="0"/>
            <a:cs typeface="Arial" panose="020B0604020202020204" pitchFamily="34" charset="0"/>
          </a:endParaRPr>
        </a:p>
      </dsp:txBody>
      <dsp:txXfrm>
        <a:off x="0" y="380661"/>
        <a:ext cx="4937716" cy="4195508"/>
      </dsp:txXfrm>
    </dsp:sp>
    <dsp:sp modelId="{85196FA1-755F-405F-9983-F64776B5A88E}">
      <dsp:nvSpPr>
        <dsp:cNvPr id="0" name=""/>
        <dsp:cNvSpPr/>
      </dsp:nvSpPr>
      <dsp:spPr>
        <a:xfrm>
          <a:off x="246885" y="29467"/>
          <a:ext cx="3456401" cy="8560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0644" tIns="0" rIns="130644" bIns="0" numCol="1" spcCol="1270" anchor="ctr" anchorCtr="0">
          <a:noAutofit/>
        </a:bodyPr>
        <a:lstStyle/>
        <a:p>
          <a:pPr lvl="0" algn="l" defTabSz="1244600" rtl="0">
            <a:lnSpc>
              <a:spcPct val="90000"/>
            </a:lnSpc>
            <a:spcBef>
              <a:spcPct val="0"/>
            </a:spcBef>
            <a:spcAft>
              <a:spcPct val="35000"/>
            </a:spcAft>
          </a:pPr>
          <a:r>
            <a:rPr lang="en-GB" sz="2800" kern="1200" dirty="0">
              <a:latin typeface="Arial" panose="020B0604020202020204" pitchFamily="34" charset="0"/>
              <a:cs typeface="Arial" panose="020B0604020202020204" pitchFamily="34" charset="0"/>
            </a:rPr>
            <a:t>Incorporates </a:t>
          </a:r>
          <a:endParaRPr lang="en-US" sz="2800" kern="1200" dirty="0">
            <a:latin typeface="Arial" panose="020B0604020202020204" pitchFamily="34" charset="0"/>
            <a:cs typeface="Arial" panose="020B0604020202020204" pitchFamily="34" charset="0"/>
          </a:endParaRPr>
        </a:p>
      </dsp:txBody>
      <dsp:txXfrm>
        <a:off x="288675" y="71257"/>
        <a:ext cx="3372821" cy="772500"/>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4719" cy="467231"/>
          </a:xfrm>
          <a:prstGeom prst="rect">
            <a:avLst/>
          </a:prstGeom>
        </p:spPr>
        <p:txBody>
          <a:bodyPr vert="horz" lIns="93360" tIns="46680" rIns="93360" bIns="46680" rtlCol="0"/>
          <a:lstStyle>
            <a:lvl1pPr algn="l">
              <a:defRPr sz="1200"/>
            </a:lvl1pPr>
          </a:lstStyle>
          <a:p>
            <a:endParaRPr lang="en-US" dirty="0"/>
          </a:p>
        </p:txBody>
      </p:sp>
      <p:sp>
        <p:nvSpPr>
          <p:cNvPr id="3" name="Date Placeholder 2"/>
          <p:cNvSpPr>
            <a:spLocks noGrp="1"/>
          </p:cNvSpPr>
          <p:nvPr>
            <p:ph type="dt" sz="quarter" idx="1"/>
          </p:nvPr>
        </p:nvSpPr>
        <p:spPr>
          <a:xfrm>
            <a:off x="3979930" y="0"/>
            <a:ext cx="3044719" cy="467231"/>
          </a:xfrm>
          <a:prstGeom prst="rect">
            <a:avLst/>
          </a:prstGeom>
        </p:spPr>
        <p:txBody>
          <a:bodyPr vert="horz" lIns="93360" tIns="46680" rIns="93360" bIns="46680" rtlCol="0"/>
          <a:lstStyle>
            <a:lvl1pPr algn="r">
              <a:defRPr sz="1200"/>
            </a:lvl1pPr>
          </a:lstStyle>
          <a:p>
            <a:fld id="{27198E0B-3038-4AA2-8A80-EBE6CC53770D}" type="datetimeFigureOut">
              <a:rPr lang="en-US" smtClean="0"/>
              <a:t>8/2/2018</a:t>
            </a:fld>
            <a:endParaRPr lang="en-US" dirty="0"/>
          </a:p>
        </p:txBody>
      </p:sp>
      <p:sp>
        <p:nvSpPr>
          <p:cNvPr id="4" name="Footer Placeholder 3"/>
          <p:cNvSpPr>
            <a:spLocks noGrp="1"/>
          </p:cNvSpPr>
          <p:nvPr>
            <p:ph type="ftr" sz="quarter" idx="2"/>
          </p:nvPr>
        </p:nvSpPr>
        <p:spPr>
          <a:xfrm>
            <a:off x="0" y="8845046"/>
            <a:ext cx="3044719" cy="467230"/>
          </a:xfrm>
          <a:prstGeom prst="rect">
            <a:avLst/>
          </a:prstGeom>
        </p:spPr>
        <p:txBody>
          <a:bodyPr vert="horz" lIns="93360" tIns="46680" rIns="93360" bIns="4668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9930" y="8845046"/>
            <a:ext cx="3044719" cy="467230"/>
          </a:xfrm>
          <a:prstGeom prst="rect">
            <a:avLst/>
          </a:prstGeom>
        </p:spPr>
        <p:txBody>
          <a:bodyPr vert="horz" lIns="93360" tIns="46680" rIns="93360" bIns="46680" rtlCol="0" anchor="b"/>
          <a:lstStyle>
            <a:lvl1pPr algn="r">
              <a:defRPr sz="1200"/>
            </a:lvl1pPr>
          </a:lstStyle>
          <a:p>
            <a:fld id="{60743195-0B13-4D8C-93DB-770116B50827}" type="slidenum">
              <a:rPr lang="en-US" smtClean="0"/>
              <a:t>‹#›</a:t>
            </a:fld>
            <a:endParaRPr lang="en-US" dirty="0"/>
          </a:p>
        </p:txBody>
      </p:sp>
    </p:spTree>
    <p:extLst>
      <p:ext uri="{BB962C8B-B14F-4D97-AF65-F5344CB8AC3E}">
        <p14:creationId xmlns:p14="http://schemas.microsoft.com/office/powerpoint/2010/main" val="19566906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4719" cy="467231"/>
          </a:xfrm>
          <a:prstGeom prst="rect">
            <a:avLst/>
          </a:prstGeom>
        </p:spPr>
        <p:txBody>
          <a:bodyPr vert="horz" lIns="93360" tIns="46680" rIns="93360" bIns="46680" rtlCol="0"/>
          <a:lstStyle>
            <a:lvl1pPr algn="l">
              <a:defRPr sz="1200"/>
            </a:lvl1pPr>
          </a:lstStyle>
          <a:p>
            <a:endParaRPr lang="en-US" dirty="0"/>
          </a:p>
        </p:txBody>
      </p:sp>
      <p:sp>
        <p:nvSpPr>
          <p:cNvPr id="3" name="Date Placeholder 2"/>
          <p:cNvSpPr>
            <a:spLocks noGrp="1"/>
          </p:cNvSpPr>
          <p:nvPr>
            <p:ph type="dt" idx="1"/>
          </p:nvPr>
        </p:nvSpPr>
        <p:spPr>
          <a:xfrm>
            <a:off x="3979930" y="0"/>
            <a:ext cx="3044719" cy="467231"/>
          </a:xfrm>
          <a:prstGeom prst="rect">
            <a:avLst/>
          </a:prstGeom>
        </p:spPr>
        <p:txBody>
          <a:bodyPr vert="horz" lIns="93360" tIns="46680" rIns="93360" bIns="46680" rtlCol="0"/>
          <a:lstStyle>
            <a:lvl1pPr algn="r">
              <a:defRPr sz="1200"/>
            </a:lvl1pPr>
          </a:lstStyle>
          <a:p>
            <a:fld id="{F632F815-786E-4EEB-90DD-78EE7C9DAC7F}" type="datetimeFigureOut">
              <a:rPr lang="en-US" smtClean="0"/>
              <a:t>8/2/2018</a:t>
            </a:fld>
            <a:endParaRPr lang="en-US" dirty="0"/>
          </a:p>
        </p:txBody>
      </p:sp>
      <p:sp>
        <p:nvSpPr>
          <p:cNvPr id="4" name="Slide Image Placeholder 3"/>
          <p:cNvSpPr>
            <a:spLocks noGrp="1" noRot="1" noChangeAspect="1"/>
          </p:cNvSpPr>
          <p:nvPr>
            <p:ph type="sldImg" idx="2"/>
          </p:nvPr>
        </p:nvSpPr>
        <p:spPr>
          <a:xfrm>
            <a:off x="719138" y="1163638"/>
            <a:ext cx="5588000" cy="3143250"/>
          </a:xfrm>
          <a:prstGeom prst="rect">
            <a:avLst/>
          </a:prstGeom>
          <a:noFill/>
          <a:ln w="12700">
            <a:solidFill>
              <a:prstClr val="black"/>
            </a:solidFill>
          </a:ln>
        </p:spPr>
        <p:txBody>
          <a:bodyPr vert="horz" lIns="93360" tIns="46680" rIns="93360" bIns="46680" rtlCol="0" anchor="ctr"/>
          <a:lstStyle/>
          <a:p>
            <a:endParaRPr lang="en-US" dirty="0"/>
          </a:p>
        </p:txBody>
      </p:sp>
      <p:sp>
        <p:nvSpPr>
          <p:cNvPr id="5" name="Notes Placeholder 4"/>
          <p:cNvSpPr>
            <a:spLocks noGrp="1"/>
          </p:cNvSpPr>
          <p:nvPr>
            <p:ph type="body" sz="quarter" idx="3"/>
          </p:nvPr>
        </p:nvSpPr>
        <p:spPr>
          <a:xfrm>
            <a:off x="702628" y="4481532"/>
            <a:ext cx="5621020" cy="3666708"/>
          </a:xfrm>
          <a:prstGeom prst="rect">
            <a:avLst/>
          </a:prstGeom>
        </p:spPr>
        <p:txBody>
          <a:bodyPr vert="horz" lIns="93360" tIns="46680" rIns="93360" bIns="4668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5046"/>
            <a:ext cx="3044719" cy="467230"/>
          </a:xfrm>
          <a:prstGeom prst="rect">
            <a:avLst/>
          </a:prstGeom>
        </p:spPr>
        <p:txBody>
          <a:bodyPr vert="horz" lIns="93360" tIns="46680" rIns="93360" bIns="4668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9930" y="8845046"/>
            <a:ext cx="3044719" cy="467230"/>
          </a:xfrm>
          <a:prstGeom prst="rect">
            <a:avLst/>
          </a:prstGeom>
        </p:spPr>
        <p:txBody>
          <a:bodyPr vert="horz" lIns="93360" tIns="46680" rIns="93360" bIns="46680" rtlCol="0" anchor="b"/>
          <a:lstStyle>
            <a:lvl1pPr algn="r">
              <a:defRPr sz="1200"/>
            </a:lvl1pPr>
          </a:lstStyle>
          <a:p>
            <a:fld id="{48B5D1F1-A18F-4099-8D55-41F50D951F2F}" type="slidenum">
              <a:rPr lang="en-US" smtClean="0"/>
              <a:t>‹#›</a:t>
            </a:fld>
            <a:endParaRPr lang="en-US" dirty="0"/>
          </a:p>
        </p:txBody>
      </p:sp>
    </p:spTree>
    <p:extLst>
      <p:ext uri="{BB962C8B-B14F-4D97-AF65-F5344CB8AC3E}">
        <p14:creationId xmlns:p14="http://schemas.microsoft.com/office/powerpoint/2010/main" val="376943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D577C6A-C2D3-4EDC-9F42-FD7E5966DC00}" type="slidenum">
              <a:rPr kumimoji="0" lang="en-US" altLang="en-US" sz="1200" b="0" i="0" u="none" strike="noStrike" kern="1200" cap="none" spc="0" normalizeH="0" baseline="0" noProof="0" smtClean="0">
                <a:ln>
                  <a:noFill/>
                </a:ln>
                <a:solidFill>
                  <a:srgbClr val="000000"/>
                </a:solidFill>
                <a:effectLst/>
                <a:uLnTx/>
                <a:uFillTx/>
                <a:latin typeface="Humanst521 BT" panose="020B0602020204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a:ln>
                <a:noFill/>
              </a:ln>
              <a:solidFill>
                <a:srgbClr val="000000"/>
              </a:solidFill>
              <a:effectLst/>
              <a:uLnTx/>
              <a:uFillTx/>
              <a:latin typeface="Humanst521 BT" panose="020B0602020204020204" pitchFamily="34" charset="0"/>
              <a:ea typeface="+mn-ea"/>
              <a:cs typeface="+mn-cs"/>
            </a:endParaRPr>
          </a:p>
        </p:txBody>
      </p:sp>
    </p:spTree>
    <p:extLst>
      <p:ext uri="{BB962C8B-B14F-4D97-AF65-F5344CB8AC3E}">
        <p14:creationId xmlns:p14="http://schemas.microsoft.com/office/powerpoint/2010/main" val="4320519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7856B6D-F7A7-4768-8858-58A6473ADF1E}" type="slidenum">
              <a:rPr lang="en-US" smtClean="0"/>
              <a:pPr/>
              <a:t>20</a:t>
            </a:fld>
            <a:endParaRPr lang="en-US" dirty="0"/>
          </a:p>
        </p:txBody>
      </p:sp>
    </p:spTree>
    <p:extLst>
      <p:ext uri="{BB962C8B-B14F-4D97-AF65-F5344CB8AC3E}">
        <p14:creationId xmlns:p14="http://schemas.microsoft.com/office/powerpoint/2010/main" val="11972062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4294967295"/>
          </p:nvPr>
        </p:nvSpPr>
        <p:spPr bwMode="auto">
          <a:xfrm>
            <a:off x="3979930" y="8844753"/>
            <a:ext cx="3044719" cy="465933"/>
          </a:xfrm>
          <a:prstGeom prst="rect">
            <a:avLst/>
          </a:prstGeom>
          <a:noFill/>
          <a:ln>
            <a:miter lim="800000"/>
            <a:headEnd/>
            <a:tailEnd/>
          </a:ln>
        </p:spPr>
        <p:txBody>
          <a:bodyPr lIns="92371" tIns="46185" rIns="92371" bIns="46185"/>
          <a:lstStyle/>
          <a:p>
            <a:fld id="{BD0D0B9B-D52C-4AB1-8681-750718ED74C8}" type="slidenum">
              <a:rPr lang="en-US"/>
              <a:pPr/>
              <a:t>21</a:t>
            </a:fld>
            <a:endParaRPr lang="en-US" dirty="0"/>
          </a:p>
        </p:txBody>
      </p:sp>
      <p:sp>
        <p:nvSpPr>
          <p:cNvPr id="71683" name="Rectangle 2"/>
          <p:cNvSpPr>
            <a:spLocks noGrp="1" noRot="1" noChangeAspect="1" noChangeArrowheads="1" noTextEdit="1"/>
          </p:cNvSpPr>
          <p:nvPr>
            <p:ph type="sldImg"/>
          </p:nvPr>
        </p:nvSpPr>
        <p:spPr>
          <a:xfrm>
            <a:off x="411163" y="700088"/>
            <a:ext cx="6207125" cy="3490912"/>
          </a:xfrm>
          <a:ln/>
        </p:spPr>
      </p:sp>
      <p:sp>
        <p:nvSpPr>
          <p:cNvPr id="71684" name="Rectangle 3"/>
          <p:cNvSpPr>
            <a:spLocks noGrp="1" noChangeArrowheads="1"/>
          </p:cNvSpPr>
          <p:nvPr>
            <p:ph type="body" idx="1"/>
          </p:nvPr>
        </p:nvSpPr>
        <p:spPr bwMode="auto">
          <a:xfrm>
            <a:off x="702628" y="4422378"/>
            <a:ext cx="5621020" cy="4190205"/>
          </a:xfrm>
          <a:prstGeom prst="rect">
            <a:avLst/>
          </a:prstGeom>
          <a:noFill/>
          <a:ln>
            <a:miter lim="800000"/>
            <a:headEnd/>
            <a:tailEnd/>
          </a:ln>
        </p:spPr>
        <p:txBody>
          <a:bodyPr lIns="92371" tIns="46185" rIns="92371" bIns="46185"/>
          <a:lstStyle/>
          <a:p>
            <a:endParaRPr lang="en-GB" dirty="0">
              <a:latin typeface="Arial" pitchFamily="34" charset="0"/>
            </a:endParaRPr>
          </a:p>
        </p:txBody>
      </p:sp>
    </p:spTree>
    <p:extLst>
      <p:ext uri="{BB962C8B-B14F-4D97-AF65-F5344CB8AC3E}">
        <p14:creationId xmlns:p14="http://schemas.microsoft.com/office/powerpoint/2010/main" val="12352407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4294967295"/>
          </p:nvPr>
        </p:nvSpPr>
        <p:spPr bwMode="auto">
          <a:xfrm>
            <a:off x="3979930" y="8844753"/>
            <a:ext cx="3044719" cy="465933"/>
          </a:xfrm>
          <a:prstGeom prst="rect">
            <a:avLst/>
          </a:prstGeom>
          <a:noFill/>
          <a:ln>
            <a:miter lim="800000"/>
            <a:headEnd/>
            <a:tailEnd/>
          </a:ln>
        </p:spPr>
        <p:txBody>
          <a:bodyPr lIns="92371" tIns="46185" rIns="92371" bIns="46185"/>
          <a:lstStyle/>
          <a:p>
            <a:fld id="{6349140B-BA13-4219-9083-70422172A15B}" type="slidenum">
              <a:rPr lang="en-US"/>
              <a:pPr/>
              <a:t>22</a:t>
            </a:fld>
            <a:endParaRPr lang="en-US" dirty="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bwMode="auto">
          <a:xfrm>
            <a:off x="691340" y="4411158"/>
            <a:ext cx="5621020" cy="4190205"/>
          </a:xfrm>
          <a:prstGeom prst="rect">
            <a:avLst/>
          </a:prstGeom>
          <a:noFill/>
          <a:ln>
            <a:miter lim="800000"/>
            <a:headEnd/>
            <a:tailEnd/>
          </a:ln>
        </p:spPr>
        <p:txBody>
          <a:bodyPr lIns="92371" tIns="46185" rIns="92371" bIns="46185"/>
          <a:lstStyle/>
          <a:p>
            <a:endParaRPr lang="en-US" dirty="0">
              <a:latin typeface="Arial" pitchFamily="34" charset="0"/>
            </a:endParaRPr>
          </a:p>
        </p:txBody>
      </p:sp>
    </p:spTree>
    <p:extLst>
      <p:ext uri="{BB962C8B-B14F-4D97-AF65-F5344CB8AC3E}">
        <p14:creationId xmlns:p14="http://schemas.microsoft.com/office/powerpoint/2010/main" val="12514905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ea typeface="MS PGothic" panose="020B0600070205080204" pitchFamily="34" charset="-128"/>
              </a:rPr>
              <a:t>Higher MW means higher weight loading on GAC.  In the picture benzene would be better adsorbed than a non-aromatic compound of similar molecular weight due to the greater amount of double bonds, but benzene would less adsorbable than napthalene (double ring structure) which is less adsorbable than anthracene (triple ring structure), etc. </a:t>
            </a:r>
            <a:br>
              <a:rPr lang="en-US" dirty="0">
                <a:ea typeface="MS PGothic" panose="020B0600070205080204" pitchFamily="34" charset="-128"/>
              </a:rPr>
            </a:br>
            <a:r>
              <a:rPr lang="en-US" dirty="0">
                <a:ea typeface="MS PGothic" panose="020B0600070205080204" pitchFamily="34" charset="-128"/>
              </a:rPr>
              <a:t/>
            </a:r>
            <a:br>
              <a:rPr lang="en-US" dirty="0">
                <a:ea typeface="MS PGothic" panose="020B0600070205080204" pitchFamily="34" charset="-128"/>
              </a:rPr>
            </a:br>
            <a:r>
              <a:rPr lang="en-US" dirty="0">
                <a:ea typeface="MS PGothic" panose="020B0600070205080204" pitchFamily="34" charset="-128"/>
              </a:rPr>
              <a:t>With saturation, the higher the solubility the less adsorbable it is.  A compound (MtBE, for example) that is highly soluble in water tends to stay in the water as opposed to being adsorbed onto the carbon.  That is why MtBE is not a well-adsorbed organic.  (And similarly on the vapor phase side.) </a:t>
            </a:r>
            <a:endParaRPr lang="en-US" dirty="0"/>
          </a:p>
        </p:txBody>
      </p:sp>
      <p:sp>
        <p:nvSpPr>
          <p:cNvPr id="4" name="Slide Number Placeholder 3"/>
          <p:cNvSpPr>
            <a:spLocks noGrp="1"/>
          </p:cNvSpPr>
          <p:nvPr>
            <p:ph type="sldNum" sz="quarter" idx="10"/>
          </p:nvPr>
        </p:nvSpPr>
        <p:spPr/>
        <p:txBody>
          <a:bodyPr/>
          <a:lstStyle/>
          <a:p>
            <a:fld id="{37856B6D-F7A7-4768-8858-58A6473ADF1E}" type="slidenum">
              <a:rPr lang="en-US" smtClean="0"/>
              <a:pPr/>
              <a:t>23</a:t>
            </a:fld>
            <a:endParaRPr lang="en-US" dirty="0"/>
          </a:p>
        </p:txBody>
      </p:sp>
    </p:spTree>
    <p:extLst>
      <p:ext uri="{BB962C8B-B14F-4D97-AF65-F5344CB8AC3E}">
        <p14:creationId xmlns:p14="http://schemas.microsoft.com/office/powerpoint/2010/main" val="11543427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4294967295"/>
          </p:nvPr>
        </p:nvSpPr>
        <p:spPr bwMode="auto">
          <a:xfrm>
            <a:off x="3979930" y="8844753"/>
            <a:ext cx="3044719" cy="465933"/>
          </a:xfrm>
          <a:prstGeom prst="rect">
            <a:avLst/>
          </a:prstGeom>
          <a:noFill/>
          <a:ln>
            <a:miter lim="800000"/>
            <a:headEnd/>
            <a:tailEnd/>
          </a:ln>
        </p:spPr>
        <p:txBody>
          <a:bodyPr lIns="92371" tIns="46185" rIns="92371" bIns="46185"/>
          <a:lstStyle/>
          <a:p>
            <a:fld id="{D42D73AA-148C-47C7-8130-0EB4445727F5}" type="slidenum">
              <a:rPr lang="en-US"/>
              <a:pPr/>
              <a:t>24</a:t>
            </a:fld>
            <a:endParaRPr 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bwMode="auto">
          <a:xfrm>
            <a:off x="702628" y="4422378"/>
            <a:ext cx="5621020" cy="4190205"/>
          </a:xfrm>
          <a:prstGeom prst="rect">
            <a:avLst/>
          </a:prstGeom>
          <a:noFill/>
          <a:ln>
            <a:miter lim="800000"/>
            <a:headEnd/>
            <a:tailEnd/>
          </a:ln>
        </p:spPr>
        <p:txBody>
          <a:bodyPr lIns="92371" tIns="46185" rIns="92371" bIns="46185"/>
          <a:lstStyle/>
          <a:p>
            <a:endParaRPr lang="en-US" dirty="0">
              <a:latin typeface="Arial" pitchFamily="34" charset="0"/>
            </a:endParaRPr>
          </a:p>
        </p:txBody>
      </p:sp>
    </p:spTree>
    <p:extLst>
      <p:ext uri="{BB962C8B-B14F-4D97-AF65-F5344CB8AC3E}">
        <p14:creationId xmlns:p14="http://schemas.microsoft.com/office/powerpoint/2010/main" val="33153014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4294967295"/>
          </p:nvPr>
        </p:nvSpPr>
        <p:spPr bwMode="auto">
          <a:xfrm>
            <a:off x="3979930" y="8844753"/>
            <a:ext cx="3044719" cy="465933"/>
          </a:xfrm>
          <a:prstGeom prst="rect">
            <a:avLst/>
          </a:prstGeom>
          <a:noFill/>
          <a:ln>
            <a:miter lim="800000"/>
            <a:headEnd/>
            <a:tailEnd/>
          </a:ln>
        </p:spPr>
        <p:txBody>
          <a:bodyPr lIns="92371" tIns="46185" rIns="92371" bIns="46185"/>
          <a:lstStyle/>
          <a:p>
            <a:fld id="{AEB552AC-9595-4109-9AD9-D166F3F01B29}" type="slidenum">
              <a:rPr lang="en-US"/>
              <a:pPr/>
              <a:t>25</a:t>
            </a:fld>
            <a:endParaRPr 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bwMode="auto">
          <a:xfrm>
            <a:off x="702628" y="4422378"/>
            <a:ext cx="5621020" cy="4190205"/>
          </a:xfrm>
          <a:prstGeom prst="rect">
            <a:avLst/>
          </a:prstGeom>
          <a:noFill/>
          <a:ln>
            <a:miter lim="800000"/>
            <a:headEnd/>
            <a:tailEnd/>
          </a:ln>
        </p:spPr>
        <p:txBody>
          <a:bodyPr lIns="92371" tIns="46185" rIns="92371" bIns="46185"/>
          <a:lstStyle/>
          <a:p>
            <a:pPr lvl="2">
              <a:lnSpc>
                <a:spcPct val="80000"/>
              </a:lnSpc>
            </a:pPr>
            <a:r>
              <a:rPr lang="en-US" sz="800" dirty="0">
                <a:latin typeface="Arial" pitchFamily="34" charset="0"/>
              </a:rPr>
              <a:t>There are three main activated carbon product classes: coco, wood, and coal.  Generally, coco is considered the best, wood is considered average, and coal is considered the lowest of the three product classes. </a:t>
            </a:r>
          </a:p>
        </p:txBody>
      </p:sp>
    </p:spTree>
    <p:extLst>
      <p:ext uri="{BB962C8B-B14F-4D97-AF65-F5344CB8AC3E}">
        <p14:creationId xmlns:p14="http://schemas.microsoft.com/office/powerpoint/2010/main" val="22152974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7"/>
          <p:cNvSpPr>
            <a:spLocks noGrp="1" noChangeArrowheads="1"/>
          </p:cNvSpPr>
          <p:nvPr>
            <p:ph type="sldNum" sz="quarter" idx="5"/>
          </p:nvPr>
        </p:nvSpPr>
        <p:spPr>
          <a:noFill/>
        </p:spPr>
        <p:txBody>
          <a:bodyPr/>
          <a:lstStyle/>
          <a:p>
            <a:fld id="{F908B0EB-71A0-4092-AADE-D32E80C5B31D}" type="slidenum">
              <a:rPr lang="en-US"/>
              <a:pPr/>
              <a:t>26</a:t>
            </a:fld>
            <a:endParaRPr lang="en-US" dirty="0"/>
          </a:p>
        </p:txBody>
      </p:sp>
      <p:sp>
        <p:nvSpPr>
          <p:cNvPr id="1413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1315" name="Rectangle 3"/>
          <p:cNvSpPr>
            <a:spLocks noGrp="1" noChangeArrowheads="1"/>
          </p:cNvSpPr>
          <p:nvPr>
            <p:ph type="body" idx="1"/>
          </p:nvPr>
        </p:nvSpPr>
        <p:spPr/>
        <p:txBody>
          <a:bodyPr/>
          <a:lstStyle/>
          <a:p>
            <a:pPr eaLnBrk="1" hangingPunct="1">
              <a:spcBef>
                <a:spcPct val="0"/>
              </a:spcBef>
            </a:pPr>
            <a:endParaRPr lang="en-US" dirty="0"/>
          </a:p>
        </p:txBody>
      </p:sp>
    </p:spTree>
    <p:extLst>
      <p:ext uri="{BB962C8B-B14F-4D97-AF65-F5344CB8AC3E}">
        <p14:creationId xmlns:p14="http://schemas.microsoft.com/office/powerpoint/2010/main" val="5639700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7856B6D-F7A7-4768-8858-58A6473ADF1E}" type="slidenum">
              <a:rPr lang="en-US" smtClean="0"/>
              <a:pPr/>
              <a:t>27</a:t>
            </a:fld>
            <a:endParaRPr lang="en-US" dirty="0"/>
          </a:p>
        </p:txBody>
      </p:sp>
    </p:spTree>
    <p:extLst>
      <p:ext uri="{BB962C8B-B14F-4D97-AF65-F5344CB8AC3E}">
        <p14:creationId xmlns:p14="http://schemas.microsoft.com/office/powerpoint/2010/main" val="20860717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Breakthrough curves are plotted as a function of the ratio of the influent concentration over the effluent concentration as a function of the treated water volume.</a:t>
            </a:r>
          </a:p>
          <a:p>
            <a:endParaRPr lang="en-US" dirty="0"/>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29</a:t>
            </a:fld>
            <a:endParaRPr lang="en-US" altLang="en-US" dirty="0"/>
          </a:p>
        </p:txBody>
      </p:sp>
    </p:spTree>
    <p:extLst>
      <p:ext uri="{BB962C8B-B14F-4D97-AF65-F5344CB8AC3E}">
        <p14:creationId xmlns:p14="http://schemas.microsoft.com/office/powerpoint/2010/main" val="25665987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the implications are that if you design</a:t>
            </a:r>
            <a:r>
              <a:rPr lang="en-US" baseline="0" dirty="0"/>
              <a:t> a GAC system for PFC removal and you operate it for removal of PFOS and PFOA (blue and red lines) you will have time where compounds such as PFBA will breakthrough before PFOS and PFOA show up.</a:t>
            </a:r>
            <a:endParaRPr lang="en-US" dirty="0"/>
          </a:p>
        </p:txBody>
      </p:sp>
      <p:sp>
        <p:nvSpPr>
          <p:cNvPr id="4" name="Slide Number Placeholder 3"/>
          <p:cNvSpPr>
            <a:spLocks noGrp="1"/>
          </p:cNvSpPr>
          <p:nvPr>
            <p:ph type="sldNum" sz="quarter" idx="10"/>
          </p:nvPr>
        </p:nvSpPr>
        <p:spPr/>
        <p:txBody>
          <a:bodyPr/>
          <a:lstStyle/>
          <a:p>
            <a:fld id="{48B5D1F1-A18F-4099-8D55-41F50D951F2F}" type="slidenum">
              <a:rPr lang="en-US" smtClean="0"/>
              <a:t>30</a:t>
            </a:fld>
            <a:endParaRPr lang="en-US" dirty="0"/>
          </a:p>
        </p:txBody>
      </p:sp>
    </p:spTree>
    <p:extLst>
      <p:ext uri="{BB962C8B-B14F-4D97-AF65-F5344CB8AC3E}">
        <p14:creationId xmlns:p14="http://schemas.microsoft.com/office/powerpoint/2010/main" val="20827612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3EC29B7-51DC-4012-A44C-5FCB014B5107}" type="slidenum">
              <a:rPr lang="en-US" smtClean="0"/>
              <a:pPr/>
              <a:t>5</a:t>
            </a:fld>
            <a:endParaRPr lang="en-US" dirty="0"/>
          </a:p>
        </p:txBody>
      </p:sp>
    </p:spTree>
    <p:extLst>
      <p:ext uri="{BB962C8B-B14F-4D97-AF65-F5344CB8AC3E}">
        <p14:creationId xmlns:p14="http://schemas.microsoft.com/office/powerpoint/2010/main" val="26859953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ideal breakthrough curve, GAC adsorbs</a:t>
            </a:r>
            <a:r>
              <a:rPr lang="en-US" baseline="0" dirty="0"/>
              <a:t> contaminants until influent concentration = effluent concentration when the GAC capacity is exhausted. In this case one would expect that the contaminants simply pass through the exhausted GAC with no change in concentration.  However, that isn’t the case (see next slide).</a:t>
            </a:r>
            <a:endParaRPr lang="en-US" dirty="0"/>
          </a:p>
        </p:txBody>
      </p:sp>
      <p:sp>
        <p:nvSpPr>
          <p:cNvPr id="4" name="Slide Number Placeholder 3"/>
          <p:cNvSpPr>
            <a:spLocks noGrp="1"/>
          </p:cNvSpPr>
          <p:nvPr>
            <p:ph type="sldNum" sz="quarter" idx="10"/>
          </p:nvPr>
        </p:nvSpPr>
        <p:spPr/>
        <p:txBody>
          <a:bodyPr/>
          <a:lstStyle/>
          <a:p>
            <a:fld id="{48B5D1F1-A18F-4099-8D55-41F50D951F2F}" type="slidenum">
              <a:rPr lang="en-US" smtClean="0"/>
              <a:t>31</a:t>
            </a:fld>
            <a:endParaRPr lang="en-US" dirty="0"/>
          </a:p>
        </p:txBody>
      </p:sp>
    </p:spTree>
    <p:extLst>
      <p:ext uri="{BB962C8B-B14F-4D97-AF65-F5344CB8AC3E}">
        <p14:creationId xmlns:p14="http://schemas.microsoft.com/office/powerpoint/2010/main" val="26938738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reality, once capacity is exhausted, GAC may strive to come back into equilibrium and will actually</a:t>
            </a:r>
            <a:r>
              <a:rPr lang="en-US" baseline="0" dirty="0"/>
              <a:t> RELEASE contaminants resulting in a higher concentration in the effluent than the influent.  This points to the need to ensure proper maintenance and replacement of GAC at defined triggers.</a:t>
            </a:r>
            <a:endParaRPr lang="en-US" dirty="0"/>
          </a:p>
        </p:txBody>
      </p:sp>
      <p:sp>
        <p:nvSpPr>
          <p:cNvPr id="4" name="Slide Number Placeholder 3"/>
          <p:cNvSpPr>
            <a:spLocks noGrp="1"/>
          </p:cNvSpPr>
          <p:nvPr>
            <p:ph type="sldNum" sz="quarter" idx="10"/>
          </p:nvPr>
        </p:nvSpPr>
        <p:spPr/>
        <p:txBody>
          <a:bodyPr/>
          <a:lstStyle/>
          <a:p>
            <a:fld id="{48B5D1F1-A18F-4099-8D55-41F50D951F2F}" type="slidenum">
              <a:rPr lang="en-US" smtClean="0"/>
              <a:t>32</a:t>
            </a:fld>
            <a:endParaRPr lang="en-US" dirty="0"/>
          </a:p>
        </p:txBody>
      </p:sp>
    </p:spTree>
    <p:extLst>
      <p:ext uri="{BB962C8B-B14F-4D97-AF65-F5344CB8AC3E}">
        <p14:creationId xmlns:p14="http://schemas.microsoft.com/office/powerpoint/2010/main" val="2750658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looking back at the original</a:t>
            </a:r>
            <a:r>
              <a:rPr lang="en-US" baseline="0" dirty="0"/>
              <a:t> data we can see that breakthrough of PFBA while it slowly returns to equilibrium concentrations at around 1000 million gallons.</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33</a:t>
            </a:fld>
            <a:endParaRPr lang="en-US" altLang="en-US" dirty="0"/>
          </a:p>
        </p:txBody>
      </p:sp>
    </p:spTree>
    <p:extLst>
      <p:ext uri="{BB962C8B-B14F-4D97-AF65-F5344CB8AC3E}">
        <p14:creationId xmlns:p14="http://schemas.microsoft.com/office/powerpoint/2010/main" val="33144370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7856B6D-F7A7-4768-8858-58A6473ADF1E}" type="slidenum">
              <a:rPr lang="en-US" smtClean="0"/>
              <a:pPr/>
              <a:t>34</a:t>
            </a:fld>
            <a:endParaRPr lang="en-US" dirty="0"/>
          </a:p>
        </p:txBody>
      </p:sp>
    </p:spTree>
    <p:extLst>
      <p:ext uri="{BB962C8B-B14F-4D97-AF65-F5344CB8AC3E}">
        <p14:creationId xmlns:p14="http://schemas.microsoft.com/office/powerpoint/2010/main" val="1917735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7856B6D-F7A7-4768-8858-58A6473ADF1E}" type="slidenum">
              <a:rPr lang="en-US" smtClean="0"/>
              <a:pPr/>
              <a:t>35</a:t>
            </a:fld>
            <a:endParaRPr lang="en-US" dirty="0"/>
          </a:p>
        </p:txBody>
      </p:sp>
    </p:spTree>
    <p:extLst>
      <p:ext uri="{BB962C8B-B14F-4D97-AF65-F5344CB8AC3E}">
        <p14:creationId xmlns:p14="http://schemas.microsoft.com/office/powerpoint/2010/main" val="10054773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7856B6D-F7A7-4768-8858-58A6473ADF1E}" type="slidenum">
              <a:rPr lang="en-US" smtClean="0"/>
              <a:pPr/>
              <a:t>36</a:t>
            </a:fld>
            <a:endParaRPr lang="en-US" dirty="0"/>
          </a:p>
        </p:txBody>
      </p:sp>
    </p:spTree>
    <p:extLst>
      <p:ext uri="{BB962C8B-B14F-4D97-AF65-F5344CB8AC3E}">
        <p14:creationId xmlns:p14="http://schemas.microsoft.com/office/powerpoint/2010/main" val="26906178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68AF76-A380-4048-88C4-845C073D40B2}" type="slidenum">
              <a:rPr lang="en-US"/>
              <a:pPr/>
              <a:t>40</a:t>
            </a:fld>
            <a:endParaRPr lang="en-US" dirty="0"/>
          </a:p>
        </p:txBody>
      </p:sp>
      <p:sp>
        <p:nvSpPr>
          <p:cNvPr id="235522" name="Rectangle 2"/>
          <p:cNvSpPr>
            <a:spLocks noGrp="1" noRot="1" noChangeAspect="1" noChangeArrowheads="1" noTextEdit="1"/>
          </p:cNvSpPr>
          <p:nvPr>
            <p:ph type="sldImg"/>
          </p:nvPr>
        </p:nvSpPr>
        <p:spPr>
          <a:xfrm>
            <a:off x="411163" y="698500"/>
            <a:ext cx="6208712" cy="3492500"/>
          </a:xfrm>
          <a:ln/>
        </p:spPr>
      </p:sp>
      <p:sp>
        <p:nvSpPr>
          <p:cNvPr id="235523" name="Rectangle 3"/>
          <p:cNvSpPr>
            <a:spLocks noGrp="1" noChangeArrowheads="1"/>
          </p:cNvSpPr>
          <p:nvPr>
            <p:ph type="body" idx="1"/>
          </p:nvPr>
        </p:nvSpPr>
        <p:spPr/>
        <p:txBody>
          <a:bodyPr/>
          <a:lstStyle/>
          <a:p>
            <a:endParaRPr lang="en-GB" dirty="0"/>
          </a:p>
        </p:txBody>
      </p:sp>
    </p:spTree>
    <p:extLst>
      <p:ext uri="{BB962C8B-B14F-4D97-AF65-F5344CB8AC3E}">
        <p14:creationId xmlns:p14="http://schemas.microsoft.com/office/powerpoint/2010/main" val="24322813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7856B6D-F7A7-4768-8858-58A6473ADF1E}" type="slidenum">
              <a:rPr lang="en-US" smtClean="0"/>
              <a:pPr/>
              <a:t>43</a:t>
            </a:fld>
            <a:endParaRPr lang="en-US" dirty="0"/>
          </a:p>
        </p:txBody>
      </p:sp>
    </p:spTree>
    <p:extLst>
      <p:ext uri="{BB962C8B-B14F-4D97-AF65-F5344CB8AC3E}">
        <p14:creationId xmlns:p14="http://schemas.microsoft.com/office/powerpoint/2010/main" val="36850134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7856B6D-F7A7-4768-8858-58A6473ADF1E}" type="slidenum">
              <a:rPr lang="en-US" smtClean="0"/>
              <a:pPr/>
              <a:t>44</a:t>
            </a:fld>
            <a:endParaRPr lang="en-US" dirty="0"/>
          </a:p>
        </p:txBody>
      </p:sp>
    </p:spTree>
    <p:extLst>
      <p:ext uri="{BB962C8B-B14F-4D97-AF65-F5344CB8AC3E}">
        <p14:creationId xmlns:p14="http://schemas.microsoft.com/office/powerpoint/2010/main" val="371765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7856B6D-F7A7-4768-8858-58A6473ADF1E}" type="slidenum">
              <a:rPr lang="en-US" smtClean="0"/>
              <a:pPr/>
              <a:t>45</a:t>
            </a:fld>
            <a:endParaRPr lang="en-US" dirty="0"/>
          </a:p>
        </p:txBody>
      </p:sp>
    </p:spTree>
    <p:extLst>
      <p:ext uri="{BB962C8B-B14F-4D97-AF65-F5344CB8AC3E}">
        <p14:creationId xmlns:p14="http://schemas.microsoft.com/office/powerpoint/2010/main" val="2825503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9</a:t>
            </a:fld>
            <a:endParaRPr lang="en-US" altLang="en-US" dirty="0"/>
          </a:p>
        </p:txBody>
      </p:sp>
    </p:spTree>
    <p:extLst>
      <p:ext uri="{BB962C8B-B14F-4D97-AF65-F5344CB8AC3E}">
        <p14:creationId xmlns:p14="http://schemas.microsoft.com/office/powerpoint/2010/main" val="25550539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7856B6D-F7A7-4768-8858-58A6473ADF1E}" type="slidenum">
              <a:rPr lang="en-US" smtClean="0"/>
              <a:pPr/>
              <a:t>46</a:t>
            </a:fld>
            <a:endParaRPr lang="en-US" dirty="0"/>
          </a:p>
        </p:txBody>
      </p:sp>
    </p:spTree>
    <p:extLst>
      <p:ext uri="{BB962C8B-B14F-4D97-AF65-F5344CB8AC3E}">
        <p14:creationId xmlns:p14="http://schemas.microsoft.com/office/powerpoint/2010/main" val="26283589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7856B6D-F7A7-4768-8858-58A6473ADF1E}" type="slidenum">
              <a:rPr lang="en-US" smtClean="0"/>
              <a:pPr/>
              <a:t>47</a:t>
            </a:fld>
            <a:endParaRPr lang="en-US" dirty="0"/>
          </a:p>
        </p:txBody>
      </p:sp>
    </p:spTree>
    <p:extLst>
      <p:ext uri="{BB962C8B-B14F-4D97-AF65-F5344CB8AC3E}">
        <p14:creationId xmlns:p14="http://schemas.microsoft.com/office/powerpoint/2010/main" val="30445009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7856B6D-F7A7-4768-8858-58A6473ADF1E}" type="slidenum">
              <a:rPr lang="en-US" smtClean="0"/>
              <a:pPr/>
              <a:t>49</a:t>
            </a:fld>
            <a:endParaRPr lang="en-US" dirty="0"/>
          </a:p>
        </p:txBody>
      </p:sp>
    </p:spTree>
    <p:extLst>
      <p:ext uri="{BB962C8B-B14F-4D97-AF65-F5344CB8AC3E}">
        <p14:creationId xmlns:p14="http://schemas.microsoft.com/office/powerpoint/2010/main" val="9073686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7856B6D-F7A7-4768-8858-58A6473ADF1E}" type="slidenum">
              <a:rPr lang="en-US" smtClean="0"/>
              <a:pPr/>
              <a:t>50</a:t>
            </a:fld>
            <a:endParaRPr lang="en-US" dirty="0"/>
          </a:p>
        </p:txBody>
      </p:sp>
    </p:spTree>
    <p:extLst>
      <p:ext uri="{BB962C8B-B14F-4D97-AF65-F5344CB8AC3E}">
        <p14:creationId xmlns:p14="http://schemas.microsoft.com/office/powerpoint/2010/main" val="25294073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7856B6D-F7A7-4768-8858-58A6473ADF1E}" type="slidenum">
              <a:rPr lang="en-US" smtClean="0"/>
              <a:pPr/>
              <a:t>51</a:t>
            </a:fld>
            <a:endParaRPr lang="en-US" dirty="0"/>
          </a:p>
        </p:txBody>
      </p:sp>
    </p:spTree>
    <p:extLst>
      <p:ext uri="{BB962C8B-B14F-4D97-AF65-F5344CB8AC3E}">
        <p14:creationId xmlns:p14="http://schemas.microsoft.com/office/powerpoint/2010/main" val="8156988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MS PGothic" panose="020B0600070205080204" pitchFamily="34" charset="-128"/>
              </a:rPr>
              <a:t>Biofiltration can be defined as Biofiltration can be defined as filtration through a granular media bed without the maintenance of a disinfectant residual across the bed, which results in biological growth that provides additional biological treatment.  Biofilter beds are typically composed of sand, anthracite, GAC, or a combination of these materials.  Biofiltration has been used in Europe since the 1970, and although use in the United States has remained limited, the domestic water industry has increased its interest in biofiltration due to the ability of biofiltration to improve water stability and reduce DPBs</a:t>
            </a:r>
          </a:p>
          <a:p>
            <a:endParaRPr lang="en-US" dirty="0">
              <a:ea typeface="MS PGothic" panose="020B0600070205080204" pitchFamily="34" charset="-128"/>
            </a:endParaRPr>
          </a:p>
          <a:p>
            <a:r>
              <a:rPr lang="en-US" dirty="0">
                <a:ea typeface="MS PGothic" panose="020B0600070205080204" pitchFamily="34" charset="-128"/>
              </a:rPr>
              <a:t>Biofilter beds are typically composed of sand, anthracite, GAC, or a combination of these materials.  </a:t>
            </a:r>
          </a:p>
          <a:p>
            <a:endParaRPr lang="en-US" dirty="0">
              <a:ea typeface="MS PGothic" panose="020B0600070205080204" pitchFamily="34" charset="-128"/>
            </a:endParaRPr>
          </a:p>
          <a:p>
            <a:r>
              <a:rPr lang="en-US" dirty="0">
                <a:ea typeface="MS PGothic" panose="020B0600070205080204" pitchFamily="34" charset="-128"/>
              </a:rPr>
              <a:t>Biofiltration has been used in Europe since the 1970, and although use in the United States has remained limited, the domestic water industry has increased its interest in biofiltration due to the ability of biofiltration to improve water stability and reduce DPBs</a:t>
            </a:r>
            <a:endParaRPr lang="en-US" dirty="0"/>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52</a:t>
            </a:fld>
            <a:endParaRPr lang="en-US" altLang="en-US" dirty="0"/>
          </a:p>
        </p:txBody>
      </p:sp>
    </p:spTree>
    <p:extLst>
      <p:ext uri="{BB962C8B-B14F-4D97-AF65-F5344CB8AC3E}">
        <p14:creationId xmlns:p14="http://schemas.microsoft.com/office/powerpoint/2010/main" val="24705377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3881C39-7878-472C-9F5B-DD866BB63BF0}" type="slidenum">
              <a:rPr lang="en-US" smtClean="0"/>
              <a:pPr/>
              <a:t>53</a:t>
            </a:fld>
            <a:endParaRPr lang="en-US" dirty="0"/>
          </a:p>
        </p:txBody>
      </p:sp>
    </p:spTree>
    <p:extLst>
      <p:ext uri="{BB962C8B-B14F-4D97-AF65-F5344CB8AC3E}">
        <p14:creationId xmlns:p14="http://schemas.microsoft.com/office/powerpoint/2010/main" val="3164252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Isotherms are valid for a given temperature. </a:t>
            </a:r>
          </a:p>
        </p:txBody>
      </p:sp>
      <p:sp>
        <p:nvSpPr>
          <p:cNvPr id="4" name="Slide Number Placeholder 3"/>
          <p:cNvSpPr>
            <a:spLocks noGrp="1"/>
          </p:cNvSpPr>
          <p:nvPr>
            <p:ph type="sldNum" sz="quarter" idx="10"/>
          </p:nvPr>
        </p:nvSpPr>
        <p:spPr/>
        <p:txBody>
          <a:bodyPr/>
          <a:lstStyle/>
          <a:p>
            <a:fld id="{37856B6D-F7A7-4768-8858-58A6473ADF1E}" type="slidenum">
              <a:rPr lang="en-US" smtClean="0"/>
              <a:pPr/>
              <a:t>54</a:t>
            </a:fld>
            <a:endParaRPr lang="en-US" dirty="0"/>
          </a:p>
        </p:txBody>
      </p:sp>
    </p:spTree>
    <p:extLst>
      <p:ext uri="{BB962C8B-B14F-4D97-AF65-F5344CB8AC3E}">
        <p14:creationId xmlns:p14="http://schemas.microsoft.com/office/powerpoint/2010/main" val="10068100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84E311-017F-4B86-8542-AA1A5F0E0C53}" type="slidenum">
              <a:rPr lang="en-US"/>
              <a:pPr/>
              <a:t>55</a:t>
            </a:fld>
            <a:endParaRPr lang="en-US" dirty="0"/>
          </a:p>
        </p:txBody>
      </p:sp>
      <p:sp>
        <p:nvSpPr>
          <p:cNvPr id="312322" name="Rectangle 2"/>
          <p:cNvSpPr>
            <a:spLocks noGrp="1" noRot="1" noChangeAspect="1" noChangeArrowheads="1" noTextEdit="1"/>
          </p:cNvSpPr>
          <p:nvPr>
            <p:ph type="sldImg"/>
          </p:nvPr>
        </p:nvSpPr>
        <p:spPr>
          <a:ln/>
        </p:spPr>
      </p:sp>
      <p:sp>
        <p:nvSpPr>
          <p:cNvPr id="312323" name="Rectangle 3"/>
          <p:cNvSpPr>
            <a:spLocks noGrp="1" noChangeArrowheads="1"/>
          </p:cNvSpPr>
          <p:nvPr>
            <p:ph type="body" idx="1"/>
          </p:nvPr>
        </p:nvSpPr>
        <p:spPr/>
        <p:txBody>
          <a:bodyPr/>
          <a:lstStyle/>
          <a:p>
            <a:pPr lvl="1"/>
            <a:endParaRPr lang="en-GB" b="1" dirty="0"/>
          </a:p>
          <a:p>
            <a:endParaRPr lang="en-US" dirty="0"/>
          </a:p>
        </p:txBody>
      </p:sp>
    </p:spTree>
    <p:extLst>
      <p:ext uri="{BB962C8B-B14F-4D97-AF65-F5344CB8AC3E}">
        <p14:creationId xmlns:p14="http://schemas.microsoft.com/office/powerpoint/2010/main" val="12133543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68AF76-A380-4048-88C4-845C073D40B2}" type="slidenum">
              <a:rPr lang="en-US"/>
              <a:pPr/>
              <a:t>56</a:t>
            </a:fld>
            <a:endParaRPr lang="en-US" dirty="0"/>
          </a:p>
        </p:txBody>
      </p:sp>
      <p:sp>
        <p:nvSpPr>
          <p:cNvPr id="235522" name="Rectangle 2"/>
          <p:cNvSpPr>
            <a:spLocks noGrp="1" noRot="1" noChangeAspect="1" noChangeArrowheads="1" noTextEdit="1"/>
          </p:cNvSpPr>
          <p:nvPr>
            <p:ph type="sldImg"/>
          </p:nvPr>
        </p:nvSpPr>
        <p:spPr>
          <a:xfrm>
            <a:off x="411163" y="698500"/>
            <a:ext cx="6208712" cy="3492500"/>
          </a:xfrm>
          <a:ln/>
        </p:spPr>
      </p:sp>
      <p:sp>
        <p:nvSpPr>
          <p:cNvPr id="235523" name="Rectangle 3"/>
          <p:cNvSpPr>
            <a:spLocks noGrp="1" noChangeArrowheads="1"/>
          </p:cNvSpPr>
          <p:nvPr>
            <p:ph type="body" idx="1"/>
          </p:nvPr>
        </p:nvSpPr>
        <p:spPr/>
        <p:txBody>
          <a:bodyPr/>
          <a:lstStyle/>
          <a:p>
            <a:endParaRPr lang="en-GB" dirty="0"/>
          </a:p>
        </p:txBody>
      </p:sp>
    </p:spTree>
    <p:extLst>
      <p:ext uri="{BB962C8B-B14F-4D97-AF65-F5344CB8AC3E}">
        <p14:creationId xmlns:p14="http://schemas.microsoft.com/office/powerpoint/2010/main" val="1801648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10</a:t>
            </a:fld>
            <a:endParaRPr lang="en-US" altLang="en-US" dirty="0"/>
          </a:p>
        </p:txBody>
      </p:sp>
    </p:spTree>
    <p:extLst>
      <p:ext uri="{BB962C8B-B14F-4D97-AF65-F5344CB8AC3E}">
        <p14:creationId xmlns:p14="http://schemas.microsoft.com/office/powerpoint/2010/main" val="18876482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7856B6D-F7A7-4768-8858-58A6473ADF1E}" type="slidenum">
              <a:rPr lang="en-US" smtClean="0"/>
              <a:pPr/>
              <a:t>57</a:t>
            </a:fld>
            <a:endParaRPr lang="en-US" dirty="0"/>
          </a:p>
        </p:txBody>
      </p:sp>
    </p:spTree>
    <p:extLst>
      <p:ext uri="{BB962C8B-B14F-4D97-AF65-F5344CB8AC3E}">
        <p14:creationId xmlns:p14="http://schemas.microsoft.com/office/powerpoint/2010/main" val="8176624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58</a:t>
            </a:fld>
            <a:endParaRPr lang="en-US" altLang="en-US" dirty="0"/>
          </a:p>
        </p:txBody>
      </p:sp>
    </p:spTree>
    <p:extLst>
      <p:ext uri="{BB962C8B-B14F-4D97-AF65-F5344CB8AC3E}">
        <p14:creationId xmlns:p14="http://schemas.microsoft.com/office/powerpoint/2010/main" val="9291930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59</a:t>
            </a:fld>
            <a:endParaRPr lang="en-US" altLang="en-US" dirty="0"/>
          </a:p>
        </p:txBody>
      </p:sp>
    </p:spTree>
    <p:extLst>
      <p:ext uri="{BB962C8B-B14F-4D97-AF65-F5344CB8AC3E}">
        <p14:creationId xmlns:p14="http://schemas.microsoft.com/office/powerpoint/2010/main" val="9039074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60</a:t>
            </a:fld>
            <a:endParaRPr lang="en-US" altLang="en-US" dirty="0"/>
          </a:p>
        </p:txBody>
      </p:sp>
    </p:spTree>
    <p:extLst>
      <p:ext uri="{BB962C8B-B14F-4D97-AF65-F5344CB8AC3E}">
        <p14:creationId xmlns:p14="http://schemas.microsoft.com/office/powerpoint/2010/main" val="26395336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8B5D1F1-A18F-4099-8D55-41F50D951F2F}" type="slidenum">
              <a:rPr lang="en-US" smtClean="0"/>
              <a:t>61</a:t>
            </a:fld>
            <a:endParaRPr lang="en-US" dirty="0"/>
          </a:p>
        </p:txBody>
      </p:sp>
    </p:spTree>
    <p:extLst>
      <p:ext uri="{BB962C8B-B14F-4D97-AF65-F5344CB8AC3E}">
        <p14:creationId xmlns:p14="http://schemas.microsoft.com/office/powerpoint/2010/main" val="17055792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4294967295"/>
          </p:nvPr>
        </p:nvSpPr>
        <p:spPr bwMode="auto">
          <a:xfrm>
            <a:off x="3979930" y="8844753"/>
            <a:ext cx="3044719" cy="465933"/>
          </a:xfrm>
          <a:prstGeom prst="rect">
            <a:avLst/>
          </a:prstGeom>
          <a:noFill/>
          <a:ln>
            <a:miter lim="800000"/>
            <a:headEnd/>
            <a:tailEnd/>
          </a:ln>
        </p:spPr>
        <p:txBody>
          <a:bodyPr lIns="92371" tIns="46185" rIns="92371" bIns="46185"/>
          <a:lstStyle/>
          <a:p>
            <a:fld id="{AB1587C2-E175-41CD-843A-0DF77DCE107E}" type="slidenum">
              <a:rPr lang="en-US"/>
              <a:pPr/>
              <a:t>63</a:t>
            </a:fld>
            <a:endParaRPr 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bwMode="auto">
          <a:xfrm>
            <a:off x="702628" y="4422378"/>
            <a:ext cx="5621020" cy="4190205"/>
          </a:xfrm>
          <a:prstGeom prst="rect">
            <a:avLst/>
          </a:prstGeom>
          <a:noFill/>
          <a:ln>
            <a:miter lim="800000"/>
            <a:headEnd/>
            <a:tailEnd/>
          </a:ln>
        </p:spPr>
        <p:txBody>
          <a:bodyPr lIns="92371" tIns="46185" rIns="92371" bIns="46185"/>
          <a:lstStyle/>
          <a:p>
            <a:endParaRPr lang="en-GB" dirty="0">
              <a:latin typeface="Arial" pitchFamily="34" charset="0"/>
            </a:endParaRPr>
          </a:p>
        </p:txBody>
      </p:sp>
    </p:spTree>
    <p:extLst>
      <p:ext uri="{BB962C8B-B14F-4D97-AF65-F5344CB8AC3E}">
        <p14:creationId xmlns:p14="http://schemas.microsoft.com/office/powerpoint/2010/main" val="163900430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3EC29B7-51DC-4012-A44C-5FCB014B5107}" type="slidenum">
              <a:rPr lang="en-US" smtClean="0"/>
              <a:pPr/>
              <a:t>64</a:t>
            </a:fld>
            <a:endParaRPr lang="en-US" dirty="0"/>
          </a:p>
        </p:txBody>
      </p:sp>
    </p:spTree>
    <p:extLst>
      <p:ext uri="{BB962C8B-B14F-4D97-AF65-F5344CB8AC3E}">
        <p14:creationId xmlns:p14="http://schemas.microsoft.com/office/powerpoint/2010/main" val="33130760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7"/>
          <p:cNvSpPr>
            <a:spLocks noGrp="1" noChangeArrowheads="1"/>
          </p:cNvSpPr>
          <p:nvPr>
            <p:ph type="sldNum" sz="quarter" idx="5"/>
          </p:nvPr>
        </p:nvSpPr>
        <p:spPr>
          <a:noFill/>
        </p:spPr>
        <p:txBody>
          <a:bodyPr/>
          <a:lstStyle/>
          <a:p>
            <a:fld id="{F908B0EB-71A0-4092-AADE-D32E80C5B31D}" type="slidenum">
              <a:rPr lang="en-US"/>
              <a:pPr/>
              <a:t>65</a:t>
            </a:fld>
            <a:endParaRPr lang="en-US" dirty="0"/>
          </a:p>
        </p:txBody>
      </p:sp>
      <p:sp>
        <p:nvSpPr>
          <p:cNvPr id="1413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1315" name="Rectangle 3"/>
          <p:cNvSpPr>
            <a:spLocks noGrp="1" noChangeArrowheads="1"/>
          </p:cNvSpPr>
          <p:nvPr>
            <p:ph type="body" idx="1"/>
          </p:nvPr>
        </p:nvSpPr>
        <p:spPr/>
        <p:txBody>
          <a:bodyPr/>
          <a:lstStyle/>
          <a:p>
            <a:pPr eaLnBrk="1" hangingPunct="1">
              <a:spcBef>
                <a:spcPct val="0"/>
              </a:spcBef>
            </a:pPr>
            <a:endParaRPr lang="en-US" dirty="0"/>
          </a:p>
        </p:txBody>
      </p:sp>
    </p:spTree>
    <p:extLst>
      <p:ext uri="{BB962C8B-B14F-4D97-AF65-F5344CB8AC3E}">
        <p14:creationId xmlns:p14="http://schemas.microsoft.com/office/powerpoint/2010/main" val="3053945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3EC29B7-51DC-4012-A44C-5FCB014B5107}" type="slidenum">
              <a:rPr lang="en-US" smtClean="0"/>
              <a:pPr/>
              <a:t>66</a:t>
            </a:fld>
            <a:endParaRPr lang="en-US" dirty="0"/>
          </a:p>
        </p:txBody>
      </p:sp>
    </p:spTree>
    <p:extLst>
      <p:ext uri="{BB962C8B-B14F-4D97-AF65-F5344CB8AC3E}">
        <p14:creationId xmlns:p14="http://schemas.microsoft.com/office/powerpoint/2010/main" val="5743025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7"/>
          <p:cNvSpPr>
            <a:spLocks noGrp="1" noChangeArrowheads="1"/>
          </p:cNvSpPr>
          <p:nvPr>
            <p:ph type="sldNum" sz="quarter" idx="5"/>
          </p:nvPr>
        </p:nvSpPr>
        <p:spPr>
          <a:noFill/>
        </p:spPr>
        <p:txBody>
          <a:bodyPr/>
          <a:lstStyle/>
          <a:p>
            <a:fld id="{F908B0EB-71A0-4092-AADE-D32E80C5B31D}" type="slidenum">
              <a:rPr lang="en-US"/>
              <a:pPr/>
              <a:t>67</a:t>
            </a:fld>
            <a:endParaRPr lang="en-US" dirty="0"/>
          </a:p>
        </p:txBody>
      </p:sp>
      <p:sp>
        <p:nvSpPr>
          <p:cNvPr id="1413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1315" name="Rectangle 3"/>
          <p:cNvSpPr>
            <a:spLocks noGrp="1" noChangeArrowheads="1"/>
          </p:cNvSpPr>
          <p:nvPr>
            <p:ph type="body" idx="1"/>
          </p:nvPr>
        </p:nvSpPr>
        <p:spPr/>
        <p:txBody>
          <a:bodyPr/>
          <a:lstStyle/>
          <a:p>
            <a:pPr eaLnBrk="1" hangingPunct="1">
              <a:spcBef>
                <a:spcPct val="0"/>
              </a:spcBef>
            </a:pPr>
            <a:endParaRPr lang="en-US" dirty="0"/>
          </a:p>
        </p:txBody>
      </p:sp>
    </p:spTree>
    <p:extLst>
      <p:ext uri="{BB962C8B-B14F-4D97-AF65-F5344CB8AC3E}">
        <p14:creationId xmlns:p14="http://schemas.microsoft.com/office/powerpoint/2010/main" val="30422813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4294967295"/>
          </p:nvPr>
        </p:nvSpPr>
        <p:spPr bwMode="auto">
          <a:xfrm>
            <a:off x="3979930" y="8844753"/>
            <a:ext cx="3044719" cy="465933"/>
          </a:xfrm>
          <a:prstGeom prst="rect">
            <a:avLst/>
          </a:prstGeom>
          <a:noFill/>
          <a:ln>
            <a:miter lim="800000"/>
            <a:headEnd/>
            <a:tailEnd/>
          </a:ln>
        </p:spPr>
        <p:txBody>
          <a:bodyPr lIns="92371" tIns="46185" rIns="92371" bIns="46185"/>
          <a:lstStyle/>
          <a:p>
            <a:fld id="{FF513192-A85C-4A57-A8A6-C9BB7BB6DAEE}" type="slidenum">
              <a:rPr lang="en-US"/>
              <a:pPr/>
              <a:t>14</a:t>
            </a:fld>
            <a:endParaRPr lang="en-US" dirty="0"/>
          </a:p>
        </p:txBody>
      </p:sp>
      <p:sp>
        <p:nvSpPr>
          <p:cNvPr id="61443" name="Rectangle 2"/>
          <p:cNvSpPr>
            <a:spLocks noGrp="1" noRot="1" noChangeAspect="1" noChangeArrowheads="1" noTextEdit="1"/>
          </p:cNvSpPr>
          <p:nvPr>
            <p:ph type="sldImg"/>
          </p:nvPr>
        </p:nvSpPr>
        <p:spPr>
          <a:xfrm>
            <a:off x="412750" y="700088"/>
            <a:ext cx="6205538" cy="3490912"/>
          </a:xfrm>
          <a:ln/>
        </p:spPr>
      </p:sp>
      <p:sp>
        <p:nvSpPr>
          <p:cNvPr id="61444" name="Rectangle 3"/>
          <p:cNvSpPr>
            <a:spLocks noGrp="1" noChangeArrowheads="1"/>
          </p:cNvSpPr>
          <p:nvPr>
            <p:ph type="body" idx="1"/>
          </p:nvPr>
        </p:nvSpPr>
        <p:spPr bwMode="auto">
          <a:xfrm>
            <a:off x="702628" y="4422378"/>
            <a:ext cx="5621020" cy="4190205"/>
          </a:xfrm>
          <a:prstGeom prst="rect">
            <a:avLst/>
          </a:prstGeom>
          <a:noFill/>
          <a:ln>
            <a:miter lim="800000"/>
            <a:headEnd/>
            <a:tailEnd/>
          </a:ln>
        </p:spPr>
        <p:txBody>
          <a:bodyPr lIns="92371" tIns="46185" rIns="92371" bIns="46185"/>
          <a:lstStyle/>
          <a:p>
            <a:endParaRPr lang="en-US" dirty="0">
              <a:latin typeface="Arial" pitchFamily="34" charset="0"/>
            </a:endParaRPr>
          </a:p>
        </p:txBody>
      </p:sp>
    </p:spTree>
    <p:extLst>
      <p:ext uri="{BB962C8B-B14F-4D97-AF65-F5344CB8AC3E}">
        <p14:creationId xmlns:p14="http://schemas.microsoft.com/office/powerpoint/2010/main" val="36827535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3881C39-7878-472C-9F5B-DD866BB63BF0}" type="slidenum">
              <a:rPr lang="en-US" smtClean="0"/>
              <a:pPr/>
              <a:t>68</a:t>
            </a:fld>
            <a:endParaRPr lang="en-US" dirty="0"/>
          </a:p>
        </p:txBody>
      </p:sp>
    </p:spTree>
    <p:extLst>
      <p:ext uri="{BB962C8B-B14F-4D97-AF65-F5344CB8AC3E}">
        <p14:creationId xmlns:p14="http://schemas.microsoft.com/office/powerpoint/2010/main" val="363721555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3881C39-7878-472C-9F5B-DD866BB63BF0}" type="slidenum">
              <a:rPr lang="en-US" smtClean="0"/>
              <a:pPr/>
              <a:t>69</a:t>
            </a:fld>
            <a:endParaRPr lang="en-US" dirty="0"/>
          </a:p>
        </p:txBody>
      </p:sp>
    </p:spTree>
    <p:extLst>
      <p:ext uri="{BB962C8B-B14F-4D97-AF65-F5344CB8AC3E}">
        <p14:creationId xmlns:p14="http://schemas.microsoft.com/office/powerpoint/2010/main" val="4307253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3EC29B7-51DC-4012-A44C-5FCB014B5107}" type="slidenum">
              <a:rPr lang="en-US" smtClean="0"/>
              <a:pPr/>
              <a:t>75</a:t>
            </a:fld>
            <a:endParaRPr lang="en-US" dirty="0"/>
          </a:p>
        </p:txBody>
      </p:sp>
    </p:spTree>
    <p:extLst>
      <p:ext uri="{BB962C8B-B14F-4D97-AF65-F5344CB8AC3E}">
        <p14:creationId xmlns:p14="http://schemas.microsoft.com/office/powerpoint/2010/main" val="289412227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3881C39-7878-472C-9F5B-DD866BB63BF0}" type="slidenum">
              <a:rPr lang="en-US" smtClean="0"/>
              <a:pPr/>
              <a:t>76</a:t>
            </a:fld>
            <a:endParaRPr lang="en-US" dirty="0"/>
          </a:p>
        </p:txBody>
      </p:sp>
    </p:spTree>
    <p:extLst>
      <p:ext uri="{BB962C8B-B14F-4D97-AF65-F5344CB8AC3E}">
        <p14:creationId xmlns:p14="http://schemas.microsoft.com/office/powerpoint/2010/main" val="11874127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3EC29B7-51DC-4012-A44C-5FCB014B5107}" type="slidenum">
              <a:rPr lang="en-US" smtClean="0"/>
              <a:pPr/>
              <a:t>77</a:t>
            </a:fld>
            <a:endParaRPr lang="en-US" dirty="0"/>
          </a:p>
        </p:txBody>
      </p:sp>
    </p:spTree>
    <p:extLst>
      <p:ext uri="{BB962C8B-B14F-4D97-AF65-F5344CB8AC3E}">
        <p14:creationId xmlns:p14="http://schemas.microsoft.com/office/powerpoint/2010/main" val="74833434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7856B6D-F7A7-4768-8858-58A6473ADF1E}" type="slidenum">
              <a:rPr lang="en-US" smtClean="0"/>
              <a:pPr/>
              <a:t>80</a:t>
            </a:fld>
            <a:endParaRPr lang="en-US" dirty="0"/>
          </a:p>
        </p:txBody>
      </p:sp>
    </p:spTree>
    <p:extLst>
      <p:ext uri="{BB962C8B-B14F-4D97-AF65-F5344CB8AC3E}">
        <p14:creationId xmlns:p14="http://schemas.microsoft.com/office/powerpoint/2010/main" val="425167151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7856B6D-F7A7-4768-8858-58A6473ADF1E}" type="slidenum">
              <a:rPr lang="en-US" smtClean="0"/>
              <a:pPr/>
              <a:t>81</a:t>
            </a:fld>
            <a:endParaRPr lang="en-US" dirty="0"/>
          </a:p>
        </p:txBody>
      </p:sp>
    </p:spTree>
    <p:extLst>
      <p:ext uri="{BB962C8B-B14F-4D97-AF65-F5344CB8AC3E}">
        <p14:creationId xmlns:p14="http://schemas.microsoft.com/office/powerpoint/2010/main" val="382852460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89</a:t>
            </a:fld>
            <a:endParaRPr lang="en-US" altLang="en-US" dirty="0"/>
          </a:p>
        </p:txBody>
      </p:sp>
    </p:spTree>
    <p:extLst>
      <p:ext uri="{BB962C8B-B14F-4D97-AF65-F5344CB8AC3E}">
        <p14:creationId xmlns:p14="http://schemas.microsoft.com/office/powerpoint/2010/main" val="7203216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GAC and PAC depletes oxygen, especially if wet – </a:t>
            </a:r>
            <a:r>
              <a:rPr lang="en-US" i="1" dirty="0"/>
              <a:t>do not enter confined spaces until air tests show safe </a:t>
            </a:r>
            <a:r>
              <a:rPr lang="en-US" dirty="0"/>
              <a:t>– even large contactor – ventilate strongly</a:t>
            </a:r>
          </a:p>
          <a:p>
            <a:endParaRPr lang="en-US" dirty="0"/>
          </a:p>
          <a:p>
            <a:r>
              <a:rPr lang="en-US" dirty="0"/>
              <a:t>Dust from GAC and especially PAC is deleterious to respiration and can lead to chronic breathing problems – use respirator and goggles or full face respirator</a:t>
            </a:r>
          </a:p>
          <a:p>
            <a:endParaRPr lang="en-US" dirty="0"/>
          </a:p>
          <a:p>
            <a:r>
              <a:rPr lang="en-US" dirty="0"/>
              <a:t>Dust explosions, deflagrations, detonations and fires cause fatalities and injuries</a:t>
            </a:r>
          </a:p>
          <a:p>
            <a:endParaRPr lang="en-US" dirty="0"/>
          </a:p>
          <a:p>
            <a:r>
              <a:rPr lang="en-US" i="1" dirty="0"/>
              <a:t>All electrical equipment in PAC dry handling areas must be Class II Division 2 minimum – do not forget fire detection, instrumentation and security devices</a:t>
            </a:r>
          </a:p>
          <a:p>
            <a:endParaRPr lang="en-US" i="1" dirty="0"/>
          </a:p>
          <a:p>
            <a:r>
              <a:rPr lang="en-US" dirty="0"/>
              <a:t>Segregate electrical equipment from dusty areas wherever possible</a:t>
            </a:r>
          </a:p>
          <a:p>
            <a:endParaRPr lang="en-US" dirty="0"/>
          </a:p>
        </p:txBody>
      </p:sp>
      <p:sp>
        <p:nvSpPr>
          <p:cNvPr id="4" name="Slide Number Placeholder 3"/>
          <p:cNvSpPr>
            <a:spLocks noGrp="1"/>
          </p:cNvSpPr>
          <p:nvPr>
            <p:ph type="sldNum" sz="quarter" idx="10"/>
          </p:nvPr>
        </p:nvSpPr>
        <p:spPr/>
        <p:txBody>
          <a:bodyPr/>
          <a:lstStyle/>
          <a:p>
            <a:fld id="{48B5D1F1-A18F-4099-8D55-41F50D951F2F}" type="slidenum">
              <a:rPr lang="en-US" smtClean="0"/>
              <a:t>102</a:t>
            </a:fld>
            <a:endParaRPr lang="en-US" dirty="0"/>
          </a:p>
        </p:txBody>
      </p:sp>
    </p:spTree>
    <p:extLst>
      <p:ext uri="{BB962C8B-B14F-4D97-AF65-F5344CB8AC3E}">
        <p14:creationId xmlns:p14="http://schemas.microsoft.com/office/powerpoint/2010/main" val="55326072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33602" lvl="2"/>
            <a:r>
              <a:rPr lang="en-US" dirty="0"/>
              <a:t>Spray will disperse activated carbon</a:t>
            </a:r>
          </a:p>
          <a:p>
            <a:pPr marL="933602" lvl="2"/>
            <a:r>
              <a:rPr lang="en-US" dirty="0"/>
              <a:t>Use fire extinguishers or fine mist sprayers</a:t>
            </a:r>
          </a:p>
          <a:p>
            <a:endParaRPr lang="en-US" dirty="0"/>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104</a:t>
            </a:fld>
            <a:endParaRPr lang="en-US" altLang="en-US" dirty="0"/>
          </a:p>
        </p:txBody>
      </p:sp>
    </p:spTree>
    <p:extLst>
      <p:ext uri="{BB962C8B-B14F-4D97-AF65-F5344CB8AC3E}">
        <p14:creationId xmlns:p14="http://schemas.microsoft.com/office/powerpoint/2010/main" val="15916132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4294967295"/>
          </p:nvPr>
        </p:nvSpPr>
        <p:spPr bwMode="auto">
          <a:xfrm>
            <a:off x="3979930" y="8844753"/>
            <a:ext cx="3044719" cy="465933"/>
          </a:xfrm>
          <a:prstGeom prst="rect">
            <a:avLst/>
          </a:prstGeom>
          <a:noFill/>
          <a:ln>
            <a:miter lim="800000"/>
            <a:headEnd/>
            <a:tailEnd/>
          </a:ln>
        </p:spPr>
        <p:txBody>
          <a:bodyPr lIns="92371" tIns="46185" rIns="92371" bIns="46185"/>
          <a:lstStyle/>
          <a:p>
            <a:fld id="{475DA0E3-1F19-443B-9ADE-C0CF71220421}" type="slidenum">
              <a:rPr lang="en-US"/>
              <a:pPr/>
              <a:t>16</a:t>
            </a:fld>
            <a:endParaRPr lang="en-US"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bwMode="auto">
          <a:xfrm>
            <a:off x="702628" y="4422378"/>
            <a:ext cx="5621020" cy="4190205"/>
          </a:xfrm>
          <a:prstGeom prst="rect">
            <a:avLst/>
          </a:prstGeom>
          <a:noFill/>
          <a:ln>
            <a:miter lim="800000"/>
            <a:headEnd/>
            <a:tailEnd/>
          </a:ln>
        </p:spPr>
        <p:txBody>
          <a:bodyPr lIns="92371" tIns="46185" rIns="92371" bIns="46185"/>
          <a:lstStyle/>
          <a:p>
            <a:endParaRPr lang="en-US" dirty="0">
              <a:latin typeface="Arial" pitchFamily="34" charset="0"/>
            </a:endParaRPr>
          </a:p>
        </p:txBody>
      </p:sp>
    </p:spTree>
    <p:extLst>
      <p:ext uri="{BB962C8B-B14F-4D97-AF65-F5344CB8AC3E}">
        <p14:creationId xmlns:p14="http://schemas.microsoft.com/office/powerpoint/2010/main" val="107825558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108</a:t>
            </a:fld>
            <a:endParaRPr lang="en-US" altLang="en-US" dirty="0"/>
          </a:p>
        </p:txBody>
      </p:sp>
    </p:spTree>
    <p:extLst>
      <p:ext uri="{BB962C8B-B14F-4D97-AF65-F5344CB8AC3E}">
        <p14:creationId xmlns:p14="http://schemas.microsoft.com/office/powerpoint/2010/main" val="42263072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4294967295"/>
          </p:nvPr>
        </p:nvSpPr>
        <p:spPr bwMode="auto">
          <a:xfrm>
            <a:off x="3979930" y="8844753"/>
            <a:ext cx="3044719" cy="465933"/>
          </a:xfrm>
          <a:prstGeom prst="rect">
            <a:avLst/>
          </a:prstGeom>
          <a:noFill/>
          <a:ln>
            <a:miter lim="800000"/>
            <a:headEnd/>
            <a:tailEnd/>
          </a:ln>
        </p:spPr>
        <p:txBody>
          <a:bodyPr lIns="92371" tIns="46185" rIns="92371" bIns="46185"/>
          <a:lstStyle/>
          <a:p>
            <a:fld id="{06BB4A9B-131E-4180-A848-9739B792CFA8}" type="slidenum">
              <a:rPr lang="en-US"/>
              <a:pPr/>
              <a:t>17</a:t>
            </a:fld>
            <a:endParaRPr lang="en-US" dirty="0"/>
          </a:p>
        </p:txBody>
      </p:sp>
      <p:sp>
        <p:nvSpPr>
          <p:cNvPr id="65539" name="Rectangle 2"/>
          <p:cNvSpPr>
            <a:spLocks noGrp="1" noRot="1" noChangeAspect="1" noChangeArrowheads="1" noTextEdit="1"/>
          </p:cNvSpPr>
          <p:nvPr>
            <p:ph type="sldImg"/>
          </p:nvPr>
        </p:nvSpPr>
        <p:spPr>
          <a:xfrm>
            <a:off x="411163" y="700088"/>
            <a:ext cx="6207125" cy="3490912"/>
          </a:xfrm>
          <a:ln/>
        </p:spPr>
      </p:sp>
      <p:sp>
        <p:nvSpPr>
          <p:cNvPr id="65540" name="Rectangle 3"/>
          <p:cNvSpPr>
            <a:spLocks noGrp="1" noChangeArrowheads="1"/>
          </p:cNvSpPr>
          <p:nvPr>
            <p:ph type="body" idx="1"/>
          </p:nvPr>
        </p:nvSpPr>
        <p:spPr bwMode="auto">
          <a:xfrm>
            <a:off x="702628" y="4422378"/>
            <a:ext cx="5621020" cy="4190205"/>
          </a:xfrm>
          <a:prstGeom prst="rect">
            <a:avLst/>
          </a:prstGeom>
          <a:noFill/>
          <a:ln>
            <a:miter lim="800000"/>
            <a:headEnd/>
            <a:tailEnd/>
          </a:ln>
        </p:spPr>
        <p:txBody>
          <a:bodyPr lIns="92371" tIns="46185" rIns="92371" bIns="46185"/>
          <a:lstStyle/>
          <a:p>
            <a:endParaRPr lang="en-GB" dirty="0">
              <a:latin typeface="Arial" pitchFamily="34" charset="0"/>
            </a:endParaRPr>
          </a:p>
        </p:txBody>
      </p:sp>
    </p:spTree>
    <p:extLst>
      <p:ext uri="{BB962C8B-B14F-4D97-AF65-F5344CB8AC3E}">
        <p14:creationId xmlns:p14="http://schemas.microsoft.com/office/powerpoint/2010/main" val="10705651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4294967295"/>
          </p:nvPr>
        </p:nvSpPr>
        <p:spPr bwMode="auto">
          <a:xfrm>
            <a:off x="3979930" y="8844753"/>
            <a:ext cx="3044719" cy="465933"/>
          </a:xfrm>
          <a:prstGeom prst="rect">
            <a:avLst/>
          </a:prstGeom>
          <a:noFill/>
          <a:ln>
            <a:miter lim="800000"/>
            <a:headEnd/>
            <a:tailEnd/>
          </a:ln>
        </p:spPr>
        <p:txBody>
          <a:bodyPr lIns="92371" tIns="46185" rIns="92371" bIns="46185"/>
          <a:lstStyle/>
          <a:p>
            <a:fld id="{BD38D2C8-DCA5-4487-9CC7-D8AD7FCCF933}" type="slidenum">
              <a:rPr lang="en-US"/>
              <a:pPr/>
              <a:t>18</a:t>
            </a:fld>
            <a:endParaRPr lang="en-US" dirty="0"/>
          </a:p>
        </p:txBody>
      </p:sp>
      <p:sp>
        <p:nvSpPr>
          <p:cNvPr id="67587" name="Rectangle 2"/>
          <p:cNvSpPr>
            <a:spLocks noGrp="1" noRot="1" noChangeAspect="1" noChangeArrowheads="1" noTextEdit="1"/>
          </p:cNvSpPr>
          <p:nvPr>
            <p:ph type="sldImg"/>
          </p:nvPr>
        </p:nvSpPr>
        <p:spPr>
          <a:xfrm>
            <a:off x="411163" y="700088"/>
            <a:ext cx="6207125" cy="3490912"/>
          </a:xfrm>
          <a:ln/>
        </p:spPr>
      </p:sp>
      <p:sp>
        <p:nvSpPr>
          <p:cNvPr id="67588" name="Rectangle 3"/>
          <p:cNvSpPr>
            <a:spLocks noGrp="1" noChangeArrowheads="1"/>
          </p:cNvSpPr>
          <p:nvPr>
            <p:ph type="body" idx="1"/>
          </p:nvPr>
        </p:nvSpPr>
        <p:spPr bwMode="auto">
          <a:xfrm>
            <a:off x="691340" y="4444816"/>
            <a:ext cx="5621020" cy="4190205"/>
          </a:xfrm>
          <a:prstGeom prst="rect">
            <a:avLst/>
          </a:prstGeom>
          <a:noFill/>
          <a:ln>
            <a:miter lim="800000"/>
            <a:headEnd/>
            <a:tailEnd/>
          </a:ln>
        </p:spPr>
        <p:txBody>
          <a:bodyPr lIns="92371" tIns="46185" rIns="92371" bIns="46185"/>
          <a:lstStyle/>
          <a:p>
            <a:endParaRPr lang="en-GB" dirty="0">
              <a:latin typeface="Arial" pitchFamily="34" charset="0"/>
            </a:endParaRPr>
          </a:p>
        </p:txBody>
      </p:sp>
    </p:spTree>
    <p:extLst>
      <p:ext uri="{BB962C8B-B14F-4D97-AF65-F5344CB8AC3E}">
        <p14:creationId xmlns:p14="http://schemas.microsoft.com/office/powerpoint/2010/main" val="2244091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4294967295"/>
          </p:nvPr>
        </p:nvSpPr>
        <p:spPr bwMode="auto">
          <a:xfrm>
            <a:off x="3979930" y="8844753"/>
            <a:ext cx="3044719" cy="465933"/>
          </a:xfrm>
          <a:prstGeom prst="rect">
            <a:avLst/>
          </a:prstGeom>
          <a:noFill/>
          <a:ln>
            <a:miter lim="800000"/>
            <a:headEnd/>
            <a:tailEnd/>
          </a:ln>
        </p:spPr>
        <p:txBody>
          <a:bodyPr lIns="92371" tIns="46185" rIns="92371" bIns="46185"/>
          <a:lstStyle/>
          <a:p>
            <a:fld id="{1CBE9328-9A6E-40E0-AFFF-A235E13BBDB1}" type="slidenum">
              <a:rPr lang="en-US"/>
              <a:pPr/>
              <a:t>19</a:t>
            </a:fld>
            <a:endParaRPr lang="en-US" dirty="0"/>
          </a:p>
        </p:txBody>
      </p:sp>
      <p:sp>
        <p:nvSpPr>
          <p:cNvPr id="69635" name="Rectangle 2"/>
          <p:cNvSpPr>
            <a:spLocks noGrp="1" noRot="1" noChangeAspect="1" noChangeArrowheads="1" noTextEdit="1"/>
          </p:cNvSpPr>
          <p:nvPr>
            <p:ph type="sldImg"/>
          </p:nvPr>
        </p:nvSpPr>
        <p:spPr>
          <a:xfrm>
            <a:off x="411163" y="700088"/>
            <a:ext cx="6207125" cy="3490912"/>
          </a:xfrm>
          <a:ln/>
        </p:spPr>
      </p:sp>
      <p:sp>
        <p:nvSpPr>
          <p:cNvPr id="69636" name="Rectangle 3"/>
          <p:cNvSpPr>
            <a:spLocks noGrp="1" noChangeArrowheads="1"/>
          </p:cNvSpPr>
          <p:nvPr>
            <p:ph type="body" idx="1"/>
          </p:nvPr>
        </p:nvSpPr>
        <p:spPr bwMode="auto">
          <a:xfrm>
            <a:off x="702628" y="4422378"/>
            <a:ext cx="5621020" cy="4190205"/>
          </a:xfrm>
          <a:prstGeom prst="rect">
            <a:avLst/>
          </a:prstGeom>
          <a:noFill/>
          <a:ln>
            <a:miter lim="800000"/>
            <a:headEnd/>
            <a:tailEnd/>
          </a:ln>
        </p:spPr>
        <p:txBody>
          <a:bodyPr lIns="92371" tIns="46185" rIns="92371" bIns="46185"/>
          <a:lstStyle/>
          <a:p>
            <a:endParaRPr lang="en-GB" dirty="0">
              <a:latin typeface="Arial" pitchFamily="34" charset="0"/>
            </a:endParaRPr>
          </a:p>
        </p:txBody>
      </p:sp>
    </p:spTree>
    <p:extLst>
      <p:ext uri="{BB962C8B-B14F-4D97-AF65-F5344CB8AC3E}">
        <p14:creationId xmlns:p14="http://schemas.microsoft.com/office/powerpoint/2010/main" val="39822119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jpeg"/><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jpeg"/><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8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1301552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b="1">
                <a:solidFill>
                  <a:srgbClr val="395173"/>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90B599-C7AA-4C78-ADC3-D87259F907D8}" type="datetimeFigureOut">
              <a:rPr lang="en-US" smtClean="0"/>
              <a:t>8/2/2018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B563F-3A90-42D0-81E7-A1CA74F2F8B1}" type="slidenum">
              <a:rPr lang="en-US" smtClean="0"/>
              <a:t>‹#›</a:t>
            </a:fld>
            <a:endParaRPr lang="en-US"/>
          </a:p>
        </p:txBody>
      </p:sp>
      <p:sp>
        <p:nvSpPr>
          <p:cNvPr id="7" name="Rectangle 6"/>
          <p:cNvSpPr/>
          <p:nvPr userDrawn="1"/>
        </p:nvSpPr>
        <p:spPr>
          <a:xfrm flipV="1">
            <a:off x="2"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8"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9"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0" name="TextBox 13"/>
          <p:cNvSpPr txBox="1"/>
          <p:nvPr userDrawn="1"/>
        </p:nvSpPr>
        <p:spPr>
          <a:xfrm>
            <a:off x="161036" y="6456383"/>
            <a:ext cx="360009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sp>
        <p:nvSpPr>
          <p:cNvPr id="11" name="TextBox 14"/>
          <p:cNvSpPr txBox="1"/>
          <p:nvPr userDrawn="1"/>
        </p:nvSpPr>
        <p:spPr>
          <a:xfrm>
            <a:off x="7286765" y="6456383"/>
            <a:ext cx="4520249"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2016 WE&amp;RF  ALL RIGHTS RESERVED</a:t>
            </a: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991109" y="6294382"/>
            <a:ext cx="1227496" cy="563618"/>
          </a:xfrm>
          <a:prstGeom prst="rect">
            <a:avLst/>
          </a:prstGeom>
        </p:spPr>
      </p:pic>
    </p:spTree>
    <p:extLst>
      <p:ext uri="{BB962C8B-B14F-4D97-AF65-F5344CB8AC3E}">
        <p14:creationId xmlns:p14="http://schemas.microsoft.com/office/powerpoint/2010/main" val="2906849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834831" y="5687628"/>
            <a:ext cx="7687733" cy="475836"/>
          </a:xfrm>
          <a:prstGeom prst="rect">
            <a:avLst/>
          </a:prstGeom>
        </p:spPr>
        <p:txBody>
          <a:bodyPr wrap="square" lIns="0" tIns="0" rIns="0" bIns="0">
            <a:noAutofit/>
          </a:bodyPr>
          <a:lstStyle>
            <a:lvl1pPr algn="l">
              <a:defRPr sz="1800" b="1">
                <a:solidFill>
                  <a:schemeClr val="tx1">
                    <a:lumMod val="75000"/>
                    <a:lumOff val="25000"/>
                  </a:schemeClr>
                </a:solidFill>
                <a:latin typeface="Arial"/>
                <a:cs typeface="Arial"/>
              </a:defRPr>
            </a:lvl1pPr>
          </a:lstStyle>
          <a:p>
            <a:r>
              <a:rPr lang="en-US" dirty="0"/>
              <a:t>Presenters:</a:t>
            </a:r>
          </a:p>
        </p:txBody>
      </p:sp>
      <p:sp>
        <p:nvSpPr>
          <p:cNvPr id="4" name="Rectangle 3"/>
          <p:cNvSpPr/>
          <p:nvPr userDrawn="1"/>
        </p:nvSpPr>
        <p:spPr>
          <a:xfrm>
            <a:off x="6787980" y="4135090"/>
            <a:ext cx="5404021" cy="836711"/>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 name="Rectangle 4"/>
          <p:cNvSpPr/>
          <p:nvPr userDrawn="1"/>
        </p:nvSpPr>
        <p:spPr>
          <a:xfrm>
            <a:off x="1" y="4135090"/>
            <a:ext cx="6787979" cy="1250647"/>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nvGrpSpPr>
          <p:cNvPr id="6" name="Group 5"/>
          <p:cNvGrpSpPr/>
          <p:nvPr userDrawn="1"/>
        </p:nvGrpSpPr>
        <p:grpSpPr>
          <a:xfrm>
            <a:off x="3553427" y="4412973"/>
            <a:ext cx="8638575" cy="1444578"/>
            <a:chOff x="538163" y="4556125"/>
            <a:chExt cx="8543925" cy="1905000"/>
          </a:xfrm>
        </p:grpSpPr>
        <p:sp>
          <p:nvSpPr>
            <p:cNvPr id="7" name="Freeform 10"/>
            <p:cNvSpPr>
              <a:spLocks/>
            </p:cNvSpPr>
            <p:nvPr/>
          </p:nvSpPr>
          <p:spPr bwMode="auto">
            <a:xfrm>
              <a:off x="5249863" y="5673725"/>
              <a:ext cx="3832225" cy="787400"/>
            </a:xfrm>
            <a:custGeom>
              <a:avLst/>
              <a:gdLst>
                <a:gd name="T0" fmla="*/ 2414 w 2414"/>
                <a:gd name="T1" fmla="*/ 164 h 496"/>
                <a:gd name="T2" fmla="*/ 2314 w 2414"/>
                <a:gd name="T3" fmla="*/ 148 h 496"/>
                <a:gd name="T4" fmla="*/ 2200 w 2414"/>
                <a:gd name="T5" fmla="*/ 136 h 496"/>
                <a:gd name="T6" fmla="*/ 2054 w 2414"/>
                <a:gd name="T7" fmla="*/ 130 h 496"/>
                <a:gd name="T8" fmla="*/ 1886 w 2414"/>
                <a:gd name="T9" fmla="*/ 136 h 496"/>
                <a:gd name="T10" fmla="*/ 1750 w 2414"/>
                <a:gd name="T11" fmla="*/ 152 h 496"/>
                <a:gd name="T12" fmla="*/ 1656 w 2414"/>
                <a:gd name="T13" fmla="*/ 168 h 496"/>
                <a:gd name="T14" fmla="*/ 1562 w 2414"/>
                <a:gd name="T15" fmla="*/ 192 h 496"/>
                <a:gd name="T16" fmla="*/ 1468 w 2414"/>
                <a:gd name="T17" fmla="*/ 222 h 496"/>
                <a:gd name="T18" fmla="*/ 1374 w 2414"/>
                <a:gd name="T19" fmla="*/ 258 h 496"/>
                <a:gd name="T20" fmla="*/ 1328 w 2414"/>
                <a:gd name="T21" fmla="*/ 280 h 496"/>
                <a:gd name="T22" fmla="*/ 1146 w 2414"/>
                <a:gd name="T23" fmla="*/ 362 h 496"/>
                <a:gd name="T24" fmla="*/ 960 w 2414"/>
                <a:gd name="T25" fmla="*/ 426 h 496"/>
                <a:gd name="T26" fmla="*/ 824 w 2414"/>
                <a:gd name="T27" fmla="*/ 462 h 496"/>
                <a:gd name="T28" fmla="*/ 732 w 2414"/>
                <a:gd name="T29" fmla="*/ 478 h 496"/>
                <a:gd name="T30" fmla="*/ 644 w 2414"/>
                <a:gd name="T31" fmla="*/ 490 h 496"/>
                <a:gd name="T32" fmla="*/ 558 w 2414"/>
                <a:gd name="T33" fmla="*/ 496 h 496"/>
                <a:gd name="T34" fmla="*/ 472 w 2414"/>
                <a:gd name="T35" fmla="*/ 496 h 496"/>
                <a:gd name="T36" fmla="*/ 390 w 2414"/>
                <a:gd name="T37" fmla="*/ 490 h 496"/>
                <a:gd name="T38" fmla="*/ 310 w 2414"/>
                <a:gd name="T39" fmla="*/ 478 h 496"/>
                <a:gd name="T40" fmla="*/ 234 w 2414"/>
                <a:gd name="T41" fmla="*/ 458 h 496"/>
                <a:gd name="T42" fmla="*/ 162 w 2414"/>
                <a:gd name="T43" fmla="*/ 434 h 496"/>
                <a:gd name="T44" fmla="*/ 94 w 2414"/>
                <a:gd name="T45" fmla="*/ 402 h 496"/>
                <a:gd name="T46" fmla="*/ 30 w 2414"/>
                <a:gd name="T47" fmla="*/ 364 h 496"/>
                <a:gd name="T48" fmla="*/ 0 w 2414"/>
                <a:gd name="T49" fmla="*/ 342 h 496"/>
                <a:gd name="T50" fmla="*/ 48 w 2414"/>
                <a:gd name="T51" fmla="*/ 360 h 496"/>
                <a:gd name="T52" fmla="*/ 136 w 2414"/>
                <a:gd name="T53" fmla="*/ 386 h 496"/>
                <a:gd name="T54" fmla="*/ 214 w 2414"/>
                <a:gd name="T55" fmla="*/ 402 h 496"/>
                <a:gd name="T56" fmla="*/ 306 w 2414"/>
                <a:gd name="T57" fmla="*/ 414 h 496"/>
                <a:gd name="T58" fmla="*/ 406 w 2414"/>
                <a:gd name="T59" fmla="*/ 416 h 496"/>
                <a:gd name="T60" fmla="*/ 512 w 2414"/>
                <a:gd name="T61" fmla="*/ 408 h 496"/>
                <a:gd name="T62" fmla="*/ 566 w 2414"/>
                <a:gd name="T63" fmla="*/ 398 h 496"/>
                <a:gd name="T64" fmla="*/ 686 w 2414"/>
                <a:gd name="T65" fmla="*/ 362 h 496"/>
                <a:gd name="T66" fmla="*/ 822 w 2414"/>
                <a:gd name="T67" fmla="*/ 308 h 496"/>
                <a:gd name="T68" fmla="*/ 1126 w 2414"/>
                <a:gd name="T69" fmla="*/ 172 h 496"/>
                <a:gd name="T70" fmla="*/ 1290 w 2414"/>
                <a:gd name="T71" fmla="*/ 106 h 496"/>
                <a:gd name="T72" fmla="*/ 1454 w 2414"/>
                <a:gd name="T73" fmla="*/ 50 h 496"/>
                <a:gd name="T74" fmla="*/ 1576 w 2414"/>
                <a:gd name="T75" fmla="*/ 20 h 496"/>
                <a:gd name="T76" fmla="*/ 1658 w 2414"/>
                <a:gd name="T77" fmla="*/ 8 h 496"/>
                <a:gd name="T78" fmla="*/ 1736 w 2414"/>
                <a:gd name="T79" fmla="*/ 2 h 496"/>
                <a:gd name="T80" fmla="*/ 1774 w 2414"/>
                <a:gd name="T81" fmla="*/ 0 h 496"/>
                <a:gd name="T82" fmla="*/ 1920 w 2414"/>
                <a:gd name="T83" fmla="*/ 10 h 496"/>
                <a:gd name="T84" fmla="*/ 2048 w 2414"/>
                <a:gd name="T85" fmla="*/ 30 h 496"/>
                <a:gd name="T86" fmla="*/ 2158 w 2414"/>
                <a:gd name="T87" fmla="*/ 56 h 496"/>
                <a:gd name="T88" fmla="*/ 2248 w 2414"/>
                <a:gd name="T89" fmla="*/ 86 h 496"/>
                <a:gd name="T90" fmla="*/ 2320 w 2414"/>
                <a:gd name="T91" fmla="*/ 114 h 496"/>
                <a:gd name="T92" fmla="*/ 2404 w 2414"/>
                <a:gd name="T93" fmla="*/ 156 h 496"/>
                <a:gd name="T94" fmla="*/ 2414 w 2414"/>
                <a:gd name="T95" fmla="*/ 164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14" h="496">
                  <a:moveTo>
                    <a:pt x="2414" y="164"/>
                  </a:moveTo>
                  <a:lnTo>
                    <a:pt x="2414" y="164"/>
                  </a:lnTo>
                  <a:lnTo>
                    <a:pt x="2388" y="158"/>
                  </a:lnTo>
                  <a:lnTo>
                    <a:pt x="2314" y="148"/>
                  </a:lnTo>
                  <a:lnTo>
                    <a:pt x="2260" y="142"/>
                  </a:lnTo>
                  <a:lnTo>
                    <a:pt x="2200" y="136"/>
                  </a:lnTo>
                  <a:lnTo>
                    <a:pt x="2130" y="132"/>
                  </a:lnTo>
                  <a:lnTo>
                    <a:pt x="2054" y="130"/>
                  </a:lnTo>
                  <a:lnTo>
                    <a:pt x="1972" y="132"/>
                  </a:lnTo>
                  <a:lnTo>
                    <a:pt x="1886" y="136"/>
                  </a:lnTo>
                  <a:lnTo>
                    <a:pt x="1796" y="146"/>
                  </a:lnTo>
                  <a:lnTo>
                    <a:pt x="1750" y="152"/>
                  </a:lnTo>
                  <a:lnTo>
                    <a:pt x="1704" y="160"/>
                  </a:lnTo>
                  <a:lnTo>
                    <a:pt x="1656" y="168"/>
                  </a:lnTo>
                  <a:lnTo>
                    <a:pt x="1610" y="180"/>
                  </a:lnTo>
                  <a:lnTo>
                    <a:pt x="1562" y="192"/>
                  </a:lnTo>
                  <a:lnTo>
                    <a:pt x="1516" y="206"/>
                  </a:lnTo>
                  <a:lnTo>
                    <a:pt x="1468" y="222"/>
                  </a:lnTo>
                  <a:lnTo>
                    <a:pt x="1422" y="240"/>
                  </a:lnTo>
                  <a:lnTo>
                    <a:pt x="1374" y="258"/>
                  </a:lnTo>
                  <a:lnTo>
                    <a:pt x="1328" y="280"/>
                  </a:lnTo>
                  <a:lnTo>
                    <a:pt x="1328" y="280"/>
                  </a:lnTo>
                  <a:lnTo>
                    <a:pt x="1238" y="324"/>
                  </a:lnTo>
                  <a:lnTo>
                    <a:pt x="1146" y="362"/>
                  </a:lnTo>
                  <a:lnTo>
                    <a:pt x="1052" y="398"/>
                  </a:lnTo>
                  <a:lnTo>
                    <a:pt x="960" y="426"/>
                  </a:lnTo>
                  <a:lnTo>
                    <a:pt x="868" y="452"/>
                  </a:lnTo>
                  <a:lnTo>
                    <a:pt x="824" y="462"/>
                  </a:lnTo>
                  <a:lnTo>
                    <a:pt x="778" y="470"/>
                  </a:lnTo>
                  <a:lnTo>
                    <a:pt x="732" y="478"/>
                  </a:lnTo>
                  <a:lnTo>
                    <a:pt x="688" y="484"/>
                  </a:lnTo>
                  <a:lnTo>
                    <a:pt x="644" y="490"/>
                  </a:lnTo>
                  <a:lnTo>
                    <a:pt x="600" y="494"/>
                  </a:lnTo>
                  <a:lnTo>
                    <a:pt x="558" y="496"/>
                  </a:lnTo>
                  <a:lnTo>
                    <a:pt x="514" y="496"/>
                  </a:lnTo>
                  <a:lnTo>
                    <a:pt x="472" y="496"/>
                  </a:lnTo>
                  <a:lnTo>
                    <a:pt x="430" y="494"/>
                  </a:lnTo>
                  <a:lnTo>
                    <a:pt x="390" y="490"/>
                  </a:lnTo>
                  <a:lnTo>
                    <a:pt x="350" y="484"/>
                  </a:lnTo>
                  <a:lnTo>
                    <a:pt x="310" y="478"/>
                  </a:lnTo>
                  <a:lnTo>
                    <a:pt x="272" y="468"/>
                  </a:lnTo>
                  <a:lnTo>
                    <a:pt x="234" y="458"/>
                  </a:lnTo>
                  <a:lnTo>
                    <a:pt x="198" y="446"/>
                  </a:lnTo>
                  <a:lnTo>
                    <a:pt x="162" y="434"/>
                  </a:lnTo>
                  <a:lnTo>
                    <a:pt x="128" y="418"/>
                  </a:lnTo>
                  <a:lnTo>
                    <a:pt x="94" y="402"/>
                  </a:lnTo>
                  <a:lnTo>
                    <a:pt x="62" y="384"/>
                  </a:lnTo>
                  <a:lnTo>
                    <a:pt x="30" y="364"/>
                  </a:lnTo>
                  <a:lnTo>
                    <a:pt x="0" y="342"/>
                  </a:lnTo>
                  <a:lnTo>
                    <a:pt x="0" y="342"/>
                  </a:lnTo>
                  <a:lnTo>
                    <a:pt x="12" y="346"/>
                  </a:lnTo>
                  <a:lnTo>
                    <a:pt x="48" y="360"/>
                  </a:lnTo>
                  <a:lnTo>
                    <a:pt x="102" y="376"/>
                  </a:lnTo>
                  <a:lnTo>
                    <a:pt x="136" y="386"/>
                  </a:lnTo>
                  <a:lnTo>
                    <a:pt x="174" y="394"/>
                  </a:lnTo>
                  <a:lnTo>
                    <a:pt x="214" y="402"/>
                  </a:lnTo>
                  <a:lnTo>
                    <a:pt x="260" y="408"/>
                  </a:lnTo>
                  <a:lnTo>
                    <a:pt x="306" y="414"/>
                  </a:lnTo>
                  <a:lnTo>
                    <a:pt x="356" y="416"/>
                  </a:lnTo>
                  <a:lnTo>
                    <a:pt x="406" y="416"/>
                  </a:lnTo>
                  <a:lnTo>
                    <a:pt x="458" y="414"/>
                  </a:lnTo>
                  <a:lnTo>
                    <a:pt x="512" y="408"/>
                  </a:lnTo>
                  <a:lnTo>
                    <a:pt x="566" y="398"/>
                  </a:lnTo>
                  <a:lnTo>
                    <a:pt x="566" y="398"/>
                  </a:lnTo>
                  <a:lnTo>
                    <a:pt x="624" y="382"/>
                  </a:lnTo>
                  <a:lnTo>
                    <a:pt x="686" y="362"/>
                  </a:lnTo>
                  <a:lnTo>
                    <a:pt x="752" y="336"/>
                  </a:lnTo>
                  <a:lnTo>
                    <a:pt x="822" y="308"/>
                  </a:lnTo>
                  <a:lnTo>
                    <a:pt x="970" y="242"/>
                  </a:lnTo>
                  <a:lnTo>
                    <a:pt x="1126" y="172"/>
                  </a:lnTo>
                  <a:lnTo>
                    <a:pt x="1208" y="138"/>
                  </a:lnTo>
                  <a:lnTo>
                    <a:pt x="1290" y="106"/>
                  </a:lnTo>
                  <a:lnTo>
                    <a:pt x="1372" y="76"/>
                  </a:lnTo>
                  <a:lnTo>
                    <a:pt x="1454" y="50"/>
                  </a:lnTo>
                  <a:lnTo>
                    <a:pt x="1536" y="30"/>
                  </a:lnTo>
                  <a:lnTo>
                    <a:pt x="1576" y="20"/>
                  </a:lnTo>
                  <a:lnTo>
                    <a:pt x="1618" y="14"/>
                  </a:lnTo>
                  <a:lnTo>
                    <a:pt x="1658" y="8"/>
                  </a:lnTo>
                  <a:lnTo>
                    <a:pt x="1696" y="4"/>
                  </a:lnTo>
                  <a:lnTo>
                    <a:pt x="1736" y="2"/>
                  </a:lnTo>
                  <a:lnTo>
                    <a:pt x="1774" y="0"/>
                  </a:lnTo>
                  <a:lnTo>
                    <a:pt x="1774" y="0"/>
                  </a:lnTo>
                  <a:lnTo>
                    <a:pt x="1850" y="4"/>
                  </a:lnTo>
                  <a:lnTo>
                    <a:pt x="1920" y="10"/>
                  </a:lnTo>
                  <a:lnTo>
                    <a:pt x="1986" y="18"/>
                  </a:lnTo>
                  <a:lnTo>
                    <a:pt x="2048" y="30"/>
                  </a:lnTo>
                  <a:lnTo>
                    <a:pt x="2104" y="42"/>
                  </a:lnTo>
                  <a:lnTo>
                    <a:pt x="2158" y="56"/>
                  </a:lnTo>
                  <a:lnTo>
                    <a:pt x="2206" y="70"/>
                  </a:lnTo>
                  <a:lnTo>
                    <a:pt x="2248" y="86"/>
                  </a:lnTo>
                  <a:lnTo>
                    <a:pt x="2286" y="100"/>
                  </a:lnTo>
                  <a:lnTo>
                    <a:pt x="2320" y="114"/>
                  </a:lnTo>
                  <a:lnTo>
                    <a:pt x="2372" y="138"/>
                  </a:lnTo>
                  <a:lnTo>
                    <a:pt x="2404" y="156"/>
                  </a:lnTo>
                  <a:lnTo>
                    <a:pt x="2414" y="164"/>
                  </a:lnTo>
                  <a:lnTo>
                    <a:pt x="2414" y="16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350"/>
            </a:p>
          </p:txBody>
        </p:sp>
        <p:sp>
          <p:nvSpPr>
            <p:cNvPr id="9" name="Freeform 11"/>
            <p:cNvSpPr>
              <a:spLocks/>
            </p:cNvSpPr>
            <p:nvPr/>
          </p:nvSpPr>
          <p:spPr bwMode="auto">
            <a:xfrm>
              <a:off x="3973513" y="5527674"/>
              <a:ext cx="4016375" cy="755650"/>
            </a:xfrm>
            <a:custGeom>
              <a:avLst/>
              <a:gdLst>
                <a:gd name="T0" fmla="*/ 1438 w 2530"/>
                <a:gd name="T1" fmla="*/ 442 h 476"/>
                <a:gd name="T2" fmla="*/ 1618 w 2530"/>
                <a:gd name="T3" fmla="*/ 374 h 476"/>
                <a:gd name="T4" fmla="*/ 1970 w 2530"/>
                <a:gd name="T5" fmla="*/ 216 h 476"/>
                <a:gd name="T6" fmla="*/ 2198 w 2530"/>
                <a:gd name="T7" fmla="*/ 130 h 476"/>
                <a:gd name="T8" fmla="*/ 2386 w 2530"/>
                <a:gd name="T9" fmla="*/ 78 h 476"/>
                <a:gd name="T10" fmla="*/ 2496 w 2530"/>
                <a:gd name="T11" fmla="*/ 62 h 476"/>
                <a:gd name="T12" fmla="*/ 2530 w 2530"/>
                <a:gd name="T13" fmla="*/ 44 h 476"/>
                <a:gd name="T14" fmla="*/ 2474 w 2530"/>
                <a:gd name="T15" fmla="*/ 42 h 476"/>
                <a:gd name="T16" fmla="*/ 2342 w 2530"/>
                <a:gd name="T17" fmla="*/ 60 h 476"/>
                <a:gd name="T18" fmla="*/ 2114 w 2530"/>
                <a:gd name="T19" fmla="*/ 118 h 476"/>
                <a:gd name="T20" fmla="*/ 1692 w 2530"/>
                <a:gd name="T21" fmla="*/ 250 h 476"/>
                <a:gd name="T22" fmla="*/ 1444 w 2530"/>
                <a:gd name="T23" fmla="*/ 310 h 476"/>
                <a:gd name="T24" fmla="*/ 1294 w 2530"/>
                <a:gd name="T25" fmla="*/ 328 h 476"/>
                <a:gd name="T26" fmla="*/ 1224 w 2530"/>
                <a:gd name="T27" fmla="*/ 326 h 476"/>
                <a:gd name="T28" fmla="*/ 1128 w 2530"/>
                <a:gd name="T29" fmla="*/ 312 h 476"/>
                <a:gd name="T30" fmla="*/ 1040 w 2530"/>
                <a:gd name="T31" fmla="*/ 282 h 476"/>
                <a:gd name="T32" fmla="*/ 938 w 2530"/>
                <a:gd name="T33" fmla="*/ 230 h 476"/>
                <a:gd name="T34" fmla="*/ 816 w 2530"/>
                <a:gd name="T35" fmla="*/ 138 h 476"/>
                <a:gd name="T36" fmla="*/ 736 w 2530"/>
                <a:gd name="T37" fmla="*/ 52 h 476"/>
                <a:gd name="T38" fmla="*/ 698 w 2530"/>
                <a:gd name="T39" fmla="*/ 0 h 476"/>
                <a:gd name="T40" fmla="*/ 632 w 2530"/>
                <a:gd name="T41" fmla="*/ 88 h 476"/>
                <a:gd name="T42" fmla="*/ 556 w 2530"/>
                <a:gd name="T43" fmla="*/ 150 h 476"/>
                <a:gd name="T44" fmla="*/ 472 w 2530"/>
                <a:gd name="T45" fmla="*/ 190 h 476"/>
                <a:gd name="T46" fmla="*/ 386 w 2530"/>
                <a:gd name="T47" fmla="*/ 212 h 476"/>
                <a:gd name="T48" fmla="*/ 298 w 2530"/>
                <a:gd name="T49" fmla="*/ 220 h 476"/>
                <a:gd name="T50" fmla="*/ 166 w 2530"/>
                <a:gd name="T51" fmla="*/ 208 h 476"/>
                <a:gd name="T52" fmla="*/ 48 w 2530"/>
                <a:gd name="T53" fmla="*/ 182 h 476"/>
                <a:gd name="T54" fmla="*/ 0 w 2530"/>
                <a:gd name="T55" fmla="*/ 166 h 476"/>
                <a:gd name="T56" fmla="*/ 90 w 2530"/>
                <a:gd name="T57" fmla="*/ 232 h 476"/>
                <a:gd name="T58" fmla="*/ 182 w 2530"/>
                <a:gd name="T59" fmla="*/ 274 h 476"/>
                <a:gd name="T60" fmla="*/ 272 w 2530"/>
                <a:gd name="T61" fmla="*/ 300 h 476"/>
                <a:gd name="T62" fmla="*/ 358 w 2530"/>
                <a:gd name="T63" fmla="*/ 308 h 476"/>
                <a:gd name="T64" fmla="*/ 464 w 2530"/>
                <a:gd name="T65" fmla="*/ 302 h 476"/>
                <a:gd name="T66" fmla="*/ 594 w 2530"/>
                <a:gd name="T67" fmla="*/ 270 h 476"/>
                <a:gd name="T68" fmla="*/ 672 w 2530"/>
                <a:gd name="T69" fmla="*/ 236 h 476"/>
                <a:gd name="T70" fmla="*/ 700 w 2530"/>
                <a:gd name="T71" fmla="*/ 250 h 476"/>
                <a:gd name="T72" fmla="*/ 742 w 2530"/>
                <a:gd name="T73" fmla="*/ 310 h 476"/>
                <a:gd name="T74" fmla="*/ 796 w 2530"/>
                <a:gd name="T75" fmla="*/ 360 h 476"/>
                <a:gd name="T76" fmla="*/ 858 w 2530"/>
                <a:gd name="T77" fmla="*/ 400 h 476"/>
                <a:gd name="T78" fmla="*/ 1000 w 2530"/>
                <a:gd name="T79" fmla="*/ 452 h 476"/>
                <a:gd name="T80" fmla="*/ 1154 w 2530"/>
                <a:gd name="T81" fmla="*/ 474 h 476"/>
                <a:gd name="T82" fmla="*/ 1300 w 2530"/>
                <a:gd name="T83" fmla="*/ 470 h 476"/>
                <a:gd name="T84" fmla="*/ 1386 w 2530"/>
                <a:gd name="T85" fmla="*/ 45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30" h="476">
                  <a:moveTo>
                    <a:pt x="1386" y="456"/>
                  </a:moveTo>
                  <a:lnTo>
                    <a:pt x="1386" y="456"/>
                  </a:lnTo>
                  <a:lnTo>
                    <a:pt x="1438" y="442"/>
                  </a:lnTo>
                  <a:lnTo>
                    <a:pt x="1494" y="424"/>
                  </a:lnTo>
                  <a:lnTo>
                    <a:pt x="1554" y="400"/>
                  </a:lnTo>
                  <a:lnTo>
                    <a:pt x="1618" y="374"/>
                  </a:lnTo>
                  <a:lnTo>
                    <a:pt x="1754" y="314"/>
                  </a:lnTo>
                  <a:lnTo>
                    <a:pt x="1896" y="250"/>
                  </a:lnTo>
                  <a:lnTo>
                    <a:pt x="1970" y="216"/>
                  </a:lnTo>
                  <a:lnTo>
                    <a:pt x="2046" y="186"/>
                  </a:lnTo>
                  <a:lnTo>
                    <a:pt x="2122" y="156"/>
                  </a:lnTo>
                  <a:lnTo>
                    <a:pt x="2198" y="130"/>
                  </a:lnTo>
                  <a:lnTo>
                    <a:pt x="2274" y="106"/>
                  </a:lnTo>
                  <a:lnTo>
                    <a:pt x="2348" y="86"/>
                  </a:lnTo>
                  <a:lnTo>
                    <a:pt x="2386" y="78"/>
                  </a:lnTo>
                  <a:lnTo>
                    <a:pt x="2424" y="72"/>
                  </a:lnTo>
                  <a:lnTo>
                    <a:pt x="2460" y="66"/>
                  </a:lnTo>
                  <a:lnTo>
                    <a:pt x="2496" y="62"/>
                  </a:lnTo>
                  <a:lnTo>
                    <a:pt x="2496" y="62"/>
                  </a:lnTo>
                  <a:lnTo>
                    <a:pt x="2522" y="48"/>
                  </a:lnTo>
                  <a:lnTo>
                    <a:pt x="2530" y="44"/>
                  </a:lnTo>
                  <a:lnTo>
                    <a:pt x="2530" y="44"/>
                  </a:lnTo>
                  <a:lnTo>
                    <a:pt x="2502" y="42"/>
                  </a:lnTo>
                  <a:lnTo>
                    <a:pt x="2474" y="42"/>
                  </a:lnTo>
                  <a:lnTo>
                    <a:pt x="2442" y="44"/>
                  </a:lnTo>
                  <a:lnTo>
                    <a:pt x="2410" y="48"/>
                  </a:lnTo>
                  <a:lnTo>
                    <a:pt x="2342" y="60"/>
                  </a:lnTo>
                  <a:lnTo>
                    <a:pt x="2270" y="76"/>
                  </a:lnTo>
                  <a:lnTo>
                    <a:pt x="2194" y="96"/>
                  </a:lnTo>
                  <a:lnTo>
                    <a:pt x="2114" y="118"/>
                  </a:lnTo>
                  <a:lnTo>
                    <a:pt x="1948" y="170"/>
                  </a:lnTo>
                  <a:lnTo>
                    <a:pt x="1776" y="224"/>
                  </a:lnTo>
                  <a:lnTo>
                    <a:pt x="1692" y="250"/>
                  </a:lnTo>
                  <a:lnTo>
                    <a:pt x="1606" y="272"/>
                  </a:lnTo>
                  <a:lnTo>
                    <a:pt x="1524" y="294"/>
                  </a:lnTo>
                  <a:lnTo>
                    <a:pt x="1444" y="310"/>
                  </a:lnTo>
                  <a:lnTo>
                    <a:pt x="1366" y="322"/>
                  </a:lnTo>
                  <a:lnTo>
                    <a:pt x="1330" y="326"/>
                  </a:lnTo>
                  <a:lnTo>
                    <a:pt x="1294" y="328"/>
                  </a:lnTo>
                  <a:lnTo>
                    <a:pt x="1294" y="328"/>
                  </a:lnTo>
                  <a:lnTo>
                    <a:pt x="1258" y="328"/>
                  </a:lnTo>
                  <a:lnTo>
                    <a:pt x="1224" y="326"/>
                  </a:lnTo>
                  <a:lnTo>
                    <a:pt x="1190" y="324"/>
                  </a:lnTo>
                  <a:lnTo>
                    <a:pt x="1158" y="318"/>
                  </a:lnTo>
                  <a:lnTo>
                    <a:pt x="1128" y="312"/>
                  </a:lnTo>
                  <a:lnTo>
                    <a:pt x="1098" y="304"/>
                  </a:lnTo>
                  <a:lnTo>
                    <a:pt x="1068" y="294"/>
                  </a:lnTo>
                  <a:lnTo>
                    <a:pt x="1040" y="282"/>
                  </a:lnTo>
                  <a:lnTo>
                    <a:pt x="1012" y="272"/>
                  </a:lnTo>
                  <a:lnTo>
                    <a:pt x="986" y="258"/>
                  </a:lnTo>
                  <a:lnTo>
                    <a:pt x="938" y="230"/>
                  </a:lnTo>
                  <a:lnTo>
                    <a:pt x="892" y="200"/>
                  </a:lnTo>
                  <a:lnTo>
                    <a:pt x="852" y="170"/>
                  </a:lnTo>
                  <a:lnTo>
                    <a:pt x="816" y="138"/>
                  </a:lnTo>
                  <a:lnTo>
                    <a:pt x="786" y="108"/>
                  </a:lnTo>
                  <a:lnTo>
                    <a:pt x="758" y="78"/>
                  </a:lnTo>
                  <a:lnTo>
                    <a:pt x="736" y="52"/>
                  </a:lnTo>
                  <a:lnTo>
                    <a:pt x="708" y="14"/>
                  </a:lnTo>
                  <a:lnTo>
                    <a:pt x="698" y="0"/>
                  </a:lnTo>
                  <a:lnTo>
                    <a:pt x="698" y="0"/>
                  </a:lnTo>
                  <a:lnTo>
                    <a:pt x="676" y="32"/>
                  </a:lnTo>
                  <a:lnTo>
                    <a:pt x="654" y="62"/>
                  </a:lnTo>
                  <a:lnTo>
                    <a:pt x="632" y="88"/>
                  </a:lnTo>
                  <a:lnTo>
                    <a:pt x="608" y="112"/>
                  </a:lnTo>
                  <a:lnTo>
                    <a:pt x="582" y="132"/>
                  </a:lnTo>
                  <a:lnTo>
                    <a:pt x="556" y="150"/>
                  </a:lnTo>
                  <a:lnTo>
                    <a:pt x="528" y="166"/>
                  </a:lnTo>
                  <a:lnTo>
                    <a:pt x="500" y="180"/>
                  </a:lnTo>
                  <a:lnTo>
                    <a:pt x="472" y="190"/>
                  </a:lnTo>
                  <a:lnTo>
                    <a:pt x="444" y="200"/>
                  </a:lnTo>
                  <a:lnTo>
                    <a:pt x="414" y="206"/>
                  </a:lnTo>
                  <a:lnTo>
                    <a:pt x="386" y="212"/>
                  </a:lnTo>
                  <a:lnTo>
                    <a:pt x="356" y="216"/>
                  </a:lnTo>
                  <a:lnTo>
                    <a:pt x="328" y="218"/>
                  </a:lnTo>
                  <a:lnTo>
                    <a:pt x="298" y="220"/>
                  </a:lnTo>
                  <a:lnTo>
                    <a:pt x="270" y="220"/>
                  </a:lnTo>
                  <a:lnTo>
                    <a:pt x="216" y="216"/>
                  </a:lnTo>
                  <a:lnTo>
                    <a:pt x="166" y="208"/>
                  </a:lnTo>
                  <a:lnTo>
                    <a:pt x="120" y="200"/>
                  </a:lnTo>
                  <a:lnTo>
                    <a:pt x="80" y="190"/>
                  </a:lnTo>
                  <a:lnTo>
                    <a:pt x="48" y="182"/>
                  </a:lnTo>
                  <a:lnTo>
                    <a:pt x="22" y="174"/>
                  </a:lnTo>
                  <a:lnTo>
                    <a:pt x="0" y="166"/>
                  </a:lnTo>
                  <a:lnTo>
                    <a:pt x="0" y="166"/>
                  </a:lnTo>
                  <a:lnTo>
                    <a:pt x="30" y="190"/>
                  </a:lnTo>
                  <a:lnTo>
                    <a:pt x="60" y="212"/>
                  </a:lnTo>
                  <a:lnTo>
                    <a:pt x="90" y="232"/>
                  </a:lnTo>
                  <a:lnTo>
                    <a:pt x="122" y="248"/>
                  </a:lnTo>
                  <a:lnTo>
                    <a:pt x="152" y="262"/>
                  </a:lnTo>
                  <a:lnTo>
                    <a:pt x="182" y="274"/>
                  </a:lnTo>
                  <a:lnTo>
                    <a:pt x="212" y="286"/>
                  </a:lnTo>
                  <a:lnTo>
                    <a:pt x="242" y="294"/>
                  </a:lnTo>
                  <a:lnTo>
                    <a:pt x="272" y="300"/>
                  </a:lnTo>
                  <a:lnTo>
                    <a:pt x="300" y="304"/>
                  </a:lnTo>
                  <a:lnTo>
                    <a:pt x="330" y="306"/>
                  </a:lnTo>
                  <a:lnTo>
                    <a:pt x="358" y="308"/>
                  </a:lnTo>
                  <a:lnTo>
                    <a:pt x="386" y="308"/>
                  </a:lnTo>
                  <a:lnTo>
                    <a:pt x="412" y="308"/>
                  </a:lnTo>
                  <a:lnTo>
                    <a:pt x="464" y="302"/>
                  </a:lnTo>
                  <a:lnTo>
                    <a:pt x="512" y="292"/>
                  </a:lnTo>
                  <a:lnTo>
                    <a:pt x="554" y="282"/>
                  </a:lnTo>
                  <a:lnTo>
                    <a:pt x="594" y="270"/>
                  </a:lnTo>
                  <a:lnTo>
                    <a:pt x="626" y="258"/>
                  </a:lnTo>
                  <a:lnTo>
                    <a:pt x="652" y="246"/>
                  </a:lnTo>
                  <a:lnTo>
                    <a:pt x="672" y="236"/>
                  </a:lnTo>
                  <a:lnTo>
                    <a:pt x="690" y="228"/>
                  </a:lnTo>
                  <a:lnTo>
                    <a:pt x="690" y="228"/>
                  </a:lnTo>
                  <a:lnTo>
                    <a:pt x="700" y="250"/>
                  </a:lnTo>
                  <a:lnTo>
                    <a:pt x="712" y="272"/>
                  </a:lnTo>
                  <a:lnTo>
                    <a:pt x="728" y="292"/>
                  </a:lnTo>
                  <a:lnTo>
                    <a:pt x="742" y="310"/>
                  </a:lnTo>
                  <a:lnTo>
                    <a:pt x="760" y="328"/>
                  </a:lnTo>
                  <a:lnTo>
                    <a:pt x="776" y="344"/>
                  </a:lnTo>
                  <a:lnTo>
                    <a:pt x="796" y="360"/>
                  </a:lnTo>
                  <a:lnTo>
                    <a:pt x="816" y="374"/>
                  </a:lnTo>
                  <a:lnTo>
                    <a:pt x="836" y="386"/>
                  </a:lnTo>
                  <a:lnTo>
                    <a:pt x="858" y="400"/>
                  </a:lnTo>
                  <a:lnTo>
                    <a:pt x="904" y="420"/>
                  </a:lnTo>
                  <a:lnTo>
                    <a:pt x="950" y="438"/>
                  </a:lnTo>
                  <a:lnTo>
                    <a:pt x="1000" y="452"/>
                  </a:lnTo>
                  <a:lnTo>
                    <a:pt x="1050" y="462"/>
                  </a:lnTo>
                  <a:lnTo>
                    <a:pt x="1102" y="470"/>
                  </a:lnTo>
                  <a:lnTo>
                    <a:pt x="1154" y="474"/>
                  </a:lnTo>
                  <a:lnTo>
                    <a:pt x="1204" y="476"/>
                  </a:lnTo>
                  <a:lnTo>
                    <a:pt x="1252" y="474"/>
                  </a:lnTo>
                  <a:lnTo>
                    <a:pt x="1300" y="470"/>
                  </a:lnTo>
                  <a:lnTo>
                    <a:pt x="1344" y="464"/>
                  </a:lnTo>
                  <a:lnTo>
                    <a:pt x="1386" y="456"/>
                  </a:lnTo>
                  <a:lnTo>
                    <a:pt x="1386" y="456"/>
                  </a:lnTo>
                  <a:close/>
                </a:path>
              </a:pathLst>
            </a:custGeom>
            <a:solidFill>
              <a:srgbClr val="5288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a:p>
          </p:txBody>
        </p:sp>
        <p:sp>
          <p:nvSpPr>
            <p:cNvPr id="10" name="Freeform 14"/>
            <p:cNvSpPr>
              <a:spLocks/>
            </p:cNvSpPr>
            <p:nvPr/>
          </p:nvSpPr>
          <p:spPr bwMode="auto">
            <a:xfrm>
              <a:off x="538163" y="4556125"/>
              <a:ext cx="8543925"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 name="T84" fmla="*/ 4782 w 5382"/>
                <a:gd name="T85"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lnTo>
                    <a:pt x="4782" y="62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350"/>
            </a:p>
          </p:txBody>
        </p:sp>
      </p:grpSp>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2196757" y="814139"/>
            <a:ext cx="9995243" cy="3026201"/>
          </a:xfrm>
          <a:prstGeom prst="rect">
            <a:avLst/>
          </a:prstGeom>
        </p:spPr>
      </p:pic>
      <p:sp>
        <p:nvSpPr>
          <p:cNvPr id="13" name="Subtitle 2"/>
          <p:cNvSpPr txBox="1">
            <a:spLocks/>
          </p:cNvSpPr>
          <p:nvPr userDrawn="1"/>
        </p:nvSpPr>
        <p:spPr>
          <a:xfrm>
            <a:off x="585021" y="4261999"/>
            <a:ext cx="11021961" cy="1077218"/>
          </a:xfrm>
          <a:prstGeom prst="rect">
            <a:avLst/>
          </a:prstGeom>
        </p:spPr>
        <p:txBody>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200" dirty="0" smtClean="0">
                <a:solidFill>
                  <a:schemeClr val="bg1"/>
                </a:solidFill>
              </a:rPr>
              <a:t>Potable</a:t>
            </a:r>
            <a:r>
              <a:rPr lang="en-US" sz="3200" baseline="0" dirty="0" smtClean="0">
                <a:solidFill>
                  <a:schemeClr val="bg1"/>
                </a:solidFill>
              </a:rPr>
              <a:t> Reuse Operator Training</a:t>
            </a:r>
          </a:p>
          <a:p>
            <a:pPr marL="0" indent="0">
              <a:buNone/>
            </a:pPr>
            <a:r>
              <a:rPr lang="en-US" sz="2000" i="1" baseline="0" dirty="0" smtClean="0">
                <a:solidFill>
                  <a:schemeClr val="bg1"/>
                </a:solidFill>
              </a:rPr>
              <a:t>Water Research Foundation Project Reuse-15-05</a:t>
            </a:r>
            <a:endParaRPr lang="en-US" sz="2000" i="1" dirty="0">
              <a:solidFill>
                <a:schemeClr val="bg1"/>
              </a:solidFill>
            </a:endParaRPr>
          </a:p>
        </p:txBody>
      </p: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50085" y="177634"/>
            <a:ext cx="1541392" cy="326087"/>
          </a:xfrm>
          <a:prstGeom prst="rect">
            <a:avLst/>
          </a:prstGeom>
        </p:spPr>
      </p:pic>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931981" y="153114"/>
            <a:ext cx="1013857" cy="569321"/>
          </a:xfrm>
          <a:prstGeom prst="rect">
            <a:avLst/>
          </a:prstGeom>
        </p:spPr>
      </p:pic>
      <p:pic>
        <p:nvPicPr>
          <p:cNvPr id="18" name="Picture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085128" y="185496"/>
            <a:ext cx="1256075" cy="352604"/>
          </a:xfrm>
          <a:prstGeom prst="rect">
            <a:avLst/>
          </a:prstGeom>
        </p:spPr>
      </p:pic>
      <p:sp>
        <p:nvSpPr>
          <p:cNvPr id="19" name="Line 12"/>
          <p:cNvSpPr>
            <a:spLocks noChangeShapeType="1"/>
          </p:cNvSpPr>
          <p:nvPr userDrawn="1"/>
        </p:nvSpPr>
        <p:spPr bwMode="auto">
          <a:xfrm>
            <a:off x="10593917"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0" name="Line 13"/>
          <p:cNvSpPr>
            <a:spLocks noChangeShapeType="1"/>
          </p:cNvSpPr>
          <p:nvPr userDrawn="1"/>
        </p:nvSpPr>
        <p:spPr bwMode="auto">
          <a:xfrm>
            <a:off x="10593917"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1" name="Freeform 15"/>
          <p:cNvSpPr>
            <a:spLocks/>
          </p:cNvSpPr>
          <p:nvPr userDrawn="1"/>
        </p:nvSpPr>
        <p:spPr bwMode="auto">
          <a:xfrm>
            <a:off x="717551" y="4556125"/>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2" name="Line 16"/>
          <p:cNvSpPr>
            <a:spLocks noChangeShapeType="1"/>
          </p:cNvSpPr>
          <p:nvPr userDrawn="1"/>
        </p:nvSpPr>
        <p:spPr bwMode="auto">
          <a:xfrm>
            <a:off x="10593917"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3" name="Line 17"/>
          <p:cNvSpPr>
            <a:spLocks noChangeShapeType="1"/>
          </p:cNvSpPr>
          <p:nvPr userDrawn="1"/>
        </p:nvSpPr>
        <p:spPr bwMode="auto">
          <a:xfrm>
            <a:off x="10593917"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pic>
        <p:nvPicPr>
          <p:cNvPr id="2" name="Picture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21420" y="594026"/>
            <a:ext cx="3720741" cy="2364765"/>
          </a:xfrm>
          <a:prstGeom prst="rect">
            <a:avLst/>
          </a:prstGeom>
        </p:spPr>
      </p:pic>
    </p:spTree>
    <p:extLst>
      <p:ext uri="{BB962C8B-B14F-4D97-AF65-F5344CB8AC3E}">
        <p14:creationId xmlns:p14="http://schemas.microsoft.com/office/powerpoint/2010/main" val="1098974757"/>
      </p:ext>
    </p:extLst>
  </p:cSld>
  <p:clrMapOvr>
    <a:masterClrMapping/>
  </p:clrMapOvr>
  <p:extLst mod="1">
    <p:ext uri="{DCECCB84-F9BA-43D5-87BE-67443E8EF086}">
      <p15:sldGuideLst xmlns:p15="http://schemas.microsoft.com/office/powerpoint/2012/main">
        <p15:guide id="1" orient="horz" pos="3888">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1" y="1873474"/>
            <a:ext cx="10352617" cy="820738"/>
          </a:xfrm>
          <a:prstGeom prst="rect">
            <a:avLst/>
          </a:prstGeom>
        </p:spPr>
        <p:txBody>
          <a:bodyPr wrap="square" lIns="0" tIns="0" rIns="0" bIns="0">
            <a:spAutoFit/>
          </a:bodyPr>
          <a:lstStyle>
            <a:lvl1pPr algn="l">
              <a:lnSpc>
                <a:spcPts val="6375"/>
              </a:lnSpc>
              <a:defRPr sz="54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5"/>
            <a:ext cx="7687733" cy="218137"/>
          </a:xfrm>
          <a:prstGeom prst="rect">
            <a:avLst/>
          </a:prstGeom>
        </p:spPr>
        <p:txBody>
          <a:bodyPr wrap="square" lIns="0" tIns="0" rIns="0" bIns="0">
            <a:spAutoFit/>
          </a:bodyPr>
          <a:lstStyle>
            <a:lvl1pPr marL="0" indent="0" algn="l">
              <a:buNone/>
              <a:defRPr sz="1575" b="1">
                <a:solidFill>
                  <a:srgbClr val="FFFFFF"/>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13639555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14401" y="541964"/>
            <a:ext cx="10379243" cy="533400"/>
          </a:xfrm>
          <a:prstGeom prst="rect">
            <a:avLst/>
          </a:prstGeom>
        </p:spPr>
        <p:txBody>
          <a:bodyPr vert="horz" lIns="91440" tIns="45720" rIns="91440" bIns="45720" rtlCol="0" anchor="ctr">
            <a:noAutofit/>
          </a:bodyPr>
          <a:lstStyle>
            <a:lvl1pPr>
              <a:defRPr sz="2700" b="1">
                <a:solidFill>
                  <a:srgbClr val="395173"/>
                </a:solidFill>
                <a:latin typeface="Arial" panose="020B0604020202020204" pitchFamily="34" charset="0"/>
                <a:cs typeface="Arial" panose="020B0604020202020204" pitchFamily="34" charset="0"/>
              </a:defRPr>
            </a:lvl1pPr>
          </a:lstStyle>
          <a:p>
            <a:r>
              <a:rPr lang="en-US" dirty="0"/>
              <a:t>Concise Title</a:t>
            </a:r>
          </a:p>
        </p:txBody>
      </p:sp>
      <p:sp>
        <p:nvSpPr>
          <p:cNvPr id="13" name="Text Placeholder 12"/>
          <p:cNvSpPr>
            <a:spLocks noGrp="1"/>
          </p:cNvSpPr>
          <p:nvPr>
            <p:ph type="body" sz="quarter" idx="11"/>
          </p:nvPr>
        </p:nvSpPr>
        <p:spPr>
          <a:xfrm>
            <a:off x="930443" y="1600200"/>
            <a:ext cx="5029200" cy="4572000"/>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stStyle>
          <a:p>
            <a:pPr lvl="0"/>
            <a:r>
              <a:rPr lang="en-US" dirty="0"/>
              <a:t>Click to edit Master text styles</a:t>
            </a:r>
          </a:p>
          <a:p>
            <a:pPr lvl="1"/>
            <a:r>
              <a:rPr lang="en-US" dirty="0"/>
              <a:t>Second level</a:t>
            </a:r>
          </a:p>
          <a:p>
            <a:pPr lvl="2"/>
            <a:r>
              <a:rPr lang="en-US" dirty="0"/>
              <a:t>Don’t exceed 3 levels</a:t>
            </a:r>
          </a:p>
        </p:txBody>
      </p:sp>
      <p:sp>
        <p:nvSpPr>
          <p:cNvPr id="3" name="Content Placeholder 2"/>
          <p:cNvSpPr>
            <a:spLocks noGrp="1"/>
          </p:cNvSpPr>
          <p:nvPr>
            <p:ph sz="quarter" idx="12" hasCustomPrompt="1"/>
          </p:nvPr>
        </p:nvSpPr>
        <p:spPr>
          <a:xfrm>
            <a:off x="6248400" y="1600200"/>
            <a:ext cx="5029200" cy="4572000"/>
          </a:xfrm>
        </p:spPr>
        <p:txBody>
          <a:bodyPr/>
          <a:lstStyle>
            <a:lvl1pPr marL="0" marR="0" indent="0" algn="l" defTabSz="685800" rtl="0" eaLnBrk="1" fontAlgn="auto" latinLnBrk="0" hangingPunct="1">
              <a:lnSpc>
                <a:spcPts val="2340"/>
              </a:lnSpc>
              <a:spcBef>
                <a:spcPts val="1800"/>
              </a:spcBef>
              <a:spcAft>
                <a:spcPts val="0"/>
              </a:spcAft>
              <a:buClr>
                <a:srgbClr val="000000">
                  <a:lumMod val="75000"/>
                  <a:lumOff val="25000"/>
                </a:srgbClr>
              </a:buClr>
              <a:buSzPct val="105000"/>
              <a:buFont typeface="Arial" panose="020B0604020202020204" pitchFamily="34" charset="0"/>
              <a:buNone/>
              <a:tabLst/>
              <a:defRPr baseline="0">
                <a:latin typeface="Arial" panose="020B0604020202020204" pitchFamily="34" charset="0"/>
                <a:cs typeface="Arial" panose="020B0604020202020204" pitchFamily="34" charset="0"/>
              </a:defRPr>
            </a:lvl1pPr>
          </a:lstStyle>
          <a:p>
            <a:pPr marL="171450" marR="0" lvl="0" indent="-171450" algn="l" defTabSz="685800" rtl="0" eaLnBrk="1" fontAlgn="auto" latinLnBrk="0" hangingPunct="1">
              <a:lnSpc>
                <a:spcPts val="2340"/>
              </a:lnSpc>
              <a:spcBef>
                <a:spcPts val="1800"/>
              </a:spcBef>
              <a:spcAft>
                <a:spcPts val="0"/>
              </a:spcAft>
              <a:buClr>
                <a:srgbClr val="000000">
                  <a:lumMod val="75000"/>
                  <a:lumOff val="25000"/>
                </a:srgbClr>
              </a:buClr>
              <a:buSzPct val="105000"/>
              <a:buFont typeface="Arial" panose="020B0604020202020204" pitchFamily="34" charset="0"/>
              <a:buChar char="•"/>
              <a:tabLst/>
              <a:defRPr/>
            </a:pPr>
            <a:r>
              <a:rPr kumimoji="0" lang="en-US" sz="1950" b="0" i="0" u="none" strike="noStrike" kern="1200" cap="none" spc="0" normalizeH="0" baseline="0" noProof="0" dirty="0">
                <a:ln>
                  <a:noFill/>
                </a:ln>
                <a:solidFill>
                  <a:srgbClr val="000000">
                    <a:lumMod val="75000"/>
                    <a:lumOff val="25000"/>
                  </a:srgbClr>
                </a:solidFill>
                <a:effectLst/>
                <a:uLnTx/>
                <a:uFillTx/>
                <a:latin typeface="+mn-lt"/>
                <a:ea typeface="MS PGothic" panose="020B0600070205080204" pitchFamily="34" charset="-128"/>
                <a:cs typeface="+mn-cs"/>
              </a:rPr>
              <a:t>Insert photo or graphic</a:t>
            </a:r>
          </a:p>
        </p:txBody>
      </p:sp>
      <p:sp>
        <p:nvSpPr>
          <p:cNvPr id="11" name="Rectangle 10"/>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12"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4"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5"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16" name="Picture 15">
            <a:extLst>
              <a:ext uri="{FF2B5EF4-FFF2-40B4-BE49-F238E27FC236}">
                <a16:creationId xmlns:a16="http://schemas.microsoft.com/office/drawing/2014/main" id="{FDD23611-C24B-4FC8-B429-7CBFD65DC7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98002" y="6351866"/>
            <a:ext cx="829262" cy="507686"/>
          </a:xfrm>
          <a:prstGeom prst="rect">
            <a:avLst/>
          </a:prstGeom>
        </p:spPr>
      </p:pic>
      <p:sp>
        <p:nvSpPr>
          <p:cNvPr id="22" name="TextBox 21"/>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27730705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14401" y="541964"/>
            <a:ext cx="10379243" cy="533400"/>
          </a:xfrm>
          <a:prstGeom prst="rect">
            <a:avLst/>
          </a:prstGeom>
        </p:spPr>
        <p:txBody>
          <a:bodyPr vert="horz" lIns="91440" tIns="45720" rIns="91440" bIns="45720" rtlCol="0" anchor="ctr">
            <a:noAutofit/>
          </a:bodyPr>
          <a:lstStyle>
            <a:lvl1pPr>
              <a:defRPr sz="2700" b="1">
                <a:solidFill>
                  <a:srgbClr val="395173"/>
                </a:solidFill>
                <a:latin typeface="Arial" panose="020B0604020202020204" pitchFamily="34" charset="0"/>
                <a:cs typeface="Arial" panose="020B0604020202020204" pitchFamily="34" charset="0"/>
              </a:defRPr>
            </a:lvl1pPr>
          </a:lstStyle>
          <a:p>
            <a:r>
              <a:rPr lang="en-US" dirty="0"/>
              <a:t>Concise Title</a:t>
            </a:r>
          </a:p>
        </p:txBody>
      </p:sp>
      <p:sp>
        <p:nvSpPr>
          <p:cNvPr id="13" name="Rectangle 12"/>
          <p:cNvSpPr/>
          <p:nvPr userDrawn="1"/>
        </p:nvSpPr>
        <p:spPr>
          <a:xfrm flipV="1">
            <a:off x="2"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7"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8"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9" name="TextBox 13"/>
          <p:cNvSpPr txBox="1"/>
          <p:nvPr userDrawn="1"/>
        </p:nvSpPr>
        <p:spPr>
          <a:xfrm>
            <a:off x="161036" y="6456383"/>
            <a:ext cx="360009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sp>
        <p:nvSpPr>
          <p:cNvPr id="20" name="TextBox 14"/>
          <p:cNvSpPr txBox="1"/>
          <p:nvPr userDrawn="1"/>
        </p:nvSpPr>
        <p:spPr>
          <a:xfrm>
            <a:off x="7286765" y="6456383"/>
            <a:ext cx="4520249"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2016 WE&amp;RF  ALL RIGHTS RESERVED</a:t>
            </a:r>
          </a:p>
        </p:txBody>
      </p:sp>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78205" y="6326450"/>
            <a:ext cx="1105683" cy="507686"/>
          </a:xfrm>
          <a:prstGeom prst="rect">
            <a:avLst/>
          </a:prstGeom>
        </p:spPr>
      </p:pic>
    </p:spTree>
    <p:extLst>
      <p:ext uri="{BB962C8B-B14F-4D97-AF65-F5344CB8AC3E}">
        <p14:creationId xmlns:p14="http://schemas.microsoft.com/office/powerpoint/2010/main" val="3901478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97600" y="1600203"/>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3"/>
          <p:cNvSpPr txBox="1">
            <a:spLocks/>
          </p:cNvSpPr>
          <p:nvPr userDrawn="1"/>
        </p:nvSpPr>
        <p:spPr>
          <a:xfrm>
            <a:off x="2" y="6492878"/>
            <a:ext cx="530524" cy="365125"/>
          </a:xfrm>
          <a:prstGeom prst="rect">
            <a:avLst/>
          </a:prstGeom>
        </p:spPr>
        <p:txBody>
          <a:bodyPr vert="horz" lIns="68580" tIns="34290" rIns="68580" bIns="34290" rtlCol="0" anchor="ctr"/>
          <a:lstStyle>
            <a:defPPr>
              <a:defRPr lang="en-US"/>
            </a:defPPr>
            <a:lvl1pPr marL="0" algn="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4E60767-D579-4E64-8C85-7C77A91890E0}" type="slidenum">
              <a:rPr lang="en-US" sz="900" smtClean="0"/>
              <a:pPr/>
              <a:t>‹#›</a:t>
            </a:fld>
            <a:endParaRPr lang="en-US" sz="900" dirty="0"/>
          </a:p>
        </p:txBody>
      </p:sp>
      <p:sp>
        <p:nvSpPr>
          <p:cNvPr id="6" name="Rectangle 5"/>
          <p:cNvSpPr/>
          <p:nvPr userDrawn="1"/>
        </p:nvSpPr>
        <p:spPr>
          <a:xfrm flipV="1">
            <a:off x="2"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7"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9"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0" name="TextBox 13"/>
          <p:cNvSpPr txBox="1"/>
          <p:nvPr userDrawn="1"/>
        </p:nvSpPr>
        <p:spPr>
          <a:xfrm>
            <a:off x="161036" y="6456383"/>
            <a:ext cx="360009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sp>
        <p:nvSpPr>
          <p:cNvPr id="11" name="TextBox 14"/>
          <p:cNvSpPr txBox="1"/>
          <p:nvPr userDrawn="1"/>
        </p:nvSpPr>
        <p:spPr>
          <a:xfrm>
            <a:off x="7286765" y="6456383"/>
            <a:ext cx="4520249"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2016 WE&amp;RF  ALL RIGHTS RESERVED</a:t>
            </a: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5333467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28099" y="541964"/>
            <a:ext cx="10365544" cy="533400"/>
          </a:xfrm>
          <a:prstGeom prst="rect">
            <a:avLst/>
          </a:prstGeom>
        </p:spPr>
        <p:txBody>
          <a:bodyPr vert="horz" lIns="91440" tIns="45720" rIns="91440" bIns="45720" rtlCol="0" anchor="ctr">
            <a:noAutofit/>
          </a:bodyPr>
          <a:lstStyle>
            <a:lvl1pPr>
              <a:defRPr sz="1890" b="1"/>
            </a:lvl1pPr>
          </a:lstStyle>
          <a:p>
            <a:r>
              <a:rPr lang="en-US" dirty="0"/>
              <a:t>Concise Title</a:t>
            </a:r>
          </a:p>
        </p:txBody>
      </p:sp>
      <p:sp>
        <p:nvSpPr>
          <p:cNvPr id="3" name="Content Placeholder 2"/>
          <p:cNvSpPr>
            <a:spLocks noGrp="1"/>
          </p:cNvSpPr>
          <p:nvPr>
            <p:ph sz="quarter" idx="12" hasCustomPrompt="1"/>
          </p:nvPr>
        </p:nvSpPr>
        <p:spPr>
          <a:xfrm>
            <a:off x="928100" y="3606230"/>
            <a:ext cx="10349501" cy="2565970"/>
          </a:xfrm>
        </p:spPr>
        <p:txBody>
          <a:bodyPr>
            <a:normAutofit/>
          </a:bodyPr>
          <a:lstStyle>
            <a:lvl1pPr marL="0" indent="0">
              <a:buNone/>
              <a:defRPr sz="1350" baseline="0"/>
            </a:lvl1pPr>
            <a:lvl3pPr marL="617220" indent="0">
              <a:buNone/>
              <a:defRPr/>
            </a:lvl3pPr>
          </a:lstStyle>
          <a:p>
            <a:pPr lvl="0"/>
            <a:r>
              <a:rPr lang="en-US" dirty="0"/>
              <a:t>Insert large photo or graphic here</a:t>
            </a:r>
          </a:p>
        </p:txBody>
      </p:sp>
      <p:sp>
        <p:nvSpPr>
          <p:cNvPr id="8" name="Text Placeholder 12"/>
          <p:cNvSpPr>
            <a:spLocks noGrp="1"/>
          </p:cNvSpPr>
          <p:nvPr>
            <p:ph type="body" sz="quarter" idx="11"/>
          </p:nvPr>
        </p:nvSpPr>
        <p:spPr>
          <a:xfrm>
            <a:off x="928100" y="1617122"/>
            <a:ext cx="10349501" cy="1763089"/>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Rectangle 6"/>
          <p:cNvSpPr/>
          <p:nvPr userDrawn="1"/>
        </p:nvSpPr>
        <p:spPr>
          <a:xfrm flipV="1">
            <a:off x="2"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0"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3"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4" name="TextBox 13"/>
          <p:cNvSpPr txBox="1"/>
          <p:nvPr userDrawn="1"/>
        </p:nvSpPr>
        <p:spPr>
          <a:xfrm>
            <a:off x="161036" y="6456383"/>
            <a:ext cx="360009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sp>
        <p:nvSpPr>
          <p:cNvPr id="15" name="TextBox 14"/>
          <p:cNvSpPr txBox="1"/>
          <p:nvPr userDrawn="1"/>
        </p:nvSpPr>
        <p:spPr>
          <a:xfrm>
            <a:off x="7286765" y="6456383"/>
            <a:ext cx="4520249"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2016 WE&amp;RF  ALL RIGHTS RESERVED</a:t>
            </a:r>
          </a:p>
        </p:txBody>
      </p:sp>
      <p:pic>
        <p:nvPicPr>
          <p:cNvPr id="11" name="Picture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19042563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ullout + graphic">
    <p:spTree>
      <p:nvGrpSpPr>
        <p:cNvPr id="1" name=""/>
        <p:cNvGrpSpPr/>
        <p:nvPr/>
      </p:nvGrpSpPr>
      <p:grpSpPr>
        <a:xfrm>
          <a:off x="0" y="0"/>
          <a:ext cx="0" cy="0"/>
          <a:chOff x="0" y="0"/>
          <a:chExt cx="0" cy="0"/>
        </a:xfrm>
      </p:grpSpPr>
      <p:sp>
        <p:nvSpPr>
          <p:cNvPr id="6" name="Rectangle 5"/>
          <p:cNvSpPr/>
          <p:nvPr userDrawn="1"/>
        </p:nvSpPr>
        <p:spPr>
          <a:xfrm>
            <a:off x="1" y="0"/>
            <a:ext cx="5937251" cy="6858000"/>
          </a:xfrm>
          <a:prstGeom prst="rect">
            <a:avLst/>
          </a:prstGeom>
          <a:solidFill>
            <a:srgbClr val="39517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350"/>
          </a:p>
        </p:txBody>
      </p:sp>
      <p:sp>
        <p:nvSpPr>
          <p:cNvPr id="8" name="Text Placeholder 7"/>
          <p:cNvSpPr>
            <a:spLocks noGrp="1"/>
          </p:cNvSpPr>
          <p:nvPr>
            <p:ph type="body" sz="quarter" idx="10" hasCustomPrompt="1"/>
          </p:nvPr>
        </p:nvSpPr>
        <p:spPr>
          <a:xfrm>
            <a:off x="914401" y="1419726"/>
            <a:ext cx="4636168" cy="4752474"/>
          </a:xfrm>
          <a:prstGeom prst="rect">
            <a:avLst/>
          </a:prstGeom>
        </p:spPr>
        <p:txBody>
          <a:bodyPr tIns="0" rIns="0" anchor="ctr">
            <a:noAutofit/>
          </a:bodyPr>
          <a:lstStyle>
            <a:lvl1pPr marL="0" indent="0" algn="l">
              <a:lnSpc>
                <a:spcPts val="3000"/>
              </a:lnSpc>
              <a:spcBef>
                <a:spcPts val="0"/>
              </a:spcBef>
              <a:buNone/>
              <a:defRPr sz="2700" i="1" baseline="0">
                <a:solidFill>
                  <a:schemeClr val="bg1"/>
                </a:solidFill>
                <a:latin typeface="Times New Roman" panose="02020603050405020304" pitchFamily="18" charset="0"/>
                <a:cs typeface="Times New Roman" panose="02020603050405020304" pitchFamily="18" charset="0"/>
              </a:defRPr>
            </a:lvl1pPr>
            <a:lvl2pPr marL="342900" indent="0">
              <a:buNone/>
              <a:defRPr>
                <a:solidFill>
                  <a:schemeClr val="bg1"/>
                </a:solidFill>
                <a:latin typeface="Times New Roman" panose="02020603050405020304" pitchFamily="18" charset="0"/>
                <a:cs typeface="Times New Roman" panose="02020603050405020304" pitchFamily="18" charset="0"/>
              </a:defRPr>
            </a:lvl2pPr>
            <a:lvl3pPr marL="685800" indent="0">
              <a:buNone/>
              <a:defRPr>
                <a:solidFill>
                  <a:schemeClr val="bg1"/>
                </a:solidFill>
                <a:latin typeface="Times New Roman" panose="02020603050405020304" pitchFamily="18" charset="0"/>
                <a:cs typeface="Times New Roman" panose="02020603050405020304" pitchFamily="18" charset="0"/>
              </a:defRPr>
            </a:lvl3pPr>
            <a:lvl4pPr marL="1028700" indent="0">
              <a:buNone/>
              <a:defRPr>
                <a:solidFill>
                  <a:schemeClr val="bg1"/>
                </a:solidFill>
                <a:latin typeface="Times New Roman" panose="02020603050405020304" pitchFamily="18" charset="0"/>
                <a:cs typeface="Times New Roman" panose="02020603050405020304" pitchFamily="18" charset="0"/>
              </a:defRPr>
            </a:lvl4pPr>
            <a:lvl5pPr marL="1371600" indent="0">
              <a:buNone/>
              <a:defRPr>
                <a:solidFill>
                  <a:schemeClr val="bg1"/>
                </a:solidFill>
                <a:latin typeface="Times New Roman" panose="02020603050405020304" pitchFamily="18" charset="0"/>
                <a:cs typeface="Times New Roman" panose="02020603050405020304" pitchFamily="18" charset="0"/>
              </a:defRPr>
            </a:lvl5pPr>
          </a:lstStyle>
          <a:p>
            <a:pPr lvl="0"/>
            <a:r>
              <a:rPr lang="en-US" dirty="0"/>
              <a:t>Use this for creative text such as pull quotes, marketing statements, </a:t>
            </a:r>
            <a:r>
              <a:rPr lang="en-US" dirty="0" err="1"/>
              <a:t>etc</a:t>
            </a:r>
            <a:endParaRPr lang="en-US" dirty="0"/>
          </a:p>
        </p:txBody>
      </p:sp>
      <p:sp>
        <p:nvSpPr>
          <p:cNvPr id="3" name="Content Placeholder 2"/>
          <p:cNvSpPr>
            <a:spLocks noGrp="1"/>
          </p:cNvSpPr>
          <p:nvPr>
            <p:ph sz="quarter" idx="11" hasCustomPrompt="1"/>
          </p:nvPr>
        </p:nvSpPr>
        <p:spPr>
          <a:xfrm>
            <a:off x="6248400" y="533400"/>
            <a:ext cx="5046133" cy="5638800"/>
          </a:xfrm>
        </p:spPr>
        <p:txBody>
          <a:bodyPr/>
          <a:lstStyle>
            <a:lvl1pPr>
              <a:defRPr/>
            </a:lvl1pPr>
          </a:lstStyle>
          <a:p>
            <a:pPr lvl="0"/>
            <a:r>
              <a:rPr lang="en-US" dirty="0"/>
              <a:t>Insert image or graphic</a:t>
            </a:r>
          </a:p>
        </p:txBody>
      </p:sp>
      <p:sp>
        <p:nvSpPr>
          <p:cNvPr id="5" name="Text Placeholder 4"/>
          <p:cNvSpPr>
            <a:spLocks noGrp="1"/>
          </p:cNvSpPr>
          <p:nvPr>
            <p:ph type="body" sz="quarter" idx="12" hasCustomPrompt="1"/>
          </p:nvPr>
        </p:nvSpPr>
        <p:spPr>
          <a:xfrm>
            <a:off x="914401" y="531690"/>
            <a:ext cx="5029200" cy="533400"/>
          </a:xfrm>
        </p:spPr>
        <p:txBody>
          <a:bodyPr>
            <a:noAutofit/>
          </a:bodyPr>
          <a:lstStyle>
            <a:lvl1pPr marL="0" indent="0">
              <a:buNone/>
              <a:defRPr sz="2100" b="1" baseline="0">
                <a:solidFill>
                  <a:schemeClr val="bg1"/>
                </a:solidFill>
                <a:latin typeface="+mj-lt"/>
              </a:defRPr>
            </a:lvl1pPr>
          </a:lstStyle>
          <a:p>
            <a:pPr lvl="0"/>
            <a:r>
              <a:rPr lang="en-US" dirty="0"/>
              <a:t>Concise Title</a:t>
            </a:r>
          </a:p>
        </p:txBody>
      </p:sp>
      <p:sp>
        <p:nvSpPr>
          <p:cNvPr id="7" name="Slide Number Placeholder 1"/>
          <p:cNvSpPr>
            <a:spLocks noGrp="1"/>
          </p:cNvSpPr>
          <p:nvPr>
            <p:ph type="sldNum" sz="quarter" idx="4"/>
          </p:nvPr>
        </p:nvSpPr>
        <p:spPr>
          <a:xfrm>
            <a:off x="8610600" y="6356353"/>
            <a:ext cx="2743200" cy="365125"/>
          </a:xfrm>
          <a:prstGeom prst="rect">
            <a:avLst/>
          </a:prstGeom>
        </p:spPr>
        <p:txBody>
          <a:bodyPr vert="horz" lIns="91440" tIns="45720" rIns="91440" bIns="45720" rtlCol="0" anchor="ctr"/>
          <a:lstStyle>
            <a:lvl1pPr algn="r">
              <a:defRPr sz="750">
                <a:solidFill>
                  <a:schemeClr val="tx1">
                    <a:tint val="75000"/>
                  </a:schemeClr>
                </a:solidFill>
                <a:latin typeface="+mj-lt"/>
              </a:defRPr>
            </a:lvl1pPr>
          </a:lstStyle>
          <a:p>
            <a:fld id="{AAAAF933-B985-4433-97C3-72934A437ACB}" type="slidenum">
              <a:rPr lang="en-US" smtClean="0"/>
              <a:pPr/>
              <a:t>‹#›</a:t>
            </a:fld>
            <a:endParaRPr lang="en-US"/>
          </a:p>
        </p:txBody>
      </p:sp>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01452" y="6536221"/>
            <a:ext cx="940299" cy="234407"/>
          </a:xfrm>
          <a:prstGeom prst="rect">
            <a:avLst/>
          </a:prstGeom>
        </p:spPr>
      </p:pic>
      <p:sp>
        <p:nvSpPr>
          <p:cNvPr id="10" name="Rectangle 9"/>
          <p:cNvSpPr/>
          <p:nvPr userDrawn="1"/>
        </p:nvSpPr>
        <p:spPr>
          <a:xfrm flipV="1">
            <a:off x="2"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1"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2"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3" name="TextBox 13"/>
          <p:cNvSpPr txBox="1"/>
          <p:nvPr userDrawn="1"/>
        </p:nvSpPr>
        <p:spPr>
          <a:xfrm>
            <a:off x="161036" y="6456383"/>
            <a:ext cx="360009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sp>
        <p:nvSpPr>
          <p:cNvPr id="14" name="TextBox 14"/>
          <p:cNvSpPr txBox="1"/>
          <p:nvPr userDrawn="1"/>
        </p:nvSpPr>
        <p:spPr>
          <a:xfrm>
            <a:off x="7286765" y="6456383"/>
            <a:ext cx="4520249"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2016 WE&amp;RF  ALL RIGHTS RESERVED</a:t>
            </a:r>
          </a:p>
        </p:txBody>
      </p:sp>
      <p:pic>
        <p:nvPicPr>
          <p:cNvPr id="16" name="Picture 1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32941571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101" y="541964"/>
            <a:ext cx="10338919" cy="533400"/>
          </a:xfrm>
          <a:prstGeom prst="rect">
            <a:avLst/>
          </a:prstGeom>
        </p:spPr>
        <p:txBody>
          <a:bodyPr/>
          <a:lstStyle>
            <a:lvl1pPr algn="l">
              <a:defRPr sz="21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794325"/>
            <a:ext cx="10363200" cy="3946358"/>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928100" y="1101178"/>
            <a:ext cx="7707901" cy="346466"/>
          </a:xfrm>
        </p:spPr>
        <p:txBody>
          <a:bodyPr>
            <a:noAutofit/>
          </a:bodyPr>
          <a:lstStyle>
            <a:lvl1pPr marL="0" indent="0">
              <a:lnSpc>
                <a:spcPts val="1500"/>
              </a:lnSpc>
              <a:spcBef>
                <a:spcPts val="0"/>
              </a:spcBef>
              <a:buNone/>
              <a:defRPr sz="1125" b="1">
                <a:solidFill>
                  <a:schemeClr val="accent6"/>
                </a:solidFill>
                <a:latin typeface="+mj-lt"/>
              </a:defRPr>
            </a:lvl1pPr>
          </a:lstStyle>
          <a:p>
            <a:pPr lvl="0"/>
            <a:r>
              <a:rPr lang="en-US" dirty="0"/>
              <a:t>If you need a subhead, put it here</a:t>
            </a:r>
          </a:p>
        </p:txBody>
      </p:sp>
      <p:sp>
        <p:nvSpPr>
          <p:cNvPr id="10" name="Rectangle 9"/>
          <p:cNvSpPr/>
          <p:nvPr userDrawn="1"/>
        </p:nvSpPr>
        <p:spPr>
          <a:xfrm flipV="1">
            <a:off x="2"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1"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2"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3" name="TextBox 13"/>
          <p:cNvSpPr txBox="1"/>
          <p:nvPr userDrawn="1"/>
        </p:nvSpPr>
        <p:spPr>
          <a:xfrm>
            <a:off x="161036" y="6456383"/>
            <a:ext cx="360009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sp>
        <p:nvSpPr>
          <p:cNvPr id="14" name="TextBox 14"/>
          <p:cNvSpPr txBox="1"/>
          <p:nvPr userDrawn="1"/>
        </p:nvSpPr>
        <p:spPr>
          <a:xfrm>
            <a:off x="7286765" y="6456383"/>
            <a:ext cx="4520249"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2016 WE&amp;RF  ALL RIGHTS RESERVED</a:t>
            </a:r>
          </a:p>
        </p:txBody>
      </p:sp>
      <p:pic>
        <p:nvPicPr>
          <p:cNvPr id="16" name="Picture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31195622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 full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101" y="685800"/>
            <a:ext cx="10338919" cy="533400"/>
          </a:xfrm>
          <a:prstGeom prst="rect">
            <a:avLst/>
          </a:prstGeom>
        </p:spPr>
        <p:txBody>
          <a:bodyPr/>
          <a:lstStyle>
            <a:lvl1pPr algn="l">
              <a:defRPr sz="2100" baseline="0">
                <a:solidFill>
                  <a:srgbClr val="395173"/>
                </a:solidFill>
              </a:defRPr>
            </a:lvl1pPr>
          </a:lstStyle>
          <a:p>
            <a:r>
              <a:rPr lang="en-US" dirty="0"/>
              <a:t>Concise Title</a:t>
            </a:r>
          </a:p>
        </p:txBody>
      </p:sp>
      <p:sp>
        <p:nvSpPr>
          <p:cNvPr id="3" name="Rectangle 2"/>
          <p:cNvSpPr/>
          <p:nvPr userDrawn="1"/>
        </p:nvSpPr>
        <p:spPr>
          <a:xfrm>
            <a:off x="0" y="6390526"/>
            <a:ext cx="12192000" cy="467474"/>
          </a:xfrm>
          <a:prstGeom prst="rect">
            <a:avLst/>
          </a:prstGeom>
          <a:solidFill>
            <a:srgbClr val="39517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350"/>
          </a:p>
        </p:txBody>
      </p:sp>
      <p:sp>
        <p:nvSpPr>
          <p:cNvPr id="6" name="Content Placeholder 5"/>
          <p:cNvSpPr>
            <a:spLocks noGrp="1"/>
          </p:cNvSpPr>
          <p:nvPr>
            <p:ph sz="quarter" idx="10" hasCustomPrompt="1"/>
          </p:nvPr>
        </p:nvSpPr>
        <p:spPr>
          <a:xfrm>
            <a:off x="0" y="1600200"/>
            <a:ext cx="12192000" cy="4790326"/>
          </a:xfrm>
        </p:spPr>
        <p:txBody>
          <a:bodyPr/>
          <a:lstStyle>
            <a:lvl1pPr>
              <a:defRPr baseline="0"/>
            </a:lvl1pPr>
          </a:lstStyle>
          <a:p>
            <a:pPr lvl="0"/>
            <a:r>
              <a:rPr lang="en-US" dirty="0"/>
              <a:t>A full page graphic/photo </a:t>
            </a: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01452" y="6536221"/>
            <a:ext cx="940299" cy="234407"/>
          </a:xfrm>
          <a:prstGeom prst="rect">
            <a:avLst/>
          </a:prstGeom>
        </p:spPr>
      </p:pic>
    </p:spTree>
    <p:extLst>
      <p:ext uri="{BB962C8B-B14F-4D97-AF65-F5344CB8AC3E}">
        <p14:creationId xmlns:p14="http://schemas.microsoft.com/office/powerpoint/2010/main" val="1402552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14400" y="541964"/>
            <a:ext cx="10379243" cy="533400"/>
          </a:xfrm>
          <a:prstGeom prst="rect">
            <a:avLst/>
          </a:prstGeom>
        </p:spPr>
        <p:txBody>
          <a:bodyPr vert="horz" lIns="91440" tIns="45720" rIns="91440" bIns="45720" rtlCol="0" anchor="ctr">
            <a:noAutofit/>
          </a:bodyPr>
          <a:lstStyle>
            <a:lvl1pPr>
              <a:defRPr b="1"/>
            </a:lvl1pPr>
          </a:lstStyle>
          <a:p>
            <a:r>
              <a:rPr lang="en-US" dirty="0"/>
              <a:t>Concise Title</a:t>
            </a:r>
          </a:p>
        </p:txBody>
      </p:sp>
      <p:sp>
        <p:nvSpPr>
          <p:cNvPr id="13" name="Text Placeholder 12"/>
          <p:cNvSpPr>
            <a:spLocks noGrp="1"/>
          </p:cNvSpPr>
          <p:nvPr>
            <p:ph type="body" sz="quarter" idx="11"/>
          </p:nvPr>
        </p:nvSpPr>
        <p:spPr>
          <a:xfrm>
            <a:off x="930443" y="1600200"/>
            <a:ext cx="50292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3" name="Content Placeholder 2"/>
          <p:cNvSpPr>
            <a:spLocks noGrp="1"/>
          </p:cNvSpPr>
          <p:nvPr>
            <p:ph sz="quarter" idx="12" hasCustomPrompt="1"/>
          </p:nvPr>
        </p:nvSpPr>
        <p:spPr>
          <a:xfrm>
            <a:off x="6248400" y="1600200"/>
            <a:ext cx="5029200" cy="4572000"/>
          </a:xfrm>
        </p:spPr>
        <p:txBody>
          <a:bodyPr/>
          <a:lstStyle>
            <a:lvl1pPr marL="0" marR="0" indent="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None/>
              <a:tabLst/>
              <a:defRPr baseline="0"/>
            </a:lvl1pPr>
          </a:lstStyle>
          <a:p>
            <a:pPr marL="228600" marR="0" lvl="0" indent="-22860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Char char="•"/>
              <a:tabLst/>
              <a:defRPr/>
            </a:pPr>
            <a:r>
              <a:rPr kumimoji="0" lang="en-US" sz="2600" b="0" i="0" u="none" strike="noStrike" kern="1200" cap="none" spc="0" normalizeH="0" baseline="0" noProof="0" dirty="0">
                <a:ln>
                  <a:noFill/>
                </a:ln>
                <a:solidFill>
                  <a:srgbClr val="000000">
                    <a:lumMod val="75000"/>
                    <a:lumOff val="25000"/>
                  </a:srgbClr>
                </a:solidFill>
                <a:effectLst/>
                <a:uLnTx/>
                <a:uFillTx/>
                <a:latin typeface="+mn-lt"/>
                <a:ea typeface="MS PGothic" panose="020B0600070205080204" pitchFamily="34" charset="-128"/>
                <a:cs typeface="+mn-cs"/>
              </a:rPr>
              <a:t>Insert photo or graphic</a:t>
            </a:r>
          </a:p>
        </p:txBody>
      </p:sp>
      <p:sp>
        <p:nvSpPr>
          <p:cNvPr id="16" name="Rectangle 15"/>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18"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9"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20"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21" name="Picture 20">
            <a:extLst>
              <a:ext uri="{FF2B5EF4-FFF2-40B4-BE49-F238E27FC236}">
                <a16:creationId xmlns:a16="http://schemas.microsoft.com/office/drawing/2014/main" id="{FDD23611-C24B-4FC8-B429-7CBFD65DC7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98002" y="6351866"/>
            <a:ext cx="829262" cy="507686"/>
          </a:xfrm>
          <a:prstGeom prst="rect">
            <a:avLst/>
          </a:prstGeom>
        </p:spPr>
      </p:pic>
      <p:sp>
        <p:nvSpPr>
          <p:cNvPr id="22" name="TextBox 21"/>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1835523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115888"/>
            <a:ext cx="10972800" cy="633412"/>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9398044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62375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a:t>Click to edit Master title style</a:t>
            </a:r>
            <a:endParaRPr lang="en-AU" dirty="0"/>
          </a:p>
        </p:txBody>
      </p:sp>
      <p:sp>
        <p:nvSpPr>
          <p:cNvPr id="3" name="Content Placeholder 2"/>
          <p:cNvSpPr>
            <a:spLocks noGrp="1"/>
          </p:cNvSpPr>
          <p:nvPr>
            <p:ph sz="half" idx="1"/>
          </p:nvPr>
        </p:nvSpPr>
        <p:spPr>
          <a:xfrm>
            <a:off x="914400" y="1981200"/>
            <a:ext cx="508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97600" y="1981200"/>
            <a:ext cx="508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pPr>
              <a:defRPr/>
            </a:pPr>
            <a:fld id="{43334C30-63B0-4DF5-A639-BA74C8E00362}" type="slidenum">
              <a:rPr lang="en-US"/>
              <a:pPr>
                <a:defRPr/>
              </a:pPr>
              <a:t>‹#›</a:t>
            </a:fld>
            <a:endParaRPr lang="en-US"/>
          </a:p>
        </p:txBody>
      </p:sp>
    </p:spTree>
    <p:extLst>
      <p:ext uri="{BB962C8B-B14F-4D97-AF65-F5344CB8AC3E}">
        <p14:creationId xmlns:p14="http://schemas.microsoft.com/office/powerpoint/2010/main" val="31152254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cSld name="2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2600" y="1348815"/>
            <a:ext cx="103632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4200" b="0" cap="none" baseline="0" dirty="0">
                <a:ln w="635">
                  <a:noFill/>
                </a:ln>
                <a:solidFill>
                  <a:srgbClr val="0070C0"/>
                </a:solidFill>
                <a:effectLst/>
                <a:latin typeface="+mj-lt"/>
                <a:ea typeface="+mj-ea"/>
                <a:cs typeface="+mj-cs"/>
              </a:defRPr>
            </a:lvl1pPr>
          </a:lstStyle>
          <a:p>
            <a:r>
              <a:rPr kumimoji="0" lang="en-US" dirty="0"/>
              <a:t>Click to edit Master title style</a:t>
            </a:r>
          </a:p>
        </p:txBody>
      </p:sp>
      <p:sp>
        <p:nvSpPr>
          <p:cNvPr id="3" name="Text Placeholder 2"/>
          <p:cNvSpPr>
            <a:spLocks noGrp="1"/>
          </p:cNvSpPr>
          <p:nvPr>
            <p:ph type="body" idx="1"/>
          </p:nvPr>
        </p:nvSpPr>
        <p:spPr>
          <a:xfrm>
            <a:off x="1752600" y="2704664"/>
            <a:ext cx="9317736" cy="1509712"/>
          </a:xfrm>
        </p:spPr>
        <p:txBody>
          <a:bodyPr lIns="45720" rIns="45720" anchor="t"/>
          <a:lstStyle>
            <a:lvl1pPr marL="0" indent="0">
              <a:buNone/>
              <a:defRPr sz="1650">
                <a:solidFill>
                  <a:schemeClr val="bg1"/>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eaLnBrk="1" latinLnBrk="0" hangingPunct="1"/>
            <a:r>
              <a:rPr kumimoji="0" lang="en-US" dirty="0"/>
              <a:t>Click to edit Master text styles</a:t>
            </a:r>
          </a:p>
        </p:txBody>
      </p:sp>
      <p:sp>
        <p:nvSpPr>
          <p:cNvPr id="4" name="Date Placeholder 3"/>
          <p:cNvSpPr>
            <a:spLocks noGrp="1"/>
          </p:cNvSpPr>
          <p:nvPr>
            <p:ph type="dt" sz="half" idx="10"/>
          </p:nvPr>
        </p:nvSpPr>
        <p:spPr>
          <a:xfrm>
            <a:off x="609600" y="6356353"/>
            <a:ext cx="2844800" cy="365125"/>
          </a:xfrm>
          <a:prstGeom prst="rect">
            <a:avLst/>
          </a:prstGeom>
        </p:spPr>
        <p:txBody>
          <a:bodyPr/>
          <a:lstStyle/>
          <a:p>
            <a:fld id="{9FCBFCE6-CA4D-43C5-9948-B153EF656DA5}" type="datetime1">
              <a:rPr lang="en-US" smtClean="0"/>
              <a:t>8/2/2018</a:t>
            </a:fld>
            <a:endParaRPr lang="en-US" dirty="0"/>
          </a:p>
        </p:txBody>
      </p:sp>
      <p:sp>
        <p:nvSpPr>
          <p:cNvPr id="5" name="Footer Placeholder 4"/>
          <p:cNvSpPr>
            <a:spLocks noGrp="1"/>
          </p:cNvSpPr>
          <p:nvPr>
            <p:ph type="ftr" sz="quarter" idx="11"/>
          </p:nvPr>
        </p:nvSpPr>
        <p:spPr>
          <a:xfrm>
            <a:off x="3556000" y="6356353"/>
            <a:ext cx="4470400" cy="365125"/>
          </a:xfrm>
          <a:prstGeom prst="rect">
            <a:avLst/>
          </a:prstGeom>
        </p:spPr>
        <p:txBody>
          <a:bodyPr/>
          <a:lstStyle/>
          <a:p>
            <a:r>
              <a:rPr lang="en-US"/>
              <a:t>NWRI IAP for Pure Water Soquel Groundwater Replenishment Project</a:t>
            </a:r>
            <a:endParaRPr lang="en-US" dirty="0"/>
          </a:p>
        </p:txBody>
      </p:sp>
      <p:sp>
        <p:nvSpPr>
          <p:cNvPr id="6" name="Slide Number Placeholder 5"/>
          <p:cNvSpPr>
            <a:spLocks noGrp="1"/>
          </p:cNvSpPr>
          <p:nvPr>
            <p:ph type="sldNum" sz="quarter" idx="12"/>
          </p:nvPr>
        </p:nvSpPr>
        <p:spPr>
          <a:xfrm>
            <a:off x="10972800" y="6356353"/>
            <a:ext cx="1016000" cy="365125"/>
          </a:xfrm>
          <a:prstGeom prst="rect">
            <a:avLst/>
          </a:prstGeom>
        </p:spPr>
        <p:txBody>
          <a:bodyPr/>
          <a:lstStyle>
            <a:lvl1pPr>
              <a:defRPr sz="1050">
                <a:solidFill>
                  <a:schemeClr val="accent1"/>
                </a:solidFill>
              </a:defRPr>
            </a:lvl1pPr>
          </a:lstStyle>
          <a:p>
            <a:fld id="{D5761902-50E0-4E8D-8F12-D6B649950F66}" type="slidenum">
              <a:rPr lang="en-US" smtClean="0"/>
              <a:pPr/>
              <a:t>‹#›</a:t>
            </a:fld>
            <a:endParaRPr lang="en-US" dirty="0"/>
          </a:p>
        </p:txBody>
      </p:sp>
    </p:spTree>
    <p:extLst>
      <p:ext uri="{BB962C8B-B14F-4D97-AF65-F5344CB8AC3E}">
        <p14:creationId xmlns:p14="http://schemas.microsoft.com/office/powerpoint/2010/main" val="27281206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834830" y="5687628"/>
            <a:ext cx="7687733" cy="475836"/>
          </a:xfrm>
          <a:prstGeom prst="rect">
            <a:avLst/>
          </a:prstGeom>
        </p:spPr>
        <p:txBody>
          <a:bodyPr wrap="square" lIns="0" tIns="0" rIns="0" bIns="0">
            <a:noAutofit/>
          </a:bodyPr>
          <a:lstStyle>
            <a:lvl1pPr algn="l">
              <a:defRPr sz="2400" b="1">
                <a:solidFill>
                  <a:schemeClr val="tx1">
                    <a:lumMod val="75000"/>
                    <a:lumOff val="25000"/>
                  </a:schemeClr>
                </a:solidFill>
                <a:latin typeface="Arial"/>
                <a:cs typeface="Arial"/>
              </a:defRPr>
            </a:lvl1pPr>
          </a:lstStyle>
          <a:p>
            <a:r>
              <a:rPr lang="en-US" dirty="0"/>
              <a:t>Presenters:</a:t>
            </a:r>
          </a:p>
        </p:txBody>
      </p:sp>
      <p:sp>
        <p:nvSpPr>
          <p:cNvPr id="4" name="Rectangle 3"/>
          <p:cNvSpPr/>
          <p:nvPr userDrawn="1"/>
        </p:nvSpPr>
        <p:spPr>
          <a:xfrm>
            <a:off x="6787979" y="4135088"/>
            <a:ext cx="5404021" cy="836711"/>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5" name="Rectangle 4"/>
          <p:cNvSpPr/>
          <p:nvPr userDrawn="1"/>
        </p:nvSpPr>
        <p:spPr>
          <a:xfrm>
            <a:off x="0" y="4135088"/>
            <a:ext cx="6787979" cy="1250647"/>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grpSp>
        <p:nvGrpSpPr>
          <p:cNvPr id="6" name="Group 5"/>
          <p:cNvGrpSpPr/>
          <p:nvPr userDrawn="1"/>
        </p:nvGrpSpPr>
        <p:grpSpPr>
          <a:xfrm>
            <a:off x="3553426" y="4412973"/>
            <a:ext cx="8638575" cy="1444578"/>
            <a:chOff x="538163" y="4556125"/>
            <a:chExt cx="8543925" cy="1905000"/>
          </a:xfrm>
        </p:grpSpPr>
        <p:sp>
          <p:nvSpPr>
            <p:cNvPr id="7" name="Freeform 10"/>
            <p:cNvSpPr>
              <a:spLocks/>
            </p:cNvSpPr>
            <p:nvPr/>
          </p:nvSpPr>
          <p:spPr bwMode="auto">
            <a:xfrm>
              <a:off x="5249863" y="5673725"/>
              <a:ext cx="3832225" cy="787400"/>
            </a:xfrm>
            <a:custGeom>
              <a:avLst/>
              <a:gdLst>
                <a:gd name="T0" fmla="*/ 2414 w 2414"/>
                <a:gd name="T1" fmla="*/ 164 h 496"/>
                <a:gd name="T2" fmla="*/ 2314 w 2414"/>
                <a:gd name="T3" fmla="*/ 148 h 496"/>
                <a:gd name="T4" fmla="*/ 2200 w 2414"/>
                <a:gd name="T5" fmla="*/ 136 h 496"/>
                <a:gd name="T6" fmla="*/ 2054 w 2414"/>
                <a:gd name="T7" fmla="*/ 130 h 496"/>
                <a:gd name="T8" fmla="*/ 1886 w 2414"/>
                <a:gd name="T9" fmla="*/ 136 h 496"/>
                <a:gd name="T10" fmla="*/ 1750 w 2414"/>
                <a:gd name="T11" fmla="*/ 152 h 496"/>
                <a:gd name="T12" fmla="*/ 1656 w 2414"/>
                <a:gd name="T13" fmla="*/ 168 h 496"/>
                <a:gd name="T14" fmla="*/ 1562 w 2414"/>
                <a:gd name="T15" fmla="*/ 192 h 496"/>
                <a:gd name="T16" fmla="*/ 1468 w 2414"/>
                <a:gd name="T17" fmla="*/ 222 h 496"/>
                <a:gd name="T18" fmla="*/ 1374 w 2414"/>
                <a:gd name="T19" fmla="*/ 258 h 496"/>
                <a:gd name="T20" fmla="*/ 1328 w 2414"/>
                <a:gd name="T21" fmla="*/ 280 h 496"/>
                <a:gd name="T22" fmla="*/ 1146 w 2414"/>
                <a:gd name="T23" fmla="*/ 362 h 496"/>
                <a:gd name="T24" fmla="*/ 960 w 2414"/>
                <a:gd name="T25" fmla="*/ 426 h 496"/>
                <a:gd name="T26" fmla="*/ 824 w 2414"/>
                <a:gd name="T27" fmla="*/ 462 h 496"/>
                <a:gd name="T28" fmla="*/ 732 w 2414"/>
                <a:gd name="T29" fmla="*/ 478 h 496"/>
                <a:gd name="T30" fmla="*/ 644 w 2414"/>
                <a:gd name="T31" fmla="*/ 490 h 496"/>
                <a:gd name="T32" fmla="*/ 558 w 2414"/>
                <a:gd name="T33" fmla="*/ 496 h 496"/>
                <a:gd name="T34" fmla="*/ 472 w 2414"/>
                <a:gd name="T35" fmla="*/ 496 h 496"/>
                <a:gd name="T36" fmla="*/ 390 w 2414"/>
                <a:gd name="T37" fmla="*/ 490 h 496"/>
                <a:gd name="T38" fmla="*/ 310 w 2414"/>
                <a:gd name="T39" fmla="*/ 478 h 496"/>
                <a:gd name="T40" fmla="*/ 234 w 2414"/>
                <a:gd name="T41" fmla="*/ 458 h 496"/>
                <a:gd name="T42" fmla="*/ 162 w 2414"/>
                <a:gd name="T43" fmla="*/ 434 h 496"/>
                <a:gd name="T44" fmla="*/ 94 w 2414"/>
                <a:gd name="T45" fmla="*/ 402 h 496"/>
                <a:gd name="T46" fmla="*/ 30 w 2414"/>
                <a:gd name="T47" fmla="*/ 364 h 496"/>
                <a:gd name="T48" fmla="*/ 0 w 2414"/>
                <a:gd name="T49" fmla="*/ 342 h 496"/>
                <a:gd name="T50" fmla="*/ 48 w 2414"/>
                <a:gd name="T51" fmla="*/ 360 h 496"/>
                <a:gd name="T52" fmla="*/ 136 w 2414"/>
                <a:gd name="T53" fmla="*/ 386 h 496"/>
                <a:gd name="T54" fmla="*/ 214 w 2414"/>
                <a:gd name="T55" fmla="*/ 402 h 496"/>
                <a:gd name="T56" fmla="*/ 306 w 2414"/>
                <a:gd name="T57" fmla="*/ 414 h 496"/>
                <a:gd name="T58" fmla="*/ 406 w 2414"/>
                <a:gd name="T59" fmla="*/ 416 h 496"/>
                <a:gd name="T60" fmla="*/ 512 w 2414"/>
                <a:gd name="T61" fmla="*/ 408 h 496"/>
                <a:gd name="T62" fmla="*/ 566 w 2414"/>
                <a:gd name="T63" fmla="*/ 398 h 496"/>
                <a:gd name="T64" fmla="*/ 686 w 2414"/>
                <a:gd name="T65" fmla="*/ 362 h 496"/>
                <a:gd name="T66" fmla="*/ 822 w 2414"/>
                <a:gd name="T67" fmla="*/ 308 h 496"/>
                <a:gd name="T68" fmla="*/ 1126 w 2414"/>
                <a:gd name="T69" fmla="*/ 172 h 496"/>
                <a:gd name="T70" fmla="*/ 1290 w 2414"/>
                <a:gd name="T71" fmla="*/ 106 h 496"/>
                <a:gd name="T72" fmla="*/ 1454 w 2414"/>
                <a:gd name="T73" fmla="*/ 50 h 496"/>
                <a:gd name="T74" fmla="*/ 1576 w 2414"/>
                <a:gd name="T75" fmla="*/ 20 h 496"/>
                <a:gd name="T76" fmla="*/ 1658 w 2414"/>
                <a:gd name="T77" fmla="*/ 8 h 496"/>
                <a:gd name="T78" fmla="*/ 1736 w 2414"/>
                <a:gd name="T79" fmla="*/ 2 h 496"/>
                <a:gd name="T80" fmla="*/ 1774 w 2414"/>
                <a:gd name="T81" fmla="*/ 0 h 496"/>
                <a:gd name="T82" fmla="*/ 1920 w 2414"/>
                <a:gd name="T83" fmla="*/ 10 h 496"/>
                <a:gd name="T84" fmla="*/ 2048 w 2414"/>
                <a:gd name="T85" fmla="*/ 30 h 496"/>
                <a:gd name="T86" fmla="*/ 2158 w 2414"/>
                <a:gd name="T87" fmla="*/ 56 h 496"/>
                <a:gd name="T88" fmla="*/ 2248 w 2414"/>
                <a:gd name="T89" fmla="*/ 86 h 496"/>
                <a:gd name="T90" fmla="*/ 2320 w 2414"/>
                <a:gd name="T91" fmla="*/ 114 h 496"/>
                <a:gd name="T92" fmla="*/ 2404 w 2414"/>
                <a:gd name="T93" fmla="*/ 156 h 496"/>
                <a:gd name="T94" fmla="*/ 2414 w 2414"/>
                <a:gd name="T95" fmla="*/ 164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14" h="496">
                  <a:moveTo>
                    <a:pt x="2414" y="164"/>
                  </a:moveTo>
                  <a:lnTo>
                    <a:pt x="2414" y="164"/>
                  </a:lnTo>
                  <a:lnTo>
                    <a:pt x="2388" y="158"/>
                  </a:lnTo>
                  <a:lnTo>
                    <a:pt x="2314" y="148"/>
                  </a:lnTo>
                  <a:lnTo>
                    <a:pt x="2260" y="142"/>
                  </a:lnTo>
                  <a:lnTo>
                    <a:pt x="2200" y="136"/>
                  </a:lnTo>
                  <a:lnTo>
                    <a:pt x="2130" y="132"/>
                  </a:lnTo>
                  <a:lnTo>
                    <a:pt x="2054" y="130"/>
                  </a:lnTo>
                  <a:lnTo>
                    <a:pt x="1972" y="132"/>
                  </a:lnTo>
                  <a:lnTo>
                    <a:pt x="1886" y="136"/>
                  </a:lnTo>
                  <a:lnTo>
                    <a:pt x="1796" y="146"/>
                  </a:lnTo>
                  <a:lnTo>
                    <a:pt x="1750" y="152"/>
                  </a:lnTo>
                  <a:lnTo>
                    <a:pt x="1704" y="160"/>
                  </a:lnTo>
                  <a:lnTo>
                    <a:pt x="1656" y="168"/>
                  </a:lnTo>
                  <a:lnTo>
                    <a:pt x="1610" y="180"/>
                  </a:lnTo>
                  <a:lnTo>
                    <a:pt x="1562" y="192"/>
                  </a:lnTo>
                  <a:lnTo>
                    <a:pt x="1516" y="206"/>
                  </a:lnTo>
                  <a:lnTo>
                    <a:pt x="1468" y="222"/>
                  </a:lnTo>
                  <a:lnTo>
                    <a:pt x="1422" y="240"/>
                  </a:lnTo>
                  <a:lnTo>
                    <a:pt x="1374" y="258"/>
                  </a:lnTo>
                  <a:lnTo>
                    <a:pt x="1328" y="280"/>
                  </a:lnTo>
                  <a:lnTo>
                    <a:pt x="1328" y="280"/>
                  </a:lnTo>
                  <a:lnTo>
                    <a:pt x="1238" y="324"/>
                  </a:lnTo>
                  <a:lnTo>
                    <a:pt x="1146" y="362"/>
                  </a:lnTo>
                  <a:lnTo>
                    <a:pt x="1052" y="398"/>
                  </a:lnTo>
                  <a:lnTo>
                    <a:pt x="960" y="426"/>
                  </a:lnTo>
                  <a:lnTo>
                    <a:pt x="868" y="452"/>
                  </a:lnTo>
                  <a:lnTo>
                    <a:pt x="824" y="462"/>
                  </a:lnTo>
                  <a:lnTo>
                    <a:pt x="778" y="470"/>
                  </a:lnTo>
                  <a:lnTo>
                    <a:pt x="732" y="478"/>
                  </a:lnTo>
                  <a:lnTo>
                    <a:pt x="688" y="484"/>
                  </a:lnTo>
                  <a:lnTo>
                    <a:pt x="644" y="490"/>
                  </a:lnTo>
                  <a:lnTo>
                    <a:pt x="600" y="494"/>
                  </a:lnTo>
                  <a:lnTo>
                    <a:pt x="558" y="496"/>
                  </a:lnTo>
                  <a:lnTo>
                    <a:pt x="514" y="496"/>
                  </a:lnTo>
                  <a:lnTo>
                    <a:pt x="472" y="496"/>
                  </a:lnTo>
                  <a:lnTo>
                    <a:pt x="430" y="494"/>
                  </a:lnTo>
                  <a:lnTo>
                    <a:pt x="390" y="490"/>
                  </a:lnTo>
                  <a:lnTo>
                    <a:pt x="350" y="484"/>
                  </a:lnTo>
                  <a:lnTo>
                    <a:pt x="310" y="478"/>
                  </a:lnTo>
                  <a:lnTo>
                    <a:pt x="272" y="468"/>
                  </a:lnTo>
                  <a:lnTo>
                    <a:pt x="234" y="458"/>
                  </a:lnTo>
                  <a:lnTo>
                    <a:pt x="198" y="446"/>
                  </a:lnTo>
                  <a:lnTo>
                    <a:pt x="162" y="434"/>
                  </a:lnTo>
                  <a:lnTo>
                    <a:pt x="128" y="418"/>
                  </a:lnTo>
                  <a:lnTo>
                    <a:pt x="94" y="402"/>
                  </a:lnTo>
                  <a:lnTo>
                    <a:pt x="62" y="384"/>
                  </a:lnTo>
                  <a:lnTo>
                    <a:pt x="30" y="364"/>
                  </a:lnTo>
                  <a:lnTo>
                    <a:pt x="0" y="342"/>
                  </a:lnTo>
                  <a:lnTo>
                    <a:pt x="0" y="342"/>
                  </a:lnTo>
                  <a:lnTo>
                    <a:pt x="12" y="346"/>
                  </a:lnTo>
                  <a:lnTo>
                    <a:pt x="48" y="360"/>
                  </a:lnTo>
                  <a:lnTo>
                    <a:pt x="102" y="376"/>
                  </a:lnTo>
                  <a:lnTo>
                    <a:pt x="136" y="386"/>
                  </a:lnTo>
                  <a:lnTo>
                    <a:pt x="174" y="394"/>
                  </a:lnTo>
                  <a:lnTo>
                    <a:pt x="214" y="402"/>
                  </a:lnTo>
                  <a:lnTo>
                    <a:pt x="260" y="408"/>
                  </a:lnTo>
                  <a:lnTo>
                    <a:pt x="306" y="414"/>
                  </a:lnTo>
                  <a:lnTo>
                    <a:pt x="356" y="416"/>
                  </a:lnTo>
                  <a:lnTo>
                    <a:pt x="406" y="416"/>
                  </a:lnTo>
                  <a:lnTo>
                    <a:pt x="458" y="414"/>
                  </a:lnTo>
                  <a:lnTo>
                    <a:pt x="512" y="408"/>
                  </a:lnTo>
                  <a:lnTo>
                    <a:pt x="566" y="398"/>
                  </a:lnTo>
                  <a:lnTo>
                    <a:pt x="566" y="398"/>
                  </a:lnTo>
                  <a:lnTo>
                    <a:pt x="624" y="382"/>
                  </a:lnTo>
                  <a:lnTo>
                    <a:pt x="686" y="362"/>
                  </a:lnTo>
                  <a:lnTo>
                    <a:pt x="752" y="336"/>
                  </a:lnTo>
                  <a:lnTo>
                    <a:pt x="822" y="308"/>
                  </a:lnTo>
                  <a:lnTo>
                    <a:pt x="970" y="242"/>
                  </a:lnTo>
                  <a:lnTo>
                    <a:pt x="1126" y="172"/>
                  </a:lnTo>
                  <a:lnTo>
                    <a:pt x="1208" y="138"/>
                  </a:lnTo>
                  <a:lnTo>
                    <a:pt x="1290" y="106"/>
                  </a:lnTo>
                  <a:lnTo>
                    <a:pt x="1372" y="76"/>
                  </a:lnTo>
                  <a:lnTo>
                    <a:pt x="1454" y="50"/>
                  </a:lnTo>
                  <a:lnTo>
                    <a:pt x="1536" y="30"/>
                  </a:lnTo>
                  <a:lnTo>
                    <a:pt x="1576" y="20"/>
                  </a:lnTo>
                  <a:lnTo>
                    <a:pt x="1618" y="14"/>
                  </a:lnTo>
                  <a:lnTo>
                    <a:pt x="1658" y="8"/>
                  </a:lnTo>
                  <a:lnTo>
                    <a:pt x="1696" y="4"/>
                  </a:lnTo>
                  <a:lnTo>
                    <a:pt x="1736" y="2"/>
                  </a:lnTo>
                  <a:lnTo>
                    <a:pt x="1774" y="0"/>
                  </a:lnTo>
                  <a:lnTo>
                    <a:pt x="1774" y="0"/>
                  </a:lnTo>
                  <a:lnTo>
                    <a:pt x="1850" y="4"/>
                  </a:lnTo>
                  <a:lnTo>
                    <a:pt x="1920" y="10"/>
                  </a:lnTo>
                  <a:lnTo>
                    <a:pt x="1986" y="18"/>
                  </a:lnTo>
                  <a:lnTo>
                    <a:pt x="2048" y="30"/>
                  </a:lnTo>
                  <a:lnTo>
                    <a:pt x="2104" y="42"/>
                  </a:lnTo>
                  <a:lnTo>
                    <a:pt x="2158" y="56"/>
                  </a:lnTo>
                  <a:lnTo>
                    <a:pt x="2206" y="70"/>
                  </a:lnTo>
                  <a:lnTo>
                    <a:pt x="2248" y="86"/>
                  </a:lnTo>
                  <a:lnTo>
                    <a:pt x="2286" y="100"/>
                  </a:lnTo>
                  <a:lnTo>
                    <a:pt x="2320" y="114"/>
                  </a:lnTo>
                  <a:lnTo>
                    <a:pt x="2372" y="138"/>
                  </a:lnTo>
                  <a:lnTo>
                    <a:pt x="2404" y="156"/>
                  </a:lnTo>
                  <a:lnTo>
                    <a:pt x="2414" y="164"/>
                  </a:lnTo>
                  <a:lnTo>
                    <a:pt x="2414" y="16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800"/>
            </a:p>
          </p:txBody>
        </p:sp>
        <p:sp>
          <p:nvSpPr>
            <p:cNvPr id="9" name="Freeform 11"/>
            <p:cNvSpPr>
              <a:spLocks/>
            </p:cNvSpPr>
            <p:nvPr/>
          </p:nvSpPr>
          <p:spPr bwMode="auto">
            <a:xfrm>
              <a:off x="3973513" y="5527674"/>
              <a:ext cx="4016375" cy="755650"/>
            </a:xfrm>
            <a:custGeom>
              <a:avLst/>
              <a:gdLst>
                <a:gd name="T0" fmla="*/ 1438 w 2530"/>
                <a:gd name="T1" fmla="*/ 442 h 476"/>
                <a:gd name="T2" fmla="*/ 1618 w 2530"/>
                <a:gd name="T3" fmla="*/ 374 h 476"/>
                <a:gd name="T4" fmla="*/ 1970 w 2530"/>
                <a:gd name="T5" fmla="*/ 216 h 476"/>
                <a:gd name="T6" fmla="*/ 2198 w 2530"/>
                <a:gd name="T7" fmla="*/ 130 h 476"/>
                <a:gd name="T8" fmla="*/ 2386 w 2530"/>
                <a:gd name="T9" fmla="*/ 78 h 476"/>
                <a:gd name="T10" fmla="*/ 2496 w 2530"/>
                <a:gd name="T11" fmla="*/ 62 h 476"/>
                <a:gd name="T12" fmla="*/ 2530 w 2530"/>
                <a:gd name="T13" fmla="*/ 44 h 476"/>
                <a:gd name="T14" fmla="*/ 2474 w 2530"/>
                <a:gd name="T15" fmla="*/ 42 h 476"/>
                <a:gd name="T16" fmla="*/ 2342 w 2530"/>
                <a:gd name="T17" fmla="*/ 60 h 476"/>
                <a:gd name="T18" fmla="*/ 2114 w 2530"/>
                <a:gd name="T19" fmla="*/ 118 h 476"/>
                <a:gd name="T20" fmla="*/ 1692 w 2530"/>
                <a:gd name="T21" fmla="*/ 250 h 476"/>
                <a:gd name="T22" fmla="*/ 1444 w 2530"/>
                <a:gd name="T23" fmla="*/ 310 h 476"/>
                <a:gd name="T24" fmla="*/ 1294 w 2530"/>
                <a:gd name="T25" fmla="*/ 328 h 476"/>
                <a:gd name="T26" fmla="*/ 1224 w 2530"/>
                <a:gd name="T27" fmla="*/ 326 h 476"/>
                <a:gd name="T28" fmla="*/ 1128 w 2530"/>
                <a:gd name="T29" fmla="*/ 312 h 476"/>
                <a:gd name="T30" fmla="*/ 1040 w 2530"/>
                <a:gd name="T31" fmla="*/ 282 h 476"/>
                <a:gd name="T32" fmla="*/ 938 w 2530"/>
                <a:gd name="T33" fmla="*/ 230 h 476"/>
                <a:gd name="T34" fmla="*/ 816 w 2530"/>
                <a:gd name="T35" fmla="*/ 138 h 476"/>
                <a:gd name="T36" fmla="*/ 736 w 2530"/>
                <a:gd name="T37" fmla="*/ 52 h 476"/>
                <a:gd name="T38" fmla="*/ 698 w 2530"/>
                <a:gd name="T39" fmla="*/ 0 h 476"/>
                <a:gd name="T40" fmla="*/ 632 w 2530"/>
                <a:gd name="T41" fmla="*/ 88 h 476"/>
                <a:gd name="T42" fmla="*/ 556 w 2530"/>
                <a:gd name="T43" fmla="*/ 150 h 476"/>
                <a:gd name="T44" fmla="*/ 472 w 2530"/>
                <a:gd name="T45" fmla="*/ 190 h 476"/>
                <a:gd name="T46" fmla="*/ 386 w 2530"/>
                <a:gd name="T47" fmla="*/ 212 h 476"/>
                <a:gd name="T48" fmla="*/ 298 w 2530"/>
                <a:gd name="T49" fmla="*/ 220 h 476"/>
                <a:gd name="T50" fmla="*/ 166 w 2530"/>
                <a:gd name="T51" fmla="*/ 208 h 476"/>
                <a:gd name="T52" fmla="*/ 48 w 2530"/>
                <a:gd name="T53" fmla="*/ 182 h 476"/>
                <a:gd name="T54" fmla="*/ 0 w 2530"/>
                <a:gd name="T55" fmla="*/ 166 h 476"/>
                <a:gd name="T56" fmla="*/ 90 w 2530"/>
                <a:gd name="T57" fmla="*/ 232 h 476"/>
                <a:gd name="T58" fmla="*/ 182 w 2530"/>
                <a:gd name="T59" fmla="*/ 274 h 476"/>
                <a:gd name="T60" fmla="*/ 272 w 2530"/>
                <a:gd name="T61" fmla="*/ 300 h 476"/>
                <a:gd name="T62" fmla="*/ 358 w 2530"/>
                <a:gd name="T63" fmla="*/ 308 h 476"/>
                <a:gd name="T64" fmla="*/ 464 w 2530"/>
                <a:gd name="T65" fmla="*/ 302 h 476"/>
                <a:gd name="T66" fmla="*/ 594 w 2530"/>
                <a:gd name="T67" fmla="*/ 270 h 476"/>
                <a:gd name="T68" fmla="*/ 672 w 2530"/>
                <a:gd name="T69" fmla="*/ 236 h 476"/>
                <a:gd name="T70" fmla="*/ 700 w 2530"/>
                <a:gd name="T71" fmla="*/ 250 h 476"/>
                <a:gd name="T72" fmla="*/ 742 w 2530"/>
                <a:gd name="T73" fmla="*/ 310 h 476"/>
                <a:gd name="T74" fmla="*/ 796 w 2530"/>
                <a:gd name="T75" fmla="*/ 360 h 476"/>
                <a:gd name="T76" fmla="*/ 858 w 2530"/>
                <a:gd name="T77" fmla="*/ 400 h 476"/>
                <a:gd name="T78" fmla="*/ 1000 w 2530"/>
                <a:gd name="T79" fmla="*/ 452 h 476"/>
                <a:gd name="T80" fmla="*/ 1154 w 2530"/>
                <a:gd name="T81" fmla="*/ 474 h 476"/>
                <a:gd name="T82" fmla="*/ 1300 w 2530"/>
                <a:gd name="T83" fmla="*/ 470 h 476"/>
                <a:gd name="T84" fmla="*/ 1386 w 2530"/>
                <a:gd name="T85" fmla="*/ 45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30" h="476">
                  <a:moveTo>
                    <a:pt x="1386" y="456"/>
                  </a:moveTo>
                  <a:lnTo>
                    <a:pt x="1386" y="456"/>
                  </a:lnTo>
                  <a:lnTo>
                    <a:pt x="1438" y="442"/>
                  </a:lnTo>
                  <a:lnTo>
                    <a:pt x="1494" y="424"/>
                  </a:lnTo>
                  <a:lnTo>
                    <a:pt x="1554" y="400"/>
                  </a:lnTo>
                  <a:lnTo>
                    <a:pt x="1618" y="374"/>
                  </a:lnTo>
                  <a:lnTo>
                    <a:pt x="1754" y="314"/>
                  </a:lnTo>
                  <a:lnTo>
                    <a:pt x="1896" y="250"/>
                  </a:lnTo>
                  <a:lnTo>
                    <a:pt x="1970" y="216"/>
                  </a:lnTo>
                  <a:lnTo>
                    <a:pt x="2046" y="186"/>
                  </a:lnTo>
                  <a:lnTo>
                    <a:pt x="2122" y="156"/>
                  </a:lnTo>
                  <a:lnTo>
                    <a:pt x="2198" y="130"/>
                  </a:lnTo>
                  <a:lnTo>
                    <a:pt x="2274" y="106"/>
                  </a:lnTo>
                  <a:lnTo>
                    <a:pt x="2348" y="86"/>
                  </a:lnTo>
                  <a:lnTo>
                    <a:pt x="2386" y="78"/>
                  </a:lnTo>
                  <a:lnTo>
                    <a:pt x="2424" y="72"/>
                  </a:lnTo>
                  <a:lnTo>
                    <a:pt x="2460" y="66"/>
                  </a:lnTo>
                  <a:lnTo>
                    <a:pt x="2496" y="62"/>
                  </a:lnTo>
                  <a:lnTo>
                    <a:pt x="2496" y="62"/>
                  </a:lnTo>
                  <a:lnTo>
                    <a:pt x="2522" y="48"/>
                  </a:lnTo>
                  <a:lnTo>
                    <a:pt x="2530" y="44"/>
                  </a:lnTo>
                  <a:lnTo>
                    <a:pt x="2530" y="44"/>
                  </a:lnTo>
                  <a:lnTo>
                    <a:pt x="2502" y="42"/>
                  </a:lnTo>
                  <a:lnTo>
                    <a:pt x="2474" y="42"/>
                  </a:lnTo>
                  <a:lnTo>
                    <a:pt x="2442" y="44"/>
                  </a:lnTo>
                  <a:lnTo>
                    <a:pt x="2410" y="48"/>
                  </a:lnTo>
                  <a:lnTo>
                    <a:pt x="2342" y="60"/>
                  </a:lnTo>
                  <a:lnTo>
                    <a:pt x="2270" y="76"/>
                  </a:lnTo>
                  <a:lnTo>
                    <a:pt x="2194" y="96"/>
                  </a:lnTo>
                  <a:lnTo>
                    <a:pt x="2114" y="118"/>
                  </a:lnTo>
                  <a:lnTo>
                    <a:pt x="1948" y="170"/>
                  </a:lnTo>
                  <a:lnTo>
                    <a:pt x="1776" y="224"/>
                  </a:lnTo>
                  <a:lnTo>
                    <a:pt x="1692" y="250"/>
                  </a:lnTo>
                  <a:lnTo>
                    <a:pt x="1606" y="272"/>
                  </a:lnTo>
                  <a:lnTo>
                    <a:pt x="1524" y="294"/>
                  </a:lnTo>
                  <a:lnTo>
                    <a:pt x="1444" y="310"/>
                  </a:lnTo>
                  <a:lnTo>
                    <a:pt x="1366" y="322"/>
                  </a:lnTo>
                  <a:lnTo>
                    <a:pt x="1330" y="326"/>
                  </a:lnTo>
                  <a:lnTo>
                    <a:pt x="1294" y="328"/>
                  </a:lnTo>
                  <a:lnTo>
                    <a:pt x="1294" y="328"/>
                  </a:lnTo>
                  <a:lnTo>
                    <a:pt x="1258" y="328"/>
                  </a:lnTo>
                  <a:lnTo>
                    <a:pt x="1224" y="326"/>
                  </a:lnTo>
                  <a:lnTo>
                    <a:pt x="1190" y="324"/>
                  </a:lnTo>
                  <a:lnTo>
                    <a:pt x="1158" y="318"/>
                  </a:lnTo>
                  <a:lnTo>
                    <a:pt x="1128" y="312"/>
                  </a:lnTo>
                  <a:lnTo>
                    <a:pt x="1098" y="304"/>
                  </a:lnTo>
                  <a:lnTo>
                    <a:pt x="1068" y="294"/>
                  </a:lnTo>
                  <a:lnTo>
                    <a:pt x="1040" y="282"/>
                  </a:lnTo>
                  <a:lnTo>
                    <a:pt x="1012" y="272"/>
                  </a:lnTo>
                  <a:lnTo>
                    <a:pt x="986" y="258"/>
                  </a:lnTo>
                  <a:lnTo>
                    <a:pt x="938" y="230"/>
                  </a:lnTo>
                  <a:lnTo>
                    <a:pt x="892" y="200"/>
                  </a:lnTo>
                  <a:lnTo>
                    <a:pt x="852" y="170"/>
                  </a:lnTo>
                  <a:lnTo>
                    <a:pt x="816" y="138"/>
                  </a:lnTo>
                  <a:lnTo>
                    <a:pt x="786" y="108"/>
                  </a:lnTo>
                  <a:lnTo>
                    <a:pt x="758" y="78"/>
                  </a:lnTo>
                  <a:lnTo>
                    <a:pt x="736" y="52"/>
                  </a:lnTo>
                  <a:lnTo>
                    <a:pt x="708" y="14"/>
                  </a:lnTo>
                  <a:lnTo>
                    <a:pt x="698" y="0"/>
                  </a:lnTo>
                  <a:lnTo>
                    <a:pt x="698" y="0"/>
                  </a:lnTo>
                  <a:lnTo>
                    <a:pt x="676" y="32"/>
                  </a:lnTo>
                  <a:lnTo>
                    <a:pt x="654" y="62"/>
                  </a:lnTo>
                  <a:lnTo>
                    <a:pt x="632" y="88"/>
                  </a:lnTo>
                  <a:lnTo>
                    <a:pt x="608" y="112"/>
                  </a:lnTo>
                  <a:lnTo>
                    <a:pt x="582" y="132"/>
                  </a:lnTo>
                  <a:lnTo>
                    <a:pt x="556" y="150"/>
                  </a:lnTo>
                  <a:lnTo>
                    <a:pt x="528" y="166"/>
                  </a:lnTo>
                  <a:lnTo>
                    <a:pt x="500" y="180"/>
                  </a:lnTo>
                  <a:lnTo>
                    <a:pt x="472" y="190"/>
                  </a:lnTo>
                  <a:lnTo>
                    <a:pt x="444" y="200"/>
                  </a:lnTo>
                  <a:lnTo>
                    <a:pt x="414" y="206"/>
                  </a:lnTo>
                  <a:lnTo>
                    <a:pt x="386" y="212"/>
                  </a:lnTo>
                  <a:lnTo>
                    <a:pt x="356" y="216"/>
                  </a:lnTo>
                  <a:lnTo>
                    <a:pt x="328" y="218"/>
                  </a:lnTo>
                  <a:lnTo>
                    <a:pt x="298" y="220"/>
                  </a:lnTo>
                  <a:lnTo>
                    <a:pt x="270" y="220"/>
                  </a:lnTo>
                  <a:lnTo>
                    <a:pt x="216" y="216"/>
                  </a:lnTo>
                  <a:lnTo>
                    <a:pt x="166" y="208"/>
                  </a:lnTo>
                  <a:lnTo>
                    <a:pt x="120" y="200"/>
                  </a:lnTo>
                  <a:lnTo>
                    <a:pt x="80" y="190"/>
                  </a:lnTo>
                  <a:lnTo>
                    <a:pt x="48" y="182"/>
                  </a:lnTo>
                  <a:lnTo>
                    <a:pt x="22" y="174"/>
                  </a:lnTo>
                  <a:lnTo>
                    <a:pt x="0" y="166"/>
                  </a:lnTo>
                  <a:lnTo>
                    <a:pt x="0" y="166"/>
                  </a:lnTo>
                  <a:lnTo>
                    <a:pt x="30" y="190"/>
                  </a:lnTo>
                  <a:lnTo>
                    <a:pt x="60" y="212"/>
                  </a:lnTo>
                  <a:lnTo>
                    <a:pt x="90" y="232"/>
                  </a:lnTo>
                  <a:lnTo>
                    <a:pt x="122" y="248"/>
                  </a:lnTo>
                  <a:lnTo>
                    <a:pt x="152" y="262"/>
                  </a:lnTo>
                  <a:lnTo>
                    <a:pt x="182" y="274"/>
                  </a:lnTo>
                  <a:lnTo>
                    <a:pt x="212" y="286"/>
                  </a:lnTo>
                  <a:lnTo>
                    <a:pt x="242" y="294"/>
                  </a:lnTo>
                  <a:lnTo>
                    <a:pt x="272" y="300"/>
                  </a:lnTo>
                  <a:lnTo>
                    <a:pt x="300" y="304"/>
                  </a:lnTo>
                  <a:lnTo>
                    <a:pt x="330" y="306"/>
                  </a:lnTo>
                  <a:lnTo>
                    <a:pt x="358" y="308"/>
                  </a:lnTo>
                  <a:lnTo>
                    <a:pt x="386" y="308"/>
                  </a:lnTo>
                  <a:lnTo>
                    <a:pt x="412" y="308"/>
                  </a:lnTo>
                  <a:lnTo>
                    <a:pt x="464" y="302"/>
                  </a:lnTo>
                  <a:lnTo>
                    <a:pt x="512" y="292"/>
                  </a:lnTo>
                  <a:lnTo>
                    <a:pt x="554" y="282"/>
                  </a:lnTo>
                  <a:lnTo>
                    <a:pt x="594" y="270"/>
                  </a:lnTo>
                  <a:lnTo>
                    <a:pt x="626" y="258"/>
                  </a:lnTo>
                  <a:lnTo>
                    <a:pt x="652" y="246"/>
                  </a:lnTo>
                  <a:lnTo>
                    <a:pt x="672" y="236"/>
                  </a:lnTo>
                  <a:lnTo>
                    <a:pt x="690" y="228"/>
                  </a:lnTo>
                  <a:lnTo>
                    <a:pt x="690" y="228"/>
                  </a:lnTo>
                  <a:lnTo>
                    <a:pt x="700" y="250"/>
                  </a:lnTo>
                  <a:lnTo>
                    <a:pt x="712" y="272"/>
                  </a:lnTo>
                  <a:lnTo>
                    <a:pt x="728" y="292"/>
                  </a:lnTo>
                  <a:lnTo>
                    <a:pt x="742" y="310"/>
                  </a:lnTo>
                  <a:lnTo>
                    <a:pt x="760" y="328"/>
                  </a:lnTo>
                  <a:lnTo>
                    <a:pt x="776" y="344"/>
                  </a:lnTo>
                  <a:lnTo>
                    <a:pt x="796" y="360"/>
                  </a:lnTo>
                  <a:lnTo>
                    <a:pt x="816" y="374"/>
                  </a:lnTo>
                  <a:lnTo>
                    <a:pt x="836" y="386"/>
                  </a:lnTo>
                  <a:lnTo>
                    <a:pt x="858" y="400"/>
                  </a:lnTo>
                  <a:lnTo>
                    <a:pt x="904" y="420"/>
                  </a:lnTo>
                  <a:lnTo>
                    <a:pt x="950" y="438"/>
                  </a:lnTo>
                  <a:lnTo>
                    <a:pt x="1000" y="452"/>
                  </a:lnTo>
                  <a:lnTo>
                    <a:pt x="1050" y="462"/>
                  </a:lnTo>
                  <a:lnTo>
                    <a:pt x="1102" y="470"/>
                  </a:lnTo>
                  <a:lnTo>
                    <a:pt x="1154" y="474"/>
                  </a:lnTo>
                  <a:lnTo>
                    <a:pt x="1204" y="476"/>
                  </a:lnTo>
                  <a:lnTo>
                    <a:pt x="1252" y="474"/>
                  </a:lnTo>
                  <a:lnTo>
                    <a:pt x="1300" y="470"/>
                  </a:lnTo>
                  <a:lnTo>
                    <a:pt x="1344" y="464"/>
                  </a:lnTo>
                  <a:lnTo>
                    <a:pt x="1386" y="456"/>
                  </a:lnTo>
                  <a:lnTo>
                    <a:pt x="1386" y="456"/>
                  </a:lnTo>
                  <a:close/>
                </a:path>
              </a:pathLst>
            </a:custGeom>
            <a:solidFill>
              <a:srgbClr val="5288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Freeform 14"/>
            <p:cNvSpPr>
              <a:spLocks/>
            </p:cNvSpPr>
            <p:nvPr/>
          </p:nvSpPr>
          <p:spPr bwMode="auto">
            <a:xfrm>
              <a:off x="538163" y="4556125"/>
              <a:ext cx="8543925"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 name="T84" fmla="*/ 4782 w 5382"/>
                <a:gd name="T85"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lnTo>
                    <a:pt x="4782" y="62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800"/>
            </a:p>
          </p:txBody>
        </p:sp>
      </p:grpSp>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2196757" y="814137"/>
            <a:ext cx="9995243" cy="3026201"/>
          </a:xfrm>
          <a:prstGeom prst="rect">
            <a:avLst/>
          </a:prstGeom>
        </p:spPr>
      </p:pic>
      <p:sp>
        <p:nvSpPr>
          <p:cNvPr id="13" name="Subtitle 2"/>
          <p:cNvSpPr txBox="1">
            <a:spLocks/>
          </p:cNvSpPr>
          <p:nvPr userDrawn="1"/>
        </p:nvSpPr>
        <p:spPr>
          <a:xfrm>
            <a:off x="585020" y="4261999"/>
            <a:ext cx="11021961" cy="1077218"/>
          </a:xfrm>
          <a:prstGeom prst="rect">
            <a:avLst/>
          </a:prstGeom>
        </p:spPr>
        <p:txBody>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200" dirty="0">
                <a:solidFill>
                  <a:schemeClr val="bg1"/>
                </a:solidFill>
              </a:rPr>
              <a:t>Reuse-15-05: DPR Operator Training Template Cover Slide</a:t>
            </a:r>
          </a:p>
        </p:txBody>
      </p: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356413" y="253082"/>
            <a:ext cx="1871779" cy="326087"/>
          </a:xfrm>
          <a:prstGeom prst="rect">
            <a:avLst/>
          </a:prstGeom>
        </p:spPr>
      </p:pic>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681849" y="153113"/>
            <a:ext cx="1263987" cy="569321"/>
          </a:xfrm>
          <a:prstGeom prst="rect">
            <a:avLst/>
          </a:prstGeom>
        </p:spPr>
      </p:pic>
      <p:pic>
        <p:nvPicPr>
          <p:cNvPr id="18" name="Picture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332040" y="244844"/>
            <a:ext cx="1455463" cy="343525"/>
          </a:xfrm>
          <a:prstGeom prst="rect">
            <a:avLst/>
          </a:prstGeom>
        </p:spPr>
      </p:pic>
      <p:sp>
        <p:nvSpPr>
          <p:cNvPr id="19" name="Line 12"/>
          <p:cNvSpPr>
            <a:spLocks noChangeShapeType="1"/>
          </p:cNvSpPr>
          <p:nvPr userDrawn="1"/>
        </p:nvSpPr>
        <p:spPr bwMode="auto">
          <a:xfrm>
            <a:off x="10593917"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Line 13"/>
          <p:cNvSpPr>
            <a:spLocks noChangeShapeType="1"/>
          </p:cNvSpPr>
          <p:nvPr userDrawn="1"/>
        </p:nvSpPr>
        <p:spPr bwMode="auto">
          <a:xfrm>
            <a:off x="10593917"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15"/>
          <p:cNvSpPr>
            <a:spLocks/>
          </p:cNvSpPr>
          <p:nvPr userDrawn="1"/>
        </p:nvSpPr>
        <p:spPr bwMode="auto">
          <a:xfrm>
            <a:off x="717551" y="4556125"/>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2" name="Line 16"/>
          <p:cNvSpPr>
            <a:spLocks noChangeShapeType="1"/>
          </p:cNvSpPr>
          <p:nvPr userDrawn="1"/>
        </p:nvSpPr>
        <p:spPr bwMode="auto">
          <a:xfrm>
            <a:off x="10593917"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3" name="Line 17"/>
          <p:cNvSpPr>
            <a:spLocks noChangeShapeType="1"/>
          </p:cNvSpPr>
          <p:nvPr userDrawn="1"/>
        </p:nvSpPr>
        <p:spPr bwMode="auto">
          <a:xfrm>
            <a:off x="10593917"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pic>
        <p:nvPicPr>
          <p:cNvPr id="24" name="Picture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40582" y="1499359"/>
            <a:ext cx="3696577" cy="1697323"/>
          </a:xfrm>
          <a:prstGeom prst="rect">
            <a:avLst/>
          </a:prstGeom>
        </p:spPr>
      </p:pic>
    </p:spTree>
    <p:extLst>
      <p:ext uri="{BB962C8B-B14F-4D97-AF65-F5344CB8AC3E}">
        <p14:creationId xmlns:p14="http://schemas.microsoft.com/office/powerpoint/2010/main" val="1095674016"/>
      </p:ext>
    </p:extLst>
  </p:cSld>
  <p:clrMapOvr>
    <a:masterClrMapping/>
  </p:clrMapOvr>
  <p:extLst mod="1">
    <p:ext uri="{DCECCB84-F9BA-43D5-87BE-67443E8EF086}">
      <p15:sldGuideLst xmlns:p15="http://schemas.microsoft.com/office/powerpoint/2012/main">
        <p15:guide id="1" orient="horz" pos="3888">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290849"/>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6546283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1_Title Slide">
    <p:bg>
      <p:bgPr>
        <a:solidFill>
          <a:srgbClr val="E1E1D5"/>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noAutofit/>
          </a:bodyPr>
          <a:lstStyle>
            <a:lvl1pPr algn="l">
              <a:lnSpc>
                <a:spcPts val="8500"/>
              </a:lnSpc>
              <a:defRPr sz="7200">
                <a:solidFill>
                  <a:srgbClr val="395173"/>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noAutofit/>
          </a:bodyPr>
          <a:lstStyle>
            <a:lvl1pPr marL="0" indent="0" algn="l">
              <a:buNone/>
              <a:defRPr sz="2100" b="1">
                <a:solidFill>
                  <a:schemeClr val="bg1">
                    <a:lumMod val="50000"/>
                  </a:schemeClr>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42698221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Rectangle 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5"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 name="Line 16"/>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8" name="Line 17"/>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TextBox 18"/>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20" name="TextBox 19"/>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6006104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794325"/>
            <a:ext cx="10363200" cy="3946358"/>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928099" y="1101178"/>
            <a:ext cx="7707901" cy="346466"/>
          </a:xfrm>
        </p:spPr>
        <p:txBody>
          <a:bodyPr>
            <a:noAutofit/>
          </a:bodyPr>
          <a:lstStyle>
            <a:lvl1pPr marL="0" indent="0">
              <a:lnSpc>
                <a:spcPts val="2000"/>
              </a:lnSpc>
              <a:spcBef>
                <a:spcPts val="0"/>
              </a:spcBef>
              <a:buNone/>
              <a:defRPr sz="1500" b="1">
                <a:solidFill>
                  <a:schemeClr val="tx1">
                    <a:lumMod val="65000"/>
                    <a:lumOff val="35000"/>
                  </a:schemeClr>
                </a:solidFill>
                <a:latin typeface="+mj-lt"/>
              </a:defRPr>
            </a:lvl1pPr>
          </a:lstStyle>
          <a:p>
            <a:pPr lvl="0"/>
            <a:r>
              <a:rPr lang="en-US" dirty="0"/>
              <a:t>If you need a subhead, put it here</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3" name="TextBox 12"/>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4" name="TextBox 13"/>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6" name="Picture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18510320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sideba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367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00200"/>
            <a:ext cx="77216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Content Placeholder 6"/>
          <p:cNvSpPr>
            <a:spLocks noGrp="1"/>
          </p:cNvSpPr>
          <p:nvPr>
            <p:ph sz="quarter" idx="11" hasCustomPrompt="1"/>
          </p:nvPr>
        </p:nvSpPr>
        <p:spPr>
          <a:xfrm>
            <a:off x="8940801" y="1600200"/>
            <a:ext cx="2326217" cy="4572000"/>
          </a:xfrm>
          <a:solidFill>
            <a:srgbClr val="E1E1D5"/>
          </a:solidFill>
        </p:spPr>
        <p:txBody>
          <a:bodyPr lIns="164592" tIns="109728" rIns="164592" bIns="109728">
            <a:noAutofit/>
          </a:bodyPr>
          <a:lstStyle>
            <a:lvl1pPr marL="0" indent="0">
              <a:lnSpc>
                <a:spcPts val="2000"/>
              </a:lnSpc>
              <a:spcBef>
                <a:spcPts val="1200"/>
              </a:spcBef>
              <a:buNone/>
              <a:defRPr sz="1600" baseline="0"/>
            </a:lvl1pPr>
          </a:lstStyle>
          <a:p>
            <a:pPr lvl="0"/>
            <a:r>
              <a:rPr lang="en-US" dirty="0"/>
              <a:t>Put what you want in here. Sidebar for when there is additional information to highlight.</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3" name="TextBox 12"/>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4" name="TextBox 13"/>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6" name="Picture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17442321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2" name="Rectangle 11"/>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14"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5"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7"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18" name="Picture 17">
            <a:extLst>
              <a:ext uri="{FF2B5EF4-FFF2-40B4-BE49-F238E27FC236}">
                <a16:creationId xmlns:a16="http://schemas.microsoft.com/office/drawing/2014/main" id="{FDD23611-C24B-4FC8-B429-7CBFD65DC7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98002" y="6351866"/>
            <a:ext cx="829262" cy="507686"/>
          </a:xfrm>
          <a:prstGeom prst="rect">
            <a:avLst/>
          </a:prstGeom>
        </p:spPr>
      </p:pic>
      <p:sp>
        <p:nvSpPr>
          <p:cNvPr id="19" name="TextBox 18"/>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15647191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14400" y="541964"/>
            <a:ext cx="10379243" cy="533400"/>
          </a:xfrm>
          <a:prstGeom prst="rect">
            <a:avLst/>
          </a:prstGeom>
        </p:spPr>
        <p:txBody>
          <a:bodyPr vert="horz" lIns="91440" tIns="45720" rIns="91440" bIns="45720" rtlCol="0" anchor="ctr">
            <a:noAutofit/>
          </a:bodyPr>
          <a:lstStyle>
            <a:lvl1pPr>
              <a:defRPr b="1"/>
            </a:lvl1pPr>
          </a:lstStyle>
          <a:p>
            <a:r>
              <a:rPr lang="en-US" dirty="0"/>
              <a:t>Concise Title</a:t>
            </a:r>
          </a:p>
        </p:txBody>
      </p:sp>
      <p:sp>
        <p:nvSpPr>
          <p:cNvPr id="13" name="Text Placeholder 12"/>
          <p:cNvSpPr>
            <a:spLocks noGrp="1"/>
          </p:cNvSpPr>
          <p:nvPr>
            <p:ph type="body" sz="quarter" idx="11"/>
          </p:nvPr>
        </p:nvSpPr>
        <p:spPr>
          <a:xfrm>
            <a:off x="930443" y="1600200"/>
            <a:ext cx="50292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3" name="Content Placeholder 2"/>
          <p:cNvSpPr>
            <a:spLocks noGrp="1"/>
          </p:cNvSpPr>
          <p:nvPr>
            <p:ph sz="quarter" idx="12" hasCustomPrompt="1"/>
          </p:nvPr>
        </p:nvSpPr>
        <p:spPr>
          <a:xfrm>
            <a:off x="6248400" y="1600200"/>
            <a:ext cx="5029200" cy="4572000"/>
          </a:xfrm>
        </p:spPr>
        <p:txBody>
          <a:bodyPr/>
          <a:lstStyle>
            <a:lvl1pPr marL="0" marR="0" indent="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None/>
              <a:tabLst/>
              <a:defRPr baseline="0"/>
            </a:lvl1pPr>
          </a:lstStyle>
          <a:p>
            <a:pPr marL="228600" marR="0" lvl="0" indent="-22860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Char char="•"/>
              <a:tabLst/>
              <a:defRPr/>
            </a:pPr>
            <a:r>
              <a:rPr kumimoji="0" lang="en-US" sz="2600" b="0" i="0" u="none" strike="noStrike" kern="1200" cap="none" spc="0" normalizeH="0" baseline="0" noProof="0" dirty="0">
                <a:ln>
                  <a:noFill/>
                </a:ln>
                <a:solidFill>
                  <a:srgbClr val="000000">
                    <a:lumMod val="75000"/>
                    <a:lumOff val="25000"/>
                  </a:srgbClr>
                </a:solidFill>
                <a:effectLst/>
                <a:uLnTx/>
                <a:uFillTx/>
                <a:latin typeface="+mn-lt"/>
                <a:ea typeface="MS PGothic" panose="020B0600070205080204" pitchFamily="34" charset="-128"/>
                <a:cs typeface="+mn-cs"/>
              </a:rPr>
              <a:t>Insert photo or graphic</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4" name="TextBox 13"/>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7" name="Picture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26622748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8940800" y="551380"/>
            <a:ext cx="2352843" cy="533400"/>
          </a:xfrm>
          <a:prstGeom prst="rect">
            <a:avLst/>
          </a:prstGeom>
        </p:spPr>
        <p:txBody>
          <a:bodyPr vert="horz" lIns="91440" tIns="45720" rIns="91440" bIns="45720" rtlCol="0" anchor="ctr">
            <a:noAutofit/>
          </a:bodyPr>
          <a:lstStyle>
            <a:lvl1pPr>
              <a:defRPr sz="2800" b="1"/>
            </a:lvl1pPr>
          </a:lstStyle>
          <a:p>
            <a:r>
              <a:rPr lang="en-US" dirty="0"/>
              <a:t>Concise Title</a:t>
            </a:r>
          </a:p>
        </p:txBody>
      </p:sp>
      <p:sp>
        <p:nvSpPr>
          <p:cNvPr id="13" name="Text Placeholder 12"/>
          <p:cNvSpPr>
            <a:spLocks noGrp="1"/>
          </p:cNvSpPr>
          <p:nvPr>
            <p:ph type="body" sz="quarter" idx="11" hasCustomPrompt="1"/>
          </p:nvPr>
        </p:nvSpPr>
        <p:spPr>
          <a:xfrm>
            <a:off x="8940800" y="1790701"/>
            <a:ext cx="2336800" cy="4381499"/>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Shouldn’t need bullets because the image speaks for itself.</a:t>
            </a:r>
          </a:p>
        </p:txBody>
      </p:sp>
      <p:sp>
        <p:nvSpPr>
          <p:cNvPr id="3" name="Content Placeholder 2"/>
          <p:cNvSpPr>
            <a:spLocks noGrp="1"/>
          </p:cNvSpPr>
          <p:nvPr>
            <p:ph sz="quarter" idx="12" hasCustomPrompt="1"/>
          </p:nvPr>
        </p:nvSpPr>
        <p:spPr>
          <a:xfrm>
            <a:off x="914400" y="533400"/>
            <a:ext cx="7721600" cy="5638800"/>
          </a:xfrm>
        </p:spPr>
        <p:txBody>
          <a:bodyPr>
            <a:normAutofit/>
          </a:bodyPr>
          <a:lstStyle>
            <a:lvl1pPr marL="0" indent="0">
              <a:buNone/>
              <a:defRPr sz="2000" baseline="0"/>
            </a:lvl1pPr>
            <a:lvl3pPr marL="914400" indent="0">
              <a:buNone/>
              <a:defRPr/>
            </a:lvl3pPr>
          </a:lstStyle>
          <a:p>
            <a:pPr lvl="0"/>
            <a:r>
              <a:rPr lang="en-US" dirty="0"/>
              <a:t>Insert large photo or graphic here</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0"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1"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4" name="TextBox 13"/>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648807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28099" y="541964"/>
            <a:ext cx="10365544" cy="533400"/>
          </a:xfrm>
          <a:prstGeom prst="rect">
            <a:avLst/>
          </a:prstGeom>
        </p:spPr>
        <p:txBody>
          <a:bodyPr vert="horz" lIns="91440" tIns="45720" rIns="91440" bIns="45720" rtlCol="0" anchor="ctr">
            <a:noAutofit/>
          </a:bodyPr>
          <a:lstStyle>
            <a:lvl1pPr>
              <a:defRPr sz="2800" b="1"/>
            </a:lvl1pPr>
          </a:lstStyle>
          <a:p>
            <a:r>
              <a:rPr lang="en-US" dirty="0"/>
              <a:t>Concise Title</a:t>
            </a:r>
          </a:p>
        </p:txBody>
      </p:sp>
      <p:sp>
        <p:nvSpPr>
          <p:cNvPr id="3" name="Content Placeholder 2"/>
          <p:cNvSpPr>
            <a:spLocks noGrp="1"/>
          </p:cNvSpPr>
          <p:nvPr>
            <p:ph sz="quarter" idx="12" hasCustomPrompt="1"/>
          </p:nvPr>
        </p:nvSpPr>
        <p:spPr>
          <a:xfrm>
            <a:off x="928099" y="3606230"/>
            <a:ext cx="10349501" cy="2565970"/>
          </a:xfrm>
        </p:spPr>
        <p:txBody>
          <a:bodyPr>
            <a:normAutofit/>
          </a:bodyPr>
          <a:lstStyle>
            <a:lvl1pPr marL="0" indent="0">
              <a:buNone/>
              <a:defRPr sz="2000" baseline="0"/>
            </a:lvl1pPr>
            <a:lvl3pPr marL="914400" indent="0">
              <a:buNone/>
              <a:defRPr/>
            </a:lvl3pPr>
          </a:lstStyle>
          <a:p>
            <a:pPr lvl="0"/>
            <a:r>
              <a:rPr lang="en-US" dirty="0"/>
              <a:t>Insert large photo or graphic here</a:t>
            </a:r>
          </a:p>
        </p:txBody>
      </p:sp>
      <p:sp>
        <p:nvSpPr>
          <p:cNvPr id="8" name="Text Placeholder 12"/>
          <p:cNvSpPr>
            <a:spLocks noGrp="1"/>
          </p:cNvSpPr>
          <p:nvPr>
            <p:ph type="body" sz="quarter" idx="11"/>
          </p:nvPr>
        </p:nvSpPr>
        <p:spPr>
          <a:xfrm>
            <a:off x="928099" y="1617110"/>
            <a:ext cx="10349501" cy="1763089"/>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3"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4" name="TextBox 13"/>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172124698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 full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p:cNvSpPr>
          <p:nvPr>
            <p:ph sz="quarter" idx="10" hasCustomPrompt="1"/>
          </p:nvPr>
        </p:nvSpPr>
        <p:spPr>
          <a:xfrm>
            <a:off x="0" y="1600200"/>
            <a:ext cx="12192000" cy="4790326"/>
          </a:xfrm>
        </p:spPr>
        <p:txBody>
          <a:bodyPr/>
          <a:lstStyle>
            <a:lvl1pPr>
              <a:defRPr baseline="0"/>
            </a:lvl1pPr>
          </a:lstStyle>
          <a:p>
            <a:pPr lvl="0"/>
            <a:r>
              <a:rPr lang="en-US" dirty="0"/>
              <a:t>A full page bleed graphic/photo </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1" name="TextBox 10"/>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2" name="TextBox 11"/>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4" name="Picture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153293318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graphic + caption">
    <p:spTree>
      <p:nvGrpSpPr>
        <p:cNvPr id="1" name=""/>
        <p:cNvGrpSpPr/>
        <p:nvPr/>
      </p:nvGrpSpPr>
      <p:grpSpPr>
        <a:xfrm>
          <a:off x="0" y="0"/>
          <a:ext cx="0" cy="0"/>
          <a:chOff x="0" y="0"/>
          <a:chExt cx="0" cy="0"/>
        </a:xfrm>
      </p:grpSpPr>
      <p:sp>
        <p:nvSpPr>
          <p:cNvPr id="6" name="Content Placeholder 5"/>
          <p:cNvSpPr>
            <a:spLocks noGrp="1"/>
          </p:cNvSpPr>
          <p:nvPr>
            <p:ph sz="quarter" idx="10" hasCustomPrompt="1"/>
          </p:nvPr>
        </p:nvSpPr>
        <p:spPr>
          <a:xfrm>
            <a:off x="928099" y="533401"/>
            <a:ext cx="10338919" cy="5517893"/>
          </a:xfrm>
        </p:spPr>
        <p:txBody>
          <a:bodyPr/>
          <a:lstStyle>
            <a:lvl1pPr>
              <a:defRPr baseline="0"/>
            </a:lvl1pPr>
          </a:lstStyle>
          <a:p>
            <a:pPr lvl="0"/>
            <a:r>
              <a:rPr lang="en-US" dirty="0"/>
              <a:t>A full page graphic/photo </a:t>
            </a:r>
          </a:p>
        </p:txBody>
      </p:sp>
      <p:sp>
        <p:nvSpPr>
          <p:cNvPr id="2" name="Title 1"/>
          <p:cNvSpPr>
            <a:spLocks noGrp="1"/>
          </p:cNvSpPr>
          <p:nvPr>
            <p:ph type="title" hasCustomPrompt="1"/>
          </p:nvPr>
        </p:nvSpPr>
        <p:spPr>
          <a:xfrm>
            <a:off x="938682" y="6158763"/>
            <a:ext cx="10338919" cy="219483"/>
          </a:xfrm>
          <a:prstGeom prst="rect">
            <a:avLst/>
          </a:prstGeom>
        </p:spPr>
        <p:txBody>
          <a:bodyPr/>
          <a:lstStyle>
            <a:lvl1pPr algn="r">
              <a:defRPr sz="1400" i="0" baseline="0">
                <a:solidFill>
                  <a:schemeClr val="tx1">
                    <a:lumMod val="75000"/>
                    <a:lumOff val="25000"/>
                  </a:schemeClr>
                </a:solidFill>
                <a:latin typeface="+mn-lt"/>
              </a:defRPr>
            </a:lvl1pPr>
          </a:lstStyle>
          <a:p>
            <a:r>
              <a:rPr lang="en-US" dirty="0"/>
              <a:t>Concise caption for above image/graphic</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1" name="TextBox 10"/>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2" name="TextBox 11"/>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4" name="Picture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8030955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5474" name="Rectangle 2050"/>
          <p:cNvSpPr>
            <a:spLocks noGrp="1" noChangeArrowheads="1"/>
          </p:cNvSpPr>
          <p:nvPr>
            <p:ph type="ctrTitle" sz="quarter" hasCustomPrompt="1"/>
          </p:nvPr>
        </p:nvSpPr>
        <p:spPr>
          <a:xfrm>
            <a:off x="4978400" y="5715000"/>
            <a:ext cx="6908800" cy="533400"/>
          </a:xfrm>
          <a:extLst>
            <a:ext uri="{91240B29-F687-4F45-9708-019B960494DF}">
              <a14:hiddenLine xmlns:a14="http://schemas.microsoft.com/office/drawing/2010/main" w="9525">
                <a:solidFill>
                  <a:schemeClr val="tx1"/>
                </a:solidFill>
                <a:miter lim="800000"/>
                <a:headEnd/>
                <a:tailEnd/>
              </a14:hiddenLine>
            </a:ext>
          </a:extLst>
        </p:spPr>
        <p:txBody>
          <a:bodyPr anchor="ctr"/>
          <a:lstStyle>
            <a:lvl1pPr algn="r">
              <a:defRPr sz="3400" b="0" spc="-50" baseline="0">
                <a:solidFill>
                  <a:srgbClr val="1968B2"/>
                </a:solidFill>
                <a:latin typeface="+mn-lt"/>
                <a:cs typeface="Segoe UI" panose="020B0502040204020203" pitchFamily="34" charset="0"/>
              </a:defRPr>
            </a:lvl1pPr>
          </a:lstStyle>
          <a:p>
            <a:pPr lvl="0"/>
            <a:r>
              <a:rPr lang="en-US" altLang="en-US" noProof="0" dirty="0"/>
              <a:t>Click to edit Master divider</a:t>
            </a:r>
          </a:p>
        </p:txBody>
      </p:sp>
    </p:spTree>
    <p:extLst>
      <p:ext uri="{BB962C8B-B14F-4D97-AF65-F5344CB8AC3E}">
        <p14:creationId xmlns:p14="http://schemas.microsoft.com/office/powerpoint/2010/main" val="372957151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5474" name="Rectangle 2050"/>
          <p:cNvSpPr>
            <a:spLocks noGrp="1" noChangeArrowheads="1"/>
          </p:cNvSpPr>
          <p:nvPr>
            <p:ph type="ctrTitle" sz="quarter" hasCustomPrompt="1"/>
          </p:nvPr>
        </p:nvSpPr>
        <p:spPr>
          <a:xfrm>
            <a:off x="4978400" y="5715000"/>
            <a:ext cx="6908800" cy="533400"/>
          </a:xfrm>
          <a:extLst>
            <a:ext uri="{91240B29-F687-4F45-9708-019B960494DF}">
              <a14:hiddenLine xmlns:a14="http://schemas.microsoft.com/office/drawing/2010/main" w="9525">
                <a:solidFill>
                  <a:schemeClr val="tx1"/>
                </a:solidFill>
                <a:miter lim="800000"/>
                <a:headEnd/>
                <a:tailEnd/>
              </a14:hiddenLine>
            </a:ext>
          </a:extLst>
        </p:spPr>
        <p:txBody>
          <a:bodyPr anchor="ctr"/>
          <a:lstStyle>
            <a:lvl1pPr algn="r">
              <a:defRPr sz="3400" b="0" spc="-50" baseline="0">
                <a:solidFill>
                  <a:srgbClr val="1968B2"/>
                </a:solidFill>
                <a:latin typeface="+mn-lt"/>
                <a:cs typeface="Segoe UI" panose="020B0502040204020203" pitchFamily="34" charset="0"/>
              </a:defRPr>
            </a:lvl1pPr>
          </a:lstStyle>
          <a:p>
            <a:pPr lvl="0"/>
            <a:r>
              <a:rPr lang="en-US" altLang="en-US" noProof="0" dirty="0"/>
              <a:t>Click to edit Master divider</a:t>
            </a:r>
          </a:p>
        </p:txBody>
      </p:sp>
    </p:spTree>
    <p:extLst>
      <p:ext uri="{BB962C8B-B14F-4D97-AF65-F5344CB8AC3E}">
        <p14:creationId xmlns:p14="http://schemas.microsoft.com/office/powerpoint/2010/main" val="20104122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5" name="Rectangle 4"/>
          <p:cNvSpPr/>
          <p:nvPr userDrawn="1"/>
        </p:nvSpPr>
        <p:spPr bwMode="auto">
          <a:xfrm>
            <a:off x="-31261" y="4540324"/>
            <a:ext cx="12235504" cy="2317676"/>
          </a:xfrm>
          <a:custGeom>
            <a:avLst/>
            <a:gdLst>
              <a:gd name="connsiteX0" fmla="*/ 0 w 9167446"/>
              <a:gd name="connsiteY0" fmla="*/ 0 h 2349688"/>
              <a:gd name="connsiteX1" fmla="*/ 9167446 w 9167446"/>
              <a:gd name="connsiteY1" fmla="*/ 0 h 2349688"/>
              <a:gd name="connsiteX2" fmla="*/ 9167446 w 9167446"/>
              <a:gd name="connsiteY2" fmla="*/ 2349688 h 2349688"/>
              <a:gd name="connsiteX3" fmla="*/ 0 w 9167446"/>
              <a:gd name="connsiteY3" fmla="*/ 2349688 h 2349688"/>
              <a:gd name="connsiteX4" fmla="*/ 0 w 9167446"/>
              <a:gd name="connsiteY4" fmla="*/ 0 h 2349688"/>
              <a:gd name="connsiteX0" fmla="*/ 0 w 9167446"/>
              <a:gd name="connsiteY0" fmla="*/ 0 h 2349688"/>
              <a:gd name="connsiteX1" fmla="*/ 9167446 w 9167446"/>
              <a:gd name="connsiteY1" fmla="*/ 0 h 2349688"/>
              <a:gd name="connsiteX2" fmla="*/ 9158654 w 9167446"/>
              <a:gd name="connsiteY2" fmla="*/ 775865 h 2349688"/>
              <a:gd name="connsiteX3" fmla="*/ 9167446 w 9167446"/>
              <a:gd name="connsiteY3" fmla="*/ 2349688 h 2349688"/>
              <a:gd name="connsiteX4" fmla="*/ 0 w 9167446"/>
              <a:gd name="connsiteY4" fmla="*/ 2349688 h 2349688"/>
              <a:gd name="connsiteX5" fmla="*/ 0 w 9167446"/>
              <a:gd name="connsiteY5" fmla="*/ 0 h 2349688"/>
              <a:gd name="connsiteX0" fmla="*/ 0 w 9167446"/>
              <a:gd name="connsiteY0" fmla="*/ 0 h 2349688"/>
              <a:gd name="connsiteX1" fmla="*/ 8015653 w 9167446"/>
              <a:gd name="connsiteY1" fmla="*/ 624254 h 2349688"/>
              <a:gd name="connsiteX2" fmla="*/ 9158654 w 9167446"/>
              <a:gd name="connsiteY2" fmla="*/ 775865 h 2349688"/>
              <a:gd name="connsiteX3" fmla="*/ 9167446 w 9167446"/>
              <a:gd name="connsiteY3" fmla="*/ 2349688 h 2349688"/>
              <a:gd name="connsiteX4" fmla="*/ 0 w 9167446"/>
              <a:gd name="connsiteY4" fmla="*/ 2349688 h 2349688"/>
              <a:gd name="connsiteX5" fmla="*/ 0 w 9167446"/>
              <a:gd name="connsiteY5" fmla="*/ 0 h 2349688"/>
              <a:gd name="connsiteX0" fmla="*/ 0 w 9167446"/>
              <a:gd name="connsiteY0" fmla="*/ 0 h 2349688"/>
              <a:gd name="connsiteX1" fmla="*/ 2960077 w 9167446"/>
              <a:gd name="connsiteY1" fmla="*/ 230742 h 2349688"/>
              <a:gd name="connsiteX2" fmla="*/ 8015653 w 9167446"/>
              <a:gd name="connsiteY2" fmla="*/ 624254 h 2349688"/>
              <a:gd name="connsiteX3" fmla="*/ 9158654 w 9167446"/>
              <a:gd name="connsiteY3" fmla="*/ 775865 h 2349688"/>
              <a:gd name="connsiteX4" fmla="*/ 9167446 w 9167446"/>
              <a:gd name="connsiteY4" fmla="*/ 2349688 h 2349688"/>
              <a:gd name="connsiteX5" fmla="*/ 0 w 9167446"/>
              <a:gd name="connsiteY5" fmla="*/ 2349688 h 2349688"/>
              <a:gd name="connsiteX6" fmla="*/ 0 w 9167446"/>
              <a:gd name="connsiteY6" fmla="*/ 0 h 2349688"/>
              <a:gd name="connsiteX0" fmla="*/ 0 w 9167446"/>
              <a:gd name="connsiteY0" fmla="*/ 1061727 h 2118946"/>
              <a:gd name="connsiteX1" fmla="*/ 2960077 w 9167446"/>
              <a:gd name="connsiteY1" fmla="*/ 0 h 2118946"/>
              <a:gd name="connsiteX2" fmla="*/ 8015653 w 9167446"/>
              <a:gd name="connsiteY2" fmla="*/ 393512 h 2118946"/>
              <a:gd name="connsiteX3" fmla="*/ 9158654 w 9167446"/>
              <a:gd name="connsiteY3" fmla="*/ 545123 h 2118946"/>
              <a:gd name="connsiteX4" fmla="*/ 9167446 w 9167446"/>
              <a:gd name="connsiteY4" fmla="*/ 2118946 h 2118946"/>
              <a:gd name="connsiteX5" fmla="*/ 0 w 9167446"/>
              <a:gd name="connsiteY5" fmla="*/ 2118946 h 2118946"/>
              <a:gd name="connsiteX6" fmla="*/ 0 w 9167446"/>
              <a:gd name="connsiteY6" fmla="*/ 1061727 h 2118946"/>
              <a:gd name="connsiteX0" fmla="*/ 0 w 9167446"/>
              <a:gd name="connsiteY0" fmla="*/ 877089 h 2118946"/>
              <a:gd name="connsiteX1" fmla="*/ 2960077 w 9167446"/>
              <a:gd name="connsiteY1" fmla="*/ 0 h 2118946"/>
              <a:gd name="connsiteX2" fmla="*/ 8015653 w 9167446"/>
              <a:gd name="connsiteY2" fmla="*/ 393512 h 2118946"/>
              <a:gd name="connsiteX3" fmla="*/ 9158654 w 9167446"/>
              <a:gd name="connsiteY3" fmla="*/ 545123 h 2118946"/>
              <a:gd name="connsiteX4" fmla="*/ 9167446 w 9167446"/>
              <a:gd name="connsiteY4" fmla="*/ 2118946 h 2118946"/>
              <a:gd name="connsiteX5" fmla="*/ 0 w 9167446"/>
              <a:gd name="connsiteY5" fmla="*/ 2118946 h 2118946"/>
              <a:gd name="connsiteX6" fmla="*/ 0 w 9167446"/>
              <a:gd name="connsiteY6" fmla="*/ 877089 h 2118946"/>
              <a:gd name="connsiteX0" fmla="*/ 0 w 9167446"/>
              <a:gd name="connsiteY0" fmla="*/ 483577 h 1725434"/>
              <a:gd name="connsiteX1" fmla="*/ 2986454 w 9167446"/>
              <a:gd name="connsiteY1" fmla="*/ 1127557 h 1725434"/>
              <a:gd name="connsiteX2" fmla="*/ 8015653 w 9167446"/>
              <a:gd name="connsiteY2" fmla="*/ 0 h 1725434"/>
              <a:gd name="connsiteX3" fmla="*/ 9158654 w 9167446"/>
              <a:gd name="connsiteY3" fmla="*/ 151611 h 1725434"/>
              <a:gd name="connsiteX4" fmla="*/ 9167446 w 9167446"/>
              <a:gd name="connsiteY4" fmla="*/ 1725434 h 1725434"/>
              <a:gd name="connsiteX5" fmla="*/ 0 w 9167446"/>
              <a:gd name="connsiteY5" fmla="*/ 1725434 h 1725434"/>
              <a:gd name="connsiteX6" fmla="*/ 0 w 9167446"/>
              <a:gd name="connsiteY6" fmla="*/ 483577 h 1725434"/>
              <a:gd name="connsiteX0" fmla="*/ 0 w 9167446"/>
              <a:gd name="connsiteY0" fmla="*/ 483577 h 1725434"/>
              <a:gd name="connsiteX1" fmla="*/ 2986454 w 9167446"/>
              <a:gd name="connsiteY1" fmla="*/ 1127557 h 1725434"/>
              <a:gd name="connsiteX2" fmla="*/ 8015653 w 9167446"/>
              <a:gd name="connsiteY2" fmla="*/ 0 h 1725434"/>
              <a:gd name="connsiteX3" fmla="*/ 9158654 w 9167446"/>
              <a:gd name="connsiteY3" fmla="*/ 151611 h 1725434"/>
              <a:gd name="connsiteX4" fmla="*/ 9167446 w 9167446"/>
              <a:gd name="connsiteY4" fmla="*/ 1725434 h 1725434"/>
              <a:gd name="connsiteX5" fmla="*/ 0 w 9167446"/>
              <a:gd name="connsiteY5" fmla="*/ 1725434 h 1725434"/>
              <a:gd name="connsiteX6" fmla="*/ 0 w 9167446"/>
              <a:gd name="connsiteY6" fmla="*/ 483577 h 1725434"/>
              <a:gd name="connsiteX0" fmla="*/ 0 w 9167446"/>
              <a:gd name="connsiteY0" fmla="*/ 483577 h 1725434"/>
              <a:gd name="connsiteX1" fmla="*/ 2986454 w 9167446"/>
              <a:gd name="connsiteY1" fmla="*/ 1127557 h 1725434"/>
              <a:gd name="connsiteX2" fmla="*/ 8015653 w 9167446"/>
              <a:gd name="connsiteY2" fmla="*/ 0 h 1725434"/>
              <a:gd name="connsiteX3" fmla="*/ 9158654 w 9167446"/>
              <a:gd name="connsiteY3" fmla="*/ 151611 h 1725434"/>
              <a:gd name="connsiteX4" fmla="*/ 9167446 w 9167446"/>
              <a:gd name="connsiteY4" fmla="*/ 1725434 h 1725434"/>
              <a:gd name="connsiteX5" fmla="*/ 0 w 9167446"/>
              <a:gd name="connsiteY5" fmla="*/ 1725434 h 1725434"/>
              <a:gd name="connsiteX6" fmla="*/ 0 w 9167446"/>
              <a:gd name="connsiteY6" fmla="*/ 483577 h 1725434"/>
              <a:gd name="connsiteX0" fmla="*/ 0 w 9167446"/>
              <a:gd name="connsiteY0" fmla="*/ 483577 h 1725434"/>
              <a:gd name="connsiteX1" fmla="*/ 2397370 w 9167446"/>
              <a:gd name="connsiteY1" fmla="*/ 696734 h 1725434"/>
              <a:gd name="connsiteX2" fmla="*/ 8015653 w 9167446"/>
              <a:gd name="connsiteY2" fmla="*/ 0 h 1725434"/>
              <a:gd name="connsiteX3" fmla="*/ 9158654 w 9167446"/>
              <a:gd name="connsiteY3" fmla="*/ 151611 h 1725434"/>
              <a:gd name="connsiteX4" fmla="*/ 9167446 w 9167446"/>
              <a:gd name="connsiteY4" fmla="*/ 1725434 h 1725434"/>
              <a:gd name="connsiteX5" fmla="*/ 0 w 9167446"/>
              <a:gd name="connsiteY5" fmla="*/ 1725434 h 1725434"/>
              <a:gd name="connsiteX6" fmla="*/ 0 w 9167446"/>
              <a:gd name="connsiteY6" fmla="*/ 483577 h 1725434"/>
              <a:gd name="connsiteX0" fmla="*/ 0 w 9167446"/>
              <a:gd name="connsiteY0" fmla="*/ 1028700 h 2270557"/>
              <a:gd name="connsiteX1" fmla="*/ 2397370 w 9167446"/>
              <a:gd name="connsiteY1" fmla="*/ 1241857 h 2270557"/>
              <a:gd name="connsiteX2" fmla="*/ 6828691 w 9167446"/>
              <a:gd name="connsiteY2" fmla="*/ 0 h 2270557"/>
              <a:gd name="connsiteX3" fmla="*/ 9158654 w 9167446"/>
              <a:gd name="connsiteY3" fmla="*/ 696734 h 2270557"/>
              <a:gd name="connsiteX4" fmla="*/ 9167446 w 9167446"/>
              <a:gd name="connsiteY4" fmla="*/ 2270557 h 2270557"/>
              <a:gd name="connsiteX5" fmla="*/ 0 w 9167446"/>
              <a:gd name="connsiteY5" fmla="*/ 2270557 h 2270557"/>
              <a:gd name="connsiteX6" fmla="*/ 0 w 9167446"/>
              <a:gd name="connsiteY6" fmla="*/ 1028700 h 2270557"/>
              <a:gd name="connsiteX0" fmla="*/ 0 w 9167446"/>
              <a:gd name="connsiteY0" fmla="*/ 1056341 h 2298198"/>
              <a:gd name="connsiteX1" fmla="*/ 2397370 w 9167446"/>
              <a:gd name="connsiteY1" fmla="*/ 1269498 h 2298198"/>
              <a:gd name="connsiteX2" fmla="*/ 6828691 w 9167446"/>
              <a:gd name="connsiteY2" fmla="*/ 27641 h 2298198"/>
              <a:gd name="connsiteX3" fmla="*/ 9158654 w 9167446"/>
              <a:gd name="connsiteY3" fmla="*/ 724375 h 2298198"/>
              <a:gd name="connsiteX4" fmla="*/ 9167446 w 9167446"/>
              <a:gd name="connsiteY4" fmla="*/ 2298198 h 2298198"/>
              <a:gd name="connsiteX5" fmla="*/ 0 w 9167446"/>
              <a:gd name="connsiteY5" fmla="*/ 2298198 h 2298198"/>
              <a:gd name="connsiteX6" fmla="*/ 0 w 9167446"/>
              <a:gd name="connsiteY6" fmla="*/ 1056341 h 2298198"/>
              <a:gd name="connsiteX0" fmla="*/ 0 w 9167446"/>
              <a:gd name="connsiteY0" fmla="*/ 1048762 h 2290619"/>
              <a:gd name="connsiteX1" fmla="*/ 2397370 w 9167446"/>
              <a:gd name="connsiteY1" fmla="*/ 1261919 h 2290619"/>
              <a:gd name="connsiteX2" fmla="*/ 6828691 w 9167446"/>
              <a:gd name="connsiteY2" fmla="*/ 20062 h 2290619"/>
              <a:gd name="connsiteX3" fmla="*/ 9158654 w 9167446"/>
              <a:gd name="connsiteY3" fmla="*/ 716796 h 2290619"/>
              <a:gd name="connsiteX4" fmla="*/ 9167446 w 9167446"/>
              <a:gd name="connsiteY4" fmla="*/ 2290619 h 2290619"/>
              <a:gd name="connsiteX5" fmla="*/ 0 w 9167446"/>
              <a:gd name="connsiteY5" fmla="*/ 2290619 h 2290619"/>
              <a:gd name="connsiteX6" fmla="*/ 0 w 9167446"/>
              <a:gd name="connsiteY6" fmla="*/ 1048762 h 2290619"/>
              <a:gd name="connsiteX0" fmla="*/ 0 w 9176628"/>
              <a:gd name="connsiteY0" fmla="*/ 1045393 h 2287250"/>
              <a:gd name="connsiteX1" fmla="*/ 2397370 w 9176628"/>
              <a:gd name="connsiteY1" fmla="*/ 1258550 h 2287250"/>
              <a:gd name="connsiteX2" fmla="*/ 6828691 w 9176628"/>
              <a:gd name="connsiteY2" fmla="*/ 16693 h 2287250"/>
              <a:gd name="connsiteX3" fmla="*/ 9176239 w 9176628"/>
              <a:gd name="connsiteY3" fmla="*/ 599127 h 2287250"/>
              <a:gd name="connsiteX4" fmla="*/ 9167446 w 9176628"/>
              <a:gd name="connsiteY4" fmla="*/ 2287250 h 2287250"/>
              <a:gd name="connsiteX5" fmla="*/ 0 w 9176628"/>
              <a:gd name="connsiteY5" fmla="*/ 2287250 h 2287250"/>
              <a:gd name="connsiteX6" fmla="*/ 0 w 9176628"/>
              <a:gd name="connsiteY6" fmla="*/ 1045393 h 2287250"/>
              <a:gd name="connsiteX0" fmla="*/ 0 w 9176628"/>
              <a:gd name="connsiteY0" fmla="*/ 1045393 h 2287250"/>
              <a:gd name="connsiteX1" fmla="*/ 2397370 w 9176628"/>
              <a:gd name="connsiteY1" fmla="*/ 1258550 h 2287250"/>
              <a:gd name="connsiteX2" fmla="*/ 6828691 w 9176628"/>
              <a:gd name="connsiteY2" fmla="*/ 16693 h 2287250"/>
              <a:gd name="connsiteX3" fmla="*/ 9176239 w 9176628"/>
              <a:gd name="connsiteY3" fmla="*/ 599127 h 2287250"/>
              <a:gd name="connsiteX4" fmla="*/ 9167446 w 9176628"/>
              <a:gd name="connsiteY4" fmla="*/ 2287250 h 2287250"/>
              <a:gd name="connsiteX5" fmla="*/ 0 w 9176628"/>
              <a:gd name="connsiteY5" fmla="*/ 2287250 h 2287250"/>
              <a:gd name="connsiteX6" fmla="*/ 0 w 9176628"/>
              <a:gd name="connsiteY6" fmla="*/ 1045393 h 2287250"/>
              <a:gd name="connsiteX0" fmla="*/ 0 w 9176628"/>
              <a:gd name="connsiteY0" fmla="*/ 1062167 h 2304024"/>
              <a:gd name="connsiteX1" fmla="*/ 2397370 w 9176628"/>
              <a:gd name="connsiteY1" fmla="*/ 1275324 h 2304024"/>
              <a:gd name="connsiteX2" fmla="*/ 6828691 w 9176628"/>
              <a:gd name="connsiteY2" fmla="*/ 33467 h 2304024"/>
              <a:gd name="connsiteX3" fmla="*/ 9176239 w 9176628"/>
              <a:gd name="connsiteY3" fmla="*/ 615901 h 2304024"/>
              <a:gd name="connsiteX4" fmla="*/ 9167446 w 9176628"/>
              <a:gd name="connsiteY4" fmla="*/ 2304024 h 2304024"/>
              <a:gd name="connsiteX5" fmla="*/ 0 w 9176628"/>
              <a:gd name="connsiteY5" fmla="*/ 2304024 h 2304024"/>
              <a:gd name="connsiteX6" fmla="*/ 0 w 9176628"/>
              <a:gd name="connsiteY6" fmla="*/ 1062167 h 2304024"/>
              <a:gd name="connsiteX0" fmla="*/ 0 w 9176628"/>
              <a:gd name="connsiteY0" fmla="*/ 1059927 h 2301784"/>
              <a:gd name="connsiteX1" fmla="*/ 2476501 w 9176628"/>
              <a:gd name="connsiteY1" fmla="*/ 1237914 h 2301784"/>
              <a:gd name="connsiteX2" fmla="*/ 6828691 w 9176628"/>
              <a:gd name="connsiteY2" fmla="*/ 31227 h 2301784"/>
              <a:gd name="connsiteX3" fmla="*/ 9176239 w 9176628"/>
              <a:gd name="connsiteY3" fmla="*/ 613661 h 2301784"/>
              <a:gd name="connsiteX4" fmla="*/ 9167446 w 9176628"/>
              <a:gd name="connsiteY4" fmla="*/ 2301784 h 2301784"/>
              <a:gd name="connsiteX5" fmla="*/ 0 w 9176628"/>
              <a:gd name="connsiteY5" fmla="*/ 2301784 h 2301784"/>
              <a:gd name="connsiteX6" fmla="*/ 0 w 9176628"/>
              <a:gd name="connsiteY6" fmla="*/ 1059927 h 2301784"/>
              <a:gd name="connsiteX0" fmla="*/ 0 w 9176628"/>
              <a:gd name="connsiteY0" fmla="*/ 1059927 h 2301784"/>
              <a:gd name="connsiteX1" fmla="*/ 2476501 w 9176628"/>
              <a:gd name="connsiteY1" fmla="*/ 1237914 h 2301784"/>
              <a:gd name="connsiteX2" fmla="*/ 6828691 w 9176628"/>
              <a:gd name="connsiteY2" fmla="*/ 31227 h 2301784"/>
              <a:gd name="connsiteX3" fmla="*/ 9176239 w 9176628"/>
              <a:gd name="connsiteY3" fmla="*/ 613661 h 2301784"/>
              <a:gd name="connsiteX4" fmla="*/ 9167446 w 9176628"/>
              <a:gd name="connsiteY4" fmla="*/ 2301784 h 2301784"/>
              <a:gd name="connsiteX5" fmla="*/ 0 w 9176628"/>
              <a:gd name="connsiteY5" fmla="*/ 2301784 h 2301784"/>
              <a:gd name="connsiteX6" fmla="*/ 0 w 9176628"/>
              <a:gd name="connsiteY6" fmla="*/ 1059927 h 2301784"/>
              <a:gd name="connsiteX0" fmla="*/ 0 w 9176628"/>
              <a:gd name="connsiteY0" fmla="*/ 1075819 h 2317676"/>
              <a:gd name="connsiteX1" fmla="*/ 2476501 w 9176628"/>
              <a:gd name="connsiteY1" fmla="*/ 1253806 h 2317676"/>
              <a:gd name="connsiteX2" fmla="*/ 6916614 w 9176628"/>
              <a:gd name="connsiteY2" fmla="*/ 29534 h 2317676"/>
              <a:gd name="connsiteX3" fmla="*/ 9176239 w 9176628"/>
              <a:gd name="connsiteY3" fmla="*/ 629553 h 2317676"/>
              <a:gd name="connsiteX4" fmla="*/ 9167446 w 9176628"/>
              <a:gd name="connsiteY4" fmla="*/ 2317676 h 2317676"/>
              <a:gd name="connsiteX5" fmla="*/ 0 w 9176628"/>
              <a:gd name="connsiteY5" fmla="*/ 2317676 h 2317676"/>
              <a:gd name="connsiteX6" fmla="*/ 0 w 9176628"/>
              <a:gd name="connsiteY6" fmla="*/ 1075819 h 2317676"/>
              <a:gd name="connsiteX0" fmla="*/ 0 w 9176628"/>
              <a:gd name="connsiteY0" fmla="*/ 1075819 h 2317676"/>
              <a:gd name="connsiteX1" fmla="*/ 2476501 w 9176628"/>
              <a:gd name="connsiteY1" fmla="*/ 1253806 h 2317676"/>
              <a:gd name="connsiteX2" fmla="*/ 6863860 w 9176628"/>
              <a:gd name="connsiteY2" fmla="*/ 29534 h 2317676"/>
              <a:gd name="connsiteX3" fmla="*/ 9176239 w 9176628"/>
              <a:gd name="connsiteY3" fmla="*/ 629553 h 2317676"/>
              <a:gd name="connsiteX4" fmla="*/ 9167446 w 9176628"/>
              <a:gd name="connsiteY4" fmla="*/ 2317676 h 2317676"/>
              <a:gd name="connsiteX5" fmla="*/ 0 w 9176628"/>
              <a:gd name="connsiteY5" fmla="*/ 2317676 h 2317676"/>
              <a:gd name="connsiteX6" fmla="*/ 0 w 9176628"/>
              <a:gd name="connsiteY6" fmla="*/ 1075819 h 2317676"/>
              <a:gd name="connsiteX0" fmla="*/ 0 w 9176628"/>
              <a:gd name="connsiteY0" fmla="*/ 1075819 h 2317676"/>
              <a:gd name="connsiteX1" fmla="*/ 2476501 w 9176628"/>
              <a:gd name="connsiteY1" fmla="*/ 1253806 h 2317676"/>
              <a:gd name="connsiteX2" fmla="*/ 6863860 w 9176628"/>
              <a:gd name="connsiteY2" fmla="*/ 29534 h 2317676"/>
              <a:gd name="connsiteX3" fmla="*/ 9176239 w 9176628"/>
              <a:gd name="connsiteY3" fmla="*/ 629553 h 2317676"/>
              <a:gd name="connsiteX4" fmla="*/ 9167446 w 9176628"/>
              <a:gd name="connsiteY4" fmla="*/ 2317676 h 2317676"/>
              <a:gd name="connsiteX5" fmla="*/ 0 w 9176628"/>
              <a:gd name="connsiteY5" fmla="*/ 2317676 h 2317676"/>
              <a:gd name="connsiteX6" fmla="*/ 0 w 9176628"/>
              <a:gd name="connsiteY6" fmla="*/ 1075819 h 231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6628" h="2317676">
                <a:moveTo>
                  <a:pt x="0" y="1075819"/>
                </a:moveTo>
                <a:cubicBezTo>
                  <a:pt x="532911" y="1336658"/>
                  <a:pt x="1332524" y="1428187"/>
                  <a:pt x="2476501" y="1253806"/>
                </a:cubicBezTo>
                <a:cubicBezTo>
                  <a:pt x="3620478" y="1079425"/>
                  <a:pt x="5747237" y="133576"/>
                  <a:pt x="6863860" y="29534"/>
                </a:cubicBezTo>
                <a:cubicBezTo>
                  <a:pt x="7980483" y="-74508"/>
                  <a:pt x="8733693" y="89577"/>
                  <a:pt x="9176239" y="629553"/>
                </a:cubicBezTo>
                <a:cubicBezTo>
                  <a:pt x="9179170" y="1154161"/>
                  <a:pt x="9164515" y="1793068"/>
                  <a:pt x="9167446" y="2317676"/>
                </a:cubicBezTo>
                <a:lnTo>
                  <a:pt x="0" y="2317676"/>
                </a:lnTo>
                <a:lnTo>
                  <a:pt x="0" y="1075819"/>
                </a:lnTo>
                <a:close/>
              </a:path>
            </a:pathLst>
          </a:custGeom>
          <a:solidFill>
            <a:srgbClr val="FFFFFF"/>
          </a:solidFill>
          <a:ln w="12700" cap="flat" cmpd="sng" algn="ctr">
            <a:no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Humanst521 BT" pitchFamily="34" charset="0"/>
            </a:endParaRPr>
          </a:p>
        </p:txBody>
      </p:sp>
      <p:sp>
        <p:nvSpPr>
          <p:cNvPr id="2" name="Title 1"/>
          <p:cNvSpPr>
            <a:spLocks noGrp="1"/>
          </p:cNvSpPr>
          <p:nvPr>
            <p:ph type="title"/>
          </p:nvPr>
        </p:nvSpPr>
        <p:spPr>
          <a:xfrm>
            <a:off x="508000" y="304800"/>
            <a:ext cx="11176000" cy="685800"/>
          </a:xfrm>
        </p:spPr>
        <p:txBody>
          <a:bodyPr/>
          <a:lstStyle>
            <a:lvl1pPr algn="ctr">
              <a:defRPr b="0"/>
            </a:lvl1pPr>
          </a:lstStyle>
          <a:p>
            <a:r>
              <a:rPr lang="en-US"/>
              <a:t>Click to edit Master title style</a:t>
            </a:r>
            <a:endParaRPr lang="en-US" dirty="0"/>
          </a:p>
        </p:txBody>
      </p:sp>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261" y="4508312"/>
            <a:ext cx="12273344" cy="1511488"/>
          </a:xfrm>
          <a:prstGeom prst="rect">
            <a:avLst/>
          </a:prstGeom>
        </p:spPr>
      </p:pic>
    </p:spTree>
    <p:extLst>
      <p:ext uri="{BB962C8B-B14F-4D97-AF65-F5344CB8AC3E}">
        <p14:creationId xmlns:p14="http://schemas.microsoft.com/office/powerpoint/2010/main" val="7306188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sz="3200">
                <a:solidFill>
                  <a:schemeClr val="tx1"/>
                </a:solidFill>
              </a:defRPr>
            </a:lvl1pPr>
          </a:lstStyle>
          <a:p>
            <a:r>
              <a:rPr lang="en-US"/>
              <a:t>Click to edit Master title style</a:t>
            </a:r>
            <a:endParaRPr lang="en-US" dirty="0"/>
          </a:p>
        </p:txBody>
      </p:sp>
      <p:sp>
        <p:nvSpPr>
          <p:cNvPr id="6" name="Table Placeholder 5"/>
          <p:cNvSpPr>
            <a:spLocks noGrp="1"/>
          </p:cNvSpPr>
          <p:nvPr>
            <p:ph type="tbl" sz="quarter" idx="10"/>
          </p:nvPr>
        </p:nvSpPr>
        <p:spPr>
          <a:xfrm>
            <a:off x="508000" y="1487487"/>
            <a:ext cx="11176000" cy="5029200"/>
          </a:xfrm>
        </p:spPr>
        <p:txBody>
          <a:bodyPr/>
          <a:lstStyle/>
          <a:p>
            <a:r>
              <a:rPr lang="en-US"/>
              <a:t>Click icon to add table</a:t>
            </a:r>
          </a:p>
        </p:txBody>
      </p:sp>
    </p:spTree>
    <p:extLst>
      <p:ext uri="{BB962C8B-B14F-4D97-AF65-F5344CB8AC3E}">
        <p14:creationId xmlns:p14="http://schemas.microsoft.com/office/powerpoint/2010/main" val="50315572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a:lvl1pPr>
          </a:lstStyle>
          <a:p>
            <a:r>
              <a:rPr lang="en-US"/>
              <a:t>Click to edit Master title style</a:t>
            </a:r>
            <a:endParaRPr lang="en-US" dirty="0"/>
          </a:p>
        </p:txBody>
      </p:sp>
    </p:spTree>
    <p:extLst>
      <p:ext uri="{BB962C8B-B14F-4D97-AF65-F5344CB8AC3E}">
        <p14:creationId xmlns:p14="http://schemas.microsoft.com/office/powerpoint/2010/main" val="4099578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794325"/>
            <a:ext cx="10363200" cy="3946358"/>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928099" y="1101178"/>
            <a:ext cx="7707901" cy="346466"/>
          </a:xfrm>
        </p:spPr>
        <p:txBody>
          <a:bodyPr>
            <a:noAutofit/>
          </a:bodyPr>
          <a:lstStyle>
            <a:lvl1pPr marL="0" indent="0">
              <a:lnSpc>
                <a:spcPts val="2000"/>
              </a:lnSpc>
              <a:spcBef>
                <a:spcPts val="0"/>
              </a:spcBef>
              <a:buNone/>
              <a:defRPr sz="1500" b="1">
                <a:solidFill>
                  <a:schemeClr val="tx1">
                    <a:lumMod val="65000"/>
                    <a:lumOff val="35000"/>
                  </a:schemeClr>
                </a:solidFill>
                <a:latin typeface="+mj-lt"/>
              </a:defRPr>
            </a:lvl1pPr>
          </a:lstStyle>
          <a:p>
            <a:pPr lvl="0"/>
            <a:r>
              <a:rPr lang="en-US" dirty="0"/>
              <a:t>If you need a subhead, put it here</a:t>
            </a:r>
          </a:p>
        </p:txBody>
      </p:sp>
      <p:sp>
        <p:nvSpPr>
          <p:cNvPr id="16" name="Rectangle 15"/>
          <p:cNvSpPr/>
          <p:nvPr userDrawn="1"/>
        </p:nvSpPr>
        <p:spPr>
          <a:xfrm flipV="1">
            <a:off x="0" y="6399351"/>
            <a:ext cx="10940715"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2" name="Rectangle 11"/>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13"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4"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5"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21" name="Picture 20">
            <a:extLst>
              <a:ext uri="{FF2B5EF4-FFF2-40B4-BE49-F238E27FC236}">
                <a16:creationId xmlns:a16="http://schemas.microsoft.com/office/drawing/2014/main" id="{FDD23611-C24B-4FC8-B429-7CBFD65DC7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98002" y="6351866"/>
            <a:ext cx="829262" cy="507686"/>
          </a:xfrm>
          <a:prstGeom prst="rect">
            <a:avLst/>
          </a:prstGeom>
        </p:spPr>
      </p:pic>
      <p:sp>
        <p:nvSpPr>
          <p:cNvPr id="22" name="TextBox 21"/>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254485498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0" y="304800"/>
            <a:ext cx="11176000" cy="685800"/>
          </a:xfrm>
        </p:spPr>
        <p:txBody>
          <a:bodyPr/>
          <a:lstStyle>
            <a:lvl1pPr algn="ctr">
              <a:defRPr b="0"/>
            </a:lvl1pPr>
          </a:lstStyle>
          <a:p>
            <a:r>
              <a:rPr lang="en-US"/>
              <a:t>Click to edit Master title style</a:t>
            </a:r>
            <a:endParaRPr lang="en-US" dirty="0"/>
          </a:p>
        </p:txBody>
      </p:sp>
      <p:sp>
        <p:nvSpPr>
          <p:cNvPr id="6" name="Rectangle 5"/>
          <p:cNvSpPr/>
          <p:nvPr userDrawn="1"/>
        </p:nvSpPr>
        <p:spPr bwMode="auto">
          <a:xfrm>
            <a:off x="355600" y="1066800"/>
            <a:ext cx="11480800" cy="5562600"/>
          </a:xfrm>
          <a:prstGeom prst="rect">
            <a:avLst/>
          </a:prstGeom>
          <a:solidFill>
            <a:srgbClr val="FFFFFF"/>
          </a:solidFill>
          <a:ln w="12700" cap="flat" cmpd="sng" algn="ctr">
            <a:solidFill>
              <a:srgbClr val="B1D7FB"/>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Humanst521 BT" pitchFamily="34" charset="0"/>
            </a:endParaRPr>
          </a:p>
        </p:txBody>
      </p:sp>
    </p:spTree>
    <p:extLst>
      <p:ext uri="{BB962C8B-B14F-4D97-AF65-F5344CB8AC3E}">
        <p14:creationId xmlns:p14="http://schemas.microsoft.com/office/powerpoint/2010/main" val="8428679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10515600" cy="685800"/>
          </a:xfrm>
        </p:spPr>
        <p:txBody>
          <a:bodyPr anchor="b"/>
          <a:lstStyle>
            <a:lvl1pPr algn="ctr">
              <a:lnSpc>
                <a:spcPct val="90000"/>
              </a:lnSpc>
              <a:defRPr sz="3200">
                <a:latin typeface="+mj-lt"/>
              </a:defRPr>
            </a:lvl1pPr>
          </a:lstStyle>
          <a:p>
            <a:r>
              <a:rPr lang="en-US"/>
              <a:t>Click to edit Master title style</a:t>
            </a:r>
            <a:endParaRPr lang="en-US" dirty="0"/>
          </a:p>
        </p:txBody>
      </p:sp>
      <p:sp>
        <p:nvSpPr>
          <p:cNvPr id="3" name="Picture Placeholder 2"/>
          <p:cNvSpPr>
            <a:spLocks noGrp="1"/>
          </p:cNvSpPr>
          <p:nvPr>
            <p:ph type="pic" idx="1"/>
          </p:nvPr>
        </p:nvSpPr>
        <p:spPr>
          <a:xfrm>
            <a:off x="840317" y="1615562"/>
            <a:ext cx="3382936" cy="3413639"/>
          </a:xfrm>
          <a:ln w="12700">
            <a:solidFill>
              <a:schemeClr val="bg1"/>
            </a:solidFill>
          </a:ln>
          <a:effectLst>
            <a:reflection blurRad="6350" stA="52000" endA="300" endPos="35000" dir="5400000" sy="-100000" algn="bl" rotWithShape="0"/>
          </a:effectLst>
        </p:spPr>
        <p:txBody>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5" name="Picture Placeholder 2"/>
          <p:cNvSpPr>
            <a:spLocks noGrp="1"/>
          </p:cNvSpPr>
          <p:nvPr>
            <p:ph type="pic" idx="10"/>
          </p:nvPr>
        </p:nvSpPr>
        <p:spPr>
          <a:xfrm>
            <a:off x="4406649" y="1615562"/>
            <a:ext cx="3382936" cy="3413639"/>
          </a:xfrm>
          <a:ln w="12700">
            <a:solidFill>
              <a:schemeClr val="bg1"/>
            </a:solidFill>
          </a:ln>
          <a:effectLst>
            <a:reflection blurRad="6350" stA="52000" endA="300" endPos="35000" dir="5400000" sy="-100000" algn="bl" rotWithShape="0"/>
          </a:effectLst>
        </p:spPr>
        <p:txBody>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6" name="Picture Placeholder 2"/>
          <p:cNvSpPr>
            <a:spLocks noGrp="1"/>
          </p:cNvSpPr>
          <p:nvPr>
            <p:ph type="pic" idx="11"/>
          </p:nvPr>
        </p:nvSpPr>
        <p:spPr>
          <a:xfrm>
            <a:off x="7972983" y="1615562"/>
            <a:ext cx="3382935" cy="3413637"/>
          </a:xfrm>
          <a:ln w="12700">
            <a:solidFill>
              <a:schemeClr val="bg1"/>
            </a:solidFill>
          </a:ln>
          <a:effectLst>
            <a:reflection blurRad="6350" stA="52000" endA="300" endPos="35000" dir="5400000" sy="-100000" algn="bl" rotWithShape="0"/>
          </a:effectLst>
        </p:spPr>
        <p:txBody>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Tree>
    <p:extLst>
      <p:ext uri="{BB962C8B-B14F-4D97-AF65-F5344CB8AC3E}">
        <p14:creationId xmlns:p14="http://schemas.microsoft.com/office/powerpoint/2010/main" val="34851187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0" y="0"/>
            <a:ext cx="12192000" cy="6822830"/>
          </a:xfrm>
          <a:ln w="12700">
            <a:noFill/>
          </a:ln>
          <a:effectLst/>
        </p:spPr>
        <p:txBody>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2" name="Title 1"/>
          <p:cNvSpPr>
            <a:spLocks noGrp="1"/>
          </p:cNvSpPr>
          <p:nvPr>
            <p:ph type="title"/>
          </p:nvPr>
        </p:nvSpPr>
        <p:spPr>
          <a:xfrm>
            <a:off x="0" y="6207370"/>
            <a:ext cx="12192000" cy="650630"/>
          </a:xfrm>
          <a:solidFill>
            <a:schemeClr val="tx1"/>
          </a:solidFill>
        </p:spPr>
        <p:txBody>
          <a:bodyPr anchor="ctr" anchorCtr="0"/>
          <a:lstStyle>
            <a:lvl1pPr algn="ctr">
              <a:lnSpc>
                <a:spcPct val="90000"/>
              </a:lnSpc>
              <a:defRPr sz="2800">
                <a:solidFill>
                  <a:schemeClr val="bg1"/>
                </a:solidFill>
                <a:latin typeface="+mn-lt"/>
              </a:defRPr>
            </a:lvl1pPr>
          </a:lstStyle>
          <a:p>
            <a:r>
              <a:rPr lang="en-US"/>
              <a:t>Click to edit Master title style</a:t>
            </a:r>
            <a:endParaRPr lang="en-US" dirty="0"/>
          </a:p>
        </p:txBody>
      </p:sp>
    </p:spTree>
    <p:extLst>
      <p:ext uri="{BB962C8B-B14F-4D97-AF65-F5344CB8AC3E}">
        <p14:creationId xmlns:p14="http://schemas.microsoft.com/office/powerpoint/2010/main" val="3249235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834830" y="5687628"/>
            <a:ext cx="7687733" cy="475836"/>
          </a:xfrm>
          <a:prstGeom prst="rect">
            <a:avLst/>
          </a:prstGeom>
        </p:spPr>
        <p:txBody>
          <a:bodyPr wrap="square" lIns="0" tIns="0" rIns="0" bIns="0">
            <a:noAutofit/>
          </a:bodyPr>
          <a:lstStyle>
            <a:lvl1pPr algn="l">
              <a:defRPr sz="2400" b="1">
                <a:solidFill>
                  <a:schemeClr val="tx1">
                    <a:lumMod val="75000"/>
                    <a:lumOff val="25000"/>
                  </a:schemeClr>
                </a:solidFill>
                <a:latin typeface="Arial"/>
                <a:cs typeface="Arial"/>
              </a:defRPr>
            </a:lvl1pPr>
          </a:lstStyle>
          <a:p>
            <a:r>
              <a:rPr lang="en-US" dirty="0"/>
              <a:t>Presenters:</a:t>
            </a:r>
          </a:p>
        </p:txBody>
      </p:sp>
      <p:sp>
        <p:nvSpPr>
          <p:cNvPr id="4" name="Rectangle 3"/>
          <p:cNvSpPr/>
          <p:nvPr userDrawn="1"/>
        </p:nvSpPr>
        <p:spPr>
          <a:xfrm>
            <a:off x="6787979" y="4135088"/>
            <a:ext cx="5404021" cy="836711"/>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5" name="Rectangle 4"/>
          <p:cNvSpPr/>
          <p:nvPr userDrawn="1"/>
        </p:nvSpPr>
        <p:spPr>
          <a:xfrm>
            <a:off x="0" y="4135088"/>
            <a:ext cx="6787979" cy="1250647"/>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grpSp>
        <p:nvGrpSpPr>
          <p:cNvPr id="6" name="Group 5"/>
          <p:cNvGrpSpPr/>
          <p:nvPr userDrawn="1"/>
        </p:nvGrpSpPr>
        <p:grpSpPr>
          <a:xfrm>
            <a:off x="3553426" y="4412973"/>
            <a:ext cx="8638575" cy="1444578"/>
            <a:chOff x="538163" y="4556125"/>
            <a:chExt cx="8543925" cy="1905000"/>
          </a:xfrm>
        </p:grpSpPr>
        <p:sp>
          <p:nvSpPr>
            <p:cNvPr id="7" name="Freeform 10"/>
            <p:cNvSpPr>
              <a:spLocks/>
            </p:cNvSpPr>
            <p:nvPr/>
          </p:nvSpPr>
          <p:spPr bwMode="auto">
            <a:xfrm>
              <a:off x="5249863" y="5673725"/>
              <a:ext cx="3832225" cy="787400"/>
            </a:xfrm>
            <a:custGeom>
              <a:avLst/>
              <a:gdLst>
                <a:gd name="T0" fmla="*/ 2414 w 2414"/>
                <a:gd name="T1" fmla="*/ 164 h 496"/>
                <a:gd name="T2" fmla="*/ 2314 w 2414"/>
                <a:gd name="T3" fmla="*/ 148 h 496"/>
                <a:gd name="T4" fmla="*/ 2200 w 2414"/>
                <a:gd name="T5" fmla="*/ 136 h 496"/>
                <a:gd name="T6" fmla="*/ 2054 w 2414"/>
                <a:gd name="T7" fmla="*/ 130 h 496"/>
                <a:gd name="T8" fmla="*/ 1886 w 2414"/>
                <a:gd name="T9" fmla="*/ 136 h 496"/>
                <a:gd name="T10" fmla="*/ 1750 w 2414"/>
                <a:gd name="T11" fmla="*/ 152 h 496"/>
                <a:gd name="T12" fmla="*/ 1656 w 2414"/>
                <a:gd name="T13" fmla="*/ 168 h 496"/>
                <a:gd name="T14" fmla="*/ 1562 w 2414"/>
                <a:gd name="T15" fmla="*/ 192 h 496"/>
                <a:gd name="T16" fmla="*/ 1468 w 2414"/>
                <a:gd name="T17" fmla="*/ 222 h 496"/>
                <a:gd name="T18" fmla="*/ 1374 w 2414"/>
                <a:gd name="T19" fmla="*/ 258 h 496"/>
                <a:gd name="T20" fmla="*/ 1328 w 2414"/>
                <a:gd name="T21" fmla="*/ 280 h 496"/>
                <a:gd name="T22" fmla="*/ 1146 w 2414"/>
                <a:gd name="T23" fmla="*/ 362 h 496"/>
                <a:gd name="T24" fmla="*/ 960 w 2414"/>
                <a:gd name="T25" fmla="*/ 426 h 496"/>
                <a:gd name="T26" fmla="*/ 824 w 2414"/>
                <a:gd name="T27" fmla="*/ 462 h 496"/>
                <a:gd name="T28" fmla="*/ 732 w 2414"/>
                <a:gd name="T29" fmla="*/ 478 h 496"/>
                <a:gd name="T30" fmla="*/ 644 w 2414"/>
                <a:gd name="T31" fmla="*/ 490 h 496"/>
                <a:gd name="T32" fmla="*/ 558 w 2414"/>
                <a:gd name="T33" fmla="*/ 496 h 496"/>
                <a:gd name="T34" fmla="*/ 472 w 2414"/>
                <a:gd name="T35" fmla="*/ 496 h 496"/>
                <a:gd name="T36" fmla="*/ 390 w 2414"/>
                <a:gd name="T37" fmla="*/ 490 h 496"/>
                <a:gd name="T38" fmla="*/ 310 w 2414"/>
                <a:gd name="T39" fmla="*/ 478 h 496"/>
                <a:gd name="T40" fmla="*/ 234 w 2414"/>
                <a:gd name="T41" fmla="*/ 458 h 496"/>
                <a:gd name="T42" fmla="*/ 162 w 2414"/>
                <a:gd name="T43" fmla="*/ 434 h 496"/>
                <a:gd name="T44" fmla="*/ 94 w 2414"/>
                <a:gd name="T45" fmla="*/ 402 h 496"/>
                <a:gd name="T46" fmla="*/ 30 w 2414"/>
                <a:gd name="T47" fmla="*/ 364 h 496"/>
                <a:gd name="T48" fmla="*/ 0 w 2414"/>
                <a:gd name="T49" fmla="*/ 342 h 496"/>
                <a:gd name="T50" fmla="*/ 48 w 2414"/>
                <a:gd name="T51" fmla="*/ 360 h 496"/>
                <a:gd name="T52" fmla="*/ 136 w 2414"/>
                <a:gd name="T53" fmla="*/ 386 h 496"/>
                <a:gd name="T54" fmla="*/ 214 w 2414"/>
                <a:gd name="T55" fmla="*/ 402 h 496"/>
                <a:gd name="T56" fmla="*/ 306 w 2414"/>
                <a:gd name="T57" fmla="*/ 414 h 496"/>
                <a:gd name="T58" fmla="*/ 406 w 2414"/>
                <a:gd name="T59" fmla="*/ 416 h 496"/>
                <a:gd name="T60" fmla="*/ 512 w 2414"/>
                <a:gd name="T61" fmla="*/ 408 h 496"/>
                <a:gd name="T62" fmla="*/ 566 w 2414"/>
                <a:gd name="T63" fmla="*/ 398 h 496"/>
                <a:gd name="T64" fmla="*/ 686 w 2414"/>
                <a:gd name="T65" fmla="*/ 362 h 496"/>
                <a:gd name="T66" fmla="*/ 822 w 2414"/>
                <a:gd name="T67" fmla="*/ 308 h 496"/>
                <a:gd name="T68" fmla="*/ 1126 w 2414"/>
                <a:gd name="T69" fmla="*/ 172 h 496"/>
                <a:gd name="T70" fmla="*/ 1290 w 2414"/>
                <a:gd name="T71" fmla="*/ 106 h 496"/>
                <a:gd name="T72" fmla="*/ 1454 w 2414"/>
                <a:gd name="T73" fmla="*/ 50 h 496"/>
                <a:gd name="T74" fmla="*/ 1576 w 2414"/>
                <a:gd name="T75" fmla="*/ 20 h 496"/>
                <a:gd name="T76" fmla="*/ 1658 w 2414"/>
                <a:gd name="T77" fmla="*/ 8 h 496"/>
                <a:gd name="T78" fmla="*/ 1736 w 2414"/>
                <a:gd name="T79" fmla="*/ 2 h 496"/>
                <a:gd name="T80" fmla="*/ 1774 w 2414"/>
                <a:gd name="T81" fmla="*/ 0 h 496"/>
                <a:gd name="T82" fmla="*/ 1920 w 2414"/>
                <a:gd name="T83" fmla="*/ 10 h 496"/>
                <a:gd name="T84" fmla="*/ 2048 w 2414"/>
                <a:gd name="T85" fmla="*/ 30 h 496"/>
                <a:gd name="T86" fmla="*/ 2158 w 2414"/>
                <a:gd name="T87" fmla="*/ 56 h 496"/>
                <a:gd name="T88" fmla="*/ 2248 w 2414"/>
                <a:gd name="T89" fmla="*/ 86 h 496"/>
                <a:gd name="T90" fmla="*/ 2320 w 2414"/>
                <a:gd name="T91" fmla="*/ 114 h 496"/>
                <a:gd name="T92" fmla="*/ 2404 w 2414"/>
                <a:gd name="T93" fmla="*/ 156 h 496"/>
                <a:gd name="T94" fmla="*/ 2414 w 2414"/>
                <a:gd name="T95" fmla="*/ 164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14" h="496">
                  <a:moveTo>
                    <a:pt x="2414" y="164"/>
                  </a:moveTo>
                  <a:lnTo>
                    <a:pt x="2414" y="164"/>
                  </a:lnTo>
                  <a:lnTo>
                    <a:pt x="2388" y="158"/>
                  </a:lnTo>
                  <a:lnTo>
                    <a:pt x="2314" y="148"/>
                  </a:lnTo>
                  <a:lnTo>
                    <a:pt x="2260" y="142"/>
                  </a:lnTo>
                  <a:lnTo>
                    <a:pt x="2200" y="136"/>
                  </a:lnTo>
                  <a:lnTo>
                    <a:pt x="2130" y="132"/>
                  </a:lnTo>
                  <a:lnTo>
                    <a:pt x="2054" y="130"/>
                  </a:lnTo>
                  <a:lnTo>
                    <a:pt x="1972" y="132"/>
                  </a:lnTo>
                  <a:lnTo>
                    <a:pt x="1886" y="136"/>
                  </a:lnTo>
                  <a:lnTo>
                    <a:pt x="1796" y="146"/>
                  </a:lnTo>
                  <a:lnTo>
                    <a:pt x="1750" y="152"/>
                  </a:lnTo>
                  <a:lnTo>
                    <a:pt x="1704" y="160"/>
                  </a:lnTo>
                  <a:lnTo>
                    <a:pt x="1656" y="168"/>
                  </a:lnTo>
                  <a:lnTo>
                    <a:pt x="1610" y="180"/>
                  </a:lnTo>
                  <a:lnTo>
                    <a:pt x="1562" y="192"/>
                  </a:lnTo>
                  <a:lnTo>
                    <a:pt x="1516" y="206"/>
                  </a:lnTo>
                  <a:lnTo>
                    <a:pt x="1468" y="222"/>
                  </a:lnTo>
                  <a:lnTo>
                    <a:pt x="1422" y="240"/>
                  </a:lnTo>
                  <a:lnTo>
                    <a:pt x="1374" y="258"/>
                  </a:lnTo>
                  <a:lnTo>
                    <a:pt x="1328" y="280"/>
                  </a:lnTo>
                  <a:lnTo>
                    <a:pt x="1328" y="280"/>
                  </a:lnTo>
                  <a:lnTo>
                    <a:pt x="1238" y="324"/>
                  </a:lnTo>
                  <a:lnTo>
                    <a:pt x="1146" y="362"/>
                  </a:lnTo>
                  <a:lnTo>
                    <a:pt x="1052" y="398"/>
                  </a:lnTo>
                  <a:lnTo>
                    <a:pt x="960" y="426"/>
                  </a:lnTo>
                  <a:lnTo>
                    <a:pt x="868" y="452"/>
                  </a:lnTo>
                  <a:lnTo>
                    <a:pt x="824" y="462"/>
                  </a:lnTo>
                  <a:lnTo>
                    <a:pt x="778" y="470"/>
                  </a:lnTo>
                  <a:lnTo>
                    <a:pt x="732" y="478"/>
                  </a:lnTo>
                  <a:lnTo>
                    <a:pt x="688" y="484"/>
                  </a:lnTo>
                  <a:lnTo>
                    <a:pt x="644" y="490"/>
                  </a:lnTo>
                  <a:lnTo>
                    <a:pt x="600" y="494"/>
                  </a:lnTo>
                  <a:lnTo>
                    <a:pt x="558" y="496"/>
                  </a:lnTo>
                  <a:lnTo>
                    <a:pt x="514" y="496"/>
                  </a:lnTo>
                  <a:lnTo>
                    <a:pt x="472" y="496"/>
                  </a:lnTo>
                  <a:lnTo>
                    <a:pt x="430" y="494"/>
                  </a:lnTo>
                  <a:lnTo>
                    <a:pt x="390" y="490"/>
                  </a:lnTo>
                  <a:lnTo>
                    <a:pt x="350" y="484"/>
                  </a:lnTo>
                  <a:lnTo>
                    <a:pt x="310" y="478"/>
                  </a:lnTo>
                  <a:lnTo>
                    <a:pt x="272" y="468"/>
                  </a:lnTo>
                  <a:lnTo>
                    <a:pt x="234" y="458"/>
                  </a:lnTo>
                  <a:lnTo>
                    <a:pt x="198" y="446"/>
                  </a:lnTo>
                  <a:lnTo>
                    <a:pt x="162" y="434"/>
                  </a:lnTo>
                  <a:lnTo>
                    <a:pt x="128" y="418"/>
                  </a:lnTo>
                  <a:lnTo>
                    <a:pt x="94" y="402"/>
                  </a:lnTo>
                  <a:lnTo>
                    <a:pt x="62" y="384"/>
                  </a:lnTo>
                  <a:lnTo>
                    <a:pt x="30" y="364"/>
                  </a:lnTo>
                  <a:lnTo>
                    <a:pt x="0" y="342"/>
                  </a:lnTo>
                  <a:lnTo>
                    <a:pt x="0" y="342"/>
                  </a:lnTo>
                  <a:lnTo>
                    <a:pt x="12" y="346"/>
                  </a:lnTo>
                  <a:lnTo>
                    <a:pt x="48" y="360"/>
                  </a:lnTo>
                  <a:lnTo>
                    <a:pt x="102" y="376"/>
                  </a:lnTo>
                  <a:lnTo>
                    <a:pt x="136" y="386"/>
                  </a:lnTo>
                  <a:lnTo>
                    <a:pt x="174" y="394"/>
                  </a:lnTo>
                  <a:lnTo>
                    <a:pt x="214" y="402"/>
                  </a:lnTo>
                  <a:lnTo>
                    <a:pt x="260" y="408"/>
                  </a:lnTo>
                  <a:lnTo>
                    <a:pt x="306" y="414"/>
                  </a:lnTo>
                  <a:lnTo>
                    <a:pt x="356" y="416"/>
                  </a:lnTo>
                  <a:lnTo>
                    <a:pt x="406" y="416"/>
                  </a:lnTo>
                  <a:lnTo>
                    <a:pt x="458" y="414"/>
                  </a:lnTo>
                  <a:lnTo>
                    <a:pt x="512" y="408"/>
                  </a:lnTo>
                  <a:lnTo>
                    <a:pt x="566" y="398"/>
                  </a:lnTo>
                  <a:lnTo>
                    <a:pt x="566" y="398"/>
                  </a:lnTo>
                  <a:lnTo>
                    <a:pt x="624" y="382"/>
                  </a:lnTo>
                  <a:lnTo>
                    <a:pt x="686" y="362"/>
                  </a:lnTo>
                  <a:lnTo>
                    <a:pt x="752" y="336"/>
                  </a:lnTo>
                  <a:lnTo>
                    <a:pt x="822" y="308"/>
                  </a:lnTo>
                  <a:lnTo>
                    <a:pt x="970" y="242"/>
                  </a:lnTo>
                  <a:lnTo>
                    <a:pt x="1126" y="172"/>
                  </a:lnTo>
                  <a:lnTo>
                    <a:pt x="1208" y="138"/>
                  </a:lnTo>
                  <a:lnTo>
                    <a:pt x="1290" y="106"/>
                  </a:lnTo>
                  <a:lnTo>
                    <a:pt x="1372" y="76"/>
                  </a:lnTo>
                  <a:lnTo>
                    <a:pt x="1454" y="50"/>
                  </a:lnTo>
                  <a:lnTo>
                    <a:pt x="1536" y="30"/>
                  </a:lnTo>
                  <a:lnTo>
                    <a:pt x="1576" y="20"/>
                  </a:lnTo>
                  <a:lnTo>
                    <a:pt x="1618" y="14"/>
                  </a:lnTo>
                  <a:lnTo>
                    <a:pt x="1658" y="8"/>
                  </a:lnTo>
                  <a:lnTo>
                    <a:pt x="1696" y="4"/>
                  </a:lnTo>
                  <a:lnTo>
                    <a:pt x="1736" y="2"/>
                  </a:lnTo>
                  <a:lnTo>
                    <a:pt x="1774" y="0"/>
                  </a:lnTo>
                  <a:lnTo>
                    <a:pt x="1774" y="0"/>
                  </a:lnTo>
                  <a:lnTo>
                    <a:pt x="1850" y="4"/>
                  </a:lnTo>
                  <a:lnTo>
                    <a:pt x="1920" y="10"/>
                  </a:lnTo>
                  <a:lnTo>
                    <a:pt x="1986" y="18"/>
                  </a:lnTo>
                  <a:lnTo>
                    <a:pt x="2048" y="30"/>
                  </a:lnTo>
                  <a:lnTo>
                    <a:pt x="2104" y="42"/>
                  </a:lnTo>
                  <a:lnTo>
                    <a:pt x="2158" y="56"/>
                  </a:lnTo>
                  <a:lnTo>
                    <a:pt x="2206" y="70"/>
                  </a:lnTo>
                  <a:lnTo>
                    <a:pt x="2248" y="86"/>
                  </a:lnTo>
                  <a:lnTo>
                    <a:pt x="2286" y="100"/>
                  </a:lnTo>
                  <a:lnTo>
                    <a:pt x="2320" y="114"/>
                  </a:lnTo>
                  <a:lnTo>
                    <a:pt x="2372" y="138"/>
                  </a:lnTo>
                  <a:lnTo>
                    <a:pt x="2404" y="156"/>
                  </a:lnTo>
                  <a:lnTo>
                    <a:pt x="2414" y="164"/>
                  </a:lnTo>
                  <a:lnTo>
                    <a:pt x="2414" y="16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800"/>
            </a:p>
          </p:txBody>
        </p:sp>
        <p:sp>
          <p:nvSpPr>
            <p:cNvPr id="9" name="Freeform 11"/>
            <p:cNvSpPr>
              <a:spLocks/>
            </p:cNvSpPr>
            <p:nvPr/>
          </p:nvSpPr>
          <p:spPr bwMode="auto">
            <a:xfrm>
              <a:off x="3973513" y="5527674"/>
              <a:ext cx="4016375" cy="755650"/>
            </a:xfrm>
            <a:custGeom>
              <a:avLst/>
              <a:gdLst>
                <a:gd name="T0" fmla="*/ 1438 w 2530"/>
                <a:gd name="T1" fmla="*/ 442 h 476"/>
                <a:gd name="T2" fmla="*/ 1618 w 2530"/>
                <a:gd name="T3" fmla="*/ 374 h 476"/>
                <a:gd name="T4" fmla="*/ 1970 w 2530"/>
                <a:gd name="T5" fmla="*/ 216 h 476"/>
                <a:gd name="T6" fmla="*/ 2198 w 2530"/>
                <a:gd name="T7" fmla="*/ 130 h 476"/>
                <a:gd name="T8" fmla="*/ 2386 w 2530"/>
                <a:gd name="T9" fmla="*/ 78 h 476"/>
                <a:gd name="T10" fmla="*/ 2496 w 2530"/>
                <a:gd name="T11" fmla="*/ 62 h 476"/>
                <a:gd name="T12" fmla="*/ 2530 w 2530"/>
                <a:gd name="T13" fmla="*/ 44 h 476"/>
                <a:gd name="T14" fmla="*/ 2474 w 2530"/>
                <a:gd name="T15" fmla="*/ 42 h 476"/>
                <a:gd name="T16" fmla="*/ 2342 w 2530"/>
                <a:gd name="T17" fmla="*/ 60 h 476"/>
                <a:gd name="T18" fmla="*/ 2114 w 2530"/>
                <a:gd name="T19" fmla="*/ 118 h 476"/>
                <a:gd name="T20" fmla="*/ 1692 w 2530"/>
                <a:gd name="T21" fmla="*/ 250 h 476"/>
                <a:gd name="T22" fmla="*/ 1444 w 2530"/>
                <a:gd name="T23" fmla="*/ 310 h 476"/>
                <a:gd name="T24" fmla="*/ 1294 w 2530"/>
                <a:gd name="T25" fmla="*/ 328 h 476"/>
                <a:gd name="T26" fmla="*/ 1224 w 2530"/>
                <a:gd name="T27" fmla="*/ 326 h 476"/>
                <a:gd name="T28" fmla="*/ 1128 w 2530"/>
                <a:gd name="T29" fmla="*/ 312 h 476"/>
                <a:gd name="T30" fmla="*/ 1040 w 2530"/>
                <a:gd name="T31" fmla="*/ 282 h 476"/>
                <a:gd name="T32" fmla="*/ 938 w 2530"/>
                <a:gd name="T33" fmla="*/ 230 h 476"/>
                <a:gd name="T34" fmla="*/ 816 w 2530"/>
                <a:gd name="T35" fmla="*/ 138 h 476"/>
                <a:gd name="T36" fmla="*/ 736 w 2530"/>
                <a:gd name="T37" fmla="*/ 52 h 476"/>
                <a:gd name="T38" fmla="*/ 698 w 2530"/>
                <a:gd name="T39" fmla="*/ 0 h 476"/>
                <a:gd name="T40" fmla="*/ 632 w 2530"/>
                <a:gd name="T41" fmla="*/ 88 h 476"/>
                <a:gd name="T42" fmla="*/ 556 w 2530"/>
                <a:gd name="T43" fmla="*/ 150 h 476"/>
                <a:gd name="T44" fmla="*/ 472 w 2530"/>
                <a:gd name="T45" fmla="*/ 190 h 476"/>
                <a:gd name="T46" fmla="*/ 386 w 2530"/>
                <a:gd name="T47" fmla="*/ 212 h 476"/>
                <a:gd name="T48" fmla="*/ 298 w 2530"/>
                <a:gd name="T49" fmla="*/ 220 h 476"/>
                <a:gd name="T50" fmla="*/ 166 w 2530"/>
                <a:gd name="T51" fmla="*/ 208 h 476"/>
                <a:gd name="T52" fmla="*/ 48 w 2530"/>
                <a:gd name="T53" fmla="*/ 182 h 476"/>
                <a:gd name="T54" fmla="*/ 0 w 2530"/>
                <a:gd name="T55" fmla="*/ 166 h 476"/>
                <a:gd name="T56" fmla="*/ 90 w 2530"/>
                <a:gd name="T57" fmla="*/ 232 h 476"/>
                <a:gd name="T58" fmla="*/ 182 w 2530"/>
                <a:gd name="T59" fmla="*/ 274 h 476"/>
                <a:gd name="T60" fmla="*/ 272 w 2530"/>
                <a:gd name="T61" fmla="*/ 300 h 476"/>
                <a:gd name="T62" fmla="*/ 358 w 2530"/>
                <a:gd name="T63" fmla="*/ 308 h 476"/>
                <a:gd name="T64" fmla="*/ 464 w 2530"/>
                <a:gd name="T65" fmla="*/ 302 h 476"/>
                <a:gd name="T66" fmla="*/ 594 w 2530"/>
                <a:gd name="T67" fmla="*/ 270 h 476"/>
                <a:gd name="T68" fmla="*/ 672 w 2530"/>
                <a:gd name="T69" fmla="*/ 236 h 476"/>
                <a:gd name="T70" fmla="*/ 700 w 2530"/>
                <a:gd name="T71" fmla="*/ 250 h 476"/>
                <a:gd name="T72" fmla="*/ 742 w 2530"/>
                <a:gd name="T73" fmla="*/ 310 h 476"/>
                <a:gd name="T74" fmla="*/ 796 w 2530"/>
                <a:gd name="T75" fmla="*/ 360 h 476"/>
                <a:gd name="T76" fmla="*/ 858 w 2530"/>
                <a:gd name="T77" fmla="*/ 400 h 476"/>
                <a:gd name="T78" fmla="*/ 1000 w 2530"/>
                <a:gd name="T79" fmla="*/ 452 h 476"/>
                <a:gd name="T80" fmla="*/ 1154 w 2530"/>
                <a:gd name="T81" fmla="*/ 474 h 476"/>
                <a:gd name="T82" fmla="*/ 1300 w 2530"/>
                <a:gd name="T83" fmla="*/ 470 h 476"/>
                <a:gd name="T84" fmla="*/ 1386 w 2530"/>
                <a:gd name="T85" fmla="*/ 45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30" h="476">
                  <a:moveTo>
                    <a:pt x="1386" y="456"/>
                  </a:moveTo>
                  <a:lnTo>
                    <a:pt x="1386" y="456"/>
                  </a:lnTo>
                  <a:lnTo>
                    <a:pt x="1438" y="442"/>
                  </a:lnTo>
                  <a:lnTo>
                    <a:pt x="1494" y="424"/>
                  </a:lnTo>
                  <a:lnTo>
                    <a:pt x="1554" y="400"/>
                  </a:lnTo>
                  <a:lnTo>
                    <a:pt x="1618" y="374"/>
                  </a:lnTo>
                  <a:lnTo>
                    <a:pt x="1754" y="314"/>
                  </a:lnTo>
                  <a:lnTo>
                    <a:pt x="1896" y="250"/>
                  </a:lnTo>
                  <a:lnTo>
                    <a:pt x="1970" y="216"/>
                  </a:lnTo>
                  <a:lnTo>
                    <a:pt x="2046" y="186"/>
                  </a:lnTo>
                  <a:lnTo>
                    <a:pt x="2122" y="156"/>
                  </a:lnTo>
                  <a:lnTo>
                    <a:pt x="2198" y="130"/>
                  </a:lnTo>
                  <a:lnTo>
                    <a:pt x="2274" y="106"/>
                  </a:lnTo>
                  <a:lnTo>
                    <a:pt x="2348" y="86"/>
                  </a:lnTo>
                  <a:lnTo>
                    <a:pt x="2386" y="78"/>
                  </a:lnTo>
                  <a:lnTo>
                    <a:pt x="2424" y="72"/>
                  </a:lnTo>
                  <a:lnTo>
                    <a:pt x="2460" y="66"/>
                  </a:lnTo>
                  <a:lnTo>
                    <a:pt x="2496" y="62"/>
                  </a:lnTo>
                  <a:lnTo>
                    <a:pt x="2496" y="62"/>
                  </a:lnTo>
                  <a:lnTo>
                    <a:pt x="2522" y="48"/>
                  </a:lnTo>
                  <a:lnTo>
                    <a:pt x="2530" y="44"/>
                  </a:lnTo>
                  <a:lnTo>
                    <a:pt x="2530" y="44"/>
                  </a:lnTo>
                  <a:lnTo>
                    <a:pt x="2502" y="42"/>
                  </a:lnTo>
                  <a:lnTo>
                    <a:pt x="2474" y="42"/>
                  </a:lnTo>
                  <a:lnTo>
                    <a:pt x="2442" y="44"/>
                  </a:lnTo>
                  <a:lnTo>
                    <a:pt x="2410" y="48"/>
                  </a:lnTo>
                  <a:lnTo>
                    <a:pt x="2342" y="60"/>
                  </a:lnTo>
                  <a:lnTo>
                    <a:pt x="2270" y="76"/>
                  </a:lnTo>
                  <a:lnTo>
                    <a:pt x="2194" y="96"/>
                  </a:lnTo>
                  <a:lnTo>
                    <a:pt x="2114" y="118"/>
                  </a:lnTo>
                  <a:lnTo>
                    <a:pt x="1948" y="170"/>
                  </a:lnTo>
                  <a:lnTo>
                    <a:pt x="1776" y="224"/>
                  </a:lnTo>
                  <a:lnTo>
                    <a:pt x="1692" y="250"/>
                  </a:lnTo>
                  <a:lnTo>
                    <a:pt x="1606" y="272"/>
                  </a:lnTo>
                  <a:lnTo>
                    <a:pt x="1524" y="294"/>
                  </a:lnTo>
                  <a:lnTo>
                    <a:pt x="1444" y="310"/>
                  </a:lnTo>
                  <a:lnTo>
                    <a:pt x="1366" y="322"/>
                  </a:lnTo>
                  <a:lnTo>
                    <a:pt x="1330" y="326"/>
                  </a:lnTo>
                  <a:lnTo>
                    <a:pt x="1294" y="328"/>
                  </a:lnTo>
                  <a:lnTo>
                    <a:pt x="1294" y="328"/>
                  </a:lnTo>
                  <a:lnTo>
                    <a:pt x="1258" y="328"/>
                  </a:lnTo>
                  <a:lnTo>
                    <a:pt x="1224" y="326"/>
                  </a:lnTo>
                  <a:lnTo>
                    <a:pt x="1190" y="324"/>
                  </a:lnTo>
                  <a:lnTo>
                    <a:pt x="1158" y="318"/>
                  </a:lnTo>
                  <a:lnTo>
                    <a:pt x="1128" y="312"/>
                  </a:lnTo>
                  <a:lnTo>
                    <a:pt x="1098" y="304"/>
                  </a:lnTo>
                  <a:lnTo>
                    <a:pt x="1068" y="294"/>
                  </a:lnTo>
                  <a:lnTo>
                    <a:pt x="1040" y="282"/>
                  </a:lnTo>
                  <a:lnTo>
                    <a:pt x="1012" y="272"/>
                  </a:lnTo>
                  <a:lnTo>
                    <a:pt x="986" y="258"/>
                  </a:lnTo>
                  <a:lnTo>
                    <a:pt x="938" y="230"/>
                  </a:lnTo>
                  <a:lnTo>
                    <a:pt x="892" y="200"/>
                  </a:lnTo>
                  <a:lnTo>
                    <a:pt x="852" y="170"/>
                  </a:lnTo>
                  <a:lnTo>
                    <a:pt x="816" y="138"/>
                  </a:lnTo>
                  <a:lnTo>
                    <a:pt x="786" y="108"/>
                  </a:lnTo>
                  <a:lnTo>
                    <a:pt x="758" y="78"/>
                  </a:lnTo>
                  <a:lnTo>
                    <a:pt x="736" y="52"/>
                  </a:lnTo>
                  <a:lnTo>
                    <a:pt x="708" y="14"/>
                  </a:lnTo>
                  <a:lnTo>
                    <a:pt x="698" y="0"/>
                  </a:lnTo>
                  <a:lnTo>
                    <a:pt x="698" y="0"/>
                  </a:lnTo>
                  <a:lnTo>
                    <a:pt x="676" y="32"/>
                  </a:lnTo>
                  <a:lnTo>
                    <a:pt x="654" y="62"/>
                  </a:lnTo>
                  <a:lnTo>
                    <a:pt x="632" y="88"/>
                  </a:lnTo>
                  <a:lnTo>
                    <a:pt x="608" y="112"/>
                  </a:lnTo>
                  <a:lnTo>
                    <a:pt x="582" y="132"/>
                  </a:lnTo>
                  <a:lnTo>
                    <a:pt x="556" y="150"/>
                  </a:lnTo>
                  <a:lnTo>
                    <a:pt x="528" y="166"/>
                  </a:lnTo>
                  <a:lnTo>
                    <a:pt x="500" y="180"/>
                  </a:lnTo>
                  <a:lnTo>
                    <a:pt x="472" y="190"/>
                  </a:lnTo>
                  <a:lnTo>
                    <a:pt x="444" y="200"/>
                  </a:lnTo>
                  <a:lnTo>
                    <a:pt x="414" y="206"/>
                  </a:lnTo>
                  <a:lnTo>
                    <a:pt x="386" y="212"/>
                  </a:lnTo>
                  <a:lnTo>
                    <a:pt x="356" y="216"/>
                  </a:lnTo>
                  <a:lnTo>
                    <a:pt x="328" y="218"/>
                  </a:lnTo>
                  <a:lnTo>
                    <a:pt x="298" y="220"/>
                  </a:lnTo>
                  <a:lnTo>
                    <a:pt x="270" y="220"/>
                  </a:lnTo>
                  <a:lnTo>
                    <a:pt x="216" y="216"/>
                  </a:lnTo>
                  <a:lnTo>
                    <a:pt x="166" y="208"/>
                  </a:lnTo>
                  <a:lnTo>
                    <a:pt x="120" y="200"/>
                  </a:lnTo>
                  <a:lnTo>
                    <a:pt x="80" y="190"/>
                  </a:lnTo>
                  <a:lnTo>
                    <a:pt x="48" y="182"/>
                  </a:lnTo>
                  <a:lnTo>
                    <a:pt x="22" y="174"/>
                  </a:lnTo>
                  <a:lnTo>
                    <a:pt x="0" y="166"/>
                  </a:lnTo>
                  <a:lnTo>
                    <a:pt x="0" y="166"/>
                  </a:lnTo>
                  <a:lnTo>
                    <a:pt x="30" y="190"/>
                  </a:lnTo>
                  <a:lnTo>
                    <a:pt x="60" y="212"/>
                  </a:lnTo>
                  <a:lnTo>
                    <a:pt x="90" y="232"/>
                  </a:lnTo>
                  <a:lnTo>
                    <a:pt x="122" y="248"/>
                  </a:lnTo>
                  <a:lnTo>
                    <a:pt x="152" y="262"/>
                  </a:lnTo>
                  <a:lnTo>
                    <a:pt x="182" y="274"/>
                  </a:lnTo>
                  <a:lnTo>
                    <a:pt x="212" y="286"/>
                  </a:lnTo>
                  <a:lnTo>
                    <a:pt x="242" y="294"/>
                  </a:lnTo>
                  <a:lnTo>
                    <a:pt x="272" y="300"/>
                  </a:lnTo>
                  <a:lnTo>
                    <a:pt x="300" y="304"/>
                  </a:lnTo>
                  <a:lnTo>
                    <a:pt x="330" y="306"/>
                  </a:lnTo>
                  <a:lnTo>
                    <a:pt x="358" y="308"/>
                  </a:lnTo>
                  <a:lnTo>
                    <a:pt x="386" y="308"/>
                  </a:lnTo>
                  <a:lnTo>
                    <a:pt x="412" y="308"/>
                  </a:lnTo>
                  <a:lnTo>
                    <a:pt x="464" y="302"/>
                  </a:lnTo>
                  <a:lnTo>
                    <a:pt x="512" y="292"/>
                  </a:lnTo>
                  <a:lnTo>
                    <a:pt x="554" y="282"/>
                  </a:lnTo>
                  <a:lnTo>
                    <a:pt x="594" y="270"/>
                  </a:lnTo>
                  <a:lnTo>
                    <a:pt x="626" y="258"/>
                  </a:lnTo>
                  <a:lnTo>
                    <a:pt x="652" y="246"/>
                  </a:lnTo>
                  <a:lnTo>
                    <a:pt x="672" y="236"/>
                  </a:lnTo>
                  <a:lnTo>
                    <a:pt x="690" y="228"/>
                  </a:lnTo>
                  <a:lnTo>
                    <a:pt x="690" y="228"/>
                  </a:lnTo>
                  <a:lnTo>
                    <a:pt x="700" y="250"/>
                  </a:lnTo>
                  <a:lnTo>
                    <a:pt x="712" y="272"/>
                  </a:lnTo>
                  <a:lnTo>
                    <a:pt x="728" y="292"/>
                  </a:lnTo>
                  <a:lnTo>
                    <a:pt x="742" y="310"/>
                  </a:lnTo>
                  <a:lnTo>
                    <a:pt x="760" y="328"/>
                  </a:lnTo>
                  <a:lnTo>
                    <a:pt x="776" y="344"/>
                  </a:lnTo>
                  <a:lnTo>
                    <a:pt x="796" y="360"/>
                  </a:lnTo>
                  <a:lnTo>
                    <a:pt x="816" y="374"/>
                  </a:lnTo>
                  <a:lnTo>
                    <a:pt x="836" y="386"/>
                  </a:lnTo>
                  <a:lnTo>
                    <a:pt x="858" y="400"/>
                  </a:lnTo>
                  <a:lnTo>
                    <a:pt x="904" y="420"/>
                  </a:lnTo>
                  <a:lnTo>
                    <a:pt x="950" y="438"/>
                  </a:lnTo>
                  <a:lnTo>
                    <a:pt x="1000" y="452"/>
                  </a:lnTo>
                  <a:lnTo>
                    <a:pt x="1050" y="462"/>
                  </a:lnTo>
                  <a:lnTo>
                    <a:pt x="1102" y="470"/>
                  </a:lnTo>
                  <a:lnTo>
                    <a:pt x="1154" y="474"/>
                  </a:lnTo>
                  <a:lnTo>
                    <a:pt x="1204" y="476"/>
                  </a:lnTo>
                  <a:lnTo>
                    <a:pt x="1252" y="474"/>
                  </a:lnTo>
                  <a:lnTo>
                    <a:pt x="1300" y="470"/>
                  </a:lnTo>
                  <a:lnTo>
                    <a:pt x="1344" y="464"/>
                  </a:lnTo>
                  <a:lnTo>
                    <a:pt x="1386" y="456"/>
                  </a:lnTo>
                  <a:lnTo>
                    <a:pt x="1386" y="456"/>
                  </a:lnTo>
                  <a:close/>
                </a:path>
              </a:pathLst>
            </a:custGeom>
            <a:solidFill>
              <a:srgbClr val="5288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Freeform 14"/>
            <p:cNvSpPr>
              <a:spLocks/>
            </p:cNvSpPr>
            <p:nvPr/>
          </p:nvSpPr>
          <p:spPr bwMode="auto">
            <a:xfrm>
              <a:off x="538163" y="4556125"/>
              <a:ext cx="8543925"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 name="T84" fmla="*/ 4782 w 5382"/>
                <a:gd name="T85"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lnTo>
                    <a:pt x="4782" y="62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800"/>
            </a:p>
          </p:txBody>
        </p:sp>
      </p:grpSp>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2196757" y="814137"/>
            <a:ext cx="9995243" cy="3026201"/>
          </a:xfrm>
          <a:prstGeom prst="rect">
            <a:avLst/>
          </a:prstGeom>
        </p:spPr>
      </p:pic>
      <p:sp>
        <p:nvSpPr>
          <p:cNvPr id="13" name="Subtitle 2"/>
          <p:cNvSpPr txBox="1">
            <a:spLocks/>
          </p:cNvSpPr>
          <p:nvPr userDrawn="1"/>
        </p:nvSpPr>
        <p:spPr>
          <a:xfrm>
            <a:off x="585020" y="4261999"/>
            <a:ext cx="11021961" cy="1077218"/>
          </a:xfrm>
          <a:prstGeom prst="rect">
            <a:avLst/>
          </a:prstGeom>
        </p:spPr>
        <p:txBody>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200" dirty="0">
                <a:solidFill>
                  <a:schemeClr val="bg1"/>
                </a:solidFill>
              </a:rPr>
              <a:t>Reuse-15-05: DPR Operator Training Template Cover Slide</a:t>
            </a:r>
          </a:p>
        </p:txBody>
      </p: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356413" y="253082"/>
            <a:ext cx="1871779" cy="326087"/>
          </a:xfrm>
          <a:prstGeom prst="rect">
            <a:avLst/>
          </a:prstGeom>
        </p:spPr>
      </p:pic>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681849" y="153113"/>
            <a:ext cx="1263987" cy="569321"/>
          </a:xfrm>
          <a:prstGeom prst="rect">
            <a:avLst/>
          </a:prstGeom>
        </p:spPr>
      </p:pic>
      <p:pic>
        <p:nvPicPr>
          <p:cNvPr id="18" name="Picture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332040" y="244844"/>
            <a:ext cx="1455463" cy="343525"/>
          </a:xfrm>
          <a:prstGeom prst="rect">
            <a:avLst/>
          </a:prstGeom>
        </p:spPr>
      </p:pic>
      <p:sp>
        <p:nvSpPr>
          <p:cNvPr id="19" name="Line 12"/>
          <p:cNvSpPr>
            <a:spLocks noChangeShapeType="1"/>
          </p:cNvSpPr>
          <p:nvPr userDrawn="1"/>
        </p:nvSpPr>
        <p:spPr bwMode="auto">
          <a:xfrm>
            <a:off x="10593917"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Line 13"/>
          <p:cNvSpPr>
            <a:spLocks noChangeShapeType="1"/>
          </p:cNvSpPr>
          <p:nvPr userDrawn="1"/>
        </p:nvSpPr>
        <p:spPr bwMode="auto">
          <a:xfrm>
            <a:off x="10593917"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15"/>
          <p:cNvSpPr>
            <a:spLocks/>
          </p:cNvSpPr>
          <p:nvPr userDrawn="1"/>
        </p:nvSpPr>
        <p:spPr bwMode="auto">
          <a:xfrm>
            <a:off x="717551" y="4556125"/>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2" name="Line 16"/>
          <p:cNvSpPr>
            <a:spLocks noChangeShapeType="1"/>
          </p:cNvSpPr>
          <p:nvPr userDrawn="1"/>
        </p:nvSpPr>
        <p:spPr bwMode="auto">
          <a:xfrm>
            <a:off x="10593917"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3" name="Line 17"/>
          <p:cNvSpPr>
            <a:spLocks noChangeShapeType="1"/>
          </p:cNvSpPr>
          <p:nvPr userDrawn="1"/>
        </p:nvSpPr>
        <p:spPr bwMode="auto">
          <a:xfrm>
            <a:off x="10593917"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pic>
        <p:nvPicPr>
          <p:cNvPr id="24" name="Picture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40582" y="1499359"/>
            <a:ext cx="3696577" cy="1697323"/>
          </a:xfrm>
          <a:prstGeom prst="rect">
            <a:avLst/>
          </a:prstGeom>
        </p:spPr>
      </p:pic>
    </p:spTree>
    <p:extLst>
      <p:ext uri="{BB962C8B-B14F-4D97-AF65-F5344CB8AC3E}">
        <p14:creationId xmlns:p14="http://schemas.microsoft.com/office/powerpoint/2010/main" val="1351888971"/>
      </p:ext>
    </p:extLst>
  </p:cSld>
  <p:clrMapOvr>
    <a:masterClrMapping/>
  </p:clrMapOvr>
  <p:extLst mod="1">
    <p:ext uri="{DCECCB84-F9BA-43D5-87BE-67443E8EF086}">
      <p15:sldGuideLst xmlns:p15="http://schemas.microsoft.com/office/powerpoint/2012/main">
        <p15:guide id="1" orient="horz" pos="388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 full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p:cNvSpPr>
          <p:nvPr>
            <p:ph sz="quarter" idx="10" hasCustomPrompt="1"/>
          </p:nvPr>
        </p:nvSpPr>
        <p:spPr>
          <a:xfrm>
            <a:off x="0" y="1600200"/>
            <a:ext cx="12192000" cy="4790326"/>
          </a:xfrm>
        </p:spPr>
        <p:txBody>
          <a:bodyPr/>
          <a:lstStyle>
            <a:lvl1pPr>
              <a:defRPr baseline="0"/>
            </a:lvl1pPr>
          </a:lstStyle>
          <a:p>
            <a:pPr lvl="0"/>
            <a:r>
              <a:rPr lang="en-US" dirty="0"/>
              <a:t>A full page bleed graphic/photo </a:t>
            </a:r>
          </a:p>
        </p:txBody>
      </p:sp>
      <p:sp>
        <p:nvSpPr>
          <p:cNvPr id="11" name="Rectangle 10"/>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12"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3"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9"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20" name="Picture 19">
            <a:extLst>
              <a:ext uri="{FF2B5EF4-FFF2-40B4-BE49-F238E27FC236}">
                <a16:creationId xmlns:a16="http://schemas.microsoft.com/office/drawing/2014/main" id="{FDD23611-C24B-4FC8-B429-7CBFD65DC7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98002" y="6351866"/>
            <a:ext cx="829262" cy="507686"/>
          </a:xfrm>
          <a:prstGeom prst="rect">
            <a:avLst/>
          </a:prstGeom>
        </p:spPr>
      </p:pic>
      <p:sp>
        <p:nvSpPr>
          <p:cNvPr id="21" name="TextBox 20"/>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31061322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3736246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E1E1D5"/>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noAutofit/>
          </a:bodyPr>
          <a:lstStyle>
            <a:lvl1pPr algn="l">
              <a:lnSpc>
                <a:spcPts val="8500"/>
              </a:lnSpc>
              <a:defRPr sz="7200">
                <a:solidFill>
                  <a:srgbClr val="395173"/>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noAutofit/>
          </a:bodyPr>
          <a:lstStyle>
            <a:lvl1pPr marL="0" indent="0" algn="l">
              <a:buNone/>
              <a:defRPr sz="2100" b="1">
                <a:solidFill>
                  <a:schemeClr val="bg1">
                    <a:lumMod val="50000"/>
                  </a:schemeClr>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26657848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1" baseline="0">
                <a:solidFill>
                  <a:srgbClr val="395173"/>
                </a:solidFill>
                <a:latin typeface="Arial" panose="020B0604020202020204" pitchFamily="34" charset="0"/>
                <a:cs typeface="Arial" panose="020B0604020202020204" pitchFamily="34" charset="0"/>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stStyle>
          <a:p>
            <a:pPr lvl="0"/>
            <a:r>
              <a:rPr lang="en-US" dirty="0"/>
              <a:t>Click to edit Master text styles</a:t>
            </a:r>
          </a:p>
          <a:p>
            <a:pPr lvl="1"/>
            <a:r>
              <a:rPr lang="en-US" dirty="0"/>
              <a:t>Second level</a:t>
            </a:r>
          </a:p>
          <a:p>
            <a:pPr lvl="2"/>
            <a:r>
              <a:rPr lang="en-US" dirty="0"/>
              <a:t>Don’t exceed 3 levels</a:t>
            </a:r>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dirty="0">
              <a:solidFill>
                <a:srgbClr val="000000"/>
              </a:solidFill>
              <a:ea typeface="MS PGothic" panose="020B0600070205080204" pitchFamily="34" charset="-128"/>
            </a:endParaRPr>
          </a:p>
        </p:txBody>
      </p:sp>
      <p:sp>
        <p:nvSpPr>
          <p:cNvPr id="13" name="Rectangle 12"/>
          <p:cNvSpPr/>
          <p:nvPr userDrawn="1"/>
        </p:nvSpPr>
        <p:spPr>
          <a:xfrm flipV="1">
            <a:off x="0" y="6399351"/>
            <a:ext cx="10940715"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22"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3"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4" name="TextBox 23"/>
          <p:cNvSpPr txBox="1"/>
          <p:nvPr userDrawn="1"/>
        </p:nvSpPr>
        <p:spPr>
          <a:xfrm>
            <a:off x="161035" y="6471856"/>
            <a:ext cx="3600091" cy="338554"/>
          </a:xfrm>
          <a:prstGeom prst="rect">
            <a:avLst/>
          </a:prstGeom>
          <a:noFill/>
        </p:spPr>
        <p:txBody>
          <a:bodyPr wrap="square" rtlCol="0">
            <a:spAutoFit/>
          </a:bodyPr>
          <a:lstStyle/>
          <a:p>
            <a:r>
              <a:rPr lang="en-US" sz="1600" b="1" dirty="0">
                <a:solidFill>
                  <a:schemeClr val="bg1"/>
                </a:solidFill>
                <a:latin typeface="+mn-lt"/>
              </a:rPr>
              <a:t>Reuse-15-05</a:t>
            </a:r>
            <a:endParaRPr lang="en-US" sz="1200" b="1" dirty="0">
              <a:solidFill>
                <a:schemeClr val="bg1"/>
              </a:solidFill>
              <a:latin typeface="+mn-lt"/>
            </a:endParaRPr>
          </a:p>
        </p:txBody>
      </p:sp>
      <p:sp>
        <p:nvSpPr>
          <p:cNvPr id="25" name="TextBox 24"/>
          <p:cNvSpPr txBox="1"/>
          <p:nvPr userDrawn="1"/>
        </p:nvSpPr>
        <p:spPr>
          <a:xfrm>
            <a:off x="6191890" y="6481897"/>
            <a:ext cx="4520249" cy="338554"/>
          </a:xfrm>
          <a:prstGeom prst="rect">
            <a:avLst/>
          </a:prstGeom>
          <a:noFill/>
        </p:spPr>
        <p:txBody>
          <a:bodyPr wrap="square" rtlCol="0">
            <a:spAutoFit/>
          </a:bodyPr>
          <a:lstStyle/>
          <a:p>
            <a:r>
              <a:rPr lang="en-US" sz="1600" b="1" dirty="0">
                <a:solidFill>
                  <a:schemeClr val="bg1"/>
                </a:solidFill>
                <a:latin typeface="+mn-lt"/>
              </a:rPr>
              <a:t>© 2016 WE&amp;RF  ALL RIGHTS RESERVED</a:t>
            </a:r>
          </a:p>
        </p:txBody>
      </p:sp>
      <p:pic>
        <p:nvPicPr>
          <p:cNvPr id="26" name="Picture 2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940716" y="6296588"/>
            <a:ext cx="1150357" cy="555109"/>
          </a:xfrm>
          <a:prstGeom prst="rect">
            <a:avLst/>
          </a:prstGeom>
        </p:spPr>
      </p:pic>
    </p:spTree>
    <p:extLst>
      <p:ext uri="{BB962C8B-B14F-4D97-AF65-F5344CB8AC3E}">
        <p14:creationId xmlns:p14="http://schemas.microsoft.com/office/powerpoint/2010/main" val="33216222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1" baseline="0">
                <a:solidFill>
                  <a:srgbClr val="395173"/>
                </a:solidFill>
                <a:latin typeface="Arial" panose="020B0604020202020204" pitchFamily="34" charset="0"/>
                <a:cs typeface="Arial" panose="020B0604020202020204" pitchFamily="34" charset="0"/>
              </a:defRPr>
            </a:lvl1pPr>
          </a:lstStyle>
          <a:p>
            <a:r>
              <a:rPr lang="en-US" dirty="0"/>
              <a:t>Concise Title</a:t>
            </a:r>
          </a:p>
        </p:txBody>
      </p:sp>
      <p:sp>
        <p:nvSpPr>
          <p:cNvPr id="8" name="Text Placeholder 7"/>
          <p:cNvSpPr>
            <a:spLocks noGrp="1"/>
          </p:cNvSpPr>
          <p:nvPr>
            <p:ph type="body" sz="quarter" idx="10"/>
          </p:nvPr>
        </p:nvSpPr>
        <p:spPr>
          <a:xfrm>
            <a:off x="914400" y="1794325"/>
            <a:ext cx="10363200" cy="3946358"/>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928099" y="1101178"/>
            <a:ext cx="7707901" cy="346466"/>
          </a:xfrm>
          <a:prstGeom prst="rect">
            <a:avLst/>
          </a:prstGeom>
        </p:spPr>
        <p:txBody>
          <a:bodyPr>
            <a:noAutofit/>
          </a:bodyPr>
          <a:lstStyle>
            <a:lvl1pPr marL="0" indent="0">
              <a:lnSpc>
                <a:spcPts val="2000"/>
              </a:lnSpc>
              <a:spcBef>
                <a:spcPts val="0"/>
              </a:spcBef>
              <a:buNone/>
              <a:defRPr sz="1500" b="1">
                <a:solidFill>
                  <a:schemeClr val="tx1">
                    <a:lumMod val="65000"/>
                    <a:lumOff val="35000"/>
                  </a:schemeClr>
                </a:solidFill>
                <a:latin typeface="Arial" panose="020B0604020202020204" pitchFamily="34" charset="0"/>
                <a:cs typeface="Arial" panose="020B0604020202020204" pitchFamily="34" charset="0"/>
              </a:defRPr>
            </a:lvl1pPr>
          </a:lstStyle>
          <a:p>
            <a:pPr lvl="0"/>
            <a:r>
              <a:rPr lang="en-US" dirty="0"/>
              <a:t>If you need a subhead, put it here</a:t>
            </a:r>
          </a:p>
        </p:txBody>
      </p:sp>
      <p:sp>
        <p:nvSpPr>
          <p:cNvPr id="16" name="Rectangle 15"/>
          <p:cNvSpPr/>
          <p:nvPr userDrawn="1"/>
        </p:nvSpPr>
        <p:spPr>
          <a:xfrm flipV="1">
            <a:off x="0" y="6399351"/>
            <a:ext cx="10940715"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7"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8"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9" name="TextBox 18"/>
          <p:cNvSpPr txBox="1"/>
          <p:nvPr userDrawn="1"/>
        </p:nvSpPr>
        <p:spPr>
          <a:xfrm>
            <a:off x="161035" y="6471856"/>
            <a:ext cx="3600091" cy="338554"/>
          </a:xfrm>
          <a:prstGeom prst="rect">
            <a:avLst/>
          </a:prstGeom>
          <a:noFill/>
        </p:spPr>
        <p:txBody>
          <a:bodyPr wrap="square" rtlCol="0">
            <a:spAutoFit/>
          </a:bodyPr>
          <a:lstStyle/>
          <a:p>
            <a:r>
              <a:rPr lang="en-US" sz="1600" b="1" dirty="0">
                <a:solidFill>
                  <a:schemeClr val="bg1"/>
                </a:solidFill>
                <a:latin typeface="+mn-lt"/>
              </a:rPr>
              <a:t>Reuse-15-05</a:t>
            </a:r>
            <a:endParaRPr lang="en-US" sz="1200" b="1" dirty="0">
              <a:solidFill>
                <a:schemeClr val="bg1"/>
              </a:solidFill>
              <a:latin typeface="+mn-lt"/>
            </a:endParaRPr>
          </a:p>
        </p:txBody>
      </p:sp>
      <p:sp>
        <p:nvSpPr>
          <p:cNvPr id="20" name="TextBox 19"/>
          <p:cNvSpPr txBox="1"/>
          <p:nvPr userDrawn="1"/>
        </p:nvSpPr>
        <p:spPr>
          <a:xfrm>
            <a:off x="6191890" y="6481897"/>
            <a:ext cx="4520249" cy="338554"/>
          </a:xfrm>
          <a:prstGeom prst="rect">
            <a:avLst/>
          </a:prstGeom>
          <a:noFill/>
        </p:spPr>
        <p:txBody>
          <a:bodyPr wrap="square" rtlCol="0">
            <a:spAutoFit/>
          </a:bodyPr>
          <a:lstStyle/>
          <a:p>
            <a:r>
              <a:rPr lang="en-US" sz="1600" b="1" dirty="0">
                <a:solidFill>
                  <a:schemeClr val="bg1"/>
                </a:solidFill>
                <a:latin typeface="+mn-lt"/>
              </a:rPr>
              <a:t>© 2016 WE&amp;RF  ALL RIGHTS RESERVED</a:t>
            </a:r>
          </a:p>
        </p:txBody>
      </p:sp>
      <p:pic>
        <p:nvPicPr>
          <p:cNvPr id="21" name="Picture 20"/>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940716" y="6296588"/>
            <a:ext cx="1150357" cy="555109"/>
          </a:xfrm>
          <a:prstGeom prst="rect">
            <a:avLst/>
          </a:prstGeom>
        </p:spPr>
      </p:pic>
    </p:spTree>
    <p:extLst>
      <p:ext uri="{BB962C8B-B14F-4D97-AF65-F5344CB8AC3E}">
        <p14:creationId xmlns:p14="http://schemas.microsoft.com/office/powerpoint/2010/main" val="5884199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18" Type="http://schemas.openxmlformats.org/officeDocument/2006/relationships/slideLayout" Target="../slideLayouts/slideLayout27.xml"/><Relationship Id="rId26" Type="http://schemas.openxmlformats.org/officeDocument/2006/relationships/slideLayout" Target="../slideLayouts/slideLayout35.xml"/><Relationship Id="rId3" Type="http://schemas.openxmlformats.org/officeDocument/2006/relationships/slideLayout" Target="../slideLayouts/slideLayout12.xml"/><Relationship Id="rId21" Type="http://schemas.openxmlformats.org/officeDocument/2006/relationships/slideLayout" Target="../slideLayouts/slideLayout30.xml"/><Relationship Id="rId34" Type="http://schemas.openxmlformats.org/officeDocument/2006/relationships/slideLayout" Target="../slideLayouts/slideLayout43.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5" Type="http://schemas.openxmlformats.org/officeDocument/2006/relationships/slideLayout" Target="../slideLayouts/slideLayout34.xml"/><Relationship Id="rId33" Type="http://schemas.openxmlformats.org/officeDocument/2006/relationships/slideLayout" Target="../slideLayouts/slideLayout42.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20" Type="http://schemas.openxmlformats.org/officeDocument/2006/relationships/slideLayout" Target="../slideLayouts/slideLayout29.xml"/><Relationship Id="rId29" Type="http://schemas.openxmlformats.org/officeDocument/2006/relationships/slideLayout" Target="../slideLayouts/slideLayout38.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24" Type="http://schemas.openxmlformats.org/officeDocument/2006/relationships/slideLayout" Target="../slideLayouts/slideLayout33.xml"/><Relationship Id="rId32" Type="http://schemas.openxmlformats.org/officeDocument/2006/relationships/slideLayout" Target="../slideLayouts/slideLayout41.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23" Type="http://schemas.openxmlformats.org/officeDocument/2006/relationships/slideLayout" Target="../slideLayouts/slideLayout32.xml"/><Relationship Id="rId28" Type="http://schemas.openxmlformats.org/officeDocument/2006/relationships/slideLayout" Target="../slideLayouts/slideLayout37.xml"/><Relationship Id="rId10" Type="http://schemas.openxmlformats.org/officeDocument/2006/relationships/slideLayout" Target="../slideLayouts/slideLayout19.xml"/><Relationship Id="rId19" Type="http://schemas.openxmlformats.org/officeDocument/2006/relationships/slideLayout" Target="../slideLayouts/slideLayout28.xml"/><Relationship Id="rId31" Type="http://schemas.openxmlformats.org/officeDocument/2006/relationships/slideLayout" Target="../slideLayouts/slideLayout40.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 Id="rId22" Type="http://schemas.openxmlformats.org/officeDocument/2006/relationships/slideLayout" Target="../slideLayouts/slideLayout31.xml"/><Relationship Id="rId27" Type="http://schemas.openxmlformats.org/officeDocument/2006/relationships/slideLayout" Target="../slideLayouts/slideLayout36.xml"/><Relationship Id="rId30" Type="http://schemas.openxmlformats.org/officeDocument/2006/relationships/slideLayout" Target="../slideLayouts/slideLayout39.xml"/><Relationship Id="rId35"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90B599-C7AA-4C78-ADC3-D87259F907D8}" type="datetimeFigureOut">
              <a:rPr lang="en-US" smtClean="0"/>
              <a:t>8/2/2018</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8B563F-3A90-42D0-81E7-A1CA74F2F8B1}" type="slidenum">
              <a:rPr lang="en-US" smtClean="0"/>
              <a:t>‹#›</a:t>
            </a:fld>
            <a:endParaRPr lang="en-US" dirty="0"/>
          </a:p>
        </p:txBody>
      </p:sp>
    </p:spTree>
    <p:extLst>
      <p:ext uri="{BB962C8B-B14F-4D97-AF65-F5344CB8AC3E}">
        <p14:creationId xmlns:p14="http://schemas.microsoft.com/office/powerpoint/2010/main" val="337666516"/>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2" r:id="rId4"/>
    <p:sldLayoutId id="2147483675" r:id="rId5"/>
  </p:sldLayoutIdLst>
  <p:txStyles>
    <p:titleStyle>
      <a:lvl1pPr algn="l" defTabSz="914400" rtl="0" eaLnBrk="1" latinLnBrk="0" hangingPunct="1">
        <a:lnSpc>
          <a:spcPct val="90000"/>
        </a:lnSpc>
        <a:spcBef>
          <a:spcPct val="0"/>
        </a:spcBef>
        <a:buNone/>
        <a:defRPr sz="4000" b="1" kern="1200">
          <a:solidFill>
            <a:srgbClr val="395173"/>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979560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7" r:id="rId4"/>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32">
          <p15:clr>
            <a:srgbClr val="A4A3A4"/>
          </p15:clr>
        </p15:guide>
        <p15:guide id="2" pos="5328">
          <p15:clr>
            <a:srgbClr val="A4A3A4"/>
          </p15:clr>
        </p15:guide>
        <p15:guide id="3" orient="horz" pos="432">
          <p15:clr>
            <a:srgbClr val="A4A3A4"/>
          </p15:clr>
        </p15:guide>
        <p15:guide id="4" orient="horz" pos="3888">
          <p15:clr>
            <a:srgbClr val="A4A3A4"/>
          </p15:clr>
        </p15:guide>
        <p15:guide id="5" pos="1536">
          <p15:clr>
            <a:srgbClr val="A4A3A4"/>
          </p15:clr>
        </p15:guide>
        <p15:guide id="6" pos="4224">
          <p15:clr>
            <a:srgbClr val="A4A3A4"/>
          </p15:clr>
        </p15:guide>
        <p15:guide id="7" pos="2808">
          <p15:clr>
            <a:srgbClr val="A4A3A4"/>
          </p15:clr>
        </p15:guide>
        <p15:guide id="8" pos="2952">
          <p15:clr>
            <a:srgbClr val="A4A3A4"/>
          </p15:clr>
        </p15:guide>
        <p15:guide id="9" pos="1680">
          <p15:clr>
            <a:srgbClr val="A4A3A4"/>
          </p15:clr>
        </p15:guide>
        <p15:guide id="10" pos="4080">
          <p15:clr>
            <a:srgbClr val="A4A3A4"/>
          </p15:clr>
        </p15:guide>
        <p15:guide id="11" orient="horz" pos="768">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090B599-C7AA-4C78-ADC3-D87259F907D8}" type="datetimeFigureOut">
              <a:rPr lang="en-US" smtClean="0"/>
              <a:t>8/2/2018</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88B563F-3A90-42D0-81E7-A1CA74F2F8B1}" type="slidenum">
              <a:rPr lang="en-US" smtClean="0"/>
              <a:t>‹#›</a:t>
            </a:fld>
            <a:endParaRPr lang="en-US"/>
          </a:p>
        </p:txBody>
      </p:sp>
    </p:spTree>
    <p:extLst>
      <p:ext uri="{BB962C8B-B14F-4D97-AF65-F5344CB8AC3E}">
        <p14:creationId xmlns:p14="http://schemas.microsoft.com/office/powerpoint/2010/main" val="3197129651"/>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 id="2147483692" r:id="rId16"/>
    <p:sldLayoutId id="2147483693" r:id="rId17"/>
    <p:sldLayoutId id="2147483694" r:id="rId18"/>
    <p:sldLayoutId id="2147483695" r:id="rId19"/>
    <p:sldLayoutId id="2147483696" r:id="rId20"/>
    <p:sldLayoutId id="2147483697" r:id="rId21"/>
    <p:sldLayoutId id="2147483698" r:id="rId22"/>
    <p:sldLayoutId id="2147483699" r:id="rId23"/>
    <p:sldLayoutId id="2147483700" r:id="rId24"/>
    <p:sldLayoutId id="2147483701" r:id="rId25"/>
    <p:sldLayoutId id="2147483702" r:id="rId26"/>
    <p:sldLayoutId id="2147483703" r:id="rId27"/>
    <p:sldLayoutId id="2147483704" r:id="rId28"/>
    <p:sldLayoutId id="2147483705" r:id="rId29"/>
    <p:sldLayoutId id="2147483706" r:id="rId30"/>
    <p:sldLayoutId id="2147483707" r:id="rId31"/>
    <p:sldLayoutId id="2147483708" r:id="rId32"/>
    <p:sldLayoutId id="2147483709" r:id="rId33"/>
    <p:sldLayoutId id="2147483710" r:id="rId34"/>
  </p:sldLayoutIdLst>
  <p:txStyles>
    <p:titleStyle>
      <a:lvl1pPr algn="l" defTabSz="685800" rtl="0" eaLnBrk="1" latinLnBrk="0" hangingPunct="1">
        <a:lnSpc>
          <a:spcPct val="90000"/>
        </a:lnSpc>
        <a:spcBef>
          <a:spcPct val="0"/>
        </a:spcBef>
        <a:buNone/>
        <a:defRPr sz="3000" b="1" kern="1200">
          <a:solidFill>
            <a:srgbClr val="395173"/>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8" Type="http://schemas.openxmlformats.org/officeDocument/2006/relationships/image" Target="../media/image86.svg"/><Relationship Id="rId3" Type="http://schemas.openxmlformats.org/officeDocument/2006/relationships/image" Target="../media/image85.png"/><Relationship Id="rId7" Type="http://schemas.openxmlformats.org/officeDocument/2006/relationships/image" Target="../media/image87.png"/><Relationship Id="rId2" Type="http://schemas.openxmlformats.org/officeDocument/2006/relationships/notesSlide" Target="../notesSlides/notesSlide58.xml"/><Relationship Id="rId1" Type="http://schemas.openxmlformats.org/officeDocument/2006/relationships/slideLayout" Target="../slideLayouts/slideLayout3.xml"/><Relationship Id="rId6" Type="http://schemas.openxmlformats.org/officeDocument/2006/relationships/image" Target="../media/image84.svg"/><Relationship Id="rId5" Type="http://schemas.openxmlformats.org/officeDocument/2006/relationships/image" Target="../media/image86.png"/><Relationship Id="rId4" Type="http://schemas.openxmlformats.org/officeDocument/2006/relationships/image" Target="../media/image82.sv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3" Type="http://schemas.openxmlformats.org/officeDocument/2006/relationships/hyperlink" Target="http://www.osha.gov/pls/oshaweb/owadisp.show_document?p_table=STANDARDS&amp;p_id=10750" TargetMode="External"/><Relationship Id="rId2" Type="http://schemas.openxmlformats.org/officeDocument/2006/relationships/image" Target="../media/image90.pn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3" Type="http://schemas.openxmlformats.org/officeDocument/2006/relationships/hyperlink" Target="mailto:werf@werf.org" TargetMode="External"/><Relationship Id="rId2" Type="http://schemas.openxmlformats.org/officeDocument/2006/relationships/hyperlink" Target="http://www.werf.org/" TargetMode="External"/><Relationship Id="rId1" Type="http://schemas.openxmlformats.org/officeDocument/2006/relationships/slideLayout" Target="../slideLayouts/slideLayout3.xml"/><Relationship Id="rId5" Type="http://schemas.openxmlformats.org/officeDocument/2006/relationships/hyperlink" Target="mailto:Info@WaterRF.org" TargetMode="External"/><Relationship Id="rId4" Type="http://schemas.openxmlformats.org/officeDocument/2006/relationships/hyperlink" Target="http://www.waterrf.org/"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19.wmf"/></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notesSlide" Target="../notesSlides/notesSlide7.xml"/><Relationship Id="rId7" Type="http://schemas.openxmlformats.org/officeDocument/2006/relationships/image" Target="../media/image25.png"/><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1.wmf"/></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2.pn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notesSlide" Target="../notesSlides/notesSlide9.xml"/><Relationship Id="rId7"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24.png"/><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29.png"/><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25.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35.jpeg"/><Relationship Id="rId7" Type="http://schemas.openxmlformats.org/officeDocument/2006/relationships/diagramQuickStyle" Target="../diagrams/quickStyle3.xml"/><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36.jpeg"/><Relationship Id="rId9" Type="http://schemas.microsoft.com/office/2007/relationships/diagramDrawing" Target="../diagrams/drawing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openxmlformats.org/officeDocument/2006/relationships/image" Target="../media/image49.gif"/></Relationships>
</file>

<file path=ppt/slides/_rels/slide46.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 Id="rId9" Type="http://schemas.openxmlformats.org/officeDocument/2006/relationships/image" Target="../media/image51.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8.xml"/><Relationship Id="rId1" Type="http://schemas.openxmlformats.org/officeDocument/2006/relationships/slideLayout" Target="../slideLayouts/slideLayout3.xml"/><Relationship Id="rId5" Type="http://schemas.openxmlformats.org/officeDocument/2006/relationships/image" Target="../media/image520.png"/><Relationship Id="rId4" Type="http://schemas.openxmlformats.org/officeDocument/2006/relationships/chart" Target="../charts/chart3.xml"/></Relationships>
</file>

<file path=ppt/slides/_rels/slide5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40.xml"/><Relationship Id="rId1" Type="http://schemas.openxmlformats.org/officeDocument/2006/relationships/slideLayout" Target="../slideLayouts/slideLayout3.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 Id="rId9" Type="http://schemas.openxmlformats.org/officeDocument/2006/relationships/image" Target="../media/image58.jpeg"/></Relationships>
</file>

<file path=ppt/slides/_rels/slide5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image" Target="../media/image61.jpeg"/></Relationships>
</file>

<file path=ppt/slides/_rels/slide6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62.gif"/><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8" Type="http://schemas.openxmlformats.org/officeDocument/2006/relationships/diagramData" Target="../diagrams/data10.xml"/><Relationship Id="rId13" Type="http://schemas.openxmlformats.org/officeDocument/2006/relationships/image" Target="../media/image68.png"/><Relationship Id="rId3" Type="http://schemas.openxmlformats.org/officeDocument/2006/relationships/image" Target="../media/image63.jpeg"/><Relationship Id="rId7" Type="http://schemas.openxmlformats.org/officeDocument/2006/relationships/image" Target="../media/image67.jpeg"/><Relationship Id="rId12" Type="http://schemas.microsoft.com/office/2007/relationships/diagramDrawing" Target="../diagrams/drawing10.xml"/><Relationship Id="rId2" Type="http://schemas.openxmlformats.org/officeDocument/2006/relationships/notesSlide" Target="../notesSlides/notesSlide50.xml"/><Relationship Id="rId1" Type="http://schemas.openxmlformats.org/officeDocument/2006/relationships/slideLayout" Target="../slideLayouts/slideLayout3.xml"/><Relationship Id="rId6" Type="http://schemas.openxmlformats.org/officeDocument/2006/relationships/image" Target="../media/image66.jpeg"/><Relationship Id="rId11" Type="http://schemas.openxmlformats.org/officeDocument/2006/relationships/diagramColors" Target="../diagrams/colors10.xml"/><Relationship Id="rId5" Type="http://schemas.openxmlformats.org/officeDocument/2006/relationships/image" Target="../media/image65.jpeg"/><Relationship Id="rId10" Type="http://schemas.openxmlformats.org/officeDocument/2006/relationships/diagramQuickStyle" Target="../diagrams/quickStyle10.xml"/><Relationship Id="rId4" Type="http://schemas.openxmlformats.org/officeDocument/2006/relationships/image" Target="../media/image64.jpeg"/><Relationship Id="rId9" Type="http://schemas.openxmlformats.org/officeDocument/2006/relationships/diagramLayout" Target="../diagrams/layout10.xml"/><Relationship Id="rId14" Type="http://schemas.openxmlformats.org/officeDocument/2006/relationships/image" Target="../media/image69.png"/></Relationships>
</file>

<file path=ppt/slides/_rels/slide6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8" Type="http://schemas.openxmlformats.org/officeDocument/2006/relationships/diagramColors" Target="../diagrams/colors11.xml"/><Relationship Id="rId3" Type="http://schemas.openxmlformats.org/officeDocument/2006/relationships/hyperlink" Target="http://www.google.com/url?sa=i&amp;rct=j&amp;q=&amp;esrc=s&amp;source=images&amp;cd=&amp;cad=rja&amp;uact=8&amp;ved=&amp;url=http://blog.molliestones.com/post/tag/organic/&amp;psig=AFQjCNG2HBKqCVLYyCt5bGG5NHQ0a-2h7Q&amp;ust=1462904300296129" TargetMode="External"/><Relationship Id="rId7" Type="http://schemas.openxmlformats.org/officeDocument/2006/relationships/diagramQuickStyle" Target="../diagrams/quickStyle11.xml"/><Relationship Id="rId2" Type="http://schemas.openxmlformats.org/officeDocument/2006/relationships/notesSlide" Target="../notesSlides/notesSlide52.xml"/><Relationship Id="rId1" Type="http://schemas.openxmlformats.org/officeDocument/2006/relationships/slideLayout" Target="../slideLayouts/slideLayout3.xml"/><Relationship Id="rId6" Type="http://schemas.openxmlformats.org/officeDocument/2006/relationships/diagramLayout" Target="../diagrams/layout11.xml"/><Relationship Id="rId11" Type="http://schemas.openxmlformats.org/officeDocument/2006/relationships/image" Target="../media/image77.png"/><Relationship Id="rId5" Type="http://schemas.openxmlformats.org/officeDocument/2006/relationships/diagramData" Target="../diagrams/data11.xml"/><Relationship Id="rId10" Type="http://schemas.openxmlformats.org/officeDocument/2006/relationships/hyperlink" Target="https://www.google.com/url?sa=i&amp;rct=j&amp;q=&amp;esrc=s&amp;source=images&amp;cd=&amp;cad=rja&amp;uact=8&amp;ved=0ahUKEwj2lP3oh83MAhWr6oMKHQZcD04QjRwIBw&amp;url=https://en.wikipedia.org/wiki/1,2,3-Trichloropropane&amp;psig=AFQjCNFoSKNK02bCmcyH3xp0sxCEdGZW7Q&amp;ust=1462885637691395" TargetMode="External"/><Relationship Id="rId4" Type="http://schemas.openxmlformats.org/officeDocument/2006/relationships/image" Target="../media/image76.jpeg"/><Relationship Id="rId9" Type="http://schemas.microsoft.com/office/2007/relationships/diagramDrawing" Target="../diagrams/drawing11.xml"/></Relationships>
</file>

<file path=ppt/slides/_rels/slide7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a:extLst>
              <a:ext uri="{FF2B5EF4-FFF2-40B4-BE49-F238E27FC236}">
                <a16:creationId xmlns:a16="http://schemas.microsoft.com/office/drawing/2014/main" id="{B8E62B5C-FE00-469B-A7A5-B95C95C7C01A}"/>
              </a:ext>
            </a:extLst>
          </p:cNvPr>
          <p:cNvSpPr txBox="1">
            <a:spLocks/>
          </p:cNvSpPr>
          <p:nvPr/>
        </p:nvSpPr>
        <p:spPr>
          <a:xfrm>
            <a:off x="798616" y="5859643"/>
            <a:ext cx="7687733" cy="475836"/>
          </a:xfrm>
          <a:prstGeom prst="rect">
            <a:avLst/>
          </a:prstGeom>
        </p:spPr>
        <p:txBody>
          <a:bodyPr vert="horz" wrap="square" lIns="0" tIns="0" rIns="0" bIns="0" rtlCol="0" anchor="ctr">
            <a:noAutofit/>
          </a:bodyPr>
          <a:lstStyle>
            <a:lvl1pPr algn="l" defTabSz="685800" rtl="0" eaLnBrk="1" latinLnBrk="0" hangingPunct="1">
              <a:lnSpc>
                <a:spcPct val="90000"/>
              </a:lnSpc>
              <a:spcBef>
                <a:spcPct val="0"/>
              </a:spcBef>
              <a:buNone/>
              <a:defRPr sz="1800" b="1" kern="1200">
                <a:solidFill>
                  <a:schemeClr val="tx1">
                    <a:lumMod val="75000"/>
                    <a:lumOff val="25000"/>
                  </a:schemeClr>
                </a:solidFill>
                <a:latin typeface="Arial"/>
                <a:ea typeface="+mj-ea"/>
                <a:cs typeface="Arial"/>
              </a:defRPr>
            </a:lvl1pPr>
          </a:lstStyle>
          <a:p>
            <a:r>
              <a:rPr lang="en-US" sz="2800" dirty="0"/>
              <a:t>Adsorption Module: GAC and PAC</a:t>
            </a:r>
          </a:p>
        </p:txBody>
      </p:sp>
    </p:spTree>
    <p:extLst>
      <p:ext uri="{BB962C8B-B14F-4D97-AF65-F5344CB8AC3E}">
        <p14:creationId xmlns:p14="http://schemas.microsoft.com/office/powerpoint/2010/main" val="5900415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94944" y="539496"/>
            <a:ext cx="7754189" cy="533400"/>
          </a:xfrm>
        </p:spPr>
        <p:txBody>
          <a:bodyPr/>
          <a:lstStyle/>
          <a:p>
            <a:r>
              <a:rPr lang="en-US" dirty="0"/>
              <a:t>Glossary of Terms</a:t>
            </a:r>
          </a:p>
        </p:txBody>
      </p:sp>
      <p:graphicFrame>
        <p:nvGraphicFramePr>
          <p:cNvPr id="2" name="Table 1"/>
          <p:cNvGraphicFramePr>
            <a:graphicFrameLocks noGrp="1"/>
          </p:cNvGraphicFramePr>
          <p:nvPr>
            <p:extLst>
              <p:ext uri="{D42A27DB-BD31-4B8C-83A1-F6EECF244321}">
                <p14:modId xmlns:p14="http://schemas.microsoft.com/office/powerpoint/2010/main" val="14748479"/>
              </p:ext>
            </p:extLst>
          </p:nvPr>
        </p:nvGraphicFramePr>
        <p:xfrm>
          <a:off x="433137" y="1247974"/>
          <a:ext cx="11325726" cy="4037154"/>
        </p:xfrm>
        <a:graphic>
          <a:graphicData uri="http://schemas.openxmlformats.org/drawingml/2006/table">
            <a:tbl>
              <a:tblPr firstRow="1" bandRow="1">
                <a:tableStyleId>{5A111915-BE36-4E01-A7E5-04B1672EAD32}</a:tableStyleId>
              </a:tblPr>
              <a:tblGrid>
                <a:gridCol w="1733694">
                  <a:extLst>
                    <a:ext uri="{9D8B030D-6E8A-4147-A177-3AD203B41FA5}">
                      <a16:colId xmlns:a16="http://schemas.microsoft.com/office/drawing/2014/main" val="1649412578"/>
                    </a:ext>
                  </a:extLst>
                </a:gridCol>
                <a:gridCol w="9592032">
                  <a:extLst>
                    <a:ext uri="{9D8B030D-6E8A-4147-A177-3AD203B41FA5}">
                      <a16:colId xmlns:a16="http://schemas.microsoft.com/office/drawing/2014/main" val="1384072308"/>
                    </a:ext>
                  </a:extLst>
                </a:gridCol>
              </a:tblGrid>
              <a:tr h="321045">
                <a:tc>
                  <a:txBody>
                    <a:bodyPr/>
                    <a:lstStyle/>
                    <a:p>
                      <a:pPr algn="ctr" fontAlgn="ctr"/>
                      <a:r>
                        <a:rPr lang="en-US" sz="2400" u="none" strike="noStrike" dirty="0">
                          <a:effectLst/>
                        </a:rPr>
                        <a:t>Word</a:t>
                      </a:r>
                      <a:endParaRPr lang="en-US" sz="2400" b="1"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tc>
                  <a:txBody>
                    <a:bodyPr/>
                    <a:lstStyle/>
                    <a:p>
                      <a:pPr algn="ctr" fontAlgn="ctr"/>
                      <a:r>
                        <a:rPr lang="en-US" sz="2400" u="none" strike="noStrike" dirty="0">
                          <a:effectLst/>
                        </a:rPr>
                        <a:t>Definition </a:t>
                      </a:r>
                      <a:endParaRPr lang="en-US" sz="2400" b="1"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extLst>
                  <a:ext uri="{0D108BD9-81ED-4DB2-BD59-A6C34878D82A}">
                    <a16:rowId xmlns:a16="http://schemas.microsoft.com/office/drawing/2014/main" val="3469559389"/>
                  </a:ext>
                </a:extLst>
              </a:tr>
              <a:tr h="480565">
                <a:tc>
                  <a:txBody>
                    <a:bodyPr/>
                    <a:lstStyle/>
                    <a:p>
                      <a:pPr algn="l" fontAlgn="ctr"/>
                      <a:r>
                        <a:rPr lang="en-US" sz="2000" u="none" strike="noStrike" dirty="0">
                          <a:effectLst/>
                        </a:rPr>
                        <a:t>Empty Bed Contact Time</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tc>
                  <a:txBody>
                    <a:bodyPr/>
                    <a:lstStyle/>
                    <a:p>
                      <a:pPr algn="l" fontAlgn="ctr"/>
                      <a:r>
                        <a:rPr lang="en-US" sz="2000" u="none" strike="noStrike" dirty="0">
                          <a:effectLst/>
                        </a:rPr>
                        <a:t>The amount of time water is exposed</a:t>
                      </a:r>
                      <a:r>
                        <a:rPr lang="en-US" sz="2000" u="none" strike="noStrike" baseline="0" dirty="0">
                          <a:effectLst/>
                        </a:rPr>
                        <a:t> to adsorption media.  </a:t>
                      </a:r>
                      <a:r>
                        <a:rPr lang="en-US" sz="2000" u="none" strike="noStrike" dirty="0">
                          <a:effectLst/>
                        </a:rPr>
                        <a:t>Volume of bed occupied by the adsorbent divided by the flow rate</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extLst>
                  <a:ext uri="{0D108BD9-81ED-4DB2-BD59-A6C34878D82A}">
                    <a16:rowId xmlns:a16="http://schemas.microsoft.com/office/drawing/2014/main" val="3651252785"/>
                  </a:ext>
                </a:extLst>
              </a:tr>
              <a:tr h="480565">
                <a:tc>
                  <a:txBody>
                    <a:bodyPr/>
                    <a:lstStyle/>
                    <a:p>
                      <a:pPr algn="l" fontAlgn="ctr"/>
                      <a:r>
                        <a:rPr lang="en-US" sz="2000" u="none" strike="noStrike" dirty="0">
                          <a:effectLst/>
                        </a:rPr>
                        <a:t>Equilibrium Isotherm</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tc>
                  <a:txBody>
                    <a:bodyPr/>
                    <a:lstStyle/>
                    <a:p>
                      <a:pPr algn="l" fontAlgn="ctr"/>
                      <a:r>
                        <a:rPr lang="en-US" sz="2000" u="none" strike="noStrike" dirty="0">
                          <a:effectLst/>
                        </a:rPr>
                        <a:t>The equilibrium partitioning between the bulk aqueous-phase adsorbate-concentration and the solid-phase adsorbate-concentration at a constant temperature.</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extLst>
                  <a:ext uri="{0D108BD9-81ED-4DB2-BD59-A6C34878D82A}">
                    <a16:rowId xmlns:a16="http://schemas.microsoft.com/office/drawing/2014/main" val="2987946014"/>
                  </a:ext>
                </a:extLst>
              </a:tr>
              <a:tr h="480565">
                <a:tc>
                  <a:txBody>
                    <a:bodyPr/>
                    <a:lstStyle/>
                    <a:p>
                      <a:pPr algn="l" fontAlgn="ctr"/>
                      <a:r>
                        <a:rPr lang="en-US" sz="2000" u="none" strike="noStrike" dirty="0">
                          <a:effectLst/>
                        </a:rPr>
                        <a:t>Granular Activated Carbon</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tc>
                  <a:txBody>
                    <a:bodyPr/>
                    <a:lstStyle/>
                    <a:p>
                      <a:pPr algn="l" fontAlgn="ctr"/>
                      <a:r>
                        <a:rPr lang="en-US" sz="2000" u="none" strike="noStrike" dirty="0">
                          <a:effectLst/>
                        </a:rPr>
                        <a:t>Activated carbon in a granular form</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extLst>
                  <a:ext uri="{0D108BD9-81ED-4DB2-BD59-A6C34878D82A}">
                    <a16:rowId xmlns:a16="http://schemas.microsoft.com/office/drawing/2014/main" val="3293954381"/>
                  </a:ext>
                </a:extLst>
              </a:tr>
              <a:tr h="480565">
                <a:tc>
                  <a:txBody>
                    <a:bodyPr/>
                    <a:lstStyle/>
                    <a:p>
                      <a:pPr algn="l" fontAlgn="ctr"/>
                      <a:r>
                        <a:rPr lang="en-US" sz="2000" u="none" strike="noStrike" dirty="0">
                          <a:effectLst/>
                        </a:rPr>
                        <a:t>Mass Transfer Zone</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tc>
                  <a:txBody>
                    <a:bodyPr/>
                    <a:lstStyle/>
                    <a:p>
                      <a:pPr algn="l" fontAlgn="ctr"/>
                      <a:r>
                        <a:rPr lang="en-US" sz="2000" u="none" strike="noStrike" dirty="0">
                          <a:effectLst/>
                        </a:rPr>
                        <a:t>The region of an adsorption column in which adsorption is taking place</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extLst>
                  <a:ext uri="{0D108BD9-81ED-4DB2-BD59-A6C34878D82A}">
                    <a16:rowId xmlns:a16="http://schemas.microsoft.com/office/drawing/2014/main" val="1989046237"/>
                  </a:ext>
                </a:extLst>
              </a:tr>
              <a:tr h="480565">
                <a:tc>
                  <a:txBody>
                    <a:bodyPr/>
                    <a:lstStyle/>
                    <a:p>
                      <a:pPr algn="l" fontAlgn="ctr"/>
                      <a:r>
                        <a:rPr lang="en-US" sz="2000" u="none" strike="noStrike" dirty="0">
                          <a:effectLst/>
                        </a:rPr>
                        <a:t>Powder Activated Carbon</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tc>
                  <a:txBody>
                    <a:bodyPr/>
                    <a:lstStyle/>
                    <a:p>
                      <a:pPr algn="l" fontAlgn="ctr"/>
                      <a:r>
                        <a:rPr lang="en-US" sz="2000" u="none" strike="noStrike" dirty="0">
                          <a:effectLst/>
                        </a:rPr>
                        <a:t>Activated carbon in a fine powder form</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extLst>
                  <a:ext uri="{0D108BD9-81ED-4DB2-BD59-A6C34878D82A}">
                    <a16:rowId xmlns:a16="http://schemas.microsoft.com/office/drawing/2014/main" val="370601086"/>
                  </a:ext>
                </a:extLst>
              </a:tr>
            </a:tbl>
          </a:graphicData>
        </a:graphic>
      </p:graphicFrame>
    </p:spTree>
    <p:extLst>
      <p:ext uri="{BB962C8B-B14F-4D97-AF65-F5344CB8AC3E}">
        <p14:creationId xmlns:p14="http://schemas.microsoft.com/office/powerpoint/2010/main" val="228856336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Questions</a:t>
            </a:r>
          </a:p>
        </p:txBody>
      </p:sp>
      <p:sp>
        <p:nvSpPr>
          <p:cNvPr id="3" name="Text Placeholder 2"/>
          <p:cNvSpPr>
            <a:spLocks noGrp="1"/>
          </p:cNvSpPr>
          <p:nvPr>
            <p:ph type="body" sz="quarter" idx="10"/>
          </p:nvPr>
        </p:nvSpPr>
        <p:spPr>
          <a:xfrm>
            <a:off x="1081708" y="1275419"/>
            <a:ext cx="9968584" cy="3946358"/>
          </a:xfrm>
        </p:spPr>
        <p:txBody>
          <a:bodyPr>
            <a:normAutofit/>
          </a:bodyPr>
          <a:lstStyle/>
          <a:p>
            <a:pPr marL="457200" indent="-457200"/>
            <a:r>
              <a:rPr lang="en-US" dirty="0"/>
              <a:t>When should GAC be used over PAC and vice versa?</a:t>
            </a:r>
          </a:p>
          <a:p>
            <a:pPr marL="457200" indent="-457200"/>
            <a:r>
              <a:rPr lang="en-US" altLang="en-US" dirty="0"/>
              <a:t>What causes carbon loss in the filter?</a:t>
            </a:r>
          </a:p>
          <a:p>
            <a:pPr marL="457200" indent="-457200"/>
            <a:r>
              <a:rPr lang="en-US" altLang="en-US" dirty="0"/>
              <a:t>How can handling issues associated with dry PAC be mitigated?</a:t>
            </a:r>
          </a:p>
          <a:p>
            <a:pPr marL="457200" indent="-457200"/>
            <a:r>
              <a:rPr lang="en-US" altLang="en-US" dirty="0"/>
              <a:t>What is the shape of a typical breakthrough curve?</a:t>
            </a:r>
          </a:p>
          <a:p>
            <a:pPr marL="457200" indent="-457200"/>
            <a:r>
              <a:rPr lang="en-US" altLang="en-US" dirty="0"/>
              <a:t>What information does an equilibrium isotherm provide?</a:t>
            </a:r>
          </a:p>
          <a:p>
            <a:pPr marL="457200" indent="-457200"/>
            <a:endParaRPr lang="en-US" dirty="0"/>
          </a:p>
          <a:p>
            <a:pPr marL="457200" indent="-457200"/>
            <a:endParaRPr lang="en-US" dirty="0"/>
          </a:p>
        </p:txBody>
      </p:sp>
    </p:spTree>
    <p:extLst>
      <p:ext uri="{BB962C8B-B14F-4D97-AF65-F5344CB8AC3E}">
        <p14:creationId xmlns:p14="http://schemas.microsoft.com/office/powerpoint/2010/main" val="138941996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75304" y="1482721"/>
            <a:ext cx="7764463" cy="1090042"/>
          </a:xfrm>
        </p:spPr>
        <p:txBody>
          <a:bodyPr/>
          <a:lstStyle/>
          <a:p>
            <a:r>
              <a:rPr lang="en-US" b="0" dirty="0">
                <a:latin typeface="Arial" panose="020B0604020202020204" pitchFamily="34" charset="0"/>
                <a:cs typeface="Arial" panose="020B0604020202020204" pitchFamily="34" charset="0"/>
              </a:rPr>
              <a:t>Safety</a:t>
            </a:r>
          </a:p>
        </p:txBody>
      </p:sp>
    </p:spTree>
    <p:extLst>
      <p:ext uri="{BB962C8B-B14F-4D97-AF65-F5344CB8AC3E}">
        <p14:creationId xmlns:p14="http://schemas.microsoft.com/office/powerpoint/2010/main" val="184628949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 Safety Hazards Exist with Activated Carbon</a:t>
            </a:r>
          </a:p>
        </p:txBody>
      </p:sp>
      <p:sp>
        <p:nvSpPr>
          <p:cNvPr id="5" name="Text Placeholder 4"/>
          <p:cNvSpPr>
            <a:spLocks noGrp="1"/>
          </p:cNvSpPr>
          <p:nvPr>
            <p:ph type="body" sz="quarter" idx="10"/>
          </p:nvPr>
        </p:nvSpPr>
        <p:spPr>
          <a:xfrm>
            <a:off x="1210425" y="1497817"/>
            <a:ext cx="7553325" cy="4375150"/>
          </a:xfrm>
        </p:spPr>
        <p:txBody>
          <a:bodyPr>
            <a:normAutofit lnSpcReduction="10000"/>
          </a:bodyPr>
          <a:lstStyle/>
          <a:p>
            <a:pPr marL="280988" indent="-280988"/>
            <a:r>
              <a:rPr lang="en-US" dirty="0"/>
              <a:t>Activated carbon is flammable</a:t>
            </a:r>
          </a:p>
          <a:p>
            <a:pPr lvl="1">
              <a:buFont typeface="Arial" panose="020B0604020202020204" pitchFamily="34" charset="0"/>
              <a:buChar char="–"/>
            </a:pPr>
            <a:r>
              <a:rPr lang="en-US" dirty="0"/>
              <a:t>Proper storage is essential</a:t>
            </a:r>
          </a:p>
          <a:p>
            <a:pPr lvl="1">
              <a:buFont typeface="Arial" panose="020B0604020202020204" pitchFamily="34" charset="0"/>
              <a:buChar char="–"/>
            </a:pPr>
            <a:r>
              <a:rPr lang="en-US" dirty="0"/>
              <a:t>Minimize dust </a:t>
            </a:r>
          </a:p>
          <a:p>
            <a:pPr marL="280988" indent="-280988"/>
            <a:r>
              <a:rPr lang="en-US" dirty="0"/>
              <a:t>Activated carbon conducts electricity</a:t>
            </a:r>
          </a:p>
          <a:p>
            <a:pPr lvl="1">
              <a:buFont typeface="Arial" panose="020B0604020202020204" pitchFamily="34" charset="0"/>
              <a:buChar char="–"/>
            </a:pPr>
            <a:r>
              <a:rPr lang="en-US" dirty="0"/>
              <a:t>Motor heat can ignite dust, leading to short-circuiting and fires</a:t>
            </a:r>
          </a:p>
          <a:p>
            <a:pPr lvl="1">
              <a:buFont typeface="Arial" panose="020B0604020202020204" pitchFamily="34" charset="0"/>
              <a:buChar char="–"/>
            </a:pPr>
            <a:r>
              <a:rPr lang="en-US" dirty="0"/>
              <a:t>Minimize dust with bag type dust collectors or other means</a:t>
            </a:r>
          </a:p>
          <a:p>
            <a:pPr marL="280988" indent="-280988"/>
            <a:r>
              <a:rPr lang="en-US" dirty="0"/>
              <a:t>Wet activated carbon removes oxygen (O</a:t>
            </a:r>
            <a:r>
              <a:rPr lang="en-US" baseline="-25000" dirty="0"/>
              <a:t>2</a:t>
            </a:r>
            <a:r>
              <a:rPr lang="en-US" dirty="0"/>
              <a:t>)</a:t>
            </a:r>
          </a:p>
          <a:p>
            <a:pPr lvl="1">
              <a:buFont typeface="Arial" panose="020B0604020202020204" pitchFamily="34" charset="0"/>
              <a:buChar char="–"/>
            </a:pPr>
            <a:r>
              <a:rPr lang="en-US" dirty="0">
                <a:solidFill>
                  <a:srgbClr val="C00000"/>
                </a:solidFill>
              </a:rPr>
              <a:t>Suffocation danger in enclosed spaces (slurry tanks)</a:t>
            </a:r>
          </a:p>
        </p:txBody>
      </p:sp>
      <p:pic>
        <p:nvPicPr>
          <p:cNvPr id="3" name="Graphic 2" descr="Traffic cone"/>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8249399" y="4547583"/>
            <a:ext cx="1253142" cy="1253142"/>
          </a:xfrm>
          <a:prstGeom prst="rect">
            <a:avLst/>
          </a:prstGeom>
        </p:spPr>
      </p:pic>
      <p:pic>
        <p:nvPicPr>
          <p:cNvPr id="4" name="Graphic 3" descr="Fire"/>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7162800" y="1318251"/>
            <a:ext cx="914400" cy="914400"/>
          </a:xfrm>
          <a:prstGeom prst="rect">
            <a:avLst/>
          </a:prstGeom>
        </p:spPr>
      </p:pic>
      <p:pic>
        <p:nvPicPr>
          <p:cNvPr id="6" name="Graphic 5" descr="High Voltage"/>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8554199" y="2570263"/>
            <a:ext cx="914400" cy="914400"/>
          </a:xfrm>
          <a:prstGeom prst="rect">
            <a:avLst/>
          </a:prstGeom>
        </p:spPr>
      </p:pic>
    </p:spTree>
    <p:extLst>
      <p:ext uri="{BB962C8B-B14F-4D97-AF65-F5344CB8AC3E}">
        <p14:creationId xmlns:p14="http://schemas.microsoft.com/office/powerpoint/2010/main" val="175125311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Appropriate Gear to Prevent Dust Inhalation</a:t>
            </a:r>
          </a:p>
        </p:txBody>
      </p:sp>
      <p:sp>
        <p:nvSpPr>
          <p:cNvPr id="5" name="Text Placeholder 4"/>
          <p:cNvSpPr>
            <a:spLocks noGrp="1"/>
          </p:cNvSpPr>
          <p:nvPr>
            <p:ph type="body" sz="quarter" idx="10"/>
          </p:nvPr>
        </p:nvSpPr>
        <p:spPr>
          <a:xfrm>
            <a:off x="1020763" y="1345417"/>
            <a:ext cx="10353972" cy="4864464"/>
          </a:xfrm>
        </p:spPr>
        <p:txBody>
          <a:bodyPr/>
          <a:lstStyle/>
          <a:p>
            <a:pPr marL="457200" indent="-457200"/>
            <a:r>
              <a:rPr lang="en-US" dirty="0"/>
              <a:t>Closed toed shoes, protective clothing, gloves, and eye protection are required at a minimum when handling activated carbon</a:t>
            </a:r>
          </a:p>
          <a:p>
            <a:pPr marL="457200" indent="-457200"/>
            <a:r>
              <a:rPr lang="en-US" dirty="0"/>
              <a:t>Provide masks, shields, aprons, and shower facilities</a:t>
            </a:r>
          </a:p>
          <a:p>
            <a:pPr marL="457200" indent="-457200"/>
            <a:r>
              <a:rPr lang="en-US" dirty="0"/>
              <a:t>PAC weakly explosive—requires active dust management </a:t>
            </a:r>
          </a:p>
        </p:txBody>
      </p:sp>
    </p:spTree>
    <p:extLst>
      <p:ext uri="{BB962C8B-B14F-4D97-AF65-F5344CB8AC3E}">
        <p14:creationId xmlns:p14="http://schemas.microsoft.com/office/powerpoint/2010/main" val="314328721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4818" y="445305"/>
            <a:ext cx="7754189" cy="533400"/>
          </a:xfrm>
        </p:spPr>
        <p:txBody>
          <a:bodyPr/>
          <a:lstStyle/>
          <a:p>
            <a:r>
              <a:rPr lang="en-US" dirty="0"/>
              <a:t>Activated Carbon Storage Considerations</a:t>
            </a:r>
          </a:p>
        </p:txBody>
      </p:sp>
      <p:sp>
        <p:nvSpPr>
          <p:cNvPr id="5" name="Text Placeholder 4"/>
          <p:cNvSpPr>
            <a:spLocks noGrp="1"/>
          </p:cNvSpPr>
          <p:nvPr>
            <p:ph type="body" sz="quarter" idx="10"/>
          </p:nvPr>
        </p:nvSpPr>
        <p:spPr>
          <a:xfrm>
            <a:off x="877889" y="1248982"/>
            <a:ext cx="4475162" cy="4375150"/>
          </a:xfrm>
        </p:spPr>
        <p:txBody>
          <a:bodyPr>
            <a:normAutofit fontScale="92500" lnSpcReduction="10000"/>
          </a:bodyPr>
          <a:lstStyle/>
          <a:p>
            <a:pPr marL="457200" indent="-457200"/>
            <a:r>
              <a:rPr lang="en-US" dirty="0"/>
              <a:t>Ensure that storage areas are </a:t>
            </a:r>
            <a:r>
              <a:rPr lang="en-US" dirty="0">
                <a:solidFill>
                  <a:srgbClr val="FF0000"/>
                </a:solidFill>
              </a:rPr>
              <a:t>fireproof</a:t>
            </a:r>
          </a:p>
          <a:p>
            <a:pPr marL="457200" indent="-457200"/>
            <a:r>
              <a:rPr lang="en-US" dirty="0"/>
              <a:t>Activated carbon burns like charcoal (minimal flame and smoke)</a:t>
            </a:r>
          </a:p>
          <a:p>
            <a:pPr marL="457200" indent="-457200"/>
            <a:r>
              <a:rPr lang="en-US" dirty="0"/>
              <a:t>Self closing doors</a:t>
            </a:r>
          </a:p>
          <a:p>
            <a:pPr marL="457200" indent="-457200"/>
            <a:r>
              <a:rPr lang="en-US" dirty="0"/>
              <a:t>Do not store near chlorine and permanganate </a:t>
            </a:r>
          </a:p>
          <a:p>
            <a:pPr marL="457200" indent="-457200"/>
            <a:r>
              <a:rPr lang="en-US" dirty="0"/>
              <a:t>Do not use high pressure sprays to put out activated carbon fires</a:t>
            </a:r>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049170" y="1219211"/>
            <a:ext cx="5019674" cy="4291817"/>
          </a:xfrm>
          <a:prstGeom prst="rect">
            <a:avLst/>
          </a:prstGeom>
        </p:spPr>
      </p:pic>
      <p:sp>
        <p:nvSpPr>
          <p:cNvPr id="4" name="TextBox 3"/>
          <p:cNvSpPr txBox="1"/>
          <p:nvPr/>
        </p:nvSpPr>
        <p:spPr>
          <a:xfrm>
            <a:off x="5972175" y="5520701"/>
            <a:ext cx="5200650" cy="276999"/>
          </a:xfrm>
          <a:prstGeom prst="rect">
            <a:avLst/>
          </a:prstGeom>
          <a:noFill/>
        </p:spPr>
        <p:txBody>
          <a:bodyPr wrap="square" rtlCol="0">
            <a:spAutoFit/>
          </a:bodyPr>
          <a:lstStyle/>
          <a:p>
            <a:r>
              <a:rPr lang="en-US" sz="1200" dirty="0">
                <a:solidFill>
                  <a:schemeClr val="tx1">
                    <a:lumMod val="75000"/>
                    <a:lumOff val="25000"/>
                  </a:schemeClr>
                </a:solidFill>
              </a:rPr>
              <a:t>http://insidetailgating.com/wp-content/uploads/2015/05/charcoal.jpg</a:t>
            </a:r>
            <a:endParaRPr lang="en-US" sz="2600" dirty="0">
              <a:solidFill>
                <a:schemeClr val="tx1">
                  <a:lumMod val="75000"/>
                  <a:lumOff val="25000"/>
                </a:schemeClr>
              </a:solidFill>
            </a:endParaRPr>
          </a:p>
        </p:txBody>
      </p:sp>
    </p:spTree>
    <p:extLst>
      <p:ext uri="{BB962C8B-B14F-4D97-AF65-F5344CB8AC3E}">
        <p14:creationId xmlns:p14="http://schemas.microsoft.com/office/powerpoint/2010/main" val="107416950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575415" y="434583"/>
            <a:ext cx="7772400" cy="533400"/>
          </a:xfrm>
        </p:spPr>
        <p:txBody>
          <a:bodyPr>
            <a:normAutofit fontScale="90000"/>
          </a:bodyPr>
          <a:lstStyle/>
          <a:p>
            <a:r>
              <a:rPr lang="en-US" sz="3600" dirty="0"/>
              <a:t>National Electrical Code NEC / OSHA</a:t>
            </a:r>
          </a:p>
        </p:txBody>
      </p:sp>
      <p:grpSp>
        <p:nvGrpSpPr>
          <p:cNvPr id="14" name="Group 13"/>
          <p:cNvGrpSpPr/>
          <p:nvPr/>
        </p:nvGrpSpPr>
        <p:grpSpPr>
          <a:xfrm>
            <a:off x="3073853" y="1033230"/>
            <a:ext cx="7490780" cy="5223080"/>
            <a:chOff x="1653220" y="1316725"/>
            <a:chExt cx="7490780" cy="5223080"/>
          </a:xfrm>
        </p:grpSpPr>
        <p:pic>
          <p:nvPicPr>
            <p:cNvPr id="15" name="Picture 14"/>
            <p:cNvPicPr/>
            <p:nvPr/>
          </p:nvPicPr>
          <p:blipFill>
            <a:blip r:embed="rId2" cstate="email">
              <a:extLst>
                <a:ext uri="{28A0092B-C50C-407E-A947-70E740481C1C}">
                  <a14:useLocalDpi xmlns:a14="http://schemas.microsoft.com/office/drawing/2010/main"/>
                </a:ext>
              </a:extLst>
            </a:blip>
            <a:srcRect/>
            <a:stretch>
              <a:fillRect/>
            </a:stretch>
          </p:blipFill>
          <p:spPr bwMode="auto">
            <a:xfrm>
              <a:off x="1653220" y="1316725"/>
              <a:ext cx="7490780" cy="5223080"/>
            </a:xfrm>
            <a:prstGeom prst="rect">
              <a:avLst/>
            </a:prstGeom>
            <a:noFill/>
            <a:ln w="9525">
              <a:noFill/>
              <a:miter lim="800000"/>
              <a:headEnd/>
              <a:tailEnd/>
            </a:ln>
          </p:spPr>
        </p:pic>
        <p:sp>
          <p:nvSpPr>
            <p:cNvPr id="16" name="Rectangle 2"/>
            <p:cNvSpPr>
              <a:spLocks noChangeArrowheads="1"/>
            </p:cNvSpPr>
            <p:nvPr/>
          </p:nvSpPr>
          <p:spPr bwMode="auto">
            <a:xfrm>
              <a:off x="2498130" y="3659430"/>
              <a:ext cx="6438900" cy="1728225"/>
            </a:xfrm>
            <a:prstGeom prst="rect">
              <a:avLst/>
            </a:prstGeom>
            <a:noFill/>
            <a:ln w="28575">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Rectangle 16"/>
            <p:cNvSpPr/>
            <p:nvPr/>
          </p:nvSpPr>
          <p:spPr>
            <a:xfrm>
              <a:off x="7375565" y="3736239"/>
              <a:ext cx="1344174" cy="1267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4149545" y="4158694"/>
              <a:ext cx="1728225" cy="69129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9" name="TextBox 18"/>
          <p:cNvSpPr txBox="1"/>
          <p:nvPr/>
        </p:nvSpPr>
        <p:spPr>
          <a:xfrm>
            <a:off x="8183523" y="5840408"/>
            <a:ext cx="2381110" cy="461665"/>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p:spPr>
        <p:txBody>
          <a:bodyPr wrap="square" rtlCol="0">
            <a:spAutoFit/>
          </a:bodyPr>
          <a:lstStyle/>
          <a:p>
            <a:r>
              <a:rPr lang="en-US" sz="1200" dirty="0"/>
              <a:t>http://www.osha.gov/doc/outreachtraining/htmlfiles/hazloc.html</a:t>
            </a:r>
          </a:p>
        </p:txBody>
      </p:sp>
      <p:sp>
        <p:nvSpPr>
          <p:cNvPr id="20" name="TextBox 19"/>
          <p:cNvSpPr txBox="1"/>
          <p:nvPr/>
        </p:nvSpPr>
        <p:spPr>
          <a:xfrm>
            <a:off x="2382563" y="1436136"/>
            <a:ext cx="2421320" cy="1754326"/>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p:spPr>
        <p:txBody>
          <a:bodyPr wrap="square" rtlCol="0">
            <a:spAutoFit/>
          </a:bodyPr>
          <a:lstStyle/>
          <a:p>
            <a:r>
              <a:rPr lang="en-US" dirty="0">
                <a:latin typeface="Arial" panose="020B0604020202020204" pitchFamily="34" charset="0"/>
                <a:cs typeface="Arial" panose="020B0604020202020204" pitchFamily="34" charset="0"/>
              </a:rPr>
              <a:t>Prevent dust buildup by good house keeping – use special vacuum cleaners to remove settled dust – do not use a brush!</a:t>
            </a:r>
          </a:p>
        </p:txBody>
      </p:sp>
    </p:spTree>
    <p:extLst>
      <p:ext uri="{BB962C8B-B14F-4D97-AF65-F5344CB8AC3E}">
        <p14:creationId xmlns:p14="http://schemas.microsoft.com/office/powerpoint/2010/main" val="396281443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932688" y="539496"/>
            <a:ext cx="10036843" cy="533400"/>
          </a:xfrm>
        </p:spPr>
        <p:txBody>
          <a:bodyPr>
            <a:normAutofit fontScale="90000"/>
          </a:bodyPr>
          <a:lstStyle/>
          <a:p>
            <a:r>
              <a:rPr lang="en-US" sz="3600" dirty="0"/>
              <a:t>Class II Division 2 – PAC and GAC  Requirements</a:t>
            </a:r>
          </a:p>
        </p:txBody>
      </p:sp>
      <p:pic>
        <p:nvPicPr>
          <p:cNvPr id="6" name="Picture 5"/>
          <p:cNvPicPr/>
          <p:nvPr/>
        </p:nvPicPr>
        <p:blipFill>
          <a:blip r:embed="rId2" cstate="email">
            <a:extLst>
              <a:ext uri="{28A0092B-C50C-407E-A947-70E740481C1C}">
                <a14:useLocalDpi xmlns:a14="http://schemas.microsoft.com/office/drawing/2010/main"/>
              </a:ext>
            </a:extLst>
          </a:blip>
          <a:srcRect/>
          <a:stretch>
            <a:fillRect/>
          </a:stretch>
        </p:blipFill>
        <p:spPr bwMode="auto">
          <a:xfrm>
            <a:off x="2007858" y="3054674"/>
            <a:ext cx="8182070" cy="2859671"/>
          </a:xfrm>
          <a:prstGeom prst="rect">
            <a:avLst/>
          </a:prstGeom>
          <a:noFill/>
          <a:ln w="9525">
            <a:noFill/>
            <a:miter lim="800000"/>
            <a:headEnd/>
            <a:tailEnd/>
          </a:ln>
        </p:spPr>
      </p:pic>
      <p:sp>
        <p:nvSpPr>
          <p:cNvPr id="7" name="TextBox 6"/>
          <p:cNvSpPr txBox="1"/>
          <p:nvPr/>
        </p:nvSpPr>
        <p:spPr>
          <a:xfrm>
            <a:off x="1940878" y="5887444"/>
            <a:ext cx="7282378" cy="307777"/>
          </a:xfrm>
          <a:prstGeom prst="rect">
            <a:avLst/>
          </a:prstGeom>
          <a:noFill/>
        </p:spPr>
        <p:txBody>
          <a:bodyPr wrap="none" rtlCol="0">
            <a:spAutoFit/>
          </a:bodyPr>
          <a:lstStyle/>
          <a:p>
            <a:r>
              <a:rPr lang="en-US" sz="1400" u="sng" dirty="0">
                <a:hlinkClick r:id="rId3"/>
              </a:rPr>
              <a:t>http://www.osha.gov/pls/oshaweb/owadisp.show_document?p_table=STANDARDS&amp;p_id=10750</a:t>
            </a:r>
            <a:endParaRPr lang="en-US" sz="1400" dirty="0"/>
          </a:p>
        </p:txBody>
      </p:sp>
      <p:sp>
        <p:nvSpPr>
          <p:cNvPr id="8" name="TextBox 7"/>
          <p:cNvSpPr txBox="1"/>
          <p:nvPr/>
        </p:nvSpPr>
        <p:spPr>
          <a:xfrm>
            <a:off x="636258" y="1296470"/>
            <a:ext cx="10165092" cy="1631216"/>
          </a:xfrm>
          <a:prstGeom prst="rect">
            <a:avLst/>
          </a:prstGeom>
          <a:noFill/>
        </p:spPr>
        <p:txBody>
          <a:bodyPr wrap="square" rtlCol="0">
            <a:spAutoFit/>
          </a:bodyPr>
          <a:lstStyle/>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Powdered Activated Carbon (PAC) facilities exposed to dry powder conditions shall have electrical equipment rated to Class II Division 2 at a </a:t>
            </a:r>
            <a:r>
              <a:rPr lang="en-US" sz="2000" i="1" dirty="0">
                <a:latin typeface="Arial" panose="020B0604020202020204" pitchFamily="34" charset="0"/>
                <a:cs typeface="Arial" panose="020B0604020202020204" pitchFamily="34" charset="0"/>
              </a:rPr>
              <a:t>minimum</a:t>
            </a:r>
            <a:r>
              <a:rPr lang="en-US" sz="2000" dirty="0">
                <a:latin typeface="Arial" panose="020B0604020202020204" pitchFamily="34" charset="0"/>
                <a:cs typeface="Arial" panose="020B0604020202020204" pitchFamily="34" charset="0"/>
              </a:rPr>
              <a:t>.</a:t>
            </a: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Granular Activated Carbon (GAC) is submerged when in use, dust is not present, and therefore does not require special electrical facilities. It is in slurry form when being removed and replaced and therefore dust should not be present. </a:t>
            </a:r>
          </a:p>
        </p:txBody>
      </p:sp>
    </p:spTree>
    <p:extLst>
      <p:ext uri="{BB962C8B-B14F-4D97-AF65-F5344CB8AC3E}">
        <p14:creationId xmlns:p14="http://schemas.microsoft.com/office/powerpoint/2010/main" val="80201914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5787" y="1219054"/>
            <a:ext cx="7764463" cy="2180084"/>
          </a:xfrm>
        </p:spPr>
        <p:txBody>
          <a:bodyPr/>
          <a:lstStyle/>
          <a:p>
            <a:r>
              <a:rPr lang="en-US" b="0" dirty="0">
                <a:latin typeface="Arial" panose="020B0604020202020204" pitchFamily="34" charset="0"/>
                <a:cs typeface="Arial" panose="020B0604020202020204" pitchFamily="34" charset="0"/>
              </a:rPr>
              <a:t>Misc. Slides without a home.</a:t>
            </a:r>
          </a:p>
        </p:txBody>
      </p:sp>
    </p:spTree>
    <p:extLst>
      <p:ext uri="{BB962C8B-B14F-4D97-AF65-F5344CB8AC3E}">
        <p14:creationId xmlns:p14="http://schemas.microsoft.com/office/powerpoint/2010/main" val="291419934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Required Training Materials</a:t>
            </a:r>
          </a:p>
        </p:txBody>
      </p:sp>
      <p:sp>
        <p:nvSpPr>
          <p:cNvPr id="3" name="Text Placeholder 2"/>
          <p:cNvSpPr>
            <a:spLocks noGrp="1"/>
          </p:cNvSpPr>
          <p:nvPr>
            <p:ph type="body" sz="quarter" idx="11"/>
          </p:nvPr>
        </p:nvSpPr>
        <p:spPr>
          <a:xfrm>
            <a:off x="1199149" y="1357831"/>
            <a:ext cx="8018467" cy="4899991"/>
          </a:xfrm>
        </p:spPr>
        <p:txBody>
          <a:bodyPr/>
          <a:lstStyle/>
          <a:p>
            <a:pPr marL="457200" indent="-457200"/>
            <a:r>
              <a:rPr lang="en-US" sz="2400" dirty="0"/>
              <a:t>Whiteboard</a:t>
            </a:r>
          </a:p>
          <a:p>
            <a:pPr marL="457200" indent="-457200"/>
            <a:r>
              <a:rPr lang="en-US" sz="2400" dirty="0"/>
              <a:t>Colored markers </a:t>
            </a:r>
          </a:p>
          <a:p>
            <a:pPr marL="457200" indent="-457200"/>
            <a:r>
              <a:rPr lang="en-US" sz="2400" dirty="0"/>
              <a:t>Note cards</a:t>
            </a:r>
          </a:p>
          <a:p>
            <a:pPr marL="457200" indent="-457200"/>
            <a:r>
              <a:rPr lang="en-US" sz="2400" dirty="0"/>
              <a:t>Paper with pens and pencils</a:t>
            </a:r>
          </a:p>
          <a:p>
            <a:pPr marL="457200" indent="-457200"/>
            <a:r>
              <a:rPr lang="en-US" sz="2400" dirty="0"/>
              <a:t>Calculators and/or computer</a:t>
            </a:r>
          </a:p>
          <a:p>
            <a:pPr marL="0" indent="0">
              <a:buNone/>
            </a:pPr>
            <a:endParaRPr lang="en-US" sz="2400" dirty="0"/>
          </a:p>
          <a:p>
            <a:pPr marL="457200" indent="-457200"/>
            <a:endParaRPr lang="en-US" sz="1800" dirty="0"/>
          </a:p>
        </p:txBody>
      </p:sp>
    </p:spTree>
    <p:extLst>
      <p:ext uri="{BB962C8B-B14F-4D97-AF65-F5344CB8AC3E}">
        <p14:creationId xmlns:p14="http://schemas.microsoft.com/office/powerpoint/2010/main" val="180103526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EBCT Worksheet</a:t>
            </a:r>
          </a:p>
        </p:txBody>
      </p:sp>
      <p:sp>
        <p:nvSpPr>
          <p:cNvPr id="5" name="Text Placeholder 4"/>
          <p:cNvSpPr>
            <a:spLocks noGrp="1"/>
          </p:cNvSpPr>
          <p:nvPr>
            <p:ph type="body" sz="quarter" idx="10"/>
          </p:nvPr>
        </p:nvSpPr>
        <p:spPr>
          <a:xfrm>
            <a:off x="1247268" y="1379853"/>
            <a:ext cx="10019750" cy="4375150"/>
          </a:xfrm>
        </p:spPr>
        <p:txBody>
          <a:bodyPr>
            <a:normAutofit/>
          </a:bodyPr>
          <a:lstStyle/>
          <a:p>
            <a:pPr marL="280988" indent="-280988"/>
            <a:r>
              <a:rPr lang="en-US" b="1" dirty="0"/>
              <a:t>Goal: </a:t>
            </a:r>
            <a:r>
              <a:rPr lang="en-US" dirty="0"/>
              <a:t>To determine how the flow rate impacts the EBCT</a:t>
            </a:r>
          </a:p>
          <a:p>
            <a:pPr marL="280988" indent="-280988"/>
            <a:r>
              <a:rPr lang="en-US" b="1" dirty="0"/>
              <a:t>Materials: </a:t>
            </a:r>
            <a:r>
              <a:rPr lang="en-US" dirty="0"/>
              <a:t>Computer, facility data, GAC bed size, typical flow rates</a:t>
            </a:r>
          </a:p>
          <a:p>
            <a:pPr marL="280988" indent="-280988"/>
            <a:r>
              <a:rPr lang="en-US" b="1" dirty="0"/>
              <a:t>Method:</a:t>
            </a:r>
          </a:p>
          <a:p>
            <a:pPr marL="914400" lvl="1" indent="-457200">
              <a:buFont typeface="+mj-lt"/>
              <a:buAutoNum type="arabicPeriod"/>
            </a:pPr>
            <a:r>
              <a:rPr lang="en-US" dirty="0"/>
              <a:t>Obtain typical flow rates to GAC beds and/or contactors and GAC bed volume.</a:t>
            </a:r>
          </a:p>
          <a:p>
            <a:pPr marL="914400" lvl="1" indent="-457200">
              <a:buFont typeface="+mj-lt"/>
              <a:buAutoNum type="arabicPeriod"/>
            </a:pPr>
            <a:r>
              <a:rPr lang="en-US" dirty="0"/>
              <a:t>Plot the EBCT as a function of the min and max flow rates through the GAC beds and/or contactors.</a:t>
            </a:r>
          </a:p>
          <a:p>
            <a:pPr marL="914400" lvl="1" indent="-457200">
              <a:buFont typeface="+mj-lt"/>
              <a:buAutoNum type="arabicPeriod"/>
            </a:pPr>
            <a:r>
              <a:rPr lang="en-US" dirty="0"/>
              <a:t>Discuss impacts of EBCT on GAC breakthrough and strategies to optimize the EBCT.     </a:t>
            </a:r>
          </a:p>
        </p:txBody>
      </p:sp>
    </p:spTree>
    <p:extLst>
      <p:ext uri="{BB962C8B-B14F-4D97-AF65-F5344CB8AC3E}">
        <p14:creationId xmlns:p14="http://schemas.microsoft.com/office/powerpoint/2010/main" val="2397374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35110" y="1259247"/>
            <a:ext cx="7764463" cy="2180084"/>
          </a:xfrm>
        </p:spPr>
        <p:txBody>
          <a:bodyPr/>
          <a:lstStyle/>
          <a:p>
            <a:r>
              <a:rPr lang="en-US" b="0" dirty="0">
                <a:latin typeface="Arial" panose="020B0604020202020204" pitchFamily="34" charset="0"/>
                <a:cs typeface="Arial" panose="020B0604020202020204" pitchFamily="34" charset="0"/>
              </a:rPr>
              <a:t>Role in Potable Reuse </a:t>
            </a:r>
          </a:p>
        </p:txBody>
      </p:sp>
    </p:spTree>
    <p:extLst>
      <p:ext uri="{BB962C8B-B14F-4D97-AF65-F5344CB8AC3E}">
        <p14:creationId xmlns:p14="http://schemas.microsoft.com/office/powerpoint/2010/main" val="80970564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Timeline (1 of 2)</a:t>
            </a:r>
          </a:p>
        </p:txBody>
      </p:sp>
      <p:sp>
        <p:nvSpPr>
          <p:cNvPr id="5" name="Text Placeholder 4"/>
          <p:cNvSpPr>
            <a:spLocks noGrp="1"/>
          </p:cNvSpPr>
          <p:nvPr>
            <p:ph type="body" sz="quarter" idx="10"/>
          </p:nvPr>
        </p:nvSpPr>
        <p:spPr>
          <a:xfrm>
            <a:off x="1417538" y="1193750"/>
            <a:ext cx="8665246" cy="4704632"/>
          </a:xfrm>
        </p:spPr>
        <p:txBody>
          <a:bodyPr>
            <a:normAutofit fontScale="92500"/>
          </a:bodyPr>
          <a:lstStyle/>
          <a:p>
            <a:pPr marL="280988" indent="-280988">
              <a:lnSpc>
                <a:spcPct val="110000"/>
              </a:lnSpc>
            </a:pPr>
            <a:r>
              <a:rPr lang="en-US" b="1" dirty="0"/>
              <a:t>Goal: </a:t>
            </a:r>
            <a:r>
              <a:rPr lang="en-US" dirty="0"/>
              <a:t>To understand typical GAC replacement frequency and degradation</a:t>
            </a:r>
          </a:p>
          <a:p>
            <a:pPr marL="280988" indent="-280988">
              <a:lnSpc>
                <a:spcPct val="110000"/>
              </a:lnSpc>
            </a:pPr>
            <a:r>
              <a:rPr lang="en-US" b="1" dirty="0"/>
              <a:t>Material: </a:t>
            </a:r>
            <a:r>
              <a:rPr lang="en-US" dirty="0"/>
              <a:t>Computer with spreadsheet program, data concerning GAC replacement and coring/sampling</a:t>
            </a:r>
          </a:p>
          <a:p>
            <a:pPr marL="280988" indent="-280988">
              <a:lnSpc>
                <a:spcPct val="110000"/>
              </a:lnSpc>
            </a:pPr>
            <a:r>
              <a:rPr lang="en-US" b="1" dirty="0"/>
              <a:t>Method:</a:t>
            </a:r>
          </a:p>
          <a:p>
            <a:pPr marL="914400" lvl="1" indent="-457200">
              <a:lnSpc>
                <a:spcPct val="110000"/>
              </a:lnSpc>
              <a:buFont typeface="+mj-lt"/>
              <a:buAutoNum type="arabicPeriod"/>
            </a:pPr>
            <a:r>
              <a:rPr lang="en-US" dirty="0"/>
              <a:t>Have operators obtain data relating to GAC from their facilities.</a:t>
            </a:r>
          </a:p>
          <a:p>
            <a:pPr marL="914400" lvl="1" indent="-457200">
              <a:lnSpc>
                <a:spcPct val="110000"/>
              </a:lnSpc>
              <a:buFont typeface="+mj-lt"/>
              <a:buAutoNum type="arabicPeriod"/>
            </a:pPr>
            <a:r>
              <a:rPr lang="en-US" dirty="0"/>
              <a:t>Arrange GAC replacement events in a vertical column with oldest events at the top. </a:t>
            </a:r>
          </a:p>
          <a:p>
            <a:pPr marL="914400" lvl="1" indent="-457200">
              <a:lnSpc>
                <a:spcPct val="110000"/>
              </a:lnSpc>
              <a:buFont typeface="+mj-lt"/>
              <a:buAutoNum type="arabicPeriod"/>
            </a:pPr>
            <a:r>
              <a:rPr lang="en-US" dirty="0"/>
              <a:t>Add comments next to each event on the timeline</a:t>
            </a:r>
          </a:p>
        </p:txBody>
      </p:sp>
    </p:spTree>
    <p:extLst>
      <p:ext uri="{BB962C8B-B14F-4D97-AF65-F5344CB8AC3E}">
        <p14:creationId xmlns:p14="http://schemas.microsoft.com/office/powerpoint/2010/main" val="286629185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Timeline (2 of 2)</a:t>
            </a:r>
          </a:p>
        </p:txBody>
      </p:sp>
      <p:sp>
        <p:nvSpPr>
          <p:cNvPr id="5" name="Text Placeholder 4"/>
          <p:cNvSpPr>
            <a:spLocks noGrp="1"/>
          </p:cNvSpPr>
          <p:nvPr>
            <p:ph type="body" sz="quarter" idx="10"/>
          </p:nvPr>
        </p:nvSpPr>
        <p:spPr>
          <a:xfrm>
            <a:off x="1476496" y="1347846"/>
            <a:ext cx="7772400" cy="4375150"/>
          </a:xfrm>
        </p:spPr>
        <p:txBody>
          <a:bodyPr/>
          <a:lstStyle/>
          <a:p>
            <a:pPr marL="341313" indent="-341313">
              <a:lnSpc>
                <a:spcPct val="100000"/>
              </a:lnSpc>
            </a:pPr>
            <a:r>
              <a:rPr lang="en-US" b="1" dirty="0"/>
              <a:t>Method:</a:t>
            </a:r>
          </a:p>
          <a:p>
            <a:pPr marL="914400" lvl="1" indent="-457200">
              <a:lnSpc>
                <a:spcPct val="100000"/>
              </a:lnSpc>
              <a:buFont typeface="+mj-lt"/>
              <a:buAutoNum type="arabicPeriod" startAt="4"/>
            </a:pPr>
            <a:r>
              <a:rPr lang="en-US" dirty="0"/>
              <a:t>Discuss trends that emerge within the group</a:t>
            </a:r>
          </a:p>
          <a:p>
            <a:pPr marL="914400" lvl="1" indent="-457200">
              <a:lnSpc>
                <a:spcPct val="100000"/>
              </a:lnSpc>
              <a:buFont typeface="+mj-lt"/>
              <a:buAutoNum type="arabicPeriod" startAt="4"/>
            </a:pPr>
            <a:r>
              <a:rPr lang="en-US" dirty="0"/>
              <a:t>Discuss long-term implications for trends and develop schedules to maintain and replace GAC.</a:t>
            </a:r>
          </a:p>
          <a:p>
            <a:pPr marL="914400" lvl="1" indent="-457200">
              <a:lnSpc>
                <a:spcPct val="100000"/>
              </a:lnSpc>
              <a:buFont typeface="+mj-lt"/>
              <a:buAutoNum type="arabicPeriod" startAt="4"/>
            </a:pPr>
            <a:r>
              <a:rPr lang="en-US" dirty="0"/>
              <a:t>Form a larger group from the sub-groups.  Have each group discuss the observed trends. </a:t>
            </a:r>
          </a:p>
        </p:txBody>
      </p:sp>
    </p:spTree>
    <p:extLst>
      <p:ext uri="{BB962C8B-B14F-4D97-AF65-F5344CB8AC3E}">
        <p14:creationId xmlns:p14="http://schemas.microsoft.com/office/powerpoint/2010/main" val="440717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Live Scenario (1 of 2)</a:t>
            </a:r>
          </a:p>
        </p:txBody>
      </p:sp>
      <p:sp>
        <p:nvSpPr>
          <p:cNvPr id="5" name="Text Placeholder 4"/>
          <p:cNvSpPr>
            <a:spLocks noGrp="1"/>
          </p:cNvSpPr>
          <p:nvPr>
            <p:ph type="body" sz="quarter" idx="10"/>
          </p:nvPr>
        </p:nvSpPr>
        <p:spPr>
          <a:xfrm>
            <a:off x="1476495" y="1277507"/>
            <a:ext cx="8047877" cy="4851988"/>
          </a:xfrm>
        </p:spPr>
        <p:txBody>
          <a:bodyPr>
            <a:normAutofit fontScale="85000" lnSpcReduction="10000"/>
          </a:bodyPr>
          <a:lstStyle/>
          <a:p>
            <a:pPr marL="457200" indent="-457200">
              <a:lnSpc>
                <a:spcPct val="120000"/>
              </a:lnSpc>
            </a:pPr>
            <a:r>
              <a:rPr lang="en-US" b="1" dirty="0"/>
              <a:t>Goal: </a:t>
            </a:r>
            <a:r>
              <a:rPr lang="en-US" dirty="0"/>
              <a:t>To provide the operators practice of what to do in case of a process failure/upset </a:t>
            </a:r>
          </a:p>
          <a:p>
            <a:pPr marL="457200" indent="-457200">
              <a:lnSpc>
                <a:spcPct val="120000"/>
              </a:lnSpc>
            </a:pPr>
            <a:r>
              <a:rPr lang="en-US" b="1" dirty="0"/>
              <a:t>Material: </a:t>
            </a:r>
            <a:r>
              <a:rPr lang="en-US" dirty="0"/>
              <a:t>Whiteboard, colored markers, index cards</a:t>
            </a:r>
          </a:p>
          <a:p>
            <a:pPr marL="457200" indent="-457200">
              <a:lnSpc>
                <a:spcPct val="120000"/>
              </a:lnSpc>
            </a:pPr>
            <a:r>
              <a:rPr lang="en-US" b="1" dirty="0"/>
              <a:t>Method:</a:t>
            </a:r>
          </a:p>
          <a:p>
            <a:pPr marL="914400" lvl="1" indent="-457200">
              <a:lnSpc>
                <a:spcPct val="120000"/>
              </a:lnSpc>
              <a:buFont typeface="+mj-lt"/>
              <a:buAutoNum type="arabicPeriod"/>
            </a:pPr>
            <a:r>
              <a:rPr lang="en-US" dirty="0"/>
              <a:t>Brainstorm a set of scenarios with the operators in which a component of adsorption fails.  Examples include PAC feed pump failure, sudden water quality changes, contaminant breakthrough, media replacement, etc. </a:t>
            </a:r>
          </a:p>
          <a:p>
            <a:pPr marL="914400" lvl="1" indent="-457200">
              <a:lnSpc>
                <a:spcPct val="120000"/>
              </a:lnSpc>
              <a:buFont typeface="+mj-lt"/>
              <a:buAutoNum type="arabicPeriod"/>
            </a:pPr>
            <a:r>
              <a:rPr lang="en-US" dirty="0"/>
              <a:t>Write down each scenario on an index card.</a:t>
            </a:r>
          </a:p>
          <a:p>
            <a:pPr marL="914400" lvl="1" indent="-457200">
              <a:lnSpc>
                <a:spcPct val="120000"/>
              </a:lnSpc>
              <a:buFont typeface="+mj-lt"/>
              <a:buAutoNum type="arabicPeriod"/>
            </a:pPr>
            <a:r>
              <a:rPr lang="en-US" dirty="0"/>
              <a:t>Break the operators into small groups, and have each group pick a scenario.  Ensure a good mix of senior and junior operators in each group.</a:t>
            </a:r>
          </a:p>
        </p:txBody>
      </p:sp>
    </p:spTree>
    <p:extLst>
      <p:ext uri="{BB962C8B-B14F-4D97-AF65-F5344CB8AC3E}">
        <p14:creationId xmlns:p14="http://schemas.microsoft.com/office/powerpoint/2010/main" val="202243396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Live Scenario (2 of 2)</a:t>
            </a:r>
          </a:p>
        </p:txBody>
      </p:sp>
      <p:sp>
        <p:nvSpPr>
          <p:cNvPr id="5" name="Text Placeholder 4"/>
          <p:cNvSpPr>
            <a:spLocks noGrp="1"/>
          </p:cNvSpPr>
          <p:nvPr>
            <p:ph type="body" sz="quarter" idx="10"/>
          </p:nvPr>
        </p:nvSpPr>
        <p:spPr>
          <a:xfrm>
            <a:off x="1134852" y="1337797"/>
            <a:ext cx="8679708" cy="4375150"/>
          </a:xfrm>
        </p:spPr>
        <p:txBody>
          <a:bodyPr/>
          <a:lstStyle/>
          <a:p>
            <a:pPr marL="280988" indent="-280988"/>
            <a:r>
              <a:rPr lang="en-US" b="1" dirty="0"/>
              <a:t>Method:</a:t>
            </a:r>
          </a:p>
          <a:p>
            <a:pPr marL="914400" lvl="1" indent="-457200">
              <a:lnSpc>
                <a:spcPct val="100000"/>
              </a:lnSpc>
              <a:spcAft>
                <a:spcPts val="600"/>
              </a:spcAft>
              <a:buFont typeface="+mj-lt"/>
              <a:buAutoNum type="arabicPeriod" startAt="4"/>
            </a:pPr>
            <a:r>
              <a:rPr lang="en-US" dirty="0"/>
              <a:t>Give each group 10 to 15 minutes to brainstorm a set of steps that can be used to correct the problem.</a:t>
            </a:r>
          </a:p>
          <a:p>
            <a:pPr marL="914400" lvl="1" indent="-457200">
              <a:lnSpc>
                <a:spcPct val="100000"/>
              </a:lnSpc>
              <a:spcAft>
                <a:spcPts val="600"/>
              </a:spcAft>
              <a:buFont typeface="+mj-lt"/>
              <a:buAutoNum type="arabicPeriod" startAt="4"/>
            </a:pPr>
            <a:r>
              <a:rPr lang="en-US" dirty="0"/>
              <a:t>Allow each group 5 to 10 minutes to present on the proposed strategy to mitigate the problem.</a:t>
            </a:r>
          </a:p>
        </p:txBody>
      </p:sp>
    </p:spTree>
    <p:extLst>
      <p:ext uri="{BB962C8B-B14F-4D97-AF65-F5344CB8AC3E}">
        <p14:creationId xmlns:p14="http://schemas.microsoft.com/office/powerpoint/2010/main" val="158459918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1441546" y="719556"/>
            <a:ext cx="8383219" cy="550920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latin typeface="Arial" panose="020B0604020202020204" pitchFamily="34" charset="0"/>
                <a:cs typeface="Arial" panose="020B0604020202020204" pitchFamily="34" charset="0"/>
              </a:rPr>
              <a:t>The Water Research Foundation (WRF) is a nonprofit (501c3) organization which provides a unified source for One Water research and a strong presence in relationships with partner organizations, government and regulatory agencies, and Congress. The foundation conducts research in all areas of drinking water, wastewater, </a:t>
            </a:r>
            <a:r>
              <a:rPr lang="en-US" sz="800" dirty="0" err="1">
                <a:latin typeface="Arial" panose="020B0604020202020204" pitchFamily="34" charset="0"/>
                <a:cs typeface="Arial" panose="020B0604020202020204" pitchFamily="34" charset="0"/>
              </a:rPr>
              <a:t>stormwater</a:t>
            </a:r>
            <a:r>
              <a:rPr lang="en-US" sz="800" dirty="0">
                <a:latin typeface="Arial" panose="020B0604020202020204" pitchFamily="34" charset="0"/>
                <a:cs typeface="Arial" panose="020B0604020202020204" pitchFamily="34" charset="0"/>
              </a:rPr>
              <a:t>, and water reuse. The Water Research Foundation’s research portfolio is valued at over $700 million.</a:t>
            </a:r>
          </a:p>
          <a:p>
            <a:r>
              <a:rPr lang="en-US" sz="800" dirty="0">
                <a:latin typeface="Arial" panose="020B0604020202020204" pitchFamily="34" charset="0"/>
                <a:cs typeface="Arial" panose="020B0604020202020204" pitchFamily="34" charset="0"/>
              </a:rPr>
              <a:t>The Foundation plays an important role in the translation and dissemination of applied research, technology demonstration, and education, through creation of research-based educational tools and technology exchange opportunities. WRF serves as a leader and model for collaboration across the water industry and its materials are used to inform policymakers and the public on the science, economic value, and environmental benefits of using and recovering resources found in water, as well as the feasibility of implementing new technologies.</a:t>
            </a:r>
          </a:p>
          <a:p>
            <a:endParaRPr lang="en-US" sz="800" dirty="0">
              <a:latin typeface="Arial" panose="020B0604020202020204" pitchFamily="34" charset="0"/>
              <a:cs typeface="Arial" panose="020B0604020202020204" pitchFamily="34" charset="0"/>
            </a:endParaRPr>
          </a:p>
          <a:p>
            <a:r>
              <a:rPr lang="en-US" sz="800" dirty="0">
                <a:latin typeface="Arial" panose="020B0604020202020204" pitchFamily="34" charset="0"/>
                <a:cs typeface="Arial" panose="020B0604020202020204" pitchFamily="34" charset="0"/>
              </a:rPr>
              <a:t>For more information, contact</a:t>
            </a:r>
            <a:r>
              <a:rPr lang="en-US" sz="800" dirty="0" smtClean="0">
                <a:latin typeface="Arial" panose="020B0604020202020204" pitchFamily="34" charset="0"/>
                <a:cs typeface="Arial" panose="020B0604020202020204" pitchFamily="34" charset="0"/>
              </a:rPr>
              <a:t>:</a:t>
            </a:r>
            <a:br>
              <a:rPr lang="en-US" sz="800" dirty="0" smtClean="0">
                <a:latin typeface="Arial" panose="020B0604020202020204" pitchFamily="34" charset="0"/>
                <a:cs typeface="Arial" panose="020B0604020202020204" pitchFamily="34" charset="0"/>
              </a:rPr>
            </a:br>
            <a:endParaRPr lang="en-US" sz="800" dirty="0">
              <a:latin typeface="Arial" panose="020B0604020202020204" pitchFamily="34" charset="0"/>
              <a:cs typeface="Arial" panose="020B0604020202020204" pitchFamily="34" charset="0"/>
            </a:endParaRPr>
          </a:p>
          <a:p>
            <a:r>
              <a:rPr lang="en-US" sz="800" b="1" dirty="0">
                <a:solidFill>
                  <a:srgbClr val="004F71"/>
                </a:solidFill>
                <a:latin typeface="Arial" panose="020B0604020202020204" pitchFamily="34" charset="0"/>
                <a:cs typeface="Arial" panose="020B0604020202020204" pitchFamily="34" charset="0"/>
              </a:rPr>
              <a:t>The Water Research Foundation</a:t>
            </a:r>
          </a:p>
          <a:p>
            <a:r>
              <a:rPr lang="en-US" sz="800" dirty="0">
                <a:latin typeface="Arial" panose="020B0604020202020204" pitchFamily="34" charset="0"/>
                <a:cs typeface="Arial" panose="020B0604020202020204" pitchFamily="34" charset="0"/>
              </a:rPr>
              <a:t>Alexandria, VA Office</a:t>
            </a:r>
          </a:p>
          <a:p>
            <a:r>
              <a:rPr lang="en-US" sz="800" dirty="0">
                <a:latin typeface="Arial" panose="020B0604020202020204" pitchFamily="34" charset="0"/>
                <a:cs typeface="Arial" panose="020B0604020202020204" pitchFamily="34" charset="0"/>
              </a:rPr>
              <a:t>1199 North Fairfax Street, Suite 900</a:t>
            </a:r>
          </a:p>
          <a:p>
            <a:r>
              <a:rPr lang="en-US" sz="800" dirty="0">
                <a:latin typeface="Arial" panose="020B0604020202020204" pitchFamily="34" charset="0"/>
                <a:cs typeface="Arial" panose="020B0604020202020204" pitchFamily="34" charset="0"/>
              </a:rPr>
              <a:t>Alexandria, VA 22314-1445</a:t>
            </a:r>
          </a:p>
          <a:p>
            <a:r>
              <a:rPr lang="en-US" sz="800" dirty="0">
                <a:latin typeface="Arial" panose="020B0604020202020204" pitchFamily="34" charset="0"/>
                <a:cs typeface="Arial" panose="020B0604020202020204" pitchFamily="34" charset="0"/>
              </a:rPr>
              <a:t>Tel: 571.384.2100</a:t>
            </a:r>
          </a:p>
          <a:p>
            <a:r>
              <a:rPr lang="en-US" sz="800" dirty="0" smtClean="0">
                <a:latin typeface="Arial" panose="020B0604020202020204" pitchFamily="34" charset="0"/>
                <a:cs typeface="Arial" panose="020B0604020202020204" pitchFamily="34" charset="0"/>
                <a:hlinkClick r:id="rId2"/>
              </a:rPr>
              <a:t>www.werf.org</a:t>
            </a:r>
            <a:r>
              <a:rPr lang="en-US" sz="800" dirty="0" smtClean="0">
                <a:latin typeface="Arial" panose="020B0604020202020204" pitchFamily="34" charset="0"/>
                <a:cs typeface="Arial" panose="020B0604020202020204" pitchFamily="34" charset="0"/>
              </a:rPr>
              <a:t>     </a:t>
            </a:r>
            <a:r>
              <a:rPr lang="en-US" sz="800" dirty="0" smtClean="0">
                <a:latin typeface="Arial" panose="020B0604020202020204" pitchFamily="34" charset="0"/>
                <a:cs typeface="Arial" panose="020B0604020202020204" pitchFamily="34" charset="0"/>
                <a:hlinkClick r:id="rId3"/>
              </a:rPr>
              <a:t>werf@werf.org</a:t>
            </a:r>
            <a:endParaRPr lang="en-US" sz="800" dirty="0" smtClean="0">
              <a:latin typeface="Arial" panose="020B0604020202020204" pitchFamily="34" charset="0"/>
              <a:cs typeface="Arial" panose="020B0604020202020204" pitchFamily="34" charset="0"/>
            </a:endParaRPr>
          </a:p>
          <a:p>
            <a:endParaRPr lang="en-US" sz="800" dirty="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Denver</a:t>
            </a:r>
            <a:r>
              <a:rPr lang="en-US" sz="800" dirty="0">
                <a:latin typeface="Arial" panose="020B0604020202020204" pitchFamily="34" charset="0"/>
                <a:cs typeface="Arial" panose="020B0604020202020204" pitchFamily="34" charset="0"/>
              </a:rPr>
              <a:t>, CO Office</a:t>
            </a:r>
          </a:p>
          <a:p>
            <a:r>
              <a:rPr lang="en-US" sz="800" dirty="0">
                <a:latin typeface="Arial" panose="020B0604020202020204" pitchFamily="34" charset="0"/>
                <a:cs typeface="Arial" panose="020B0604020202020204" pitchFamily="34" charset="0"/>
              </a:rPr>
              <a:t>6666 West Quincy Avenue</a:t>
            </a:r>
          </a:p>
          <a:p>
            <a:r>
              <a:rPr lang="en-US" sz="800" dirty="0">
                <a:latin typeface="Arial" panose="020B0604020202020204" pitchFamily="34" charset="0"/>
                <a:cs typeface="Arial" panose="020B0604020202020204" pitchFamily="34" charset="0"/>
              </a:rPr>
              <a:t>Denver, Colorado 80235-3098</a:t>
            </a:r>
          </a:p>
          <a:p>
            <a:r>
              <a:rPr lang="en-US" sz="800" dirty="0">
                <a:latin typeface="Arial" panose="020B0604020202020204" pitchFamily="34" charset="0"/>
                <a:cs typeface="Arial" panose="020B0604020202020204" pitchFamily="34" charset="0"/>
              </a:rPr>
              <a:t>Tel: 303.347.6100</a:t>
            </a:r>
          </a:p>
          <a:p>
            <a:r>
              <a:rPr lang="en-US" sz="800" dirty="0" smtClean="0">
                <a:latin typeface="Arial" panose="020B0604020202020204" pitchFamily="34" charset="0"/>
                <a:cs typeface="Arial" panose="020B0604020202020204" pitchFamily="34" charset="0"/>
                <a:hlinkClick r:id="rId4"/>
              </a:rPr>
              <a:t>www.waterrf.org</a:t>
            </a:r>
            <a:r>
              <a:rPr lang="en-US" sz="800" dirty="0" smtClean="0">
                <a:latin typeface="Arial" panose="020B0604020202020204" pitchFamily="34" charset="0"/>
                <a:cs typeface="Arial" panose="020B0604020202020204" pitchFamily="34" charset="0"/>
              </a:rPr>
              <a:t>     </a:t>
            </a:r>
            <a:r>
              <a:rPr lang="en-US" sz="800" dirty="0" smtClean="0">
                <a:latin typeface="Arial" panose="020B0604020202020204" pitchFamily="34" charset="0"/>
                <a:cs typeface="Arial" panose="020B0604020202020204" pitchFamily="34" charset="0"/>
                <a:hlinkClick r:id="rId5"/>
              </a:rPr>
              <a:t>Info@WaterRF.org</a:t>
            </a:r>
            <a:endParaRPr lang="en-US" sz="800" dirty="0" smtClean="0">
              <a:latin typeface="Arial" panose="020B0604020202020204" pitchFamily="34" charset="0"/>
              <a:cs typeface="Arial" panose="020B0604020202020204" pitchFamily="34" charset="0"/>
            </a:endParaRPr>
          </a:p>
          <a:p>
            <a:endParaRPr lang="en-US" sz="800" dirty="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 Copyright </a:t>
            </a:r>
            <a:r>
              <a:rPr lang="en-US" sz="800" dirty="0">
                <a:latin typeface="Arial" panose="020B0604020202020204" pitchFamily="34" charset="0"/>
                <a:cs typeface="Arial" panose="020B0604020202020204" pitchFamily="34" charset="0"/>
              </a:rPr>
              <a:t>2018 by The Water Research Foundation. All rights reserved. Permission to copy must be obtained from The Water Research Foundation.</a:t>
            </a:r>
          </a:p>
          <a:p>
            <a:r>
              <a:rPr lang="en-US" sz="800" dirty="0">
                <a:latin typeface="Arial" panose="020B0604020202020204" pitchFamily="34" charset="0"/>
                <a:cs typeface="Arial" panose="020B0604020202020204" pitchFamily="34" charset="0"/>
              </a:rPr>
              <a:t>WRF ISBN: 978-1-60573-363-0</a:t>
            </a:r>
          </a:p>
          <a:p>
            <a:r>
              <a:rPr lang="en-US" sz="800" dirty="0">
                <a:latin typeface="Arial" panose="020B0604020202020204" pitchFamily="34" charset="0"/>
                <a:cs typeface="Arial" panose="020B0604020202020204" pitchFamily="34" charset="0"/>
              </a:rPr>
              <a:t>WRF Project Number: Reuse-15-05/4772</a:t>
            </a:r>
          </a:p>
          <a:p>
            <a:endParaRPr lang="en-US" sz="8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This </a:t>
            </a:r>
            <a:r>
              <a:rPr lang="en-US" sz="800" dirty="0">
                <a:latin typeface="Arial" panose="020B0604020202020204" pitchFamily="34" charset="0"/>
                <a:cs typeface="Arial" panose="020B0604020202020204" pitchFamily="34" charset="0"/>
              </a:rPr>
              <a:t>report was prepared by the organization(s) named below as an account of work sponsored by The Water Research Foundation. Neither The Water Research Foundation, members of The Water Research Foundation, the organization(s) named below, nor any person acting on their behalf: (a) makes any warranty, express or implied, with respect to the use of any information, apparatus, method, or process disclosed in this report or that such use may not infringe on privately owned rights; or (b) assumes any liabilities with respect to the use of, or for damages resulting from the use of, any information, apparatus, method, or process disclosed in this report</a:t>
            </a:r>
            <a:r>
              <a:rPr lang="en-US" sz="800" dirty="0" smtClean="0">
                <a:latin typeface="Arial" panose="020B0604020202020204" pitchFamily="34" charset="0"/>
                <a:cs typeface="Arial" panose="020B0604020202020204" pitchFamily="34" charset="0"/>
              </a:rPr>
              <a:t>.</a:t>
            </a:r>
          </a:p>
          <a:p>
            <a:endParaRPr lang="en-US" sz="800" dirty="0">
              <a:latin typeface="Arial" panose="020B0604020202020204" pitchFamily="34" charset="0"/>
              <a:cs typeface="Arial" panose="020B0604020202020204" pitchFamily="34" charset="0"/>
            </a:endParaRPr>
          </a:p>
          <a:p>
            <a:r>
              <a:rPr lang="en-US" sz="800" dirty="0">
                <a:latin typeface="Arial" panose="020B0604020202020204" pitchFamily="34" charset="0"/>
                <a:cs typeface="Arial" panose="020B0604020202020204" pitchFamily="34" charset="0"/>
              </a:rPr>
              <a:t>Hazen and Sawyer, </a:t>
            </a:r>
            <a:r>
              <a:rPr lang="en-US" sz="800" dirty="0" err="1">
                <a:latin typeface="Arial" panose="020B0604020202020204" pitchFamily="34" charset="0"/>
                <a:cs typeface="Arial" panose="020B0604020202020204" pitchFamily="34" charset="0"/>
              </a:rPr>
              <a:t>Carollo</a:t>
            </a:r>
            <a:r>
              <a:rPr lang="en-US" sz="800" dirty="0">
                <a:latin typeface="Arial" panose="020B0604020202020204" pitchFamily="34" charset="0"/>
                <a:cs typeface="Arial" panose="020B0604020202020204" pitchFamily="34" charset="0"/>
              </a:rPr>
              <a:t> Engineers Inc., Santa Clara Valley Water </a:t>
            </a:r>
            <a:r>
              <a:rPr lang="en-US" sz="800" dirty="0" smtClean="0">
                <a:latin typeface="Arial" panose="020B0604020202020204" pitchFamily="34" charset="0"/>
                <a:cs typeface="Arial" panose="020B0604020202020204" pitchFamily="34" charset="0"/>
              </a:rPr>
              <a:t>District</a:t>
            </a:r>
          </a:p>
          <a:p>
            <a:endParaRPr lang="en-US" sz="800" dirty="0">
              <a:latin typeface="Arial" panose="020B0604020202020204" pitchFamily="34" charset="0"/>
              <a:cs typeface="Arial" panose="020B0604020202020204" pitchFamily="34" charset="0"/>
            </a:endParaRPr>
          </a:p>
          <a:p>
            <a:r>
              <a:rPr lang="en-US" sz="800" dirty="0">
                <a:latin typeface="Arial" panose="020B0604020202020204" pitchFamily="34" charset="0"/>
                <a:cs typeface="Arial" panose="020B0604020202020204" pitchFamily="34" charset="0"/>
              </a:rPr>
              <a:t>This document was reviewed by a panel of independent experts selected by The Water Research Foundation. Mention of trade names or commercial products or services does not constitute endorsement or recommendations for use. Similarly, omission of products or trade names indicates nothing concerning The Water Research Foundation's positions regarding product effectiveness or applicability.</a:t>
            </a:r>
          </a:p>
          <a:p>
            <a:r>
              <a:rPr lang="en-US" dirty="0"/>
              <a:t> </a:t>
            </a:r>
          </a:p>
          <a:p>
            <a:endParaRPr lang="en-US" dirty="0"/>
          </a:p>
        </p:txBody>
      </p:sp>
    </p:spTree>
    <p:extLst>
      <p:ext uri="{BB962C8B-B14F-4D97-AF65-F5344CB8AC3E}">
        <p14:creationId xmlns:p14="http://schemas.microsoft.com/office/powerpoint/2010/main" val="38918236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41964"/>
            <a:ext cx="10338919" cy="533400"/>
          </a:xfrm>
        </p:spPr>
        <p:txBody>
          <a:bodyPr>
            <a:normAutofit/>
          </a:bodyPr>
          <a:lstStyle/>
          <a:p>
            <a:r>
              <a:rPr lang="en-US" sz="3200" dirty="0"/>
              <a:t>Role of Adsorption in Potable Reuse	</a:t>
            </a:r>
          </a:p>
        </p:txBody>
      </p:sp>
      <p:sp>
        <p:nvSpPr>
          <p:cNvPr id="2" name="Content Placeholder 1"/>
          <p:cNvSpPr>
            <a:spLocks noGrp="1"/>
          </p:cNvSpPr>
          <p:nvPr>
            <p:ph type="body" sz="quarter" idx="10"/>
          </p:nvPr>
        </p:nvSpPr>
        <p:spPr>
          <a:xfrm>
            <a:off x="548657" y="2346783"/>
            <a:ext cx="4937743" cy="3897606"/>
          </a:xfrm>
        </p:spPr>
        <p:txBody>
          <a:bodyPr>
            <a:normAutofit lnSpcReduction="10000"/>
          </a:bodyPr>
          <a:lstStyle/>
          <a:p>
            <a:r>
              <a:rPr lang="en-US" dirty="0"/>
              <a:t>Wastewater: Tertiary water polishing process after wastewater biological treatment</a:t>
            </a:r>
          </a:p>
          <a:p>
            <a:r>
              <a:rPr lang="en-US" dirty="0"/>
              <a:t>Drinking Water: Remove natural organic matter, organic chemicals, and taste and odor compounds; Used to control formation of disinfection byproducts</a:t>
            </a:r>
          </a:p>
          <a:p>
            <a:endParaRPr lang="en-US" dirty="0"/>
          </a:p>
        </p:txBody>
      </p:sp>
      <p:sp>
        <p:nvSpPr>
          <p:cNvPr id="4" name="TextBox 3"/>
          <p:cNvSpPr txBox="1"/>
          <p:nvPr/>
        </p:nvSpPr>
        <p:spPr>
          <a:xfrm>
            <a:off x="1352550" y="1556251"/>
            <a:ext cx="2780538" cy="523220"/>
          </a:xfrm>
          <a:prstGeom prst="rect">
            <a:avLst/>
          </a:prstGeom>
          <a:noFill/>
        </p:spPr>
        <p:txBody>
          <a:bodyPr wrap="square" rtlCol="0">
            <a:spAutoFit/>
          </a:bodyPr>
          <a:lstStyle/>
          <a:p>
            <a:r>
              <a:rPr lang="en-US" sz="2800" b="1" dirty="0">
                <a:latin typeface="Arial" panose="020B0604020202020204" pitchFamily="34" charset="0"/>
                <a:cs typeface="Arial" panose="020B0604020202020204" pitchFamily="34" charset="0"/>
              </a:rPr>
              <a:t>Typical Uses</a:t>
            </a:r>
          </a:p>
        </p:txBody>
      </p:sp>
      <p:sp>
        <p:nvSpPr>
          <p:cNvPr id="5" name="TextBox 4"/>
          <p:cNvSpPr txBox="1"/>
          <p:nvPr/>
        </p:nvSpPr>
        <p:spPr>
          <a:xfrm>
            <a:off x="7886700" y="1569452"/>
            <a:ext cx="3380318" cy="523220"/>
          </a:xfrm>
          <a:prstGeom prst="rect">
            <a:avLst/>
          </a:prstGeom>
          <a:noFill/>
        </p:spPr>
        <p:txBody>
          <a:bodyPr wrap="square" rtlCol="0">
            <a:spAutoFit/>
          </a:bodyPr>
          <a:lstStyle/>
          <a:p>
            <a:r>
              <a:rPr lang="en-US" sz="2800" b="1" dirty="0">
                <a:latin typeface="Arial" panose="020B0604020202020204" pitchFamily="34" charset="0"/>
                <a:cs typeface="Arial" panose="020B0604020202020204" pitchFamily="34" charset="0"/>
              </a:rPr>
              <a:t>Potable Reuse</a:t>
            </a:r>
          </a:p>
        </p:txBody>
      </p:sp>
      <p:cxnSp>
        <p:nvCxnSpPr>
          <p:cNvPr id="6" name="Straight Arrow Connector 5"/>
          <p:cNvCxnSpPr>
            <a:cxnSpLocks/>
          </p:cNvCxnSpPr>
          <p:nvPr/>
        </p:nvCxnSpPr>
        <p:spPr>
          <a:xfrm rot="10800000" flipH="1">
            <a:off x="5486400" y="3606800"/>
            <a:ext cx="1216301" cy="0"/>
          </a:xfrm>
          <a:prstGeom prst="straightConnector1">
            <a:avLst/>
          </a:prstGeom>
          <a:ln w="101600">
            <a:solidFill>
              <a:srgbClr val="C00000"/>
            </a:solidFill>
            <a:tailEnd type="triangle"/>
          </a:ln>
          <a:effectLst/>
        </p:spPr>
        <p:style>
          <a:lnRef idx="2">
            <a:schemeClr val="accent1"/>
          </a:lnRef>
          <a:fillRef idx="0">
            <a:schemeClr val="accent1"/>
          </a:fillRef>
          <a:effectRef idx="1">
            <a:schemeClr val="accent1"/>
          </a:effectRef>
          <a:fontRef idx="minor">
            <a:schemeClr val="tx1"/>
          </a:fontRef>
        </p:style>
      </p:cxnSp>
      <p:sp>
        <p:nvSpPr>
          <p:cNvPr id="7" name="Content Placeholder 1"/>
          <p:cNvSpPr txBox="1">
            <a:spLocks/>
          </p:cNvSpPr>
          <p:nvPr/>
        </p:nvSpPr>
        <p:spPr>
          <a:xfrm>
            <a:off x="7107987" y="2346782"/>
            <a:ext cx="4937743" cy="346346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Remove effluent organic compounds, organic chemicals, and taste and odor compounds</a:t>
            </a:r>
          </a:p>
          <a:p>
            <a:r>
              <a:rPr lang="en-US" dirty="0"/>
              <a:t>Provide an additional barrier against refractory organic compounds</a:t>
            </a:r>
          </a:p>
          <a:p>
            <a:r>
              <a:rPr lang="en-US" dirty="0"/>
              <a:t>Additional barrier to protect health (acute and chronic)</a:t>
            </a:r>
          </a:p>
          <a:p>
            <a:endParaRPr lang="en-US" dirty="0"/>
          </a:p>
        </p:txBody>
      </p:sp>
    </p:spTree>
    <p:extLst>
      <p:ext uri="{BB962C8B-B14F-4D97-AF65-F5344CB8AC3E}">
        <p14:creationId xmlns:p14="http://schemas.microsoft.com/office/powerpoint/2010/main" val="2120396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3949" y="1259248"/>
            <a:ext cx="7245699" cy="2180084"/>
          </a:xfrm>
        </p:spPr>
        <p:txBody>
          <a:bodyPr/>
          <a:lstStyle/>
          <a:p>
            <a:r>
              <a:rPr lang="en-US" b="0" dirty="0">
                <a:latin typeface="Arial" panose="020B0604020202020204" pitchFamily="34" charset="0"/>
                <a:cs typeface="Arial" panose="020B0604020202020204" pitchFamily="34" charset="0"/>
              </a:rPr>
              <a:t>Introduction and Fundamentals</a:t>
            </a:r>
          </a:p>
        </p:txBody>
      </p:sp>
    </p:spTree>
    <p:extLst>
      <p:ext uri="{BB962C8B-B14F-4D97-AF65-F5344CB8AC3E}">
        <p14:creationId xmlns:p14="http://schemas.microsoft.com/office/powerpoint/2010/main" val="30984544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title"/>
          </p:nvPr>
        </p:nvSpPr>
        <p:spPr>
          <a:xfrm>
            <a:off x="685800" y="541964"/>
            <a:ext cx="10338919" cy="533400"/>
          </a:xfrm>
        </p:spPr>
        <p:txBody>
          <a:bodyPr>
            <a:normAutofit fontScale="90000"/>
          </a:bodyPr>
          <a:lstStyle/>
          <a:p>
            <a:r>
              <a:rPr lang="en-US" sz="3600" dirty="0"/>
              <a:t>Adsorption is </a:t>
            </a:r>
            <a:r>
              <a:rPr lang="en-US" sz="3600" dirty="0" smtClean="0"/>
              <a:t>Not </a:t>
            </a:r>
            <a:r>
              <a:rPr lang="en-US" sz="3600" dirty="0"/>
              <a:t>A</a:t>
            </a:r>
            <a:r>
              <a:rPr lang="en-US" sz="3600" dirty="0" smtClean="0"/>
              <a:t>bsorption</a:t>
            </a:r>
            <a:endParaRPr lang="en-US" sz="3600" dirty="0"/>
          </a:p>
        </p:txBody>
      </p:sp>
      <p:sp>
        <p:nvSpPr>
          <p:cNvPr id="12" name="Oval 11"/>
          <p:cNvSpPr>
            <a:spLocks noChangeAspect="1"/>
          </p:cNvSpPr>
          <p:nvPr/>
        </p:nvSpPr>
        <p:spPr bwMode="auto">
          <a:xfrm>
            <a:off x="3388474" y="4028440"/>
            <a:ext cx="822960" cy="822960"/>
          </a:xfrm>
          <a:prstGeom prst="ellipse">
            <a:avLst/>
          </a:prstGeom>
          <a:gradFill flip="none" rotWithShape="1">
            <a:gsLst>
              <a:gs pos="47000">
                <a:srgbClr val="2981CF">
                  <a:alpha val="44000"/>
                </a:srgbClr>
              </a:gs>
              <a:gs pos="95000">
                <a:srgbClr val="CADAE1">
                  <a:alpha val="44000"/>
                </a:srgbClr>
              </a:gs>
              <a:gs pos="0">
                <a:srgbClr val="215D93">
                  <a:alpha val="44000"/>
                </a:srgbClr>
              </a:gs>
            </a:gsLst>
            <a:path path="circle">
              <a:fillToRect l="100000" t="100000"/>
            </a:path>
            <a:tileRect r="-100000" b="-10000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fontAlgn="base">
              <a:spcBef>
                <a:spcPct val="0"/>
              </a:spcBef>
              <a:spcAft>
                <a:spcPct val="0"/>
              </a:spcAft>
            </a:pPr>
            <a:endParaRPr lang="en-US" sz="1400" dirty="0">
              <a:latin typeface="Arial Black" pitchFamily="34" charset="0"/>
            </a:endParaRPr>
          </a:p>
        </p:txBody>
      </p:sp>
      <p:sp>
        <p:nvSpPr>
          <p:cNvPr id="13" name="Oval 12"/>
          <p:cNvSpPr/>
          <p:nvPr/>
        </p:nvSpPr>
        <p:spPr bwMode="auto">
          <a:xfrm>
            <a:off x="3471024" y="5562600"/>
            <a:ext cx="228600" cy="228600"/>
          </a:xfrm>
          <a:prstGeom prst="ellipse">
            <a:avLst/>
          </a:prstGeom>
          <a:solidFill>
            <a:schemeClr val="accent5">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fontAlgn="base">
              <a:spcBef>
                <a:spcPct val="0"/>
              </a:spcBef>
              <a:spcAft>
                <a:spcPct val="0"/>
              </a:spcAft>
            </a:pPr>
            <a:endParaRPr lang="en-US" sz="1400" dirty="0">
              <a:latin typeface="Arial Black" pitchFamily="34" charset="0"/>
            </a:endParaRPr>
          </a:p>
        </p:txBody>
      </p:sp>
      <p:sp>
        <p:nvSpPr>
          <p:cNvPr id="14" name="Oval 13"/>
          <p:cNvSpPr/>
          <p:nvPr/>
        </p:nvSpPr>
        <p:spPr bwMode="auto">
          <a:xfrm>
            <a:off x="2480424" y="4226560"/>
            <a:ext cx="228600" cy="228600"/>
          </a:xfrm>
          <a:prstGeom prst="ellipse">
            <a:avLst/>
          </a:prstGeom>
          <a:solidFill>
            <a:schemeClr val="accent5">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fontAlgn="base">
              <a:spcBef>
                <a:spcPct val="0"/>
              </a:spcBef>
              <a:spcAft>
                <a:spcPct val="0"/>
              </a:spcAft>
            </a:pPr>
            <a:endParaRPr lang="en-US" sz="1400" dirty="0">
              <a:latin typeface="Arial Black" pitchFamily="34" charset="0"/>
            </a:endParaRPr>
          </a:p>
        </p:txBody>
      </p:sp>
      <p:sp>
        <p:nvSpPr>
          <p:cNvPr id="15" name="Oval 14"/>
          <p:cNvSpPr/>
          <p:nvPr/>
        </p:nvSpPr>
        <p:spPr bwMode="auto">
          <a:xfrm>
            <a:off x="4918824" y="4455160"/>
            <a:ext cx="228600" cy="228600"/>
          </a:xfrm>
          <a:prstGeom prst="ellipse">
            <a:avLst/>
          </a:prstGeom>
          <a:solidFill>
            <a:schemeClr val="accent5">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fontAlgn="base">
              <a:spcBef>
                <a:spcPct val="0"/>
              </a:spcBef>
              <a:spcAft>
                <a:spcPct val="0"/>
              </a:spcAft>
            </a:pPr>
            <a:endParaRPr lang="en-US" sz="1400" dirty="0">
              <a:latin typeface="Arial Black" pitchFamily="34" charset="0"/>
            </a:endParaRPr>
          </a:p>
        </p:txBody>
      </p:sp>
      <p:sp>
        <p:nvSpPr>
          <p:cNvPr id="16" name="Rectangle 15"/>
          <p:cNvSpPr>
            <a:spLocks noChangeAspect="1"/>
          </p:cNvSpPr>
          <p:nvPr/>
        </p:nvSpPr>
        <p:spPr bwMode="auto">
          <a:xfrm>
            <a:off x="3318624" y="2216150"/>
            <a:ext cx="914400" cy="914400"/>
          </a:xfrm>
          <a:prstGeom prst="rect">
            <a:avLst/>
          </a:prstGeom>
          <a:gradFill flip="none" rotWithShape="1">
            <a:gsLst>
              <a:gs pos="0">
                <a:schemeClr val="accent4">
                  <a:lumMod val="65000"/>
                  <a:lumOff val="35000"/>
                </a:schemeClr>
              </a:gs>
              <a:gs pos="99000">
                <a:schemeClr val="bg1">
                  <a:lumMod val="75000"/>
                </a:schemeClr>
              </a:gs>
            </a:gsLst>
            <a:lin ang="16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fontAlgn="base">
              <a:spcBef>
                <a:spcPct val="0"/>
              </a:spcBef>
              <a:spcAft>
                <a:spcPct val="0"/>
              </a:spcAft>
            </a:pPr>
            <a:endParaRPr lang="en-US" sz="1400" dirty="0">
              <a:latin typeface="Arial Black" pitchFamily="34" charset="0"/>
            </a:endParaRPr>
          </a:p>
        </p:txBody>
      </p:sp>
      <p:sp>
        <p:nvSpPr>
          <p:cNvPr id="17" name="Oval 16"/>
          <p:cNvSpPr/>
          <p:nvPr/>
        </p:nvSpPr>
        <p:spPr bwMode="auto">
          <a:xfrm>
            <a:off x="5420474" y="2133600"/>
            <a:ext cx="228600" cy="228600"/>
          </a:xfrm>
          <a:prstGeom prst="ellipse">
            <a:avLst/>
          </a:prstGeom>
          <a:solidFill>
            <a:schemeClr val="accent5">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fontAlgn="base">
              <a:spcBef>
                <a:spcPct val="0"/>
              </a:spcBef>
              <a:spcAft>
                <a:spcPct val="0"/>
              </a:spcAft>
            </a:pPr>
            <a:endParaRPr lang="en-US" sz="1400" dirty="0">
              <a:latin typeface="Arial Black" pitchFamily="34" charset="0"/>
            </a:endParaRPr>
          </a:p>
        </p:txBody>
      </p:sp>
      <p:sp>
        <p:nvSpPr>
          <p:cNvPr id="18" name="Oval 17"/>
          <p:cNvSpPr/>
          <p:nvPr/>
        </p:nvSpPr>
        <p:spPr bwMode="auto">
          <a:xfrm>
            <a:off x="3591674" y="1447800"/>
            <a:ext cx="228600" cy="228600"/>
          </a:xfrm>
          <a:prstGeom prst="ellipse">
            <a:avLst/>
          </a:prstGeom>
          <a:solidFill>
            <a:srgbClr val="FED76B"/>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fontAlgn="base">
              <a:spcBef>
                <a:spcPct val="0"/>
              </a:spcBef>
              <a:spcAft>
                <a:spcPct val="0"/>
              </a:spcAft>
            </a:pPr>
            <a:endParaRPr lang="en-US" sz="1400" dirty="0">
              <a:latin typeface="Arial Black" pitchFamily="34" charset="0"/>
            </a:endParaRPr>
          </a:p>
        </p:txBody>
      </p:sp>
      <p:sp>
        <p:nvSpPr>
          <p:cNvPr id="19" name="Freeform 18"/>
          <p:cNvSpPr/>
          <p:nvPr/>
        </p:nvSpPr>
        <p:spPr bwMode="auto">
          <a:xfrm>
            <a:off x="2220074" y="2286000"/>
            <a:ext cx="228600" cy="228600"/>
          </a:xfrm>
          <a:custGeom>
            <a:avLst/>
            <a:gdLst>
              <a:gd name="connsiteX0" fmla="*/ 0 w 381000"/>
              <a:gd name="connsiteY0" fmla="*/ 190500 h 381000"/>
              <a:gd name="connsiteX1" fmla="*/ 190500 w 381000"/>
              <a:gd name="connsiteY1" fmla="*/ 0 h 381000"/>
              <a:gd name="connsiteX2" fmla="*/ 381000 w 381000"/>
              <a:gd name="connsiteY2" fmla="*/ 190500 h 381000"/>
              <a:gd name="connsiteX3" fmla="*/ 190500 w 381000"/>
              <a:gd name="connsiteY3" fmla="*/ 381000 h 381000"/>
              <a:gd name="connsiteX4" fmla="*/ 0 w 381000"/>
              <a:gd name="connsiteY4" fmla="*/ 190500 h 38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381000">
                <a:moveTo>
                  <a:pt x="0" y="190500"/>
                </a:moveTo>
                <a:cubicBezTo>
                  <a:pt x="0" y="85290"/>
                  <a:pt x="85290" y="0"/>
                  <a:pt x="190500" y="0"/>
                </a:cubicBezTo>
                <a:cubicBezTo>
                  <a:pt x="295710" y="0"/>
                  <a:pt x="381000" y="85290"/>
                  <a:pt x="381000" y="190500"/>
                </a:cubicBezTo>
                <a:cubicBezTo>
                  <a:pt x="381000" y="295710"/>
                  <a:pt x="295710" y="381000"/>
                  <a:pt x="190500" y="381000"/>
                </a:cubicBezTo>
                <a:cubicBezTo>
                  <a:pt x="85290" y="381000"/>
                  <a:pt x="0" y="295710"/>
                  <a:pt x="0" y="190500"/>
                </a:cubicBezTo>
                <a:close/>
              </a:path>
            </a:pathLst>
          </a:custGeom>
          <a:solidFill>
            <a:schemeClr val="accent5">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fontAlgn="base">
              <a:spcBef>
                <a:spcPct val="0"/>
              </a:spcBef>
              <a:spcAft>
                <a:spcPct val="0"/>
              </a:spcAft>
            </a:pPr>
            <a:endParaRPr lang="en-US" sz="1400" dirty="0">
              <a:latin typeface="Arial Black" pitchFamily="34" charset="0"/>
            </a:endParaRPr>
          </a:p>
        </p:txBody>
      </p:sp>
      <p:cxnSp>
        <p:nvCxnSpPr>
          <p:cNvPr id="20" name="Straight Connector 19"/>
          <p:cNvCxnSpPr/>
          <p:nvPr/>
        </p:nvCxnSpPr>
        <p:spPr bwMode="auto">
          <a:xfrm>
            <a:off x="1915274" y="3574256"/>
            <a:ext cx="3961606" cy="794"/>
          </a:xfrm>
          <a:prstGeom prst="line">
            <a:avLst/>
          </a:prstGeom>
          <a:noFill/>
          <a:ln w="19050" cap="rnd" cmpd="sng" algn="ctr">
            <a:solidFill>
              <a:schemeClr val="bg1">
                <a:lumMod val="65000"/>
              </a:schemeClr>
            </a:solidFill>
            <a:prstDash val="sysDash"/>
            <a:round/>
            <a:headEnd type="none" w="med" len="med"/>
            <a:tailEnd type="none" w="med" len="med"/>
          </a:ln>
          <a:effectLst/>
        </p:spPr>
      </p:cxnSp>
      <p:sp>
        <p:nvSpPr>
          <p:cNvPr id="2" name="TextBox 1"/>
          <p:cNvSpPr txBox="1"/>
          <p:nvPr/>
        </p:nvSpPr>
        <p:spPr>
          <a:xfrm>
            <a:off x="6836525" y="1826965"/>
            <a:ext cx="3661953" cy="1692771"/>
          </a:xfrm>
          <a:prstGeom prst="rect">
            <a:avLst/>
          </a:prstGeom>
          <a:noFill/>
        </p:spPr>
        <p:txBody>
          <a:bodyPr wrap="square" rtlCol="0">
            <a:spAutoFit/>
          </a:bodyPr>
          <a:lstStyle/>
          <a:p>
            <a:r>
              <a:rPr lang="en-US" sz="2600" b="1" dirty="0">
                <a:latin typeface="Arial" panose="020B0604020202020204" pitchFamily="34" charset="0"/>
                <a:cs typeface="Arial" panose="020B0604020202020204" pitchFamily="34" charset="0"/>
              </a:rPr>
              <a:t>Ad</a:t>
            </a:r>
            <a:r>
              <a:rPr lang="en-US" sz="2600" dirty="0">
                <a:latin typeface="Arial" panose="020B0604020202020204" pitchFamily="34" charset="0"/>
                <a:cs typeface="Arial" panose="020B0604020202020204" pitchFamily="34" charset="0"/>
              </a:rPr>
              <a:t>sorption: Organic compounds attach onto the surface of an impermeable solid</a:t>
            </a:r>
          </a:p>
        </p:txBody>
      </p:sp>
      <p:sp>
        <p:nvSpPr>
          <p:cNvPr id="21" name="TextBox 20"/>
          <p:cNvSpPr txBox="1"/>
          <p:nvPr/>
        </p:nvSpPr>
        <p:spPr>
          <a:xfrm>
            <a:off x="6888059" y="3984129"/>
            <a:ext cx="3661953" cy="1692771"/>
          </a:xfrm>
          <a:prstGeom prst="rect">
            <a:avLst/>
          </a:prstGeom>
          <a:noFill/>
        </p:spPr>
        <p:txBody>
          <a:bodyPr wrap="square" rtlCol="0">
            <a:spAutoFit/>
          </a:bodyPr>
          <a:lstStyle/>
          <a:p>
            <a:r>
              <a:rPr lang="en-US" sz="2600" b="1" dirty="0">
                <a:latin typeface="Arial" panose="020B0604020202020204" pitchFamily="34" charset="0"/>
                <a:cs typeface="Arial" panose="020B0604020202020204" pitchFamily="34" charset="0"/>
              </a:rPr>
              <a:t>Ab</a:t>
            </a:r>
            <a:r>
              <a:rPr lang="en-US" sz="2600" dirty="0">
                <a:latin typeface="Arial" panose="020B0604020202020204" pitchFamily="34" charset="0"/>
                <a:cs typeface="Arial" panose="020B0604020202020204" pitchFamily="34" charset="0"/>
              </a:rPr>
              <a:t>sorption: Compounds are dissolved into a volume of a permeable solid</a:t>
            </a:r>
          </a:p>
        </p:txBody>
      </p:sp>
      <p:cxnSp>
        <p:nvCxnSpPr>
          <p:cNvPr id="4" name="Straight Arrow Connector 3"/>
          <p:cNvCxnSpPr>
            <a:cxnSpLocks/>
          </p:cNvCxnSpPr>
          <p:nvPr/>
        </p:nvCxnSpPr>
        <p:spPr>
          <a:xfrm flipH="1">
            <a:off x="5420475" y="4569460"/>
            <a:ext cx="1216301" cy="0"/>
          </a:xfrm>
          <a:prstGeom prst="straightConnector1">
            <a:avLst/>
          </a:prstGeom>
          <a:ln>
            <a:solidFill>
              <a:srgbClr val="C0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a:cxnSpLocks/>
          </p:cNvCxnSpPr>
          <p:nvPr/>
        </p:nvCxnSpPr>
        <p:spPr>
          <a:xfrm flipH="1">
            <a:off x="5346733" y="2673350"/>
            <a:ext cx="1216301" cy="0"/>
          </a:xfrm>
          <a:prstGeom prst="straightConnector1">
            <a:avLst/>
          </a:prstGeom>
          <a:ln>
            <a:solidFill>
              <a:srgbClr val="C00000"/>
            </a:solidFill>
            <a:tailEnd type="triangle"/>
          </a:ln>
          <a:effectLst/>
        </p:spPr>
        <p:style>
          <a:lnRef idx="2">
            <a:schemeClr val="accent1"/>
          </a:lnRef>
          <a:fillRef idx="0">
            <a:schemeClr val="accent1"/>
          </a:fillRef>
          <a:effectRef idx="1">
            <a:schemeClr val="accent1"/>
          </a:effectRef>
          <a:fontRef idx="minor">
            <a:schemeClr val="tx1"/>
          </a:fontRef>
        </p:style>
      </p:cxnSp>
      <p:sp>
        <p:nvSpPr>
          <p:cNvPr id="3" name="Rectangle 2">
            <a:extLst>
              <a:ext uri="{FF2B5EF4-FFF2-40B4-BE49-F238E27FC236}">
                <a16:creationId xmlns:a16="http://schemas.microsoft.com/office/drawing/2014/main" id="{1621F107-E45D-47CC-8074-56543EFAEAA5}"/>
              </a:ext>
            </a:extLst>
          </p:cNvPr>
          <p:cNvSpPr/>
          <p:nvPr/>
        </p:nvSpPr>
        <p:spPr>
          <a:xfrm>
            <a:off x="46079" y="5170939"/>
            <a:ext cx="2305235" cy="738664"/>
          </a:xfrm>
          <a:prstGeom prst="rect">
            <a:avLst/>
          </a:prstGeom>
        </p:spPr>
        <p:txBody>
          <a:bodyPr wrap="square">
            <a:spAutoFit/>
          </a:bodyPr>
          <a:lstStyle/>
          <a:p>
            <a:r>
              <a:rPr lang="en-US" sz="1400" dirty="0">
                <a:latin typeface="Arial" panose="020B0604020202020204" pitchFamily="34" charset="0"/>
                <a:cs typeface="Arial" panose="020B0604020202020204" pitchFamily="34" charset="0"/>
              </a:rPr>
              <a:t>Image</a:t>
            </a:r>
          </a:p>
          <a:p>
            <a:r>
              <a:rPr lang="en-US" sz="1400" dirty="0">
                <a:latin typeface="Arial" panose="020B0604020202020204" pitchFamily="34" charset="0"/>
                <a:cs typeface="Arial" panose="020B0604020202020204" pitchFamily="34" charset="0"/>
              </a:rPr>
              <a:t>Courtesy of Calgon Carbon Corporation</a:t>
            </a:r>
          </a:p>
        </p:txBody>
      </p:sp>
    </p:spTree>
    <p:extLst>
      <p:ext uri="{BB962C8B-B14F-4D97-AF65-F5344CB8AC3E}">
        <p14:creationId xmlns:p14="http://schemas.microsoft.com/office/powerpoint/2010/main" val="12927461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0086 -4.1152E-6 L 0.09549 0.0317 " pathEditMode="relative" rAng="0" ptsTypes="AA">
                                      <p:cBhvr>
                                        <p:cTn id="6" dur="2000" fill="hold"/>
                                        <p:tgtEl>
                                          <p:spTgt spid="19"/>
                                        </p:tgtEl>
                                        <p:attrNameLst>
                                          <p:attrName>ppt_x</p:attrName>
                                          <p:attrName>ppt_y</p:attrName>
                                        </p:attrNameLst>
                                      </p:cBhvr>
                                      <p:rCtr x="48" y="16"/>
                                    </p:animMotion>
                                  </p:childTnLst>
                                </p:cTn>
                              </p:par>
                              <p:par>
                                <p:cTn id="7" presetID="0" presetClass="path" presetSubtype="0" accel="50000" decel="50000" fill="hold" grpId="0" nodeType="withEffect">
                                  <p:stCondLst>
                                    <p:cond delay="0"/>
                                  </p:stCondLst>
                                  <p:childTnLst>
                                    <p:animMotion origin="layout" path="M -0.00017 -0.00324 L 0.0007 0.0798 " pathEditMode="relative" rAng="0" ptsTypes="AA">
                                      <p:cBhvr>
                                        <p:cTn id="8" dur="2000" fill="hold"/>
                                        <p:tgtEl>
                                          <p:spTgt spid="18"/>
                                        </p:tgtEl>
                                        <p:attrNameLst>
                                          <p:attrName>ppt_x</p:attrName>
                                          <p:attrName>ppt_y</p:attrName>
                                        </p:attrNameLst>
                                      </p:cBhvr>
                                      <p:rCtr x="0" y="41"/>
                                    </p:animMotion>
                                  </p:childTnLst>
                                </p:cTn>
                              </p:par>
                              <p:par>
                                <p:cTn id="9" presetID="0" presetClass="path" presetSubtype="0" accel="50000" decel="50000" fill="hold" grpId="0" nodeType="withEffect">
                                  <p:stCondLst>
                                    <p:cond delay="0"/>
                                  </p:stCondLst>
                                  <p:childTnLst>
                                    <p:animMotion origin="layout" path="M 0.00174 2.68563E-6 L -0.12951 0.03793 " pathEditMode="relative" rAng="0" ptsTypes="AA">
                                      <p:cBhvr>
                                        <p:cTn id="10" dur="2000" fill="hold"/>
                                        <p:tgtEl>
                                          <p:spTgt spid="17"/>
                                        </p:tgtEl>
                                        <p:attrNameLst>
                                          <p:attrName>ppt_x</p:attrName>
                                          <p:attrName>ppt_y</p:attrName>
                                        </p:attrNameLst>
                                      </p:cBhvr>
                                      <p:rCtr x="-66" y="19"/>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5.55556E-7 -4.71663E-6 L 0.11736 0.01342 " pathEditMode="relative" ptsTypes="AA">
                                      <p:cBhvr>
                                        <p:cTn id="14" dur="2000" fill="hold"/>
                                        <p:tgtEl>
                                          <p:spTgt spid="14"/>
                                        </p:tgtEl>
                                        <p:attrNameLst>
                                          <p:attrName>ppt_x</p:attrName>
                                          <p:attrName>ppt_y</p:attrName>
                                        </p:attrNameLst>
                                      </p:cBhvr>
                                    </p:animMotion>
                                  </p:childTnLst>
                                </p:cTn>
                              </p:par>
                              <p:par>
                                <p:cTn id="15" presetID="0" presetClass="path" presetSubtype="0" accel="50000" decel="50000" fill="hold" grpId="0" nodeType="withEffect">
                                  <p:stCondLst>
                                    <p:cond delay="0"/>
                                  </p:stCondLst>
                                  <p:childTnLst>
                                    <p:animMotion origin="layout" path="M -8.33333E-7 -6.60421E-6 L -0.1184 -0.01828 " pathEditMode="relative" ptsTypes="AA">
                                      <p:cBhvr>
                                        <p:cTn id="16" dur="2000" fill="hold"/>
                                        <p:tgtEl>
                                          <p:spTgt spid="15"/>
                                        </p:tgtEl>
                                        <p:attrNameLst>
                                          <p:attrName>ppt_x</p:attrName>
                                          <p:attrName>ppt_y</p:attrName>
                                        </p:attrNameLst>
                                      </p:cBhvr>
                                    </p:animMotion>
                                  </p:childTnLst>
                                </p:cTn>
                              </p:par>
                              <p:par>
                                <p:cTn id="17" presetID="0" presetClass="path" presetSubtype="0" accel="50000" decel="50000" fill="hold" grpId="0" nodeType="withEffect">
                                  <p:stCondLst>
                                    <p:cond delay="0"/>
                                  </p:stCondLst>
                                  <p:childTnLst>
                                    <p:animMotion origin="layout" path="M 1.11111E-6 -3.33102E-7 L 0.02205 -0.16007 " pathEditMode="relative" rAng="0" ptsTypes="AA">
                                      <p:cBhvr>
                                        <p:cTn id="18" dur="2000" fill="hold"/>
                                        <p:tgtEl>
                                          <p:spTgt spid="13"/>
                                        </p:tgtEl>
                                        <p:attrNameLst>
                                          <p:attrName>ppt_x</p:attrName>
                                          <p:attrName>ppt_y</p:attrName>
                                        </p:attrNameLst>
                                      </p:cBhvr>
                                      <p:rCtr x="11" y="-80"/>
                                    </p:animMotion>
                                  </p:childTnLst>
                                </p:cTn>
                              </p:par>
                              <p:par>
                                <p:cTn id="19" presetID="6" presetClass="emph" presetSubtype="0" fill="hold" grpId="0" nodeType="withEffect">
                                  <p:stCondLst>
                                    <p:cond delay="0"/>
                                  </p:stCondLst>
                                  <p:childTnLst>
                                    <p:animScale>
                                      <p:cBhvr>
                                        <p:cTn id="20" dur="2000" fill="hold"/>
                                        <p:tgtEl>
                                          <p:spTgt spid="1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7" grpId="0" animBg="1"/>
      <p:bldP spid="18" grpId="0" animBg="1"/>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8099" y="541964"/>
            <a:ext cx="10338919" cy="533400"/>
          </a:xfrm>
        </p:spPr>
        <p:txBody>
          <a:bodyPr>
            <a:normAutofit/>
          </a:bodyPr>
          <a:lstStyle/>
          <a:p>
            <a:r>
              <a:rPr lang="en-US" dirty="0"/>
              <a:t>Activated Carbon</a:t>
            </a:r>
          </a:p>
        </p:txBody>
      </p:sp>
      <p:sp>
        <p:nvSpPr>
          <p:cNvPr id="4" name="Text Placeholder 3"/>
          <p:cNvSpPr>
            <a:spLocks noGrp="1"/>
          </p:cNvSpPr>
          <p:nvPr>
            <p:ph type="body" sz="quarter" idx="10"/>
          </p:nvPr>
        </p:nvSpPr>
        <p:spPr>
          <a:xfrm>
            <a:off x="1186343" y="1433598"/>
            <a:ext cx="4297329" cy="4314375"/>
          </a:xfrm>
        </p:spPr>
        <p:txBody>
          <a:bodyPr/>
          <a:lstStyle/>
          <a:p>
            <a:pPr marL="280988" indent="-280988"/>
            <a:r>
              <a:rPr lang="en-US" dirty="0"/>
              <a:t>Activated carbon: charcoal that has been heated or otherwise treated to increase its adsorptive power</a:t>
            </a:r>
          </a:p>
          <a:p>
            <a:pPr marL="280988" indent="-280988"/>
            <a:r>
              <a:rPr lang="en-US" dirty="0"/>
              <a:t>Equilibrium process</a:t>
            </a:r>
          </a:p>
          <a:p>
            <a:pPr marL="854075" lvl="1" indent="-396875">
              <a:buFont typeface="Arial" panose="020B0604020202020204" pitchFamily="34" charset="0"/>
              <a:buChar char="–"/>
            </a:pPr>
            <a:r>
              <a:rPr lang="en-US" dirty="0"/>
              <a:t>Contaminants can desorb</a:t>
            </a:r>
          </a:p>
          <a:p>
            <a:pPr marL="280988" indent="-280988"/>
            <a:r>
              <a:rPr lang="en-US" dirty="0"/>
              <a:t>Adsorption process includes four steps</a:t>
            </a:r>
          </a:p>
          <a:p>
            <a:pPr marL="914400" lvl="1" indent="-457200"/>
            <a:endParaRPr lang="en-US" dirty="0"/>
          </a:p>
        </p:txBody>
      </p:sp>
      <p:graphicFrame>
        <p:nvGraphicFramePr>
          <p:cNvPr id="5" name="Object 5"/>
          <p:cNvGraphicFramePr>
            <a:graphicFrameLocks noChangeAspect="1"/>
          </p:cNvGraphicFramePr>
          <p:nvPr>
            <p:extLst>
              <p:ext uri="{D42A27DB-BD31-4B8C-83A1-F6EECF244321}">
                <p14:modId xmlns:p14="http://schemas.microsoft.com/office/powerpoint/2010/main" val="1930122916"/>
              </p:ext>
            </p:extLst>
          </p:nvPr>
        </p:nvGraphicFramePr>
        <p:xfrm>
          <a:off x="5877956" y="1538364"/>
          <a:ext cx="5237457" cy="3927184"/>
        </p:xfrm>
        <a:graphic>
          <a:graphicData uri="http://schemas.openxmlformats.org/presentationml/2006/ole">
            <mc:AlternateContent xmlns:mc="http://schemas.openxmlformats.org/markup-compatibility/2006">
              <mc:Choice xmlns:v="urn:schemas-microsoft-com:vml" Requires="v">
                <p:oleObj spid="_x0000_s1025" name="Drawing" r:id="rId3" imgW="1839600" imgH="1378800" progId="">
                  <p:embed/>
                </p:oleObj>
              </mc:Choice>
              <mc:Fallback>
                <p:oleObj name="Drawing" r:id="rId3" imgW="1839600" imgH="1378800" progId="">
                  <p:embed/>
                  <p:pic>
                    <p:nvPicPr>
                      <p:cNvPr id="5"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7956" y="1538364"/>
                        <a:ext cx="5237457" cy="3927184"/>
                      </a:xfrm>
                      <a:prstGeom prst="rect">
                        <a:avLst/>
                      </a:prstGeom>
                      <a:noFill/>
                      <a:ln w="38100">
                        <a:solidFill>
                          <a:schemeClr val="tx1"/>
                        </a:solidFill>
                        <a:miter lim="800000"/>
                        <a:headEnd/>
                        <a:tailEnd/>
                      </a:ln>
                      <a:effectLst/>
                    </p:spPr>
                  </p:pic>
                </p:oleObj>
              </mc:Fallback>
            </mc:AlternateContent>
          </a:graphicData>
        </a:graphic>
      </p:graphicFrame>
      <p:sp>
        <p:nvSpPr>
          <p:cNvPr id="6" name="Rectangle 5"/>
          <p:cNvSpPr/>
          <p:nvPr/>
        </p:nvSpPr>
        <p:spPr>
          <a:xfrm>
            <a:off x="2026324" y="3934733"/>
            <a:ext cx="2617365" cy="754713"/>
          </a:xfrm>
          <a:prstGeom prst="rect">
            <a:avLst/>
          </a:prstGeom>
          <a:noFill/>
          <a:ln w="44450">
            <a:solidFill>
              <a:srgbClr val="C0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7" name="Rectangle 6">
            <a:extLst>
              <a:ext uri="{FF2B5EF4-FFF2-40B4-BE49-F238E27FC236}">
                <a16:creationId xmlns:a16="http://schemas.microsoft.com/office/drawing/2014/main" id="{6601D153-E54C-4243-8BB5-D23F9334129B}"/>
              </a:ext>
            </a:extLst>
          </p:cNvPr>
          <p:cNvSpPr/>
          <p:nvPr/>
        </p:nvSpPr>
        <p:spPr>
          <a:xfrm>
            <a:off x="5753543" y="5553259"/>
            <a:ext cx="4968048" cy="307777"/>
          </a:xfrm>
          <a:prstGeom prst="rect">
            <a:avLst/>
          </a:prstGeom>
        </p:spPr>
        <p:txBody>
          <a:bodyPr wrap="square">
            <a:spAutoFit/>
          </a:bodyPr>
          <a:lstStyle/>
          <a:p>
            <a:r>
              <a:rPr lang="en-US" sz="1400" dirty="0">
                <a:latin typeface="Arial" panose="020B0604020202020204" pitchFamily="34" charset="0"/>
                <a:cs typeface="Arial" panose="020B0604020202020204" pitchFamily="34" charset="0"/>
              </a:rPr>
              <a:t>Image Courtesy of Calgon Carbon Corporation</a:t>
            </a:r>
          </a:p>
        </p:txBody>
      </p:sp>
    </p:spTree>
    <p:extLst>
      <p:ext uri="{BB962C8B-B14F-4D97-AF65-F5344CB8AC3E}">
        <p14:creationId xmlns:p14="http://schemas.microsoft.com/office/powerpoint/2010/main" val="435962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noFill/>
        </p:spPr>
        <p:txBody>
          <a:bodyPr/>
          <a:lstStyle/>
          <a:p>
            <a:r>
              <a:rPr lang="en-US" dirty="0"/>
              <a:t>Adsorption Transport Requires Four Steps</a:t>
            </a:r>
            <a:endParaRPr lang="en-US" i="1" dirty="0"/>
          </a:p>
        </p:txBody>
      </p:sp>
      <p:grpSp>
        <p:nvGrpSpPr>
          <p:cNvPr id="34" name="Group 33"/>
          <p:cNvGrpSpPr/>
          <p:nvPr/>
        </p:nvGrpSpPr>
        <p:grpSpPr>
          <a:xfrm>
            <a:off x="2179237" y="1318708"/>
            <a:ext cx="7536394" cy="4768533"/>
            <a:chOff x="316231" y="1343026"/>
            <a:chExt cx="8285565" cy="5242559"/>
          </a:xfrm>
        </p:grpSpPr>
        <p:sp>
          <p:nvSpPr>
            <p:cNvPr id="40" name="Freeform 39"/>
            <p:cNvSpPr/>
            <p:nvPr/>
          </p:nvSpPr>
          <p:spPr>
            <a:xfrm>
              <a:off x="963183" y="3867306"/>
              <a:ext cx="3044893" cy="2718279"/>
            </a:xfrm>
            <a:custGeom>
              <a:avLst/>
              <a:gdLst>
                <a:gd name="connsiteX0" fmla="*/ 280112 w 2626135"/>
                <a:gd name="connsiteY0" fmla="*/ 2042160 h 2331720"/>
                <a:gd name="connsiteX1" fmla="*/ 280112 w 2626135"/>
                <a:gd name="connsiteY1" fmla="*/ 2042160 h 2331720"/>
                <a:gd name="connsiteX2" fmla="*/ 348692 w 2626135"/>
                <a:gd name="connsiteY2" fmla="*/ 2057400 h 2331720"/>
                <a:gd name="connsiteX3" fmla="*/ 371552 w 2626135"/>
                <a:gd name="connsiteY3" fmla="*/ 2065020 h 2331720"/>
                <a:gd name="connsiteX4" fmla="*/ 440132 w 2626135"/>
                <a:gd name="connsiteY4" fmla="*/ 2080260 h 2331720"/>
                <a:gd name="connsiteX5" fmla="*/ 462992 w 2626135"/>
                <a:gd name="connsiteY5" fmla="*/ 2103120 h 2331720"/>
                <a:gd name="connsiteX6" fmla="*/ 470612 w 2626135"/>
                <a:gd name="connsiteY6" fmla="*/ 2125980 h 2331720"/>
                <a:gd name="connsiteX7" fmla="*/ 523952 w 2626135"/>
                <a:gd name="connsiteY7" fmla="*/ 2164080 h 2331720"/>
                <a:gd name="connsiteX8" fmla="*/ 577292 w 2626135"/>
                <a:gd name="connsiteY8" fmla="*/ 2171700 h 2331720"/>
                <a:gd name="connsiteX9" fmla="*/ 600152 w 2626135"/>
                <a:gd name="connsiteY9" fmla="*/ 2179320 h 2331720"/>
                <a:gd name="connsiteX10" fmla="*/ 653492 w 2626135"/>
                <a:gd name="connsiteY10" fmla="*/ 2240280 h 2331720"/>
                <a:gd name="connsiteX11" fmla="*/ 668732 w 2626135"/>
                <a:gd name="connsiteY11" fmla="*/ 2263140 h 2331720"/>
                <a:gd name="connsiteX12" fmla="*/ 760172 w 2626135"/>
                <a:gd name="connsiteY12" fmla="*/ 2286000 h 2331720"/>
                <a:gd name="connsiteX13" fmla="*/ 783032 w 2626135"/>
                <a:gd name="connsiteY13" fmla="*/ 2293620 h 2331720"/>
                <a:gd name="connsiteX14" fmla="*/ 805892 w 2626135"/>
                <a:gd name="connsiteY14" fmla="*/ 2316480 h 2331720"/>
                <a:gd name="connsiteX15" fmla="*/ 859232 w 2626135"/>
                <a:gd name="connsiteY15" fmla="*/ 2331720 h 2331720"/>
                <a:gd name="connsiteX16" fmla="*/ 973532 w 2626135"/>
                <a:gd name="connsiteY16" fmla="*/ 2324100 h 2331720"/>
                <a:gd name="connsiteX17" fmla="*/ 996392 w 2626135"/>
                <a:gd name="connsiteY17" fmla="*/ 2316480 h 2331720"/>
                <a:gd name="connsiteX18" fmla="*/ 1011632 w 2626135"/>
                <a:gd name="connsiteY18" fmla="*/ 2270760 h 2331720"/>
                <a:gd name="connsiteX19" fmla="*/ 1019252 w 2626135"/>
                <a:gd name="connsiteY19" fmla="*/ 2247900 h 2331720"/>
                <a:gd name="connsiteX20" fmla="*/ 1064972 w 2626135"/>
                <a:gd name="connsiteY20" fmla="*/ 2232660 h 2331720"/>
                <a:gd name="connsiteX21" fmla="*/ 1095452 w 2626135"/>
                <a:gd name="connsiteY21" fmla="*/ 2194560 h 2331720"/>
                <a:gd name="connsiteX22" fmla="*/ 1118312 w 2626135"/>
                <a:gd name="connsiteY22" fmla="*/ 2171700 h 2331720"/>
                <a:gd name="connsiteX23" fmla="*/ 1164032 w 2626135"/>
                <a:gd name="connsiteY23" fmla="*/ 2164080 h 2331720"/>
                <a:gd name="connsiteX24" fmla="*/ 1186892 w 2626135"/>
                <a:gd name="connsiteY24" fmla="*/ 2148840 h 2331720"/>
                <a:gd name="connsiteX25" fmla="*/ 1224992 w 2626135"/>
                <a:gd name="connsiteY25" fmla="*/ 2110740 h 2331720"/>
                <a:gd name="connsiteX26" fmla="*/ 1285952 w 2626135"/>
                <a:gd name="connsiteY26" fmla="*/ 2095500 h 2331720"/>
                <a:gd name="connsiteX27" fmla="*/ 1331672 w 2626135"/>
                <a:gd name="connsiteY27" fmla="*/ 2080260 h 2331720"/>
                <a:gd name="connsiteX28" fmla="*/ 1407872 w 2626135"/>
                <a:gd name="connsiteY28" fmla="*/ 2057400 h 2331720"/>
                <a:gd name="connsiteX29" fmla="*/ 1430732 w 2626135"/>
                <a:gd name="connsiteY29" fmla="*/ 2049780 h 2331720"/>
                <a:gd name="connsiteX30" fmla="*/ 1567892 w 2626135"/>
                <a:gd name="connsiteY30" fmla="*/ 2057400 h 2331720"/>
                <a:gd name="connsiteX31" fmla="*/ 1644092 w 2626135"/>
                <a:gd name="connsiteY31" fmla="*/ 2072640 h 2331720"/>
                <a:gd name="connsiteX32" fmla="*/ 1689812 w 2626135"/>
                <a:gd name="connsiteY32" fmla="*/ 2087880 h 2331720"/>
                <a:gd name="connsiteX33" fmla="*/ 1750772 w 2626135"/>
                <a:gd name="connsiteY33" fmla="*/ 2080260 h 2331720"/>
                <a:gd name="connsiteX34" fmla="*/ 1773632 w 2626135"/>
                <a:gd name="connsiteY34" fmla="*/ 2072640 h 2331720"/>
                <a:gd name="connsiteX35" fmla="*/ 1804112 w 2626135"/>
                <a:gd name="connsiteY35" fmla="*/ 2065020 h 2331720"/>
                <a:gd name="connsiteX36" fmla="*/ 1826972 w 2626135"/>
                <a:gd name="connsiteY36" fmla="*/ 2057400 h 2331720"/>
                <a:gd name="connsiteX37" fmla="*/ 1880312 w 2626135"/>
                <a:gd name="connsiteY37" fmla="*/ 2049780 h 2331720"/>
                <a:gd name="connsiteX38" fmla="*/ 1933652 w 2626135"/>
                <a:gd name="connsiteY38" fmla="*/ 2034540 h 2331720"/>
                <a:gd name="connsiteX39" fmla="*/ 1956512 w 2626135"/>
                <a:gd name="connsiteY39" fmla="*/ 2026920 h 2331720"/>
                <a:gd name="connsiteX40" fmla="*/ 1971752 w 2626135"/>
                <a:gd name="connsiteY40" fmla="*/ 2004060 h 2331720"/>
                <a:gd name="connsiteX41" fmla="*/ 2017472 w 2626135"/>
                <a:gd name="connsiteY41" fmla="*/ 1950720 h 2331720"/>
                <a:gd name="connsiteX42" fmla="*/ 2314652 w 2626135"/>
                <a:gd name="connsiteY42" fmla="*/ 1943100 h 2331720"/>
                <a:gd name="connsiteX43" fmla="*/ 2360372 w 2626135"/>
                <a:gd name="connsiteY43" fmla="*/ 1927860 h 2331720"/>
                <a:gd name="connsiteX44" fmla="*/ 2383232 w 2626135"/>
                <a:gd name="connsiteY44" fmla="*/ 1920240 h 2331720"/>
                <a:gd name="connsiteX45" fmla="*/ 2428952 w 2626135"/>
                <a:gd name="connsiteY45" fmla="*/ 1889760 h 2331720"/>
                <a:gd name="connsiteX46" fmla="*/ 2444192 w 2626135"/>
                <a:gd name="connsiteY46" fmla="*/ 1866900 h 2331720"/>
                <a:gd name="connsiteX47" fmla="*/ 2467052 w 2626135"/>
                <a:gd name="connsiteY47" fmla="*/ 1859280 h 2331720"/>
                <a:gd name="connsiteX48" fmla="*/ 2482292 w 2626135"/>
                <a:gd name="connsiteY48" fmla="*/ 1783080 h 2331720"/>
                <a:gd name="connsiteX49" fmla="*/ 2505152 w 2626135"/>
                <a:gd name="connsiteY49" fmla="*/ 1752600 h 2331720"/>
                <a:gd name="connsiteX50" fmla="*/ 2566112 w 2626135"/>
                <a:gd name="connsiteY50" fmla="*/ 1684020 h 2331720"/>
                <a:gd name="connsiteX51" fmla="*/ 2535632 w 2626135"/>
                <a:gd name="connsiteY51" fmla="*/ 1615440 h 2331720"/>
                <a:gd name="connsiteX52" fmla="*/ 2520392 w 2626135"/>
                <a:gd name="connsiteY52" fmla="*/ 1554480 h 2331720"/>
                <a:gd name="connsiteX53" fmla="*/ 2528012 w 2626135"/>
                <a:gd name="connsiteY53" fmla="*/ 1485900 h 2331720"/>
                <a:gd name="connsiteX54" fmla="*/ 2558492 w 2626135"/>
                <a:gd name="connsiteY54" fmla="*/ 1440180 h 2331720"/>
                <a:gd name="connsiteX55" fmla="*/ 2573732 w 2626135"/>
                <a:gd name="connsiteY55" fmla="*/ 1394460 h 2331720"/>
                <a:gd name="connsiteX56" fmla="*/ 2596592 w 2626135"/>
                <a:gd name="connsiteY56" fmla="*/ 1348740 h 2331720"/>
                <a:gd name="connsiteX57" fmla="*/ 2619452 w 2626135"/>
                <a:gd name="connsiteY57" fmla="*/ 1303020 h 2331720"/>
                <a:gd name="connsiteX58" fmla="*/ 2611832 w 2626135"/>
                <a:gd name="connsiteY58" fmla="*/ 1264920 h 2331720"/>
                <a:gd name="connsiteX59" fmla="*/ 2566112 w 2626135"/>
                <a:gd name="connsiteY59" fmla="*/ 1234440 h 2331720"/>
                <a:gd name="connsiteX60" fmla="*/ 2550872 w 2626135"/>
                <a:gd name="connsiteY60" fmla="*/ 1188720 h 2331720"/>
                <a:gd name="connsiteX61" fmla="*/ 2543252 w 2626135"/>
                <a:gd name="connsiteY61" fmla="*/ 1165860 h 2331720"/>
                <a:gd name="connsiteX62" fmla="*/ 2520392 w 2626135"/>
                <a:gd name="connsiteY62" fmla="*/ 1120140 h 2331720"/>
                <a:gd name="connsiteX63" fmla="*/ 2505152 w 2626135"/>
                <a:gd name="connsiteY63" fmla="*/ 1097280 h 2331720"/>
                <a:gd name="connsiteX64" fmla="*/ 2482292 w 2626135"/>
                <a:gd name="connsiteY64" fmla="*/ 1051560 h 2331720"/>
                <a:gd name="connsiteX65" fmla="*/ 2459432 w 2626135"/>
                <a:gd name="connsiteY65" fmla="*/ 967740 h 2331720"/>
                <a:gd name="connsiteX66" fmla="*/ 2444192 w 2626135"/>
                <a:gd name="connsiteY66" fmla="*/ 944880 h 2331720"/>
                <a:gd name="connsiteX67" fmla="*/ 2444192 w 2626135"/>
                <a:gd name="connsiteY67" fmla="*/ 701040 h 2331720"/>
                <a:gd name="connsiteX68" fmla="*/ 2459432 w 2626135"/>
                <a:gd name="connsiteY68" fmla="*/ 655320 h 2331720"/>
                <a:gd name="connsiteX69" fmla="*/ 2467052 w 2626135"/>
                <a:gd name="connsiteY69" fmla="*/ 632460 h 2331720"/>
                <a:gd name="connsiteX70" fmla="*/ 2459432 w 2626135"/>
                <a:gd name="connsiteY70" fmla="*/ 563880 h 2331720"/>
                <a:gd name="connsiteX71" fmla="*/ 2451812 w 2626135"/>
                <a:gd name="connsiteY71" fmla="*/ 541020 h 2331720"/>
                <a:gd name="connsiteX72" fmla="*/ 2428952 w 2626135"/>
                <a:gd name="connsiteY72" fmla="*/ 434340 h 2331720"/>
                <a:gd name="connsiteX73" fmla="*/ 2398472 w 2626135"/>
                <a:gd name="connsiteY73" fmla="*/ 388620 h 2331720"/>
                <a:gd name="connsiteX74" fmla="*/ 2390852 w 2626135"/>
                <a:gd name="connsiteY74" fmla="*/ 365760 h 2331720"/>
                <a:gd name="connsiteX75" fmla="*/ 2375612 w 2626135"/>
                <a:gd name="connsiteY75" fmla="*/ 312420 h 2331720"/>
                <a:gd name="connsiteX76" fmla="*/ 2360372 w 2626135"/>
                <a:gd name="connsiteY76" fmla="*/ 289560 h 2331720"/>
                <a:gd name="connsiteX77" fmla="*/ 2291792 w 2626135"/>
                <a:gd name="connsiteY77" fmla="*/ 228600 h 2331720"/>
                <a:gd name="connsiteX78" fmla="*/ 2268932 w 2626135"/>
                <a:gd name="connsiteY78" fmla="*/ 182880 h 2331720"/>
                <a:gd name="connsiteX79" fmla="*/ 2253692 w 2626135"/>
                <a:gd name="connsiteY79" fmla="*/ 160020 h 2331720"/>
                <a:gd name="connsiteX80" fmla="*/ 2246072 w 2626135"/>
                <a:gd name="connsiteY80" fmla="*/ 137160 h 2331720"/>
                <a:gd name="connsiteX81" fmla="*/ 2185112 w 2626135"/>
                <a:gd name="connsiteY81" fmla="*/ 114300 h 2331720"/>
                <a:gd name="connsiteX82" fmla="*/ 2124152 w 2626135"/>
                <a:gd name="connsiteY82" fmla="*/ 99060 h 2331720"/>
                <a:gd name="connsiteX83" fmla="*/ 2070812 w 2626135"/>
                <a:gd name="connsiteY83" fmla="*/ 91440 h 2331720"/>
                <a:gd name="connsiteX84" fmla="*/ 2002232 w 2626135"/>
                <a:gd name="connsiteY84" fmla="*/ 76200 h 2331720"/>
                <a:gd name="connsiteX85" fmla="*/ 1964132 w 2626135"/>
                <a:gd name="connsiteY85" fmla="*/ 68580 h 2331720"/>
                <a:gd name="connsiteX86" fmla="*/ 1918412 w 2626135"/>
                <a:gd name="connsiteY86" fmla="*/ 38100 h 2331720"/>
                <a:gd name="connsiteX87" fmla="*/ 1689812 w 2626135"/>
                <a:gd name="connsiteY87" fmla="*/ 22860 h 2331720"/>
                <a:gd name="connsiteX88" fmla="*/ 1621232 w 2626135"/>
                <a:gd name="connsiteY88" fmla="*/ 30480 h 2331720"/>
                <a:gd name="connsiteX89" fmla="*/ 1575512 w 2626135"/>
                <a:gd name="connsiteY89" fmla="*/ 45720 h 2331720"/>
                <a:gd name="connsiteX90" fmla="*/ 1445972 w 2626135"/>
                <a:gd name="connsiteY90" fmla="*/ 38100 h 2331720"/>
                <a:gd name="connsiteX91" fmla="*/ 1377392 w 2626135"/>
                <a:gd name="connsiteY91" fmla="*/ 22860 h 2331720"/>
                <a:gd name="connsiteX92" fmla="*/ 1354532 w 2626135"/>
                <a:gd name="connsiteY92" fmla="*/ 15240 h 2331720"/>
                <a:gd name="connsiteX93" fmla="*/ 1316432 w 2626135"/>
                <a:gd name="connsiteY93" fmla="*/ 7620 h 2331720"/>
                <a:gd name="connsiteX94" fmla="*/ 1285952 w 2626135"/>
                <a:gd name="connsiteY94" fmla="*/ 0 h 2331720"/>
                <a:gd name="connsiteX95" fmla="*/ 1095452 w 2626135"/>
                <a:gd name="connsiteY95" fmla="*/ 7620 h 2331720"/>
                <a:gd name="connsiteX96" fmla="*/ 1049732 w 2626135"/>
                <a:gd name="connsiteY96" fmla="*/ 22860 h 2331720"/>
                <a:gd name="connsiteX97" fmla="*/ 1004012 w 2626135"/>
                <a:gd name="connsiteY97" fmla="*/ 38100 h 2331720"/>
                <a:gd name="connsiteX98" fmla="*/ 981152 w 2626135"/>
                <a:gd name="connsiteY98" fmla="*/ 45720 h 2331720"/>
                <a:gd name="connsiteX99" fmla="*/ 950672 w 2626135"/>
                <a:gd name="connsiteY99" fmla="*/ 53340 h 2331720"/>
                <a:gd name="connsiteX100" fmla="*/ 882092 w 2626135"/>
                <a:gd name="connsiteY100" fmla="*/ 91440 h 2331720"/>
                <a:gd name="connsiteX101" fmla="*/ 859232 w 2626135"/>
                <a:gd name="connsiteY101" fmla="*/ 106680 h 2331720"/>
                <a:gd name="connsiteX102" fmla="*/ 821132 w 2626135"/>
                <a:gd name="connsiteY102" fmla="*/ 114300 h 2331720"/>
                <a:gd name="connsiteX103" fmla="*/ 546812 w 2626135"/>
                <a:gd name="connsiteY103" fmla="*/ 121920 h 2331720"/>
                <a:gd name="connsiteX104" fmla="*/ 501092 w 2626135"/>
                <a:gd name="connsiteY104" fmla="*/ 137160 h 2331720"/>
                <a:gd name="connsiteX105" fmla="*/ 478232 w 2626135"/>
                <a:gd name="connsiteY105" fmla="*/ 152400 h 2331720"/>
                <a:gd name="connsiteX106" fmla="*/ 432512 w 2626135"/>
                <a:gd name="connsiteY106" fmla="*/ 167640 h 2331720"/>
                <a:gd name="connsiteX107" fmla="*/ 409652 w 2626135"/>
                <a:gd name="connsiteY107" fmla="*/ 182880 h 2331720"/>
                <a:gd name="connsiteX108" fmla="*/ 348692 w 2626135"/>
                <a:gd name="connsiteY108" fmla="*/ 198120 h 2331720"/>
                <a:gd name="connsiteX109" fmla="*/ 188672 w 2626135"/>
                <a:gd name="connsiteY109" fmla="*/ 205740 h 2331720"/>
                <a:gd name="connsiteX110" fmla="*/ 142952 w 2626135"/>
                <a:gd name="connsiteY110" fmla="*/ 220980 h 2331720"/>
                <a:gd name="connsiteX111" fmla="*/ 104852 w 2626135"/>
                <a:gd name="connsiteY111" fmla="*/ 251460 h 2331720"/>
                <a:gd name="connsiteX112" fmla="*/ 97232 w 2626135"/>
                <a:gd name="connsiteY112" fmla="*/ 274320 h 2331720"/>
                <a:gd name="connsiteX113" fmla="*/ 74372 w 2626135"/>
                <a:gd name="connsiteY113" fmla="*/ 358140 h 2331720"/>
                <a:gd name="connsiteX114" fmla="*/ 51512 w 2626135"/>
                <a:gd name="connsiteY114" fmla="*/ 365760 h 2331720"/>
                <a:gd name="connsiteX115" fmla="*/ 36272 w 2626135"/>
                <a:gd name="connsiteY115" fmla="*/ 388620 h 2331720"/>
                <a:gd name="connsiteX116" fmla="*/ 5792 w 2626135"/>
                <a:gd name="connsiteY116" fmla="*/ 457200 h 2331720"/>
                <a:gd name="connsiteX117" fmla="*/ 13412 w 2626135"/>
                <a:gd name="connsiteY117" fmla="*/ 548640 h 2331720"/>
                <a:gd name="connsiteX118" fmla="*/ 21032 w 2626135"/>
                <a:gd name="connsiteY118" fmla="*/ 571500 h 2331720"/>
                <a:gd name="connsiteX119" fmla="*/ 28652 w 2626135"/>
                <a:gd name="connsiteY119" fmla="*/ 670560 h 2331720"/>
                <a:gd name="connsiteX120" fmla="*/ 36272 w 2626135"/>
                <a:gd name="connsiteY120" fmla="*/ 693420 h 2331720"/>
                <a:gd name="connsiteX121" fmla="*/ 43892 w 2626135"/>
                <a:gd name="connsiteY121" fmla="*/ 731520 h 2331720"/>
                <a:gd name="connsiteX122" fmla="*/ 59132 w 2626135"/>
                <a:gd name="connsiteY122" fmla="*/ 807720 h 2331720"/>
                <a:gd name="connsiteX123" fmla="*/ 81992 w 2626135"/>
                <a:gd name="connsiteY123" fmla="*/ 861060 h 2331720"/>
                <a:gd name="connsiteX124" fmla="*/ 104852 w 2626135"/>
                <a:gd name="connsiteY124" fmla="*/ 876300 h 2331720"/>
                <a:gd name="connsiteX125" fmla="*/ 120092 w 2626135"/>
                <a:gd name="connsiteY125" fmla="*/ 899160 h 2331720"/>
                <a:gd name="connsiteX126" fmla="*/ 165812 w 2626135"/>
                <a:gd name="connsiteY126" fmla="*/ 937260 h 2331720"/>
                <a:gd name="connsiteX127" fmla="*/ 165812 w 2626135"/>
                <a:gd name="connsiteY127" fmla="*/ 1104900 h 2331720"/>
                <a:gd name="connsiteX128" fmla="*/ 142952 w 2626135"/>
                <a:gd name="connsiteY128" fmla="*/ 1196340 h 2331720"/>
                <a:gd name="connsiteX129" fmla="*/ 127712 w 2626135"/>
                <a:gd name="connsiteY129" fmla="*/ 1470660 h 2331720"/>
                <a:gd name="connsiteX130" fmla="*/ 120092 w 2626135"/>
                <a:gd name="connsiteY130" fmla="*/ 1493520 h 2331720"/>
                <a:gd name="connsiteX131" fmla="*/ 112472 w 2626135"/>
                <a:gd name="connsiteY131" fmla="*/ 1546860 h 2331720"/>
                <a:gd name="connsiteX132" fmla="*/ 127712 w 2626135"/>
                <a:gd name="connsiteY132" fmla="*/ 1645920 h 2331720"/>
                <a:gd name="connsiteX133" fmla="*/ 135332 w 2626135"/>
                <a:gd name="connsiteY133" fmla="*/ 1668780 h 2331720"/>
                <a:gd name="connsiteX134" fmla="*/ 142952 w 2626135"/>
                <a:gd name="connsiteY134" fmla="*/ 1699260 h 2331720"/>
                <a:gd name="connsiteX135" fmla="*/ 150572 w 2626135"/>
                <a:gd name="connsiteY135" fmla="*/ 1722120 h 2331720"/>
                <a:gd name="connsiteX136" fmla="*/ 158192 w 2626135"/>
                <a:gd name="connsiteY136" fmla="*/ 1752600 h 2331720"/>
                <a:gd name="connsiteX137" fmla="*/ 181052 w 2626135"/>
                <a:gd name="connsiteY137" fmla="*/ 1767840 h 2331720"/>
                <a:gd name="connsiteX138" fmla="*/ 188672 w 2626135"/>
                <a:gd name="connsiteY138" fmla="*/ 1790700 h 2331720"/>
                <a:gd name="connsiteX139" fmla="*/ 219152 w 2626135"/>
                <a:gd name="connsiteY139" fmla="*/ 1836420 h 2331720"/>
                <a:gd name="connsiteX140" fmla="*/ 226772 w 2626135"/>
                <a:gd name="connsiteY140" fmla="*/ 1866900 h 2331720"/>
                <a:gd name="connsiteX141" fmla="*/ 234392 w 2626135"/>
                <a:gd name="connsiteY141" fmla="*/ 1889760 h 2331720"/>
                <a:gd name="connsiteX142" fmla="*/ 242012 w 2626135"/>
                <a:gd name="connsiteY142" fmla="*/ 1988820 h 2331720"/>
                <a:gd name="connsiteX143" fmla="*/ 264872 w 2626135"/>
                <a:gd name="connsiteY143" fmla="*/ 2049780 h 2331720"/>
                <a:gd name="connsiteX144" fmla="*/ 280112 w 2626135"/>
                <a:gd name="connsiteY144" fmla="*/ 2042160 h 233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2626135" h="2331720">
                  <a:moveTo>
                    <a:pt x="280112" y="2042160"/>
                  </a:moveTo>
                  <a:lnTo>
                    <a:pt x="280112" y="2042160"/>
                  </a:lnTo>
                  <a:cubicBezTo>
                    <a:pt x="302972" y="2047240"/>
                    <a:pt x="325974" y="2051720"/>
                    <a:pt x="348692" y="2057400"/>
                  </a:cubicBezTo>
                  <a:cubicBezTo>
                    <a:pt x="356484" y="2059348"/>
                    <a:pt x="363711" y="2063278"/>
                    <a:pt x="371552" y="2065020"/>
                  </a:cubicBezTo>
                  <a:cubicBezTo>
                    <a:pt x="452016" y="2082901"/>
                    <a:pt x="388671" y="2063106"/>
                    <a:pt x="440132" y="2080260"/>
                  </a:cubicBezTo>
                  <a:cubicBezTo>
                    <a:pt x="447752" y="2087880"/>
                    <a:pt x="457014" y="2094154"/>
                    <a:pt x="462992" y="2103120"/>
                  </a:cubicBezTo>
                  <a:cubicBezTo>
                    <a:pt x="467447" y="2109803"/>
                    <a:pt x="466157" y="2119297"/>
                    <a:pt x="470612" y="2125980"/>
                  </a:cubicBezTo>
                  <a:cubicBezTo>
                    <a:pt x="481870" y="2142868"/>
                    <a:pt x="504529" y="2158783"/>
                    <a:pt x="523952" y="2164080"/>
                  </a:cubicBezTo>
                  <a:cubicBezTo>
                    <a:pt x="541280" y="2168806"/>
                    <a:pt x="559512" y="2169160"/>
                    <a:pt x="577292" y="2171700"/>
                  </a:cubicBezTo>
                  <a:cubicBezTo>
                    <a:pt x="584912" y="2174240"/>
                    <a:pt x="594472" y="2173640"/>
                    <a:pt x="600152" y="2179320"/>
                  </a:cubicBezTo>
                  <a:cubicBezTo>
                    <a:pt x="689052" y="2268220"/>
                    <a:pt x="588722" y="2197100"/>
                    <a:pt x="653492" y="2240280"/>
                  </a:cubicBezTo>
                  <a:cubicBezTo>
                    <a:pt x="658572" y="2247900"/>
                    <a:pt x="660966" y="2258286"/>
                    <a:pt x="668732" y="2263140"/>
                  </a:cubicBezTo>
                  <a:cubicBezTo>
                    <a:pt x="694217" y="2279068"/>
                    <a:pt x="732164" y="2279776"/>
                    <a:pt x="760172" y="2286000"/>
                  </a:cubicBezTo>
                  <a:cubicBezTo>
                    <a:pt x="768013" y="2287742"/>
                    <a:pt x="775412" y="2291080"/>
                    <a:pt x="783032" y="2293620"/>
                  </a:cubicBezTo>
                  <a:cubicBezTo>
                    <a:pt x="790652" y="2301240"/>
                    <a:pt x="796926" y="2310502"/>
                    <a:pt x="805892" y="2316480"/>
                  </a:cubicBezTo>
                  <a:cubicBezTo>
                    <a:pt x="812451" y="2320853"/>
                    <a:pt x="855167" y="2330704"/>
                    <a:pt x="859232" y="2331720"/>
                  </a:cubicBezTo>
                  <a:cubicBezTo>
                    <a:pt x="897332" y="2329180"/>
                    <a:pt x="935581" y="2328317"/>
                    <a:pt x="973532" y="2324100"/>
                  </a:cubicBezTo>
                  <a:cubicBezTo>
                    <a:pt x="981515" y="2323213"/>
                    <a:pt x="991723" y="2323016"/>
                    <a:pt x="996392" y="2316480"/>
                  </a:cubicBezTo>
                  <a:cubicBezTo>
                    <a:pt x="1005729" y="2303408"/>
                    <a:pt x="1006552" y="2286000"/>
                    <a:pt x="1011632" y="2270760"/>
                  </a:cubicBezTo>
                  <a:cubicBezTo>
                    <a:pt x="1014172" y="2263140"/>
                    <a:pt x="1011632" y="2250440"/>
                    <a:pt x="1019252" y="2247900"/>
                  </a:cubicBezTo>
                  <a:lnTo>
                    <a:pt x="1064972" y="2232660"/>
                  </a:lnTo>
                  <a:cubicBezTo>
                    <a:pt x="1077481" y="2195132"/>
                    <a:pt x="1063636" y="2221073"/>
                    <a:pt x="1095452" y="2194560"/>
                  </a:cubicBezTo>
                  <a:cubicBezTo>
                    <a:pt x="1103731" y="2187661"/>
                    <a:pt x="1108464" y="2176077"/>
                    <a:pt x="1118312" y="2171700"/>
                  </a:cubicBezTo>
                  <a:cubicBezTo>
                    <a:pt x="1132431" y="2165425"/>
                    <a:pt x="1148792" y="2166620"/>
                    <a:pt x="1164032" y="2164080"/>
                  </a:cubicBezTo>
                  <a:cubicBezTo>
                    <a:pt x="1171652" y="2159000"/>
                    <a:pt x="1180416" y="2155316"/>
                    <a:pt x="1186892" y="2148840"/>
                  </a:cubicBezTo>
                  <a:cubicBezTo>
                    <a:pt x="1217372" y="2118360"/>
                    <a:pt x="1184352" y="2131060"/>
                    <a:pt x="1224992" y="2110740"/>
                  </a:cubicBezTo>
                  <a:cubicBezTo>
                    <a:pt x="1243489" y="2101492"/>
                    <a:pt x="1266823" y="2100717"/>
                    <a:pt x="1285952" y="2095500"/>
                  </a:cubicBezTo>
                  <a:cubicBezTo>
                    <a:pt x="1301450" y="2091273"/>
                    <a:pt x="1316087" y="2084156"/>
                    <a:pt x="1331672" y="2080260"/>
                  </a:cubicBezTo>
                  <a:cubicBezTo>
                    <a:pt x="1377737" y="2068744"/>
                    <a:pt x="1352217" y="2075952"/>
                    <a:pt x="1407872" y="2057400"/>
                  </a:cubicBezTo>
                  <a:lnTo>
                    <a:pt x="1430732" y="2049780"/>
                  </a:lnTo>
                  <a:cubicBezTo>
                    <a:pt x="1476452" y="2052320"/>
                    <a:pt x="1522362" y="2052522"/>
                    <a:pt x="1567892" y="2057400"/>
                  </a:cubicBezTo>
                  <a:cubicBezTo>
                    <a:pt x="1593648" y="2060160"/>
                    <a:pt x="1619518" y="2064449"/>
                    <a:pt x="1644092" y="2072640"/>
                  </a:cubicBezTo>
                  <a:lnTo>
                    <a:pt x="1689812" y="2087880"/>
                  </a:lnTo>
                  <a:cubicBezTo>
                    <a:pt x="1710132" y="2085340"/>
                    <a:pt x="1730624" y="2083923"/>
                    <a:pt x="1750772" y="2080260"/>
                  </a:cubicBezTo>
                  <a:cubicBezTo>
                    <a:pt x="1758675" y="2078823"/>
                    <a:pt x="1765909" y="2074847"/>
                    <a:pt x="1773632" y="2072640"/>
                  </a:cubicBezTo>
                  <a:cubicBezTo>
                    <a:pt x="1783702" y="2069763"/>
                    <a:pt x="1794042" y="2067897"/>
                    <a:pt x="1804112" y="2065020"/>
                  </a:cubicBezTo>
                  <a:cubicBezTo>
                    <a:pt x="1811835" y="2062813"/>
                    <a:pt x="1819096" y="2058975"/>
                    <a:pt x="1826972" y="2057400"/>
                  </a:cubicBezTo>
                  <a:cubicBezTo>
                    <a:pt x="1844584" y="2053878"/>
                    <a:pt x="1862532" y="2052320"/>
                    <a:pt x="1880312" y="2049780"/>
                  </a:cubicBezTo>
                  <a:cubicBezTo>
                    <a:pt x="1935122" y="2031510"/>
                    <a:pt x="1866675" y="2053676"/>
                    <a:pt x="1933652" y="2034540"/>
                  </a:cubicBezTo>
                  <a:cubicBezTo>
                    <a:pt x="1941375" y="2032333"/>
                    <a:pt x="1948892" y="2029460"/>
                    <a:pt x="1956512" y="2026920"/>
                  </a:cubicBezTo>
                  <a:cubicBezTo>
                    <a:pt x="1961592" y="2019300"/>
                    <a:pt x="1968033" y="2012429"/>
                    <a:pt x="1971752" y="2004060"/>
                  </a:cubicBezTo>
                  <a:cubicBezTo>
                    <a:pt x="1990093" y="1962793"/>
                    <a:pt x="1971545" y="1952856"/>
                    <a:pt x="2017472" y="1950720"/>
                  </a:cubicBezTo>
                  <a:cubicBezTo>
                    <a:pt x="2116458" y="1946116"/>
                    <a:pt x="2215592" y="1945640"/>
                    <a:pt x="2314652" y="1943100"/>
                  </a:cubicBezTo>
                  <a:lnTo>
                    <a:pt x="2360372" y="1927860"/>
                  </a:lnTo>
                  <a:cubicBezTo>
                    <a:pt x="2367992" y="1925320"/>
                    <a:pt x="2376549" y="1924695"/>
                    <a:pt x="2383232" y="1920240"/>
                  </a:cubicBezTo>
                  <a:lnTo>
                    <a:pt x="2428952" y="1889760"/>
                  </a:lnTo>
                  <a:cubicBezTo>
                    <a:pt x="2434032" y="1882140"/>
                    <a:pt x="2437041" y="1872621"/>
                    <a:pt x="2444192" y="1866900"/>
                  </a:cubicBezTo>
                  <a:cubicBezTo>
                    <a:pt x="2450464" y="1861882"/>
                    <a:pt x="2463728" y="1866592"/>
                    <a:pt x="2467052" y="1859280"/>
                  </a:cubicBezTo>
                  <a:cubicBezTo>
                    <a:pt x="2477771" y="1835699"/>
                    <a:pt x="2466750" y="1803802"/>
                    <a:pt x="2482292" y="1783080"/>
                  </a:cubicBezTo>
                  <a:cubicBezTo>
                    <a:pt x="2489912" y="1772920"/>
                    <a:pt x="2496656" y="1762040"/>
                    <a:pt x="2505152" y="1752600"/>
                  </a:cubicBezTo>
                  <a:cubicBezTo>
                    <a:pt x="2572261" y="1678035"/>
                    <a:pt x="2532580" y="1734318"/>
                    <a:pt x="2566112" y="1684020"/>
                  </a:cubicBezTo>
                  <a:cubicBezTo>
                    <a:pt x="2551338" y="1595378"/>
                    <a:pt x="2573171" y="1671748"/>
                    <a:pt x="2535632" y="1615440"/>
                  </a:cubicBezTo>
                  <a:cubicBezTo>
                    <a:pt x="2528937" y="1605398"/>
                    <a:pt x="2521491" y="1559976"/>
                    <a:pt x="2520392" y="1554480"/>
                  </a:cubicBezTo>
                  <a:cubicBezTo>
                    <a:pt x="2522932" y="1531620"/>
                    <a:pt x="2520739" y="1507720"/>
                    <a:pt x="2528012" y="1485900"/>
                  </a:cubicBezTo>
                  <a:cubicBezTo>
                    <a:pt x="2533804" y="1468524"/>
                    <a:pt x="2552700" y="1457556"/>
                    <a:pt x="2558492" y="1440180"/>
                  </a:cubicBezTo>
                  <a:cubicBezTo>
                    <a:pt x="2563572" y="1424940"/>
                    <a:pt x="2564821" y="1407826"/>
                    <a:pt x="2573732" y="1394460"/>
                  </a:cubicBezTo>
                  <a:cubicBezTo>
                    <a:pt x="2617408" y="1328946"/>
                    <a:pt x="2565044" y="1411836"/>
                    <a:pt x="2596592" y="1348740"/>
                  </a:cubicBezTo>
                  <a:cubicBezTo>
                    <a:pt x="2626135" y="1289654"/>
                    <a:pt x="2600299" y="1360479"/>
                    <a:pt x="2619452" y="1303020"/>
                  </a:cubicBezTo>
                  <a:cubicBezTo>
                    <a:pt x="2616912" y="1290320"/>
                    <a:pt x="2619783" y="1275143"/>
                    <a:pt x="2611832" y="1264920"/>
                  </a:cubicBezTo>
                  <a:cubicBezTo>
                    <a:pt x="2600587" y="1250462"/>
                    <a:pt x="2566112" y="1234440"/>
                    <a:pt x="2566112" y="1234440"/>
                  </a:cubicBezTo>
                  <a:lnTo>
                    <a:pt x="2550872" y="1188720"/>
                  </a:lnTo>
                  <a:cubicBezTo>
                    <a:pt x="2548332" y="1181100"/>
                    <a:pt x="2547707" y="1172543"/>
                    <a:pt x="2543252" y="1165860"/>
                  </a:cubicBezTo>
                  <a:cubicBezTo>
                    <a:pt x="2499576" y="1100346"/>
                    <a:pt x="2551940" y="1183236"/>
                    <a:pt x="2520392" y="1120140"/>
                  </a:cubicBezTo>
                  <a:cubicBezTo>
                    <a:pt x="2516296" y="1111949"/>
                    <a:pt x="2509248" y="1105471"/>
                    <a:pt x="2505152" y="1097280"/>
                  </a:cubicBezTo>
                  <a:cubicBezTo>
                    <a:pt x="2473604" y="1034184"/>
                    <a:pt x="2525968" y="1117074"/>
                    <a:pt x="2482292" y="1051560"/>
                  </a:cubicBezTo>
                  <a:cubicBezTo>
                    <a:pt x="2478202" y="1031112"/>
                    <a:pt x="2470481" y="984313"/>
                    <a:pt x="2459432" y="967740"/>
                  </a:cubicBezTo>
                  <a:lnTo>
                    <a:pt x="2444192" y="944880"/>
                  </a:lnTo>
                  <a:cubicBezTo>
                    <a:pt x="2429578" y="842585"/>
                    <a:pt x="2428799" y="860100"/>
                    <a:pt x="2444192" y="701040"/>
                  </a:cubicBezTo>
                  <a:cubicBezTo>
                    <a:pt x="2445739" y="685050"/>
                    <a:pt x="2454352" y="670560"/>
                    <a:pt x="2459432" y="655320"/>
                  </a:cubicBezTo>
                  <a:lnTo>
                    <a:pt x="2467052" y="632460"/>
                  </a:lnTo>
                  <a:cubicBezTo>
                    <a:pt x="2464512" y="609600"/>
                    <a:pt x="2463213" y="586568"/>
                    <a:pt x="2459432" y="563880"/>
                  </a:cubicBezTo>
                  <a:cubicBezTo>
                    <a:pt x="2458112" y="555957"/>
                    <a:pt x="2453249" y="548923"/>
                    <a:pt x="2451812" y="541020"/>
                  </a:cubicBezTo>
                  <a:cubicBezTo>
                    <a:pt x="2446572" y="512203"/>
                    <a:pt x="2447237" y="461768"/>
                    <a:pt x="2428952" y="434340"/>
                  </a:cubicBezTo>
                  <a:cubicBezTo>
                    <a:pt x="2418792" y="419100"/>
                    <a:pt x="2404264" y="405996"/>
                    <a:pt x="2398472" y="388620"/>
                  </a:cubicBezTo>
                  <a:cubicBezTo>
                    <a:pt x="2395932" y="381000"/>
                    <a:pt x="2393059" y="373483"/>
                    <a:pt x="2390852" y="365760"/>
                  </a:cubicBezTo>
                  <a:cubicBezTo>
                    <a:pt x="2387597" y="354367"/>
                    <a:pt x="2381702" y="324600"/>
                    <a:pt x="2375612" y="312420"/>
                  </a:cubicBezTo>
                  <a:cubicBezTo>
                    <a:pt x="2371516" y="304229"/>
                    <a:pt x="2366456" y="296405"/>
                    <a:pt x="2360372" y="289560"/>
                  </a:cubicBezTo>
                  <a:cubicBezTo>
                    <a:pt x="2322411" y="246854"/>
                    <a:pt x="2326536" y="251763"/>
                    <a:pt x="2291792" y="228600"/>
                  </a:cubicBezTo>
                  <a:cubicBezTo>
                    <a:pt x="2248116" y="163086"/>
                    <a:pt x="2300480" y="245976"/>
                    <a:pt x="2268932" y="182880"/>
                  </a:cubicBezTo>
                  <a:cubicBezTo>
                    <a:pt x="2264836" y="174689"/>
                    <a:pt x="2257788" y="168211"/>
                    <a:pt x="2253692" y="160020"/>
                  </a:cubicBezTo>
                  <a:cubicBezTo>
                    <a:pt x="2250100" y="152836"/>
                    <a:pt x="2251090" y="143432"/>
                    <a:pt x="2246072" y="137160"/>
                  </a:cubicBezTo>
                  <a:cubicBezTo>
                    <a:pt x="2230682" y="117922"/>
                    <a:pt x="2206389" y="119210"/>
                    <a:pt x="2185112" y="114300"/>
                  </a:cubicBezTo>
                  <a:cubicBezTo>
                    <a:pt x="2164703" y="109590"/>
                    <a:pt x="2144887" y="102022"/>
                    <a:pt x="2124152" y="99060"/>
                  </a:cubicBezTo>
                  <a:cubicBezTo>
                    <a:pt x="2106372" y="96520"/>
                    <a:pt x="2088528" y="94393"/>
                    <a:pt x="2070812" y="91440"/>
                  </a:cubicBezTo>
                  <a:cubicBezTo>
                    <a:pt x="2024848" y="83779"/>
                    <a:pt x="2043332" y="85333"/>
                    <a:pt x="2002232" y="76200"/>
                  </a:cubicBezTo>
                  <a:cubicBezTo>
                    <a:pt x="1989589" y="73390"/>
                    <a:pt x="1976832" y="71120"/>
                    <a:pt x="1964132" y="68580"/>
                  </a:cubicBezTo>
                  <a:cubicBezTo>
                    <a:pt x="1948892" y="58420"/>
                    <a:pt x="1936703" y="39063"/>
                    <a:pt x="1918412" y="38100"/>
                  </a:cubicBezTo>
                  <a:cubicBezTo>
                    <a:pt x="1745616" y="29005"/>
                    <a:pt x="1821760" y="34855"/>
                    <a:pt x="1689812" y="22860"/>
                  </a:cubicBezTo>
                  <a:cubicBezTo>
                    <a:pt x="1666952" y="25400"/>
                    <a:pt x="1643786" y="25969"/>
                    <a:pt x="1621232" y="30480"/>
                  </a:cubicBezTo>
                  <a:cubicBezTo>
                    <a:pt x="1605480" y="33630"/>
                    <a:pt x="1575512" y="45720"/>
                    <a:pt x="1575512" y="45720"/>
                  </a:cubicBezTo>
                  <a:cubicBezTo>
                    <a:pt x="1532332" y="43180"/>
                    <a:pt x="1489049" y="42016"/>
                    <a:pt x="1445972" y="38100"/>
                  </a:cubicBezTo>
                  <a:cubicBezTo>
                    <a:pt x="1434449" y="37052"/>
                    <a:pt x="1390643" y="26646"/>
                    <a:pt x="1377392" y="22860"/>
                  </a:cubicBezTo>
                  <a:cubicBezTo>
                    <a:pt x="1369669" y="20653"/>
                    <a:pt x="1362324" y="17188"/>
                    <a:pt x="1354532" y="15240"/>
                  </a:cubicBezTo>
                  <a:cubicBezTo>
                    <a:pt x="1341967" y="12099"/>
                    <a:pt x="1329075" y="10430"/>
                    <a:pt x="1316432" y="7620"/>
                  </a:cubicBezTo>
                  <a:cubicBezTo>
                    <a:pt x="1306209" y="5348"/>
                    <a:pt x="1296112" y="2540"/>
                    <a:pt x="1285952" y="0"/>
                  </a:cubicBezTo>
                  <a:cubicBezTo>
                    <a:pt x="1222452" y="2540"/>
                    <a:pt x="1158707" y="1499"/>
                    <a:pt x="1095452" y="7620"/>
                  </a:cubicBezTo>
                  <a:cubicBezTo>
                    <a:pt x="1079462" y="9167"/>
                    <a:pt x="1064972" y="17780"/>
                    <a:pt x="1049732" y="22860"/>
                  </a:cubicBezTo>
                  <a:lnTo>
                    <a:pt x="1004012" y="38100"/>
                  </a:lnTo>
                  <a:cubicBezTo>
                    <a:pt x="996392" y="40640"/>
                    <a:pt x="988944" y="43772"/>
                    <a:pt x="981152" y="45720"/>
                  </a:cubicBezTo>
                  <a:lnTo>
                    <a:pt x="950672" y="53340"/>
                  </a:lnTo>
                  <a:cubicBezTo>
                    <a:pt x="806516" y="149444"/>
                    <a:pt x="962565" y="51204"/>
                    <a:pt x="882092" y="91440"/>
                  </a:cubicBezTo>
                  <a:cubicBezTo>
                    <a:pt x="873901" y="95536"/>
                    <a:pt x="867807" y="103464"/>
                    <a:pt x="859232" y="106680"/>
                  </a:cubicBezTo>
                  <a:cubicBezTo>
                    <a:pt x="847105" y="111228"/>
                    <a:pt x="834068" y="113669"/>
                    <a:pt x="821132" y="114300"/>
                  </a:cubicBezTo>
                  <a:cubicBezTo>
                    <a:pt x="729765" y="118757"/>
                    <a:pt x="638252" y="119380"/>
                    <a:pt x="546812" y="121920"/>
                  </a:cubicBezTo>
                  <a:cubicBezTo>
                    <a:pt x="531572" y="127000"/>
                    <a:pt x="514458" y="128249"/>
                    <a:pt x="501092" y="137160"/>
                  </a:cubicBezTo>
                  <a:cubicBezTo>
                    <a:pt x="493472" y="142240"/>
                    <a:pt x="486601" y="148681"/>
                    <a:pt x="478232" y="152400"/>
                  </a:cubicBezTo>
                  <a:cubicBezTo>
                    <a:pt x="463552" y="158924"/>
                    <a:pt x="445878" y="158729"/>
                    <a:pt x="432512" y="167640"/>
                  </a:cubicBezTo>
                  <a:cubicBezTo>
                    <a:pt x="424892" y="172720"/>
                    <a:pt x="417843" y="178784"/>
                    <a:pt x="409652" y="182880"/>
                  </a:cubicBezTo>
                  <a:cubicBezTo>
                    <a:pt x="396646" y="189383"/>
                    <a:pt x="358968" y="197330"/>
                    <a:pt x="348692" y="198120"/>
                  </a:cubicBezTo>
                  <a:cubicBezTo>
                    <a:pt x="295449" y="202216"/>
                    <a:pt x="242012" y="203200"/>
                    <a:pt x="188672" y="205740"/>
                  </a:cubicBezTo>
                  <a:cubicBezTo>
                    <a:pt x="173432" y="210820"/>
                    <a:pt x="151863" y="207614"/>
                    <a:pt x="142952" y="220980"/>
                  </a:cubicBezTo>
                  <a:cubicBezTo>
                    <a:pt x="123257" y="250523"/>
                    <a:pt x="136400" y="240944"/>
                    <a:pt x="104852" y="251460"/>
                  </a:cubicBezTo>
                  <a:cubicBezTo>
                    <a:pt x="102312" y="259080"/>
                    <a:pt x="98669" y="266417"/>
                    <a:pt x="97232" y="274320"/>
                  </a:cubicBezTo>
                  <a:cubicBezTo>
                    <a:pt x="92677" y="299372"/>
                    <a:pt x="99092" y="338364"/>
                    <a:pt x="74372" y="358140"/>
                  </a:cubicBezTo>
                  <a:cubicBezTo>
                    <a:pt x="68100" y="363158"/>
                    <a:pt x="59132" y="363220"/>
                    <a:pt x="51512" y="365760"/>
                  </a:cubicBezTo>
                  <a:cubicBezTo>
                    <a:pt x="46432" y="373380"/>
                    <a:pt x="39991" y="380251"/>
                    <a:pt x="36272" y="388620"/>
                  </a:cubicBezTo>
                  <a:cubicBezTo>
                    <a:pt x="0" y="470232"/>
                    <a:pt x="40282" y="405465"/>
                    <a:pt x="5792" y="457200"/>
                  </a:cubicBezTo>
                  <a:cubicBezTo>
                    <a:pt x="8332" y="487680"/>
                    <a:pt x="9370" y="518323"/>
                    <a:pt x="13412" y="548640"/>
                  </a:cubicBezTo>
                  <a:cubicBezTo>
                    <a:pt x="14474" y="556602"/>
                    <a:pt x="20036" y="563530"/>
                    <a:pt x="21032" y="571500"/>
                  </a:cubicBezTo>
                  <a:cubicBezTo>
                    <a:pt x="25140" y="604362"/>
                    <a:pt x="24544" y="637698"/>
                    <a:pt x="28652" y="670560"/>
                  </a:cubicBezTo>
                  <a:cubicBezTo>
                    <a:pt x="29648" y="678530"/>
                    <a:pt x="34324" y="685628"/>
                    <a:pt x="36272" y="693420"/>
                  </a:cubicBezTo>
                  <a:cubicBezTo>
                    <a:pt x="39413" y="705985"/>
                    <a:pt x="41763" y="718745"/>
                    <a:pt x="43892" y="731520"/>
                  </a:cubicBezTo>
                  <a:cubicBezTo>
                    <a:pt x="62098" y="840756"/>
                    <a:pt x="41606" y="746380"/>
                    <a:pt x="59132" y="807720"/>
                  </a:cubicBezTo>
                  <a:cubicBezTo>
                    <a:pt x="66127" y="832203"/>
                    <a:pt x="63431" y="842499"/>
                    <a:pt x="81992" y="861060"/>
                  </a:cubicBezTo>
                  <a:cubicBezTo>
                    <a:pt x="88468" y="867536"/>
                    <a:pt x="97232" y="871220"/>
                    <a:pt x="104852" y="876300"/>
                  </a:cubicBezTo>
                  <a:cubicBezTo>
                    <a:pt x="109932" y="883920"/>
                    <a:pt x="114229" y="892125"/>
                    <a:pt x="120092" y="899160"/>
                  </a:cubicBezTo>
                  <a:cubicBezTo>
                    <a:pt x="138427" y="921162"/>
                    <a:pt x="143335" y="922275"/>
                    <a:pt x="165812" y="937260"/>
                  </a:cubicBezTo>
                  <a:cubicBezTo>
                    <a:pt x="175488" y="1043698"/>
                    <a:pt x="176456" y="998462"/>
                    <a:pt x="165812" y="1104900"/>
                  </a:cubicBezTo>
                  <a:cubicBezTo>
                    <a:pt x="158196" y="1181059"/>
                    <a:pt x="170546" y="1154949"/>
                    <a:pt x="142952" y="1196340"/>
                  </a:cubicBezTo>
                  <a:cubicBezTo>
                    <a:pt x="140112" y="1284384"/>
                    <a:pt x="149928" y="1381797"/>
                    <a:pt x="127712" y="1470660"/>
                  </a:cubicBezTo>
                  <a:cubicBezTo>
                    <a:pt x="125764" y="1478452"/>
                    <a:pt x="122632" y="1485900"/>
                    <a:pt x="120092" y="1493520"/>
                  </a:cubicBezTo>
                  <a:cubicBezTo>
                    <a:pt x="117552" y="1511300"/>
                    <a:pt x="112472" y="1528899"/>
                    <a:pt x="112472" y="1546860"/>
                  </a:cubicBezTo>
                  <a:cubicBezTo>
                    <a:pt x="112472" y="1580637"/>
                    <a:pt x="118510" y="1613712"/>
                    <a:pt x="127712" y="1645920"/>
                  </a:cubicBezTo>
                  <a:cubicBezTo>
                    <a:pt x="129919" y="1653643"/>
                    <a:pt x="133125" y="1661057"/>
                    <a:pt x="135332" y="1668780"/>
                  </a:cubicBezTo>
                  <a:cubicBezTo>
                    <a:pt x="138209" y="1678850"/>
                    <a:pt x="140075" y="1689190"/>
                    <a:pt x="142952" y="1699260"/>
                  </a:cubicBezTo>
                  <a:cubicBezTo>
                    <a:pt x="145159" y="1706983"/>
                    <a:pt x="148365" y="1714397"/>
                    <a:pt x="150572" y="1722120"/>
                  </a:cubicBezTo>
                  <a:cubicBezTo>
                    <a:pt x="153449" y="1732190"/>
                    <a:pt x="152383" y="1743886"/>
                    <a:pt x="158192" y="1752600"/>
                  </a:cubicBezTo>
                  <a:cubicBezTo>
                    <a:pt x="163272" y="1760220"/>
                    <a:pt x="173432" y="1762760"/>
                    <a:pt x="181052" y="1767840"/>
                  </a:cubicBezTo>
                  <a:cubicBezTo>
                    <a:pt x="183592" y="1775460"/>
                    <a:pt x="184771" y="1783679"/>
                    <a:pt x="188672" y="1790700"/>
                  </a:cubicBezTo>
                  <a:cubicBezTo>
                    <a:pt x="197567" y="1806711"/>
                    <a:pt x="219152" y="1836420"/>
                    <a:pt x="219152" y="1836420"/>
                  </a:cubicBezTo>
                  <a:cubicBezTo>
                    <a:pt x="221692" y="1846580"/>
                    <a:pt x="223895" y="1856830"/>
                    <a:pt x="226772" y="1866900"/>
                  </a:cubicBezTo>
                  <a:cubicBezTo>
                    <a:pt x="228979" y="1874623"/>
                    <a:pt x="233396" y="1881790"/>
                    <a:pt x="234392" y="1889760"/>
                  </a:cubicBezTo>
                  <a:cubicBezTo>
                    <a:pt x="238500" y="1922622"/>
                    <a:pt x="238355" y="1955905"/>
                    <a:pt x="242012" y="1988820"/>
                  </a:cubicBezTo>
                  <a:cubicBezTo>
                    <a:pt x="244128" y="2007861"/>
                    <a:pt x="247610" y="2035970"/>
                    <a:pt x="264872" y="2049780"/>
                  </a:cubicBezTo>
                  <a:cubicBezTo>
                    <a:pt x="276405" y="2059006"/>
                    <a:pt x="277572" y="2043430"/>
                    <a:pt x="280112" y="2042160"/>
                  </a:cubicBezTo>
                  <a:close/>
                </a:path>
              </a:pathLst>
            </a:custGeom>
            <a:solidFill>
              <a:schemeClr val="tx1"/>
            </a:solidFill>
            <a:ln w="34925">
              <a:solidFill>
                <a:schemeClr val="tx1">
                  <a:lumMod val="65000"/>
                  <a:lumOff val="3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latin typeface="Arial" panose="020B0604020202020204" pitchFamily="34" charset="0"/>
                <a:cs typeface="Arial" panose="020B0604020202020204" pitchFamily="34" charset="0"/>
              </a:endParaRPr>
            </a:p>
          </p:txBody>
        </p:sp>
        <p:sp>
          <p:nvSpPr>
            <p:cNvPr id="41" name="Freeform 40"/>
            <p:cNvSpPr/>
            <p:nvPr/>
          </p:nvSpPr>
          <p:spPr>
            <a:xfrm>
              <a:off x="316231" y="2165788"/>
              <a:ext cx="2074465" cy="1971271"/>
            </a:xfrm>
            <a:custGeom>
              <a:avLst/>
              <a:gdLst>
                <a:gd name="connsiteX0" fmla="*/ 280112 w 2626135"/>
                <a:gd name="connsiteY0" fmla="*/ 2042160 h 2331720"/>
                <a:gd name="connsiteX1" fmla="*/ 280112 w 2626135"/>
                <a:gd name="connsiteY1" fmla="*/ 2042160 h 2331720"/>
                <a:gd name="connsiteX2" fmla="*/ 348692 w 2626135"/>
                <a:gd name="connsiteY2" fmla="*/ 2057400 h 2331720"/>
                <a:gd name="connsiteX3" fmla="*/ 371552 w 2626135"/>
                <a:gd name="connsiteY3" fmla="*/ 2065020 h 2331720"/>
                <a:gd name="connsiteX4" fmla="*/ 440132 w 2626135"/>
                <a:gd name="connsiteY4" fmla="*/ 2080260 h 2331720"/>
                <a:gd name="connsiteX5" fmla="*/ 462992 w 2626135"/>
                <a:gd name="connsiteY5" fmla="*/ 2103120 h 2331720"/>
                <a:gd name="connsiteX6" fmla="*/ 470612 w 2626135"/>
                <a:gd name="connsiteY6" fmla="*/ 2125980 h 2331720"/>
                <a:gd name="connsiteX7" fmla="*/ 523952 w 2626135"/>
                <a:gd name="connsiteY7" fmla="*/ 2164080 h 2331720"/>
                <a:gd name="connsiteX8" fmla="*/ 577292 w 2626135"/>
                <a:gd name="connsiteY8" fmla="*/ 2171700 h 2331720"/>
                <a:gd name="connsiteX9" fmla="*/ 600152 w 2626135"/>
                <a:gd name="connsiteY9" fmla="*/ 2179320 h 2331720"/>
                <a:gd name="connsiteX10" fmla="*/ 653492 w 2626135"/>
                <a:gd name="connsiteY10" fmla="*/ 2240280 h 2331720"/>
                <a:gd name="connsiteX11" fmla="*/ 668732 w 2626135"/>
                <a:gd name="connsiteY11" fmla="*/ 2263140 h 2331720"/>
                <a:gd name="connsiteX12" fmla="*/ 760172 w 2626135"/>
                <a:gd name="connsiteY12" fmla="*/ 2286000 h 2331720"/>
                <a:gd name="connsiteX13" fmla="*/ 783032 w 2626135"/>
                <a:gd name="connsiteY13" fmla="*/ 2293620 h 2331720"/>
                <a:gd name="connsiteX14" fmla="*/ 805892 w 2626135"/>
                <a:gd name="connsiteY14" fmla="*/ 2316480 h 2331720"/>
                <a:gd name="connsiteX15" fmla="*/ 859232 w 2626135"/>
                <a:gd name="connsiteY15" fmla="*/ 2331720 h 2331720"/>
                <a:gd name="connsiteX16" fmla="*/ 973532 w 2626135"/>
                <a:gd name="connsiteY16" fmla="*/ 2324100 h 2331720"/>
                <a:gd name="connsiteX17" fmla="*/ 996392 w 2626135"/>
                <a:gd name="connsiteY17" fmla="*/ 2316480 h 2331720"/>
                <a:gd name="connsiteX18" fmla="*/ 1011632 w 2626135"/>
                <a:gd name="connsiteY18" fmla="*/ 2270760 h 2331720"/>
                <a:gd name="connsiteX19" fmla="*/ 1019252 w 2626135"/>
                <a:gd name="connsiteY19" fmla="*/ 2247900 h 2331720"/>
                <a:gd name="connsiteX20" fmla="*/ 1064972 w 2626135"/>
                <a:gd name="connsiteY20" fmla="*/ 2232660 h 2331720"/>
                <a:gd name="connsiteX21" fmla="*/ 1095452 w 2626135"/>
                <a:gd name="connsiteY21" fmla="*/ 2194560 h 2331720"/>
                <a:gd name="connsiteX22" fmla="*/ 1118312 w 2626135"/>
                <a:gd name="connsiteY22" fmla="*/ 2171700 h 2331720"/>
                <a:gd name="connsiteX23" fmla="*/ 1164032 w 2626135"/>
                <a:gd name="connsiteY23" fmla="*/ 2164080 h 2331720"/>
                <a:gd name="connsiteX24" fmla="*/ 1186892 w 2626135"/>
                <a:gd name="connsiteY24" fmla="*/ 2148840 h 2331720"/>
                <a:gd name="connsiteX25" fmla="*/ 1224992 w 2626135"/>
                <a:gd name="connsiteY25" fmla="*/ 2110740 h 2331720"/>
                <a:gd name="connsiteX26" fmla="*/ 1285952 w 2626135"/>
                <a:gd name="connsiteY26" fmla="*/ 2095500 h 2331720"/>
                <a:gd name="connsiteX27" fmla="*/ 1331672 w 2626135"/>
                <a:gd name="connsiteY27" fmla="*/ 2080260 h 2331720"/>
                <a:gd name="connsiteX28" fmla="*/ 1407872 w 2626135"/>
                <a:gd name="connsiteY28" fmla="*/ 2057400 h 2331720"/>
                <a:gd name="connsiteX29" fmla="*/ 1430732 w 2626135"/>
                <a:gd name="connsiteY29" fmla="*/ 2049780 h 2331720"/>
                <a:gd name="connsiteX30" fmla="*/ 1567892 w 2626135"/>
                <a:gd name="connsiteY30" fmla="*/ 2057400 h 2331720"/>
                <a:gd name="connsiteX31" fmla="*/ 1644092 w 2626135"/>
                <a:gd name="connsiteY31" fmla="*/ 2072640 h 2331720"/>
                <a:gd name="connsiteX32" fmla="*/ 1689812 w 2626135"/>
                <a:gd name="connsiteY32" fmla="*/ 2087880 h 2331720"/>
                <a:gd name="connsiteX33" fmla="*/ 1750772 w 2626135"/>
                <a:gd name="connsiteY33" fmla="*/ 2080260 h 2331720"/>
                <a:gd name="connsiteX34" fmla="*/ 1773632 w 2626135"/>
                <a:gd name="connsiteY34" fmla="*/ 2072640 h 2331720"/>
                <a:gd name="connsiteX35" fmla="*/ 1804112 w 2626135"/>
                <a:gd name="connsiteY35" fmla="*/ 2065020 h 2331720"/>
                <a:gd name="connsiteX36" fmla="*/ 1826972 w 2626135"/>
                <a:gd name="connsiteY36" fmla="*/ 2057400 h 2331720"/>
                <a:gd name="connsiteX37" fmla="*/ 1880312 w 2626135"/>
                <a:gd name="connsiteY37" fmla="*/ 2049780 h 2331720"/>
                <a:gd name="connsiteX38" fmla="*/ 1933652 w 2626135"/>
                <a:gd name="connsiteY38" fmla="*/ 2034540 h 2331720"/>
                <a:gd name="connsiteX39" fmla="*/ 1956512 w 2626135"/>
                <a:gd name="connsiteY39" fmla="*/ 2026920 h 2331720"/>
                <a:gd name="connsiteX40" fmla="*/ 1971752 w 2626135"/>
                <a:gd name="connsiteY40" fmla="*/ 2004060 h 2331720"/>
                <a:gd name="connsiteX41" fmla="*/ 2017472 w 2626135"/>
                <a:gd name="connsiteY41" fmla="*/ 1950720 h 2331720"/>
                <a:gd name="connsiteX42" fmla="*/ 2314652 w 2626135"/>
                <a:gd name="connsiteY42" fmla="*/ 1943100 h 2331720"/>
                <a:gd name="connsiteX43" fmla="*/ 2360372 w 2626135"/>
                <a:gd name="connsiteY43" fmla="*/ 1927860 h 2331720"/>
                <a:gd name="connsiteX44" fmla="*/ 2383232 w 2626135"/>
                <a:gd name="connsiteY44" fmla="*/ 1920240 h 2331720"/>
                <a:gd name="connsiteX45" fmla="*/ 2428952 w 2626135"/>
                <a:gd name="connsiteY45" fmla="*/ 1889760 h 2331720"/>
                <a:gd name="connsiteX46" fmla="*/ 2444192 w 2626135"/>
                <a:gd name="connsiteY46" fmla="*/ 1866900 h 2331720"/>
                <a:gd name="connsiteX47" fmla="*/ 2467052 w 2626135"/>
                <a:gd name="connsiteY47" fmla="*/ 1859280 h 2331720"/>
                <a:gd name="connsiteX48" fmla="*/ 2482292 w 2626135"/>
                <a:gd name="connsiteY48" fmla="*/ 1783080 h 2331720"/>
                <a:gd name="connsiteX49" fmla="*/ 2505152 w 2626135"/>
                <a:gd name="connsiteY49" fmla="*/ 1752600 h 2331720"/>
                <a:gd name="connsiteX50" fmla="*/ 2566112 w 2626135"/>
                <a:gd name="connsiteY50" fmla="*/ 1684020 h 2331720"/>
                <a:gd name="connsiteX51" fmla="*/ 2535632 w 2626135"/>
                <a:gd name="connsiteY51" fmla="*/ 1615440 h 2331720"/>
                <a:gd name="connsiteX52" fmla="*/ 2520392 w 2626135"/>
                <a:gd name="connsiteY52" fmla="*/ 1554480 h 2331720"/>
                <a:gd name="connsiteX53" fmla="*/ 2528012 w 2626135"/>
                <a:gd name="connsiteY53" fmla="*/ 1485900 h 2331720"/>
                <a:gd name="connsiteX54" fmla="*/ 2558492 w 2626135"/>
                <a:gd name="connsiteY54" fmla="*/ 1440180 h 2331720"/>
                <a:gd name="connsiteX55" fmla="*/ 2573732 w 2626135"/>
                <a:gd name="connsiteY55" fmla="*/ 1394460 h 2331720"/>
                <a:gd name="connsiteX56" fmla="*/ 2596592 w 2626135"/>
                <a:gd name="connsiteY56" fmla="*/ 1348740 h 2331720"/>
                <a:gd name="connsiteX57" fmla="*/ 2619452 w 2626135"/>
                <a:gd name="connsiteY57" fmla="*/ 1303020 h 2331720"/>
                <a:gd name="connsiteX58" fmla="*/ 2611832 w 2626135"/>
                <a:gd name="connsiteY58" fmla="*/ 1264920 h 2331720"/>
                <a:gd name="connsiteX59" fmla="*/ 2566112 w 2626135"/>
                <a:gd name="connsiteY59" fmla="*/ 1234440 h 2331720"/>
                <a:gd name="connsiteX60" fmla="*/ 2550872 w 2626135"/>
                <a:gd name="connsiteY60" fmla="*/ 1188720 h 2331720"/>
                <a:gd name="connsiteX61" fmla="*/ 2543252 w 2626135"/>
                <a:gd name="connsiteY61" fmla="*/ 1165860 h 2331720"/>
                <a:gd name="connsiteX62" fmla="*/ 2520392 w 2626135"/>
                <a:gd name="connsiteY62" fmla="*/ 1120140 h 2331720"/>
                <a:gd name="connsiteX63" fmla="*/ 2505152 w 2626135"/>
                <a:gd name="connsiteY63" fmla="*/ 1097280 h 2331720"/>
                <a:gd name="connsiteX64" fmla="*/ 2482292 w 2626135"/>
                <a:gd name="connsiteY64" fmla="*/ 1051560 h 2331720"/>
                <a:gd name="connsiteX65" fmla="*/ 2459432 w 2626135"/>
                <a:gd name="connsiteY65" fmla="*/ 967740 h 2331720"/>
                <a:gd name="connsiteX66" fmla="*/ 2444192 w 2626135"/>
                <a:gd name="connsiteY66" fmla="*/ 944880 h 2331720"/>
                <a:gd name="connsiteX67" fmla="*/ 2444192 w 2626135"/>
                <a:gd name="connsiteY67" fmla="*/ 701040 h 2331720"/>
                <a:gd name="connsiteX68" fmla="*/ 2459432 w 2626135"/>
                <a:gd name="connsiteY68" fmla="*/ 655320 h 2331720"/>
                <a:gd name="connsiteX69" fmla="*/ 2467052 w 2626135"/>
                <a:gd name="connsiteY69" fmla="*/ 632460 h 2331720"/>
                <a:gd name="connsiteX70" fmla="*/ 2459432 w 2626135"/>
                <a:gd name="connsiteY70" fmla="*/ 563880 h 2331720"/>
                <a:gd name="connsiteX71" fmla="*/ 2451812 w 2626135"/>
                <a:gd name="connsiteY71" fmla="*/ 541020 h 2331720"/>
                <a:gd name="connsiteX72" fmla="*/ 2428952 w 2626135"/>
                <a:gd name="connsiteY72" fmla="*/ 434340 h 2331720"/>
                <a:gd name="connsiteX73" fmla="*/ 2398472 w 2626135"/>
                <a:gd name="connsiteY73" fmla="*/ 388620 h 2331720"/>
                <a:gd name="connsiteX74" fmla="*/ 2390852 w 2626135"/>
                <a:gd name="connsiteY74" fmla="*/ 365760 h 2331720"/>
                <a:gd name="connsiteX75" fmla="*/ 2375612 w 2626135"/>
                <a:gd name="connsiteY75" fmla="*/ 312420 h 2331720"/>
                <a:gd name="connsiteX76" fmla="*/ 2360372 w 2626135"/>
                <a:gd name="connsiteY76" fmla="*/ 289560 h 2331720"/>
                <a:gd name="connsiteX77" fmla="*/ 2291792 w 2626135"/>
                <a:gd name="connsiteY77" fmla="*/ 228600 h 2331720"/>
                <a:gd name="connsiteX78" fmla="*/ 2268932 w 2626135"/>
                <a:gd name="connsiteY78" fmla="*/ 182880 h 2331720"/>
                <a:gd name="connsiteX79" fmla="*/ 2253692 w 2626135"/>
                <a:gd name="connsiteY79" fmla="*/ 160020 h 2331720"/>
                <a:gd name="connsiteX80" fmla="*/ 2246072 w 2626135"/>
                <a:gd name="connsiteY80" fmla="*/ 137160 h 2331720"/>
                <a:gd name="connsiteX81" fmla="*/ 2185112 w 2626135"/>
                <a:gd name="connsiteY81" fmla="*/ 114300 h 2331720"/>
                <a:gd name="connsiteX82" fmla="*/ 2124152 w 2626135"/>
                <a:gd name="connsiteY82" fmla="*/ 99060 h 2331720"/>
                <a:gd name="connsiteX83" fmla="*/ 2070812 w 2626135"/>
                <a:gd name="connsiteY83" fmla="*/ 91440 h 2331720"/>
                <a:gd name="connsiteX84" fmla="*/ 2002232 w 2626135"/>
                <a:gd name="connsiteY84" fmla="*/ 76200 h 2331720"/>
                <a:gd name="connsiteX85" fmla="*/ 1964132 w 2626135"/>
                <a:gd name="connsiteY85" fmla="*/ 68580 h 2331720"/>
                <a:gd name="connsiteX86" fmla="*/ 1918412 w 2626135"/>
                <a:gd name="connsiteY86" fmla="*/ 38100 h 2331720"/>
                <a:gd name="connsiteX87" fmla="*/ 1689812 w 2626135"/>
                <a:gd name="connsiteY87" fmla="*/ 22860 h 2331720"/>
                <a:gd name="connsiteX88" fmla="*/ 1621232 w 2626135"/>
                <a:gd name="connsiteY88" fmla="*/ 30480 h 2331720"/>
                <a:gd name="connsiteX89" fmla="*/ 1575512 w 2626135"/>
                <a:gd name="connsiteY89" fmla="*/ 45720 h 2331720"/>
                <a:gd name="connsiteX90" fmla="*/ 1445972 w 2626135"/>
                <a:gd name="connsiteY90" fmla="*/ 38100 h 2331720"/>
                <a:gd name="connsiteX91" fmla="*/ 1377392 w 2626135"/>
                <a:gd name="connsiteY91" fmla="*/ 22860 h 2331720"/>
                <a:gd name="connsiteX92" fmla="*/ 1354532 w 2626135"/>
                <a:gd name="connsiteY92" fmla="*/ 15240 h 2331720"/>
                <a:gd name="connsiteX93" fmla="*/ 1316432 w 2626135"/>
                <a:gd name="connsiteY93" fmla="*/ 7620 h 2331720"/>
                <a:gd name="connsiteX94" fmla="*/ 1285952 w 2626135"/>
                <a:gd name="connsiteY94" fmla="*/ 0 h 2331720"/>
                <a:gd name="connsiteX95" fmla="*/ 1095452 w 2626135"/>
                <a:gd name="connsiteY95" fmla="*/ 7620 h 2331720"/>
                <a:gd name="connsiteX96" fmla="*/ 1049732 w 2626135"/>
                <a:gd name="connsiteY96" fmla="*/ 22860 h 2331720"/>
                <a:gd name="connsiteX97" fmla="*/ 1004012 w 2626135"/>
                <a:gd name="connsiteY97" fmla="*/ 38100 h 2331720"/>
                <a:gd name="connsiteX98" fmla="*/ 981152 w 2626135"/>
                <a:gd name="connsiteY98" fmla="*/ 45720 h 2331720"/>
                <a:gd name="connsiteX99" fmla="*/ 950672 w 2626135"/>
                <a:gd name="connsiteY99" fmla="*/ 53340 h 2331720"/>
                <a:gd name="connsiteX100" fmla="*/ 882092 w 2626135"/>
                <a:gd name="connsiteY100" fmla="*/ 91440 h 2331720"/>
                <a:gd name="connsiteX101" fmla="*/ 859232 w 2626135"/>
                <a:gd name="connsiteY101" fmla="*/ 106680 h 2331720"/>
                <a:gd name="connsiteX102" fmla="*/ 821132 w 2626135"/>
                <a:gd name="connsiteY102" fmla="*/ 114300 h 2331720"/>
                <a:gd name="connsiteX103" fmla="*/ 546812 w 2626135"/>
                <a:gd name="connsiteY103" fmla="*/ 121920 h 2331720"/>
                <a:gd name="connsiteX104" fmla="*/ 501092 w 2626135"/>
                <a:gd name="connsiteY104" fmla="*/ 137160 h 2331720"/>
                <a:gd name="connsiteX105" fmla="*/ 478232 w 2626135"/>
                <a:gd name="connsiteY105" fmla="*/ 152400 h 2331720"/>
                <a:gd name="connsiteX106" fmla="*/ 432512 w 2626135"/>
                <a:gd name="connsiteY106" fmla="*/ 167640 h 2331720"/>
                <a:gd name="connsiteX107" fmla="*/ 409652 w 2626135"/>
                <a:gd name="connsiteY107" fmla="*/ 182880 h 2331720"/>
                <a:gd name="connsiteX108" fmla="*/ 348692 w 2626135"/>
                <a:gd name="connsiteY108" fmla="*/ 198120 h 2331720"/>
                <a:gd name="connsiteX109" fmla="*/ 188672 w 2626135"/>
                <a:gd name="connsiteY109" fmla="*/ 205740 h 2331720"/>
                <a:gd name="connsiteX110" fmla="*/ 142952 w 2626135"/>
                <a:gd name="connsiteY110" fmla="*/ 220980 h 2331720"/>
                <a:gd name="connsiteX111" fmla="*/ 104852 w 2626135"/>
                <a:gd name="connsiteY111" fmla="*/ 251460 h 2331720"/>
                <a:gd name="connsiteX112" fmla="*/ 97232 w 2626135"/>
                <a:gd name="connsiteY112" fmla="*/ 274320 h 2331720"/>
                <a:gd name="connsiteX113" fmla="*/ 74372 w 2626135"/>
                <a:gd name="connsiteY113" fmla="*/ 358140 h 2331720"/>
                <a:gd name="connsiteX114" fmla="*/ 51512 w 2626135"/>
                <a:gd name="connsiteY114" fmla="*/ 365760 h 2331720"/>
                <a:gd name="connsiteX115" fmla="*/ 36272 w 2626135"/>
                <a:gd name="connsiteY115" fmla="*/ 388620 h 2331720"/>
                <a:gd name="connsiteX116" fmla="*/ 5792 w 2626135"/>
                <a:gd name="connsiteY116" fmla="*/ 457200 h 2331720"/>
                <a:gd name="connsiteX117" fmla="*/ 13412 w 2626135"/>
                <a:gd name="connsiteY117" fmla="*/ 548640 h 2331720"/>
                <a:gd name="connsiteX118" fmla="*/ 21032 w 2626135"/>
                <a:gd name="connsiteY118" fmla="*/ 571500 h 2331720"/>
                <a:gd name="connsiteX119" fmla="*/ 28652 w 2626135"/>
                <a:gd name="connsiteY119" fmla="*/ 670560 h 2331720"/>
                <a:gd name="connsiteX120" fmla="*/ 36272 w 2626135"/>
                <a:gd name="connsiteY120" fmla="*/ 693420 h 2331720"/>
                <a:gd name="connsiteX121" fmla="*/ 43892 w 2626135"/>
                <a:gd name="connsiteY121" fmla="*/ 731520 h 2331720"/>
                <a:gd name="connsiteX122" fmla="*/ 59132 w 2626135"/>
                <a:gd name="connsiteY122" fmla="*/ 807720 h 2331720"/>
                <a:gd name="connsiteX123" fmla="*/ 81992 w 2626135"/>
                <a:gd name="connsiteY123" fmla="*/ 861060 h 2331720"/>
                <a:gd name="connsiteX124" fmla="*/ 104852 w 2626135"/>
                <a:gd name="connsiteY124" fmla="*/ 876300 h 2331720"/>
                <a:gd name="connsiteX125" fmla="*/ 120092 w 2626135"/>
                <a:gd name="connsiteY125" fmla="*/ 899160 h 2331720"/>
                <a:gd name="connsiteX126" fmla="*/ 165812 w 2626135"/>
                <a:gd name="connsiteY126" fmla="*/ 937260 h 2331720"/>
                <a:gd name="connsiteX127" fmla="*/ 165812 w 2626135"/>
                <a:gd name="connsiteY127" fmla="*/ 1104900 h 2331720"/>
                <a:gd name="connsiteX128" fmla="*/ 142952 w 2626135"/>
                <a:gd name="connsiteY128" fmla="*/ 1196340 h 2331720"/>
                <a:gd name="connsiteX129" fmla="*/ 127712 w 2626135"/>
                <a:gd name="connsiteY129" fmla="*/ 1470660 h 2331720"/>
                <a:gd name="connsiteX130" fmla="*/ 120092 w 2626135"/>
                <a:gd name="connsiteY130" fmla="*/ 1493520 h 2331720"/>
                <a:gd name="connsiteX131" fmla="*/ 112472 w 2626135"/>
                <a:gd name="connsiteY131" fmla="*/ 1546860 h 2331720"/>
                <a:gd name="connsiteX132" fmla="*/ 127712 w 2626135"/>
                <a:gd name="connsiteY132" fmla="*/ 1645920 h 2331720"/>
                <a:gd name="connsiteX133" fmla="*/ 135332 w 2626135"/>
                <a:gd name="connsiteY133" fmla="*/ 1668780 h 2331720"/>
                <a:gd name="connsiteX134" fmla="*/ 142952 w 2626135"/>
                <a:gd name="connsiteY134" fmla="*/ 1699260 h 2331720"/>
                <a:gd name="connsiteX135" fmla="*/ 150572 w 2626135"/>
                <a:gd name="connsiteY135" fmla="*/ 1722120 h 2331720"/>
                <a:gd name="connsiteX136" fmla="*/ 158192 w 2626135"/>
                <a:gd name="connsiteY136" fmla="*/ 1752600 h 2331720"/>
                <a:gd name="connsiteX137" fmla="*/ 181052 w 2626135"/>
                <a:gd name="connsiteY137" fmla="*/ 1767840 h 2331720"/>
                <a:gd name="connsiteX138" fmla="*/ 188672 w 2626135"/>
                <a:gd name="connsiteY138" fmla="*/ 1790700 h 2331720"/>
                <a:gd name="connsiteX139" fmla="*/ 219152 w 2626135"/>
                <a:gd name="connsiteY139" fmla="*/ 1836420 h 2331720"/>
                <a:gd name="connsiteX140" fmla="*/ 226772 w 2626135"/>
                <a:gd name="connsiteY140" fmla="*/ 1866900 h 2331720"/>
                <a:gd name="connsiteX141" fmla="*/ 234392 w 2626135"/>
                <a:gd name="connsiteY141" fmla="*/ 1889760 h 2331720"/>
                <a:gd name="connsiteX142" fmla="*/ 242012 w 2626135"/>
                <a:gd name="connsiteY142" fmla="*/ 1988820 h 2331720"/>
                <a:gd name="connsiteX143" fmla="*/ 264872 w 2626135"/>
                <a:gd name="connsiteY143" fmla="*/ 2049780 h 2331720"/>
                <a:gd name="connsiteX144" fmla="*/ 280112 w 2626135"/>
                <a:gd name="connsiteY144" fmla="*/ 2042160 h 233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2626135" h="2331720">
                  <a:moveTo>
                    <a:pt x="280112" y="2042160"/>
                  </a:moveTo>
                  <a:lnTo>
                    <a:pt x="280112" y="2042160"/>
                  </a:lnTo>
                  <a:cubicBezTo>
                    <a:pt x="302972" y="2047240"/>
                    <a:pt x="325974" y="2051720"/>
                    <a:pt x="348692" y="2057400"/>
                  </a:cubicBezTo>
                  <a:cubicBezTo>
                    <a:pt x="356484" y="2059348"/>
                    <a:pt x="363711" y="2063278"/>
                    <a:pt x="371552" y="2065020"/>
                  </a:cubicBezTo>
                  <a:cubicBezTo>
                    <a:pt x="452016" y="2082901"/>
                    <a:pt x="388671" y="2063106"/>
                    <a:pt x="440132" y="2080260"/>
                  </a:cubicBezTo>
                  <a:cubicBezTo>
                    <a:pt x="447752" y="2087880"/>
                    <a:pt x="457014" y="2094154"/>
                    <a:pt x="462992" y="2103120"/>
                  </a:cubicBezTo>
                  <a:cubicBezTo>
                    <a:pt x="467447" y="2109803"/>
                    <a:pt x="466157" y="2119297"/>
                    <a:pt x="470612" y="2125980"/>
                  </a:cubicBezTo>
                  <a:cubicBezTo>
                    <a:pt x="481870" y="2142868"/>
                    <a:pt x="504529" y="2158783"/>
                    <a:pt x="523952" y="2164080"/>
                  </a:cubicBezTo>
                  <a:cubicBezTo>
                    <a:pt x="541280" y="2168806"/>
                    <a:pt x="559512" y="2169160"/>
                    <a:pt x="577292" y="2171700"/>
                  </a:cubicBezTo>
                  <a:cubicBezTo>
                    <a:pt x="584912" y="2174240"/>
                    <a:pt x="594472" y="2173640"/>
                    <a:pt x="600152" y="2179320"/>
                  </a:cubicBezTo>
                  <a:cubicBezTo>
                    <a:pt x="689052" y="2268220"/>
                    <a:pt x="588722" y="2197100"/>
                    <a:pt x="653492" y="2240280"/>
                  </a:cubicBezTo>
                  <a:cubicBezTo>
                    <a:pt x="658572" y="2247900"/>
                    <a:pt x="660966" y="2258286"/>
                    <a:pt x="668732" y="2263140"/>
                  </a:cubicBezTo>
                  <a:cubicBezTo>
                    <a:pt x="694217" y="2279068"/>
                    <a:pt x="732164" y="2279776"/>
                    <a:pt x="760172" y="2286000"/>
                  </a:cubicBezTo>
                  <a:cubicBezTo>
                    <a:pt x="768013" y="2287742"/>
                    <a:pt x="775412" y="2291080"/>
                    <a:pt x="783032" y="2293620"/>
                  </a:cubicBezTo>
                  <a:cubicBezTo>
                    <a:pt x="790652" y="2301240"/>
                    <a:pt x="796926" y="2310502"/>
                    <a:pt x="805892" y="2316480"/>
                  </a:cubicBezTo>
                  <a:cubicBezTo>
                    <a:pt x="812451" y="2320853"/>
                    <a:pt x="855167" y="2330704"/>
                    <a:pt x="859232" y="2331720"/>
                  </a:cubicBezTo>
                  <a:cubicBezTo>
                    <a:pt x="897332" y="2329180"/>
                    <a:pt x="935581" y="2328317"/>
                    <a:pt x="973532" y="2324100"/>
                  </a:cubicBezTo>
                  <a:cubicBezTo>
                    <a:pt x="981515" y="2323213"/>
                    <a:pt x="991723" y="2323016"/>
                    <a:pt x="996392" y="2316480"/>
                  </a:cubicBezTo>
                  <a:cubicBezTo>
                    <a:pt x="1005729" y="2303408"/>
                    <a:pt x="1006552" y="2286000"/>
                    <a:pt x="1011632" y="2270760"/>
                  </a:cubicBezTo>
                  <a:cubicBezTo>
                    <a:pt x="1014172" y="2263140"/>
                    <a:pt x="1011632" y="2250440"/>
                    <a:pt x="1019252" y="2247900"/>
                  </a:cubicBezTo>
                  <a:lnTo>
                    <a:pt x="1064972" y="2232660"/>
                  </a:lnTo>
                  <a:cubicBezTo>
                    <a:pt x="1077481" y="2195132"/>
                    <a:pt x="1063636" y="2221073"/>
                    <a:pt x="1095452" y="2194560"/>
                  </a:cubicBezTo>
                  <a:cubicBezTo>
                    <a:pt x="1103731" y="2187661"/>
                    <a:pt x="1108464" y="2176077"/>
                    <a:pt x="1118312" y="2171700"/>
                  </a:cubicBezTo>
                  <a:cubicBezTo>
                    <a:pt x="1132431" y="2165425"/>
                    <a:pt x="1148792" y="2166620"/>
                    <a:pt x="1164032" y="2164080"/>
                  </a:cubicBezTo>
                  <a:cubicBezTo>
                    <a:pt x="1171652" y="2159000"/>
                    <a:pt x="1180416" y="2155316"/>
                    <a:pt x="1186892" y="2148840"/>
                  </a:cubicBezTo>
                  <a:cubicBezTo>
                    <a:pt x="1217372" y="2118360"/>
                    <a:pt x="1184352" y="2131060"/>
                    <a:pt x="1224992" y="2110740"/>
                  </a:cubicBezTo>
                  <a:cubicBezTo>
                    <a:pt x="1243489" y="2101492"/>
                    <a:pt x="1266823" y="2100717"/>
                    <a:pt x="1285952" y="2095500"/>
                  </a:cubicBezTo>
                  <a:cubicBezTo>
                    <a:pt x="1301450" y="2091273"/>
                    <a:pt x="1316087" y="2084156"/>
                    <a:pt x="1331672" y="2080260"/>
                  </a:cubicBezTo>
                  <a:cubicBezTo>
                    <a:pt x="1377737" y="2068744"/>
                    <a:pt x="1352217" y="2075952"/>
                    <a:pt x="1407872" y="2057400"/>
                  </a:cubicBezTo>
                  <a:lnTo>
                    <a:pt x="1430732" y="2049780"/>
                  </a:lnTo>
                  <a:cubicBezTo>
                    <a:pt x="1476452" y="2052320"/>
                    <a:pt x="1522362" y="2052522"/>
                    <a:pt x="1567892" y="2057400"/>
                  </a:cubicBezTo>
                  <a:cubicBezTo>
                    <a:pt x="1593648" y="2060160"/>
                    <a:pt x="1619518" y="2064449"/>
                    <a:pt x="1644092" y="2072640"/>
                  </a:cubicBezTo>
                  <a:lnTo>
                    <a:pt x="1689812" y="2087880"/>
                  </a:lnTo>
                  <a:cubicBezTo>
                    <a:pt x="1710132" y="2085340"/>
                    <a:pt x="1730624" y="2083923"/>
                    <a:pt x="1750772" y="2080260"/>
                  </a:cubicBezTo>
                  <a:cubicBezTo>
                    <a:pt x="1758675" y="2078823"/>
                    <a:pt x="1765909" y="2074847"/>
                    <a:pt x="1773632" y="2072640"/>
                  </a:cubicBezTo>
                  <a:cubicBezTo>
                    <a:pt x="1783702" y="2069763"/>
                    <a:pt x="1794042" y="2067897"/>
                    <a:pt x="1804112" y="2065020"/>
                  </a:cubicBezTo>
                  <a:cubicBezTo>
                    <a:pt x="1811835" y="2062813"/>
                    <a:pt x="1819096" y="2058975"/>
                    <a:pt x="1826972" y="2057400"/>
                  </a:cubicBezTo>
                  <a:cubicBezTo>
                    <a:pt x="1844584" y="2053878"/>
                    <a:pt x="1862532" y="2052320"/>
                    <a:pt x="1880312" y="2049780"/>
                  </a:cubicBezTo>
                  <a:cubicBezTo>
                    <a:pt x="1935122" y="2031510"/>
                    <a:pt x="1866675" y="2053676"/>
                    <a:pt x="1933652" y="2034540"/>
                  </a:cubicBezTo>
                  <a:cubicBezTo>
                    <a:pt x="1941375" y="2032333"/>
                    <a:pt x="1948892" y="2029460"/>
                    <a:pt x="1956512" y="2026920"/>
                  </a:cubicBezTo>
                  <a:cubicBezTo>
                    <a:pt x="1961592" y="2019300"/>
                    <a:pt x="1968033" y="2012429"/>
                    <a:pt x="1971752" y="2004060"/>
                  </a:cubicBezTo>
                  <a:cubicBezTo>
                    <a:pt x="1990093" y="1962793"/>
                    <a:pt x="1971545" y="1952856"/>
                    <a:pt x="2017472" y="1950720"/>
                  </a:cubicBezTo>
                  <a:cubicBezTo>
                    <a:pt x="2116458" y="1946116"/>
                    <a:pt x="2215592" y="1945640"/>
                    <a:pt x="2314652" y="1943100"/>
                  </a:cubicBezTo>
                  <a:lnTo>
                    <a:pt x="2360372" y="1927860"/>
                  </a:lnTo>
                  <a:cubicBezTo>
                    <a:pt x="2367992" y="1925320"/>
                    <a:pt x="2376549" y="1924695"/>
                    <a:pt x="2383232" y="1920240"/>
                  </a:cubicBezTo>
                  <a:lnTo>
                    <a:pt x="2428952" y="1889760"/>
                  </a:lnTo>
                  <a:cubicBezTo>
                    <a:pt x="2434032" y="1882140"/>
                    <a:pt x="2437041" y="1872621"/>
                    <a:pt x="2444192" y="1866900"/>
                  </a:cubicBezTo>
                  <a:cubicBezTo>
                    <a:pt x="2450464" y="1861882"/>
                    <a:pt x="2463728" y="1866592"/>
                    <a:pt x="2467052" y="1859280"/>
                  </a:cubicBezTo>
                  <a:cubicBezTo>
                    <a:pt x="2477771" y="1835699"/>
                    <a:pt x="2466750" y="1803802"/>
                    <a:pt x="2482292" y="1783080"/>
                  </a:cubicBezTo>
                  <a:cubicBezTo>
                    <a:pt x="2489912" y="1772920"/>
                    <a:pt x="2496656" y="1762040"/>
                    <a:pt x="2505152" y="1752600"/>
                  </a:cubicBezTo>
                  <a:cubicBezTo>
                    <a:pt x="2572261" y="1678035"/>
                    <a:pt x="2532580" y="1734318"/>
                    <a:pt x="2566112" y="1684020"/>
                  </a:cubicBezTo>
                  <a:cubicBezTo>
                    <a:pt x="2551338" y="1595378"/>
                    <a:pt x="2573171" y="1671748"/>
                    <a:pt x="2535632" y="1615440"/>
                  </a:cubicBezTo>
                  <a:cubicBezTo>
                    <a:pt x="2528937" y="1605398"/>
                    <a:pt x="2521491" y="1559976"/>
                    <a:pt x="2520392" y="1554480"/>
                  </a:cubicBezTo>
                  <a:cubicBezTo>
                    <a:pt x="2522932" y="1531620"/>
                    <a:pt x="2520739" y="1507720"/>
                    <a:pt x="2528012" y="1485900"/>
                  </a:cubicBezTo>
                  <a:cubicBezTo>
                    <a:pt x="2533804" y="1468524"/>
                    <a:pt x="2552700" y="1457556"/>
                    <a:pt x="2558492" y="1440180"/>
                  </a:cubicBezTo>
                  <a:cubicBezTo>
                    <a:pt x="2563572" y="1424940"/>
                    <a:pt x="2564821" y="1407826"/>
                    <a:pt x="2573732" y="1394460"/>
                  </a:cubicBezTo>
                  <a:cubicBezTo>
                    <a:pt x="2617408" y="1328946"/>
                    <a:pt x="2565044" y="1411836"/>
                    <a:pt x="2596592" y="1348740"/>
                  </a:cubicBezTo>
                  <a:cubicBezTo>
                    <a:pt x="2626135" y="1289654"/>
                    <a:pt x="2600299" y="1360479"/>
                    <a:pt x="2619452" y="1303020"/>
                  </a:cubicBezTo>
                  <a:cubicBezTo>
                    <a:pt x="2616912" y="1290320"/>
                    <a:pt x="2619783" y="1275143"/>
                    <a:pt x="2611832" y="1264920"/>
                  </a:cubicBezTo>
                  <a:cubicBezTo>
                    <a:pt x="2600587" y="1250462"/>
                    <a:pt x="2566112" y="1234440"/>
                    <a:pt x="2566112" y="1234440"/>
                  </a:cubicBezTo>
                  <a:lnTo>
                    <a:pt x="2550872" y="1188720"/>
                  </a:lnTo>
                  <a:cubicBezTo>
                    <a:pt x="2548332" y="1181100"/>
                    <a:pt x="2547707" y="1172543"/>
                    <a:pt x="2543252" y="1165860"/>
                  </a:cubicBezTo>
                  <a:cubicBezTo>
                    <a:pt x="2499576" y="1100346"/>
                    <a:pt x="2551940" y="1183236"/>
                    <a:pt x="2520392" y="1120140"/>
                  </a:cubicBezTo>
                  <a:cubicBezTo>
                    <a:pt x="2516296" y="1111949"/>
                    <a:pt x="2509248" y="1105471"/>
                    <a:pt x="2505152" y="1097280"/>
                  </a:cubicBezTo>
                  <a:cubicBezTo>
                    <a:pt x="2473604" y="1034184"/>
                    <a:pt x="2525968" y="1117074"/>
                    <a:pt x="2482292" y="1051560"/>
                  </a:cubicBezTo>
                  <a:cubicBezTo>
                    <a:pt x="2478202" y="1031112"/>
                    <a:pt x="2470481" y="984313"/>
                    <a:pt x="2459432" y="967740"/>
                  </a:cubicBezTo>
                  <a:lnTo>
                    <a:pt x="2444192" y="944880"/>
                  </a:lnTo>
                  <a:cubicBezTo>
                    <a:pt x="2429578" y="842585"/>
                    <a:pt x="2428799" y="860100"/>
                    <a:pt x="2444192" y="701040"/>
                  </a:cubicBezTo>
                  <a:cubicBezTo>
                    <a:pt x="2445739" y="685050"/>
                    <a:pt x="2454352" y="670560"/>
                    <a:pt x="2459432" y="655320"/>
                  </a:cubicBezTo>
                  <a:lnTo>
                    <a:pt x="2467052" y="632460"/>
                  </a:lnTo>
                  <a:cubicBezTo>
                    <a:pt x="2464512" y="609600"/>
                    <a:pt x="2463213" y="586568"/>
                    <a:pt x="2459432" y="563880"/>
                  </a:cubicBezTo>
                  <a:cubicBezTo>
                    <a:pt x="2458112" y="555957"/>
                    <a:pt x="2453249" y="548923"/>
                    <a:pt x="2451812" y="541020"/>
                  </a:cubicBezTo>
                  <a:cubicBezTo>
                    <a:pt x="2446572" y="512203"/>
                    <a:pt x="2447237" y="461768"/>
                    <a:pt x="2428952" y="434340"/>
                  </a:cubicBezTo>
                  <a:cubicBezTo>
                    <a:pt x="2418792" y="419100"/>
                    <a:pt x="2404264" y="405996"/>
                    <a:pt x="2398472" y="388620"/>
                  </a:cubicBezTo>
                  <a:cubicBezTo>
                    <a:pt x="2395932" y="381000"/>
                    <a:pt x="2393059" y="373483"/>
                    <a:pt x="2390852" y="365760"/>
                  </a:cubicBezTo>
                  <a:cubicBezTo>
                    <a:pt x="2387597" y="354367"/>
                    <a:pt x="2381702" y="324600"/>
                    <a:pt x="2375612" y="312420"/>
                  </a:cubicBezTo>
                  <a:cubicBezTo>
                    <a:pt x="2371516" y="304229"/>
                    <a:pt x="2366456" y="296405"/>
                    <a:pt x="2360372" y="289560"/>
                  </a:cubicBezTo>
                  <a:cubicBezTo>
                    <a:pt x="2322411" y="246854"/>
                    <a:pt x="2326536" y="251763"/>
                    <a:pt x="2291792" y="228600"/>
                  </a:cubicBezTo>
                  <a:cubicBezTo>
                    <a:pt x="2248116" y="163086"/>
                    <a:pt x="2300480" y="245976"/>
                    <a:pt x="2268932" y="182880"/>
                  </a:cubicBezTo>
                  <a:cubicBezTo>
                    <a:pt x="2264836" y="174689"/>
                    <a:pt x="2257788" y="168211"/>
                    <a:pt x="2253692" y="160020"/>
                  </a:cubicBezTo>
                  <a:cubicBezTo>
                    <a:pt x="2250100" y="152836"/>
                    <a:pt x="2251090" y="143432"/>
                    <a:pt x="2246072" y="137160"/>
                  </a:cubicBezTo>
                  <a:cubicBezTo>
                    <a:pt x="2230682" y="117922"/>
                    <a:pt x="2206389" y="119210"/>
                    <a:pt x="2185112" y="114300"/>
                  </a:cubicBezTo>
                  <a:cubicBezTo>
                    <a:pt x="2164703" y="109590"/>
                    <a:pt x="2144887" y="102022"/>
                    <a:pt x="2124152" y="99060"/>
                  </a:cubicBezTo>
                  <a:cubicBezTo>
                    <a:pt x="2106372" y="96520"/>
                    <a:pt x="2088528" y="94393"/>
                    <a:pt x="2070812" y="91440"/>
                  </a:cubicBezTo>
                  <a:cubicBezTo>
                    <a:pt x="2024848" y="83779"/>
                    <a:pt x="2043332" y="85333"/>
                    <a:pt x="2002232" y="76200"/>
                  </a:cubicBezTo>
                  <a:cubicBezTo>
                    <a:pt x="1989589" y="73390"/>
                    <a:pt x="1976832" y="71120"/>
                    <a:pt x="1964132" y="68580"/>
                  </a:cubicBezTo>
                  <a:cubicBezTo>
                    <a:pt x="1948892" y="58420"/>
                    <a:pt x="1936703" y="39063"/>
                    <a:pt x="1918412" y="38100"/>
                  </a:cubicBezTo>
                  <a:cubicBezTo>
                    <a:pt x="1745616" y="29005"/>
                    <a:pt x="1821760" y="34855"/>
                    <a:pt x="1689812" y="22860"/>
                  </a:cubicBezTo>
                  <a:cubicBezTo>
                    <a:pt x="1666952" y="25400"/>
                    <a:pt x="1643786" y="25969"/>
                    <a:pt x="1621232" y="30480"/>
                  </a:cubicBezTo>
                  <a:cubicBezTo>
                    <a:pt x="1605480" y="33630"/>
                    <a:pt x="1575512" y="45720"/>
                    <a:pt x="1575512" y="45720"/>
                  </a:cubicBezTo>
                  <a:cubicBezTo>
                    <a:pt x="1532332" y="43180"/>
                    <a:pt x="1489049" y="42016"/>
                    <a:pt x="1445972" y="38100"/>
                  </a:cubicBezTo>
                  <a:cubicBezTo>
                    <a:pt x="1434449" y="37052"/>
                    <a:pt x="1390643" y="26646"/>
                    <a:pt x="1377392" y="22860"/>
                  </a:cubicBezTo>
                  <a:cubicBezTo>
                    <a:pt x="1369669" y="20653"/>
                    <a:pt x="1362324" y="17188"/>
                    <a:pt x="1354532" y="15240"/>
                  </a:cubicBezTo>
                  <a:cubicBezTo>
                    <a:pt x="1341967" y="12099"/>
                    <a:pt x="1329075" y="10430"/>
                    <a:pt x="1316432" y="7620"/>
                  </a:cubicBezTo>
                  <a:cubicBezTo>
                    <a:pt x="1306209" y="5348"/>
                    <a:pt x="1296112" y="2540"/>
                    <a:pt x="1285952" y="0"/>
                  </a:cubicBezTo>
                  <a:cubicBezTo>
                    <a:pt x="1222452" y="2540"/>
                    <a:pt x="1158707" y="1499"/>
                    <a:pt x="1095452" y="7620"/>
                  </a:cubicBezTo>
                  <a:cubicBezTo>
                    <a:pt x="1079462" y="9167"/>
                    <a:pt x="1064972" y="17780"/>
                    <a:pt x="1049732" y="22860"/>
                  </a:cubicBezTo>
                  <a:lnTo>
                    <a:pt x="1004012" y="38100"/>
                  </a:lnTo>
                  <a:cubicBezTo>
                    <a:pt x="996392" y="40640"/>
                    <a:pt x="988944" y="43772"/>
                    <a:pt x="981152" y="45720"/>
                  </a:cubicBezTo>
                  <a:lnTo>
                    <a:pt x="950672" y="53340"/>
                  </a:lnTo>
                  <a:cubicBezTo>
                    <a:pt x="806516" y="149444"/>
                    <a:pt x="962565" y="51204"/>
                    <a:pt x="882092" y="91440"/>
                  </a:cubicBezTo>
                  <a:cubicBezTo>
                    <a:pt x="873901" y="95536"/>
                    <a:pt x="867807" y="103464"/>
                    <a:pt x="859232" y="106680"/>
                  </a:cubicBezTo>
                  <a:cubicBezTo>
                    <a:pt x="847105" y="111228"/>
                    <a:pt x="834068" y="113669"/>
                    <a:pt x="821132" y="114300"/>
                  </a:cubicBezTo>
                  <a:cubicBezTo>
                    <a:pt x="729765" y="118757"/>
                    <a:pt x="638252" y="119380"/>
                    <a:pt x="546812" y="121920"/>
                  </a:cubicBezTo>
                  <a:cubicBezTo>
                    <a:pt x="531572" y="127000"/>
                    <a:pt x="514458" y="128249"/>
                    <a:pt x="501092" y="137160"/>
                  </a:cubicBezTo>
                  <a:cubicBezTo>
                    <a:pt x="493472" y="142240"/>
                    <a:pt x="486601" y="148681"/>
                    <a:pt x="478232" y="152400"/>
                  </a:cubicBezTo>
                  <a:cubicBezTo>
                    <a:pt x="463552" y="158924"/>
                    <a:pt x="445878" y="158729"/>
                    <a:pt x="432512" y="167640"/>
                  </a:cubicBezTo>
                  <a:cubicBezTo>
                    <a:pt x="424892" y="172720"/>
                    <a:pt x="417843" y="178784"/>
                    <a:pt x="409652" y="182880"/>
                  </a:cubicBezTo>
                  <a:cubicBezTo>
                    <a:pt x="396646" y="189383"/>
                    <a:pt x="358968" y="197330"/>
                    <a:pt x="348692" y="198120"/>
                  </a:cubicBezTo>
                  <a:cubicBezTo>
                    <a:pt x="295449" y="202216"/>
                    <a:pt x="242012" y="203200"/>
                    <a:pt x="188672" y="205740"/>
                  </a:cubicBezTo>
                  <a:cubicBezTo>
                    <a:pt x="173432" y="210820"/>
                    <a:pt x="151863" y="207614"/>
                    <a:pt x="142952" y="220980"/>
                  </a:cubicBezTo>
                  <a:cubicBezTo>
                    <a:pt x="123257" y="250523"/>
                    <a:pt x="136400" y="240944"/>
                    <a:pt x="104852" y="251460"/>
                  </a:cubicBezTo>
                  <a:cubicBezTo>
                    <a:pt x="102312" y="259080"/>
                    <a:pt x="98669" y="266417"/>
                    <a:pt x="97232" y="274320"/>
                  </a:cubicBezTo>
                  <a:cubicBezTo>
                    <a:pt x="92677" y="299372"/>
                    <a:pt x="99092" y="338364"/>
                    <a:pt x="74372" y="358140"/>
                  </a:cubicBezTo>
                  <a:cubicBezTo>
                    <a:pt x="68100" y="363158"/>
                    <a:pt x="59132" y="363220"/>
                    <a:pt x="51512" y="365760"/>
                  </a:cubicBezTo>
                  <a:cubicBezTo>
                    <a:pt x="46432" y="373380"/>
                    <a:pt x="39991" y="380251"/>
                    <a:pt x="36272" y="388620"/>
                  </a:cubicBezTo>
                  <a:cubicBezTo>
                    <a:pt x="0" y="470232"/>
                    <a:pt x="40282" y="405465"/>
                    <a:pt x="5792" y="457200"/>
                  </a:cubicBezTo>
                  <a:cubicBezTo>
                    <a:pt x="8332" y="487680"/>
                    <a:pt x="9370" y="518323"/>
                    <a:pt x="13412" y="548640"/>
                  </a:cubicBezTo>
                  <a:cubicBezTo>
                    <a:pt x="14474" y="556602"/>
                    <a:pt x="20036" y="563530"/>
                    <a:pt x="21032" y="571500"/>
                  </a:cubicBezTo>
                  <a:cubicBezTo>
                    <a:pt x="25140" y="604362"/>
                    <a:pt x="24544" y="637698"/>
                    <a:pt x="28652" y="670560"/>
                  </a:cubicBezTo>
                  <a:cubicBezTo>
                    <a:pt x="29648" y="678530"/>
                    <a:pt x="34324" y="685628"/>
                    <a:pt x="36272" y="693420"/>
                  </a:cubicBezTo>
                  <a:cubicBezTo>
                    <a:pt x="39413" y="705985"/>
                    <a:pt x="41763" y="718745"/>
                    <a:pt x="43892" y="731520"/>
                  </a:cubicBezTo>
                  <a:cubicBezTo>
                    <a:pt x="62098" y="840756"/>
                    <a:pt x="41606" y="746380"/>
                    <a:pt x="59132" y="807720"/>
                  </a:cubicBezTo>
                  <a:cubicBezTo>
                    <a:pt x="66127" y="832203"/>
                    <a:pt x="63431" y="842499"/>
                    <a:pt x="81992" y="861060"/>
                  </a:cubicBezTo>
                  <a:cubicBezTo>
                    <a:pt x="88468" y="867536"/>
                    <a:pt x="97232" y="871220"/>
                    <a:pt x="104852" y="876300"/>
                  </a:cubicBezTo>
                  <a:cubicBezTo>
                    <a:pt x="109932" y="883920"/>
                    <a:pt x="114229" y="892125"/>
                    <a:pt x="120092" y="899160"/>
                  </a:cubicBezTo>
                  <a:cubicBezTo>
                    <a:pt x="138427" y="921162"/>
                    <a:pt x="143335" y="922275"/>
                    <a:pt x="165812" y="937260"/>
                  </a:cubicBezTo>
                  <a:cubicBezTo>
                    <a:pt x="175488" y="1043698"/>
                    <a:pt x="176456" y="998462"/>
                    <a:pt x="165812" y="1104900"/>
                  </a:cubicBezTo>
                  <a:cubicBezTo>
                    <a:pt x="158196" y="1181059"/>
                    <a:pt x="170546" y="1154949"/>
                    <a:pt x="142952" y="1196340"/>
                  </a:cubicBezTo>
                  <a:cubicBezTo>
                    <a:pt x="140112" y="1284384"/>
                    <a:pt x="149928" y="1381797"/>
                    <a:pt x="127712" y="1470660"/>
                  </a:cubicBezTo>
                  <a:cubicBezTo>
                    <a:pt x="125764" y="1478452"/>
                    <a:pt x="122632" y="1485900"/>
                    <a:pt x="120092" y="1493520"/>
                  </a:cubicBezTo>
                  <a:cubicBezTo>
                    <a:pt x="117552" y="1511300"/>
                    <a:pt x="112472" y="1528899"/>
                    <a:pt x="112472" y="1546860"/>
                  </a:cubicBezTo>
                  <a:cubicBezTo>
                    <a:pt x="112472" y="1580637"/>
                    <a:pt x="118510" y="1613712"/>
                    <a:pt x="127712" y="1645920"/>
                  </a:cubicBezTo>
                  <a:cubicBezTo>
                    <a:pt x="129919" y="1653643"/>
                    <a:pt x="133125" y="1661057"/>
                    <a:pt x="135332" y="1668780"/>
                  </a:cubicBezTo>
                  <a:cubicBezTo>
                    <a:pt x="138209" y="1678850"/>
                    <a:pt x="140075" y="1689190"/>
                    <a:pt x="142952" y="1699260"/>
                  </a:cubicBezTo>
                  <a:cubicBezTo>
                    <a:pt x="145159" y="1706983"/>
                    <a:pt x="148365" y="1714397"/>
                    <a:pt x="150572" y="1722120"/>
                  </a:cubicBezTo>
                  <a:cubicBezTo>
                    <a:pt x="153449" y="1732190"/>
                    <a:pt x="152383" y="1743886"/>
                    <a:pt x="158192" y="1752600"/>
                  </a:cubicBezTo>
                  <a:cubicBezTo>
                    <a:pt x="163272" y="1760220"/>
                    <a:pt x="173432" y="1762760"/>
                    <a:pt x="181052" y="1767840"/>
                  </a:cubicBezTo>
                  <a:cubicBezTo>
                    <a:pt x="183592" y="1775460"/>
                    <a:pt x="184771" y="1783679"/>
                    <a:pt x="188672" y="1790700"/>
                  </a:cubicBezTo>
                  <a:cubicBezTo>
                    <a:pt x="197567" y="1806711"/>
                    <a:pt x="219152" y="1836420"/>
                    <a:pt x="219152" y="1836420"/>
                  </a:cubicBezTo>
                  <a:cubicBezTo>
                    <a:pt x="221692" y="1846580"/>
                    <a:pt x="223895" y="1856830"/>
                    <a:pt x="226772" y="1866900"/>
                  </a:cubicBezTo>
                  <a:cubicBezTo>
                    <a:pt x="228979" y="1874623"/>
                    <a:pt x="233396" y="1881790"/>
                    <a:pt x="234392" y="1889760"/>
                  </a:cubicBezTo>
                  <a:cubicBezTo>
                    <a:pt x="238500" y="1922622"/>
                    <a:pt x="238355" y="1955905"/>
                    <a:pt x="242012" y="1988820"/>
                  </a:cubicBezTo>
                  <a:cubicBezTo>
                    <a:pt x="244128" y="2007861"/>
                    <a:pt x="247610" y="2035970"/>
                    <a:pt x="264872" y="2049780"/>
                  </a:cubicBezTo>
                  <a:cubicBezTo>
                    <a:pt x="276405" y="2059006"/>
                    <a:pt x="277572" y="2043430"/>
                    <a:pt x="280112" y="2042160"/>
                  </a:cubicBezTo>
                  <a:close/>
                </a:path>
              </a:pathLst>
            </a:custGeom>
            <a:solidFill>
              <a:schemeClr val="tx1"/>
            </a:solidFill>
            <a:ln w="34925">
              <a:solidFill>
                <a:schemeClr val="tx1">
                  <a:lumMod val="65000"/>
                  <a:lumOff val="3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latin typeface="Arial" panose="020B0604020202020204" pitchFamily="34" charset="0"/>
                <a:cs typeface="Arial" panose="020B0604020202020204" pitchFamily="34" charset="0"/>
              </a:endParaRPr>
            </a:p>
          </p:txBody>
        </p:sp>
        <p:sp>
          <p:nvSpPr>
            <p:cNvPr id="42" name="Freeform 41"/>
            <p:cNvSpPr/>
            <p:nvPr/>
          </p:nvSpPr>
          <p:spPr>
            <a:xfrm rot="3856133">
              <a:off x="1930066" y="1823392"/>
              <a:ext cx="2670418" cy="1709685"/>
            </a:xfrm>
            <a:custGeom>
              <a:avLst/>
              <a:gdLst>
                <a:gd name="connsiteX0" fmla="*/ 280112 w 2626135"/>
                <a:gd name="connsiteY0" fmla="*/ 2042160 h 2331720"/>
                <a:gd name="connsiteX1" fmla="*/ 280112 w 2626135"/>
                <a:gd name="connsiteY1" fmla="*/ 2042160 h 2331720"/>
                <a:gd name="connsiteX2" fmla="*/ 348692 w 2626135"/>
                <a:gd name="connsiteY2" fmla="*/ 2057400 h 2331720"/>
                <a:gd name="connsiteX3" fmla="*/ 371552 w 2626135"/>
                <a:gd name="connsiteY3" fmla="*/ 2065020 h 2331720"/>
                <a:gd name="connsiteX4" fmla="*/ 440132 w 2626135"/>
                <a:gd name="connsiteY4" fmla="*/ 2080260 h 2331720"/>
                <a:gd name="connsiteX5" fmla="*/ 462992 w 2626135"/>
                <a:gd name="connsiteY5" fmla="*/ 2103120 h 2331720"/>
                <a:gd name="connsiteX6" fmla="*/ 470612 w 2626135"/>
                <a:gd name="connsiteY6" fmla="*/ 2125980 h 2331720"/>
                <a:gd name="connsiteX7" fmla="*/ 523952 w 2626135"/>
                <a:gd name="connsiteY7" fmla="*/ 2164080 h 2331720"/>
                <a:gd name="connsiteX8" fmla="*/ 577292 w 2626135"/>
                <a:gd name="connsiteY8" fmla="*/ 2171700 h 2331720"/>
                <a:gd name="connsiteX9" fmla="*/ 600152 w 2626135"/>
                <a:gd name="connsiteY9" fmla="*/ 2179320 h 2331720"/>
                <a:gd name="connsiteX10" fmla="*/ 653492 w 2626135"/>
                <a:gd name="connsiteY10" fmla="*/ 2240280 h 2331720"/>
                <a:gd name="connsiteX11" fmla="*/ 668732 w 2626135"/>
                <a:gd name="connsiteY11" fmla="*/ 2263140 h 2331720"/>
                <a:gd name="connsiteX12" fmla="*/ 760172 w 2626135"/>
                <a:gd name="connsiteY12" fmla="*/ 2286000 h 2331720"/>
                <a:gd name="connsiteX13" fmla="*/ 783032 w 2626135"/>
                <a:gd name="connsiteY13" fmla="*/ 2293620 h 2331720"/>
                <a:gd name="connsiteX14" fmla="*/ 805892 w 2626135"/>
                <a:gd name="connsiteY14" fmla="*/ 2316480 h 2331720"/>
                <a:gd name="connsiteX15" fmla="*/ 859232 w 2626135"/>
                <a:gd name="connsiteY15" fmla="*/ 2331720 h 2331720"/>
                <a:gd name="connsiteX16" fmla="*/ 973532 w 2626135"/>
                <a:gd name="connsiteY16" fmla="*/ 2324100 h 2331720"/>
                <a:gd name="connsiteX17" fmla="*/ 996392 w 2626135"/>
                <a:gd name="connsiteY17" fmla="*/ 2316480 h 2331720"/>
                <a:gd name="connsiteX18" fmla="*/ 1011632 w 2626135"/>
                <a:gd name="connsiteY18" fmla="*/ 2270760 h 2331720"/>
                <a:gd name="connsiteX19" fmla="*/ 1019252 w 2626135"/>
                <a:gd name="connsiteY19" fmla="*/ 2247900 h 2331720"/>
                <a:gd name="connsiteX20" fmla="*/ 1064972 w 2626135"/>
                <a:gd name="connsiteY20" fmla="*/ 2232660 h 2331720"/>
                <a:gd name="connsiteX21" fmla="*/ 1095452 w 2626135"/>
                <a:gd name="connsiteY21" fmla="*/ 2194560 h 2331720"/>
                <a:gd name="connsiteX22" fmla="*/ 1118312 w 2626135"/>
                <a:gd name="connsiteY22" fmla="*/ 2171700 h 2331720"/>
                <a:gd name="connsiteX23" fmla="*/ 1164032 w 2626135"/>
                <a:gd name="connsiteY23" fmla="*/ 2164080 h 2331720"/>
                <a:gd name="connsiteX24" fmla="*/ 1186892 w 2626135"/>
                <a:gd name="connsiteY24" fmla="*/ 2148840 h 2331720"/>
                <a:gd name="connsiteX25" fmla="*/ 1224992 w 2626135"/>
                <a:gd name="connsiteY25" fmla="*/ 2110740 h 2331720"/>
                <a:gd name="connsiteX26" fmla="*/ 1285952 w 2626135"/>
                <a:gd name="connsiteY26" fmla="*/ 2095500 h 2331720"/>
                <a:gd name="connsiteX27" fmla="*/ 1331672 w 2626135"/>
                <a:gd name="connsiteY27" fmla="*/ 2080260 h 2331720"/>
                <a:gd name="connsiteX28" fmla="*/ 1407872 w 2626135"/>
                <a:gd name="connsiteY28" fmla="*/ 2057400 h 2331720"/>
                <a:gd name="connsiteX29" fmla="*/ 1430732 w 2626135"/>
                <a:gd name="connsiteY29" fmla="*/ 2049780 h 2331720"/>
                <a:gd name="connsiteX30" fmla="*/ 1567892 w 2626135"/>
                <a:gd name="connsiteY30" fmla="*/ 2057400 h 2331720"/>
                <a:gd name="connsiteX31" fmla="*/ 1644092 w 2626135"/>
                <a:gd name="connsiteY31" fmla="*/ 2072640 h 2331720"/>
                <a:gd name="connsiteX32" fmla="*/ 1689812 w 2626135"/>
                <a:gd name="connsiteY32" fmla="*/ 2087880 h 2331720"/>
                <a:gd name="connsiteX33" fmla="*/ 1750772 w 2626135"/>
                <a:gd name="connsiteY33" fmla="*/ 2080260 h 2331720"/>
                <a:gd name="connsiteX34" fmla="*/ 1773632 w 2626135"/>
                <a:gd name="connsiteY34" fmla="*/ 2072640 h 2331720"/>
                <a:gd name="connsiteX35" fmla="*/ 1804112 w 2626135"/>
                <a:gd name="connsiteY35" fmla="*/ 2065020 h 2331720"/>
                <a:gd name="connsiteX36" fmla="*/ 1826972 w 2626135"/>
                <a:gd name="connsiteY36" fmla="*/ 2057400 h 2331720"/>
                <a:gd name="connsiteX37" fmla="*/ 1880312 w 2626135"/>
                <a:gd name="connsiteY37" fmla="*/ 2049780 h 2331720"/>
                <a:gd name="connsiteX38" fmla="*/ 1933652 w 2626135"/>
                <a:gd name="connsiteY38" fmla="*/ 2034540 h 2331720"/>
                <a:gd name="connsiteX39" fmla="*/ 1956512 w 2626135"/>
                <a:gd name="connsiteY39" fmla="*/ 2026920 h 2331720"/>
                <a:gd name="connsiteX40" fmla="*/ 1971752 w 2626135"/>
                <a:gd name="connsiteY40" fmla="*/ 2004060 h 2331720"/>
                <a:gd name="connsiteX41" fmla="*/ 2017472 w 2626135"/>
                <a:gd name="connsiteY41" fmla="*/ 1950720 h 2331720"/>
                <a:gd name="connsiteX42" fmla="*/ 2314652 w 2626135"/>
                <a:gd name="connsiteY42" fmla="*/ 1943100 h 2331720"/>
                <a:gd name="connsiteX43" fmla="*/ 2360372 w 2626135"/>
                <a:gd name="connsiteY43" fmla="*/ 1927860 h 2331720"/>
                <a:gd name="connsiteX44" fmla="*/ 2383232 w 2626135"/>
                <a:gd name="connsiteY44" fmla="*/ 1920240 h 2331720"/>
                <a:gd name="connsiteX45" fmla="*/ 2428952 w 2626135"/>
                <a:gd name="connsiteY45" fmla="*/ 1889760 h 2331720"/>
                <a:gd name="connsiteX46" fmla="*/ 2444192 w 2626135"/>
                <a:gd name="connsiteY46" fmla="*/ 1866900 h 2331720"/>
                <a:gd name="connsiteX47" fmla="*/ 2467052 w 2626135"/>
                <a:gd name="connsiteY47" fmla="*/ 1859280 h 2331720"/>
                <a:gd name="connsiteX48" fmla="*/ 2482292 w 2626135"/>
                <a:gd name="connsiteY48" fmla="*/ 1783080 h 2331720"/>
                <a:gd name="connsiteX49" fmla="*/ 2505152 w 2626135"/>
                <a:gd name="connsiteY49" fmla="*/ 1752600 h 2331720"/>
                <a:gd name="connsiteX50" fmla="*/ 2566112 w 2626135"/>
                <a:gd name="connsiteY50" fmla="*/ 1684020 h 2331720"/>
                <a:gd name="connsiteX51" fmla="*/ 2535632 w 2626135"/>
                <a:gd name="connsiteY51" fmla="*/ 1615440 h 2331720"/>
                <a:gd name="connsiteX52" fmla="*/ 2520392 w 2626135"/>
                <a:gd name="connsiteY52" fmla="*/ 1554480 h 2331720"/>
                <a:gd name="connsiteX53" fmla="*/ 2528012 w 2626135"/>
                <a:gd name="connsiteY53" fmla="*/ 1485900 h 2331720"/>
                <a:gd name="connsiteX54" fmla="*/ 2558492 w 2626135"/>
                <a:gd name="connsiteY54" fmla="*/ 1440180 h 2331720"/>
                <a:gd name="connsiteX55" fmla="*/ 2573732 w 2626135"/>
                <a:gd name="connsiteY55" fmla="*/ 1394460 h 2331720"/>
                <a:gd name="connsiteX56" fmla="*/ 2596592 w 2626135"/>
                <a:gd name="connsiteY56" fmla="*/ 1348740 h 2331720"/>
                <a:gd name="connsiteX57" fmla="*/ 2619452 w 2626135"/>
                <a:gd name="connsiteY57" fmla="*/ 1303020 h 2331720"/>
                <a:gd name="connsiteX58" fmla="*/ 2611832 w 2626135"/>
                <a:gd name="connsiteY58" fmla="*/ 1264920 h 2331720"/>
                <a:gd name="connsiteX59" fmla="*/ 2566112 w 2626135"/>
                <a:gd name="connsiteY59" fmla="*/ 1234440 h 2331720"/>
                <a:gd name="connsiteX60" fmla="*/ 2550872 w 2626135"/>
                <a:gd name="connsiteY60" fmla="*/ 1188720 h 2331720"/>
                <a:gd name="connsiteX61" fmla="*/ 2543252 w 2626135"/>
                <a:gd name="connsiteY61" fmla="*/ 1165860 h 2331720"/>
                <a:gd name="connsiteX62" fmla="*/ 2520392 w 2626135"/>
                <a:gd name="connsiteY62" fmla="*/ 1120140 h 2331720"/>
                <a:gd name="connsiteX63" fmla="*/ 2505152 w 2626135"/>
                <a:gd name="connsiteY63" fmla="*/ 1097280 h 2331720"/>
                <a:gd name="connsiteX64" fmla="*/ 2482292 w 2626135"/>
                <a:gd name="connsiteY64" fmla="*/ 1051560 h 2331720"/>
                <a:gd name="connsiteX65" fmla="*/ 2459432 w 2626135"/>
                <a:gd name="connsiteY65" fmla="*/ 967740 h 2331720"/>
                <a:gd name="connsiteX66" fmla="*/ 2444192 w 2626135"/>
                <a:gd name="connsiteY66" fmla="*/ 944880 h 2331720"/>
                <a:gd name="connsiteX67" fmla="*/ 2444192 w 2626135"/>
                <a:gd name="connsiteY67" fmla="*/ 701040 h 2331720"/>
                <a:gd name="connsiteX68" fmla="*/ 2459432 w 2626135"/>
                <a:gd name="connsiteY68" fmla="*/ 655320 h 2331720"/>
                <a:gd name="connsiteX69" fmla="*/ 2467052 w 2626135"/>
                <a:gd name="connsiteY69" fmla="*/ 632460 h 2331720"/>
                <a:gd name="connsiteX70" fmla="*/ 2459432 w 2626135"/>
                <a:gd name="connsiteY70" fmla="*/ 563880 h 2331720"/>
                <a:gd name="connsiteX71" fmla="*/ 2451812 w 2626135"/>
                <a:gd name="connsiteY71" fmla="*/ 541020 h 2331720"/>
                <a:gd name="connsiteX72" fmla="*/ 2428952 w 2626135"/>
                <a:gd name="connsiteY72" fmla="*/ 434340 h 2331720"/>
                <a:gd name="connsiteX73" fmla="*/ 2398472 w 2626135"/>
                <a:gd name="connsiteY73" fmla="*/ 388620 h 2331720"/>
                <a:gd name="connsiteX74" fmla="*/ 2390852 w 2626135"/>
                <a:gd name="connsiteY74" fmla="*/ 365760 h 2331720"/>
                <a:gd name="connsiteX75" fmla="*/ 2375612 w 2626135"/>
                <a:gd name="connsiteY75" fmla="*/ 312420 h 2331720"/>
                <a:gd name="connsiteX76" fmla="*/ 2360372 w 2626135"/>
                <a:gd name="connsiteY76" fmla="*/ 289560 h 2331720"/>
                <a:gd name="connsiteX77" fmla="*/ 2291792 w 2626135"/>
                <a:gd name="connsiteY77" fmla="*/ 228600 h 2331720"/>
                <a:gd name="connsiteX78" fmla="*/ 2268932 w 2626135"/>
                <a:gd name="connsiteY78" fmla="*/ 182880 h 2331720"/>
                <a:gd name="connsiteX79" fmla="*/ 2253692 w 2626135"/>
                <a:gd name="connsiteY79" fmla="*/ 160020 h 2331720"/>
                <a:gd name="connsiteX80" fmla="*/ 2246072 w 2626135"/>
                <a:gd name="connsiteY80" fmla="*/ 137160 h 2331720"/>
                <a:gd name="connsiteX81" fmla="*/ 2185112 w 2626135"/>
                <a:gd name="connsiteY81" fmla="*/ 114300 h 2331720"/>
                <a:gd name="connsiteX82" fmla="*/ 2124152 w 2626135"/>
                <a:gd name="connsiteY82" fmla="*/ 99060 h 2331720"/>
                <a:gd name="connsiteX83" fmla="*/ 2070812 w 2626135"/>
                <a:gd name="connsiteY83" fmla="*/ 91440 h 2331720"/>
                <a:gd name="connsiteX84" fmla="*/ 2002232 w 2626135"/>
                <a:gd name="connsiteY84" fmla="*/ 76200 h 2331720"/>
                <a:gd name="connsiteX85" fmla="*/ 1964132 w 2626135"/>
                <a:gd name="connsiteY85" fmla="*/ 68580 h 2331720"/>
                <a:gd name="connsiteX86" fmla="*/ 1918412 w 2626135"/>
                <a:gd name="connsiteY86" fmla="*/ 38100 h 2331720"/>
                <a:gd name="connsiteX87" fmla="*/ 1689812 w 2626135"/>
                <a:gd name="connsiteY87" fmla="*/ 22860 h 2331720"/>
                <a:gd name="connsiteX88" fmla="*/ 1621232 w 2626135"/>
                <a:gd name="connsiteY88" fmla="*/ 30480 h 2331720"/>
                <a:gd name="connsiteX89" fmla="*/ 1575512 w 2626135"/>
                <a:gd name="connsiteY89" fmla="*/ 45720 h 2331720"/>
                <a:gd name="connsiteX90" fmla="*/ 1445972 w 2626135"/>
                <a:gd name="connsiteY90" fmla="*/ 38100 h 2331720"/>
                <a:gd name="connsiteX91" fmla="*/ 1377392 w 2626135"/>
                <a:gd name="connsiteY91" fmla="*/ 22860 h 2331720"/>
                <a:gd name="connsiteX92" fmla="*/ 1354532 w 2626135"/>
                <a:gd name="connsiteY92" fmla="*/ 15240 h 2331720"/>
                <a:gd name="connsiteX93" fmla="*/ 1316432 w 2626135"/>
                <a:gd name="connsiteY93" fmla="*/ 7620 h 2331720"/>
                <a:gd name="connsiteX94" fmla="*/ 1285952 w 2626135"/>
                <a:gd name="connsiteY94" fmla="*/ 0 h 2331720"/>
                <a:gd name="connsiteX95" fmla="*/ 1095452 w 2626135"/>
                <a:gd name="connsiteY95" fmla="*/ 7620 h 2331720"/>
                <a:gd name="connsiteX96" fmla="*/ 1049732 w 2626135"/>
                <a:gd name="connsiteY96" fmla="*/ 22860 h 2331720"/>
                <a:gd name="connsiteX97" fmla="*/ 1004012 w 2626135"/>
                <a:gd name="connsiteY97" fmla="*/ 38100 h 2331720"/>
                <a:gd name="connsiteX98" fmla="*/ 981152 w 2626135"/>
                <a:gd name="connsiteY98" fmla="*/ 45720 h 2331720"/>
                <a:gd name="connsiteX99" fmla="*/ 950672 w 2626135"/>
                <a:gd name="connsiteY99" fmla="*/ 53340 h 2331720"/>
                <a:gd name="connsiteX100" fmla="*/ 882092 w 2626135"/>
                <a:gd name="connsiteY100" fmla="*/ 91440 h 2331720"/>
                <a:gd name="connsiteX101" fmla="*/ 859232 w 2626135"/>
                <a:gd name="connsiteY101" fmla="*/ 106680 h 2331720"/>
                <a:gd name="connsiteX102" fmla="*/ 821132 w 2626135"/>
                <a:gd name="connsiteY102" fmla="*/ 114300 h 2331720"/>
                <a:gd name="connsiteX103" fmla="*/ 546812 w 2626135"/>
                <a:gd name="connsiteY103" fmla="*/ 121920 h 2331720"/>
                <a:gd name="connsiteX104" fmla="*/ 501092 w 2626135"/>
                <a:gd name="connsiteY104" fmla="*/ 137160 h 2331720"/>
                <a:gd name="connsiteX105" fmla="*/ 478232 w 2626135"/>
                <a:gd name="connsiteY105" fmla="*/ 152400 h 2331720"/>
                <a:gd name="connsiteX106" fmla="*/ 432512 w 2626135"/>
                <a:gd name="connsiteY106" fmla="*/ 167640 h 2331720"/>
                <a:gd name="connsiteX107" fmla="*/ 409652 w 2626135"/>
                <a:gd name="connsiteY107" fmla="*/ 182880 h 2331720"/>
                <a:gd name="connsiteX108" fmla="*/ 348692 w 2626135"/>
                <a:gd name="connsiteY108" fmla="*/ 198120 h 2331720"/>
                <a:gd name="connsiteX109" fmla="*/ 188672 w 2626135"/>
                <a:gd name="connsiteY109" fmla="*/ 205740 h 2331720"/>
                <a:gd name="connsiteX110" fmla="*/ 142952 w 2626135"/>
                <a:gd name="connsiteY110" fmla="*/ 220980 h 2331720"/>
                <a:gd name="connsiteX111" fmla="*/ 104852 w 2626135"/>
                <a:gd name="connsiteY111" fmla="*/ 251460 h 2331720"/>
                <a:gd name="connsiteX112" fmla="*/ 97232 w 2626135"/>
                <a:gd name="connsiteY112" fmla="*/ 274320 h 2331720"/>
                <a:gd name="connsiteX113" fmla="*/ 74372 w 2626135"/>
                <a:gd name="connsiteY113" fmla="*/ 358140 h 2331720"/>
                <a:gd name="connsiteX114" fmla="*/ 51512 w 2626135"/>
                <a:gd name="connsiteY114" fmla="*/ 365760 h 2331720"/>
                <a:gd name="connsiteX115" fmla="*/ 36272 w 2626135"/>
                <a:gd name="connsiteY115" fmla="*/ 388620 h 2331720"/>
                <a:gd name="connsiteX116" fmla="*/ 5792 w 2626135"/>
                <a:gd name="connsiteY116" fmla="*/ 457200 h 2331720"/>
                <a:gd name="connsiteX117" fmla="*/ 13412 w 2626135"/>
                <a:gd name="connsiteY117" fmla="*/ 548640 h 2331720"/>
                <a:gd name="connsiteX118" fmla="*/ 21032 w 2626135"/>
                <a:gd name="connsiteY118" fmla="*/ 571500 h 2331720"/>
                <a:gd name="connsiteX119" fmla="*/ 28652 w 2626135"/>
                <a:gd name="connsiteY119" fmla="*/ 670560 h 2331720"/>
                <a:gd name="connsiteX120" fmla="*/ 36272 w 2626135"/>
                <a:gd name="connsiteY120" fmla="*/ 693420 h 2331720"/>
                <a:gd name="connsiteX121" fmla="*/ 43892 w 2626135"/>
                <a:gd name="connsiteY121" fmla="*/ 731520 h 2331720"/>
                <a:gd name="connsiteX122" fmla="*/ 59132 w 2626135"/>
                <a:gd name="connsiteY122" fmla="*/ 807720 h 2331720"/>
                <a:gd name="connsiteX123" fmla="*/ 81992 w 2626135"/>
                <a:gd name="connsiteY123" fmla="*/ 861060 h 2331720"/>
                <a:gd name="connsiteX124" fmla="*/ 104852 w 2626135"/>
                <a:gd name="connsiteY124" fmla="*/ 876300 h 2331720"/>
                <a:gd name="connsiteX125" fmla="*/ 120092 w 2626135"/>
                <a:gd name="connsiteY125" fmla="*/ 899160 h 2331720"/>
                <a:gd name="connsiteX126" fmla="*/ 165812 w 2626135"/>
                <a:gd name="connsiteY126" fmla="*/ 937260 h 2331720"/>
                <a:gd name="connsiteX127" fmla="*/ 165812 w 2626135"/>
                <a:gd name="connsiteY127" fmla="*/ 1104900 h 2331720"/>
                <a:gd name="connsiteX128" fmla="*/ 142952 w 2626135"/>
                <a:gd name="connsiteY128" fmla="*/ 1196340 h 2331720"/>
                <a:gd name="connsiteX129" fmla="*/ 127712 w 2626135"/>
                <a:gd name="connsiteY129" fmla="*/ 1470660 h 2331720"/>
                <a:gd name="connsiteX130" fmla="*/ 120092 w 2626135"/>
                <a:gd name="connsiteY130" fmla="*/ 1493520 h 2331720"/>
                <a:gd name="connsiteX131" fmla="*/ 112472 w 2626135"/>
                <a:gd name="connsiteY131" fmla="*/ 1546860 h 2331720"/>
                <a:gd name="connsiteX132" fmla="*/ 127712 w 2626135"/>
                <a:gd name="connsiteY132" fmla="*/ 1645920 h 2331720"/>
                <a:gd name="connsiteX133" fmla="*/ 135332 w 2626135"/>
                <a:gd name="connsiteY133" fmla="*/ 1668780 h 2331720"/>
                <a:gd name="connsiteX134" fmla="*/ 142952 w 2626135"/>
                <a:gd name="connsiteY134" fmla="*/ 1699260 h 2331720"/>
                <a:gd name="connsiteX135" fmla="*/ 150572 w 2626135"/>
                <a:gd name="connsiteY135" fmla="*/ 1722120 h 2331720"/>
                <a:gd name="connsiteX136" fmla="*/ 158192 w 2626135"/>
                <a:gd name="connsiteY136" fmla="*/ 1752600 h 2331720"/>
                <a:gd name="connsiteX137" fmla="*/ 181052 w 2626135"/>
                <a:gd name="connsiteY137" fmla="*/ 1767840 h 2331720"/>
                <a:gd name="connsiteX138" fmla="*/ 188672 w 2626135"/>
                <a:gd name="connsiteY138" fmla="*/ 1790700 h 2331720"/>
                <a:gd name="connsiteX139" fmla="*/ 219152 w 2626135"/>
                <a:gd name="connsiteY139" fmla="*/ 1836420 h 2331720"/>
                <a:gd name="connsiteX140" fmla="*/ 226772 w 2626135"/>
                <a:gd name="connsiteY140" fmla="*/ 1866900 h 2331720"/>
                <a:gd name="connsiteX141" fmla="*/ 234392 w 2626135"/>
                <a:gd name="connsiteY141" fmla="*/ 1889760 h 2331720"/>
                <a:gd name="connsiteX142" fmla="*/ 242012 w 2626135"/>
                <a:gd name="connsiteY142" fmla="*/ 1988820 h 2331720"/>
                <a:gd name="connsiteX143" fmla="*/ 264872 w 2626135"/>
                <a:gd name="connsiteY143" fmla="*/ 2049780 h 2331720"/>
                <a:gd name="connsiteX144" fmla="*/ 280112 w 2626135"/>
                <a:gd name="connsiteY144" fmla="*/ 2042160 h 233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2626135" h="2331720">
                  <a:moveTo>
                    <a:pt x="280112" y="2042160"/>
                  </a:moveTo>
                  <a:lnTo>
                    <a:pt x="280112" y="2042160"/>
                  </a:lnTo>
                  <a:cubicBezTo>
                    <a:pt x="302972" y="2047240"/>
                    <a:pt x="325974" y="2051720"/>
                    <a:pt x="348692" y="2057400"/>
                  </a:cubicBezTo>
                  <a:cubicBezTo>
                    <a:pt x="356484" y="2059348"/>
                    <a:pt x="363711" y="2063278"/>
                    <a:pt x="371552" y="2065020"/>
                  </a:cubicBezTo>
                  <a:cubicBezTo>
                    <a:pt x="452016" y="2082901"/>
                    <a:pt x="388671" y="2063106"/>
                    <a:pt x="440132" y="2080260"/>
                  </a:cubicBezTo>
                  <a:cubicBezTo>
                    <a:pt x="447752" y="2087880"/>
                    <a:pt x="457014" y="2094154"/>
                    <a:pt x="462992" y="2103120"/>
                  </a:cubicBezTo>
                  <a:cubicBezTo>
                    <a:pt x="467447" y="2109803"/>
                    <a:pt x="466157" y="2119297"/>
                    <a:pt x="470612" y="2125980"/>
                  </a:cubicBezTo>
                  <a:cubicBezTo>
                    <a:pt x="481870" y="2142868"/>
                    <a:pt x="504529" y="2158783"/>
                    <a:pt x="523952" y="2164080"/>
                  </a:cubicBezTo>
                  <a:cubicBezTo>
                    <a:pt x="541280" y="2168806"/>
                    <a:pt x="559512" y="2169160"/>
                    <a:pt x="577292" y="2171700"/>
                  </a:cubicBezTo>
                  <a:cubicBezTo>
                    <a:pt x="584912" y="2174240"/>
                    <a:pt x="594472" y="2173640"/>
                    <a:pt x="600152" y="2179320"/>
                  </a:cubicBezTo>
                  <a:cubicBezTo>
                    <a:pt x="689052" y="2268220"/>
                    <a:pt x="588722" y="2197100"/>
                    <a:pt x="653492" y="2240280"/>
                  </a:cubicBezTo>
                  <a:cubicBezTo>
                    <a:pt x="658572" y="2247900"/>
                    <a:pt x="660966" y="2258286"/>
                    <a:pt x="668732" y="2263140"/>
                  </a:cubicBezTo>
                  <a:cubicBezTo>
                    <a:pt x="694217" y="2279068"/>
                    <a:pt x="732164" y="2279776"/>
                    <a:pt x="760172" y="2286000"/>
                  </a:cubicBezTo>
                  <a:cubicBezTo>
                    <a:pt x="768013" y="2287742"/>
                    <a:pt x="775412" y="2291080"/>
                    <a:pt x="783032" y="2293620"/>
                  </a:cubicBezTo>
                  <a:cubicBezTo>
                    <a:pt x="790652" y="2301240"/>
                    <a:pt x="796926" y="2310502"/>
                    <a:pt x="805892" y="2316480"/>
                  </a:cubicBezTo>
                  <a:cubicBezTo>
                    <a:pt x="812451" y="2320853"/>
                    <a:pt x="855167" y="2330704"/>
                    <a:pt x="859232" y="2331720"/>
                  </a:cubicBezTo>
                  <a:cubicBezTo>
                    <a:pt x="897332" y="2329180"/>
                    <a:pt x="935581" y="2328317"/>
                    <a:pt x="973532" y="2324100"/>
                  </a:cubicBezTo>
                  <a:cubicBezTo>
                    <a:pt x="981515" y="2323213"/>
                    <a:pt x="991723" y="2323016"/>
                    <a:pt x="996392" y="2316480"/>
                  </a:cubicBezTo>
                  <a:cubicBezTo>
                    <a:pt x="1005729" y="2303408"/>
                    <a:pt x="1006552" y="2286000"/>
                    <a:pt x="1011632" y="2270760"/>
                  </a:cubicBezTo>
                  <a:cubicBezTo>
                    <a:pt x="1014172" y="2263140"/>
                    <a:pt x="1011632" y="2250440"/>
                    <a:pt x="1019252" y="2247900"/>
                  </a:cubicBezTo>
                  <a:lnTo>
                    <a:pt x="1064972" y="2232660"/>
                  </a:lnTo>
                  <a:cubicBezTo>
                    <a:pt x="1077481" y="2195132"/>
                    <a:pt x="1063636" y="2221073"/>
                    <a:pt x="1095452" y="2194560"/>
                  </a:cubicBezTo>
                  <a:cubicBezTo>
                    <a:pt x="1103731" y="2187661"/>
                    <a:pt x="1108464" y="2176077"/>
                    <a:pt x="1118312" y="2171700"/>
                  </a:cubicBezTo>
                  <a:cubicBezTo>
                    <a:pt x="1132431" y="2165425"/>
                    <a:pt x="1148792" y="2166620"/>
                    <a:pt x="1164032" y="2164080"/>
                  </a:cubicBezTo>
                  <a:cubicBezTo>
                    <a:pt x="1171652" y="2159000"/>
                    <a:pt x="1180416" y="2155316"/>
                    <a:pt x="1186892" y="2148840"/>
                  </a:cubicBezTo>
                  <a:cubicBezTo>
                    <a:pt x="1217372" y="2118360"/>
                    <a:pt x="1184352" y="2131060"/>
                    <a:pt x="1224992" y="2110740"/>
                  </a:cubicBezTo>
                  <a:cubicBezTo>
                    <a:pt x="1243489" y="2101492"/>
                    <a:pt x="1266823" y="2100717"/>
                    <a:pt x="1285952" y="2095500"/>
                  </a:cubicBezTo>
                  <a:cubicBezTo>
                    <a:pt x="1301450" y="2091273"/>
                    <a:pt x="1316087" y="2084156"/>
                    <a:pt x="1331672" y="2080260"/>
                  </a:cubicBezTo>
                  <a:cubicBezTo>
                    <a:pt x="1377737" y="2068744"/>
                    <a:pt x="1352217" y="2075952"/>
                    <a:pt x="1407872" y="2057400"/>
                  </a:cubicBezTo>
                  <a:lnTo>
                    <a:pt x="1430732" y="2049780"/>
                  </a:lnTo>
                  <a:cubicBezTo>
                    <a:pt x="1476452" y="2052320"/>
                    <a:pt x="1522362" y="2052522"/>
                    <a:pt x="1567892" y="2057400"/>
                  </a:cubicBezTo>
                  <a:cubicBezTo>
                    <a:pt x="1593648" y="2060160"/>
                    <a:pt x="1619518" y="2064449"/>
                    <a:pt x="1644092" y="2072640"/>
                  </a:cubicBezTo>
                  <a:lnTo>
                    <a:pt x="1689812" y="2087880"/>
                  </a:lnTo>
                  <a:cubicBezTo>
                    <a:pt x="1710132" y="2085340"/>
                    <a:pt x="1730624" y="2083923"/>
                    <a:pt x="1750772" y="2080260"/>
                  </a:cubicBezTo>
                  <a:cubicBezTo>
                    <a:pt x="1758675" y="2078823"/>
                    <a:pt x="1765909" y="2074847"/>
                    <a:pt x="1773632" y="2072640"/>
                  </a:cubicBezTo>
                  <a:cubicBezTo>
                    <a:pt x="1783702" y="2069763"/>
                    <a:pt x="1794042" y="2067897"/>
                    <a:pt x="1804112" y="2065020"/>
                  </a:cubicBezTo>
                  <a:cubicBezTo>
                    <a:pt x="1811835" y="2062813"/>
                    <a:pt x="1819096" y="2058975"/>
                    <a:pt x="1826972" y="2057400"/>
                  </a:cubicBezTo>
                  <a:cubicBezTo>
                    <a:pt x="1844584" y="2053878"/>
                    <a:pt x="1862532" y="2052320"/>
                    <a:pt x="1880312" y="2049780"/>
                  </a:cubicBezTo>
                  <a:cubicBezTo>
                    <a:pt x="1935122" y="2031510"/>
                    <a:pt x="1866675" y="2053676"/>
                    <a:pt x="1933652" y="2034540"/>
                  </a:cubicBezTo>
                  <a:cubicBezTo>
                    <a:pt x="1941375" y="2032333"/>
                    <a:pt x="1948892" y="2029460"/>
                    <a:pt x="1956512" y="2026920"/>
                  </a:cubicBezTo>
                  <a:cubicBezTo>
                    <a:pt x="1961592" y="2019300"/>
                    <a:pt x="1968033" y="2012429"/>
                    <a:pt x="1971752" y="2004060"/>
                  </a:cubicBezTo>
                  <a:cubicBezTo>
                    <a:pt x="1990093" y="1962793"/>
                    <a:pt x="1971545" y="1952856"/>
                    <a:pt x="2017472" y="1950720"/>
                  </a:cubicBezTo>
                  <a:cubicBezTo>
                    <a:pt x="2116458" y="1946116"/>
                    <a:pt x="2215592" y="1945640"/>
                    <a:pt x="2314652" y="1943100"/>
                  </a:cubicBezTo>
                  <a:lnTo>
                    <a:pt x="2360372" y="1927860"/>
                  </a:lnTo>
                  <a:cubicBezTo>
                    <a:pt x="2367992" y="1925320"/>
                    <a:pt x="2376549" y="1924695"/>
                    <a:pt x="2383232" y="1920240"/>
                  </a:cubicBezTo>
                  <a:lnTo>
                    <a:pt x="2428952" y="1889760"/>
                  </a:lnTo>
                  <a:cubicBezTo>
                    <a:pt x="2434032" y="1882140"/>
                    <a:pt x="2437041" y="1872621"/>
                    <a:pt x="2444192" y="1866900"/>
                  </a:cubicBezTo>
                  <a:cubicBezTo>
                    <a:pt x="2450464" y="1861882"/>
                    <a:pt x="2463728" y="1866592"/>
                    <a:pt x="2467052" y="1859280"/>
                  </a:cubicBezTo>
                  <a:cubicBezTo>
                    <a:pt x="2477771" y="1835699"/>
                    <a:pt x="2466750" y="1803802"/>
                    <a:pt x="2482292" y="1783080"/>
                  </a:cubicBezTo>
                  <a:cubicBezTo>
                    <a:pt x="2489912" y="1772920"/>
                    <a:pt x="2496656" y="1762040"/>
                    <a:pt x="2505152" y="1752600"/>
                  </a:cubicBezTo>
                  <a:cubicBezTo>
                    <a:pt x="2572261" y="1678035"/>
                    <a:pt x="2532580" y="1734318"/>
                    <a:pt x="2566112" y="1684020"/>
                  </a:cubicBezTo>
                  <a:cubicBezTo>
                    <a:pt x="2551338" y="1595378"/>
                    <a:pt x="2573171" y="1671748"/>
                    <a:pt x="2535632" y="1615440"/>
                  </a:cubicBezTo>
                  <a:cubicBezTo>
                    <a:pt x="2528937" y="1605398"/>
                    <a:pt x="2521491" y="1559976"/>
                    <a:pt x="2520392" y="1554480"/>
                  </a:cubicBezTo>
                  <a:cubicBezTo>
                    <a:pt x="2522932" y="1531620"/>
                    <a:pt x="2520739" y="1507720"/>
                    <a:pt x="2528012" y="1485900"/>
                  </a:cubicBezTo>
                  <a:cubicBezTo>
                    <a:pt x="2533804" y="1468524"/>
                    <a:pt x="2552700" y="1457556"/>
                    <a:pt x="2558492" y="1440180"/>
                  </a:cubicBezTo>
                  <a:cubicBezTo>
                    <a:pt x="2563572" y="1424940"/>
                    <a:pt x="2564821" y="1407826"/>
                    <a:pt x="2573732" y="1394460"/>
                  </a:cubicBezTo>
                  <a:cubicBezTo>
                    <a:pt x="2617408" y="1328946"/>
                    <a:pt x="2565044" y="1411836"/>
                    <a:pt x="2596592" y="1348740"/>
                  </a:cubicBezTo>
                  <a:cubicBezTo>
                    <a:pt x="2626135" y="1289654"/>
                    <a:pt x="2600299" y="1360479"/>
                    <a:pt x="2619452" y="1303020"/>
                  </a:cubicBezTo>
                  <a:cubicBezTo>
                    <a:pt x="2616912" y="1290320"/>
                    <a:pt x="2619783" y="1275143"/>
                    <a:pt x="2611832" y="1264920"/>
                  </a:cubicBezTo>
                  <a:cubicBezTo>
                    <a:pt x="2600587" y="1250462"/>
                    <a:pt x="2566112" y="1234440"/>
                    <a:pt x="2566112" y="1234440"/>
                  </a:cubicBezTo>
                  <a:lnTo>
                    <a:pt x="2550872" y="1188720"/>
                  </a:lnTo>
                  <a:cubicBezTo>
                    <a:pt x="2548332" y="1181100"/>
                    <a:pt x="2547707" y="1172543"/>
                    <a:pt x="2543252" y="1165860"/>
                  </a:cubicBezTo>
                  <a:cubicBezTo>
                    <a:pt x="2499576" y="1100346"/>
                    <a:pt x="2551940" y="1183236"/>
                    <a:pt x="2520392" y="1120140"/>
                  </a:cubicBezTo>
                  <a:cubicBezTo>
                    <a:pt x="2516296" y="1111949"/>
                    <a:pt x="2509248" y="1105471"/>
                    <a:pt x="2505152" y="1097280"/>
                  </a:cubicBezTo>
                  <a:cubicBezTo>
                    <a:pt x="2473604" y="1034184"/>
                    <a:pt x="2525968" y="1117074"/>
                    <a:pt x="2482292" y="1051560"/>
                  </a:cubicBezTo>
                  <a:cubicBezTo>
                    <a:pt x="2478202" y="1031112"/>
                    <a:pt x="2470481" y="984313"/>
                    <a:pt x="2459432" y="967740"/>
                  </a:cubicBezTo>
                  <a:lnTo>
                    <a:pt x="2444192" y="944880"/>
                  </a:lnTo>
                  <a:cubicBezTo>
                    <a:pt x="2429578" y="842585"/>
                    <a:pt x="2428799" y="860100"/>
                    <a:pt x="2444192" y="701040"/>
                  </a:cubicBezTo>
                  <a:cubicBezTo>
                    <a:pt x="2445739" y="685050"/>
                    <a:pt x="2454352" y="670560"/>
                    <a:pt x="2459432" y="655320"/>
                  </a:cubicBezTo>
                  <a:lnTo>
                    <a:pt x="2467052" y="632460"/>
                  </a:lnTo>
                  <a:cubicBezTo>
                    <a:pt x="2464512" y="609600"/>
                    <a:pt x="2463213" y="586568"/>
                    <a:pt x="2459432" y="563880"/>
                  </a:cubicBezTo>
                  <a:cubicBezTo>
                    <a:pt x="2458112" y="555957"/>
                    <a:pt x="2453249" y="548923"/>
                    <a:pt x="2451812" y="541020"/>
                  </a:cubicBezTo>
                  <a:cubicBezTo>
                    <a:pt x="2446572" y="512203"/>
                    <a:pt x="2447237" y="461768"/>
                    <a:pt x="2428952" y="434340"/>
                  </a:cubicBezTo>
                  <a:cubicBezTo>
                    <a:pt x="2418792" y="419100"/>
                    <a:pt x="2404264" y="405996"/>
                    <a:pt x="2398472" y="388620"/>
                  </a:cubicBezTo>
                  <a:cubicBezTo>
                    <a:pt x="2395932" y="381000"/>
                    <a:pt x="2393059" y="373483"/>
                    <a:pt x="2390852" y="365760"/>
                  </a:cubicBezTo>
                  <a:cubicBezTo>
                    <a:pt x="2387597" y="354367"/>
                    <a:pt x="2381702" y="324600"/>
                    <a:pt x="2375612" y="312420"/>
                  </a:cubicBezTo>
                  <a:cubicBezTo>
                    <a:pt x="2371516" y="304229"/>
                    <a:pt x="2366456" y="296405"/>
                    <a:pt x="2360372" y="289560"/>
                  </a:cubicBezTo>
                  <a:cubicBezTo>
                    <a:pt x="2322411" y="246854"/>
                    <a:pt x="2326536" y="251763"/>
                    <a:pt x="2291792" y="228600"/>
                  </a:cubicBezTo>
                  <a:cubicBezTo>
                    <a:pt x="2248116" y="163086"/>
                    <a:pt x="2300480" y="245976"/>
                    <a:pt x="2268932" y="182880"/>
                  </a:cubicBezTo>
                  <a:cubicBezTo>
                    <a:pt x="2264836" y="174689"/>
                    <a:pt x="2257788" y="168211"/>
                    <a:pt x="2253692" y="160020"/>
                  </a:cubicBezTo>
                  <a:cubicBezTo>
                    <a:pt x="2250100" y="152836"/>
                    <a:pt x="2251090" y="143432"/>
                    <a:pt x="2246072" y="137160"/>
                  </a:cubicBezTo>
                  <a:cubicBezTo>
                    <a:pt x="2230682" y="117922"/>
                    <a:pt x="2206389" y="119210"/>
                    <a:pt x="2185112" y="114300"/>
                  </a:cubicBezTo>
                  <a:cubicBezTo>
                    <a:pt x="2164703" y="109590"/>
                    <a:pt x="2144887" y="102022"/>
                    <a:pt x="2124152" y="99060"/>
                  </a:cubicBezTo>
                  <a:cubicBezTo>
                    <a:pt x="2106372" y="96520"/>
                    <a:pt x="2088528" y="94393"/>
                    <a:pt x="2070812" y="91440"/>
                  </a:cubicBezTo>
                  <a:cubicBezTo>
                    <a:pt x="2024848" y="83779"/>
                    <a:pt x="2043332" y="85333"/>
                    <a:pt x="2002232" y="76200"/>
                  </a:cubicBezTo>
                  <a:cubicBezTo>
                    <a:pt x="1989589" y="73390"/>
                    <a:pt x="1976832" y="71120"/>
                    <a:pt x="1964132" y="68580"/>
                  </a:cubicBezTo>
                  <a:cubicBezTo>
                    <a:pt x="1948892" y="58420"/>
                    <a:pt x="1936703" y="39063"/>
                    <a:pt x="1918412" y="38100"/>
                  </a:cubicBezTo>
                  <a:cubicBezTo>
                    <a:pt x="1745616" y="29005"/>
                    <a:pt x="1821760" y="34855"/>
                    <a:pt x="1689812" y="22860"/>
                  </a:cubicBezTo>
                  <a:cubicBezTo>
                    <a:pt x="1666952" y="25400"/>
                    <a:pt x="1643786" y="25969"/>
                    <a:pt x="1621232" y="30480"/>
                  </a:cubicBezTo>
                  <a:cubicBezTo>
                    <a:pt x="1605480" y="33630"/>
                    <a:pt x="1575512" y="45720"/>
                    <a:pt x="1575512" y="45720"/>
                  </a:cubicBezTo>
                  <a:cubicBezTo>
                    <a:pt x="1532332" y="43180"/>
                    <a:pt x="1489049" y="42016"/>
                    <a:pt x="1445972" y="38100"/>
                  </a:cubicBezTo>
                  <a:cubicBezTo>
                    <a:pt x="1434449" y="37052"/>
                    <a:pt x="1390643" y="26646"/>
                    <a:pt x="1377392" y="22860"/>
                  </a:cubicBezTo>
                  <a:cubicBezTo>
                    <a:pt x="1369669" y="20653"/>
                    <a:pt x="1362324" y="17188"/>
                    <a:pt x="1354532" y="15240"/>
                  </a:cubicBezTo>
                  <a:cubicBezTo>
                    <a:pt x="1341967" y="12099"/>
                    <a:pt x="1329075" y="10430"/>
                    <a:pt x="1316432" y="7620"/>
                  </a:cubicBezTo>
                  <a:cubicBezTo>
                    <a:pt x="1306209" y="5348"/>
                    <a:pt x="1296112" y="2540"/>
                    <a:pt x="1285952" y="0"/>
                  </a:cubicBezTo>
                  <a:cubicBezTo>
                    <a:pt x="1222452" y="2540"/>
                    <a:pt x="1158707" y="1499"/>
                    <a:pt x="1095452" y="7620"/>
                  </a:cubicBezTo>
                  <a:cubicBezTo>
                    <a:pt x="1079462" y="9167"/>
                    <a:pt x="1064972" y="17780"/>
                    <a:pt x="1049732" y="22860"/>
                  </a:cubicBezTo>
                  <a:lnTo>
                    <a:pt x="1004012" y="38100"/>
                  </a:lnTo>
                  <a:cubicBezTo>
                    <a:pt x="996392" y="40640"/>
                    <a:pt x="988944" y="43772"/>
                    <a:pt x="981152" y="45720"/>
                  </a:cubicBezTo>
                  <a:lnTo>
                    <a:pt x="950672" y="53340"/>
                  </a:lnTo>
                  <a:cubicBezTo>
                    <a:pt x="806516" y="149444"/>
                    <a:pt x="962565" y="51204"/>
                    <a:pt x="882092" y="91440"/>
                  </a:cubicBezTo>
                  <a:cubicBezTo>
                    <a:pt x="873901" y="95536"/>
                    <a:pt x="867807" y="103464"/>
                    <a:pt x="859232" y="106680"/>
                  </a:cubicBezTo>
                  <a:cubicBezTo>
                    <a:pt x="847105" y="111228"/>
                    <a:pt x="834068" y="113669"/>
                    <a:pt x="821132" y="114300"/>
                  </a:cubicBezTo>
                  <a:cubicBezTo>
                    <a:pt x="729765" y="118757"/>
                    <a:pt x="638252" y="119380"/>
                    <a:pt x="546812" y="121920"/>
                  </a:cubicBezTo>
                  <a:cubicBezTo>
                    <a:pt x="531572" y="127000"/>
                    <a:pt x="514458" y="128249"/>
                    <a:pt x="501092" y="137160"/>
                  </a:cubicBezTo>
                  <a:cubicBezTo>
                    <a:pt x="493472" y="142240"/>
                    <a:pt x="486601" y="148681"/>
                    <a:pt x="478232" y="152400"/>
                  </a:cubicBezTo>
                  <a:cubicBezTo>
                    <a:pt x="463552" y="158924"/>
                    <a:pt x="445878" y="158729"/>
                    <a:pt x="432512" y="167640"/>
                  </a:cubicBezTo>
                  <a:cubicBezTo>
                    <a:pt x="424892" y="172720"/>
                    <a:pt x="417843" y="178784"/>
                    <a:pt x="409652" y="182880"/>
                  </a:cubicBezTo>
                  <a:cubicBezTo>
                    <a:pt x="396646" y="189383"/>
                    <a:pt x="358968" y="197330"/>
                    <a:pt x="348692" y="198120"/>
                  </a:cubicBezTo>
                  <a:cubicBezTo>
                    <a:pt x="295449" y="202216"/>
                    <a:pt x="242012" y="203200"/>
                    <a:pt x="188672" y="205740"/>
                  </a:cubicBezTo>
                  <a:cubicBezTo>
                    <a:pt x="173432" y="210820"/>
                    <a:pt x="151863" y="207614"/>
                    <a:pt x="142952" y="220980"/>
                  </a:cubicBezTo>
                  <a:cubicBezTo>
                    <a:pt x="123257" y="250523"/>
                    <a:pt x="136400" y="240944"/>
                    <a:pt x="104852" y="251460"/>
                  </a:cubicBezTo>
                  <a:cubicBezTo>
                    <a:pt x="102312" y="259080"/>
                    <a:pt x="98669" y="266417"/>
                    <a:pt x="97232" y="274320"/>
                  </a:cubicBezTo>
                  <a:cubicBezTo>
                    <a:pt x="92677" y="299372"/>
                    <a:pt x="99092" y="338364"/>
                    <a:pt x="74372" y="358140"/>
                  </a:cubicBezTo>
                  <a:cubicBezTo>
                    <a:pt x="68100" y="363158"/>
                    <a:pt x="59132" y="363220"/>
                    <a:pt x="51512" y="365760"/>
                  </a:cubicBezTo>
                  <a:cubicBezTo>
                    <a:pt x="46432" y="373380"/>
                    <a:pt x="39991" y="380251"/>
                    <a:pt x="36272" y="388620"/>
                  </a:cubicBezTo>
                  <a:cubicBezTo>
                    <a:pt x="0" y="470232"/>
                    <a:pt x="40282" y="405465"/>
                    <a:pt x="5792" y="457200"/>
                  </a:cubicBezTo>
                  <a:cubicBezTo>
                    <a:pt x="8332" y="487680"/>
                    <a:pt x="9370" y="518323"/>
                    <a:pt x="13412" y="548640"/>
                  </a:cubicBezTo>
                  <a:cubicBezTo>
                    <a:pt x="14474" y="556602"/>
                    <a:pt x="20036" y="563530"/>
                    <a:pt x="21032" y="571500"/>
                  </a:cubicBezTo>
                  <a:cubicBezTo>
                    <a:pt x="25140" y="604362"/>
                    <a:pt x="24544" y="637698"/>
                    <a:pt x="28652" y="670560"/>
                  </a:cubicBezTo>
                  <a:cubicBezTo>
                    <a:pt x="29648" y="678530"/>
                    <a:pt x="34324" y="685628"/>
                    <a:pt x="36272" y="693420"/>
                  </a:cubicBezTo>
                  <a:cubicBezTo>
                    <a:pt x="39413" y="705985"/>
                    <a:pt x="41763" y="718745"/>
                    <a:pt x="43892" y="731520"/>
                  </a:cubicBezTo>
                  <a:cubicBezTo>
                    <a:pt x="62098" y="840756"/>
                    <a:pt x="41606" y="746380"/>
                    <a:pt x="59132" y="807720"/>
                  </a:cubicBezTo>
                  <a:cubicBezTo>
                    <a:pt x="66127" y="832203"/>
                    <a:pt x="63431" y="842499"/>
                    <a:pt x="81992" y="861060"/>
                  </a:cubicBezTo>
                  <a:cubicBezTo>
                    <a:pt x="88468" y="867536"/>
                    <a:pt x="97232" y="871220"/>
                    <a:pt x="104852" y="876300"/>
                  </a:cubicBezTo>
                  <a:cubicBezTo>
                    <a:pt x="109932" y="883920"/>
                    <a:pt x="114229" y="892125"/>
                    <a:pt x="120092" y="899160"/>
                  </a:cubicBezTo>
                  <a:cubicBezTo>
                    <a:pt x="138427" y="921162"/>
                    <a:pt x="143335" y="922275"/>
                    <a:pt x="165812" y="937260"/>
                  </a:cubicBezTo>
                  <a:cubicBezTo>
                    <a:pt x="175488" y="1043698"/>
                    <a:pt x="176456" y="998462"/>
                    <a:pt x="165812" y="1104900"/>
                  </a:cubicBezTo>
                  <a:cubicBezTo>
                    <a:pt x="158196" y="1181059"/>
                    <a:pt x="170546" y="1154949"/>
                    <a:pt x="142952" y="1196340"/>
                  </a:cubicBezTo>
                  <a:cubicBezTo>
                    <a:pt x="140112" y="1284384"/>
                    <a:pt x="149928" y="1381797"/>
                    <a:pt x="127712" y="1470660"/>
                  </a:cubicBezTo>
                  <a:cubicBezTo>
                    <a:pt x="125764" y="1478452"/>
                    <a:pt x="122632" y="1485900"/>
                    <a:pt x="120092" y="1493520"/>
                  </a:cubicBezTo>
                  <a:cubicBezTo>
                    <a:pt x="117552" y="1511300"/>
                    <a:pt x="112472" y="1528899"/>
                    <a:pt x="112472" y="1546860"/>
                  </a:cubicBezTo>
                  <a:cubicBezTo>
                    <a:pt x="112472" y="1580637"/>
                    <a:pt x="118510" y="1613712"/>
                    <a:pt x="127712" y="1645920"/>
                  </a:cubicBezTo>
                  <a:cubicBezTo>
                    <a:pt x="129919" y="1653643"/>
                    <a:pt x="133125" y="1661057"/>
                    <a:pt x="135332" y="1668780"/>
                  </a:cubicBezTo>
                  <a:cubicBezTo>
                    <a:pt x="138209" y="1678850"/>
                    <a:pt x="140075" y="1689190"/>
                    <a:pt x="142952" y="1699260"/>
                  </a:cubicBezTo>
                  <a:cubicBezTo>
                    <a:pt x="145159" y="1706983"/>
                    <a:pt x="148365" y="1714397"/>
                    <a:pt x="150572" y="1722120"/>
                  </a:cubicBezTo>
                  <a:cubicBezTo>
                    <a:pt x="153449" y="1732190"/>
                    <a:pt x="152383" y="1743886"/>
                    <a:pt x="158192" y="1752600"/>
                  </a:cubicBezTo>
                  <a:cubicBezTo>
                    <a:pt x="163272" y="1760220"/>
                    <a:pt x="173432" y="1762760"/>
                    <a:pt x="181052" y="1767840"/>
                  </a:cubicBezTo>
                  <a:cubicBezTo>
                    <a:pt x="183592" y="1775460"/>
                    <a:pt x="184771" y="1783679"/>
                    <a:pt x="188672" y="1790700"/>
                  </a:cubicBezTo>
                  <a:cubicBezTo>
                    <a:pt x="197567" y="1806711"/>
                    <a:pt x="219152" y="1836420"/>
                    <a:pt x="219152" y="1836420"/>
                  </a:cubicBezTo>
                  <a:cubicBezTo>
                    <a:pt x="221692" y="1846580"/>
                    <a:pt x="223895" y="1856830"/>
                    <a:pt x="226772" y="1866900"/>
                  </a:cubicBezTo>
                  <a:cubicBezTo>
                    <a:pt x="228979" y="1874623"/>
                    <a:pt x="233396" y="1881790"/>
                    <a:pt x="234392" y="1889760"/>
                  </a:cubicBezTo>
                  <a:cubicBezTo>
                    <a:pt x="238500" y="1922622"/>
                    <a:pt x="238355" y="1955905"/>
                    <a:pt x="242012" y="1988820"/>
                  </a:cubicBezTo>
                  <a:cubicBezTo>
                    <a:pt x="244128" y="2007861"/>
                    <a:pt x="247610" y="2035970"/>
                    <a:pt x="264872" y="2049780"/>
                  </a:cubicBezTo>
                  <a:cubicBezTo>
                    <a:pt x="276405" y="2059006"/>
                    <a:pt x="277572" y="2043430"/>
                    <a:pt x="280112" y="2042160"/>
                  </a:cubicBezTo>
                  <a:close/>
                </a:path>
              </a:pathLst>
            </a:custGeom>
            <a:solidFill>
              <a:schemeClr val="tx1"/>
            </a:solidFill>
            <a:ln w="34925">
              <a:solidFill>
                <a:schemeClr val="tx1">
                  <a:lumMod val="65000"/>
                  <a:lumOff val="3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b="1" dirty="0">
                <a:latin typeface="Arial" panose="020B0604020202020204" pitchFamily="34" charset="0"/>
                <a:cs typeface="Arial" panose="020B0604020202020204" pitchFamily="34" charset="0"/>
              </a:endParaRPr>
            </a:p>
          </p:txBody>
        </p:sp>
        <p:sp>
          <p:nvSpPr>
            <p:cNvPr id="43" name="Freeform 42"/>
            <p:cNvSpPr/>
            <p:nvPr/>
          </p:nvSpPr>
          <p:spPr>
            <a:xfrm rot="12287737">
              <a:off x="4721689" y="2251613"/>
              <a:ext cx="2204487" cy="1929023"/>
            </a:xfrm>
            <a:custGeom>
              <a:avLst/>
              <a:gdLst>
                <a:gd name="connsiteX0" fmla="*/ 280112 w 2626135"/>
                <a:gd name="connsiteY0" fmla="*/ 2042160 h 2331720"/>
                <a:gd name="connsiteX1" fmla="*/ 280112 w 2626135"/>
                <a:gd name="connsiteY1" fmla="*/ 2042160 h 2331720"/>
                <a:gd name="connsiteX2" fmla="*/ 348692 w 2626135"/>
                <a:gd name="connsiteY2" fmla="*/ 2057400 h 2331720"/>
                <a:gd name="connsiteX3" fmla="*/ 371552 w 2626135"/>
                <a:gd name="connsiteY3" fmla="*/ 2065020 h 2331720"/>
                <a:gd name="connsiteX4" fmla="*/ 440132 w 2626135"/>
                <a:gd name="connsiteY4" fmla="*/ 2080260 h 2331720"/>
                <a:gd name="connsiteX5" fmla="*/ 462992 w 2626135"/>
                <a:gd name="connsiteY5" fmla="*/ 2103120 h 2331720"/>
                <a:gd name="connsiteX6" fmla="*/ 470612 w 2626135"/>
                <a:gd name="connsiteY6" fmla="*/ 2125980 h 2331720"/>
                <a:gd name="connsiteX7" fmla="*/ 523952 w 2626135"/>
                <a:gd name="connsiteY7" fmla="*/ 2164080 h 2331720"/>
                <a:gd name="connsiteX8" fmla="*/ 577292 w 2626135"/>
                <a:gd name="connsiteY8" fmla="*/ 2171700 h 2331720"/>
                <a:gd name="connsiteX9" fmla="*/ 600152 w 2626135"/>
                <a:gd name="connsiteY9" fmla="*/ 2179320 h 2331720"/>
                <a:gd name="connsiteX10" fmla="*/ 653492 w 2626135"/>
                <a:gd name="connsiteY10" fmla="*/ 2240280 h 2331720"/>
                <a:gd name="connsiteX11" fmla="*/ 668732 w 2626135"/>
                <a:gd name="connsiteY11" fmla="*/ 2263140 h 2331720"/>
                <a:gd name="connsiteX12" fmla="*/ 760172 w 2626135"/>
                <a:gd name="connsiteY12" fmla="*/ 2286000 h 2331720"/>
                <a:gd name="connsiteX13" fmla="*/ 783032 w 2626135"/>
                <a:gd name="connsiteY13" fmla="*/ 2293620 h 2331720"/>
                <a:gd name="connsiteX14" fmla="*/ 805892 w 2626135"/>
                <a:gd name="connsiteY14" fmla="*/ 2316480 h 2331720"/>
                <a:gd name="connsiteX15" fmla="*/ 859232 w 2626135"/>
                <a:gd name="connsiteY15" fmla="*/ 2331720 h 2331720"/>
                <a:gd name="connsiteX16" fmla="*/ 973532 w 2626135"/>
                <a:gd name="connsiteY16" fmla="*/ 2324100 h 2331720"/>
                <a:gd name="connsiteX17" fmla="*/ 996392 w 2626135"/>
                <a:gd name="connsiteY17" fmla="*/ 2316480 h 2331720"/>
                <a:gd name="connsiteX18" fmla="*/ 1011632 w 2626135"/>
                <a:gd name="connsiteY18" fmla="*/ 2270760 h 2331720"/>
                <a:gd name="connsiteX19" fmla="*/ 1019252 w 2626135"/>
                <a:gd name="connsiteY19" fmla="*/ 2247900 h 2331720"/>
                <a:gd name="connsiteX20" fmla="*/ 1064972 w 2626135"/>
                <a:gd name="connsiteY20" fmla="*/ 2232660 h 2331720"/>
                <a:gd name="connsiteX21" fmla="*/ 1095452 w 2626135"/>
                <a:gd name="connsiteY21" fmla="*/ 2194560 h 2331720"/>
                <a:gd name="connsiteX22" fmla="*/ 1118312 w 2626135"/>
                <a:gd name="connsiteY22" fmla="*/ 2171700 h 2331720"/>
                <a:gd name="connsiteX23" fmla="*/ 1164032 w 2626135"/>
                <a:gd name="connsiteY23" fmla="*/ 2164080 h 2331720"/>
                <a:gd name="connsiteX24" fmla="*/ 1186892 w 2626135"/>
                <a:gd name="connsiteY24" fmla="*/ 2148840 h 2331720"/>
                <a:gd name="connsiteX25" fmla="*/ 1224992 w 2626135"/>
                <a:gd name="connsiteY25" fmla="*/ 2110740 h 2331720"/>
                <a:gd name="connsiteX26" fmla="*/ 1285952 w 2626135"/>
                <a:gd name="connsiteY26" fmla="*/ 2095500 h 2331720"/>
                <a:gd name="connsiteX27" fmla="*/ 1331672 w 2626135"/>
                <a:gd name="connsiteY27" fmla="*/ 2080260 h 2331720"/>
                <a:gd name="connsiteX28" fmla="*/ 1407872 w 2626135"/>
                <a:gd name="connsiteY28" fmla="*/ 2057400 h 2331720"/>
                <a:gd name="connsiteX29" fmla="*/ 1430732 w 2626135"/>
                <a:gd name="connsiteY29" fmla="*/ 2049780 h 2331720"/>
                <a:gd name="connsiteX30" fmla="*/ 1567892 w 2626135"/>
                <a:gd name="connsiteY30" fmla="*/ 2057400 h 2331720"/>
                <a:gd name="connsiteX31" fmla="*/ 1644092 w 2626135"/>
                <a:gd name="connsiteY31" fmla="*/ 2072640 h 2331720"/>
                <a:gd name="connsiteX32" fmla="*/ 1689812 w 2626135"/>
                <a:gd name="connsiteY32" fmla="*/ 2087880 h 2331720"/>
                <a:gd name="connsiteX33" fmla="*/ 1750772 w 2626135"/>
                <a:gd name="connsiteY33" fmla="*/ 2080260 h 2331720"/>
                <a:gd name="connsiteX34" fmla="*/ 1773632 w 2626135"/>
                <a:gd name="connsiteY34" fmla="*/ 2072640 h 2331720"/>
                <a:gd name="connsiteX35" fmla="*/ 1804112 w 2626135"/>
                <a:gd name="connsiteY35" fmla="*/ 2065020 h 2331720"/>
                <a:gd name="connsiteX36" fmla="*/ 1826972 w 2626135"/>
                <a:gd name="connsiteY36" fmla="*/ 2057400 h 2331720"/>
                <a:gd name="connsiteX37" fmla="*/ 1880312 w 2626135"/>
                <a:gd name="connsiteY37" fmla="*/ 2049780 h 2331720"/>
                <a:gd name="connsiteX38" fmla="*/ 1933652 w 2626135"/>
                <a:gd name="connsiteY38" fmla="*/ 2034540 h 2331720"/>
                <a:gd name="connsiteX39" fmla="*/ 1956512 w 2626135"/>
                <a:gd name="connsiteY39" fmla="*/ 2026920 h 2331720"/>
                <a:gd name="connsiteX40" fmla="*/ 1971752 w 2626135"/>
                <a:gd name="connsiteY40" fmla="*/ 2004060 h 2331720"/>
                <a:gd name="connsiteX41" fmla="*/ 2017472 w 2626135"/>
                <a:gd name="connsiteY41" fmla="*/ 1950720 h 2331720"/>
                <a:gd name="connsiteX42" fmla="*/ 2314652 w 2626135"/>
                <a:gd name="connsiteY42" fmla="*/ 1943100 h 2331720"/>
                <a:gd name="connsiteX43" fmla="*/ 2360372 w 2626135"/>
                <a:gd name="connsiteY43" fmla="*/ 1927860 h 2331720"/>
                <a:gd name="connsiteX44" fmla="*/ 2383232 w 2626135"/>
                <a:gd name="connsiteY44" fmla="*/ 1920240 h 2331720"/>
                <a:gd name="connsiteX45" fmla="*/ 2428952 w 2626135"/>
                <a:gd name="connsiteY45" fmla="*/ 1889760 h 2331720"/>
                <a:gd name="connsiteX46" fmla="*/ 2444192 w 2626135"/>
                <a:gd name="connsiteY46" fmla="*/ 1866900 h 2331720"/>
                <a:gd name="connsiteX47" fmla="*/ 2467052 w 2626135"/>
                <a:gd name="connsiteY47" fmla="*/ 1859280 h 2331720"/>
                <a:gd name="connsiteX48" fmla="*/ 2482292 w 2626135"/>
                <a:gd name="connsiteY48" fmla="*/ 1783080 h 2331720"/>
                <a:gd name="connsiteX49" fmla="*/ 2505152 w 2626135"/>
                <a:gd name="connsiteY49" fmla="*/ 1752600 h 2331720"/>
                <a:gd name="connsiteX50" fmla="*/ 2566112 w 2626135"/>
                <a:gd name="connsiteY50" fmla="*/ 1684020 h 2331720"/>
                <a:gd name="connsiteX51" fmla="*/ 2535632 w 2626135"/>
                <a:gd name="connsiteY51" fmla="*/ 1615440 h 2331720"/>
                <a:gd name="connsiteX52" fmla="*/ 2520392 w 2626135"/>
                <a:gd name="connsiteY52" fmla="*/ 1554480 h 2331720"/>
                <a:gd name="connsiteX53" fmla="*/ 2528012 w 2626135"/>
                <a:gd name="connsiteY53" fmla="*/ 1485900 h 2331720"/>
                <a:gd name="connsiteX54" fmla="*/ 2558492 w 2626135"/>
                <a:gd name="connsiteY54" fmla="*/ 1440180 h 2331720"/>
                <a:gd name="connsiteX55" fmla="*/ 2573732 w 2626135"/>
                <a:gd name="connsiteY55" fmla="*/ 1394460 h 2331720"/>
                <a:gd name="connsiteX56" fmla="*/ 2596592 w 2626135"/>
                <a:gd name="connsiteY56" fmla="*/ 1348740 h 2331720"/>
                <a:gd name="connsiteX57" fmla="*/ 2619452 w 2626135"/>
                <a:gd name="connsiteY57" fmla="*/ 1303020 h 2331720"/>
                <a:gd name="connsiteX58" fmla="*/ 2611832 w 2626135"/>
                <a:gd name="connsiteY58" fmla="*/ 1264920 h 2331720"/>
                <a:gd name="connsiteX59" fmla="*/ 2566112 w 2626135"/>
                <a:gd name="connsiteY59" fmla="*/ 1234440 h 2331720"/>
                <a:gd name="connsiteX60" fmla="*/ 2550872 w 2626135"/>
                <a:gd name="connsiteY60" fmla="*/ 1188720 h 2331720"/>
                <a:gd name="connsiteX61" fmla="*/ 2543252 w 2626135"/>
                <a:gd name="connsiteY61" fmla="*/ 1165860 h 2331720"/>
                <a:gd name="connsiteX62" fmla="*/ 2520392 w 2626135"/>
                <a:gd name="connsiteY62" fmla="*/ 1120140 h 2331720"/>
                <a:gd name="connsiteX63" fmla="*/ 2505152 w 2626135"/>
                <a:gd name="connsiteY63" fmla="*/ 1097280 h 2331720"/>
                <a:gd name="connsiteX64" fmla="*/ 2482292 w 2626135"/>
                <a:gd name="connsiteY64" fmla="*/ 1051560 h 2331720"/>
                <a:gd name="connsiteX65" fmla="*/ 2459432 w 2626135"/>
                <a:gd name="connsiteY65" fmla="*/ 967740 h 2331720"/>
                <a:gd name="connsiteX66" fmla="*/ 2444192 w 2626135"/>
                <a:gd name="connsiteY66" fmla="*/ 944880 h 2331720"/>
                <a:gd name="connsiteX67" fmla="*/ 2444192 w 2626135"/>
                <a:gd name="connsiteY67" fmla="*/ 701040 h 2331720"/>
                <a:gd name="connsiteX68" fmla="*/ 2459432 w 2626135"/>
                <a:gd name="connsiteY68" fmla="*/ 655320 h 2331720"/>
                <a:gd name="connsiteX69" fmla="*/ 2467052 w 2626135"/>
                <a:gd name="connsiteY69" fmla="*/ 632460 h 2331720"/>
                <a:gd name="connsiteX70" fmla="*/ 2459432 w 2626135"/>
                <a:gd name="connsiteY70" fmla="*/ 563880 h 2331720"/>
                <a:gd name="connsiteX71" fmla="*/ 2451812 w 2626135"/>
                <a:gd name="connsiteY71" fmla="*/ 541020 h 2331720"/>
                <a:gd name="connsiteX72" fmla="*/ 2428952 w 2626135"/>
                <a:gd name="connsiteY72" fmla="*/ 434340 h 2331720"/>
                <a:gd name="connsiteX73" fmla="*/ 2398472 w 2626135"/>
                <a:gd name="connsiteY73" fmla="*/ 388620 h 2331720"/>
                <a:gd name="connsiteX74" fmla="*/ 2390852 w 2626135"/>
                <a:gd name="connsiteY74" fmla="*/ 365760 h 2331720"/>
                <a:gd name="connsiteX75" fmla="*/ 2375612 w 2626135"/>
                <a:gd name="connsiteY75" fmla="*/ 312420 h 2331720"/>
                <a:gd name="connsiteX76" fmla="*/ 2360372 w 2626135"/>
                <a:gd name="connsiteY76" fmla="*/ 289560 h 2331720"/>
                <a:gd name="connsiteX77" fmla="*/ 2291792 w 2626135"/>
                <a:gd name="connsiteY77" fmla="*/ 228600 h 2331720"/>
                <a:gd name="connsiteX78" fmla="*/ 2268932 w 2626135"/>
                <a:gd name="connsiteY78" fmla="*/ 182880 h 2331720"/>
                <a:gd name="connsiteX79" fmla="*/ 2253692 w 2626135"/>
                <a:gd name="connsiteY79" fmla="*/ 160020 h 2331720"/>
                <a:gd name="connsiteX80" fmla="*/ 2246072 w 2626135"/>
                <a:gd name="connsiteY80" fmla="*/ 137160 h 2331720"/>
                <a:gd name="connsiteX81" fmla="*/ 2185112 w 2626135"/>
                <a:gd name="connsiteY81" fmla="*/ 114300 h 2331720"/>
                <a:gd name="connsiteX82" fmla="*/ 2124152 w 2626135"/>
                <a:gd name="connsiteY82" fmla="*/ 99060 h 2331720"/>
                <a:gd name="connsiteX83" fmla="*/ 2070812 w 2626135"/>
                <a:gd name="connsiteY83" fmla="*/ 91440 h 2331720"/>
                <a:gd name="connsiteX84" fmla="*/ 2002232 w 2626135"/>
                <a:gd name="connsiteY84" fmla="*/ 76200 h 2331720"/>
                <a:gd name="connsiteX85" fmla="*/ 1964132 w 2626135"/>
                <a:gd name="connsiteY85" fmla="*/ 68580 h 2331720"/>
                <a:gd name="connsiteX86" fmla="*/ 1918412 w 2626135"/>
                <a:gd name="connsiteY86" fmla="*/ 38100 h 2331720"/>
                <a:gd name="connsiteX87" fmla="*/ 1689812 w 2626135"/>
                <a:gd name="connsiteY87" fmla="*/ 22860 h 2331720"/>
                <a:gd name="connsiteX88" fmla="*/ 1621232 w 2626135"/>
                <a:gd name="connsiteY88" fmla="*/ 30480 h 2331720"/>
                <a:gd name="connsiteX89" fmla="*/ 1575512 w 2626135"/>
                <a:gd name="connsiteY89" fmla="*/ 45720 h 2331720"/>
                <a:gd name="connsiteX90" fmla="*/ 1445972 w 2626135"/>
                <a:gd name="connsiteY90" fmla="*/ 38100 h 2331720"/>
                <a:gd name="connsiteX91" fmla="*/ 1377392 w 2626135"/>
                <a:gd name="connsiteY91" fmla="*/ 22860 h 2331720"/>
                <a:gd name="connsiteX92" fmla="*/ 1354532 w 2626135"/>
                <a:gd name="connsiteY92" fmla="*/ 15240 h 2331720"/>
                <a:gd name="connsiteX93" fmla="*/ 1316432 w 2626135"/>
                <a:gd name="connsiteY93" fmla="*/ 7620 h 2331720"/>
                <a:gd name="connsiteX94" fmla="*/ 1285952 w 2626135"/>
                <a:gd name="connsiteY94" fmla="*/ 0 h 2331720"/>
                <a:gd name="connsiteX95" fmla="*/ 1095452 w 2626135"/>
                <a:gd name="connsiteY95" fmla="*/ 7620 h 2331720"/>
                <a:gd name="connsiteX96" fmla="*/ 1049732 w 2626135"/>
                <a:gd name="connsiteY96" fmla="*/ 22860 h 2331720"/>
                <a:gd name="connsiteX97" fmla="*/ 1004012 w 2626135"/>
                <a:gd name="connsiteY97" fmla="*/ 38100 h 2331720"/>
                <a:gd name="connsiteX98" fmla="*/ 981152 w 2626135"/>
                <a:gd name="connsiteY98" fmla="*/ 45720 h 2331720"/>
                <a:gd name="connsiteX99" fmla="*/ 950672 w 2626135"/>
                <a:gd name="connsiteY99" fmla="*/ 53340 h 2331720"/>
                <a:gd name="connsiteX100" fmla="*/ 882092 w 2626135"/>
                <a:gd name="connsiteY100" fmla="*/ 91440 h 2331720"/>
                <a:gd name="connsiteX101" fmla="*/ 859232 w 2626135"/>
                <a:gd name="connsiteY101" fmla="*/ 106680 h 2331720"/>
                <a:gd name="connsiteX102" fmla="*/ 821132 w 2626135"/>
                <a:gd name="connsiteY102" fmla="*/ 114300 h 2331720"/>
                <a:gd name="connsiteX103" fmla="*/ 546812 w 2626135"/>
                <a:gd name="connsiteY103" fmla="*/ 121920 h 2331720"/>
                <a:gd name="connsiteX104" fmla="*/ 501092 w 2626135"/>
                <a:gd name="connsiteY104" fmla="*/ 137160 h 2331720"/>
                <a:gd name="connsiteX105" fmla="*/ 478232 w 2626135"/>
                <a:gd name="connsiteY105" fmla="*/ 152400 h 2331720"/>
                <a:gd name="connsiteX106" fmla="*/ 432512 w 2626135"/>
                <a:gd name="connsiteY106" fmla="*/ 167640 h 2331720"/>
                <a:gd name="connsiteX107" fmla="*/ 409652 w 2626135"/>
                <a:gd name="connsiteY107" fmla="*/ 182880 h 2331720"/>
                <a:gd name="connsiteX108" fmla="*/ 348692 w 2626135"/>
                <a:gd name="connsiteY108" fmla="*/ 198120 h 2331720"/>
                <a:gd name="connsiteX109" fmla="*/ 188672 w 2626135"/>
                <a:gd name="connsiteY109" fmla="*/ 205740 h 2331720"/>
                <a:gd name="connsiteX110" fmla="*/ 142952 w 2626135"/>
                <a:gd name="connsiteY110" fmla="*/ 220980 h 2331720"/>
                <a:gd name="connsiteX111" fmla="*/ 104852 w 2626135"/>
                <a:gd name="connsiteY111" fmla="*/ 251460 h 2331720"/>
                <a:gd name="connsiteX112" fmla="*/ 97232 w 2626135"/>
                <a:gd name="connsiteY112" fmla="*/ 274320 h 2331720"/>
                <a:gd name="connsiteX113" fmla="*/ 74372 w 2626135"/>
                <a:gd name="connsiteY113" fmla="*/ 358140 h 2331720"/>
                <a:gd name="connsiteX114" fmla="*/ 51512 w 2626135"/>
                <a:gd name="connsiteY114" fmla="*/ 365760 h 2331720"/>
                <a:gd name="connsiteX115" fmla="*/ 36272 w 2626135"/>
                <a:gd name="connsiteY115" fmla="*/ 388620 h 2331720"/>
                <a:gd name="connsiteX116" fmla="*/ 5792 w 2626135"/>
                <a:gd name="connsiteY116" fmla="*/ 457200 h 2331720"/>
                <a:gd name="connsiteX117" fmla="*/ 13412 w 2626135"/>
                <a:gd name="connsiteY117" fmla="*/ 548640 h 2331720"/>
                <a:gd name="connsiteX118" fmla="*/ 21032 w 2626135"/>
                <a:gd name="connsiteY118" fmla="*/ 571500 h 2331720"/>
                <a:gd name="connsiteX119" fmla="*/ 28652 w 2626135"/>
                <a:gd name="connsiteY119" fmla="*/ 670560 h 2331720"/>
                <a:gd name="connsiteX120" fmla="*/ 36272 w 2626135"/>
                <a:gd name="connsiteY120" fmla="*/ 693420 h 2331720"/>
                <a:gd name="connsiteX121" fmla="*/ 43892 w 2626135"/>
                <a:gd name="connsiteY121" fmla="*/ 731520 h 2331720"/>
                <a:gd name="connsiteX122" fmla="*/ 59132 w 2626135"/>
                <a:gd name="connsiteY122" fmla="*/ 807720 h 2331720"/>
                <a:gd name="connsiteX123" fmla="*/ 81992 w 2626135"/>
                <a:gd name="connsiteY123" fmla="*/ 861060 h 2331720"/>
                <a:gd name="connsiteX124" fmla="*/ 104852 w 2626135"/>
                <a:gd name="connsiteY124" fmla="*/ 876300 h 2331720"/>
                <a:gd name="connsiteX125" fmla="*/ 120092 w 2626135"/>
                <a:gd name="connsiteY125" fmla="*/ 899160 h 2331720"/>
                <a:gd name="connsiteX126" fmla="*/ 165812 w 2626135"/>
                <a:gd name="connsiteY126" fmla="*/ 937260 h 2331720"/>
                <a:gd name="connsiteX127" fmla="*/ 165812 w 2626135"/>
                <a:gd name="connsiteY127" fmla="*/ 1104900 h 2331720"/>
                <a:gd name="connsiteX128" fmla="*/ 142952 w 2626135"/>
                <a:gd name="connsiteY128" fmla="*/ 1196340 h 2331720"/>
                <a:gd name="connsiteX129" fmla="*/ 127712 w 2626135"/>
                <a:gd name="connsiteY129" fmla="*/ 1470660 h 2331720"/>
                <a:gd name="connsiteX130" fmla="*/ 120092 w 2626135"/>
                <a:gd name="connsiteY130" fmla="*/ 1493520 h 2331720"/>
                <a:gd name="connsiteX131" fmla="*/ 112472 w 2626135"/>
                <a:gd name="connsiteY131" fmla="*/ 1546860 h 2331720"/>
                <a:gd name="connsiteX132" fmla="*/ 127712 w 2626135"/>
                <a:gd name="connsiteY132" fmla="*/ 1645920 h 2331720"/>
                <a:gd name="connsiteX133" fmla="*/ 135332 w 2626135"/>
                <a:gd name="connsiteY133" fmla="*/ 1668780 h 2331720"/>
                <a:gd name="connsiteX134" fmla="*/ 142952 w 2626135"/>
                <a:gd name="connsiteY134" fmla="*/ 1699260 h 2331720"/>
                <a:gd name="connsiteX135" fmla="*/ 150572 w 2626135"/>
                <a:gd name="connsiteY135" fmla="*/ 1722120 h 2331720"/>
                <a:gd name="connsiteX136" fmla="*/ 158192 w 2626135"/>
                <a:gd name="connsiteY136" fmla="*/ 1752600 h 2331720"/>
                <a:gd name="connsiteX137" fmla="*/ 181052 w 2626135"/>
                <a:gd name="connsiteY137" fmla="*/ 1767840 h 2331720"/>
                <a:gd name="connsiteX138" fmla="*/ 188672 w 2626135"/>
                <a:gd name="connsiteY138" fmla="*/ 1790700 h 2331720"/>
                <a:gd name="connsiteX139" fmla="*/ 219152 w 2626135"/>
                <a:gd name="connsiteY139" fmla="*/ 1836420 h 2331720"/>
                <a:gd name="connsiteX140" fmla="*/ 226772 w 2626135"/>
                <a:gd name="connsiteY140" fmla="*/ 1866900 h 2331720"/>
                <a:gd name="connsiteX141" fmla="*/ 234392 w 2626135"/>
                <a:gd name="connsiteY141" fmla="*/ 1889760 h 2331720"/>
                <a:gd name="connsiteX142" fmla="*/ 242012 w 2626135"/>
                <a:gd name="connsiteY142" fmla="*/ 1988820 h 2331720"/>
                <a:gd name="connsiteX143" fmla="*/ 264872 w 2626135"/>
                <a:gd name="connsiteY143" fmla="*/ 2049780 h 2331720"/>
                <a:gd name="connsiteX144" fmla="*/ 280112 w 2626135"/>
                <a:gd name="connsiteY144" fmla="*/ 2042160 h 233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2626135" h="2331720">
                  <a:moveTo>
                    <a:pt x="280112" y="2042160"/>
                  </a:moveTo>
                  <a:lnTo>
                    <a:pt x="280112" y="2042160"/>
                  </a:lnTo>
                  <a:cubicBezTo>
                    <a:pt x="302972" y="2047240"/>
                    <a:pt x="325974" y="2051720"/>
                    <a:pt x="348692" y="2057400"/>
                  </a:cubicBezTo>
                  <a:cubicBezTo>
                    <a:pt x="356484" y="2059348"/>
                    <a:pt x="363711" y="2063278"/>
                    <a:pt x="371552" y="2065020"/>
                  </a:cubicBezTo>
                  <a:cubicBezTo>
                    <a:pt x="452016" y="2082901"/>
                    <a:pt x="388671" y="2063106"/>
                    <a:pt x="440132" y="2080260"/>
                  </a:cubicBezTo>
                  <a:cubicBezTo>
                    <a:pt x="447752" y="2087880"/>
                    <a:pt x="457014" y="2094154"/>
                    <a:pt x="462992" y="2103120"/>
                  </a:cubicBezTo>
                  <a:cubicBezTo>
                    <a:pt x="467447" y="2109803"/>
                    <a:pt x="466157" y="2119297"/>
                    <a:pt x="470612" y="2125980"/>
                  </a:cubicBezTo>
                  <a:cubicBezTo>
                    <a:pt x="481870" y="2142868"/>
                    <a:pt x="504529" y="2158783"/>
                    <a:pt x="523952" y="2164080"/>
                  </a:cubicBezTo>
                  <a:cubicBezTo>
                    <a:pt x="541280" y="2168806"/>
                    <a:pt x="559512" y="2169160"/>
                    <a:pt x="577292" y="2171700"/>
                  </a:cubicBezTo>
                  <a:cubicBezTo>
                    <a:pt x="584912" y="2174240"/>
                    <a:pt x="594472" y="2173640"/>
                    <a:pt x="600152" y="2179320"/>
                  </a:cubicBezTo>
                  <a:cubicBezTo>
                    <a:pt x="689052" y="2268220"/>
                    <a:pt x="588722" y="2197100"/>
                    <a:pt x="653492" y="2240280"/>
                  </a:cubicBezTo>
                  <a:cubicBezTo>
                    <a:pt x="658572" y="2247900"/>
                    <a:pt x="660966" y="2258286"/>
                    <a:pt x="668732" y="2263140"/>
                  </a:cubicBezTo>
                  <a:cubicBezTo>
                    <a:pt x="694217" y="2279068"/>
                    <a:pt x="732164" y="2279776"/>
                    <a:pt x="760172" y="2286000"/>
                  </a:cubicBezTo>
                  <a:cubicBezTo>
                    <a:pt x="768013" y="2287742"/>
                    <a:pt x="775412" y="2291080"/>
                    <a:pt x="783032" y="2293620"/>
                  </a:cubicBezTo>
                  <a:cubicBezTo>
                    <a:pt x="790652" y="2301240"/>
                    <a:pt x="796926" y="2310502"/>
                    <a:pt x="805892" y="2316480"/>
                  </a:cubicBezTo>
                  <a:cubicBezTo>
                    <a:pt x="812451" y="2320853"/>
                    <a:pt x="855167" y="2330704"/>
                    <a:pt x="859232" y="2331720"/>
                  </a:cubicBezTo>
                  <a:cubicBezTo>
                    <a:pt x="897332" y="2329180"/>
                    <a:pt x="935581" y="2328317"/>
                    <a:pt x="973532" y="2324100"/>
                  </a:cubicBezTo>
                  <a:cubicBezTo>
                    <a:pt x="981515" y="2323213"/>
                    <a:pt x="991723" y="2323016"/>
                    <a:pt x="996392" y="2316480"/>
                  </a:cubicBezTo>
                  <a:cubicBezTo>
                    <a:pt x="1005729" y="2303408"/>
                    <a:pt x="1006552" y="2286000"/>
                    <a:pt x="1011632" y="2270760"/>
                  </a:cubicBezTo>
                  <a:cubicBezTo>
                    <a:pt x="1014172" y="2263140"/>
                    <a:pt x="1011632" y="2250440"/>
                    <a:pt x="1019252" y="2247900"/>
                  </a:cubicBezTo>
                  <a:lnTo>
                    <a:pt x="1064972" y="2232660"/>
                  </a:lnTo>
                  <a:cubicBezTo>
                    <a:pt x="1077481" y="2195132"/>
                    <a:pt x="1063636" y="2221073"/>
                    <a:pt x="1095452" y="2194560"/>
                  </a:cubicBezTo>
                  <a:cubicBezTo>
                    <a:pt x="1103731" y="2187661"/>
                    <a:pt x="1108464" y="2176077"/>
                    <a:pt x="1118312" y="2171700"/>
                  </a:cubicBezTo>
                  <a:cubicBezTo>
                    <a:pt x="1132431" y="2165425"/>
                    <a:pt x="1148792" y="2166620"/>
                    <a:pt x="1164032" y="2164080"/>
                  </a:cubicBezTo>
                  <a:cubicBezTo>
                    <a:pt x="1171652" y="2159000"/>
                    <a:pt x="1180416" y="2155316"/>
                    <a:pt x="1186892" y="2148840"/>
                  </a:cubicBezTo>
                  <a:cubicBezTo>
                    <a:pt x="1217372" y="2118360"/>
                    <a:pt x="1184352" y="2131060"/>
                    <a:pt x="1224992" y="2110740"/>
                  </a:cubicBezTo>
                  <a:cubicBezTo>
                    <a:pt x="1243489" y="2101492"/>
                    <a:pt x="1266823" y="2100717"/>
                    <a:pt x="1285952" y="2095500"/>
                  </a:cubicBezTo>
                  <a:cubicBezTo>
                    <a:pt x="1301450" y="2091273"/>
                    <a:pt x="1316087" y="2084156"/>
                    <a:pt x="1331672" y="2080260"/>
                  </a:cubicBezTo>
                  <a:cubicBezTo>
                    <a:pt x="1377737" y="2068744"/>
                    <a:pt x="1352217" y="2075952"/>
                    <a:pt x="1407872" y="2057400"/>
                  </a:cubicBezTo>
                  <a:lnTo>
                    <a:pt x="1430732" y="2049780"/>
                  </a:lnTo>
                  <a:cubicBezTo>
                    <a:pt x="1476452" y="2052320"/>
                    <a:pt x="1522362" y="2052522"/>
                    <a:pt x="1567892" y="2057400"/>
                  </a:cubicBezTo>
                  <a:cubicBezTo>
                    <a:pt x="1593648" y="2060160"/>
                    <a:pt x="1619518" y="2064449"/>
                    <a:pt x="1644092" y="2072640"/>
                  </a:cubicBezTo>
                  <a:lnTo>
                    <a:pt x="1689812" y="2087880"/>
                  </a:lnTo>
                  <a:cubicBezTo>
                    <a:pt x="1710132" y="2085340"/>
                    <a:pt x="1730624" y="2083923"/>
                    <a:pt x="1750772" y="2080260"/>
                  </a:cubicBezTo>
                  <a:cubicBezTo>
                    <a:pt x="1758675" y="2078823"/>
                    <a:pt x="1765909" y="2074847"/>
                    <a:pt x="1773632" y="2072640"/>
                  </a:cubicBezTo>
                  <a:cubicBezTo>
                    <a:pt x="1783702" y="2069763"/>
                    <a:pt x="1794042" y="2067897"/>
                    <a:pt x="1804112" y="2065020"/>
                  </a:cubicBezTo>
                  <a:cubicBezTo>
                    <a:pt x="1811835" y="2062813"/>
                    <a:pt x="1819096" y="2058975"/>
                    <a:pt x="1826972" y="2057400"/>
                  </a:cubicBezTo>
                  <a:cubicBezTo>
                    <a:pt x="1844584" y="2053878"/>
                    <a:pt x="1862532" y="2052320"/>
                    <a:pt x="1880312" y="2049780"/>
                  </a:cubicBezTo>
                  <a:cubicBezTo>
                    <a:pt x="1935122" y="2031510"/>
                    <a:pt x="1866675" y="2053676"/>
                    <a:pt x="1933652" y="2034540"/>
                  </a:cubicBezTo>
                  <a:cubicBezTo>
                    <a:pt x="1941375" y="2032333"/>
                    <a:pt x="1948892" y="2029460"/>
                    <a:pt x="1956512" y="2026920"/>
                  </a:cubicBezTo>
                  <a:cubicBezTo>
                    <a:pt x="1961592" y="2019300"/>
                    <a:pt x="1968033" y="2012429"/>
                    <a:pt x="1971752" y="2004060"/>
                  </a:cubicBezTo>
                  <a:cubicBezTo>
                    <a:pt x="1990093" y="1962793"/>
                    <a:pt x="1971545" y="1952856"/>
                    <a:pt x="2017472" y="1950720"/>
                  </a:cubicBezTo>
                  <a:cubicBezTo>
                    <a:pt x="2116458" y="1946116"/>
                    <a:pt x="2215592" y="1945640"/>
                    <a:pt x="2314652" y="1943100"/>
                  </a:cubicBezTo>
                  <a:lnTo>
                    <a:pt x="2360372" y="1927860"/>
                  </a:lnTo>
                  <a:cubicBezTo>
                    <a:pt x="2367992" y="1925320"/>
                    <a:pt x="2376549" y="1924695"/>
                    <a:pt x="2383232" y="1920240"/>
                  </a:cubicBezTo>
                  <a:lnTo>
                    <a:pt x="2428952" y="1889760"/>
                  </a:lnTo>
                  <a:cubicBezTo>
                    <a:pt x="2434032" y="1882140"/>
                    <a:pt x="2437041" y="1872621"/>
                    <a:pt x="2444192" y="1866900"/>
                  </a:cubicBezTo>
                  <a:cubicBezTo>
                    <a:pt x="2450464" y="1861882"/>
                    <a:pt x="2463728" y="1866592"/>
                    <a:pt x="2467052" y="1859280"/>
                  </a:cubicBezTo>
                  <a:cubicBezTo>
                    <a:pt x="2477771" y="1835699"/>
                    <a:pt x="2466750" y="1803802"/>
                    <a:pt x="2482292" y="1783080"/>
                  </a:cubicBezTo>
                  <a:cubicBezTo>
                    <a:pt x="2489912" y="1772920"/>
                    <a:pt x="2496656" y="1762040"/>
                    <a:pt x="2505152" y="1752600"/>
                  </a:cubicBezTo>
                  <a:cubicBezTo>
                    <a:pt x="2572261" y="1678035"/>
                    <a:pt x="2532580" y="1734318"/>
                    <a:pt x="2566112" y="1684020"/>
                  </a:cubicBezTo>
                  <a:cubicBezTo>
                    <a:pt x="2551338" y="1595378"/>
                    <a:pt x="2573171" y="1671748"/>
                    <a:pt x="2535632" y="1615440"/>
                  </a:cubicBezTo>
                  <a:cubicBezTo>
                    <a:pt x="2528937" y="1605398"/>
                    <a:pt x="2521491" y="1559976"/>
                    <a:pt x="2520392" y="1554480"/>
                  </a:cubicBezTo>
                  <a:cubicBezTo>
                    <a:pt x="2522932" y="1531620"/>
                    <a:pt x="2520739" y="1507720"/>
                    <a:pt x="2528012" y="1485900"/>
                  </a:cubicBezTo>
                  <a:cubicBezTo>
                    <a:pt x="2533804" y="1468524"/>
                    <a:pt x="2552700" y="1457556"/>
                    <a:pt x="2558492" y="1440180"/>
                  </a:cubicBezTo>
                  <a:cubicBezTo>
                    <a:pt x="2563572" y="1424940"/>
                    <a:pt x="2564821" y="1407826"/>
                    <a:pt x="2573732" y="1394460"/>
                  </a:cubicBezTo>
                  <a:cubicBezTo>
                    <a:pt x="2617408" y="1328946"/>
                    <a:pt x="2565044" y="1411836"/>
                    <a:pt x="2596592" y="1348740"/>
                  </a:cubicBezTo>
                  <a:cubicBezTo>
                    <a:pt x="2626135" y="1289654"/>
                    <a:pt x="2600299" y="1360479"/>
                    <a:pt x="2619452" y="1303020"/>
                  </a:cubicBezTo>
                  <a:cubicBezTo>
                    <a:pt x="2616912" y="1290320"/>
                    <a:pt x="2619783" y="1275143"/>
                    <a:pt x="2611832" y="1264920"/>
                  </a:cubicBezTo>
                  <a:cubicBezTo>
                    <a:pt x="2600587" y="1250462"/>
                    <a:pt x="2566112" y="1234440"/>
                    <a:pt x="2566112" y="1234440"/>
                  </a:cubicBezTo>
                  <a:lnTo>
                    <a:pt x="2550872" y="1188720"/>
                  </a:lnTo>
                  <a:cubicBezTo>
                    <a:pt x="2548332" y="1181100"/>
                    <a:pt x="2547707" y="1172543"/>
                    <a:pt x="2543252" y="1165860"/>
                  </a:cubicBezTo>
                  <a:cubicBezTo>
                    <a:pt x="2499576" y="1100346"/>
                    <a:pt x="2551940" y="1183236"/>
                    <a:pt x="2520392" y="1120140"/>
                  </a:cubicBezTo>
                  <a:cubicBezTo>
                    <a:pt x="2516296" y="1111949"/>
                    <a:pt x="2509248" y="1105471"/>
                    <a:pt x="2505152" y="1097280"/>
                  </a:cubicBezTo>
                  <a:cubicBezTo>
                    <a:pt x="2473604" y="1034184"/>
                    <a:pt x="2525968" y="1117074"/>
                    <a:pt x="2482292" y="1051560"/>
                  </a:cubicBezTo>
                  <a:cubicBezTo>
                    <a:pt x="2478202" y="1031112"/>
                    <a:pt x="2470481" y="984313"/>
                    <a:pt x="2459432" y="967740"/>
                  </a:cubicBezTo>
                  <a:lnTo>
                    <a:pt x="2444192" y="944880"/>
                  </a:lnTo>
                  <a:cubicBezTo>
                    <a:pt x="2429578" y="842585"/>
                    <a:pt x="2428799" y="860100"/>
                    <a:pt x="2444192" y="701040"/>
                  </a:cubicBezTo>
                  <a:cubicBezTo>
                    <a:pt x="2445739" y="685050"/>
                    <a:pt x="2454352" y="670560"/>
                    <a:pt x="2459432" y="655320"/>
                  </a:cubicBezTo>
                  <a:lnTo>
                    <a:pt x="2467052" y="632460"/>
                  </a:lnTo>
                  <a:cubicBezTo>
                    <a:pt x="2464512" y="609600"/>
                    <a:pt x="2463213" y="586568"/>
                    <a:pt x="2459432" y="563880"/>
                  </a:cubicBezTo>
                  <a:cubicBezTo>
                    <a:pt x="2458112" y="555957"/>
                    <a:pt x="2453249" y="548923"/>
                    <a:pt x="2451812" y="541020"/>
                  </a:cubicBezTo>
                  <a:cubicBezTo>
                    <a:pt x="2446572" y="512203"/>
                    <a:pt x="2447237" y="461768"/>
                    <a:pt x="2428952" y="434340"/>
                  </a:cubicBezTo>
                  <a:cubicBezTo>
                    <a:pt x="2418792" y="419100"/>
                    <a:pt x="2404264" y="405996"/>
                    <a:pt x="2398472" y="388620"/>
                  </a:cubicBezTo>
                  <a:cubicBezTo>
                    <a:pt x="2395932" y="381000"/>
                    <a:pt x="2393059" y="373483"/>
                    <a:pt x="2390852" y="365760"/>
                  </a:cubicBezTo>
                  <a:cubicBezTo>
                    <a:pt x="2387597" y="354367"/>
                    <a:pt x="2381702" y="324600"/>
                    <a:pt x="2375612" y="312420"/>
                  </a:cubicBezTo>
                  <a:cubicBezTo>
                    <a:pt x="2371516" y="304229"/>
                    <a:pt x="2366456" y="296405"/>
                    <a:pt x="2360372" y="289560"/>
                  </a:cubicBezTo>
                  <a:cubicBezTo>
                    <a:pt x="2322411" y="246854"/>
                    <a:pt x="2326536" y="251763"/>
                    <a:pt x="2291792" y="228600"/>
                  </a:cubicBezTo>
                  <a:cubicBezTo>
                    <a:pt x="2248116" y="163086"/>
                    <a:pt x="2300480" y="245976"/>
                    <a:pt x="2268932" y="182880"/>
                  </a:cubicBezTo>
                  <a:cubicBezTo>
                    <a:pt x="2264836" y="174689"/>
                    <a:pt x="2257788" y="168211"/>
                    <a:pt x="2253692" y="160020"/>
                  </a:cubicBezTo>
                  <a:cubicBezTo>
                    <a:pt x="2250100" y="152836"/>
                    <a:pt x="2251090" y="143432"/>
                    <a:pt x="2246072" y="137160"/>
                  </a:cubicBezTo>
                  <a:cubicBezTo>
                    <a:pt x="2230682" y="117922"/>
                    <a:pt x="2206389" y="119210"/>
                    <a:pt x="2185112" y="114300"/>
                  </a:cubicBezTo>
                  <a:cubicBezTo>
                    <a:pt x="2164703" y="109590"/>
                    <a:pt x="2144887" y="102022"/>
                    <a:pt x="2124152" y="99060"/>
                  </a:cubicBezTo>
                  <a:cubicBezTo>
                    <a:pt x="2106372" y="96520"/>
                    <a:pt x="2088528" y="94393"/>
                    <a:pt x="2070812" y="91440"/>
                  </a:cubicBezTo>
                  <a:cubicBezTo>
                    <a:pt x="2024848" y="83779"/>
                    <a:pt x="2043332" y="85333"/>
                    <a:pt x="2002232" y="76200"/>
                  </a:cubicBezTo>
                  <a:cubicBezTo>
                    <a:pt x="1989589" y="73390"/>
                    <a:pt x="1976832" y="71120"/>
                    <a:pt x="1964132" y="68580"/>
                  </a:cubicBezTo>
                  <a:cubicBezTo>
                    <a:pt x="1948892" y="58420"/>
                    <a:pt x="1936703" y="39063"/>
                    <a:pt x="1918412" y="38100"/>
                  </a:cubicBezTo>
                  <a:cubicBezTo>
                    <a:pt x="1745616" y="29005"/>
                    <a:pt x="1821760" y="34855"/>
                    <a:pt x="1689812" y="22860"/>
                  </a:cubicBezTo>
                  <a:cubicBezTo>
                    <a:pt x="1666952" y="25400"/>
                    <a:pt x="1643786" y="25969"/>
                    <a:pt x="1621232" y="30480"/>
                  </a:cubicBezTo>
                  <a:cubicBezTo>
                    <a:pt x="1605480" y="33630"/>
                    <a:pt x="1575512" y="45720"/>
                    <a:pt x="1575512" y="45720"/>
                  </a:cubicBezTo>
                  <a:cubicBezTo>
                    <a:pt x="1532332" y="43180"/>
                    <a:pt x="1489049" y="42016"/>
                    <a:pt x="1445972" y="38100"/>
                  </a:cubicBezTo>
                  <a:cubicBezTo>
                    <a:pt x="1434449" y="37052"/>
                    <a:pt x="1390643" y="26646"/>
                    <a:pt x="1377392" y="22860"/>
                  </a:cubicBezTo>
                  <a:cubicBezTo>
                    <a:pt x="1369669" y="20653"/>
                    <a:pt x="1362324" y="17188"/>
                    <a:pt x="1354532" y="15240"/>
                  </a:cubicBezTo>
                  <a:cubicBezTo>
                    <a:pt x="1341967" y="12099"/>
                    <a:pt x="1329075" y="10430"/>
                    <a:pt x="1316432" y="7620"/>
                  </a:cubicBezTo>
                  <a:cubicBezTo>
                    <a:pt x="1306209" y="5348"/>
                    <a:pt x="1296112" y="2540"/>
                    <a:pt x="1285952" y="0"/>
                  </a:cubicBezTo>
                  <a:cubicBezTo>
                    <a:pt x="1222452" y="2540"/>
                    <a:pt x="1158707" y="1499"/>
                    <a:pt x="1095452" y="7620"/>
                  </a:cubicBezTo>
                  <a:cubicBezTo>
                    <a:pt x="1079462" y="9167"/>
                    <a:pt x="1064972" y="17780"/>
                    <a:pt x="1049732" y="22860"/>
                  </a:cubicBezTo>
                  <a:lnTo>
                    <a:pt x="1004012" y="38100"/>
                  </a:lnTo>
                  <a:cubicBezTo>
                    <a:pt x="996392" y="40640"/>
                    <a:pt x="988944" y="43772"/>
                    <a:pt x="981152" y="45720"/>
                  </a:cubicBezTo>
                  <a:lnTo>
                    <a:pt x="950672" y="53340"/>
                  </a:lnTo>
                  <a:cubicBezTo>
                    <a:pt x="806516" y="149444"/>
                    <a:pt x="962565" y="51204"/>
                    <a:pt x="882092" y="91440"/>
                  </a:cubicBezTo>
                  <a:cubicBezTo>
                    <a:pt x="873901" y="95536"/>
                    <a:pt x="867807" y="103464"/>
                    <a:pt x="859232" y="106680"/>
                  </a:cubicBezTo>
                  <a:cubicBezTo>
                    <a:pt x="847105" y="111228"/>
                    <a:pt x="834068" y="113669"/>
                    <a:pt x="821132" y="114300"/>
                  </a:cubicBezTo>
                  <a:cubicBezTo>
                    <a:pt x="729765" y="118757"/>
                    <a:pt x="638252" y="119380"/>
                    <a:pt x="546812" y="121920"/>
                  </a:cubicBezTo>
                  <a:cubicBezTo>
                    <a:pt x="531572" y="127000"/>
                    <a:pt x="514458" y="128249"/>
                    <a:pt x="501092" y="137160"/>
                  </a:cubicBezTo>
                  <a:cubicBezTo>
                    <a:pt x="493472" y="142240"/>
                    <a:pt x="486601" y="148681"/>
                    <a:pt x="478232" y="152400"/>
                  </a:cubicBezTo>
                  <a:cubicBezTo>
                    <a:pt x="463552" y="158924"/>
                    <a:pt x="445878" y="158729"/>
                    <a:pt x="432512" y="167640"/>
                  </a:cubicBezTo>
                  <a:cubicBezTo>
                    <a:pt x="424892" y="172720"/>
                    <a:pt x="417843" y="178784"/>
                    <a:pt x="409652" y="182880"/>
                  </a:cubicBezTo>
                  <a:cubicBezTo>
                    <a:pt x="396646" y="189383"/>
                    <a:pt x="358968" y="197330"/>
                    <a:pt x="348692" y="198120"/>
                  </a:cubicBezTo>
                  <a:cubicBezTo>
                    <a:pt x="295449" y="202216"/>
                    <a:pt x="242012" y="203200"/>
                    <a:pt x="188672" y="205740"/>
                  </a:cubicBezTo>
                  <a:cubicBezTo>
                    <a:pt x="173432" y="210820"/>
                    <a:pt x="151863" y="207614"/>
                    <a:pt x="142952" y="220980"/>
                  </a:cubicBezTo>
                  <a:cubicBezTo>
                    <a:pt x="123257" y="250523"/>
                    <a:pt x="136400" y="240944"/>
                    <a:pt x="104852" y="251460"/>
                  </a:cubicBezTo>
                  <a:cubicBezTo>
                    <a:pt x="102312" y="259080"/>
                    <a:pt x="98669" y="266417"/>
                    <a:pt x="97232" y="274320"/>
                  </a:cubicBezTo>
                  <a:cubicBezTo>
                    <a:pt x="92677" y="299372"/>
                    <a:pt x="99092" y="338364"/>
                    <a:pt x="74372" y="358140"/>
                  </a:cubicBezTo>
                  <a:cubicBezTo>
                    <a:pt x="68100" y="363158"/>
                    <a:pt x="59132" y="363220"/>
                    <a:pt x="51512" y="365760"/>
                  </a:cubicBezTo>
                  <a:cubicBezTo>
                    <a:pt x="46432" y="373380"/>
                    <a:pt x="39991" y="380251"/>
                    <a:pt x="36272" y="388620"/>
                  </a:cubicBezTo>
                  <a:cubicBezTo>
                    <a:pt x="0" y="470232"/>
                    <a:pt x="40282" y="405465"/>
                    <a:pt x="5792" y="457200"/>
                  </a:cubicBezTo>
                  <a:cubicBezTo>
                    <a:pt x="8332" y="487680"/>
                    <a:pt x="9370" y="518323"/>
                    <a:pt x="13412" y="548640"/>
                  </a:cubicBezTo>
                  <a:cubicBezTo>
                    <a:pt x="14474" y="556602"/>
                    <a:pt x="20036" y="563530"/>
                    <a:pt x="21032" y="571500"/>
                  </a:cubicBezTo>
                  <a:cubicBezTo>
                    <a:pt x="25140" y="604362"/>
                    <a:pt x="24544" y="637698"/>
                    <a:pt x="28652" y="670560"/>
                  </a:cubicBezTo>
                  <a:cubicBezTo>
                    <a:pt x="29648" y="678530"/>
                    <a:pt x="34324" y="685628"/>
                    <a:pt x="36272" y="693420"/>
                  </a:cubicBezTo>
                  <a:cubicBezTo>
                    <a:pt x="39413" y="705985"/>
                    <a:pt x="41763" y="718745"/>
                    <a:pt x="43892" y="731520"/>
                  </a:cubicBezTo>
                  <a:cubicBezTo>
                    <a:pt x="62098" y="840756"/>
                    <a:pt x="41606" y="746380"/>
                    <a:pt x="59132" y="807720"/>
                  </a:cubicBezTo>
                  <a:cubicBezTo>
                    <a:pt x="66127" y="832203"/>
                    <a:pt x="63431" y="842499"/>
                    <a:pt x="81992" y="861060"/>
                  </a:cubicBezTo>
                  <a:cubicBezTo>
                    <a:pt x="88468" y="867536"/>
                    <a:pt x="97232" y="871220"/>
                    <a:pt x="104852" y="876300"/>
                  </a:cubicBezTo>
                  <a:cubicBezTo>
                    <a:pt x="109932" y="883920"/>
                    <a:pt x="114229" y="892125"/>
                    <a:pt x="120092" y="899160"/>
                  </a:cubicBezTo>
                  <a:cubicBezTo>
                    <a:pt x="138427" y="921162"/>
                    <a:pt x="143335" y="922275"/>
                    <a:pt x="165812" y="937260"/>
                  </a:cubicBezTo>
                  <a:cubicBezTo>
                    <a:pt x="175488" y="1043698"/>
                    <a:pt x="176456" y="998462"/>
                    <a:pt x="165812" y="1104900"/>
                  </a:cubicBezTo>
                  <a:cubicBezTo>
                    <a:pt x="158196" y="1181059"/>
                    <a:pt x="170546" y="1154949"/>
                    <a:pt x="142952" y="1196340"/>
                  </a:cubicBezTo>
                  <a:cubicBezTo>
                    <a:pt x="140112" y="1284384"/>
                    <a:pt x="149928" y="1381797"/>
                    <a:pt x="127712" y="1470660"/>
                  </a:cubicBezTo>
                  <a:cubicBezTo>
                    <a:pt x="125764" y="1478452"/>
                    <a:pt x="122632" y="1485900"/>
                    <a:pt x="120092" y="1493520"/>
                  </a:cubicBezTo>
                  <a:cubicBezTo>
                    <a:pt x="117552" y="1511300"/>
                    <a:pt x="112472" y="1528899"/>
                    <a:pt x="112472" y="1546860"/>
                  </a:cubicBezTo>
                  <a:cubicBezTo>
                    <a:pt x="112472" y="1580637"/>
                    <a:pt x="118510" y="1613712"/>
                    <a:pt x="127712" y="1645920"/>
                  </a:cubicBezTo>
                  <a:cubicBezTo>
                    <a:pt x="129919" y="1653643"/>
                    <a:pt x="133125" y="1661057"/>
                    <a:pt x="135332" y="1668780"/>
                  </a:cubicBezTo>
                  <a:cubicBezTo>
                    <a:pt x="138209" y="1678850"/>
                    <a:pt x="140075" y="1689190"/>
                    <a:pt x="142952" y="1699260"/>
                  </a:cubicBezTo>
                  <a:cubicBezTo>
                    <a:pt x="145159" y="1706983"/>
                    <a:pt x="148365" y="1714397"/>
                    <a:pt x="150572" y="1722120"/>
                  </a:cubicBezTo>
                  <a:cubicBezTo>
                    <a:pt x="153449" y="1732190"/>
                    <a:pt x="152383" y="1743886"/>
                    <a:pt x="158192" y="1752600"/>
                  </a:cubicBezTo>
                  <a:cubicBezTo>
                    <a:pt x="163272" y="1760220"/>
                    <a:pt x="173432" y="1762760"/>
                    <a:pt x="181052" y="1767840"/>
                  </a:cubicBezTo>
                  <a:cubicBezTo>
                    <a:pt x="183592" y="1775460"/>
                    <a:pt x="184771" y="1783679"/>
                    <a:pt x="188672" y="1790700"/>
                  </a:cubicBezTo>
                  <a:cubicBezTo>
                    <a:pt x="197567" y="1806711"/>
                    <a:pt x="219152" y="1836420"/>
                    <a:pt x="219152" y="1836420"/>
                  </a:cubicBezTo>
                  <a:cubicBezTo>
                    <a:pt x="221692" y="1846580"/>
                    <a:pt x="223895" y="1856830"/>
                    <a:pt x="226772" y="1866900"/>
                  </a:cubicBezTo>
                  <a:cubicBezTo>
                    <a:pt x="228979" y="1874623"/>
                    <a:pt x="233396" y="1881790"/>
                    <a:pt x="234392" y="1889760"/>
                  </a:cubicBezTo>
                  <a:cubicBezTo>
                    <a:pt x="238500" y="1922622"/>
                    <a:pt x="238355" y="1955905"/>
                    <a:pt x="242012" y="1988820"/>
                  </a:cubicBezTo>
                  <a:cubicBezTo>
                    <a:pt x="244128" y="2007861"/>
                    <a:pt x="247610" y="2035970"/>
                    <a:pt x="264872" y="2049780"/>
                  </a:cubicBezTo>
                  <a:cubicBezTo>
                    <a:pt x="276405" y="2059006"/>
                    <a:pt x="277572" y="2043430"/>
                    <a:pt x="280112" y="2042160"/>
                  </a:cubicBezTo>
                  <a:close/>
                </a:path>
              </a:pathLst>
            </a:custGeom>
            <a:solidFill>
              <a:schemeClr val="tx1"/>
            </a:solidFill>
            <a:ln w="34925">
              <a:solidFill>
                <a:schemeClr val="tx1">
                  <a:lumMod val="65000"/>
                  <a:lumOff val="3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latin typeface="Arial" panose="020B0604020202020204" pitchFamily="34" charset="0"/>
                <a:cs typeface="Arial" panose="020B0604020202020204" pitchFamily="34" charset="0"/>
              </a:endParaRPr>
            </a:p>
          </p:txBody>
        </p:sp>
        <p:sp>
          <p:nvSpPr>
            <p:cNvPr id="44" name="Freeform 43"/>
            <p:cNvSpPr/>
            <p:nvPr/>
          </p:nvSpPr>
          <p:spPr>
            <a:xfrm rot="20717079">
              <a:off x="3960216" y="4166595"/>
              <a:ext cx="1984916" cy="2296531"/>
            </a:xfrm>
            <a:custGeom>
              <a:avLst/>
              <a:gdLst>
                <a:gd name="connsiteX0" fmla="*/ 280112 w 2626135"/>
                <a:gd name="connsiteY0" fmla="*/ 2042160 h 2331720"/>
                <a:gd name="connsiteX1" fmla="*/ 280112 w 2626135"/>
                <a:gd name="connsiteY1" fmla="*/ 2042160 h 2331720"/>
                <a:gd name="connsiteX2" fmla="*/ 348692 w 2626135"/>
                <a:gd name="connsiteY2" fmla="*/ 2057400 h 2331720"/>
                <a:gd name="connsiteX3" fmla="*/ 371552 w 2626135"/>
                <a:gd name="connsiteY3" fmla="*/ 2065020 h 2331720"/>
                <a:gd name="connsiteX4" fmla="*/ 440132 w 2626135"/>
                <a:gd name="connsiteY4" fmla="*/ 2080260 h 2331720"/>
                <a:gd name="connsiteX5" fmla="*/ 462992 w 2626135"/>
                <a:gd name="connsiteY5" fmla="*/ 2103120 h 2331720"/>
                <a:gd name="connsiteX6" fmla="*/ 470612 w 2626135"/>
                <a:gd name="connsiteY6" fmla="*/ 2125980 h 2331720"/>
                <a:gd name="connsiteX7" fmla="*/ 523952 w 2626135"/>
                <a:gd name="connsiteY7" fmla="*/ 2164080 h 2331720"/>
                <a:gd name="connsiteX8" fmla="*/ 577292 w 2626135"/>
                <a:gd name="connsiteY8" fmla="*/ 2171700 h 2331720"/>
                <a:gd name="connsiteX9" fmla="*/ 600152 w 2626135"/>
                <a:gd name="connsiteY9" fmla="*/ 2179320 h 2331720"/>
                <a:gd name="connsiteX10" fmla="*/ 653492 w 2626135"/>
                <a:gd name="connsiteY10" fmla="*/ 2240280 h 2331720"/>
                <a:gd name="connsiteX11" fmla="*/ 668732 w 2626135"/>
                <a:gd name="connsiteY11" fmla="*/ 2263140 h 2331720"/>
                <a:gd name="connsiteX12" fmla="*/ 760172 w 2626135"/>
                <a:gd name="connsiteY12" fmla="*/ 2286000 h 2331720"/>
                <a:gd name="connsiteX13" fmla="*/ 783032 w 2626135"/>
                <a:gd name="connsiteY13" fmla="*/ 2293620 h 2331720"/>
                <a:gd name="connsiteX14" fmla="*/ 805892 w 2626135"/>
                <a:gd name="connsiteY14" fmla="*/ 2316480 h 2331720"/>
                <a:gd name="connsiteX15" fmla="*/ 859232 w 2626135"/>
                <a:gd name="connsiteY15" fmla="*/ 2331720 h 2331720"/>
                <a:gd name="connsiteX16" fmla="*/ 973532 w 2626135"/>
                <a:gd name="connsiteY16" fmla="*/ 2324100 h 2331720"/>
                <a:gd name="connsiteX17" fmla="*/ 996392 w 2626135"/>
                <a:gd name="connsiteY17" fmla="*/ 2316480 h 2331720"/>
                <a:gd name="connsiteX18" fmla="*/ 1011632 w 2626135"/>
                <a:gd name="connsiteY18" fmla="*/ 2270760 h 2331720"/>
                <a:gd name="connsiteX19" fmla="*/ 1019252 w 2626135"/>
                <a:gd name="connsiteY19" fmla="*/ 2247900 h 2331720"/>
                <a:gd name="connsiteX20" fmla="*/ 1064972 w 2626135"/>
                <a:gd name="connsiteY20" fmla="*/ 2232660 h 2331720"/>
                <a:gd name="connsiteX21" fmla="*/ 1095452 w 2626135"/>
                <a:gd name="connsiteY21" fmla="*/ 2194560 h 2331720"/>
                <a:gd name="connsiteX22" fmla="*/ 1118312 w 2626135"/>
                <a:gd name="connsiteY22" fmla="*/ 2171700 h 2331720"/>
                <a:gd name="connsiteX23" fmla="*/ 1164032 w 2626135"/>
                <a:gd name="connsiteY23" fmla="*/ 2164080 h 2331720"/>
                <a:gd name="connsiteX24" fmla="*/ 1186892 w 2626135"/>
                <a:gd name="connsiteY24" fmla="*/ 2148840 h 2331720"/>
                <a:gd name="connsiteX25" fmla="*/ 1224992 w 2626135"/>
                <a:gd name="connsiteY25" fmla="*/ 2110740 h 2331720"/>
                <a:gd name="connsiteX26" fmla="*/ 1285952 w 2626135"/>
                <a:gd name="connsiteY26" fmla="*/ 2095500 h 2331720"/>
                <a:gd name="connsiteX27" fmla="*/ 1331672 w 2626135"/>
                <a:gd name="connsiteY27" fmla="*/ 2080260 h 2331720"/>
                <a:gd name="connsiteX28" fmla="*/ 1407872 w 2626135"/>
                <a:gd name="connsiteY28" fmla="*/ 2057400 h 2331720"/>
                <a:gd name="connsiteX29" fmla="*/ 1430732 w 2626135"/>
                <a:gd name="connsiteY29" fmla="*/ 2049780 h 2331720"/>
                <a:gd name="connsiteX30" fmla="*/ 1567892 w 2626135"/>
                <a:gd name="connsiteY30" fmla="*/ 2057400 h 2331720"/>
                <a:gd name="connsiteX31" fmla="*/ 1644092 w 2626135"/>
                <a:gd name="connsiteY31" fmla="*/ 2072640 h 2331720"/>
                <a:gd name="connsiteX32" fmla="*/ 1689812 w 2626135"/>
                <a:gd name="connsiteY32" fmla="*/ 2087880 h 2331720"/>
                <a:gd name="connsiteX33" fmla="*/ 1750772 w 2626135"/>
                <a:gd name="connsiteY33" fmla="*/ 2080260 h 2331720"/>
                <a:gd name="connsiteX34" fmla="*/ 1773632 w 2626135"/>
                <a:gd name="connsiteY34" fmla="*/ 2072640 h 2331720"/>
                <a:gd name="connsiteX35" fmla="*/ 1804112 w 2626135"/>
                <a:gd name="connsiteY35" fmla="*/ 2065020 h 2331720"/>
                <a:gd name="connsiteX36" fmla="*/ 1826972 w 2626135"/>
                <a:gd name="connsiteY36" fmla="*/ 2057400 h 2331720"/>
                <a:gd name="connsiteX37" fmla="*/ 1880312 w 2626135"/>
                <a:gd name="connsiteY37" fmla="*/ 2049780 h 2331720"/>
                <a:gd name="connsiteX38" fmla="*/ 1933652 w 2626135"/>
                <a:gd name="connsiteY38" fmla="*/ 2034540 h 2331720"/>
                <a:gd name="connsiteX39" fmla="*/ 1956512 w 2626135"/>
                <a:gd name="connsiteY39" fmla="*/ 2026920 h 2331720"/>
                <a:gd name="connsiteX40" fmla="*/ 1971752 w 2626135"/>
                <a:gd name="connsiteY40" fmla="*/ 2004060 h 2331720"/>
                <a:gd name="connsiteX41" fmla="*/ 2017472 w 2626135"/>
                <a:gd name="connsiteY41" fmla="*/ 1950720 h 2331720"/>
                <a:gd name="connsiteX42" fmla="*/ 2314652 w 2626135"/>
                <a:gd name="connsiteY42" fmla="*/ 1943100 h 2331720"/>
                <a:gd name="connsiteX43" fmla="*/ 2360372 w 2626135"/>
                <a:gd name="connsiteY43" fmla="*/ 1927860 h 2331720"/>
                <a:gd name="connsiteX44" fmla="*/ 2383232 w 2626135"/>
                <a:gd name="connsiteY44" fmla="*/ 1920240 h 2331720"/>
                <a:gd name="connsiteX45" fmla="*/ 2428952 w 2626135"/>
                <a:gd name="connsiteY45" fmla="*/ 1889760 h 2331720"/>
                <a:gd name="connsiteX46" fmla="*/ 2444192 w 2626135"/>
                <a:gd name="connsiteY46" fmla="*/ 1866900 h 2331720"/>
                <a:gd name="connsiteX47" fmla="*/ 2467052 w 2626135"/>
                <a:gd name="connsiteY47" fmla="*/ 1859280 h 2331720"/>
                <a:gd name="connsiteX48" fmla="*/ 2482292 w 2626135"/>
                <a:gd name="connsiteY48" fmla="*/ 1783080 h 2331720"/>
                <a:gd name="connsiteX49" fmla="*/ 2505152 w 2626135"/>
                <a:gd name="connsiteY49" fmla="*/ 1752600 h 2331720"/>
                <a:gd name="connsiteX50" fmla="*/ 2566112 w 2626135"/>
                <a:gd name="connsiteY50" fmla="*/ 1684020 h 2331720"/>
                <a:gd name="connsiteX51" fmla="*/ 2535632 w 2626135"/>
                <a:gd name="connsiteY51" fmla="*/ 1615440 h 2331720"/>
                <a:gd name="connsiteX52" fmla="*/ 2520392 w 2626135"/>
                <a:gd name="connsiteY52" fmla="*/ 1554480 h 2331720"/>
                <a:gd name="connsiteX53" fmla="*/ 2528012 w 2626135"/>
                <a:gd name="connsiteY53" fmla="*/ 1485900 h 2331720"/>
                <a:gd name="connsiteX54" fmla="*/ 2558492 w 2626135"/>
                <a:gd name="connsiteY54" fmla="*/ 1440180 h 2331720"/>
                <a:gd name="connsiteX55" fmla="*/ 2573732 w 2626135"/>
                <a:gd name="connsiteY55" fmla="*/ 1394460 h 2331720"/>
                <a:gd name="connsiteX56" fmla="*/ 2596592 w 2626135"/>
                <a:gd name="connsiteY56" fmla="*/ 1348740 h 2331720"/>
                <a:gd name="connsiteX57" fmla="*/ 2619452 w 2626135"/>
                <a:gd name="connsiteY57" fmla="*/ 1303020 h 2331720"/>
                <a:gd name="connsiteX58" fmla="*/ 2611832 w 2626135"/>
                <a:gd name="connsiteY58" fmla="*/ 1264920 h 2331720"/>
                <a:gd name="connsiteX59" fmla="*/ 2566112 w 2626135"/>
                <a:gd name="connsiteY59" fmla="*/ 1234440 h 2331720"/>
                <a:gd name="connsiteX60" fmla="*/ 2550872 w 2626135"/>
                <a:gd name="connsiteY60" fmla="*/ 1188720 h 2331720"/>
                <a:gd name="connsiteX61" fmla="*/ 2543252 w 2626135"/>
                <a:gd name="connsiteY61" fmla="*/ 1165860 h 2331720"/>
                <a:gd name="connsiteX62" fmla="*/ 2520392 w 2626135"/>
                <a:gd name="connsiteY62" fmla="*/ 1120140 h 2331720"/>
                <a:gd name="connsiteX63" fmla="*/ 2505152 w 2626135"/>
                <a:gd name="connsiteY63" fmla="*/ 1097280 h 2331720"/>
                <a:gd name="connsiteX64" fmla="*/ 2482292 w 2626135"/>
                <a:gd name="connsiteY64" fmla="*/ 1051560 h 2331720"/>
                <a:gd name="connsiteX65" fmla="*/ 2459432 w 2626135"/>
                <a:gd name="connsiteY65" fmla="*/ 967740 h 2331720"/>
                <a:gd name="connsiteX66" fmla="*/ 2444192 w 2626135"/>
                <a:gd name="connsiteY66" fmla="*/ 944880 h 2331720"/>
                <a:gd name="connsiteX67" fmla="*/ 2444192 w 2626135"/>
                <a:gd name="connsiteY67" fmla="*/ 701040 h 2331720"/>
                <a:gd name="connsiteX68" fmla="*/ 2459432 w 2626135"/>
                <a:gd name="connsiteY68" fmla="*/ 655320 h 2331720"/>
                <a:gd name="connsiteX69" fmla="*/ 2467052 w 2626135"/>
                <a:gd name="connsiteY69" fmla="*/ 632460 h 2331720"/>
                <a:gd name="connsiteX70" fmla="*/ 2459432 w 2626135"/>
                <a:gd name="connsiteY70" fmla="*/ 563880 h 2331720"/>
                <a:gd name="connsiteX71" fmla="*/ 2451812 w 2626135"/>
                <a:gd name="connsiteY71" fmla="*/ 541020 h 2331720"/>
                <a:gd name="connsiteX72" fmla="*/ 2428952 w 2626135"/>
                <a:gd name="connsiteY72" fmla="*/ 434340 h 2331720"/>
                <a:gd name="connsiteX73" fmla="*/ 2398472 w 2626135"/>
                <a:gd name="connsiteY73" fmla="*/ 388620 h 2331720"/>
                <a:gd name="connsiteX74" fmla="*/ 2390852 w 2626135"/>
                <a:gd name="connsiteY74" fmla="*/ 365760 h 2331720"/>
                <a:gd name="connsiteX75" fmla="*/ 2375612 w 2626135"/>
                <a:gd name="connsiteY75" fmla="*/ 312420 h 2331720"/>
                <a:gd name="connsiteX76" fmla="*/ 2360372 w 2626135"/>
                <a:gd name="connsiteY76" fmla="*/ 289560 h 2331720"/>
                <a:gd name="connsiteX77" fmla="*/ 2291792 w 2626135"/>
                <a:gd name="connsiteY77" fmla="*/ 228600 h 2331720"/>
                <a:gd name="connsiteX78" fmla="*/ 2268932 w 2626135"/>
                <a:gd name="connsiteY78" fmla="*/ 182880 h 2331720"/>
                <a:gd name="connsiteX79" fmla="*/ 2253692 w 2626135"/>
                <a:gd name="connsiteY79" fmla="*/ 160020 h 2331720"/>
                <a:gd name="connsiteX80" fmla="*/ 2246072 w 2626135"/>
                <a:gd name="connsiteY80" fmla="*/ 137160 h 2331720"/>
                <a:gd name="connsiteX81" fmla="*/ 2185112 w 2626135"/>
                <a:gd name="connsiteY81" fmla="*/ 114300 h 2331720"/>
                <a:gd name="connsiteX82" fmla="*/ 2124152 w 2626135"/>
                <a:gd name="connsiteY82" fmla="*/ 99060 h 2331720"/>
                <a:gd name="connsiteX83" fmla="*/ 2070812 w 2626135"/>
                <a:gd name="connsiteY83" fmla="*/ 91440 h 2331720"/>
                <a:gd name="connsiteX84" fmla="*/ 2002232 w 2626135"/>
                <a:gd name="connsiteY84" fmla="*/ 76200 h 2331720"/>
                <a:gd name="connsiteX85" fmla="*/ 1964132 w 2626135"/>
                <a:gd name="connsiteY85" fmla="*/ 68580 h 2331720"/>
                <a:gd name="connsiteX86" fmla="*/ 1918412 w 2626135"/>
                <a:gd name="connsiteY86" fmla="*/ 38100 h 2331720"/>
                <a:gd name="connsiteX87" fmla="*/ 1689812 w 2626135"/>
                <a:gd name="connsiteY87" fmla="*/ 22860 h 2331720"/>
                <a:gd name="connsiteX88" fmla="*/ 1621232 w 2626135"/>
                <a:gd name="connsiteY88" fmla="*/ 30480 h 2331720"/>
                <a:gd name="connsiteX89" fmla="*/ 1575512 w 2626135"/>
                <a:gd name="connsiteY89" fmla="*/ 45720 h 2331720"/>
                <a:gd name="connsiteX90" fmla="*/ 1445972 w 2626135"/>
                <a:gd name="connsiteY90" fmla="*/ 38100 h 2331720"/>
                <a:gd name="connsiteX91" fmla="*/ 1377392 w 2626135"/>
                <a:gd name="connsiteY91" fmla="*/ 22860 h 2331720"/>
                <a:gd name="connsiteX92" fmla="*/ 1354532 w 2626135"/>
                <a:gd name="connsiteY92" fmla="*/ 15240 h 2331720"/>
                <a:gd name="connsiteX93" fmla="*/ 1316432 w 2626135"/>
                <a:gd name="connsiteY93" fmla="*/ 7620 h 2331720"/>
                <a:gd name="connsiteX94" fmla="*/ 1285952 w 2626135"/>
                <a:gd name="connsiteY94" fmla="*/ 0 h 2331720"/>
                <a:gd name="connsiteX95" fmla="*/ 1095452 w 2626135"/>
                <a:gd name="connsiteY95" fmla="*/ 7620 h 2331720"/>
                <a:gd name="connsiteX96" fmla="*/ 1049732 w 2626135"/>
                <a:gd name="connsiteY96" fmla="*/ 22860 h 2331720"/>
                <a:gd name="connsiteX97" fmla="*/ 1004012 w 2626135"/>
                <a:gd name="connsiteY97" fmla="*/ 38100 h 2331720"/>
                <a:gd name="connsiteX98" fmla="*/ 981152 w 2626135"/>
                <a:gd name="connsiteY98" fmla="*/ 45720 h 2331720"/>
                <a:gd name="connsiteX99" fmla="*/ 950672 w 2626135"/>
                <a:gd name="connsiteY99" fmla="*/ 53340 h 2331720"/>
                <a:gd name="connsiteX100" fmla="*/ 882092 w 2626135"/>
                <a:gd name="connsiteY100" fmla="*/ 91440 h 2331720"/>
                <a:gd name="connsiteX101" fmla="*/ 859232 w 2626135"/>
                <a:gd name="connsiteY101" fmla="*/ 106680 h 2331720"/>
                <a:gd name="connsiteX102" fmla="*/ 821132 w 2626135"/>
                <a:gd name="connsiteY102" fmla="*/ 114300 h 2331720"/>
                <a:gd name="connsiteX103" fmla="*/ 546812 w 2626135"/>
                <a:gd name="connsiteY103" fmla="*/ 121920 h 2331720"/>
                <a:gd name="connsiteX104" fmla="*/ 501092 w 2626135"/>
                <a:gd name="connsiteY104" fmla="*/ 137160 h 2331720"/>
                <a:gd name="connsiteX105" fmla="*/ 478232 w 2626135"/>
                <a:gd name="connsiteY105" fmla="*/ 152400 h 2331720"/>
                <a:gd name="connsiteX106" fmla="*/ 432512 w 2626135"/>
                <a:gd name="connsiteY106" fmla="*/ 167640 h 2331720"/>
                <a:gd name="connsiteX107" fmla="*/ 409652 w 2626135"/>
                <a:gd name="connsiteY107" fmla="*/ 182880 h 2331720"/>
                <a:gd name="connsiteX108" fmla="*/ 348692 w 2626135"/>
                <a:gd name="connsiteY108" fmla="*/ 198120 h 2331720"/>
                <a:gd name="connsiteX109" fmla="*/ 188672 w 2626135"/>
                <a:gd name="connsiteY109" fmla="*/ 205740 h 2331720"/>
                <a:gd name="connsiteX110" fmla="*/ 142952 w 2626135"/>
                <a:gd name="connsiteY110" fmla="*/ 220980 h 2331720"/>
                <a:gd name="connsiteX111" fmla="*/ 104852 w 2626135"/>
                <a:gd name="connsiteY111" fmla="*/ 251460 h 2331720"/>
                <a:gd name="connsiteX112" fmla="*/ 97232 w 2626135"/>
                <a:gd name="connsiteY112" fmla="*/ 274320 h 2331720"/>
                <a:gd name="connsiteX113" fmla="*/ 74372 w 2626135"/>
                <a:gd name="connsiteY113" fmla="*/ 358140 h 2331720"/>
                <a:gd name="connsiteX114" fmla="*/ 51512 w 2626135"/>
                <a:gd name="connsiteY114" fmla="*/ 365760 h 2331720"/>
                <a:gd name="connsiteX115" fmla="*/ 36272 w 2626135"/>
                <a:gd name="connsiteY115" fmla="*/ 388620 h 2331720"/>
                <a:gd name="connsiteX116" fmla="*/ 5792 w 2626135"/>
                <a:gd name="connsiteY116" fmla="*/ 457200 h 2331720"/>
                <a:gd name="connsiteX117" fmla="*/ 13412 w 2626135"/>
                <a:gd name="connsiteY117" fmla="*/ 548640 h 2331720"/>
                <a:gd name="connsiteX118" fmla="*/ 21032 w 2626135"/>
                <a:gd name="connsiteY118" fmla="*/ 571500 h 2331720"/>
                <a:gd name="connsiteX119" fmla="*/ 28652 w 2626135"/>
                <a:gd name="connsiteY119" fmla="*/ 670560 h 2331720"/>
                <a:gd name="connsiteX120" fmla="*/ 36272 w 2626135"/>
                <a:gd name="connsiteY120" fmla="*/ 693420 h 2331720"/>
                <a:gd name="connsiteX121" fmla="*/ 43892 w 2626135"/>
                <a:gd name="connsiteY121" fmla="*/ 731520 h 2331720"/>
                <a:gd name="connsiteX122" fmla="*/ 59132 w 2626135"/>
                <a:gd name="connsiteY122" fmla="*/ 807720 h 2331720"/>
                <a:gd name="connsiteX123" fmla="*/ 81992 w 2626135"/>
                <a:gd name="connsiteY123" fmla="*/ 861060 h 2331720"/>
                <a:gd name="connsiteX124" fmla="*/ 104852 w 2626135"/>
                <a:gd name="connsiteY124" fmla="*/ 876300 h 2331720"/>
                <a:gd name="connsiteX125" fmla="*/ 120092 w 2626135"/>
                <a:gd name="connsiteY125" fmla="*/ 899160 h 2331720"/>
                <a:gd name="connsiteX126" fmla="*/ 165812 w 2626135"/>
                <a:gd name="connsiteY126" fmla="*/ 937260 h 2331720"/>
                <a:gd name="connsiteX127" fmla="*/ 165812 w 2626135"/>
                <a:gd name="connsiteY127" fmla="*/ 1104900 h 2331720"/>
                <a:gd name="connsiteX128" fmla="*/ 142952 w 2626135"/>
                <a:gd name="connsiteY128" fmla="*/ 1196340 h 2331720"/>
                <a:gd name="connsiteX129" fmla="*/ 127712 w 2626135"/>
                <a:gd name="connsiteY129" fmla="*/ 1470660 h 2331720"/>
                <a:gd name="connsiteX130" fmla="*/ 120092 w 2626135"/>
                <a:gd name="connsiteY130" fmla="*/ 1493520 h 2331720"/>
                <a:gd name="connsiteX131" fmla="*/ 112472 w 2626135"/>
                <a:gd name="connsiteY131" fmla="*/ 1546860 h 2331720"/>
                <a:gd name="connsiteX132" fmla="*/ 127712 w 2626135"/>
                <a:gd name="connsiteY132" fmla="*/ 1645920 h 2331720"/>
                <a:gd name="connsiteX133" fmla="*/ 135332 w 2626135"/>
                <a:gd name="connsiteY133" fmla="*/ 1668780 h 2331720"/>
                <a:gd name="connsiteX134" fmla="*/ 142952 w 2626135"/>
                <a:gd name="connsiteY134" fmla="*/ 1699260 h 2331720"/>
                <a:gd name="connsiteX135" fmla="*/ 150572 w 2626135"/>
                <a:gd name="connsiteY135" fmla="*/ 1722120 h 2331720"/>
                <a:gd name="connsiteX136" fmla="*/ 158192 w 2626135"/>
                <a:gd name="connsiteY136" fmla="*/ 1752600 h 2331720"/>
                <a:gd name="connsiteX137" fmla="*/ 181052 w 2626135"/>
                <a:gd name="connsiteY137" fmla="*/ 1767840 h 2331720"/>
                <a:gd name="connsiteX138" fmla="*/ 188672 w 2626135"/>
                <a:gd name="connsiteY138" fmla="*/ 1790700 h 2331720"/>
                <a:gd name="connsiteX139" fmla="*/ 219152 w 2626135"/>
                <a:gd name="connsiteY139" fmla="*/ 1836420 h 2331720"/>
                <a:gd name="connsiteX140" fmla="*/ 226772 w 2626135"/>
                <a:gd name="connsiteY140" fmla="*/ 1866900 h 2331720"/>
                <a:gd name="connsiteX141" fmla="*/ 234392 w 2626135"/>
                <a:gd name="connsiteY141" fmla="*/ 1889760 h 2331720"/>
                <a:gd name="connsiteX142" fmla="*/ 242012 w 2626135"/>
                <a:gd name="connsiteY142" fmla="*/ 1988820 h 2331720"/>
                <a:gd name="connsiteX143" fmla="*/ 264872 w 2626135"/>
                <a:gd name="connsiteY143" fmla="*/ 2049780 h 2331720"/>
                <a:gd name="connsiteX144" fmla="*/ 280112 w 2626135"/>
                <a:gd name="connsiteY144" fmla="*/ 2042160 h 233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2626135" h="2331720">
                  <a:moveTo>
                    <a:pt x="280112" y="2042160"/>
                  </a:moveTo>
                  <a:lnTo>
                    <a:pt x="280112" y="2042160"/>
                  </a:lnTo>
                  <a:cubicBezTo>
                    <a:pt x="302972" y="2047240"/>
                    <a:pt x="325974" y="2051720"/>
                    <a:pt x="348692" y="2057400"/>
                  </a:cubicBezTo>
                  <a:cubicBezTo>
                    <a:pt x="356484" y="2059348"/>
                    <a:pt x="363711" y="2063278"/>
                    <a:pt x="371552" y="2065020"/>
                  </a:cubicBezTo>
                  <a:cubicBezTo>
                    <a:pt x="452016" y="2082901"/>
                    <a:pt x="388671" y="2063106"/>
                    <a:pt x="440132" y="2080260"/>
                  </a:cubicBezTo>
                  <a:cubicBezTo>
                    <a:pt x="447752" y="2087880"/>
                    <a:pt x="457014" y="2094154"/>
                    <a:pt x="462992" y="2103120"/>
                  </a:cubicBezTo>
                  <a:cubicBezTo>
                    <a:pt x="467447" y="2109803"/>
                    <a:pt x="466157" y="2119297"/>
                    <a:pt x="470612" y="2125980"/>
                  </a:cubicBezTo>
                  <a:cubicBezTo>
                    <a:pt x="481870" y="2142868"/>
                    <a:pt x="504529" y="2158783"/>
                    <a:pt x="523952" y="2164080"/>
                  </a:cubicBezTo>
                  <a:cubicBezTo>
                    <a:pt x="541280" y="2168806"/>
                    <a:pt x="559512" y="2169160"/>
                    <a:pt x="577292" y="2171700"/>
                  </a:cubicBezTo>
                  <a:cubicBezTo>
                    <a:pt x="584912" y="2174240"/>
                    <a:pt x="594472" y="2173640"/>
                    <a:pt x="600152" y="2179320"/>
                  </a:cubicBezTo>
                  <a:cubicBezTo>
                    <a:pt x="689052" y="2268220"/>
                    <a:pt x="588722" y="2197100"/>
                    <a:pt x="653492" y="2240280"/>
                  </a:cubicBezTo>
                  <a:cubicBezTo>
                    <a:pt x="658572" y="2247900"/>
                    <a:pt x="660966" y="2258286"/>
                    <a:pt x="668732" y="2263140"/>
                  </a:cubicBezTo>
                  <a:cubicBezTo>
                    <a:pt x="694217" y="2279068"/>
                    <a:pt x="732164" y="2279776"/>
                    <a:pt x="760172" y="2286000"/>
                  </a:cubicBezTo>
                  <a:cubicBezTo>
                    <a:pt x="768013" y="2287742"/>
                    <a:pt x="775412" y="2291080"/>
                    <a:pt x="783032" y="2293620"/>
                  </a:cubicBezTo>
                  <a:cubicBezTo>
                    <a:pt x="790652" y="2301240"/>
                    <a:pt x="796926" y="2310502"/>
                    <a:pt x="805892" y="2316480"/>
                  </a:cubicBezTo>
                  <a:cubicBezTo>
                    <a:pt x="812451" y="2320853"/>
                    <a:pt x="855167" y="2330704"/>
                    <a:pt x="859232" y="2331720"/>
                  </a:cubicBezTo>
                  <a:cubicBezTo>
                    <a:pt x="897332" y="2329180"/>
                    <a:pt x="935581" y="2328317"/>
                    <a:pt x="973532" y="2324100"/>
                  </a:cubicBezTo>
                  <a:cubicBezTo>
                    <a:pt x="981515" y="2323213"/>
                    <a:pt x="991723" y="2323016"/>
                    <a:pt x="996392" y="2316480"/>
                  </a:cubicBezTo>
                  <a:cubicBezTo>
                    <a:pt x="1005729" y="2303408"/>
                    <a:pt x="1006552" y="2286000"/>
                    <a:pt x="1011632" y="2270760"/>
                  </a:cubicBezTo>
                  <a:cubicBezTo>
                    <a:pt x="1014172" y="2263140"/>
                    <a:pt x="1011632" y="2250440"/>
                    <a:pt x="1019252" y="2247900"/>
                  </a:cubicBezTo>
                  <a:lnTo>
                    <a:pt x="1064972" y="2232660"/>
                  </a:lnTo>
                  <a:cubicBezTo>
                    <a:pt x="1077481" y="2195132"/>
                    <a:pt x="1063636" y="2221073"/>
                    <a:pt x="1095452" y="2194560"/>
                  </a:cubicBezTo>
                  <a:cubicBezTo>
                    <a:pt x="1103731" y="2187661"/>
                    <a:pt x="1108464" y="2176077"/>
                    <a:pt x="1118312" y="2171700"/>
                  </a:cubicBezTo>
                  <a:cubicBezTo>
                    <a:pt x="1132431" y="2165425"/>
                    <a:pt x="1148792" y="2166620"/>
                    <a:pt x="1164032" y="2164080"/>
                  </a:cubicBezTo>
                  <a:cubicBezTo>
                    <a:pt x="1171652" y="2159000"/>
                    <a:pt x="1180416" y="2155316"/>
                    <a:pt x="1186892" y="2148840"/>
                  </a:cubicBezTo>
                  <a:cubicBezTo>
                    <a:pt x="1217372" y="2118360"/>
                    <a:pt x="1184352" y="2131060"/>
                    <a:pt x="1224992" y="2110740"/>
                  </a:cubicBezTo>
                  <a:cubicBezTo>
                    <a:pt x="1243489" y="2101492"/>
                    <a:pt x="1266823" y="2100717"/>
                    <a:pt x="1285952" y="2095500"/>
                  </a:cubicBezTo>
                  <a:cubicBezTo>
                    <a:pt x="1301450" y="2091273"/>
                    <a:pt x="1316087" y="2084156"/>
                    <a:pt x="1331672" y="2080260"/>
                  </a:cubicBezTo>
                  <a:cubicBezTo>
                    <a:pt x="1377737" y="2068744"/>
                    <a:pt x="1352217" y="2075952"/>
                    <a:pt x="1407872" y="2057400"/>
                  </a:cubicBezTo>
                  <a:lnTo>
                    <a:pt x="1430732" y="2049780"/>
                  </a:lnTo>
                  <a:cubicBezTo>
                    <a:pt x="1476452" y="2052320"/>
                    <a:pt x="1522362" y="2052522"/>
                    <a:pt x="1567892" y="2057400"/>
                  </a:cubicBezTo>
                  <a:cubicBezTo>
                    <a:pt x="1593648" y="2060160"/>
                    <a:pt x="1619518" y="2064449"/>
                    <a:pt x="1644092" y="2072640"/>
                  </a:cubicBezTo>
                  <a:lnTo>
                    <a:pt x="1689812" y="2087880"/>
                  </a:lnTo>
                  <a:cubicBezTo>
                    <a:pt x="1710132" y="2085340"/>
                    <a:pt x="1730624" y="2083923"/>
                    <a:pt x="1750772" y="2080260"/>
                  </a:cubicBezTo>
                  <a:cubicBezTo>
                    <a:pt x="1758675" y="2078823"/>
                    <a:pt x="1765909" y="2074847"/>
                    <a:pt x="1773632" y="2072640"/>
                  </a:cubicBezTo>
                  <a:cubicBezTo>
                    <a:pt x="1783702" y="2069763"/>
                    <a:pt x="1794042" y="2067897"/>
                    <a:pt x="1804112" y="2065020"/>
                  </a:cubicBezTo>
                  <a:cubicBezTo>
                    <a:pt x="1811835" y="2062813"/>
                    <a:pt x="1819096" y="2058975"/>
                    <a:pt x="1826972" y="2057400"/>
                  </a:cubicBezTo>
                  <a:cubicBezTo>
                    <a:pt x="1844584" y="2053878"/>
                    <a:pt x="1862532" y="2052320"/>
                    <a:pt x="1880312" y="2049780"/>
                  </a:cubicBezTo>
                  <a:cubicBezTo>
                    <a:pt x="1935122" y="2031510"/>
                    <a:pt x="1866675" y="2053676"/>
                    <a:pt x="1933652" y="2034540"/>
                  </a:cubicBezTo>
                  <a:cubicBezTo>
                    <a:pt x="1941375" y="2032333"/>
                    <a:pt x="1948892" y="2029460"/>
                    <a:pt x="1956512" y="2026920"/>
                  </a:cubicBezTo>
                  <a:cubicBezTo>
                    <a:pt x="1961592" y="2019300"/>
                    <a:pt x="1968033" y="2012429"/>
                    <a:pt x="1971752" y="2004060"/>
                  </a:cubicBezTo>
                  <a:cubicBezTo>
                    <a:pt x="1990093" y="1962793"/>
                    <a:pt x="1971545" y="1952856"/>
                    <a:pt x="2017472" y="1950720"/>
                  </a:cubicBezTo>
                  <a:cubicBezTo>
                    <a:pt x="2116458" y="1946116"/>
                    <a:pt x="2215592" y="1945640"/>
                    <a:pt x="2314652" y="1943100"/>
                  </a:cubicBezTo>
                  <a:lnTo>
                    <a:pt x="2360372" y="1927860"/>
                  </a:lnTo>
                  <a:cubicBezTo>
                    <a:pt x="2367992" y="1925320"/>
                    <a:pt x="2376549" y="1924695"/>
                    <a:pt x="2383232" y="1920240"/>
                  </a:cubicBezTo>
                  <a:lnTo>
                    <a:pt x="2428952" y="1889760"/>
                  </a:lnTo>
                  <a:cubicBezTo>
                    <a:pt x="2434032" y="1882140"/>
                    <a:pt x="2437041" y="1872621"/>
                    <a:pt x="2444192" y="1866900"/>
                  </a:cubicBezTo>
                  <a:cubicBezTo>
                    <a:pt x="2450464" y="1861882"/>
                    <a:pt x="2463728" y="1866592"/>
                    <a:pt x="2467052" y="1859280"/>
                  </a:cubicBezTo>
                  <a:cubicBezTo>
                    <a:pt x="2477771" y="1835699"/>
                    <a:pt x="2466750" y="1803802"/>
                    <a:pt x="2482292" y="1783080"/>
                  </a:cubicBezTo>
                  <a:cubicBezTo>
                    <a:pt x="2489912" y="1772920"/>
                    <a:pt x="2496656" y="1762040"/>
                    <a:pt x="2505152" y="1752600"/>
                  </a:cubicBezTo>
                  <a:cubicBezTo>
                    <a:pt x="2572261" y="1678035"/>
                    <a:pt x="2532580" y="1734318"/>
                    <a:pt x="2566112" y="1684020"/>
                  </a:cubicBezTo>
                  <a:cubicBezTo>
                    <a:pt x="2551338" y="1595378"/>
                    <a:pt x="2573171" y="1671748"/>
                    <a:pt x="2535632" y="1615440"/>
                  </a:cubicBezTo>
                  <a:cubicBezTo>
                    <a:pt x="2528937" y="1605398"/>
                    <a:pt x="2521491" y="1559976"/>
                    <a:pt x="2520392" y="1554480"/>
                  </a:cubicBezTo>
                  <a:cubicBezTo>
                    <a:pt x="2522932" y="1531620"/>
                    <a:pt x="2520739" y="1507720"/>
                    <a:pt x="2528012" y="1485900"/>
                  </a:cubicBezTo>
                  <a:cubicBezTo>
                    <a:pt x="2533804" y="1468524"/>
                    <a:pt x="2552700" y="1457556"/>
                    <a:pt x="2558492" y="1440180"/>
                  </a:cubicBezTo>
                  <a:cubicBezTo>
                    <a:pt x="2563572" y="1424940"/>
                    <a:pt x="2564821" y="1407826"/>
                    <a:pt x="2573732" y="1394460"/>
                  </a:cubicBezTo>
                  <a:cubicBezTo>
                    <a:pt x="2617408" y="1328946"/>
                    <a:pt x="2565044" y="1411836"/>
                    <a:pt x="2596592" y="1348740"/>
                  </a:cubicBezTo>
                  <a:cubicBezTo>
                    <a:pt x="2626135" y="1289654"/>
                    <a:pt x="2600299" y="1360479"/>
                    <a:pt x="2619452" y="1303020"/>
                  </a:cubicBezTo>
                  <a:cubicBezTo>
                    <a:pt x="2616912" y="1290320"/>
                    <a:pt x="2619783" y="1275143"/>
                    <a:pt x="2611832" y="1264920"/>
                  </a:cubicBezTo>
                  <a:cubicBezTo>
                    <a:pt x="2600587" y="1250462"/>
                    <a:pt x="2566112" y="1234440"/>
                    <a:pt x="2566112" y="1234440"/>
                  </a:cubicBezTo>
                  <a:lnTo>
                    <a:pt x="2550872" y="1188720"/>
                  </a:lnTo>
                  <a:cubicBezTo>
                    <a:pt x="2548332" y="1181100"/>
                    <a:pt x="2547707" y="1172543"/>
                    <a:pt x="2543252" y="1165860"/>
                  </a:cubicBezTo>
                  <a:cubicBezTo>
                    <a:pt x="2499576" y="1100346"/>
                    <a:pt x="2551940" y="1183236"/>
                    <a:pt x="2520392" y="1120140"/>
                  </a:cubicBezTo>
                  <a:cubicBezTo>
                    <a:pt x="2516296" y="1111949"/>
                    <a:pt x="2509248" y="1105471"/>
                    <a:pt x="2505152" y="1097280"/>
                  </a:cubicBezTo>
                  <a:cubicBezTo>
                    <a:pt x="2473604" y="1034184"/>
                    <a:pt x="2525968" y="1117074"/>
                    <a:pt x="2482292" y="1051560"/>
                  </a:cubicBezTo>
                  <a:cubicBezTo>
                    <a:pt x="2478202" y="1031112"/>
                    <a:pt x="2470481" y="984313"/>
                    <a:pt x="2459432" y="967740"/>
                  </a:cubicBezTo>
                  <a:lnTo>
                    <a:pt x="2444192" y="944880"/>
                  </a:lnTo>
                  <a:cubicBezTo>
                    <a:pt x="2429578" y="842585"/>
                    <a:pt x="2428799" y="860100"/>
                    <a:pt x="2444192" y="701040"/>
                  </a:cubicBezTo>
                  <a:cubicBezTo>
                    <a:pt x="2445739" y="685050"/>
                    <a:pt x="2454352" y="670560"/>
                    <a:pt x="2459432" y="655320"/>
                  </a:cubicBezTo>
                  <a:lnTo>
                    <a:pt x="2467052" y="632460"/>
                  </a:lnTo>
                  <a:cubicBezTo>
                    <a:pt x="2464512" y="609600"/>
                    <a:pt x="2463213" y="586568"/>
                    <a:pt x="2459432" y="563880"/>
                  </a:cubicBezTo>
                  <a:cubicBezTo>
                    <a:pt x="2458112" y="555957"/>
                    <a:pt x="2453249" y="548923"/>
                    <a:pt x="2451812" y="541020"/>
                  </a:cubicBezTo>
                  <a:cubicBezTo>
                    <a:pt x="2446572" y="512203"/>
                    <a:pt x="2447237" y="461768"/>
                    <a:pt x="2428952" y="434340"/>
                  </a:cubicBezTo>
                  <a:cubicBezTo>
                    <a:pt x="2418792" y="419100"/>
                    <a:pt x="2404264" y="405996"/>
                    <a:pt x="2398472" y="388620"/>
                  </a:cubicBezTo>
                  <a:cubicBezTo>
                    <a:pt x="2395932" y="381000"/>
                    <a:pt x="2393059" y="373483"/>
                    <a:pt x="2390852" y="365760"/>
                  </a:cubicBezTo>
                  <a:cubicBezTo>
                    <a:pt x="2387597" y="354367"/>
                    <a:pt x="2381702" y="324600"/>
                    <a:pt x="2375612" y="312420"/>
                  </a:cubicBezTo>
                  <a:cubicBezTo>
                    <a:pt x="2371516" y="304229"/>
                    <a:pt x="2366456" y="296405"/>
                    <a:pt x="2360372" y="289560"/>
                  </a:cubicBezTo>
                  <a:cubicBezTo>
                    <a:pt x="2322411" y="246854"/>
                    <a:pt x="2326536" y="251763"/>
                    <a:pt x="2291792" y="228600"/>
                  </a:cubicBezTo>
                  <a:cubicBezTo>
                    <a:pt x="2248116" y="163086"/>
                    <a:pt x="2300480" y="245976"/>
                    <a:pt x="2268932" y="182880"/>
                  </a:cubicBezTo>
                  <a:cubicBezTo>
                    <a:pt x="2264836" y="174689"/>
                    <a:pt x="2257788" y="168211"/>
                    <a:pt x="2253692" y="160020"/>
                  </a:cubicBezTo>
                  <a:cubicBezTo>
                    <a:pt x="2250100" y="152836"/>
                    <a:pt x="2251090" y="143432"/>
                    <a:pt x="2246072" y="137160"/>
                  </a:cubicBezTo>
                  <a:cubicBezTo>
                    <a:pt x="2230682" y="117922"/>
                    <a:pt x="2206389" y="119210"/>
                    <a:pt x="2185112" y="114300"/>
                  </a:cubicBezTo>
                  <a:cubicBezTo>
                    <a:pt x="2164703" y="109590"/>
                    <a:pt x="2144887" y="102022"/>
                    <a:pt x="2124152" y="99060"/>
                  </a:cubicBezTo>
                  <a:cubicBezTo>
                    <a:pt x="2106372" y="96520"/>
                    <a:pt x="2088528" y="94393"/>
                    <a:pt x="2070812" y="91440"/>
                  </a:cubicBezTo>
                  <a:cubicBezTo>
                    <a:pt x="2024848" y="83779"/>
                    <a:pt x="2043332" y="85333"/>
                    <a:pt x="2002232" y="76200"/>
                  </a:cubicBezTo>
                  <a:cubicBezTo>
                    <a:pt x="1989589" y="73390"/>
                    <a:pt x="1976832" y="71120"/>
                    <a:pt x="1964132" y="68580"/>
                  </a:cubicBezTo>
                  <a:cubicBezTo>
                    <a:pt x="1948892" y="58420"/>
                    <a:pt x="1936703" y="39063"/>
                    <a:pt x="1918412" y="38100"/>
                  </a:cubicBezTo>
                  <a:cubicBezTo>
                    <a:pt x="1745616" y="29005"/>
                    <a:pt x="1821760" y="34855"/>
                    <a:pt x="1689812" y="22860"/>
                  </a:cubicBezTo>
                  <a:cubicBezTo>
                    <a:pt x="1666952" y="25400"/>
                    <a:pt x="1643786" y="25969"/>
                    <a:pt x="1621232" y="30480"/>
                  </a:cubicBezTo>
                  <a:cubicBezTo>
                    <a:pt x="1605480" y="33630"/>
                    <a:pt x="1575512" y="45720"/>
                    <a:pt x="1575512" y="45720"/>
                  </a:cubicBezTo>
                  <a:cubicBezTo>
                    <a:pt x="1532332" y="43180"/>
                    <a:pt x="1489049" y="42016"/>
                    <a:pt x="1445972" y="38100"/>
                  </a:cubicBezTo>
                  <a:cubicBezTo>
                    <a:pt x="1434449" y="37052"/>
                    <a:pt x="1390643" y="26646"/>
                    <a:pt x="1377392" y="22860"/>
                  </a:cubicBezTo>
                  <a:cubicBezTo>
                    <a:pt x="1369669" y="20653"/>
                    <a:pt x="1362324" y="17188"/>
                    <a:pt x="1354532" y="15240"/>
                  </a:cubicBezTo>
                  <a:cubicBezTo>
                    <a:pt x="1341967" y="12099"/>
                    <a:pt x="1329075" y="10430"/>
                    <a:pt x="1316432" y="7620"/>
                  </a:cubicBezTo>
                  <a:cubicBezTo>
                    <a:pt x="1306209" y="5348"/>
                    <a:pt x="1296112" y="2540"/>
                    <a:pt x="1285952" y="0"/>
                  </a:cubicBezTo>
                  <a:cubicBezTo>
                    <a:pt x="1222452" y="2540"/>
                    <a:pt x="1158707" y="1499"/>
                    <a:pt x="1095452" y="7620"/>
                  </a:cubicBezTo>
                  <a:cubicBezTo>
                    <a:pt x="1079462" y="9167"/>
                    <a:pt x="1064972" y="17780"/>
                    <a:pt x="1049732" y="22860"/>
                  </a:cubicBezTo>
                  <a:lnTo>
                    <a:pt x="1004012" y="38100"/>
                  </a:lnTo>
                  <a:cubicBezTo>
                    <a:pt x="996392" y="40640"/>
                    <a:pt x="988944" y="43772"/>
                    <a:pt x="981152" y="45720"/>
                  </a:cubicBezTo>
                  <a:lnTo>
                    <a:pt x="950672" y="53340"/>
                  </a:lnTo>
                  <a:cubicBezTo>
                    <a:pt x="806516" y="149444"/>
                    <a:pt x="962565" y="51204"/>
                    <a:pt x="882092" y="91440"/>
                  </a:cubicBezTo>
                  <a:cubicBezTo>
                    <a:pt x="873901" y="95536"/>
                    <a:pt x="867807" y="103464"/>
                    <a:pt x="859232" y="106680"/>
                  </a:cubicBezTo>
                  <a:cubicBezTo>
                    <a:pt x="847105" y="111228"/>
                    <a:pt x="834068" y="113669"/>
                    <a:pt x="821132" y="114300"/>
                  </a:cubicBezTo>
                  <a:cubicBezTo>
                    <a:pt x="729765" y="118757"/>
                    <a:pt x="638252" y="119380"/>
                    <a:pt x="546812" y="121920"/>
                  </a:cubicBezTo>
                  <a:cubicBezTo>
                    <a:pt x="531572" y="127000"/>
                    <a:pt x="514458" y="128249"/>
                    <a:pt x="501092" y="137160"/>
                  </a:cubicBezTo>
                  <a:cubicBezTo>
                    <a:pt x="493472" y="142240"/>
                    <a:pt x="486601" y="148681"/>
                    <a:pt x="478232" y="152400"/>
                  </a:cubicBezTo>
                  <a:cubicBezTo>
                    <a:pt x="463552" y="158924"/>
                    <a:pt x="445878" y="158729"/>
                    <a:pt x="432512" y="167640"/>
                  </a:cubicBezTo>
                  <a:cubicBezTo>
                    <a:pt x="424892" y="172720"/>
                    <a:pt x="417843" y="178784"/>
                    <a:pt x="409652" y="182880"/>
                  </a:cubicBezTo>
                  <a:cubicBezTo>
                    <a:pt x="396646" y="189383"/>
                    <a:pt x="358968" y="197330"/>
                    <a:pt x="348692" y="198120"/>
                  </a:cubicBezTo>
                  <a:cubicBezTo>
                    <a:pt x="295449" y="202216"/>
                    <a:pt x="242012" y="203200"/>
                    <a:pt x="188672" y="205740"/>
                  </a:cubicBezTo>
                  <a:cubicBezTo>
                    <a:pt x="173432" y="210820"/>
                    <a:pt x="151863" y="207614"/>
                    <a:pt x="142952" y="220980"/>
                  </a:cubicBezTo>
                  <a:cubicBezTo>
                    <a:pt x="123257" y="250523"/>
                    <a:pt x="136400" y="240944"/>
                    <a:pt x="104852" y="251460"/>
                  </a:cubicBezTo>
                  <a:cubicBezTo>
                    <a:pt x="102312" y="259080"/>
                    <a:pt x="98669" y="266417"/>
                    <a:pt x="97232" y="274320"/>
                  </a:cubicBezTo>
                  <a:cubicBezTo>
                    <a:pt x="92677" y="299372"/>
                    <a:pt x="99092" y="338364"/>
                    <a:pt x="74372" y="358140"/>
                  </a:cubicBezTo>
                  <a:cubicBezTo>
                    <a:pt x="68100" y="363158"/>
                    <a:pt x="59132" y="363220"/>
                    <a:pt x="51512" y="365760"/>
                  </a:cubicBezTo>
                  <a:cubicBezTo>
                    <a:pt x="46432" y="373380"/>
                    <a:pt x="39991" y="380251"/>
                    <a:pt x="36272" y="388620"/>
                  </a:cubicBezTo>
                  <a:cubicBezTo>
                    <a:pt x="0" y="470232"/>
                    <a:pt x="40282" y="405465"/>
                    <a:pt x="5792" y="457200"/>
                  </a:cubicBezTo>
                  <a:cubicBezTo>
                    <a:pt x="8332" y="487680"/>
                    <a:pt x="9370" y="518323"/>
                    <a:pt x="13412" y="548640"/>
                  </a:cubicBezTo>
                  <a:cubicBezTo>
                    <a:pt x="14474" y="556602"/>
                    <a:pt x="20036" y="563530"/>
                    <a:pt x="21032" y="571500"/>
                  </a:cubicBezTo>
                  <a:cubicBezTo>
                    <a:pt x="25140" y="604362"/>
                    <a:pt x="24544" y="637698"/>
                    <a:pt x="28652" y="670560"/>
                  </a:cubicBezTo>
                  <a:cubicBezTo>
                    <a:pt x="29648" y="678530"/>
                    <a:pt x="34324" y="685628"/>
                    <a:pt x="36272" y="693420"/>
                  </a:cubicBezTo>
                  <a:cubicBezTo>
                    <a:pt x="39413" y="705985"/>
                    <a:pt x="41763" y="718745"/>
                    <a:pt x="43892" y="731520"/>
                  </a:cubicBezTo>
                  <a:cubicBezTo>
                    <a:pt x="62098" y="840756"/>
                    <a:pt x="41606" y="746380"/>
                    <a:pt x="59132" y="807720"/>
                  </a:cubicBezTo>
                  <a:cubicBezTo>
                    <a:pt x="66127" y="832203"/>
                    <a:pt x="63431" y="842499"/>
                    <a:pt x="81992" y="861060"/>
                  </a:cubicBezTo>
                  <a:cubicBezTo>
                    <a:pt x="88468" y="867536"/>
                    <a:pt x="97232" y="871220"/>
                    <a:pt x="104852" y="876300"/>
                  </a:cubicBezTo>
                  <a:cubicBezTo>
                    <a:pt x="109932" y="883920"/>
                    <a:pt x="114229" y="892125"/>
                    <a:pt x="120092" y="899160"/>
                  </a:cubicBezTo>
                  <a:cubicBezTo>
                    <a:pt x="138427" y="921162"/>
                    <a:pt x="143335" y="922275"/>
                    <a:pt x="165812" y="937260"/>
                  </a:cubicBezTo>
                  <a:cubicBezTo>
                    <a:pt x="175488" y="1043698"/>
                    <a:pt x="176456" y="998462"/>
                    <a:pt x="165812" y="1104900"/>
                  </a:cubicBezTo>
                  <a:cubicBezTo>
                    <a:pt x="158196" y="1181059"/>
                    <a:pt x="170546" y="1154949"/>
                    <a:pt x="142952" y="1196340"/>
                  </a:cubicBezTo>
                  <a:cubicBezTo>
                    <a:pt x="140112" y="1284384"/>
                    <a:pt x="149928" y="1381797"/>
                    <a:pt x="127712" y="1470660"/>
                  </a:cubicBezTo>
                  <a:cubicBezTo>
                    <a:pt x="125764" y="1478452"/>
                    <a:pt x="122632" y="1485900"/>
                    <a:pt x="120092" y="1493520"/>
                  </a:cubicBezTo>
                  <a:cubicBezTo>
                    <a:pt x="117552" y="1511300"/>
                    <a:pt x="112472" y="1528899"/>
                    <a:pt x="112472" y="1546860"/>
                  </a:cubicBezTo>
                  <a:cubicBezTo>
                    <a:pt x="112472" y="1580637"/>
                    <a:pt x="118510" y="1613712"/>
                    <a:pt x="127712" y="1645920"/>
                  </a:cubicBezTo>
                  <a:cubicBezTo>
                    <a:pt x="129919" y="1653643"/>
                    <a:pt x="133125" y="1661057"/>
                    <a:pt x="135332" y="1668780"/>
                  </a:cubicBezTo>
                  <a:cubicBezTo>
                    <a:pt x="138209" y="1678850"/>
                    <a:pt x="140075" y="1689190"/>
                    <a:pt x="142952" y="1699260"/>
                  </a:cubicBezTo>
                  <a:cubicBezTo>
                    <a:pt x="145159" y="1706983"/>
                    <a:pt x="148365" y="1714397"/>
                    <a:pt x="150572" y="1722120"/>
                  </a:cubicBezTo>
                  <a:cubicBezTo>
                    <a:pt x="153449" y="1732190"/>
                    <a:pt x="152383" y="1743886"/>
                    <a:pt x="158192" y="1752600"/>
                  </a:cubicBezTo>
                  <a:cubicBezTo>
                    <a:pt x="163272" y="1760220"/>
                    <a:pt x="173432" y="1762760"/>
                    <a:pt x="181052" y="1767840"/>
                  </a:cubicBezTo>
                  <a:cubicBezTo>
                    <a:pt x="183592" y="1775460"/>
                    <a:pt x="184771" y="1783679"/>
                    <a:pt x="188672" y="1790700"/>
                  </a:cubicBezTo>
                  <a:cubicBezTo>
                    <a:pt x="197567" y="1806711"/>
                    <a:pt x="219152" y="1836420"/>
                    <a:pt x="219152" y="1836420"/>
                  </a:cubicBezTo>
                  <a:cubicBezTo>
                    <a:pt x="221692" y="1846580"/>
                    <a:pt x="223895" y="1856830"/>
                    <a:pt x="226772" y="1866900"/>
                  </a:cubicBezTo>
                  <a:cubicBezTo>
                    <a:pt x="228979" y="1874623"/>
                    <a:pt x="233396" y="1881790"/>
                    <a:pt x="234392" y="1889760"/>
                  </a:cubicBezTo>
                  <a:cubicBezTo>
                    <a:pt x="238500" y="1922622"/>
                    <a:pt x="238355" y="1955905"/>
                    <a:pt x="242012" y="1988820"/>
                  </a:cubicBezTo>
                  <a:cubicBezTo>
                    <a:pt x="244128" y="2007861"/>
                    <a:pt x="247610" y="2035970"/>
                    <a:pt x="264872" y="2049780"/>
                  </a:cubicBezTo>
                  <a:cubicBezTo>
                    <a:pt x="276405" y="2059006"/>
                    <a:pt x="277572" y="2043430"/>
                    <a:pt x="280112" y="2042160"/>
                  </a:cubicBezTo>
                  <a:close/>
                </a:path>
              </a:pathLst>
            </a:custGeom>
            <a:solidFill>
              <a:schemeClr val="tx1"/>
            </a:solidFill>
            <a:ln w="34925">
              <a:solidFill>
                <a:schemeClr val="tx1">
                  <a:lumMod val="65000"/>
                  <a:lumOff val="3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latin typeface="Arial" panose="020B0604020202020204" pitchFamily="34" charset="0"/>
                <a:cs typeface="Arial" panose="020B0604020202020204" pitchFamily="34" charset="0"/>
              </a:endParaRPr>
            </a:p>
          </p:txBody>
        </p:sp>
        <p:grpSp>
          <p:nvGrpSpPr>
            <p:cNvPr id="2" name="Group 17"/>
            <p:cNvGrpSpPr>
              <a:grpSpLocks/>
            </p:cNvGrpSpPr>
            <p:nvPr/>
          </p:nvGrpSpPr>
          <p:grpSpPr bwMode="auto">
            <a:xfrm>
              <a:off x="4604047" y="2686456"/>
              <a:ext cx="3768878" cy="415004"/>
              <a:chOff x="2176" y="1709"/>
              <a:chExt cx="2684" cy="288"/>
            </a:xfrm>
          </p:grpSpPr>
          <p:sp>
            <p:nvSpPr>
              <p:cNvPr id="24" name="Line 19"/>
              <p:cNvSpPr>
                <a:spLocks noChangeShapeType="1"/>
              </p:cNvSpPr>
              <p:nvPr/>
            </p:nvSpPr>
            <p:spPr bwMode="auto">
              <a:xfrm flipH="1">
                <a:off x="2176" y="1838"/>
                <a:ext cx="1333" cy="154"/>
              </a:xfrm>
              <a:prstGeom prst="line">
                <a:avLst/>
              </a:prstGeom>
              <a:noFill/>
              <a:ln w="28575">
                <a:solidFill>
                  <a:srgbClr val="0070C0"/>
                </a:solidFill>
                <a:round/>
                <a:headEnd/>
                <a:tailEnd type="triangle" w="med" len="med"/>
              </a:ln>
            </p:spPr>
            <p:txBody>
              <a:bodyPr/>
              <a:lstStyle/>
              <a:p>
                <a:endParaRPr lang="en-US" sz="2000" dirty="0">
                  <a:latin typeface="Arial" panose="020B0604020202020204" pitchFamily="34" charset="0"/>
                  <a:cs typeface="Arial" panose="020B0604020202020204" pitchFamily="34" charset="0"/>
                </a:endParaRPr>
              </a:p>
            </p:txBody>
          </p:sp>
          <p:sp>
            <p:nvSpPr>
              <p:cNvPr id="23" name="AutoShape 18"/>
              <p:cNvSpPr>
                <a:spLocks noChangeArrowheads="1"/>
              </p:cNvSpPr>
              <p:nvPr/>
            </p:nvSpPr>
            <p:spPr bwMode="auto">
              <a:xfrm>
                <a:off x="3495" y="1709"/>
                <a:ext cx="1365" cy="288"/>
              </a:xfrm>
              <a:prstGeom prst="roundRect">
                <a:avLst>
                  <a:gd name="adj" fmla="val 16667"/>
                </a:avLst>
              </a:prstGeom>
              <a:solidFill>
                <a:srgbClr val="CCFFFF"/>
              </a:solidFill>
              <a:ln w="9525" algn="ctr">
                <a:solidFill>
                  <a:schemeClr val="tx1"/>
                </a:solidFill>
                <a:round/>
                <a:headEnd/>
                <a:tailEnd/>
              </a:ln>
            </p:spPr>
            <p:txBody>
              <a:bodyPr wrap="none" anchor="ctr"/>
              <a:lstStyle/>
              <a:p>
                <a:pPr>
                  <a:spcBef>
                    <a:spcPct val="50000"/>
                  </a:spcBef>
                  <a:buClrTx/>
                  <a:buFontTx/>
                  <a:buNone/>
                </a:pPr>
                <a:r>
                  <a:rPr lang="en-GB" sz="2000" b="1" dirty="0">
                    <a:latin typeface="Arial" panose="020B0604020202020204" pitchFamily="34" charset="0"/>
                    <a:cs typeface="Arial" panose="020B0604020202020204" pitchFamily="34" charset="0"/>
                  </a:rPr>
                  <a:t>Bulk diffusion </a:t>
                </a:r>
              </a:p>
            </p:txBody>
          </p:sp>
        </p:grpSp>
        <p:grpSp>
          <p:nvGrpSpPr>
            <p:cNvPr id="3" name="Group 20"/>
            <p:cNvGrpSpPr>
              <a:grpSpLocks/>
            </p:cNvGrpSpPr>
            <p:nvPr/>
          </p:nvGrpSpPr>
          <p:grpSpPr bwMode="auto">
            <a:xfrm>
              <a:off x="4671145" y="3656246"/>
              <a:ext cx="3803188" cy="544694"/>
              <a:chOff x="2180" y="2208"/>
              <a:chExt cx="2596" cy="378"/>
            </a:xfrm>
          </p:grpSpPr>
          <p:sp>
            <p:nvSpPr>
              <p:cNvPr id="27" name="Line 22"/>
              <p:cNvSpPr>
                <a:spLocks noChangeShapeType="1"/>
              </p:cNvSpPr>
              <p:nvPr/>
            </p:nvSpPr>
            <p:spPr bwMode="auto">
              <a:xfrm flipH="1">
                <a:off x="2180" y="2348"/>
                <a:ext cx="1220" cy="238"/>
              </a:xfrm>
              <a:prstGeom prst="line">
                <a:avLst/>
              </a:prstGeom>
              <a:noFill/>
              <a:ln w="28575">
                <a:solidFill>
                  <a:srgbClr val="0070C0"/>
                </a:solidFill>
                <a:round/>
                <a:headEnd/>
                <a:tailEnd type="triangle" w="med" len="med"/>
              </a:ln>
            </p:spPr>
            <p:txBody>
              <a:bodyPr/>
              <a:lstStyle/>
              <a:p>
                <a:endParaRPr lang="en-US" sz="2000" dirty="0">
                  <a:latin typeface="Arial" panose="020B0604020202020204" pitchFamily="34" charset="0"/>
                  <a:cs typeface="Arial" panose="020B0604020202020204" pitchFamily="34" charset="0"/>
                </a:endParaRPr>
              </a:p>
            </p:txBody>
          </p:sp>
          <p:sp>
            <p:nvSpPr>
              <p:cNvPr id="26" name="AutoShape 21"/>
              <p:cNvSpPr>
                <a:spLocks noChangeArrowheads="1"/>
              </p:cNvSpPr>
              <p:nvPr/>
            </p:nvSpPr>
            <p:spPr bwMode="auto">
              <a:xfrm>
                <a:off x="3394" y="2208"/>
                <a:ext cx="1382" cy="288"/>
              </a:xfrm>
              <a:prstGeom prst="roundRect">
                <a:avLst>
                  <a:gd name="adj" fmla="val 16667"/>
                </a:avLst>
              </a:prstGeom>
              <a:solidFill>
                <a:srgbClr val="CCFFFF"/>
              </a:solidFill>
              <a:ln w="9525" algn="ctr">
                <a:solidFill>
                  <a:schemeClr val="tx1"/>
                </a:solidFill>
                <a:round/>
                <a:headEnd/>
                <a:tailEnd/>
              </a:ln>
            </p:spPr>
            <p:txBody>
              <a:bodyPr wrap="none" anchor="ctr"/>
              <a:lstStyle/>
              <a:p>
                <a:pPr>
                  <a:spcBef>
                    <a:spcPct val="50000"/>
                  </a:spcBef>
                  <a:buClrTx/>
                  <a:buFontTx/>
                  <a:buNone/>
                </a:pPr>
                <a:r>
                  <a:rPr lang="en-GB" sz="2000" b="1" dirty="0">
                    <a:latin typeface="Arial" panose="020B0604020202020204" pitchFamily="34" charset="0"/>
                    <a:cs typeface="Arial" panose="020B0604020202020204" pitchFamily="34" charset="0"/>
                  </a:rPr>
                  <a:t>Film diffusion </a:t>
                </a:r>
              </a:p>
            </p:txBody>
          </p:sp>
        </p:grpSp>
        <p:grpSp>
          <p:nvGrpSpPr>
            <p:cNvPr id="4" name="Group 23"/>
            <p:cNvGrpSpPr>
              <a:grpSpLocks/>
            </p:cNvGrpSpPr>
            <p:nvPr/>
          </p:nvGrpSpPr>
          <p:grpSpPr bwMode="auto">
            <a:xfrm>
              <a:off x="5104795" y="5359488"/>
              <a:ext cx="3497001" cy="415004"/>
              <a:chOff x="2500" y="3192"/>
              <a:chExt cx="2387" cy="288"/>
            </a:xfrm>
          </p:grpSpPr>
          <p:sp>
            <p:nvSpPr>
              <p:cNvPr id="30" name="Line 25"/>
              <p:cNvSpPr>
                <a:spLocks noChangeShapeType="1"/>
              </p:cNvSpPr>
              <p:nvPr/>
            </p:nvSpPr>
            <p:spPr bwMode="auto">
              <a:xfrm flipH="1" flipV="1">
                <a:off x="2500" y="3266"/>
                <a:ext cx="924" cy="54"/>
              </a:xfrm>
              <a:prstGeom prst="line">
                <a:avLst/>
              </a:prstGeom>
              <a:noFill/>
              <a:ln w="28575">
                <a:solidFill>
                  <a:schemeClr val="tx2">
                    <a:lumMod val="60000"/>
                    <a:lumOff val="40000"/>
                  </a:schemeClr>
                </a:solidFill>
                <a:round/>
                <a:headEnd/>
                <a:tailEnd type="triangle" w="med" len="med"/>
              </a:ln>
            </p:spPr>
            <p:txBody>
              <a:bodyPr/>
              <a:lstStyle/>
              <a:p>
                <a:endParaRPr lang="en-US" sz="2000" dirty="0">
                  <a:latin typeface="Arial" panose="020B0604020202020204" pitchFamily="34" charset="0"/>
                  <a:cs typeface="Arial" panose="020B0604020202020204" pitchFamily="34" charset="0"/>
                </a:endParaRPr>
              </a:p>
            </p:txBody>
          </p:sp>
          <p:sp>
            <p:nvSpPr>
              <p:cNvPr id="29" name="AutoShape 24"/>
              <p:cNvSpPr>
                <a:spLocks noChangeArrowheads="1"/>
              </p:cNvSpPr>
              <p:nvPr/>
            </p:nvSpPr>
            <p:spPr bwMode="auto">
              <a:xfrm>
                <a:off x="3427" y="3192"/>
                <a:ext cx="1460" cy="288"/>
              </a:xfrm>
              <a:prstGeom prst="roundRect">
                <a:avLst>
                  <a:gd name="adj" fmla="val 16667"/>
                </a:avLst>
              </a:prstGeom>
              <a:solidFill>
                <a:srgbClr val="CCFFFF"/>
              </a:solidFill>
              <a:ln w="9525" algn="ctr">
                <a:solidFill>
                  <a:schemeClr val="tx1"/>
                </a:solidFill>
                <a:round/>
                <a:headEnd/>
                <a:tailEnd/>
              </a:ln>
            </p:spPr>
            <p:txBody>
              <a:bodyPr wrap="none" anchor="ctr"/>
              <a:lstStyle/>
              <a:p>
                <a:pPr>
                  <a:spcBef>
                    <a:spcPct val="50000"/>
                  </a:spcBef>
                  <a:buClrTx/>
                  <a:buFontTx/>
                  <a:buNone/>
                </a:pPr>
                <a:r>
                  <a:rPr lang="en-GB" sz="2000" b="1" dirty="0">
                    <a:latin typeface="Arial" panose="020B0604020202020204" pitchFamily="34" charset="0"/>
                    <a:cs typeface="Arial" panose="020B0604020202020204" pitchFamily="34" charset="0"/>
                  </a:rPr>
                  <a:t>Surface diffusion </a:t>
                </a:r>
              </a:p>
            </p:txBody>
          </p:sp>
        </p:grpSp>
        <p:grpSp>
          <p:nvGrpSpPr>
            <p:cNvPr id="5" name="Group 26"/>
            <p:cNvGrpSpPr>
              <a:grpSpLocks/>
            </p:cNvGrpSpPr>
            <p:nvPr/>
          </p:nvGrpSpPr>
          <p:grpSpPr bwMode="auto">
            <a:xfrm>
              <a:off x="4545152" y="4460312"/>
              <a:ext cx="3891220" cy="438060"/>
              <a:chOff x="2136" y="2688"/>
              <a:chExt cx="2612" cy="304"/>
            </a:xfrm>
          </p:grpSpPr>
          <p:sp>
            <p:nvSpPr>
              <p:cNvPr id="33" name="Line 28"/>
              <p:cNvSpPr>
                <a:spLocks noChangeShapeType="1"/>
              </p:cNvSpPr>
              <p:nvPr/>
            </p:nvSpPr>
            <p:spPr bwMode="auto">
              <a:xfrm flipH="1">
                <a:off x="2136" y="2822"/>
                <a:ext cx="1282" cy="170"/>
              </a:xfrm>
              <a:prstGeom prst="line">
                <a:avLst/>
              </a:prstGeom>
              <a:noFill/>
              <a:ln w="28575">
                <a:solidFill>
                  <a:srgbClr val="0070C0"/>
                </a:solidFill>
                <a:round/>
                <a:headEnd/>
                <a:tailEnd type="triangle" w="med" len="med"/>
              </a:ln>
            </p:spPr>
            <p:txBody>
              <a:bodyPr/>
              <a:lstStyle/>
              <a:p>
                <a:endParaRPr lang="en-US" sz="2000" dirty="0">
                  <a:latin typeface="Arial" panose="020B0604020202020204" pitchFamily="34" charset="0"/>
                  <a:cs typeface="Arial" panose="020B0604020202020204" pitchFamily="34" charset="0"/>
                </a:endParaRPr>
              </a:p>
            </p:txBody>
          </p:sp>
          <p:sp>
            <p:nvSpPr>
              <p:cNvPr id="32" name="AutoShape 27"/>
              <p:cNvSpPr>
                <a:spLocks noChangeArrowheads="1"/>
              </p:cNvSpPr>
              <p:nvPr/>
            </p:nvSpPr>
            <p:spPr bwMode="auto">
              <a:xfrm>
                <a:off x="3416" y="2688"/>
                <a:ext cx="1332" cy="288"/>
              </a:xfrm>
              <a:prstGeom prst="roundRect">
                <a:avLst>
                  <a:gd name="adj" fmla="val 16667"/>
                </a:avLst>
              </a:prstGeom>
              <a:solidFill>
                <a:srgbClr val="CCFFFF"/>
              </a:solidFill>
              <a:ln w="9525" algn="ctr">
                <a:solidFill>
                  <a:schemeClr val="tx1"/>
                </a:solidFill>
                <a:round/>
                <a:headEnd/>
                <a:tailEnd/>
              </a:ln>
            </p:spPr>
            <p:txBody>
              <a:bodyPr wrap="none" anchor="ctr"/>
              <a:lstStyle/>
              <a:p>
                <a:pPr>
                  <a:spcBef>
                    <a:spcPct val="50000"/>
                  </a:spcBef>
                  <a:buClrTx/>
                  <a:buFontTx/>
                  <a:buNone/>
                </a:pPr>
                <a:r>
                  <a:rPr lang="en-GB" sz="2000" b="1" dirty="0">
                    <a:latin typeface="Arial" panose="020B0604020202020204" pitchFamily="34" charset="0"/>
                    <a:cs typeface="Arial" panose="020B0604020202020204" pitchFamily="34" charset="0"/>
                  </a:rPr>
                  <a:t>Pore diffusion </a:t>
                </a:r>
              </a:p>
            </p:txBody>
          </p:sp>
        </p:grpSp>
        <p:sp>
          <p:nvSpPr>
            <p:cNvPr id="36" name="Text Box 34"/>
            <p:cNvSpPr txBox="1">
              <a:spLocks noChangeArrowheads="1"/>
            </p:cNvSpPr>
            <p:nvPr/>
          </p:nvSpPr>
          <p:spPr bwMode="auto">
            <a:xfrm>
              <a:off x="497391" y="2435231"/>
              <a:ext cx="1264734" cy="439884"/>
            </a:xfrm>
            <a:prstGeom prst="rect">
              <a:avLst/>
            </a:prstGeom>
            <a:noFill/>
            <a:ln w="9525">
              <a:noFill/>
              <a:miter lim="800000"/>
              <a:headEnd/>
              <a:tailEnd/>
            </a:ln>
          </p:spPr>
          <p:txBody>
            <a:bodyPr wrap="square">
              <a:spAutoFit/>
            </a:bodyPr>
            <a:lstStyle/>
            <a:p>
              <a:pPr algn="ctr">
                <a:spcBef>
                  <a:spcPct val="50000"/>
                </a:spcBef>
                <a:buClrTx/>
                <a:buFontTx/>
                <a:buNone/>
              </a:pPr>
              <a:r>
                <a:rPr lang="en-US" sz="2000" b="1" dirty="0">
                  <a:solidFill>
                    <a:schemeClr val="bg1"/>
                  </a:solidFill>
                  <a:latin typeface="Arial" panose="020B0604020202020204" pitchFamily="34" charset="0"/>
                  <a:cs typeface="Arial" panose="020B0604020202020204" pitchFamily="34" charset="0"/>
                </a:rPr>
                <a:t>Granule</a:t>
              </a:r>
            </a:p>
          </p:txBody>
        </p:sp>
        <p:sp>
          <p:nvSpPr>
            <p:cNvPr id="47" name="Line 7"/>
            <p:cNvSpPr>
              <a:spLocks noChangeShapeType="1"/>
            </p:cNvSpPr>
            <p:nvPr/>
          </p:nvSpPr>
          <p:spPr bwMode="auto">
            <a:xfrm flipH="1">
              <a:off x="4569619" y="4148138"/>
              <a:ext cx="54767" cy="171450"/>
            </a:xfrm>
            <a:prstGeom prst="line">
              <a:avLst/>
            </a:prstGeom>
            <a:noFill/>
            <a:ln w="28575">
              <a:solidFill>
                <a:srgbClr val="FF0000"/>
              </a:solidFill>
              <a:round/>
              <a:headEnd/>
              <a:tailEnd type="triangle" w="med" len="med"/>
            </a:ln>
          </p:spPr>
          <p:txBody>
            <a:bodyPr/>
            <a:lstStyle/>
            <a:p>
              <a:endParaRPr lang="en-US" dirty="0">
                <a:latin typeface="Arial" panose="020B0604020202020204" pitchFamily="34" charset="0"/>
                <a:cs typeface="Arial" panose="020B0604020202020204" pitchFamily="34" charset="0"/>
              </a:endParaRPr>
            </a:p>
          </p:txBody>
        </p:sp>
        <p:grpSp>
          <p:nvGrpSpPr>
            <p:cNvPr id="6" name="Group 8"/>
            <p:cNvGrpSpPr>
              <a:grpSpLocks/>
            </p:cNvGrpSpPr>
            <p:nvPr/>
          </p:nvGrpSpPr>
          <p:grpSpPr bwMode="auto">
            <a:xfrm>
              <a:off x="4330700" y="2706688"/>
              <a:ext cx="395288" cy="1439862"/>
              <a:chOff x="1927" y="1570"/>
              <a:chExt cx="249" cy="907"/>
            </a:xfrm>
          </p:grpSpPr>
          <p:sp>
            <p:nvSpPr>
              <p:cNvPr id="49" name="Freeform 9"/>
              <p:cNvSpPr>
                <a:spLocks/>
              </p:cNvSpPr>
              <p:nvPr/>
            </p:nvSpPr>
            <p:spPr bwMode="auto">
              <a:xfrm>
                <a:off x="1927" y="1570"/>
                <a:ext cx="249" cy="862"/>
              </a:xfrm>
              <a:custGeom>
                <a:avLst/>
                <a:gdLst>
                  <a:gd name="T0" fmla="*/ 61 w 249"/>
                  <a:gd name="T1" fmla="*/ 0 h 862"/>
                  <a:gd name="T2" fmla="*/ 15 w 249"/>
                  <a:gd name="T3" fmla="*/ 182 h 862"/>
                  <a:gd name="T4" fmla="*/ 152 w 249"/>
                  <a:gd name="T5" fmla="*/ 363 h 862"/>
                  <a:gd name="T6" fmla="*/ 242 w 249"/>
                  <a:gd name="T7" fmla="*/ 635 h 862"/>
                  <a:gd name="T8" fmla="*/ 197 w 249"/>
                  <a:gd name="T9" fmla="*/ 862 h 862"/>
                  <a:gd name="T10" fmla="*/ 0 60000 65536"/>
                  <a:gd name="T11" fmla="*/ 0 60000 65536"/>
                  <a:gd name="T12" fmla="*/ 0 60000 65536"/>
                  <a:gd name="T13" fmla="*/ 0 60000 65536"/>
                  <a:gd name="T14" fmla="*/ 0 60000 65536"/>
                  <a:gd name="T15" fmla="*/ 0 w 249"/>
                  <a:gd name="T16" fmla="*/ 0 h 862"/>
                  <a:gd name="T17" fmla="*/ 249 w 249"/>
                  <a:gd name="T18" fmla="*/ 862 h 862"/>
                </a:gdLst>
                <a:ahLst/>
                <a:cxnLst>
                  <a:cxn ang="T10">
                    <a:pos x="T0" y="T1"/>
                  </a:cxn>
                  <a:cxn ang="T11">
                    <a:pos x="T2" y="T3"/>
                  </a:cxn>
                  <a:cxn ang="T12">
                    <a:pos x="T4" y="T5"/>
                  </a:cxn>
                  <a:cxn ang="T13">
                    <a:pos x="T6" y="T7"/>
                  </a:cxn>
                  <a:cxn ang="T14">
                    <a:pos x="T8" y="T9"/>
                  </a:cxn>
                </a:cxnLst>
                <a:rect l="T15" t="T16" r="T17" b="T18"/>
                <a:pathLst>
                  <a:path w="249" h="862">
                    <a:moveTo>
                      <a:pt x="61" y="0"/>
                    </a:moveTo>
                    <a:cubicBezTo>
                      <a:pt x="30" y="61"/>
                      <a:pt x="0" y="122"/>
                      <a:pt x="15" y="182"/>
                    </a:cubicBezTo>
                    <a:cubicBezTo>
                      <a:pt x="30" y="242"/>
                      <a:pt x="114" y="288"/>
                      <a:pt x="152" y="363"/>
                    </a:cubicBezTo>
                    <a:cubicBezTo>
                      <a:pt x="190" y="438"/>
                      <a:pt x="235" y="552"/>
                      <a:pt x="242" y="635"/>
                    </a:cubicBezTo>
                    <a:cubicBezTo>
                      <a:pt x="249" y="718"/>
                      <a:pt x="223" y="790"/>
                      <a:pt x="197" y="862"/>
                    </a:cubicBezTo>
                  </a:path>
                </a:pathLst>
              </a:custGeom>
              <a:noFill/>
              <a:ln w="28575">
                <a:solidFill>
                  <a:srgbClr val="FF0000"/>
                </a:solidFill>
                <a:round/>
                <a:headEnd/>
                <a:tailEnd/>
              </a:ln>
            </p:spPr>
            <p:txBody>
              <a:bodyPr/>
              <a:lstStyle/>
              <a:p>
                <a:pPr algn="l">
                  <a:spcBef>
                    <a:spcPct val="0"/>
                  </a:spcBef>
                  <a:buClrTx/>
                  <a:buFontTx/>
                  <a:buNone/>
                </a:pPr>
                <a:endParaRPr lang="en-US" sz="1400" dirty="0">
                  <a:latin typeface="Arial" panose="020B0604020202020204" pitchFamily="34" charset="0"/>
                  <a:cs typeface="Arial" panose="020B0604020202020204" pitchFamily="34" charset="0"/>
                </a:endParaRPr>
              </a:p>
            </p:txBody>
          </p:sp>
          <p:sp>
            <p:nvSpPr>
              <p:cNvPr id="50" name="Line 10"/>
              <p:cNvSpPr>
                <a:spLocks noChangeShapeType="1"/>
              </p:cNvSpPr>
              <p:nvPr/>
            </p:nvSpPr>
            <p:spPr bwMode="auto">
              <a:xfrm flipH="1">
                <a:off x="2109" y="2341"/>
                <a:ext cx="45" cy="136"/>
              </a:xfrm>
              <a:prstGeom prst="line">
                <a:avLst/>
              </a:prstGeom>
              <a:noFill/>
              <a:ln w="28575">
                <a:solidFill>
                  <a:srgbClr val="FF0000"/>
                </a:solidFill>
                <a:round/>
                <a:headEnd/>
                <a:tailEnd type="triangle" w="med" len="med"/>
              </a:ln>
            </p:spPr>
            <p:txBody>
              <a:bodyPr/>
              <a:lstStyle/>
              <a:p>
                <a:endParaRPr lang="en-US" dirty="0">
                  <a:latin typeface="Arial" panose="020B0604020202020204" pitchFamily="34" charset="0"/>
                  <a:cs typeface="Arial" panose="020B0604020202020204" pitchFamily="34" charset="0"/>
                </a:endParaRPr>
              </a:p>
            </p:txBody>
          </p:sp>
        </p:grpSp>
        <p:sp>
          <p:nvSpPr>
            <p:cNvPr id="51" name="Freeform 11"/>
            <p:cNvSpPr>
              <a:spLocks/>
            </p:cNvSpPr>
            <p:nvPr/>
          </p:nvSpPr>
          <p:spPr bwMode="auto">
            <a:xfrm>
              <a:off x="4175123" y="4309275"/>
              <a:ext cx="755650" cy="1150937"/>
            </a:xfrm>
            <a:custGeom>
              <a:avLst/>
              <a:gdLst>
                <a:gd name="T0" fmla="*/ 2147483647 w 476"/>
                <a:gd name="T1" fmla="*/ 0 h 725"/>
                <a:gd name="T2" fmla="*/ 2147483647 w 476"/>
                <a:gd name="T3" fmla="*/ 2147483647 h 725"/>
                <a:gd name="T4" fmla="*/ 2147483647 w 476"/>
                <a:gd name="T5" fmla="*/ 2147483647 h 725"/>
                <a:gd name="T6" fmla="*/ 2147483647 w 476"/>
                <a:gd name="T7" fmla="*/ 2147483647 h 725"/>
                <a:gd name="T8" fmla="*/ 2147483647 w 476"/>
                <a:gd name="T9" fmla="*/ 2147483647 h 725"/>
                <a:gd name="T10" fmla="*/ 2147483647 w 476"/>
                <a:gd name="T11" fmla="*/ 2147483647 h 725"/>
                <a:gd name="T12" fmla="*/ 2147483647 w 476"/>
                <a:gd name="T13" fmla="*/ 2147483647 h 725"/>
                <a:gd name="T14" fmla="*/ 2147483647 w 476"/>
                <a:gd name="T15" fmla="*/ 2147483647 h 725"/>
                <a:gd name="T16" fmla="*/ 2147483647 w 476"/>
                <a:gd name="T17" fmla="*/ 2147483647 h 7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6"/>
                <a:gd name="T28" fmla="*/ 0 h 725"/>
                <a:gd name="T29" fmla="*/ 476 w 476"/>
                <a:gd name="T30" fmla="*/ 725 h 7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6" h="725">
                  <a:moveTo>
                    <a:pt x="250" y="0"/>
                  </a:moveTo>
                  <a:cubicBezTo>
                    <a:pt x="238" y="15"/>
                    <a:pt x="227" y="30"/>
                    <a:pt x="204" y="45"/>
                  </a:cubicBezTo>
                  <a:cubicBezTo>
                    <a:pt x="181" y="60"/>
                    <a:pt x="128" y="67"/>
                    <a:pt x="113" y="90"/>
                  </a:cubicBezTo>
                  <a:cubicBezTo>
                    <a:pt x="98" y="113"/>
                    <a:pt x="128" y="151"/>
                    <a:pt x="113" y="181"/>
                  </a:cubicBezTo>
                  <a:cubicBezTo>
                    <a:pt x="98" y="211"/>
                    <a:pt x="38" y="234"/>
                    <a:pt x="23" y="272"/>
                  </a:cubicBezTo>
                  <a:cubicBezTo>
                    <a:pt x="8" y="310"/>
                    <a:pt x="0" y="378"/>
                    <a:pt x="23" y="408"/>
                  </a:cubicBezTo>
                  <a:cubicBezTo>
                    <a:pt x="46" y="438"/>
                    <a:pt x="121" y="423"/>
                    <a:pt x="159" y="453"/>
                  </a:cubicBezTo>
                  <a:cubicBezTo>
                    <a:pt x="197" y="483"/>
                    <a:pt x="197" y="544"/>
                    <a:pt x="250" y="589"/>
                  </a:cubicBezTo>
                  <a:cubicBezTo>
                    <a:pt x="303" y="634"/>
                    <a:pt x="389" y="679"/>
                    <a:pt x="476" y="725"/>
                  </a:cubicBezTo>
                </a:path>
              </a:pathLst>
            </a:custGeom>
            <a:noFill/>
            <a:ln w="28575">
              <a:solidFill>
                <a:srgbClr val="FF0000"/>
              </a:solidFill>
              <a:round/>
              <a:headEnd/>
              <a:tailEnd type="triangle"/>
            </a:ln>
          </p:spPr>
          <p:txBody>
            <a:bodyPr/>
            <a:lstStyle/>
            <a:p>
              <a:pPr algn="l">
                <a:spcBef>
                  <a:spcPct val="0"/>
                </a:spcBef>
                <a:buClrTx/>
                <a:buFontTx/>
                <a:buNone/>
              </a:pPr>
              <a:endParaRPr lang="en-US" sz="1400" dirty="0">
                <a:latin typeface="Arial" panose="020B0604020202020204" pitchFamily="34" charset="0"/>
                <a:cs typeface="Arial" panose="020B0604020202020204" pitchFamily="34" charset="0"/>
              </a:endParaRPr>
            </a:p>
          </p:txBody>
        </p:sp>
        <p:sp>
          <p:nvSpPr>
            <p:cNvPr id="53" name="Line 13"/>
            <p:cNvSpPr>
              <a:spLocks noChangeShapeType="1"/>
            </p:cNvSpPr>
            <p:nvPr/>
          </p:nvSpPr>
          <p:spPr bwMode="auto">
            <a:xfrm>
              <a:off x="4922044" y="5457825"/>
              <a:ext cx="135730" cy="166687"/>
            </a:xfrm>
            <a:prstGeom prst="line">
              <a:avLst/>
            </a:prstGeom>
            <a:noFill/>
            <a:ln w="28575">
              <a:solidFill>
                <a:srgbClr val="FF0000"/>
              </a:solidFill>
              <a:round/>
              <a:headEnd/>
              <a:tailEnd type="triangle" w="med" len="med"/>
            </a:ln>
          </p:spPr>
          <p:txBody>
            <a:bodyPr/>
            <a:lstStyle/>
            <a:p>
              <a:endParaRPr lang="en-US" dirty="0">
                <a:latin typeface="Arial" panose="020B0604020202020204" pitchFamily="34" charset="0"/>
                <a:cs typeface="Arial" panose="020B0604020202020204" pitchFamily="34" charset="0"/>
              </a:endParaRPr>
            </a:p>
          </p:txBody>
        </p:sp>
        <p:pic>
          <p:nvPicPr>
            <p:cNvPr id="54" name="Picture 14" descr="untitled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2612270">
              <a:off x="4349750" y="2635250"/>
              <a:ext cx="198438" cy="131763"/>
            </a:xfrm>
            <a:prstGeom prst="rect">
              <a:avLst/>
            </a:prstGeom>
            <a:noFill/>
            <a:ln w="9525">
              <a:noFill/>
              <a:miter lim="800000"/>
              <a:headEnd/>
              <a:tailEnd/>
            </a:ln>
          </p:spPr>
        </p:pic>
        <p:sp>
          <p:nvSpPr>
            <p:cNvPr id="79" name="Text Box 35"/>
            <p:cNvSpPr txBox="1">
              <a:spLocks noChangeArrowheads="1"/>
            </p:cNvSpPr>
            <p:nvPr/>
          </p:nvSpPr>
          <p:spPr bwMode="auto">
            <a:xfrm>
              <a:off x="3676650" y="3895725"/>
              <a:ext cx="1066800" cy="372209"/>
            </a:xfrm>
            <a:prstGeom prst="rect">
              <a:avLst/>
            </a:prstGeom>
            <a:noFill/>
            <a:ln w="9525">
              <a:noFill/>
              <a:miter lim="800000"/>
              <a:headEnd/>
              <a:tailEnd/>
            </a:ln>
          </p:spPr>
          <p:txBody>
            <a:bodyPr>
              <a:spAutoFit/>
            </a:bodyPr>
            <a:lstStyle/>
            <a:p>
              <a:pPr algn="l">
                <a:spcBef>
                  <a:spcPct val="50000"/>
                </a:spcBef>
                <a:buClrTx/>
                <a:buFontTx/>
                <a:buNone/>
              </a:pPr>
              <a:r>
                <a:rPr lang="en-US" sz="1600" b="1" dirty="0">
                  <a:latin typeface="Arial" panose="020B0604020202020204" pitchFamily="34" charset="0"/>
                  <a:cs typeface="Arial" panose="020B0604020202020204" pitchFamily="34" charset="0"/>
                </a:rPr>
                <a:t>Water</a:t>
              </a:r>
            </a:p>
          </p:txBody>
        </p:sp>
      </p:grpSp>
      <p:sp>
        <p:nvSpPr>
          <p:cNvPr id="31" name="Rectangle 30">
            <a:extLst>
              <a:ext uri="{FF2B5EF4-FFF2-40B4-BE49-F238E27FC236}">
                <a16:creationId xmlns:a16="http://schemas.microsoft.com/office/drawing/2014/main" id="{EE32A860-66AB-40FD-94EC-EB5782192468}"/>
              </a:ext>
            </a:extLst>
          </p:cNvPr>
          <p:cNvSpPr/>
          <p:nvPr/>
        </p:nvSpPr>
        <p:spPr>
          <a:xfrm>
            <a:off x="216070" y="5344242"/>
            <a:ext cx="2703136" cy="523220"/>
          </a:xfrm>
          <a:prstGeom prst="rect">
            <a:avLst/>
          </a:prstGeom>
        </p:spPr>
        <p:txBody>
          <a:bodyPr wrap="square">
            <a:spAutoFit/>
          </a:bodyPr>
          <a:lstStyle/>
          <a:p>
            <a:r>
              <a:rPr lang="en-US" sz="1400" dirty="0" smtClean="0">
                <a:latin typeface="Arial" panose="020B0604020202020204" pitchFamily="34" charset="0"/>
                <a:cs typeface="Arial" panose="020B0604020202020204" pitchFamily="34" charset="0"/>
              </a:rPr>
              <a:t>Image Courtesy </a:t>
            </a:r>
            <a:r>
              <a:rPr lang="en-US" sz="1400" dirty="0">
                <a:latin typeface="Arial" panose="020B0604020202020204" pitchFamily="34" charset="0"/>
                <a:cs typeface="Arial" panose="020B0604020202020204" pitchFamily="34" charset="0"/>
              </a:rPr>
              <a:t>of Calgon Carbon Corporation</a:t>
            </a:r>
          </a:p>
        </p:txBody>
      </p:sp>
    </p:spTree>
    <p:extLst>
      <p:ext uri="{BB962C8B-B14F-4D97-AF65-F5344CB8AC3E}">
        <p14:creationId xmlns:p14="http://schemas.microsoft.com/office/powerpoint/2010/main" val="23280756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6324601" y="2889250"/>
            <a:ext cx="3540125" cy="2973388"/>
            <a:chOff x="3024" y="1632"/>
            <a:chExt cx="2230" cy="1880"/>
          </a:xfrm>
        </p:grpSpPr>
        <p:sp>
          <p:nvSpPr>
            <p:cNvPr id="4205" name="Freeform 3"/>
            <p:cNvSpPr>
              <a:spLocks noChangeAspect="1"/>
            </p:cNvSpPr>
            <p:nvPr/>
          </p:nvSpPr>
          <p:spPr bwMode="auto">
            <a:xfrm>
              <a:off x="3136" y="2184"/>
              <a:ext cx="1989" cy="1040"/>
            </a:xfrm>
            <a:custGeom>
              <a:avLst/>
              <a:gdLst>
                <a:gd name="T0" fmla="*/ 161 w 3295"/>
                <a:gd name="T1" fmla="*/ 649 h 1631"/>
                <a:gd name="T2" fmla="*/ 197 w 3295"/>
                <a:gd name="T3" fmla="*/ 652 h 1631"/>
                <a:gd name="T4" fmla="*/ 225 w 3295"/>
                <a:gd name="T5" fmla="*/ 615 h 1631"/>
                <a:gd name="T6" fmla="*/ 247 w 3295"/>
                <a:gd name="T7" fmla="*/ 522 h 1631"/>
                <a:gd name="T8" fmla="*/ 261 w 3295"/>
                <a:gd name="T9" fmla="*/ 455 h 1631"/>
                <a:gd name="T10" fmla="*/ 296 w 3295"/>
                <a:gd name="T11" fmla="*/ 364 h 1631"/>
                <a:gd name="T12" fmla="*/ 303 w 3295"/>
                <a:gd name="T13" fmla="*/ 280 h 1631"/>
                <a:gd name="T14" fmla="*/ 322 w 3295"/>
                <a:gd name="T15" fmla="*/ 255 h 1631"/>
                <a:gd name="T16" fmla="*/ 316 w 3295"/>
                <a:gd name="T17" fmla="*/ 334 h 1631"/>
                <a:gd name="T18" fmla="*/ 307 w 3295"/>
                <a:gd name="T19" fmla="*/ 450 h 1631"/>
                <a:gd name="T20" fmla="*/ 281 w 3295"/>
                <a:gd name="T21" fmla="*/ 504 h 1631"/>
                <a:gd name="T22" fmla="*/ 263 w 3295"/>
                <a:gd name="T23" fmla="*/ 563 h 1631"/>
                <a:gd name="T24" fmla="*/ 255 w 3295"/>
                <a:gd name="T25" fmla="*/ 652 h 1631"/>
                <a:gd name="T26" fmla="*/ 374 w 3295"/>
                <a:gd name="T27" fmla="*/ 663 h 1631"/>
                <a:gd name="T28" fmla="*/ 555 w 3295"/>
                <a:gd name="T29" fmla="*/ 643 h 1631"/>
                <a:gd name="T30" fmla="*/ 668 w 3295"/>
                <a:gd name="T31" fmla="*/ 643 h 1631"/>
                <a:gd name="T32" fmla="*/ 736 w 3295"/>
                <a:gd name="T33" fmla="*/ 638 h 1631"/>
                <a:gd name="T34" fmla="*/ 768 w 3295"/>
                <a:gd name="T35" fmla="*/ 621 h 1631"/>
                <a:gd name="T36" fmla="*/ 761 w 3295"/>
                <a:gd name="T37" fmla="*/ 603 h 1631"/>
                <a:gd name="T38" fmla="*/ 724 w 3295"/>
                <a:gd name="T39" fmla="*/ 545 h 1631"/>
                <a:gd name="T40" fmla="*/ 711 w 3295"/>
                <a:gd name="T41" fmla="*/ 485 h 1631"/>
                <a:gd name="T42" fmla="*/ 686 w 3295"/>
                <a:gd name="T43" fmla="*/ 404 h 1631"/>
                <a:gd name="T44" fmla="*/ 672 w 3295"/>
                <a:gd name="T45" fmla="*/ 381 h 1631"/>
                <a:gd name="T46" fmla="*/ 710 w 3295"/>
                <a:gd name="T47" fmla="*/ 417 h 1631"/>
                <a:gd name="T48" fmla="*/ 726 w 3295"/>
                <a:gd name="T49" fmla="*/ 463 h 1631"/>
                <a:gd name="T50" fmla="*/ 752 w 3295"/>
                <a:gd name="T51" fmla="*/ 547 h 1631"/>
                <a:gd name="T52" fmla="*/ 808 w 3295"/>
                <a:gd name="T53" fmla="*/ 605 h 1631"/>
                <a:gd name="T54" fmla="*/ 825 w 3295"/>
                <a:gd name="T55" fmla="*/ 606 h 1631"/>
                <a:gd name="T56" fmla="*/ 864 w 3295"/>
                <a:gd name="T57" fmla="*/ 590 h 1631"/>
                <a:gd name="T58" fmla="*/ 925 w 3295"/>
                <a:gd name="T59" fmla="*/ 552 h 1631"/>
                <a:gd name="T60" fmla="*/ 955 w 3295"/>
                <a:gd name="T61" fmla="*/ 507 h 1631"/>
                <a:gd name="T62" fmla="*/ 999 w 3295"/>
                <a:gd name="T63" fmla="*/ 439 h 1631"/>
                <a:gd name="T64" fmla="*/ 1021 w 3295"/>
                <a:gd name="T65" fmla="*/ 381 h 1631"/>
                <a:gd name="T66" fmla="*/ 1061 w 3295"/>
                <a:gd name="T67" fmla="*/ 318 h 1631"/>
                <a:gd name="T68" fmla="*/ 1066 w 3295"/>
                <a:gd name="T69" fmla="*/ 288 h 1631"/>
                <a:gd name="T70" fmla="*/ 1044 w 3295"/>
                <a:gd name="T71" fmla="*/ 274 h 1631"/>
                <a:gd name="T72" fmla="*/ 972 w 3295"/>
                <a:gd name="T73" fmla="*/ 239 h 1631"/>
                <a:gd name="T74" fmla="*/ 938 w 3295"/>
                <a:gd name="T75" fmla="*/ 223 h 1631"/>
                <a:gd name="T76" fmla="*/ 918 w 3295"/>
                <a:gd name="T77" fmla="*/ 222 h 1631"/>
                <a:gd name="T78" fmla="*/ 849 w 3295"/>
                <a:gd name="T79" fmla="*/ 188 h 1631"/>
                <a:gd name="T80" fmla="*/ 808 w 3295"/>
                <a:gd name="T81" fmla="*/ 162 h 1631"/>
                <a:gd name="T82" fmla="*/ 882 w 3295"/>
                <a:gd name="T83" fmla="*/ 188 h 1631"/>
                <a:gd name="T84" fmla="*/ 936 w 3295"/>
                <a:gd name="T85" fmla="*/ 204 h 1631"/>
                <a:gd name="T86" fmla="*/ 1039 w 3295"/>
                <a:gd name="T87" fmla="*/ 240 h 1631"/>
                <a:gd name="T88" fmla="*/ 1084 w 3295"/>
                <a:gd name="T89" fmla="*/ 253 h 1631"/>
                <a:gd name="T90" fmla="*/ 1097 w 3295"/>
                <a:gd name="T91" fmla="*/ 234 h 1631"/>
                <a:gd name="T92" fmla="*/ 1134 w 3295"/>
                <a:gd name="T93" fmla="*/ 188 h 1631"/>
                <a:gd name="T94" fmla="*/ 1145 w 3295"/>
                <a:gd name="T95" fmla="*/ 165 h 1631"/>
                <a:gd name="T96" fmla="*/ 1168 w 3295"/>
                <a:gd name="T97" fmla="*/ 113 h 1631"/>
                <a:gd name="T98" fmla="*/ 1188 w 3295"/>
                <a:gd name="T99" fmla="*/ 40 h 1631"/>
                <a:gd name="T100" fmla="*/ 1201 w 3295"/>
                <a:gd name="T101" fmla="*/ 0 h 16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95"/>
                <a:gd name="T154" fmla="*/ 0 h 1631"/>
                <a:gd name="T155" fmla="*/ 3295 w 3295"/>
                <a:gd name="T156" fmla="*/ 1631 h 163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95" h="1631">
                  <a:moveTo>
                    <a:pt x="4" y="0"/>
                  </a:moveTo>
                  <a:lnTo>
                    <a:pt x="0" y="1380"/>
                  </a:lnTo>
                  <a:lnTo>
                    <a:pt x="381" y="1575"/>
                  </a:lnTo>
                  <a:lnTo>
                    <a:pt x="442" y="1596"/>
                  </a:lnTo>
                  <a:lnTo>
                    <a:pt x="467" y="1605"/>
                  </a:lnTo>
                  <a:lnTo>
                    <a:pt x="493" y="1609"/>
                  </a:lnTo>
                  <a:lnTo>
                    <a:pt x="519" y="1609"/>
                  </a:lnTo>
                  <a:lnTo>
                    <a:pt x="540" y="1605"/>
                  </a:lnTo>
                  <a:lnTo>
                    <a:pt x="562" y="1592"/>
                  </a:lnTo>
                  <a:lnTo>
                    <a:pt x="583" y="1575"/>
                  </a:lnTo>
                  <a:lnTo>
                    <a:pt x="600" y="1549"/>
                  </a:lnTo>
                  <a:lnTo>
                    <a:pt x="617" y="1514"/>
                  </a:lnTo>
                  <a:lnTo>
                    <a:pt x="635" y="1475"/>
                  </a:lnTo>
                  <a:lnTo>
                    <a:pt x="647" y="1427"/>
                  </a:lnTo>
                  <a:lnTo>
                    <a:pt x="669" y="1332"/>
                  </a:lnTo>
                  <a:lnTo>
                    <a:pt x="678" y="1285"/>
                  </a:lnTo>
                  <a:lnTo>
                    <a:pt x="682" y="1237"/>
                  </a:lnTo>
                  <a:lnTo>
                    <a:pt x="686" y="1194"/>
                  </a:lnTo>
                  <a:lnTo>
                    <a:pt x="699" y="1155"/>
                  </a:lnTo>
                  <a:lnTo>
                    <a:pt x="716" y="1120"/>
                  </a:lnTo>
                  <a:lnTo>
                    <a:pt x="738" y="1086"/>
                  </a:lnTo>
                  <a:lnTo>
                    <a:pt x="776" y="1021"/>
                  </a:lnTo>
                  <a:lnTo>
                    <a:pt x="802" y="960"/>
                  </a:lnTo>
                  <a:lnTo>
                    <a:pt x="811" y="895"/>
                  </a:lnTo>
                  <a:lnTo>
                    <a:pt x="815" y="835"/>
                  </a:lnTo>
                  <a:lnTo>
                    <a:pt x="815" y="752"/>
                  </a:lnTo>
                  <a:lnTo>
                    <a:pt x="819" y="731"/>
                  </a:lnTo>
                  <a:lnTo>
                    <a:pt x="832" y="688"/>
                  </a:lnTo>
                  <a:lnTo>
                    <a:pt x="853" y="649"/>
                  </a:lnTo>
                  <a:lnTo>
                    <a:pt x="871" y="623"/>
                  </a:lnTo>
                  <a:lnTo>
                    <a:pt x="879" y="623"/>
                  </a:lnTo>
                  <a:lnTo>
                    <a:pt x="884" y="627"/>
                  </a:lnTo>
                  <a:lnTo>
                    <a:pt x="884" y="670"/>
                  </a:lnTo>
                  <a:lnTo>
                    <a:pt x="879" y="701"/>
                  </a:lnTo>
                  <a:lnTo>
                    <a:pt x="875" y="739"/>
                  </a:lnTo>
                  <a:lnTo>
                    <a:pt x="866" y="822"/>
                  </a:lnTo>
                  <a:lnTo>
                    <a:pt x="858" y="891"/>
                  </a:lnTo>
                  <a:lnTo>
                    <a:pt x="853" y="1008"/>
                  </a:lnTo>
                  <a:lnTo>
                    <a:pt x="849" y="1060"/>
                  </a:lnTo>
                  <a:lnTo>
                    <a:pt x="841" y="1107"/>
                  </a:lnTo>
                  <a:lnTo>
                    <a:pt x="823" y="1151"/>
                  </a:lnTo>
                  <a:lnTo>
                    <a:pt x="802" y="1185"/>
                  </a:lnTo>
                  <a:lnTo>
                    <a:pt x="781" y="1224"/>
                  </a:lnTo>
                  <a:lnTo>
                    <a:pt x="772" y="1241"/>
                  </a:lnTo>
                  <a:lnTo>
                    <a:pt x="763" y="1263"/>
                  </a:lnTo>
                  <a:lnTo>
                    <a:pt x="750" y="1306"/>
                  </a:lnTo>
                  <a:lnTo>
                    <a:pt x="733" y="1345"/>
                  </a:lnTo>
                  <a:lnTo>
                    <a:pt x="720" y="1384"/>
                  </a:lnTo>
                  <a:lnTo>
                    <a:pt x="712" y="1427"/>
                  </a:lnTo>
                  <a:lnTo>
                    <a:pt x="703" y="1479"/>
                  </a:lnTo>
                  <a:lnTo>
                    <a:pt x="699" y="1536"/>
                  </a:lnTo>
                  <a:lnTo>
                    <a:pt x="699" y="1605"/>
                  </a:lnTo>
                  <a:lnTo>
                    <a:pt x="703" y="1618"/>
                  </a:lnTo>
                  <a:lnTo>
                    <a:pt x="712" y="1626"/>
                  </a:lnTo>
                  <a:lnTo>
                    <a:pt x="720" y="1631"/>
                  </a:lnTo>
                  <a:lnTo>
                    <a:pt x="1025" y="1631"/>
                  </a:lnTo>
                  <a:lnTo>
                    <a:pt x="1137" y="1626"/>
                  </a:lnTo>
                  <a:lnTo>
                    <a:pt x="1240" y="1618"/>
                  </a:lnTo>
                  <a:lnTo>
                    <a:pt x="1433" y="1592"/>
                  </a:lnTo>
                  <a:lnTo>
                    <a:pt x="1523" y="1583"/>
                  </a:lnTo>
                  <a:lnTo>
                    <a:pt x="1609" y="1575"/>
                  </a:lnTo>
                  <a:lnTo>
                    <a:pt x="1690" y="1575"/>
                  </a:lnTo>
                  <a:lnTo>
                    <a:pt x="1763" y="1579"/>
                  </a:lnTo>
                  <a:lnTo>
                    <a:pt x="1832" y="1583"/>
                  </a:lnTo>
                  <a:lnTo>
                    <a:pt x="1892" y="1587"/>
                  </a:lnTo>
                  <a:lnTo>
                    <a:pt x="1922" y="1587"/>
                  </a:lnTo>
                  <a:lnTo>
                    <a:pt x="1956" y="1583"/>
                  </a:lnTo>
                  <a:lnTo>
                    <a:pt x="2021" y="1570"/>
                  </a:lnTo>
                  <a:lnTo>
                    <a:pt x="2051" y="1557"/>
                  </a:lnTo>
                  <a:lnTo>
                    <a:pt x="2072" y="1549"/>
                  </a:lnTo>
                  <a:lnTo>
                    <a:pt x="2094" y="1536"/>
                  </a:lnTo>
                  <a:lnTo>
                    <a:pt x="2107" y="1527"/>
                  </a:lnTo>
                  <a:lnTo>
                    <a:pt x="2111" y="1523"/>
                  </a:lnTo>
                  <a:lnTo>
                    <a:pt x="2115" y="1514"/>
                  </a:lnTo>
                  <a:lnTo>
                    <a:pt x="2107" y="1501"/>
                  </a:lnTo>
                  <a:lnTo>
                    <a:pt x="2089" y="1484"/>
                  </a:lnTo>
                  <a:lnTo>
                    <a:pt x="2072" y="1453"/>
                  </a:lnTo>
                  <a:lnTo>
                    <a:pt x="2046" y="1419"/>
                  </a:lnTo>
                  <a:lnTo>
                    <a:pt x="2016" y="1384"/>
                  </a:lnTo>
                  <a:lnTo>
                    <a:pt x="1986" y="1341"/>
                  </a:lnTo>
                  <a:lnTo>
                    <a:pt x="1973" y="1319"/>
                  </a:lnTo>
                  <a:lnTo>
                    <a:pt x="1965" y="1298"/>
                  </a:lnTo>
                  <a:lnTo>
                    <a:pt x="1956" y="1246"/>
                  </a:lnTo>
                  <a:lnTo>
                    <a:pt x="1952" y="1194"/>
                  </a:lnTo>
                  <a:lnTo>
                    <a:pt x="1943" y="1138"/>
                  </a:lnTo>
                  <a:lnTo>
                    <a:pt x="1935" y="1090"/>
                  </a:lnTo>
                  <a:lnTo>
                    <a:pt x="1913" y="1038"/>
                  </a:lnTo>
                  <a:lnTo>
                    <a:pt x="1883" y="995"/>
                  </a:lnTo>
                  <a:lnTo>
                    <a:pt x="1866" y="973"/>
                  </a:lnTo>
                  <a:lnTo>
                    <a:pt x="1853" y="956"/>
                  </a:lnTo>
                  <a:lnTo>
                    <a:pt x="1845" y="943"/>
                  </a:lnTo>
                  <a:lnTo>
                    <a:pt x="1845" y="938"/>
                  </a:lnTo>
                  <a:lnTo>
                    <a:pt x="1849" y="938"/>
                  </a:lnTo>
                  <a:lnTo>
                    <a:pt x="1875" y="956"/>
                  </a:lnTo>
                  <a:lnTo>
                    <a:pt x="1896" y="973"/>
                  </a:lnTo>
                  <a:lnTo>
                    <a:pt x="1948" y="1025"/>
                  </a:lnTo>
                  <a:lnTo>
                    <a:pt x="1961" y="1042"/>
                  </a:lnTo>
                  <a:lnTo>
                    <a:pt x="1973" y="1073"/>
                  </a:lnTo>
                  <a:lnTo>
                    <a:pt x="1982" y="1103"/>
                  </a:lnTo>
                  <a:lnTo>
                    <a:pt x="1991" y="1138"/>
                  </a:lnTo>
                  <a:lnTo>
                    <a:pt x="1999" y="1176"/>
                  </a:lnTo>
                  <a:lnTo>
                    <a:pt x="2025" y="1259"/>
                  </a:lnTo>
                  <a:lnTo>
                    <a:pt x="2038" y="1302"/>
                  </a:lnTo>
                  <a:lnTo>
                    <a:pt x="2064" y="1345"/>
                  </a:lnTo>
                  <a:lnTo>
                    <a:pt x="2098" y="1384"/>
                  </a:lnTo>
                  <a:lnTo>
                    <a:pt x="2137" y="1423"/>
                  </a:lnTo>
                  <a:lnTo>
                    <a:pt x="2179" y="1458"/>
                  </a:lnTo>
                  <a:lnTo>
                    <a:pt x="2218" y="1488"/>
                  </a:lnTo>
                  <a:lnTo>
                    <a:pt x="2235" y="1497"/>
                  </a:lnTo>
                  <a:lnTo>
                    <a:pt x="2248" y="1501"/>
                  </a:lnTo>
                  <a:lnTo>
                    <a:pt x="2257" y="1501"/>
                  </a:lnTo>
                  <a:lnTo>
                    <a:pt x="2265" y="1492"/>
                  </a:lnTo>
                  <a:lnTo>
                    <a:pt x="2287" y="1475"/>
                  </a:lnTo>
                  <a:lnTo>
                    <a:pt x="2321" y="1466"/>
                  </a:lnTo>
                  <a:lnTo>
                    <a:pt x="2347" y="1462"/>
                  </a:lnTo>
                  <a:lnTo>
                    <a:pt x="2373" y="1453"/>
                  </a:lnTo>
                  <a:lnTo>
                    <a:pt x="2433" y="1419"/>
                  </a:lnTo>
                  <a:lnTo>
                    <a:pt x="2488" y="1384"/>
                  </a:lnTo>
                  <a:lnTo>
                    <a:pt x="2514" y="1367"/>
                  </a:lnTo>
                  <a:lnTo>
                    <a:pt x="2540" y="1358"/>
                  </a:lnTo>
                  <a:lnTo>
                    <a:pt x="2561" y="1345"/>
                  </a:lnTo>
                  <a:lnTo>
                    <a:pt x="2583" y="1319"/>
                  </a:lnTo>
                  <a:lnTo>
                    <a:pt x="2604" y="1285"/>
                  </a:lnTo>
                  <a:lnTo>
                    <a:pt x="2621" y="1246"/>
                  </a:lnTo>
                  <a:lnTo>
                    <a:pt x="2660" y="1168"/>
                  </a:lnTo>
                  <a:lnTo>
                    <a:pt x="2682" y="1138"/>
                  </a:lnTo>
                  <a:lnTo>
                    <a:pt x="2724" y="1103"/>
                  </a:lnTo>
                  <a:lnTo>
                    <a:pt x="2742" y="1081"/>
                  </a:lnTo>
                  <a:lnTo>
                    <a:pt x="2754" y="1051"/>
                  </a:lnTo>
                  <a:lnTo>
                    <a:pt x="2763" y="1021"/>
                  </a:lnTo>
                  <a:lnTo>
                    <a:pt x="2789" y="964"/>
                  </a:lnTo>
                  <a:lnTo>
                    <a:pt x="2802" y="938"/>
                  </a:lnTo>
                  <a:lnTo>
                    <a:pt x="2845" y="904"/>
                  </a:lnTo>
                  <a:lnTo>
                    <a:pt x="2862" y="882"/>
                  </a:lnTo>
                  <a:lnTo>
                    <a:pt x="2892" y="835"/>
                  </a:lnTo>
                  <a:lnTo>
                    <a:pt x="2913" y="783"/>
                  </a:lnTo>
                  <a:lnTo>
                    <a:pt x="2930" y="735"/>
                  </a:lnTo>
                  <a:lnTo>
                    <a:pt x="2935" y="722"/>
                  </a:lnTo>
                  <a:lnTo>
                    <a:pt x="2935" y="714"/>
                  </a:lnTo>
                  <a:lnTo>
                    <a:pt x="2926" y="709"/>
                  </a:lnTo>
                  <a:lnTo>
                    <a:pt x="2913" y="709"/>
                  </a:lnTo>
                  <a:lnTo>
                    <a:pt x="2883" y="701"/>
                  </a:lnTo>
                  <a:lnTo>
                    <a:pt x="2875" y="692"/>
                  </a:lnTo>
                  <a:lnTo>
                    <a:pt x="2866" y="675"/>
                  </a:lnTo>
                  <a:lnTo>
                    <a:pt x="2853" y="653"/>
                  </a:lnTo>
                  <a:lnTo>
                    <a:pt x="2793" y="623"/>
                  </a:lnTo>
                  <a:lnTo>
                    <a:pt x="2754" y="610"/>
                  </a:lnTo>
                  <a:lnTo>
                    <a:pt x="2669" y="588"/>
                  </a:lnTo>
                  <a:lnTo>
                    <a:pt x="2634" y="575"/>
                  </a:lnTo>
                  <a:lnTo>
                    <a:pt x="2604" y="562"/>
                  </a:lnTo>
                  <a:lnTo>
                    <a:pt x="2587" y="553"/>
                  </a:lnTo>
                  <a:lnTo>
                    <a:pt x="2574" y="549"/>
                  </a:lnTo>
                  <a:lnTo>
                    <a:pt x="2566" y="553"/>
                  </a:lnTo>
                  <a:lnTo>
                    <a:pt x="2549" y="553"/>
                  </a:lnTo>
                  <a:lnTo>
                    <a:pt x="2531" y="549"/>
                  </a:lnTo>
                  <a:lnTo>
                    <a:pt x="2518" y="545"/>
                  </a:lnTo>
                  <a:lnTo>
                    <a:pt x="2501" y="540"/>
                  </a:lnTo>
                  <a:lnTo>
                    <a:pt x="2463" y="523"/>
                  </a:lnTo>
                  <a:lnTo>
                    <a:pt x="2420" y="506"/>
                  </a:lnTo>
                  <a:lnTo>
                    <a:pt x="2330" y="463"/>
                  </a:lnTo>
                  <a:lnTo>
                    <a:pt x="2252" y="424"/>
                  </a:lnTo>
                  <a:lnTo>
                    <a:pt x="2231" y="406"/>
                  </a:lnTo>
                  <a:lnTo>
                    <a:pt x="2222" y="402"/>
                  </a:lnTo>
                  <a:lnTo>
                    <a:pt x="2218" y="398"/>
                  </a:lnTo>
                  <a:lnTo>
                    <a:pt x="2231" y="398"/>
                  </a:lnTo>
                  <a:lnTo>
                    <a:pt x="2282" y="415"/>
                  </a:lnTo>
                  <a:lnTo>
                    <a:pt x="2325" y="428"/>
                  </a:lnTo>
                  <a:lnTo>
                    <a:pt x="2420" y="463"/>
                  </a:lnTo>
                  <a:lnTo>
                    <a:pt x="2467" y="476"/>
                  </a:lnTo>
                  <a:lnTo>
                    <a:pt x="2501" y="484"/>
                  </a:lnTo>
                  <a:lnTo>
                    <a:pt x="2531" y="493"/>
                  </a:lnTo>
                  <a:lnTo>
                    <a:pt x="2570" y="502"/>
                  </a:lnTo>
                  <a:lnTo>
                    <a:pt x="2647" y="523"/>
                  </a:lnTo>
                  <a:lnTo>
                    <a:pt x="2729" y="549"/>
                  </a:lnTo>
                  <a:lnTo>
                    <a:pt x="2802" y="575"/>
                  </a:lnTo>
                  <a:lnTo>
                    <a:pt x="2853" y="592"/>
                  </a:lnTo>
                  <a:lnTo>
                    <a:pt x="2888" y="605"/>
                  </a:lnTo>
                  <a:lnTo>
                    <a:pt x="2918" y="614"/>
                  </a:lnTo>
                  <a:lnTo>
                    <a:pt x="2956" y="623"/>
                  </a:lnTo>
                  <a:lnTo>
                    <a:pt x="2973" y="623"/>
                  </a:lnTo>
                  <a:lnTo>
                    <a:pt x="2986" y="618"/>
                  </a:lnTo>
                  <a:lnTo>
                    <a:pt x="2995" y="614"/>
                  </a:lnTo>
                  <a:lnTo>
                    <a:pt x="3003" y="605"/>
                  </a:lnTo>
                  <a:lnTo>
                    <a:pt x="3012" y="575"/>
                  </a:lnTo>
                  <a:lnTo>
                    <a:pt x="3025" y="545"/>
                  </a:lnTo>
                  <a:lnTo>
                    <a:pt x="3051" y="519"/>
                  </a:lnTo>
                  <a:lnTo>
                    <a:pt x="3081" y="493"/>
                  </a:lnTo>
                  <a:lnTo>
                    <a:pt x="3111" y="463"/>
                  </a:lnTo>
                  <a:lnTo>
                    <a:pt x="3124" y="445"/>
                  </a:lnTo>
                  <a:lnTo>
                    <a:pt x="3132" y="424"/>
                  </a:lnTo>
                  <a:lnTo>
                    <a:pt x="3136" y="419"/>
                  </a:lnTo>
                  <a:lnTo>
                    <a:pt x="3141" y="406"/>
                  </a:lnTo>
                  <a:lnTo>
                    <a:pt x="3154" y="385"/>
                  </a:lnTo>
                  <a:lnTo>
                    <a:pt x="3166" y="359"/>
                  </a:lnTo>
                  <a:lnTo>
                    <a:pt x="3192" y="302"/>
                  </a:lnTo>
                  <a:lnTo>
                    <a:pt x="3205" y="277"/>
                  </a:lnTo>
                  <a:lnTo>
                    <a:pt x="3214" y="251"/>
                  </a:lnTo>
                  <a:lnTo>
                    <a:pt x="3222" y="220"/>
                  </a:lnTo>
                  <a:lnTo>
                    <a:pt x="3235" y="186"/>
                  </a:lnTo>
                  <a:lnTo>
                    <a:pt x="3261" y="99"/>
                  </a:lnTo>
                  <a:lnTo>
                    <a:pt x="3274" y="60"/>
                  </a:lnTo>
                  <a:lnTo>
                    <a:pt x="3287" y="30"/>
                  </a:lnTo>
                  <a:lnTo>
                    <a:pt x="3291" y="8"/>
                  </a:lnTo>
                  <a:lnTo>
                    <a:pt x="3295" y="0"/>
                  </a:lnTo>
                  <a:lnTo>
                    <a:pt x="4" y="0"/>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206" name="Freeform 4"/>
            <p:cNvSpPr>
              <a:spLocks noChangeAspect="1"/>
            </p:cNvSpPr>
            <p:nvPr/>
          </p:nvSpPr>
          <p:spPr bwMode="auto">
            <a:xfrm>
              <a:off x="3132" y="2437"/>
              <a:ext cx="1778" cy="790"/>
            </a:xfrm>
            <a:custGeom>
              <a:avLst/>
              <a:gdLst>
                <a:gd name="T0" fmla="*/ 191 w 2944"/>
                <a:gd name="T1" fmla="*/ 492 h 1237"/>
                <a:gd name="T2" fmla="*/ 232 w 2944"/>
                <a:gd name="T3" fmla="*/ 439 h 1237"/>
                <a:gd name="T4" fmla="*/ 255 w 2944"/>
                <a:gd name="T5" fmla="*/ 308 h 1237"/>
                <a:gd name="T6" fmla="*/ 298 w 2944"/>
                <a:gd name="T7" fmla="*/ 178 h 1237"/>
                <a:gd name="T8" fmla="*/ 319 w 2944"/>
                <a:gd name="T9" fmla="*/ 90 h 1237"/>
                <a:gd name="T10" fmla="*/ 323 w 2944"/>
                <a:gd name="T11" fmla="*/ 139 h 1237"/>
                <a:gd name="T12" fmla="*/ 304 w 2944"/>
                <a:gd name="T13" fmla="*/ 307 h 1237"/>
                <a:gd name="T14" fmla="*/ 271 w 2944"/>
                <a:gd name="T15" fmla="*/ 386 h 1237"/>
                <a:gd name="T16" fmla="*/ 260 w 2944"/>
                <a:gd name="T17" fmla="*/ 498 h 1237"/>
                <a:gd name="T18" fmla="*/ 524 w 2944"/>
                <a:gd name="T19" fmla="*/ 485 h 1237"/>
                <a:gd name="T20" fmla="*/ 692 w 2944"/>
                <a:gd name="T21" fmla="*/ 483 h 1237"/>
                <a:gd name="T22" fmla="*/ 766 w 2944"/>
                <a:gd name="T23" fmla="*/ 462 h 1237"/>
                <a:gd name="T24" fmla="*/ 756 w 2944"/>
                <a:gd name="T25" fmla="*/ 430 h 1237"/>
                <a:gd name="T26" fmla="*/ 714 w 2944"/>
                <a:gd name="T27" fmla="*/ 346 h 1237"/>
                <a:gd name="T28" fmla="*/ 681 w 2944"/>
                <a:gd name="T29" fmla="*/ 234 h 1237"/>
                <a:gd name="T30" fmla="*/ 685 w 2944"/>
                <a:gd name="T31" fmla="*/ 225 h 1237"/>
                <a:gd name="T32" fmla="*/ 726 w 2944"/>
                <a:gd name="T33" fmla="*/ 287 h 1237"/>
                <a:gd name="T34" fmla="*/ 769 w 2944"/>
                <a:gd name="T35" fmla="*/ 402 h 1237"/>
                <a:gd name="T36" fmla="*/ 825 w 2944"/>
                <a:gd name="T37" fmla="*/ 448 h 1237"/>
                <a:gd name="T38" fmla="*/ 867 w 2944"/>
                <a:gd name="T39" fmla="*/ 429 h 1237"/>
                <a:gd name="T40" fmla="*/ 943 w 2944"/>
                <a:gd name="T41" fmla="*/ 376 h 1237"/>
                <a:gd name="T42" fmla="*/ 994 w 2944"/>
                <a:gd name="T43" fmla="*/ 286 h 1237"/>
                <a:gd name="T44" fmla="*/ 1024 w 2944"/>
                <a:gd name="T45" fmla="*/ 218 h 1237"/>
                <a:gd name="T46" fmla="*/ 1071 w 2944"/>
                <a:gd name="T47" fmla="*/ 132 h 1237"/>
                <a:gd name="T48" fmla="*/ 1048 w 2944"/>
                <a:gd name="T49" fmla="*/ 120 h 1237"/>
                <a:gd name="T50" fmla="*/ 963 w 2944"/>
                <a:gd name="T51" fmla="*/ 74 h 1237"/>
                <a:gd name="T52" fmla="*/ 925 w 2944"/>
                <a:gd name="T53" fmla="*/ 63 h 1237"/>
                <a:gd name="T54" fmla="*/ 823 w 2944"/>
                <a:gd name="T55" fmla="*/ 12 h 1237"/>
                <a:gd name="T56" fmla="*/ 812 w 2944"/>
                <a:gd name="T57" fmla="*/ 0 h 1237"/>
                <a:gd name="T58" fmla="*/ 914 w 2944"/>
                <a:gd name="T59" fmla="*/ 56 h 1237"/>
                <a:gd name="T60" fmla="*/ 945 w 2944"/>
                <a:gd name="T61" fmla="*/ 61 h 1237"/>
                <a:gd name="T62" fmla="*/ 1042 w 2944"/>
                <a:gd name="T63" fmla="*/ 102 h 1237"/>
                <a:gd name="T64" fmla="*/ 1069 w 2944"/>
                <a:gd name="T65" fmla="*/ 125 h 1237"/>
                <a:gd name="T66" fmla="*/ 1058 w 2944"/>
                <a:gd name="T67" fmla="*/ 178 h 1237"/>
                <a:gd name="T68" fmla="*/ 1011 w 2944"/>
                <a:gd name="T69" fmla="*/ 254 h 1237"/>
                <a:gd name="T70" fmla="*/ 974 w 2944"/>
                <a:gd name="T71" fmla="*/ 314 h 1237"/>
                <a:gd name="T72" fmla="*/ 928 w 2944"/>
                <a:gd name="T73" fmla="*/ 393 h 1237"/>
                <a:gd name="T74" fmla="*/ 849 w 2944"/>
                <a:gd name="T75" fmla="*/ 437 h 1237"/>
                <a:gd name="T76" fmla="*/ 817 w 2944"/>
                <a:gd name="T77" fmla="*/ 450 h 1237"/>
                <a:gd name="T78" fmla="*/ 753 w 2944"/>
                <a:gd name="T79" fmla="*/ 386 h 1237"/>
                <a:gd name="T80" fmla="*/ 720 w 2944"/>
                <a:gd name="T81" fmla="*/ 275 h 1237"/>
                <a:gd name="T82" fmla="*/ 676 w 2944"/>
                <a:gd name="T83" fmla="*/ 222 h 1237"/>
                <a:gd name="T84" fmla="*/ 709 w 2944"/>
                <a:gd name="T85" fmla="*/ 282 h 1237"/>
                <a:gd name="T86" fmla="*/ 728 w 2944"/>
                <a:gd name="T87" fmla="*/ 384 h 1237"/>
                <a:gd name="T88" fmla="*/ 775 w 2944"/>
                <a:gd name="T89" fmla="*/ 455 h 1237"/>
                <a:gd name="T90" fmla="*/ 750 w 2944"/>
                <a:gd name="T91" fmla="*/ 475 h 1237"/>
                <a:gd name="T92" fmla="*/ 645 w 2944"/>
                <a:gd name="T93" fmla="*/ 483 h 1237"/>
                <a:gd name="T94" fmla="*/ 417 w 2944"/>
                <a:gd name="T95" fmla="*/ 503 h 1237"/>
                <a:gd name="T96" fmla="*/ 255 w 2944"/>
                <a:gd name="T97" fmla="*/ 492 h 1237"/>
                <a:gd name="T98" fmla="*/ 274 w 2944"/>
                <a:gd name="T99" fmla="*/ 370 h 1237"/>
                <a:gd name="T100" fmla="*/ 307 w 2944"/>
                <a:gd name="T101" fmla="*/ 289 h 1237"/>
                <a:gd name="T102" fmla="*/ 321 w 2944"/>
                <a:gd name="T103" fmla="*/ 124 h 1237"/>
                <a:gd name="T104" fmla="*/ 307 w 2944"/>
                <a:gd name="T105" fmla="*/ 118 h 1237"/>
                <a:gd name="T106" fmla="*/ 287 w 2944"/>
                <a:gd name="T107" fmla="*/ 254 h 1237"/>
                <a:gd name="T108" fmla="*/ 251 w 2944"/>
                <a:gd name="T109" fmla="*/ 361 h 1237"/>
                <a:gd name="T110" fmla="*/ 216 w 2944"/>
                <a:gd name="T111" fmla="*/ 480 h 1237"/>
                <a:gd name="T112" fmla="*/ 172 w 2944"/>
                <a:gd name="T113" fmla="*/ 494 h 123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44"/>
                <a:gd name="T172" fmla="*/ 0 h 1237"/>
                <a:gd name="T173" fmla="*/ 2944 w 2944"/>
                <a:gd name="T174" fmla="*/ 1237 h 123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44" h="1237">
                  <a:moveTo>
                    <a:pt x="5" y="977"/>
                  </a:moveTo>
                  <a:lnTo>
                    <a:pt x="386" y="1172"/>
                  </a:lnTo>
                  <a:lnTo>
                    <a:pt x="447" y="1194"/>
                  </a:lnTo>
                  <a:lnTo>
                    <a:pt x="472" y="1202"/>
                  </a:lnTo>
                  <a:lnTo>
                    <a:pt x="498" y="1207"/>
                  </a:lnTo>
                  <a:lnTo>
                    <a:pt x="524" y="1207"/>
                  </a:lnTo>
                  <a:lnTo>
                    <a:pt x="545" y="1202"/>
                  </a:lnTo>
                  <a:lnTo>
                    <a:pt x="567" y="1189"/>
                  </a:lnTo>
                  <a:lnTo>
                    <a:pt x="584" y="1177"/>
                  </a:lnTo>
                  <a:lnTo>
                    <a:pt x="601" y="1151"/>
                  </a:lnTo>
                  <a:lnTo>
                    <a:pt x="618" y="1116"/>
                  </a:lnTo>
                  <a:lnTo>
                    <a:pt x="635" y="1077"/>
                  </a:lnTo>
                  <a:lnTo>
                    <a:pt x="648" y="1029"/>
                  </a:lnTo>
                  <a:lnTo>
                    <a:pt x="670" y="934"/>
                  </a:lnTo>
                  <a:lnTo>
                    <a:pt x="678" y="887"/>
                  </a:lnTo>
                  <a:lnTo>
                    <a:pt x="683" y="839"/>
                  </a:lnTo>
                  <a:lnTo>
                    <a:pt x="687" y="796"/>
                  </a:lnTo>
                  <a:lnTo>
                    <a:pt x="700" y="757"/>
                  </a:lnTo>
                  <a:lnTo>
                    <a:pt x="717" y="722"/>
                  </a:lnTo>
                  <a:lnTo>
                    <a:pt x="738" y="688"/>
                  </a:lnTo>
                  <a:lnTo>
                    <a:pt x="777" y="623"/>
                  </a:lnTo>
                  <a:lnTo>
                    <a:pt x="803" y="562"/>
                  </a:lnTo>
                  <a:lnTo>
                    <a:pt x="811" y="497"/>
                  </a:lnTo>
                  <a:lnTo>
                    <a:pt x="816" y="437"/>
                  </a:lnTo>
                  <a:lnTo>
                    <a:pt x="816" y="354"/>
                  </a:lnTo>
                  <a:lnTo>
                    <a:pt x="820" y="333"/>
                  </a:lnTo>
                  <a:lnTo>
                    <a:pt x="833" y="290"/>
                  </a:lnTo>
                  <a:lnTo>
                    <a:pt x="854" y="251"/>
                  </a:lnTo>
                  <a:lnTo>
                    <a:pt x="871" y="225"/>
                  </a:lnTo>
                  <a:lnTo>
                    <a:pt x="876" y="220"/>
                  </a:lnTo>
                  <a:lnTo>
                    <a:pt x="884" y="220"/>
                  </a:lnTo>
                  <a:lnTo>
                    <a:pt x="889" y="225"/>
                  </a:lnTo>
                  <a:lnTo>
                    <a:pt x="893" y="229"/>
                  </a:lnTo>
                  <a:lnTo>
                    <a:pt x="893" y="272"/>
                  </a:lnTo>
                  <a:lnTo>
                    <a:pt x="889" y="303"/>
                  </a:lnTo>
                  <a:lnTo>
                    <a:pt x="884" y="341"/>
                  </a:lnTo>
                  <a:lnTo>
                    <a:pt x="876" y="424"/>
                  </a:lnTo>
                  <a:lnTo>
                    <a:pt x="867" y="493"/>
                  </a:lnTo>
                  <a:lnTo>
                    <a:pt x="863" y="610"/>
                  </a:lnTo>
                  <a:lnTo>
                    <a:pt x="858" y="662"/>
                  </a:lnTo>
                  <a:lnTo>
                    <a:pt x="850" y="709"/>
                  </a:lnTo>
                  <a:lnTo>
                    <a:pt x="833" y="753"/>
                  </a:lnTo>
                  <a:lnTo>
                    <a:pt x="811" y="787"/>
                  </a:lnTo>
                  <a:lnTo>
                    <a:pt x="790" y="826"/>
                  </a:lnTo>
                  <a:lnTo>
                    <a:pt x="781" y="843"/>
                  </a:lnTo>
                  <a:lnTo>
                    <a:pt x="773" y="865"/>
                  </a:lnTo>
                  <a:lnTo>
                    <a:pt x="760" y="908"/>
                  </a:lnTo>
                  <a:lnTo>
                    <a:pt x="743" y="947"/>
                  </a:lnTo>
                  <a:lnTo>
                    <a:pt x="730" y="986"/>
                  </a:lnTo>
                  <a:lnTo>
                    <a:pt x="721" y="1029"/>
                  </a:lnTo>
                  <a:lnTo>
                    <a:pt x="713" y="1081"/>
                  </a:lnTo>
                  <a:lnTo>
                    <a:pt x="708" y="1138"/>
                  </a:lnTo>
                  <a:lnTo>
                    <a:pt x="708" y="1207"/>
                  </a:lnTo>
                  <a:lnTo>
                    <a:pt x="713" y="1220"/>
                  </a:lnTo>
                  <a:lnTo>
                    <a:pt x="717" y="1224"/>
                  </a:lnTo>
                  <a:lnTo>
                    <a:pt x="725" y="1228"/>
                  </a:lnTo>
                  <a:lnTo>
                    <a:pt x="1030" y="1228"/>
                  </a:lnTo>
                  <a:lnTo>
                    <a:pt x="1142" y="1224"/>
                  </a:lnTo>
                  <a:lnTo>
                    <a:pt x="1245" y="1215"/>
                  </a:lnTo>
                  <a:lnTo>
                    <a:pt x="1438" y="1189"/>
                  </a:lnTo>
                  <a:lnTo>
                    <a:pt x="1528" y="1181"/>
                  </a:lnTo>
                  <a:lnTo>
                    <a:pt x="1614" y="1172"/>
                  </a:lnTo>
                  <a:lnTo>
                    <a:pt x="1695" y="1172"/>
                  </a:lnTo>
                  <a:lnTo>
                    <a:pt x="1768" y="1177"/>
                  </a:lnTo>
                  <a:lnTo>
                    <a:pt x="1837" y="1181"/>
                  </a:lnTo>
                  <a:lnTo>
                    <a:pt x="1897" y="1185"/>
                  </a:lnTo>
                  <a:lnTo>
                    <a:pt x="1927" y="1185"/>
                  </a:lnTo>
                  <a:lnTo>
                    <a:pt x="1961" y="1181"/>
                  </a:lnTo>
                  <a:lnTo>
                    <a:pt x="2026" y="1168"/>
                  </a:lnTo>
                  <a:lnTo>
                    <a:pt x="2056" y="1155"/>
                  </a:lnTo>
                  <a:lnTo>
                    <a:pt x="2077" y="1146"/>
                  </a:lnTo>
                  <a:lnTo>
                    <a:pt x="2099" y="1133"/>
                  </a:lnTo>
                  <a:lnTo>
                    <a:pt x="2112" y="1125"/>
                  </a:lnTo>
                  <a:lnTo>
                    <a:pt x="2116" y="1116"/>
                  </a:lnTo>
                  <a:lnTo>
                    <a:pt x="2107" y="1103"/>
                  </a:lnTo>
                  <a:lnTo>
                    <a:pt x="2090" y="1086"/>
                  </a:lnTo>
                  <a:lnTo>
                    <a:pt x="2073" y="1055"/>
                  </a:lnTo>
                  <a:lnTo>
                    <a:pt x="2047" y="1021"/>
                  </a:lnTo>
                  <a:lnTo>
                    <a:pt x="2017" y="986"/>
                  </a:lnTo>
                  <a:lnTo>
                    <a:pt x="1987" y="943"/>
                  </a:lnTo>
                  <a:lnTo>
                    <a:pt x="1974" y="921"/>
                  </a:lnTo>
                  <a:lnTo>
                    <a:pt x="1966" y="900"/>
                  </a:lnTo>
                  <a:lnTo>
                    <a:pt x="1957" y="848"/>
                  </a:lnTo>
                  <a:lnTo>
                    <a:pt x="1953" y="796"/>
                  </a:lnTo>
                  <a:lnTo>
                    <a:pt x="1944" y="740"/>
                  </a:lnTo>
                  <a:lnTo>
                    <a:pt x="1936" y="692"/>
                  </a:lnTo>
                  <a:lnTo>
                    <a:pt x="1914" y="640"/>
                  </a:lnTo>
                  <a:lnTo>
                    <a:pt x="1884" y="597"/>
                  </a:lnTo>
                  <a:lnTo>
                    <a:pt x="1867" y="575"/>
                  </a:lnTo>
                  <a:lnTo>
                    <a:pt x="1854" y="558"/>
                  </a:lnTo>
                  <a:lnTo>
                    <a:pt x="1845" y="545"/>
                  </a:lnTo>
                  <a:lnTo>
                    <a:pt x="1845" y="540"/>
                  </a:lnTo>
                  <a:lnTo>
                    <a:pt x="1850" y="536"/>
                  </a:lnTo>
                  <a:lnTo>
                    <a:pt x="1854" y="536"/>
                  </a:lnTo>
                  <a:lnTo>
                    <a:pt x="1880" y="553"/>
                  </a:lnTo>
                  <a:lnTo>
                    <a:pt x="1901" y="571"/>
                  </a:lnTo>
                  <a:lnTo>
                    <a:pt x="1906" y="575"/>
                  </a:lnTo>
                  <a:lnTo>
                    <a:pt x="1957" y="627"/>
                  </a:lnTo>
                  <a:lnTo>
                    <a:pt x="1970" y="644"/>
                  </a:lnTo>
                  <a:lnTo>
                    <a:pt x="1983" y="675"/>
                  </a:lnTo>
                  <a:lnTo>
                    <a:pt x="1991" y="705"/>
                  </a:lnTo>
                  <a:lnTo>
                    <a:pt x="2000" y="740"/>
                  </a:lnTo>
                  <a:lnTo>
                    <a:pt x="2009" y="778"/>
                  </a:lnTo>
                  <a:lnTo>
                    <a:pt x="2034" y="861"/>
                  </a:lnTo>
                  <a:lnTo>
                    <a:pt x="2047" y="904"/>
                  </a:lnTo>
                  <a:lnTo>
                    <a:pt x="2073" y="947"/>
                  </a:lnTo>
                  <a:lnTo>
                    <a:pt x="2107" y="986"/>
                  </a:lnTo>
                  <a:lnTo>
                    <a:pt x="2142" y="1021"/>
                  </a:lnTo>
                  <a:lnTo>
                    <a:pt x="2184" y="1055"/>
                  </a:lnTo>
                  <a:lnTo>
                    <a:pt x="2223" y="1086"/>
                  </a:lnTo>
                  <a:lnTo>
                    <a:pt x="2240" y="1094"/>
                  </a:lnTo>
                  <a:lnTo>
                    <a:pt x="2253" y="1099"/>
                  </a:lnTo>
                  <a:lnTo>
                    <a:pt x="2262" y="1099"/>
                  </a:lnTo>
                  <a:lnTo>
                    <a:pt x="2266" y="1094"/>
                  </a:lnTo>
                  <a:lnTo>
                    <a:pt x="2270" y="1090"/>
                  </a:lnTo>
                  <a:lnTo>
                    <a:pt x="2292" y="1073"/>
                  </a:lnTo>
                  <a:lnTo>
                    <a:pt x="2326" y="1064"/>
                  </a:lnTo>
                  <a:lnTo>
                    <a:pt x="2352" y="1060"/>
                  </a:lnTo>
                  <a:lnTo>
                    <a:pt x="2378" y="1051"/>
                  </a:lnTo>
                  <a:lnTo>
                    <a:pt x="2438" y="1016"/>
                  </a:lnTo>
                  <a:lnTo>
                    <a:pt x="2493" y="982"/>
                  </a:lnTo>
                  <a:lnTo>
                    <a:pt x="2519" y="965"/>
                  </a:lnTo>
                  <a:lnTo>
                    <a:pt x="2545" y="956"/>
                  </a:lnTo>
                  <a:lnTo>
                    <a:pt x="2566" y="943"/>
                  </a:lnTo>
                  <a:lnTo>
                    <a:pt x="2584" y="921"/>
                  </a:lnTo>
                  <a:lnTo>
                    <a:pt x="2605" y="887"/>
                  </a:lnTo>
                  <a:lnTo>
                    <a:pt x="2622" y="848"/>
                  </a:lnTo>
                  <a:lnTo>
                    <a:pt x="2661" y="770"/>
                  </a:lnTo>
                  <a:lnTo>
                    <a:pt x="2682" y="740"/>
                  </a:lnTo>
                  <a:lnTo>
                    <a:pt x="2687" y="735"/>
                  </a:lnTo>
                  <a:lnTo>
                    <a:pt x="2725" y="701"/>
                  </a:lnTo>
                  <a:lnTo>
                    <a:pt x="2742" y="683"/>
                  </a:lnTo>
                  <a:lnTo>
                    <a:pt x="2755" y="653"/>
                  </a:lnTo>
                  <a:lnTo>
                    <a:pt x="2764" y="623"/>
                  </a:lnTo>
                  <a:lnTo>
                    <a:pt x="2790" y="566"/>
                  </a:lnTo>
                  <a:lnTo>
                    <a:pt x="2802" y="540"/>
                  </a:lnTo>
                  <a:lnTo>
                    <a:pt x="2807" y="536"/>
                  </a:lnTo>
                  <a:lnTo>
                    <a:pt x="2845" y="502"/>
                  </a:lnTo>
                  <a:lnTo>
                    <a:pt x="2862" y="484"/>
                  </a:lnTo>
                  <a:lnTo>
                    <a:pt x="2893" y="437"/>
                  </a:lnTo>
                  <a:lnTo>
                    <a:pt x="2914" y="385"/>
                  </a:lnTo>
                  <a:lnTo>
                    <a:pt x="2931" y="337"/>
                  </a:lnTo>
                  <a:lnTo>
                    <a:pt x="2935" y="324"/>
                  </a:lnTo>
                  <a:lnTo>
                    <a:pt x="2935" y="320"/>
                  </a:lnTo>
                  <a:lnTo>
                    <a:pt x="2931" y="316"/>
                  </a:lnTo>
                  <a:lnTo>
                    <a:pt x="2918" y="316"/>
                  </a:lnTo>
                  <a:lnTo>
                    <a:pt x="2888" y="307"/>
                  </a:lnTo>
                  <a:lnTo>
                    <a:pt x="2884" y="303"/>
                  </a:lnTo>
                  <a:lnTo>
                    <a:pt x="2875" y="294"/>
                  </a:lnTo>
                  <a:lnTo>
                    <a:pt x="2867" y="277"/>
                  </a:lnTo>
                  <a:lnTo>
                    <a:pt x="2854" y="259"/>
                  </a:lnTo>
                  <a:lnTo>
                    <a:pt x="2798" y="229"/>
                  </a:lnTo>
                  <a:lnTo>
                    <a:pt x="2759" y="216"/>
                  </a:lnTo>
                  <a:lnTo>
                    <a:pt x="2674" y="194"/>
                  </a:lnTo>
                  <a:lnTo>
                    <a:pt x="2639" y="181"/>
                  </a:lnTo>
                  <a:lnTo>
                    <a:pt x="2609" y="168"/>
                  </a:lnTo>
                  <a:lnTo>
                    <a:pt x="2592" y="160"/>
                  </a:lnTo>
                  <a:lnTo>
                    <a:pt x="2579" y="155"/>
                  </a:lnTo>
                  <a:lnTo>
                    <a:pt x="2571" y="160"/>
                  </a:lnTo>
                  <a:lnTo>
                    <a:pt x="2554" y="160"/>
                  </a:lnTo>
                  <a:lnTo>
                    <a:pt x="2536" y="155"/>
                  </a:lnTo>
                  <a:lnTo>
                    <a:pt x="2523" y="151"/>
                  </a:lnTo>
                  <a:lnTo>
                    <a:pt x="2506" y="147"/>
                  </a:lnTo>
                  <a:lnTo>
                    <a:pt x="2468" y="129"/>
                  </a:lnTo>
                  <a:lnTo>
                    <a:pt x="2425" y="112"/>
                  </a:lnTo>
                  <a:lnTo>
                    <a:pt x="2335" y="69"/>
                  </a:lnTo>
                  <a:lnTo>
                    <a:pt x="2257" y="30"/>
                  </a:lnTo>
                  <a:lnTo>
                    <a:pt x="2236" y="13"/>
                  </a:lnTo>
                  <a:lnTo>
                    <a:pt x="2227" y="8"/>
                  </a:lnTo>
                  <a:lnTo>
                    <a:pt x="2223" y="4"/>
                  </a:lnTo>
                  <a:lnTo>
                    <a:pt x="2219" y="0"/>
                  </a:lnTo>
                  <a:lnTo>
                    <a:pt x="2227" y="0"/>
                  </a:lnTo>
                  <a:lnTo>
                    <a:pt x="2236" y="4"/>
                  </a:lnTo>
                  <a:lnTo>
                    <a:pt x="2257" y="21"/>
                  </a:lnTo>
                  <a:lnTo>
                    <a:pt x="2335" y="60"/>
                  </a:lnTo>
                  <a:lnTo>
                    <a:pt x="2425" y="104"/>
                  </a:lnTo>
                  <a:lnTo>
                    <a:pt x="2468" y="121"/>
                  </a:lnTo>
                  <a:lnTo>
                    <a:pt x="2506" y="138"/>
                  </a:lnTo>
                  <a:lnTo>
                    <a:pt x="2523" y="142"/>
                  </a:lnTo>
                  <a:lnTo>
                    <a:pt x="2536" y="147"/>
                  </a:lnTo>
                  <a:lnTo>
                    <a:pt x="2554" y="151"/>
                  </a:lnTo>
                  <a:lnTo>
                    <a:pt x="2571" y="151"/>
                  </a:lnTo>
                  <a:lnTo>
                    <a:pt x="2579" y="147"/>
                  </a:lnTo>
                  <a:lnTo>
                    <a:pt x="2592" y="151"/>
                  </a:lnTo>
                  <a:lnTo>
                    <a:pt x="2609" y="160"/>
                  </a:lnTo>
                  <a:lnTo>
                    <a:pt x="2639" y="173"/>
                  </a:lnTo>
                  <a:lnTo>
                    <a:pt x="2674" y="186"/>
                  </a:lnTo>
                  <a:lnTo>
                    <a:pt x="2759" y="207"/>
                  </a:lnTo>
                  <a:lnTo>
                    <a:pt x="2798" y="220"/>
                  </a:lnTo>
                  <a:lnTo>
                    <a:pt x="2858" y="251"/>
                  </a:lnTo>
                  <a:lnTo>
                    <a:pt x="2862" y="255"/>
                  </a:lnTo>
                  <a:lnTo>
                    <a:pt x="2875" y="277"/>
                  </a:lnTo>
                  <a:lnTo>
                    <a:pt x="2884" y="294"/>
                  </a:lnTo>
                  <a:lnTo>
                    <a:pt x="2888" y="298"/>
                  </a:lnTo>
                  <a:lnTo>
                    <a:pt x="2918" y="307"/>
                  </a:lnTo>
                  <a:lnTo>
                    <a:pt x="2931" y="307"/>
                  </a:lnTo>
                  <a:lnTo>
                    <a:pt x="2940" y="311"/>
                  </a:lnTo>
                  <a:lnTo>
                    <a:pt x="2944" y="316"/>
                  </a:lnTo>
                  <a:lnTo>
                    <a:pt x="2944" y="324"/>
                  </a:lnTo>
                  <a:lnTo>
                    <a:pt x="2940" y="337"/>
                  </a:lnTo>
                  <a:lnTo>
                    <a:pt x="2923" y="385"/>
                  </a:lnTo>
                  <a:lnTo>
                    <a:pt x="2901" y="437"/>
                  </a:lnTo>
                  <a:lnTo>
                    <a:pt x="2871" y="484"/>
                  </a:lnTo>
                  <a:lnTo>
                    <a:pt x="2854" y="506"/>
                  </a:lnTo>
                  <a:lnTo>
                    <a:pt x="2850" y="510"/>
                  </a:lnTo>
                  <a:lnTo>
                    <a:pt x="2811" y="540"/>
                  </a:lnTo>
                  <a:lnTo>
                    <a:pt x="2798" y="566"/>
                  </a:lnTo>
                  <a:lnTo>
                    <a:pt x="2772" y="623"/>
                  </a:lnTo>
                  <a:lnTo>
                    <a:pt x="2764" y="653"/>
                  </a:lnTo>
                  <a:lnTo>
                    <a:pt x="2751" y="683"/>
                  </a:lnTo>
                  <a:lnTo>
                    <a:pt x="2734" y="705"/>
                  </a:lnTo>
                  <a:lnTo>
                    <a:pt x="2729" y="709"/>
                  </a:lnTo>
                  <a:lnTo>
                    <a:pt x="2691" y="740"/>
                  </a:lnTo>
                  <a:lnTo>
                    <a:pt x="2669" y="770"/>
                  </a:lnTo>
                  <a:lnTo>
                    <a:pt x="2631" y="848"/>
                  </a:lnTo>
                  <a:lnTo>
                    <a:pt x="2614" y="887"/>
                  </a:lnTo>
                  <a:lnTo>
                    <a:pt x="2592" y="921"/>
                  </a:lnTo>
                  <a:lnTo>
                    <a:pt x="2571" y="947"/>
                  </a:lnTo>
                  <a:lnTo>
                    <a:pt x="2566" y="952"/>
                  </a:lnTo>
                  <a:lnTo>
                    <a:pt x="2545" y="965"/>
                  </a:lnTo>
                  <a:lnTo>
                    <a:pt x="2519" y="973"/>
                  </a:lnTo>
                  <a:lnTo>
                    <a:pt x="2493" y="990"/>
                  </a:lnTo>
                  <a:lnTo>
                    <a:pt x="2438" y="1025"/>
                  </a:lnTo>
                  <a:lnTo>
                    <a:pt x="2378" y="1060"/>
                  </a:lnTo>
                  <a:lnTo>
                    <a:pt x="2352" y="1068"/>
                  </a:lnTo>
                  <a:lnTo>
                    <a:pt x="2326" y="1073"/>
                  </a:lnTo>
                  <a:lnTo>
                    <a:pt x="2292" y="1081"/>
                  </a:lnTo>
                  <a:lnTo>
                    <a:pt x="2270" y="1099"/>
                  </a:lnTo>
                  <a:lnTo>
                    <a:pt x="2266" y="1103"/>
                  </a:lnTo>
                  <a:lnTo>
                    <a:pt x="2262" y="1107"/>
                  </a:lnTo>
                  <a:lnTo>
                    <a:pt x="2253" y="1107"/>
                  </a:lnTo>
                  <a:lnTo>
                    <a:pt x="2240" y="1103"/>
                  </a:lnTo>
                  <a:lnTo>
                    <a:pt x="2223" y="1094"/>
                  </a:lnTo>
                  <a:lnTo>
                    <a:pt x="2184" y="1064"/>
                  </a:lnTo>
                  <a:lnTo>
                    <a:pt x="2142" y="1029"/>
                  </a:lnTo>
                  <a:lnTo>
                    <a:pt x="2137" y="1025"/>
                  </a:lnTo>
                  <a:lnTo>
                    <a:pt x="2099" y="986"/>
                  </a:lnTo>
                  <a:lnTo>
                    <a:pt x="2064" y="947"/>
                  </a:lnTo>
                  <a:lnTo>
                    <a:pt x="2039" y="904"/>
                  </a:lnTo>
                  <a:lnTo>
                    <a:pt x="2026" y="861"/>
                  </a:lnTo>
                  <a:lnTo>
                    <a:pt x="2000" y="778"/>
                  </a:lnTo>
                  <a:lnTo>
                    <a:pt x="1991" y="740"/>
                  </a:lnTo>
                  <a:lnTo>
                    <a:pt x="1983" y="705"/>
                  </a:lnTo>
                  <a:lnTo>
                    <a:pt x="1974" y="675"/>
                  </a:lnTo>
                  <a:lnTo>
                    <a:pt x="1961" y="644"/>
                  </a:lnTo>
                  <a:lnTo>
                    <a:pt x="1948" y="627"/>
                  </a:lnTo>
                  <a:lnTo>
                    <a:pt x="1901" y="579"/>
                  </a:lnTo>
                  <a:lnTo>
                    <a:pt x="1880" y="562"/>
                  </a:lnTo>
                  <a:lnTo>
                    <a:pt x="1854" y="545"/>
                  </a:lnTo>
                  <a:lnTo>
                    <a:pt x="1863" y="558"/>
                  </a:lnTo>
                  <a:lnTo>
                    <a:pt x="1875" y="575"/>
                  </a:lnTo>
                  <a:lnTo>
                    <a:pt x="1893" y="597"/>
                  </a:lnTo>
                  <a:lnTo>
                    <a:pt x="1923" y="640"/>
                  </a:lnTo>
                  <a:lnTo>
                    <a:pt x="1944" y="692"/>
                  </a:lnTo>
                  <a:lnTo>
                    <a:pt x="1953" y="740"/>
                  </a:lnTo>
                  <a:lnTo>
                    <a:pt x="1961" y="796"/>
                  </a:lnTo>
                  <a:lnTo>
                    <a:pt x="1966" y="848"/>
                  </a:lnTo>
                  <a:lnTo>
                    <a:pt x="1974" y="900"/>
                  </a:lnTo>
                  <a:lnTo>
                    <a:pt x="1983" y="921"/>
                  </a:lnTo>
                  <a:lnTo>
                    <a:pt x="1996" y="943"/>
                  </a:lnTo>
                  <a:lnTo>
                    <a:pt x="2026" y="986"/>
                  </a:lnTo>
                  <a:lnTo>
                    <a:pt x="2056" y="1021"/>
                  </a:lnTo>
                  <a:lnTo>
                    <a:pt x="2081" y="1055"/>
                  </a:lnTo>
                  <a:lnTo>
                    <a:pt x="2099" y="1086"/>
                  </a:lnTo>
                  <a:lnTo>
                    <a:pt x="2116" y="1103"/>
                  </a:lnTo>
                  <a:lnTo>
                    <a:pt x="2124" y="1116"/>
                  </a:lnTo>
                  <a:lnTo>
                    <a:pt x="2120" y="1125"/>
                  </a:lnTo>
                  <a:lnTo>
                    <a:pt x="2116" y="1129"/>
                  </a:lnTo>
                  <a:lnTo>
                    <a:pt x="2112" y="1133"/>
                  </a:lnTo>
                  <a:lnTo>
                    <a:pt x="2099" y="1142"/>
                  </a:lnTo>
                  <a:lnTo>
                    <a:pt x="2077" y="1155"/>
                  </a:lnTo>
                  <a:lnTo>
                    <a:pt x="2056" y="1164"/>
                  </a:lnTo>
                  <a:lnTo>
                    <a:pt x="2026" y="1177"/>
                  </a:lnTo>
                  <a:lnTo>
                    <a:pt x="1961" y="1189"/>
                  </a:lnTo>
                  <a:lnTo>
                    <a:pt x="1927" y="1194"/>
                  </a:lnTo>
                  <a:lnTo>
                    <a:pt x="1897" y="1194"/>
                  </a:lnTo>
                  <a:lnTo>
                    <a:pt x="1837" y="1189"/>
                  </a:lnTo>
                  <a:lnTo>
                    <a:pt x="1768" y="1185"/>
                  </a:lnTo>
                  <a:lnTo>
                    <a:pt x="1695" y="1181"/>
                  </a:lnTo>
                  <a:lnTo>
                    <a:pt x="1614" y="1181"/>
                  </a:lnTo>
                  <a:lnTo>
                    <a:pt x="1528" y="1189"/>
                  </a:lnTo>
                  <a:lnTo>
                    <a:pt x="1438" y="1198"/>
                  </a:lnTo>
                  <a:lnTo>
                    <a:pt x="1245" y="1224"/>
                  </a:lnTo>
                  <a:lnTo>
                    <a:pt x="1142" y="1233"/>
                  </a:lnTo>
                  <a:lnTo>
                    <a:pt x="1030" y="1237"/>
                  </a:lnTo>
                  <a:lnTo>
                    <a:pt x="725" y="1237"/>
                  </a:lnTo>
                  <a:lnTo>
                    <a:pt x="717" y="1233"/>
                  </a:lnTo>
                  <a:lnTo>
                    <a:pt x="713" y="1228"/>
                  </a:lnTo>
                  <a:lnTo>
                    <a:pt x="704" y="1220"/>
                  </a:lnTo>
                  <a:lnTo>
                    <a:pt x="700" y="1207"/>
                  </a:lnTo>
                  <a:lnTo>
                    <a:pt x="700" y="1138"/>
                  </a:lnTo>
                  <a:lnTo>
                    <a:pt x="704" y="1081"/>
                  </a:lnTo>
                  <a:lnTo>
                    <a:pt x="713" y="1029"/>
                  </a:lnTo>
                  <a:lnTo>
                    <a:pt x="721" y="986"/>
                  </a:lnTo>
                  <a:lnTo>
                    <a:pt x="734" y="947"/>
                  </a:lnTo>
                  <a:lnTo>
                    <a:pt x="751" y="908"/>
                  </a:lnTo>
                  <a:lnTo>
                    <a:pt x="764" y="865"/>
                  </a:lnTo>
                  <a:lnTo>
                    <a:pt x="773" y="843"/>
                  </a:lnTo>
                  <a:lnTo>
                    <a:pt x="781" y="826"/>
                  </a:lnTo>
                  <a:lnTo>
                    <a:pt x="803" y="787"/>
                  </a:lnTo>
                  <a:lnTo>
                    <a:pt x="824" y="753"/>
                  </a:lnTo>
                  <a:lnTo>
                    <a:pt x="841" y="709"/>
                  </a:lnTo>
                  <a:lnTo>
                    <a:pt x="850" y="662"/>
                  </a:lnTo>
                  <a:lnTo>
                    <a:pt x="854" y="610"/>
                  </a:lnTo>
                  <a:lnTo>
                    <a:pt x="858" y="493"/>
                  </a:lnTo>
                  <a:lnTo>
                    <a:pt x="867" y="424"/>
                  </a:lnTo>
                  <a:lnTo>
                    <a:pt x="876" y="341"/>
                  </a:lnTo>
                  <a:lnTo>
                    <a:pt x="880" y="303"/>
                  </a:lnTo>
                  <a:lnTo>
                    <a:pt x="884" y="272"/>
                  </a:lnTo>
                  <a:lnTo>
                    <a:pt x="884" y="229"/>
                  </a:lnTo>
                  <a:lnTo>
                    <a:pt x="876" y="229"/>
                  </a:lnTo>
                  <a:lnTo>
                    <a:pt x="863" y="251"/>
                  </a:lnTo>
                  <a:lnTo>
                    <a:pt x="841" y="290"/>
                  </a:lnTo>
                  <a:lnTo>
                    <a:pt x="828" y="333"/>
                  </a:lnTo>
                  <a:lnTo>
                    <a:pt x="824" y="354"/>
                  </a:lnTo>
                  <a:lnTo>
                    <a:pt x="824" y="437"/>
                  </a:lnTo>
                  <a:lnTo>
                    <a:pt x="820" y="497"/>
                  </a:lnTo>
                  <a:lnTo>
                    <a:pt x="811" y="562"/>
                  </a:lnTo>
                  <a:lnTo>
                    <a:pt x="786" y="623"/>
                  </a:lnTo>
                  <a:lnTo>
                    <a:pt x="747" y="688"/>
                  </a:lnTo>
                  <a:lnTo>
                    <a:pt x="725" y="722"/>
                  </a:lnTo>
                  <a:lnTo>
                    <a:pt x="708" y="757"/>
                  </a:lnTo>
                  <a:lnTo>
                    <a:pt x="695" y="796"/>
                  </a:lnTo>
                  <a:lnTo>
                    <a:pt x="691" y="839"/>
                  </a:lnTo>
                  <a:lnTo>
                    <a:pt x="687" y="887"/>
                  </a:lnTo>
                  <a:lnTo>
                    <a:pt x="678" y="934"/>
                  </a:lnTo>
                  <a:lnTo>
                    <a:pt x="657" y="1029"/>
                  </a:lnTo>
                  <a:lnTo>
                    <a:pt x="644" y="1077"/>
                  </a:lnTo>
                  <a:lnTo>
                    <a:pt x="627" y="1116"/>
                  </a:lnTo>
                  <a:lnTo>
                    <a:pt x="610" y="1151"/>
                  </a:lnTo>
                  <a:lnTo>
                    <a:pt x="592" y="1177"/>
                  </a:lnTo>
                  <a:lnTo>
                    <a:pt x="588" y="1181"/>
                  </a:lnTo>
                  <a:lnTo>
                    <a:pt x="567" y="1198"/>
                  </a:lnTo>
                  <a:lnTo>
                    <a:pt x="545" y="1211"/>
                  </a:lnTo>
                  <a:lnTo>
                    <a:pt x="524" y="1215"/>
                  </a:lnTo>
                  <a:lnTo>
                    <a:pt x="498" y="1215"/>
                  </a:lnTo>
                  <a:lnTo>
                    <a:pt x="472" y="1211"/>
                  </a:lnTo>
                  <a:lnTo>
                    <a:pt x="447" y="1202"/>
                  </a:lnTo>
                  <a:lnTo>
                    <a:pt x="386" y="1181"/>
                  </a:lnTo>
                  <a:lnTo>
                    <a:pt x="5" y="986"/>
                  </a:lnTo>
                  <a:lnTo>
                    <a:pt x="0" y="982"/>
                  </a:lnTo>
                  <a:lnTo>
                    <a:pt x="5" y="977"/>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207" name="Freeform 5"/>
            <p:cNvSpPr>
              <a:spLocks noChangeAspect="1"/>
            </p:cNvSpPr>
            <p:nvPr/>
          </p:nvSpPr>
          <p:spPr bwMode="auto">
            <a:xfrm>
              <a:off x="3137" y="2180"/>
              <a:ext cx="1990" cy="404"/>
            </a:xfrm>
            <a:custGeom>
              <a:avLst/>
              <a:gdLst>
                <a:gd name="T0" fmla="*/ 807 w 3295"/>
                <a:gd name="T1" fmla="*/ 162 h 632"/>
                <a:gd name="T2" fmla="*/ 831 w 3295"/>
                <a:gd name="T3" fmla="*/ 170 h 632"/>
                <a:gd name="T4" fmla="*/ 881 w 3295"/>
                <a:gd name="T5" fmla="*/ 189 h 632"/>
                <a:gd name="T6" fmla="*/ 911 w 3295"/>
                <a:gd name="T7" fmla="*/ 198 h 632"/>
                <a:gd name="T8" fmla="*/ 936 w 3295"/>
                <a:gd name="T9" fmla="*/ 205 h 632"/>
                <a:gd name="T10" fmla="*/ 994 w 3295"/>
                <a:gd name="T11" fmla="*/ 225 h 632"/>
                <a:gd name="T12" fmla="*/ 1039 w 3295"/>
                <a:gd name="T13" fmla="*/ 242 h 632"/>
                <a:gd name="T14" fmla="*/ 1063 w 3295"/>
                <a:gd name="T15" fmla="*/ 251 h 632"/>
                <a:gd name="T16" fmla="*/ 1083 w 3295"/>
                <a:gd name="T17" fmla="*/ 254 h 632"/>
                <a:gd name="T18" fmla="*/ 1091 w 3295"/>
                <a:gd name="T19" fmla="*/ 251 h 632"/>
                <a:gd name="T20" fmla="*/ 1096 w 3295"/>
                <a:gd name="T21" fmla="*/ 237 h 632"/>
                <a:gd name="T22" fmla="*/ 1109 w 3295"/>
                <a:gd name="T23" fmla="*/ 214 h 632"/>
                <a:gd name="T24" fmla="*/ 1122 w 3295"/>
                <a:gd name="T25" fmla="*/ 203 h 632"/>
                <a:gd name="T26" fmla="*/ 1136 w 3295"/>
                <a:gd name="T27" fmla="*/ 184 h 632"/>
                <a:gd name="T28" fmla="*/ 1141 w 3295"/>
                <a:gd name="T29" fmla="*/ 173 h 632"/>
                <a:gd name="T30" fmla="*/ 1147 w 3295"/>
                <a:gd name="T31" fmla="*/ 159 h 632"/>
                <a:gd name="T32" fmla="*/ 1161 w 3295"/>
                <a:gd name="T33" fmla="*/ 125 h 632"/>
                <a:gd name="T34" fmla="*/ 1169 w 3295"/>
                <a:gd name="T35" fmla="*/ 105 h 632"/>
                <a:gd name="T36" fmla="*/ 1177 w 3295"/>
                <a:gd name="T37" fmla="*/ 78 h 632"/>
                <a:gd name="T38" fmla="*/ 1191 w 3295"/>
                <a:gd name="T39" fmla="*/ 27 h 632"/>
                <a:gd name="T40" fmla="*/ 1198 w 3295"/>
                <a:gd name="T41" fmla="*/ 5 h 632"/>
                <a:gd name="T42" fmla="*/ 0 w 3295"/>
                <a:gd name="T43" fmla="*/ 4 h 632"/>
                <a:gd name="T44" fmla="*/ 1201 w 3295"/>
                <a:gd name="T45" fmla="*/ 0 h 632"/>
                <a:gd name="T46" fmla="*/ 1201 w 3295"/>
                <a:gd name="T47" fmla="*/ 5 h 632"/>
                <a:gd name="T48" fmla="*/ 1194 w 3295"/>
                <a:gd name="T49" fmla="*/ 27 h 632"/>
                <a:gd name="T50" fmla="*/ 1180 w 3295"/>
                <a:gd name="T51" fmla="*/ 78 h 632"/>
                <a:gd name="T52" fmla="*/ 1172 w 3295"/>
                <a:gd name="T53" fmla="*/ 105 h 632"/>
                <a:gd name="T54" fmla="*/ 1164 w 3295"/>
                <a:gd name="T55" fmla="*/ 125 h 632"/>
                <a:gd name="T56" fmla="*/ 1151 w 3295"/>
                <a:gd name="T57" fmla="*/ 159 h 632"/>
                <a:gd name="T58" fmla="*/ 1144 w 3295"/>
                <a:gd name="T59" fmla="*/ 173 h 632"/>
                <a:gd name="T60" fmla="*/ 1140 w 3295"/>
                <a:gd name="T61" fmla="*/ 184 h 632"/>
                <a:gd name="T62" fmla="*/ 1124 w 3295"/>
                <a:gd name="T63" fmla="*/ 203 h 632"/>
                <a:gd name="T64" fmla="*/ 1113 w 3295"/>
                <a:gd name="T65" fmla="*/ 216 h 632"/>
                <a:gd name="T66" fmla="*/ 1099 w 3295"/>
                <a:gd name="T67" fmla="*/ 237 h 632"/>
                <a:gd name="T68" fmla="*/ 1093 w 3295"/>
                <a:gd name="T69" fmla="*/ 253 h 632"/>
                <a:gd name="T70" fmla="*/ 1088 w 3295"/>
                <a:gd name="T71" fmla="*/ 256 h 632"/>
                <a:gd name="T72" fmla="*/ 1077 w 3295"/>
                <a:gd name="T73" fmla="*/ 258 h 632"/>
                <a:gd name="T74" fmla="*/ 1052 w 3295"/>
                <a:gd name="T75" fmla="*/ 251 h 632"/>
                <a:gd name="T76" fmla="*/ 1021 w 3295"/>
                <a:gd name="T77" fmla="*/ 238 h 632"/>
                <a:gd name="T78" fmla="*/ 964 w 3295"/>
                <a:gd name="T79" fmla="*/ 217 h 632"/>
                <a:gd name="T80" fmla="*/ 922 w 3295"/>
                <a:gd name="T81" fmla="*/ 205 h 632"/>
                <a:gd name="T82" fmla="*/ 899 w 3295"/>
                <a:gd name="T83" fmla="*/ 198 h 632"/>
                <a:gd name="T84" fmla="*/ 847 w 3295"/>
                <a:gd name="T85" fmla="*/ 178 h 632"/>
                <a:gd name="T86" fmla="*/ 812 w 3295"/>
                <a:gd name="T87" fmla="*/ 166 h 632"/>
                <a:gd name="T88" fmla="*/ 806 w 3295"/>
                <a:gd name="T89" fmla="*/ 165 h 6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295"/>
                <a:gd name="T136" fmla="*/ 0 h 632"/>
                <a:gd name="T137" fmla="*/ 3295 w 3295"/>
                <a:gd name="T138" fmla="*/ 632 h 6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295" h="632">
                  <a:moveTo>
                    <a:pt x="2210" y="403"/>
                  </a:moveTo>
                  <a:lnTo>
                    <a:pt x="2214" y="398"/>
                  </a:lnTo>
                  <a:lnTo>
                    <a:pt x="2227" y="398"/>
                  </a:lnTo>
                  <a:lnTo>
                    <a:pt x="2278" y="416"/>
                  </a:lnTo>
                  <a:lnTo>
                    <a:pt x="2321" y="429"/>
                  </a:lnTo>
                  <a:lnTo>
                    <a:pt x="2416" y="463"/>
                  </a:lnTo>
                  <a:lnTo>
                    <a:pt x="2463" y="476"/>
                  </a:lnTo>
                  <a:lnTo>
                    <a:pt x="2497" y="485"/>
                  </a:lnTo>
                  <a:lnTo>
                    <a:pt x="2527" y="494"/>
                  </a:lnTo>
                  <a:lnTo>
                    <a:pt x="2566" y="502"/>
                  </a:lnTo>
                  <a:lnTo>
                    <a:pt x="2643" y="524"/>
                  </a:lnTo>
                  <a:lnTo>
                    <a:pt x="2725" y="550"/>
                  </a:lnTo>
                  <a:lnTo>
                    <a:pt x="2798" y="576"/>
                  </a:lnTo>
                  <a:lnTo>
                    <a:pt x="2849" y="593"/>
                  </a:lnTo>
                  <a:lnTo>
                    <a:pt x="2884" y="606"/>
                  </a:lnTo>
                  <a:lnTo>
                    <a:pt x="2914" y="615"/>
                  </a:lnTo>
                  <a:lnTo>
                    <a:pt x="2952" y="623"/>
                  </a:lnTo>
                  <a:lnTo>
                    <a:pt x="2969" y="623"/>
                  </a:lnTo>
                  <a:lnTo>
                    <a:pt x="2982" y="619"/>
                  </a:lnTo>
                  <a:lnTo>
                    <a:pt x="2991" y="615"/>
                  </a:lnTo>
                  <a:lnTo>
                    <a:pt x="2995" y="610"/>
                  </a:lnTo>
                  <a:lnTo>
                    <a:pt x="3004" y="580"/>
                  </a:lnTo>
                  <a:lnTo>
                    <a:pt x="3017" y="550"/>
                  </a:lnTo>
                  <a:lnTo>
                    <a:pt x="3042" y="524"/>
                  </a:lnTo>
                  <a:lnTo>
                    <a:pt x="3047" y="519"/>
                  </a:lnTo>
                  <a:lnTo>
                    <a:pt x="3077" y="498"/>
                  </a:lnTo>
                  <a:lnTo>
                    <a:pt x="3102" y="468"/>
                  </a:lnTo>
                  <a:lnTo>
                    <a:pt x="3115" y="450"/>
                  </a:lnTo>
                  <a:lnTo>
                    <a:pt x="3124" y="429"/>
                  </a:lnTo>
                  <a:lnTo>
                    <a:pt x="3128" y="424"/>
                  </a:lnTo>
                  <a:lnTo>
                    <a:pt x="3132" y="411"/>
                  </a:lnTo>
                  <a:lnTo>
                    <a:pt x="3145" y="390"/>
                  </a:lnTo>
                  <a:lnTo>
                    <a:pt x="3158" y="364"/>
                  </a:lnTo>
                  <a:lnTo>
                    <a:pt x="3184" y="307"/>
                  </a:lnTo>
                  <a:lnTo>
                    <a:pt x="3197" y="282"/>
                  </a:lnTo>
                  <a:lnTo>
                    <a:pt x="3205" y="256"/>
                  </a:lnTo>
                  <a:lnTo>
                    <a:pt x="3214" y="225"/>
                  </a:lnTo>
                  <a:lnTo>
                    <a:pt x="3227" y="191"/>
                  </a:lnTo>
                  <a:lnTo>
                    <a:pt x="3253" y="104"/>
                  </a:lnTo>
                  <a:lnTo>
                    <a:pt x="3265" y="65"/>
                  </a:lnTo>
                  <a:lnTo>
                    <a:pt x="3278" y="35"/>
                  </a:lnTo>
                  <a:lnTo>
                    <a:pt x="3283" y="13"/>
                  </a:lnTo>
                  <a:lnTo>
                    <a:pt x="3287" y="9"/>
                  </a:lnTo>
                  <a:lnTo>
                    <a:pt x="0" y="9"/>
                  </a:lnTo>
                  <a:lnTo>
                    <a:pt x="0" y="0"/>
                  </a:lnTo>
                  <a:lnTo>
                    <a:pt x="3291" y="0"/>
                  </a:lnTo>
                  <a:lnTo>
                    <a:pt x="3295" y="5"/>
                  </a:lnTo>
                  <a:lnTo>
                    <a:pt x="3291" y="13"/>
                  </a:lnTo>
                  <a:lnTo>
                    <a:pt x="3287" y="35"/>
                  </a:lnTo>
                  <a:lnTo>
                    <a:pt x="3274" y="65"/>
                  </a:lnTo>
                  <a:lnTo>
                    <a:pt x="3261" y="104"/>
                  </a:lnTo>
                  <a:lnTo>
                    <a:pt x="3235" y="191"/>
                  </a:lnTo>
                  <a:lnTo>
                    <a:pt x="3223" y="225"/>
                  </a:lnTo>
                  <a:lnTo>
                    <a:pt x="3214" y="256"/>
                  </a:lnTo>
                  <a:lnTo>
                    <a:pt x="3205" y="282"/>
                  </a:lnTo>
                  <a:lnTo>
                    <a:pt x="3192" y="307"/>
                  </a:lnTo>
                  <a:lnTo>
                    <a:pt x="3167" y="364"/>
                  </a:lnTo>
                  <a:lnTo>
                    <a:pt x="3154" y="390"/>
                  </a:lnTo>
                  <a:lnTo>
                    <a:pt x="3141" y="411"/>
                  </a:lnTo>
                  <a:lnTo>
                    <a:pt x="3137" y="424"/>
                  </a:lnTo>
                  <a:lnTo>
                    <a:pt x="3132" y="429"/>
                  </a:lnTo>
                  <a:lnTo>
                    <a:pt x="3124" y="450"/>
                  </a:lnTo>
                  <a:lnTo>
                    <a:pt x="3111" y="468"/>
                  </a:lnTo>
                  <a:lnTo>
                    <a:pt x="3081" y="498"/>
                  </a:lnTo>
                  <a:lnTo>
                    <a:pt x="3077" y="502"/>
                  </a:lnTo>
                  <a:lnTo>
                    <a:pt x="3051" y="528"/>
                  </a:lnTo>
                  <a:lnTo>
                    <a:pt x="3025" y="550"/>
                  </a:lnTo>
                  <a:lnTo>
                    <a:pt x="3012" y="580"/>
                  </a:lnTo>
                  <a:lnTo>
                    <a:pt x="3004" y="610"/>
                  </a:lnTo>
                  <a:lnTo>
                    <a:pt x="2995" y="619"/>
                  </a:lnTo>
                  <a:lnTo>
                    <a:pt x="2991" y="623"/>
                  </a:lnTo>
                  <a:lnTo>
                    <a:pt x="2982" y="628"/>
                  </a:lnTo>
                  <a:lnTo>
                    <a:pt x="2969" y="632"/>
                  </a:lnTo>
                  <a:lnTo>
                    <a:pt x="2952" y="632"/>
                  </a:lnTo>
                  <a:lnTo>
                    <a:pt x="2914" y="623"/>
                  </a:lnTo>
                  <a:lnTo>
                    <a:pt x="2884" y="615"/>
                  </a:lnTo>
                  <a:lnTo>
                    <a:pt x="2849" y="602"/>
                  </a:lnTo>
                  <a:lnTo>
                    <a:pt x="2798" y="584"/>
                  </a:lnTo>
                  <a:lnTo>
                    <a:pt x="2725" y="558"/>
                  </a:lnTo>
                  <a:lnTo>
                    <a:pt x="2643" y="532"/>
                  </a:lnTo>
                  <a:lnTo>
                    <a:pt x="2566" y="511"/>
                  </a:lnTo>
                  <a:lnTo>
                    <a:pt x="2527" y="502"/>
                  </a:lnTo>
                  <a:lnTo>
                    <a:pt x="2497" y="494"/>
                  </a:lnTo>
                  <a:lnTo>
                    <a:pt x="2463" y="485"/>
                  </a:lnTo>
                  <a:lnTo>
                    <a:pt x="2416" y="472"/>
                  </a:lnTo>
                  <a:lnTo>
                    <a:pt x="2321" y="437"/>
                  </a:lnTo>
                  <a:lnTo>
                    <a:pt x="2278" y="424"/>
                  </a:lnTo>
                  <a:lnTo>
                    <a:pt x="2227" y="407"/>
                  </a:lnTo>
                  <a:lnTo>
                    <a:pt x="2214" y="407"/>
                  </a:lnTo>
                  <a:lnTo>
                    <a:pt x="2210" y="40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208" name="Freeform 6"/>
            <p:cNvSpPr>
              <a:spLocks noChangeAspect="1"/>
            </p:cNvSpPr>
            <p:nvPr/>
          </p:nvSpPr>
          <p:spPr bwMode="auto">
            <a:xfrm>
              <a:off x="3132" y="2180"/>
              <a:ext cx="8" cy="885"/>
            </a:xfrm>
            <a:custGeom>
              <a:avLst/>
              <a:gdLst>
                <a:gd name="T0" fmla="*/ 5 w 13"/>
                <a:gd name="T1" fmla="*/ 2 h 1385"/>
                <a:gd name="T2" fmla="*/ 4 w 13"/>
                <a:gd name="T3" fmla="*/ 566 h 1385"/>
                <a:gd name="T4" fmla="*/ 0 w 13"/>
                <a:gd name="T5" fmla="*/ 566 h 1385"/>
                <a:gd name="T6" fmla="*/ 2 w 13"/>
                <a:gd name="T7" fmla="*/ 2 h 1385"/>
                <a:gd name="T8" fmla="*/ 4 w 13"/>
                <a:gd name="T9" fmla="*/ 0 h 1385"/>
                <a:gd name="T10" fmla="*/ 5 w 13"/>
                <a:gd name="T11" fmla="*/ 2 h 1385"/>
                <a:gd name="T12" fmla="*/ 0 60000 65536"/>
                <a:gd name="T13" fmla="*/ 0 60000 65536"/>
                <a:gd name="T14" fmla="*/ 0 60000 65536"/>
                <a:gd name="T15" fmla="*/ 0 60000 65536"/>
                <a:gd name="T16" fmla="*/ 0 60000 65536"/>
                <a:gd name="T17" fmla="*/ 0 60000 65536"/>
                <a:gd name="T18" fmla="*/ 0 w 13"/>
                <a:gd name="T19" fmla="*/ 0 h 1385"/>
                <a:gd name="T20" fmla="*/ 13 w 13"/>
                <a:gd name="T21" fmla="*/ 1385 h 1385"/>
              </a:gdLst>
              <a:ahLst/>
              <a:cxnLst>
                <a:cxn ang="T12">
                  <a:pos x="T0" y="T1"/>
                </a:cxn>
                <a:cxn ang="T13">
                  <a:pos x="T2" y="T3"/>
                </a:cxn>
                <a:cxn ang="T14">
                  <a:pos x="T4" y="T5"/>
                </a:cxn>
                <a:cxn ang="T15">
                  <a:pos x="T6" y="T7"/>
                </a:cxn>
                <a:cxn ang="T16">
                  <a:pos x="T8" y="T9"/>
                </a:cxn>
                <a:cxn ang="T17">
                  <a:pos x="T10" y="T11"/>
                </a:cxn>
              </a:cxnLst>
              <a:rect l="T18" t="T19" r="T20" b="T21"/>
              <a:pathLst>
                <a:path w="13" h="1385">
                  <a:moveTo>
                    <a:pt x="13" y="5"/>
                  </a:moveTo>
                  <a:lnTo>
                    <a:pt x="9" y="1385"/>
                  </a:lnTo>
                  <a:lnTo>
                    <a:pt x="0" y="1385"/>
                  </a:lnTo>
                  <a:lnTo>
                    <a:pt x="5" y="5"/>
                  </a:lnTo>
                  <a:lnTo>
                    <a:pt x="9" y="0"/>
                  </a:lnTo>
                  <a:lnTo>
                    <a:pt x="13" y="5"/>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209" name="Rectangle 7"/>
            <p:cNvSpPr>
              <a:spLocks noChangeAspect="1" noChangeArrowheads="1"/>
            </p:cNvSpPr>
            <p:nvPr/>
          </p:nvSpPr>
          <p:spPr bwMode="auto">
            <a:xfrm>
              <a:off x="3024" y="1632"/>
              <a:ext cx="807" cy="117"/>
            </a:xfrm>
            <a:prstGeom prst="rect">
              <a:avLst/>
            </a:prstGeom>
            <a:noFill/>
            <a:ln w="9525">
              <a:noFill/>
              <a:miter lim="800000"/>
              <a:headEnd/>
              <a:tailEnd/>
            </a:ln>
          </p:spPr>
          <p:txBody>
            <a:bodyPr wrap="none" lIns="0" tIns="0" rIns="0" bIns="0">
              <a:spAutoFit/>
            </a:bodyPr>
            <a:lstStyle/>
            <a:p>
              <a:r>
                <a:rPr lang="en-GB" sz="1200" b="1" dirty="0">
                  <a:latin typeface="Arial" panose="020B0604020202020204" pitchFamily="34" charset="0"/>
                  <a:cs typeface="Arial" panose="020B0604020202020204" pitchFamily="34" charset="0"/>
                </a:rPr>
                <a:t>Re-Agglomerated</a:t>
              </a:r>
              <a:endParaRPr lang="en-GB" sz="1200" dirty="0">
                <a:latin typeface="Arial" panose="020B0604020202020204" pitchFamily="34" charset="0"/>
                <a:cs typeface="Arial" panose="020B0604020202020204" pitchFamily="34" charset="0"/>
              </a:endParaRPr>
            </a:p>
          </p:txBody>
        </p:sp>
        <p:sp>
          <p:nvSpPr>
            <p:cNvPr id="4210" name="Rectangle 8"/>
            <p:cNvSpPr>
              <a:spLocks noChangeAspect="1" noChangeArrowheads="1"/>
            </p:cNvSpPr>
            <p:nvPr/>
          </p:nvSpPr>
          <p:spPr bwMode="auto">
            <a:xfrm>
              <a:off x="3024" y="1828"/>
              <a:ext cx="1466" cy="116"/>
            </a:xfrm>
            <a:prstGeom prst="rect">
              <a:avLst/>
            </a:prstGeom>
            <a:noFill/>
            <a:ln w="9525">
              <a:noFill/>
              <a:miter lim="800000"/>
              <a:headEnd/>
              <a:tailEnd/>
            </a:ln>
          </p:spPr>
          <p:txBody>
            <a:bodyPr lIns="0" tIns="0" rIns="0" bIns="0">
              <a:spAutoFit/>
            </a:bodyPr>
            <a:lstStyle/>
            <a:p>
              <a:r>
                <a:rPr lang="en-GB" sz="1200" b="1" dirty="0">
                  <a:latin typeface="Arial" panose="020B0604020202020204" pitchFamily="34" charset="0"/>
                  <a:cs typeface="Arial" panose="020B0604020202020204" pitchFamily="34" charset="0"/>
                </a:rPr>
                <a:t>Coal Particulates</a:t>
              </a:r>
              <a:endParaRPr lang="en-GB" sz="1200" dirty="0">
                <a:latin typeface="Arial" panose="020B0604020202020204" pitchFamily="34" charset="0"/>
                <a:cs typeface="Arial" panose="020B0604020202020204" pitchFamily="34" charset="0"/>
              </a:endParaRPr>
            </a:p>
          </p:txBody>
        </p:sp>
        <p:sp>
          <p:nvSpPr>
            <p:cNvPr id="4211" name="Rectangle 9"/>
            <p:cNvSpPr>
              <a:spLocks noChangeAspect="1" noChangeArrowheads="1"/>
            </p:cNvSpPr>
            <p:nvPr/>
          </p:nvSpPr>
          <p:spPr bwMode="auto">
            <a:xfrm>
              <a:off x="3089" y="3395"/>
              <a:ext cx="1262" cy="117"/>
            </a:xfrm>
            <a:prstGeom prst="rect">
              <a:avLst/>
            </a:prstGeom>
            <a:noFill/>
            <a:ln w="9525">
              <a:noFill/>
              <a:miter lim="800000"/>
              <a:headEnd/>
              <a:tailEnd/>
            </a:ln>
          </p:spPr>
          <p:txBody>
            <a:bodyPr wrap="none" lIns="0" tIns="0" rIns="0" bIns="0">
              <a:spAutoFit/>
            </a:bodyPr>
            <a:lstStyle/>
            <a:p>
              <a:r>
                <a:rPr lang="en-GB" sz="1200" b="1" dirty="0">
                  <a:latin typeface="Arial" panose="020B0604020202020204" pitchFamily="34" charset="0"/>
                  <a:cs typeface="Arial" panose="020B0604020202020204" pitchFamily="34" charset="0"/>
                </a:rPr>
                <a:t>Macroscopic Crack/Crevice</a:t>
              </a:r>
              <a:endParaRPr lang="en-GB" sz="1200" dirty="0">
                <a:latin typeface="Arial" panose="020B0604020202020204" pitchFamily="34" charset="0"/>
                <a:cs typeface="Arial" panose="020B0604020202020204" pitchFamily="34" charset="0"/>
              </a:endParaRPr>
            </a:p>
          </p:txBody>
        </p:sp>
        <p:sp>
          <p:nvSpPr>
            <p:cNvPr id="4212" name="Rectangle 10"/>
            <p:cNvSpPr>
              <a:spLocks noChangeAspect="1" noChangeArrowheads="1"/>
            </p:cNvSpPr>
            <p:nvPr/>
          </p:nvSpPr>
          <p:spPr bwMode="auto">
            <a:xfrm>
              <a:off x="4451" y="1763"/>
              <a:ext cx="538" cy="117"/>
            </a:xfrm>
            <a:prstGeom prst="rect">
              <a:avLst/>
            </a:prstGeom>
            <a:noFill/>
            <a:ln w="9525">
              <a:noFill/>
              <a:miter lim="800000"/>
              <a:headEnd/>
              <a:tailEnd/>
            </a:ln>
          </p:spPr>
          <p:txBody>
            <a:bodyPr wrap="none" lIns="0" tIns="0" rIns="0" bIns="0">
              <a:spAutoFit/>
            </a:bodyPr>
            <a:lstStyle/>
            <a:p>
              <a:r>
                <a:rPr lang="en-GB" sz="1200" b="1" dirty="0">
                  <a:latin typeface="Arial" panose="020B0604020202020204" pitchFamily="34" charset="0"/>
                  <a:cs typeface="Arial" panose="020B0604020202020204" pitchFamily="34" charset="0"/>
                </a:rPr>
                <a:t>1 millimeter</a:t>
              </a:r>
              <a:endParaRPr lang="en-GB" sz="1200" dirty="0">
                <a:latin typeface="Arial" panose="020B0604020202020204" pitchFamily="34" charset="0"/>
                <a:cs typeface="Arial" panose="020B0604020202020204" pitchFamily="34" charset="0"/>
              </a:endParaRPr>
            </a:p>
          </p:txBody>
        </p:sp>
        <p:sp>
          <p:nvSpPr>
            <p:cNvPr id="4213" name="Freeform 11"/>
            <p:cNvSpPr>
              <a:spLocks noChangeAspect="1"/>
            </p:cNvSpPr>
            <p:nvPr/>
          </p:nvSpPr>
          <p:spPr bwMode="auto">
            <a:xfrm>
              <a:off x="4451" y="1950"/>
              <a:ext cx="59" cy="44"/>
            </a:xfrm>
            <a:custGeom>
              <a:avLst/>
              <a:gdLst>
                <a:gd name="T0" fmla="*/ 0 w 99"/>
                <a:gd name="T1" fmla="*/ 14 h 69"/>
                <a:gd name="T2" fmla="*/ 35 w 99"/>
                <a:gd name="T3" fmla="*/ 0 h 69"/>
                <a:gd name="T4" fmla="*/ 27 w 99"/>
                <a:gd name="T5" fmla="*/ 14 h 69"/>
                <a:gd name="T6" fmla="*/ 35 w 99"/>
                <a:gd name="T7" fmla="*/ 28 h 69"/>
                <a:gd name="T8" fmla="*/ 0 w 99"/>
                <a:gd name="T9" fmla="*/ 14 h 69"/>
                <a:gd name="T10" fmla="*/ 0 60000 65536"/>
                <a:gd name="T11" fmla="*/ 0 60000 65536"/>
                <a:gd name="T12" fmla="*/ 0 60000 65536"/>
                <a:gd name="T13" fmla="*/ 0 60000 65536"/>
                <a:gd name="T14" fmla="*/ 0 60000 65536"/>
                <a:gd name="T15" fmla="*/ 0 w 99"/>
                <a:gd name="T16" fmla="*/ 0 h 69"/>
                <a:gd name="T17" fmla="*/ 99 w 99"/>
                <a:gd name="T18" fmla="*/ 69 h 69"/>
              </a:gdLst>
              <a:ahLst/>
              <a:cxnLst>
                <a:cxn ang="T10">
                  <a:pos x="T0" y="T1"/>
                </a:cxn>
                <a:cxn ang="T11">
                  <a:pos x="T2" y="T3"/>
                </a:cxn>
                <a:cxn ang="T12">
                  <a:pos x="T4" y="T5"/>
                </a:cxn>
                <a:cxn ang="T13">
                  <a:pos x="T6" y="T7"/>
                </a:cxn>
                <a:cxn ang="T14">
                  <a:pos x="T8" y="T9"/>
                </a:cxn>
              </a:cxnLst>
              <a:rect l="T15" t="T16" r="T17" b="T18"/>
              <a:pathLst>
                <a:path w="99" h="69">
                  <a:moveTo>
                    <a:pt x="0" y="34"/>
                  </a:moveTo>
                  <a:lnTo>
                    <a:pt x="99" y="0"/>
                  </a:lnTo>
                  <a:lnTo>
                    <a:pt x="78" y="34"/>
                  </a:lnTo>
                  <a:lnTo>
                    <a:pt x="99" y="69"/>
                  </a:lnTo>
                  <a:lnTo>
                    <a:pt x="0" y="34"/>
                  </a:lnTo>
                  <a:close/>
                </a:path>
              </a:pathLst>
            </a:custGeom>
            <a:solidFill>
              <a:srgbClr val="FF007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214" name="Rectangle 12"/>
            <p:cNvSpPr>
              <a:spLocks noChangeAspect="1" noChangeArrowheads="1"/>
            </p:cNvSpPr>
            <p:nvPr/>
          </p:nvSpPr>
          <p:spPr bwMode="auto">
            <a:xfrm>
              <a:off x="4492" y="1967"/>
              <a:ext cx="700" cy="13"/>
            </a:xfrm>
            <a:prstGeom prst="rect">
              <a:avLst/>
            </a:prstGeom>
            <a:solidFill>
              <a:srgbClr val="FF007F"/>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4215" name="Freeform 13"/>
            <p:cNvSpPr>
              <a:spLocks noChangeAspect="1"/>
            </p:cNvSpPr>
            <p:nvPr/>
          </p:nvSpPr>
          <p:spPr bwMode="auto">
            <a:xfrm>
              <a:off x="5175" y="1950"/>
              <a:ext cx="59" cy="44"/>
            </a:xfrm>
            <a:custGeom>
              <a:avLst/>
              <a:gdLst>
                <a:gd name="T0" fmla="*/ 36 w 98"/>
                <a:gd name="T1" fmla="*/ 14 h 69"/>
                <a:gd name="T2" fmla="*/ 0 w 98"/>
                <a:gd name="T3" fmla="*/ 28 h 69"/>
                <a:gd name="T4" fmla="*/ 8 w 98"/>
                <a:gd name="T5" fmla="*/ 14 h 69"/>
                <a:gd name="T6" fmla="*/ 0 w 98"/>
                <a:gd name="T7" fmla="*/ 0 h 69"/>
                <a:gd name="T8" fmla="*/ 36 w 98"/>
                <a:gd name="T9" fmla="*/ 14 h 69"/>
                <a:gd name="T10" fmla="*/ 0 60000 65536"/>
                <a:gd name="T11" fmla="*/ 0 60000 65536"/>
                <a:gd name="T12" fmla="*/ 0 60000 65536"/>
                <a:gd name="T13" fmla="*/ 0 60000 65536"/>
                <a:gd name="T14" fmla="*/ 0 60000 65536"/>
                <a:gd name="T15" fmla="*/ 0 w 98"/>
                <a:gd name="T16" fmla="*/ 0 h 69"/>
                <a:gd name="T17" fmla="*/ 98 w 98"/>
                <a:gd name="T18" fmla="*/ 69 h 69"/>
              </a:gdLst>
              <a:ahLst/>
              <a:cxnLst>
                <a:cxn ang="T10">
                  <a:pos x="T0" y="T1"/>
                </a:cxn>
                <a:cxn ang="T11">
                  <a:pos x="T2" y="T3"/>
                </a:cxn>
                <a:cxn ang="T12">
                  <a:pos x="T4" y="T5"/>
                </a:cxn>
                <a:cxn ang="T13">
                  <a:pos x="T6" y="T7"/>
                </a:cxn>
                <a:cxn ang="T14">
                  <a:pos x="T8" y="T9"/>
                </a:cxn>
              </a:cxnLst>
              <a:rect l="T15" t="T16" r="T17" b="T18"/>
              <a:pathLst>
                <a:path w="98" h="69">
                  <a:moveTo>
                    <a:pt x="98" y="34"/>
                  </a:moveTo>
                  <a:lnTo>
                    <a:pt x="0" y="69"/>
                  </a:lnTo>
                  <a:lnTo>
                    <a:pt x="21" y="34"/>
                  </a:lnTo>
                  <a:lnTo>
                    <a:pt x="0" y="0"/>
                  </a:lnTo>
                  <a:lnTo>
                    <a:pt x="98" y="34"/>
                  </a:lnTo>
                  <a:close/>
                </a:path>
              </a:pathLst>
            </a:custGeom>
            <a:solidFill>
              <a:srgbClr val="FF007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216" name="Rectangle 14"/>
            <p:cNvSpPr>
              <a:spLocks noChangeAspect="1" noChangeArrowheads="1"/>
            </p:cNvSpPr>
            <p:nvPr/>
          </p:nvSpPr>
          <p:spPr bwMode="auto">
            <a:xfrm>
              <a:off x="5241" y="1916"/>
              <a:ext cx="13" cy="109"/>
            </a:xfrm>
            <a:prstGeom prst="rect">
              <a:avLst/>
            </a:prstGeom>
            <a:solidFill>
              <a:srgbClr val="FF007F"/>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4217" name="Rectangle 15"/>
            <p:cNvSpPr>
              <a:spLocks noChangeAspect="1" noChangeArrowheads="1"/>
            </p:cNvSpPr>
            <p:nvPr/>
          </p:nvSpPr>
          <p:spPr bwMode="auto">
            <a:xfrm>
              <a:off x="4428" y="1922"/>
              <a:ext cx="13" cy="109"/>
            </a:xfrm>
            <a:prstGeom prst="rect">
              <a:avLst/>
            </a:prstGeom>
            <a:solidFill>
              <a:srgbClr val="FF007F"/>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4218" name="Freeform 16"/>
            <p:cNvSpPr>
              <a:spLocks noChangeAspect="1"/>
            </p:cNvSpPr>
            <p:nvPr/>
          </p:nvSpPr>
          <p:spPr bwMode="auto">
            <a:xfrm>
              <a:off x="3358" y="2024"/>
              <a:ext cx="282" cy="301"/>
            </a:xfrm>
            <a:custGeom>
              <a:avLst/>
              <a:gdLst>
                <a:gd name="T0" fmla="*/ 15 w 309"/>
                <a:gd name="T1" fmla="*/ 0 h 311"/>
                <a:gd name="T2" fmla="*/ 257 w 309"/>
                <a:gd name="T3" fmla="*/ 276 h 311"/>
                <a:gd name="T4" fmla="*/ 243 w 309"/>
                <a:gd name="T5" fmla="*/ 291 h 311"/>
                <a:gd name="T6" fmla="*/ 0 w 309"/>
                <a:gd name="T7" fmla="*/ 15 h 311"/>
                <a:gd name="T8" fmla="*/ 15 w 309"/>
                <a:gd name="T9" fmla="*/ 0 h 311"/>
                <a:gd name="T10" fmla="*/ 0 60000 65536"/>
                <a:gd name="T11" fmla="*/ 0 60000 65536"/>
                <a:gd name="T12" fmla="*/ 0 60000 65536"/>
                <a:gd name="T13" fmla="*/ 0 60000 65536"/>
                <a:gd name="T14" fmla="*/ 0 60000 65536"/>
                <a:gd name="T15" fmla="*/ 0 w 309"/>
                <a:gd name="T16" fmla="*/ 0 h 311"/>
                <a:gd name="T17" fmla="*/ 309 w 309"/>
                <a:gd name="T18" fmla="*/ 311 h 311"/>
              </a:gdLst>
              <a:ahLst/>
              <a:cxnLst>
                <a:cxn ang="T10">
                  <a:pos x="T0" y="T1"/>
                </a:cxn>
                <a:cxn ang="T11">
                  <a:pos x="T2" y="T3"/>
                </a:cxn>
                <a:cxn ang="T12">
                  <a:pos x="T4" y="T5"/>
                </a:cxn>
                <a:cxn ang="T13">
                  <a:pos x="T6" y="T7"/>
                </a:cxn>
                <a:cxn ang="T14">
                  <a:pos x="T8" y="T9"/>
                </a:cxn>
              </a:cxnLst>
              <a:rect l="T15" t="T16" r="T17" b="T18"/>
              <a:pathLst>
                <a:path w="309" h="311">
                  <a:moveTo>
                    <a:pt x="18" y="0"/>
                  </a:moveTo>
                  <a:lnTo>
                    <a:pt x="309" y="294"/>
                  </a:lnTo>
                  <a:lnTo>
                    <a:pt x="292" y="311"/>
                  </a:lnTo>
                  <a:lnTo>
                    <a:pt x="0" y="17"/>
                  </a:lnTo>
                  <a:lnTo>
                    <a:pt x="18" y="0"/>
                  </a:lnTo>
                  <a:close/>
                </a:path>
              </a:pathLst>
            </a:custGeom>
            <a:solidFill>
              <a:srgbClr val="FF007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219" name="Freeform 17"/>
            <p:cNvSpPr>
              <a:spLocks noChangeAspect="1"/>
            </p:cNvSpPr>
            <p:nvPr/>
          </p:nvSpPr>
          <p:spPr bwMode="auto">
            <a:xfrm>
              <a:off x="3608" y="2289"/>
              <a:ext cx="55" cy="60"/>
            </a:xfrm>
            <a:custGeom>
              <a:avLst/>
              <a:gdLst>
                <a:gd name="T0" fmla="*/ 32 w 94"/>
                <a:gd name="T1" fmla="*/ 38 h 95"/>
                <a:gd name="T2" fmla="*/ 0 w 94"/>
                <a:gd name="T3" fmla="*/ 19 h 95"/>
                <a:gd name="T4" fmla="*/ 13 w 94"/>
                <a:gd name="T5" fmla="*/ 16 h 95"/>
                <a:gd name="T6" fmla="*/ 16 w 94"/>
                <a:gd name="T7" fmla="*/ 0 h 95"/>
                <a:gd name="T8" fmla="*/ 32 w 94"/>
                <a:gd name="T9" fmla="*/ 38 h 95"/>
                <a:gd name="T10" fmla="*/ 0 60000 65536"/>
                <a:gd name="T11" fmla="*/ 0 60000 65536"/>
                <a:gd name="T12" fmla="*/ 0 60000 65536"/>
                <a:gd name="T13" fmla="*/ 0 60000 65536"/>
                <a:gd name="T14" fmla="*/ 0 60000 65536"/>
                <a:gd name="T15" fmla="*/ 0 w 94"/>
                <a:gd name="T16" fmla="*/ 0 h 95"/>
                <a:gd name="T17" fmla="*/ 94 w 94"/>
                <a:gd name="T18" fmla="*/ 95 h 95"/>
              </a:gdLst>
              <a:ahLst/>
              <a:cxnLst>
                <a:cxn ang="T10">
                  <a:pos x="T0" y="T1"/>
                </a:cxn>
                <a:cxn ang="T11">
                  <a:pos x="T2" y="T3"/>
                </a:cxn>
                <a:cxn ang="T12">
                  <a:pos x="T4" y="T5"/>
                </a:cxn>
                <a:cxn ang="T13">
                  <a:pos x="T6" y="T7"/>
                </a:cxn>
                <a:cxn ang="T14">
                  <a:pos x="T8" y="T9"/>
                </a:cxn>
              </a:cxnLst>
              <a:rect l="T15" t="T16" r="T17" b="T18"/>
              <a:pathLst>
                <a:path w="94" h="95">
                  <a:moveTo>
                    <a:pt x="94" y="95"/>
                  </a:moveTo>
                  <a:lnTo>
                    <a:pt x="0" y="48"/>
                  </a:lnTo>
                  <a:lnTo>
                    <a:pt x="38" y="39"/>
                  </a:lnTo>
                  <a:lnTo>
                    <a:pt x="47" y="0"/>
                  </a:lnTo>
                  <a:lnTo>
                    <a:pt x="94" y="95"/>
                  </a:lnTo>
                  <a:close/>
                </a:path>
              </a:pathLst>
            </a:custGeom>
            <a:solidFill>
              <a:srgbClr val="FF007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220" name="Line 18"/>
            <p:cNvSpPr>
              <a:spLocks noChangeShapeType="1"/>
            </p:cNvSpPr>
            <p:nvPr/>
          </p:nvSpPr>
          <p:spPr bwMode="auto">
            <a:xfrm flipV="1">
              <a:off x="3283" y="3134"/>
              <a:ext cx="260" cy="261"/>
            </a:xfrm>
            <a:prstGeom prst="line">
              <a:avLst/>
            </a:prstGeom>
            <a:noFill/>
            <a:ln w="19050">
              <a:solidFill>
                <a:srgbClr val="FF0066"/>
              </a:solidFill>
              <a:round/>
              <a:headEnd/>
              <a:tailEnd type="stealth" w="med" len="lg"/>
            </a:ln>
          </p:spPr>
          <p:txBody>
            <a:bodyPr/>
            <a:lstStyle/>
            <a:p>
              <a:endParaRPr lang="en-US" dirty="0">
                <a:latin typeface="Arial" panose="020B0604020202020204" pitchFamily="34" charset="0"/>
                <a:cs typeface="Arial" panose="020B0604020202020204" pitchFamily="34" charset="0"/>
              </a:endParaRPr>
            </a:p>
          </p:txBody>
        </p:sp>
      </p:grpSp>
      <p:sp>
        <p:nvSpPr>
          <p:cNvPr id="4100" name="Freeform 19"/>
          <p:cNvSpPr>
            <a:spLocks noChangeAspect="1"/>
          </p:cNvSpPr>
          <p:nvPr/>
        </p:nvSpPr>
        <p:spPr bwMode="auto">
          <a:xfrm>
            <a:off x="2308225" y="2165351"/>
            <a:ext cx="649288" cy="442913"/>
          </a:xfrm>
          <a:custGeom>
            <a:avLst/>
            <a:gdLst>
              <a:gd name="T0" fmla="*/ 27269069 w 634"/>
              <a:gd name="T1" fmla="*/ 108287210 h 397"/>
              <a:gd name="T2" fmla="*/ 5244486 w 634"/>
              <a:gd name="T3" fmla="*/ 250180014 h 397"/>
              <a:gd name="T4" fmla="*/ 5244486 w 634"/>
              <a:gd name="T5" fmla="*/ 314902260 h 397"/>
              <a:gd name="T6" fmla="*/ 31463837 w 634"/>
              <a:gd name="T7" fmla="*/ 374647524 h 397"/>
              <a:gd name="T8" fmla="*/ 57684214 w 634"/>
              <a:gd name="T9" fmla="*/ 402030026 h 397"/>
              <a:gd name="T10" fmla="*/ 75514041 w 634"/>
              <a:gd name="T11" fmla="*/ 397050882 h 397"/>
              <a:gd name="T12" fmla="*/ 133198239 w 634"/>
              <a:gd name="T13" fmla="*/ 293742851 h 397"/>
              <a:gd name="T14" fmla="*/ 146833314 w 634"/>
              <a:gd name="T15" fmla="*/ 266360280 h 397"/>
              <a:gd name="T16" fmla="*/ 142637522 w 634"/>
              <a:gd name="T17" fmla="*/ 293742851 h 397"/>
              <a:gd name="T18" fmla="*/ 124807680 w 634"/>
              <a:gd name="T19" fmla="*/ 342285878 h 397"/>
              <a:gd name="T20" fmla="*/ 97539643 w 634"/>
              <a:gd name="T21" fmla="*/ 402030026 h 397"/>
              <a:gd name="T22" fmla="*/ 115368429 w 634"/>
              <a:gd name="T23" fmla="*/ 434391672 h 397"/>
              <a:gd name="T24" fmla="*/ 173053683 w 634"/>
              <a:gd name="T25" fmla="*/ 461774174 h 397"/>
              <a:gd name="T26" fmla="*/ 297861395 w 634"/>
              <a:gd name="T27" fmla="*/ 477955555 h 397"/>
              <a:gd name="T28" fmla="*/ 337716808 w 634"/>
              <a:gd name="T29" fmla="*/ 489156676 h 397"/>
              <a:gd name="T30" fmla="*/ 354496902 w 634"/>
              <a:gd name="T31" fmla="*/ 456796146 h 397"/>
              <a:gd name="T32" fmla="*/ 368131945 w 634"/>
              <a:gd name="T33" fmla="*/ 390827789 h 397"/>
              <a:gd name="T34" fmla="*/ 377571196 w 634"/>
              <a:gd name="T35" fmla="*/ 321126469 h 397"/>
              <a:gd name="T36" fmla="*/ 381765963 w 634"/>
              <a:gd name="T37" fmla="*/ 326104497 h 397"/>
              <a:gd name="T38" fmla="*/ 372326712 w 634"/>
              <a:gd name="T39" fmla="*/ 397050882 h 397"/>
              <a:gd name="T40" fmla="*/ 377571196 w 634"/>
              <a:gd name="T41" fmla="*/ 466753318 h 397"/>
              <a:gd name="T42" fmla="*/ 395401006 w 634"/>
              <a:gd name="T43" fmla="*/ 489156676 h 397"/>
              <a:gd name="T44" fmla="*/ 439451186 w 634"/>
              <a:gd name="T45" fmla="*/ 489156676 h 397"/>
              <a:gd name="T46" fmla="*/ 549576251 w 634"/>
              <a:gd name="T47" fmla="*/ 450571937 h 397"/>
              <a:gd name="T48" fmla="*/ 638724279 w 634"/>
              <a:gd name="T49" fmla="*/ 424434500 h 397"/>
              <a:gd name="T50" fmla="*/ 664944648 w 634"/>
              <a:gd name="T51" fmla="*/ 407009170 h 397"/>
              <a:gd name="T52" fmla="*/ 660749881 w 634"/>
              <a:gd name="T53" fmla="*/ 364689236 h 397"/>
              <a:gd name="T54" fmla="*/ 652359321 w 634"/>
              <a:gd name="T55" fmla="*/ 266360280 h 397"/>
              <a:gd name="T56" fmla="*/ 647114838 w 634"/>
              <a:gd name="T57" fmla="*/ 206616132 h 397"/>
              <a:gd name="T58" fmla="*/ 616699701 w 634"/>
              <a:gd name="T59" fmla="*/ 174254486 h 397"/>
              <a:gd name="T60" fmla="*/ 581040080 w 634"/>
              <a:gd name="T61" fmla="*/ 158074220 h 397"/>
              <a:gd name="T62" fmla="*/ 567405037 w 634"/>
              <a:gd name="T63" fmla="*/ 163052249 h 397"/>
              <a:gd name="T64" fmla="*/ 554819711 w 634"/>
              <a:gd name="T65" fmla="*/ 135669712 h 397"/>
              <a:gd name="T66" fmla="*/ 536989900 w 634"/>
              <a:gd name="T67" fmla="*/ 65967259 h 397"/>
              <a:gd name="T68" fmla="*/ 519159962 w 634"/>
              <a:gd name="T69" fmla="*/ 38584756 h 397"/>
              <a:gd name="T70" fmla="*/ 457279972 w 634"/>
              <a:gd name="T71" fmla="*/ 11202241 h 397"/>
              <a:gd name="T72" fmla="*/ 337716808 w 634"/>
              <a:gd name="T73" fmla="*/ 0 h 397"/>
              <a:gd name="T74" fmla="*/ 297861395 w 634"/>
              <a:gd name="T75" fmla="*/ 22404483 h 397"/>
              <a:gd name="T76" fmla="*/ 280031585 w 634"/>
              <a:gd name="T77" fmla="*/ 27382511 h 397"/>
              <a:gd name="T78" fmla="*/ 208713304 w 634"/>
              <a:gd name="T79" fmla="*/ 22404483 h 397"/>
              <a:gd name="T80" fmla="*/ 84953292 w 634"/>
              <a:gd name="T81" fmla="*/ 16180270 h 397"/>
              <a:gd name="T82" fmla="*/ 57684214 w 634"/>
              <a:gd name="T83" fmla="*/ 22404483 h 3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634"/>
              <a:gd name="T127" fmla="*/ 0 h 397"/>
              <a:gd name="T128" fmla="*/ 634 w 634"/>
              <a:gd name="T129" fmla="*/ 397 h 39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634" h="397">
                <a:moveTo>
                  <a:pt x="43" y="31"/>
                </a:moveTo>
                <a:lnTo>
                  <a:pt x="26" y="87"/>
                </a:lnTo>
                <a:lnTo>
                  <a:pt x="17" y="144"/>
                </a:lnTo>
                <a:lnTo>
                  <a:pt x="5" y="201"/>
                </a:lnTo>
                <a:lnTo>
                  <a:pt x="0" y="227"/>
                </a:lnTo>
                <a:lnTo>
                  <a:pt x="5" y="253"/>
                </a:lnTo>
                <a:lnTo>
                  <a:pt x="13" y="275"/>
                </a:lnTo>
                <a:lnTo>
                  <a:pt x="30" y="301"/>
                </a:lnTo>
                <a:lnTo>
                  <a:pt x="47" y="319"/>
                </a:lnTo>
                <a:lnTo>
                  <a:pt x="55" y="323"/>
                </a:lnTo>
                <a:lnTo>
                  <a:pt x="64" y="323"/>
                </a:lnTo>
                <a:lnTo>
                  <a:pt x="72" y="319"/>
                </a:lnTo>
                <a:lnTo>
                  <a:pt x="85" y="306"/>
                </a:lnTo>
                <a:lnTo>
                  <a:pt x="127" y="236"/>
                </a:lnTo>
                <a:lnTo>
                  <a:pt x="136" y="223"/>
                </a:lnTo>
                <a:lnTo>
                  <a:pt x="140" y="214"/>
                </a:lnTo>
                <a:lnTo>
                  <a:pt x="140" y="218"/>
                </a:lnTo>
                <a:lnTo>
                  <a:pt x="136" y="236"/>
                </a:lnTo>
                <a:lnTo>
                  <a:pt x="123" y="258"/>
                </a:lnTo>
                <a:lnTo>
                  <a:pt x="119" y="275"/>
                </a:lnTo>
                <a:lnTo>
                  <a:pt x="102" y="310"/>
                </a:lnTo>
                <a:lnTo>
                  <a:pt x="93" y="323"/>
                </a:lnTo>
                <a:lnTo>
                  <a:pt x="93" y="336"/>
                </a:lnTo>
                <a:lnTo>
                  <a:pt x="110" y="349"/>
                </a:lnTo>
                <a:lnTo>
                  <a:pt x="136" y="362"/>
                </a:lnTo>
                <a:lnTo>
                  <a:pt x="165" y="371"/>
                </a:lnTo>
                <a:lnTo>
                  <a:pt x="191" y="375"/>
                </a:lnTo>
                <a:lnTo>
                  <a:pt x="284" y="384"/>
                </a:lnTo>
                <a:lnTo>
                  <a:pt x="313" y="393"/>
                </a:lnTo>
                <a:lnTo>
                  <a:pt x="322" y="393"/>
                </a:lnTo>
                <a:lnTo>
                  <a:pt x="330" y="384"/>
                </a:lnTo>
                <a:lnTo>
                  <a:pt x="338" y="367"/>
                </a:lnTo>
                <a:lnTo>
                  <a:pt x="343" y="341"/>
                </a:lnTo>
                <a:lnTo>
                  <a:pt x="351" y="314"/>
                </a:lnTo>
                <a:lnTo>
                  <a:pt x="355" y="288"/>
                </a:lnTo>
                <a:lnTo>
                  <a:pt x="360" y="258"/>
                </a:lnTo>
                <a:lnTo>
                  <a:pt x="364" y="249"/>
                </a:lnTo>
                <a:lnTo>
                  <a:pt x="364" y="262"/>
                </a:lnTo>
                <a:lnTo>
                  <a:pt x="360" y="288"/>
                </a:lnTo>
                <a:lnTo>
                  <a:pt x="355" y="319"/>
                </a:lnTo>
                <a:lnTo>
                  <a:pt x="355" y="341"/>
                </a:lnTo>
                <a:lnTo>
                  <a:pt x="360" y="375"/>
                </a:lnTo>
                <a:lnTo>
                  <a:pt x="364" y="384"/>
                </a:lnTo>
                <a:lnTo>
                  <a:pt x="377" y="393"/>
                </a:lnTo>
                <a:lnTo>
                  <a:pt x="393" y="397"/>
                </a:lnTo>
                <a:lnTo>
                  <a:pt x="419" y="393"/>
                </a:lnTo>
                <a:lnTo>
                  <a:pt x="474" y="380"/>
                </a:lnTo>
                <a:lnTo>
                  <a:pt x="524" y="362"/>
                </a:lnTo>
                <a:lnTo>
                  <a:pt x="567" y="345"/>
                </a:lnTo>
                <a:lnTo>
                  <a:pt x="609" y="341"/>
                </a:lnTo>
                <a:lnTo>
                  <a:pt x="626" y="336"/>
                </a:lnTo>
                <a:lnTo>
                  <a:pt x="634" y="327"/>
                </a:lnTo>
                <a:lnTo>
                  <a:pt x="634" y="314"/>
                </a:lnTo>
                <a:lnTo>
                  <a:pt x="630" y="293"/>
                </a:lnTo>
                <a:lnTo>
                  <a:pt x="617" y="245"/>
                </a:lnTo>
                <a:lnTo>
                  <a:pt x="622" y="214"/>
                </a:lnTo>
                <a:lnTo>
                  <a:pt x="622" y="183"/>
                </a:lnTo>
                <a:lnTo>
                  <a:pt x="617" y="166"/>
                </a:lnTo>
                <a:lnTo>
                  <a:pt x="609" y="153"/>
                </a:lnTo>
                <a:lnTo>
                  <a:pt x="588" y="140"/>
                </a:lnTo>
                <a:lnTo>
                  <a:pt x="563" y="127"/>
                </a:lnTo>
                <a:lnTo>
                  <a:pt x="554" y="127"/>
                </a:lnTo>
                <a:lnTo>
                  <a:pt x="546" y="131"/>
                </a:lnTo>
                <a:lnTo>
                  <a:pt x="541" y="131"/>
                </a:lnTo>
                <a:lnTo>
                  <a:pt x="533" y="127"/>
                </a:lnTo>
                <a:lnTo>
                  <a:pt x="529" y="109"/>
                </a:lnTo>
                <a:lnTo>
                  <a:pt x="520" y="79"/>
                </a:lnTo>
                <a:lnTo>
                  <a:pt x="512" y="53"/>
                </a:lnTo>
                <a:lnTo>
                  <a:pt x="503" y="39"/>
                </a:lnTo>
                <a:lnTo>
                  <a:pt x="495" y="31"/>
                </a:lnTo>
                <a:lnTo>
                  <a:pt x="470" y="18"/>
                </a:lnTo>
                <a:lnTo>
                  <a:pt x="436" y="9"/>
                </a:lnTo>
                <a:lnTo>
                  <a:pt x="368" y="0"/>
                </a:lnTo>
                <a:lnTo>
                  <a:pt x="322" y="0"/>
                </a:lnTo>
                <a:lnTo>
                  <a:pt x="300" y="9"/>
                </a:lnTo>
                <a:lnTo>
                  <a:pt x="284" y="18"/>
                </a:lnTo>
                <a:lnTo>
                  <a:pt x="279" y="18"/>
                </a:lnTo>
                <a:lnTo>
                  <a:pt x="267" y="22"/>
                </a:lnTo>
                <a:lnTo>
                  <a:pt x="237" y="18"/>
                </a:lnTo>
                <a:lnTo>
                  <a:pt x="199" y="18"/>
                </a:lnTo>
                <a:lnTo>
                  <a:pt x="157" y="13"/>
                </a:lnTo>
                <a:lnTo>
                  <a:pt x="81" y="13"/>
                </a:lnTo>
                <a:lnTo>
                  <a:pt x="68" y="18"/>
                </a:lnTo>
                <a:lnTo>
                  <a:pt x="55" y="18"/>
                </a:lnTo>
                <a:lnTo>
                  <a:pt x="43" y="31"/>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01" name="Freeform 20"/>
          <p:cNvSpPr>
            <a:spLocks noChangeAspect="1"/>
          </p:cNvSpPr>
          <p:nvPr/>
        </p:nvSpPr>
        <p:spPr bwMode="auto">
          <a:xfrm>
            <a:off x="2305051" y="2262189"/>
            <a:ext cx="150813" cy="269875"/>
          </a:xfrm>
          <a:custGeom>
            <a:avLst/>
            <a:gdLst>
              <a:gd name="T0" fmla="*/ 35304509 w 148"/>
              <a:gd name="T1" fmla="*/ 0 h 240"/>
              <a:gd name="T2" fmla="*/ 25959194 w 148"/>
              <a:gd name="T3" fmla="*/ 72073491 h 240"/>
              <a:gd name="T4" fmla="*/ 13498781 w 148"/>
              <a:gd name="T5" fmla="*/ 144148107 h 240"/>
              <a:gd name="T6" fmla="*/ 9345311 w 148"/>
              <a:gd name="T7" fmla="*/ 177023407 h 240"/>
              <a:gd name="T8" fmla="*/ 13498781 w 148"/>
              <a:gd name="T9" fmla="*/ 209899796 h 240"/>
              <a:gd name="T10" fmla="*/ 21805725 w 148"/>
              <a:gd name="T11" fmla="*/ 237717155 h 240"/>
              <a:gd name="T12" fmla="*/ 39457979 w 148"/>
              <a:gd name="T13" fmla="*/ 270593544 h 240"/>
              <a:gd name="T14" fmla="*/ 52956756 w 148"/>
              <a:gd name="T15" fmla="*/ 287031176 h 240"/>
              <a:gd name="T16" fmla="*/ 61263696 w 148"/>
              <a:gd name="T17" fmla="*/ 293352996 h 240"/>
              <a:gd name="T18" fmla="*/ 70609019 w 148"/>
              <a:gd name="T19" fmla="*/ 293352996 h 240"/>
              <a:gd name="T20" fmla="*/ 78916978 w 148"/>
              <a:gd name="T21" fmla="*/ 287031176 h 240"/>
              <a:gd name="T22" fmla="*/ 88262285 w 148"/>
              <a:gd name="T23" fmla="*/ 276915364 h 240"/>
              <a:gd name="T24" fmla="*/ 131873718 w 148"/>
              <a:gd name="T25" fmla="*/ 188403133 h 240"/>
              <a:gd name="T26" fmla="*/ 140180689 w 148"/>
              <a:gd name="T27" fmla="*/ 171965501 h 240"/>
              <a:gd name="T28" fmla="*/ 145372527 w 148"/>
              <a:gd name="T29" fmla="*/ 160585775 h 240"/>
              <a:gd name="T30" fmla="*/ 153679466 w 148"/>
              <a:gd name="T31" fmla="*/ 160585775 h 240"/>
              <a:gd name="T32" fmla="*/ 149525996 w 148"/>
              <a:gd name="T33" fmla="*/ 171965501 h 240"/>
              <a:gd name="T34" fmla="*/ 140180689 w 148"/>
              <a:gd name="T35" fmla="*/ 188403133 h 240"/>
              <a:gd name="T36" fmla="*/ 96569224 w 148"/>
              <a:gd name="T37" fmla="*/ 276915364 h 240"/>
              <a:gd name="T38" fmla="*/ 83070447 w 148"/>
              <a:gd name="T39" fmla="*/ 293352996 h 240"/>
              <a:gd name="T40" fmla="*/ 78916978 w 148"/>
              <a:gd name="T41" fmla="*/ 298410972 h 240"/>
              <a:gd name="T42" fmla="*/ 70609019 w 148"/>
              <a:gd name="T43" fmla="*/ 303468878 h 240"/>
              <a:gd name="T44" fmla="*/ 61263696 w 148"/>
              <a:gd name="T45" fmla="*/ 303468878 h 240"/>
              <a:gd name="T46" fmla="*/ 52956756 w 148"/>
              <a:gd name="T47" fmla="*/ 298410972 h 240"/>
              <a:gd name="T48" fmla="*/ 48803286 w 148"/>
              <a:gd name="T49" fmla="*/ 293352996 h 240"/>
              <a:gd name="T50" fmla="*/ 31151032 w 148"/>
              <a:gd name="T51" fmla="*/ 270593544 h 240"/>
              <a:gd name="T52" fmla="*/ 13498781 w 148"/>
              <a:gd name="T53" fmla="*/ 237717155 h 240"/>
              <a:gd name="T54" fmla="*/ 4153471 w 148"/>
              <a:gd name="T55" fmla="*/ 209899796 h 240"/>
              <a:gd name="T56" fmla="*/ 0 w 148"/>
              <a:gd name="T57" fmla="*/ 177023407 h 240"/>
              <a:gd name="T58" fmla="*/ 4153471 w 148"/>
              <a:gd name="T59" fmla="*/ 144148107 h 240"/>
              <a:gd name="T60" fmla="*/ 17652255 w 148"/>
              <a:gd name="T61" fmla="*/ 72073491 h 240"/>
              <a:gd name="T62" fmla="*/ 25959194 w 148"/>
              <a:gd name="T63" fmla="*/ 0 h 240"/>
              <a:gd name="T64" fmla="*/ 35304509 w 148"/>
              <a:gd name="T65" fmla="*/ 0 h 2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8"/>
              <a:gd name="T100" fmla="*/ 0 h 240"/>
              <a:gd name="T101" fmla="*/ 148 w 148"/>
              <a:gd name="T102" fmla="*/ 240 h 2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8" h="240">
                <a:moveTo>
                  <a:pt x="34" y="0"/>
                </a:moveTo>
                <a:lnTo>
                  <a:pt x="25" y="57"/>
                </a:lnTo>
                <a:lnTo>
                  <a:pt x="13" y="114"/>
                </a:lnTo>
                <a:lnTo>
                  <a:pt x="9" y="140"/>
                </a:lnTo>
                <a:lnTo>
                  <a:pt x="13" y="166"/>
                </a:lnTo>
                <a:lnTo>
                  <a:pt x="21" y="188"/>
                </a:lnTo>
                <a:lnTo>
                  <a:pt x="38" y="214"/>
                </a:lnTo>
                <a:lnTo>
                  <a:pt x="51" y="227"/>
                </a:lnTo>
                <a:lnTo>
                  <a:pt x="59" y="232"/>
                </a:lnTo>
                <a:lnTo>
                  <a:pt x="68" y="232"/>
                </a:lnTo>
                <a:lnTo>
                  <a:pt x="76" y="227"/>
                </a:lnTo>
                <a:lnTo>
                  <a:pt x="85" y="219"/>
                </a:lnTo>
                <a:lnTo>
                  <a:pt x="127" y="149"/>
                </a:lnTo>
                <a:lnTo>
                  <a:pt x="135" y="136"/>
                </a:lnTo>
                <a:lnTo>
                  <a:pt x="140" y="127"/>
                </a:lnTo>
                <a:lnTo>
                  <a:pt x="148" y="127"/>
                </a:lnTo>
                <a:lnTo>
                  <a:pt x="144" y="136"/>
                </a:lnTo>
                <a:lnTo>
                  <a:pt x="135" y="149"/>
                </a:lnTo>
                <a:lnTo>
                  <a:pt x="93" y="219"/>
                </a:lnTo>
                <a:lnTo>
                  <a:pt x="80" y="232"/>
                </a:lnTo>
                <a:lnTo>
                  <a:pt x="76" y="236"/>
                </a:lnTo>
                <a:lnTo>
                  <a:pt x="68" y="240"/>
                </a:lnTo>
                <a:lnTo>
                  <a:pt x="59" y="240"/>
                </a:lnTo>
                <a:lnTo>
                  <a:pt x="51" y="236"/>
                </a:lnTo>
                <a:lnTo>
                  <a:pt x="47" y="232"/>
                </a:lnTo>
                <a:lnTo>
                  <a:pt x="30" y="214"/>
                </a:lnTo>
                <a:lnTo>
                  <a:pt x="13" y="188"/>
                </a:lnTo>
                <a:lnTo>
                  <a:pt x="4" y="166"/>
                </a:lnTo>
                <a:lnTo>
                  <a:pt x="0" y="140"/>
                </a:lnTo>
                <a:lnTo>
                  <a:pt x="4" y="114"/>
                </a:lnTo>
                <a:lnTo>
                  <a:pt x="17" y="57"/>
                </a:lnTo>
                <a:lnTo>
                  <a:pt x="25" y="0"/>
                </a:lnTo>
                <a:lnTo>
                  <a:pt x="34"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02" name="Freeform 21"/>
          <p:cNvSpPr>
            <a:spLocks noChangeAspect="1"/>
          </p:cNvSpPr>
          <p:nvPr/>
        </p:nvSpPr>
        <p:spPr bwMode="auto">
          <a:xfrm>
            <a:off x="2400301" y="2403475"/>
            <a:ext cx="284163" cy="204788"/>
          </a:xfrm>
          <a:custGeom>
            <a:avLst/>
            <a:gdLst>
              <a:gd name="T0" fmla="*/ 48755847 w 279"/>
              <a:gd name="T1" fmla="*/ 0 h 183"/>
              <a:gd name="T2" fmla="*/ 57054625 w 279"/>
              <a:gd name="T3" fmla="*/ 0 h 183"/>
              <a:gd name="T4" fmla="*/ 57054625 w 279"/>
              <a:gd name="T5" fmla="*/ 5008914 h 183"/>
              <a:gd name="T6" fmla="*/ 52905236 w 279"/>
              <a:gd name="T7" fmla="*/ 27550140 h 183"/>
              <a:gd name="T8" fmla="*/ 39419212 w 279"/>
              <a:gd name="T9" fmla="*/ 55101400 h 183"/>
              <a:gd name="T10" fmla="*/ 35269823 w 279"/>
              <a:gd name="T11" fmla="*/ 76390410 h 183"/>
              <a:gd name="T12" fmla="*/ 17635421 w 279"/>
              <a:gd name="T13" fmla="*/ 120220622 h 183"/>
              <a:gd name="T14" fmla="*/ 9336639 w 279"/>
              <a:gd name="T15" fmla="*/ 136500703 h 183"/>
              <a:gd name="T16" fmla="*/ 9336639 w 279"/>
              <a:gd name="T17" fmla="*/ 152779700 h 183"/>
              <a:gd name="T18" fmla="*/ 21784810 w 279"/>
              <a:gd name="T19" fmla="*/ 164050870 h 183"/>
              <a:gd name="T20" fmla="*/ 48755847 w 279"/>
              <a:gd name="T21" fmla="*/ 180330951 h 183"/>
              <a:gd name="T22" fmla="*/ 78838424 w 279"/>
              <a:gd name="T23" fmla="*/ 191601002 h 183"/>
              <a:gd name="T24" fmla="*/ 105810472 w 279"/>
              <a:gd name="T25" fmla="*/ 196609913 h 183"/>
              <a:gd name="T26" fmla="*/ 202284309 w 279"/>
              <a:gd name="T27" fmla="*/ 207881083 h 183"/>
              <a:gd name="T28" fmla="*/ 232366871 w 279"/>
              <a:gd name="T29" fmla="*/ 219152252 h 183"/>
              <a:gd name="T30" fmla="*/ 241703506 w 279"/>
              <a:gd name="T31" fmla="*/ 219152252 h 183"/>
              <a:gd name="T32" fmla="*/ 245852895 w 279"/>
              <a:gd name="T33" fmla="*/ 212889994 h 183"/>
              <a:gd name="T34" fmla="*/ 254151673 w 279"/>
              <a:gd name="T35" fmla="*/ 191601002 h 183"/>
              <a:gd name="T36" fmla="*/ 258301062 w 279"/>
              <a:gd name="T37" fmla="*/ 159041959 h 183"/>
              <a:gd name="T38" fmla="*/ 267636742 w 279"/>
              <a:gd name="T39" fmla="*/ 125229534 h 183"/>
              <a:gd name="T40" fmla="*/ 271786131 w 279"/>
              <a:gd name="T41" fmla="*/ 92669372 h 183"/>
              <a:gd name="T42" fmla="*/ 275935520 w 279"/>
              <a:gd name="T43" fmla="*/ 55101400 h 183"/>
              <a:gd name="T44" fmla="*/ 281122766 w 279"/>
              <a:gd name="T45" fmla="*/ 43830230 h 183"/>
              <a:gd name="T46" fmla="*/ 289421544 w 279"/>
              <a:gd name="T47" fmla="*/ 43830230 h 183"/>
              <a:gd name="T48" fmla="*/ 285272155 w 279"/>
              <a:gd name="T49" fmla="*/ 55101400 h 183"/>
              <a:gd name="T50" fmla="*/ 281122766 w 279"/>
              <a:gd name="T51" fmla="*/ 92669372 h 183"/>
              <a:gd name="T52" fmla="*/ 275935520 w 279"/>
              <a:gd name="T53" fmla="*/ 125229534 h 183"/>
              <a:gd name="T54" fmla="*/ 267636742 w 279"/>
              <a:gd name="T55" fmla="*/ 159041959 h 183"/>
              <a:gd name="T56" fmla="*/ 263487289 w 279"/>
              <a:gd name="T57" fmla="*/ 191601002 h 183"/>
              <a:gd name="T58" fmla="*/ 254151673 w 279"/>
              <a:gd name="T59" fmla="*/ 212889994 h 183"/>
              <a:gd name="T60" fmla="*/ 245852895 w 279"/>
              <a:gd name="T61" fmla="*/ 224161164 h 183"/>
              <a:gd name="T62" fmla="*/ 241703506 w 279"/>
              <a:gd name="T63" fmla="*/ 229170075 h 183"/>
              <a:gd name="T64" fmla="*/ 232366871 w 279"/>
              <a:gd name="T65" fmla="*/ 229170075 h 183"/>
              <a:gd name="T66" fmla="*/ 202284309 w 279"/>
              <a:gd name="T67" fmla="*/ 219152252 h 183"/>
              <a:gd name="T68" fmla="*/ 105810472 w 279"/>
              <a:gd name="T69" fmla="*/ 207881083 h 183"/>
              <a:gd name="T70" fmla="*/ 78838424 w 279"/>
              <a:gd name="T71" fmla="*/ 201619944 h 183"/>
              <a:gd name="T72" fmla="*/ 48755847 w 279"/>
              <a:gd name="T73" fmla="*/ 191601002 h 183"/>
              <a:gd name="T74" fmla="*/ 21784810 w 279"/>
              <a:gd name="T75" fmla="*/ 175320921 h 183"/>
              <a:gd name="T76" fmla="*/ 4149390 w 279"/>
              <a:gd name="T77" fmla="*/ 159041959 h 183"/>
              <a:gd name="T78" fmla="*/ 0 w 279"/>
              <a:gd name="T79" fmla="*/ 152779700 h 183"/>
              <a:gd name="T80" fmla="*/ 0 w 279"/>
              <a:gd name="T81" fmla="*/ 136500703 h 183"/>
              <a:gd name="T82" fmla="*/ 9336639 w 279"/>
              <a:gd name="T83" fmla="*/ 120220622 h 183"/>
              <a:gd name="T84" fmla="*/ 25934199 w 279"/>
              <a:gd name="T85" fmla="*/ 76390410 h 183"/>
              <a:gd name="T86" fmla="*/ 31120426 w 279"/>
              <a:gd name="T87" fmla="*/ 55101400 h 183"/>
              <a:gd name="T88" fmla="*/ 43568601 w 279"/>
              <a:gd name="T89" fmla="*/ 27550140 h 183"/>
              <a:gd name="T90" fmla="*/ 48755847 w 279"/>
              <a:gd name="T91" fmla="*/ 5008914 h 183"/>
              <a:gd name="T92" fmla="*/ 48755847 w 279"/>
              <a:gd name="T93" fmla="*/ 0 h 183"/>
              <a:gd name="T94" fmla="*/ 48755847 w 279"/>
              <a:gd name="T95" fmla="*/ 0 h 18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79"/>
              <a:gd name="T145" fmla="*/ 0 h 183"/>
              <a:gd name="T146" fmla="*/ 279 w 279"/>
              <a:gd name="T147" fmla="*/ 183 h 18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79" h="183">
                <a:moveTo>
                  <a:pt x="47" y="0"/>
                </a:moveTo>
                <a:lnTo>
                  <a:pt x="55" y="0"/>
                </a:lnTo>
                <a:lnTo>
                  <a:pt x="55" y="4"/>
                </a:lnTo>
                <a:lnTo>
                  <a:pt x="51" y="22"/>
                </a:lnTo>
                <a:lnTo>
                  <a:pt x="38" y="44"/>
                </a:lnTo>
                <a:lnTo>
                  <a:pt x="34" y="61"/>
                </a:lnTo>
                <a:lnTo>
                  <a:pt x="17" y="96"/>
                </a:lnTo>
                <a:lnTo>
                  <a:pt x="9" y="109"/>
                </a:lnTo>
                <a:lnTo>
                  <a:pt x="9" y="122"/>
                </a:lnTo>
                <a:lnTo>
                  <a:pt x="21" y="131"/>
                </a:lnTo>
                <a:lnTo>
                  <a:pt x="47" y="144"/>
                </a:lnTo>
                <a:lnTo>
                  <a:pt x="76" y="153"/>
                </a:lnTo>
                <a:lnTo>
                  <a:pt x="102" y="157"/>
                </a:lnTo>
                <a:lnTo>
                  <a:pt x="195" y="166"/>
                </a:lnTo>
                <a:lnTo>
                  <a:pt x="224" y="175"/>
                </a:lnTo>
                <a:lnTo>
                  <a:pt x="233" y="175"/>
                </a:lnTo>
                <a:lnTo>
                  <a:pt x="237" y="170"/>
                </a:lnTo>
                <a:lnTo>
                  <a:pt x="245" y="153"/>
                </a:lnTo>
                <a:lnTo>
                  <a:pt x="249" y="127"/>
                </a:lnTo>
                <a:lnTo>
                  <a:pt x="258" y="100"/>
                </a:lnTo>
                <a:lnTo>
                  <a:pt x="262" y="74"/>
                </a:lnTo>
                <a:lnTo>
                  <a:pt x="266" y="44"/>
                </a:lnTo>
                <a:lnTo>
                  <a:pt x="271" y="35"/>
                </a:lnTo>
                <a:lnTo>
                  <a:pt x="279" y="35"/>
                </a:lnTo>
                <a:lnTo>
                  <a:pt x="275" y="44"/>
                </a:lnTo>
                <a:lnTo>
                  <a:pt x="271" y="74"/>
                </a:lnTo>
                <a:lnTo>
                  <a:pt x="266" y="100"/>
                </a:lnTo>
                <a:lnTo>
                  <a:pt x="258" y="127"/>
                </a:lnTo>
                <a:lnTo>
                  <a:pt x="254" y="153"/>
                </a:lnTo>
                <a:lnTo>
                  <a:pt x="245" y="170"/>
                </a:lnTo>
                <a:lnTo>
                  <a:pt x="237" y="179"/>
                </a:lnTo>
                <a:lnTo>
                  <a:pt x="233" y="183"/>
                </a:lnTo>
                <a:lnTo>
                  <a:pt x="224" y="183"/>
                </a:lnTo>
                <a:lnTo>
                  <a:pt x="195" y="175"/>
                </a:lnTo>
                <a:lnTo>
                  <a:pt x="102" y="166"/>
                </a:lnTo>
                <a:lnTo>
                  <a:pt x="76" y="161"/>
                </a:lnTo>
                <a:lnTo>
                  <a:pt x="47" y="153"/>
                </a:lnTo>
                <a:lnTo>
                  <a:pt x="21" y="140"/>
                </a:lnTo>
                <a:lnTo>
                  <a:pt x="4" y="127"/>
                </a:lnTo>
                <a:lnTo>
                  <a:pt x="0" y="122"/>
                </a:lnTo>
                <a:lnTo>
                  <a:pt x="0" y="109"/>
                </a:lnTo>
                <a:lnTo>
                  <a:pt x="9" y="96"/>
                </a:lnTo>
                <a:lnTo>
                  <a:pt x="25" y="61"/>
                </a:lnTo>
                <a:lnTo>
                  <a:pt x="30" y="44"/>
                </a:lnTo>
                <a:lnTo>
                  <a:pt x="42" y="22"/>
                </a:lnTo>
                <a:lnTo>
                  <a:pt x="47" y="4"/>
                </a:lnTo>
                <a:lnTo>
                  <a:pt x="4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03" name="Freeform 22"/>
          <p:cNvSpPr>
            <a:spLocks noChangeAspect="1"/>
          </p:cNvSpPr>
          <p:nvPr/>
        </p:nvSpPr>
        <p:spPr bwMode="auto">
          <a:xfrm>
            <a:off x="2346326" y="2160588"/>
            <a:ext cx="614363" cy="457200"/>
          </a:xfrm>
          <a:custGeom>
            <a:avLst/>
            <a:gdLst>
              <a:gd name="T0" fmla="*/ 344837544 w 601"/>
              <a:gd name="T1" fmla="*/ 320833951 h 406"/>
              <a:gd name="T2" fmla="*/ 340657628 w 601"/>
              <a:gd name="T3" fmla="*/ 370291490 h 406"/>
              <a:gd name="T4" fmla="*/ 336478735 w 601"/>
              <a:gd name="T5" fmla="*/ 437500995 h 406"/>
              <a:gd name="T6" fmla="*/ 344837544 w 601"/>
              <a:gd name="T7" fmla="*/ 492030525 h 406"/>
              <a:gd name="T8" fmla="*/ 370961761 w 601"/>
              <a:gd name="T9" fmla="*/ 503443630 h 406"/>
              <a:gd name="T10" fmla="*/ 455603775 w 601"/>
              <a:gd name="T11" fmla="*/ 480617420 h 406"/>
              <a:gd name="T12" fmla="*/ 552785663 w 601"/>
              <a:gd name="T13" fmla="*/ 437500995 h 406"/>
              <a:gd name="T14" fmla="*/ 614438651 w 601"/>
              <a:gd name="T15" fmla="*/ 426087890 h 406"/>
              <a:gd name="T16" fmla="*/ 618618567 w 601"/>
              <a:gd name="T17" fmla="*/ 403261681 h 406"/>
              <a:gd name="T18" fmla="*/ 600854181 w 601"/>
              <a:gd name="T19" fmla="*/ 315761960 h 406"/>
              <a:gd name="T20" fmla="*/ 605034097 w 601"/>
              <a:gd name="T21" fmla="*/ 237138153 h 406"/>
              <a:gd name="T22" fmla="*/ 592494350 w 601"/>
              <a:gd name="T23" fmla="*/ 204166836 h 406"/>
              <a:gd name="T24" fmla="*/ 548605747 w 601"/>
              <a:gd name="T25" fmla="*/ 171196645 h 406"/>
              <a:gd name="T26" fmla="*/ 530841233 w 601"/>
              <a:gd name="T27" fmla="*/ 176268635 h 406"/>
              <a:gd name="T28" fmla="*/ 517256763 w 601"/>
              <a:gd name="T29" fmla="*/ 171196645 h 406"/>
              <a:gd name="T30" fmla="*/ 507852209 w 601"/>
              <a:gd name="T31" fmla="*/ 143297283 h 406"/>
              <a:gd name="T32" fmla="*/ 491132546 w 601"/>
              <a:gd name="T33" fmla="*/ 72282640 h 406"/>
              <a:gd name="T34" fmla="*/ 477548076 w 601"/>
              <a:gd name="T35" fmla="*/ 49456430 h 406"/>
              <a:gd name="T36" fmla="*/ 415895087 w 601"/>
              <a:gd name="T37" fmla="*/ 21558221 h 406"/>
              <a:gd name="T38" fmla="*/ 296770048 w 601"/>
              <a:gd name="T39" fmla="*/ 11413109 h 406"/>
              <a:gd name="T40" fmla="*/ 257061297 w 601"/>
              <a:gd name="T41" fmla="*/ 32971326 h 406"/>
              <a:gd name="T42" fmla="*/ 239296911 w 601"/>
              <a:gd name="T43" fmla="*/ 38043325 h 406"/>
              <a:gd name="T44" fmla="*/ 168239367 w 601"/>
              <a:gd name="T45" fmla="*/ 32971326 h 406"/>
              <a:gd name="T46" fmla="*/ 44933342 w 601"/>
              <a:gd name="T47" fmla="*/ 27898209 h 406"/>
              <a:gd name="T48" fmla="*/ 17764394 w 601"/>
              <a:gd name="T49" fmla="*/ 32971326 h 406"/>
              <a:gd name="T50" fmla="*/ 0 w 601"/>
              <a:gd name="T51" fmla="*/ 44384440 h 406"/>
              <a:gd name="T52" fmla="*/ 17764394 w 601"/>
              <a:gd name="T53" fmla="*/ 21558221 h 406"/>
              <a:gd name="T54" fmla="*/ 44933342 w 601"/>
              <a:gd name="T55" fmla="*/ 16485100 h 406"/>
              <a:gd name="T56" fmla="*/ 168239367 w 601"/>
              <a:gd name="T57" fmla="*/ 21558221 h 406"/>
              <a:gd name="T58" fmla="*/ 239296911 w 601"/>
              <a:gd name="T59" fmla="*/ 27898209 h 406"/>
              <a:gd name="T60" fmla="*/ 257061297 w 601"/>
              <a:gd name="T61" fmla="*/ 21558221 h 406"/>
              <a:gd name="T62" fmla="*/ 296770048 w 601"/>
              <a:gd name="T63" fmla="*/ 0 h 406"/>
              <a:gd name="T64" fmla="*/ 415895087 w 601"/>
              <a:gd name="T65" fmla="*/ 11413109 h 406"/>
              <a:gd name="T66" fmla="*/ 477548076 w 601"/>
              <a:gd name="T67" fmla="*/ 38043325 h 406"/>
              <a:gd name="T68" fmla="*/ 491132546 w 601"/>
              <a:gd name="T69" fmla="*/ 54529547 h 406"/>
              <a:gd name="T70" fmla="*/ 507852209 w 601"/>
              <a:gd name="T71" fmla="*/ 105253975 h 406"/>
              <a:gd name="T72" fmla="*/ 521436679 w 601"/>
              <a:gd name="T73" fmla="*/ 159783540 h 406"/>
              <a:gd name="T74" fmla="*/ 530841233 w 601"/>
              <a:gd name="T75" fmla="*/ 166123528 h 406"/>
              <a:gd name="T76" fmla="*/ 548605747 w 601"/>
              <a:gd name="T77" fmla="*/ 159783540 h 406"/>
              <a:gd name="T78" fmla="*/ 596674266 w 601"/>
              <a:gd name="T79" fmla="*/ 194022854 h 406"/>
              <a:gd name="T80" fmla="*/ 610258736 w 601"/>
              <a:gd name="T81" fmla="*/ 215579941 h 406"/>
              <a:gd name="T82" fmla="*/ 614438651 w 601"/>
              <a:gd name="T83" fmla="*/ 276450584 h 406"/>
              <a:gd name="T84" fmla="*/ 622798483 w 601"/>
              <a:gd name="T85" fmla="*/ 376631478 h 406"/>
              <a:gd name="T86" fmla="*/ 628023122 w 601"/>
              <a:gd name="T87" fmla="*/ 419747902 h 406"/>
              <a:gd name="T88" fmla="*/ 614438651 w 601"/>
              <a:gd name="T89" fmla="*/ 437500995 h 406"/>
              <a:gd name="T90" fmla="*/ 552785663 w 601"/>
              <a:gd name="T91" fmla="*/ 447646103 h 406"/>
              <a:gd name="T92" fmla="*/ 455603775 w 601"/>
              <a:gd name="T93" fmla="*/ 492030525 h 406"/>
              <a:gd name="T94" fmla="*/ 370961761 w 601"/>
              <a:gd name="T95" fmla="*/ 514856735 h 406"/>
              <a:gd name="T96" fmla="*/ 340657628 w 601"/>
              <a:gd name="T97" fmla="*/ 498371639 h 406"/>
              <a:gd name="T98" fmla="*/ 331253074 w 601"/>
              <a:gd name="T99" fmla="*/ 480617420 h 406"/>
              <a:gd name="T100" fmla="*/ 327073158 w 601"/>
              <a:gd name="T101" fmla="*/ 409602795 h 406"/>
              <a:gd name="T102" fmla="*/ 336478735 w 601"/>
              <a:gd name="T103" fmla="*/ 337320172 h 406"/>
              <a:gd name="T104" fmla="*/ 336478735 w 601"/>
              <a:gd name="T105" fmla="*/ 320833951 h 40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1"/>
              <a:gd name="T160" fmla="*/ 0 h 406"/>
              <a:gd name="T161" fmla="*/ 601 w 601"/>
              <a:gd name="T162" fmla="*/ 406 h 40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1" h="406">
                <a:moveTo>
                  <a:pt x="322" y="253"/>
                </a:moveTo>
                <a:lnTo>
                  <a:pt x="330" y="253"/>
                </a:lnTo>
                <a:lnTo>
                  <a:pt x="330" y="266"/>
                </a:lnTo>
                <a:lnTo>
                  <a:pt x="326" y="292"/>
                </a:lnTo>
                <a:lnTo>
                  <a:pt x="322" y="323"/>
                </a:lnTo>
                <a:lnTo>
                  <a:pt x="322" y="345"/>
                </a:lnTo>
                <a:lnTo>
                  <a:pt x="326" y="379"/>
                </a:lnTo>
                <a:lnTo>
                  <a:pt x="330" y="388"/>
                </a:lnTo>
                <a:lnTo>
                  <a:pt x="339" y="393"/>
                </a:lnTo>
                <a:lnTo>
                  <a:pt x="355" y="397"/>
                </a:lnTo>
                <a:lnTo>
                  <a:pt x="381" y="393"/>
                </a:lnTo>
                <a:lnTo>
                  <a:pt x="436" y="379"/>
                </a:lnTo>
                <a:lnTo>
                  <a:pt x="486" y="362"/>
                </a:lnTo>
                <a:lnTo>
                  <a:pt x="529" y="345"/>
                </a:lnTo>
                <a:lnTo>
                  <a:pt x="571" y="340"/>
                </a:lnTo>
                <a:lnTo>
                  <a:pt x="588" y="336"/>
                </a:lnTo>
                <a:lnTo>
                  <a:pt x="592" y="331"/>
                </a:lnTo>
                <a:lnTo>
                  <a:pt x="592" y="318"/>
                </a:lnTo>
                <a:lnTo>
                  <a:pt x="588" y="297"/>
                </a:lnTo>
                <a:lnTo>
                  <a:pt x="575" y="249"/>
                </a:lnTo>
                <a:lnTo>
                  <a:pt x="579" y="218"/>
                </a:lnTo>
                <a:lnTo>
                  <a:pt x="579" y="187"/>
                </a:lnTo>
                <a:lnTo>
                  <a:pt x="575" y="170"/>
                </a:lnTo>
                <a:lnTo>
                  <a:pt x="567" y="161"/>
                </a:lnTo>
                <a:lnTo>
                  <a:pt x="550" y="148"/>
                </a:lnTo>
                <a:lnTo>
                  <a:pt x="525" y="135"/>
                </a:lnTo>
                <a:lnTo>
                  <a:pt x="516" y="135"/>
                </a:lnTo>
                <a:lnTo>
                  <a:pt x="508" y="139"/>
                </a:lnTo>
                <a:lnTo>
                  <a:pt x="503" y="139"/>
                </a:lnTo>
                <a:lnTo>
                  <a:pt x="495" y="135"/>
                </a:lnTo>
                <a:lnTo>
                  <a:pt x="491" y="131"/>
                </a:lnTo>
                <a:lnTo>
                  <a:pt x="486" y="113"/>
                </a:lnTo>
                <a:lnTo>
                  <a:pt x="478" y="83"/>
                </a:lnTo>
                <a:lnTo>
                  <a:pt x="470" y="57"/>
                </a:lnTo>
                <a:lnTo>
                  <a:pt x="461" y="43"/>
                </a:lnTo>
                <a:lnTo>
                  <a:pt x="457" y="39"/>
                </a:lnTo>
                <a:lnTo>
                  <a:pt x="432" y="26"/>
                </a:lnTo>
                <a:lnTo>
                  <a:pt x="398" y="17"/>
                </a:lnTo>
                <a:lnTo>
                  <a:pt x="330" y="9"/>
                </a:lnTo>
                <a:lnTo>
                  <a:pt x="284" y="9"/>
                </a:lnTo>
                <a:lnTo>
                  <a:pt x="262" y="17"/>
                </a:lnTo>
                <a:lnTo>
                  <a:pt x="246" y="26"/>
                </a:lnTo>
                <a:lnTo>
                  <a:pt x="241" y="26"/>
                </a:lnTo>
                <a:lnTo>
                  <a:pt x="229" y="30"/>
                </a:lnTo>
                <a:lnTo>
                  <a:pt x="199" y="26"/>
                </a:lnTo>
                <a:lnTo>
                  <a:pt x="161" y="26"/>
                </a:lnTo>
                <a:lnTo>
                  <a:pt x="119" y="22"/>
                </a:lnTo>
                <a:lnTo>
                  <a:pt x="43" y="22"/>
                </a:lnTo>
                <a:lnTo>
                  <a:pt x="30" y="26"/>
                </a:lnTo>
                <a:lnTo>
                  <a:pt x="17" y="26"/>
                </a:lnTo>
                <a:lnTo>
                  <a:pt x="9" y="35"/>
                </a:lnTo>
                <a:lnTo>
                  <a:pt x="0" y="35"/>
                </a:lnTo>
                <a:lnTo>
                  <a:pt x="13" y="22"/>
                </a:lnTo>
                <a:lnTo>
                  <a:pt x="17" y="17"/>
                </a:lnTo>
                <a:lnTo>
                  <a:pt x="30" y="17"/>
                </a:lnTo>
                <a:lnTo>
                  <a:pt x="43" y="13"/>
                </a:lnTo>
                <a:lnTo>
                  <a:pt x="119" y="13"/>
                </a:lnTo>
                <a:lnTo>
                  <a:pt x="161" y="17"/>
                </a:lnTo>
                <a:lnTo>
                  <a:pt x="199" y="17"/>
                </a:lnTo>
                <a:lnTo>
                  <a:pt x="229" y="22"/>
                </a:lnTo>
                <a:lnTo>
                  <a:pt x="241" y="17"/>
                </a:lnTo>
                <a:lnTo>
                  <a:pt x="246" y="17"/>
                </a:lnTo>
                <a:lnTo>
                  <a:pt x="262" y="9"/>
                </a:lnTo>
                <a:lnTo>
                  <a:pt x="284" y="0"/>
                </a:lnTo>
                <a:lnTo>
                  <a:pt x="330" y="0"/>
                </a:lnTo>
                <a:lnTo>
                  <a:pt x="398" y="9"/>
                </a:lnTo>
                <a:lnTo>
                  <a:pt x="432" y="17"/>
                </a:lnTo>
                <a:lnTo>
                  <a:pt x="457" y="30"/>
                </a:lnTo>
                <a:lnTo>
                  <a:pt x="461" y="35"/>
                </a:lnTo>
                <a:lnTo>
                  <a:pt x="470" y="43"/>
                </a:lnTo>
                <a:lnTo>
                  <a:pt x="478" y="57"/>
                </a:lnTo>
                <a:lnTo>
                  <a:pt x="486" y="83"/>
                </a:lnTo>
                <a:lnTo>
                  <a:pt x="495" y="113"/>
                </a:lnTo>
                <a:lnTo>
                  <a:pt x="499" y="126"/>
                </a:lnTo>
                <a:lnTo>
                  <a:pt x="503" y="131"/>
                </a:lnTo>
                <a:lnTo>
                  <a:pt x="508" y="131"/>
                </a:lnTo>
                <a:lnTo>
                  <a:pt x="516" y="126"/>
                </a:lnTo>
                <a:lnTo>
                  <a:pt x="525" y="126"/>
                </a:lnTo>
                <a:lnTo>
                  <a:pt x="550" y="139"/>
                </a:lnTo>
                <a:lnTo>
                  <a:pt x="571" y="153"/>
                </a:lnTo>
                <a:lnTo>
                  <a:pt x="575" y="157"/>
                </a:lnTo>
                <a:lnTo>
                  <a:pt x="584" y="170"/>
                </a:lnTo>
                <a:lnTo>
                  <a:pt x="588" y="187"/>
                </a:lnTo>
                <a:lnTo>
                  <a:pt x="588" y="218"/>
                </a:lnTo>
                <a:lnTo>
                  <a:pt x="584" y="249"/>
                </a:lnTo>
                <a:lnTo>
                  <a:pt x="596" y="297"/>
                </a:lnTo>
                <a:lnTo>
                  <a:pt x="601" y="318"/>
                </a:lnTo>
                <a:lnTo>
                  <a:pt x="601" y="331"/>
                </a:lnTo>
                <a:lnTo>
                  <a:pt x="592" y="340"/>
                </a:lnTo>
                <a:lnTo>
                  <a:pt x="588" y="345"/>
                </a:lnTo>
                <a:lnTo>
                  <a:pt x="571" y="349"/>
                </a:lnTo>
                <a:lnTo>
                  <a:pt x="529" y="353"/>
                </a:lnTo>
                <a:lnTo>
                  <a:pt x="486" y="371"/>
                </a:lnTo>
                <a:lnTo>
                  <a:pt x="436" y="388"/>
                </a:lnTo>
                <a:lnTo>
                  <a:pt x="381" y="401"/>
                </a:lnTo>
                <a:lnTo>
                  <a:pt x="355" y="406"/>
                </a:lnTo>
                <a:lnTo>
                  <a:pt x="339" y="401"/>
                </a:lnTo>
                <a:lnTo>
                  <a:pt x="326" y="393"/>
                </a:lnTo>
                <a:lnTo>
                  <a:pt x="322" y="388"/>
                </a:lnTo>
                <a:lnTo>
                  <a:pt x="317" y="379"/>
                </a:lnTo>
                <a:lnTo>
                  <a:pt x="313" y="345"/>
                </a:lnTo>
                <a:lnTo>
                  <a:pt x="313" y="323"/>
                </a:lnTo>
                <a:lnTo>
                  <a:pt x="317" y="292"/>
                </a:lnTo>
                <a:lnTo>
                  <a:pt x="322" y="266"/>
                </a:lnTo>
                <a:lnTo>
                  <a:pt x="322" y="25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04" name="Freeform 23"/>
          <p:cNvSpPr>
            <a:spLocks noChangeAspect="1"/>
          </p:cNvSpPr>
          <p:nvPr/>
        </p:nvSpPr>
        <p:spPr bwMode="auto">
          <a:xfrm>
            <a:off x="2328864" y="2201864"/>
            <a:ext cx="26987" cy="60325"/>
          </a:xfrm>
          <a:custGeom>
            <a:avLst/>
            <a:gdLst>
              <a:gd name="T0" fmla="*/ 28011468 w 26"/>
              <a:gd name="T1" fmla="*/ 0 h 56"/>
              <a:gd name="T2" fmla="*/ 9696638 w 26"/>
              <a:gd name="T3" fmla="*/ 64984028 h 56"/>
              <a:gd name="T4" fmla="*/ 0 w 26"/>
              <a:gd name="T5" fmla="*/ 64984028 h 56"/>
              <a:gd name="T6" fmla="*/ 18314834 w 26"/>
              <a:gd name="T7" fmla="*/ 0 h 56"/>
              <a:gd name="T8" fmla="*/ 28011468 w 26"/>
              <a:gd name="T9" fmla="*/ 0 h 56"/>
              <a:gd name="T10" fmla="*/ 0 60000 65536"/>
              <a:gd name="T11" fmla="*/ 0 60000 65536"/>
              <a:gd name="T12" fmla="*/ 0 60000 65536"/>
              <a:gd name="T13" fmla="*/ 0 60000 65536"/>
              <a:gd name="T14" fmla="*/ 0 60000 65536"/>
              <a:gd name="T15" fmla="*/ 0 w 26"/>
              <a:gd name="T16" fmla="*/ 0 h 56"/>
              <a:gd name="T17" fmla="*/ 26 w 26"/>
              <a:gd name="T18" fmla="*/ 56 h 56"/>
            </a:gdLst>
            <a:ahLst/>
            <a:cxnLst>
              <a:cxn ang="T10">
                <a:pos x="T0" y="T1"/>
              </a:cxn>
              <a:cxn ang="T11">
                <a:pos x="T2" y="T3"/>
              </a:cxn>
              <a:cxn ang="T12">
                <a:pos x="T4" y="T5"/>
              </a:cxn>
              <a:cxn ang="T13">
                <a:pos x="T6" y="T7"/>
              </a:cxn>
              <a:cxn ang="T14">
                <a:pos x="T8" y="T9"/>
              </a:cxn>
            </a:cxnLst>
            <a:rect l="T15" t="T16" r="T17" b="T18"/>
            <a:pathLst>
              <a:path w="26" h="56">
                <a:moveTo>
                  <a:pt x="26" y="0"/>
                </a:moveTo>
                <a:lnTo>
                  <a:pt x="9" y="56"/>
                </a:lnTo>
                <a:lnTo>
                  <a:pt x="0" y="56"/>
                </a:lnTo>
                <a:lnTo>
                  <a:pt x="17" y="0"/>
                </a:lnTo>
                <a:lnTo>
                  <a:pt x="26"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05" name="Freeform 24"/>
          <p:cNvSpPr>
            <a:spLocks noChangeAspect="1"/>
          </p:cNvSpPr>
          <p:nvPr/>
        </p:nvSpPr>
        <p:spPr bwMode="auto">
          <a:xfrm>
            <a:off x="2814638" y="1752601"/>
            <a:ext cx="798512" cy="612775"/>
          </a:xfrm>
          <a:custGeom>
            <a:avLst/>
            <a:gdLst>
              <a:gd name="T0" fmla="*/ 75846332 w 778"/>
              <a:gd name="T1" fmla="*/ 168817279 h 550"/>
              <a:gd name="T2" fmla="*/ 26335500 w 778"/>
              <a:gd name="T3" fmla="*/ 265637914 h 550"/>
              <a:gd name="T4" fmla="*/ 0 w 778"/>
              <a:gd name="T5" fmla="*/ 389768318 h 550"/>
              <a:gd name="T6" fmla="*/ 8427485 w 778"/>
              <a:gd name="T7" fmla="*/ 460522630 h 550"/>
              <a:gd name="T8" fmla="*/ 44243520 w 778"/>
              <a:gd name="T9" fmla="*/ 526311239 h 550"/>
              <a:gd name="T10" fmla="*/ 66365785 w 778"/>
              <a:gd name="T11" fmla="*/ 536241532 h 550"/>
              <a:gd name="T12" fmla="*/ 80060585 w 778"/>
              <a:gd name="T13" fmla="*/ 542448383 h 550"/>
              <a:gd name="T14" fmla="*/ 97968597 w 778"/>
              <a:gd name="T15" fmla="*/ 526311239 h 550"/>
              <a:gd name="T16" fmla="*/ 97968597 w 778"/>
              <a:gd name="T17" fmla="*/ 526311239 h 550"/>
              <a:gd name="T18" fmla="*/ 93754343 w 778"/>
              <a:gd name="T19" fmla="*/ 547412972 h 550"/>
              <a:gd name="T20" fmla="*/ 102181824 w 778"/>
              <a:gd name="T21" fmla="*/ 558584413 h 550"/>
              <a:gd name="T22" fmla="*/ 155906917 w 778"/>
              <a:gd name="T23" fmla="*/ 595823429 h 550"/>
              <a:gd name="T24" fmla="*/ 218059459 w 778"/>
              <a:gd name="T25" fmla="*/ 623132014 h 550"/>
              <a:gd name="T26" fmla="*/ 307600607 w 778"/>
              <a:gd name="T27" fmla="*/ 639269157 h 550"/>
              <a:gd name="T28" fmla="*/ 364484819 w 778"/>
              <a:gd name="T29" fmla="*/ 661613152 h 550"/>
              <a:gd name="T30" fmla="*/ 387660134 w 778"/>
              <a:gd name="T31" fmla="*/ 655406301 h 550"/>
              <a:gd name="T32" fmla="*/ 409782400 w 778"/>
              <a:gd name="T33" fmla="*/ 595823429 h 550"/>
              <a:gd name="T34" fmla="*/ 422423107 w 778"/>
              <a:gd name="T35" fmla="*/ 526311239 h 550"/>
              <a:gd name="T36" fmla="*/ 440332145 w 778"/>
              <a:gd name="T37" fmla="*/ 466728367 h 550"/>
              <a:gd name="T38" fmla="*/ 436117892 w 778"/>
              <a:gd name="T39" fmla="*/ 487831214 h 550"/>
              <a:gd name="T40" fmla="*/ 422423107 w 778"/>
              <a:gd name="T41" fmla="*/ 595823429 h 550"/>
              <a:gd name="T42" fmla="*/ 427690411 w 778"/>
              <a:gd name="T43" fmla="*/ 666577742 h 550"/>
              <a:gd name="T44" fmla="*/ 449812676 w 778"/>
              <a:gd name="T45" fmla="*/ 682714886 h 550"/>
              <a:gd name="T46" fmla="*/ 498270434 w 778"/>
              <a:gd name="T47" fmla="*/ 677749182 h 550"/>
              <a:gd name="T48" fmla="*/ 681565957 w 778"/>
              <a:gd name="T49" fmla="*/ 634304568 h 550"/>
              <a:gd name="T50" fmla="*/ 747931726 w 778"/>
              <a:gd name="T51" fmla="*/ 628097717 h 550"/>
              <a:gd name="T52" fmla="*/ 796389484 w 778"/>
              <a:gd name="T53" fmla="*/ 611960573 h 550"/>
              <a:gd name="T54" fmla="*/ 810084268 w 778"/>
              <a:gd name="T55" fmla="*/ 563550116 h 550"/>
              <a:gd name="T56" fmla="*/ 819564799 w 778"/>
              <a:gd name="T57" fmla="*/ 508932948 h 550"/>
              <a:gd name="T58" fmla="*/ 801656788 w 778"/>
              <a:gd name="T59" fmla="*/ 407146609 h 550"/>
              <a:gd name="T60" fmla="*/ 801656788 w 778"/>
              <a:gd name="T61" fmla="*/ 357494030 h 550"/>
              <a:gd name="T62" fmla="*/ 783748776 w 778"/>
              <a:gd name="T63" fmla="*/ 325220856 h 550"/>
              <a:gd name="T64" fmla="*/ 770053992 w 778"/>
              <a:gd name="T65" fmla="*/ 222192186 h 550"/>
              <a:gd name="T66" fmla="*/ 761626511 w 778"/>
              <a:gd name="T67" fmla="*/ 201090453 h 550"/>
              <a:gd name="T68" fmla="*/ 752145980 w 778"/>
              <a:gd name="T69" fmla="*/ 135301809 h 550"/>
              <a:gd name="T70" fmla="*/ 739504246 w 778"/>
              <a:gd name="T71" fmla="*/ 119164665 h 550"/>
              <a:gd name="T72" fmla="*/ 658390642 w 778"/>
              <a:gd name="T73" fmla="*/ 86891491 h 550"/>
              <a:gd name="T74" fmla="*/ 609932885 w 778"/>
              <a:gd name="T75" fmla="*/ 65788626 h 550"/>
              <a:gd name="T76" fmla="*/ 511964192 w 778"/>
              <a:gd name="T77" fmla="*/ 38480042 h 550"/>
              <a:gd name="T78" fmla="*/ 409782400 w 778"/>
              <a:gd name="T79" fmla="*/ 11171445 h 550"/>
              <a:gd name="T80" fmla="*/ 356057338 w 778"/>
              <a:gd name="T81" fmla="*/ 0 h 550"/>
              <a:gd name="T82" fmla="*/ 311813835 w 778"/>
              <a:gd name="T83" fmla="*/ 11171445 h 550"/>
              <a:gd name="T84" fmla="*/ 222272686 w 778"/>
              <a:gd name="T85" fmla="*/ 109234372 h 550"/>
              <a:gd name="T86" fmla="*/ 195937194 w 778"/>
              <a:gd name="T87" fmla="*/ 125371516 h 550"/>
              <a:gd name="T88" fmla="*/ 146426386 w 778"/>
              <a:gd name="T89" fmla="*/ 109234372 h 550"/>
              <a:gd name="T90" fmla="*/ 97968597 w 778"/>
              <a:gd name="T91" fmla="*/ 114200076 h 5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8"/>
              <a:gd name="T139" fmla="*/ 0 h 550"/>
              <a:gd name="T140" fmla="*/ 778 w 778"/>
              <a:gd name="T141" fmla="*/ 550 h 5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8" h="550">
                <a:moveTo>
                  <a:pt x="84" y="105"/>
                </a:moveTo>
                <a:lnTo>
                  <a:pt x="72" y="136"/>
                </a:lnTo>
                <a:lnTo>
                  <a:pt x="38" y="188"/>
                </a:lnTo>
                <a:lnTo>
                  <a:pt x="25" y="214"/>
                </a:lnTo>
                <a:lnTo>
                  <a:pt x="8" y="280"/>
                </a:lnTo>
                <a:lnTo>
                  <a:pt x="0" y="314"/>
                </a:lnTo>
                <a:lnTo>
                  <a:pt x="0" y="341"/>
                </a:lnTo>
                <a:lnTo>
                  <a:pt x="8" y="371"/>
                </a:lnTo>
                <a:lnTo>
                  <a:pt x="25" y="402"/>
                </a:lnTo>
                <a:lnTo>
                  <a:pt x="42" y="424"/>
                </a:lnTo>
                <a:lnTo>
                  <a:pt x="55" y="428"/>
                </a:lnTo>
                <a:lnTo>
                  <a:pt x="63" y="432"/>
                </a:lnTo>
                <a:lnTo>
                  <a:pt x="76" y="432"/>
                </a:lnTo>
                <a:lnTo>
                  <a:pt x="76" y="437"/>
                </a:lnTo>
                <a:lnTo>
                  <a:pt x="84" y="432"/>
                </a:lnTo>
                <a:lnTo>
                  <a:pt x="93" y="424"/>
                </a:lnTo>
                <a:lnTo>
                  <a:pt x="93" y="419"/>
                </a:lnTo>
                <a:lnTo>
                  <a:pt x="93" y="424"/>
                </a:lnTo>
                <a:lnTo>
                  <a:pt x="89" y="432"/>
                </a:lnTo>
                <a:lnTo>
                  <a:pt x="89" y="441"/>
                </a:lnTo>
                <a:lnTo>
                  <a:pt x="93" y="441"/>
                </a:lnTo>
                <a:lnTo>
                  <a:pt x="97" y="450"/>
                </a:lnTo>
                <a:lnTo>
                  <a:pt x="114" y="467"/>
                </a:lnTo>
                <a:lnTo>
                  <a:pt x="148" y="480"/>
                </a:lnTo>
                <a:lnTo>
                  <a:pt x="177" y="493"/>
                </a:lnTo>
                <a:lnTo>
                  <a:pt x="207" y="502"/>
                </a:lnTo>
                <a:lnTo>
                  <a:pt x="262" y="511"/>
                </a:lnTo>
                <a:lnTo>
                  <a:pt x="292" y="515"/>
                </a:lnTo>
                <a:lnTo>
                  <a:pt x="313" y="520"/>
                </a:lnTo>
                <a:lnTo>
                  <a:pt x="346" y="533"/>
                </a:lnTo>
                <a:lnTo>
                  <a:pt x="359" y="537"/>
                </a:lnTo>
                <a:lnTo>
                  <a:pt x="368" y="528"/>
                </a:lnTo>
                <a:lnTo>
                  <a:pt x="376" y="511"/>
                </a:lnTo>
                <a:lnTo>
                  <a:pt x="389" y="480"/>
                </a:lnTo>
                <a:lnTo>
                  <a:pt x="397" y="445"/>
                </a:lnTo>
                <a:lnTo>
                  <a:pt x="401" y="424"/>
                </a:lnTo>
                <a:lnTo>
                  <a:pt x="414" y="389"/>
                </a:lnTo>
                <a:lnTo>
                  <a:pt x="418" y="376"/>
                </a:lnTo>
                <a:lnTo>
                  <a:pt x="418" y="380"/>
                </a:lnTo>
                <a:lnTo>
                  <a:pt x="414" y="393"/>
                </a:lnTo>
                <a:lnTo>
                  <a:pt x="406" y="454"/>
                </a:lnTo>
                <a:lnTo>
                  <a:pt x="401" y="480"/>
                </a:lnTo>
                <a:lnTo>
                  <a:pt x="401" y="520"/>
                </a:lnTo>
                <a:lnTo>
                  <a:pt x="406" y="537"/>
                </a:lnTo>
                <a:lnTo>
                  <a:pt x="418" y="546"/>
                </a:lnTo>
                <a:lnTo>
                  <a:pt x="427" y="550"/>
                </a:lnTo>
                <a:lnTo>
                  <a:pt x="439" y="550"/>
                </a:lnTo>
                <a:lnTo>
                  <a:pt x="473" y="546"/>
                </a:lnTo>
                <a:lnTo>
                  <a:pt x="537" y="537"/>
                </a:lnTo>
                <a:lnTo>
                  <a:pt x="647" y="511"/>
                </a:lnTo>
                <a:lnTo>
                  <a:pt x="676" y="506"/>
                </a:lnTo>
                <a:lnTo>
                  <a:pt x="710" y="506"/>
                </a:lnTo>
                <a:lnTo>
                  <a:pt x="740" y="502"/>
                </a:lnTo>
                <a:lnTo>
                  <a:pt x="756" y="493"/>
                </a:lnTo>
                <a:lnTo>
                  <a:pt x="765" y="476"/>
                </a:lnTo>
                <a:lnTo>
                  <a:pt x="769" y="454"/>
                </a:lnTo>
                <a:lnTo>
                  <a:pt x="778" y="432"/>
                </a:lnTo>
                <a:lnTo>
                  <a:pt x="778" y="410"/>
                </a:lnTo>
                <a:lnTo>
                  <a:pt x="765" y="345"/>
                </a:lnTo>
                <a:lnTo>
                  <a:pt x="761" y="328"/>
                </a:lnTo>
                <a:lnTo>
                  <a:pt x="765" y="301"/>
                </a:lnTo>
                <a:lnTo>
                  <a:pt x="761" y="288"/>
                </a:lnTo>
                <a:lnTo>
                  <a:pt x="752" y="280"/>
                </a:lnTo>
                <a:lnTo>
                  <a:pt x="744" y="262"/>
                </a:lnTo>
                <a:lnTo>
                  <a:pt x="735" y="192"/>
                </a:lnTo>
                <a:lnTo>
                  <a:pt x="731" y="179"/>
                </a:lnTo>
                <a:lnTo>
                  <a:pt x="727" y="175"/>
                </a:lnTo>
                <a:lnTo>
                  <a:pt x="723" y="162"/>
                </a:lnTo>
                <a:lnTo>
                  <a:pt x="723" y="144"/>
                </a:lnTo>
                <a:lnTo>
                  <a:pt x="714" y="109"/>
                </a:lnTo>
                <a:lnTo>
                  <a:pt x="710" y="101"/>
                </a:lnTo>
                <a:lnTo>
                  <a:pt x="702" y="96"/>
                </a:lnTo>
                <a:lnTo>
                  <a:pt x="659" y="88"/>
                </a:lnTo>
                <a:lnTo>
                  <a:pt x="625" y="70"/>
                </a:lnTo>
                <a:lnTo>
                  <a:pt x="613" y="66"/>
                </a:lnTo>
                <a:lnTo>
                  <a:pt x="579" y="53"/>
                </a:lnTo>
                <a:lnTo>
                  <a:pt x="537" y="40"/>
                </a:lnTo>
                <a:lnTo>
                  <a:pt x="486" y="31"/>
                </a:lnTo>
                <a:lnTo>
                  <a:pt x="435" y="18"/>
                </a:lnTo>
                <a:lnTo>
                  <a:pt x="389" y="9"/>
                </a:lnTo>
                <a:lnTo>
                  <a:pt x="351" y="5"/>
                </a:lnTo>
                <a:lnTo>
                  <a:pt x="338" y="0"/>
                </a:lnTo>
                <a:lnTo>
                  <a:pt x="313" y="0"/>
                </a:lnTo>
                <a:lnTo>
                  <a:pt x="296" y="9"/>
                </a:lnTo>
                <a:lnTo>
                  <a:pt x="258" y="40"/>
                </a:lnTo>
                <a:lnTo>
                  <a:pt x="211" y="88"/>
                </a:lnTo>
                <a:lnTo>
                  <a:pt x="199" y="96"/>
                </a:lnTo>
                <a:lnTo>
                  <a:pt x="186" y="101"/>
                </a:lnTo>
                <a:lnTo>
                  <a:pt x="173" y="96"/>
                </a:lnTo>
                <a:lnTo>
                  <a:pt x="139" y="88"/>
                </a:lnTo>
                <a:lnTo>
                  <a:pt x="106" y="88"/>
                </a:lnTo>
                <a:lnTo>
                  <a:pt x="93" y="92"/>
                </a:lnTo>
                <a:lnTo>
                  <a:pt x="84" y="105"/>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06" name="Freeform 25"/>
          <p:cNvSpPr>
            <a:spLocks noChangeAspect="1"/>
          </p:cNvSpPr>
          <p:nvPr/>
        </p:nvSpPr>
        <p:spPr bwMode="auto">
          <a:xfrm>
            <a:off x="2811464" y="1905001"/>
            <a:ext cx="85725" cy="333375"/>
          </a:xfrm>
          <a:custGeom>
            <a:avLst/>
            <a:gdLst>
              <a:gd name="T0" fmla="*/ 83319599 w 84"/>
              <a:gd name="T1" fmla="*/ 0 h 301"/>
              <a:gd name="T2" fmla="*/ 47909048 w 84"/>
              <a:gd name="T3" fmla="*/ 63787587 h 301"/>
              <a:gd name="T4" fmla="*/ 34369605 w 84"/>
              <a:gd name="T5" fmla="*/ 95681943 h 301"/>
              <a:gd name="T6" fmla="*/ 17705276 w 84"/>
              <a:gd name="T7" fmla="*/ 176642230 h 301"/>
              <a:gd name="T8" fmla="*/ 8331653 w 84"/>
              <a:gd name="T9" fmla="*/ 218349530 h 301"/>
              <a:gd name="T10" fmla="*/ 8331653 w 84"/>
              <a:gd name="T11" fmla="*/ 251469935 h 301"/>
              <a:gd name="T12" fmla="*/ 17705276 w 84"/>
              <a:gd name="T13" fmla="*/ 288270755 h 301"/>
              <a:gd name="T14" fmla="*/ 34369605 w 84"/>
              <a:gd name="T15" fmla="*/ 326297710 h 301"/>
              <a:gd name="T16" fmla="*/ 47909048 w 84"/>
              <a:gd name="T17" fmla="*/ 347151913 h 301"/>
              <a:gd name="T18" fmla="*/ 61448490 w 84"/>
              <a:gd name="T19" fmla="*/ 353285568 h 301"/>
              <a:gd name="T20" fmla="*/ 69780157 w 84"/>
              <a:gd name="T21" fmla="*/ 358192048 h 301"/>
              <a:gd name="T22" fmla="*/ 83319599 w 84"/>
              <a:gd name="T23" fmla="*/ 358192048 h 301"/>
              <a:gd name="T24" fmla="*/ 87485424 w 84"/>
              <a:gd name="T25" fmla="*/ 363098529 h 301"/>
              <a:gd name="T26" fmla="*/ 87485424 w 84"/>
              <a:gd name="T27" fmla="*/ 369232183 h 301"/>
              <a:gd name="T28" fmla="*/ 79153774 w 84"/>
              <a:gd name="T29" fmla="*/ 369232183 h 301"/>
              <a:gd name="T30" fmla="*/ 79153774 w 84"/>
              <a:gd name="T31" fmla="*/ 369232183 h 301"/>
              <a:gd name="T32" fmla="*/ 69780157 w 84"/>
              <a:gd name="T33" fmla="*/ 369232183 h 301"/>
              <a:gd name="T34" fmla="*/ 61448490 w 84"/>
              <a:gd name="T35" fmla="*/ 363098529 h 301"/>
              <a:gd name="T36" fmla="*/ 47909048 w 84"/>
              <a:gd name="T37" fmla="*/ 358192048 h 301"/>
              <a:gd name="T38" fmla="*/ 43743222 w 84"/>
              <a:gd name="T39" fmla="*/ 353285568 h 301"/>
              <a:gd name="T40" fmla="*/ 26036926 w 84"/>
              <a:gd name="T41" fmla="*/ 326297710 h 301"/>
              <a:gd name="T42" fmla="*/ 8331653 w 84"/>
              <a:gd name="T43" fmla="*/ 288270755 h 301"/>
              <a:gd name="T44" fmla="*/ 0 w 84"/>
              <a:gd name="T45" fmla="*/ 251469935 h 301"/>
              <a:gd name="T46" fmla="*/ 0 w 84"/>
              <a:gd name="T47" fmla="*/ 218349530 h 301"/>
              <a:gd name="T48" fmla="*/ 8331653 w 84"/>
              <a:gd name="T49" fmla="*/ 176642230 h 301"/>
              <a:gd name="T50" fmla="*/ 26036926 w 84"/>
              <a:gd name="T51" fmla="*/ 95681943 h 301"/>
              <a:gd name="T52" fmla="*/ 39576377 w 84"/>
              <a:gd name="T53" fmla="*/ 63787587 h 301"/>
              <a:gd name="T54" fmla="*/ 74987948 w 84"/>
              <a:gd name="T55" fmla="*/ 0 h 301"/>
              <a:gd name="T56" fmla="*/ 83319599 w 84"/>
              <a:gd name="T57" fmla="*/ 0 h 30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4"/>
              <a:gd name="T88" fmla="*/ 0 h 301"/>
              <a:gd name="T89" fmla="*/ 84 w 84"/>
              <a:gd name="T90" fmla="*/ 301 h 30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4" h="301">
                <a:moveTo>
                  <a:pt x="80" y="0"/>
                </a:moveTo>
                <a:lnTo>
                  <a:pt x="46" y="52"/>
                </a:lnTo>
                <a:lnTo>
                  <a:pt x="33" y="78"/>
                </a:lnTo>
                <a:lnTo>
                  <a:pt x="17" y="144"/>
                </a:lnTo>
                <a:lnTo>
                  <a:pt x="8" y="178"/>
                </a:lnTo>
                <a:lnTo>
                  <a:pt x="8" y="205"/>
                </a:lnTo>
                <a:lnTo>
                  <a:pt x="17" y="235"/>
                </a:lnTo>
                <a:lnTo>
                  <a:pt x="33" y="266"/>
                </a:lnTo>
                <a:lnTo>
                  <a:pt x="46" y="283"/>
                </a:lnTo>
                <a:lnTo>
                  <a:pt x="59" y="288"/>
                </a:lnTo>
                <a:lnTo>
                  <a:pt x="67" y="292"/>
                </a:lnTo>
                <a:lnTo>
                  <a:pt x="80" y="292"/>
                </a:lnTo>
                <a:lnTo>
                  <a:pt x="84" y="296"/>
                </a:lnTo>
                <a:lnTo>
                  <a:pt x="84" y="301"/>
                </a:lnTo>
                <a:lnTo>
                  <a:pt x="76" y="301"/>
                </a:lnTo>
                <a:lnTo>
                  <a:pt x="67" y="301"/>
                </a:lnTo>
                <a:lnTo>
                  <a:pt x="59" y="296"/>
                </a:lnTo>
                <a:lnTo>
                  <a:pt x="46" y="292"/>
                </a:lnTo>
                <a:lnTo>
                  <a:pt x="42" y="288"/>
                </a:lnTo>
                <a:lnTo>
                  <a:pt x="25" y="266"/>
                </a:lnTo>
                <a:lnTo>
                  <a:pt x="8" y="235"/>
                </a:lnTo>
                <a:lnTo>
                  <a:pt x="0" y="205"/>
                </a:lnTo>
                <a:lnTo>
                  <a:pt x="0" y="178"/>
                </a:lnTo>
                <a:lnTo>
                  <a:pt x="8" y="144"/>
                </a:lnTo>
                <a:lnTo>
                  <a:pt x="25" y="78"/>
                </a:lnTo>
                <a:lnTo>
                  <a:pt x="38" y="52"/>
                </a:lnTo>
                <a:lnTo>
                  <a:pt x="72" y="0"/>
                </a:lnTo>
                <a:lnTo>
                  <a:pt x="8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07" name="Freeform 26"/>
          <p:cNvSpPr>
            <a:spLocks noChangeAspect="1"/>
          </p:cNvSpPr>
          <p:nvPr/>
        </p:nvSpPr>
        <p:spPr bwMode="auto">
          <a:xfrm>
            <a:off x="2889250" y="2220913"/>
            <a:ext cx="26988" cy="25400"/>
          </a:xfrm>
          <a:custGeom>
            <a:avLst/>
            <a:gdLst>
              <a:gd name="T0" fmla="*/ 4661368 w 25"/>
              <a:gd name="T1" fmla="*/ 17328571 h 22"/>
              <a:gd name="T2" fmla="*/ 13984102 w 25"/>
              <a:gd name="T3" fmla="*/ 11996882 h 22"/>
              <a:gd name="T4" fmla="*/ 19811353 w 25"/>
              <a:gd name="T5" fmla="*/ 6665191 h 22"/>
              <a:gd name="T6" fmla="*/ 19811353 w 25"/>
              <a:gd name="T7" fmla="*/ 0 h 22"/>
              <a:gd name="T8" fmla="*/ 29134085 w 25"/>
              <a:gd name="T9" fmla="*/ 0 h 22"/>
              <a:gd name="T10" fmla="*/ 29134085 w 25"/>
              <a:gd name="T11" fmla="*/ 6665191 h 22"/>
              <a:gd name="T12" fmla="*/ 19811353 w 25"/>
              <a:gd name="T13" fmla="*/ 17328571 h 22"/>
              <a:gd name="T14" fmla="*/ 13984102 w 25"/>
              <a:gd name="T15" fmla="*/ 23993764 h 22"/>
              <a:gd name="T16" fmla="*/ 4661368 w 25"/>
              <a:gd name="T17" fmla="*/ 29325453 h 22"/>
              <a:gd name="T18" fmla="*/ 0 w 25"/>
              <a:gd name="T19" fmla="*/ 23993764 h 22"/>
              <a:gd name="T20" fmla="*/ 4661368 w 25"/>
              <a:gd name="T21" fmla="*/ 17328571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
              <a:gd name="T34" fmla="*/ 0 h 22"/>
              <a:gd name="T35" fmla="*/ 25 w 25"/>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 h="22">
                <a:moveTo>
                  <a:pt x="4" y="13"/>
                </a:moveTo>
                <a:lnTo>
                  <a:pt x="12" y="9"/>
                </a:lnTo>
                <a:lnTo>
                  <a:pt x="17" y="5"/>
                </a:lnTo>
                <a:lnTo>
                  <a:pt x="17" y="0"/>
                </a:lnTo>
                <a:lnTo>
                  <a:pt x="25" y="0"/>
                </a:lnTo>
                <a:lnTo>
                  <a:pt x="25" y="5"/>
                </a:lnTo>
                <a:lnTo>
                  <a:pt x="17" y="13"/>
                </a:lnTo>
                <a:lnTo>
                  <a:pt x="12" y="18"/>
                </a:lnTo>
                <a:lnTo>
                  <a:pt x="4" y="22"/>
                </a:lnTo>
                <a:lnTo>
                  <a:pt x="0" y="18"/>
                </a:lnTo>
                <a:lnTo>
                  <a:pt x="4"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08" name="Freeform 27"/>
          <p:cNvSpPr>
            <a:spLocks noChangeAspect="1"/>
          </p:cNvSpPr>
          <p:nvPr/>
        </p:nvSpPr>
        <p:spPr bwMode="auto">
          <a:xfrm>
            <a:off x="2900363" y="2171700"/>
            <a:ext cx="347662" cy="184150"/>
          </a:xfrm>
          <a:custGeom>
            <a:avLst/>
            <a:gdLst>
              <a:gd name="T0" fmla="*/ 13672653 w 339"/>
              <a:gd name="T1" fmla="*/ 53560862 h 165"/>
              <a:gd name="T2" fmla="*/ 13672653 w 339"/>
              <a:gd name="T3" fmla="*/ 59788478 h 165"/>
              <a:gd name="T4" fmla="*/ 9465842 w 339"/>
              <a:gd name="T5" fmla="*/ 69752663 h 165"/>
              <a:gd name="T6" fmla="*/ 9465842 w 339"/>
              <a:gd name="T7" fmla="*/ 75981413 h 165"/>
              <a:gd name="T8" fmla="*/ 9465842 w 339"/>
              <a:gd name="T9" fmla="*/ 75981413 h 165"/>
              <a:gd name="T10" fmla="*/ 13672653 w 339"/>
              <a:gd name="T11" fmla="*/ 80963506 h 165"/>
              <a:gd name="T12" fmla="*/ 17879469 w 339"/>
              <a:gd name="T13" fmla="*/ 92173214 h 165"/>
              <a:gd name="T14" fmla="*/ 31553143 w 339"/>
              <a:gd name="T15" fmla="*/ 108366131 h 165"/>
              <a:gd name="T16" fmla="*/ 67312089 w 339"/>
              <a:gd name="T17" fmla="*/ 124559049 h 165"/>
              <a:gd name="T18" fmla="*/ 97813008 w 339"/>
              <a:gd name="T19" fmla="*/ 140751966 h 165"/>
              <a:gd name="T20" fmla="*/ 129366144 w 339"/>
              <a:gd name="T21" fmla="*/ 151961710 h 165"/>
              <a:gd name="T22" fmla="*/ 187212394 w 339"/>
              <a:gd name="T23" fmla="*/ 161927011 h 165"/>
              <a:gd name="T24" fmla="*/ 218765530 w 339"/>
              <a:gd name="T25" fmla="*/ 168154627 h 165"/>
              <a:gd name="T26" fmla="*/ 240851801 w 339"/>
              <a:gd name="T27" fmla="*/ 173136720 h 165"/>
              <a:gd name="T28" fmla="*/ 275560622 w 339"/>
              <a:gd name="T29" fmla="*/ 189329637 h 165"/>
              <a:gd name="T30" fmla="*/ 289233271 w 339"/>
              <a:gd name="T31" fmla="*/ 195558369 h 165"/>
              <a:gd name="T32" fmla="*/ 293440083 w 339"/>
              <a:gd name="T33" fmla="*/ 189329637 h 165"/>
              <a:gd name="T34" fmla="*/ 302905921 w 339"/>
              <a:gd name="T35" fmla="*/ 168154627 h 165"/>
              <a:gd name="T36" fmla="*/ 316578570 w 339"/>
              <a:gd name="T37" fmla="*/ 129541142 h 165"/>
              <a:gd name="T38" fmla="*/ 324992193 w 339"/>
              <a:gd name="T39" fmla="*/ 85945598 h 165"/>
              <a:gd name="T40" fmla="*/ 329200029 w 339"/>
              <a:gd name="T41" fmla="*/ 59788478 h 165"/>
              <a:gd name="T42" fmla="*/ 342872679 w 339"/>
              <a:gd name="T43" fmla="*/ 16192922 h 165"/>
              <a:gd name="T44" fmla="*/ 347079490 w 339"/>
              <a:gd name="T45" fmla="*/ 0 h 165"/>
              <a:gd name="T46" fmla="*/ 356545328 w 339"/>
              <a:gd name="T47" fmla="*/ 0 h 165"/>
              <a:gd name="T48" fmla="*/ 351286301 w 339"/>
              <a:gd name="T49" fmla="*/ 16192922 h 165"/>
              <a:gd name="T50" fmla="*/ 338665867 w 339"/>
              <a:gd name="T51" fmla="*/ 59788478 h 165"/>
              <a:gd name="T52" fmla="*/ 333406841 w 339"/>
              <a:gd name="T53" fmla="*/ 85945598 h 165"/>
              <a:gd name="T54" fmla="*/ 324992193 w 339"/>
              <a:gd name="T55" fmla="*/ 129541142 h 165"/>
              <a:gd name="T56" fmla="*/ 311319543 w 339"/>
              <a:gd name="T57" fmla="*/ 168154627 h 165"/>
              <a:gd name="T58" fmla="*/ 302905921 w 339"/>
              <a:gd name="T59" fmla="*/ 189329637 h 165"/>
              <a:gd name="T60" fmla="*/ 293440083 w 339"/>
              <a:gd name="T61" fmla="*/ 200540462 h 165"/>
              <a:gd name="T62" fmla="*/ 289233271 w 339"/>
              <a:gd name="T63" fmla="*/ 205522554 h 165"/>
              <a:gd name="T64" fmla="*/ 275560622 w 339"/>
              <a:gd name="T65" fmla="*/ 200540462 h 165"/>
              <a:gd name="T66" fmla="*/ 240851801 w 339"/>
              <a:gd name="T67" fmla="*/ 184347544 h 165"/>
              <a:gd name="T68" fmla="*/ 218765530 w 339"/>
              <a:gd name="T69" fmla="*/ 179365452 h 165"/>
              <a:gd name="T70" fmla="*/ 187212394 w 339"/>
              <a:gd name="T71" fmla="*/ 173136720 h 165"/>
              <a:gd name="T72" fmla="*/ 129366144 w 339"/>
              <a:gd name="T73" fmla="*/ 161927011 h 165"/>
              <a:gd name="T74" fmla="*/ 97813008 w 339"/>
              <a:gd name="T75" fmla="*/ 151961710 h 165"/>
              <a:gd name="T76" fmla="*/ 67312089 w 339"/>
              <a:gd name="T77" fmla="*/ 135769873 h 165"/>
              <a:gd name="T78" fmla="*/ 31553143 w 339"/>
              <a:gd name="T79" fmla="*/ 119576956 h 165"/>
              <a:gd name="T80" fmla="*/ 27345307 w 339"/>
              <a:gd name="T81" fmla="*/ 113349340 h 165"/>
              <a:gd name="T82" fmla="*/ 9465842 w 339"/>
              <a:gd name="T83" fmla="*/ 92173214 h 165"/>
              <a:gd name="T84" fmla="*/ 9465842 w 339"/>
              <a:gd name="T85" fmla="*/ 85945598 h 165"/>
              <a:gd name="T86" fmla="*/ 5259029 w 339"/>
              <a:gd name="T87" fmla="*/ 85945598 h 165"/>
              <a:gd name="T88" fmla="*/ 0 w 339"/>
              <a:gd name="T89" fmla="*/ 80963506 h 165"/>
              <a:gd name="T90" fmla="*/ 0 w 339"/>
              <a:gd name="T91" fmla="*/ 69752663 h 165"/>
              <a:gd name="T92" fmla="*/ 5259029 w 339"/>
              <a:gd name="T93" fmla="*/ 59788478 h 165"/>
              <a:gd name="T94" fmla="*/ 5259029 w 339"/>
              <a:gd name="T95" fmla="*/ 53560862 h 165"/>
              <a:gd name="T96" fmla="*/ 13672653 w 339"/>
              <a:gd name="T97" fmla="*/ 53560862 h 16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9"/>
              <a:gd name="T148" fmla="*/ 0 h 165"/>
              <a:gd name="T149" fmla="*/ 339 w 339"/>
              <a:gd name="T150" fmla="*/ 165 h 16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9" h="165">
                <a:moveTo>
                  <a:pt x="13" y="43"/>
                </a:moveTo>
                <a:lnTo>
                  <a:pt x="13" y="48"/>
                </a:lnTo>
                <a:lnTo>
                  <a:pt x="9" y="56"/>
                </a:lnTo>
                <a:lnTo>
                  <a:pt x="9" y="61"/>
                </a:lnTo>
                <a:lnTo>
                  <a:pt x="13" y="65"/>
                </a:lnTo>
                <a:lnTo>
                  <a:pt x="17" y="74"/>
                </a:lnTo>
                <a:lnTo>
                  <a:pt x="30" y="87"/>
                </a:lnTo>
                <a:lnTo>
                  <a:pt x="64" y="100"/>
                </a:lnTo>
                <a:lnTo>
                  <a:pt x="93" y="113"/>
                </a:lnTo>
                <a:lnTo>
                  <a:pt x="123" y="122"/>
                </a:lnTo>
                <a:lnTo>
                  <a:pt x="178" y="130"/>
                </a:lnTo>
                <a:lnTo>
                  <a:pt x="208" y="135"/>
                </a:lnTo>
                <a:lnTo>
                  <a:pt x="229" y="139"/>
                </a:lnTo>
                <a:lnTo>
                  <a:pt x="262" y="152"/>
                </a:lnTo>
                <a:lnTo>
                  <a:pt x="275" y="157"/>
                </a:lnTo>
                <a:lnTo>
                  <a:pt x="279" y="152"/>
                </a:lnTo>
                <a:lnTo>
                  <a:pt x="288" y="135"/>
                </a:lnTo>
                <a:lnTo>
                  <a:pt x="301" y="104"/>
                </a:lnTo>
                <a:lnTo>
                  <a:pt x="309" y="69"/>
                </a:lnTo>
                <a:lnTo>
                  <a:pt x="313" y="48"/>
                </a:lnTo>
                <a:lnTo>
                  <a:pt x="326" y="13"/>
                </a:lnTo>
                <a:lnTo>
                  <a:pt x="330" y="0"/>
                </a:lnTo>
                <a:lnTo>
                  <a:pt x="339" y="0"/>
                </a:lnTo>
                <a:lnTo>
                  <a:pt x="334" y="13"/>
                </a:lnTo>
                <a:lnTo>
                  <a:pt x="322" y="48"/>
                </a:lnTo>
                <a:lnTo>
                  <a:pt x="317" y="69"/>
                </a:lnTo>
                <a:lnTo>
                  <a:pt x="309" y="104"/>
                </a:lnTo>
                <a:lnTo>
                  <a:pt x="296" y="135"/>
                </a:lnTo>
                <a:lnTo>
                  <a:pt x="288" y="152"/>
                </a:lnTo>
                <a:lnTo>
                  <a:pt x="279" y="161"/>
                </a:lnTo>
                <a:lnTo>
                  <a:pt x="275" y="165"/>
                </a:lnTo>
                <a:lnTo>
                  <a:pt x="262" y="161"/>
                </a:lnTo>
                <a:lnTo>
                  <a:pt x="229" y="148"/>
                </a:lnTo>
                <a:lnTo>
                  <a:pt x="208" y="144"/>
                </a:lnTo>
                <a:lnTo>
                  <a:pt x="178" y="139"/>
                </a:lnTo>
                <a:lnTo>
                  <a:pt x="123" y="130"/>
                </a:lnTo>
                <a:lnTo>
                  <a:pt x="93" y="122"/>
                </a:lnTo>
                <a:lnTo>
                  <a:pt x="64" y="109"/>
                </a:lnTo>
                <a:lnTo>
                  <a:pt x="30" y="96"/>
                </a:lnTo>
                <a:lnTo>
                  <a:pt x="26" y="91"/>
                </a:lnTo>
                <a:lnTo>
                  <a:pt x="9" y="74"/>
                </a:lnTo>
                <a:lnTo>
                  <a:pt x="9" y="69"/>
                </a:lnTo>
                <a:lnTo>
                  <a:pt x="5" y="69"/>
                </a:lnTo>
                <a:lnTo>
                  <a:pt x="0" y="65"/>
                </a:lnTo>
                <a:lnTo>
                  <a:pt x="0" y="56"/>
                </a:lnTo>
                <a:lnTo>
                  <a:pt x="5" y="48"/>
                </a:lnTo>
                <a:lnTo>
                  <a:pt x="5" y="43"/>
                </a:lnTo>
                <a:lnTo>
                  <a:pt x="13" y="4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09" name="Freeform 28"/>
          <p:cNvSpPr>
            <a:spLocks noChangeAspect="1"/>
          </p:cNvSpPr>
          <p:nvPr/>
        </p:nvSpPr>
        <p:spPr bwMode="auto">
          <a:xfrm>
            <a:off x="2897189" y="1746251"/>
            <a:ext cx="719137" cy="625475"/>
          </a:xfrm>
          <a:custGeom>
            <a:avLst/>
            <a:gdLst>
              <a:gd name="T0" fmla="*/ 359950608 w 702"/>
              <a:gd name="T1" fmla="*/ 477458178 h 558"/>
              <a:gd name="T2" fmla="*/ 354703574 w 702"/>
              <a:gd name="T3" fmla="*/ 498817355 h 558"/>
              <a:gd name="T4" fmla="*/ 342110485 w 702"/>
              <a:gd name="T5" fmla="*/ 608130974 h 558"/>
              <a:gd name="T6" fmla="*/ 346308523 w 702"/>
              <a:gd name="T7" fmla="*/ 679748951 h 558"/>
              <a:gd name="T8" fmla="*/ 364148646 w 702"/>
              <a:gd name="T9" fmla="*/ 691057937 h 558"/>
              <a:gd name="T10" fmla="*/ 412421981 w 702"/>
              <a:gd name="T11" fmla="*/ 684775167 h 558"/>
              <a:gd name="T12" fmla="*/ 595020354 w 702"/>
              <a:gd name="T13" fmla="*/ 640799137 h 558"/>
              <a:gd name="T14" fmla="*/ 661133812 w 702"/>
              <a:gd name="T15" fmla="*/ 635772921 h 558"/>
              <a:gd name="T16" fmla="*/ 705210134 w 702"/>
              <a:gd name="T17" fmla="*/ 619438839 h 558"/>
              <a:gd name="T18" fmla="*/ 718852220 w 702"/>
              <a:gd name="T19" fmla="*/ 575462670 h 558"/>
              <a:gd name="T20" fmla="*/ 727247270 w 702"/>
              <a:gd name="T21" fmla="*/ 520177653 h 558"/>
              <a:gd name="T22" fmla="*/ 709407147 w 702"/>
              <a:gd name="T23" fmla="*/ 417146946 h 558"/>
              <a:gd name="T24" fmla="*/ 709407147 w 702"/>
              <a:gd name="T25" fmla="*/ 366888146 h 558"/>
              <a:gd name="T26" fmla="*/ 692617046 w 702"/>
              <a:gd name="T27" fmla="*/ 334221103 h 558"/>
              <a:gd name="T28" fmla="*/ 678973936 w 702"/>
              <a:gd name="T29" fmla="*/ 229933771 h 558"/>
              <a:gd name="T30" fmla="*/ 669529888 w 702"/>
              <a:gd name="T31" fmla="*/ 208573473 h 558"/>
              <a:gd name="T32" fmla="*/ 661133812 w 702"/>
              <a:gd name="T33" fmla="*/ 141980556 h 558"/>
              <a:gd name="T34" fmla="*/ 652738762 w 702"/>
              <a:gd name="T35" fmla="*/ 131929244 h 558"/>
              <a:gd name="T36" fmla="*/ 571933196 w 702"/>
              <a:gd name="T37" fmla="*/ 98004527 h 558"/>
              <a:gd name="T38" fmla="*/ 523659733 w 702"/>
              <a:gd name="T39" fmla="*/ 76644228 h 558"/>
              <a:gd name="T40" fmla="*/ 426064066 w 702"/>
              <a:gd name="T41" fmla="*/ 49002263 h 558"/>
              <a:gd name="T42" fmla="*/ 324270362 w 702"/>
              <a:gd name="T43" fmla="*/ 21360307 h 558"/>
              <a:gd name="T44" fmla="*/ 270749992 w 702"/>
              <a:gd name="T45" fmla="*/ 11307870 h 558"/>
              <a:gd name="T46" fmla="*/ 226674631 w 702"/>
              <a:gd name="T47" fmla="*/ 21360307 h 558"/>
              <a:gd name="T48" fmla="*/ 141672053 w 702"/>
              <a:gd name="T49" fmla="*/ 115595163 h 558"/>
              <a:gd name="T50" fmla="*/ 124880895 w 702"/>
              <a:gd name="T51" fmla="*/ 131929244 h 558"/>
              <a:gd name="T52" fmla="*/ 97595699 w 702"/>
              <a:gd name="T53" fmla="*/ 131929244 h 558"/>
              <a:gd name="T54" fmla="*/ 27285204 w 702"/>
              <a:gd name="T55" fmla="*/ 120621379 h 558"/>
              <a:gd name="T56" fmla="*/ 9445076 w 702"/>
              <a:gd name="T57" fmla="*/ 136955461 h 558"/>
              <a:gd name="T58" fmla="*/ 9445076 w 702"/>
              <a:gd name="T59" fmla="*/ 120621379 h 558"/>
              <a:gd name="T60" fmla="*/ 27285204 w 702"/>
              <a:gd name="T61" fmla="*/ 109312392 h 558"/>
              <a:gd name="T62" fmla="*/ 97595699 w 702"/>
              <a:gd name="T63" fmla="*/ 120621379 h 558"/>
              <a:gd name="T64" fmla="*/ 124880895 w 702"/>
              <a:gd name="T65" fmla="*/ 120621379 h 558"/>
              <a:gd name="T66" fmla="*/ 181549312 w 702"/>
              <a:gd name="T67" fmla="*/ 55285034 h 558"/>
              <a:gd name="T68" fmla="*/ 226674631 w 702"/>
              <a:gd name="T69" fmla="*/ 11307870 h 558"/>
              <a:gd name="T70" fmla="*/ 270749992 w 702"/>
              <a:gd name="T71" fmla="*/ 0 h 558"/>
              <a:gd name="T72" fmla="*/ 324270362 w 702"/>
              <a:gd name="T73" fmla="*/ 11307870 h 558"/>
              <a:gd name="T74" fmla="*/ 426064066 w 702"/>
              <a:gd name="T75" fmla="*/ 37694398 h 558"/>
              <a:gd name="T76" fmla="*/ 523659733 w 702"/>
              <a:gd name="T77" fmla="*/ 65336345 h 558"/>
              <a:gd name="T78" fmla="*/ 571933196 w 702"/>
              <a:gd name="T79" fmla="*/ 87953215 h 558"/>
              <a:gd name="T80" fmla="*/ 652738762 w 702"/>
              <a:gd name="T81" fmla="*/ 120621379 h 558"/>
              <a:gd name="T82" fmla="*/ 665331850 w 702"/>
              <a:gd name="T83" fmla="*/ 131929244 h 558"/>
              <a:gd name="T84" fmla="*/ 678973936 w 702"/>
              <a:gd name="T85" fmla="*/ 185957742 h 558"/>
              <a:gd name="T86" fmla="*/ 683171973 w 702"/>
              <a:gd name="T87" fmla="*/ 224907555 h 558"/>
              <a:gd name="T88" fmla="*/ 692617046 w 702"/>
              <a:gd name="T89" fmla="*/ 246267853 h 558"/>
              <a:gd name="T90" fmla="*/ 709407147 w 702"/>
              <a:gd name="T91" fmla="*/ 356836834 h 558"/>
              <a:gd name="T92" fmla="*/ 723050257 w 702"/>
              <a:gd name="T93" fmla="*/ 383222228 h 558"/>
              <a:gd name="T94" fmla="*/ 723050257 w 702"/>
              <a:gd name="T95" fmla="*/ 438507244 h 558"/>
              <a:gd name="T96" fmla="*/ 736692343 w 702"/>
              <a:gd name="T97" fmla="*/ 547819601 h 558"/>
              <a:gd name="T98" fmla="*/ 723050257 w 702"/>
              <a:gd name="T99" fmla="*/ 603104757 h 558"/>
              <a:gd name="T100" fmla="*/ 709407147 w 702"/>
              <a:gd name="T101" fmla="*/ 630746705 h 558"/>
              <a:gd name="T102" fmla="*/ 661133812 w 702"/>
              <a:gd name="T103" fmla="*/ 647080787 h 558"/>
              <a:gd name="T104" fmla="*/ 595020354 w 702"/>
              <a:gd name="T105" fmla="*/ 652107003 h 558"/>
              <a:gd name="T106" fmla="*/ 412421981 w 702"/>
              <a:gd name="T107" fmla="*/ 696083033 h 558"/>
              <a:gd name="T108" fmla="*/ 364148646 w 702"/>
              <a:gd name="T109" fmla="*/ 701109249 h 558"/>
              <a:gd name="T110" fmla="*/ 342110485 w 702"/>
              <a:gd name="T111" fmla="*/ 684775167 h 558"/>
              <a:gd name="T112" fmla="*/ 332666437 w 702"/>
              <a:gd name="T113" fmla="*/ 658389773 h 558"/>
              <a:gd name="T114" fmla="*/ 336863450 w 702"/>
              <a:gd name="T115" fmla="*/ 575462670 h 558"/>
              <a:gd name="T116" fmla="*/ 350506560 w 702"/>
              <a:gd name="T117" fmla="*/ 482483273 h 558"/>
              <a:gd name="T118" fmla="*/ 350506560 w 702"/>
              <a:gd name="T119" fmla="*/ 477458178 h 5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02"/>
              <a:gd name="T181" fmla="*/ 0 h 558"/>
              <a:gd name="T182" fmla="*/ 702 w 702"/>
              <a:gd name="T183" fmla="*/ 558 h 55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02" h="558">
                <a:moveTo>
                  <a:pt x="334" y="380"/>
                </a:moveTo>
                <a:lnTo>
                  <a:pt x="343" y="380"/>
                </a:lnTo>
                <a:lnTo>
                  <a:pt x="343" y="384"/>
                </a:lnTo>
                <a:lnTo>
                  <a:pt x="338" y="397"/>
                </a:lnTo>
                <a:lnTo>
                  <a:pt x="330" y="458"/>
                </a:lnTo>
                <a:lnTo>
                  <a:pt x="326" y="484"/>
                </a:lnTo>
                <a:lnTo>
                  <a:pt x="326" y="524"/>
                </a:lnTo>
                <a:lnTo>
                  <a:pt x="330" y="541"/>
                </a:lnTo>
                <a:lnTo>
                  <a:pt x="338" y="545"/>
                </a:lnTo>
                <a:lnTo>
                  <a:pt x="347" y="550"/>
                </a:lnTo>
                <a:lnTo>
                  <a:pt x="359" y="550"/>
                </a:lnTo>
                <a:lnTo>
                  <a:pt x="393" y="545"/>
                </a:lnTo>
                <a:lnTo>
                  <a:pt x="457" y="537"/>
                </a:lnTo>
                <a:lnTo>
                  <a:pt x="567" y="510"/>
                </a:lnTo>
                <a:lnTo>
                  <a:pt x="596" y="506"/>
                </a:lnTo>
                <a:lnTo>
                  <a:pt x="630" y="506"/>
                </a:lnTo>
                <a:lnTo>
                  <a:pt x="660" y="502"/>
                </a:lnTo>
                <a:lnTo>
                  <a:pt x="672" y="493"/>
                </a:lnTo>
                <a:lnTo>
                  <a:pt x="681" y="480"/>
                </a:lnTo>
                <a:lnTo>
                  <a:pt x="685" y="458"/>
                </a:lnTo>
                <a:lnTo>
                  <a:pt x="693" y="436"/>
                </a:lnTo>
                <a:lnTo>
                  <a:pt x="693" y="414"/>
                </a:lnTo>
                <a:lnTo>
                  <a:pt x="681" y="349"/>
                </a:lnTo>
                <a:lnTo>
                  <a:pt x="676" y="332"/>
                </a:lnTo>
                <a:lnTo>
                  <a:pt x="681" y="305"/>
                </a:lnTo>
                <a:lnTo>
                  <a:pt x="676" y="292"/>
                </a:lnTo>
                <a:lnTo>
                  <a:pt x="668" y="284"/>
                </a:lnTo>
                <a:lnTo>
                  <a:pt x="660" y="266"/>
                </a:lnTo>
                <a:lnTo>
                  <a:pt x="651" y="196"/>
                </a:lnTo>
                <a:lnTo>
                  <a:pt x="647" y="183"/>
                </a:lnTo>
                <a:lnTo>
                  <a:pt x="643" y="179"/>
                </a:lnTo>
                <a:lnTo>
                  <a:pt x="638" y="166"/>
                </a:lnTo>
                <a:lnTo>
                  <a:pt x="638" y="148"/>
                </a:lnTo>
                <a:lnTo>
                  <a:pt x="630" y="113"/>
                </a:lnTo>
                <a:lnTo>
                  <a:pt x="626" y="109"/>
                </a:lnTo>
                <a:lnTo>
                  <a:pt x="622" y="105"/>
                </a:lnTo>
                <a:lnTo>
                  <a:pt x="579" y="96"/>
                </a:lnTo>
                <a:lnTo>
                  <a:pt x="545" y="78"/>
                </a:lnTo>
                <a:lnTo>
                  <a:pt x="533" y="74"/>
                </a:lnTo>
                <a:lnTo>
                  <a:pt x="499" y="61"/>
                </a:lnTo>
                <a:lnTo>
                  <a:pt x="457" y="48"/>
                </a:lnTo>
                <a:lnTo>
                  <a:pt x="406" y="39"/>
                </a:lnTo>
                <a:lnTo>
                  <a:pt x="355" y="26"/>
                </a:lnTo>
                <a:lnTo>
                  <a:pt x="309" y="17"/>
                </a:lnTo>
                <a:lnTo>
                  <a:pt x="271" y="13"/>
                </a:lnTo>
                <a:lnTo>
                  <a:pt x="258" y="9"/>
                </a:lnTo>
                <a:lnTo>
                  <a:pt x="233" y="9"/>
                </a:lnTo>
                <a:lnTo>
                  <a:pt x="216" y="17"/>
                </a:lnTo>
                <a:lnTo>
                  <a:pt x="178" y="48"/>
                </a:lnTo>
                <a:lnTo>
                  <a:pt x="135" y="92"/>
                </a:lnTo>
                <a:lnTo>
                  <a:pt x="131" y="96"/>
                </a:lnTo>
                <a:lnTo>
                  <a:pt x="119" y="105"/>
                </a:lnTo>
                <a:lnTo>
                  <a:pt x="106" y="109"/>
                </a:lnTo>
                <a:lnTo>
                  <a:pt x="93" y="105"/>
                </a:lnTo>
                <a:lnTo>
                  <a:pt x="59" y="96"/>
                </a:lnTo>
                <a:lnTo>
                  <a:pt x="26" y="96"/>
                </a:lnTo>
                <a:lnTo>
                  <a:pt x="13" y="100"/>
                </a:lnTo>
                <a:lnTo>
                  <a:pt x="9" y="109"/>
                </a:lnTo>
                <a:lnTo>
                  <a:pt x="0" y="109"/>
                </a:lnTo>
                <a:lnTo>
                  <a:pt x="9" y="96"/>
                </a:lnTo>
                <a:lnTo>
                  <a:pt x="13" y="92"/>
                </a:lnTo>
                <a:lnTo>
                  <a:pt x="26" y="87"/>
                </a:lnTo>
                <a:lnTo>
                  <a:pt x="59" y="87"/>
                </a:lnTo>
                <a:lnTo>
                  <a:pt x="93" y="96"/>
                </a:lnTo>
                <a:lnTo>
                  <a:pt x="106" y="100"/>
                </a:lnTo>
                <a:lnTo>
                  <a:pt x="119" y="96"/>
                </a:lnTo>
                <a:lnTo>
                  <a:pt x="131" y="87"/>
                </a:lnTo>
                <a:lnTo>
                  <a:pt x="173" y="44"/>
                </a:lnTo>
                <a:lnTo>
                  <a:pt x="178" y="39"/>
                </a:lnTo>
                <a:lnTo>
                  <a:pt x="216" y="9"/>
                </a:lnTo>
                <a:lnTo>
                  <a:pt x="233" y="0"/>
                </a:lnTo>
                <a:lnTo>
                  <a:pt x="258" y="0"/>
                </a:lnTo>
                <a:lnTo>
                  <a:pt x="271" y="4"/>
                </a:lnTo>
                <a:lnTo>
                  <a:pt x="309" y="9"/>
                </a:lnTo>
                <a:lnTo>
                  <a:pt x="355" y="17"/>
                </a:lnTo>
                <a:lnTo>
                  <a:pt x="406" y="30"/>
                </a:lnTo>
                <a:lnTo>
                  <a:pt x="457" y="39"/>
                </a:lnTo>
                <a:lnTo>
                  <a:pt x="499" y="52"/>
                </a:lnTo>
                <a:lnTo>
                  <a:pt x="533" y="65"/>
                </a:lnTo>
                <a:lnTo>
                  <a:pt x="545" y="70"/>
                </a:lnTo>
                <a:lnTo>
                  <a:pt x="579" y="87"/>
                </a:lnTo>
                <a:lnTo>
                  <a:pt x="622" y="96"/>
                </a:lnTo>
                <a:lnTo>
                  <a:pt x="630" y="100"/>
                </a:lnTo>
                <a:lnTo>
                  <a:pt x="634" y="105"/>
                </a:lnTo>
                <a:lnTo>
                  <a:pt x="638" y="113"/>
                </a:lnTo>
                <a:lnTo>
                  <a:pt x="647" y="148"/>
                </a:lnTo>
                <a:lnTo>
                  <a:pt x="647" y="166"/>
                </a:lnTo>
                <a:lnTo>
                  <a:pt x="651" y="179"/>
                </a:lnTo>
                <a:lnTo>
                  <a:pt x="655" y="183"/>
                </a:lnTo>
                <a:lnTo>
                  <a:pt x="660" y="196"/>
                </a:lnTo>
                <a:lnTo>
                  <a:pt x="668" y="266"/>
                </a:lnTo>
                <a:lnTo>
                  <a:pt x="676" y="284"/>
                </a:lnTo>
                <a:lnTo>
                  <a:pt x="685" y="292"/>
                </a:lnTo>
                <a:lnTo>
                  <a:pt x="689" y="305"/>
                </a:lnTo>
                <a:lnTo>
                  <a:pt x="685" y="332"/>
                </a:lnTo>
                <a:lnTo>
                  <a:pt x="689" y="349"/>
                </a:lnTo>
                <a:lnTo>
                  <a:pt x="702" y="414"/>
                </a:lnTo>
                <a:lnTo>
                  <a:pt x="702" y="436"/>
                </a:lnTo>
                <a:lnTo>
                  <a:pt x="693" y="458"/>
                </a:lnTo>
                <a:lnTo>
                  <a:pt x="689" y="480"/>
                </a:lnTo>
                <a:lnTo>
                  <a:pt x="681" y="497"/>
                </a:lnTo>
                <a:lnTo>
                  <a:pt x="676" y="502"/>
                </a:lnTo>
                <a:lnTo>
                  <a:pt x="660" y="510"/>
                </a:lnTo>
                <a:lnTo>
                  <a:pt x="630" y="515"/>
                </a:lnTo>
                <a:lnTo>
                  <a:pt x="596" y="515"/>
                </a:lnTo>
                <a:lnTo>
                  <a:pt x="567" y="519"/>
                </a:lnTo>
                <a:lnTo>
                  <a:pt x="457" y="545"/>
                </a:lnTo>
                <a:lnTo>
                  <a:pt x="393" y="554"/>
                </a:lnTo>
                <a:lnTo>
                  <a:pt x="359" y="558"/>
                </a:lnTo>
                <a:lnTo>
                  <a:pt x="347" y="558"/>
                </a:lnTo>
                <a:lnTo>
                  <a:pt x="338" y="554"/>
                </a:lnTo>
                <a:lnTo>
                  <a:pt x="326" y="545"/>
                </a:lnTo>
                <a:lnTo>
                  <a:pt x="321" y="541"/>
                </a:lnTo>
                <a:lnTo>
                  <a:pt x="317" y="524"/>
                </a:lnTo>
                <a:lnTo>
                  <a:pt x="317" y="484"/>
                </a:lnTo>
                <a:lnTo>
                  <a:pt x="321" y="458"/>
                </a:lnTo>
                <a:lnTo>
                  <a:pt x="330" y="397"/>
                </a:lnTo>
                <a:lnTo>
                  <a:pt x="334" y="384"/>
                </a:lnTo>
                <a:lnTo>
                  <a:pt x="334" y="38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10" name="Freeform 29"/>
          <p:cNvSpPr>
            <a:spLocks noChangeAspect="1"/>
          </p:cNvSpPr>
          <p:nvPr/>
        </p:nvSpPr>
        <p:spPr bwMode="auto">
          <a:xfrm>
            <a:off x="2886075" y="1868488"/>
            <a:ext cx="20638" cy="36512"/>
          </a:xfrm>
          <a:custGeom>
            <a:avLst/>
            <a:gdLst>
              <a:gd name="T0" fmla="*/ 20282240 w 21"/>
              <a:gd name="T1" fmla="*/ 0 h 31"/>
              <a:gd name="T2" fmla="*/ 7726473 w 21"/>
              <a:gd name="T3" fmla="*/ 43004077 h 31"/>
              <a:gd name="T4" fmla="*/ 0 w 21"/>
              <a:gd name="T5" fmla="*/ 43004077 h 31"/>
              <a:gd name="T6" fmla="*/ 11589711 w 21"/>
              <a:gd name="T7" fmla="*/ 0 h 31"/>
              <a:gd name="T8" fmla="*/ 20282240 w 21"/>
              <a:gd name="T9" fmla="*/ 0 h 31"/>
              <a:gd name="T10" fmla="*/ 0 60000 65536"/>
              <a:gd name="T11" fmla="*/ 0 60000 65536"/>
              <a:gd name="T12" fmla="*/ 0 60000 65536"/>
              <a:gd name="T13" fmla="*/ 0 60000 65536"/>
              <a:gd name="T14" fmla="*/ 0 60000 65536"/>
              <a:gd name="T15" fmla="*/ 0 w 21"/>
              <a:gd name="T16" fmla="*/ 0 h 31"/>
              <a:gd name="T17" fmla="*/ 21 w 21"/>
              <a:gd name="T18" fmla="*/ 31 h 31"/>
            </a:gdLst>
            <a:ahLst/>
            <a:cxnLst>
              <a:cxn ang="T10">
                <a:pos x="T0" y="T1"/>
              </a:cxn>
              <a:cxn ang="T11">
                <a:pos x="T2" y="T3"/>
              </a:cxn>
              <a:cxn ang="T12">
                <a:pos x="T4" y="T5"/>
              </a:cxn>
              <a:cxn ang="T13">
                <a:pos x="T6" y="T7"/>
              </a:cxn>
              <a:cxn ang="T14">
                <a:pos x="T8" y="T9"/>
              </a:cxn>
            </a:cxnLst>
            <a:rect l="T15" t="T16" r="T17" b="T18"/>
            <a:pathLst>
              <a:path w="21" h="31">
                <a:moveTo>
                  <a:pt x="21" y="0"/>
                </a:moveTo>
                <a:lnTo>
                  <a:pt x="8" y="31"/>
                </a:lnTo>
                <a:lnTo>
                  <a:pt x="0" y="31"/>
                </a:lnTo>
                <a:lnTo>
                  <a:pt x="12" y="0"/>
                </a:lnTo>
                <a:lnTo>
                  <a:pt x="21"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11" name="Freeform 30"/>
          <p:cNvSpPr>
            <a:spLocks noChangeAspect="1"/>
          </p:cNvSpPr>
          <p:nvPr/>
        </p:nvSpPr>
        <p:spPr bwMode="auto">
          <a:xfrm>
            <a:off x="2855914" y="2390775"/>
            <a:ext cx="835025" cy="647700"/>
          </a:xfrm>
          <a:custGeom>
            <a:avLst/>
            <a:gdLst>
              <a:gd name="T0" fmla="*/ 39792629 w 816"/>
              <a:gd name="T1" fmla="*/ 260637790 h 580"/>
              <a:gd name="T2" fmla="*/ 17801590 w 816"/>
              <a:gd name="T3" fmla="*/ 310520790 h 580"/>
              <a:gd name="T4" fmla="*/ 17801590 w 816"/>
              <a:gd name="T5" fmla="*/ 359157455 h 580"/>
              <a:gd name="T6" fmla="*/ 43981056 w 816"/>
              <a:gd name="T7" fmla="*/ 375368933 h 580"/>
              <a:gd name="T8" fmla="*/ 83773685 w 816"/>
              <a:gd name="T9" fmla="*/ 380357338 h 580"/>
              <a:gd name="T10" fmla="*/ 97386840 w 816"/>
              <a:gd name="T11" fmla="*/ 380357338 h 580"/>
              <a:gd name="T12" fmla="*/ 61783661 w 816"/>
              <a:gd name="T13" fmla="*/ 391580410 h 580"/>
              <a:gd name="T14" fmla="*/ 0 w 816"/>
              <a:gd name="T15" fmla="*/ 386592006 h 580"/>
              <a:gd name="T16" fmla="*/ 4188428 w 816"/>
              <a:gd name="T17" fmla="*/ 391580410 h 580"/>
              <a:gd name="T18" fmla="*/ 17801590 w 816"/>
              <a:gd name="T19" fmla="*/ 446451745 h 580"/>
              <a:gd name="T20" fmla="*/ 57594211 w 816"/>
              <a:gd name="T21" fmla="*/ 592359648 h 580"/>
              <a:gd name="T22" fmla="*/ 79585259 w 816"/>
              <a:gd name="T23" fmla="*/ 652219387 h 580"/>
              <a:gd name="T24" fmla="*/ 87962112 w 816"/>
              <a:gd name="T25" fmla="*/ 658454055 h 580"/>
              <a:gd name="T26" fmla="*/ 123566299 w 816"/>
              <a:gd name="T27" fmla="*/ 652219387 h 580"/>
              <a:gd name="T28" fmla="*/ 127754725 w 816"/>
              <a:gd name="T29" fmla="*/ 685889723 h 580"/>
              <a:gd name="T30" fmla="*/ 159170517 w 816"/>
              <a:gd name="T31" fmla="*/ 712078009 h 580"/>
              <a:gd name="T32" fmla="*/ 389548384 w 816"/>
              <a:gd name="T33" fmla="*/ 718313794 h 580"/>
              <a:gd name="T34" fmla="*/ 419916269 w 816"/>
              <a:gd name="T35" fmla="*/ 723302199 h 580"/>
              <a:gd name="T36" fmla="*/ 437718874 w 816"/>
              <a:gd name="T37" fmla="*/ 685889723 h 580"/>
              <a:gd name="T38" fmla="*/ 451332029 w 816"/>
              <a:gd name="T39" fmla="*/ 566171222 h 580"/>
              <a:gd name="T40" fmla="*/ 459708882 w 816"/>
              <a:gd name="T41" fmla="*/ 500075698 h 580"/>
              <a:gd name="T42" fmla="*/ 464945183 w 816"/>
              <a:gd name="T43" fmla="*/ 712078009 h 580"/>
              <a:gd name="T44" fmla="*/ 540342111 w 816"/>
              <a:gd name="T45" fmla="*/ 690878127 h 580"/>
              <a:gd name="T46" fmla="*/ 637728919 w 816"/>
              <a:gd name="T47" fmla="*/ 652219387 h 580"/>
              <a:gd name="T48" fmla="*/ 699511541 w 816"/>
              <a:gd name="T49" fmla="*/ 626029984 h 580"/>
              <a:gd name="T50" fmla="*/ 735115727 w 816"/>
              <a:gd name="T51" fmla="*/ 619795316 h 580"/>
              <a:gd name="T52" fmla="*/ 735115727 w 816"/>
              <a:gd name="T53" fmla="*/ 587371244 h 580"/>
              <a:gd name="T54" fmla="*/ 712077845 w 816"/>
              <a:gd name="T55" fmla="*/ 516288293 h 580"/>
              <a:gd name="T56" fmla="*/ 703700991 w 816"/>
              <a:gd name="T57" fmla="*/ 467652743 h 580"/>
              <a:gd name="T58" fmla="*/ 707889418 w 816"/>
              <a:gd name="T59" fmla="*/ 456428554 h 580"/>
              <a:gd name="T60" fmla="*/ 717314146 w 816"/>
              <a:gd name="T61" fmla="*/ 490100006 h 580"/>
              <a:gd name="T62" fmla="*/ 729880450 w 816"/>
              <a:gd name="T63" fmla="*/ 554947033 h 580"/>
              <a:gd name="T64" fmla="*/ 751870458 w 816"/>
              <a:gd name="T65" fmla="*/ 603582721 h 580"/>
              <a:gd name="T66" fmla="*/ 814700954 w 816"/>
              <a:gd name="T67" fmla="*/ 598594317 h 580"/>
              <a:gd name="T68" fmla="*/ 840880412 w 816"/>
              <a:gd name="T69" fmla="*/ 587371244 h 580"/>
              <a:gd name="T70" fmla="*/ 849257266 w 816"/>
              <a:gd name="T71" fmla="*/ 554947033 h 580"/>
              <a:gd name="T72" fmla="*/ 854493567 w 816"/>
              <a:gd name="T73" fmla="*/ 467652743 h 580"/>
              <a:gd name="T74" fmla="*/ 840880412 w 816"/>
              <a:gd name="T75" fmla="*/ 407793005 h 580"/>
              <a:gd name="T76" fmla="*/ 827267258 w 816"/>
              <a:gd name="T77" fmla="*/ 364144743 h 580"/>
              <a:gd name="T78" fmla="*/ 805276226 w 816"/>
              <a:gd name="T79" fmla="*/ 304286121 h 580"/>
              <a:gd name="T80" fmla="*/ 796899372 w 816"/>
              <a:gd name="T81" fmla="*/ 276850384 h 580"/>
              <a:gd name="T82" fmla="*/ 783286218 w 816"/>
              <a:gd name="T83" fmla="*/ 190802359 h 580"/>
              <a:gd name="T84" fmla="*/ 769673063 w 816"/>
              <a:gd name="T85" fmla="*/ 163366692 h 580"/>
              <a:gd name="T86" fmla="*/ 757106759 w 816"/>
              <a:gd name="T87" fmla="*/ 119719512 h 580"/>
              <a:gd name="T88" fmla="*/ 743493604 w 816"/>
              <a:gd name="T89" fmla="*/ 59859756 h 580"/>
              <a:gd name="T90" fmla="*/ 681709959 w 816"/>
              <a:gd name="T91" fmla="*/ 37412494 h 580"/>
              <a:gd name="T92" fmla="*/ 641917346 w 816"/>
              <a:gd name="T93" fmla="*/ 21199891 h 580"/>
              <a:gd name="T94" fmla="*/ 588511578 w 816"/>
              <a:gd name="T95" fmla="*/ 11224194 h 580"/>
              <a:gd name="T96" fmla="*/ 477511487 w 816"/>
              <a:gd name="T97" fmla="*/ 4988407 h 580"/>
              <a:gd name="T98" fmla="*/ 300538429 w 816"/>
              <a:gd name="T99" fmla="*/ 0 h 580"/>
              <a:gd name="T100" fmla="*/ 265982053 w 816"/>
              <a:gd name="T101" fmla="*/ 21199891 h 580"/>
              <a:gd name="T102" fmla="*/ 190585253 w 816"/>
              <a:gd name="T103" fmla="*/ 140919395 h 580"/>
              <a:gd name="T104" fmla="*/ 168595245 w 816"/>
              <a:gd name="T105" fmla="*/ 163366692 h 580"/>
              <a:gd name="T106" fmla="*/ 110999995 w 816"/>
              <a:gd name="T107" fmla="*/ 174589765 h 580"/>
              <a:gd name="T108" fmla="*/ 71207382 w 816"/>
              <a:gd name="T109" fmla="*/ 190802359 h 580"/>
              <a:gd name="T110" fmla="*/ 48169483 w 816"/>
              <a:gd name="T111" fmla="*/ 223226431 h 58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16"/>
              <a:gd name="T169" fmla="*/ 0 h 580"/>
              <a:gd name="T170" fmla="*/ 816 w 816"/>
              <a:gd name="T171" fmla="*/ 580 h 58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16" h="580">
                <a:moveTo>
                  <a:pt x="46" y="179"/>
                </a:moveTo>
                <a:lnTo>
                  <a:pt x="38" y="209"/>
                </a:lnTo>
                <a:lnTo>
                  <a:pt x="30" y="227"/>
                </a:lnTo>
                <a:lnTo>
                  <a:pt x="17" y="249"/>
                </a:lnTo>
                <a:lnTo>
                  <a:pt x="13" y="275"/>
                </a:lnTo>
                <a:lnTo>
                  <a:pt x="17" y="288"/>
                </a:lnTo>
                <a:lnTo>
                  <a:pt x="30" y="297"/>
                </a:lnTo>
                <a:lnTo>
                  <a:pt x="42" y="301"/>
                </a:lnTo>
                <a:lnTo>
                  <a:pt x="63" y="305"/>
                </a:lnTo>
                <a:lnTo>
                  <a:pt x="80" y="305"/>
                </a:lnTo>
                <a:lnTo>
                  <a:pt x="89" y="301"/>
                </a:lnTo>
                <a:lnTo>
                  <a:pt x="93" y="305"/>
                </a:lnTo>
                <a:lnTo>
                  <a:pt x="89" y="305"/>
                </a:lnTo>
                <a:lnTo>
                  <a:pt x="59" y="314"/>
                </a:lnTo>
                <a:lnTo>
                  <a:pt x="13" y="314"/>
                </a:lnTo>
                <a:lnTo>
                  <a:pt x="0" y="310"/>
                </a:lnTo>
                <a:lnTo>
                  <a:pt x="4" y="305"/>
                </a:lnTo>
                <a:lnTo>
                  <a:pt x="4" y="314"/>
                </a:lnTo>
                <a:lnTo>
                  <a:pt x="8" y="327"/>
                </a:lnTo>
                <a:lnTo>
                  <a:pt x="17" y="358"/>
                </a:lnTo>
                <a:lnTo>
                  <a:pt x="38" y="436"/>
                </a:lnTo>
                <a:lnTo>
                  <a:pt x="55" y="475"/>
                </a:lnTo>
                <a:lnTo>
                  <a:pt x="68" y="506"/>
                </a:lnTo>
                <a:lnTo>
                  <a:pt x="76" y="523"/>
                </a:lnTo>
                <a:lnTo>
                  <a:pt x="80" y="528"/>
                </a:lnTo>
                <a:lnTo>
                  <a:pt x="84" y="528"/>
                </a:lnTo>
                <a:lnTo>
                  <a:pt x="110" y="519"/>
                </a:lnTo>
                <a:lnTo>
                  <a:pt x="118" y="523"/>
                </a:lnTo>
                <a:lnTo>
                  <a:pt x="118" y="550"/>
                </a:lnTo>
                <a:lnTo>
                  <a:pt x="122" y="550"/>
                </a:lnTo>
                <a:lnTo>
                  <a:pt x="135" y="563"/>
                </a:lnTo>
                <a:lnTo>
                  <a:pt x="152" y="571"/>
                </a:lnTo>
                <a:lnTo>
                  <a:pt x="351" y="571"/>
                </a:lnTo>
                <a:lnTo>
                  <a:pt x="372" y="576"/>
                </a:lnTo>
                <a:lnTo>
                  <a:pt x="389" y="580"/>
                </a:lnTo>
                <a:lnTo>
                  <a:pt x="401" y="580"/>
                </a:lnTo>
                <a:lnTo>
                  <a:pt x="414" y="571"/>
                </a:lnTo>
                <a:lnTo>
                  <a:pt x="418" y="550"/>
                </a:lnTo>
                <a:lnTo>
                  <a:pt x="427" y="480"/>
                </a:lnTo>
                <a:lnTo>
                  <a:pt x="431" y="454"/>
                </a:lnTo>
                <a:lnTo>
                  <a:pt x="435" y="414"/>
                </a:lnTo>
                <a:lnTo>
                  <a:pt x="439" y="401"/>
                </a:lnTo>
                <a:lnTo>
                  <a:pt x="439" y="567"/>
                </a:lnTo>
                <a:lnTo>
                  <a:pt x="444" y="571"/>
                </a:lnTo>
                <a:lnTo>
                  <a:pt x="465" y="571"/>
                </a:lnTo>
                <a:lnTo>
                  <a:pt x="516" y="554"/>
                </a:lnTo>
                <a:lnTo>
                  <a:pt x="562" y="541"/>
                </a:lnTo>
                <a:lnTo>
                  <a:pt x="609" y="523"/>
                </a:lnTo>
                <a:lnTo>
                  <a:pt x="651" y="510"/>
                </a:lnTo>
                <a:lnTo>
                  <a:pt x="668" y="502"/>
                </a:lnTo>
                <a:lnTo>
                  <a:pt x="680" y="497"/>
                </a:lnTo>
                <a:lnTo>
                  <a:pt x="702" y="497"/>
                </a:lnTo>
                <a:lnTo>
                  <a:pt x="706" y="489"/>
                </a:lnTo>
                <a:lnTo>
                  <a:pt x="702" y="471"/>
                </a:lnTo>
                <a:lnTo>
                  <a:pt x="693" y="458"/>
                </a:lnTo>
                <a:lnTo>
                  <a:pt x="680" y="414"/>
                </a:lnTo>
                <a:lnTo>
                  <a:pt x="676" y="393"/>
                </a:lnTo>
                <a:lnTo>
                  <a:pt x="672" y="375"/>
                </a:lnTo>
                <a:lnTo>
                  <a:pt x="672" y="366"/>
                </a:lnTo>
                <a:lnTo>
                  <a:pt x="676" y="366"/>
                </a:lnTo>
                <a:lnTo>
                  <a:pt x="676" y="371"/>
                </a:lnTo>
                <a:lnTo>
                  <a:pt x="685" y="393"/>
                </a:lnTo>
                <a:lnTo>
                  <a:pt x="689" y="419"/>
                </a:lnTo>
                <a:lnTo>
                  <a:pt x="697" y="445"/>
                </a:lnTo>
                <a:lnTo>
                  <a:pt x="710" y="471"/>
                </a:lnTo>
                <a:lnTo>
                  <a:pt x="718" y="484"/>
                </a:lnTo>
                <a:lnTo>
                  <a:pt x="731" y="489"/>
                </a:lnTo>
                <a:lnTo>
                  <a:pt x="778" y="480"/>
                </a:lnTo>
                <a:lnTo>
                  <a:pt x="799" y="475"/>
                </a:lnTo>
                <a:lnTo>
                  <a:pt x="803" y="471"/>
                </a:lnTo>
                <a:lnTo>
                  <a:pt x="807" y="462"/>
                </a:lnTo>
                <a:lnTo>
                  <a:pt x="811" y="445"/>
                </a:lnTo>
                <a:lnTo>
                  <a:pt x="816" y="423"/>
                </a:lnTo>
                <a:lnTo>
                  <a:pt x="816" y="375"/>
                </a:lnTo>
                <a:lnTo>
                  <a:pt x="811" y="353"/>
                </a:lnTo>
                <a:lnTo>
                  <a:pt x="803" y="327"/>
                </a:lnTo>
                <a:lnTo>
                  <a:pt x="795" y="310"/>
                </a:lnTo>
                <a:lnTo>
                  <a:pt x="790" y="292"/>
                </a:lnTo>
                <a:lnTo>
                  <a:pt x="786" y="262"/>
                </a:lnTo>
                <a:lnTo>
                  <a:pt x="769" y="244"/>
                </a:lnTo>
                <a:lnTo>
                  <a:pt x="765" y="236"/>
                </a:lnTo>
                <a:lnTo>
                  <a:pt x="761" y="222"/>
                </a:lnTo>
                <a:lnTo>
                  <a:pt x="756" y="188"/>
                </a:lnTo>
                <a:lnTo>
                  <a:pt x="748" y="153"/>
                </a:lnTo>
                <a:lnTo>
                  <a:pt x="744" y="140"/>
                </a:lnTo>
                <a:lnTo>
                  <a:pt x="735" y="131"/>
                </a:lnTo>
                <a:lnTo>
                  <a:pt x="731" y="122"/>
                </a:lnTo>
                <a:lnTo>
                  <a:pt x="723" y="96"/>
                </a:lnTo>
                <a:lnTo>
                  <a:pt x="718" y="70"/>
                </a:lnTo>
                <a:lnTo>
                  <a:pt x="710" y="48"/>
                </a:lnTo>
                <a:lnTo>
                  <a:pt x="693" y="39"/>
                </a:lnTo>
                <a:lnTo>
                  <a:pt x="651" y="30"/>
                </a:lnTo>
                <a:lnTo>
                  <a:pt x="621" y="22"/>
                </a:lnTo>
                <a:lnTo>
                  <a:pt x="613" y="17"/>
                </a:lnTo>
                <a:lnTo>
                  <a:pt x="600" y="13"/>
                </a:lnTo>
                <a:lnTo>
                  <a:pt x="562" y="9"/>
                </a:lnTo>
                <a:lnTo>
                  <a:pt x="511" y="4"/>
                </a:lnTo>
                <a:lnTo>
                  <a:pt x="456" y="4"/>
                </a:lnTo>
                <a:lnTo>
                  <a:pt x="401" y="0"/>
                </a:lnTo>
                <a:lnTo>
                  <a:pt x="287" y="0"/>
                </a:lnTo>
                <a:lnTo>
                  <a:pt x="270" y="4"/>
                </a:lnTo>
                <a:lnTo>
                  <a:pt x="254" y="17"/>
                </a:lnTo>
                <a:lnTo>
                  <a:pt x="194" y="96"/>
                </a:lnTo>
                <a:lnTo>
                  <a:pt x="182" y="113"/>
                </a:lnTo>
                <a:lnTo>
                  <a:pt x="173" y="122"/>
                </a:lnTo>
                <a:lnTo>
                  <a:pt x="161" y="131"/>
                </a:lnTo>
                <a:lnTo>
                  <a:pt x="144" y="135"/>
                </a:lnTo>
                <a:lnTo>
                  <a:pt x="106" y="140"/>
                </a:lnTo>
                <a:lnTo>
                  <a:pt x="84" y="144"/>
                </a:lnTo>
                <a:lnTo>
                  <a:pt x="68" y="153"/>
                </a:lnTo>
                <a:lnTo>
                  <a:pt x="55" y="161"/>
                </a:lnTo>
                <a:lnTo>
                  <a:pt x="46" y="179"/>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12" name="Freeform 31"/>
          <p:cNvSpPr>
            <a:spLocks noChangeAspect="1"/>
          </p:cNvSpPr>
          <p:nvPr/>
        </p:nvSpPr>
        <p:spPr bwMode="auto">
          <a:xfrm>
            <a:off x="2862263" y="2624138"/>
            <a:ext cx="88900" cy="112712"/>
          </a:xfrm>
          <a:custGeom>
            <a:avLst/>
            <a:gdLst>
              <a:gd name="T0" fmla="*/ 33923844 w 89"/>
              <a:gd name="T1" fmla="*/ 0 h 101"/>
              <a:gd name="T2" fmla="*/ 25941818 w 89"/>
              <a:gd name="T3" fmla="*/ 22416298 h 101"/>
              <a:gd name="T4" fmla="*/ 12970410 w 89"/>
              <a:gd name="T5" fmla="*/ 49814243 h 101"/>
              <a:gd name="T6" fmla="*/ 8979900 w 89"/>
              <a:gd name="T7" fmla="*/ 82193841 h 101"/>
              <a:gd name="T8" fmla="*/ 12970410 w 89"/>
              <a:gd name="T9" fmla="*/ 98384190 h 101"/>
              <a:gd name="T10" fmla="*/ 21950309 w 89"/>
              <a:gd name="T11" fmla="*/ 103365835 h 101"/>
              <a:gd name="T12" fmla="*/ 33923844 w 89"/>
              <a:gd name="T13" fmla="*/ 109592892 h 101"/>
              <a:gd name="T14" fmla="*/ 54876269 w 89"/>
              <a:gd name="T15" fmla="*/ 114573422 h 101"/>
              <a:gd name="T16" fmla="*/ 71838199 w 89"/>
              <a:gd name="T17" fmla="*/ 114573422 h 101"/>
              <a:gd name="T18" fmla="*/ 80818095 w 89"/>
              <a:gd name="T19" fmla="*/ 109592892 h 101"/>
              <a:gd name="T20" fmla="*/ 84808604 w 89"/>
              <a:gd name="T21" fmla="*/ 114573422 h 101"/>
              <a:gd name="T22" fmla="*/ 88800113 w 89"/>
              <a:gd name="T23" fmla="*/ 119555068 h 101"/>
              <a:gd name="T24" fmla="*/ 80818095 w 89"/>
              <a:gd name="T25" fmla="*/ 119555068 h 101"/>
              <a:gd name="T26" fmla="*/ 80818095 w 89"/>
              <a:gd name="T27" fmla="*/ 119555068 h 101"/>
              <a:gd name="T28" fmla="*/ 71838199 w 89"/>
              <a:gd name="T29" fmla="*/ 125782125 h 101"/>
              <a:gd name="T30" fmla="*/ 54876269 w 89"/>
              <a:gd name="T31" fmla="*/ 125782125 h 101"/>
              <a:gd name="T32" fmla="*/ 33923844 w 89"/>
              <a:gd name="T33" fmla="*/ 119555068 h 101"/>
              <a:gd name="T34" fmla="*/ 21950309 w 89"/>
              <a:gd name="T35" fmla="*/ 114573422 h 101"/>
              <a:gd name="T36" fmla="*/ 8979900 w 89"/>
              <a:gd name="T37" fmla="*/ 103365835 h 101"/>
              <a:gd name="T38" fmla="*/ 4988389 w 89"/>
              <a:gd name="T39" fmla="*/ 98384190 h 101"/>
              <a:gd name="T40" fmla="*/ 0 w 89"/>
              <a:gd name="T41" fmla="*/ 82193841 h 101"/>
              <a:gd name="T42" fmla="*/ 4988389 w 89"/>
              <a:gd name="T43" fmla="*/ 49814243 h 101"/>
              <a:gd name="T44" fmla="*/ 16961922 w 89"/>
              <a:gd name="T45" fmla="*/ 22416298 h 101"/>
              <a:gd name="T46" fmla="*/ 25941818 w 89"/>
              <a:gd name="T47" fmla="*/ 0 h 101"/>
              <a:gd name="T48" fmla="*/ 33923844 w 89"/>
              <a:gd name="T49" fmla="*/ 0 h 10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
              <a:gd name="T76" fmla="*/ 0 h 101"/>
              <a:gd name="T77" fmla="*/ 89 w 89"/>
              <a:gd name="T78" fmla="*/ 101 h 10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 h="101">
                <a:moveTo>
                  <a:pt x="34" y="0"/>
                </a:moveTo>
                <a:lnTo>
                  <a:pt x="26" y="18"/>
                </a:lnTo>
                <a:lnTo>
                  <a:pt x="13" y="40"/>
                </a:lnTo>
                <a:lnTo>
                  <a:pt x="9" y="66"/>
                </a:lnTo>
                <a:lnTo>
                  <a:pt x="13" y="79"/>
                </a:lnTo>
                <a:lnTo>
                  <a:pt x="22" y="83"/>
                </a:lnTo>
                <a:lnTo>
                  <a:pt x="34" y="88"/>
                </a:lnTo>
                <a:lnTo>
                  <a:pt x="55" y="92"/>
                </a:lnTo>
                <a:lnTo>
                  <a:pt x="72" y="92"/>
                </a:lnTo>
                <a:lnTo>
                  <a:pt x="81" y="88"/>
                </a:lnTo>
                <a:lnTo>
                  <a:pt x="85" y="92"/>
                </a:lnTo>
                <a:lnTo>
                  <a:pt x="89" y="96"/>
                </a:lnTo>
                <a:lnTo>
                  <a:pt x="81" y="96"/>
                </a:lnTo>
                <a:lnTo>
                  <a:pt x="72" y="101"/>
                </a:lnTo>
                <a:lnTo>
                  <a:pt x="55" y="101"/>
                </a:lnTo>
                <a:lnTo>
                  <a:pt x="34" y="96"/>
                </a:lnTo>
                <a:lnTo>
                  <a:pt x="22" y="92"/>
                </a:lnTo>
                <a:lnTo>
                  <a:pt x="9" y="83"/>
                </a:lnTo>
                <a:lnTo>
                  <a:pt x="5" y="79"/>
                </a:lnTo>
                <a:lnTo>
                  <a:pt x="0" y="66"/>
                </a:lnTo>
                <a:lnTo>
                  <a:pt x="5" y="40"/>
                </a:lnTo>
                <a:lnTo>
                  <a:pt x="17" y="18"/>
                </a:lnTo>
                <a:lnTo>
                  <a:pt x="26" y="0"/>
                </a:lnTo>
                <a:lnTo>
                  <a:pt x="34"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13" name="Freeform 32"/>
          <p:cNvSpPr>
            <a:spLocks noChangeAspect="1"/>
          </p:cNvSpPr>
          <p:nvPr/>
        </p:nvSpPr>
        <p:spPr bwMode="auto">
          <a:xfrm>
            <a:off x="2855913" y="2727326"/>
            <a:ext cx="95250" cy="17463"/>
          </a:xfrm>
          <a:custGeom>
            <a:avLst/>
            <a:gdLst>
              <a:gd name="T0" fmla="*/ 93531573 w 97"/>
              <a:gd name="T1" fmla="*/ 4220910 h 17"/>
              <a:gd name="T2" fmla="*/ 89674441 w 97"/>
              <a:gd name="T3" fmla="*/ 9496790 h 17"/>
              <a:gd name="T4" fmla="*/ 85817308 w 97"/>
              <a:gd name="T5" fmla="*/ 9496790 h 17"/>
              <a:gd name="T6" fmla="*/ 56890760 w 97"/>
              <a:gd name="T7" fmla="*/ 17938610 h 17"/>
              <a:gd name="T8" fmla="*/ 12534704 w 97"/>
              <a:gd name="T9" fmla="*/ 17938610 h 17"/>
              <a:gd name="T10" fmla="*/ 0 w 97"/>
              <a:gd name="T11" fmla="*/ 13717698 h 17"/>
              <a:gd name="T12" fmla="*/ 0 w 97"/>
              <a:gd name="T13" fmla="*/ 4220910 h 17"/>
              <a:gd name="T14" fmla="*/ 12534704 w 97"/>
              <a:gd name="T15" fmla="*/ 9496790 h 17"/>
              <a:gd name="T16" fmla="*/ 56890760 w 97"/>
              <a:gd name="T17" fmla="*/ 9496790 h 17"/>
              <a:gd name="T18" fmla="*/ 85817308 w 97"/>
              <a:gd name="T19" fmla="*/ 0 h 17"/>
              <a:gd name="T20" fmla="*/ 89674441 w 97"/>
              <a:gd name="T21" fmla="*/ 0 h 17"/>
              <a:gd name="T22" fmla="*/ 93531573 w 97"/>
              <a:gd name="T23" fmla="*/ 4220910 h 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7"/>
              <a:gd name="T37" fmla="*/ 0 h 17"/>
              <a:gd name="T38" fmla="*/ 97 w 97"/>
              <a:gd name="T39" fmla="*/ 17 h 1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7" h="17">
                <a:moveTo>
                  <a:pt x="97" y="4"/>
                </a:moveTo>
                <a:lnTo>
                  <a:pt x="93" y="9"/>
                </a:lnTo>
                <a:lnTo>
                  <a:pt x="89" y="9"/>
                </a:lnTo>
                <a:lnTo>
                  <a:pt x="59" y="17"/>
                </a:lnTo>
                <a:lnTo>
                  <a:pt x="13" y="17"/>
                </a:lnTo>
                <a:lnTo>
                  <a:pt x="0" y="13"/>
                </a:lnTo>
                <a:lnTo>
                  <a:pt x="0" y="4"/>
                </a:lnTo>
                <a:lnTo>
                  <a:pt x="13" y="9"/>
                </a:lnTo>
                <a:lnTo>
                  <a:pt x="59" y="9"/>
                </a:lnTo>
                <a:lnTo>
                  <a:pt x="89" y="0"/>
                </a:lnTo>
                <a:lnTo>
                  <a:pt x="93" y="0"/>
                </a:lnTo>
                <a:lnTo>
                  <a:pt x="97" y="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14" name="Freeform 33"/>
          <p:cNvSpPr>
            <a:spLocks noChangeAspect="1"/>
          </p:cNvSpPr>
          <p:nvPr/>
        </p:nvSpPr>
        <p:spPr bwMode="auto">
          <a:xfrm>
            <a:off x="2849563" y="2732089"/>
            <a:ext cx="12700" cy="7937"/>
          </a:xfrm>
          <a:custGeom>
            <a:avLst/>
            <a:gdLst>
              <a:gd name="T0" fmla="*/ 4479926 w 12"/>
              <a:gd name="T1" fmla="*/ 6999551 h 9"/>
              <a:gd name="T2" fmla="*/ 0 w 12"/>
              <a:gd name="T3" fmla="*/ 3888248 h 9"/>
              <a:gd name="T4" fmla="*/ 4479926 w 12"/>
              <a:gd name="T5" fmla="*/ 0 h 9"/>
              <a:gd name="T6" fmla="*/ 13440833 w 12"/>
              <a:gd name="T7" fmla="*/ 0 h 9"/>
              <a:gd name="T8" fmla="*/ 8960910 w 12"/>
              <a:gd name="T9" fmla="*/ 3888248 h 9"/>
              <a:gd name="T10" fmla="*/ 4479926 w 12"/>
              <a:gd name="T11" fmla="*/ 6999551 h 9"/>
              <a:gd name="T12" fmla="*/ 0 60000 65536"/>
              <a:gd name="T13" fmla="*/ 0 60000 65536"/>
              <a:gd name="T14" fmla="*/ 0 60000 65536"/>
              <a:gd name="T15" fmla="*/ 0 60000 65536"/>
              <a:gd name="T16" fmla="*/ 0 60000 65536"/>
              <a:gd name="T17" fmla="*/ 0 60000 65536"/>
              <a:gd name="T18" fmla="*/ 0 w 12"/>
              <a:gd name="T19" fmla="*/ 0 h 9"/>
              <a:gd name="T20" fmla="*/ 12 w 12"/>
              <a:gd name="T21" fmla="*/ 9 h 9"/>
            </a:gdLst>
            <a:ahLst/>
            <a:cxnLst>
              <a:cxn ang="T12">
                <a:pos x="T0" y="T1"/>
              </a:cxn>
              <a:cxn ang="T13">
                <a:pos x="T2" y="T3"/>
              </a:cxn>
              <a:cxn ang="T14">
                <a:pos x="T4" y="T5"/>
              </a:cxn>
              <a:cxn ang="T15">
                <a:pos x="T6" y="T7"/>
              </a:cxn>
              <a:cxn ang="T16">
                <a:pos x="T8" y="T9"/>
              </a:cxn>
              <a:cxn ang="T17">
                <a:pos x="T10" y="T11"/>
              </a:cxn>
            </a:cxnLst>
            <a:rect l="T18" t="T19" r="T20" b="T21"/>
            <a:pathLst>
              <a:path w="12" h="9">
                <a:moveTo>
                  <a:pt x="4" y="9"/>
                </a:moveTo>
                <a:lnTo>
                  <a:pt x="0" y="5"/>
                </a:lnTo>
                <a:lnTo>
                  <a:pt x="4" y="0"/>
                </a:lnTo>
                <a:lnTo>
                  <a:pt x="12" y="0"/>
                </a:lnTo>
                <a:lnTo>
                  <a:pt x="8" y="5"/>
                </a:lnTo>
                <a:lnTo>
                  <a:pt x="4" y="9"/>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15" name="Freeform 34"/>
          <p:cNvSpPr>
            <a:spLocks noChangeAspect="1"/>
          </p:cNvSpPr>
          <p:nvPr/>
        </p:nvSpPr>
        <p:spPr bwMode="auto">
          <a:xfrm>
            <a:off x="2855914" y="2732088"/>
            <a:ext cx="452437" cy="311150"/>
          </a:xfrm>
          <a:custGeom>
            <a:avLst/>
            <a:gdLst>
              <a:gd name="T0" fmla="*/ 0 w 444"/>
              <a:gd name="T1" fmla="*/ 0 h 280"/>
              <a:gd name="T2" fmla="*/ 8306906 w 444"/>
              <a:gd name="T3" fmla="*/ 0 h 280"/>
              <a:gd name="T4" fmla="*/ 8306906 w 444"/>
              <a:gd name="T5" fmla="*/ 11113611 h 280"/>
              <a:gd name="T6" fmla="*/ 13498723 w 444"/>
              <a:gd name="T7" fmla="*/ 27166726 h 280"/>
              <a:gd name="T8" fmla="*/ 21805631 w 444"/>
              <a:gd name="T9" fmla="*/ 65448169 h 280"/>
              <a:gd name="T10" fmla="*/ 43611262 w 444"/>
              <a:gd name="T11" fmla="*/ 161769106 h 280"/>
              <a:gd name="T12" fmla="*/ 61263433 w 444"/>
              <a:gd name="T13" fmla="*/ 209928438 h 280"/>
              <a:gd name="T14" fmla="*/ 74762169 w 444"/>
              <a:gd name="T15" fmla="*/ 248209872 h 280"/>
              <a:gd name="T16" fmla="*/ 83069073 w 444"/>
              <a:gd name="T17" fmla="*/ 269202487 h 280"/>
              <a:gd name="T18" fmla="*/ 83069073 w 444"/>
              <a:gd name="T19" fmla="*/ 269202487 h 280"/>
              <a:gd name="T20" fmla="*/ 87222525 w 444"/>
              <a:gd name="T21" fmla="*/ 269202487 h 280"/>
              <a:gd name="T22" fmla="*/ 114219963 w 444"/>
              <a:gd name="T23" fmla="*/ 259323479 h 280"/>
              <a:gd name="T24" fmla="*/ 122526867 w 444"/>
              <a:gd name="T25" fmla="*/ 264262983 h 280"/>
              <a:gd name="T26" fmla="*/ 126680319 w 444"/>
              <a:gd name="T27" fmla="*/ 269202487 h 280"/>
              <a:gd name="T28" fmla="*/ 126680319 w 444"/>
              <a:gd name="T29" fmla="*/ 296370385 h 280"/>
              <a:gd name="T30" fmla="*/ 126680319 w 444"/>
              <a:gd name="T31" fmla="*/ 296370385 h 280"/>
              <a:gd name="T32" fmla="*/ 131872134 w 444"/>
              <a:gd name="T33" fmla="*/ 302544487 h 280"/>
              <a:gd name="T34" fmla="*/ 140179070 w 444"/>
              <a:gd name="T35" fmla="*/ 312423495 h 280"/>
              <a:gd name="T36" fmla="*/ 157831241 w 444"/>
              <a:gd name="T37" fmla="*/ 323538213 h 280"/>
              <a:gd name="T38" fmla="*/ 364466563 w 444"/>
              <a:gd name="T39" fmla="*/ 323538213 h 280"/>
              <a:gd name="T40" fmla="*/ 386272186 w 444"/>
              <a:gd name="T41" fmla="*/ 328477717 h 280"/>
              <a:gd name="T42" fmla="*/ 403924357 w 444"/>
              <a:gd name="T43" fmla="*/ 334651819 h 280"/>
              <a:gd name="T44" fmla="*/ 416384713 w 444"/>
              <a:gd name="T45" fmla="*/ 334651819 h 280"/>
              <a:gd name="T46" fmla="*/ 425729980 w 444"/>
              <a:gd name="T47" fmla="*/ 328477717 h 280"/>
              <a:gd name="T48" fmla="*/ 429883432 w 444"/>
              <a:gd name="T49" fmla="*/ 302544487 h 280"/>
              <a:gd name="T50" fmla="*/ 439228699 w 444"/>
              <a:gd name="T51" fmla="*/ 216103651 h 280"/>
              <a:gd name="T52" fmla="*/ 443382151 w 444"/>
              <a:gd name="T53" fmla="*/ 183996319 h 280"/>
              <a:gd name="T54" fmla="*/ 447535603 w 444"/>
              <a:gd name="T55" fmla="*/ 134601244 h 280"/>
              <a:gd name="T56" fmla="*/ 451689056 w 444"/>
              <a:gd name="T57" fmla="*/ 118548133 h 280"/>
              <a:gd name="T58" fmla="*/ 461034323 w 444"/>
              <a:gd name="T59" fmla="*/ 118548133 h 280"/>
              <a:gd name="T60" fmla="*/ 455842508 w 444"/>
              <a:gd name="T61" fmla="*/ 134601244 h 280"/>
              <a:gd name="T62" fmla="*/ 451689056 w 444"/>
              <a:gd name="T63" fmla="*/ 183996319 h 280"/>
              <a:gd name="T64" fmla="*/ 447535603 w 444"/>
              <a:gd name="T65" fmla="*/ 216103651 h 280"/>
              <a:gd name="T66" fmla="*/ 439228699 w 444"/>
              <a:gd name="T67" fmla="*/ 302544487 h 280"/>
              <a:gd name="T68" fmla="*/ 434036884 w 444"/>
              <a:gd name="T69" fmla="*/ 328477717 h 280"/>
              <a:gd name="T70" fmla="*/ 429883432 w 444"/>
              <a:gd name="T71" fmla="*/ 334651819 h 280"/>
              <a:gd name="T72" fmla="*/ 416384713 w 444"/>
              <a:gd name="T73" fmla="*/ 345765426 h 280"/>
              <a:gd name="T74" fmla="*/ 403924357 w 444"/>
              <a:gd name="T75" fmla="*/ 345765426 h 280"/>
              <a:gd name="T76" fmla="*/ 386272186 w 444"/>
              <a:gd name="T77" fmla="*/ 339591323 h 280"/>
              <a:gd name="T78" fmla="*/ 364466563 w 444"/>
              <a:gd name="T79" fmla="*/ 334651819 h 280"/>
              <a:gd name="T80" fmla="*/ 157831241 w 444"/>
              <a:gd name="T81" fmla="*/ 334651819 h 280"/>
              <a:gd name="T82" fmla="*/ 140179070 w 444"/>
              <a:gd name="T83" fmla="*/ 323538213 h 280"/>
              <a:gd name="T84" fmla="*/ 136025618 w 444"/>
              <a:gd name="T85" fmla="*/ 318598709 h 280"/>
              <a:gd name="T86" fmla="*/ 126680319 w 444"/>
              <a:gd name="T87" fmla="*/ 307483991 h 280"/>
              <a:gd name="T88" fmla="*/ 122526867 w 444"/>
              <a:gd name="T89" fmla="*/ 307483991 h 280"/>
              <a:gd name="T90" fmla="*/ 118373415 w 444"/>
              <a:gd name="T91" fmla="*/ 302544487 h 280"/>
              <a:gd name="T92" fmla="*/ 118373415 w 444"/>
              <a:gd name="T93" fmla="*/ 275377701 h 280"/>
              <a:gd name="T94" fmla="*/ 114219963 w 444"/>
              <a:gd name="T95" fmla="*/ 269202487 h 280"/>
              <a:gd name="T96" fmla="*/ 87222525 w 444"/>
              <a:gd name="T97" fmla="*/ 280317205 h 280"/>
              <a:gd name="T98" fmla="*/ 83069073 w 444"/>
              <a:gd name="T99" fmla="*/ 280317205 h 280"/>
              <a:gd name="T100" fmla="*/ 78915621 w 444"/>
              <a:gd name="T101" fmla="*/ 275377701 h 280"/>
              <a:gd name="T102" fmla="*/ 74762169 w 444"/>
              <a:gd name="T103" fmla="*/ 269202487 h 280"/>
              <a:gd name="T104" fmla="*/ 65416886 w 444"/>
              <a:gd name="T105" fmla="*/ 248209872 h 280"/>
              <a:gd name="T106" fmla="*/ 52956529 w 444"/>
              <a:gd name="T107" fmla="*/ 209928438 h 280"/>
              <a:gd name="T108" fmla="*/ 35304358 w 444"/>
              <a:gd name="T109" fmla="*/ 161769106 h 280"/>
              <a:gd name="T110" fmla="*/ 13498723 w 444"/>
              <a:gd name="T111" fmla="*/ 65448169 h 280"/>
              <a:gd name="T112" fmla="*/ 4153453 w 444"/>
              <a:gd name="T113" fmla="*/ 27166726 h 280"/>
              <a:gd name="T114" fmla="*/ 0 w 444"/>
              <a:gd name="T115" fmla="*/ 11113611 h 280"/>
              <a:gd name="T116" fmla="*/ 0 w 444"/>
              <a:gd name="T117" fmla="*/ 0 h 280"/>
              <a:gd name="T118" fmla="*/ 0 w 444"/>
              <a:gd name="T119" fmla="*/ 0 h 28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44"/>
              <a:gd name="T181" fmla="*/ 0 h 280"/>
              <a:gd name="T182" fmla="*/ 444 w 444"/>
              <a:gd name="T183" fmla="*/ 280 h 28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44" h="280">
                <a:moveTo>
                  <a:pt x="0" y="0"/>
                </a:moveTo>
                <a:lnTo>
                  <a:pt x="8" y="0"/>
                </a:lnTo>
                <a:lnTo>
                  <a:pt x="8" y="9"/>
                </a:lnTo>
                <a:lnTo>
                  <a:pt x="13" y="22"/>
                </a:lnTo>
                <a:lnTo>
                  <a:pt x="21" y="53"/>
                </a:lnTo>
                <a:lnTo>
                  <a:pt x="42" y="131"/>
                </a:lnTo>
                <a:lnTo>
                  <a:pt x="59" y="170"/>
                </a:lnTo>
                <a:lnTo>
                  <a:pt x="72" y="201"/>
                </a:lnTo>
                <a:lnTo>
                  <a:pt x="80" y="218"/>
                </a:lnTo>
                <a:lnTo>
                  <a:pt x="84" y="218"/>
                </a:lnTo>
                <a:lnTo>
                  <a:pt x="110" y="210"/>
                </a:lnTo>
                <a:lnTo>
                  <a:pt x="118" y="214"/>
                </a:lnTo>
                <a:lnTo>
                  <a:pt x="122" y="218"/>
                </a:lnTo>
                <a:lnTo>
                  <a:pt x="122" y="240"/>
                </a:lnTo>
                <a:lnTo>
                  <a:pt x="127" y="245"/>
                </a:lnTo>
                <a:lnTo>
                  <a:pt x="135" y="253"/>
                </a:lnTo>
                <a:lnTo>
                  <a:pt x="152" y="262"/>
                </a:lnTo>
                <a:lnTo>
                  <a:pt x="351" y="262"/>
                </a:lnTo>
                <a:lnTo>
                  <a:pt x="372" y="266"/>
                </a:lnTo>
                <a:lnTo>
                  <a:pt x="389" y="271"/>
                </a:lnTo>
                <a:lnTo>
                  <a:pt x="401" y="271"/>
                </a:lnTo>
                <a:lnTo>
                  <a:pt x="410" y="266"/>
                </a:lnTo>
                <a:lnTo>
                  <a:pt x="414" y="245"/>
                </a:lnTo>
                <a:lnTo>
                  <a:pt x="423" y="175"/>
                </a:lnTo>
                <a:lnTo>
                  <a:pt x="427" y="149"/>
                </a:lnTo>
                <a:lnTo>
                  <a:pt x="431" y="109"/>
                </a:lnTo>
                <a:lnTo>
                  <a:pt x="435" y="96"/>
                </a:lnTo>
                <a:lnTo>
                  <a:pt x="444" y="96"/>
                </a:lnTo>
                <a:lnTo>
                  <a:pt x="439" y="109"/>
                </a:lnTo>
                <a:lnTo>
                  <a:pt x="435" y="149"/>
                </a:lnTo>
                <a:lnTo>
                  <a:pt x="431" y="175"/>
                </a:lnTo>
                <a:lnTo>
                  <a:pt x="423" y="245"/>
                </a:lnTo>
                <a:lnTo>
                  <a:pt x="418" y="266"/>
                </a:lnTo>
                <a:lnTo>
                  <a:pt x="414" y="271"/>
                </a:lnTo>
                <a:lnTo>
                  <a:pt x="401" y="280"/>
                </a:lnTo>
                <a:lnTo>
                  <a:pt x="389" y="280"/>
                </a:lnTo>
                <a:lnTo>
                  <a:pt x="372" y="275"/>
                </a:lnTo>
                <a:lnTo>
                  <a:pt x="351" y="271"/>
                </a:lnTo>
                <a:lnTo>
                  <a:pt x="152" y="271"/>
                </a:lnTo>
                <a:lnTo>
                  <a:pt x="135" y="262"/>
                </a:lnTo>
                <a:lnTo>
                  <a:pt x="131" y="258"/>
                </a:lnTo>
                <a:lnTo>
                  <a:pt x="122" y="249"/>
                </a:lnTo>
                <a:lnTo>
                  <a:pt x="118" y="249"/>
                </a:lnTo>
                <a:lnTo>
                  <a:pt x="114" y="245"/>
                </a:lnTo>
                <a:lnTo>
                  <a:pt x="114" y="223"/>
                </a:lnTo>
                <a:lnTo>
                  <a:pt x="110" y="218"/>
                </a:lnTo>
                <a:lnTo>
                  <a:pt x="84" y="227"/>
                </a:lnTo>
                <a:lnTo>
                  <a:pt x="80" y="227"/>
                </a:lnTo>
                <a:lnTo>
                  <a:pt x="76" y="223"/>
                </a:lnTo>
                <a:lnTo>
                  <a:pt x="72" y="218"/>
                </a:lnTo>
                <a:lnTo>
                  <a:pt x="63" y="201"/>
                </a:lnTo>
                <a:lnTo>
                  <a:pt x="51" y="170"/>
                </a:lnTo>
                <a:lnTo>
                  <a:pt x="34" y="131"/>
                </a:lnTo>
                <a:lnTo>
                  <a:pt x="13" y="53"/>
                </a:lnTo>
                <a:lnTo>
                  <a:pt x="4" y="22"/>
                </a:lnTo>
                <a:lnTo>
                  <a:pt x="0" y="9"/>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16" name="Freeform 35"/>
          <p:cNvSpPr>
            <a:spLocks noChangeAspect="1"/>
          </p:cNvSpPr>
          <p:nvPr/>
        </p:nvSpPr>
        <p:spPr bwMode="auto">
          <a:xfrm>
            <a:off x="2897189" y="2386013"/>
            <a:ext cx="796925" cy="647700"/>
          </a:xfrm>
          <a:custGeom>
            <a:avLst/>
            <a:gdLst>
              <a:gd name="T0" fmla="*/ 421795599 w 778"/>
              <a:gd name="T1" fmla="*/ 712078009 h 580"/>
              <a:gd name="T2" fmla="*/ 497340583 w 778"/>
              <a:gd name="T3" fmla="*/ 690878127 h 580"/>
              <a:gd name="T4" fmla="*/ 638988451 w 778"/>
              <a:gd name="T5" fmla="*/ 636006793 h 580"/>
              <a:gd name="T6" fmla="*/ 692500207 w 778"/>
              <a:gd name="T7" fmla="*/ 619795316 h 580"/>
              <a:gd name="T8" fmla="*/ 678859273 w 778"/>
              <a:gd name="T9" fmla="*/ 576146915 h 580"/>
              <a:gd name="T10" fmla="*/ 656826045 w 778"/>
              <a:gd name="T11" fmla="*/ 472640031 h 580"/>
              <a:gd name="T12" fmla="*/ 665219363 w 778"/>
              <a:gd name="T13" fmla="*/ 456428554 h 580"/>
              <a:gd name="T14" fmla="*/ 678859273 w 778"/>
              <a:gd name="T15" fmla="*/ 495087294 h 580"/>
              <a:gd name="T16" fmla="*/ 705091208 w 778"/>
              <a:gd name="T17" fmla="*/ 592359648 h 580"/>
              <a:gd name="T18" fmla="*/ 772241850 w 778"/>
              <a:gd name="T19" fmla="*/ 597348053 h 580"/>
              <a:gd name="T20" fmla="*/ 798472761 w 778"/>
              <a:gd name="T21" fmla="*/ 581135319 h 580"/>
              <a:gd name="T22" fmla="*/ 806867103 w 778"/>
              <a:gd name="T23" fmla="*/ 472640031 h 580"/>
              <a:gd name="T24" fmla="*/ 784832851 w 778"/>
              <a:gd name="T25" fmla="*/ 391580410 h 580"/>
              <a:gd name="T26" fmla="*/ 758601940 w 778"/>
              <a:gd name="T27" fmla="*/ 309274526 h 580"/>
              <a:gd name="T28" fmla="*/ 744962030 w 778"/>
              <a:gd name="T29" fmla="*/ 239437908 h 580"/>
              <a:gd name="T30" fmla="*/ 722927777 w 778"/>
              <a:gd name="T31" fmla="*/ 168355097 h 580"/>
              <a:gd name="T32" fmla="*/ 705091208 w 778"/>
              <a:gd name="T33" fmla="*/ 92283845 h 580"/>
              <a:gd name="T34" fmla="*/ 638988451 w 778"/>
              <a:gd name="T35" fmla="*/ 48635567 h 580"/>
              <a:gd name="T36" fmla="*/ 585477720 w 778"/>
              <a:gd name="T37" fmla="*/ 26188295 h 580"/>
              <a:gd name="T38" fmla="*/ 434386601 w 778"/>
              <a:gd name="T39" fmla="*/ 16211482 h 580"/>
              <a:gd name="T40" fmla="*/ 239227040 w 778"/>
              <a:gd name="T41" fmla="*/ 16211482 h 580"/>
              <a:gd name="T42" fmla="*/ 151091056 w 778"/>
              <a:gd name="T43" fmla="*/ 145907799 h 580"/>
              <a:gd name="T44" fmla="*/ 124860112 w 778"/>
              <a:gd name="T45" fmla="*/ 173343501 h 580"/>
              <a:gd name="T46" fmla="*/ 44068521 w 778"/>
              <a:gd name="T47" fmla="*/ 189554979 h 580"/>
              <a:gd name="T48" fmla="*/ 9443255 w 778"/>
              <a:gd name="T49" fmla="*/ 228213719 h 580"/>
              <a:gd name="T50" fmla="*/ 13639914 w 778"/>
              <a:gd name="T51" fmla="*/ 200779168 h 580"/>
              <a:gd name="T52" fmla="*/ 67151698 w 778"/>
              <a:gd name="T53" fmla="*/ 173343501 h 580"/>
              <a:gd name="T54" fmla="*/ 137451146 w 778"/>
              <a:gd name="T55" fmla="*/ 152142502 h 580"/>
              <a:gd name="T56" fmla="*/ 217192788 w 778"/>
              <a:gd name="T57" fmla="*/ 26188295 h 580"/>
              <a:gd name="T58" fmla="*/ 257064634 w 778"/>
              <a:gd name="T59" fmla="*/ 0 h 580"/>
              <a:gd name="T60" fmla="*/ 492093991 w 778"/>
              <a:gd name="T61" fmla="*/ 4988407 h 580"/>
              <a:gd name="T62" fmla="*/ 599117630 w 778"/>
              <a:gd name="T63" fmla="*/ 21199891 h 580"/>
              <a:gd name="T64" fmla="*/ 683056956 w 778"/>
              <a:gd name="T65" fmla="*/ 48635567 h 580"/>
              <a:gd name="T66" fmla="*/ 714533435 w 778"/>
              <a:gd name="T67" fmla="*/ 92283845 h 580"/>
              <a:gd name="T68" fmla="*/ 732371028 w 778"/>
              <a:gd name="T69" fmla="*/ 168355097 h 580"/>
              <a:gd name="T70" fmla="*/ 754405281 w 778"/>
              <a:gd name="T71" fmla="*/ 239437908 h 580"/>
              <a:gd name="T72" fmla="*/ 766996282 w 778"/>
              <a:gd name="T73" fmla="*/ 309274526 h 580"/>
              <a:gd name="T74" fmla="*/ 794276102 w 778"/>
              <a:gd name="T75" fmla="*/ 391580410 h 580"/>
              <a:gd name="T76" fmla="*/ 816310354 w 778"/>
              <a:gd name="T77" fmla="*/ 472640031 h 580"/>
              <a:gd name="T78" fmla="*/ 806867103 w 778"/>
              <a:gd name="T79" fmla="*/ 581135319 h 580"/>
              <a:gd name="T80" fmla="*/ 794276102 w 778"/>
              <a:gd name="T81" fmla="*/ 603582721 h 580"/>
              <a:gd name="T82" fmla="*/ 709287867 w 778"/>
              <a:gd name="T83" fmla="*/ 614806911 h 580"/>
              <a:gd name="T84" fmla="*/ 683056956 w 778"/>
              <a:gd name="T85" fmla="*/ 559935437 h 580"/>
              <a:gd name="T86" fmla="*/ 661022704 w 778"/>
              <a:gd name="T87" fmla="*/ 467652743 h 580"/>
              <a:gd name="T88" fmla="*/ 665219363 w 778"/>
              <a:gd name="T89" fmla="*/ 472640031 h 580"/>
              <a:gd name="T90" fmla="*/ 687253615 w 778"/>
              <a:gd name="T91" fmla="*/ 576146915 h 580"/>
              <a:gd name="T92" fmla="*/ 696696866 w 778"/>
              <a:gd name="T93" fmla="*/ 624783720 h 580"/>
              <a:gd name="T94" fmla="*/ 656826045 w 778"/>
              <a:gd name="T95" fmla="*/ 636006793 h 580"/>
              <a:gd name="T96" fmla="*/ 545605874 w 778"/>
              <a:gd name="T97" fmla="*/ 684643459 h 580"/>
              <a:gd name="T98" fmla="*/ 421795599 w 778"/>
              <a:gd name="T99" fmla="*/ 723302199 h 580"/>
              <a:gd name="T100" fmla="*/ 412352348 w 778"/>
              <a:gd name="T101" fmla="*/ 505064103 h 58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78"/>
              <a:gd name="T154" fmla="*/ 0 h 580"/>
              <a:gd name="T155" fmla="*/ 778 w 778"/>
              <a:gd name="T156" fmla="*/ 580 h 58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78" h="580">
                <a:moveTo>
                  <a:pt x="393" y="405"/>
                </a:moveTo>
                <a:lnTo>
                  <a:pt x="402" y="405"/>
                </a:lnTo>
                <a:lnTo>
                  <a:pt x="402" y="571"/>
                </a:lnTo>
                <a:lnTo>
                  <a:pt x="423" y="571"/>
                </a:lnTo>
                <a:lnTo>
                  <a:pt x="474" y="554"/>
                </a:lnTo>
                <a:lnTo>
                  <a:pt x="520" y="541"/>
                </a:lnTo>
                <a:lnTo>
                  <a:pt x="567" y="523"/>
                </a:lnTo>
                <a:lnTo>
                  <a:pt x="609" y="510"/>
                </a:lnTo>
                <a:lnTo>
                  <a:pt x="626" y="501"/>
                </a:lnTo>
                <a:lnTo>
                  <a:pt x="638" y="497"/>
                </a:lnTo>
                <a:lnTo>
                  <a:pt x="660" y="497"/>
                </a:lnTo>
                <a:lnTo>
                  <a:pt x="660" y="493"/>
                </a:lnTo>
                <a:lnTo>
                  <a:pt x="655" y="475"/>
                </a:lnTo>
                <a:lnTo>
                  <a:pt x="647" y="462"/>
                </a:lnTo>
                <a:lnTo>
                  <a:pt x="634" y="418"/>
                </a:lnTo>
                <a:lnTo>
                  <a:pt x="630" y="397"/>
                </a:lnTo>
                <a:lnTo>
                  <a:pt x="626" y="379"/>
                </a:lnTo>
                <a:lnTo>
                  <a:pt x="626" y="370"/>
                </a:lnTo>
                <a:lnTo>
                  <a:pt x="630" y="366"/>
                </a:lnTo>
                <a:lnTo>
                  <a:pt x="634" y="366"/>
                </a:lnTo>
                <a:lnTo>
                  <a:pt x="638" y="370"/>
                </a:lnTo>
                <a:lnTo>
                  <a:pt x="638" y="375"/>
                </a:lnTo>
                <a:lnTo>
                  <a:pt x="647" y="397"/>
                </a:lnTo>
                <a:lnTo>
                  <a:pt x="651" y="423"/>
                </a:lnTo>
                <a:lnTo>
                  <a:pt x="660" y="449"/>
                </a:lnTo>
                <a:lnTo>
                  <a:pt x="672" y="475"/>
                </a:lnTo>
                <a:lnTo>
                  <a:pt x="676" y="484"/>
                </a:lnTo>
                <a:lnTo>
                  <a:pt x="689" y="488"/>
                </a:lnTo>
                <a:lnTo>
                  <a:pt x="736" y="479"/>
                </a:lnTo>
                <a:lnTo>
                  <a:pt x="757" y="475"/>
                </a:lnTo>
                <a:lnTo>
                  <a:pt x="761" y="466"/>
                </a:lnTo>
                <a:lnTo>
                  <a:pt x="765" y="449"/>
                </a:lnTo>
                <a:lnTo>
                  <a:pt x="769" y="427"/>
                </a:lnTo>
                <a:lnTo>
                  <a:pt x="769" y="379"/>
                </a:lnTo>
                <a:lnTo>
                  <a:pt x="765" y="357"/>
                </a:lnTo>
                <a:lnTo>
                  <a:pt x="757" y="331"/>
                </a:lnTo>
                <a:lnTo>
                  <a:pt x="748" y="314"/>
                </a:lnTo>
                <a:lnTo>
                  <a:pt x="744" y="296"/>
                </a:lnTo>
                <a:lnTo>
                  <a:pt x="740" y="266"/>
                </a:lnTo>
                <a:lnTo>
                  <a:pt x="723" y="248"/>
                </a:lnTo>
                <a:lnTo>
                  <a:pt x="719" y="240"/>
                </a:lnTo>
                <a:lnTo>
                  <a:pt x="714" y="226"/>
                </a:lnTo>
                <a:lnTo>
                  <a:pt x="710" y="192"/>
                </a:lnTo>
                <a:lnTo>
                  <a:pt x="702" y="157"/>
                </a:lnTo>
                <a:lnTo>
                  <a:pt x="698" y="144"/>
                </a:lnTo>
                <a:lnTo>
                  <a:pt x="689" y="135"/>
                </a:lnTo>
                <a:lnTo>
                  <a:pt x="685" y="126"/>
                </a:lnTo>
                <a:lnTo>
                  <a:pt x="676" y="100"/>
                </a:lnTo>
                <a:lnTo>
                  <a:pt x="672" y="74"/>
                </a:lnTo>
                <a:lnTo>
                  <a:pt x="664" y="56"/>
                </a:lnTo>
                <a:lnTo>
                  <a:pt x="651" y="48"/>
                </a:lnTo>
                <a:lnTo>
                  <a:pt x="609" y="39"/>
                </a:lnTo>
                <a:lnTo>
                  <a:pt x="579" y="30"/>
                </a:lnTo>
                <a:lnTo>
                  <a:pt x="571" y="26"/>
                </a:lnTo>
                <a:lnTo>
                  <a:pt x="558" y="21"/>
                </a:lnTo>
                <a:lnTo>
                  <a:pt x="520" y="17"/>
                </a:lnTo>
                <a:lnTo>
                  <a:pt x="469" y="13"/>
                </a:lnTo>
                <a:lnTo>
                  <a:pt x="414" y="13"/>
                </a:lnTo>
                <a:lnTo>
                  <a:pt x="359" y="8"/>
                </a:lnTo>
                <a:lnTo>
                  <a:pt x="245" y="8"/>
                </a:lnTo>
                <a:lnTo>
                  <a:pt x="228" y="13"/>
                </a:lnTo>
                <a:lnTo>
                  <a:pt x="216" y="26"/>
                </a:lnTo>
                <a:lnTo>
                  <a:pt x="157" y="100"/>
                </a:lnTo>
                <a:lnTo>
                  <a:pt x="144" y="117"/>
                </a:lnTo>
                <a:lnTo>
                  <a:pt x="135" y="126"/>
                </a:lnTo>
                <a:lnTo>
                  <a:pt x="131" y="130"/>
                </a:lnTo>
                <a:lnTo>
                  <a:pt x="119" y="139"/>
                </a:lnTo>
                <a:lnTo>
                  <a:pt x="102" y="144"/>
                </a:lnTo>
                <a:lnTo>
                  <a:pt x="64" y="148"/>
                </a:lnTo>
                <a:lnTo>
                  <a:pt x="42" y="152"/>
                </a:lnTo>
                <a:lnTo>
                  <a:pt x="26" y="161"/>
                </a:lnTo>
                <a:lnTo>
                  <a:pt x="17" y="165"/>
                </a:lnTo>
                <a:lnTo>
                  <a:pt x="9" y="183"/>
                </a:lnTo>
                <a:lnTo>
                  <a:pt x="0" y="183"/>
                </a:lnTo>
                <a:lnTo>
                  <a:pt x="9" y="165"/>
                </a:lnTo>
                <a:lnTo>
                  <a:pt x="13" y="161"/>
                </a:lnTo>
                <a:lnTo>
                  <a:pt x="26" y="152"/>
                </a:lnTo>
                <a:lnTo>
                  <a:pt x="42" y="144"/>
                </a:lnTo>
                <a:lnTo>
                  <a:pt x="64" y="139"/>
                </a:lnTo>
                <a:lnTo>
                  <a:pt x="102" y="135"/>
                </a:lnTo>
                <a:lnTo>
                  <a:pt x="119" y="130"/>
                </a:lnTo>
                <a:lnTo>
                  <a:pt x="131" y="122"/>
                </a:lnTo>
                <a:lnTo>
                  <a:pt x="135" y="117"/>
                </a:lnTo>
                <a:lnTo>
                  <a:pt x="148" y="100"/>
                </a:lnTo>
                <a:lnTo>
                  <a:pt x="207" y="21"/>
                </a:lnTo>
                <a:lnTo>
                  <a:pt x="212" y="17"/>
                </a:lnTo>
                <a:lnTo>
                  <a:pt x="228" y="4"/>
                </a:lnTo>
                <a:lnTo>
                  <a:pt x="245" y="0"/>
                </a:lnTo>
                <a:lnTo>
                  <a:pt x="359" y="0"/>
                </a:lnTo>
                <a:lnTo>
                  <a:pt x="414" y="4"/>
                </a:lnTo>
                <a:lnTo>
                  <a:pt x="469" y="4"/>
                </a:lnTo>
                <a:lnTo>
                  <a:pt x="520" y="8"/>
                </a:lnTo>
                <a:lnTo>
                  <a:pt x="558" y="13"/>
                </a:lnTo>
                <a:lnTo>
                  <a:pt x="571" y="17"/>
                </a:lnTo>
                <a:lnTo>
                  <a:pt x="579" y="21"/>
                </a:lnTo>
                <a:lnTo>
                  <a:pt x="609" y="30"/>
                </a:lnTo>
                <a:lnTo>
                  <a:pt x="651" y="39"/>
                </a:lnTo>
                <a:lnTo>
                  <a:pt x="668" y="48"/>
                </a:lnTo>
                <a:lnTo>
                  <a:pt x="672" y="52"/>
                </a:lnTo>
                <a:lnTo>
                  <a:pt x="681" y="74"/>
                </a:lnTo>
                <a:lnTo>
                  <a:pt x="685" y="100"/>
                </a:lnTo>
                <a:lnTo>
                  <a:pt x="693" y="126"/>
                </a:lnTo>
                <a:lnTo>
                  <a:pt x="698" y="135"/>
                </a:lnTo>
                <a:lnTo>
                  <a:pt x="706" y="144"/>
                </a:lnTo>
                <a:lnTo>
                  <a:pt x="710" y="157"/>
                </a:lnTo>
                <a:lnTo>
                  <a:pt x="719" y="192"/>
                </a:lnTo>
                <a:lnTo>
                  <a:pt x="723" y="226"/>
                </a:lnTo>
                <a:lnTo>
                  <a:pt x="727" y="240"/>
                </a:lnTo>
                <a:lnTo>
                  <a:pt x="731" y="248"/>
                </a:lnTo>
                <a:lnTo>
                  <a:pt x="748" y="266"/>
                </a:lnTo>
                <a:lnTo>
                  <a:pt x="753" y="296"/>
                </a:lnTo>
                <a:lnTo>
                  <a:pt x="757" y="314"/>
                </a:lnTo>
                <a:lnTo>
                  <a:pt x="765" y="331"/>
                </a:lnTo>
                <a:lnTo>
                  <a:pt x="774" y="357"/>
                </a:lnTo>
                <a:lnTo>
                  <a:pt x="778" y="379"/>
                </a:lnTo>
                <a:lnTo>
                  <a:pt x="778" y="427"/>
                </a:lnTo>
                <a:lnTo>
                  <a:pt x="774" y="449"/>
                </a:lnTo>
                <a:lnTo>
                  <a:pt x="769" y="466"/>
                </a:lnTo>
                <a:lnTo>
                  <a:pt x="765" y="475"/>
                </a:lnTo>
                <a:lnTo>
                  <a:pt x="761" y="479"/>
                </a:lnTo>
                <a:lnTo>
                  <a:pt x="757" y="484"/>
                </a:lnTo>
                <a:lnTo>
                  <a:pt x="736" y="488"/>
                </a:lnTo>
                <a:lnTo>
                  <a:pt x="689" y="497"/>
                </a:lnTo>
                <a:lnTo>
                  <a:pt x="676" y="493"/>
                </a:lnTo>
                <a:lnTo>
                  <a:pt x="672" y="488"/>
                </a:lnTo>
                <a:lnTo>
                  <a:pt x="664" y="475"/>
                </a:lnTo>
                <a:lnTo>
                  <a:pt x="651" y="449"/>
                </a:lnTo>
                <a:lnTo>
                  <a:pt x="643" y="423"/>
                </a:lnTo>
                <a:lnTo>
                  <a:pt x="638" y="397"/>
                </a:lnTo>
                <a:lnTo>
                  <a:pt x="630" y="375"/>
                </a:lnTo>
                <a:lnTo>
                  <a:pt x="634" y="375"/>
                </a:lnTo>
                <a:lnTo>
                  <a:pt x="634" y="379"/>
                </a:lnTo>
                <a:lnTo>
                  <a:pt x="638" y="397"/>
                </a:lnTo>
                <a:lnTo>
                  <a:pt x="643" y="418"/>
                </a:lnTo>
                <a:lnTo>
                  <a:pt x="655" y="462"/>
                </a:lnTo>
                <a:lnTo>
                  <a:pt x="664" y="475"/>
                </a:lnTo>
                <a:lnTo>
                  <a:pt x="668" y="493"/>
                </a:lnTo>
                <a:lnTo>
                  <a:pt x="664" y="501"/>
                </a:lnTo>
                <a:lnTo>
                  <a:pt x="660" y="506"/>
                </a:lnTo>
                <a:lnTo>
                  <a:pt x="638" y="506"/>
                </a:lnTo>
                <a:lnTo>
                  <a:pt x="626" y="510"/>
                </a:lnTo>
                <a:lnTo>
                  <a:pt x="609" y="519"/>
                </a:lnTo>
                <a:lnTo>
                  <a:pt x="567" y="532"/>
                </a:lnTo>
                <a:lnTo>
                  <a:pt x="520" y="549"/>
                </a:lnTo>
                <a:lnTo>
                  <a:pt x="474" y="562"/>
                </a:lnTo>
                <a:lnTo>
                  <a:pt x="423" y="580"/>
                </a:lnTo>
                <a:lnTo>
                  <a:pt x="402" y="580"/>
                </a:lnTo>
                <a:lnTo>
                  <a:pt x="397" y="575"/>
                </a:lnTo>
                <a:lnTo>
                  <a:pt x="393" y="571"/>
                </a:lnTo>
                <a:lnTo>
                  <a:pt x="393" y="405"/>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17" name="Freeform 36"/>
          <p:cNvSpPr>
            <a:spLocks noChangeAspect="1"/>
          </p:cNvSpPr>
          <p:nvPr/>
        </p:nvSpPr>
        <p:spPr bwMode="auto">
          <a:xfrm>
            <a:off x="2889251" y="2592388"/>
            <a:ext cx="17463" cy="31750"/>
          </a:xfrm>
          <a:custGeom>
            <a:avLst/>
            <a:gdLst>
              <a:gd name="T0" fmla="*/ 17938610 w 17"/>
              <a:gd name="T1" fmla="*/ 0 h 30"/>
              <a:gd name="T2" fmla="*/ 8441820 w 17"/>
              <a:gd name="T3" fmla="*/ 33602083 h 30"/>
              <a:gd name="T4" fmla="*/ 0 w 17"/>
              <a:gd name="T5" fmla="*/ 33602083 h 30"/>
              <a:gd name="T6" fmla="*/ 8441820 w 17"/>
              <a:gd name="T7" fmla="*/ 0 h 30"/>
              <a:gd name="T8" fmla="*/ 17938610 w 17"/>
              <a:gd name="T9" fmla="*/ 0 h 30"/>
              <a:gd name="T10" fmla="*/ 0 60000 65536"/>
              <a:gd name="T11" fmla="*/ 0 60000 65536"/>
              <a:gd name="T12" fmla="*/ 0 60000 65536"/>
              <a:gd name="T13" fmla="*/ 0 60000 65536"/>
              <a:gd name="T14" fmla="*/ 0 60000 65536"/>
              <a:gd name="T15" fmla="*/ 0 w 17"/>
              <a:gd name="T16" fmla="*/ 0 h 30"/>
              <a:gd name="T17" fmla="*/ 17 w 17"/>
              <a:gd name="T18" fmla="*/ 30 h 30"/>
            </a:gdLst>
            <a:ahLst/>
            <a:cxnLst>
              <a:cxn ang="T10">
                <a:pos x="T0" y="T1"/>
              </a:cxn>
              <a:cxn ang="T11">
                <a:pos x="T2" y="T3"/>
              </a:cxn>
              <a:cxn ang="T12">
                <a:pos x="T4" y="T5"/>
              </a:cxn>
              <a:cxn ang="T13">
                <a:pos x="T6" y="T7"/>
              </a:cxn>
              <a:cxn ang="T14">
                <a:pos x="T8" y="T9"/>
              </a:cxn>
            </a:cxnLst>
            <a:rect l="T15" t="T16" r="T17" b="T18"/>
            <a:pathLst>
              <a:path w="17" h="30">
                <a:moveTo>
                  <a:pt x="17" y="0"/>
                </a:moveTo>
                <a:lnTo>
                  <a:pt x="8" y="30"/>
                </a:lnTo>
                <a:lnTo>
                  <a:pt x="0" y="30"/>
                </a:lnTo>
                <a:lnTo>
                  <a:pt x="8"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18" name="Freeform 37"/>
          <p:cNvSpPr>
            <a:spLocks noChangeAspect="1"/>
          </p:cNvSpPr>
          <p:nvPr/>
        </p:nvSpPr>
        <p:spPr bwMode="auto">
          <a:xfrm>
            <a:off x="2203451" y="3497264"/>
            <a:ext cx="587375" cy="382587"/>
          </a:xfrm>
          <a:custGeom>
            <a:avLst/>
            <a:gdLst>
              <a:gd name="T0" fmla="*/ 44442991 w 571"/>
              <a:gd name="T1" fmla="*/ 59028180 h 345"/>
              <a:gd name="T2" fmla="*/ 13756506 w 571"/>
              <a:gd name="T3" fmla="*/ 167248194 h 345"/>
              <a:gd name="T4" fmla="*/ 8464990 w 571"/>
              <a:gd name="T5" fmla="*/ 199222476 h 345"/>
              <a:gd name="T6" fmla="*/ 0 w 571"/>
              <a:gd name="T7" fmla="*/ 285305629 h 345"/>
              <a:gd name="T8" fmla="*/ 13756506 w 571"/>
              <a:gd name="T9" fmla="*/ 333266566 h 345"/>
              <a:gd name="T10" fmla="*/ 48675998 w 571"/>
              <a:gd name="T11" fmla="*/ 370159029 h 345"/>
              <a:gd name="T12" fmla="*/ 76189018 w 571"/>
              <a:gd name="T13" fmla="*/ 370159029 h 345"/>
              <a:gd name="T14" fmla="*/ 98410505 w 571"/>
              <a:gd name="T15" fmla="*/ 322198162 h 345"/>
              <a:gd name="T16" fmla="*/ 124865000 w 571"/>
              <a:gd name="T17" fmla="*/ 269319043 h 345"/>
              <a:gd name="T18" fmla="*/ 124865000 w 571"/>
              <a:gd name="T19" fmla="*/ 279156516 h 345"/>
              <a:gd name="T20" fmla="*/ 98410505 w 571"/>
              <a:gd name="T21" fmla="*/ 354172443 h 345"/>
              <a:gd name="T22" fmla="*/ 98410505 w 571"/>
              <a:gd name="T23" fmla="*/ 387376547 h 345"/>
              <a:gd name="T24" fmla="*/ 138621534 w 571"/>
              <a:gd name="T25" fmla="*/ 408282424 h 345"/>
              <a:gd name="T26" fmla="*/ 277243067 w 571"/>
              <a:gd name="T27" fmla="*/ 419349720 h 345"/>
              <a:gd name="T28" fmla="*/ 313221057 w 571"/>
              <a:gd name="T29" fmla="*/ 424269010 h 345"/>
              <a:gd name="T30" fmla="*/ 325919049 w 571"/>
              <a:gd name="T31" fmla="*/ 397214020 h 345"/>
              <a:gd name="T32" fmla="*/ 335442544 w 571"/>
              <a:gd name="T33" fmla="*/ 317279980 h 345"/>
              <a:gd name="T34" fmla="*/ 339675551 w 571"/>
              <a:gd name="T35" fmla="*/ 279156516 h 345"/>
              <a:gd name="T36" fmla="*/ 343907530 w 571"/>
              <a:gd name="T37" fmla="*/ 317279980 h 345"/>
              <a:gd name="T38" fmla="*/ 339675551 w 571"/>
              <a:gd name="T39" fmla="*/ 370159029 h 345"/>
              <a:gd name="T40" fmla="*/ 353431024 w 571"/>
              <a:gd name="T41" fmla="*/ 419349720 h 345"/>
              <a:gd name="T42" fmla="*/ 379885519 w 571"/>
              <a:gd name="T43" fmla="*/ 424269010 h 345"/>
              <a:gd name="T44" fmla="*/ 456074505 w 571"/>
              <a:gd name="T45" fmla="*/ 397214020 h 345"/>
              <a:gd name="T46" fmla="*/ 522739995 w 571"/>
              <a:gd name="T47" fmla="*/ 365240847 h 345"/>
              <a:gd name="T48" fmla="*/ 580939601 w 571"/>
              <a:gd name="T49" fmla="*/ 349253152 h 345"/>
              <a:gd name="T50" fmla="*/ 604219597 w 571"/>
              <a:gd name="T51" fmla="*/ 333266566 h 345"/>
              <a:gd name="T52" fmla="*/ 594696103 w 571"/>
              <a:gd name="T53" fmla="*/ 295143171 h 345"/>
              <a:gd name="T54" fmla="*/ 568241608 w 571"/>
              <a:gd name="T55" fmla="*/ 172167485 h 345"/>
              <a:gd name="T56" fmla="*/ 540728604 w 571"/>
              <a:gd name="T57" fmla="*/ 134044056 h 345"/>
              <a:gd name="T58" fmla="*/ 514273981 w 571"/>
              <a:gd name="T59" fmla="*/ 118057470 h 345"/>
              <a:gd name="T60" fmla="*/ 496285501 w 571"/>
              <a:gd name="T61" fmla="*/ 33204113 h 345"/>
              <a:gd name="T62" fmla="*/ 482528999 w 571"/>
              <a:gd name="T63" fmla="*/ 27054999 h 345"/>
              <a:gd name="T64" fmla="*/ 438086024 w 571"/>
              <a:gd name="T65" fmla="*/ 11068409 h 345"/>
              <a:gd name="T66" fmla="*/ 389409014 w 571"/>
              <a:gd name="T67" fmla="*/ 15986591 h 345"/>
              <a:gd name="T68" fmla="*/ 371420533 w 571"/>
              <a:gd name="T69" fmla="*/ 43041594 h 345"/>
              <a:gd name="T70" fmla="*/ 367187526 w 571"/>
              <a:gd name="T71" fmla="*/ 75015893 h 345"/>
              <a:gd name="T72" fmla="*/ 361897039 w 571"/>
              <a:gd name="T73" fmla="*/ 27054999 h 345"/>
              <a:gd name="T74" fmla="*/ 331209537 w 571"/>
              <a:gd name="T75" fmla="*/ 6149116 h 345"/>
              <a:gd name="T76" fmla="*/ 277243067 w 571"/>
              <a:gd name="T77" fmla="*/ 0 h 345"/>
              <a:gd name="T78" fmla="*/ 187297516 w 571"/>
              <a:gd name="T79" fmla="*/ 11068409 h 345"/>
              <a:gd name="T80" fmla="*/ 156610014 w 571"/>
              <a:gd name="T81" fmla="*/ 6149116 h 345"/>
              <a:gd name="T82" fmla="*/ 88887011 w 571"/>
              <a:gd name="T83" fmla="*/ 11068409 h 345"/>
              <a:gd name="T84" fmla="*/ 58199493 w 571"/>
              <a:gd name="T85" fmla="*/ 27054999 h 34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71"/>
              <a:gd name="T130" fmla="*/ 0 h 345"/>
              <a:gd name="T131" fmla="*/ 571 w 571"/>
              <a:gd name="T132" fmla="*/ 345 h 34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71" h="345">
                <a:moveTo>
                  <a:pt x="46" y="35"/>
                </a:moveTo>
                <a:lnTo>
                  <a:pt x="42" y="48"/>
                </a:lnTo>
                <a:lnTo>
                  <a:pt x="38" y="66"/>
                </a:lnTo>
                <a:lnTo>
                  <a:pt x="13" y="136"/>
                </a:lnTo>
                <a:lnTo>
                  <a:pt x="8" y="149"/>
                </a:lnTo>
                <a:lnTo>
                  <a:pt x="8" y="162"/>
                </a:lnTo>
                <a:lnTo>
                  <a:pt x="0" y="205"/>
                </a:lnTo>
                <a:lnTo>
                  <a:pt x="0" y="232"/>
                </a:lnTo>
                <a:lnTo>
                  <a:pt x="4" y="249"/>
                </a:lnTo>
                <a:lnTo>
                  <a:pt x="13" y="271"/>
                </a:lnTo>
                <a:lnTo>
                  <a:pt x="30" y="288"/>
                </a:lnTo>
                <a:lnTo>
                  <a:pt x="46" y="301"/>
                </a:lnTo>
                <a:lnTo>
                  <a:pt x="63" y="306"/>
                </a:lnTo>
                <a:lnTo>
                  <a:pt x="72" y="301"/>
                </a:lnTo>
                <a:lnTo>
                  <a:pt x="76" y="288"/>
                </a:lnTo>
                <a:lnTo>
                  <a:pt x="93" y="262"/>
                </a:lnTo>
                <a:lnTo>
                  <a:pt x="110" y="232"/>
                </a:lnTo>
                <a:lnTo>
                  <a:pt x="118" y="219"/>
                </a:lnTo>
                <a:lnTo>
                  <a:pt x="122" y="214"/>
                </a:lnTo>
                <a:lnTo>
                  <a:pt x="118" y="227"/>
                </a:lnTo>
                <a:lnTo>
                  <a:pt x="106" y="262"/>
                </a:lnTo>
                <a:lnTo>
                  <a:pt x="93" y="288"/>
                </a:lnTo>
                <a:lnTo>
                  <a:pt x="89" y="301"/>
                </a:lnTo>
                <a:lnTo>
                  <a:pt x="93" y="315"/>
                </a:lnTo>
                <a:lnTo>
                  <a:pt x="106" y="323"/>
                </a:lnTo>
                <a:lnTo>
                  <a:pt x="131" y="332"/>
                </a:lnTo>
                <a:lnTo>
                  <a:pt x="182" y="341"/>
                </a:lnTo>
                <a:lnTo>
                  <a:pt x="262" y="341"/>
                </a:lnTo>
                <a:lnTo>
                  <a:pt x="287" y="345"/>
                </a:lnTo>
                <a:lnTo>
                  <a:pt x="296" y="345"/>
                </a:lnTo>
                <a:lnTo>
                  <a:pt x="304" y="341"/>
                </a:lnTo>
                <a:lnTo>
                  <a:pt x="308" y="323"/>
                </a:lnTo>
                <a:lnTo>
                  <a:pt x="317" y="280"/>
                </a:lnTo>
                <a:lnTo>
                  <a:pt x="317" y="258"/>
                </a:lnTo>
                <a:lnTo>
                  <a:pt x="321" y="232"/>
                </a:lnTo>
                <a:lnTo>
                  <a:pt x="321" y="227"/>
                </a:lnTo>
                <a:lnTo>
                  <a:pt x="325" y="227"/>
                </a:lnTo>
                <a:lnTo>
                  <a:pt x="325" y="258"/>
                </a:lnTo>
                <a:lnTo>
                  <a:pt x="321" y="284"/>
                </a:lnTo>
                <a:lnTo>
                  <a:pt x="321" y="301"/>
                </a:lnTo>
                <a:lnTo>
                  <a:pt x="325" y="328"/>
                </a:lnTo>
                <a:lnTo>
                  <a:pt x="334" y="341"/>
                </a:lnTo>
                <a:lnTo>
                  <a:pt x="342" y="345"/>
                </a:lnTo>
                <a:lnTo>
                  <a:pt x="359" y="345"/>
                </a:lnTo>
                <a:lnTo>
                  <a:pt x="385" y="341"/>
                </a:lnTo>
                <a:lnTo>
                  <a:pt x="431" y="323"/>
                </a:lnTo>
                <a:lnTo>
                  <a:pt x="473" y="310"/>
                </a:lnTo>
                <a:lnTo>
                  <a:pt x="494" y="297"/>
                </a:lnTo>
                <a:lnTo>
                  <a:pt x="511" y="293"/>
                </a:lnTo>
                <a:lnTo>
                  <a:pt x="549" y="284"/>
                </a:lnTo>
                <a:lnTo>
                  <a:pt x="562" y="280"/>
                </a:lnTo>
                <a:lnTo>
                  <a:pt x="571" y="271"/>
                </a:lnTo>
                <a:lnTo>
                  <a:pt x="571" y="258"/>
                </a:lnTo>
                <a:lnTo>
                  <a:pt x="562" y="240"/>
                </a:lnTo>
                <a:lnTo>
                  <a:pt x="549" y="205"/>
                </a:lnTo>
                <a:lnTo>
                  <a:pt x="537" y="140"/>
                </a:lnTo>
                <a:lnTo>
                  <a:pt x="528" y="127"/>
                </a:lnTo>
                <a:lnTo>
                  <a:pt x="511" y="109"/>
                </a:lnTo>
                <a:lnTo>
                  <a:pt x="494" y="105"/>
                </a:lnTo>
                <a:lnTo>
                  <a:pt x="486" y="96"/>
                </a:lnTo>
                <a:lnTo>
                  <a:pt x="478" y="53"/>
                </a:lnTo>
                <a:lnTo>
                  <a:pt x="469" y="27"/>
                </a:lnTo>
                <a:lnTo>
                  <a:pt x="465" y="27"/>
                </a:lnTo>
                <a:lnTo>
                  <a:pt x="456" y="22"/>
                </a:lnTo>
                <a:lnTo>
                  <a:pt x="439" y="18"/>
                </a:lnTo>
                <a:lnTo>
                  <a:pt x="414" y="9"/>
                </a:lnTo>
                <a:lnTo>
                  <a:pt x="389" y="5"/>
                </a:lnTo>
                <a:lnTo>
                  <a:pt x="368" y="13"/>
                </a:lnTo>
                <a:lnTo>
                  <a:pt x="359" y="22"/>
                </a:lnTo>
                <a:lnTo>
                  <a:pt x="351" y="35"/>
                </a:lnTo>
                <a:lnTo>
                  <a:pt x="347" y="44"/>
                </a:lnTo>
                <a:lnTo>
                  <a:pt x="347" y="61"/>
                </a:lnTo>
                <a:lnTo>
                  <a:pt x="347" y="40"/>
                </a:lnTo>
                <a:lnTo>
                  <a:pt x="342" y="22"/>
                </a:lnTo>
                <a:lnTo>
                  <a:pt x="330" y="9"/>
                </a:lnTo>
                <a:lnTo>
                  <a:pt x="313" y="5"/>
                </a:lnTo>
                <a:lnTo>
                  <a:pt x="292" y="0"/>
                </a:lnTo>
                <a:lnTo>
                  <a:pt x="262" y="0"/>
                </a:lnTo>
                <a:lnTo>
                  <a:pt x="224" y="5"/>
                </a:lnTo>
                <a:lnTo>
                  <a:pt x="177" y="9"/>
                </a:lnTo>
                <a:lnTo>
                  <a:pt x="165" y="9"/>
                </a:lnTo>
                <a:lnTo>
                  <a:pt x="148" y="5"/>
                </a:lnTo>
                <a:lnTo>
                  <a:pt x="106" y="9"/>
                </a:lnTo>
                <a:lnTo>
                  <a:pt x="84" y="9"/>
                </a:lnTo>
                <a:lnTo>
                  <a:pt x="68" y="18"/>
                </a:lnTo>
                <a:lnTo>
                  <a:pt x="55" y="22"/>
                </a:lnTo>
                <a:lnTo>
                  <a:pt x="46" y="35"/>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19" name="Freeform 38"/>
          <p:cNvSpPr>
            <a:spLocks noChangeAspect="1"/>
          </p:cNvSpPr>
          <p:nvPr/>
        </p:nvSpPr>
        <p:spPr bwMode="auto">
          <a:xfrm>
            <a:off x="2201863" y="3549650"/>
            <a:ext cx="133350" cy="293688"/>
          </a:xfrm>
          <a:custGeom>
            <a:avLst/>
            <a:gdLst>
              <a:gd name="T0" fmla="*/ 51810030 w 131"/>
              <a:gd name="T1" fmla="*/ 0 h 262"/>
              <a:gd name="T2" fmla="*/ 47664984 w 131"/>
              <a:gd name="T3" fmla="*/ 22617337 h 262"/>
              <a:gd name="T4" fmla="*/ 21760478 w 131"/>
              <a:gd name="T5" fmla="*/ 110573516 h 262"/>
              <a:gd name="T6" fmla="*/ 17615433 w 131"/>
              <a:gd name="T7" fmla="*/ 126909062 h 262"/>
              <a:gd name="T8" fmla="*/ 17615433 w 131"/>
              <a:gd name="T9" fmla="*/ 143243488 h 262"/>
              <a:gd name="T10" fmla="*/ 8290093 w 131"/>
              <a:gd name="T11" fmla="*/ 197274243 h 262"/>
              <a:gd name="T12" fmla="*/ 8290093 w 131"/>
              <a:gd name="T13" fmla="*/ 231199675 h 262"/>
              <a:gd name="T14" fmla="*/ 12434122 w 131"/>
              <a:gd name="T15" fmla="*/ 252560423 h 262"/>
              <a:gd name="T16" fmla="*/ 21760478 w 131"/>
              <a:gd name="T17" fmla="*/ 280204073 h 262"/>
              <a:gd name="T18" fmla="*/ 35230866 w 131"/>
              <a:gd name="T19" fmla="*/ 296538569 h 262"/>
              <a:gd name="T20" fmla="*/ 51810030 w 131"/>
              <a:gd name="T21" fmla="*/ 312874116 h 262"/>
              <a:gd name="T22" fmla="*/ 69425470 w 131"/>
              <a:gd name="T23" fmla="*/ 317899317 h 262"/>
              <a:gd name="T24" fmla="*/ 74606777 w 131"/>
              <a:gd name="T25" fmla="*/ 312874116 h 262"/>
              <a:gd name="T26" fmla="*/ 78750805 w 131"/>
              <a:gd name="T27" fmla="*/ 301564891 h 262"/>
              <a:gd name="T28" fmla="*/ 96366230 w 131"/>
              <a:gd name="T29" fmla="*/ 268895970 h 262"/>
              <a:gd name="T30" fmla="*/ 113981655 w 131"/>
              <a:gd name="T31" fmla="*/ 231199675 h 262"/>
              <a:gd name="T32" fmla="*/ 122271745 w 131"/>
              <a:gd name="T33" fmla="*/ 214865249 h 262"/>
              <a:gd name="T34" fmla="*/ 126416791 w 131"/>
              <a:gd name="T35" fmla="*/ 208582347 h 262"/>
              <a:gd name="T36" fmla="*/ 135742157 w 131"/>
              <a:gd name="T37" fmla="*/ 208582347 h 262"/>
              <a:gd name="T38" fmla="*/ 130560818 w 131"/>
              <a:gd name="T39" fmla="*/ 214865249 h 262"/>
              <a:gd name="T40" fmla="*/ 122271745 w 131"/>
              <a:gd name="T41" fmla="*/ 231199675 h 262"/>
              <a:gd name="T42" fmla="*/ 104656320 w 131"/>
              <a:gd name="T43" fmla="*/ 268895970 h 262"/>
              <a:gd name="T44" fmla="*/ 87040895 w 131"/>
              <a:gd name="T45" fmla="*/ 301564891 h 262"/>
              <a:gd name="T46" fmla="*/ 82895850 w 131"/>
              <a:gd name="T47" fmla="*/ 317899317 h 262"/>
              <a:gd name="T48" fmla="*/ 78750805 w 131"/>
              <a:gd name="T49" fmla="*/ 324182219 h 262"/>
              <a:gd name="T50" fmla="*/ 69425470 w 131"/>
              <a:gd name="T51" fmla="*/ 329208541 h 262"/>
              <a:gd name="T52" fmla="*/ 51810030 w 131"/>
              <a:gd name="T53" fmla="*/ 324182219 h 262"/>
              <a:gd name="T54" fmla="*/ 35230866 w 131"/>
              <a:gd name="T55" fmla="*/ 307847794 h 262"/>
              <a:gd name="T56" fmla="*/ 30049551 w 131"/>
              <a:gd name="T57" fmla="*/ 301564891 h 262"/>
              <a:gd name="T58" fmla="*/ 12434122 w 131"/>
              <a:gd name="T59" fmla="*/ 280204073 h 262"/>
              <a:gd name="T60" fmla="*/ 4145046 w 131"/>
              <a:gd name="T61" fmla="*/ 252560423 h 262"/>
              <a:gd name="T62" fmla="*/ 0 w 131"/>
              <a:gd name="T63" fmla="*/ 231199675 h 262"/>
              <a:gd name="T64" fmla="*/ 0 w 131"/>
              <a:gd name="T65" fmla="*/ 197274243 h 262"/>
              <a:gd name="T66" fmla="*/ 8290093 w 131"/>
              <a:gd name="T67" fmla="*/ 143243488 h 262"/>
              <a:gd name="T68" fmla="*/ 8290093 w 131"/>
              <a:gd name="T69" fmla="*/ 126909062 h 262"/>
              <a:gd name="T70" fmla="*/ 12434122 w 131"/>
              <a:gd name="T71" fmla="*/ 110573516 h 262"/>
              <a:gd name="T72" fmla="*/ 39375911 w 131"/>
              <a:gd name="T73" fmla="*/ 22617337 h 262"/>
              <a:gd name="T74" fmla="*/ 43519939 w 131"/>
              <a:gd name="T75" fmla="*/ 0 h 262"/>
              <a:gd name="T76" fmla="*/ 51810030 w 131"/>
              <a:gd name="T77" fmla="*/ 0 h 26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1"/>
              <a:gd name="T118" fmla="*/ 0 h 262"/>
              <a:gd name="T119" fmla="*/ 131 w 131"/>
              <a:gd name="T120" fmla="*/ 262 h 26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1" h="262">
                <a:moveTo>
                  <a:pt x="50" y="0"/>
                </a:moveTo>
                <a:lnTo>
                  <a:pt x="46" y="18"/>
                </a:lnTo>
                <a:lnTo>
                  <a:pt x="21" y="88"/>
                </a:lnTo>
                <a:lnTo>
                  <a:pt x="17" y="101"/>
                </a:lnTo>
                <a:lnTo>
                  <a:pt x="17" y="114"/>
                </a:lnTo>
                <a:lnTo>
                  <a:pt x="8" y="157"/>
                </a:lnTo>
                <a:lnTo>
                  <a:pt x="8" y="184"/>
                </a:lnTo>
                <a:lnTo>
                  <a:pt x="12" y="201"/>
                </a:lnTo>
                <a:lnTo>
                  <a:pt x="21" y="223"/>
                </a:lnTo>
                <a:lnTo>
                  <a:pt x="34" y="236"/>
                </a:lnTo>
                <a:lnTo>
                  <a:pt x="50" y="249"/>
                </a:lnTo>
                <a:lnTo>
                  <a:pt x="67" y="253"/>
                </a:lnTo>
                <a:lnTo>
                  <a:pt x="72" y="249"/>
                </a:lnTo>
                <a:lnTo>
                  <a:pt x="76" y="240"/>
                </a:lnTo>
                <a:lnTo>
                  <a:pt x="93" y="214"/>
                </a:lnTo>
                <a:lnTo>
                  <a:pt x="110" y="184"/>
                </a:lnTo>
                <a:lnTo>
                  <a:pt x="118" y="171"/>
                </a:lnTo>
                <a:lnTo>
                  <a:pt x="122" y="166"/>
                </a:lnTo>
                <a:lnTo>
                  <a:pt x="131" y="166"/>
                </a:lnTo>
                <a:lnTo>
                  <a:pt x="126" y="171"/>
                </a:lnTo>
                <a:lnTo>
                  <a:pt x="118" y="184"/>
                </a:lnTo>
                <a:lnTo>
                  <a:pt x="101" y="214"/>
                </a:lnTo>
                <a:lnTo>
                  <a:pt x="84" y="240"/>
                </a:lnTo>
                <a:lnTo>
                  <a:pt x="80" y="253"/>
                </a:lnTo>
                <a:lnTo>
                  <a:pt x="76" y="258"/>
                </a:lnTo>
                <a:lnTo>
                  <a:pt x="67" y="262"/>
                </a:lnTo>
                <a:lnTo>
                  <a:pt x="50" y="258"/>
                </a:lnTo>
                <a:lnTo>
                  <a:pt x="34" y="245"/>
                </a:lnTo>
                <a:lnTo>
                  <a:pt x="29" y="240"/>
                </a:lnTo>
                <a:lnTo>
                  <a:pt x="12" y="223"/>
                </a:lnTo>
                <a:lnTo>
                  <a:pt x="4" y="201"/>
                </a:lnTo>
                <a:lnTo>
                  <a:pt x="0" y="184"/>
                </a:lnTo>
                <a:lnTo>
                  <a:pt x="0" y="157"/>
                </a:lnTo>
                <a:lnTo>
                  <a:pt x="8" y="114"/>
                </a:lnTo>
                <a:lnTo>
                  <a:pt x="8" y="101"/>
                </a:lnTo>
                <a:lnTo>
                  <a:pt x="12" y="88"/>
                </a:lnTo>
                <a:lnTo>
                  <a:pt x="38" y="18"/>
                </a:lnTo>
                <a:lnTo>
                  <a:pt x="42" y="0"/>
                </a:lnTo>
                <a:lnTo>
                  <a:pt x="5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20" name="Freeform 39"/>
          <p:cNvSpPr>
            <a:spLocks noChangeAspect="1"/>
          </p:cNvSpPr>
          <p:nvPr/>
        </p:nvSpPr>
        <p:spPr bwMode="auto">
          <a:xfrm>
            <a:off x="2290764" y="3497264"/>
            <a:ext cx="503237" cy="388937"/>
          </a:xfrm>
          <a:custGeom>
            <a:avLst/>
            <a:gdLst>
              <a:gd name="T0" fmla="*/ 45170394 w 491"/>
              <a:gd name="T1" fmla="*/ 265779908 h 349"/>
              <a:gd name="T2" fmla="*/ 27312139 w 491"/>
              <a:gd name="T3" fmla="*/ 325393189 h 349"/>
              <a:gd name="T4" fmla="*/ 9453888 w 491"/>
              <a:gd name="T5" fmla="*/ 373829759 h 349"/>
              <a:gd name="T6" fmla="*/ 23109957 w 491"/>
              <a:gd name="T7" fmla="*/ 396185271 h 349"/>
              <a:gd name="T8" fmla="*/ 102945283 w 491"/>
              <a:gd name="T9" fmla="*/ 417298190 h 349"/>
              <a:gd name="T10" fmla="*/ 213244384 w 491"/>
              <a:gd name="T11" fmla="*/ 423508921 h 349"/>
              <a:gd name="T12" fmla="*/ 226900449 w 491"/>
              <a:gd name="T13" fmla="*/ 417298190 h 349"/>
              <a:gd name="T14" fmla="*/ 240556515 w 491"/>
              <a:gd name="T15" fmla="*/ 347748701 h 349"/>
              <a:gd name="T16" fmla="*/ 244758696 w 491"/>
              <a:gd name="T17" fmla="*/ 288134305 h 349"/>
              <a:gd name="T18" fmla="*/ 248960878 w 491"/>
              <a:gd name="T19" fmla="*/ 276956550 h 349"/>
              <a:gd name="T20" fmla="*/ 258414762 w 491"/>
              <a:gd name="T21" fmla="*/ 281924689 h 349"/>
              <a:gd name="T22" fmla="*/ 253162035 w 491"/>
              <a:gd name="T23" fmla="*/ 352716840 h 349"/>
              <a:gd name="T24" fmla="*/ 258414762 w 491"/>
              <a:gd name="T25" fmla="*/ 407363026 h 349"/>
              <a:gd name="T26" fmla="*/ 271020346 w 491"/>
              <a:gd name="T27" fmla="*/ 423508921 h 349"/>
              <a:gd name="T28" fmla="*/ 316190724 w 491"/>
              <a:gd name="T29" fmla="*/ 417298190 h 349"/>
              <a:gd name="T30" fmla="*/ 408631545 w 491"/>
              <a:gd name="T31" fmla="*/ 380039376 h 349"/>
              <a:gd name="T32" fmla="*/ 448549196 w 491"/>
              <a:gd name="T33" fmla="*/ 357684979 h 349"/>
              <a:gd name="T34" fmla="*/ 502122912 w 491"/>
              <a:gd name="T35" fmla="*/ 341539084 h 349"/>
              <a:gd name="T36" fmla="*/ 506325094 w 491"/>
              <a:gd name="T37" fmla="*/ 320426165 h 349"/>
              <a:gd name="T38" fmla="*/ 484264665 w 491"/>
              <a:gd name="T39" fmla="*/ 254602153 h 349"/>
              <a:gd name="T40" fmla="*/ 462205262 w 491"/>
              <a:gd name="T41" fmla="*/ 157729013 h 349"/>
              <a:gd name="T42" fmla="*/ 430690949 w 491"/>
              <a:gd name="T43" fmla="*/ 135373467 h 349"/>
              <a:gd name="T44" fmla="*/ 418085429 w 491"/>
              <a:gd name="T45" fmla="*/ 119228686 h 349"/>
              <a:gd name="T46" fmla="*/ 400228207 w 491"/>
              <a:gd name="T47" fmla="*/ 38500309 h 349"/>
              <a:gd name="T48" fmla="*/ 390773298 w 491"/>
              <a:gd name="T49" fmla="*/ 33533276 h 349"/>
              <a:gd name="T50" fmla="*/ 346654491 w 491"/>
              <a:gd name="T51" fmla="*/ 16145899 h 349"/>
              <a:gd name="T52" fmla="*/ 298332477 w 491"/>
              <a:gd name="T53" fmla="*/ 22355520 h 349"/>
              <a:gd name="T54" fmla="*/ 284676411 w 491"/>
              <a:gd name="T55" fmla="*/ 43468448 h 349"/>
              <a:gd name="T56" fmla="*/ 280474229 w 491"/>
              <a:gd name="T57" fmla="*/ 75759141 h 349"/>
              <a:gd name="T58" fmla="*/ 271020346 w 491"/>
              <a:gd name="T59" fmla="*/ 54646204 h 349"/>
              <a:gd name="T60" fmla="*/ 284676411 w 491"/>
              <a:gd name="T61" fmla="*/ 27323659 h 349"/>
              <a:gd name="T62" fmla="*/ 298332477 w 491"/>
              <a:gd name="T63" fmla="*/ 11177760 h 349"/>
              <a:gd name="T64" fmla="*/ 346654491 w 491"/>
              <a:gd name="T65" fmla="*/ 6209619 h 349"/>
              <a:gd name="T66" fmla="*/ 390773298 w 491"/>
              <a:gd name="T67" fmla="*/ 22355520 h 349"/>
              <a:gd name="T68" fmla="*/ 404429364 w 491"/>
              <a:gd name="T69" fmla="*/ 27323659 h 349"/>
              <a:gd name="T70" fmla="*/ 418085429 w 491"/>
              <a:gd name="T71" fmla="*/ 65823960 h 349"/>
              <a:gd name="T72" fmla="*/ 430690949 w 491"/>
              <a:gd name="T73" fmla="*/ 125438303 h 349"/>
              <a:gd name="T74" fmla="*/ 453801923 w 491"/>
              <a:gd name="T75" fmla="*/ 135373467 h 349"/>
              <a:gd name="T76" fmla="*/ 480063509 w 491"/>
              <a:gd name="T77" fmla="*/ 173874908 h 349"/>
              <a:gd name="T78" fmla="*/ 506325094 w 491"/>
              <a:gd name="T79" fmla="*/ 298070653 h 349"/>
              <a:gd name="T80" fmla="*/ 515778978 w 491"/>
              <a:gd name="T81" fmla="*/ 336570945 h 349"/>
              <a:gd name="T82" fmla="*/ 502122912 w 491"/>
              <a:gd name="T83" fmla="*/ 352716840 h 349"/>
              <a:gd name="T84" fmla="*/ 448549196 w 491"/>
              <a:gd name="T85" fmla="*/ 368862735 h 349"/>
              <a:gd name="T86" fmla="*/ 408631545 w 491"/>
              <a:gd name="T87" fmla="*/ 391217132 h 349"/>
              <a:gd name="T88" fmla="*/ 316190724 w 491"/>
              <a:gd name="T89" fmla="*/ 428475946 h 349"/>
              <a:gd name="T90" fmla="*/ 271020346 w 491"/>
              <a:gd name="T91" fmla="*/ 433444085 h 349"/>
              <a:gd name="T92" fmla="*/ 258414762 w 491"/>
              <a:gd name="T93" fmla="*/ 423508921 h 349"/>
              <a:gd name="T94" fmla="*/ 244758696 w 491"/>
              <a:gd name="T95" fmla="*/ 373829759 h 349"/>
              <a:gd name="T96" fmla="*/ 248960878 w 491"/>
              <a:gd name="T97" fmla="*/ 320426165 h 349"/>
              <a:gd name="T98" fmla="*/ 253162035 w 491"/>
              <a:gd name="T99" fmla="*/ 288134305 h 349"/>
              <a:gd name="T100" fmla="*/ 248960878 w 491"/>
              <a:gd name="T101" fmla="*/ 320426165 h 349"/>
              <a:gd name="T102" fmla="*/ 240556515 w 491"/>
              <a:gd name="T103" fmla="*/ 401153410 h 349"/>
              <a:gd name="T104" fmla="*/ 231102631 w 491"/>
              <a:gd name="T105" fmla="*/ 428475946 h 349"/>
              <a:gd name="T106" fmla="*/ 213244384 w 491"/>
              <a:gd name="T107" fmla="*/ 433444085 h 349"/>
              <a:gd name="T108" fmla="*/ 102945283 w 491"/>
              <a:gd name="T109" fmla="*/ 428475946 h 349"/>
              <a:gd name="T110" fmla="*/ 23109957 w 491"/>
              <a:gd name="T111" fmla="*/ 407363026 h 349"/>
              <a:gd name="T112" fmla="*/ 5252729 w 491"/>
              <a:gd name="T113" fmla="*/ 391217132 h 349"/>
              <a:gd name="T114" fmla="*/ 5252729 w 491"/>
              <a:gd name="T115" fmla="*/ 357684979 h 349"/>
              <a:gd name="T116" fmla="*/ 31514320 w 491"/>
              <a:gd name="T117" fmla="*/ 281924689 h 349"/>
              <a:gd name="T118" fmla="*/ 35715485 w 491"/>
              <a:gd name="T119" fmla="*/ 265779908 h 34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91"/>
              <a:gd name="T181" fmla="*/ 0 h 349"/>
              <a:gd name="T182" fmla="*/ 491 w 491"/>
              <a:gd name="T183" fmla="*/ 349 h 34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91" h="349">
                <a:moveTo>
                  <a:pt x="34" y="214"/>
                </a:moveTo>
                <a:lnTo>
                  <a:pt x="43" y="214"/>
                </a:lnTo>
                <a:lnTo>
                  <a:pt x="38" y="227"/>
                </a:lnTo>
                <a:lnTo>
                  <a:pt x="26" y="262"/>
                </a:lnTo>
                <a:lnTo>
                  <a:pt x="13" y="288"/>
                </a:lnTo>
                <a:lnTo>
                  <a:pt x="9" y="301"/>
                </a:lnTo>
                <a:lnTo>
                  <a:pt x="13" y="315"/>
                </a:lnTo>
                <a:lnTo>
                  <a:pt x="22" y="319"/>
                </a:lnTo>
                <a:lnTo>
                  <a:pt x="47" y="328"/>
                </a:lnTo>
                <a:lnTo>
                  <a:pt x="98" y="336"/>
                </a:lnTo>
                <a:lnTo>
                  <a:pt x="178" y="336"/>
                </a:lnTo>
                <a:lnTo>
                  <a:pt x="203" y="341"/>
                </a:lnTo>
                <a:lnTo>
                  <a:pt x="212" y="341"/>
                </a:lnTo>
                <a:lnTo>
                  <a:pt x="216" y="336"/>
                </a:lnTo>
                <a:lnTo>
                  <a:pt x="220" y="323"/>
                </a:lnTo>
                <a:lnTo>
                  <a:pt x="229" y="280"/>
                </a:lnTo>
                <a:lnTo>
                  <a:pt x="229" y="258"/>
                </a:lnTo>
                <a:lnTo>
                  <a:pt x="233" y="232"/>
                </a:lnTo>
                <a:lnTo>
                  <a:pt x="233" y="227"/>
                </a:lnTo>
                <a:lnTo>
                  <a:pt x="237" y="223"/>
                </a:lnTo>
                <a:lnTo>
                  <a:pt x="241" y="223"/>
                </a:lnTo>
                <a:lnTo>
                  <a:pt x="246" y="227"/>
                </a:lnTo>
                <a:lnTo>
                  <a:pt x="246" y="258"/>
                </a:lnTo>
                <a:lnTo>
                  <a:pt x="241" y="284"/>
                </a:lnTo>
                <a:lnTo>
                  <a:pt x="241" y="301"/>
                </a:lnTo>
                <a:lnTo>
                  <a:pt x="246" y="328"/>
                </a:lnTo>
                <a:lnTo>
                  <a:pt x="254" y="336"/>
                </a:lnTo>
                <a:lnTo>
                  <a:pt x="258" y="341"/>
                </a:lnTo>
                <a:lnTo>
                  <a:pt x="275" y="341"/>
                </a:lnTo>
                <a:lnTo>
                  <a:pt x="301" y="336"/>
                </a:lnTo>
                <a:lnTo>
                  <a:pt x="347" y="319"/>
                </a:lnTo>
                <a:lnTo>
                  <a:pt x="389" y="306"/>
                </a:lnTo>
                <a:lnTo>
                  <a:pt x="410" y="293"/>
                </a:lnTo>
                <a:lnTo>
                  <a:pt x="427" y="288"/>
                </a:lnTo>
                <a:lnTo>
                  <a:pt x="465" y="280"/>
                </a:lnTo>
                <a:lnTo>
                  <a:pt x="478" y="275"/>
                </a:lnTo>
                <a:lnTo>
                  <a:pt x="482" y="271"/>
                </a:lnTo>
                <a:lnTo>
                  <a:pt x="482" y="258"/>
                </a:lnTo>
                <a:lnTo>
                  <a:pt x="474" y="240"/>
                </a:lnTo>
                <a:lnTo>
                  <a:pt x="461" y="205"/>
                </a:lnTo>
                <a:lnTo>
                  <a:pt x="448" y="140"/>
                </a:lnTo>
                <a:lnTo>
                  <a:pt x="440" y="127"/>
                </a:lnTo>
                <a:lnTo>
                  <a:pt x="427" y="114"/>
                </a:lnTo>
                <a:lnTo>
                  <a:pt x="410" y="109"/>
                </a:lnTo>
                <a:lnTo>
                  <a:pt x="406" y="105"/>
                </a:lnTo>
                <a:lnTo>
                  <a:pt x="398" y="96"/>
                </a:lnTo>
                <a:lnTo>
                  <a:pt x="389" y="53"/>
                </a:lnTo>
                <a:lnTo>
                  <a:pt x="381" y="31"/>
                </a:lnTo>
                <a:lnTo>
                  <a:pt x="372" y="27"/>
                </a:lnTo>
                <a:lnTo>
                  <a:pt x="355" y="22"/>
                </a:lnTo>
                <a:lnTo>
                  <a:pt x="330" y="13"/>
                </a:lnTo>
                <a:lnTo>
                  <a:pt x="305" y="9"/>
                </a:lnTo>
                <a:lnTo>
                  <a:pt x="284" y="18"/>
                </a:lnTo>
                <a:lnTo>
                  <a:pt x="279" y="22"/>
                </a:lnTo>
                <a:lnTo>
                  <a:pt x="271" y="35"/>
                </a:lnTo>
                <a:lnTo>
                  <a:pt x="267" y="44"/>
                </a:lnTo>
                <a:lnTo>
                  <a:pt x="267" y="61"/>
                </a:lnTo>
                <a:lnTo>
                  <a:pt x="258" y="61"/>
                </a:lnTo>
                <a:lnTo>
                  <a:pt x="258" y="44"/>
                </a:lnTo>
                <a:lnTo>
                  <a:pt x="263" y="35"/>
                </a:lnTo>
                <a:lnTo>
                  <a:pt x="271" y="22"/>
                </a:lnTo>
                <a:lnTo>
                  <a:pt x="279" y="13"/>
                </a:lnTo>
                <a:lnTo>
                  <a:pt x="284" y="9"/>
                </a:lnTo>
                <a:lnTo>
                  <a:pt x="305" y="0"/>
                </a:lnTo>
                <a:lnTo>
                  <a:pt x="330" y="5"/>
                </a:lnTo>
                <a:lnTo>
                  <a:pt x="355" y="13"/>
                </a:lnTo>
                <a:lnTo>
                  <a:pt x="372" y="18"/>
                </a:lnTo>
                <a:lnTo>
                  <a:pt x="381" y="22"/>
                </a:lnTo>
                <a:lnTo>
                  <a:pt x="385" y="22"/>
                </a:lnTo>
                <a:lnTo>
                  <a:pt x="389" y="27"/>
                </a:lnTo>
                <a:lnTo>
                  <a:pt x="398" y="53"/>
                </a:lnTo>
                <a:lnTo>
                  <a:pt x="406" y="96"/>
                </a:lnTo>
                <a:lnTo>
                  <a:pt x="410" y="101"/>
                </a:lnTo>
                <a:lnTo>
                  <a:pt x="427" y="105"/>
                </a:lnTo>
                <a:lnTo>
                  <a:pt x="432" y="109"/>
                </a:lnTo>
                <a:lnTo>
                  <a:pt x="448" y="127"/>
                </a:lnTo>
                <a:lnTo>
                  <a:pt x="457" y="140"/>
                </a:lnTo>
                <a:lnTo>
                  <a:pt x="470" y="205"/>
                </a:lnTo>
                <a:lnTo>
                  <a:pt x="482" y="240"/>
                </a:lnTo>
                <a:lnTo>
                  <a:pt x="491" y="258"/>
                </a:lnTo>
                <a:lnTo>
                  <a:pt x="491" y="271"/>
                </a:lnTo>
                <a:lnTo>
                  <a:pt x="482" y="280"/>
                </a:lnTo>
                <a:lnTo>
                  <a:pt x="478" y="284"/>
                </a:lnTo>
                <a:lnTo>
                  <a:pt x="465" y="288"/>
                </a:lnTo>
                <a:lnTo>
                  <a:pt x="427" y="297"/>
                </a:lnTo>
                <a:lnTo>
                  <a:pt x="410" y="301"/>
                </a:lnTo>
                <a:lnTo>
                  <a:pt x="389" y="315"/>
                </a:lnTo>
                <a:lnTo>
                  <a:pt x="347" y="328"/>
                </a:lnTo>
                <a:lnTo>
                  <a:pt x="301" y="345"/>
                </a:lnTo>
                <a:lnTo>
                  <a:pt x="275" y="349"/>
                </a:lnTo>
                <a:lnTo>
                  <a:pt x="258" y="349"/>
                </a:lnTo>
                <a:lnTo>
                  <a:pt x="250" y="345"/>
                </a:lnTo>
                <a:lnTo>
                  <a:pt x="246" y="341"/>
                </a:lnTo>
                <a:lnTo>
                  <a:pt x="237" y="328"/>
                </a:lnTo>
                <a:lnTo>
                  <a:pt x="233" y="301"/>
                </a:lnTo>
                <a:lnTo>
                  <a:pt x="233" y="284"/>
                </a:lnTo>
                <a:lnTo>
                  <a:pt x="237" y="258"/>
                </a:lnTo>
                <a:lnTo>
                  <a:pt x="237" y="232"/>
                </a:lnTo>
                <a:lnTo>
                  <a:pt x="241" y="232"/>
                </a:lnTo>
                <a:lnTo>
                  <a:pt x="237" y="258"/>
                </a:lnTo>
                <a:lnTo>
                  <a:pt x="237" y="280"/>
                </a:lnTo>
                <a:lnTo>
                  <a:pt x="229" y="323"/>
                </a:lnTo>
                <a:lnTo>
                  <a:pt x="224" y="341"/>
                </a:lnTo>
                <a:lnTo>
                  <a:pt x="220" y="345"/>
                </a:lnTo>
                <a:lnTo>
                  <a:pt x="212" y="349"/>
                </a:lnTo>
                <a:lnTo>
                  <a:pt x="203" y="349"/>
                </a:lnTo>
                <a:lnTo>
                  <a:pt x="178" y="345"/>
                </a:lnTo>
                <a:lnTo>
                  <a:pt x="98" y="345"/>
                </a:lnTo>
                <a:lnTo>
                  <a:pt x="47" y="336"/>
                </a:lnTo>
                <a:lnTo>
                  <a:pt x="22" y="328"/>
                </a:lnTo>
                <a:lnTo>
                  <a:pt x="9" y="319"/>
                </a:lnTo>
                <a:lnTo>
                  <a:pt x="5" y="315"/>
                </a:lnTo>
                <a:lnTo>
                  <a:pt x="0" y="301"/>
                </a:lnTo>
                <a:lnTo>
                  <a:pt x="5" y="288"/>
                </a:lnTo>
                <a:lnTo>
                  <a:pt x="17" y="262"/>
                </a:lnTo>
                <a:lnTo>
                  <a:pt x="30" y="227"/>
                </a:lnTo>
                <a:lnTo>
                  <a:pt x="34" y="2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21" name="Freeform 40"/>
          <p:cNvSpPr>
            <a:spLocks noChangeAspect="1"/>
          </p:cNvSpPr>
          <p:nvPr/>
        </p:nvSpPr>
        <p:spPr bwMode="auto">
          <a:xfrm>
            <a:off x="2247900" y="3492501"/>
            <a:ext cx="317500" cy="73025"/>
          </a:xfrm>
          <a:custGeom>
            <a:avLst/>
            <a:gdLst>
              <a:gd name="T0" fmla="*/ 316731427 w 309"/>
              <a:gd name="T1" fmla="*/ 82040775 h 65"/>
              <a:gd name="T2" fmla="*/ 316731427 w 309"/>
              <a:gd name="T3" fmla="*/ 55534942 h 65"/>
              <a:gd name="T4" fmla="*/ 312508371 w 309"/>
              <a:gd name="T5" fmla="*/ 32816305 h 65"/>
              <a:gd name="T6" fmla="*/ 304062258 w 309"/>
              <a:gd name="T7" fmla="*/ 21456991 h 65"/>
              <a:gd name="T8" fmla="*/ 286114781 w 309"/>
              <a:gd name="T9" fmla="*/ 16408152 h 65"/>
              <a:gd name="T10" fmla="*/ 263943156 w 309"/>
              <a:gd name="T11" fmla="*/ 11359319 h 65"/>
              <a:gd name="T12" fmla="*/ 232270231 w 309"/>
              <a:gd name="T13" fmla="*/ 11359319 h 65"/>
              <a:gd name="T14" fmla="*/ 192150166 w 309"/>
              <a:gd name="T15" fmla="*/ 16408152 h 65"/>
              <a:gd name="T16" fmla="*/ 142529765 w 309"/>
              <a:gd name="T17" fmla="*/ 21456991 h 65"/>
              <a:gd name="T18" fmla="*/ 129859536 w 309"/>
              <a:gd name="T19" fmla="*/ 21456991 h 65"/>
              <a:gd name="T20" fmla="*/ 111912059 w 309"/>
              <a:gd name="T21" fmla="*/ 16408152 h 65"/>
              <a:gd name="T22" fmla="*/ 67569965 w 309"/>
              <a:gd name="T23" fmla="*/ 21456991 h 65"/>
              <a:gd name="T24" fmla="*/ 44342110 w 309"/>
              <a:gd name="T25" fmla="*/ 21456991 h 65"/>
              <a:gd name="T26" fmla="*/ 27449876 w 309"/>
              <a:gd name="T27" fmla="*/ 32816305 h 65"/>
              <a:gd name="T28" fmla="*/ 13725452 w 309"/>
              <a:gd name="T29" fmla="*/ 39126794 h 65"/>
              <a:gd name="T30" fmla="*/ 9502395 w 309"/>
              <a:gd name="T31" fmla="*/ 49224462 h 65"/>
              <a:gd name="T32" fmla="*/ 0 w 309"/>
              <a:gd name="T33" fmla="*/ 49224462 h 65"/>
              <a:gd name="T34" fmla="*/ 9502395 w 309"/>
              <a:gd name="T35" fmla="*/ 32816305 h 65"/>
              <a:gd name="T36" fmla="*/ 13725452 w 309"/>
              <a:gd name="T37" fmla="*/ 27767471 h 65"/>
              <a:gd name="T38" fmla="*/ 27449876 w 309"/>
              <a:gd name="T39" fmla="*/ 21456991 h 65"/>
              <a:gd name="T40" fmla="*/ 44342110 w 309"/>
              <a:gd name="T41" fmla="*/ 11359319 h 65"/>
              <a:gd name="T42" fmla="*/ 67569965 w 309"/>
              <a:gd name="T43" fmla="*/ 11359319 h 65"/>
              <a:gd name="T44" fmla="*/ 111912059 w 309"/>
              <a:gd name="T45" fmla="*/ 5048836 h 65"/>
              <a:gd name="T46" fmla="*/ 129859536 w 309"/>
              <a:gd name="T47" fmla="*/ 11359319 h 65"/>
              <a:gd name="T48" fmla="*/ 142529765 w 309"/>
              <a:gd name="T49" fmla="*/ 11359319 h 65"/>
              <a:gd name="T50" fmla="*/ 192150166 w 309"/>
              <a:gd name="T51" fmla="*/ 5048836 h 65"/>
              <a:gd name="T52" fmla="*/ 232270231 w 309"/>
              <a:gd name="T53" fmla="*/ 0 h 65"/>
              <a:gd name="T54" fmla="*/ 263943156 w 309"/>
              <a:gd name="T55" fmla="*/ 0 h 65"/>
              <a:gd name="T56" fmla="*/ 286114781 w 309"/>
              <a:gd name="T57" fmla="*/ 5048836 h 65"/>
              <a:gd name="T58" fmla="*/ 304062258 w 309"/>
              <a:gd name="T59" fmla="*/ 11359319 h 65"/>
              <a:gd name="T60" fmla="*/ 308285314 w 309"/>
              <a:gd name="T61" fmla="*/ 16408152 h 65"/>
              <a:gd name="T62" fmla="*/ 322010762 w 309"/>
              <a:gd name="T63" fmla="*/ 32816305 h 65"/>
              <a:gd name="T64" fmla="*/ 326233818 w 309"/>
              <a:gd name="T65" fmla="*/ 55534942 h 65"/>
              <a:gd name="T66" fmla="*/ 326233818 w 309"/>
              <a:gd name="T67" fmla="*/ 82040775 h 65"/>
              <a:gd name="T68" fmla="*/ 316731427 w 309"/>
              <a:gd name="T69" fmla="*/ 82040775 h 6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09"/>
              <a:gd name="T106" fmla="*/ 0 h 65"/>
              <a:gd name="T107" fmla="*/ 309 w 309"/>
              <a:gd name="T108" fmla="*/ 65 h 6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09" h="65">
                <a:moveTo>
                  <a:pt x="300" y="65"/>
                </a:moveTo>
                <a:lnTo>
                  <a:pt x="300" y="44"/>
                </a:lnTo>
                <a:lnTo>
                  <a:pt x="296" y="26"/>
                </a:lnTo>
                <a:lnTo>
                  <a:pt x="288" y="17"/>
                </a:lnTo>
                <a:lnTo>
                  <a:pt x="271" y="13"/>
                </a:lnTo>
                <a:lnTo>
                  <a:pt x="250" y="9"/>
                </a:lnTo>
                <a:lnTo>
                  <a:pt x="220" y="9"/>
                </a:lnTo>
                <a:lnTo>
                  <a:pt x="182" y="13"/>
                </a:lnTo>
                <a:lnTo>
                  <a:pt x="135" y="17"/>
                </a:lnTo>
                <a:lnTo>
                  <a:pt x="123" y="17"/>
                </a:lnTo>
                <a:lnTo>
                  <a:pt x="106" y="13"/>
                </a:lnTo>
                <a:lnTo>
                  <a:pt x="64" y="17"/>
                </a:lnTo>
                <a:lnTo>
                  <a:pt x="42" y="17"/>
                </a:lnTo>
                <a:lnTo>
                  <a:pt x="26" y="26"/>
                </a:lnTo>
                <a:lnTo>
                  <a:pt x="13" y="31"/>
                </a:lnTo>
                <a:lnTo>
                  <a:pt x="9" y="39"/>
                </a:lnTo>
                <a:lnTo>
                  <a:pt x="0" y="39"/>
                </a:lnTo>
                <a:lnTo>
                  <a:pt x="9" y="26"/>
                </a:lnTo>
                <a:lnTo>
                  <a:pt x="13" y="22"/>
                </a:lnTo>
                <a:lnTo>
                  <a:pt x="26" y="17"/>
                </a:lnTo>
                <a:lnTo>
                  <a:pt x="42" y="9"/>
                </a:lnTo>
                <a:lnTo>
                  <a:pt x="64" y="9"/>
                </a:lnTo>
                <a:lnTo>
                  <a:pt x="106" y="4"/>
                </a:lnTo>
                <a:lnTo>
                  <a:pt x="123" y="9"/>
                </a:lnTo>
                <a:lnTo>
                  <a:pt x="135" y="9"/>
                </a:lnTo>
                <a:lnTo>
                  <a:pt x="182" y="4"/>
                </a:lnTo>
                <a:lnTo>
                  <a:pt x="220" y="0"/>
                </a:lnTo>
                <a:lnTo>
                  <a:pt x="250" y="0"/>
                </a:lnTo>
                <a:lnTo>
                  <a:pt x="271" y="4"/>
                </a:lnTo>
                <a:lnTo>
                  <a:pt x="288" y="9"/>
                </a:lnTo>
                <a:lnTo>
                  <a:pt x="292" y="13"/>
                </a:lnTo>
                <a:lnTo>
                  <a:pt x="305" y="26"/>
                </a:lnTo>
                <a:lnTo>
                  <a:pt x="309" y="44"/>
                </a:lnTo>
                <a:lnTo>
                  <a:pt x="309" y="65"/>
                </a:lnTo>
                <a:lnTo>
                  <a:pt x="300" y="65"/>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22" name="Freeform 41"/>
          <p:cNvSpPr>
            <a:spLocks noChangeAspect="1"/>
          </p:cNvSpPr>
          <p:nvPr/>
        </p:nvSpPr>
        <p:spPr bwMode="auto">
          <a:xfrm>
            <a:off x="2244725" y="3533776"/>
            <a:ext cx="12700" cy="15875"/>
          </a:xfrm>
          <a:custGeom>
            <a:avLst/>
            <a:gdLst>
              <a:gd name="T0" fmla="*/ 12406923 w 13"/>
              <a:gd name="T1" fmla="*/ 0 h 13"/>
              <a:gd name="T2" fmla="*/ 7634654 w 13"/>
              <a:gd name="T3" fmla="*/ 19385816 h 13"/>
              <a:gd name="T4" fmla="*/ 0 w 13"/>
              <a:gd name="T5" fmla="*/ 19385816 h 13"/>
              <a:gd name="T6" fmla="*/ 3817815 w 13"/>
              <a:gd name="T7" fmla="*/ 0 h 13"/>
              <a:gd name="T8" fmla="*/ 12406923 w 13"/>
              <a:gd name="T9" fmla="*/ 0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13" y="0"/>
                </a:moveTo>
                <a:lnTo>
                  <a:pt x="8" y="13"/>
                </a:lnTo>
                <a:lnTo>
                  <a:pt x="0" y="13"/>
                </a:lnTo>
                <a:lnTo>
                  <a:pt x="4"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23" name="Freeform 42"/>
          <p:cNvSpPr>
            <a:spLocks noChangeAspect="1"/>
          </p:cNvSpPr>
          <p:nvPr/>
        </p:nvSpPr>
        <p:spPr bwMode="auto">
          <a:xfrm>
            <a:off x="2754314" y="3073401"/>
            <a:ext cx="619125" cy="536575"/>
          </a:xfrm>
          <a:custGeom>
            <a:avLst/>
            <a:gdLst>
              <a:gd name="T0" fmla="*/ 620969055 w 604"/>
              <a:gd name="T1" fmla="*/ 43736458 h 480"/>
              <a:gd name="T2" fmla="*/ 626223415 w 604"/>
              <a:gd name="T3" fmla="*/ 129960703 h 480"/>
              <a:gd name="T4" fmla="*/ 630426083 w 604"/>
              <a:gd name="T5" fmla="*/ 212435648 h 480"/>
              <a:gd name="T6" fmla="*/ 634628751 w 604"/>
              <a:gd name="T7" fmla="*/ 267418921 h 480"/>
              <a:gd name="T8" fmla="*/ 620969055 w 604"/>
              <a:gd name="T9" fmla="*/ 337397296 h 480"/>
              <a:gd name="T10" fmla="*/ 608361051 w 604"/>
              <a:gd name="T11" fmla="*/ 424871295 h 480"/>
              <a:gd name="T12" fmla="*/ 586296019 w 604"/>
              <a:gd name="T13" fmla="*/ 479854569 h 480"/>
              <a:gd name="T14" fmla="*/ 581042684 w 604"/>
              <a:gd name="T15" fmla="*/ 512344177 h 480"/>
              <a:gd name="T16" fmla="*/ 568433655 w 604"/>
              <a:gd name="T17" fmla="*/ 523591009 h 480"/>
              <a:gd name="T18" fmla="*/ 558977652 w 604"/>
              <a:gd name="T19" fmla="*/ 539836931 h 480"/>
              <a:gd name="T20" fmla="*/ 532709823 w 604"/>
              <a:gd name="T21" fmla="*/ 556081735 h 480"/>
              <a:gd name="T22" fmla="*/ 483326424 w 604"/>
              <a:gd name="T23" fmla="*/ 577324511 h 480"/>
              <a:gd name="T24" fmla="*/ 461261392 w 604"/>
              <a:gd name="T25" fmla="*/ 588571483 h 480"/>
              <a:gd name="T26" fmla="*/ 390863628 w 604"/>
              <a:gd name="T27" fmla="*/ 593570572 h 480"/>
              <a:gd name="T28" fmla="*/ 315212529 w 604"/>
              <a:gd name="T29" fmla="*/ 572326539 h 480"/>
              <a:gd name="T30" fmla="*/ 275286158 w 604"/>
              <a:gd name="T31" fmla="*/ 556081735 h 480"/>
              <a:gd name="T32" fmla="*/ 293148522 w 604"/>
              <a:gd name="T33" fmla="*/ 479854569 h 480"/>
              <a:gd name="T34" fmla="*/ 283691494 w 604"/>
              <a:gd name="T35" fmla="*/ 429869267 h 480"/>
              <a:gd name="T36" fmla="*/ 261626398 w 604"/>
              <a:gd name="T37" fmla="*/ 392381687 h 480"/>
              <a:gd name="T38" fmla="*/ 257423730 w 604"/>
              <a:gd name="T39" fmla="*/ 408626491 h 480"/>
              <a:gd name="T40" fmla="*/ 271083490 w 604"/>
              <a:gd name="T41" fmla="*/ 457360903 h 480"/>
              <a:gd name="T42" fmla="*/ 261626398 w 604"/>
              <a:gd name="T43" fmla="*/ 523591009 h 480"/>
              <a:gd name="T44" fmla="*/ 239561366 w 604"/>
              <a:gd name="T45" fmla="*/ 549832874 h 480"/>
              <a:gd name="T46" fmla="*/ 208040331 w 604"/>
              <a:gd name="T47" fmla="*/ 561079707 h 480"/>
              <a:gd name="T48" fmla="*/ 141846259 w 604"/>
              <a:gd name="T49" fmla="*/ 528590099 h 480"/>
              <a:gd name="T50" fmla="*/ 88259135 w 604"/>
              <a:gd name="T51" fmla="*/ 501098462 h 480"/>
              <a:gd name="T52" fmla="*/ 52535416 w 604"/>
              <a:gd name="T53" fmla="*/ 473606825 h 480"/>
              <a:gd name="T54" fmla="*/ 35723719 w 604"/>
              <a:gd name="T55" fmla="*/ 441116099 h 480"/>
              <a:gd name="T56" fmla="*/ 61991419 w 604"/>
              <a:gd name="T57" fmla="*/ 436118128 h 480"/>
              <a:gd name="T58" fmla="*/ 70397796 w 604"/>
              <a:gd name="T59" fmla="*/ 424871295 h 480"/>
              <a:gd name="T60" fmla="*/ 4202670 w 604"/>
              <a:gd name="T61" fmla="*/ 419873324 h 480"/>
              <a:gd name="T62" fmla="*/ 0 w 604"/>
              <a:gd name="T63" fmla="*/ 381134855 h 480"/>
              <a:gd name="T64" fmla="*/ 4202670 w 604"/>
              <a:gd name="T65" fmla="*/ 288662814 h 480"/>
              <a:gd name="T66" fmla="*/ 39927412 w 604"/>
              <a:gd name="T67" fmla="*/ 283663725 h 480"/>
              <a:gd name="T68" fmla="*/ 75651131 w 604"/>
              <a:gd name="T69" fmla="*/ 283663725 h 480"/>
              <a:gd name="T70" fmla="*/ 79853799 w 604"/>
              <a:gd name="T71" fmla="*/ 277415982 h 480"/>
              <a:gd name="T72" fmla="*/ 48332748 w 604"/>
              <a:gd name="T73" fmla="*/ 272416892 h 480"/>
              <a:gd name="T74" fmla="*/ 12608008 w 604"/>
              <a:gd name="T75" fmla="*/ 267418921 h 480"/>
              <a:gd name="T76" fmla="*/ 26267708 w 604"/>
              <a:gd name="T77" fmla="*/ 244925256 h 480"/>
              <a:gd name="T78" fmla="*/ 57788751 w 604"/>
              <a:gd name="T79" fmla="*/ 136208446 h 480"/>
              <a:gd name="T80" fmla="*/ 61991419 w 604"/>
              <a:gd name="T81" fmla="*/ 108716809 h 480"/>
              <a:gd name="T82" fmla="*/ 79853799 w 604"/>
              <a:gd name="T83" fmla="*/ 92472005 h 480"/>
              <a:gd name="T84" fmla="*/ 128186531 w 604"/>
              <a:gd name="T85" fmla="*/ 69978323 h 480"/>
              <a:gd name="T86" fmla="*/ 159707598 w 604"/>
              <a:gd name="T87" fmla="*/ 59982380 h 480"/>
              <a:gd name="T88" fmla="*/ 199634995 w 604"/>
              <a:gd name="T89" fmla="*/ 76227201 h 480"/>
              <a:gd name="T90" fmla="*/ 213293666 w 604"/>
              <a:gd name="T91" fmla="*/ 113715899 h 480"/>
              <a:gd name="T92" fmla="*/ 213293666 w 604"/>
              <a:gd name="T93" fmla="*/ 103718838 h 480"/>
              <a:gd name="T94" fmla="*/ 225902695 w 604"/>
              <a:gd name="T95" fmla="*/ 53733519 h 480"/>
              <a:gd name="T96" fmla="*/ 271083490 w 604"/>
              <a:gd name="T97" fmla="*/ 32489617 h 480"/>
              <a:gd name="T98" fmla="*/ 350937257 w 604"/>
              <a:gd name="T99" fmla="*/ 21243902 h 480"/>
              <a:gd name="T100" fmla="*/ 421335021 w 604"/>
              <a:gd name="T101" fmla="*/ 16244808 h 480"/>
              <a:gd name="T102" fmla="*/ 514847459 w 604"/>
              <a:gd name="T103" fmla="*/ 0 h 480"/>
              <a:gd name="T104" fmla="*/ 604158383 w 604"/>
              <a:gd name="T105" fmla="*/ 4997973 h 480"/>
              <a:gd name="T106" fmla="*/ 616766387 w 604"/>
              <a:gd name="T107" fmla="*/ 21243902 h 48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4"/>
              <a:gd name="T163" fmla="*/ 0 h 480"/>
              <a:gd name="T164" fmla="*/ 604 w 604"/>
              <a:gd name="T165" fmla="*/ 480 h 48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4" h="480">
                <a:moveTo>
                  <a:pt x="587" y="17"/>
                </a:moveTo>
                <a:lnTo>
                  <a:pt x="591" y="35"/>
                </a:lnTo>
                <a:lnTo>
                  <a:pt x="596" y="56"/>
                </a:lnTo>
                <a:lnTo>
                  <a:pt x="596" y="104"/>
                </a:lnTo>
                <a:lnTo>
                  <a:pt x="600" y="152"/>
                </a:lnTo>
                <a:lnTo>
                  <a:pt x="600" y="170"/>
                </a:lnTo>
                <a:lnTo>
                  <a:pt x="604" y="187"/>
                </a:lnTo>
                <a:lnTo>
                  <a:pt x="604" y="214"/>
                </a:lnTo>
                <a:lnTo>
                  <a:pt x="600" y="244"/>
                </a:lnTo>
                <a:lnTo>
                  <a:pt x="591" y="270"/>
                </a:lnTo>
                <a:lnTo>
                  <a:pt x="583" y="292"/>
                </a:lnTo>
                <a:lnTo>
                  <a:pt x="579" y="340"/>
                </a:lnTo>
                <a:lnTo>
                  <a:pt x="575" y="358"/>
                </a:lnTo>
                <a:lnTo>
                  <a:pt x="558" y="384"/>
                </a:lnTo>
                <a:lnTo>
                  <a:pt x="558" y="397"/>
                </a:lnTo>
                <a:lnTo>
                  <a:pt x="553" y="410"/>
                </a:lnTo>
                <a:lnTo>
                  <a:pt x="541" y="410"/>
                </a:lnTo>
                <a:lnTo>
                  <a:pt x="541" y="419"/>
                </a:lnTo>
                <a:lnTo>
                  <a:pt x="532" y="423"/>
                </a:lnTo>
                <a:lnTo>
                  <a:pt x="532" y="432"/>
                </a:lnTo>
                <a:lnTo>
                  <a:pt x="528" y="436"/>
                </a:lnTo>
                <a:lnTo>
                  <a:pt x="507" y="445"/>
                </a:lnTo>
                <a:lnTo>
                  <a:pt x="465" y="454"/>
                </a:lnTo>
                <a:lnTo>
                  <a:pt x="460" y="462"/>
                </a:lnTo>
                <a:lnTo>
                  <a:pt x="452" y="467"/>
                </a:lnTo>
                <a:lnTo>
                  <a:pt x="439" y="471"/>
                </a:lnTo>
                <a:lnTo>
                  <a:pt x="397" y="480"/>
                </a:lnTo>
                <a:lnTo>
                  <a:pt x="372" y="475"/>
                </a:lnTo>
                <a:lnTo>
                  <a:pt x="329" y="467"/>
                </a:lnTo>
                <a:lnTo>
                  <a:pt x="300" y="458"/>
                </a:lnTo>
                <a:lnTo>
                  <a:pt x="266" y="449"/>
                </a:lnTo>
                <a:lnTo>
                  <a:pt x="262" y="445"/>
                </a:lnTo>
                <a:lnTo>
                  <a:pt x="262" y="436"/>
                </a:lnTo>
                <a:lnTo>
                  <a:pt x="279" y="384"/>
                </a:lnTo>
                <a:lnTo>
                  <a:pt x="279" y="362"/>
                </a:lnTo>
                <a:lnTo>
                  <a:pt x="270" y="344"/>
                </a:lnTo>
                <a:lnTo>
                  <a:pt x="258" y="327"/>
                </a:lnTo>
                <a:lnTo>
                  <a:pt x="249" y="314"/>
                </a:lnTo>
                <a:lnTo>
                  <a:pt x="241" y="314"/>
                </a:lnTo>
                <a:lnTo>
                  <a:pt x="245" y="327"/>
                </a:lnTo>
                <a:lnTo>
                  <a:pt x="253" y="344"/>
                </a:lnTo>
                <a:lnTo>
                  <a:pt x="258" y="366"/>
                </a:lnTo>
                <a:lnTo>
                  <a:pt x="262" y="384"/>
                </a:lnTo>
                <a:lnTo>
                  <a:pt x="249" y="419"/>
                </a:lnTo>
                <a:lnTo>
                  <a:pt x="241" y="432"/>
                </a:lnTo>
                <a:lnTo>
                  <a:pt x="228" y="440"/>
                </a:lnTo>
                <a:lnTo>
                  <a:pt x="215" y="445"/>
                </a:lnTo>
                <a:lnTo>
                  <a:pt x="198" y="449"/>
                </a:lnTo>
                <a:lnTo>
                  <a:pt x="177" y="449"/>
                </a:lnTo>
                <a:lnTo>
                  <a:pt x="135" y="423"/>
                </a:lnTo>
                <a:lnTo>
                  <a:pt x="101" y="406"/>
                </a:lnTo>
                <a:lnTo>
                  <a:pt x="84" y="401"/>
                </a:lnTo>
                <a:lnTo>
                  <a:pt x="67" y="392"/>
                </a:lnTo>
                <a:lnTo>
                  <a:pt x="50" y="379"/>
                </a:lnTo>
                <a:lnTo>
                  <a:pt x="38" y="366"/>
                </a:lnTo>
                <a:lnTo>
                  <a:pt x="34" y="353"/>
                </a:lnTo>
                <a:lnTo>
                  <a:pt x="50" y="349"/>
                </a:lnTo>
                <a:lnTo>
                  <a:pt x="59" y="349"/>
                </a:lnTo>
                <a:lnTo>
                  <a:pt x="67" y="344"/>
                </a:lnTo>
                <a:lnTo>
                  <a:pt x="67" y="340"/>
                </a:lnTo>
                <a:lnTo>
                  <a:pt x="17" y="340"/>
                </a:lnTo>
                <a:lnTo>
                  <a:pt x="4" y="336"/>
                </a:lnTo>
                <a:lnTo>
                  <a:pt x="0" y="327"/>
                </a:lnTo>
                <a:lnTo>
                  <a:pt x="0" y="305"/>
                </a:lnTo>
                <a:lnTo>
                  <a:pt x="4" y="275"/>
                </a:lnTo>
                <a:lnTo>
                  <a:pt x="4" y="231"/>
                </a:lnTo>
                <a:lnTo>
                  <a:pt x="8" y="227"/>
                </a:lnTo>
                <a:lnTo>
                  <a:pt x="38" y="227"/>
                </a:lnTo>
                <a:lnTo>
                  <a:pt x="63" y="231"/>
                </a:lnTo>
                <a:lnTo>
                  <a:pt x="72" y="227"/>
                </a:lnTo>
                <a:lnTo>
                  <a:pt x="76" y="227"/>
                </a:lnTo>
                <a:lnTo>
                  <a:pt x="76" y="222"/>
                </a:lnTo>
                <a:lnTo>
                  <a:pt x="72" y="222"/>
                </a:lnTo>
                <a:lnTo>
                  <a:pt x="46" y="218"/>
                </a:lnTo>
                <a:lnTo>
                  <a:pt x="21" y="218"/>
                </a:lnTo>
                <a:lnTo>
                  <a:pt x="12" y="214"/>
                </a:lnTo>
                <a:lnTo>
                  <a:pt x="17" y="209"/>
                </a:lnTo>
                <a:lnTo>
                  <a:pt x="25" y="196"/>
                </a:lnTo>
                <a:lnTo>
                  <a:pt x="38" y="161"/>
                </a:lnTo>
                <a:lnTo>
                  <a:pt x="55" y="109"/>
                </a:lnTo>
                <a:lnTo>
                  <a:pt x="59" y="100"/>
                </a:lnTo>
                <a:lnTo>
                  <a:pt x="59" y="87"/>
                </a:lnTo>
                <a:lnTo>
                  <a:pt x="67" y="83"/>
                </a:lnTo>
                <a:lnTo>
                  <a:pt x="76" y="74"/>
                </a:lnTo>
                <a:lnTo>
                  <a:pt x="93" y="70"/>
                </a:lnTo>
                <a:lnTo>
                  <a:pt x="122" y="56"/>
                </a:lnTo>
                <a:lnTo>
                  <a:pt x="139" y="52"/>
                </a:lnTo>
                <a:lnTo>
                  <a:pt x="152" y="48"/>
                </a:lnTo>
                <a:lnTo>
                  <a:pt x="173" y="52"/>
                </a:lnTo>
                <a:lnTo>
                  <a:pt x="190" y="61"/>
                </a:lnTo>
                <a:lnTo>
                  <a:pt x="198" y="78"/>
                </a:lnTo>
                <a:lnTo>
                  <a:pt x="203" y="91"/>
                </a:lnTo>
                <a:lnTo>
                  <a:pt x="203" y="109"/>
                </a:lnTo>
                <a:lnTo>
                  <a:pt x="203" y="83"/>
                </a:lnTo>
                <a:lnTo>
                  <a:pt x="207" y="61"/>
                </a:lnTo>
                <a:lnTo>
                  <a:pt x="215" y="43"/>
                </a:lnTo>
                <a:lnTo>
                  <a:pt x="232" y="35"/>
                </a:lnTo>
                <a:lnTo>
                  <a:pt x="258" y="26"/>
                </a:lnTo>
                <a:lnTo>
                  <a:pt x="291" y="22"/>
                </a:lnTo>
                <a:lnTo>
                  <a:pt x="334" y="17"/>
                </a:lnTo>
                <a:lnTo>
                  <a:pt x="384" y="17"/>
                </a:lnTo>
                <a:lnTo>
                  <a:pt x="401" y="13"/>
                </a:lnTo>
                <a:lnTo>
                  <a:pt x="427" y="8"/>
                </a:lnTo>
                <a:lnTo>
                  <a:pt x="490" y="0"/>
                </a:lnTo>
                <a:lnTo>
                  <a:pt x="553" y="0"/>
                </a:lnTo>
                <a:lnTo>
                  <a:pt x="575" y="4"/>
                </a:lnTo>
                <a:lnTo>
                  <a:pt x="583" y="8"/>
                </a:lnTo>
                <a:lnTo>
                  <a:pt x="587" y="17"/>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24" name="Freeform 43"/>
          <p:cNvSpPr>
            <a:spLocks noChangeAspect="1"/>
          </p:cNvSpPr>
          <p:nvPr/>
        </p:nvSpPr>
        <p:spPr bwMode="auto">
          <a:xfrm>
            <a:off x="3003551" y="3111500"/>
            <a:ext cx="373063" cy="501650"/>
          </a:xfrm>
          <a:custGeom>
            <a:avLst/>
            <a:gdLst>
              <a:gd name="T0" fmla="*/ 370959823 w 367"/>
              <a:gd name="T1" fmla="*/ 26213169 h 449"/>
              <a:gd name="T2" fmla="*/ 375092994 w 367"/>
              <a:gd name="T3" fmla="*/ 146047181 h 449"/>
              <a:gd name="T4" fmla="*/ 379226164 w 367"/>
              <a:gd name="T5" fmla="*/ 189737679 h 449"/>
              <a:gd name="T6" fmla="*/ 375092994 w 367"/>
              <a:gd name="T7" fmla="*/ 260888165 h 449"/>
              <a:gd name="T8" fmla="*/ 357526510 w 367"/>
              <a:gd name="T9" fmla="*/ 320805786 h 449"/>
              <a:gd name="T10" fmla="*/ 349260168 w 367"/>
              <a:gd name="T11" fmla="*/ 403191442 h 449"/>
              <a:gd name="T12" fmla="*/ 331693685 w 367"/>
              <a:gd name="T13" fmla="*/ 451873823 h 449"/>
              <a:gd name="T14" fmla="*/ 322393542 w 367"/>
              <a:gd name="T15" fmla="*/ 473095065 h 449"/>
              <a:gd name="T16" fmla="*/ 314127201 w 367"/>
              <a:gd name="T17" fmla="*/ 479336081 h 449"/>
              <a:gd name="T18" fmla="*/ 304828075 w 367"/>
              <a:gd name="T19" fmla="*/ 489322153 h 449"/>
              <a:gd name="T20" fmla="*/ 300693888 w 367"/>
              <a:gd name="T21" fmla="*/ 500557323 h 449"/>
              <a:gd name="T22" fmla="*/ 274861062 w 367"/>
              <a:gd name="T23" fmla="*/ 516784411 h 449"/>
              <a:gd name="T24" fmla="*/ 231462706 w 367"/>
              <a:gd name="T25" fmla="*/ 533011499 h 449"/>
              <a:gd name="T26" fmla="*/ 218029393 w 367"/>
              <a:gd name="T27" fmla="*/ 544246669 h 449"/>
              <a:gd name="T28" fmla="*/ 161196771 w 367"/>
              <a:gd name="T29" fmla="*/ 560473757 h 449"/>
              <a:gd name="T30" fmla="*/ 90931821 w 367"/>
              <a:gd name="T31" fmla="*/ 544246669 h 449"/>
              <a:gd name="T32" fmla="*/ 25832833 w 367"/>
              <a:gd name="T33" fmla="*/ 523025427 h 449"/>
              <a:gd name="T34" fmla="*/ 17566492 w 367"/>
              <a:gd name="T35" fmla="*/ 511791375 h 449"/>
              <a:gd name="T36" fmla="*/ 34099183 w 367"/>
              <a:gd name="T37" fmla="*/ 435646735 h 449"/>
              <a:gd name="T38" fmla="*/ 25832833 w 367"/>
              <a:gd name="T39" fmla="*/ 385716374 h 449"/>
              <a:gd name="T40" fmla="*/ 8266343 w 367"/>
              <a:gd name="T41" fmla="*/ 353261080 h 449"/>
              <a:gd name="T42" fmla="*/ 0 w 367"/>
              <a:gd name="T43" fmla="*/ 343275007 h 449"/>
              <a:gd name="T44" fmla="*/ 12399516 w 367"/>
              <a:gd name="T45" fmla="*/ 348268044 h 449"/>
              <a:gd name="T46" fmla="*/ 34099183 w 367"/>
              <a:gd name="T47" fmla="*/ 385716374 h 449"/>
              <a:gd name="T48" fmla="*/ 43399325 w 367"/>
              <a:gd name="T49" fmla="*/ 435646735 h 449"/>
              <a:gd name="T50" fmla="*/ 25832833 w 367"/>
              <a:gd name="T51" fmla="*/ 511791375 h 449"/>
              <a:gd name="T52" fmla="*/ 60965809 w 367"/>
              <a:gd name="T53" fmla="*/ 523025427 h 449"/>
              <a:gd name="T54" fmla="*/ 135363946 w 367"/>
              <a:gd name="T55" fmla="*/ 544246669 h 449"/>
              <a:gd name="T56" fmla="*/ 204596080 w 367"/>
              <a:gd name="T57" fmla="*/ 539253632 h 449"/>
              <a:gd name="T58" fmla="*/ 222162564 w 367"/>
              <a:gd name="T59" fmla="*/ 528018463 h 449"/>
              <a:gd name="T60" fmla="*/ 231462706 w 367"/>
              <a:gd name="T61" fmla="*/ 516784411 h 449"/>
              <a:gd name="T62" fmla="*/ 296560717 w 367"/>
              <a:gd name="T63" fmla="*/ 495563169 h 449"/>
              <a:gd name="T64" fmla="*/ 296560717 w 367"/>
              <a:gd name="T65" fmla="*/ 484329117 h 449"/>
              <a:gd name="T66" fmla="*/ 304828075 w 367"/>
              <a:gd name="T67" fmla="*/ 479336081 h 449"/>
              <a:gd name="T68" fmla="*/ 309994030 w 367"/>
              <a:gd name="T69" fmla="*/ 463108993 h 449"/>
              <a:gd name="T70" fmla="*/ 322393542 w 367"/>
              <a:gd name="T71" fmla="*/ 451873823 h 449"/>
              <a:gd name="T72" fmla="*/ 339960026 w 367"/>
              <a:gd name="T73" fmla="*/ 403191442 h 449"/>
              <a:gd name="T74" fmla="*/ 349260168 w 367"/>
              <a:gd name="T75" fmla="*/ 320805786 h 449"/>
              <a:gd name="T76" fmla="*/ 366826652 w 367"/>
              <a:gd name="T77" fmla="*/ 260888165 h 449"/>
              <a:gd name="T78" fmla="*/ 370959823 w 367"/>
              <a:gd name="T79" fmla="*/ 189737679 h 449"/>
              <a:gd name="T80" fmla="*/ 366826652 w 367"/>
              <a:gd name="T81" fmla="*/ 146047181 h 449"/>
              <a:gd name="T82" fmla="*/ 361659681 w 367"/>
              <a:gd name="T83" fmla="*/ 26213169 h 449"/>
              <a:gd name="T84" fmla="*/ 366826652 w 367"/>
              <a:gd name="T85" fmla="*/ 0 h 4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67"/>
              <a:gd name="T130" fmla="*/ 0 h 449"/>
              <a:gd name="T131" fmla="*/ 367 w 367"/>
              <a:gd name="T132" fmla="*/ 449 h 4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67" h="449">
                <a:moveTo>
                  <a:pt x="355" y="0"/>
                </a:moveTo>
                <a:lnTo>
                  <a:pt x="359" y="21"/>
                </a:lnTo>
                <a:lnTo>
                  <a:pt x="359" y="69"/>
                </a:lnTo>
                <a:lnTo>
                  <a:pt x="363" y="117"/>
                </a:lnTo>
                <a:lnTo>
                  <a:pt x="363" y="135"/>
                </a:lnTo>
                <a:lnTo>
                  <a:pt x="367" y="152"/>
                </a:lnTo>
                <a:lnTo>
                  <a:pt x="367" y="179"/>
                </a:lnTo>
                <a:lnTo>
                  <a:pt x="363" y="209"/>
                </a:lnTo>
                <a:lnTo>
                  <a:pt x="355" y="235"/>
                </a:lnTo>
                <a:lnTo>
                  <a:pt x="346" y="257"/>
                </a:lnTo>
                <a:lnTo>
                  <a:pt x="342" y="305"/>
                </a:lnTo>
                <a:lnTo>
                  <a:pt x="338" y="323"/>
                </a:lnTo>
                <a:lnTo>
                  <a:pt x="321" y="349"/>
                </a:lnTo>
                <a:lnTo>
                  <a:pt x="321" y="362"/>
                </a:lnTo>
                <a:lnTo>
                  <a:pt x="317" y="375"/>
                </a:lnTo>
                <a:lnTo>
                  <a:pt x="312" y="379"/>
                </a:lnTo>
                <a:lnTo>
                  <a:pt x="304" y="379"/>
                </a:lnTo>
                <a:lnTo>
                  <a:pt x="304" y="384"/>
                </a:lnTo>
                <a:lnTo>
                  <a:pt x="300" y="388"/>
                </a:lnTo>
                <a:lnTo>
                  <a:pt x="295" y="392"/>
                </a:lnTo>
                <a:lnTo>
                  <a:pt x="295" y="397"/>
                </a:lnTo>
                <a:lnTo>
                  <a:pt x="291" y="401"/>
                </a:lnTo>
                <a:lnTo>
                  <a:pt x="287" y="405"/>
                </a:lnTo>
                <a:lnTo>
                  <a:pt x="266" y="414"/>
                </a:lnTo>
                <a:lnTo>
                  <a:pt x="228" y="423"/>
                </a:lnTo>
                <a:lnTo>
                  <a:pt x="224" y="427"/>
                </a:lnTo>
                <a:lnTo>
                  <a:pt x="219" y="432"/>
                </a:lnTo>
                <a:lnTo>
                  <a:pt x="211" y="436"/>
                </a:lnTo>
                <a:lnTo>
                  <a:pt x="198" y="440"/>
                </a:lnTo>
                <a:lnTo>
                  <a:pt x="156" y="449"/>
                </a:lnTo>
                <a:lnTo>
                  <a:pt x="131" y="445"/>
                </a:lnTo>
                <a:lnTo>
                  <a:pt x="88" y="436"/>
                </a:lnTo>
                <a:lnTo>
                  <a:pt x="59" y="427"/>
                </a:lnTo>
                <a:lnTo>
                  <a:pt x="25" y="419"/>
                </a:lnTo>
                <a:lnTo>
                  <a:pt x="21" y="414"/>
                </a:lnTo>
                <a:lnTo>
                  <a:pt x="17" y="410"/>
                </a:lnTo>
                <a:lnTo>
                  <a:pt x="17" y="401"/>
                </a:lnTo>
                <a:lnTo>
                  <a:pt x="33" y="349"/>
                </a:lnTo>
                <a:lnTo>
                  <a:pt x="33" y="327"/>
                </a:lnTo>
                <a:lnTo>
                  <a:pt x="25" y="309"/>
                </a:lnTo>
                <a:lnTo>
                  <a:pt x="12" y="292"/>
                </a:lnTo>
                <a:lnTo>
                  <a:pt x="8" y="283"/>
                </a:lnTo>
                <a:lnTo>
                  <a:pt x="0" y="283"/>
                </a:lnTo>
                <a:lnTo>
                  <a:pt x="0" y="275"/>
                </a:lnTo>
                <a:lnTo>
                  <a:pt x="8" y="275"/>
                </a:lnTo>
                <a:lnTo>
                  <a:pt x="12" y="279"/>
                </a:lnTo>
                <a:lnTo>
                  <a:pt x="21" y="292"/>
                </a:lnTo>
                <a:lnTo>
                  <a:pt x="33" y="309"/>
                </a:lnTo>
                <a:lnTo>
                  <a:pt x="42" y="327"/>
                </a:lnTo>
                <a:lnTo>
                  <a:pt x="42" y="349"/>
                </a:lnTo>
                <a:lnTo>
                  <a:pt x="25" y="401"/>
                </a:lnTo>
                <a:lnTo>
                  <a:pt x="25" y="410"/>
                </a:lnTo>
                <a:lnTo>
                  <a:pt x="59" y="419"/>
                </a:lnTo>
                <a:lnTo>
                  <a:pt x="88" y="427"/>
                </a:lnTo>
                <a:lnTo>
                  <a:pt x="131" y="436"/>
                </a:lnTo>
                <a:lnTo>
                  <a:pt x="156" y="440"/>
                </a:lnTo>
                <a:lnTo>
                  <a:pt x="198" y="432"/>
                </a:lnTo>
                <a:lnTo>
                  <a:pt x="211" y="427"/>
                </a:lnTo>
                <a:lnTo>
                  <a:pt x="215" y="423"/>
                </a:lnTo>
                <a:lnTo>
                  <a:pt x="219" y="419"/>
                </a:lnTo>
                <a:lnTo>
                  <a:pt x="224" y="414"/>
                </a:lnTo>
                <a:lnTo>
                  <a:pt x="266" y="405"/>
                </a:lnTo>
                <a:lnTo>
                  <a:pt x="287" y="397"/>
                </a:lnTo>
                <a:lnTo>
                  <a:pt x="287" y="388"/>
                </a:lnTo>
                <a:lnTo>
                  <a:pt x="291" y="384"/>
                </a:lnTo>
                <a:lnTo>
                  <a:pt x="295" y="384"/>
                </a:lnTo>
                <a:lnTo>
                  <a:pt x="295" y="375"/>
                </a:lnTo>
                <a:lnTo>
                  <a:pt x="300" y="371"/>
                </a:lnTo>
                <a:lnTo>
                  <a:pt x="308" y="371"/>
                </a:lnTo>
                <a:lnTo>
                  <a:pt x="312" y="362"/>
                </a:lnTo>
                <a:lnTo>
                  <a:pt x="312" y="349"/>
                </a:lnTo>
                <a:lnTo>
                  <a:pt x="329" y="323"/>
                </a:lnTo>
                <a:lnTo>
                  <a:pt x="334" y="305"/>
                </a:lnTo>
                <a:lnTo>
                  <a:pt x="338" y="257"/>
                </a:lnTo>
                <a:lnTo>
                  <a:pt x="346" y="235"/>
                </a:lnTo>
                <a:lnTo>
                  <a:pt x="355" y="209"/>
                </a:lnTo>
                <a:lnTo>
                  <a:pt x="359" y="179"/>
                </a:lnTo>
                <a:lnTo>
                  <a:pt x="359" y="152"/>
                </a:lnTo>
                <a:lnTo>
                  <a:pt x="355" y="135"/>
                </a:lnTo>
                <a:lnTo>
                  <a:pt x="355" y="117"/>
                </a:lnTo>
                <a:lnTo>
                  <a:pt x="350" y="69"/>
                </a:lnTo>
                <a:lnTo>
                  <a:pt x="350" y="21"/>
                </a:lnTo>
                <a:lnTo>
                  <a:pt x="346" y="0"/>
                </a:lnTo>
                <a:lnTo>
                  <a:pt x="355"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25" name="Freeform 44"/>
          <p:cNvSpPr>
            <a:spLocks noChangeAspect="1"/>
          </p:cNvSpPr>
          <p:nvPr/>
        </p:nvSpPr>
        <p:spPr bwMode="auto">
          <a:xfrm>
            <a:off x="2749551" y="3306763"/>
            <a:ext cx="276225" cy="273050"/>
          </a:xfrm>
          <a:custGeom>
            <a:avLst/>
            <a:gdLst>
              <a:gd name="T0" fmla="*/ 263888594 w 271"/>
              <a:gd name="T1" fmla="*/ 146566586 h 245"/>
              <a:gd name="T2" fmla="*/ 277395136 w 271"/>
              <a:gd name="T3" fmla="*/ 195007873 h 245"/>
              <a:gd name="T4" fmla="*/ 268044262 w 271"/>
              <a:gd name="T5" fmla="*/ 260838540 h 245"/>
              <a:gd name="T6" fmla="*/ 255577385 w 271"/>
              <a:gd name="T7" fmla="*/ 281953658 h 245"/>
              <a:gd name="T8" fmla="*/ 228565446 w 271"/>
              <a:gd name="T9" fmla="*/ 298101567 h 245"/>
              <a:gd name="T10" fmla="*/ 189085674 w 271"/>
              <a:gd name="T11" fmla="*/ 304311502 h 245"/>
              <a:gd name="T12" fmla="*/ 110127118 w 271"/>
              <a:gd name="T13" fmla="*/ 249659096 h 245"/>
              <a:gd name="T14" fmla="*/ 74802951 w 271"/>
              <a:gd name="T15" fmla="*/ 233512371 h 245"/>
              <a:gd name="T16" fmla="*/ 52985247 w 271"/>
              <a:gd name="T17" fmla="*/ 211154597 h 245"/>
              <a:gd name="T18" fmla="*/ 35324183 w 271"/>
              <a:gd name="T19" fmla="*/ 178861149 h 245"/>
              <a:gd name="T20" fmla="*/ 57140852 w 271"/>
              <a:gd name="T21" fmla="*/ 167681705 h 245"/>
              <a:gd name="T22" fmla="*/ 70647347 w 271"/>
              <a:gd name="T23" fmla="*/ 167681705 h 245"/>
              <a:gd name="T24" fmla="*/ 22856342 w 271"/>
              <a:gd name="T25" fmla="*/ 167681705 h 245"/>
              <a:gd name="T26" fmla="*/ 5194253 w 271"/>
              <a:gd name="T27" fmla="*/ 157744916 h 245"/>
              <a:gd name="T28" fmla="*/ 0 w 271"/>
              <a:gd name="T29" fmla="*/ 119240383 h 245"/>
              <a:gd name="T30" fmla="*/ 5194253 w 271"/>
              <a:gd name="T31" fmla="*/ 27326177 h 245"/>
              <a:gd name="T32" fmla="*/ 13506483 w 271"/>
              <a:gd name="T33" fmla="*/ 16146728 h 245"/>
              <a:gd name="T34" fmla="*/ 70647347 w 271"/>
              <a:gd name="T35" fmla="*/ 22357783 h 245"/>
              <a:gd name="T36" fmla="*/ 79998221 w 271"/>
              <a:gd name="T37" fmla="*/ 16146728 h 245"/>
              <a:gd name="T38" fmla="*/ 79998221 w 271"/>
              <a:gd name="T39" fmla="*/ 22357783 h 245"/>
              <a:gd name="T40" fmla="*/ 27011947 w 271"/>
              <a:gd name="T41" fmla="*/ 16146728 h 245"/>
              <a:gd name="T42" fmla="*/ 17662092 w 271"/>
              <a:gd name="T43" fmla="*/ 0 h 245"/>
              <a:gd name="T44" fmla="*/ 52985247 w 271"/>
              <a:gd name="T45" fmla="*/ 6209938 h 245"/>
              <a:gd name="T46" fmla="*/ 84153826 w 271"/>
              <a:gd name="T47" fmla="*/ 11178334 h 245"/>
              <a:gd name="T48" fmla="*/ 88309430 w 271"/>
              <a:gd name="T49" fmla="*/ 22357783 h 245"/>
              <a:gd name="T50" fmla="*/ 79998221 w 271"/>
              <a:gd name="T51" fmla="*/ 27326177 h 245"/>
              <a:gd name="T52" fmla="*/ 44674038 w 271"/>
              <a:gd name="T53" fmla="*/ 27326177 h 245"/>
              <a:gd name="T54" fmla="*/ 13506483 w 271"/>
              <a:gd name="T55" fmla="*/ 27326177 h 245"/>
              <a:gd name="T56" fmla="*/ 9350879 w 271"/>
              <a:gd name="T57" fmla="*/ 119240383 h 245"/>
              <a:gd name="T58" fmla="*/ 13506483 w 271"/>
              <a:gd name="T59" fmla="*/ 151534980 h 245"/>
              <a:gd name="T60" fmla="*/ 74802951 w 271"/>
              <a:gd name="T61" fmla="*/ 157744916 h 245"/>
              <a:gd name="T62" fmla="*/ 79998221 w 271"/>
              <a:gd name="T63" fmla="*/ 167681705 h 245"/>
              <a:gd name="T64" fmla="*/ 66491726 w 271"/>
              <a:gd name="T65" fmla="*/ 178861149 h 245"/>
              <a:gd name="T66" fmla="*/ 44674038 w 271"/>
              <a:gd name="T67" fmla="*/ 185071085 h 245"/>
              <a:gd name="T68" fmla="*/ 57140852 w 271"/>
              <a:gd name="T69" fmla="*/ 206186203 h 245"/>
              <a:gd name="T70" fmla="*/ 92465035 w 271"/>
              <a:gd name="T71" fmla="*/ 233512371 h 245"/>
              <a:gd name="T72" fmla="*/ 145450298 w 271"/>
              <a:gd name="T73" fmla="*/ 260838540 h 245"/>
              <a:gd name="T74" fmla="*/ 210903362 w 271"/>
              <a:gd name="T75" fmla="*/ 293133172 h 245"/>
              <a:gd name="T76" fmla="*/ 242070906 w 271"/>
              <a:gd name="T77" fmla="*/ 281953658 h 245"/>
              <a:gd name="T78" fmla="*/ 259732989 w 271"/>
              <a:gd name="T79" fmla="*/ 260838540 h 245"/>
              <a:gd name="T80" fmla="*/ 268044262 w 271"/>
              <a:gd name="T81" fmla="*/ 195007873 h 245"/>
              <a:gd name="T82" fmla="*/ 255577385 w 271"/>
              <a:gd name="T83" fmla="*/ 146566586 h 245"/>
              <a:gd name="T84" fmla="*/ 255577385 w 271"/>
              <a:gd name="T85" fmla="*/ 125450318 h 24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1"/>
              <a:gd name="T130" fmla="*/ 0 h 245"/>
              <a:gd name="T131" fmla="*/ 271 w 271"/>
              <a:gd name="T132" fmla="*/ 245 h 24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1" h="245">
                <a:moveTo>
                  <a:pt x="250" y="105"/>
                </a:moveTo>
                <a:lnTo>
                  <a:pt x="254" y="118"/>
                </a:lnTo>
                <a:lnTo>
                  <a:pt x="263" y="135"/>
                </a:lnTo>
                <a:lnTo>
                  <a:pt x="267" y="157"/>
                </a:lnTo>
                <a:lnTo>
                  <a:pt x="271" y="175"/>
                </a:lnTo>
                <a:lnTo>
                  <a:pt x="258" y="210"/>
                </a:lnTo>
                <a:lnTo>
                  <a:pt x="250" y="223"/>
                </a:lnTo>
                <a:lnTo>
                  <a:pt x="246" y="227"/>
                </a:lnTo>
                <a:lnTo>
                  <a:pt x="233" y="236"/>
                </a:lnTo>
                <a:lnTo>
                  <a:pt x="220" y="240"/>
                </a:lnTo>
                <a:lnTo>
                  <a:pt x="203" y="245"/>
                </a:lnTo>
                <a:lnTo>
                  <a:pt x="182" y="245"/>
                </a:lnTo>
                <a:lnTo>
                  <a:pt x="140" y="218"/>
                </a:lnTo>
                <a:lnTo>
                  <a:pt x="106" y="201"/>
                </a:lnTo>
                <a:lnTo>
                  <a:pt x="89" y="197"/>
                </a:lnTo>
                <a:lnTo>
                  <a:pt x="72" y="188"/>
                </a:lnTo>
                <a:lnTo>
                  <a:pt x="55" y="175"/>
                </a:lnTo>
                <a:lnTo>
                  <a:pt x="51" y="170"/>
                </a:lnTo>
                <a:lnTo>
                  <a:pt x="39" y="157"/>
                </a:lnTo>
                <a:lnTo>
                  <a:pt x="34" y="144"/>
                </a:lnTo>
                <a:lnTo>
                  <a:pt x="39" y="140"/>
                </a:lnTo>
                <a:lnTo>
                  <a:pt x="55" y="135"/>
                </a:lnTo>
                <a:lnTo>
                  <a:pt x="64" y="135"/>
                </a:lnTo>
                <a:lnTo>
                  <a:pt x="68" y="135"/>
                </a:lnTo>
                <a:lnTo>
                  <a:pt x="22" y="135"/>
                </a:lnTo>
                <a:lnTo>
                  <a:pt x="9" y="131"/>
                </a:lnTo>
                <a:lnTo>
                  <a:pt x="5" y="127"/>
                </a:lnTo>
                <a:lnTo>
                  <a:pt x="0" y="118"/>
                </a:lnTo>
                <a:lnTo>
                  <a:pt x="0" y="96"/>
                </a:lnTo>
                <a:lnTo>
                  <a:pt x="5" y="66"/>
                </a:lnTo>
                <a:lnTo>
                  <a:pt x="5" y="22"/>
                </a:lnTo>
                <a:lnTo>
                  <a:pt x="9" y="18"/>
                </a:lnTo>
                <a:lnTo>
                  <a:pt x="13" y="13"/>
                </a:lnTo>
                <a:lnTo>
                  <a:pt x="43" y="13"/>
                </a:lnTo>
                <a:lnTo>
                  <a:pt x="68" y="18"/>
                </a:lnTo>
                <a:lnTo>
                  <a:pt x="77" y="13"/>
                </a:lnTo>
                <a:lnTo>
                  <a:pt x="77" y="18"/>
                </a:lnTo>
                <a:lnTo>
                  <a:pt x="51" y="13"/>
                </a:lnTo>
                <a:lnTo>
                  <a:pt x="26" y="13"/>
                </a:lnTo>
                <a:lnTo>
                  <a:pt x="17" y="9"/>
                </a:lnTo>
                <a:lnTo>
                  <a:pt x="17" y="0"/>
                </a:lnTo>
                <a:lnTo>
                  <a:pt x="26" y="5"/>
                </a:lnTo>
                <a:lnTo>
                  <a:pt x="51" y="5"/>
                </a:lnTo>
                <a:lnTo>
                  <a:pt x="77" y="9"/>
                </a:lnTo>
                <a:lnTo>
                  <a:pt x="81" y="9"/>
                </a:lnTo>
                <a:lnTo>
                  <a:pt x="85" y="13"/>
                </a:lnTo>
                <a:lnTo>
                  <a:pt x="85" y="18"/>
                </a:lnTo>
                <a:lnTo>
                  <a:pt x="81" y="22"/>
                </a:lnTo>
                <a:lnTo>
                  <a:pt x="77" y="22"/>
                </a:lnTo>
                <a:lnTo>
                  <a:pt x="68" y="26"/>
                </a:lnTo>
                <a:lnTo>
                  <a:pt x="43" y="22"/>
                </a:lnTo>
                <a:lnTo>
                  <a:pt x="13" y="22"/>
                </a:lnTo>
                <a:lnTo>
                  <a:pt x="13" y="66"/>
                </a:lnTo>
                <a:lnTo>
                  <a:pt x="9" y="96"/>
                </a:lnTo>
                <a:lnTo>
                  <a:pt x="9" y="118"/>
                </a:lnTo>
                <a:lnTo>
                  <a:pt x="13" y="122"/>
                </a:lnTo>
                <a:lnTo>
                  <a:pt x="22" y="127"/>
                </a:lnTo>
                <a:lnTo>
                  <a:pt x="72" y="127"/>
                </a:lnTo>
                <a:lnTo>
                  <a:pt x="77" y="131"/>
                </a:lnTo>
                <a:lnTo>
                  <a:pt x="77" y="135"/>
                </a:lnTo>
                <a:lnTo>
                  <a:pt x="72" y="140"/>
                </a:lnTo>
                <a:lnTo>
                  <a:pt x="64" y="144"/>
                </a:lnTo>
                <a:lnTo>
                  <a:pt x="55" y="144"/>
                </a:lnTo>
                <a:lnTo>
                  <a:pt x="43" y="149"/>
                </a:lnTo>
                <a:lnTo>
                  <a:pt x="47" y="157"/>
                </a:lnTo>
                <a:lnTo>
                  <a:pt x="55" y="166"/>
                </a:lnTo>
                <a:lnTo>
                  <a:pt x="72" y="179"/>
                </a:lnTo>
                <a:lnTo>
                  <a:pt x="89" y="188"/>
                </a:lnTo>
                <a:lnTo>
                  <a:pt x="106" y="192"/>
                </a:lnTo>
                <a:lnTo>
                  <a:pt x="140" y="210"/>
                </a:lnTo>
                <a:lnTo>
                  <a:pt x="182" y="236"/>
                </a:lnTo>
                <a:lnTo>
                  <a:pt x="203" y="236"/>
                </a:lnTo>
                <a:lnTo>
                  <a:pt x="220" y="231"/>
                </a:lnTo>
                <a:lnTo>
                  <a:pt x="233" y="227"/>
                </a:lnTo>
                <a:lnTo>
                  <a:pt x="241" y="218"/>
                </a:lnTo>
                <a:lnTo>
                  <a:pt x="250" y="210"/>
                </a:lnTo>
                <a:lnTo>
                  <a:pt x="263" y="175"/>
                </a:lnTo>
                <a:lnTo>
                  <a:pt x="258" y="157"/>
                </a:lnTo>
                <a:lnTo>
                  <a:pt x="254" y="135"/>
                </a:lnTo>
                <a:lnTo>
                  <a:pt x="246" y="118"/>
                </a:lnTo>
                <a:lnTo>
                  <a:pt x="241" y="105"/>
                </a:lnTo>
                <a:lnTo>
                  <a:pt x="246" y="101"/>
                </a:lnTo>
                <a:lnTo>
                  <a:pt x="250" y="105"/>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26" name="Freeform 45"/>
          <p:cNvSpPr>
            <a:spLocks noChangeAspect="1"/>
          </p:cNvSpPr>
          <p:nvPr/>
        </p:nvSpPr>
        <p:spPr bwMode="auto">
          <a:xfrm>
            <a:off x="2762250" y="3121026"/>
            <a:ext cx="204788" cy="195263"/>
          </a:xfrm>
          <a:custGeom>
            <a:avLst/>
            <a:gdLst>
              <a:gd name="T0" fmla="*/ 4235716 w 199"/>
              <a:gd name="T1" fmla="*/ 217872218 h 175"/>
              <a:gd name="T2" fmla="*/ 0 w 199"/>
              <a:gd name="T3" fmla="*/ 212892455 h 175"/>
              <a:gd name="T4" fmla="*/ 4235716 w 199"/>
              <a:gd name="T5" fmla="*/ 206667473 h 175"/>
              <a:gd name="T6" fmla="*/ 13767105 w 199"/>
              <a:gd name="T7" fmla="*/ 190482965 h 175"/>
              <a:gd name="T8" fmla="*/ 27534209 w 199"/>
              <a:gd name="T9" fmla="*/ 146908089 h 175"/>
              <a:gd name="T10" fmla="*/ 44479133 w 199"/>
              <a:gd name="T11" fmla="*/ 82168908 h 175"/>
              <a:gd name="T12" fmla="*/ 49773776 w 199"/>
              <a:gd name="T13" fmla="*/ 70964146 h 175"/>
              <a:gd name="T14" fmla="*/ 49773776 w 199"/>
              <a:gd name="T15" fmla="*/ 54779638 h 175"/>
              <a:gd name="T16" fmla="*/ 54009490 w 199"/>
              <a:gd name="T17" fmla="*/ 49799876 h 175"/>
              <a:gd name="T18" fmla="*/ 62481948 w 199"/>
              <a:gd name="T19" fmla="*/ 43574893 h 175"/>
              <a:gd name="T20" fmla="*/ 67776607 w 199"/>
              <a:gd name="T21" fmla="*/ 38594015 h 175"/>
              <a:gd name="T22" fmla="*/ 72013350 w 199"/>
              <a:gd name="T23" fmla="*/ 33614243 h 175"/>
              <a:gd name="T24" fmla="*/ 90016165 w 199"/>
              <a:gd name="T25" fmla="*/ 27389261 h 175"/>
              <a:gd name="T26" fmla="*/ 120728181 w 199"/>
              <a:gd name="T27" fmla="*/ 11204749 h 175"/>
              <a:gd name="T28" fmla="*/ 138731028 w 199"/>
              <a:gd name="T29" fmla="*/ 6224984 h 175"/>
              <a:gd name="T30" fmla="*/ 152498129 w 199"/>
              <a:gd name="T31" fmla="*/ 0 h 175"/>
              <a:gd name="T32" fmla="*/ 174737687 w 199"/>
              <a:gd name="T33" fmla="*/ 6224984 h 175"/>
              <a:gd name="T34" fmla="*/ 192741531 w 199"/>
              <a:gd name="T35" fmla="*/ 16184512 h 175"/>
              <a:gd name="T36" fmla="*/ 196977246 w 199"/>
              <a:gd name="T37" fmla="*/ 22409499 h 175"/>
              <a:gd name="T38" fmla="*/ 206508632 w 199"/>
              <a:gd name="T39" fmla="*/ 43574893 h 175"/>
              <a:gd name="T40" fmla="*/ 210744346 w 199"/>
              <a:gd name="T41" fmla="*/ 59759401 h 175"/>
              <a:gd name="T42" fmla="*/ 210744346 w 199"/>
              <a:gd name="T43" fmla="*/ 82168908 h 175"/>
              <a:gd name="T44" fmla="*/ 201212960 w 199"/>
              <a:gd name="T45" fmla="*/ 82168908 h 175"/>
              <a:gd name="T46" fmla="*/ 201212960 w 199"/>
              <a:gd name="T47" fmla="*/ 59759401 h 175"/>
              <a:gd name="T48" fmla="*/ 196977246 w 199"/>
              <a:gd name="T49" fmla="*/ 43574893 h 175"/>
              <a:gd name="T50" fmla="*/ 188504788 w 199"/>
              <a:gd name="T51" fmla="*/ 27389261 h 175"/>
              <a:gd name="T52" fmla="*/ 174737687 w 199"/>
              <a:gd name="T53" fmla="*/ 16184512 h 175"/>
              <a:gd name="T54" fmla="*/ 152498129 w 199"/>
              <a:gd name="T55" fmla="*/ 11204749 h 175"/>
              <a:gd name="T56" fmla="*/ 138731028 w 199"/>
              <a:gd name="T57" fmla="*/ 16184512 h 175"/>
              <a:gd name="T58" fmla="*/ 120728181 w 199"/>
              <a:gd name="T59" fmla="*/ 22409499 h 175"/>
              <a:gd name="T60" fmla="*/ 90016165 w 199"/>
              <a:gd name="T61" fmla="*/ 38594015 h 175"/>
              <a:gd name="T62" fmla="*/ 72013350 w 199"/>
              <a:gd name="T63" fmla="*/ 43574893 h 175"/>
              <a:gd name="T64" fmla="*/ 67776607 w 199"/>
              <a:gd name="T65" fmla="*/ 49799876 h 175"/>
              <a:gd name="T66" fmla="*/ 62481948 w 199"/>
              <a:gd name="T67" fmla="*/ 54779638 h 175"/>
              <a:gd name="T68" fmla="*/ 58246233 w 199"/>
              <a:gd name="T69" fmla="*/ 59759401 h 175"/>
              <a:gd name="T70" fmla="*/ 58246233 w 199"/>
              <a:gd name="T71" fmla="*/ 70964146 h 175"/>
              <a:gd name="T72" fmla="*/ 54009490 w 199"/>
              <a:gd name="T73" fmla="*/ 82168908 h 175"/>
              <a:gd name="T74" fmla="*/ 36006675 w 199"/>
              <a:gd name="T75" fmla="*/ 146908089 h 175"/>
              <a:gd name="T76" fmla="*/ 22239566 w 199"/>
              <a:gd name="T77" fmla="*/ 190482965 h 175"/>
              <a:gd name="T78" fmla="*/ 13767105 w 199"/>
              <a:gd name="T79" fmla="*/ 206667473 h 175"/>
              <a:gd name="T80" fmla="*/ 9531390 w 199"/>
              <a:gd name="T81" fmla="*/ 212892455 h 175"/>
              <a:gd name="T82" fmla="*/ 4235716 w 199"/>
              <a:gd name="T83" fmla="*/ 217872218 h 17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75"/>
              <a:gd name="T128" fmla="*/ 199 w 199"/>
              <a:gd name="T129" fmla="*/ 175 h 17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75">
                <a:moveTo>
                  <a:pt x="4" y="175"/>
                </a:moveTo>
                <a:lnTo>
                  <a:pt x="0" y="171"/>
                </a:lnTo>
                <a:lnTo>
                  <a:pt x="4" y="166"/>
                </a:lnTo>
                <a:lnTo>
                  <a:pt x="13" y="153"/>
                </a:lnTo>
                <a:lnTo>
                  <a:pt x="26" y="118"/>
                </a:lnTo>
                <a:lnTo>
                  <a:pt x="42" y="66"/>
                </a:lnTo>
                <a:lnTo>
                  <a:pt x="47" y="57"/>
                </a:lnTo>
                <a:lnTo>
                  <a:pt x="47" y="44"/>
                </a:lnTo>
                <a:lnTo>
                  <a:pt x="51" y="40"/>
                </a:lnTo>
                <a:lnTo>
                  <a:pt x="59" y="35"/>
                </a:lnTo>
                <a:lnTo>
                  <a:pt x="64" y="31"/>
                </a:lnTo>
                <a:lnTo>
                  <a:pt x="68" y="27"/>
                </a:lnTo>
                <a:lnTo>
                  <a:pt x="85" y="22"/>
                </a:lnTo>
                <a:lnTo>
                  <a:pt x="114" y="9"/>
                </a:lnTo>
                <a:lnTo>
                  <a:pt x="131" y="5"/>
                </a:lnTo>
                <a:lnTo>
                  <a:pt x="144" y="0"/>
                </a:lnTo>
                <a:lnTo>
                  <a:pt x="165" y="5"/>
                </a:lnTo>
                <a:lnTo>
                  <a:pt x="182" y="13"/>
                </a:lnTo>
                <a:lnTo>
                  <a:pt x="186" y="18"/>
                </a:lnTo>
                <a:lnTo>
                  <a:pt x="195" y="35"/>
                </a:lnTo>
                <a:lnTo>
                  <a:pt x="199" y="48"/>
                </a:lnTo>
                <a:lnTo>
                  <a:pt x="199" y="66"/>
                </a:lnTo>
                <a:lnTo>
                  <a:pt x="190" y="66"/>
                </a:lnTo>
                <a:lnTo>
                  <a:pt x="190" y="48"/>
                </a:lnTo>
                <a:lnTo>
                  <a:pt x="186" y="35"/>
                </a:lnTo>
                <a:lnTo>
                  <a:pt x="178" y="22"/>
                </a:lnTo>
                <a:lnTo>
                  <a:pt x="165" y="13"/>
                </a:lnTo>
                <a:lnTo>
                  <a:pt x="144" y="9"/>
                </a:lnTo>
                <a:lnTo>
                  <a:pt x="131" y="13"/>
                </a:lnTo>
                <a:lnTo>
                  <a:pt x="114" y="18"/>
                </a:lnTo>
                <a:lnTo>
                  <a:pt x="85" y="31"/>
                </a:lnTo>
                <a:lnTo>
                  <a:pt x="68" y="35"/>
                </a:lnTo>
                <a:lnTo>
                  <a:pt x="64" y="40"/>
                </a:lnTo>
                <a:lnTo>
                  <a:pt x="59" y="44"/>
                </a:lnTo>
                <a:lnTo>
                  <a:pt x="55" y="48"/>
                </a:lnTo>
                <a:lnTo>
                  <a:pt x="55" y="57"/>
                </a:lnTo>
                <a:lnTo>
                  <a:pt x="51" y="66"/>
                </a:lnTo>
                <a:lnTo>
                  <a:pt x="34" y="118"/>
                </a:lnTo>
                <a:lnTo>
                  <a:pt x="21" y="153"/>
                </a:lnTo>
                <a:lnTo>
                  <a:pt x="13" y="166"/>
                </a:lnTo>
                <a:lnTo>
                  <a:pt x="9" y="171"/>
                </a:lnTo>
                <a:lnTo>
                  <a:pt x="4" y="175"/>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27" name="Freeform 46"/>
          <p:cNvSpPr>
            <a:spLocks noChangeAspect="1"/>
          </p:cNvSpPr>
          <p:nvPr/>
        </p:nvSpPr>
        <p:spPr bwMode="auto">
          <a:xfrm>
            <a:off x="2957514" y="3065464"/>
            <a:ext cx="403225" cy="128587"/>
          </a:xfrm>
          <a:custGeom>
            <a:avLst/>
            <a:gdLst>
              <a:gd name="T0" fmla="*/ 0 w 393"/>
              <a:gd name="T1" fmla="*/ 145040493 h 114"/>
              <a:gd name="T2" fmla="*/ 0 w 393"/>
              <a:gd name="T3" fmla="*/ 111960932 h 114"/>
              <a:gd name="T4" fmla="*/ 5263472 w 393"/>
              <a:gd name="T5" fmla="*/ 83970708 h 114"/>
              <a:gd name="T6" fmla="*/ 13685025 w 393"/>
              <a:gd name="T7" fmla="*/ 61069803 h 114"/>
              <a:gd name="T8" fmla="*/ 17895805 w 393"/>
              <a:gd name="T9" fmla="*/ 55980466 h 114"/>
              <a:gd name="T10" fmla="*/ 35792636 w 393"/>
              <a:gd name="T11" fmla="*/ 44529458 h 114"/>
              <a:gd name="T12" fmla="*/ 63162679 w 393"/>
              <a:gd name="T13" fmla="*/ 34351904 h 114"/>
              <a:gd name="T14" fmla="*/ 97902621 w 393"/>
              <a:gd name="T15" fmla="*/ 27990233 h 114"/>
              <a:gd name="T16" fmla="*/ 143168493 w 393"/>
              <a:gd name="T17" fmla="*/ 22900896 h 114"/>
              <a:gd name="T18" fmla="*/ 195804216 w 393"/>
              <a:gd name="T19" fmla="*/ 22900896 h 114"/>
              <a:gd name="T20" fmla="*/ 213701040 w 393"/>
              <a:gd name="T21" fmla="*/ 16539221 h 114"/>
              <a:gd name="T22" fmla="*/ 241071082 w 393"/>
              <a:gd name="T23" fmla="*/ 11451012 h 114"/>
              <a:gd name="T24" fmla="*/ 307391891 w 393"/>
              <a:gd name="T25" fmla="*/ 0 h 114"/>
              <a:gd name="T26" fmla="*/ 373712636 w 393"/>
              <a:gd name="T27" fmla="*/ 0 h 114"/>
              <a:gd name="T28" fmla="*/ 396872929 w 393"/>
              <a:gd name="T29" fmla="*/ 6361673 h 114"/>
              <a:gd name="T30" fmla="*/ 405294480 w 393"/>
              <a:gd name="T31" fmla="*/ 11451012 h 114"/>
              <a:gd name="T32" fmla="*/ 409505256 w 393"/>
              <a:gd name="T33" fmla="*/ 16539221 h 114"/>
              <a:gd name="T34" fmla="*/ 413716032 w 393"/>
              <a:gd name="T35" fmla="*/ 27990233 h 114"/>
              <a:gd name="T36" fmla="*/ 405294480 w 393"/>
              <a:gd name="T37" fmla="*/ 27990233 h 114"/>
              <a:gd name="T38" fmla="*/ 401083704 w 393"/>
              <a:gd name="T39" fmla="*/ 22900896 h 114"/>
              <a:gd name="T40" fmla="*/ 396872929 w 393"/>
              <a:gd name="T41" fmla="*/ 16539221 h 114"/>
              <a:gd name="T42" fmla="*/ 373712636 w 393"/>
              <a:gd name="T43" fmla="*/ 11451012 h 114"/>
              <a:gd name="T44" fmla="*/ 307391891 w 393"/>
              <a:gd name="T45" fmla="*/ 11451012 h 114"/>
              <a:gd name="T46" fmla="*/ 241071082 w 393"/>
              <a:gd name="T47" fmla="*/ 22900896 h 114"/>
              <a:gd name="T48" fmla="*/ 213701040 w 393"/>
              <a:gd name="T49" fmla="*/ 27990233 h 114"/>
              <a:gd name="T50" fmla="*/ 195804216 w 393"/>
              <a:gd name="T51" fmla="*/ 34351904 h 114"/>
              <a:gd name="T52" fmla="*/ 143168493 w 393"/>
              <a:gd name="T53" fmla="*/ 34351904 h 114"/>
              <a:gd name="T54" fmla="*/ 97902621 w 393"/>
              <a:gd name="T55" fmla="*/ 39441249 h 114"/>
              <a:gd name="T56" fmla="*/ 63162679 w 393"/>
              <a:gd name="T57" fmla="*/ 44529458 h 114"/>
              <a:gd name="T58" fmla="*/ 35792636 w 393"/>
              <a:gd name="T59" fmla="*/ 55980466 h 114"/>
              <a:gd name="T60" fmla="*/ 22106581 w 393"/>
              <a:gd name="T61" fmla="*/ 67431474 h 114"/>
              <a:gd name="T62" fmla="*/ 13685025 w 393"/>
              <a:gd name="T63" fmla="*/ 83970708 h 114"/>
              <a:gd name="T64" fmla="*/ 9474250 w 393"/>
              <a:gd name="T65" fmla="*/ 111960932 h 114"/>
              <a:gd name="T66" fmla="*/ 9474250 w 393"/>
              <a:gd name="T67" fmla="*/ 145040493 h 114"/>
              <a:gd name="T68" fmla="*/ 0 w 393"/>
              <a:gd name="T69" fmla="*/ 145040493 h 11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3"/>
              <a:gd name="T106" fmla="*/ 0 h 114"/>
              <a:gd name="T107" fmla="*/ 393 w 393"/>
              <a:gd name="T108" fmla="*/ 114 h 11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3" h="114">
                <a:moveTo>
                  <a:pt x="0" y="114"/>
                </a:moveTo>
                <a:lnTo>
                  <a:pt x="0" y="88"/>
                </a:lnTo>
                <a:lnTo>
                  <a:pt x="5" y="66"/>
                </a:lnTo>
                <a:lnTo>
                  <a:pt x="13" y="48"/>
                </a:lnTo>
                <a:lnTo>
                  <a:pt x="17" y="44"/>
                </a:lnTo>
                <a:lnTo>
                  <a:pt x="34" y="35"/>
                </a:lnTo>
                <a:lnTo>
                  <a:pt x="60" y="27"/>
                </a:lnTo>
                <a:lnTo>
                  <a:pt x="93" y="22"/>
                </a:lnTo>
                <a:lnTo>
                  <a:pt x="136" y="18"/>
                </a:lnTo>
                <a:lnTo>
                  <a:pt x="186" y="18"/>
                </a:lnTo>
                <a:lnTo>
                  <a:pt x="203" y="13"/>
                </a:lnTo>
                <a:lnTo>
                  <a:pt x="229" y="9"/>
                </a:lnTo>
                <a:lnTo>
                  <a:pt x="292" y="0"/>
                </a:lnTo>
                <a:lnTo>
                  <a:pt x="355" y="0"/>
                </a:lnTo>
                <a:lnTo>
                  <a:pt x="377" y="5"/>
                </a:lnTo>
                <a:lnTo>
                  <a:pt x="385" y="9"/>
                </a:lnTo>
                <a:lnTo>
                  <a:pt x="389" y="13"/>
                </a:lnTo>
                <a:lnTo>
                  <a:pt x="393" y="22"/>
                </a:lnTo>
                <a:lnTo>
                  <a:pt x="385" y="22"/>
                </a:lnTo>
                <a:lnTo>
                  <a:pt x="381" y="18"/>
                </a:lnTo>
                <a:lnTo>
                  <a:pt x="377" y="13"/>
                </a:lnTo>
                <a:lnTo>
                  <a:pt x="355" y="9"/>
                </a:lnTo>
                <a:lnTo>
                  <a:pt x="292" y="9"/>
                </a:lnTo>
                <a:lnTo>
                  <a:pt x="229" y="18"/>
                </a:lnTo>
                <a:lnTo>
                  <a:pt x="203" y="22"/>
                </a:lnTo>
                <a:lnTo>
                  <a:pt x="186" y="27"/>
                </a:lnTo>
                <a:lnTo>
                  <a:pt x="136" y="27"/>
                </a:lnTo>
                <a:lnTo>
                  <a:pt x="93" y="31"/>
                </a:lnTo>
                <a:lnTo>
                  <a:pt x="60" y="35"/>
                </a:lnTo>
                <a:lnTo>
                  <a:pt x="34" y="44"/>
                </a:lnTo>
                <a:lnTo>
                  <a:pt x="21" y="53"/>
                </a:lnTo>
                <a:lnTo>
                  <a:pt x="13" y="66"/>
                </a:lnTo>
                <a:lnTo>
                  <a:pt x="9" y="88"/>
                </a:lnTo>
                <a:lnTo>
                  <a:pt x="9" y="114"/>
                </a:lnTo>
                <a:lnTo>
                  <a:pt x="0" y="1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28" name="Freeform 47"/>
          <p:cNvSpPr>
            <a:spLocks noChangeAspect="1"/>
          </p:cNvSpPr>
          <p:nvPr/>
        </p:nvSpPr>
        <p:spPr bwMode="auto">
          <a:xfrm>
            <a:off x="3351213" y="3090864"/>
            <a:ext cx="12700" cy="20637"/>
          </a:xfrm>
          <a:custGeom>
            <a:avLst/>
            <a:gdLst>
              <a:gd name="T0" fmla="*/ 7634654 w 13"/>
              <a:gd name="T1" fmla="*/ 0 h 18"/>
              <a:gd name="T2" fmla="*/ 12406923 w 13"/>
              <a:gd name="T3" fmla="*/ 23660319 h 18"/>
              <a:gd name="T4" fmla="*/ 3817815 w 13"/>
              <a:gd name="T5" fmla="*/ 23660319 h 18"/>
              <a:gd name="T6" fmla="*/ 0 w 13"/>
              <a:gd name="T7" fmla="*/ 0 h 18"/>
              <a:gd name="T8" fmla="*/ 7634654 w 13"/>
              <a:gd name="T9" fmla="*/ 0 h 18"/>
              <a:gd name="T10" fmla="*/ 0 60000 65536"/>
              <a:gd name="T11" fmla="*/ 0 60000 65536"/>
              <a:gd name="T12" fmla="*/ 0 60000 65536"/>
              <a:gd name="T13" fmla="*/ 0 60000 65536"/>
              <a:gd name="T14" fmla="*/ 0 60000 65536"/>
              <a:gd name="T15" fmla="*/ 0 w 13"/>
              <a:gd name="T16" fmla="*/ 0 h 18"/>
              <a:gd name="T17" fmla="*/ 13 w 13"/>
              <a:gd name="T18" fmla="*/ 18 h 18"/>
            </a:gdLst>
            <a:ahLst/>
            <a:cxnLst>
              <a:cxn ang="T10">
                <a:pos x="T0" y="T1"/>
              </a:cxn>
              <a:cxn ang="T11">
                <a:pos x="T2" y="T3"/>
              </a:cxn>
              <a:cxn ang="T12">
                <a:pos x="T4" y="T5"/>
              </a:cxn>
              <a:cxn ang="T13">
                <a:pos x="T6" y="T7"/>
              </a:cxn>
              <a:cxn ang="T14">
                <a:pos x="T8" y="T9"/>
              </a:cxn>
            </a:cxnLst>
            <a:rect l="T15" t="T16" r="T17" b="T18"/>
            <a:pathLst>
              <a:path w="13" h="18">
                <a:moveTo>
                  <a:pt x="8" y="0"/>
                </a:moveTo>
                <a:lnTo>
                  <a:pt x="13" y="18"/>
                </a:lnTo>
                <a:lnTo>
                  <a:pt x="4" y="18"/>
                </a:lnTo>
                <a:lnTo>
                  <a:pt x="0" y="0"/>
                </a:lnTo>
                <a:lnTo>
                  <a:pt x="8"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29" name="Freeform 48"/>
          <p:cNvSpPr>
            <a:spLocks noChangeAspect="1"/>
          </p:cNvSpPr>
          <p:nvPr/>
        </p:nvSpPr>
        <p:spPr bwMode="auto">
          <a:xfrm>
            <a:off x="2236788" y="2624138"/>
            <a:ext cx="652462" cy="461962"/>
          </a:xfrm>
          <a:custGeom>
            <a:avLst/>
            <a:gdLst>
              <a:gd name="T0" fmla="*/ 48109355 w 638"/>
              <a:gd name="T1" fmla="*/ 86738662 h 415"/>
              <a:gd name="T2" fmla="*/ 16733909 w 638"/>
              <a:gd name="T3" fmla="*/ 189586992 h 415"/>
              <a:gd name="T4" fmla="*/ 8366443 w 638"/>
              <a:gd name="T5" fmla="*/ 232955749 h 415"/>
              <a:gd name="T6" fmla="*/ 0 w 638"/>
              <a:gd name="T7" fmla="*/ 340759908 h 415"/>
              <a:gd name="T8" fmla="*/ 12550177 w 638"/>
              <a:gd name="T9" fmla="*/ 400238332 h 415"/>
              <a:gd name="T10" fmla="*/ 52292064 w 638"/>
              <a:gd name="T11" fmla="*/ 448563996 h 415"/>
              <a:gd name="T12" fmla="*/ 70072174 w 638"/>
              <a:gd name="T13" fmla="*/ 454759851 h 415"/>
              <a:gd name="T14" fmla="*/ 127593120 w 638"/>
              <a:gd name="T15" fmla="*/ 340759908 h 415"/>
              <a:gd name="T16" fmla="*/ 141189514 w 638"/>
              <a:gd name="T17" fmla="*/ 313499705 h 415"/>
              <a:gd name="T18" fmla="*/ 145373246 w 638"/>
              <a:gd name="T19" fmla="*/ 319695560 h 415"/>
              <a:gd name="T20" fmla="*/ 127593120 w 638"/>
              <a:gd name="T21" fmla="*/ 363064317 h 415"/>
              <a:gd name="T22" fmla="*/ 109814049 w 638"/>
              <a:gd name="T23" fmla="*/ 432455441 h 415"/>
              <a:gd name="T24" fmla="*/ 105630317 w 638"/>
              <a:gd name="T25" fmla="*/ 465912612 h 415"/>
              <a:gd name="T26" fmla="*/ 153739688 w 638"/>
              <a:gd name="T27" fmla="*/ 491933866 h 415"/>
              <a:gd name="T28" fmla="*/ 211261656 w 638"/>
              <a:gd name="T29" fmla="*/ 503086628 h 415"/>
              <a:gd name="T30" fmla="*/ 335717265 w 638"/>
              <a:gd name="T31" fmla="*/ 514238276 h 415"/>
              <a:gd name="T32" fmla="*/ 353497359 w 638"/>
              <a:gd name="T33" fmla="*/ 503086628 h 415"/>
              <a:gd name="T34" fmla="*/ 366047532 w 638"/>
              <a:gd name="T35" fmla="*/ 443608203 h 415"/>
              <a:gd name="T36" fmla="*/ 371276430 w 638"/>
              <a:gd name="T37" fmla="*/ 384129778 h 415"/>
              <a:gd name="T38" fmla="*/ 375460162 w 638"/>
              <a:gd name="T39" fmla="*/ 335804114 h 415"/>
              <a:gd name="T40" fmla="*/ 379642872 w 638"/>
              <a:gd name="T41" fmla="*/ 465912612 h 415"/>
              <a:gd name="T42" fmla="*/ 388010336 w 638"/>
              <a:gd name="T43" fmla="*/ 503086628 h 415"/>
              <a:gd name="T44" fmla="*/ 419385769 w 638"/>
              <a:gd name="T45" fmla="*/ 508042421 h 415"/>
              <a:gd name="T46" fmla="*/ 503053251 w 638"/>
              <a:gd name="T47" fmla="*/ 482021167 h 415"/>
              <a:gd name="T48" fmla="*/ 578354419 w 638"/>
              <a:gd name="T49" fmla="*/ 443608203 h 415"/>
              <a:gd name="T50" fmla="*/ 640060119 w 638"/>
              <a:gd name="T51" fmla="*/ 422542742 h 415"/>
              <a:gd name="T52" fmla="*/ 667251821 w 638"/>
              <a:gd name="T53" fmla="*/ 406434187 h 415"/>
              <a:gd name="T54" fmla="*/ 663068089 w 638"/>
              <a:gd name="T55" fmla="*/ 356869575 h 415"/>
              <a:gd name="T56" fmla="*/ 645289017 w 638"/>
              <a:gd name="T57" fmla="*/ 303587005 h 415"/>
              <a:gd name="T58" fmla="*/ 631692655 w 638"/>
              <a:gd name="T59" fmla="*/ 237912656 h 415"/>
              <a:gd name="T60" fmla="*/ 627509946 w 638"/>
              <a:gd name="T61" fmla="*/ 205695547 h 415"/>
              <a:gd name="T62" fmla="*/ 613913584 w 638"/>
              <a:gd name="T63" fmla="*/ 178434231 h 415"/>
              <a:gd name="T64" fmla="*/ 574171709 w 638"/>
              <a:gd name="T65" fmla="*/ 152412977 h 415"/>
              <a:gd name="T66" fmla="*/ 565804245 w 638"/>
              <a:gd name="T67" fmla="*/ 135065439 h 415"/>
              <a:gd name="T68" fmla="*/ 560575347 w 638"/>
              <a:gd name="T69" fmla="*/ 75587014 h 415"/>
              <a:gd name="T70" fmla="*/ 552208906 w 638"/>
              <a:gd name="T71" fmla="*/ 38412981 h 415"/>
              <a:gd name="T72" fmla="*/ 512465881 w 638"/>
              <a:gd name="T73" fmla="*/ 22304418 h 415"/>
              <a:gd name="T74" fmla="*/ 463311376 w 638"/>
              <a:gd name="T75" fmla="*/ 6195857 h 415"/>
              <a:gd name="T76" fmla="*/ 427752211 w 638"/>
              <a:gd name="T77" fmla="*/ 11151652 h 415"/>
              <a:gd name="T78" fmla="*/ 411018305 w 638"/>
              <a:gd name="T79" fmla="*/ 43369888 h 415"/>
              <a:gd name="T80" fmla="*/ 405789407 w 638"/>
              <a:gd name="T81" fmla="*/ 86738662 h 415"/>
              <a:gd name="T82" fmla="*/ 397422966 w 638"/>
              <a:gd name="T83" fmla="*/ 27261324 h 415"/>
              <a:gd name="T84" fmla="*/ 366047532 w 638"/>
              <a:gd name="T85" fmla="*/ 0 h 415"/>
              <a:gd name="T86" fmla="*/ 260416161 w 638"/>
              <a:gd name="T87" fmla="*/ 6195857 h 415"/>
              <a:gd name="T88" fmla="*/ 193482585 w 638"/>
              <a:gd name="T89" fmla="*/ 6195857 h 415"/>
              <a:gd name="T90" fmla="*/ 101447607 w 638"/>
              <a:gd name="T91" fmla="*/ 11151652 h 415"/>
              <a:gd name="T92" fmla="*/ 65888426 w 638"/>
              <a:gd name="T93" fmla="*/ 27261324 h 41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38"/>
              <a:gd name="T142" fmla="*/ 0 h 415"/>
              <a:gd name="T143" fmla="*/ 638 w 638"/>
              <a:gd name="T144" fmla="*/ 415 h 41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38" h="415">
                <a:moveTo>
                  <a:pt x="54" y="35"/>
                </a:moveTo>
                <a:lnTo>
                  <a:pt x="46" y="70"/>
                </a:lnTo>
                <a:lnTo>
                  <a:pt x="29" y="114"/>
                </a:lnTo>
                <a:lnTo>
                  <a:pt x="16" y="153"/>
                </a:lnTo>
                <a:lnTo>
                  <a:pt x="12" y="175"/>
                </a:lnTo>
                <a:lnTo>
                  <a:pt x="8" y="188"/>
                </a:lnTo>
                <a:lnTo>
                  <a:pt x="0" y="249"/>
                </a:lnTo>
                <a:lnTo>
                  <a:pt x="0" y="275"/>
                </a:lnTo>
                <a:lnTo>
                  <a:pt x="4" y="297"/>
                </a:lnTo>
                <a:lnTo>
                  <a:pt x="12" y="323"/>
                </a:lnTo>
                <a:lnTo>
                  <a:pt x="29" y="345"/>
                </a:lnTo>
                <a:lnTo>
                  <a:pt x="50" y="362"/>
                </a:lnTo>
                <a:lnTo>
                  <a:pt x="59" y="367"/>
                </a:lnTo>
                <a:lnTo>
                  <a:pt x="67" y="367"/>
                </a:lnTo>
                <a:lnTo>
                  <a:pt x="88" y="345"/>
                </a:lnTo>
                <a:lnTo>
                  <a:pt x="122" y="275"/>
                </a:lnTo>
                <a:lnTo>
                  <a:pt x="131" y="262"/>
                </a:lnTo>
                <a:lnTo>
                  <a:pt x="135" y="253"/>
                </a:lnTo>
                <a:lnTo>
                  <a:pt x="139" y="253"/>
                </a:lnTo>
                <a:lnTo>
                  <a:pt x="139" y="258"/>
                </a:lnTo>
                <a:lnTo>
                  <a:pt x="135" y="271"/>
                </a:lnTo>
                <a:lnTo>
                  <a:pt x="122" y="293"/>
                </a:lnTo>
                <a:lnTo>
                  <a:pt x="118" y="314"/>
                </a:lnTo>
                <a:lnTo>
                  <a:pt x="105" y="349"/>
                </a:lnTo>
                <a:lnTo>
                  <a:pt x="97" y="362"/>
                </a:lnTo>
                <a:lnTo>
                  <a:pt x="101" y="376"/>
                </a:lnTo>
                <a:lnTo>
                  <a:pt x="118" y="389"/>
                </a:lnTo>
                <a:lnTo>
                  <a:pt x="147" y="397"/>
                </a:lnTo>
                <a:lnTo>
                  <a:pt x="177" y="402"/>
                </a:lnTo>
                <a:lnTo>
                  <a:pt x="202" y="406"/>
                </a:lnTo>
                <a:lnTo>
                  <a:pt x="291" y="406"/>
                </a:lnTo>
                <a:lnTo>
                  <a:pt x="321" y="415"/>
                </a:lnTo>
                <a:lnTo>
                  <a:pt x="329" y="415"/>
                </a:lnTo>
                <a:lnTo>
                  <a:pt x="338" y="406"/>
                </a:lnTo>
                <a:lnTo>
                  <a:pt x="346" y="389"/>
                </a:lnTo>
                <a:lnTo>
                  <a:pt x="350" y="358"/>
                </a:lnTo>
                <a:lnTo>
                  <a:pt x="350" y="332"/>
                </a:lnTo>
                <a:lnTo>
                  <a:pt x="355" y="310"/>
                </a:lnTo>
                <a:lnTo>
                  <a:pt x="359" y="280"/>
                </a:lnTo>
                <a:lnTo>
                  <a:pt x="359" y="271"/>
                </a:lnTo>
                <a:lnTo>
                  <a:pt x="363" y="271"/>
                </a:lnTo>
                <a:lnTo>
                  <a:pt x="363" y="376"/>
                </a:lnTo>
                <a:lnTo>
                  <a:pt x="367" y="393"/>
                </a:lnTo>
                <a:lnTo>
                  <a:pt x="371" y="406"/>
                </a:lnTo>
                <a:lnTo>
                  <a:pt x="384" y="410"/>
                </a:lnTo>
                <a:lnTo>
                  <a:pt x="401" y="410"/>
                </a:lnTo>
                <a:lnTo>
                  <a:pt x="426" y="406"/>
                </a:lnTo>
                <a:lnTo>
                  <a:pt x="481" y="389"/>
                </a:lnTo>
                <a:lnTo>
                  <a:pt x="532" y="371"/>
                </a:lnTo>
                <a:lnTo>
                  <a:pt x="553" y="358"/>
                </a:lnTo>
                <a:lnTo>
                  <a:pt x="574" y="349"/>
                </a:lnTo>
                <a:lnTo>
                  <a:pt x="612" y="341"/>
                </a:lnTo>
                <a:lnTo>
                  <a:pt x="629" y="336"/>
                </a:lnTo>
                <a:lnTo>
                  <a:pt x="638" y="328"/>
                </a:lnTo>
                <a:lnTo>
                  <a:pt x="638" y="310"/>
                </a:lnTo>
                <a:lnTo>
                  <a:pt x="634" y="288"/>
                </a:lnTo>
                <a:lnTo>
                  <a:pt x="621" y="266"/>
                </a:lnTo>
                <a:lnTo>
                  <a:pt x="617" y="245"/>
                </a:lnTo>
                <a:lnTo>
                  <a:pt x="608" y="214"/>
                </a:lnTo>
                <a:lnTo>
                  <a:pt x="604" y="192"/>
                </a:lnTo>
                <a:lnTo>
                  <a:pt x="604" y="179"/>
                </a:lnTo>
                <a:lnTo>
                  <a:pt x="600" y="166"/>
                </a:lnTo>
                <a:lnTo>
                  <a:pt x="591" y="153"/>
                </a:lnTo>
                <a:lnTo>
                  <a:pt x="587" y="144"/>
                </a:lnTo>
                <a:lnTo>
                  <a:pt x="570" y="131"/>
                </a:lnTo>
                <a:lnTo>
                  <a:pt x="549" y="123"/>
                </a:lnTo>
                <a:lnTo>
                  <a:pt x="545" y="118"/>
                </a:lnTo>
                <a:lnTo>
                  <a:pt x="541" y="109"/>
                </a:lnTo>
                <a:lnTo>
                  <a:pt x="541" y="88"/>
                </a:lnTo>
                <a:lnTo>
                  <a:pt x="536" y="61"/>
                </a:lnTo>
                <a:lnTo>
                  <a:pt x="528" y="44"/>
                </a:lnTo>
                <a:lnTo>
                  <a:pt x="528" y="31"/>
                </a:lnTo>
                <a:lnTo>
                  <a:pt x="511" y="22"/>
                </a:lnTo>
                <a:lnTo>
                  <a:pt x="490" y="18"/>
                </a:lnTo>
                <a:lnTo>
                  <a:pt x="460" y="9"/>
                </a:lnTo>
                <a:lnTo>
                  <a:pt x="443" y="5"/>
                </a:lnTo>
                <a:lnTo>
                  <a:pt x="431" y="5"/>
                </a:lnTo>
                <a:lnTo>
                  <a:pt x="409" y="9"/>
                </a:lnTo>
                <a:lnTo>
                  <a:pt x="397" y="22"/>
                </a:lnTo>
                <a:lnTo>
                  <a:pt x="393" y="35"/>
                </a:lnTo>
                <a:lnTo>
                  <a:pt x="388" y="53"/>
                </a:lnTo>
                <a:lnTo>
                  <a:pt x="388" y="70"/>
                </a:lnTo>
                <a:lnTo>
                  <a:pt x="388" y="44"/>
                </a:lnTo>
                <a:lnTo>
                  <a:pt x="380" y="22"/>
                </a:lnTo>
                <a:lnTo>
                  <a:pt x="371" y="9"/>
                </a:lnTo>
                <a:lnTo>
                  <a:pt x="350" y="0"/>
                </a:lnTo>
                <a:lnTo>
                  <a:pt x="291" y="0"/>
                </a:lnTo>
                <a:lnTo>
                  <a:pt x="249" y="5"/>
                </a:lnTo>
                <a:lnTo>
                  <a:pt x="198" y="9"/>
                </a:lnTo>
                <a:lnTo>
                  <a:pt x="185" y="5"/>
                </a:lnTo>
                <a:lnTo>
                  <a:pt x="122" y="5"/>
                </a:lnTo>
                <a:lnTo>
                  <a:pt x="97" y="9"/>
                </a:lnTo>
                <a:lnTo>
                  <a:pt x="76" y="13"/>
                </a:lnTo>
                <a:lnTo>
                  <a:pt x="63" y="22"/>
                </a:lnTo>
                <a:lnTo>
                  <a:pt x="54" y="35"/>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30" name="Freeform 49"/>
          <p:cNvSpPr>
            <a:spLocks noChangeAspect="1"/>
          </p:cNvSpPr>
          <p:nvPr/>
        </p:nvSpPr>
        <p:spPr bwMode="auto">
          <a:xfrm>
            <a:off x="2230439" y="2624139"/>
            <a:ext cx="661987" cy="466725"/>
          </a:xfrm>
          <a:custGeom>
            <a:avLst/>
            <a:gdLst>
              <a:gd name="T0" fmla="*/ 27218202 w 647"/>
              <a:gd name="T1" fmla="*/ 189839016 h 419"/>
              <a:gd name="T2" fmla="*/ 9421293 w 647"/>
              <a:gd name="T3" fmla="*/ 308954177 h 419"/>
              <a:gd name="T4" fmla="*/ 21983698 w 647"/>
              <a:gd name="T5" fmla="*/ 400770876 h 419"/>
              <a:gd name="T6" fmla="*/ 66998805 w 647"/>
              <a:gd name="T7" fmla="*/ 449162113 h 419"/>
              <a:gd name="T8" fmla="*/ 128764129 w 647"/>
              <a:gd name="T9" fmla="*/ 341213888 h 419"/>
              <a:gd name="T10" fmla="*/ 146561066 w 647"/>
              <a:gd name="T11" fmla="*/ 308954177 h 419"/>
              <a:gd name="T12" fmla="*/ 154935658 w 647"/>
              <a:gd name="T13" fmla="*/ 320121043 h 419"/>
              <a:gd name="T14" fmla="*/ 132951937 w 647"/>
              <a:gd name="T15" fmla="*/ 389604011 h 419"/>
              <a:gd name="T16" fmla="*/ 115155032 w 647"/>
              <a:gd name="T17" fmla="*/ 466532298 h 419"/>
              <a:gd name="T18" fmla="*/ 190529468 w 647"/>
              <a:gd name="T19" fmla="*/ 492588690 h 419"/>
              <a:gd name="T20" fmla="*/ 341277319 w 647"/>
              <a:gd name="T21" fmla="*/ 508719102 h 419"/>
              <a:gd name="T22" fmla="*/ 363262032 w 647"/>
              <a:gd name="T23" fmla="*/ 482662711 h 419"/>
              <a:gd name="T24" fmla="*/ 371636625 w 647"/>
              <a:gd name="T25" fmla="*/ 384641578 h 419"/>
              <a:gd name="T26" fmla="*/ 381058937 w 647"/>
              <a:gd name="T27" fmla="*/ 330047022 h 419"/>
              <a:gd name="T28" fmla="*/ 389433530 w 647"/>
              <a:gd name="T29" fmla="*/ 466532298 h 419"/>
              <a:gd name="T30" fmla="*/ 407230435 w 647"/>
              <a:gd name="T31" fmla="*/ 503755555 h 419"/>
              <a:gd name="T32" fmla="*/ 508776337 w 647"/>
              <a:gd name="T33" fmla="*/ 476458277 h 419"/>
              <a:gd name="T34" fmla="*/ 606134560 w 647"/>
              <a:gd name="T35" fmla="*/ 428068154 h 419"/>
              <a:gd name="T36" fmla="*/ 668946564 w 647"/>
              <a:gd name="T37" fmla="*/ 406975309 h 419"/>
              <a:gd name="T38" fmla="*/ 651149659 w 647"/>
              <a:gd name="T39" fmla="*/ 330047022 h 419"/>
              <a:gd name="T40" fmla="*/ 633352754 w 647"/>
              <a:gd name="T41" fmla="*/ 238229139 h 419"/>
              <a:gd name="T42" fmla="*/ 619743657 w 647"/>
              <a:gd name="T43" fmla="*/ 189839016 h 419"/>
              <a:gd name="T44" fmla="*/ 579963062 w 647"/>
              <a:gd name="T45" fmla="*/ 157579305 h 419"/>
              <a:gd name="T46" fmla="*/ 566353965 w 647"/>
              <a:gd name="T47" fmla="*/ 135244425 h 419"/>
              <a:gd name="T48" fmla="*/ 553791564 w 647"/>
              <a:gd name="T49" fmla="*/ 54594574 h 419"/>
              <a:gd name="T50" fmla="*/ 518197626 w 647"/>
              <a:gd name="T51" fmla="*/ 27297287 h 419"/>
              <a:gd name="T52" fmla="*/ 456432318 w 647"/>
              <a:gd name="T53" fmla="*/ 11166870 h 419"/>
              <a:gd name="T54" fmla="*/ 420839532 w 647"/>
              <a:gd name="T55" fmla="*/ 43427708 h 419"/>
              <a:gd name="T56" fmla="*/ 407230435 w 647"/>
              <a:gd name="T57" fmla="*/ 86854302 h 419"/>
              <a:gd name="T58" fmla="*/ 416651724 w 647"/>
              <a:gd name="T59" fmla="*/ 27297287 h 419"/>
              <a:gd name="T60" fmla="*/ 456432318 w 647"/>
              <a:gd name="T61" fmla="*/ 0 h 419"/>
              <a:gd name="T62" fmla="*/ 518197626 w 647"/>
              <a:gd name="T63" fmla="*/ 16130417 h 419"/>
              <a:gd name="T64" fmla="*/ 562166157 w 647"/>
              <a:gd name="T65" fmla="*/ 38464161 h 419"/>
              <a:gd name="T66" fmla="*/ 575775254 w 647"/>
              <a:gd name="T67" fmla="*/ 109188033 h 419"/>
              <a:gd name="T68" fmla="*/ 579963062 w 647"/>
              <a:gd name="T69" fmla="*/ 146411325 h 419"/>
              <a:gd name="T70" fmla="*/ 623931465 w 647"/>
              <a:gd name="T71" fmla="*/ 178672150 h 419"/>
              <a:gd name="T72" fmla="*/ 641727347 w 647"/>
              <a:gd name="T73" fmla="*/ 222098726 h 419"/>
              <a:gd name="T74" fmla="*/ 655337467 w 647"/>
              <a:gd name="T75" fmla="*/ 303990630 h 419"/>
              <a:gd name="T76" fmla="*/ 677321157 w 647"/>
              <a:gd name="T77" fmla="*/ 384641578 h 419"/>
              <a:gd name="T78" fmla="*/ 663712060 w 647"/>
              <a:gd name="T79" fmla="*/ 423105722 h 419"/>
              <a:gd name="T80" fmla="*/ 584149847 w 647"/>
              <a:gd name="T81" fmla="*/ 449162113 h 419"/>
              <a:gd name="T82" fmla="*/ 451198837 w 647"/>
              <a:gd name="T83" fmla="*/ 508719102 h 419"/>
              <a:gd name="T84" fmla="*/ 393621338 w 647"/>
              <a:gd name="T85" fmla="*/ 508719102 h 419"/>
              <a:gd name="T86" fmla="*/ 381058937 w 647"/>
              <a:gd name="T87" fmla="*/ 466532298 h 419"/>
              <a:gd name="T88" fmla="*/ 385245722 w 647"/>
              <a:gd name="T89" fmla="*/ 347418321 h 419"/>
              <a:gd name="T90" fmla="*/ 376871129 w 647"/>
              <a:gd name="T91" fmla="*/ 444198567 h 419"/>
              <a:gd name="T92" fmla="*/ 353839720 w 647"/>
              <a:gd name="T93" fmla="*/ 514922421 h 419"/>
              <a:gd name="T94" fmla="*/ 309872340 w 647"/>
              <a:gd name="T95" fmla="*/ 508719102 h 419"/>
              <a:gd name="T96" fmla="*/ 159123466 w 647"/>
              <a:gd name="T97" fmla="*/ 498793123 h 419"/>
              <a:gd name="T98" fmla="*/ 106780439 w 647"/>
              <a:gd name="T99" fmla="*/ 466532298 h 419"/>
              <a:gd name="T100" fmla="*/ 124576321 w 647"/>
              <a:gd name="T101" fmla="*/ 389604011 h 419"/>
              <a:gd name="T102" fmla="*/ 146561066 w 647"/>
              <a:gd name="T103" fmla="*/ 320121043 h 419"/>
              <a:gd name="T104" fmla="*/ 146561066 w 647"/>
              <a:gd name="T105" fmla="*/ 325083475 h 419"/>
              <a:gd name="T106" fmla="*/ 79561222 w 647"/>
              <a:gd name="T107" fmla="*/ 455365432 h 419"/>
              <a:gd name="T108" fmla="*/ 57577516 w 647"/>
              <a:gd name="T109" fmla="*/ 455365432 h 419"/>
              <a:gd name="T110" fmla="*/ 13609101 w 647"/>
              <a:gd name="T111" fmla="*/ 400770876 h 419"/>
              <a:gd name="T112" fmla="*/ 0 w 647"/>
              <a:gd name="T113" fmla="*/ 308954177 h 419"/>
              <a:gd name="T114" fmla="*/ 17796913 w 647"/>
              <a:gd name="T115" fmla="*/ 189839016 h 419"/>
              <a:gd name="T116" fmla="*/ 57577516 w 647"/>
              <a:gd name="T117" fmla="*/ 86854302 h 41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47"/>
              <a:gd name="T178" fmla="*/ 0 h 419"/>
              <a:gd name="T179" fmla="*/ 647 w 647"/>
              <a:gd name="T180" fmla="*/ 419 h 41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47" h="419">
                <a:moveTo>
                  <a:pt x="55" y="70"/>
                </a:moveTo>
                <a:lnTo>
                  <a:pt x="38" y="114"/>
                </a:lnTo>
                <a:lnTo>
                  <a:pt x="26" y="153"/>
                </a:lnTo>
                <a:lnTo>
                  <a:pt x="21" y="175"/>
                </a:lnTo>
                <a:lnTo>
                  <a:pt x="17" y="188"/>
                </a:lnTo>
                <a:lnTo>
                  <a:pt x="9" y="249"/>
                </a:lnTo>
                <a:lnTo>
                  <a:pt x="9" y="275"/>
                </a:lnTo>
                <a:lnTo>
                  <a:pt x="13" y="297"/>
                </a:lnTo>
                <a:lnTo>
                  <a:pt x="21" y="323"/>
                </a:lnTo>
                <a:lnTo>
                  <a:pt x="38" y="341"/>
                </a:lnTo>
                <a:lnTo>
                  <a:pt x="55" y="358"/>
                </a:lnTo>
                <a:lnTo>
                  <a:pt x="64" y="362"/>
                </a:lnTo>
                <a:lnTo>
                  <a:pt x="72" y="362"/>
                </a:lnTo>
                <a:lnTo>
                  <a:pt x="89" y="345"/>
                </a:lnTo>
                <a:lnTo>
                  <a:pt x="123" y="275"/>
                </a:lnTo>
                <a:lnTo>
                  <a:pt x="131" y="262"/>
                </a:lnTo>
                <a:lnTo>
                  <a:pt x="136" y="253"/>
                </a:lnTo>
                <a:lnTo>
                  <a:pt x="140" y="249"/>
                </a:lnTo>
                <a:lnTo>
                  <a:pt x="144" y="249"/>
                </a:lnTo>
                <a:lnTo>
                  <a:pt x="148" y="253"/>
                </a:lnTo>
                <a:lnTo>
                  <a:pt x="148" y="258"/>
                </a:lnTo>
                <a:lnTo>
                  <a:pt x="144" y="271"/>
                </a:lnTo>
                <a:lnTo>
                  <a:pt x="131" y="293"/>
                </a:lnTo>
                <a:lnTo>
                  <a:pt x="127" y="314"/>
                </a:lnTo>
                <a:lnTo>
                  <a:pt x="114" y="349"/>
                </a:lnTo>
                <a:lnTo>
                  <a:pt x="106" y="362"/>
                </a:lnTo>
                <a:lnTo>
                  <a:pt x="110" y="376"/>
                </a:lnTo>
                <a:lnTo>
                  <a:pt x="123" y="384"/>
                </a:lnTo>
                <a:lnTo>
                  <a:pt x="152" y="393"/>
                </a:lnTo>
                <a:lnTo>
                  <a:pt x="182" y="397"/>
                </a:lnTo>
                <a:lnTo>
                  <a:pt x="207" y="402"/>
                </a:lnTo>
                <a:lnTo>
                  <a:pt x="296" y="402"/>
                </a:lnTo>
                <a:lnTo>
                  <a:pt x="326" y="410"/>
                </a:lnTo>
                <a:lnTo>
                  <a:pt x="334" y="410"/>
                </a:lnTo>
                <a:lnTo>
                  <a:pt x="338" y="406"/>
                </a:lnTo>
                <a:lnTo>
                  <a:pt x="347" y="389"/>
                </a:lnTo>
                <a:lnTo>
                  <a:pt x="351" y="358"/>
                </a:lnTo>
                <a:lnTo>
                  <a:pt x="351" y="332"/>
                </a:lnTo>
                <a:lnTo>
                  <a:pt x="355" y="310"/>
                </a:lnTo>
                <a:lnTo>
                  <a:pt x="360" y="280"/>
                </a:lnTo>
                <a:lnTo>
                  <a:pt x="360" y="271"/>
                </a:lnTo>
                <a:lnTo>
                  <a:pt x="364" y="266"/>
                </a:lnTo>
                <a:lnTo>
                  <a:pt x="368" y="266"/>
                </a:lnTo>
                <a:lnTo>
                  <a:pt x="372" y="271"/>
                </a:lnTo>
                <a:lnTo>
                  <a:pt x="372" y="376"/>
                </a:lnTo>
                <a:lnTo>
                  <a:pt x="376" y="393"/>
                </a:lnTo>
                <a:lnTo>
                  <a:pt x="381" y="402"/>
                </a:lnTo>
                <a:lnTo>
                  <a:pt x="389" y="406"/>
                </a:lnTo>
                <a:lnTo>
                  <a:pt x="406" y="406"/>
                </a:lnTo>
                <a:lnTo>
                  <a:pt x="431" y="402"/>
                </a:lnTo>
                <a:lnTo>
                  <a:pt x="486" y="384"/>
                </a:lnTo>
                <a:lnTo>
                  <a:pt x="537" y="367"/>
                </a:lnTo>
                <a:lnTo>
                  <a:pt x="558" y="354"/>
                </a:lnTo>
                <a:lnTo>
                  <a:pt x="579" y="345"/>
                </a:lnTo>
                <a:lnTo>
                  <a:pt x="617" y="336"/>
                </a:lnTo>
                <a:lnTo>
                  <a:pt x="634" y="332"/>
                </a:lnTo>
                <a:lnTo>
                  <a:pt x="639" y="328"/>
                </a:lnTo>
                <a:lnTo>
                  <a:pt x="639" y="310"/>
                </a:lnTo>
                <a:lnTo>
                  <a:pt x="634" y="288"/>
                </a:lnTo>
                <a:lnTo>
                  <a:pt x="622" y="266"/>
                </a:lnTo>
                <a:lnTo>
                  <a:pt x="617" y="245"/>
                </a:lnTo>
                <a:lnTo>
                  <a:pt x="609" y="214"/>
                </a:lnTo>
                <a:lnTo>
                  <a:pt x="605" y="192"/>
                </a:lnTo>
                <a:lnTo>
                  <a:pt x="605" y="179"/>
                </a:lnTo>
                <a:lnTo>
                  <a:pt x="600" y="166"/>
                </a:lnTo>
                <a:lnTo>
                  <a:pt x="592" y="153"/>
                </a:lnTo>
                <a:lnTo>
                  <a:pt x="588" y="144"/>
                </a:lnTo>
                <a:lnTo>
                  <a:pt x="575" y="136"/>
                </a:lnTo>
                <a:lnTo>
                  <a:pt x="554" y="127"/>
                </a:lnTo>
                <a:lnTo>
                  <a:pt x="550" y="123"/>
                </a:lnTo>
                <a:lnTo>
                  <a:pt x="546" y="118"/>
                </a:lnTo>
                <a:lnTo>
                  <a:pt x="541" y="109"/>
                </a:lnTo>
                <a:lnTo>
                  <a:pt x="541" y="88"/>
                </a:lnTo>
                <a:lnTo>
                  <a:pt x="537" y="61"/>
                </a:lnTo>
                <a:lnTo>
                  <a:pt x="529" y="44"/>
                </a:lnTo>
                <a:lnTo>
                  <a:pt x="529" y="35"/>
                </a:lnTo>
                <a:lnTo>
                  <a:pt x="516" y="27"/>
                </a:lnTo>
                <a:lnTo>
                  <a:pt x="495" y="22"/>
                </a:lnTo>
                <a:lnTo>
                  <a:pt x="465" y="13"/>
                </a:lnTo>
                <a:lnTo>
                  <a:pt x="448" y="9"/>
                </a:lnTo>
                <a:lnTo>
                  <a:pt x="436" y="9"/>
                </a:lnTo>
                <a:lnTo>
                  <a:pt x="414" y="13"/>
                </a:lnTo>
                <a:lnTo>
                  <a:pt x="406" y="22"/>
                </a:lnTo>
                <a:lnTo>
                  <a:pt x="402" y="35"/>
                </a:lnTo>
                <a:lnTo>
                  <a:pt x="398" y="53"/>
                </a:lnTo>
                <a:lnTo>
                  <a:pt x="398" y="70"/>
                </a:lnTo>
                <a:lnTo>
                  <a:pt x="389" y="70"/>
                </a:lnTo>
                <a:lnTo>
                  <a:pt x="389" y="53"/>
                </a:lnTo>
                <a:lnTo>
                  <a:pt x="393" y="35"/>
                </a:lnTo>
                <a:lnTo>
                  <a:pt x="398" y="22"/>
                </a:lnTo>
                <a:lnTo>
                  <a:pt x="410" y="9"/>
                </a:lnTo>
                <a:lnTo>
                  <a:pt x="414" y="5"/>
                </a:lnTo>
                <a:lnTo>
                  <a:pt x="436" y="0"/>
                </a:lnTo>
                <a:lnTo>
                  <a:pt x="448" y="0"/>
                </a:lnTo>
                <a:lnTo>
                  <a:pt x="465" y="5"/>
                </a:lnTo>
                <a:lnTo>
                  <a:pt x="495" y="13"/>
                </a:lnTo>
                <a:lnTo>
                  <a:pt x="516" y="18"/>
                </a:lnTo>
                <a:lnTo>
                  <a:pt x="533" y="27"/>
                </a:lnTo>
                <a:lnTo>
                  <a:pt x="537" y="31"/>
                </a:lnTo>
                <a:lnTo>
                  <a:pt x="537" y="44"/>
                </a:lnTo>
                <a:lnTo>
                  <a:pt x="546" y="61"/>
                </a:lnTo>
                <a:lnTo>
                  <a:pt x="550" y="88"/>
                </a:lnTo>
                <a:lnTo>
                  <a:pt x="550" y="109"/>
                </a:lnTo>
                <a:lnTo>
                  <a:pt x="554" y="118"/>
                </a:lnTo>
                <a:lnTo>
                  <a:pt x="575" y="127"/>
                </a:lnTo>
                <a:lnTo>
                  <a:pt x="592" y="140"/>
                </a:lnTo>
                <a:lnTo>
                  <a:pt x="596" y="144"/>
                </a:lnTo>
                <a:lnTo>
                  <a:pt x="600" y="153"/>
                </a:lnTo>
                <a:lnTo>
                  <a:pt x="609" y="166"/>
                </a:lnTo>
                <a:lnTo>
                  <a:pt x="613" y="179"/>
                </a:lnTo>
                <a:lnTo>
                  <a:pt x="613" y="192"/>
                </a:lnTo>
                <a:lnTo>
                  <a:pt x="617" y="214"/>
                </a:lnTo>
                <a:lnTo>
                  <a:pt x="626" y="245"/>
                </a:lnTo>
                <a:lnTo>
                  <a:pt x="630" y="266"/>
                </a:lnTo>
                <a:lnTo>
                  <a:pt x="643" y="288"/>
                </a:lnTo>
                <a:lnTo>
                  <a:pt x="647" y="310"/>
                </a:lnTo>
                <a:lnTo>
                  <a:pt x="647" y="328"/>
                </a:lnTo>
                <a:lnTo>
                  <a:pt x="639" y="336"/>
                </a:lnTo>
                <a:lnTo>
                  <a:pt x="634" y="341"/>
                </a:lnTo>
                <a:lnTo>
                  <a:pt x="617" y="345"/>
                </a:lnTo>
                <a:lnTo>
                  <a:pt x="579" y="354"/>
                </a:lnTo>
                <a:lnTo>
                  <a:pt x="558" y="362"/>
                </a:lnTo>
                <a:lnTo>
                  <a:pt x="537" y="376"/>
                </a:lnTo>
                <a:lnTo>
                  <a:pt x="486" y="393"/>
                </a:lnTo>
                <a:lnTo>
                  <a:pt x="431" y="410"/>
                </a:lnTo>
                <a:lnTo>
                  <a:pt x="406" y="415"/>
                </a:lnTo>
                <a:lnTo>
                  <a:pt x="389" y="415"/>
                </a:lnTo>
                <a:lnTo>
                  <a:pt x="376" y="410"/>
                </a:lnTo>
                <a:lnTo>
                  <a:pt x="372" y="406"/>
                </a:lnTo>
                <a:lnTo>
                  <a:pt x="368" y="393"/>
                </a:lnTo>
                <a:lnTo>
                  <a:pt x="364" y="376"/>
                </a:lnTo>
                <a:lnTo>
                  <a:pt x="364" y="275"/>
                </a:lnTo>
                <a:lnTo>
                  <a:pt x="368" y="275"/>
                </a:lnTo>
                <a:lnTo>
                  <a:pt x="368" y="280"/>
                </a:lnTo>
                <a:lnTo>
                  <a:pt x="364" y="310"/>
                </a:lnTo>
                <a:lnTo>
                  <a:pt x="360" y="332"/>
                </a:lnTo>
                <a:lnTo>
                  <a:pt x="360" y="358"/>
                </a:lnTo>
                <a:lnTo>
                  <a:pt x="355" y="389"/>
                </a:lnTo>
                <a:lnTo>
                  <a:pt x="347" y="406"/>
                </a:lnTo>
                <a:lnTo>
                  <a:pt x="338" y="415"/>
                </a:lnTo>
                <a:lnTo>
                  <a:pt x="334" y="419"/>
                </a:lnTo>
                <a:lnTo>
                  <a:pt x="326" y="419"/>
                </a:lnTo>
                <a:lnTo>
                  <a:pt x="296" y="410"/>
                </a:lnTo>
                <a:lnTo>
                  <a:pt x="207" y="410"/>
                </a:lnTo>
                <a:lnTo>
                  <a:pt x="182" y="406"/>
                </a:lnTo>
                <a:lnTo>
                  <a:pt x="152" y="402"/>
                </a:lnTo>
                <a:lnTo>
                  <a:pt x="123" y="393"/>
                </a:lnTo>
                <a:lnTo>
                  <a:pt x="106" y="380"/>
                </a:lnTo>
                <a:lnTo>
                  <a:pt x="102" y="376"/>
                </a:lnTo>
                <a:lnTo>
                  <a:pt x="97" y="362"/>
                </a:lnTo>
                <a:lnTo>
                  <a:pt x="106" y="349"/>
                </a:lnTo>
                <a:lnTo>
                  <a:pt x="119" y="314"/>
                </a:lnTo>
                <a:lnTo>
                  <a:pt x="123" y="293"/>
                </a:lnTo>
                <a:lnTo>
                  <a:pt x="136" y="271"/>
                </a:lnTo>
                <a:lnTo>
                  <a:pt x="140" y="258"/>
                </a:lnTo>
                <a:lnTo>
                  <a:pt x="144" y="258"/>
                </a:lnTo>
                <a:lnTo>
                  <a:pt x="140" y="262"/>
                </a:lnTo>
                <a:lnTo>
                  <a:pt x="131" y="275"/>
                </a:lnTo>
                <a:lnTo>
                  <a:pt x="97" y="345"/>
                </a:lnTo>
                <a:lnTo>
                  <a:pt x="76" y="367"/>
                </a:lnTo>
                <a:lnTo>
                  <a:pt x="72" y="371"/>
                </a:lnTo>
                <a:lnTo>
                  <a:pt x="64" y="371"/>
                </a:lnTo>
                <a:lnTo>
                  <a:pt x="55" y="367"/>
                </a:lnTo>
                <a:lnTo>
                  <a:pt x="34" y="349"/>
                </a:lnTo>
                <a:lnTo>
                  <a:pt x="30" y="345"/>
                </a:lnTo>
                <a:lnTo>
                  <a:pt x="13" y="323"/>
                </a:lnTo>
                <a:lnTo>
                  <a:pt x="5" y="297"/>
                </a:lnTo>
                <a:lnTo>
                  <a:pt x="0" y="275"/>
                </a:lnTo>
                <a:lnTo>
                  <a:pt x="0" y="249"/>
                </a:lnTo>
                <a:lnTo>
                  <a:pt x="9" y="188"/>
                </a:lnTo>
                <a:lnTo>
                  <a:pt x="13" y="175"/>
                </a:lnTo>
                <a:lnTo>
                  <a:pt x="17" y="153"/>
                </a:lnTo>
                <a:lnTo>
                  <a:pt x="30" y="114"/>
                </a:lnTo>
                <a:lnTo>
                  <a:pt x="47" y="70"/>
                </a:lnTo>
                <a:lnTo>
                  <a:pt x="55" y="7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31" name="Freeform 50"/>
          <p:cNvSpPr>
            <a:spLocks noChangeAspect="1"/>
          </p:cNvSpPr>
          <p:nvPr/>
        </p:nvSpPr>
        <p:spPr bwMode="auto">
          <a:xfrm>
            <a:off x="2286001" y="2619375"/>
            <a:ext cx="352425" cy="82550"/>
          </a:xfrm>
          <a:custGeom>
            <a:avLst/>
            <a:gdLst>
              <a:gd name="T0" fmla="*/ 352607894 w 343"/>
              <a:gd name="T1" fmla="*/ 92087869 h 74"/>
              <a:gd name="T2" fmla="*/ 352607894 w 343"/>
              <a:gd name="T3" fmla="*/ 59732727 h 74"/>
              <a:gd name="T4" fmla="*/ 344162027 w 343"/>
              <a:gd name="T5" fmla="*/ 32355133 h 74"/>
              <a:gd name="T6" fmla="*/ 338882846 w 343"/>
              <a:gd name="T7" fmla="*/ 21155111 h 74"/>
              <a:gd name="T8" fmla="*/ 316712958 w 343"/>
              <a:gd name="T9" fmla="*/ 11200027 h 74"/>
              <a:gd name="T10" fmla="*/ 254426164 w 343"/>
              <a:gd name="T11" fmla="*/ 11200027 h 74"/>
              <a:gd name="T12" fmla="*/ 210086389 w 343"/>
              <a:gd name="T13" fmla="*/ 16177567 h 74"/>
              <a:gd name="T14" fmla="*/ 156245526 w 343"/>
              <a:gd name="T15" fmla="*/ 21155111 h 74"/>
              <a:gd name="T16" fmla="*/ 142521505 w 343"/>
              <a:gd name="T17" fmla="*/ 16177567 h 74"/>
              <a:gd name="T18" fmla="*/ 76010782 w 343"/>
              <a:gd name="T19" fmla="*/ 16177567 h 74"/>
              <a:gd name="T20" fmla="*/ 49617945 w 343"/>
              <a:gd name="T21" fmla="*/ 21155111 h 74"/>
              <a:gd name="T22" fmla="*/ 27448049 w 343"/>
              <a:gd name="T23" fmla="*/ 27377593 h 74"/>
              <a:gd name="T24" fmla="*/ 17946962 w 343"/>
              <a:gd name="T25" fmla="*/ 38577624 h 74"/>
              <a:gd name="T26" fmla="*/ 9501091 w 343"/>
              <a:gd name="T27" fmla="*/ 48532704 h 74"/>
              <a:gd name="T28" fmla="*/ 0 w 343"/>
              <a:gd name="T29" fmla="*/ 48532704 h 74"/>
              <a:gd name="T30" fmla="*/ 9501091 w 343"/>
              <a:gd name="T31" fmla="*/ 32355133 h 74"/>
              <a:gd name="T32" fmla="*/ 13724025 w 343"/>
              <a:gd name="T33" fmla="*/ 27377593 h 74"/>
              <a:gd name="T34" fmla="*/ 27448049 w 343"/>
              <a:gd name="T35" fmla="*/ 16177567 h 74"/>
              <a:gd name="T36" fmla="*/ 49617945 w 343"/>
              <a:gd name="T37" fmla="*/ 11200027 h 74"/>
              <a:gd name="T38" fmla="*/ 76010782 w 343"/>
              <a:gd name="T39" fmla="*/ 4977542 h 74"/>
              <a:gd name="T40" fmla="*/ 142521505 w 343"/>
              <a:gd name="T41" fmla="*/ 4977542 h 74"/>
              <a:gd name="T42" fmla="*/ 156245526 w 343"/>
              <a:gd name="T43" fmla="*/ 11200027 h 74"/>
              <a:gd name="T44" fmla="*/ 210086389 w 343"/>
              <a:gd name="T45" fmla="*/ 4977542 h 74"/>
              <a:gd name="T46" fmla="*/ 254426164 w 343"/>
              <a:gd name="T47" fmla="*/ 0 h 74"/>
              <a:gd name="T48" fmla="*/ 316712958 w 343"/>
              <a:gd name="T49" fmla="*/ 0 h 74"/>
              <a:gd name="T50" fmla="*/ 338882846 w 343"/>
              <a:gd name="T51" fmla="*/ 11200027 h 74"/>
              <a:gd name="T52" fmla="*/ 344162027 w 343"/>
              <a:gd name="T53" fmla="*/ 16177567 h 74"/>
              <a:gd name="T54" fmla="*/ 352607894 w 343"/>
              <a:gd name="T55" fmla="*/ 32355133 h 74"/>
              <a:gd name="T56" fmla="*/ 362108981 w 343"/>
              <a:gd name="T57" fmla="*/ 59732727 h 74"/>
              <a:gd name="T58" fmla="*/ 362108981 w 343"/>
              <a:gd name="T59" fmla="*/ 92087869 h 74"/>
              <a:gd name="T60" fmla="*/ 352607894 w 343"/>
              <a:gd name="T61" fmla="*/ 92087869 h 7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43"/>
              <a:gd name="T94" fmla="*/ 0 h 74"/>
              <a:gd name="T95" fmla="*/ 343 w 343"/>
              <a:gd name="T96" fmla="*/ 74 h 7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43" h="74">
                <a:moveTo>
                  <a:pt x="334" y="74"/>
                </a:moveTo>
                <a:lnTo>
                  <a:pt x="334" y="48"/>
                </a:lnTo>
                <a:lnTo>
                  <a:pt x="326" y="26"/>
                </a:lnTo>
                <a:lnTo>
                  <a:pt x="321" y="17"/>
                </a:lnTo>
                <a:lnTo>
                  <a:pt x="300" y="9"/>
                </a:lnTo>
                <a:lnTo>
                  <a:pt x="241" y="9"/>
                </a:lnTo>
                <a:lnTo>
                  <a:pt x="199" y="13"/>
                </a:lnTo>
                <a:lnTo>
                  <a:pt x="148" y="17"/>
                </a:lnTo>
                <a:lnTo>
                  <a:pt x="135" y="13"/>
                </a:lnTo>
                <a:lnTo>
                  <a:pt x="72" y="13"/>
                </a:lnTo>
                <a:lnTo>
                  <a:pt x="47" y="17"/>
                </a:lnTo>
                <a:lnTo>
                  <a:pt x="26" y="22"/>
                </a:lnTo>
                <a:lnTo>
                  <a:pt x="17" y="31"/>
                </a:lnTo>
                <a:lnTo>
                  <a:pt x="9" y="39"/>
                </a:lnTo>
                <a:lnTo>
                  <a:pt x="0" y="39"/>
                </a:lnTo>
                <a:lnTo>
                  <a:pt x="9" y="26"/>
                </a:lnTo>
                <a:lnTo>
                  <a:pt x="13" y="22"/>
                </a:lnTo>
                <a:lnTo>
                  <a:pt x="26" y="13"/>
                </a:lnTo>
                <a:lnTo>
                  <a:pt x="47" y="9"/>
                </a:lnTo>
                <a:lnTo>
                  <a:pt x="72" y="4"/>
                </a:lnTo>
                <a:lnTo>
                  <a:pt x="135" y="4"/>
                </a:lnTo>
                <a:lnTo>
                  <a:pt x="148" y="9"/>
                </a:lnTo>
                <a:lnTo>
                  <a:pt x="199" y="4"/>
                </a:lnTo>
                <a:lnTo>
                  <a:pt x="241" y="0"/>
                </a:lnTo>
                <a:lnTo>
                  <a:pt x="300" y="0"/>
                </a:lnTo>
                <a:lnTo>
                  <a:pt x="321" y="9"/>
                </a:lnTo>
                <a:lnTo>
                  <a:pt x="326" y="13"/>
                </a:lnTo>
                <a:lnTo>
                  <a:pt x="334" y="26"/>
                </a:lnTo>
                <a:lnTo>
                  <a:pt x="343" y="48"/>
                </a:lnTo>
                <a:lnTo>
                  <a:pt x="343" y="74"/>
                </a:lnTo>
                <a:lnTo>
                  <a:pt x="334" y="7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32" name="Freeform 51"/>
          <p:cNvSpPr>
            <a:spLocks noChangeAspect="1"/>
          </p:cNvSpPr>
          <p:nvPr/>
        </p:nvSpPr>
        <p:spPr bwMode="auto">
          <a:xfrm>
            <a:off x="2278063" y="2662239"/>
            <a:ext cx="17462" cy="39687"/>
          </a:xfrm>
          <a:custGeom>
            <a:avLst/>
            <a:gdLst>
              <a:gd name="T0" fmla="*/ 17936556 w 17"/>
              <a:gd name="T1" fmla="*/ 0 h 35"/>
              <a:gd name="T2" fmla="*/ 8440309 w 17"/>
              <a:gd name="T3" fmla="*/ 45001654 h 35"/>
              <a:gd name="T4" fmla="*/ 0 w 17"/>
              <a:gd name="T5" fmla="*/ 45001654 h 35"/>
              <a:gd name="T6" fmla="*/ 8440309 w 17"/>
              <a:gd name="T7" fmla="*/ 0 h 35"/>
              <a:gd name="T8" fmla="*/ 17936556 w 17"/>
              <a:gd name="T9" fmla="*/ 0 h 35"/>
              <a:gd name="T10" fmla="*/ 0 60000 65536"/>
              <a:gd name="T11" fmla="*/ 0 60000 65536"/>
              <a:gd name="T12" fmla="*/ 0 60000 65536"/>
              <a:gd name="T13" fmla="*/ 0 60000 65536"/>
              <a:gd name="T14" fmla="*/ 0 60000 65536"/>
              <a:gd name="T15" fmla="*/ 0 w 17"/>
              <a:gd name="T16" fmla="*/ 0 h 35"/>
              <a:gd name="T17" fmla="*/ 17 w 17"/>
              <a:gd name="T18" fmla="*/ 35 h 35"/>
            </a:gdLst>
            <a:ahLst/>
            <a:cxnLst>
              <a:cxn ang="T10">
                <a:pos x="T0" y="T1"/>
              </a:cxn>
              <a:cxn ang="T11">
                <a:pos x="T2" y="T3"/>
              </a:cxn>
              <a:cxn ang="T12">
                <a:pos x="T4" y="T5"/>
              </a:cxn>
              <a:cxn ang="T13">
                <a:pos x="T6" y="T7"/>
              </a:cxn>
              <a:cxn ang="T14">
                <a:pos x="T8" y="T9"/>
              </a:cxn>
            </a:cxnLst>
            <a:rect l="T15" t="T16" r="T17" b="T18"/>
            <a:pathLst>
              <a:path w="17" h="35">
                <a:moveTo>
                  <a:pt x="17" y="0"/>
                </a:moveTo>
                <a:lnTo>
                  <a:pt x="8" y="35"/>
                </a:lnTo>
                <a:lnTo>
                  <a:pt x="0" y="35"/>
                </a:lnTo>
                <a:lnTo>
                  <a:pt x="8"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33" name="Freeform 52"/>
          <p:cNvSpPr>
            <a:spLocks noChangeAspect="1"/>
          </p:cNvSpPr>
          <p:nvPr/>
        </p:nvSpPr>
        <p:spPr bwMode="auto">
          <a:xfrm>
            <a:off x="2236788" y="2624138"/>
            <a:ext cx="652462" cy="461962"/>
          </a:xfrm>
          <a:custGeom>
            <a:avLst/>
            <a:gdLst>
              <a:gd name="T0" fmla="*/ 48109355 w 638"/>
              <a:gd name="T1" fmla="*/ 86738662 h 415"/>
              <a:gd name="T2" fmla="*/ 16733909 w 638"/>
              <a:gd name="T3" fmla="*/ 189586992 h 415"/>
              <a:gd name="T4" fmla="*/ 8366443 w 638"/>
              <a:gd name="T5" fmla="*/ 232955749 h 415"/>
              <a:gd name="T6" fmla="*/ 0 w 638"/>
              <a:gd name="T7" fmla="*/ 340759908 h 415"/>
              <a:gd name="T8" fmla="*/ 12550177 w 638"/>
              <a:gd name="T9" fmla="*/ 400238332 h 415"/>
              <a:gd name="T10" fmla="*/ 52292064 w 638"/>
              <a:gd name="T11" fmla="*/ 448563996 h 415"/>
              <a:gd name="T12" fmla="*/ 70072174 w 638"/>
              <a:gd name="T13" fmla="*/ 454759851 h 415"/>
              <a:gd name="T14" fmla="*/ 127593120 w 638"/>
              <a:gd name="T15" fmla="*/ 340759908 h 415"/>
              <a:gd name="T16" fmla="*/ 141189514 w 638"/>
              <a:gd name="T17" fmla="*/ 313499705 h 415"/>
              <a:gd name="T18" fmla="*/ 145373246 w 638"/>
              <a:gd name="T19" fmla="*/ 319695560 h 415"/>
              <a:gd name="T20" fmla="*/ 127593120 w 638"/>
              <a:gd name="T21" fmla="*/ 363064317 h 415"/>
              <a:gd name="T22" fmla="*/ 109814049 w 638"/>
              <a:gd name="T23" fmla="*/ 432455441 h 415"/>
              <a:gd name="T24" fmla="*/ 105630317 w 638"/>
              <a:gd name="T25" fmla="*/ 465912612 h 415"/>
              <a:gd name="T26" fmla="*/ 153739688 w 638"/>
              <a:gd name="T27" fmla="*/ 491933866 h 415"/>
              <a:gd name="T28" fmla="*/ 211261656 w 638"/>
              <a:gd name="T29" fmla="*/ 503086628 h 415"/>
              <a:gd name="T30" fmla="*/ 335717265 w 638"/>
              <a:gd name="T31" fmla="*/ 514238276 h 415"/>
              <a:gd name="T32" fmla="*/ 353497359 w 638"/>
              <a:gd name="T33" fmla="*/ 503086628 h 415"/>
              <a:gd name="T34" fmla="*/ 366047532 w 638"/>
              <a:gd name="T35" fmla="*/ 443608203 h 415"/>
              <a:gd name="T36" fmla="*/ 371276430 w 638"/>
              <a:gd name="T37" fmla="*/ 384129778 h 415"/>
              <a:gd name="T38" fmla="*/ 375460162 w 638"/>
              <a:gd name="T39" fmla="*/ 335804114 h 415"/>
              <a:gd name="T40" fmla="*/ 379642872 w 638"/>
              <a:gd name="T41" fmla="*/ 465912612 h 415"/>
              <a:gd name="T42" fmla="*/ 388010336 w 638"/>
              <a:gd name="T43" fmla="*/ 503086628 h 415"/>
              <a:gd name="T44" fmla="*/ 419385769 w 638"/>
              <a:gd name="T45" fmla="*/ 508042421 h 415"/>
              <a:gd name="T46" fmla="*/ 503053251 w 638"/>
              <a:gd name="T47" fmla="*/ 482021167 h 415"/>
              <a:gd name="T48" fmla="*/ 578354419 w 638"/>
              <a:gd name="T49" fmla="*/ 443608203 h 415"/>
              <a:gd name="T50" fmla="*/ 640060119 w 638"/>
              <a:gd name="T51" fmla="*/ 422542742 h 415"/>
              <a:gd name="T52" fmla="*/ 667251821 w 638"/>
              <a:gd name="T53" fmla="*/ 406434187 h 415"/>
              <a:gd name="T54" fmla="*/ 663068089 w 638"/>
              <a:gd name="T55" fmla="*/ 356869575 h 415"/>
              <a:gd name="T56" fmla="*/ 645289017 w 638"/>
              <a:gd name="T57" fmla="*/ 303587005 h 415"/>
              <a:gd name="T58" fmla="*/ 631692655 w 638"/>
              <a:gd name="T59" fmla="*/ 237912656 h 415"/>
              <a:gd name="T60" fmla="*/ 627509946 w 638"/>
              <a:gd name="T61" fmla="*/ 205695547 h 415"/>
              <a:gd name="T62" fmla="*/ 613913584 w 638"/>
              <a:gd name="T63" fmla="*/ 178434231 h 415"/>
              <a:gd name="T64" fmla="*/ 574171709 w 638"/>
              <a:gd name="T65" fmla="*/ 152412977 h 415"/>
              <a:gd name="T66" fmla="*/ 565804245 w 638"/>
              <a:gd name="T67" fmla="*/ 135065439 h 415"/>
              <a:gd name="T68" fmla="*/ 560575347 w 638"/>
              <a:gd name="T69" fmla="*/ 75587014 h 415"/>
              <a:gd name="T70" fmla="*/ 552208906 w 638"/>
              <a:gd name="T71" fmla="*/ 38412981 h 415"/>
              <a:gd name="T72" fmla="*/ 512465881 w 638"/>
              <a:gd name="T73" fmla="*/ 22304418 h 415"/>
              <a:gd name="T74" fmla="*/ 463311376 w 638"/>
              <a:gd name="T75" fmla="*/ 6195857 h 415"/>
              <a:gd name="T76" fmla="*/ 427752211 w 638"/>
              <a:gd name="T77" fmla="*/ 11151652 h 415"/>
              <a:gd name="T78" fmla="*/ 411018305 w 638"/>
              <a:gd name="T79" fmla="*/ 43369888 h 415"/>
              <a:gd name="T80" fmla="*/ 405789407 w 638"/>
              <a:gd name="T81" fmla="*/ 86738662 h 415"/>
              <a:gd name="T82" fmla="*/ 397422966 w 638"/>
              <a:gd name="T83" fmla="*/ 27261324 h 415"/>
              <a:gd name="T84" fmla="*/ 366047532 w 638"/>
              <a:gd name="T85" fmla="*/ 0 h 415"/>
              <a:gd name="T86" fmla="*/ 260416161 w 638"/>
              <a:gd name="T87" fmla="*/ 6195857 h 415"/>
              <a:gd name="T88" fmla="*/ 193482585 w 638"/>
              <a:gd name="T89" fmla="*/ 6195857 h 415"/>
              <a:gd name="T90" fmla="*/ 101447607 w 638"/>
              <a:gd name="T91" fmla="*/ 11151652 h 415"/>
              <a:gd name="T92" fmla="*/ 65888426 w 638"/>
              <a:gd name="T93" fmla="*/ 27261324 h 41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38"/>
              <a:gd name="T142" fmla="*/ 0 h 415"/>
              <a:gd name="T143" fmla="*/ 638 w 638"/>
              <a:gd name="T144" fmla="*/ 415 h 41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38" h="415">
                <a:moveTo>
                  <a:pt x="54" y="35"/>
                </a:moveTo>
                <a:lnTo>
                  <a:pt x="46" y="70"/>
                </a:lnTo>
                <a:lnTo>
                  <a:pt x="29" y="114"/>
                </a:lnTo>
                <a:lnTo>
                  <a:pt x="16" y="153"/>
                </a:lnTo>
                <a:lnTo>
                  <a:pt x="12" y="175"/>
                </a:lnTo>
                <a:lnTo>
                  <a:pt x="8" y="188"/>
                </a:lnTo>
                <a:lnTo>
                  <a:pt x="0" y="249"/>
                </a:lnTo>
                <a:lnTo>
                  <a:pt x="0" y="275"/>
                </a:lnTo>
                <a:lnTo>
                  <a:pt x="4" y="297"/>
                </a:lnTo>
                <a:lnTo>
                  <a:pt x="12" y="323"/>
                </a:lnTo>
                <a:lnTo>
                  <a:pt x="29" y="345"/>
                </a:lnTo>
                <a:lnTo>
                  <a:pt x="50" y="362"/>
                </a:lnTo>
                <a:lnTo>
                  <a:pt x="59" y="367"/>
                </a:lnTo>
                <a:lnTo>
                  <a:pt x="67" y="367"/>
                </a:lnTo>
                <a:lnTo>
                  <a:pt x="88" y="345"/>
                </a:lnTo>
                <a:lnTo>
                  <a:pt x="122" y="275"/>
                </a:lnTo>
                <a:lnTo>
                  <a:pt x="131" y="262"/>
                </a:lnTo>
                <a:lnTo>
                  <a:pt x="135" y="253"/>
                </a:lnTo>
                <a:lnTo>
                  <a:pt x="139" y="253"/>
                </a:lnTo>
                <a:lnTo>
                  <a:pt x="139" y="258"/>
                </a:lnTo>
                <a:lnTo>
                  <a:pt x="135" y="271"/>
                </a:lnTo>
                <a:lnTo>
                  <a:pt x="122" y="293"/>
                </a:lnTo>
                <a:lnTo>
                  <a:pt x="118" y="314"/>
                </a:lnTo>
                <a:lnTo>
                  <a:pt x="105" y="349"/>
                </a:lnTo>
                <a:lnTo>
                  <a:pt x="97" y="362"/>
                </a:lnTo>
                <a:lnTo>
                  <a:pt x="101" y="376"/>
                </a:lnTo>
                <a:lnTo>
                  <a:pt x="118" y="389"/>
                </a:lnTo>
                <a:lnTo>
                  <a:pt x="147" y="397"/>
                </a:lnTo>
                <a:lnTo>
                  <a:pt x="177" y="402"/>
                </a:lnTo>
                <a:lnTo>
                  <a:pt x="202" y="406"/>
                </a:lnTo>
                <a:lnTo>
                  <a:pt x="291" y="406"/>
                </a:lnTo>
                <a:lnTo>
                  <a:pt x="321" y="415"/>
                </a:lnTo>
                <a:lnTo>
                  <a:pt x="329" y="415"/>
                </a:lnTo>
                <a:lnTo>
                  <a:pt x="338" y="406"/>
                </a:lnTo>
                <a:lnTo>
                  <a:pt x="346" y="389"/>
                </a:lnTo>
                <a:lnTo>
                  <a:pt x="350" y="358"/>
                </a:lnTo>
                <a:lnTo>
                  <a:pt x="350" y="332"/>
                </a:lnTo>
                <a:lnTo>
                  <a:pt x="355" y="310"/>
                </a:lnTo>
                <a:lnTo>
                  <a:pt x="359" y="280"/>
                </a:lnTo>
                <a:lnTo>
                  <a:pt x="359" y="271"/>
                </a:lnTo>
                <a:lnTo>
                  <a:pt x="363" y="271"/>
                </a:lnTo>
                <a:lnTo>
                  <a:pt x="363" y="376"/>
                </a:lnTo>
                <a:lnTo>
                  <a:pt x="367" y="393"/>
                </a:lnTo>
                <a:lnTo>
                  <a:pt x="371" y="406"/>
                </a:lnTo>
                <a:lnTo>
                  <a:pt x="384" y="410"/>
                </a:lnTo>
                <a:lnTo>
                  <a:pt x="401" y="410"/>
                </a:lnTo>
                <a:lnTo>
                  <a:pt x="426" y="406"/>
                </a:lnTo>
                <a:lnTo>
                  <a:pt x="481" y="389"/>
                </a:lnTo>
                <a:lnTo>
                  <a:pt x="532" y="371"/>
                </a:lnTo>
                <a:lnTo>
                  <a:pt x="553" y="358"/>
                </a:lnTo>
                <a:lnTo>
                  <a:pt x="574" y="349"/>
                </a:lnTo>
                <a:lnTo>
                  <a:pt x="612" y="341"/>
                </a:lnTo>
                <a:lnTo>
                  <a:pt x="629" y="336"/>
                </a:lnTo>
                <a:lnTo>
                  <a:pt x="638" y="328"/>
                </a:lnTo>
                <a:lnTo>
                  <a:pt x="638" y="310"/>
                </a:lnTo>
                <a:lnTo>
                  <a:pt x="634" y="288"/>
                </a:lnTo>
                <a:lnTo>
                  <a:pt x="621" y="266"/>
                </a:lnTo>
                <a:lnTo>
                  <a:pt x="617" y="245"/>
                </a:lnTo>
                <a:lnTo>
                  <a:pt x="608" y="214"/>
                </a:lnTo>
                <a:lnTo>
                  <a:pt x="604" y="192"/>
                </a:lnTo>
                <a:lnTo>
                  <a:pt x="604" y="179"/>
                </a:lnTo>
                <a:lnTo>
                  <a:pt x="600" y="166"/>
                </a:lnTo>
                <a:lnTo>
                  <a:pt x="591" y="153"/>
                </a:lnTo>
                <a:lnTo>
                  <a:pt x="587" y="144"/>
                </a:lnTo>
                <a:lnTo>
                  <a:pt x="570" y="131"/>
                </a:lnTo>
                <a:lnTo>
                  <a:pt x="549" y="123"/>
                </a:lnTo>
                <a:lnTo>
                  <a:pt x="545" y="118"/>
                </a:lnTo>
                <a:lnTo>
                  <a:pt x="541" y="109"/>
                </a:lnTo>
                <a:lnTo>
                  <a:pt x="541" y="88"/>
                </a:lnTo>
                <a:lnTo>
                  <a:pt x="536" y="61"/>
                </a:lnTo>
                <a:lnTo>
                  <a:pt x="528" y="44"/>
                </a:lnTo>
                <a:lnTo>
                  <a:pt x="528" y="31"/>
                </a:lnTo>
                <a:lnTo>
                  <a:pt x="511" y="22"/>
                </a:lnTo>
                <a:lnTo>
                  <a:pt x="490" y="18"/>
                </a:lnTo>
                <a:lnTo>
                  <a:pt x="460" y="9"/>
                </a:lnTo>
                <a:lnTo>
                  <a:pt x="443" y="5"/>
                </a:lnTo>
                <a:lnTo>
                  <a:pt x="431" y="5"/>
                </a:lnTo>
                <a:lnTo>
                  <a:pt x="409" y="9"/>
                </a:lnTo>
                <a:lnTo>
                  <a:pt x="397" y="22"/>
                </a:lnTo>
                <a:lnTo>
                  <a:pt x="393" y="35"/>
                </a:lnTo>
                <a:lnTo>
                  <a:pt x="388" y="53"/>
                </a:lnTo>
                <a:lnTo>
                  <a:pt x="388" y="70"/>
                </a:lnTo>
                <a:lnTo>
                  <a:pt x="388" y="44"/>
                </a:lnTo>
                <a:lnTo>
                  <a:pt x="380" y="22"/>
                </a:lnTo>
                <a:lnTo>
                  <a:pt x="371" y="9"/>
                </a:lnTo>
                <a:lnTo>
                  <a:pt x="350" y="0"/>
                </a:lnTo>
                <a:lnTo>
                  <a:pt x="291" y="0"/>
                </a:lnTo>
                <a:lnTo>
                  <a:pt x="249" y="5"/>
                </a:lnTo>
                <a:lnTo>
                  <a:pt x="198" y="9"/>
                </a:lnTo>
                <a:lnTo>
                  <a:pt x="185" y="5"/>
                </a:lnTo>
                <a:lnTo>
                  <a:pt x="122" y="5"/>
                </a:lnTo>
                <a:lnTo>
                  <a:pt x="97" y="9"/>
                </a:lnTo>
                <a:lnTo>
                  <a:pt x="76" y="13"/>
                </a:lnTo>
                <a:lnTo>
                  <a:pt x="63" y="22"/>
                </a:lnTo>
                <a:lnTo>
                  <a:pt x="54" y="35"/>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34" name="Freeform 53"/>
          <p:cNvSpPr>
            <a:spLocks noChangeAspect="1"/>
          </p:cNvSpPr>
          <p:nvPr/>
        </p:nvSpPr>
        <p:spPr bwMode="auto">
          <a:xfrm>
            <a:off x="2230439" y="2624139"/>
            <a:ext cx="661987" cy="466725"/>
          </a:xfrm>
          <a:custGeom>
            <a:avLst/>
            <a:gdLst>
              <a:gd name="T0" fmla="*/ 27218202 w 647"/>
              <a:gd name="T1" fmla="*/ 189839016 h 419"/>
              <a:gd name="T2" fmla="*/ 9421293 w 647"/>
              <a:gd name="T3" fmla="*/ 308954177 h 419"/>
              <a:gd name="T4" fmla="*/ 21983698 w 647"/>
              <a:gd name="T5" fmla="*/ 400770876 h 419"/>
              <a:gd name="T6" fmla="*/ 66998805 w 647"/>
              <a:gd name="T7" fmla="*/ 449162113 h 419"/>
              <a:gd name="T8" fmla="*/ 128764129 w 647"/>
              <a:gd name="T9" fmla="*/ 341213888 h 419"/>
              <a:gd name="T10" fmla="*/ 146561066 w 647"/>
              <a:gd name="T11" fmla="*/ 308954177 h 419"/>
              <a:gd name="T12" fmla="*/ 154935658 w 647"/>
              <a:gd name="T13" fmla="*/ 320121043 h 419"/>
              <a:gd name="T14" fmla="*/ 132951937 w 647"/>
              <a:gd name="T15" fmla="*/ 389604011 h 419"/>
              <a:gd name="T16" fmla="*/ 115155032 w 647"/>
              <a:gd name="T17" fmla="*/ 466532298 h 419"/>
              <a:gd name="T18" fmla="*/ 190529468 w 647"/>
              <a:gd name="T19" fmla="*/ 492588690 h 419"/>
              <a:gd name="T20" fmla="*/ 341277319 w 647"/>
              <a:gd name="T21" fmla="*/ 508719102 h 419"/>
              <a:gd name="T22" fmla="*/ 363262032 w 647"/>
              <a:gd name="T23" fmla="*/ 482662711 h 419"/>
              <a:gd name="T24" fmla="*/ 371636625 w 647"/>
              <a:gd name="T25" fmla="*/ 384641578 h 419"/>
              <a:gd name="T26" fmla="*/ 381058937 w 647"/>
              <a:gd name="T27" fmla="*/ 330047022 h 419"/>
              <a:gd name="T28" fmla="*/ 389433530 w 647"/>
              <a:gd name="T29" fmla="*/ 466532298 h 419"/>
              <a:gd name="T30" fmla="*/ 407230435 w 647"/>
              <a:gd name="T31" fmla="*/ 503755555 h 419"/>
              <a:gd name="T32" fmla="*/ 508776337 w 647"/>
              <a:gd name="T33" fmla="*/ 476458277 h 419"/>
              <a:gd name="T34" fmla="*/ 606134560 w 647"/>
              <a:gd name="T35" fmla="*/ 428068154 h 419"/>
              <a:gd name="T36" fmla="*/ 668946564 w 647"/>
              <a:gd name="T37" fmla="*/ 406975309 h 419"/>
              <a:gd name="T38" fmla="*/ 651149659 w 647"/>
              <a:gd name="T39" fmla="*/ 330047022 h 419"/>
              <a:gd name="T40" fmla="*/ 633352754 w 647"/>
              <a:gd name="T41" fmla="*/ 238229139 h 419"/>
              <a:gd name="T42" fmla="*/ 619743657 w 647"/>
              <a:gd name="T43" fmla="*/ 189839016 h 419"/>
              <a:gd name="T44" fmla="*/ 579963062 w 647"/>
              <a:gd name="T45" fmla="*/ 157579305 h 419"/>
              <a:gd name="T46" fmla="*/ 566353965 w 647"/>
              <a:gd name="T47" fmla="*/ 135244425 h 419"/>
              <a:gd name="T48" fmla="*/ 553791564 w 647"/>
              <a:gd name="T49" fmla="*/ 54594574 h 419"/>
              <a:gd name="T50" fmla="*/ 518197626 w 647"/>
              <a:gd name="T51" fmla="*/ 27297287 h 419"/>
              <a:gd name="T52" fmla="*/ 456432318 w 647"/>
              <a:gd name="T53" fmla="*/ 11166870 h 419"/>
              <a:gd name="T54" fmla="*/ 420839532 w 647"/>
              <a:gd name="T55" fmla="*/ 43427708 h 419"/>
              <a:gd name="T56" fmla="*/ 407230435 w 647"/>
              <a:gd name="T57" fmla="*/ 86854302 h 419"/>
              <a:gd name="T58" fmla="*/ 416651724 w 647"/>
              <a:gd name="T59" fmla="*/ 27297287 h 419"/>
              <a:gd name="T60" fmla="*/ 456432318 w 647"/>
              <a:gd name="T61" fmla="*/ 0 h 419"/>
              <a:gd name="T62" fmla="*/ 518197626 w 647"/>
              <a:gd name="T63" fmla="*/ 16130417 h 419"/>
              <a:gd name="T64" fmla="*/ 562166157 w 647"/>
              <a:gd name="T65" fmla="*/ 38464161 h 419"/>
              <a:gd name="T66" fmla="*/ 575775254 w 647"/>
              <a:gd name="T67" fmla="*/ 109188033 h 419"/>
              <a:gd name="T68" fmla="*/ 579963062 w 647"/>
              <a:gd name="T69" fmla="*/ 146411325 h 419"/>
              <a:gd name="T70" fmla="*/ 623931465 w 647"/>
              <a:gd name="T71" fmla="*/ 178672150 h 419"/>
              <a:gd name="T72" fmla="*/ 641727347 w 647"/>
              <a:gd name="T73" fmla="*/ 222098726 h 419"/>
              <a:gd name="T74" fmla="*/ 655337467 w 647"/>
              <a:gd name="T75" fmla="*/ 303990630 h 419"/>
              <a:gd name="T76" fmla="*/ 677321157 w 647"/>
              <a:gd name="T77" fmla="*/ 384641578 h 419"/>
              <a:gd name="T78" fmla="*/ 663712060 w 647"/>
              <a:gd name="T79" fmla="*/ 423105722 h 419"/>
              <a:gd name="T80" fmla="*/ 584149847 w 647"/>
              <a:gd name="T81" fmla="*/ 449162113 h 419"/>
              <a:gd name="T82" fmla="*/ 451198837 w 647"/>
              <a:gd name="T83" fmla="*/ 508719102 h 419"/>
              <a:gd name="T84" fmla="*/ 393621338 w 647"/>
              <a:gd name="T85" fmla="*/ 508719102 h 419"/>
              <a:gd name="T86" fmla="*/ 381058937 w 647"/>
              <a:gd name="T87" fmla="*/ 466532298 h 419"/>
              <a:gd name="T88" fmla="*/ 385245722 w 647"/>
              <a:gd name="T89" fmla="*/ 347418321 h 419"/>
              <a:gd name="T90" fmla="*/ 376871129 w 647"/>
              <a:gd name="T91" fmla="*/ 444198567 h 419"/>
              <a:gd name="T92" fmla="*/ 353839720 w 647"/>
              <a:gd name="T93" fmla="*/ 514922421 h 419"/>
              <a:gd name="T94" fmla="*/ 309872340 w 647"/>
              <a:gd name="T95" fmla="*/ 508719102 h 419"/>
              <a:gd name="T96" fmla="*/ 159123466 w 647"/>
              <a:gd name="T97" fmla="*/ 498793123 h 419"/>
              <a:gd name="T98" fmla="*/ 106780439 w 647"/>
              <a:gd name="T99" fmla="*/ 466532298 h 419"/>
              <a:gd name="T100" fmla="*/ 124576321 w 647"/>
              <a:gd name="T101" fmla="*/ 389604011 h 419"/>
              <a:gd name="T102" fmla="*/ 146561066 w 647"/>
              <a:gd name="T103" fmla="*/ 320121043 h 419"/>
              <a:gd name="T104" fmla="*/ 146561066 w 647"/>
              <a:gd name="T105" fmla="*/ 325083475 h 419"/>
              <a:gd name="T106" fmla="*/ 79561222 w 647"/>
              <a:gd name="T107" fmla="*/ 455365432 h 419"/>
              <a:gd name="T108" fmla="*/ 57577516 w 647"/>
              <a:gd name="T109" fmla="*/ 455365432 h 419"/>
              <a:gd name="T110" fmla="*/ 13609101 w 647"/>
              <a:gd name="T111" fmla="*/ 400770876 h 419"/>
              <a:gd name="T112" fmla="*/ 0 w 647"/>
              <a:gd name="T113" fmla="*/ 308954177 h 419"/>
              <a:gd name="T114" fmla="*/ 17796913 w 647"/>
              <a:gd name="T115" fmla="*/ 189839016 h 419"/>
              <a:gd name="T116" fmla="*/ 57577516 w 647"/>
              <a:gd name="T117" fmla="*/ 86854302 h 41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47"/>
              <a:gd name="T178" fmla="*/ 0 h 419"/>
              <a:gd name="T179" fmla="*/ 647 w 647"/>
              <a:gd name="T180" fmla="*/ 419 h 41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47" h="419">
                <a:moveTo>
                  <a:pt x="55" y="70"/>
                </a:moveTo>
                <a:lnTo>
                  <a:pt x="38" y="114"/>
                </a:lnTo>
                <a:lnTo>
                  <a:pt x="26" y="153"/>
                </a:lnTo>
                <a:lnTo>
                  <a:pt x="21" y="175"/>
                </a:lnTo>
                <a:lnTo>
                  <a:pt x="17" y="188"/>
                </a:lnTo>
                <a:lnTo>
                  <a:pt x="9" y="249"/>
                </a:lnTo>
                <a:lnTo>
                  <a:pt x="9" y="275"/>
                </a:lnTo>
                <a:lnTo>
                  <a:pt x="13" y="297"/>
                </a:lnTo>
                <a:lnTo>
                  <a:pt x="21" y="323"/>
                </a:lnTo>
                <a:lnTo>
                  <a:pt x="38" y="341"/>
                </a:lnTo>
                <a:lnTo>
                  <a:pt x="55" y="358"/>
                </a:lnTo>
                <a:lnTo>
                  <a:pt x="64" y="362"/>
                </a:lnTo>
                <a:lnTo>
                  <a:pt x="72" y="362"/>
                </a:lnTo>
                <a:lnTo>
                  <a:pt x="89" y="345"/>
                </a:lnTo>
                <a:lnTo>
                  <a:pt x="123" y="275"/>
                </a:lnTo>
                <a:lnTo>
                  <a:pt x="131" y="262"/>
                </a:lnTo>
                <a:lnTo>
                  <a:pt x="136" y="253"/>
                </a:lnTo>
                <a:lnTo>
                  <a:pt x="140" y="249"/>
                </a:lnTo>
                <a:lnTo>
                  <a:pt x="144" y="249"/>
                </a:lnTo>
                <a:lnTo>
                  <a:pt x="148" y="253"/>
                </a:lnTo>
                <a:lnTo>
                  <a:pt x="148" y="258"/>
                </a:lnTo>
                <a:lnTo>
                  <a:pt x="144" y="271"/>
                </a:lnTo>
                <a:lnTo>
                  <a:pt x="131" y="293"/>
                </a:lnTo>
                <a:lnTo>
                  <a:pt x="127" y="314"/>
                </a:lnTo>
                <a:lnTo>
                  <a:pt x="114" y="349"/>
                </a:lnTo>
                <a:lnTo>
                  <a:pt x="106" y="362"/>
                </a:lnTo>
                <a:lnTo>
                  <a:pt x="110" y="376"/>
                </a:lnTo>
                <a:lnTo>
                  <a:pt x="123" y="384"/>
                </a:lnTo>
                <a:lnTo>
                  <a:pt x="152" y="393"/>
                </a:lnTo>
                <a:lnTo>
                  <a:pt x="182" y="397"/>
                </a:lnTo>
                <a:lnTo>
                  <a:pt x="207" y="402"/>
                </a:lnTo>
                <a:lnTo>
                  <a:pt x="296" y="402"/>
                </a:lnTo>
                <a:lnTo>
                  <a:pt x="326" y="410"/>
                </a:lnTo>
                <a:lnTo>
                  <a:pt x="334" y="410"/>
                </a:lnTo>
                <a:lnTo>
                  <a:pt x="338" y="406"/>
                </a:lnTo>
                <a:lnTo>
                  <a:pt x="347" y="389"/>
                </a:lnTo>
                <a:lnTo>
                  <a:pt x="351" y="358"/>
                </a:lnTo>
                <a:lnTo>
                  <a:pt x="351" y="332"/>
                </a:lnTo>
                <a:lnTo>
                  <a:pt x="355" y="310"/>
                </a:lnTo>
                <a:lnTo>
                  <a:pt x="360" y="280"/>
                </a:lnTo>
                <a:lnTo>
                  <a:pt x="360" y="271"/>
                </a:lnTo>
                <a:lnTo>
                  <a:pt x="364" y="266"/>
                </a:lnTo>
                <a:lnTo>
                  <a:pt x="368" y="266"/>
                </a:lnTo>
                <a:lnTo>
                  <a:pt x="372" y="271"/>
                </a:lnTo>
                <a:lnTo>
                  <a:pt x="372" y="376"/>
                </a:lnTo>
                <a:lnTo>
                  <a:pt x="376" y="393"/>
                </a:lnTo>
                <a:lnTo>
                  <a:pt x="381" y="402"/>
                </a:lnTo>
                <a:lnTo>
                  <a:pt x="389" y="406"/>
                </a:lnTo>
                <a:lnTo>
                  <a:pt x="406" y="406"/>
                </a:lnTo>
                <a:lnTo>
                  <a:pt x="431" y="402"/>
                </a:lnTo>
                <a:lnTo>
                  <a:pt x="486" y="384"/>
                </a:lnTo>
                <a:lnTo>
                  <a:pt x="537" y="367"/>
                </a:lnTo>
                <a:lnTo>
                  <a:pt x="558" y="354"/>
                </a:lnTo>
                <a:lnTo>
                  <a:pt x="579" y="345"/>
                </a:lnTo>
                <a:lnTo>
                  <a:pt x="617" y="336"/>
                </a:lnTo>
                <a:lnTo>
                  <a:pt x="634" y="332"/>
                </a:lnTo>
                <a:lnTo>
                  <a:pt x="639" y="328"/>
                </a:lnTo>
                <a:lnTo>
                  <a:pt x="639" y="310"/>
                </a:lnTo>
                <a:lnTo>
                  <a:pt x="634" y="288"/>
                </a:lnTo>
                <a:lnTo>
                  <a:pt x="622" y="266"/>
                </a:lnTo>
                <a:lnTo>
                  <a:pt x="617" y="245"/>
                </a:lnTo>
                <a:lnTo>
                  <a:pt x="609" y="214"/>
                </a:lnTo>
                <a:lnTo>
                  <a:pt x="605" y="192"/>
                </a:lnTo>
                <a:lnTo>
                  <a:pt x="605" y="179"/>
                </a:lnTo>
                <a:lnTo>
                  <a:pt x="600" y="166"/>
                </a:lnTo>
                <a:lnTo>
                  <a:pt x="592" y="153"/>
                </a:lnTo>
                <a:lnTo>
                  <a:pt x="588" y="144"/>
                </a:lnTo>
                <a:lnTo>
                  <a:pt x="575" y="136"/>
                </a:lnTo>
                <a:lnTo>
                  <a:pt x="554" y="127"/>
                </a:lnTo>
                <a:lnTo>
                  <a:pt x="550" y="123"/>
                </a:lnTo>
                <a:lnTo>
                  <a:pt x="546" y="118"/>
                </a:lnTo>
                <a:lnTo>
                  <a:pt x="541" y="109"/>
                </a:lnTo>
                <a:lnTo>
                  <a:pt x="541" y="88"/>
                </a:lnTo>
                <a:lnTo>
                  <a:pt x="537" y="61"/>
                </a:lnTo>
                <a:lnTo>
                  <a:pt x="529" y="44"/>
                </a:lnTo>
                <a:lnTo>
                  <a:pt x="529" y="35"/>
                </a:lnTo>
                <a:lnTo>
                  <a:pt x="516" y="27"/>
                </a:lnTo>
                <a:lnTo>
                  <a:pt x="495" y="22"/>
                </a:lnTo>
                <a:lnTo>
                  <a:pt x="465" y="13"/>
                </a:lnTo>
                <a:lnTo>
                  <a:pt x="448" y="9"/>
                </a:lnTo>
                <a:lnTo>
                  <a:pt x="436" y="9"/>
                </a:lnTo>
                <a:lnTo>
                  <a:pt x="414" y="13"/>
                </a:lnTo>
                <a:lnTo>
                  <a:pt x="406" y="22"/>
                </a:lnTo>
                <a:lnTo>
                  <a:pt x="402" y="35"/>
                </a:lnTo>
                <a:lnTo>
                  <a:pt x="398" y="53"/>
                </a:lnTo>
                <a:lnTo>
                  <a:pt x="398" y="70"/>
                </a:lnTo>
                <a:lnTo>
                  <a:pt x="389" y="70"/>
                </a:lnTo>
                <a:lnTo>
                  <a:pt x="389" y="53"/>
                </a:lnTo>
                <a:lnTo>
                  <a:pt x="393" y="35"/>
                </a:lnTo>
                <a:lnTo>
                  <a:pt x="398" y="22"/>
                </a:lnTo>
                <a:lnTo>
                  <a:pt x="410" y="9"/>
                </a:lnTo>
                <a:lnTo>
                  <a:pt x="414" y="5"/>
                </a:lnTo>
                <a:lnTo>
                  <a:pt x="436" y="0"/>
                </a:lnTo>
                <a:lnTo>
                  <a:pt x="448" y="0"/>
                </a:lnTo>
                <a:lnTo>
                  <a:pt x="465" y="5"/>
                </a:lnTo>
                <a:lnTo>
                  <a:pt x="495" y="13"/>
                </a:lnTo>
                <a:lnTo>
                  <a:pt x="516" y="18"/>
                </a:lnTo>
                <a:lnTo>
                  <a:pt x="533" y="27"/>
                </a:lnTo>
                <a:lnTo>
                  <a:pt x="537" y="31"/>
                </a:lnTo>
                <a:lnTo>
                  <a:pt x="537" y="44"/>
                </a:lnTo>
                <a:lnTo>
                  <a:pt x="546" y="61"/>
                </a:lnTo>
                <a:lnTo>
                  <a:pt x="550" y="88"/>
                </a:lnTo>
                <a:lnTo>
                  <a:pt x="550" y="109"/>
                </a:lnTo>
                <a:lnTo>
                  <a:pt x="554" y="118"/>
                </a:lnTo>
                <a:lnTo>
                  <a:pt x="575" y="127"/>
                </a:lnTo>
                <a:lnTo>
                  <a:pt x="592" y="140"/>
                </a:lnTo>
                <a:lnTo>
                  <a:pt x="596" y="144"/>
                </a:lnTo>
                <a:lnTo>
                  <a:pt x="600" y="153"/>
                </a:lnTo>
                <a:lnTo>
                  <a:pt x="609" y="166"/>
                </a:lnTo>
                <a:lnTo>
                  <a:pt x="613" y="179"/>
                </a:lnTo>
                <a:lnTo>
                  <a:pt x="613" y="192"/>
                </a:lnTo>
                <a:lnTo>
                  <a:pt x="617" y="214"/>
                </a:lnTo>
                <a:lnTo>
                  <a:pt x="626" y="245"/>
                </a:lnTo>
                <a:lnTo>
                  <a:pt x="630" y="266"/>
                </a:lnTo>
                <a:lnTo>
                  <a:pt x="643" y="288"/>
                </a:lnTo>
                <a:lnTo>
                  <a:pt x="647" y="310"/>
                </a:lnTo>
                <a:lnTo>
                  <a:pt x="647" y="328"/>
                </a:lnTo>
                <a:lnTo>
                  <a:pt x="639" y="336"/>
                </a:lnTo>
                <a:lnTo>
                  <a:pt x="634" y="341"/>
                </a:lnTo>
                <a:lnTo>
                  <a:pt x="617" y="345"/>
                </a:lnTo>
                <a:lnTo>
                  <a:pt x="579" y="354"/>
                </a:lnTo>
                <a:lnTo>
                  <a:pt x="558" y="362"/>
                </a:lnTo>
                <a:lnTo>
                  <a:pt x="537" y="376"/>
                </a:lnTo>
                <a:lnTo>
                  <a:pt x="486" y="393"/>
                </a:lnTo>
                <a:lnTo>
                  <a:pt x="431" y="410"/>
                </a:lnTo>
                <a:lnTo>
                  <a:pt x="406" y="415"/>
                </a:lnTo>
                <a:lnTo>
                  <a:pt x="389" y="415"/>
                </a:lnTo>
                <a:lnTo>
                  <a:pt x="376" y="410"/>
                </a:lnTo>
                <a:lnTo>
                  <a:pt x="372" y="406"/>
                </a:lnTo>
                <a:lnTo>
                  <a:pt x="368" y="393"/>
                </a:lnTo>
                <a:lnTo>
                  <a:pt x="364" y="376"/>
                </a:lnTo>
                <a:lnTo>
                  <a:pt x="364" y="275"/>
                </a:lnTo>
                <a:lnTo>
                  <a:pt x="368" y="275"/>
                </a:lnTo>
                <a:lnTo>
                  <a:pt x="368" y="280"/>
                </a:lnTo>
                <a:lnTo>
                  <a:pt x="364" y="310"/>
                </a:lnTo>
                <a:lnTo>
                  <a:pt x="360" y="332"/>
                </a:lnTo>
                <a:lnTo>
                  <a:pt x="360" y="358"/>
                </a:lnTo>
                <a:lnTo>
                  <a:pt x="355" y="389"/>
                </a:lnTo>
                <a:lnTo>
                  <a:pt x="347" y="406"/>
                </a:lnTo>
                <a:lnTo>
                  <a:pt x="338" y="415"/>
                </a:lnTo>
                <a:lnTo>
                  <a:pt x="334" y="419"/>
                </a:lnTo>
                <a:lnTo>
                  <a:pt x="326" y="419"/>
                </a:lnTo>
                <a:lnTo>
                  <a:pt x="296" y="410"/>
                </a:lnTo>
                <a:lnTo>
                  <a:pt x="207" y="410"/>
                </a:lnTo>
                <a:lnTo>
                  <a:pt x="182" y="406"/>
                </a:lnTo>
                <a:lnTo>
                  <a:pt x="152" y="402"/>
                </a:lnTo>
                <a:lnTo>
                  <a:pt x="123" y="393"/>
                </a:lnTo>
                <a:lnTo>
                  <a:pt x="106" y="380"/>
                </a:lnTo>
                <a:lnTo>
                  <a:pt x="102" y="376"/>
                </a:lnTo>
                <a:lnTo>
                  <a:pt x="97" y="362"/>
                </a:lnTo>
                <a:lnTo>
                  <a:pt x="106" y="349"/>
                </a:lnTo>
                <a:lnTo>
                  <a:pt x="119" y="314"/>
                </a:lnTo>
                <a:lnTo>
                  <a:pt x="123" y="293"/>
                </a:lnTo>
                <a:lnTo>
                  <a:pt x="136" y="271"/>
                </a:lnTo>
                <a:lnTo>
                  <a:pt x="140" y="258"/>
                </a:lnTo>
                <a:lnTo>
                  <a:pt x="144" y="258"/>
                </a:lnTo>
                <a:lnTo>
                  <a:pt x="140" y="262"/>
                </a:lnTo>
                <a:lnTo>
                  <a:pt x="131" y="275"/>
                </a:lnTo>
                <a:lnTo>
                  <a:pt x="97" y="345"/>
                </a:lnTo>
                <a:lnTo>
                  <a:pt x="76" y="367"/>
                </a:lnTo>
                <a:lnTo>
                  <a:pt x="72" y="371"/>
                </a:lnTo>
                <a:lnTo>
                  <a:pt x="64" y="371"/>
                </a:lnTo>
                <a:lnTo>
                  <a:pt x="55" y="367"/>
                </a:lnTo>
                <a:lnTo>
                  <a:pt x="34" y="349"/>
                </a:lnTo>
                <a:lnTo>
                  <a:pt x="30" y="345"/>
                </a:lnTo>
                <a:lnTo>
                  <a:pt x="13" y="323"/>
                </a:lnTo>
                <a:lnTo>
                  <a:pt x="5" y="297"/>
                </a:lnTo>
                <a:lnTo>
                  <a:pt x="0" y="275"/>
                </a:lnTo>
                <a:lnTo>
                  <a:pt x="0" y="249"/>
                </a:lnTo>
                <a:lnTo>
                  <a:pt x="9" y="188"/>
                </a:lnTo>
                <a:lnTo>
                  <a:pt x="13" y="175"/>
                </a:lnTo>
                <a:lnTo>
                  <a:pt x="17" y="153"/>
                </a:lnTo>
                <a:lnTo>
                  <a:pt x="30" y="114"/>
                </a:lnTo>
                <a:lnTo>
                  <a:pt x="47" y="70"/>
                </a:lnTo>
                <a:lnTo>
                  <a:pt x="55" y="7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35" name="Freeform 54"/>
          <p:cNvSpPr>
            <a:spLocks noChangeAspect="1"/>
          </p:cNvSpPr>
          <p:nvPr/>
        </p:nvSpPr>
        <p:spPr bwMode="auto">
          <a:xfrm>
            <a:off x="2286001" y="2619375"/>
            <a:ext cx="352425" cy="82550"/>
          </a:xfrm>
          <a:custGeom>
            <a:avLst/>
            <a:gdLst>
              <a:gd name="T0" fmla="*/ 352607894 w 343"/>
              <a:gd name="T1" fmla="*/ 92087869 h 74"/>
              <a:gd name="T2" fmla="*/ 352607894 w 343"/>
              <a:gd name="T3" fmla="*/ 59732727 h 74"/>
              <a:gd name="T4" fmla="*/ 344162027 w 343"/>
              <a:gd name="T5" fmla="*/ 32355133 h 74"/>
              <a:gd name="T6" fmla="*/ 338882846 w 343"/>
              <a:gd name="T7" fmla="*/ 21155111 h 74"/>
              <a:gd name="T8" fmla="*/ 316712958 w 343"/>
              <a:gd name="T9" fmla="*/ 11200027 h 74"/>
              <a:gd name="T10" fmla="*/ 254426164 w 343"/>
              <a:gd name="T11" fmla="*/ 11200027 h 74"/>
              <a:gd name="T12" fmla="*/ 210086389 w 343"/>
              <a:gd name="T13" fmla="*/ 16177567 h 74"/>
              <a:gd name="T14" fmla="*/ 156245526 w 343"/>
              <a:gd name="T15" fmla="*/ 21155111 h 74"/>
              <a:gd name="T16" fmla="*/ 142521505 w 343"/>
              <a:gd name="T17" fmla="*/ 16177567 h 74"/>
              <a:gd name="T18" fmla="*/ 76010782 w 343"/>
              <a:gd name="T19" fmla="*/ 16177567 h 74"/>
              <a:gd name="T20" fmla="*/ 49617945 w 343"/>
              <a:gd name="T21" fmla="*/ 21155111 h 74"/>
              <a:gd name="T22" fmla="*/ 27448049 w 343"/>
              <a:gd name="T23" fmla="*/ 27377593 h 74"/>
              <a:gd name="T24" fmla="*/ 17946962 w 343"/>
              <a:gd name="T25" fmla="*/ 38577624 h 74"/>
              <a:gd name="T26" fmla="*/ 9501091 w 343"/>
              <a:gd name="T27" fmla="*/ 48532704 h 74"/>
              <a:gd name="T28" fmla="*/ 0 w 343"/>
              <a:gd name="T29" fmla="*/ 48532704 h 74"/>
              <a:gd name="T30" fmla="*/ 9501091 w 343"/>
              <a:gd name="T31" fmla="*/ 32355133 h 74"/>
              <a:gd name="T32" fmla="*/ 13724025 w 343"/>
              <a:gd name="T33" fmla="*/ 27377593 h 74"/>
              <a:gd name="T34" fmla="*/ 27448049 w 343"/>
              <a:gd name="T35" fmla="*/ 16177567 h 74"/>
              <a:gd name="T36" fmla="*/ 49617945 w 343"/>
              <a:gd name="T37" fmla="*/ 11200027 h 74"/>
              <a:gd name="T38" fmla="*/ 76010782 w 343"/>
              <a:gd name="T39" fmla="*/ 4977542 h 74"/>
              <a:gd name="T40" fmla="*/ 142521505 w 343"/>
              <a:gd name="T41" fmla="*/ 4977542 h 74"/>
              <a:gd name="T42" fmla="*/ 156245526 w 343"/>
              <a:gd name="T43" fmla="*/ 11200027 h 74"/>
              <a:gd name="T44" fmla="*/ 210086389 w 343"/>
              <a:gd name="T45" fmla="*/ 4977542 h 74"/>
              <a:gd name="T46" fmla="*/ 254426164 w 343"/>
              <a:gd name="T47" fmla="*/ 0 h 74"/>
              <a:gd name="T48" fmla="*/ 316712958 w 343"/>
              <a:gd name="T49" fmla="*/ 0 h 74"/>
              <a:gd name="T50" fmla="*/ 338882846 w 343"/>
              <a:gd name="T51" fmla="*/ 11200027 h 74"/>
              <a:gd name="T52" fmla="*/ 344162027 w 343"/>
              <a:gd name="T53" fmla="*/ 16177567 h 74"/>
              <a:gd name="T54" fmla="*/ 352607894 w 343"/>
              <a:gd name="T55" fmla="*/ 32355133 h 74"/>
              <a:gd name="T56" fmla="*/ 362108981 w 343"/>
              <a:gd name="T57" fmla="*/ 59732727 h 74"/>
              <a:gd name="T58" fmla="*/ 362108981 w 343"/>
              <a:gd name="T59" fmla="*/ 92087869 h 74"/>
              <a:gd name="T60" fmla="*/ 352607894 w 343"/>
              <a:gd name="T61" fmla="*/ 92087869 h 7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43"/>
              <a:gd name="T94" fmla="*/ 0 h 74"/>
              <a:gd name="T95" fmla="*/ 343 w 343"/>
              <a:gd name="T96" fmla="*/ 74 h 7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43" h="74">
                <a:moveTo>
                  <a:pt x="334" y="74"/>
                </a:moveTo>
                <a:lnTo>
                  <a:pt x="334" y="48"/>
                </a:lnTo>
                <a:lnTo>
                  <a:pt x="326" y="26"/>
                </a:lnTo>
                <a:lnTo>
                  <a:pt x="321" y="17"/>
                </a:lnTo>
                <a:lnTo>
                  <a:pt x="300" y="9"/>
                </a:lnTo>
                <a:lnTo>
                  <a:pt x="241" y="9"/>
                </a:lnTo>
                <a:lnTo>
                  <a:pt x="199" y="13"/>
                </a:lnTo>
                <a:lnTo>
                  <a:pt x="148" y="17"/>
                </a:lnTo>
                <a:lnTo>
                  <a:pt x="135" y="13"/>
                </a:lnTo>
                <a:lnTo>
                  <a:pt x="72" y="13"/>
                </a:lnTo>
                <a:lnTo>
                  <a:pt x="47" y="17"/>
                </a:lnTo>
                <a:lnTo>
                  <a:pt x="26" y="22"/>
                </a:lnTo>
                <a:lnTo>
                  <a:pt x="17" y="31"/>
                </a:lnTo>
                <a:lnTo>
                  <a:pt x="9" y="39"/>
                </a:lnTo>
                <a:lnTo>
                  <a:pt x="0" y="39"/>
                </a:lnTo>
                <a:lnTo>
                  <a:pt x="9" y="26"/>
                </a:lnTo>
                <a:lnTo>
                  <a:pt x="13" y="22"/>
                </a:lnTo>
                <a:lnTo>
                  <a:pt x="26" y="13"/>
                </a:lnTo>
                <a:lnTo>
                  <a:pt x="47" y="9"/>
                </a:lnTo>
                <a:lnTo>
                  <a:pt x="72" y="4"/>
                </a:lnTo>
                <a:lnTo>
                  <a:pt x="135" y="4"/>
                </a:lnTo>
                <a:lnTo>
                  <a:pt x="148" y="9"/>
                </a:lnTo>
                <a:lnTo>
                  <a:pt x="199" y="4"/>
                </a:lnTo>
                <a:lnTo>
                  <a:pt x="241" y="0"/>
                </a:lnTo>
                <a:lnTo>
                  <a:pt x="300" y="0"/>
                </a:lnTo>
                <a:lnTo>
                  <a:pt x="321" y="9"/>
                </a:lnTo>
                <a:lnTo>
                  <a:pt x="326" y="13"/>
                </a:lnTo>
                <a:lnTo>
                  <a:pt x="334" y="26"/>
                </a:lnTo>
                <a:lnTo>
                  <a:pt x="343" y="48"/>
                </a:lnTo>
                <a:lnTo>
                  <a:pt x="343" y="74"/>
                </a:lnTo>
                <a:lnTo>
                  <a:pt x="334" y="7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36" name="Freeform 55"/>
          <p:cNvSpPr>
            <a:spLocks noChangeAspect="1"/>
          </p:cNvSpPr>
          <p:nvPr/>
        </p:nvSpPr>
        <p:spPr bwMode="auto">
          <a:xfrm>
            <a:off x="2278063" y="2662239"/>
            <a:ext cx="17462" cy="39687"/>
          </a:xfrm>
          <a:custGeom>
            <a:avLst/>
            <a:gdLst>
              <a:gd name="T0" fmla="*/ 17936556 w 17"/>
              <a:gd name="T1" fmla="*/ 0 h 35"/>
              <a:gd name="T2" fmla="*/ 8440309 w 17"/>
              <a:gd name="T3" fmla="*/ 45001654 h 35"/>
              <a:gd name="T4" fmla="*/ 0 w 17"/>
              <a:gd name="T5" fmla="*/ 45001654 h 35"/>
              <a:gd name="T6" fmla="*/ 8440309 w 17"/>
              <a:gd name="T7" fmla="*/ 0 h 35"/>
              <a:gd name="T8" fmla="*/ 17936556 w 17"/>
              <a:gd name="T9" fmla="*/ 0 h 35"/>
              <a:gd name="T10" fmla="*/ 0 60000 65536"/>
              <a:gd name="T11" fmla="*/ 0 60000 65536"/>
              <a:gd name="T12" fmla="*/ 0 60000 65536"/>
              <a:gd name="T13" fmla="*/ 0 60000 65536"/>
              <a:gd name="T14" fmla="*/ 0 60000 65536"/>
              <a:gd name="T15" fmla="*/ 0 w 17"/>
              <a:gd name="T16" fmla="*/ 0 h 35"/>
              <a:gd name="T17" fmla="*/ 17 w 17"/>
              <a:gd name="T18" fmla="*/ 35 h 35"/>
            </a:gdLst>
            <a:ahLst/>
            <a:cxnLst>
              <a:cxn ang="T10">
                <a:pos x="T0" y="T1"/>
              </a:cxn>
              <a:cxn ang="T11">
                <a:pos x="T2" y="T3"/>
              </a:cxn>
              <a:cxn ang="T12">
                <a:pos x="T4" y="T5"/>
              </a:cxn>
              <a:cxn ang="T13">
                <a:pos x="T6" y="T7"/>
              </a:cxn>
              <a:cxn ang="T14">
                <a:pos x="T8" y="T9"/>
              </a:cxn>
            </a:cxnLst>
            <a:rect l="T15" t="T16" r="T17" b="T18"/>
            <a:pathLst>
              <a:path w="17" h="35">
                <a:moveTo>
                  <a:pt x="17" y="0"/>
                </a:moveTo>
                <a:lnTo>
                  <a:pt x="8" y="35"/>
                </a:lnTo>
                <a:lnTo>
                  <a:pt x="0" y="35"/>
                </a:lnTo>
                <a:lnTo>
                  <a:pt x="8"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37" name="Freeform 56"/>
          <p:cNvSpPr>
            <a:spLocks noChangeAspect="1"/>
          </p:cNvSpPr>
          <p:nvPr/>
        </p:nvSpPr>
        <p:spPr bwMode="auto">
          <a:xfrm>
            <a:off x="2193926" y="3090863"/>
            <a:ext cx="512763" cy="385762"/>
          </a:xfrm>
          <a:custGeom>
            <a:avLst/>
            <a:gdLst>
              <a:gd name="T0" fmla="*/ 478332877 w 499"/>
              <a:gd name="T1" fmla="*/ 87518779 h 345"/>
              <a:gd name="T2" fmla="*/ 514234499 w 499"/>
              <a:gd name="T3" fmla="*/ 115024159 h 345"/>
              <a:gd name="T4" fmla="*/ 526905599 w 499"/>
              <a:gd name="T5" fmla="*/ 158783007 h 345"/>
              <a:gd name="T6" fmla="*/ 522682242 w 499"/>
              <a:gd name="T7" fmla="*/ 202541820 h 345"/>
              <a:gd name="T8" fmla="*/ 518457856 w 499"/>
              <a:gd name="T9" fmla="*/ 295062121 h 345"/>
              <a:gd name="T10" fmla="*/ 504731431 w 499"/>
              <a:gd name="T11" fmla="*/ 343821303 h 345"/>
              <a:gd name="T12" fmla="*/ 491003977 w 499"/>
              <a:gd name="T13" fmla="*/ 355074367 h 345"/>
              <a:gd name="T14" fmla="*/ 478332877 w 499"/>
              <a:gd name="T15" fmla="*/ 382579747 h 345"/>
              <a:gd name="T16" fmla="*/ 464606451 w 499"/>
              <a:gd name="T17" fmla="*/ 403834667 h 345"/>
              <a:gd name="T18" fmla="*/ 402306276 w 499"/>
              <a:gd name="T19" fmla="*/ 408835035 h 345"/>
              <a:gd name="T20" fmla="*/ 330504060 w 499"/>
              <a:gd name="T21" fmla="*/ 426338561 h 345"/>
              <a:gd name="T22" fmla="*/ 263980462 w 499"/>
              <a:gd name="T23" fmla="*/ 431340047 h 345"/>
              <a:gd name="T24" fmla="*/ 250254037 w 499"/>
              <a:gd name="T25" fmla="*/ 431340047 h 345"/>
              <a:gd name="T26" fmla="*/ 236526583 w 499"/>
              <a:gd name="T27" fmla="*/ 420088100 h 345"/>
              <a:gd name="T28" fmla="*/ 192178246 w 499"/>
              <a:gd name="T29" fmla="*/ 415086614 h 345"/>
              <a:gd name="T30" fmla="*/ 183730504 w 499"/>
              <a:gd name="T31" fmla="*/ 415086614 h 345"/>
              <a:gd name="T32" fmla="*/ 161556335 w 499"/>
              <a:gd name="T33" fmla="*/ 415086614 h 345"/>
              <a:gd name="T34" fmla="*/ 121431324 w 499"/>
              <a:gd name="T35" fmla="*/ 392581602 h 345"/>
              <a:gd name="T36" fmla="*/ 103480513 w 499"/>
              <a:gd name="T37" fmla="*/ 387581234 h 345"/>
              <a:gd name="T38" fmla="*/ 76026633 w 499"/>
              <a:gd name="T39" fmla="*/ 376328169 h 345"/>
              <a:gd name="T40" fmla="*/ 67578891 w 499"/>
              <a:gd name="T41" fmla="*/ 371327801 h 345"/>
              <a:gd name="T42" fmla="*/ 41181349 w 499"/>
              <a:gd name="T43" fmla="*/ 366326314 h 345"/>
              <a:gd name="T44" fmla="*/ 13727457 w 499"/>
              <a:gd name="T45" fmla="*/ 322567501 h 345"/>
              <a:gd name="T46" fmla="*/ 49628064 w 499"/>
              <a:gd name="T47" fmla="*/ 311315554 h 345"/>
              <a:gd name="T48" fmla="*/ 17950819 w 499"/>
              <a:gd name="T49" fmla="*/ 306314068 h 345"/>
              <a:gd name="T50" fmla="*/ 5279713 w 499"/>
              <a:gd name="T51" fmla="*/ 295062121 h 345"/>
              <a:gd name="T52" fmla="*/ 0 w 499"/>
              <a:gd name="T53" fmla="*/ 207543307 h 345"/>
              <a:gd name="T54" fmla="*/ 5279713 w 499"/>
              <a:gd name="T55" fmla="*/ 168784862 h 345"/>
              <a:gd name="T56" fmla="*/ 17950819 w 499"/>
              <a:gd name="T57" fmla="*/ 147531061 h 345"/>
              <a:gd name="T58" fmla="*/ 23230530 w 499"/>
              <a:gd name="T59" fmla="*/ 142529539 h 345"/>
              <a:gd name="T60" fmla="*/ 71803276 w 499"/>
              <a:gd name="T61" fmla="*/ 115024159 h 345"/>
              <a:gd name="T62" fmla="*/ 81306344 w 499"/>
              <a:gd name="T63" fmla="*/ 55011896 h 345"/>
              <a:gd name="T64" fmla="*/ 103480513 w 499"/>
              <a:gd name="T65" fmla="*/ 32506875 h 345"/>
              <a:gd name="T66" fmla="*/ 147828882 w 499"/>
              <a:gd name="T67" fmla="*/ 16253438 h 345"/>
              <a:gd name="T68" fmla="*/ 179507146 w 499"/>
              <a:gd name="T69" fmla="*/ 6251581 h 345"/>
              <a:gd name="T70" fmla="*/ 241806294 w 499"/>
              <a:gd name="T71" fmla="*/ 11251951 h 345"/>
              <a:gd name="T72" fmla="*/ 290379080 w 499"/>
              <a:gd name="T73" fmla="*/ 16253438 h 345"/>
              <a:gd name="T74" fmla="*/ 340007128 w 499"/>
              <a:gd name="T75" fmla="*/ 11251951 h 345"/>
              <a:gd name="T76" fmla="*/ 402306276 w 499"/>
              <a:gd name="T77" fmla="*/ 0 h 345"/>
              <a:gd name="T78" fmla="*/ 450878998 w 499"/>
              <a:gd name="T79" fmla="*/ 38758462 h 3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99"/>
              <a:gd name="T121" fmla="*/ 0 h 345"/>
              <a:gd name="T122" fmla="*/ 499 w 499"/>
              <a:gd name="T123" fmla="*/ 345 h 34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99" h="345">
                <a:moveTo>
                  <a:pt x="440" y="53"/>
                </a:moveTo>
                <a:lnTo>
                  <a:pt x="453" y="70"/>
                </a:lnTo>
                <a:lnTo>
                  <a:pt x="470" y="83"/>
                </a:lnTo>
                <a:lnTo>
                  <a:pt x="487" y="92"/>
                </a:lnTo>
                <a:lnTo>
                  <a:pt x="495" y="109"/>
                </a:lnTo>
                <a:lnTo>
                  <a:pt x="499" y="127"/>
                </a:lnTo>
                <a:lnTo>
                  <a:pt x="499" y="149"/>
                </a:lnTo>
                <a:lnTo>
                  <a:pt x="495" y="162"/>
                </a:lnTo>
                <a:lnTo>
                  <a:pt x="495" y="214"/>
                </a:lnTo>
                <a:lnTo>
                  <a:pt x="491" y="236"/>
                </a:lnTo>
                <a:lnTo>
                  <a:pt x="478" y="262"/>
                </a:lnTo>
                <a:lnTo>
                  <a:pt x="478" y="275"/>
                </a:lnTo>
                <a:lnTo>
                  <a:pt x="474" y="284"/>
                </a:lnTo>
                <a:lnTo>
                  <a:pt x="465" y="284"/>
                </a:lnTo>
                <a:lnTo>
                  <a:pt x="457" y="293"/>
                </a:lnTo>
                <a:lnTo>
                  <a:pt x="453" y="306"/>
                </a:lnTo>
                <a:lnTo>
                  <a:pt x="440" y="314"/>
                </a:lnTo>
                <a:lnTo>
                  <a:pt x="440" y="323"/>
                </a:lnTo>
                <a:lnTo>
                  <a:pt x="432" y="327"/>
                </a:lnTo>
                <a:lnTo>
                  <a:pt x="381" y="327"/>
                </a:lnTo>
                <a:lnTo>
                  <a:pt x="364" y="332"/>
                </a:lnTo>
                <a:lnTo>
                  <a:pt x="313" y="341"/>
                </a:lnTo>
                <a:lnTo>
                  <a:pt x="279" y="345"/>
                </a:lnTo>
                <a:lnTo>
                  <a:pt x="250" y="345"/>
                </a:lnTo>
                <a:lnTo>
                  <a:pt x="241" y="341"/>
                </a:lnTo>
                <a:lnTo>
                  <a:pt x="237" y="345"/>
                </a:lnTo>
                <a:lnTo>
                  <a:pt x="233" y="345"/>
                </a:lnTo>
                <a:lnTo>
                  <a:pt x="224" y="336"/>
                </a:lnTo>
                <a:lnTo>
                  <a:pt x="195" y="336"/>
                </a:lnTo>
                <a:lnTo>
                  <a:pt x="182" y="332"/>
                </a:lnTo>
                <a:lnTo>
                  <a:pt x="178" y="336"/>
                </a:lnTo>
                <a:lnTo>
                  <a:pt x="174" y="332"/>
                </a:lnTo>
                <a:lnTo>
                  <a:pt x="161" y="323"/>
                </a:lnTo>
                <a:lnTo>
                  <a:pt x="153" y="332"/>
                </a:lnTo>
                <a:lnTo>
                  <a:pt x="140" y="327"/>
                </a:lnTo>
                <a:lnTo>
                  <a:pt x="115" y="314"/>
                </a:lnTo>
                <a:lnTo>
                  <a:pt x="102" y="314"/>
                </a:lnTo>
                <a:lnTo>
                  <a:pt x="98" y="310"/>
                </a:lnTo>
                <a:lnTo>
                  <a:pt x="89" y="306"/>
                </a:lnTo>
                <a:lnTo>
                  <a:pt x="72" y="301"/>
                </a:lnTo>
                <a:lnTo>
                  <a:pt x="68" y="301"/>
                </a:lnTo>
                <a:lnTo>
                  <a:pt x="64" y="297"/>
                </a:lnTo>
                <a:lnTo>
                  <a:pt x="51" y="297"/>
                </a:lnTo>
                <a:lnTo>
                  <a:pt x="39" y="293"/>
                </a:lnTo>
                <a:lnTo>
                  <a:pt x="30" y="284"/>
                </a:lnTo>
                <a:lnTo>
                  <a:pt x="13" y="258"/>
                </a:lnTo>
                <a:lnTo>
                  <a:pt x="34" y="253"/>
                </a:lnTo>
                <a:lnTo>
                  <a:pt x="47" y="249"/>
                </a:lnTo>
                <a:lnTo>
                  <a:pt x="39" y="249"/>
                </a:lnTo>
                <a:lnTo>
                  <a:pt x="17" y="245"/>
                </a:lnTo>
                <a:lnTo>
                  <a:pt x="9" y="240"/>
                </a:lnTo>
                <a:lnTo>
                  <a:pt x="5" y="236"/>
                </a:lnTo>
                <a:lnTo>
                  <a:pt x="5" y="192"/>
                </a:lnTo>
                <a:lnTo>
                  <a:pt x="0" y="166"/>
                </a:lnTo>
                <a:lnTo>
                  <a:pt x="0" y="149"/>
                </a:lnTo>
                <a:lnTo>
                  <a:pt x="5" y="135"/>
                </a:lnTo>
                <a:lnTo>
                  <a:pt x="13" y="122"/>
                </a:lnTo>
                <a:lnTo>
                  <a:pt x="17" y="118"/>
                </a:lnTo>
                <a:lnTo>
                  <a:pt x="17" y="114"/>
                </a:lnTo>
                <a:lnTo>
                  <a:pt x="22" y="114"/>
                </a:lnTo>
                <a:lnTo>
                  <a:pt x="34" y="109"/>
                </a:lnTo>
                <a:lnTo>
                  <a:pt x="68" y="92"/>
                </a:lnTo>
                <a:lnTo>
                  <a:pt x="77" y="83"/>
                </a:lnTo>
                <a:lnTo>
                  <a:pt x="77" y="44"/>
                </a:lnTo>
                <a:lnTo>
                  <a:pt x="85" y="35"/>
                </a:lnTo>
                <a:lnTo>
                  <a:pt x="98" y="26"/>
                </a:lnTo>
                <a:lnTo>
                  <a:pt x="119" y="18"/>
                </a:lnTo>
                <a:lnTo>
                  <a:pt x="140" y="13"/>
                </a:lnTo>
                <a:lnTo>
                  <a:pt x="157" y="9"/>
                </a:lnTo>
                <a:lnTo>
                  <a:pt x="170" y="5"/>
                </a:lnTo>
                <a:lnTo>
                  <a:pt x="212" y="5"/>
                </a:lnTo>
                <a:lnTo>
                  <a:pt x="229" y="9"/>
                </a:lnTo>
                <a:lnTo>
                  <a:pt x="258" y="13"/>
                </a:lnTo>
                <a:lnTo>
                  <a:pt x="275" y="13"/>
                </a:lnTo>
                <a:lnTo>
                  <a:pt x="296" y="9"/>
                </a:lnTo>
                <a:lnTo>
                  <a:pt x="322" y="9"/>
                </a:lnTo>
                <a:lnTo>
                  <a:pt x="360" y="0"/>
                </a:lnTo>
                <a:lnTo>
                  <a:pt x="381" y="0"/>
                </a:lnTo>
                <a:lnTo>
                  <a:pt x="406" y="13"/>
                </a:lnTo>
                <a:lnTo>
                  <a:pt x="427" y="31"/>
                </a:lnTo>
                <a:lnTo>
                  <a:pt x="440" y="53"/>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38" name="Freeform 57"/>
          <p:cNvSpPr>
            <a:spLocks noChangeAspect="1"/>
          </p:cNvSpPr>
          <p:nvPr/>
        </p:nvSpPr>
        <p:spPr bwMode="auto">
          <a:xfrm>
            <a:off x="2203450" y="3165476"/>
            <a:ext cx="508000" cy="315913"/>
          </a:xfrm>
          <a:custGeom>
            <a:avLst/>
            <a:gdLst>
              <a:gd name="T0" fmla="*/ 487500049 w 494"/>
              <a:gd name="T1" fmla="*/ 16199748 h 283"/>
              <a:gd name="T2" fmla="*/ 509707047 w 494"/>
              <a:gd name="T3" fmla="*/ 32399496 h 283"/>
              <a:gd name="T4" fmla="*/ 522396761 w 494"/>
              <a:gd name="T5" fmla="*/ 76013358 h 283"/>
              <a:gd name="T6" fmla="*/ 518167199 w 494"/>
              <a:gd name="T7" fmla="*/ 119628311 h 283"/>
              <a:gd name="T8" fmla="*/ 513936609 w 494"/>
              <a:gd name="T9" fmla="*/ 211841413 h 283"/>
              <a:gd name="T10" fmla="*/ 500189762 w 494"/>
              <a:gd name="T11" fmla="*/ 260440644 h 283"/>
              <a:gd name="T12" fmla="*/ 491729610 w 494"/>
              <a:gd name="T13" fmla="*/ 276640388 h 283"/>
              <a:gd name="T14" fmla="*/ 477982763 w 494"/>
              <a:gd name="T15" fmla="*/ 282870457 h 283"/>
              <a:gd name="T16" fmla="*/ 469522612 w 494"/>
              <a:gd name="T17" fmla="*/ 304054550 h 283"/>
              <a:gd name="T18" fmla="*/ 460005327 w 494"/>
              <a:gd name="T19" fmla="*/ 320254293 h 283"/>
              <a:gd name="T20" fmla="*/ 447315613 w 494"/>
              <a:gd name="T21" fmla="*/ 331469758 h 283"/>
              <a:gd name="T22" fmla="*/ 375406894 w 494"/>
              <a:gd name="T23" fmla="*/ 336454037 h 283"/>
              <a:gd name="T24" fmla="*/ 285520738 w 494"/>
              <a:gd name="T25" fmla="*/ 352653781 h 283"/>
              <a:gd name="T26" fmla="*/ 245336238 w 494"/>
              <a:gd name="T27" fmla="*/ 347669502 h 283"/>
              <a:gd name="T28" fmla="*/ 241106677 w 494"/>
              <a:gd name="T29" fmla="*/ 352653781 h 283"/>
              <a:gd name="T30" fmla="*/ 232646525 w 494"/>
              <a:gd name="T31" fmla="*/ 347669502 h 283"/>
              <a:gd name="T32" fmla="*/ 196691651 w 494"/>
              <a:gd name="T33" fmla="*/ 342685223 h 283"/>
              <a:gd name="T34" fmla="*/ 182944804 w 494"/>
              <a:gd name="T35" fmla="*/ 336454037 h 283"/>
              <a:gd name="T36" fmla="*/ 174484653 w 494"/>
              <a:gd name="T37" fmla="*/ 336454037 h 283"/>
              <a:gd name="T38" fmla="*/ 156507216 w 494"/>
              <a:gd name="T39" fmla="*/ 331469758 h 283"/>
              <a:gd name="T40" fmla="*/ 138530807 w 494"/>
              <a:gd name="T41" fmla="*/ 331469758 h 283"/>
              <a:gd name="T42" fmla="*/ 98346340 w 494"/>
              <a:gd name="T43" fmla="*/ 315270015 h 283"/>
              <a:gd name="T44" fmla="*/ 94115750 w 494"/>
              <a:gd name="T45" fmla="*/ 309038829 h 283"/>
              <a:gd name="T46" fmla="*/ 66621012 w 494"/>
              <a:gd name="T47" fmla="*/ 299070271 h 283"/>
              <a:gd name="T48" fmla="*/ 58161888 w 494"/>
              <a:gd name="T49" fmla="*/ 292840201 h 283"/>
              <a:gd name="T50" fmla="*/ 44414013 w 494"/>
              <a:gd name="T51" fmla="*/ 292840201 h 283"/>
              <a:gd name="T52" fmla="*/ 26437597 w 494"/>
              <a:gd name="T53" fmla="*/ 282870457 h 283"/>
              <a:gd name="T54" fmla="*/ 0 w 494"/>
              <a:gd name="T55" fmla="*/ 239256621 h 283"/>
              <a:gd name="T56" fmla="*/ 26437597 w 494"/>
              <a:gd name="T57" fmla="*/ 228041156 h 283"/>
              <a:gd name="T58" fmla="*/ 40184451 w 494"/>
              <a:gd name="T59" fmla="*/ 233025435 h 283"/>
              <a:gd name="T60" fmla="*/ 8460156 w 494"/>
              <a:gd name="T61" fmla="*/ 244240900 h 283"/>
              <a:gd name="T62" fmla="*/ 31724292 w 494"/>
              <a:gd name="T63" fmla="*/ 276640388 h 283"/>
              <a:gd name="T64" fmla="*/ 58161888 w 494"/>
              <a:gd name="T65" fmla="*/ 282870457 h 283"/>
              <a:gd name="T66" fmla="*/ 62391450 w 494"/>
              <a:gd name="T67" fmla="*/ 287854736 h 283"/>
              <a:gd name="T68" fmla="*/ 84598465 w 494"/>
              <a:gd name="T69" fmla="*/ 292840201 h 283"/>
              <a:gd name="T70" fmla="*/ 98346340 w 494"/>
              <a:gd name="T71" fmla="*/ 304054550 h 283"/>
              <a:gd name="T72" fmla="*/ 112093187 w 494"/>
              <a:gd name="T73" fmla="*/ 304054550 h 283"/>
              <a:gd name="T74" fmla="*/ 152277654 w 494"/>
              <a:gd name="T75" fmla="*/ 325238572 h 283"/>
              <a:gd name="T76" fmla="*/ 160737806 w 494"/>
              <a:gd name="T77" fmla="*/ 315270015 h 283"/>
              <a:gd name="T78" fmla="*/ 178714214 w 494"/>
              <a:gd name="T79" fmla="*/ 331469758 h 283"/>
              <a:gd name="T80" fmla="*/ 178714214 w 494"/>
              <a:gd name="T81" fmla="*/ 331469758 h 283"/>
              <a:gd name="T82" fmla="*/ 196691651 w 494"/>
              <a:gd name="T83" fmla="*/ 331469758 h 283"/>
              <a:gd name="T84" fmla="*/ 232646525 w 494"/>
              <a:gd name="T85" fmla="*/ 336454037 h 283"/>
              <a:gd name="T86" fmla="*/ 241106677 w 494"/>
              <a:gd name="T87" fmla="*/ 342685223 h 283"/>
              <a:gd name="T88" fmla="*/ 245336238 w 494"/>
              <a:gd name="T89" fmla="*/ 336454037 h 283"/>
              <a:gd name="T90" fmla="*/ 285520738 w 494"/>
              <a:gd name="T91" fmla="*/ 342685223 h 283"/>
              <a:gd name="T92" fmla="*/ 375406894 w 494"/>
              <a:gd name="T93" fmla="*/ 325238572 h 283"/>
              <a:gd name="T94" fmla="*/ 447315613 w 494"/>
              <a:gd name="T95" fmla="*/ 320254293 h 283"/>
              <a:gd name="T96" fmla="*/ 451545175 w 494"/>
              <a:gd name="T97" fmla="*/ 309038829 h 283"/>
              <a:gd name="T98" fmla="*/ 464234888 w 494"/>
              <a:gd name="T99" fmla="*/ 299070271 h 283"/>
              <a:gd name="T100" fmla="*/ 477982763 w 494"/>
              <a:gd name="T101" fmla="*/ 271654992 h 283"/>
              <a:gd name="T102" fmla="*/ 491729610 w 494"/>
              <a:gd name="T103" fmla="*/ 265424923 h 283"/>
              <a:gd name="T104" fmla="*/ 491729610 w 494"/>
              <a:gd name="T105" fmla="*/ 244240900 h 283"/>
              <a:gd name="T106" fmla="*/ 509707047 w 494"/>
              <a:gd name="T107" fmla="*/ 184426204 h 283"/>
              <a:gd name="T108" fmla="*/ 513936609 w 494"/>
              <a:gd name="T109" fmla="*/ 103428567 h 283"/>
              <a:gd name="T110" fmla="*/ 509707047 w 494"/>
              <a:gd name="T111" fmla="*/ 53583528 h 283"/>
              <a:gd name="T112" fmla="*/ 487500049 w 494"/>
              <a:gd name="T113" fmla="*/ 26168310 h 283"/>
              <a:gd name="T114" fmla="*/ 464234888 w 494"/>
              <a:gd name="T115" fmla="*/ 4984281 h 28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94"/>
              <a:gd name="T175" fmla="*/ 0 h 283"/>
              <a:gd name="T176" fmla="*/ 494 w 494"/>
              <a:gd name="T177" fmla="*/ 283 h 28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94" h="283">
                <a:moveTo>
                  <a:pt x="444" y="0"/>
                </a:moveTo>
                <a:lnTo>
                  <a:pt x="461" y="13"/>
                </a:lnTo>
                <a:lnTo>
                  <a:pt x="478" y="21"/>
                </a:lnTo>
                <a:lnTo>
                  <a:pt x="482" y="26"/>
                </a:lnTo>
                <a:lnTo>
                  <a:pt x="490" y="43"/>
                </a:lnTo>
                <a:lnTo>
                  <a:pt x="494" y="61"/>
                </a:lnTo>
                <a:lnTo>
                  <a:pt x="494" y="83"/>
                </a:lnTo>
                <a:lnTo>
                  <a:pt x="490" y="96"/>
                </a:lnTo>
                <a:lnTo>
                  <a:pt x="490" y="148"/>
                </a:lnTo>
                <a:lnTo>
                  <a:pt x="486" y="170"/>
                </a:lnTo>
                <a:lnTo>
                  <a:pt x="473" y="196"/>
                </a:lnTo>
                <a:lnTo>
                  <a:pt x="473" y="209"/>
                </a:lnTo>
                <a:lnTo>
                  <a:pt x="469" y="218"/>
                </a:lnTo>
                <a:lnTo>
                  <a:pt x="465" y="222"/>
                </a:lnTo>
                <a:lnTo>
                  <a:pt x="456" y="222"/>
                </a:lnTo>
                <a:lnTo>
                  <a:pt x="452" y="227"/>
                </a:lnTo>
                <a:lnTo>
                  <a:pt x="448" y="240"/>
                </a:lnTo>
                <a:lnTo>
                  <a:pt x="444" y="244"/>
                </a:lnTo>
                <a:lnTo>
                  <a:pt x="435" y="248"/>
                </a:lnTo>
                <a:lnTo>
                  <a:pt x="435" y="257"/>
                </a:lnTo>
                <a:lnTo>
                  <a:pt x="431" y="261"/>
                </a:lnTo>
                <a:lnTo>
                  <a:pt x="423" y="266"/>
                </a:lnTo>
                <a:lnTo>
                  <a:pt x="372" y="266"/>
                </a:lnTo>
                <a:lnTo>
                  <a:pt x="355" y="270"/>
                </a:lnTo>
                <a:lnTo>
                  <a:pt x="304" y="279"/>
                </a:lnTo>
                <a:lnTo>
                  <a:pt x="270" y="283"/>
                </a:lnTo>
                <a:lnTo>
                  <a:pt x="241" y="283"/>
                </a:lnTo>
                <a:lnTo>
                  <a:pt x="232" y="279"/>
                </a:lnTo>
                <a:lnTo>
                  <a:pt x="228" y="283"/>
                </a:lnTo>
                <a:lnTo>
                  <a:pt x="224" y="283"/>
                </a:lnTo>
                <a:lnTo>
                  <a:pt x="220" y="279"/>
                </a:lnTo>
                <a:lnTo>
                  <a:pt x="215" y="275"/>
                </a:lnTo>
                <a:lnTo>
                  <a:pt x="186" y="275"/>
                </a:lnTo>
                <a:lnTo>
                  <a:pt x="173" y="270"/>
                </a:lnTo>
                <a:lnTo>
                  <a:pt x="165" y="270"/>
                </a:lnTo>
                <a:lnTo>
                  <a:pt x="152" y="261"/>
                </a:lnTo>
                <a:lnTo>
                  <a:pt x="148" y="266"/>
                </a:lnTo>
                <a:lnTo>
                  <a:pt x="144" y="270"/>
                </a:lnTo>
                <a:lnTo>
                  <a:pt x="131" y="266"/>
                </a:lnTo>
                <a:lnTo>
                  <a:pt x="106" y="253"/>
                </a:lnTo>
                <a:lnTo>
                  <a:pt x="93" y="253"/>
                </a:lnTo>
                <a:lnTo>
                  <a:pt x="89" y="248"/>
                </a:lnTo>
                <a:lnTo>
                  <a:pt x="80" y="244"/>
                </a:lnTo>
                <a:lnTo>
                  <a:pt x="63" y="240"/>
                </a:lnTo>
                <a:lnTo>
                  <a:pt x="59" y="240"/>
                </a:lnTo>
                <a:lnTo>
                  <a:pt x="55" y="235"/>
                </a:lnTo>
                <a:lnTo>
                  <a:pt x="42" y="235"/>
                </a:lnTo>
                <a:lnTo>
                  <a:pt x="30" y="231"/>
                </a:lnTo>
                <a:lnTo>
                  <a:pt x="25" y="227"/>
                </a:lnTo>
                <a:lnTo>
                  <a:pt x="17" y="218"/>
                </a:lnTo>
                <a:lnTo>
                  <a:pt x="0" y="192"/>
                </a:lnTo>
                <a:lnTo>
                  <a:pt x="4" y="187"/>
                </a:lnTo>
                <a:lnTo>
                  <a:pt x="25" y="183"/>
                </a:lnTo>
                <a:lnTo>
                  <a:pt x="38" y="179"/>
                </a:lnTo>
                <a:lnTo>
                  <a:pt x="38" y="187"/>
                </a:lnTo>
                <a:lnTo>
                  <a:pt x="25" y="192"/>
                </a:lnTo>
                <a:lnTo>
                  <a:pt x="8" y="196"/>
                </a:lnTo>
                <a:lnTo>
                  <a:pt x="25" y="218"/>
                </a:lnTo>
                <a:lnTo>
                  <a:pt x="30" y="222"/>
                </a:lnTo>
                <a:lnTo>
                  <a:pt x="42" y="227"/>
                </a:lnTo>
                <a:lnTo>
                  <a:pt x="55" y="227"/>
                </a:lnTo>
                <a:lnTo>
                  <a:pt x="59" y="231"/>
                </a:lnTo>
                <a:lnTo>
                  <a:pt x="63" y="231"/>
                </a:lnTo>
                <a:lnTo>
                  <a:pt x="80" y="235"/>
                </a:lnTo>
                <a:lnTo>
                  <a:pt x="89" y="240"/>
                </a:lnTo>
                <a:lnTo>
                  <a:pt x="93" y="244"/>
                </a:lnTo>
                <a:lnTo>
                  <a:pt x="106" y="244"/>
                </a:lnTo>
                <a:lnTo>
                  <a:pt x="131" y="257"/>
                </a:lnTo>
                <a:lnTo>
                  <a:pt x="144" y="261"/>
                </a:lnTo>
                <a:lnTo>
                  <a:pt x="148" y="257"/>
                </a:lnTo>
                <a:lnTo>
                  <a:pt x="152" y="253"/>
                </a:lnTo>
                <a:lnTo>
                  <a:pt x="165" y="261"/>
                </a:lnTo>
                <a:lnTo>
                  <a:pt x="169" y="266"/>
                </a:lnTo>
                <a:lnTo>
                  <a:pt x="173" y="261"/>
                </a:lnTo>
                <a:lnTo>
                  <a:pt x="186" y="266"/>
                </a:lnTo>
                <a:lnTo>
                  <a:pt x="215" y="266"/>
                </a:lnTo>
                <a:lnTo>
                  <a:pt x="220" y="270"/>
                </a:lnTo>
                <a:lnTo>
                  <a:pt x="224" y="275"/>
                </a:lnTo>
                <a:lnTo>
                  <a:pt x="228" y="275"/>
                </a:lnTo>
                <a:lnTo>
                  <a:pt x="232" y="270"/>
                </a:lnTo>
                <a:lnTo>
                  <a:pt x="241" y="275"/>
                </a:lnTo>
                <a:lnTo>
                  <a:pt x="270" y="275"/>
                </a:lnTo>
                <a:lnTo>
                  <a:pt x="304" y="270"/>
                </a:lnTo>
                <a:lnTo>
                  <a:pt x="355" y="261"/>
                </a:lnTo>
                <a:lnTo>
                  <a:pt x="372" y="257"/>
                </a:lnTo>
                <a:lnTo>
                  <a:pt x="423" y="257"/>
                </a:lnTo>
                <a:lnTo>
                  <a:pt x="427" y="257"/>
                </a:lnTo>
                <a:lnTo>
                  <a:pt x="427" y="248"/>
                </a:lnTo>
                <a:lnTo>
                  <a:pt x="431" y="244"/>
                </a:lnTo>
                <a:lnTo>
                  <a:pt x="439" y="240"/>
                </a:lnTo>
                <a:lnTo>
                  <a:pt x="444" y="227"/>
                </a:lnTo>
                <a:lnTo>
                  <a:pt x="452" y="218"/>
                </a:lnTo>
                <a:lnTo>
                  <a:pt x="456" y="213"/>
                </a:lnTo>
                <a:lnTo>
                  <a:pt x="465" y="213"/>
                </a:lnTo>
                <a:lnTo>
                  <a:pt x="465" y="209"/>
                </a:lnTo>
                <a:lnTo>
                  <a:pt x="465" y="196"/>
                </a:lnTo>
                <a:lnTo>
                  <a:pt x="478" y="170"/>
                </a:lnTo>
                <a:lnTo>
                  <a:pt x="482" y="148"/>
                </a:lnTo>
                <a:lnTo>
                  <a:pt x="482" y="96"/>
                </a:lnTo>
                <a:lnTo>
                  <a:pt x="486" y="83"/>
                </a:lnTo>
                <a:lnTo>
                  <a:pt x="486" y="61"/>
                </a:lnTo>
                <a:lnTo>
                  <a:pt x="482" y="43"/>
                </a:lnTo>
                <a:lnTo>
                  <a:pt x="473" y="30"/>
                </a:lnTo>
                <a:lnTo>
                  <a:pt x="461" y="21"/>
                </a:lnTo>
                <a:lnTo>
                  <a:pt x="444" y="8"/>
                </a:lnTo>
                <a:lnTo>
                  <a:pt x="439" y="4"/>
                </a:lnTo>
                <a:lnTo>
                  <a:pt x="444"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39" name="Freeform 58"/>
          <p:cNvSpPr>
            <a:spLocks noChangeAspect="1"/>
          </p:cNvSpPr>
          <p:nvPr/>
        </p:nvSpPr>
        <p:spPr bwMode="auto">
          <a:xfrm>
            <a:off x="2192338" y="3086101"/>
            <a:ext cx="457200" cy="288925"/>
          </a:xfrm>
          <a:custGeom>
            <a:avLst/>
            <a:gdLst>
              <a:gd name="T0" fmla="*/ 44784172 w 448"/>
              <a:gd name="T1" fmla="*/ 324815767 h 257"/>
              <a:gd name="T2" fmla="*/ 13539448 w 448"/>
              <a:gd name="T3" fmla="*/ 314704521 h 257"/>
              <a:gd name="T4" fmla="*/ 4165827 w 448"/>
              <a:gd name="T5" fmla="*/ 303329650 h 257"/>
              <a:gd name="T6" fmla="*/ 0 w 448"/>
              <a:gd name="T7" fmla="*/ 214858988 h 257"/>
              <a:gd name="T8" fmla="*/ 4165827 w 448"/>
              <a:gd name="T9" fmla="*/ 175678753 h 257"/>
              <a:gd name="T10" fmla="*/ 17705277 w 448"/>
              <a:gd name="T11" fmla="*/ 154192637 h 257"/>
              <a:gd name="T12" fmla="*/ 21871103 w 448"/>
              <a:gd name="T13" fmla="*/ 142817731 h 257"/>
              <a:gd name="T14" fmla="*/ 39576380 w 448"/>
              <a:gd name="T15" fmla="*/ 137762108 h 257"/>
              <a:gd name="T16" fmla="*/ 79153781 w 448"/>
              <a:gd name="T17" fmla="*/ 109956744 h 257"/>
              <a:gd name="T18" fmla="*/ 88527399 w 448"/>
              <a:gd name="T19" fmla="*/ 49291499 h 257"/>
              <a:gd name="T20" fmla="*/ 106232668 w 448"/>
              <a:gd name="T21" fmla="*/ 32860996 h 257"/>
              <a:gd name="T22" fmla="*/ 149974890 w 448"/>
              <a:gd name="T23" fmla="*/ 16430498 h 257"/>
              <a:gd name="T24" fmla="*/ 181219603 w 448"/>
              <a:gd name="T25" fmla="*/ 5055625 h 257"/>
              <a:gd name="T26" fmla="*/ 242668082 w 448"/>
              <a:gd name="T27" fmla="*/ 11374875 h 257"/>
              <a:gd name="T28" fmla="*/ 290577182 w 448"/>
              <a:gd name="T29" fmla="*/ 16430498 h 257"/>
              <a:gd name="T30" fmla="*/ 339527165 w 448"/>
              <a:gd name="T31" fmla="*/ 11374875 h 257"/>
              <a:gd name="T32" fmla="*/ 400974624 w 448"/>
              <a:gd name="T33" fmla="*/ 0 h 257"/>
              <a:gd name="T34" fmla="*/ 448883660 w 448"/>
              <a:gd name="T35" fmla="*/ 37916628 h 257"/>
              <a:gd name="T36" fmla="*/ 466588929 w 448"/>
              <a:gd name="T37" fmla="*/ 72041240 h 257"/>
              <a:gd name="T38" fmla="*/ 444717834 w 448"/>
              <a:gd name="T39" fmla="*/ 44235876 h 257"/>
              <a:gd name="T40" fmla="*/ 400974624 w 448"/>
              <a:gd name="T41" fmla="*/ 11374875 h 257"/>
              <a:gd name="T42" fmla="*/ 339527165 w 448"/>
              <a:gd name="T43" fmla="*/ 21486125 h 257"/>
              <a:gd name="T44" fmla="*/ 290577182 w 448"/>
              <a:gd name="T45" fmla="*/ 27805373 h 257"/>
              <a:gd name="T46" fmla="*/ 242668082 w 448"/>
              <a:gd name="T47" fmla="*/ 21486125 h 257"/>
              <a:gd name="T48" fmla="*/ 181219603 w 448"/>
              <a:gd name="T49" fmla="*/ 16430498 h 257"/>
              <a:gd name="T50" fmla="*/ 149974890 w 448"/>
              <a:gd name="T51" fmla="*/ 27805373 h 257"/>
              <a:gd name="T52" fmla="*/ 106232668 w 448"/>
              <a:gd name="T53" fmla="*/ 44235876 h 257"/>
              <a:gd name="T54" fmla="*/ 88527399 w 448"/>
              <a:gd name="T55" fmla="*/ 60666369 h 257"/>
              <a:gd name="T56" fmla="*/ 79153781 w 448"/>
              <a:gd name="T57" fmla="*/ 121331614 h 257"/>
              <a:gd name="T58" fmla="*/ 39576380 w 448"/>
              <a:gd name="T59" fmla="*/ 149137014 h 257"/>
              <a:gd name="T60" fmla="*/ 27078895 w 448"/>
              <a:gd name="T61" fmla="*/ 154192637 h 257"/>
              <a:gd name="T62" fmla="*/ 21871103 w 448"/>
              <a:gd name="T63" fmla="*/ 159248260 h 257"/>
              <a:gd name="T64" fmla="*/ 9373622 w 448"/>
              <a:gd name="T65" fmla="*/ 193372872 h 257"/>
              <a:gd name="T66" fmla="*/ 13539448 w 448"/>
              <a:gd name="T67" fmla="*/ 247718851 h 257"/>
              <a:gd name="T68" fmla="*/ 13539448 w 448"/>
              <a:gd name="T69" fmla="*/ 303329650 h 257"/>
              <a:gd name="T70" fmla="*/ 44784172 w 448"/>
              <a:gd name="T71" fmla="*/ 314704521 h 257"/>
              <a:gd name="T72" fmla="*/ 53115824 w 448"/>
              <a:gd name="T73" fmla="*/ 324815767 h 2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8"/>
              <a:gd name="T112" fmla="*/ 0 h 257"/>
              <a:gd name="T113" fmla="*/ 448 w 448"/>
              <a:gd name="T114" fmla="*/ 257 h 2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8" h="257">
                <a:moveTo>
                  <a:pt x="51" y="257"/>
                </a:moveTo>
                <a:lnTo>
                  <a:pt x="43" y="257"/>
                </a:lnTo>
                <a:lnTo>
                  <a:pt x="21" y="253"/>
                </a:lnTo>
                <a:lnTo>
                  <a:pt x="13" y="249"/>
                </a:lnTo>
                <a:lnTo>
                  <a:pt x="9" y="244"/>
                </a:lnTo>
                <a:lnTo>
                  <a:pt x="4" y="240"/>
                </a:lnTo>
                <a:lnTo>
                  <a:pt x="4" y="196"/>
                </a:lnTo>
                <a:lnTo>
                  <a:pt x="0" y="170"/>
                </a:lnTo>
                <a:lnTo>
                  <a:pt x="0" y="153"/>
                </a:lnTo>
                <a:lnTo>
                  <a:pt x="4" y="139"/>
                </a:lnTo>
                <a:lnTo>
                  <a:pt x="13" y="126"/>
                </a:lnTo>
                <a:lnTo>
                  <a:pt x="17" y="122"/>
                </a:lnTo>
                <a:lnTo>
                  <a:pt x="17" y="118"/>
                </a:lnTo>
                <a:lnTo>
                  <a:pt x="21" y="113"/>
                </a:lnTo>
                <a:lnTo>
                  <a:pt x="26" y="113"/>
                </a:lnTo>
                <a:lnTo>
                  <a:pt x="38" y="109"/>
                </a:lnTo>
                <a:lnTo>
                  <a:pt x="72" y="91"/>
                </a:lnTo>
                <a:lnTo>
                  <a:pt x="76" y="87"/>
                </a:lnTo>
                <a:lnTo>
                  <a:pt x="76" y="48"/>
                </a:lnTo>
                <a:lnTo>
                  <a:pt x="85" y="39"/>
                </a:lnTo>
                <a:lnTo>
                  <a:pt x="89" y="35"/>
                </a:lnTo>
                <a:lnTo>
                  <a:pt x="102" y="26"/>
                </a:lnTo>
                <a:lnTo>
                  <a:pt x="123" y="17"/>
                </a:lnTo>
                <a:lnTo>
                  <a:pt x="144" y="13"/>
                </a:lnTo>
                <a:lnTo>
                  <a:pt x="161" y="9"/>
                </a:lnTo>
                <a:lnTo>
                  <a:pt x="174" y="4"/>
                </a:lnTo>
                <a:lnTo>
                  <a:pt x="216" y="4"/>
                </a:lnTo>
                <a:lnTo>
                  <a:pt x="233" y="9"/>
                </a:lnTo>
                <a:lnTo>
                  <a:pt x="262" y="13"/>
                </a:lnTo>
                <a:lnTo>
                  <a:pt x="279" y="13"/>
                </a:lnTo>
                <a:lnTo>
                  <a:pt x="300" y="9"/>
                </a:lnTo>
                <a:lnTo>
                  <a:pt x="326" y="9"/>
                </a:lnTo>
                <a:lnTo>
                  <a:pt x="364" y="0"/>
                </a:lnTo>
                <a:lnTo>
                  <a:pt x="385" y="0"/>
                </a:lnTo>
                <a:lnTo>
                  <a:pt x="410" y="13"/>
                </a:lnTo>
                <a:lnTo>
                  <a:pt x="431" y="30"/>
                </a:lnTo>
                <a:lnTo>
                  <a:pt x="436" y="35"/>
                </a:lnTo>
                <a:lnTo>
                  <a:pt x="448" y="57"/>
                </a:lnTo>
                <a:lnTo>
                  <a:pt x="440" y="57"/>
                </a:lnTo>
                <a:lnTo>
                  <a:pt x="427" y="35"/>
                </a:lnTo>
                <a:lnTo>
                  <a:pt x="410" y="22"/>
                </a:lnTo>
                <a:lnTo>
                  <a:pt x="385" y="9"/>
                </a:lnTo>
                <a:lnTo>
                  <a:pt x="364" y="9"/>
                </a:lnTo>
                <a:lnTo>
                  <a:pt x="326" y="17"/>
                </a:lnTo>
                <a:lnTo>
                  <a:pt x="300" y="17"/>
                </a:lnTo>
                <a:lnTo>
                  <a:pt x="279" y="22"/>
                </a:lnTo>
                <a:lnTo>
                  <a:pt x="262" y="22"/>
                </a:lnTo>
                <a:lnTo>
                  <a:pt x="233" y="17"/>
                </a:lnTo>
                <a:lnTo>
                  <a:pt x="216" y="13"/>
                </a:lnTo>
                <a:lnTo>
                  <a:pt x="174" y="13"/>
                </a:lnTo>
                <a:lnTo>
                  <a:pt x="161" y="17"/>
                </a:lnTo>
                <a:lnTo>
                  <a:pt x="144" y="22"/>
                </a:lnTo>
                <a:lnTo>
                  <a:pt x="123" y="26"/>
                </a:lnTo>
                <a:lnTo>
                  <a:pt x="102" y="35"/>
                </a:lnTo>
                <a:lnTo>
                  <a:pt x="89" y="43"/>
                </a:lnTo>
                <a:lnTo>
                  <a:pt x="85" y="48"/>
                </a:lnTo>
                <a:lnTo>
                  <a:pt x="85" y="87"/>
                </a:lnTo>
                <a:lnTo>
                  <a:pt x="76" y="96"/>
                </a:lnTo>
                <a:lnTo>
                  <a:pt x="72" y="100"/>
                </a:lnTo>
                <a:lnTo>
                  <a:pt x="38" y="118"/>
                </a:lnTo>
                <a:lnTo>
                  <a:pt x="26" y="122"/>
                </a:lnTo>
                <a:lnTo>
                  <a:pt x="21" y="126"/>
                </a:lnTo>
                <a:lnTo>
                  <a:pt x="13" y="139"/>
                </a:lnTo>
                <a:lnTo>
                  <a:pt x="9" y="153"/>
                </a:lnTo>
                <a:lnTo>
                  <a:pt x="9" y="170"/>
                </a:lnTo>
                <a:lnTo>
                  <a:pt x="13" y="196"/>
                </a:lnTo>
                <a:lnTo>
                  <a:pt x="13" y="240"/>
                </a:lnTo>
                <a:lnTo>
                  <a:pt x="21" y="244"/>
                </a:lnTo>
                <a:lnTo>
                  <a:pt x="43" y="249"/>
                </a:lnTo>
                <a:lnTo>
                  <a:pt x="51" y="249"/>
                </a:lnTo>
                <a:lnTo>
                  <a:pt x="51" y="257"/>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40" name="Freeform 59"/>
          <p:cNvSpPr>
            <a:spLocks noChangeAspect="1"/>
          </p:cNvSpPr>
          <p:nvPr/>
        </p:nvSpPr>
        <p:spPr bwMode="auto">
          <a:xfrm>
            <a:off x="2643189" y="3151189"/>
            <a:ext cx="22225" cy="20637"/>
          </a:xfrm>
          <a:custGeom>
            <a:avLst/>
            <a:gdLst>
              <a:gd name="T0" fmla="*/ 8960909 w 21"/>
              <a:gd name="T1" fmla="*/ 0 h 17"/>
              <a:gd name="T2" fmla="*/ 23521458 w 21"/>
              <a:gd name="T3" fmla="*/ 25052102 h 17"/>
              <a:gd name="T4" fmla="*/ 13440833 w 21"/>
              <a:gd name="T5" fmla="*/ 25052102 h 17"/>
              <a:gd name="T6" fmla="*/ 0 w 21"/>
              <a:gd name="T7" fmla="*/ 0 h 17"/>
              <a:gd name="T8" fmla="*/ 8960909 w 21"/>
              <a:gd name="T9" fmla="*/ 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8" y="0"/>
                </a:moveTo>
                <a:lnTo>
                  <a:pt x="21" y="17"/>
                </a:lnTo>
                <a:lnTo>
                  <a:pt x="12" y="17"/>
                </a:lnTo>
                <a:lnTo>
                  <a:pt x="0" y="0"/>
                </a:lnTo>
                <a:lnTo>
                  <a:pt x="8"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41" name="Freeform 60"/>
          <p:cNvSpPr>
            <a:spLocks noChangeAspect="1"/>
          </p:cNvSpPr>
          <p:nvPr/>
        </p:nvSpPr>
        <p:spPr bwMode="auto">
          <a:xfrm>
            <a:off x="3394076" y="2995614"/>
            <a:ext cx="481013" cy="534987"/>
          </a:xfrm>
          <a:custGeom>
            <a:avLst/>
            <a:gdLst>
              <a:gd name="T0" fmla="*/ 484918540 w 469"/>
              <a:gd name="T1" fmla="*/ 43477731 h 480"/>
              <a:gd name="T2" fmla="*/ 489126634 w 469"/>
              <a:gd name="T3" fmla="*/ 130434290 h 480"/>
              <a:gd name="T4" fmla="*/ 493333702 w 469"/>
              <a:gd name="T5" fmla="*/ 211180561 h 480"/>
              <a:gd name="T6" fmla="*/ 489126634 w 469"/>
              <a:gd name="T7" fmla="*/ 298137173 h 480"/>
              <a:gd name="T8" fmla="*/ 476503379 w 469"/>
              <a:gd name="T9" fmla="*/ 417391318 h 480"/>
              <a:gd name="T10" fmla="*/ 462828870 w 469"/>
              <a:gd name="T11" fmla="*/ 460869031 h 480"/>
              <a:gd name="T12" fmla="*/ 453362455 w 469"/>
              <a:gd name="T13" fmla="*/ 509316550 h 480"/>
              <a:gd name="T14" fmla="*/ 444947294 w 469"/>
              <a:gd name="T15" fmla="*/ 504347860 h 480"/>
              <a:gd name="T16" fmla="*/ 440739200 w 469"/>
              <a:gd name="T17" fmla="*/ 514285241 h 480"/>
              <a:gd name="T18" fmla="*/ 431272785 w 469"/>
              <a:gd name="T19" fmla="*/ 536645463 h 480"/>
              <a:gd name="T20" fmla="*/ 413390182 w 469"/>
              <a:gd name="T21" fmla="*/ 552795378 h 480"/>
              <a:gd name="T22" fmla="*/ 373418936 w 469"/>
              <a:gd name="T23" fmla="*/ 573912870 h 480"/>
              <a:gd name="T24" fmla="*/ 360796706 w 469"/>
              <a:gd name="T25" fmla="*/ 585093121 h 480"/>
              <a:gd name="T26" fmla="*/ 271385746 w 469"/>
              <a:gd name="T27" fmla="*/ 580124291 h 480"/>
              <a:gd name="T28" fmla="*/ 213532858 w 469"/>
              <a:gd name="T29" fmla="*/ 552795378 h 480"/>
              <a:gd name="T30" fmla="*/ 217739926 w 469"/>
              <a:gd name="T31" fmla="*/ 509316550 h 480"/>
              <a:gd name="T32" fmla="*/ 227207367 w 469"/>
              <a:gd name="T33" fmla="*/ 444720230 h 480"/>
              <a:gd name="T34" fmla="*/ 213532858 w 469"/>
              <a:gd name="T35" fmla="*/ 401242516 h 480"/>
              <a:gd name="T36" fmla="*/ 195650256 w 469"/>
              <a:gd name="T37" fmla="*/ 390062405 h 480"/>
              <a:gd name="T38" fmla="*/ 205117697 w 469"/>
              <a:gd name="T39" fmla="*/ 428571429 h 480"/>
              <a:gd name="T40" fmla="*/ 205117697 w 469"/>
              <a:gd name="T41" fmla="*/ 520496661 h 480"/>
              <a:gd name="T42" fmla="*/ 187235095 w 469"/>
              <a:gd name="T43" fmla="*/ 547825573 h 480"/>
              <a:gd name="T44" fmla="*/ 165145425 w 469"/>
              <a:gd name="T45" fmla="*/ 557764069 h 480"/>
              <a:gd name="T46" fmla="*/ 111499637 w 469"/>
              <a:gd name="T47" fmla="*/ 525465352 h 480"/>
              <a:gd name="T48" fmla="*/ 71528390 w 469"/>
              <a:gd name="T49" fmla="*/ 493167749 h 480"/>
              <a:gd name="T50" fmla="*/ 45230610 w 469"/>
              <a:gd name="T51" fmla="*/ 472049142 h 480"/>
              <a:gd name="T52" fmla="*/ 27349026 w 469"/>
              <a:gd name="T53" fmla="*/ 438508810 h 480"/>
              <a:gd name="T54" fmla="*/ 49438704 w 469"/>
              <a:gd name="T55" fmla="*/ 433540119 h 480"/>
              <a:gd name="T56" fmla="*/ 53645772 w 469"/>
              <a:gd name="T57" fmla="*/ 422360008 h 480"/>
              <a:gd name="T58" fmla="*/ 13674513 w 469"/>
              <a:gd name="T59" fmla="*/ 417391318 h 480"/>
              <a:gd name="T60" fmla="*/ 0 w 469"/>
              <a:gd name="T61" fmla="*/ 406211207 h 480"/>
              <a:gd name="T62" fmla="*/ 4207070 w 469"/>
              <a:gd name="T63" fmla="*/ 341614887 h 480"/>
              <a:gd name="T64" fmla="*/ 31556094 w 469"/>
              <a:gd name="T65" fmla="*/ 281987187 h 480"/>
              <a:gd name="T66" fmla="*/ 57853865 w 469"/>
              <a:gd name="T67" fmla="*/ 281987187 h 480"/>
              <a:gd name="T68" fmla="*/ 62060933 w 469"/>
              <a:gd name="T69" fmla="*/ 275775767 h 480"/>
              <a:gd name="T70" fmla="*/ 35764195 w 469"/>
              <a:gd name="T71" fmla="*/ 270807077 h 480"/>
              <a:gd name="T72" fmla="*/ 9467445 w 469"/>
              <a:gd name="T73" fmla="*/ 265838386 h 480"/>
              <a:gd name="T74" fmla="*/ 17881585 w 469"/>
              <a:gd name="T75" fmla="*/ 243478164 h 480"/>
              <a:gd name="T76" fmla="*/ 39971263 w 469"/>
              <a:gd name="T77" fmla="*/ 151552932 h 480"/>
              <a:gd name="T78" fmla="*/ 49438704 w 469"/>
              <a:gd name="T79" fmla="*/ 124223985 h 480"/>
              <a:gd name="T80" fmla="*/ 53645772 w 469"/>
              <a:gd name="T81" fmla="*/ 96893958 h 480"/>
              <a:gd name="T82" fmla="*/ 102033221 w 469"/>
              <a:gd name="T83" fmla="*/ 70807758 h 480"/>
              <a:gd name="T84" fmla="*/ 125174146 w 469"/>
              <a:gd name="T85" fmla="*/ 59627647 h 480"/>
              <a:gd name="T86" fmla="*/ 155679009 w 469"/>
              <a:gd name="T87" fmla="*/ 75776466 h 480"/>
              <a:gd name="T88" fmla="*/ 165145425 w 469"/>
              <a:gd name="T89" fmla="*/ 114285489 h 480"/>
              <a:gd name="T90" fmla="*/ 165145425 w 469"/>
              <a:gd name="T91" fmla="*/ 103105378 h 480"/>
              <a:gd name="T92" fmla="*/ 173560586 w 469"/>
              <a:gd name="T93" fmla="*/ 54657842 h 480"/>
              <a:gd name="T94" fmla="*/ 271385746 w 469"/>
              <a:gd name="T95" fmla="*/ 21117501 h 480"/>
              <a:gd name="T96" fmla="*/ 329239595 w 469"/>
              <a:gd name="T97" fmla="*/ 16148806 h 480"/>
              <a:gd name="T98" fmla="*/ 404975021 w 469"/>
              <a:gd name="T99" fmla="*/ 0 h 480"/>
              <a:gd name="T100" fmla="*/ 471244032 w 469"/>
              <a:gd name="T101" fmla="*/ 4968693 h 48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69"/>
              <a:gd name="T154" fmla="*/ 0 h 480"/>
              <a:gd name="T155" fmla="*/ 469 w 469"/>
              <a:gd name="T156" fmla="*/ 480 h 48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69" h="480">
                <a:moveTo>
                  <a:pt x="457" y="17"/>
                </a:moveTo>
                <a:lnTo>
                  <a:pt x="461" y="35"/>
                </a:lnTo>
                <a:lnTo>
                  <a:pt x="461" y="57"/>
                </a:lnTo>
                <a:lnTo>
                  <a:pt x="465" y="105"/>
                </a:lnTo>
                <a:lnTo>
                  <a:pt x="465" y="153"/>
                </a:lnTo>
                <a:lnTo>
                  <a:pt x="469" y="170"/>
                </a:lnTo>
                <a:lnTo>
                  <a:pt x="469" y="214"/>
                </a:lnTo>
                <a:lnTo>
                  <a:pt x="465" y="240"/>
                </a:lnTo>
                <a:lnTo>
                  <a:pt x="453" y="292"/>
                </a:lnTo>
                <a:lnTo>
                  <a:pt x="453" y="336"/>
                </a:lnTo>
                <a:lnTo>
                  <a:pt x="448" y="353"/>
                </a:lnTo>
                <a:lnTo>
                  <a:pt x="440" y="371"/>
                </a:lnTo>
                <a:lnTo>
                  <a:pt x="431" y="397"/>
                </a:lnTo>
                <a:lnTo>
                  <a:pt x="431" y="410"/>
                </a:lnTo>
                <a:lnTo>
                  <a:pt x="427" y="410"/>
                </a:lnTo>
                <a:lnTo>
                  <a:pt x="423" y="406"/>
                </a:lnTo>
                <a:lnTo>
                  <a:pt x="419" y="410"/>
                </a:lnTo>
                <a:lnTo>
                  <a:pt x="419" y="414"/>
                </a:lnTo>
                <a:lnTo>
                  <a:pt x="410" y="423"/>
                </a:lnTo>
                <a:lnTo>
                  <a:pt x="410" y="432"/>
                </a:lnTo>
                <a:lnTo>
                  <a:pt x="406" y="436"/>
                </a:lnTo>
                <a:lnTo>
                  <a:pt x="393" y="445"/>
                </a:lnTo>
                <a:lnTo>
                  <a:pt x="360" y="454"/>
                </a:lnTo>
                <a:lnTo>
                  <a:pt x="355" y="462"/>
                </a:lnTo>
                <a:lnTo>
                  <a:pt x="351" y="467"/>
                </a:lnTo>
                <a:lnTo>
                  <a:pt x="343" y="471"/>
                </a:lnTo>
                <a:lnTo>
                  <a:pt x="309" y="480"/>
                </a:lnTo>
                <a:lnTo>
                  <a:pt x="258" y="467"/>
                </a:lnTo>
                <a:lnTo>
                  <a:pt x="207" y="449"/>
                </a:lnTo>
                <a:lnTo>
                  <a:pt x="203" y="445"/>
                </a:lnTo>
                <a:lnTo>
                  <a:pt x="203" y="436"/>
                </a:lnTo>
                <a:lnTo>
                  <a:pt x="207" y="410"/>
                </a:lnTo>
                <a:lnTo>
                  <a:pt x="216" y="384"/>
                </a:lnTo>
                <a:lnTo>
                  <a:pt x="216" y="358"/>
                </a:lnTo>
                <a:lnTo>
                  <a:pt x="212" y="340"/>
                </a:lnTo>
                <a:lnTo>
                  <a:pt x="203" y="323"/>
                </a:lnTo>
                <a:lnTo>
                  <a:pt x="190" y="314"/>
                </a:lnTo>
                <a:lnTo>
                  <a:pt x="186" y="314"/>
                </a:lnTo>
                <a:lnTo>
                  <a:pt x="190" y="327"/>
                </a:lnTo>
                <a:lnTo>
                  <a:pt x="195" y="345"/>
                </a:lnTo>
                <a:lnTo>
                  <a:pt x="203" y="384"/>
                </a:lnTo>
                <a:lnTo>
                  <a:pt x="195" y="419"/>
                </a:lnTo>
                <a:lnTo>
                  <a:pt x="186" y="432"/>
                </a:lnTo>
                <a:lnTo>
                  <a:pt x="178" y="441"/>
                </a:lnTo>
                <a:lnTo>
                  <a:pt x="169" y="445"/>
                </a:lnTo>
                <a:lnTo>
                  <a:pt x="157" y="449"/>
                </a:lnTo>
                <a:lnTo>
                  <a:pt x="140" y="449"/>
                </a:lnTo>
                <a:lnTo>
                  <a:pt x="106" y="423"/>
                </a:lnTo>
                <a:lnTo>
                  <a:pt x="93" y="410"/>
                </a:lnTo>
                <a:lnTo>
                  <a:pt x="68" y="397"/>
                </a:lnTo>
                <a:lnTo>
                  <a:pt x="51" y="393"/>
                </a:lnTo>
                <a:lnTo>
                  <a:pt x="43" y="380"/>
                </a:lnTo>
                <a:lnTo>
                  <a:pt x="30" y="366"/>
                </a:lnTo>
                <a:lnTo>
                  <a:pt x="26" y="353"/>
                </a:lnTo>
                <a:lnTo>
                  <a:pt x="38" y="349"/>
                </a:lnTo>
                <a:lnTo>
                  <a:pt x="47" y="349"/>
                </a:lnTo>
                <a:lnTo>
                  <a:pt x="55" y="345"/>
                </a:lnTo>
                <a:lnTo>
                  <a:pt x="51" y="340"/>
                </a:lnTo>
                <a:lnTo>
                  <a:pt x="43" y="340"/>
                </a:lnTo>
                <a:lnTo>
                  <a:pt x="13" y="336"/>
                </a:lnTo>
                <a:lnTo>
                  <a:pt x="4" y="332"/>
                </a:lnTo>
                <a:lnTo>
                  <a:pt x="0" y="327"/>
                </a:lnTo>
                <a:lnTo>
                  <a:pt x="0" y="305"/>
                </a:lnTo>
                <a:lnTo>
                  <a:pt x="4" y="275"/>
                </a:lnTo>
                <a:lnTo>
                  <a:pt x="4" y="227"/>
                </a:lnTo>
                <a:lnTo>
                  <a:pt x="30" y="227"/>
                </a:lnTo>
                <a:lnTo>
                  <a:pt x="47" y="231"/>
                </a:lnTo>
                <a:lnTo>
                  <a:pt x="55" y="227"/>
                </a:lnTo>
                <a:lnTo>
                  <a:pt x="59" y="227"/>
                </a:lnTo>
                <a:lnTo>
                  <a:pt x="59" y="222"/>
                </a:lnTo>
                <a:lnTo>
                  <a:pt x="55" y="222"/>
                </a:lnTo>
                <a:lnTo>
                  <a:pt x="34" y="218"/>
                </a:lnTo>
                <a:lnTo>
                  <a:pt x="13" y="218"/>
                </a:lnTo>
                <a:lnTo>
                  <a:pt x="9" y="214"/>
                </a:lnTo>
                <a:lnTo>
                  <a:pt x="13" y="209"/>
                </a:lnTo>
                <a:lnTo>
                  <a:pt x="17" y="196"/>
                </a:lnTo>
                <a:lnTo>
                  <a:pt x="30" y="161"/>
                </a:lnTo>
                <a:lnTo>
                  <a:pt x="38" y="122"/>
                </a:lnTo>
                <a:lnTo>
                  <a:pt x="43" y="109"/>
                </a:lnTo>
                <a:lnTo>
                  <a:pt x="47" y="100"/>
                </a:lnTo>
                <a:lnTo>
                  <a:pt x="47" y="83"/>
                </a:lnTo>
                <a:lnTo>
                  <a:pt x="51" y="78"/>
                </a:lnTo>
                <a:lnTo>
                  <a:pt x="76" y="65"/>
                </a:lnTo>
                <a:lnTo>
                  <a:pt x="97" y="57"/>
                </a:lnTo>
                <a:lnTo>
                  <a:pt x="110" y="52"/>
                </a:lnTo>
                <a:lnTo>
                  <a:pt x="119" y="48"/>
                </a:lnTo>
                <a:lnTo>
                  <a:pt x="136" y="52"/>
                </a:lnTo>
                <a:lnTo>
                  <a:pt x="148" y="61"/>
                </a:lnTo>
                <a:lnTo>
                  <a:pt x="152" y="78"/>
                </a:lnTo>
                <a:lnTo>
                  <a:pt x="157" y="92"/>
                </a:lnTo>
                <a:lnTo>
                  <a:pt x="157" y="109"/>
                </a:lnTo>
                <a:lnTo>
                  <a:pt x="157" y="83"/>
                </a:lnTo>
                <a:lnTo>
                  <a:pt x="161" y="61"/>
                </a:lnTo>
                <a:lnTo>
                  <a:pt x="165" y="44"/>
                </a:lnTo>
                <a:lnTo>
                  <a:pt x="199" y="26"/>
                </a:lnTo>
                <a:lnTo>
                  <a:pt x="258" y="17"/>
                </a:lnTo>
                <a:lnTo>
                  <a:pt x="300" y="17"/>
                </a:lnTo>
                <a:lnTo>
                  <a:pt x="313" y="13"/>
                </a:lnTo>
                <a:lnTo>
                  <a:pt x="334" y="9"/>
                </a:lnTo>
                <a:lnTo>
                  <a:pt x="385" y="0"/>
                </a:lnTo>
                <a:lnTo>
                  <a:pt x="431" y="0"/>
                </a:lnTo>
                <a:lnTo>
                  <a:pt x="448" y="4"/>
                </a:lnTo>
                <a:lnTo>
                  <a:pt x="457" y="17"/>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42" name="Freeform 61"/>
          <p:cNvSpPr>
            <a:spLocks noChangeAspect="1"/>
          </p:cNvSpPr>
          <p:nvPr/>
        </p:nvSpPr>
        <p:spPr bwMode="auto">
          <a:xfrm>
            <a:off x="3586164" y="3033713"/>
            <a:ext cx="295275" cy="500062"/>
          </a:xfrm>
          <a:custGeom>
            <a:avLst/>
            <a:gdLst>
              <a:gd name="T0" fmla="*/ 293273696 w 288"/>
              <a:gd name="T1" fmla="*/ 27288463 h 449"/>
              <a:gd name="T2" fmla="*/ 297478287 w 288"/>
              <a:gd name="T3" fmla="*/ 146364502 h 449"/>
              <a:gd name="T4" fmla="*/ 302733769 w 288"/>
              <a:gd name="T5" fmla="*/ 222028651 h 449"/>
              <a:gd name="T6" fmla="*/ 284864513 w 288"/>
              <a:gd name="T7" fmla="*/ 318777883 h 449"/>
              <a:gd name="T8" fmla="*/ 280659922 w 288"/>
              <a:gd name="T9" fmla="*/ 394440919 h 449"/>
              <a:gd name="T10" fmla="*/ 262789576 w 288"/>
              <a:gd name="T11" fmla="*/ 449017827 h 449"/>
              <a:gd name="T12" fmla="*/ 257534094 w 288"/>
              <a:gd name="T13" fmla="*/ 470103954 h 449"/>
              <a:gd name="T14" fmla="*/ 249124911 w 288"/>
              <a:gd name="T15" fmla="*/ 465142316 h 449"/>
              <a:gd name="T16" fmla="*/ 249124911 w 288"/>
              <a:gd name="T17" fmla="*/ 465142316 h 449"/>
              <a:gd name="T18" fmla="*/ 239663812 w 288"/>
              <a:gd name="T19" fmla="*/ 481267919 h 449"/>
              <a:gd name="T20" fmla="*/ 235459221 w 288"/>
              <a:gd name="T21" fmla="*/ 497392408 h 449"/>
              <a:gd name="T22" fmla="*/ 217589965 w 288"/>
              <a:gd name="T23" fmla="*/ 513518011 h 449"/>
              <a:gd name="T24" fmla="*/ 182901319 w 288"/>
              <a:gd name="T25" fmla="*/ 529642500 h 449"/>
              <a:gd name="T26" fmla="*/ 173441245 w 288"/>
              <a:gd name="T27" fmla="*/ 540806465 h 449"/>
              <a:gd name="T28" fmla="*/ 129292493 w 288"/>
              <a:gd name="T29" fmla="*/ 556930954 h 449"/>
              <a:gd name="T30" fmla="*/ 22073855 w 288"/>
              <a:gd name="T31" fmla="*/ 519719224 h 449"/>
              <a:gd name="T32" fmla="*/ 13664669 w 288"/>
              <a:gd name="T33" fmla="*/ 508556373 h 449"/>
              <a:gd name="T34" fmla="*/ 17869264 w 288"/>
              <a:gd name="T35" fmla="*/ 465142316 h 449"/>
              <a:gd name="T36" fmla="*/ 27330363 w 288"/>
              <a:gd name="T37" fmla="*/ 400643245 h 449"/>
              <a:gd name="T38" fmla="*/ 13664669 w 288"/>
              <a:gd name="T39" fmla="*/ 362190827 h 449"/>
              <a:gd name="T40" fmla="*/ 0 w 288"/>
              <a:gd name="T41" fmla="*/ 351027976 h 449"/>
              <a:gd name="T42" fmla="*/ 4204593 w 288"/>
              <a:gd name="T43" fmla="*/ 341104699 h 449"/>
              <a:gd name="T44" fmla="*/ 22073855 w 288"/>
              <a:gd name="T45" fmla="*/ 357230302 h 449"/>
              <a:gd name="T46" fmla="*/ 35739554 w 288"/>
              <a:gd name="T47" fmla="*/ 400643245 h 449"/>
              <a:gd name="T48" fmla="*/ 27330363 w 288"/>
              <a:gd name="T49" fmla="*/ 465142316 h 449"/>
              <a:gd name="T50" fmla="*/ 22073855 w 288"/>
              <a:gd name="T51" fmla="*/ 508556373 h 449"/>
              <a:gd name="T52" fmla="*/ 75683699 w 288"/>
              <a:gd name="T53" fmla="*/ 529642500 h 449"/>
              <a:gd name="T54" fmla="*/ 165032062 w 288"/>
              <a:gd name="T55" fmla="*/ 535844826 h 449"/>
              <a:gd name="T56" fmla="*/ 173441245 w 288"/>
              <a:gd name="T57" fmla="*/ 529642500 h 449"/>
              <a:gd name="T58" fmla="*/ 182901319 w 288"/>
              <a:gd name="T59" fmla="*/ 513518011 h 449"/>
              <a:gd name="T60" fmla="*/ 231254630 w 288"/>
              <a:gd name="T61" fmla="*/ 492430770 h 449"/>
              <a:gd name="T62" fmla="*/ 231254630 w 288"/>
              <a:gd name="T63" fmla="*/ 481267919 h 449"/>
              <a:gd name="T64" fmla="*/ 239663812 w 288"/>
              <a:gd name="T65" fmla="*/ 465142316 h 449"/>
              <a:gd name="T66" fmla="*/ 253329503 w 288"/>
              <a:gd name="T67" fmla="*/ 460181791 h 449"/>
              <a:gd name="T68" fmla="*/ 253329503 w 288"/>
              <a:gd name="T69" fmla="*/ 460181791 h 449"/>
              <a:gd name="T70" fmla="*/ 262789576 w 288"/>
              <a:gd name="T71" fmla="*/ 416767734 h 449"/>
              <a:gd name="T72" fmla="*/ 275403414 w 288"/>
              <a:gd name="T73" fmla="*/ 373354791 h 449"/>
              <a:gd name="T74" fmla="*/ 289069104 w 288"/>
              <a:gd name="T75" fmla="*/ 254277629 h 449"/>
              <a:gd name="T76" fmla="*/ 293273696 w 288"/>
              <a:gd name="T77" fmla="*/ 167451743 h 449"/>
              <a:gd name="T78" fmla="*/ 289069104 w 288"/>
              <a:gd name="T79" fmla="*/ 86827035 h 449"/>
              <a:gd name="T80" fmla="*/ 284864513 w 288"/>
              <a:gd name="T81" fmla="*/ 0 h 44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88"/>
              <a:gd name="T124" fmla="*/ 0 h 449"/>
              <a:gd name="T125" fmla="*/ 288 w 288"/>
              <a:gd name="T126" fmla="*/ 449 h 44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88" h="449">
                <a:moveTo>
                  <a:pt x="279" y="0"/>
                </a:moveTo>
                <a:lnTo>
                  <a:pt x="279" y="22"/>
                </a:lnTo>
                <a:lnTo>
                  <a:pt x="283" y="70"/>
                </a:lnTo>
                <a:lnTo>
                  <a:pt x="283" y="118"/>
                </a:lnTo>
                <a:lnTo>
                  <a:pt x="288" y="135"/>
                </a:lnTo>
                <a:lnTo>
                  <a:pt x="288" y="179"/>
                </a:lnTo>
                <a:lnTo>
                  <a:pt x="283" y="205"/>
                </a:lnTo>
                <a:lnTo>
                  <a:pt x="271" y="257"/>
                </a:lnTo>
                <a:lnTo>
                  <a:pt x="271" y="301"/>
                </a:lnTo>
                <a:lnTo>
                  <a:pt x="267" y="318"/>
                </a:lnTo>
                <a:lnTo>
                  <a:pt x="258" y="336"/>
                </a:lnTo>
                <a:lnTo>
                  <a:pt x="250" y="362"/>
                </a:lnTo>
                <a:lnTo>
                  <a:pt x="250" y="375"/>
                </a:lnTo>
                <a:lnTo>
                  <a:pt x="245" y="379"/>
                </a:lnTo>
                <a:lnTo>
                  <a:pt x="241" y="379"/>
                </a:lnTo>
                <a:lnTo>
                  <a:pt x="237" y="375"/>
                </a:lnTo>
                <a:lnTo>
                  <a:pt x="237" y="379"/>
                </a:lnTo>
                <a:lnTo>
                  <a:pt x="228" y="388"/>
                </a:lnTo>
                <a:lnTo>
                  <a:pt x="228" y="397"/>
                </a:lnTo>
                <a:lnTo>
                  <a:pt x="224" y="401"/>
                </a:lnTo>
                <a:lnTo>
                  <a:pt x="220" y="406"/>
                </a:lnTo>
                <a:lnTo>
                  <a:pt x="207" y="414"/>
                </a:lnTo>
                <a:lnTo>
                  <a:pt x="178" y="423"/>
                </a:lnTo>
                <a:lnTo>
                  <a:pt x="174" y="427"/>
                </a:lnTo>
                <a:lnTo>
                  <a:pt x="169" y="432"/>
                </a:lnTo>
                <a:lnTo>
                  <a:pt x="165" y="436"/>
                </a:lnTo>
                <a:lnTo>
                  <a:pt x="157" y="441"/>
                </a:lnTo>
                <a:lnTo>
                  <a:pt x="123" y="449"/>
                </a:lnTo>
                <a:lnTo>
                  <a:pt x="72" y="436"/>
                </a:lnTo>
                <a:lnTo>
                  <a:pt x="21" y="419"/>
                </a:lnTo>
                <a:lnTo>
                  <a:pt x="17" y="414"/>
                </a:lnTo>
                <a:lnTo>
                  <a:pt x="13" y="410"/>
                </a:lnTo>
                <a:lnTo>
                  <a:pt x="13" y="401"/>
                </a:lnTo>
                <a:lnTo>
                  <a:pt x="17" y="375"/>
                </a:lnTo>
                <a:lnTo>
                  <a:pt x="26" y="349"/>
                </a:lnTo>
                <a:lnTo>
                  <a:pt x="26" y="323"/>
                </a:lnTo>
                <a:lnTo>
                  <a:pt x="21" y="305"/>
                </a:lnTo>
                <a:lnTo>
                  <a:pt x="13" y="292"/>
                </a:lnTo>
                <a:lnTo>
                  <a:pt x="4" y="283"/>
                </a:lnTo>
                <a:lnTo>
                  <a:pt x="0" y="283"/>
                </a:lnTo>
                <a:lnTo>
                  <a:pt x="0" y="275"/>
                </a:lnTo>
                <a:lnTo>
                  <a:pt x="4" y="275"/>
                </a:lnTo>
                <a:lnTo>
                  <a:pt x="17" y="283"/>
                </a:lnTo>
                <a:lnTo>
                  <a:pt x="21" y="288"/>
                </a:lnTo>
                <a:lnTo>
                  <a:pt x="30" y="305"/>
                </a:lnTo>
                <a:lnTo>
                  <a:pt x="34" y="323"/>
                </a:lnTo>
                <a:lnTo>
                  <a:pt x="34" y="349"/>
                </a:lnTo>
                <a:lnTo>
                  <a:pt x="26" y="375"/>
                </a:lnTo>
                <a:lnTo>
                  <a:pt x="21" y="401"/>
                </a:lnTo>
                <a:lnTo>
                  <a:pt x="21" y="410"/>
                </a:lnTo>
                <a:lnTo>
                  <a:pt x="72" y="427"/>
                </a:lnTo>
                <a:lnTo>
                  <a:pt x="123" y="441"/>
                </a:lnTo>
                <a:lnTo>
                  <a:pt x="157" y="432"/>
                </a:lnTo>
                <a:lnTo>
                  <a:pt x="165" y="427"/>
                </a:lnTo>
                <a:lnTo>
                  <a:pt x="169" y="419"/>
                </a:lnTo>
                <a:lnTo>
                  <a:pt x="174" y="414"/>
                </a:lnTo>
                <a:lnTo>
                  <a:pt x="207" y="406"/>
                </a:lnTo>
                <a:lnTo>
                  <a:pt x="220" y="397"/>
                </a:lnTo>
                <a:lnTo>
                  <a:pt x="220" y="388"/>
                </a:lnTo>
                <a:lnTo>
                  <a:pt x="228" y="379"/>
                </a:lnTo>
                <a:lnTo>
                  <a:pt x="228" y="375"/>
                </a:lnTo>
                <a:lnTo>
                  <a:pt x="233" y="371"/>
                </a:lnTo>
                <a:lnTo>
                  <a:pt x="241" y="371"/>
                </a:lnTo>
                <a:lnTo>
                  <a:pt x="241" y="362"/>
                </a:lnTo>
                <a:lnTo>
                  <a:pt x="250" y="336"/>
                </a:lnTo>
                <a:lnTo>
                  <a:pt x="258" y="318"/>
                </a:lnTo>
                <a:lnTo>
                  <a:pt x="262" y="301"/>
                </a:lnTo>
                <a:lnTo>
                  <a:pt x="262" y="257"/>
                </a:lnTo>
                <a:lnTo>
                  <a:pt x="275" y="205"/>
                </a:lnTo>
                <a:lnTo>
                  <a:pt x="279" y="179"/>
                </a:lnTo>
                <a:lnTo>
                  <a:pt x="279" y="135"/>
                </a:lnTo>
                <a:lnTo>
                  <a:pt x="275" y="118"/>
                </a:lnTo>
                <a:lnTo>
                  <a:pt x="275" y="70"/>
                </a:lnTo>
                <a:lnTo>
                  <a:pt x="271" y="22"/>
                </a:lnTo>
                <a:lnTo>
                  <a:pt x="271" y="0"/>
                </a:lnTo>
                <a:lnTo>
                  <a:pt x="279"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43" name="Freeform 62"/>
          <p:cNvSpPr>
            <a:spLocks noChangeAspect="1"/>
          </p:cNvSpPr>
          <p:nvPr/>
        </p:nvSpPr>
        <p:spPr bwMode="auto">
          <a:xfrm>
            <a:off x="3416300" y="3341689"/>
            <a:ext cx="192088" cy="160337"/>
          </a:xfrm>
          <a:custGeom>
            <a:avLst/>
            <a:gdLst>
              <a:gd name="T0" fmla="*/ 180244644 w 186"/>
              <a:gd name="T1" fmla="*/ 4959313 h 144"/>
              <a:gd name="T2" fmla="*/ 185576634 w 186"/>
              <a:gd name="T3" fmla="*/ 21076521 h 144"/>
              <a:gd name="T4" fmla="*/ 189842845 w 186"/>
              <a:gd name="T5" fmla="*/ 43392313 h 144"/>
              <a:gd name="T6" fmla="*/ 198375267 w 186"/>
              <a:gd name="T7" fmla="*/ 91742823 h 144"/>
              <a:gd name="T8" fmla="*/ 189842845 w 186"/>
              <a:gd name="T9" fmla="*/ 135135119 h 144"/>
              <a:gd name="T10" fmla="*/ 180244644 w 186"/>
              <a:gd name="T11" fmla="*/ 151252356 h 144"/>
              <a:gd name="T12" fmla="*/ 171712222 w 186"/>
              <a:gd name="T13" fmla="*/ 162410247 h 144"/>
              <a:gd name="T14" fmla="*/ 167446011 w 186"/>
              <a:gd name="T15" fmla="*/ 167369558 h 144"/>
              <a:gd name="T16" fmla="*/ 157846778 w 186"/>
              <a:gd name="T17" fmla="*/ 172328868 h 144"/>
              <a:gd name="T18" fmla="*/ 145048144 w 186"/>
              <a:gd name="T19" fmla="*/ 178527449 h 144"/>
              <a:gd name="T20" fmla="*/ 126917489 w 186"/>
              <a:gd name="T21" fmla="*/ 178527449 h 144"/>
              <a:gd name="T22" fmla="*/ 90655211 w 186"/>
              <a:gd name="T23" fmla="*/ 146293045 h 144"/>
              <a:gd name="T24" fmla="*/ 86389000 w 186"/>
              <a:gd name="T25" fmla="*/ 140094429 h 144"/>
              <a:gd name="T26" fmla="*/ 76790800 w 186"/>
              <a:gd name="T27" fmla="*/ 128936538 h 144"/>
              <a:gd name="T28" fmla="*/ 50126706 w 186"/>
              <a:gd name="T29" fmla="*/ 112819336 h 144"/>
              <a:gd name="T30" fmla="*/ 31996075 w 186"/>
              <a:gd name="T31" fmla="*/ 107860025 h 144"/>
              <a:gd name="T32" fmla="*/ 27729864 w 186"/>
              <a:gd name="T33" fmla="*/ 102900715 h 144"/>
              <a:gd name="T34" fmla="*/ 18130631 w 186"/>
              <a:gd name="T35" fmla="*/ 86784626 h 144"/>
              <a:gd name="T36" fmla="*/ 5333024 w 186"/>
              <a:gd name="T37" fmla="*/ 69427022 h 144"/>
              <a:gd name="T38" fmla="*/ 0 w 186"/>
              <a:gd name="T39" fmla="*/ 53309820 h 144"/>
              <a:gd name="T40" fmla="*/ 5333024 w 186"/>
              <a:gd name="T41" fmla="*/ 48351623 h 144"/>
              <a:gd name="T42" fmla="*/ 18130631 w 186"/>
              <a:gd name="T43" fmla="*/ 43392313 h 144"/>
              <a:gd name="T44" fmla="*/ 27729864 w 186"/>
              <a:gd name="T45" fmla="*/ 43392313 h 144"/>
              <a:gd name="T46" fmla="*/ 36262294 w 186"/>
              <a:gd name="T47" fmla="*/ 37193732 h 144"/>
              <a:gd name="T48" fmla="*/ 36262294 w 186"/>
              <a:gd name="T49" fmla="*/ 48351623 h 144"/>
              <a:gd name="T50" fmla="*/ 27729864 w 186"/>
              <a:gd name="T51" fmla="*/ 53309820 h 144"/>
              <a:gd name="T52" fmla="*/ 18130631 w 186"/>
              <a:gd name="T53" fmla="*/ 53309820 h 144"/>
              <a:gd name="T54" fmla="*/ 9599237 w 186"/>
              <a:gd name="T55" fmla="*/ 59509515 h 144"/>
              <a:gd name="T56" fmla="*/ 13865448 w 186"/>
              <a:gd name="T57" fmla="*/ 69427022 h 144"/>
              <a:gd name="T58" fmla="*/ 27729864 w 186"/>
              <a:gd name="T59" fmla="*/ 86784626 h 144"/>
              <a:gd name="T60" fmla="*/ 31996075 w 186"/>
              <a:gd name="T61" fmla="*/ 96702133 h 144"/>
              <a:gd name="T62" fmla="*/ 50126706 w 186"/>
              <a:gd name="T63" fmla="*/ 102900715 h 144"/>
              <a:gd name="T64" fmla="*/ 76790800 w 186"/>
              <a:gd name="T65" fmla="*/ 119017917 h 144"/>
              <a:gd name="T66" fmla="*/ 81057011 w 186"/>
              <a:gd name="T67" fmla="*/ 123977227 h 144"/>
              <a:gd name="T68" fmla="*/ 90655211 w 186"/>
              <a:gd name="T69" fmla="*/ 135135119 h 144"/>
              <a:gd name="T70" fmla="*/ 126917489 w 186"/>
              <a:gd name="T71" fmla="*/ 167369558 h 144"/>
              <a:gd name="T72" fmla="*/ 145048144 w 186"/>
              <a:gd name="T73" fmla="*/ 167369558 h 144"/>
              <a:gd name="T74" fmla="*/ 157846778 w 186"/>
              <a:gd name="T75" fmla="*/ 162410247 h 144"/>
              <a:gd name="T76" fmla="*/ 167446011 w 186"/>
              <a:gd name="T77" fmla="*/ 156211666 h 144"/>
              <a:gd name="T78" fmla="*/ 171712222 w 186"/>
              <a:gd name="T79" fmla="*/ 151252356 h 144"/>
              <a:gd name="T80" fmla="*/ 180244644 w 186"/>
              <a:gd name="T81" fmla="*/ 135135119 h 144"/>
              <a:gd name="T82" fmla="*/ 189842845 w 186"/>
              <a:gd name="T83" fmla="*/ 91742823 h 144"/>
              <a:gd name="T84" fmla="*/ 180244644 w 186"/>
              <a:gd name="T85" fmla="*/ 43392313 h 144"/>
              <a:gd name="T86" fmla="*/ 175978433 w 186"/>
              <a:gd name="T87" fmla="*/ 21076521 h 144"/>
              <a:gd name="T88" fmla="*/ 171712222 w 186"/>
              <a:gd name="T89" fmla="*/ 4959313 h 144"/>
              <a:gd name="T90" fmla="*/ 175978433 w 186"/>
              <a:gd name="T91" fmla="*/ 0 h 144"/>
              <a:gd name="T92" fmla="*/ 180244644 w 186"/>
              <a:gd name="T93" fmla="*/ 4959313 h 14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6"/>
              <a:gd name="T142" fmla="*/ 0 h 144"/>
              <a:gd name="T143" fmla="*/ 186 w 186"/>
              <a:gd name="T144" fmla="*/ 144 h 14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6" h="144">
                <a:moveTo>
                  <a:pt x="169" y="4"/>
                </a:moveTo>
                <a:lnTo>
                  <a:pt x="174" y="17"/>
                </a:lnTo>
                <a:lnTo>
                  <a:pt x="178" y="35"/>
                </a:lnTo>
                <a:lnTo>
                  <a:pt x="186" y="74"/>
                </a:lnTo>
                <a:lnTo>
                  <a:pt x="178" y="109"/>
                </a:lnTo>
                <a:lnTo>
                  <a:pt x="169" y="122"/>
                </a:lnTo>
                <a:lnTo>
                  <a:pt x="161" y="131"/>
                </a:lnTo>
                <a:lnTo>
                  <a:pt x="157" y="135"/>
                </a:lnTo>
                <a:lnTo>
                  <a:pt x="148" y="139"/>
                </a:lnTo>
                <a:lnTo>
                  <a:pt x="136" y="144"/>
                </a:lnTo>
                <a:lnTo>
                  <a:pt x="119" y="144"/>
                </a:lnTo>
                <a:lnTo>
                  <a:pt x="85" y="118"/>
                </a:lnTo>
                <a:lnTo>
                  <a:pt x="81" y="113"/>
                </a:lnTo>
                <a:lnTo>
                  <a:pt x="72" y="104"/>
                </a:lnTo>
                <a:lnTo>
                  <a:pt x="47" y="91"/>
                </a:lnTo>
                <a:lnTo>
                  <a:pt x="30" y="87"/>
                </a:lnTo>
                <a:lnTo>
                  <a:pt x="26" y="83"/>
                </a:lnTo>
                <a:lnTo>
                  <a:pt x="17" y="70"/>
                </a:lnTo>
                <a:lnTo>
                  <a:pt x="5" y="56"/>
                </a:lnTo>
                <a:lnTo>
                  <a:pt x="0" y="43"/>
                </a:lnTo>
                <a:lnTo>
                  <a:pt x="5" y="39"/>
                </a:lnTo>
                <a:lnTo>
                  <a:pt x="17" y="35"/>
                </a:lnTo>
                <a:lnTo>
                  <a:pt x="26" y="35"/>
                </a:lnTo>
                <a:lnTo>
                  <a:pt x="34" y="30"/>
                </a:lnTo>
                <a:lnTo>
                  <a:pt x="34" y="39"/>
                </a:lnTo>
                <a:lnTo>
                  <a:pt x="26" y="43"/>
                </a:lnTo>
                <a:lnTo>
                  <a:pt x="17" y="43"/>
                </a:lnTo>
                <a:lnTo>
                  <a:pt x="9" y="48"/>
                </a:lnTo>
                <a:lnTo>
                  <a:pt x="13" y="56"/>
                </a:lnTo>
                <a:lnTo>
                  <a:pt x="26" y="70"/>
                </a:lnTo>
                <a:lnTo>
                  <a:pt x="30" y="78"/>
                </a:lnTo>
                <a:lnTo>
                  <a:pt x="47" y="83"/>
                </a:lnTo>
                <a:lnTo>
                  <a:pt x="72" y="96"/>
                </a:lnTo>
                <a:lnTo>
                  <a:pt x="76" y="100"/>
                </a:lnTo>
                <a:lnTo>
                  <a:pt x="85" y="109"/>
                </a:lnTo>
                <a:lnTo>
                  <a:pt x="119" y="135"/>
                </a:lnTo>
                <a:lnTo>
                  <a:pt x="136" y="135"/>
                </a:lnTo>
                <a:lnTo>
                  <a:pt x="148" y="131"/>
                </a:lnTo>
                <a:lnTo>
                  <a:pt x="157" y="126"/>
                </a:lnTo>
                <a:lnTo>
                  <a:pt x="161" y="122"/>
                </a:lnTo>
                <a:lnTo>
                  <a:pt x="169" y="109"/>
                </a:lnTo>
                <a:lnTo>
                  <a:pt x="178" y="74"/>
                </a:lnTo>
                <a:lnTo>
                  <a:pt x="169" y="35"/>
                </a:lnTo>
                <a:lnTo>
                  <a:pt x="165" y="17"/>
                </a:lnTo>
                <a:lnTo>
                  <a:pt x="161" y="4"/>
                </a:lnTo>
                <a:lnTo>
                  <a:pt x="165" y="0"/>
                </a:lnTo>
                <a:lnTo>
                  <a:pt x="169" y="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44" name="Freeform 63"/>
          <p:cNvSpPr>
            <a:spLocks noChangeAspect="1"/>
          </p:cNvSpPr>
          <p:nvPr/>
        </p:nvSpPr>
        <p:spPr bwMode="auto">
          <a:xfrm>
            <a:off x="3392489" y="3043238"/>
            <a:ext cx="166687" cy="341312"/>
          </a:xfrm>
          <a:custGeom>
            <a:avLst/>
            <a:gdLst>
              <a:gd name="T0" fmla="*/ 56130074 w 165"/>
              <a:gd name="T1" fmla="*/ 376938247 h 305"/>
              <a:gd name="T2" fmla="*/ 17349593 w 165"/>
              <a:gd name="T3" fmla="*/ 370677133 h 305"/>
              <a:gd name="T4" fmla="*/ 4082316 w 165"/>
              <a:gd name="T5" fmla="*/ 360658231 h 305"/>
              <a:gd name="T6" fmla="*/ 0 w 165"/>
              <a:gd name="T7" fmla="*/ 326847095 h 305"/>
              <a:gd name="T8" fmla="*/ 4082316 w 165"/>
              <a:gd name="T9" fmla="*/ 229168046 h 305"/>
              <a:gd name="T10" fmla="*/ 34699185 w 165"/>
              <a:gd name="T11" fmla="*/ 222906931 h 305"/>
              <a:gd name="T12" fmla="*/ 60212389 w 165"/>
              <a:gd name="T13" fmla="*/ 222906931 h 305"/>
              <a:gd name="T14" fmla="*/ 60212389 w 165"/>
              <a:gd name="T15" fmla="*/ 229168046 h 305"/>
              <a:gd name="T16" fmla="*/ 38781500 w 165"/>
              <a:gd name="T17" fmla="*/ 222906931 h 305"/>
              <a:gd name="T18" fmla="*/ 13267274 w 165"/>
              <a:gd name="T19" fmla="*/ 217898040 h 305"/>
              <a:gd name="T20" fmla="*/ 13267274 w 165"/>
              <a:gd name="T21" fmla="*/ 206626915 h 305"/>
              <a:gd name="T22" fmla="*/ 30616863 w 165"/>
              <a:gd name="T23" fmla="*/ 146517944 h 305"/>
              <a:gd name="T24" fmla="*/ 42862804 w 165"/>
              <a:gd name="T25" fmla="*/ 81398998 h 305"/>
              <a:gd name="T26" fmla="*/ 47966455 w 165"/>
              <a:gd name="T27" fmla="*/ 48838947 h 305"/>
              <a:gd name="T28" fmla="*/ 56130074 w 165"/>
              <a:gd name="T29" fmla="*/ 37568942 h 305"/>
              <a:gd name="T30" fmla="*/ 103076204 w 165"/>
              <a:gd name="T31" fmla="*/ 10017787 h 305"/>
              <a:gd name="T32" fmla="*/ 125528429 w 165"/>
              <a:gd name="T33" fmla="*/ 0 h 305"/>
              <a:gd name="T34" fmla="*/ 155123979 w 165"/>
              <a:gd name="T35" fmla="*/ 16280021 h 305"/>
              <a:gd name="T36" fmla="*/ 164308934 w 165"/>
              <a:gd name="T37" fmla="*/ 42577833 h 305"/>
              <a:gd name="T38" fmla="*/ 168391249 w 165"/>
              <a:gd name="T39" fmla="*/ 81398998 h 305"/>
              <a:gd name="T40" fmla="*/ 159206294 w 165"/>
              <a:gd name="T41" fmla="*/ 60110072 h 305"/>
              <a:gd name="T42" fmla="*/ 151041664 w 165"/>
              <a:gd name="T43" fmla="*/ 21288917 h 305"/>
              <a:gd name="T44" fmla="*/ 125528429 w 165"/>
              <a:gd name="T45" fmla="*/ 10017787 h 305"/>
              <a:gd name="T46" fmla="*/ 103076204 w 165"/>
              <a:gd name="T47" fmla="*/ 21288917 h 305"/>
              <a:gd name="T48" fmla="*/ 56130074 w 165"/>
              <a:gd name="T49" fmla="*/ 48838947 h 305"/>
              <a:gd name="T50" fmla="*/ 56130074 w 165"/>
              <a:gd name="T51" fmla="*/ 70127855 h 305"/>
              <a:gd name="T52" fmla="*/ 47966455 w 165"/>
              <a:gd name="T53" fmla="*/ 97677895 h 305"/>
              <a:gd name="T54" fmla="*/ 25514222 w 165"/>
              <a:gd name="T55" fmla="*/ 190346899 h 305"/>
              <a:gd name="T56" fmla="*/ 17349593 w 165"/>
              <a:gd name="T57" fmla="*/ 212888029 h 305"/>
              <a:gd name="T58" fmla="*/ 38781500 w 165"/>
              <a:gd name="T59" fmla="*/ 212888029 h 305"/>
              <a:gd name="T60" fmla="*/ 64294704 w 165"/>
              <a:gd name="T61" fmla="*/ 217898040 h 305"/>
              <a:gd name="T62" fmla="*/ 69397360 w 165"/>
              <a:gd name="T63" fmla="*/ 229168046 h 305"/>
              <a:gd name="T64" fmla="*/ 60212389 w 165"/>
              <a:gd name="T65" fmla="*/ 234176937 h 305"/>
              <a:gd name="T66" fmla="*/ 34699185 w 165"/>
              <a:gd name="T67" fmla="*/ 234176937 h 305"/>
              <a:gd name="T68" fmla="*/ 13267274 w 165"/>
              <a:gd name="T69" fmla="*/ 289278100 h 305"/>
              <a:gd name="T70" fmla="*/ 8164631 w 165"/>
              <a:gd name="T71" fmla="*/ 354397117 h 305"/>
              <a:gd name="T72" fmla="*/ 17349593 w 165"/>
              <a:gd name="T73" fmla="*/ 360658231 h 305"/>
              <a:gd name="T74" fmla="*/ 56130074 w 165"/>
              <a:gd name="T75" fmla="*/ 365667123 h 305"/>
              <a:gd name="T76" fmla="*/ 64294704 w 165"/>
              <a:gd name="T77" fmla="*/ 376938247 h 305"/>
              <a:gd name="T78" fmla="*/ 56130074 w 165"/>
              <a:gd name="T79" fmla="*/ 376938247 h 30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5"/>
              <a:gd name="T121" fmla="*/ 0 h 305"/>
              <a:gd name="T122" fmla="*/ 165 w 165"/>
              <a:gd name="T123" fmla="*/ 305 h 30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5" h="305">
                <a:moveTo>
                  <a:pt x="55" y="301"/>
                </a:moveTo>
                <a:lnTo>
                  <a:pt x="55" y="301"/>
                </a:lnTo>
                <a:lnTo>
                  <a:pt x="47" y="301"/>
                </a:lnTo>
                <a:lnTo>
                  <a:pt x="17" y="296"/>
                </a:lnTo>
                <a:lnTo>
                  <a:pt x="8" y="292"/>
                </a:lnTo>
                <a:lnTo>
                  <a:pt x="4" y="288"/>
                </a:lnTo>
                <a:lnTo>
                  <a:pt x="0" y="283"/>
                </a:lnTo>
                <a:lnTo>
                  <a:pt x="0" y="261"/>
                </a:lnTo>
                <a:lnTo>
                  <a:pt x="4" y="231"/>
                </a:lnTo>
                <a:lnTo>
                  <a:pt x="4" y="183"/>
                </a:lnTo>
                <a:lnTo>
                  <a:pt x="8" y="178"/>
                </a:lnTo>
                <a:lnTo>
                  <a:pt x="34" y="178"/>
                </a:lnTo>
                <a:lnTo>
                  <a:pt x="51" y="183"/>
                </a:lnTo>
                <a:lnTo>
                  <a:pt x="59" y="178"/>
                </a:lnTo>
                <a:lnTo>
                  <a:pt x="59" y="183"/>
                </a:lnTo>
                <a:lnTo>
                  <a:pt x="38" y="178"/>
                </a:lnTo>
                <a:lnTo>
                  <a:pt x="17" y="178"/>
                </a:lnTo>
                <a:lnTo>
                  <a:pt x="13" y="174"/>
                </a:lnTo>
                <a:lnTo>
                  <a:pt x="8" y="170"/>
                </a:lnTo>
                <a:lnTo>
                  <a:pt x="13" y="165"/>
                </a:lnTo>
                <a:lnTo>
                  <a:pt x="17" y="152"/>
                </a:lnTo>
                <a:lnTo>
                  <a:pt x="30" y="117"/>
                </a:lnTo>
                <a:lnTo>
                  <a:pt x="38" y="78"/>
                </a:lnTo>
                <a:lnTo>
                  <a:pt x="42" y="65"/>
                </a:lnTo>
                <a:lnTo>
                  <a:pt x="47" y="56"/>
                </a:lnTo>
                <a:lnTo>
                  <a:pt x="47" y="39"/>
                </a:lnTo>
                <a:lnTo>
                  <a:pt x="51" y="34"/>
                </a:lnTo>
                <a:lnTo>
                  <a:pt x="55" y="30"/>
                </a:lnTo>
                <a:lnTo>
                  <a:pt x="80" y="17"/>
                </a:lnTo>
                <a:lnTo>
                  <a:pt x="101" y="8"/>
                </a:lnTo>
                <a:lnTo>
                  <a:pt x="114" y="4"/>
                </a:lnTo>
                <a:lnTo>
                  <a:pt x="123" y="0"/>
                </a:lnTo>
                <a:lnTo>
                  <a:pt x="140" y="4"/>
                </a:lnTo>
                <a:lnTo>
                  <a:pt x="152" y="13"/>
                </a:lnTo>
                <a:lnTo>
                  <a:pt x="156" y="17"/>
                </a:lnTo>
                <a:lnTo>
                  <a:pt x="161" y="34"/>
                </a:lnTo>
                <a:lnTo>
                  <a:pt x="165" y="48"/>
                </a:lnTo>
                <a:lnTo>
                  <a:pt x="165" y="65"/>
                </a:lnTo>
                <a:lnTo>
                  <a:pt x="156" y="65"/>
                </a:lnTo>
                <a:lnTo>
                  <a:pt x="156" y="48"/>
                </a:lnTo>
                <a:lnTo>
                  <a:pt x="152" y="34"/>
                </a:lnTo>
                <a:lnTo>
                  <a:pt x="148" y="17"/>
                </a:lnTo>
                <a:lnTo>
                  <a:pt x="140" y="13"/>
                </a:lnTo>
                <a:lnTo>
                  <a:pt x="123" y="8"/>
                </a:lnTo>
                <a:lnTo>
                  <a:pt x="114" y="13"/>
                </a:lnTo>
                <a:lnTo>
                  <a:pt x="101" y="17"/>
                </a:lnTo>
                <a:lnTo>
                  <a:pt x="80" y="26"/>
                </a:lnTo>
                <a:lnTo>
                  <a:pt x="55" y="39"/>
                </a:lnTo>
                <a:lnTo>
                  <a:pt x="55" y="56"/>
                </a:lnTo>
                <a:lnTo>
                  <a:pt x="51" y="65"/>
                </a:lnTo>
                <a:lnTo>
                  <a:pt x="47" y="78"/>
                </a:lnTo>
                <a:lnTo>
                  <a:pt x="38" y="117"/>
                </a:lnTo>
                <a:lnTo>
                  <a:pt x="25" y="152"/>
                </a:lnTo>
                <a:lnTo>
                  <a:pt x="21" y="165"/>
                </a:lnTo>
                <a:lnTo>
                  <a:pt x="17" y="170"/>
                </a:lnTo>
                <a:lnTo>
                  <a:pt x="38" y="170"/>
                </a:lnTo>
                <a:lnTo>
                  <a:pt x="59" y="174"/>
                </a:lnTo>
                <a:lnTo>
                  <a:pt x="63" y="174"/>
                </a:lnTo>
                <a:lnTo>
                  <a:pt x="68" y="178"/>
                </a:lnTo>
                <a:lnTo>
                  <a:pt x="68" y="183"/>
                </a:lnTo>
                <a:lnTo>
                  <a:pt x="63" y="187"/>
                </a:lnTo>
                <a:lnTo>
                  <a:pt x="59" y="187"/>
                </a:lnTo>
                <a:lnTo>
                  <a:pt x="51" y="192"/>
                </a:lnTo>
                <a:lnTo>
                  <a:pt x="34" y="187"/>
                </a:lnTo>
                <a:lnTo>
                  <a:pt x="13" y="187"/>
                </a:lnTo>
                <a:lnTo>
                  <a:pt x="13" y="231"/>
                </a:lnTo>
                <a:lnTo>
                  <a:pt x="8" y="261"/>
                </a:lnTo>
                <a:lnTo>
                  <a:pt x="8" y="283"/>
                </a:lnTo>
                <a:lnTo>
                  <a:pt x="17" y="288"/>
                </a:lnTo>
                <a:lnTo>
                  <a:pt x="47" y="292"/>
                </a:lnTo>
                <a:lnTo>
                  <a:pt x="55" y="292"/>
                </a:lnTo>
                <a:lnTo>
                  <a:pt x="59" y="296"/>
                </a:lnTo>
                <a:lnTo>
                  <a:pt x="63" y="301"/>
                </a:lnTo>
                <a:lnTo>
                  <a:pt x="59" y="305"/>
                </a:lnTo>
                <a:lnTo>
                  <a:pt x="55" y="301"/>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45" name="Freeform 64"/>
          <p:cNvSpPr>
            <a:spLocks noChangeAspect="1"/>
          </p:cNvSpPr>
          <p:nvPr/>
        </p:nvSpPr>
        <p:spPr bwMode="auto">
          <a:xfrm>
            <a:off x="3549650" y="2990851"/>
            <a:ext cx="317500" cy="125413"/>
          </a:xfrm>
          <a:custGeom>
            <a:avLst/>
            <a:gdLst>
              <a:gd name="T0" fmla="*/ 0 w 309"/>
              <a:gd name="T1" fmla="*/ 139189560 h 113"/>
              <a:gd name="T2" fmla="*/ 0 w 309"/>
              <a:gd name="T3" fmla="*/ 107163749 h 113"/>
              <a:gd name="T4" fmla="*/ 5279336 w 309"/>
              <a:gd name="T5" fmla="*/ 80064560 h 113"/>
              <a:gd name="T6" fmla="*/ 9502395 w 309"/>
              <a:gd name="T7" fmla="*/ 59125017 h 113"/>
              <a:gd name="T8" fmla="*/ 13725452 w 309"/>
              <a:gd name="T9" fmla="*/ 52966463 h 113"/>
              <a:gd name="T10" fmla="*/ 49621445 w 309"/>
              <a:gd name="T11" fmla="*/ 32025819 h 113"/>
              <a:gd name="T12" fmla="*/ 111912059 w 309"/>
              <a:gd name="T13" fmla="*/ 20939535 h 113"/>
              <a:gd name="T14" fmla="*/ 156254185 w 309"/>
              <a:gd name="T15" fmla="*/ 20939535 h 113"/>
              <a:gd name="T16" fmla="*/ 169979633 w 309"/>
              <a:gd name="T17" fmla="*/ 16012909 h 113"/>
              <a:gd name="T18" fmla="*/ 192150166 w 309"/>
              <a:gd name="T19" fmla="*/ 9854356 h 113"/>
              <a:gd name="T20" fmla="*/ 245994652 w 309"/>
              <a:gd name="T21" fmla="*/ 0 h 113"/>
              <a:gd name="T22" fmla="*/ 294560894 w 309"/>
              <a:gd name="T23" fmla="*/ 0 h 113"/>
              <a:gd name="T24" fmla="*/ 312508371 w 309"/>
              <a:gd name="T25" fmla="*/ 4926623 h 113"/>
              <a:gd name="T26" fmla="*/ 317787705 w 309"/>
              <a:gd name="T27" fmla="*/ 9854356 h 113"/>
              <a:gd name="T28" fmla="*/ 326233818 w 309"/>
              <a:gd name="T29" fmla="*/ 25867265 h 113"/>
              <a:gd name="T30" fmla="*/ 317787705 w 309"/>
              <a:gd name="T31" fmla="*/ 25867265 h 113"/>
              <a:gd name="T32" fmla="*/ 312508371 w 309"/>
              <a:gd name="T33" fmla="*/ 16012909 h 113"/>
              <a:gd name="T34" fmla="*/ 294560894 w 309"/>
              <a:gd name="T35" fmla="*/ 9854356 h 113"/>
              <a:gd name="T36" fmla="*/ 245994652 w 309"/>
              <a:gd name="T37" fmla="*/ 9854356 h 113"/>
              <a:gd name="T38" fmla="*/ 192150166 w 309"/>
              <a:gd name="T39" fmla="*/ 20939535 h 113"/>
              <a:gd name="T40" fmla="*/ 169979633 w 309"/>
              <a:gd name="T41" fmla="*/ 25867265 h 113"/>
              <a:gd name="T42" fmla="*/ 156254185 w 309"/>
              <a:gd name="T43" fmla="*/ 32025819 h 113"/>
              <a:gd name="T44" fmla="*/ 111912059 w 309"/>
              <a:gd name="T45" fmla="*/ 32025819 h 113"/>
              <a:gd name="T46" fmla="*/ 49621445 w 309"/>
              <a:gd name="T47" fmla="*/ 41880179 h 113"/>
              <a:gd name="T48" fmla="*/ 17948512 w 309"/>
              <a:gd name="T49" fmla="*/ 64051638 h 113"/>
              <a:gd name="T50" fmla="*/ 13725452 w 309"/>
              <a:gd name="T51" fmla="*/ 80064560 h 113"/>
              <a:gd name="T52" fmla="*/ 9502395 w 309"/>
              <a:gd name="T53" fmla="*/ 107163749 h 113"/>
              <a:gd name="T54" fmla="*/ 9502395 w 309"/>
              <a:gd name="T55" fmla="*/ 139189560 h 113"/>
              <a:gd name="T56" fmla="*/ 0 w 309"/>
              <a:gd name="T57" fmla="*/ 139189560 h 11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09"/>
              <a:gd name="T88" fmla="*/ 0 h 113"/>
              <a:gd name="T89" fmla="*/ 309 w 309"/>
              <a:gd name="T90" fmla="*/ 113 h 11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09" h="113">
                <a:moveTo>
                  <a:pt x="0" y="113"/>
                </a:moveTo>
                <a:lnTo>
                  <a:pt x="0" y="87"/>
                </a:lnTo>
                <a:lnTo>
                  <a:pt x="5" y="65"/>
                </a:lnTo>
                <a:lnTo>
                  <a:pt x="9" y="48"/>
                </a:lnTo>
                <a:lnTo>
                  <a:pt x="13" y="43"/>
                </a:lnTo>
                <a:lnTo>
                  <a:pt x="47" y="26"/>
                </a:lnTo>
                <a:lnTo>
                  <a:pt x="106" y="17"/>
                </a:lnTo>
                <a:lnTo>
                  <a:pt x="148" y="17"/>
                </a:lnTo>
                <a:lnTo>
                  <a:pt x="161" y="13"/>
                </a:lnTo>
                <a:lnTo>
                  <a:pt x="182" y="8"/>
                </a:lnTo>
                <a:lnTo>
                  <a:pt x="233" y="0"/>
                </a:lnTo>
                <a:lnTo>
                  <a:pt x="279" y="0"/>
                </a:lnTo>
                <a:lnTo>
                  <a:pt x="296" y="4"/>
                </a:lnTo>
                <a:lnTo>
                  <a:pt x="301" y="8"/>
                </a:lnTo>
                <a:lnTo>
                  <a:pt x="309" y="21"/>
                </a:lnTo>
                <a:lnTo>
                  <a:pt x="301" y="21"/>
                </a:lnTo>
                <a:lnTo>
                  <a:pt x="296" y="13"/>
                </a:lnTo>
                <a:lnTo>
                  <a:pt x="279" y="8"/>
                </a:lnTo>
                <a:lnTo>
                  <a:pt x="233" y="8"/>
                </a:lnTo>
                <a:lnTo>
                  <a:pt x="182" y="17"/>
                </a:lnTo>
                <a:lnTo>
                  <a:pt x="161" y="21"/>
                </a:lnTo>
                <a:lnTo>
                  <a:pt x="148" y="26"/>
                </a:lnTo>
                <a:lnTo>
                  <a:pt x="106" y="26"/>
                </a:lnTo>
                <a:lnTo>
                  <a:pt x="47" y="34"/>
                </a:lnTo>
                <a:lnTo>
                  <a:pt x="17" y="52"/>
                </a:lnTo>
                <a:lnTo>
                  <a:pt x="13" y="65"/>
                </a:lnTo>
                <a:lnTo>
                  <a:pt x="9" y="87"/>
                </a:lnTo>
                <a:lnTo>
                  <a:pt x="9" y="113"/>
                </a:lnTo>
                <a:lnTo>
                  <a:pt x="0" y="1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46" name="Freeform 65"/>
          <p:cNvSpPr>
            <a:spLocks noChangeAspect="1"/>
          </p:cNvSpPr>
          <p:nvPr/>
        </p:nvSpPr>
        <p:spPr bwMode="auto">
          <a:xfrm>
            <a:off x="3859213" y="3013075"/>
            <a:ext cx="12700" cy="20638"/>
          </a:xfrm>
          <a:custGeom>
            <a:avLst/>
            <a:gdLst>
              <a:gd name="T0" fmla="*/ 8960910 w 12"/>
              <a:gd name="T1" fmla="*/ 0 h 18"/>
              <a:gd name="T2" fmla="*/ 13440833 w 12"/>
              <a:gd name="T3" fmla="*/ 23662612 h 18"/>
              <a:gd name="T4" fmla="*/ 4479926 w 12"/>
              <a:gd name="T5" fmla="*/ 23662612 h 18"/>
              <a:gd name="T6" fmla="*/ 0 w 12"/>
              <a:gd name="T7" fmla="*/ 0 h 18"/>
              <a:gd name="T8" fmla="*/ 8960910 w 12"/>
              <a:gd name="T9" fmla="*/ 0 h 18"/>
              <a:gd name="T10" fmla="*/ 0 60000 65536"/>
              <a:gd name="T11" fmla="*/ 0 60000 65536"/>
              <a:gd name="T12" fmla="*/ 0 60000 65536"/>
              <a:gd name="T13" fmla="*/ 0 60000 65536"/>
              <a:gd name="T14" fmla="*/ 0 60000 65536"/>
              <a:gd name="T15" fmla="*/ 0 w 12"/>
              <a:gd name="T16" fmla="*/ 0 h 18"/>
              <a:gd name="T17" fmla="*/ 12 w 12"/>
              <a:gd name="T18" fmla="*/ 18 h 18"/>
            </a:gdLst>
            <a:ahLst/>
            <a:cxnLst>
              <a:cxn ang="T10">
                <a:pos x="T0" y="T1"/>
              </a:cxn>
              <a:cxn ang="T11">
                <a:pos x="T2" y="T3"/>
              </a:cxn>
              <a:cxn ang="T12">
                <a:pos x="T4" y="T5"/>
              </a:cxn>
              <a:cxn ang="T13">
                <a:pos x="T6" y="T7"/>
              </a:cxn>
              <a:cxn ang="T14">
                <a:pos x="T8" y="T9"/>
              </a:cxn>
            </a:cxnLst>
            <a:rect l="T15" t="T16" r="T17" b="T18"/>
            <a:pathLst>
              <a:path w="12" h="18">
                <a:moveTo>
                  <a:pt x="8" y="0"/>
                </a:moveTo>
                <a:lnTo>
                  <a:pt x="12" y="18"/>
                </a:lnTo>
                <a:lnTo>
                  <a:pt x="4" y="18"/>
                </a:lnTo>
                <a:lnTo>
                  <a:pt x="0" y="0"/>
                </a:lnTo>
                <a:lnTo>
                  <a:pt x="8"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47" name="Freeform 66"/>
          <p:cNvSpPr>
            <a:spLocks noChangeAspect="1"/>
          </p:cNvSpPr>
          <p:nvPr/>
        </p:nvSpPr>
        <p:spPr bwMode="auto">
          <a:xfrm>
            <a:off x="3673475" y="2282826"/>
            <a:ext cx="527050" cy="696913"/>
          </a:xfrm>
          <a:custGeom>
            <a:avLst/>
            <a:gdLst>
              <a:gd name="T0" fmla="*/ 70172357 w 515"/>
              <a:gd name="T1" fmla="*/ 184607114 h 624"/>
              <a:gd name="T2" fmla="*/ 30373425 w 515"/>
              <a:gd name="T3" fmla="*/ 163402651 h 624"/>
              <a:gd name="T4" fmla="*/ 12568350 w 515"/>
              <a:gd name="T5" fmla="*/ 135960560 h 624"/>
              <a:gd name="T6" fmla="*/ 17805079 w 515"/>
              <a:gd name="T7" fmla="*/ 54883012 h 624"/>
              <a:gd name="T8" fmla="*/ 26183635 w 515"/>
              <a:gd name="T9" fmla="*/ 4988959 h 624"/>
              <a:gd name="T10" fmla="*/ 52367270 w 515"/>
              <a:gd name="T11" fmla="*/ 0 h 624"/>
              <a:gd name="T12" fmla="*/ 127776336 w 515"/>
              <a:gd name="T13" fmla="*/ 0 h 624"/>
              <a:gd name="T14" fmla="*/ 225179255 w 515"/>
              <a:gd name="T15" fmla="*/ 11226554 h 624"/>
              <a:gd name="T16" fmla="*/ 310013861 w 515"/>
              <a:gd name="T17" fmla="*/ 21204472 h 624"/>
              <a:gd name="T18" fmla="*/ 367617840 w 515"/>
              <a:gd name="T19" fmla="*/ 27442064 h 624"/>
              <a:gd name="T20" fmla="*/ 389611678 w 515"/>
              <a:gd name="T21" fmla="*/ 37419987 h 624"/>
              <a:gd name="T22" fmla="*/ 393801467 w 515"/>
              <a:gd name="T23" fmla="*/ 48646536 h 624"/>
              <a:gd name="T24" fmla="*/ 441978931 w 515"/>
              <a:gd name="T25" fmla="*/ 54883012 h 624"/>
              <a:gd name="T26" fmla="*/ 459784002 w 515"/>
              <a:gd name="T27" fmla="*/ 71098518 h 624"/>
              <a:gd name="T28" fmla="*/ 477588050 w 515"/>
              <a:gd name="T29" fmla="*/ 81077566 h 624"/>
              <a:gd name="T30" fmla="*/ 499582911 w 515"/>
              <a:gd name="T31" fmla="*/ 152176101 h 624"/>
              <a:gd name="T32" fmla="*/ 504819636 w 515"/>
              <a:gd name="T33" fmla="*/ 184607114 h 624"/>
              <a:gd name="T34" fmla="*/ 517387982 w 515"/>
              <a:gd name="T35" fmla="*/ 200822620 h 624"/>
              <a:gd name="T36" fmla="*/ 526813473 w 515"/>
              <a:gd name="T37" fmla="*/ 250716657 h 624"/>
              <a:gd name="T38" fmla="*/ 539381947 w 515"/>
              <a:gd name="T39" fmla="*/ 288137743 h 624"/>
              <a:gd name="T40" fmla="*/ 531003263 w 515"/>
              <a:gd name="T41" fmla="*/ 343020807 h 624"/>
              <a:gd name="T42" fmla="*/ 539381947 w 515"/>
              <a:gd name="T43" fmla="*/ 380441894 h 624"/>
              <a:gd name="T44" fmla="*/ 531003263 w 515"/>
              <a:gd name="T45" fmla="*/ 402893875 h 624"/>
              <a:gd name="T46" fmla="*/ 509008402 w 515"/>
              <a:gd name="T47" fmla="*/ 396657400 h 624"/>
              <a:gd name="T48" fmla="*/ 451404423 w 515"/>
              <a:gd name="T49" fmla="*/ 380441894 h 624"/>
              <a:gd name="T50" fmla="*/ 367617840 w 515"/>
              <a:gd name="T51" fmla="*/ 343020807 h 624"/>
              <a:gd name="T52" fmla="*/ 322582207 w 515"/>
              <a:gd name="T53" fmla="*/ 315578752 h 624"/>
              <a:gd name="T54" fmla="*/ 264978164 w 515"/>
              <a:gd name="T55" fmla="*/ 255706731 h 624"/>
              <a:gd name="T56" fmla="*/ 238794537 w 515"/>
              <a:gd name="T57" fmla="*/ 228264675 h 624"/>
              <a:gd name="T58" fmla="*/ 327818932 w 515"/>
              <a:gd name="T59" fmla="*/ 331795375 h 624"/>
              <a:gd name="T60" fmla="*/ 367617840 w 515"/>
              <a:gd name="T61" fmla="*/ 370462863 h 624"/>
              <a:gd name="T62" fmla="*/ 380185163 w 515"/>
              <a:gd name="T63" fmla="*/ 375451820 h 624"/>
              <a:gd name="T64" fmla="*/ 415795305 w 515"/>
              <a:gd name="T65" fmla="*/ 386678369 h 624"/>
              <a:gd name="T66" fmla="*/ 509008402 w 515"/>
              <a:gd name="T67" fmla="*/ 419109382 h 624"/>
              <a:gd name="T68" fmla="*/ 531003263 w 515"/>
              <a:gd name="T69" fmla="*/ 440313845 h 624"/>
              <a:gd name="T70" fmla="*/ 535192029 w 515"/>
              <a:gd name="T71" fmla="*/ 473992376 h 624"/>
              <a:gd name="T72" fmla="*/ 522624707 w 515"/>
              <a:gd name="T73" fmla="*/ 543844474 h 624"/>
              <a:gd name="T74" fmla="*/ 504819636 w 515"/>
              <a:gd name="T75" fmla="*/ 582511962 h 624"/>
              <a:gd name="T76" fmla="*/ 481777840 w 515"/>
              <a:gd name="T77" fmla="*/ 593737534 h 624"/>
              <a:gd name="T78" fmla="*/ 455594213 w 515"/>
              <a:gd name="T79" fmla="*/ 619932071 h 624"/>
              <a:gd name="T80" fmla="*/ 429410586 w 515"/>
              <a:gd name="T81" fmla="*/ 702257121 h 624"/>
              <a:gd name="T82" fmla="*/ 389611678 w 515"/>
              <a:gd name="T83" fmla="*/ 739678207 h 624"/>
              <a:gd name="T84" fmla="*/ 358191325 w 515"/>
              <a:gd name="T85" fmla="*/ 745914683 h 624"/>
              <a:gd name="T86" fmla="*/ 327818932 w 515"/>
              <a:gd name="T87" fmla="*/ 755893713 h 624"/>
              <a:gd name="T88" fmla="*/ 300587346 w 515"/>
              <a:gd name="T89" fmla="*/ 772109220 h 624"/>
              <a:gd name="T90" fmla="*/ 260788374 w 515"/>
              <a:gd name="T91" fmla="*/ 778345695 h 624"/>
              <a:gd name="T92" fmla="*/ 225179255 w 515"/>
              <a:gd name="T93" fmla="*/ 772109220 h 624"/>
              <a:gd name="T94" fmla="*/ 185379324 w 515"/>
              <a:gd name="T95" fmla="*/ 767119146 h 624"/>
              <a:gd name="T96" fmla="*/ 155006931 w 515"/>
              <a:gd name="T97" fmla="*/ 755893713 h 624"/>
              <a:gd name="T98" fmla="*/ 127776336 w 515"/>
              <a:gd name="T99" fmla="*/ 734688133 h 624"/>
              <a:gd name="T100" fmla="*/ 87976404 w 515"/>
              <a:gd name="T101" fmla="*/ 718472627 h 624"/>
              <a:gd name="T102" fmla="*/ 83787638 w 515"/>
              <a:gd name="T103" fmla="*/ 718472627 h 624"/>
              <a:gd name="T104" fmla="*/ 70172357 w 515"/>
              <a:gd name="T105" fmla="*/ 679805139 h 624"/>
              <a:gd name="T106" fmla="*/ 52367270 w 515"/>
              <a:gd name="T107" fmla="*/ 598727608 h 624"/>
              <a:gd name="T108" fmla="*/ 61792761 w 515"/>
              <a:gd name="T109" fmla="*/ 550080950 h 624"/>
              <a:gd name="T110" fmla="*/ 83787638 w 515"/>
              <a:gd name="T111" fmla="*/ 538854401 h 624"/>
              <a:gd name="T112" fmla="*/ 61792761 w 515"/>
              <a:gd name="T113" fmla="*/ 527628968 h 624"/>
              <a:gd name="T114" fmla="*/ 17805079 w 515"/>
              <a:gd name="T115" fmla="*/ 478982449 h 624"/>
              <a:gd name="T116" fmla="*/ 0 w 515"/>
              <a:gd name="T117" fmla="*/ 386678369 h 624"/>
              <a:gd name="T118" fmla="*/ 4189791 w 515"/>
              <a:gd name="T119" fmla="*/ 168391608 h 624"/>
              <a:gd name="T120" fmla="*/ 30373425 w 515"/>
              <a:gd name="T121" fmla="*/ 179618157 h 624"/>
              <a:gd name="T122" fmla="*/ 79597848 w 515"/>
              <a:gd name="T123" fmla="*/ 195833663 h 6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15"/>
              <a:gd name="T187" fmla="*/ 0 h 624"/>
              <a:gd name="T188" fmla="*/ 515 w 515"/>
              <a:gd name="T189" fmla="*/ 624 h 62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15" h="624">
                <a:moveTo>
                  <a:pt x="76" y="157"/>
                </a:moveTo>
                <a:lnTo>
                  <a:pt x="67" y="148"/>
                </a:lnTo>
                <a:lnTo>
                  <a:pt x="55" y="140"/>
                </a:lnTo>
                <a:lnTo>
                  <a:pt x="29" y="131"/>
                </a:lnTo>
                <a:lnTo>
                  <a:pt x="12" y="126"/>
                </a:lnTo>
                <a:lnTo>
                  <a:pt x="12" y="109"/>
                </a:lnTo>
                <a:lnTo>
                  <a:pt x="17" y="96"/>
                </a:lnTo>
                <a:lnTo>
                  <a:pt x="17" y="44"/>
                </a:lnTo>
                <a:lnTo>
                  <a:pt x="21" y="13"/>
                </a:lnTo>
                <a:lnTo>
                  <a:pt x="25" y="4"/>
                </a:lnTo>
                <a:lnTo>
                  <a:pt x="34" y="0"/>
                </a:lnTo>
                <a:lnTo>
                  <a:pt x="50" y="0"/>
                </a:lnTo>
                <a:lnTo>
                  <a:pt x="72" y="4"/>
                </a:lnTo>
                <a:lnTo>
                  <a:pt x="122" y="0"/>
                </a:lnTo>
                <a:lnTo>
                  <a:pt x="190" y="0"/>
                </a:lnTo>
                <a:lnTo>
                  <a:pt x="215" y="9"/>
                </a:lnTo>
                <a:lnTo>
                  <a:pt x="236" y="13"/>
                </a:lnTo>
                <a:lnTo>
                  <a:pt x="296" y="17"/>
                </a:lnTo>
                <a:lnTo>
                  <a:pt x="325" y="22"/>
                </a:lnTo>
                <a:lnTo>
                  <a:pt x="351" y="22"/>
                </a:lnTo>
                <a:lnTo>
                  <a:pt x="367" y="26"/>
                </a:lnTo>
                <a:lnTo>
                  <a:pt x="372" y="30"/>
                </a:lnTo>
                <a:lnTo>
                  <a:pt x="372" y="35"/>
                </a:lnTo>
                <a:lnTo>
                  <a:pt x="376" y="39"/>
                </a:lnTo>
                <a:lnTo>
                  <a:pt x="401" y="39"/>
                </a:lnTo>
                <a:lnTo>
                  <a:pt x="422" y="44"/>
                </a:lnTo>
                <a:lnTo>
                  <a:pt x="435" y="48"/>
                </a:lnTo>
                <a:lnTo>
                  <a:pt x="439" y="57"/>
                </a:lnTo>
                <a:lnTo>
                  <a:pt x="448" y="57"/>
                </a:lnTo>
                <a:lnTo>
                  <a:pt x="456" y="65"/>
                </a:lnTo>
                <a:lnTo>
                  <a:pt x="469" y="92"/>
                </a:lnTo>
                <a:lnTo>
                  <a:pt x="477" y="122"/>
                </a:lnTo>
                <a:lnTo>
                  <a:pt x="477" y="140"/>
                </a:lnTo>
                <a:lnTo>
                  <a:pt x="482" y="148"/>
                </a:lnTo>
                <a:lnTo>
                  <a:pt x="490" y="153"/>
                </a:lnTo>
                <a:lnTo>
                  <a:pt x="494" y="161"/>
                </a:lnTo>
                <a:lnTo>
                  <a:pt x="499" y="179"/>
                </a:lnTo>
                <a:lnTo>
                  <a:pt x="503" y="201"/>
                </a:lnTo>
                <a:lnTo>
                  <a:pt x="507" y="218"/>
                </a:lnTo>
                <a:lnTo>
                  <a:pt x="515" y="231"/>
                </a:lnTo>
                <a:lnTo>
                  <a:pt x="515" y="240"/>
                </a:lnTo>
                <a:lnTo>
                  <a:pt x="507" y="275"/>
                </a:lnTo>
                <a:lnTo>
                  <a:pt x="511" y="288"/>
                </a:lnTo>
                <a:lnTo>
                  <a:pt x="515" y="305"/>
                </a:lnTo>
                <a:lnTo>
                  <a:pt x="511" y="318"/>
                </a:lnTo>
                <a:lnTo>
                  <a:pt x="507" y="323"/>
                </a:lnTo>
                <a:lnTo>
                  <a:pt x="503" y="323"/>
                </a:lnTo>
                <a:lnTo>
                  <a:pt x="486" y="318"/>
                </a:lnTo>
                <a:lnTo>
                  <a:pt x="460" y="314"/>
                </a:lnTo>
                <a:lnTo>
                  <a:pt x="431" y="305"/>
                </a:lnTo>
                <a:lnTo>
                  <a:pt x="372" y="284"/>
                </a:lnTo>
                <a:lnTo>
                  <a:pt x="351" y="275"/>
                </a:lnTo>
                <a:lnTo>
                  <a:pt x="325" y="266"/>
                </a:lnTo>
                <a:lnTo>
                  <a:pt x="308" y="253"/>
                </a:lnTo>
                <a:lnTo>
                  <a:pt x="270" y="222"/>
                </a:lnTo>
                <a:lnTo>
                  <a:pt x="253" y="205"/>
                </a:lnTo>
                <a:lnTo>
                  <a:pt x="236" y="192"/>
                </a:lnTo>
                <a:lnTo>
                  <a:pt x="228" y="183"/>
                </a:lnTo>
                <a:lnTo>
                  <a:pt x="232" y="183"/>
                </a:lnTo>
                <a:lnTo>
                  <a:pt x="313" y="266"/>
                </a:lnTo>
                <a:lnTo>
                  <a:pt x="334" y="284"/>
                </a:lnTo>
                <a:lnTo>
                  <a:pt x="351" y="297"/>
                </a:lnTo>
                <a:lnTo>
                  <a:pt x="359" y="301"/>
                </a:lnTo>
                <a:lnTo>
                  <a:pt x="363" y="301"/>
                </a:lnTo>
                <a:lnTo>
                  <a:pt x="376" y="305"/>
                </a:lnTo>
                <a:lnTo>
                  <a:pt x="397" y="310"/>
                </a:lnTo>
                <a:lnTo>
                  <a:pt x="444" y="323"/>
                </a:lnTo>
                <a:lnTo>
                  <a:pt x="486" y="336"/>
                </a:lnTo>
                <a:lnTo>
                  <a:pt x="499" y="345"/>
                </a:lnTo>
                <a:lnTo>
                  <a:pt x="507" y="353"/>
                </a:lnTo>
                <a:lnTo>
                  <a:pt x="511" y="366"/>
                </a:lnTo>
                <a:lnTo>
                  <a:pt x="511" y="380"/>
                </a:lnTo>
                <a:lnTo>
                  <a:pt x="503" y="419"/>
                </a:lnTo>
                <a:lnTo>
                  <a:pt x="499" y="436"/>
                </a:lnTo>
                <a:lnTo>
                  <a:pt x="490" y="454"/>
                </a:lnTo>
                <a:lnTo>
                  <a:pt x="482" y="467"/>
                </a:lnTo>
                <a:lnTo>
                  <a:pt x="473" y="471"/>
                </a:lnTo>
                <a:lnTo>
                  <a:pt x="460" y="476"/>
                </a:lnTo>
                <a:lnTo>
                  <a:pt x="452" y="480"/>
                </a:lnTo>
                <a:lnTo>
                  <a:pt x="435" y="497"/>
                </a:lnTo>
                <a:lnTo>
                  <a:pt x="418" y="545"/>
                </a:lnTo>
                <a:lnTo>
                  <a:pt x="410" y="563"/>
                </a:lnTo>
                <a:lnTo>
                  <a:pt x="397" y="576"/>
                </a:lnTo>
                <a:lnTo>
                  <a:pt x="372" y="593"/>
                </a:lnTo>
                <a:lnTo>
                  <a:pt x="359" y="598"/>
                </a:lnTo>
                <a:lnTo>
                  <a:pt x="342" y="598"/>
                </a:lnTo>
                <a:lnTo>
                  <a:pt x="329" y="606"/>
                </a:lnTo>
                <a:lnTo>
                  <a:pt x="313" y="606"/>
                </a:lnTo>
                <a:lnTo>
                  <a:pt x="304" y="615"/>
                </a:lnTo>
                <a:lnTo>
                  <a:pt x="287" y="619"/>
                </a:lnTo>
                <a:lnTo>
                  <a:pt x="270" y="619"/>
                </a:lnTo>
                <a:lnTo>
                  <a:pt x="249" y="624"/>
                </a:lnTo>
                <a:lnTo>
                  <a:pt x="220" y="624"/>
                </a:lnTo>
                <a:lnTo>
                  <a:pt x="215" y="619"/>
                </a:lnTo>
                <a:lnTo>
                  <a:pt x="198" y="615"/>
                </a:lnTo>
                <a:lnTo>
                  <a:pt x="177" y="615"/>
                </a:lnTo>
                <a:lnTo>
                  <a:pt x="156" y="611"/>
                </a:lnTo>
                <a:lnTo>
                  <a:pt x="148" y="606"/>
                </a:lnTo>
                <a:lnTo>
                  <a:pt x="135" y="593"/>
                </a:lnTo>
                <a:lnTo>
                  <a:pt x="122" y="589"/>
                </a:lnTo>
                <a:lnTo>
                  <a:pt x="89" y="576"/>
                </a:lnTo>
                <a:lnTo>
                  <a:pt x="84" y="576"/>
                </a:lnTo>
                <a:lnTo>
                  <a:pt x="80" y="580"/>
                </a:lnTo>
                <a:lnTo>
                  <a:pt x="80" y="576"/>
                </a:lnTo>
                <a:lnTo>
                  <a:pt x="76" y="567"/>
                </a:lnTo>
                <a:lnTo>
                  <a:pt x="67" y="545"/>
                </a:lnTo>
                <a:lnTo>
                  <a:pt x="63" y="532"/>
                </a:lnTo>
                <a:lnTo>
                  <a:pt x="50" y="480"/>
                </a:lnTo>
                <a:lnTo>
                  <a:pt x="50" y="458"/>
                </a:lnTo>
                <a:lnTo>
                  <a:pt x="59" y="441"/>
                </a:lnTo>
                <a:lnTo>
                  <a:pt x="67" y="436"/>
                </a:lnTo>
                <a:lnTo>
                  <a:pt x="80" y="432"/>
                </a:lnTo>
                <a:lnTo>
                  <a:pt x="93" y="432"/>
                </a:lnTo>
                <a:lnTo>
                  <a:pt x="59" y="423"/>
                </a:lnTo>
                <a:lnTo>
                  <a:pt x="34" y="406"/>
                </a:lnTo>
                <a:lnTo>
                  <a:pt x="17" y="384"/>
                </a:lnTo>
                <a:lnTo>
                  <a:pt x="8" y="349"/>
                </a:lnTo>
                <a:lnTo>
                  <a:pt x="0" y="310"/>
                </a:lnTo>
                <a:lnTo>
                  <a:pt x="0" y="140"/>
                </a:lnTo>
                <a:lnTo>
                  <a:pt x="4" y="135"/>
                </a:lnTo>
                <a:lnTo>
                  <a:pt x="12" y="135"/>
                </a:lnTo>
                <a:lnTo>
                  <a:pt x="29" y="144"/>
                </a:lnTo>
                <a:lnTo>
                  <a:pt x="50" y="153"/>
                </a:lnTo>
                <a:lnTo>
                  <a:pt x="76" y="157"/>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48" name="Freeform 67"/>
          <p:cNvSpPr>
            <a:spLocks noChangeAspect="1"/>
          </p:cNvSpPr>
          <p:nvPr/>
        </p:nvSpPr>
        <p:spPr bwMode="auto">
          <a:xfrm>
            <a:off x="3681414" y="2278064"/>
            <a:ext cx="523875" cy="371475"/>
          </a:xfrm>
          <a:custGeom>
            <a:avLst/>
            <a:gdLst>
              <a:gd name="T0" fmla="*/ 21985353 w 512"/>
              <a:gd name="T1" fmla="*/ 175072470 h 331"/>
              <a:gd name="T2" fmla="*/ 0 w 512"/>
              <a:gd name="T3" fmla="*/ 142325410 h 331"/>
              <a:gd name="T4" fmla="*/ 9422587 w 512"/>
              <a:gd name="T5" fmla="*/ 21411999 h 331"/>
              <a:gd name="T6" fmla="*/ 27220008 w 512"/>
              <a:gd name="T7" fmla="*/ 0 h 331"/>
              <a:gd name="T8" fmla="*/ 119349341 w 512"/>
              <a:gd name="T9" fmla="*/ 0 h 331"/>
              <a:gd name="T10" fmla="*/ 238698683 w 512"/>
              <a:gd name="T11" fmla="*/ 16374078 h 331"/>
              <a:gd name="T12" fmla="*/ 359094782 w 512"/>
              <a:gd name="T13" fmla="*/ 26449917 h 331"/>
              <a:gd name="T14" fmla="*/ 385268056 w 512"/>
              <a:gd name="T15" fmla="*/ 42823999 h 331"/>
              <a:gd name="T16" fmla="*/ 411441329 w 512"/>
              <a:gd name="T17" fmla="*/ 49121115 h 331"/>
              <a:gd name="T18" fmla="*/ 451224091 w 512"/>
              <a:gd name="T19" fmla="*/ 65495188 h 331"/>
              <a:gd name="T20" fmla="*/ 464834603 w 512"/>
              <a:gd name="T21" fmla="*/ 76830239 h 331"/>
              <a:gd name="T22" fmla="*/ 496242531 w 512"/>
              <a:gd name="T23" fmla="*/ 158698396 h 331"/>
              <a:gd name="T24" fmla="*/ 504617365 w 512"/>
              <a:gd name="T25" fmla="*/ 191446543 h 331"/>
              <a:gd name="T26" fmla="*/ 518227877 w 512"/>
              <a:gd name="T27" fmla="*/ 230490683 h 331"/>
              <a:gd name="T28" fmla="*/ 536025293 w 512"/>
              <a:gd name="T29" fmla="*/ 295985924 h 331"/>
              <a:gd name="T30" fmla="*/ 530790639 w 512"/>
              <a:gd name="T31" fmla="*/ 367778211 h 331"/>
              <a:gd name="T32" fmla="*/ 526602710 w 512"/>
              <a:gd name="T33" fmla="*/ 411861391 h 331"/>
              <a:gd name="T34" fmla="*/ 500429437 w 512"/>
              <a:gd name="T35" fmla="*/ 411861391 h 331"/>
              <a:gd name="T36" fmla="*/ 381080127 w 512"/>
              <a:gd name="T37" fmla="*/ 367778211 h 331"/>
              <a:gd name="T38" fmla="*/ 314077365 w 512"/>
              <a:gd name="T39" fmla="*/ 328732948 h 331"/>
              <a:gd name="T40" fmla="*/ 256496099 w 512"/>
              <a:gd name="T41" fmla="*/ 268276747 h 331"/>
              <a:gd name="T42" fmla="*/ 226135920 w 512"/>
              <a:gd name="T43" fmla="*/ 235529723 h 331"/>
              <a:gd name="T44" fmla="*/ 256496099 w 512"/>
              <a:gd name="T45" fmla="*/ 258200912 h 331"/>
              <a:gd name="T46" fmla="*/ 314077365 w 512"/>
              <a:gd name="T47" fmla="*/ 318657114 h 331"/>
              <a:gd name="T48" fmla="*/ 381080127 w 512"/>
              <a:gd name="T49" fmla="*/ 356443178 h 331"/>
              <a:gd name="T50" fmla="*/ 500429437 w 512"/>
              <a:gd name="T51" fmla="*/ 400525235 h 331"/>
              <a:gd name="T52" fmla="*/ 522414782 w 512"/>
              <a:gd name="T53" fmla="*/ 405563153 h 331"/>
              <a:gd name="T54" fmla="*/ 518227877 w 512"/>
              <a:gd name="T55" fmla="*/ 351404138 h 331"/>
              <a:gd name="T56" fmla="*/ 518227877 w 512"/>
              <a:gd name="T57" fmla="*/ 279611781 h 331"/>
              <a:gd name="T58" fmla="*/ 504617365 w 512"/>
              <a:gd name="T59" fmla="*/ 207819494 h 331"/>
              <a:gd name="T60" fmla="*/ 491007877 w 512"/>
              <a:gd name="T61" fmla="*/ 191446543 h 331"/>
              <a:gd name="T62" fmla="*/ 478444091 w 512"/>
              <a:gd name="T63" fmla="*/ 120913420 h 331"/>
              <a:gd name="T64" fmla="*/ 451224091 w 512"/>
              <a:gd name="T65" fmla="*/ 81868157 h 331"/>
              <a:gd name="T66" fmla="*/ 433426675 w 512"/>
              <a:gd name="T67" fmla="*/ 65495188 h 331"/>
              <a:gd name="T68" fmla="*/ 381080127 w 512"/>
              <a:gd name="T69" fmla="*/ 54159032 h 331"/>
              <a:gd name="T70" fmla="*/ 375845473 w 512"/>
              <a:gd name="T71" fmla="*/ 42823999 h 331"/>
              <a:gd name="T72" fmla="*/ 301514603 w 512"/>
              <a:gd name="T73" fmla="*/ 32747033 h 331"/>
              <a:gd name="T74" fmla="*/ 190540064 w 512"/>
              <a:gd name="T75" fmla="*/ 10075839 h 331"/>
              <a:gd name="T76" fmla="*/ 43970706 w 512"/>
              <a:gd name="T77" fmla="*/ 10075839 h 331"/>
              <a:gd name="T78" fmla="*/ 17797425 w 512"/>
              <a:gd name="T79" fmla="*/ 21411999 h 331"/>
              <a:gd name="T80" fmla="*/ 9422587 w 512"/>
              <a:gd name="T81" fmla="*/ 142325410 h 331"/>
              <a:gd name="T82" fmla="*/ 49205361 w 512"/>
              <a:gd name="T83" fmla="*/ 175072470 h 331"/>
              <a:gd name="T84" fmla="*/ 61768123 w 512"/>
              <a:gd name="T85" fmla="*/ 197743659 h 3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12"/>
              <a:gd name="T130" fmla="*/ 0 h 331"/>
              <a:gd name="T131" fmla="*/ 512 w 512"/>
              <a:gd name="T132" fmla="*/ 331 h 33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12" h="331">
                <a:moveTo>
                  <a:pt x="59" y="157"/>
                </a:moveTo>
                <a:lnTo>
                  <a:pt x="47" y="148"/>
                </a:lnTo>
                <a:lnTo>
                  <a:pt x="21" y="139"/>
                </a:lnTo>
                <a:lnTo>
                  <a:pt x="4" y="135"/>
                </a:lnTo>
                <a:lnTo>
                  <a:pt x="0" y="130"/>
                </a:lnTo>
                <a:lnTo>
                  <a:pt x="0" y="113"/>
                </a:lnTo>
                <a:lnTo>
                  <a:pt x="4" y="100"/>
                </a:lnTo>
                <a:lnTo>
                  <a:pt x="4" y="48"/>
                </a:lnTo>
                <a:lnTo>
                  <a:pt x="9" y="17"/>
                </a:lnTo>
                <a:lnTo>
                  <a:pt x="13" y="8"/>
                </a:lnTo>
                <a:lnTo>
                  <a:pt x="17" y="4"/>
                </a:lnTo>
                <a:lnTo>
                  <a:pt x="26" y="0"/>
                </a:lnTo>
                <a:lnTo>
                  <a:pt x="42" y="0"/>
                </a:lnTo>
                <a:lnTo>
                  <a:pt x="64" y="4"/>
                </a:lnTo>
                <a:lnTo>
                  <a:pt x="114" y="0"/>
                </a:lnTo>
                <a:lnTo>
                  <a:pt x="182" y="0"/>
                </a:lnTo>
                <a:lnTo>
                  <a:pt x="207" y="8"/>
                </a:lnTo>
                <a:lnTo>
                  <a:pt x="228" y="13"/>
                </a:lnTo>
                <a:lnTo>
                  <a:pt x="288" y="17"/>
                </a:lnTo>
                <a:lnTo>
                  <a:pt x="317" y="21"/>
                </a:lnTo>
                <a:lnTo>
                  <a:pt x="343" y="21"/>
                </a:lnTo>
                <a:lnTo>
                  <a:pt x="359" y="26"/>
                </a:lnTo>
                <a:lnTo>
                  <a:pt x="364" y="30"/>
                </a:lnTo>
                <a:lnTo>
                  <a:pt x="368" y="34"/>
                </a:lnTo>
                <a:lnTo>
                  <a:pt x="368" y="39"/>
                </a:lnTo>
                <a:lnTo>
                  <a:pt x="393" y="39"/>
                </a:lnTo>
                <a:lnTo>
                  <a:pt x="414" y="43"/>
                </a:lnTo>
                <a:lnTo>
                  <a:pt x="427" y="48"/>
                </a:lnTo>
                <a:lnTo>
                  <a:pt x="431" y="52"/>
                </a:lnTo>
                <a:lnTo>
                  <a:pt x="436" y="56"/>
                </a:lnTo>
                <a:lnTo>
                  <a:pt x="440" y="56"/>
                </a:lnTo>
                <a:lnTo>
                  <a:pt x="444" y="61"/>
                </a:lnTo>
                <a:lnTo>
                  <a:pt x="452" y="69"/>
                </a:lnTo>
                <a:lnTo>
                  <a:pt x="465" y="96"/>
                </a:lnTo>
                <a:lnTo>
                  <a:pt x="474" y="126"/>
                </a:lnTo>
                <a:lnTo>
                  <a:pt x="474" y="144"/>
                </a:lnTo>
                <a:lnTo>
                  <a:pt x="478" y="148"/>
                </a:lnTo>
                <a:lnTo>
                  <a:pt x="482" y="152"/>
                </a:lnTo>
                <a:lnTo>
                  <a:pt x="486" y="157"/>
                </a:lnTo>
                <a:lnTo>
                  <a:pt x="491" y="165"/>
                </a:lnTo>
                <a:lnTo>
                  <a:pt x="495" y="183"/>
                </a:lnTo>
                <a:lnTo>
                  <a:pt x="499" y="205"/>
                </a:lnTo>
                <a:lnTo>
                  <a:pt x="503" y="222"/>
                </a:lnTo>
                <a:lnTo>
                  <a:pt x="512" y="235"/>
                </a:lnTo>
                <a:lnTo>
                  <a:pt x="512" y="244"/>
                </a:lnTo>
                <a:lnTo>
                  <a:pt x="503" y="279"/>
                </a:lnTo>
                <a:lnTo>
                  <a:pt x="507" y="292"/>
                </a:lnTo>
                <a:lnTo>
                  <a:pt x="512" y="309"/>
                </a:lnTo>
                <a:lnTo>
                  <a:pt x="507" y="322"/>
                </a:lnTo>
                <a:lnTo>
                  <a:pt x="503" y="327"/>
                </a:lnTo>
                <a:lnTo>
                  <a:pt x="499" y="331"/>
                </a:lnTo>
                <a:lnTo>
                  <a:pt x="495" y="331"/>
                </a:lnTo>
                <a:lnTo>
                  <a:pt x="478" y="327"/>
                </a:lnTo>
                <a:lnTo>
                  <a:pt x="452" y="322"/>
                </a:lnTo>
                <a:lnTo>
                  <a:pt x="423" y="314"/>
                </a:lnTo>
                <a:lnTo>
                  <a:pt x="364" y="292"/>
                </a:lnTo>
                <a:lnTo>
                  <a:pt x="343" y="283"/>
                </a:lnTo>
                <a:lnTo>
                  <a:pt x="317" y="274"/>
                </a:lnTo>
                <a:lnTo>
                  <a:pt x="300" y="261"/>
                </a:lnTo>
                <a:lnTo>
                  <a:pt x="262" y="231"/>
                </a:lnTo>
                <a:lnTo>
                  <a:pt x="258" y="226"/>
                </a:lnTo>
                <a:lnTo>
                  <a:pt x="245" y="213"/>
                </a:lnTo>
                <a:lnTo>
                  <a:pt x="228" y="200"/>
                </a:lnTo>
                <a:lnTo>
                  <a:pt x="224" y="196"/>
                </a:lnTo>
                <a:lnTo>
                  <a:pt x="216" y="187"/>
                </a:lnTo>
                <a:lnTo>
                  <a:pt x="224" y="187"/>
                </a:lnTo>
                <a:lnTo>
                  <a:pt x="228" y="192"/>
                </a:lnTo>
                <a:lnTo>
                  <a:pt x="245" y="205"/>
                </a:lnTo>
                <a:lnTo>
                  <a:pt x="250" y="209"/>
                </a:lnTo>
                <a:lnTo>
                  <a:pt x="262" y="222"/>
                </a:lnTo>
                <a:lnTo>
                  <a:pt x="300" y="253"/>
                </a:lnTo>
                <a:lnTo>
                  <a:pt x="317" y="266"/>
                </a:lnTo>
                <a:lnTo>
                  <a:pt x="343" y="274"/>
                </a:lnTo>
                <a:lnTo>
                  <a:pt x="364" y="283"/>
                </a:lnTo>
                <a:lnTo>
                  <a:pt x="423" y="305"/>
                </a:lnTo>
                <a:lnTo>
                  <a:pt x="452" y="314"/>
                </a:lnTo>
                <a:lnTo>
                  <a:pt x="478" y="318"/>
                </a:lnTo>
                <a:lnTo>
                  <a:pt x="495" y="322"/>
                </a:lnTo>
                <a:lnTo>
                  <a:pt x="499" y="322"/>
                </a:lnTo>
                <a:lnTo>
                  <a:pt x="503" y="309"/>
                </a:lnTo>
                <a:lnTo>
                  <a:pt x="499" y="292"/>
                </a:lnTo>
                <a:lnTo>
                  <a:pt x="495" y="279"/>
                </a:lnTo>
                <a:lnTo>
                  <a:pt x="503" y="244"/>
                </a:lnTo>
                <a:lnTo>
                  <a:pt x="503" y="235"/>
                </a:lnTo>
                <a:lnTo>
                  <a:pt x="495" y="222"/>
                </a:lnTo>
                <a:lnTo>
                  <a:pt x="491" y="205"/>
                </a:lnTo>
                <a:lnTo>
                  <a:pt x="486" y="183"/>
                </a:lnTo>
                <a:lnTo>
                  <a:pt x="482" y="165"/>
                </a:lnTo>
                <a:lnTo>
                  <a:pt x="478" y="161"/>
                </a:lnTo>
                <a:lnTo>
                  <a:pt x="474" y="157"/>
                </a:lnTo>
                <a:lnTo>
                  <a:pt x="469" y="152"/>
                </a:lnTo>
                <a:lnTo>
                  <a:pt x="465" y="144"/>
                </a:lnTo>
                <a:lnTo>
                  <a:pt x="465" y="126"/>
                </a:lnTo>
                <a:lnTo>
                  <a:pt x="457" y="96"/>
                </a:lnTo>
                <a:lnTo>
                  <a:pt x="444" y="69"/>
                </a:lnTo>
                <a:lnTo>
                  <a:pt x="440" y="65"/>
                </a:lnTo>
                <a:lnTo>
                  <a:pt x="431" y="65"/>
                </a:lnTo>
                <a:lnTo>
                  <a:pt x="427" y="61"/>
                </a:lnTo>
                <a:lnTo>
                  <a:pt x="423" y="56"/>
                </a:lnTo>
                <a:lnTo>
                  <a:pt x="414" y="52"/>
                </a:lnTo>
                <a:lnTo>
                  <a:pt x="393" y="48"/>
                </a:lnTo>
                <a:lnTo>
                  <a:pt x="368" y="48"/>
                </a:lnTo>
                <a:lnTo>
                  <a:pt x="364" y="43"/>
                </a:lnTo>
                <a:lnTo>
                  <a:pt x="359" y="39"/>
                </a:lnTo>
                <a:lnTo>
                  <a:pt x="359" y="34"/>
                </a:lnTo>
                <a:lnTo>
                  <a:pt x="343" y="30"/>
                </a:lnTo>
                <a:lnTo>
                  <a:pt x="317" y="30"/>
                </a:lnTo>
                <a:lnTo>
                  <a:pt x="288" y="26"/>
                </a:lnTo>
                <a:lnTo>
                  <a:pt x="228" y="21"/>
                </a:lnTo>
                <a:lnTo>
                  <a:pt x="207" y="17"/>
                </a:lnTo>
                <a:lnTo>
                  <a:pt x="182" y="8"/>
                </a:lnTo>
                <a:lnTo>
                  <a:pt x="114" y="8"/>
                </a:lnTo>
                <a:lnTo>
                  <a:pt x="64" y="13"/>
                </a:lnTo>
                <a:lnTo>
                  <a:pt x="42" y="8"/>
                </a:lnTo>
                <a:lnTo>
                  <a:pt x="26" y="8"/>
                </a:lnTo>
                <a:lnTo>
                  <a:pt x="21" y="13"/>
                </a:lnTo>
                <a:lnTo>
                  <a:pt x="17" y="17"/>
                </a:lnTo>
                <a:lnTo>
                  <a:pt x="13" y="48"/>
                </a:lnTo>
                <a:lnTo>
                  <a:pt x="13" y="100"/>
                </a:lnTo>
                <a:lnTo>
                  <a:pt x="9" y="113"/>
                </a:lnTo>
                <a:lnTo>
                  <a:pt x="9" y="126"/>
                </a:lnTo>
                <a:lnTo>
                  <a:pt x="21" y="130"/>
                </a:lnTo>
                <a:lnTo>
                  <a:pt x="47" y="139"/>
                </a:lnTo>
                <a:lnTo>
                  <a:pt x="59" y="148"/>
                </a:lnTo>
                <a:lnTo>
                  <a:pt x="64" y="152"/>
                </a:lnTo>
                <a:lnTo>
                  <a:pt x="59" y="157"/>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49" name="Freeform 68"/>
          <p:cNvSpPr>
            <a:spLocks noChangeAspect="1"/>
          </p:cNvSpPr>
          <p:nvPr/>
        </p:nvSpPr>
        <p:spPr bwMode="auto">
          <a:xfrm>
            <a:off x="3751263" y="2481264"/>
            <a:ext cx="449262" cy="504825"/>
          </a:xfrm>
          <a:custGeom>
            <a:avLst/>
            <a:gdLst>
              <a:gd name="T0" fmla="*/ 159189204 w 439"/>
              <a:gd name="T1" fmla="*/ 0 h 449"/>
              <a:gd name="T2" fmla="*/ 167567580 w 439"/>
              <a:gd name="T3" fmla="*/ 5056121 h 449"/>
              <a:gd name="T4" fmla="*/ 270203003 w 439"/>
              <a:gd name="T5" fmla="*/ 126412003 h 449"/>
              <a:gd name="T6" fmla="*/ 296385044 w 439"/>
              <a:gd name="T7" fmla="*/ 149166260 h 449"/>
              <a:gd name="T8" fmla="*/ 314189732 w 439"/>
              <a:gd name="T9" fmla="*/ 154222379 h 449"/>
              <a:gd name="T10" fmla="*/ 385405414 w 439"/>
              <a:gd name="T11" fmla="*/ 175712852 h 449"/>
              <a:gd name="T12" fmla="*/ 443007132 w 439"/>
              <a:gd name="T13" fmla="*/ 203523193 h 449"/>
              <a:gd name="T14" fmla="*/ 455574184 w 439"/>
              <a:gd name="T15" fmla="*/ 219957547 h 449"/>
              <a:gd name="T16" fmla="*/ 459763883 w 439"/>
              <a:gd name="T17" fmla="*/ 254088880 h 449"/>
              <a:gd name="T18" fmla="*/ 447195808 w 439"/>
              <a:gd name="T19" fmla="*/ 324879113 h 449"/>
              <a:gd name="T20" fmla="*/ 429392143 w 439"/>
              <a:gd name="T21" fmla="*/ 364067689 h 449"/>
              <a:gd name="T22" fmla="*/ 415777154 w 439"/>
              <a:gd name="T23" fmla="*/ 375444800 h 449"/>
              <a:gd name="T24" fmla="*/ 393783790 w 439"/>
              <a:gd name="T25" fmla="*/ 385557038 h 449"/>
              <a:gd name="T26" fmla="*/ 362365137 w 439"/>
              <a:gd name="T27" fmla="*/ 462668192 h 449"/>
              <a:gd name="T28" fmla="*/ 340371772 w 439"/>
              <a:gd name="T29" fmla="*/ 501856768 h 449"/>
              <a:gd name="T30" fmla="*/ 310000032 w 439"/>
              <a:gd name="T31" fmla="*/ 529667109 h 449"/>
              <a:gd name="T32" fmla="*/ 278581379 w 439"/>
              <a:gd name="T33" fmla="*/ 534723228 h 449"/>
              <a:gd name="T34" fmla="*/ 248209575 w 439"/>
              <a:gd name="T35" fmla="*/ 546100339 h 449"/>
              <a:gd name="T36" fmla="*/ 238784286 w 439"/>
              <a:gd name="T37" fmla="*/ 556213701 h 449"/>
              <a:gd name="T38" fmla="*/ 203175933 w 439"/>
              <a:gd name="T39" fmla="*/ 562534693 h 449"/>
              <a:gd name="T40" fmla="*/ 150810828 w 439"/>
              <a:gd name="T41" fmla="*/ 567590812 h 449"/>
              <a:gd name="T42" fmla="*/ 145574215 w 439"/>
              <a:gd name="T43" fmla="*/ 562534693 h 449"/>
              <a:gd name="T44" fmla="*/ 105777154 w 439"/>
              <a:gd name="T45" fmla="*/ 556213701 h 449"/>
              <a:gd name="T46" fmla="*/ 75405414 w 439"/>
              <a:gd name="T47" fmla="*/ 546100339 h 449"/>
              <a:gd name="T48" fmla="*/ 61790410 w 439"/>
              <a:gd name="T49" fmla="*/ 529667109 h 449"/>
              <a:gd name="T50" fmla="*/ 13614993 w 439"/>
              <a:gd name="T51" fmla="*/ 506912887 h 449"/>
              <a:gd name="T52" fmla="*/ 8378378 w 439"/>
              <a:gd name="T53" fmla="*/ 506912887 h 449"/>
              <a:gd name="T54" fmla="*/ 4189701 w 439"/>
              <a:gd name="T55" fmla="*/ 501856768 h 449"/>
              <a:gd name="T56" fmla="*/ 13614993 w 439"/>
              <a:gd name="T57" fmla="*/ 495535776 h 449"/>
              <a:gd name="T58" fmla="*/ 61790410 w 439"/>
              <a:gd name="T59" fmla="*/ 518289998 h 449"/>
              <a:gd name="T60" fmla="*/ 75405414 w 439"/>
              <a:gd name="T61" fmla="*/ 534723228 h 449"/>
              <a:gd name="T62" fmla="*/ 105777154 w 439"/>
              <a:gd name="T63" fmla="*/ 546100339 h 449"/>
              <a:gd name="T64" fmla="*/ 145574215 w 439"/>
              <a:gd name="T65" fmla="*/ 551157582 h 449"/>
              <a:gd name="T66" fmla="*/ 150810828 w 439"/>
              <a:gd name="T67" fmla="*/ 556213701 h 449"/>
              <a:gd name="T68" fmla="*/ 203175933 w 439"/>
              <a:gd name="T69" fmla="*/ 551157582 h 449"/>
              <a:gd name="T70" fmla="*/ 238784286 w 439"/>
              <a:gd name="T71" fmla="*/ 546100339 h 449"/>
              <a:gd name="T72" fmla="*/ 248209575 w 439"/>
              <a:gd name="T73" fmla="*/ 534723228 h 449"/>
              <a:gd name="T74" fmla="*/ 278581379 w 439"/>
              <a:gd name="T75" fmla="*/ 523346117 h 449"/>
              <a:gd name="T76" fmla="*/ 310000032 w 439"/>
              <a:gd name="T77" fmla="*/ 518289998 h 449"/>
              <a:gd name="T78" fmla="*/ 345608385 w 439"/>
              <a:gd name="T79" fmla="*/ 485422414 h 449"/>
              <a:gd name="T80" fmla="*/ 371790426 w 439"/>
              <a:gd name="T81" fmla="*/ 401991392 h 449"/>
              <a:gd name="T82" fmla="*/ 393783790 w 439"/>
              <a:gd name="T83" fmla="*/ 375444800 h 449"/>
              <a:gd name="T84" fmla="*/ 415777154 w 439"/>
              <a:gd name="T85" fmla="*/ 364067689 h 449"/>
              <a:gd name="T86" fmla="*/ 429392143 w 439"/>
              <a:gd name="T87" fmla="*/ 347633335 h 449"/>
              <a:gd name="T88" fmla="*/ 443007132 w 439"/>
              <a:gd name="T89" fmla="*/ 303389764 h 449"/>
              <a:gd name="T90" fmla="*/ 451385507 w 439"/>
              <a:gd name="T91" fmla="*/ 236390777 h 449"/>
              <a:gd name="T92" fmla="*/ 443007132 w 439"/>
              <a:gd name="T93" fmla="*/ 214900304 h 449"/>
              <a:gd name="T94" fmla="*/ 385405414 w 439"/>
              <a:gd name="T95" fmla="*/ 187089963 h 449"/>
              <a:gd name="T96" fmla="*/ 314189732 w 439"/>
              <a:gd name="T97" fmla="*/ 165600615 h 449"/>
              <a:gd name="T98" fmla="*/ 296385044 w 439"/>
              <a:gd name="T99" fmla="*/ 159279623 h 449"/>
              <a:gd name="T100" fmla="*/ 270203003 w 439"/>
              <a:gd name="T101" fmla="*/ 137789114 h 449"/>
              <a:gd name="T102" fmla="*/ 242972962 w 439"/>
              <a:gd name="T103" fmla="*/ 109978774 h 449"/>
              <a:gd name="T104" fmla="*/ 159189204 w 439"/>
              <a:gd name="T105" fmla="*/ 11377115 h 44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39"/>
              <a:gd name="T160" fmla="*/ 0 h 449"/>
              <a:gd name="T161" fmla="*/ 439 w 439"/>
              <a:gd name="T162" fmla="*/ 449 h 44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39" h="449">
                <a:moveTo>
                  <a:pt x="148" y="4"/>
                </a:moveTo>
                <a:lnTo>
                  <a:pt x="152" y="0"/>
                </a:lnTo>
                <a:lnTo>
                  <a:pt x="156" y="0"/>
                </a:lnTo>
                <a:lnTo>
                  <a:pt x="160" y="4"/>
                </a:lnTo>
                <a:lnTo>
                  <a:pt x="237" y="83"/>
                </a:lnTo>
                <a:lnTo>
                  <a:pt x="258" y="100"/>
                </a:lnTo>
                <a:lnTo>
                  <a:pt x="275" y="113"/>
                </a:lnTo>
                <a:lnTo>
                  <a:pt x="283" y="118"/>
                </a:lnTo>
                <a:lnTo>
                  <a:pt x="287" y="118"/>
                </a:lnTo>
                <a:lnTo>
                  <a:pt x="300" y="122"/>
                </a:lnTo>
                <a:lnTo>
                  <a:pt x="321" y="126"/>
                </a:lnTo>
                <a:lnTo>
                  <a:pt x="368" y="139"/>
                </a:lnTo>
                <a:lnTo>
                  <a:pt x="410" y="153"/>
                </a:lnTo>
                <a:lnTo>
                  <a:pt x="423" y="161"/>
                </a:lnTo>
                <a:lnTo>
                  <a:pt x="427" y="166"/>
                </a:lnTo>
                <a:lnTo>
                  <a:pt x="435" y="174"/>
                </a:lnTo>
                <a:lnTo>
                  <a:pt x="439" y="187"/>
                </a:lnTo>
                <a:lnTo>
                  <a:pt x="439" y="201"/>
                </a:lnTo>
                <a:lnTo>
                  <a:pt x="431" y="240"/>
                </a:lnTo>
                <a:lnTo>
                  <a:pt x="427" y="257"/>
                </a:lnTo>
                <a:lnTo>
                  <a:pt x="418" y="275"/>
                </a:lnTo>
                <a:lnTo>
                  <a:pt x="410" y="288"/>
                </a:lnTo>
                <a:lnTo>
                  <a:pt x="406" y="292"/>
                </a:lnTo>
                <a:lnTo>
                  <a:pt x="397" y="297"/>
                </a:lnTo>
                <a:lnTo>
                  <a:pt x="384" y="301"/>
                </a:lnTo>
                <a:lnTo>
                  <a:pt x="376" y="305"/>
                </a:lnTo>
                <a:lnTo>
                  <a:pt x="363" y="318"/>
                </a:lnTo>
                <a:lnTo>
                  <a:pt x="346" y="366"/>
                </a:lnTo>
                <a:lnTo>
                  <a:pt x="338" y="384"/>
                </a:lnTo>
                <a:lnTo>
                  <a:pt x="325" y="397"/>
                </a:lnTo>
                <a:lnTo>
                  <a:pt x="321" y="401"/>
                </a:lnTo>
                <a:lnTo>
                  <a:pt x="296" y="419"/>
                </a:lnTo>
                <a:lnTo>
                  <a:pt x="283" y="423"/>
                </a:lnTo>
                <a:lnTo>
                  <a:pt x="266" y="423"/>
                </a:lnTo>
                <a:lnTo>
                  <a:pt x="253" y="432"/>
                </a:lnTo>
                <a:lnTo>
                  <a:pt x="237" y="432"/>
                </a:lnTo>
                <a:lnTo>
                  <a:pt x="232" y="436"/>
                </a:lnTo>
                <a:lnTo>
                  <a:pt x="228" y="440"/>
                </a:lnTo>
                <a:lnTo>
                  <a:pt x="211" y="445"/>
                </a:lnTo>
                <a:lnTo>
                  <a:pt x="194" y="445"/>
                </a:lnTo>
                <a:lnTo>
                  <a:pt x="173" y="449"/>
                </a:lnTo>
                <a:lnTo>
                  <a:pt x="144" y="449"/>
                </a:lnTo>
                <a:lnTo>
                  <a:pt x="139" y="445"/>
                </a:lnTo>
                <a:lnTo>
                  <a:pt x="122" y="440"/>
                </a:lnTo>
                <a:lnTo>
                  <a:pt x="101" y="440"/>
                </a:lnTo>
                <a:lnTo>
                  <a:pt x="80" y="436"/>
                </a:lnTo>
                <a:lnTo>
                  <a:pt x="72" y="432"/>
                </a:lnTo>
                <a:lnTo>
                  <a:pt x="67" y="427"/>
                </a:lnTo>
                <a:lnTo>
                  <a:pt x="59" y="419"/>
                </a:lnTo>
                <a:lnTo>
                  <a:pt x="46" y="414"/>
                </a:lnTo>
                <a:lnTo>
                  <a:pt x="13" y="401"/>
                </a:lnTo>
                <a:lnTo>
                  <a:pt x="8" y="401"/>
                </a:lnTo>
                <a:lnTo>
                  <a:pt x="0" y="401"/>
                </a:lnTo>
                <a:lnTo>
                  <a:pt x="4" y="397"/>
                </a:lnTo>
                <a:lnTo>
                  <a:pt x="8" y="392"/>
                </a:lnTo>
                <a:lnTo>
                  <a:pt x="13" y="392"/>
                </a:lnTo>
                <a:lnTo>
                  <a:pt x="46" y="406"/>
                </a:lnTo>
                <a:lnTo>
                  <a:pt x="59" y="410"/>
                </a:lnTo>
                <a:lnTo>
                  <a:pt x="63" y="414"/>
                </a:lnTo>
                <a:lnTo>
                  <a:pt x="72" y="423"/>
                </a:lnTo>
                <a:lnTo>
                  <a:pt x="80" y="427"/>
                </a:lnTo>
                <a:lnTo>
                  <a:pt x="101" y="432"/>
                </a:lnTo>
                <a:lnTo>
                  <a:pt x="122" y="432"/>
                </a:lnTo>
                <a:lnTo>
                  <a:pt x="139" y="436"/>
                </a:lnTo>
                <a:lnTo>
                  <a:pt x="144" y="440"/>
                </a:lnTo>
                <a:lnTo>
                  <a:pt x="173" y="440"/>
                </a:lnTo>
                <a:lnTo>
                  <a:pt x="194" y="436"/>
                </a:lnTo>
                <a:lnTo>
                  <a:pt x="211" y="436"/>
                </a:lnTo>
                <a:lnTo>
                  <a:pt x="228" y="432"/>
                </a:lnTo>
                <a:lnTo>
                  <a:pt x="232" y="427"/>
                </a:lnTo>
                <a:lnTo>
                  <a:pt x="237" y="423"/>
                </a:lnTo>
                <a:lnTo>
                  <a:pt x="253" y="423"/>
                </a:lnTo>
                <a:lnTo>
                  <a:pt x="266" y="414"/>
                </a:lnTo>
                <a:lnTo>
                  <a:pt x="283" y="414"/>
                </a:lnTo>
                <a:lnTo>
                  <a:pt x="296" y="410"/>
                </a:lnTo>
                <a:lnTo>
                  <a:pt x="321" y="392"/>
                </a:lnTo>
                <a:lnTo>
                  <a:pt x="330" y="384"/>
                </a:lnTo>
                <a:lnTo>
                  <a:pt x="338" y="366"/>
                </a:lnTo>
                <a:lnTo>
                  <a:pt x="355" y="318"/>
                </a:lnTo>
                <a:lnTo>
                  <a:pt x="372" y="301"/>
                </a:lnTo>
                <a:lnTo>
                  <a:pt x="376" y="297"/>
                </a:lnTo>
                <a:lnTo>
                  <a:pt x="384" y="292"/>
                </a:lnTo>
                <a:lnTo>
                  <a:pt x="397" y="288"/>
                </a:lnTo>
                <a:lnTo>
                  <a:pt x="406" y="283"/>
                </a:lnTo>
                <a:lnTo>
                  <a:pt x="410" y="275"/>
                </a:lnTo>
                <a:lnTo>
                  <a:pt x="418" y="257"/>
                </a:lnTo>
                <a:lnTo>
                  <a:pt x="423" y="240"/>
                </a:lnTo>
                <a:lnTo>
                  <a:pt x="431" y="201"/>
                </a:lnTo>
                <a:lnTo>
                  <a:pt x="431" y="187"/>
                </a:lnTo>
                <a:lnTo>
                  <a:pt x="427" y="174"/>
                </a:lnTo>
                <a:lnTo>
                  <a:pt x="423" y="170"/>
                </a:lnTo>
                <a:lnTo>
                  <a:pt x="410" y="161"/>
                </a:lnTo>
                <a:lnTo>
                  <a:pt x="368" y="148"/>
                </a:lnTo>
                <a:lnTo>
                  <a:pt x="321" y="135"/>
                </a:lnTo>
                <a:lnTo>
                  <a:pt x="300" y="131"/>
                </a:lnTo>
                <a:lnTo>
                  <a:pt x="287" y="126"/>
                </a:lnTo>
                <a:lnTo>
                  <a:pt x="283" y="126"/>
                </a:lnTo>
                <a:lnTo>
                  <a:pt x="275" y="122"/>
                </a:lnTo>
                <a:lnTo>
                  <a:pt x="258" y="109"/>
                </a:lnTo>
                <a:lnTo>
                  <a:pt x="237" y="91"/>
                </a:lnTo>
                <a:lnTo>
                  <a:pt x="232" y="87"/>
                </a:lnTo>
                <a:lnTo>
                  <a:pt x="156" y="9"/>
                </a:lnTo>
                <a:lnTo>
                  <a:pt x="152" y="9"/>
                </a:lnTo>
                <a:lnTo>
                  <a:pt x="148" y="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50" name="Freeform 69"/>
          <p:cNvSpPr>
            <a:spLocks noChangeAspect="1"/>
          </p:cNvSpPr>
          <p:nvPr/>
        </p:nvSpPr>
        <p:spPr bwMode="auto">
          <a:xfrm>
            <a:off x="3721101" y="2760663"/>
            <a:ext cx="47625" cy="169862"/>
          </a:xfrm>
          <a:custGeom>
            <a:avLst/>
            <a:gdLst>
              <a:gd name="T0" fmla="*/ 39017038 w 47"/>
              <a:gd name="T1" fmla="*/ 189823014 h 152"/>
              <a:gd name="T2" fmla="*/ 30803240 w 47"/>
              <a:gd name="T3" fmla="*/ 189823014 h 152"/>
              <a:gd name="T4" fmla="*/ 30803240 w 47"/>
              <a:gd name="T5" fmla="*/ 184827732 h 152"/>
              <a:gd name="T6" fmla="*/ 26696345 w 47"/>
              <a:gd name="T7" fmla="*/ 173587789 h 152"/>
              <a:gd name="T8" fmla="*/ 17455071 w 47"/>
              <a:gd name="T9" fmla="*/ 146113704 h 152"/>
              <a:gd name="T10" fmla="*/ 13348172 w 47"/>
              <a:gd name="T11" fmla="*/ 129878479 h 152"/>
              <a:gd name="T12" fmla="*/ 0 w 47"/>
              <a:gd name="T13" fmla="*/ 64939799 h 152"/>
              <a:gd name="T14" fmla="*/ 0 w 47"/>
              <a:gd name="T15" fmla="*/ 37464631 h 152"/>
              <a:gd name="T16" fmla="*/ 9241278 w 47"/>
              <a:gd name="T17" fmla="*/ 16235229 h 152"/>
              <a:gd name="T18" fmla="*/ 13348172 w 47"/>
              <a:gd name="T19" fmla="*/ 9990568 h 152"/>
              <a:gd name="T20" fmla="*/ 21561966 w 47"/>
              <a:gd name="T21" fmla="*/ 4995284 h 152"/>
              <a:gd name="T22" fmla="*/ 34910143 w 47"/>
              <a:gd name="T23" fmla="*/ 0 h 152"/>
              <a:gd name="T24" fmla="*/ 48258311 w 47"/>
              <a:gd name="T25" fmla="*/ 0 h 152"/>
              <a:gd name="T26" fmla="*/ 48258311 w 47"/>
              <a:gd name="T27" fmla="*/ 9990568 h 152"/>
              <a:gd name="T28" fmla="*/ 34910143 w 47"/>
              <a:gd name="T29" fmla="*/ 9990568 h 152"/>
              <a:gd name="T30" fmla="*/ 21561966 w 47"/>
              <a:gd name="T31" fmla="*/ 16235229 h 152"/>
              <a:gd name="T32" fmla="*/ 17455071 w 47"/>
              <a:gd name="T33" fmla="*/ 21230515 h 152"/>
              <a:gd name="T34" fmla="*/ 9241278 w 47"/>
              <a:gd name="T35" fmla="*/ 37464631 h 152"/>
              <a:gd name="T36" fmla="*/ 9241278 w 47"/>
              <a:gd name="T37" fmla="*/ 64939799 h 152"/>
              <a:gd name="T38" fmla="*/ 21561966 w 47"/>
              <a:gd name="T39" fmla="*/ 129878479 h 152"/>
              <a:gd name="T40" fmla="*/ 26696345 w 47"/>
              <a:gd name="T41" fmla="*/ 146113704 h 152"/>
              <a:gd name="T42" fmla="*/ 34910143 w 47"/>
              <a:gd name="T43" fmla="*/ 173587789 h 152"/>
              <a:gd name="T44" fmla="*/ 39017038 w 47"/>
              <a:gd name="T45" fmla="*/ 184827732 h 152"/>
              <a:gd name="T46" fmla="*/ 39017038 w 47"/>
              <a:gd name="T47" fmla="*/ 189823014 h 152"/>
              <a:gd name="T48" fmla="*/ 39017038 w 47"/>
              <a:gd name="T49" fmla="*/ 189823014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7"/>
              <a:gd name="T76" fmla="*/ 0 h 152"/>
              <a:gd name="T77" fmla="*/ 47 w 47"/>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7" h="152">
                <a:moveTo>
                  <a:pt x="38" y="152"/>
                </a:moveTo>
                <a:lnTo>
                  <a:pt x="30" y="152"/>
                </a:lnTo>
                <a:lnTo>
                  <a:pt x="30" y="148"/>
                </a:lnTo>
                <a:lnTo>
                  <a:pt x="26" y="139"/>
                </a:lnTo>
                <a:lnTo>
                  <a:pt x="17" y="117"/>
                </a:lnTo>
                <a:lnTo>
                  <a:pt x="13" y="104"/>
                </a:lnTo>
                <a:lnTo>
                  <a:pt x="0" y="52"/>
                </a:lnTo>
                <a:lnTo>
                  <a:pt x="0" y="30"/>
                </a:lnTo>
                <a:lnTo>
                  <a:pt x="9" y="13"/>
                </a:lnTo>
                <a:lnTo>
                  <a:pt x="13" y="8"/>
                </a:lnTo>
                <a:lnTo>
                  <a:pt x="21" y="4"/>
                </a:lnTo>
                <a:lnTo>
                  <a:pt x="34" y="0"/>
                </a:lnTo>
                <a:lnTo>
                  <a:pt x="47" y="0"/>
                </a:lnTo>
                <a:lnTo>
                  <a:pt x="47" y="8"/>
                </a:lnTo>
                <a:lnTo>
                  <a:pt x="34" y="8"/>
                </a:lnTo>
                <a:lnTo>
                  <a:pt x="21" y="13"/>
                </a:lnTo>
                <a:lnTo>
                  <a:pt x="17" y="17"/>
                </a:lnTo>
                <a:lnTo>
                  <a:pt x="9" y="30"/>
                </a:lnTo>
                <a:lnTo>
                  <a:pt x="9" y="52"/>
                </a:lnTo>
                <a:lnTo>
                  <a:pt x="21" y="104"/>
                </a:lnTo>
                <a:lnTo>
                  <a:pt x="26" y="117"/>
                </a:lnTo>
                <a:lnTo>
                  <a:pt x="34" y="139"/>
                </a:lnTo>
                <a:lnTo>
                  <a:pt x="38" y="148"/>
                </a:lnTo>
                <a:lnTo>
                  <a:pt x="38" y="152"/>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51" name="Freeform 70"/>
          <p:cNvSpPr>
            <a:spLocks noChangeAspect="1"/>
          </p:cNvSpPr>
          <p:nvPr/>
        </p:nvSpPr>
        <p:spPr bwMode="auto">
          <a:xfrm>
            <a:off x="3668713" y="2428876"/>
            <a:ext cx="100012" cy="341313"/>
          </a:xfrm>
          <a:custGeom>
            <a:avLst/>
            <a:gdLst>
              <a:gd name="T0" fmla="*/ 103117527 w 97"/>
              <a:gd name="T1" fmla="*/ 381949377 h 305"/>
              <a:gd name="T2" fmla="*/ 66972979 w 97"/>
              <a:gd name="T3" fmla="*/ 371931565 h 305"/>
              <a:gd name="T4" fmla="*/ 40396603 w 97"/>
              <a:gd name="T5" fmla="*/ 349389249 h 305"/>
              <a:gd name="T6" fmla="*/ 35081534 w 97"/>
              <a:gd name="T7" fmla="*/ 344380343 h 305"/>
              <a:gd name="T8" fmla="*/ 17009260 w 97"/>
              <a:gd name="T9" fmla="*/ 316830240 h 305"/>
              <a:gd name="T10" fmla="*/ 8504115 w 97"/>
              <a:gd name="T11" fmla="*/ 273000003 h 305"/>
              <a:gd name="T12" fmla="*/ 0 w 97"/>
              <a:gd name="T13" fmla="*/ 224160930 h 305"/>
              <a:gd name="T14" fmla="*/ 0 w 97"/>
              <a:gd name="T15" fmla="*/ 11271162 h 305"/>
              <a:gd name="T16" fmla="*/ 4252057 w 97"/>
              <a:gd name="T17" fmla="*/ 5008908 h 305"/>
              <a:gd name="T18" fmla="*/ 8504115 w 97"/>
              <a:gd name="T19" fmla="*/ 0 h 305"/>
              <a:gd name="T20" fmla="*/ 17009260 w 97"/>
              <a:gd name="T21" fmla="*/ 0 h 305"/>
              <a:gd name="T22" fmla="*/ 35081534 w 97"/>
              <a:gd name="T23" fmla="*/ 11271162 h 305"/>
              <a:gd name="T24" fmla="*/ 57405855 w 97"/>
              <a:gd name="T25" fmla="*/ 21288979 h 305"/>
              <a:gd name="T26" fmla="*/ 85045261 w 97"/>
              <a:gd name="T27" fmla="*/ 27550112 h 305"/>
              <a:gd name="T28" fmla="*/ 85045261 w 97"/>
              <a:gd name="T29" fmla="*/ 37569052 h 305"/>
              <a:gd name="T30" fmla="*/ 57405855 w 97"/>
              <a:gd name="T31" fmla="*/ 32560137 h 305"/>
              <a:gd name="T32" fmla="*/ 35081534 w 97"/>
              <a:gd name="T33" fmla="*/ 21288979 h 305"/>
              <a:gd name="T34" fmla="*/ 17009260 w 97"/>
              <a:gd name="T35" fmla="*/ 11271162 h 305"/>
              <a:gd name="T36" fmla="*/ 8504115 w 97"/>
              <a:gd name="T37" fmla="*/ 11271162 h 305"/>
              <a:gd name="T38" fmla="*/ 8504115 w 97"/>
              <a:gd name="T39" fmla="*/ 11271162 h 305"/>
              <a:gd name="T40" fmla="*/ 8504115 w 97"/>
              <a:gd name="T41" fmla="*/ 224160930 h 305"/>
              <a:gd name="T42" fmla="*/ 17009260 w 97"/>
              <a:gd name="T43" fmla="*/ 273000003 h 305"/>
              <a:gd name="T44" fmla="*/ 26576384 w 97"/>
              <a:gd name="T45" fmla="*/ 316830240 h 305"/>
              <a:gd name="T46" fmla="*/ 40396603 w 97"/>
              <a:gd name="T47" fmla="*/ 338119210 h 305"/>
              <a:gd name="T48" fmla="*/ 66972979 w 97"/>
              <a:gd name="T49" fmla="*/ 360660407 h 305"/>
              <a:gd name="T50" fmla="*/ 103117527 w 97"/>
              <a:gd name="T51" fmla="*/ 371931565 h 305"/>
              <a:gd name="T52" fmla="*/ 103117527 w 97"/>
              <a:gd name="T53" fmla="*/ 381949377 h 305"/>
              <a:gd name="T54" fmla="*/ 103117527 w 97"/>
              <a:gd name="T55" fmla="*/ 381949377 h 30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
              <a:gd name="T85" fmla="*/ 0 h 305"/>
              <a:gd name="T86" fmla="*/ 97 w 97"/>
              <a:gd name="T87" fmla="*/ 305 h 30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 h="305">
                <a:moveTo>
                  <a:pt x="97" y="305"/>
                </a:moveTo>
                <a:lnTo>
                  <a:pt x="63" y="297"/>
                </a:lnTo>
                <a:lnTo>
                  <a:pt x="38" y="279"/>
                </a:lnTo>
                <a:lnTo>
                  <a:pt x="33" y="275"/>
                </a:lnTo>
                <a:lnTo>
                  <a:pt x="16" y="253"/>
                </a:lnTo>
                <a:lnTo>
                  <a:pt x="8" y="218"/>
                </a:lnTo>
                <a:lnTo>
                  <a:pt x="0" y="179"/>
                </a:lnTo>
                <a:lnTo>
                  <a:pt x="0" y="9"/>
                </a:lnTo>
                <a:lnTo>
                  <a:pt x="4" y="4"/>
                </a:lnTo>
                <a:lnTo>
                  <a:pt x="8" y="0"/>
                </a:lnTo>
                <a:lnTo>
                  <a:pt x="16" y="0"/>
                </a:lnTo>
                <a:lnTo>
                  <a:pt x="33" y="9"/>
                </a:lnTo>
                <a:lnTo>
                  <a:pt x="54" y="17"/>
                </a:lnTo>
                <a:lnTo>
                  <a:pt x="80" y="22"/>
                </a:lnTo>
                <a:lnTo>
                  <a:pt x="80" y="30"/>
                </a:lnTo>
                <a:lnTo>
                  <a:pt x="54" y="26"/>
                </a:lnTo>
                <a:lnTo>
                  <a:pt x="33" y="17"/>
                </a:lnTo>
                <a:lnTo>
                  <a:pt x="16" y="9"/>
                </a:lnTo>
                <a:lnTo>
                  <a:pt x="8" y="9"/>
                </a:lnTo>
                <a:lnTo>
                  <a:pt x="8" y="179"/>
                </a:lnTo>
                <a:lnTo>
                  <a:pt x="16" y="218"/>
                </a:lnTo>
                <a:lnTo>
                  <a:pt x="25" y="253"/>
                </a:lnTo>
                <a:lnTo>
                  <a:pt x="38" y="270"/>
                </a:lnTo>
                <a:lnTo>
                  <a:pt x="63" y="288"/>
                </a:lnTo>
                <a:lnTo>
                  <a:pt x="97" y="297"/>
                </a:lnTo>
                <a:lnTo>
                  <a:pt x="97" y="305"/>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52" name="Freeform 71"/>
          <p:cNvSpPr>
            <a:spLocks noChangeAspect="1"/>
          </p:cNvSpPr>
          <p:nvPr/>
        </p:nvSpPr>
        <p:spPr bwMode="auto">
          <a:xfrm>
            <a:off x="3736976" y="2449513"/>
            <a:ext cx="17463" cy="11112"/>
          </a:xfrm>
          <a:custGeom>
            <a:avLst/>
            <a:gdLst>
              <a:gd name="T0" fmla="*/ 9496790 w 17"/>
              <a:gd name="T1" fmla="*/ 6575739 h 13"/>
              <a:gd name="T2" fmla="*/ 0 w 17"/>
              <a:gd name="T3" fmla="*/ 0 h 13"/>
              <a:gd name="T4" fmla="*/ 9496790 w 17"/>
              <a:gd name="T5" fmla="*/ 0 h 13"/>
              <a:gd name="T6" fmla="*/ 17938610 w 17"/>
              <a:gd name="T7" fmla="*/ 6575739 h 13"/>
              <a:gd name="T8" fmla="*/ 13717698 w 17"/>
              <a:gd name="T9" fmla="*/ 9498196 h 13"/>
              <a:gd name="T10" fmla="*/ 9496790 w 17"/>
              <a:gd name="T11" fmla="*/ 6575739 h 13"/>
              <a:gd name="T12" fmla="*/ 0 60000 65536"/>
              <a:gd name="T13" fmla="*/ 0 60000 65536"/>
              <a:gd name="T14" fmla="*/ 0 60000 65536"/>
              <a:gd name="T15" fmla="*/ 0 60000 65536"/>
              <a:gd name="T16" fmla="*/ 0 60000 65536"/>
              <a:gd name="T17" fmla="*/ 0 60000 65536"/>
              <a:gd name="T18" fmla="*/ 0 w 17"/>
              <a:gd name="T19" fmla="*/ 0 h 13"/>
              <a:gd name="T20" fmla="*/ 17 w 17"/>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7" h="13">
                <a:moveTo>
                  <a:pt x="9" y="9"/>
                </a:moveTo>
                <a:lnTo>
                  <a:pt x="0" y="0"/>
                </a:lnTo>
                <a:lnTo>
                  <a:pt x="9" y="0"/>
                </a:lnTo>
                <a:lnTo>
                  <a:pt x="17" y="9"/>
                </a:lnTo>
                <a:lnTo>
                  <a:pt x="13" y="13"/>
                </a:lnTo>
                <a:lnTo>
                  <a:pt x="9" y="9"/>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53" name="Freeform 72"/>
          <p:cNvSpPr>
            <a:spLocks noChangeAspect="1"/>
          </p:cNvSpPr>
          <p:nvPr/>
        </p:nvSpPr>
        <p:spPr bwMode="auto">
          <a:xfrm>
            <a:off x="3636963" y="1927225"/>
            <a:ext cx="455612" cy="344488"/>
          </a:xfrm>
          <a:custGeom>
            <a:avLst/>
            <a:gdLst>
              <a:gd name="T0" fmla="*/ 422248695 w 444"/>
              <a:gd name="T1" fmla="*/ 72240023 h 306"/>
              <a:gd name="T2" fmla="*/ 453838811 w 444"/>
              <a:gd name="T3" fmla="*/ 100122168 h 306"/>
              <a:gd name="T4" fmla="*/ 467527690 w 444"/>
              <a:gd name="T5" fmla="*/ 138144171 h 306"/>
              <a:gd name="T6" fmla="*/ 463315333 w 444"/>
              <a:gd name="T7" fmla="*/ 172363334 h 306"/>
              <a:gd name="T8" fmla="*/ 458051168 w 444"/>
              <a:gd name="T9" fmla="*/ 254742090 h 306"/>
              <a:gd name="T10" fmla="*/ 449626453 w 444"/>
              <a:gd name="T11" fmla="*/ 271217841 h 306"/>
              <a:gd name="T12" fmla="*/ 445415122 w 444"/>
              <a:gd name="T13" fmla="*/ 304170540 h 306"/>
              <a:gd name="T14" fmla="*/ 427513885 w 444"/>
              <a:gd name="T15" fmla="*/ 315576916 h 306"/>
              <a:gd name="T16" fmla="*/ 413825006 w 444"/>
              <a:gd name="T17" fmla="*/ 348528418 h 306"/>
              <a:gd name="T18" fmla="*/ 382235916 w 444"/>
              <a:gd name="T19" fmla="*/ 354865419 h 306"/>
              <a:gd name="T20" fmla="*/ 360122321 w 444"/>
              <a:gd name="T21" fmla="*/ 348528418 h 306"/>
              <a:gd name="T22" fmla="*/ 320109543 w 444"/>
              <a:gd name="T23" fmla="*/ 359934794 h 306"/>
              <a:gd name="T24" fmla="*/ 271672049 w 444"/>
              <a:gd name="T25" fmla="*/ 376410545 h 306"/>
              <a:gd name="T26" fmla="*/ 222180631 w 444"/>
              <a:gd name="T27" fmla="*/ 371341170 h 306"/>
              <a:gd name="T28" fmla="*/ 182167853 w 444"/>
              <a:gd name="T29" fmla="*/ 376410545 h 306"/>
              <a:gd name="T30" fmla="*/ 177955495 w 444"/>
              <a:gd name="T31" fmla="*/ 381479921 h 306"/>
              <a:gd name="T32" fmla="*/ 155842927 w 444"/>
              <a:gd name="T33" fmla="*/ 381479921 h 306"/>
              <a:gd name="T34" fmla="*/ 124252779 w 444"/>
              <a:gd name="T35" fmla="*/ 381479921 h 306"/>
              <a:gd name="T36" fmla="*/ 106351542 w 444"/>
              <a:gd name="T37" fmla="*/ 371341170 h 306"/>
              <a:gd name="T38" fmla="*/ 84238974 w 444"/>
              <a:gd name="T39" fmla="*/ 359934794 h 306"/>
              <a:gd name="T40" fmla="*/ 75815285 w 444"/>
              <a:gd name="T41" fmla="*/ 338389668 h 306"/>
              <a:gd name="T42" fmla="*/ 48437510 w 444"/>
              <a:gd name="T43" fmla="*/ 310507540 h 306"/>
              <a:gd name="T44" fmla="*/ 53702700 w 444"/>
              <a:gd name="T45" fmla="*/ 271217841 h 306"/>
              <a:gd name="T46" fmla="*/ 53702700 w 444"/>
              <a:gd name="T47" fmla="*/ 266148466 h 306"/>
              <a:gd name="T48" fmla="*/ 26324934 w 444"/>
              <a:gd name="T49" fmla="*/ 259811465 h 306"/>
              <a:gd name="T50" fmla="*/ 17901245 w 444"/>
              <a:gd name="T51" fmla="*/ 233196964 h 306"/>
              <a:gd name="T52" fmla="*/ 4212360 w 444"/>
              <a:gd name="T53" fmla="*/ 182502085 h 306"/>
              <a:gd name="T54" fmla="*/ 4212360 w 444"/>
              <a:gd name="T55" fmla="*/ 144481172 h 306"/>
              <a:gd name="T56" fmla="*/ 26324934 w 444"/>
              <a:gd name="T57" fmla="*/ 116599045 h 306"/>
              <a:gd name="T58" fmla="*/ 48437510 w 444"/>
              <a:gd name="T59" fmla="*/ 105192669 h 306"/>
              <a:gd name="T60" fmla="*/ 80027642 w 444"/>
              <a:gd name="T61" fmla="*/ 100122168 h 306"/>
              <a:gd name="T62" fmla="*/ 88451331 w 444"/>
              <a:gd name="T63" fmla="*/ 55764272 h 306"/>
              <a:gd name="T64" fmla="*/ 111616732 w 444"/>
              <a:gd name="T65" fmla="*/ 22812761 h 306"/>
              <a:gd name="T66" fmla="*/ 227445822 w 444"/>
              <a:gd name="T67" fmla="*/ 6337003 h 306"/>
              <a:gd name="T68" fmla="*/ 284307069 w 444"/>
              <a:gd name="T69" fmla="*/ 11406380 h 306"/>
              <a:gd name="T70" fmla="*/ 342222111 w 444"/>
              <a:gd name="T71" fmla="*/ 0 h 306"/>
              <a:gd name="T72" fmla="*/ 382235916 w 444"/>
              <a:gd name="T73" fmla="*/ 11406380 h 306"/>
              <a:gd name="T74" fmla="*/ 413825006 w 444"/>
              <a:gd name="T75" fmla="*/ 55764272 h 3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44"/>
              <a:gd name="T115" fmla="*/ 0 h 306"/>
              <a:gd name="T116" fmla="*/ 444 w 444"/>
              <a:gd name="T117" fmla="*/ 306 h 3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44" h="306">
                <a:moveTo>
                  <a:pt x="393" y="44"/>
                </a:moveTo>
                <a:lnTo>
                  <a:pt x="401" y="57"/>
                </a:lnTo>
                <a:lnTo>
                  <a:pt x="418" y="70"/>
                </a:lnTo>
                <a:lnTo>
                  <a:pt x="431" y="79"/>
                </a:lnTo>
                <a:lnTo>
                  <a:pt x="440" y="92"/>
                </a:lnTo>
                <a:lnTo>
                  <a:pt x="444" y="109"/>
                </a:lnTo>
                <a:lnTo>
                  <a:pt x="444" y="118"/>
                </a:lnTo>
                <a:lnTo>
                  <a:pt x="440" y="136"/>
                </a:lnTo>
                <a:lnTo>
                  <a:pt x="440" y="179"/>
                </a:lnTo>
                <a:lnTo>
                  <a:pt x="435" y="201"/>
                </a:lnTo>
                <a:lnTo>
                  <a:pt x="431" y="210"/>
                </a:lnTo>
                <a:lnTo>
                  <a:pt x="427" y="214"/>
                </a:lnTo>
                <a:lnTo>
                  <a:pt x="423" y="223"/>
                </a:lnTo>
                <a:lnTo>
                  <a:pt x="423" y="240"/>
                </a:lnTo>
                <a:lnTo>
                  <a:pt x="414" y="240"/>
                </a:lnTo>
                <a:lnTo>
                  <a:pt x="406" y="249"/>
                </a:lnTo>
                <a:lnTo>
                  <a:pt x="393" y="267"/>
                </a:lnTo>
                <a:lnTo>
                  <a:pt x="393" y="275"/>
                </a:lnTo>
                <a:lnTo>
                  <a:pt x="385" y="275"/>
                </a:lnTo>
                <a:lnTo>
                  <a:pt x="363" y="280"/>
                </a:lnTo>
                <a:lnTo>
                  <a:pt x="351" y="275"/>
                </a:lnTo>
                <a:lnTo>
                  <a:pt x="342" y="275"/>
                </a:lnTo>
                <a:lnTo>
                  <a:pt x="317" y="284"/>
                </a:lnTo>
                <a:lnTo>
                  <a:pt x="304" y="284"/>
                </a:lnTo>
                <a:lnTo>
                  <a:pt x="287" y="288"/>
                </a:lnTo>
                <a:lnTo>
                  <a:pt x="258" y="297"/>
                </a:lnTo>
                <a:lnTo>
                  <a:pt x="220" y="297"/>
                </a:lnTo>
                <a:lnTo>
                  <a:pt x="211" y="293"/>
                </a:lnTo>
                <a:lnTo>
                  <a:pt x="177" y="293"/>
                </a:lnTo>
                <a:lnTo>
                  <a:pt x="173" y="297"/>
                </a:lnTo>
                <a:lnTo>
                  <a:pt x="173" y="301"/>
                </a:lnTo>
                <a:lnTo>
                  <a:pt x="169" y="301"/>
                </a:lnTo>
                <a:lnTo>
                  <a:pt x="156" y="293"/>
                </a:lnTo>
                <a:lnTo>
                  <a:pt x="148" y="301"/>
                </a:lnTo>
                <a:lnTo>
                  <a:pt x="139" y="306"/>
                </a:lnTo>
                <a:lnTo>
                  <a:pt x="118" y="301"/>
                </a:lnTo>
                <a:lnTo>
                  <a:pt x="106" y="297"/>
                </a:lnTo>
                <a:lnTo>
                  <a:pt x="101" y="293"/>
                </a:lnTo>
                <a:lnTo>
                  <a:pt x="89" y="284"/>
                </a:lnTo>
                <a:lnTo>
                  <a:pt x="80" y="284"/>
                </a:lnTo>
                <a:lnTo>
                  <a:pt x="72" y="275"/>
                </a:lnTo>
                <a:lnTo>
                  <a:pt x="72" y="267"/>
                </a:lnTo>
                <a:lnTo>
                  <a:pt x="55" y="258"/>
                </a:lnTo>
                <a:lnTo>
                  <a:pt x="46" y="245"/>
                </a:lnTo>
                <a:lnTo>
                  <a:pt x="34" y="219"/>
                </a:lnTo>
                <a:lnTo>
                  <a:pt x="51" y="214"/>
                </a:lnTo>
                <a:lnTo>
                  <a:pt x="59" y="210"/>
                </a:lnTo>
                <a:lnTo>
                  <a:pt x="51" y="210"/>
                </a:lnTo>
                <a:lnTo>
                  <a:pt x="34" y="205"/>
                </a:lnTo>
                <a:lnTo>
                  <a:pt x="25" y="205"/>
                </a:lnTo>
                <a:lnTo>
                  <a:pt x="21" y="201"/>
                </a:lnTo>
                <a:lnTo>
                  <a:pt x="17" y="184"/>
                </a:lnTo>
                <a:lnTo>
                  <a:pt x="13" y="162"/>
                </a:lnTo>
                <a:lnTo>
                  <a:pt x="4" y="144"/>
                </a:lnTo>
                <a:lnTo>
                  <a:pt x="0" y="131"/>
                </a:lnTo>
                <a:lnTo>
                  <a:pt x="4" y="114"/>
                </a:lnTo>
                <a:lnTo>
                  <a:pt x="13" y="96"/>
                </a:lnTo>
                <a:lnTo>
                  <a:pt x="25" y="92"/>
                </a:lnTo>
                <a:lnTo>
                  <a:pt x="38" y="83"/>
                </a:lnTo>
                <a:lnTo>
                  <a:pt x="46" y="83"/>
                </a:lnTo>
                <a:lnTo>
                  <a:pt x="63" y="79"/>
                </a:lnTo>
                <a:lnTo>
                  <a:pt x="76" y="79"/>
                </a:lnTo>
                <a:lnTo>
                  <a:pt x="84" y="70"/>
                </a:lnTo>
                <a:lnTo>
                  <a:pt x="84" y="44"/>
                </a:lnTo>
                <a:lnTo>
                  <a:pt x="93" y="27"/>
                </a:lnTo>
                <a:lnTo>
                  <a:pt x="106" y="18"/>
                </a:lnTo>
                <a:lnTo>
                  <a:pt x="156" y="5"/>
                </a:lnTo>
                <a:lnTo>
                  <a:pt x="216" y="5"/>
                </a:lnTo>
                <a:lnTo>
                  <a:pt x="241" y="9"/>
                </a:lnTo>
                <a:lnTo>
                  <a:pt x="270" y="9"/>
                </a:lnTo>
                <a:lnTo>
                  <a:pt x="296" y="5"/>
                </a:lnTo>
                <a:lnTo>
                  <a:pt x="325" y="0"/>
                </a:lnTo>
                <a:lnTo>
                  <a:pt x="342" y="0"/>
                </a:lnTo>
                <a:lnTo>
                  <a:pt x="363" y="9"/>
                </a:lnTo>
                <a:lnTo>
                  <a:pt x="380" y="27"/>
                </a:lnTo>
                <a:lnTo>
                  <a:pt x="393" y="44"/>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54" name="Freeform 73"/>
          <p:cNvSpPr>
            <a:spLocks noChangeAspect="1"/>
          </p:cNvSpPr>
          <p:nvPr/>
        </p:nvSpPr>
        <p:spPr bwMode="auto">
          <a:xfrm>
            <a:off x="3668714" y="1987550"/>
            <a:ext cx="427037" cy="285750"/>
          </a:xfrm>
          <a:custGeom>
            <a:avLst/>
            <a:gdLst>
              <a:gd name="T0" fmla="*/ 404957766 w 418"/>
              <a:gd name="T1" fmla="*/ 16070933 h 257"/>
              <a:gd name="T2" fmla="*/ 422701251 w 418"/>
              <a:gd name="T3" fmla="*/ 32142977 h 257"/>
              <a:gd name="T4" fmla="*/ 436269377 w 418"/>
              <a:gd name="T5" fmla="*/ 69230427 h 257"/>
              <a:gd name="T6" fmla="*/ 432095040 w 418"/>
              <a:gd name="T7" fmla="*/ 102608697 h 257"/>
              <a:gd name="T8" fmla="*/ 427919682 w 418"/>
              <a:gd name="T9" fmla="*/ 182964485 h 257"/>
              <a:gd name="T10" fmla="*/ 418525892 w 418"/>
              <a:gd name="T11" fmla="*/ 199036525 h 257"/>
              <a:gd name="T12" fmla="*/ 414351556 w 418"/>
              <a:gd name="T13" fmla="*/ 231178381 h 257"/>
              <a:gd name="T14" fmla="*/ 400783430 w 418"/>
              <a:gd name="T15" fmla="*/ 237360362 h 257"/>
              <a:gd name="T16" fmla="*/ 383039945 w 418"/>
              <a:gd name="T17" fmla="*/ 264557745 h 257"/>
              <a:gd name="T18" fmla="*/ 378865609 w 418"/>
              <a:gd name="T19" fmla="*/ 280628674 h 257"/>
              <a:gd name="T20" fmla="*/ 347553998 w 418"/>
              <a:gd name="T21" fmla="*/ 285573147 h 257"/>
              <a:gd name="T22" fmla="*/ 325636177 w 418"/>
              <a:gd name="T23" fmla="*/ 280628674 h 257"/>
              <a:gd name="T24" fmla="*/ 285975894 w 418"/>
              <a:gd name="T25" fmla="*/ 290518732 h 257"/>
              <a:gd name="T26" fmla="*/ 237964830 w 418"/>
              <a:gd name="T27" fmla="*/ 306589730 h 257"/>
              <a:gd name="T28" fmla="*/ 188910757 w 418"/>
              <a:gd name="T29" fmla="*/ 301645256 h 257"/>
              <a:gd name="T30" fmla="*/ 153424810 w 418"/>
              <a:gd name="T31" fmla="*/ 301645256 h 257"/>
              <a:gd name="T32" fmla="*/ 149250473 w 418"/>
              <a:gd name="T33" fmla="*/ 312770599 h 257"/>
              <a:gd name="T34" fmla="*/ 131506957 w 418"/>
              <a:gd name="T35" fmla="*/ 301645256 h 257"/>
              <a:gd name="T36" fmla="*/ 123157262 w 418"/>
              <a:gd name="T37" fmla="*/ 312770599 h 257"/>
              <a:gd name="T38" fmla="*/ 91846674 w 418"/>
              <a:gd name="T39" fmla="*/ 312770599 h 257"/>
              <a:gd name="T40" fmla="*/ 74103189 w 418"/>
              <a:gd name="T41" fmla="*/ 301645256 h 257"/>
              <a:gd name="T42" fmla="*/ 61579142 w 418"/>
              <a:gd name="T43" fmla="*/ 290518732 h 257"/>
              <a:gd name="T44" fmla="*/ 48011016 w 418"/>
              <a:gd name="T45" fmla="*/ 285573147 h 257"/>
              <a:gd name="T46" fmla="*/ 39661321 w 418"/>
              <a:gd name="T47" fmla="*/ 269502219 h 257"/>
              <a:gd name="T48" fmla="*/ 21917829 w 418"/>
              <a:gd name="T49" fmla="*/ 253431291 h 257"/>
              <a:gd name="T50" fmla="*/ 0 w 418"/>
              <a:gd name="T51" fmla="*/ 205217394 h 257"/>
              <a:gd name="T52" fmla="*/ 21917829 w 418"/>
              <a:gd name="T53" fmla="*/ 194090939 h 257"/>
              <a:gd name="T54" fmla="*/ 30267524 w 418"/>
              <a:gd name="T55" fmla="*/ 199036525 h 257"/>
              <a:gd name="T56" fmla="*/ 8349697 w 418"/>
              <a:gd name="T57" fmla="*/ 210161868 h 257"/>
              <a:gd name="T58" fmla="*/ 30267524 w 418"/>
              <a:gd name="T59" fmla="*/ 247250421 h 257"/>
              <a:gd name="T60" fmla="*/ 48011016 w 418"/>
              <a:gd name="T61" fmla="*/ 264557745 h 257"/>
              <a:gd name="T62" fmla="*/ 52185352 w 418"/>
              <a:gd name="T63" fmla="*/ 280628674 h 257"/>
              <a:gd name="T64" fmla="*/ 74103189 w 418"/>
              <a:gd name="T65" fmla="*/ 290518732 h 257"/>
              <a:gd name="T66" fmla="*/ 79321621 w 418"/>
              <a:gd name="T67" fmla="*/ 296699671 h 257"/>
              <a:gd name="T68" fmla="*/ 113764494 w 418"/>
              <a:gd name="T69" fmla="*/ 306589730 h 257"/>
              <a:gd name="T70" fmla="*/ 127332621 w 418"/>
              <a:gd name="T71" fmla="*/ 296699671 h 257"/>
              <a:gd name="T72" fmla="*/ 145075115 w 418"/>
              <a:gd name="T73" fmla="*/ 301645256 h 257"/>
              <a:gd name="T74" fmla="*/ 145075115 w 418"/>
              <a:gd name="T75" fmla="*/ 301645256 h 257"/>
              <a:gd name="T76" fmla="*/ 153424810 w 418"/>
              <a:gd name="T77" fmla="*/ 290518732 h 257"/>
              <a:gd name="T78" fmla="*/ 198304547 w 418"/>
              <a:gd name="T79" fmla="*/ 296699671 h 257"/>
              <a:gd name="T80" fmla="*/ 268232410 w 418"/>
              <a:gd name="T81" fmla="*/ 285573147 h 257"/>
              <a:gd name="T82" fmla="*/ 299544020 w 418"/>
              <a:gd name="T83" fmla="*/ 280628674 h 257"/>
              <a:gd name="T84" fmla="*/ 335029967 w 418"/>
              <a:gd name="T85" fmla="*/ 269502219 h 257"/>
              <a:gd name="T86" fmla="*/ 370515914 w 418"/>
              <a:gd name="T87" fmla="*/ 269502219 h 257"/>
              <a:gd name="T88" fmla="*/ 374690251 w 418"/>
              <a:gd name="T89" fmla="*/ 264557745 h 257"/>
              <a:gd name="T90" fmla="*/ 396608072 w 418"/>
              <a:gd name="T91" fmla="*/ 231178381 h 257"/>
              <a:gd name="T92" fmla="*/ 404957766 w 418"/>
              <a:gd name="T93" fmla="*/ 226233908 h 257"/>
              <a:gd name="T94" fmla="*/ 410177219 w 418"/>
              <a:gd name="T95" fmla="*/ 199036525 h 257"/>
              <a:gd name="T96" fmla="*/ 418525892 w 418"/>
              <a:gd name="T97" fmla="*/ 182964485 h 257"/>
              <a:gd name="T98" fmla="*/ 422701251 w 418"/>
              <a:gd name="T99" fmla="*/ 102608697 h 257"/>
              <a:gd name="T100" fmla="*/ 427919682 w 418"/>
              <a:gd name="T101" fmla="*/ 69230427 h 257"/>
              <a:gd name="T102" fmla="*/ 414351556 w 418"/>
              <a:gd name="T103" fmla="*/ 37087459 h 257"/>
              <a:gd name="T104" fmla="*/ 387215304 w 418"/>
              <a:gd name="T105" fmla="*/ 9890063 h 257"/>
              <a:gd name="T106" fmla="*/ 387215304 w 418"/>
              <a:gd name="T107" fmla="*/ 0 h 25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18"/>
              <a:gd name="T163" fmla="*/ 0 h 257"/>
              <a:gd name="T164" fmla="*/ 418 w 418"/>
              <a:gd name="T165" fmla="*/ 257 h 25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18" h="257">
                <a:moveTo>
                  <a:pt x="371" y="0"/>
                </a:moveTo>
                <a:lnTo>
                  <a:pt x="388" y="13"/>
                </a:lnTo>
                <a:lnTo>
                  <a:pt x="401" y="22"/>
                </a:lnTo>
                <a:lnTo>
                  <a:pt x="405" y="26"/>
                </a:lnTo>
                <a:lnTo>
                  <a:pt x="414" y="39"/>
                </a:lnTo>
                <a:lnTo>
                  <a:pt x="418" y="56"/>
                </a:lnTo>
                <a:lnTo>
                  <a:pt x="418" y="65"/>
                </a:lnTo>
                <a:lnTo>
                  <a:pt x="414" y="83"/>
                </a:lnTo>
                <a:lnTo>
                  <a:pt x="414" y="126"/>
                </a:lnTo>
                <a:lnTo>
                  <a:pt x="410" y="148"/>
                </a:lnTo>
                <a:lnTo>
                  <a:pt x="405" y="157"/>
                </a:lnTo>
                <a:lnTo>
                  <a:pt x="401" y="161"/>
                </a:lnTo>
                <a:lnTo>
                  <a:pt x="397" y="170"/>
                </a:lnTo>
                <a:lnTo>
                  <a:pt x="397" y="187"/>
                </a:lnTo>
                <a:lnTo>
                  <a:pt x="393" y="192"/>
                </a:lnTo>
                <a:lnTo>
                  <a:pt x="384" y="192"/>
                </a:lnTo>
                <a:lnTo>
                  <a:pt x="380" y="196"/>
                </a:lnTo>
                <a:lnTo>
                  <a:pt x="367" y="214"/>
                </a:lnTo>
                <a:lnTo>
                  <a:pt x="367" y="222"/>
                </a:lnTo>
                <a:lnTo>
                  <a:pt x="363" y="227"/>
                </a:lnTo>
                <a:lnTo>
                  <a:pt x="355" y="227"/>
                </a:lnTo>
                <a:lnTo>
                  <a:pt x="333" y="231"/>
                </a:lnTo>
                <a:lnTo>
                  <a:pt x="321" y="227"/>
                </a:lnTo>
                <a:lnTo>
                  <a:pt x="312" y="227"/>
                </a:lnTo>
                <a:lnTo>
                  <a:pt x="287" y="235"/>
                </a:lnTo>
                <a:lnTo>
                  <a:pt x="274" y="235"/>
                </a:lnTo>
                <a:lnTo>
                  <a:pt x="257" y="240"/>
                </a:lnTo>
                <a:lnTo>
                  <a:pt x="228" y="248"/>
                </a:lnTo>
                <a:lnTo>
                  <a:pt x="190" y="248"/>
                </a:lnTo>
                <a:lnTo>
                  <a:pt x="181" y="244"/>
                </a:lnTo>
                <a:lnTo>
                  <a:pt x="147" y="244"/>
                </a:lnTo>
                <a:lnTo>
                  <a:pt x="147" y="248"/>
                </a:lnTo>
                <a:lnTo>
                  <a:pt x="143" y="253"/>
                </a:lnTo>
                <a:lnTo>
                  <a:pt x="139" y="253"/>
                </a:lnTo>
                <a:lnTo>
                  <a:pt x="126" y="244"/>
                </a:lnTo>
                <a:lnTo>
                  <a:pt x="122" y="248"/>
                </a:lnTo>
                <a:lnTo>
                  <a:pt x="118" y="253"/>
                </a:lnTo>
                <a:lnTo>
                  <a:pt x="109" y="257"/>
                </a:lnTo>
                <a:lnTo>
                  <a:pt x="88" y="253"/>
                </a:lnTo>
                <a:lnTo>
                  <a:pt x="76" y="248"/>
                </a:lnTo>
                <a:lnTo>
                  <a:pt x="71" y="244"/>
                </a:lnTo>
                <a:lnTo>
                  <a:pt x="59" y="235"/>
                </a:lnTo>
                <a:lnTo>
                  <a:pt x="50" y="235"/>
                </a:lnTo>
                <a:lnTo>
                  <a:pt x="46" y="231"/>
                </a:lnTo>
                <a:lnTo>
                  <a:pt x="38" y="222"/>
                </a:lnTo>
                <a:lnTo>
                  <a:pt x="38" y="218"/>
                </a:lnTo>
                <a:lnTo>
                  <a:pt x="25" y="209"/>
                </a:lnTo>
                <a:lnTo>
                  <a:pt x="21" y="205"/>
                </a:lnTo>
                <a:lnTo>
                  <a:pt x="12" y="192"/>
                </a:lnTo>
                <a:lnTo>
                  <a:pt x="0" y="166"/>
                </a:lnTo>
                <a:lnTo>
                  <a:pt x="4" y="161"/>
                </a:lnTo>
                <a:lnTo>
                  <a:pt x="21" y="157"/>
                </a:lnTo>
                <a:lnTo>
                  <a:pt x="29" y="152"/>
                </a:lnTo>
                <a:lnTo>
                  <a:pt x="29" y="161"/>
                </a:lnTo>
                <a:lnTo>
                  <a:pt x="21" y="166"/>
                </a:lnTo>
                <a:lnTo>
                  <a:pt x="8" y="170"/>
                </a:lnTo>
                <a:lnTo>
                  <a:pt x="21" y="192"/>
                </a:lnTo>
                <a:lnTo>
                  <a:pt x="29" y="200"/>
                </a:lnTo>
                <a:lnTo>
                  <a:pt x="42" y="209"/>
                </a:lnTo>
                <a:lnTo>
                  <a:pt x="46" y="214"/>
                </a:lnTo>
                <a:lnTo>
                  <a:pt x="46" y="222"/>
                </a:lnTo>
                <a:lnTo>
                  <a:pt x="50" y="227"/>
                </a:lnTo>
                <a:lnTo>
                  <a:pt x="59" y="227"/>
                </a:lnTo>
                <a:lnTo>
                  <a:pt x="71" y="235"/>
                </a:lnTo>
                <a:lnTo>
                  <a:pt x="76" y="240"/>
                </a:lnTo>
                <a:lnTo>
                  <a:pt x="88" y="244"/>
                </a:lnTo>
                <a:lnTo>
                  <a:pt x="109" y="248"/>
                </a:lnTo>
                <a:lnTo>
                  <a:pt x="118" y="244"/>
                </a:lnTo>
                <a:lnTo>
                  <a:pt x="122" y="240"/>
                </a:lnTo>
                <a:lnTo>
                  <a:pt x="126" y="235"/>
                </a:lnTo>
                <a:lnTo>
                  <a:pt x="139" y="244"/>
                </a:lnTo>
                <a:lnTo>
                  <a:pt x="143" y="240"/>
                </a:lnTo>
                <a:lnTo>
                  <a:pt x="147" y="235"/>
                </a:lnTo>
                <a:lnTo>
                  <a:pt x="181" y="235"/>
                </a:lnTo>
                <a:lnTo>
                  <a:pt x="190" y="240"/>
                </a:lnTo>
                <a:lnTo>
                  <a:pt x="228" y="240"/>
                </a:lnTo>
                <a:lnTo>
                  <a:pt x="257" y="231"/>
                </a:lnTo>
                <a:lnTo>
                  <a:pt x="274" y="227"/>
                </a:lnTo>
                <a:lnTo>
                  <a:pt x="287" y="227"/>
                </a:lnTo>
                <a:lnTo>
                  <a:pt x="312" y="218"/>
                </a:lnTo>
                <a:lnTo>
                  <a:pt x="321" y="218"/>
                </a:lnTo>
                <a:lnTo>
                  <a:pt x="333" y="222"/>
                </a:lnTo>
                <a:lnTo>
                  <a:pt x="355" y="218"/>
                </a:lnTo>
                <a:lnTo>
                  <a:pt x="359" y="218"/>
                </a:lnTo>
                <a:lnTo>
                  <a:pt x="359" y="214"/>
                </a:lnTo>
                <a:lnTo>
                  <a:pt x="371" y="196"/>
                </a:lnTo>
                <a:lnTo>
                  <a:pt x="380" y="187"/>
                </a:lnTo>
                <a:lnTo>
                  <a:pt x="384" y="183"/>
                </a:lnTo>
                <a:lnTo>
                  <a:pt x="388" y="183"/>
                </a:lnTo>
                <a:lnTo>
                  <a:pt x="388" y="170"/>
                </a:lnTo>
                <a:lnTo>
                  <a:pt x="393" y="161"/>
                </a:lnTo>
                <a:lnTo>
                  <a:pt x="397" y="157"/>
                </a:lnTo>
                <a:lnTo>
                  <a:pt x="401" y="148"/>
                </a:lnTo>
                <a:lnTo>
                  <a:pt x="405" y="126"/>
                </a:lnTo>
                <a:lnTo>
                  <a:pt x="405" y="83"/>
                </a:lnTo>
                <a:lnTo>
                  <a:pt x="410" y="65"/>
                </a:lnTo>
                <a:lnTo>
                  <a:pt x="410" y="56"/>
                </a:lnTo>
                <a:lnTo>
                  <a:pt x="405" y="39"/>
                </a:lnTo>
                <a:lnTo>
                  <a:pt x="397" y="30"/>
                </a:lnTo>
                <a:lnTo>
                  <a:pt x="388" y="22"/>
                </a:lnTo>
                <a:lnTo>
                  <a:pt x="371" y="8"/>
                </a:lnTo>
                <a:lnTo>
                  <a:pt x="367" y="4"/>
                </a:lnTo>
                <a:lnTo>
                  <a:pt x="371"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55" name="Freeform 74"/>
          <p:cNvSpPr>
            <a:spLocks noChangeAspect="1"/>
          </p:cNvSpPr>
          <p:nvPr/>
        </p:nvSpPr>
        <p:spPr bwMode="auto">
          <a:xfrm>
            <a:off x="3633789" y="1925638"/>
            <a:ext cx="409575" cy="239712"/>
          </a:xfrm>
          <a:custGeom>
            <a:avLst/>
            <a:gdLst>
              <a:gd name="T0" fmla="*/ 57377268 w 401"/>
              <a:gd name="T1" fmla="*/ 263586430 h 218"/>
              <a:gd name="T2" fmla="*/ 30253394 w 401"/>
              <a:gd name="T3" fmla="*/ 258750407 h 218"/>
              <a:gd name="T4" fmla="*/ 21907668 w 401"/>
              <a:gd name="T5" fmla="*/ 247867705 h 218"/>
              <a:gd name="T6" fmla="*/ 12519104 w 401"/>
              <a:gd name="T7" fmla="*/ 200712629 h 218"/>
              <a:gd name="T8" fmla="*/ 0 w 401"/>
              <a:gd name="T9" fmla="*/ 163230700 h 218"/>
              <a:gd name="T10" fmla="*/ 12519104 w 401"/>
              <a:gd name="T11" fmla="*/ 120911613 h 218"/>
              <a:gd name="T12" fmla="*/ 30253394 w 401"/>
              <a:gd name="T13" fmla="*/ 111238467 h 218"/>
              <a:gd name="T14" fmla="*/ 52161062 w 401"/>
              <a:gd name="T15" fmla="*/ 100356865 h 218"/>
              <a:gd name="T16" fmla="*/ 83458318 w 401"/>
              <a:gd name="T17" fmla="*/ 95519742 h 218"/>
              <a:gd name="T18" fmla="*/ 87630670 w 401"/>
              <a:gd name="T19" fmla="*/ 58037795 h 218"/>
              <a:gd name="T20" fmla="*/ 101192603 w 401"/>
              <a:gd name="T21" fmla="*/ 31437459 h 218"/>
              <a:gd name="T22" fmla="*/ 166915614 w 401"/>
              <a:gd name="T23" fmla="*/ 4836025 h 218"/>
              <a:gd name="T24" fmla="*/ 255590107 w 401"/>
              <a:gd name="T25" fmla="*/ 10881607 h 218"/>
              <a:gd name="T26" fmla="*/ 312967423 w 401"/>
              <a:gd name="T27" fmla="*/ 4836025 h 218"/>
              <a:gd name="T28" fmla="*/ 360956116 w 401"/>
              <a:gd name="T29" fmla="*/ 0 h 218"/>
              <a:gd name="T30" fmla="*/ 388079982 w 401"/>
              <a:gd name="T31" fmla="*/ 15718729 h 218"/>
              <a:gd name="T32" fmla="*/ 418333368 w 401"/>
              <a:gd name="T33" fmla="*/ 58037795 h 218"/>
              <a:gd name="T34" fmla="*/ 396425709 w 401"/>
              <a:gd name="T35" fmla="*/ 37481947 h 218"/>
              <a:gd name="T36" fmla="*/ 360956116 w 401"/>
              <a:gd name="T37" fmla="*/ 10881607 h 218"/>
              <a:gd name="T38" fmla="*/ 312967423 w 401"/>
              <a:gd name="T39" fmla="*/ 15718729 h 218"/>
              <a:gd name="T40" fmla="*/ 255590107 w 401"/>
              <a:gd name="T41" fmla="*/ 20554757 h 218"/>
              <a:gd name="T42" fmla="*/ 166915614 w 401"/>
              <a:gd name="T43" fmla="*/ 15718729 h 218"/>
              <a:gd name="T44" fmla="*/ 105365977 w 401"/>
              <a:gd name="T45" fmla="*/ 42319070 h 218"/>
              <a:gd name="T46" fmla="*/ 97020251 w 401"/>
              <a:gd name="T47" fmla="*/ 89474163 h 218"/>
              <a:gd name="T48" fmla="*/ 83458318 w 401"/>
              <a:gd name="T49" fmla="*/ 105192888 h 218"/>
              <a:gd name="T50" fmla="*/ 52161062 w 401"/>
              <a:gd name="T51" fmla="*/ 111238467 h 218"/>
              <a:gd name="T52" fmla="*/ 30253394 w 401"/>
              <a:gd name="T53" fmla="*/ 120911613 h 218"/>
              <a:gd name="T54" fmla="*/ 12519104 w 401"/>
              <a:gd name="T55" fmla="*/ 142674817 h 218"/>
              <a:gd name="T56" fmla="*/ 12519104 w 401"/>
              <a:gd name="T57" fmla="*/ 178948325 h 218"/>
              <a:gd name="T58" fmla="*/ 26081041 w 401"/>
              <a:gd name="T59" fmla="*/ 227312957 h 218"/>
              <a:gd name="T60" fmla="*/ 30253394 w 401"/>
              <a:gd name="T61" fmla="*/ 247867705 h 218"/>
              <a:gd name="T62" fmla="*/ 57377268 w 401"/>
              <a:gd name="T63" fmla="*/ 252704828 h 218"/>
              <a:gd name="T64" fmla="*/ 65722995 w 401"/>
              <a:gd name="T65" fmla="*/ 263586430 h 2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1"/>
              <a:gd name="T100" fmla="*/ 0 h 218"/>
              <a:gd name="T101" fmla="*/ 401 w 401"/>
              <a:gd name="T102" fmla="*/ 218 h 2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1" h="218">
                <a:moveTo>
                  <a:pt x="63" y="218"/>
                </a:moveTo>
                <a:lnTo>
                  <a:pt x="55" y="218"/>
                </a:lnTo>
                <a:lnTo>
                  <a:pt x="38" y="214"/>
                </a:lnTo>
                <a:lnTo>
                  <a:pt x="29" y="214"/>
                </a:lnTo>
                <a:lnTo>
                  <a:pt x="25" y="209"/>
                </a:lnTo>
                <a:lnTo>
                  <a:pt x="21" y="205"/>
                </a:lnTo>
                <a:lnTo>
                  <a:pt x="17" y="188"/>
                </a:lnTo>
                <a:lnTo>
                  <a:pt x="12" y="166"/>
                </a:lnTo>
                <a:lnTo>
                  <a:pt x="4" y="148"/>
                </a:lnTo>
                <a:lnTo>
                  <a:pt x="0" y="135"/>
                </a:lnTo>
                <a:lnTo>
                  <a:pt x="4" y="118"/>
                </a:lnTo>
                <a:lnTo>
                  <a:pt x="12" y="100"/>
                </a:lnTo>
                <a:lnTo>
                  <a:pt x="17" y="96"/>
                </a:lnTo>
                <a:lnTo>
                  <a:pt x="29" y="92"/>
                </a:lnTo>
                <a:lnTo>
                  <a:pt x="42" y="83"/>
                </a:lnTo>
                <a:lnTo>
                  <a:pt x="50" y="83"/>
                </a:lnTo>
                <a:lnTo>
                  <a:pt x="67" y="79"/>
                </a:lnTo>
                <a:lnTo>
                  <a:pt x="80" y="79"/>
                </a:lnTo>
                <a:lnTo>
                  <a:pt x="84" y="74"/>
                </a:lnTo>
                <a:lnTo>
                  <a:pt x="84" y="48"/>
                </a:lnTo>
                <a:lnTo>
                  <a:pt x="93" y="31"/>
                </a:lnTo>
                <a:lnTo>
                  <a:pt x="97" y="26"/>
                </a:lnTo>
                <a:lnTo>
                  <a:pt x="110" y="17"/>
                </a:lnTo>
                <a:lnTo>
                  <a:pt x="160" y="4"/>
                </a:lnTo>
                <a:lnTo>
                  <a:pt x="220" y="4"/>
                </a:lnTo>
                <a:lnTo>
                  <a:pt x="245" y="9"/>
                </a:lnTo>
                <a:lnTo>
                  <a:pt x="274" y="9"/>
                </a:lnTo>
                <a:lnTo>
                  <a:pt x="300" y="4"/>
                </a:lnTo>
                <a:lnTo>
                  <a:pt x="329" y="0"/>
                </a:lnTo>
                <a:lnTo>
                  <a:pt x="346" y="0"/>
                </a:lnTo>
                <a:lnTo>
                  <a:pt x="367" y="9"/>
                </a:lnTo>
                <a:lnTo>
                  <a:pt x="372" y="13"/>
                </a:lnTo>
                <a:lnTo>
                  <a:pt x="389" y="31"/>
                </a:lnTo>
                <a:lnTo>
                  <a:pt x="401" y="48"/>
                </a:lnTo>
                <a:lnTo>
                  <a:pt x="393" y="48"/>
                </a:lnTo>
                <a:lnTo>
                  <a:pt x="380" y="31"/>
                </a:lnTo>
                <a:lnTo>
                  <a:pt x="367" y="17"/>
                </a:lnTo>
                <a:lnTo>
                  <a:pt x="346" y="9"/>
                </a:lnTo>
                <a:lnTo>
                  <a:pt x="329" y="9"/>
                </a:lnTo>
                <a:lnTo>
                  <a:pt x="300" y="13"/>
                </a:lnTo>
                <a:lnTo>
                  <a:pt x="274" y="17"/>
                </a:lnTo>
                <a:lnTo>
                  <a:pt x="245" y="17"/>
                </a:lnTo>
                <a:lnTo>
                  <a:pt x="220" y="13"/>
                </a:lnTo>
                <a:lnTo>
                  <a:pt x="160" y="13"/>
                </a:lnTo>
                <a:lnTo>
                  <a:pt x="110" y="26"/>
                </a:lnTo>
                <a:lnTo>
                  <a:pt x="101" y="35"/>
                </a:lnTo>
                <a:lnTo>
                  <a:pt x="93" y="48"/>
                </a:lnTo>
                <a:lnTo>
                  <a:pt x="93" y="74"/>
                </a:lnTo>
                <a:lnTo>
                  <a:pt x="84" y="83"/>
                </a:lnTo>
                <a:lnTo>
                  <a:pt x="80" y="87"/>
                </a:lnTo>
                <a:lnTo>
                  <a:pt x="67" y="87"/>
                </a:lnTo>
                <a:lnTo>
                  <a:pt x="50" y="92"/>
                </a:lnTo>
                <a:lnTo>
                  <a:pt x="42" y="92"/>
                </a:lnTo>
                <a:lnTo>
                  <a:pt x="29" y="100"/>
                </a:lnTo>
                <a:lnTo>
                  <a:pt x="21" y="105"/>
                </a:lnTo>
                <a:lnTo>
                  <a:pt x="12" y="118"/>
                </a:lnTo>
                <a:lnTo>
                  <a:pt x="8" y="135"/>
                </a:lnTo>
                <a:lnTo>
                  <a:pt x="12" y="148"/>
                </a:lnTo>
                <a:lnTo>
                  <a:pt x="21" y="166"/>
                </a:lnTo>
                <a:lnTo>
                  <a:pt x="25" y="188"/>
                </a:lnTo>
                <a:lnTo>
                  <a:pt x="29" y="205"/>
                </a:lnTo>
                <a:lnTo>
                  <a:pt x="38" y="205"/>
                </a:lnTo>
                <a:lnTo>
                  <a:pt x="55" y="209"/>
                </a:lnTo>
                <a:lnTo>
                  <a:pt x="63" y="209"/>
                </a:lnTo>
                <a:lnTo>
                  <a:pt x="63" y="2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56" name="Freeform 75"/>
          <p:cNvSpPr>
            <a:spLocks noChangeAspect="1"/>
          </p:cNvSpPr>
          <p:nvPr/>
        </p:nvSpPr>
        <p:spPr bwMode="auto">
          <a:xfrm>
            <a:off x="4035426" y="1978026"/>
            <a:ext cx="17463" cy="11113"/>
          </a:xfrm>
          <a:custGeom>
            <a:avLst/>
            <a:gdLst>
              <a:gd name="T0" fmla="*/ 8441820 w 17"/>
              <a:gd name="T1" fmla="*/ 0 h 13"/>
              <a:gd name="T2" fmla="*/ 17938610 w 17"/>
              <a:gd name="T3" fmla="*/ 9499906 h 13"/>
              <a:gd name="T4" fmla="*/ 8441820 w 17"/>
              <a:gd name="T5" fmla="*/ 9499906 h 13"/>
              <a:gd name="T6" fmla="*/ 0 w 17"/>
              <a:gd name="T7" fmla="*/ 0 h 13"/>
              <a:gd name="T8" fmla="*/ 8441820 w 17"/>
              <a:gd name="T9" fmla="*/ 0 h 13"/>
              <a:gd name="T10" fmla="*/ 0 60000 65536"/>
              <a:gd name="T11" fmla="*/ 0 60000 65536"/>
              <a:gd name="T12" fmla="*/ 0 60000 65536"/>
              <a:gd name="T13" fmla="*/ 0 60000 65536"/>
              <a:gd name="T14" fmla="*/ 0 60000 65536"/>
              <a:gd name="T15" fmla="*/ 0 w 17"/>
              <a:gd name="T16" fmla="*/ 0 h 13"/>
              <a:gd name="T17" fmla="*/ 17 w 17"/>
              <a:gd name="T18" fmla="*/ 13 h 13"/>
            </a:gdLst>
            <a:ahLst/>
            <a:cxnLst>
              <a:cxn ang="T10">
                <a:pos x="T0" y="T1"/>
              </a:cxn>
              <a:cxn ang="T11">
                <a:pos x="T2" y="T3"/>
              </a:cxn>
              <a:cxn ang="T12">
                <a:pos x="T4" y="T5"/>
              </a:cxn>
              <a:cxn ang="T13">
                <a:pos x="T6" y="T7"/>
              </a:cxn>
              <a:cxn ang="T14">
                <a:pos x="T8" y="T9"/>
              </a:cxn>
            </a:cxnLst>
            <a:rect l="T15" t="T16" r="T17" b="T18"/>
            <a:pathLst>
              <a:path w="17" h="13">
                <a:moveTo>
                  <a:pt x="8" y="0"/>
                </a:moveTo>
                <a:lnTo>
                  <a:pt x="17" y="13"/>
                </a:lnTo>
                <a:lnTo>
                  <a:pt x="8" y="13"/>
                </a:lnTo>
                <a:lnTo>
                  <a:pt x="0" y="0"/>
                </a:lnTo>
                <a:lnTo>
                  <a:pt x="8"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57" name="Freeform 76"/>
          <p:cNvSpPr>
            <a:spLocks noChangeAspect="1"/>
          </p:cNvSpPr>
          <p:nvPr/>
        </p:nvSpPr>
        <p:spPr bwMode="auto">
          <a:xfrm>
            <a:off x="4152900" y="2073276"/>
            <a:ext cx="520700" cy="403225"/>
          </a:xfrm>
          <a:custGeom>
            <a:avLst/>
            <a:gdLst>
              <a:gd name="T0" fmla="*/ 62231354 w 507"/>
              <a:gd name="T1" fmla="*/ 75684896 h 362"/>
              <a:gd name="T2" fmla="*/ 40081582 w 507"/>
              <a:gd name="T3" fmla="*/ 98018207 h 362"/>
              <a:gd name="T4" fmla="*/ 13711767 w 507"/>
              <a:gd name="T5" fmla="*/ 135239649 h 362"/>
              <a:gd name="T6" fmla="*/ 0 w 507"/>
              <a:gd name="T7" fmla="*/ 281645954 h 362"/>
              <a:gd name="T8" fmla="*/ 22149780 w 507"/>
              <a:gd name="T9" fmla="*/ 406959846 h 362"/>
              <a:gd name="T10" fmla="*/ 31643566 w 507"/>
              <a:gd name="T11" fmla="*/ 416885638 h 362"/>
              <a:gd name="T12" fmla="*/ 133956494 w 507"/>
              <a:gd name="T13" fmla="*/ 428052293 h 362"/>
              <a:gd name="T14" fmla="*/ 164544306 w 507"/>
              <a:gd name="T15" fmla="*/ 439218949 h 362"/>
              <a:gd name="T16" fmla="*/ 204625872 w 507"/>
              <a:gd name="T17" fmla="*/ 444181288 h 362"/>
              <a:gd name="T18" fmla="*/ 276351060 w 507"/>
              <a:gd name="T19" fmla="*/ 439218949 h 362"/>
              <a:gd name="T20" fmla="*/ 290062823 w 507"/>
              <a:gd name="T21" fmla="*/ 449144741 h 362"/>
              <a:gd name="T22" fmla="*/ 316432626 w 507"/>
              <a:gd name="T23" fmla="*/ 439218949 h 362"/>
              <a:gd name="T24" fmla="*/ 338582398 w 507"/>
              <a:gd name="T25" fmla="*/ 423089954 h 362"/>
              <a:gd name="T26" fmla="*/ 348075157 w 507"/>
              <a:gd name="T27" fmla="*/ 428052293 h 362"/>
              <a:gd name="T28" fmla="*/ 370225955 w 507"/>
              <a:gd name="T29" fmla="*/ 416885638 h 362"/>
              <a:gd name="T30" fmla="*/ 400813735 w 507"/>
              <a:gd name="T31" fmla="*/ 406959846 h 362"/>
              <a:gd name="T32" fmla="*/ 418745530 w 507"/>
              <a:gd name="T33" fmla="*/ 400756643 h 362"/>
              <a:gd name="T34" fmla="*/ 428238289 w 507"/>
              <a:gd name="T35" fmla="*/ 384626535 h 362"/>
              <a:gd name="T36" fmla="*/ 454607065 w 507"/>
              <a:gd name="T37" fmla="*/ 373459879 h 362"/>
              <a:gd name="T38" fmla="*/ 468319855 w 507"/>
              <a:gd name="T39" fmla="*/ 368497540 h 362"/>
              <a:gd name="T40" fmla="*/ 494688631 w 507"/>
              <a:gd name="T41" fmla="*/ 363534087 h 362"/>
              <a:gd name="T42" fmla="*/ 516839429 w 507"/>
              <a:gd name="T43" fmla="*/ 313905126 h 362"/>
              <a:gd name="T44" fmla="*/ 486250623 w 507"/>
              <a:gd name="T45" fmla="*/ 303979334 h 362"/>
              <a:gd name="T46" fmla="*/ 526332189 w 507"/>
              <a:gd name="T47" fmla="*/ 297775018 h 362"/>
              <a:gd name="T48" fmla="*/ 530551193 w 507"/>
              <a:gd name="T49" fmla="*/ 265516959 h 362"/>
              <a:gd name="T50" fmla="*/ 534770197 w 507"/>
              <a:gd name="T51" fmla="*/ 184868645 h 362"/>
              <a:gd name="T52" fmla="*/ 521058433 w 507"/>
              <a:gd name="T53" fmla="*/ 146406339 h 362"/>
              <a:gd name="T54" fmla="*/ 516839429 w 507"/>
              <a:gd name="T55" fmla="*/ 135239649 h 362"/>
              <a:gd name="T56" fmla="*/ 498907635 w 507"/>
              <a:gd name="T57" fmla="*/ 130277310 h 362"/>
              <a:gd name="T58" fmla="*/ 464100851 w 507"/>
              <a:gd name="T59" fmla="*/ 114147202 h 362"/>
              <a:gd name="T60" fmla="*/ 450388061 w 507"/>
              <a:gd name="T61" fmla="*/ 86851552 h 362"/>
              <a:gd name="T62" fmla="*/ 454607065 w 507"/>
              <a:gd name="T63" fmla="*/ 49628978 h 362"/>
              <a:gd name="T64" fmla="*/ 432457293 w 507"/>
              <a:gd name="T65" fmla="*/ 27295659 h 362"/>
              <a:gd name="T66" fmla="*/ 366006951 w 507"/>
              <a:gd name="T67" fmla="*/ 6203205 h 362"/>
              <a:gd name="T68" fmla="*/ 290062823 w 507"/>
              <a:gd name="T69" fmla="*/ 11166660 h 362"/>
              <a:gd name="T70" fmla="*/ 244707438 w 507"/>
              <a:gd name="T71" fmla="*/ 16128999 h 362"/>
              <a:gd name="T72" fmla="*/ 191968859 w 507"/>
              <a:gd name="T73" fmla="*/ 6203205 h 362"/>
              <a:gd name="T74" fmla="*/ 129737490 w 507"/>
              <a:gd name="T75" fmla="*/ 0 h 362"/>
              <a:gd name="T76" fmla="*/ 84382168 w 507"/>
              <a:gd name="T77" fmla="*/ 32259112 h 36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7"/>
              <a:gd name="T118" fmla="*/ 0 h 362"/>
              <a:gd name="T119" fmla="*/ 507 w 507"/>
              <a:gd name="T120" fmla="*/ 362 h 36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7" h="362">
                <a:moveTo>
                  <a:pt x="63" y="48"/>
                </a:moveTo>
                <a:lnTo>
                  <a:pt x="59" y="61"/>
                </a:lnTo>
                <a:lnTo>
                  <a:pt x="51" y="70"/>
                </a:lnTo>
                <a:lnTo>
                  <a:pt x="38" y="79"/>
                </a:lnTo>
                <a:lnTo>
                  <a:pt x="21" y="92"/>
                </a:lnTo>
                <a:lnTo>
                  <a:pt x="13" y="109"/>
                </a:lnTo>
                <a:lnTo>
                  <a:pt x="13" y="162"/>
                </a:lnTo>
                <a:lnTo>
                  <a:pt x="0" y="227"/>
                </a:lnTo>
                <a:lnTo>
                  <a:pt x="0" y="271"/>
                </a:lnTo>
                <a:lnTo>
                  <a:pt x="21" y="328"/>
                </a:lnTo>
                <a:lnTo>
                  <a:pt x="21" y="332"/>
                </a:lnTo>
                <a:lnTo>
                  <a:pt x="30" y="336"/>
                </a:lnTo>
                <a:lnTo>
                  <a:pt x="51" y="345"/>
                </a:lnTo>
                <a:lnTo>
                  <a:pt x="127" y="345"/>
                </a:lnTo>
                <a:lnTo>
                  <a:pt x="144" y="349"/>
                </a:lnTo>
                <a:lnTo>
                  <a:pt x="156" y="354"/>
                </a:lnTo>
                <a:lnTo>
                  <a:pt x="169" y="354"/>
                </a:lnTo>
                <a:lnTo>
                  <a:pt x="194" y="358"/>
                </a:lnTo>
                <a:lnTo>
                  <a:pt x="228" y="358"/>
                </a:lnTo>
                <a:lnTo>
                  <a:pt x="262" y="354"/>
                </a:lnTo>
                <a:lnTo>
                  <a:pt x="266" y="354"/>
                </a:lnTo>
                <a:lnTo>
                  <a:pt x="275" y="362"/>
                </a:lnTo>
                <a:lnTo>
                  <a:pt x="283" y="354"/>
                </a:lnTo>
                <a:lnTo>
                  <a:pt x="300" y="354"/>
                </a:lnTo>
                <a:lnTo>
                  <a:pt x="313" y="349"/>
                </a:lnTo>
                <a:lnTo>
                  <a:pt x="321" y="341"/>
                </a:lnTo>
                <a:lnTo>
                  <a:pt x="325" y="341"/>
                </a:lnTo>
                <a:lnTo>
                  <a:pt x="330" y="345"/>
                </a:lnTo>
                <a:lnTo>
                  <a:pt x="334" y="345"/>
                </a:lnTo>
                <a:lnTo>
                  <a:pt x="351" y="336"/>
                </a:lnTo>
                <a:lnTo>
                  <a:pt x="372" y="336"/>
                </a:lnTo>
                <a:lnTo>
                  <a:pt x="380" y="328"/>
                </a:lnTo>
                <a:lnTo>
                  <a:pt x="389" y="323"/>
                </a:lnTo>
                <a:lnTo>
                  <a:pt x="397" y="323"/>
                </a:lnTo>
                <a:lnTo>
                  <a:pt x="397" y="319"/>
                </a:lnTo>
                <a:lnTo>
                  <a:pt x="406" y="310"/>
                </a:lnTo>
                <a:lnTo>
                  <a:pt x="414" y="306"/>
                </a:lnTo>
                <a:lnTo>
                  <a:pt x="431" y="301"/>
                </a:lnTo>
                <a:lnTo>
                  <a:pt x="440" y="301"/>
                </a:lnTo>
                <a:lnTo>
                  <a:pt x="444" y="297"/>
                </a:lnTo>
                <a:lnTo>
                  <a:pt x="456" y="297"/>
                </a:lnTo>
                <a:lnTo>
                  <a:pt x="469" y="293"/>
                </a:lnTo>
                <a:lnTo>
                  <a:pt x="486" y="266"/>
                </a:lnTo>
                <a:lnTo>
                  <a:pt x="490" y="253"/>
                </a:lnTo>
                <a:lnTo>
                  <a:pt x="469" y="249"/>
                </a:lnTo>
                <a:lnTo>
                  <a:pt x="461" y="245"/>
                </a:lnTo>
                <a:lnTo>
                  <a:pt x="490" y="245"/>
                </a:lnTo>
                <a:lnTo>
                  <a:pt x="499" y="240"/>
                </a:lnTo>
                <a:lnTo>
                  <a:pt x="503" y="236"/>
                </a:lnTo>
                <a:lnTo>
                  <a:pt x="503" y="214"/>
                </a:lnTo>
                <a:lnTo>
                  <a:pt x="507" y="188"/>
                </a:lnTo>
                <a:lnTo>
                  <a:pt x="507" y="149"/>
                </a:lnTo>
                <a:lnTo>
                  <a:pt x="503" y="131"/>
                </a:lnTo>
                <a:lnTo>
                  <a:pt x="494" y="118"/>
                </a:lnTo>
                <a:lnTo>
                  <a:pt x="490" y="114"/>
                </a:lnTo>
                <a:lnTo>
                  <a:pt x="490" y="109"/>
                </a:lnTo>
                <a:lnTo>
                  <a:pt x="486" y="109"/>
                </a:lnTo>
                <a:lnTo>
                  <a:pt x="473" y="105"/>
                </a:lnTo>
                <a:lnTo>
                  <a:pt x="456" y="101"/>
                </a:lnTo>
                <a:lnTo>
                  <a:pt x="440" y="92"/>
                </a:lnTo>
                <a:lnTo>
                  <a:pt x="427" y="83"/>
                </a:lnTo>
                <a:lnTo>
                  <a:pt x="427" y="70"/>
                </a:lnTo>
                <a:lnTo>
                  <a:pt x="431" y="48"/>
                </a:lnTo>
                <a:lnTo>
                  <a:pt x="431" y="40"/>
                </a:lnTo>
                <a:lnTo>
                  <a:pt x="423" y="31"/>
                </a:lnTo>
                <a:lnTo>
                  <a:pt x="410" y="22"/>
                </a:lnTo>
                <a:lnTo>
                  <a:pt x="389" y="13"/>
                </a:lnTo>
                <a:lnTo>
                  <a:pt x="347" y="5"/>
                </a:lnTo>
                <a:lnTo>
                  <a:pt x="292" y="5"/>
                </a:lnTo>
                <a:lnTo>
                  <a:pt x="275" y="9"/>
                </a:lnTo>
                <a:lnTo>
                  <a:pt x="249" y="9"/>
                </a:lnTo>
                <a:lnTo>
                  <a:pt x="232" y="13"/>
                </a:lnTo>
                <a:lnTo>
                  <a:pt x="211" y="9"/>
                </a:lnTo>
                <a:lnTo>
                  <a:pt x="182" y="5"/>
                </a:lnTo>
                <a:lnTo>
                  <a:pt x="144" y="0"/>
                </a:lnTo>
                <a:lnTo>
                  <a:pt x="123" y="0"/>
                </a:lnTo>
                <a:lnTo>
                  <a:pt x="101" y="9"/>
                </a:lnTo>
                <a:lnTo>
                  <a:pt x="80" y="26"/>
                </a:lnTo>
                <a:lnTo>
                  <a:pt x="63" y="48"/>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58" name="Freeform 77"/>
          <p:cNvSpPr>
            <a:spLocks noChangeAspect="1"/>
          </p:cNvSpPr>
          <p:nvPr/>
        </p:nvSpPr>
        <p:spPr bwMode="auto">
          <a:xfrm>
            <a:off x="4149725" y="2139950"/>
            <a:ext cx="508000" cy="336550"/>
          </a:xfrm>
          <a:custGeom>
            <a:avLst/>
            <a:gdLst>
              <a:gd name="T0" fmla="*/ 61393535 w 498"/>
              <a:gd name="T1" fmla="*/ 11251504 h 301"/>
              <a:gd name="T2" fmla="*/ 43703306 w 498"/>
              <a:gd name="T3" fmla="*/ 27503177 h 301"/>
              <a:gd name="T4" fmla="*/ 21852163 w 498"/>
              <a:gd name="T5" fmla="*/ 60007641 h 301"/>
              <a:gd name="T6" fmla="*/ 8324875 w 498"/>
              <a:gd name="T7" fmla="*/ 207527226 h 301"/>
              <a:gd name="T8" fmla="*/ 30176017 w 498"/>
              <a:gd name="T9" fmla="*/ 333792754 h 301"/>
              <a:gd name="T10" fmla="*/ 35379453 w 498"/>
              <a:gd name="T11" fmla="*/ 338794042 h 301"/>
              <a:gd name="T12" fmla="*/ 136314384 w 498"/>
              <a:gd name="T13" fmla="*/ 350045541 h 301"/>
              <a:gd name="T14" fmla="*/ 166490392 w 498"/>
              <a:gd name="T15" fmla="*/ 360046998 h 301"/>
              <a:gd name="T16" fmla="*/ 206031756 w 498"/>
              <a:gd name="T17" fmla="*/ 366297210 h 301"/>
              <a:gd name="T18" fmla="*/ 276789674 w 498"/>
              <a:gd name="T19" fmla="*/ 360046998 h 301"/>
              <a:gd name="T20" fmla="*/ 285114548 w 498"/>
              <a:gd name="T21" fmla="*/ 366297210 h 301"/>
              <a:gd name="T22" fmla="*/ 294479903 w 498"/>
              <a:gd name="T23" fmla="*/ 366297210 h 301"/>
              <a:gd name="T24" fmla="*/ 316331038 w 498"/>
              <a:gd name="T25" fmla="*/ 360046998 h 301"/>
              <a:gd name="T26" fmla="*/ 334021267 w 498"/>
              <a:gd name="T27" fmla="*/ 350045541 h 301"/>
              <a:gd name="T28" fmla="*/ 342345120 w 498"/>
              <a:gd name="T29" fmla="*/ 343794211 h 301"/>
              <a:gd name="T30" fmla="*/ 347548548 w 498"/>
              <a:gd name="T31" fmla="*/ 350045541 h 301"/>
              <a:gd name="T32" fmla="*/ 369400704 w 498"/>
              <a:gd name="T33" fmla="*/ 338794042 h 301"/>
              <a:gd name="T34" fmla="*/ 395414786 w 498"/>
              <a:gd name="T35" fmla="*/ 333792754 h 301"/>
              <a:gd name="T36" fmla="*/ 408942067 w 498"/>
              <a:gd name="T37" fmla="*/ 322541255 h 301"/>
              <a:gd name="T38" fmla="*/ 413103994 w 498"/>
              <a:gd name="T39" fmla="*/ 322541255 h 301"/>
              <a:gd name="T40" fmla="*/ 426631276 w 498"/>
              <a:gd name="T41" fmla="*/ 306289586 h 301"/>
              <a:gd name="T42" fmla="*/ 452645358 w 498"/>
              <a:gd name="T43" fmla="*/ 295038087 h 301"/>
              <a:gd name="T44" fmla="*/ 462010713 w 498"/>
              <a:gd name="T45" fmla="*/ 295038087 h 301"/>
              <a:gd name="T46" fmla="*/ 478659440 w 498"/>
              <a:gd name="T47" fmla="*/ 290037848 h 301"/>
              <a:gd name="T48" fmla="*/ 505714004 w 498"/>
              <a:gd name="T49" fmla="*/ 256283350 h 301"/>
              <a:gd name="T50" fmla="*/ 492186722 w 498"/>
              <a:gd name="T51" fmla="*/ 240030563 h 301"/>
              <a:gd name="T52" fmla="*/ 483861848 w 498"/>
              <a:gd name="T53" fmla="*/ 223778895 h 301"/>
              <a:gd name="T54" fmla="*/ 514038877 w 498"/>
              <a:gd name="T55" fmla="*/ 235030394 h 301"/>
              <a:gd name="T56" fmla="*/ 514038877 w 498"/>
              <a:gd name="T57" fmla="*/ 256283350 h 301"/>
              <a:gd name="T58" fmla="*/ 492186722 w 498"/>
              <a:gd name="T59" fmla="*/ 295038087 h 301"/>
              <a:gd name="T60" fmla="*/ 466172640 w 498"/>
              <a:gd name="T61" fmla="*/ 300038256 h 301"/>
              <a:gd name="T62" fmla="*/ 462010713 w 498"/>
              <a:gd name="T63" fmla="*/ 306289586 h 301"/>
              <a:gd name="T64" fmla="*/ 434956149 w 498"/>
              <a:gd name="T65" fmla="*/ 311289756 h 301"/>
              <a:gd name="T66" fmla="*/ 421428868 w 498"/>
              <a:gd name="T67" fmla="*/ 322541255 h 301"/>
              <a:gd name="T68" fmla="*/ 417265921 w 498"/>
              <a:gd name="T69" fmla="*/ 333792754 h 301"/>
              <a:gd name="T70" fmla="*/ 399576712 w 498"/>
              <a:gd name="T71" fmla="*/ 338794042 h 301"/>
              <a:gd name="T72" fmla="*/ 391251839 w 498"/>
              <a:gd name="T73" fmla="*/ 350045541 h 301"/>
              <a:gd name="T74" fmla="*/ 351710475 w 498"/>
              <a:gd name="T75" fmla="*/ 360046998 h 301"/>
              <a:gd name="T76" fmla="*/ 342345120 w 498"/>
              <a:gd name="T77" fmla="*/ 355045710 h 301"/>
              <a:gd name="T78" fmla="*/ 338183193 w 498"/>
              <a:gd name="T79" fmla="*/ 355045710 h 301"/>
              <a:gd name="T80" fmla="*/ 329859340 w 498"/>
              <a:gd name="T81" fmla="*/ 366297210 h 301"/>
              <a:gd name="T82" fmla="*/ 298641829 w 498"/>
              <a:gd name="T83" fmla="*/ 371298497 h 301"/>
              <a:gd name="T84" fmla="*/ 285114548 w 498"/>
              <a:gd name="T85" fmla="*/ 376298667 h 301"/>
              <a:gd name="T86" fmla="*/ 276789674 w 498"/>
              <a:gd name="T87" fmla="*/ 371298497 h 301"/>
              <a:gd name="T88" fmla="*/ 206031756 w 498"/>
              <a:gd name="T89" fmla="*/ 376298667 h 301"/>
              <a:gd name="T90" fmla="*/ 166490392 w 498"/>
              <a:gd name="T91" fmla="*/ 371298497 h 301"/>
              <a:gd name="T92" fmla="*/ 136314384 w 498"/>
              <a:gd name="T93" fmla="*/ 360046998 h 301"/>
              <a:gd name="T94" fmla="*/ 35379453 w 498"/>
              <a:gd name="T95" fmla="*/ 350045541 h 301"/>
              <a:gd name="T96" fmla="*/ 21852163 w 498"/>
              <a:gd name="T97" fmla="*/ 338794042 h 301"/>
              <a:gd name="T98" fmla="*/ 0 w 498"/>
              <a:gd name="T99" fmla="*/ 262533562 h 301"/>
              <a:gd name="T100" fmla="*/ 12486804 w 498"/>
              <a:gd name="T101" fmla="*/ 126266611 h 301"/>
              <a:gd name="T102" fmla="*/ 21852163 w 498"/>
              <a:gd name="T103" fmla="*/ 38754685 h 301"/>
              <a:gd name="T104" fmla="*/ 43703306 w 498"/>
              <a:gd name="T105" fmla="*/ 16251673 h 301"/>
              <a:gd name="T106" fmla="*/ 61393535 w 498"/>
              <a:gd name="T107" fmla="*/ 0 h 30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98"/>
              <a:gd name="T163" fmla="*/ 0 h 301"/>
              <a:gd name="T164" fmla="*/ 498 w 498"/>
              <a:gd name="T165" fmla="*/ 301 h 30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98" h="301">
                <a:moveTo>
                  <a:pt x="67" y="0"/>
                </a:moveTo>
                <a:lnTo>
                  <a:pt x="59" y="9"/>
                </a:lnTo>
                <a:lnTo>
                  <a:pt x="55" y="13"/>
                </a:lnTo>
                <a:lnTo>
                  <a:pt x="42" y="22"/>
                </a:lnTo>
                <a:lnTo>
                  <a:pt x="29" y="31"/>
                </a:lnTo>
                <a:lnTo>
                  <a:pt x="21" y="48"/>
                </a:lnTo>
                <a:lnTo>
                  <a:pt x="21" y="101"/>
                </a:lnTo>
                <a:lnTo>
                  <a:pt x="8" y="166"/>
                </a:lnTo>
                <a:lnTo>
                  <a:pt x="8" y="210"/>
                </a:lnTo>
                <a:lnTo>
                  <a:pt x="29" y="267"/>
                </a:lnTo>
                <a:lnTo>
                  <a:pt x="29" y="271"/>
                </a:lnTo>
                <a:lnTo>
                  <a:pt x="34" y="271"/>
                </a:lnTo>
                <a:lnTo>
                  <a:pt x="55" y="280"/>
                </a:lnTo>
                <a:lnTo>
                  <a:pt x="131" y="280"/>
                </a:lnTo>
                <a:lnTo>
                  <a:pt x="148" y="284"/>
                </a:lnTo>
                <a:lnTo>
                  <a:pt x="160" y="288"/>
                </a:lnTo>
                <a:lnTo>
                  <a:pt x="173" y="288"/>
                </a:lnTo>
                <a:lnTo>
                  <a:pt x="198" y="293"/>
                </a:lnTo>
                <a:lnTo>
                  <a:pt x="232" y="293"/>
                </a:lnTo>
                <a:lnTo>
                  <a:pt x="266" y="288"/>
                </a:lnTo>
                <a:lnTo>
                  <a:pt x="270" y="288"/>
                </a:lnTo>
                <a:lnTo>
                  <a:pt x="274" y="293"/>
                </a:lnTo>
                <a:lnTo>
                  <a:pt x="279" y="297"/>
                </a:lnTo>
                <a:lnTo>
                  <a:pt x="283" y="293"/>
                </a:lnTo>
                <a:lnTo>
                  <a:pt x="287" y="288"/>
                </a:lnTo>
                <a:lnTo>
                  <a:pt x="304" y="288"/>
                </a:lnTo>
                <a:lnTo>
                  <a:pt x="317" y="284"/>
                </a:lnTo>
                <a:lnTo>
                  <a:pt x="321" y="280"/>
                </a:lnTo>
                <a:lnTo>
                  <a:pt x="325" y="275"/>
                </a:lnTo>
                <a:lnTo>
                  <a:pt x="329" y="275"/>
                </a:lnTo>
                <a:lnTo>
                  <a:pt x="334" y="280"/>
                </a:lnTo>
                <a:lnTo>
                  <a:pt x="338" y="280"/>
                </a:lnTo>
                <a:lnTo>
                  <a:pt x="355" y="271"/>
                </a:lnTo>
                <a:lnTo>
                  <a:pt x="376" y="271"/>
                </a:lnTo>
                <a:lnTo>
                  <a:pt x="380" y="267"/>
                </a:lnTo>
                <a:lnTo>
                  <a:pt x="384" y="262"/>
                </a:lnTo>
                <a:lnTo>
                  <a:pt x="393" y="258"/>
                </a:lnTo>
                <a:lnTo>
                  <a:pt x="397" y="258"/>
                </a:lnTo>
                <a:lnTo>
                  <a:pt x="405" y="249"/>
                </a:lnTo>
                <a:lnTo>
                  <a:pt x="410" y="245"/>
                </a:lnTo>
                <a:lnTo>
                  <a:pt x="418" y="240"/>
                </a:lnTo>
                <a:lnTo>
                  <a:pt x="435" y="236"/>
                </a:lnTo>
                <a:lnTo>
                  <a:pt x="444" y="236"/>
                </a:lnTo>
                <a:lnTo>
                  <a:pt x="448" y="232"/>
                </a:lnTo>
                <a:lnTo>
                  <a:pt x="460" y="232"/>
                </a:lnTo>
                <a:lnTo>
                  <a:pt x="473" y="227"/>
                </a:lnTo>
                <a:lnTo>
                  <a:pt x="486" y="205"/>
                </a:lnTo>
                <a:lnTo>
                  <a:pt x="490" y="197"/>
                </a:lnTo>
                <a:lnTo>
                  <a:pt x="473" y="192"/>
                </a:lnTo>
                <a:lnTo>
                  <a:pt x="465" y="188"/>
                </a:lnTo>
                <a:lnTo>
                  <a:pt x="465" y="179"/>
                </a:lnTo>
                <a:lnTo>
                  <a:pt x="473" y="184"/>
                </a:lnTo>
                <a:lnTo>
                  <a:pt x="494" y="188"/>
                </a:lnTo>
                <a:lnTo>
                  <a:pt x="498" y="192"/>
                </a:lnTo>
                <a:lnTo>
                  <a:pt x="494" y="205"/>
                </a:lnTo>
                <a:lnTo>
                  <a:pt x="477" y="232"/>
                </a:lnTo>
                <a:lnTo>
                  <a:pt x="473" y="236"/>
                </a:lnTo>
                <a:lnTo>
                  <a:pt x="460" y="240"/>
                </a:lnTo>
                <a:lnTo>
                  <a:pt x="448" y="240"/>
                </a:lnTo>
                <a:lnTo>
                  <a:pt x="444" y="245"/>
                </a:lnTo>
                <a:lnTo>
                  <a:pt x="435" y="245"/>
                </a:lnTo>
                <a:lnTo>
                  <a:pt x="418" y="249"/>
                </a:lnTo>
                <a:lnTo>
                  <a:pt x="410" y="253"/>
                </a:lnTo>
                <a:lnTo>
                  <a:pt x="405" y="258"/>
                </a:lnTo>
                <a:lnTo>
                  <a:pt x="405" y="262"/>
                </a:lnTo>
                <a:lnTo>
                  <a:pt x="401" y="267"/>
                </a:lnTo>
                <a:lnTo>
                  <a:pt x="393" y="267"/>
                </a:lnTo>
                <a:lnTo>
                  <a:pt x="384" y="271"/>
                </a:lnTo>
                <a:lnTo>
                  <a:pt x="380" y="275"/>
                </a:lnTo>
                <a:lnTo>
                  <a:pt x="376" y="280"/>
                </a:lnTo>
                <a:lnTo>
                  <a:pt x="355" y="280"/>
                </a:lnTo>
                <a:lnTo>
                  <a:pt x="338" y="288"/>
                </a:lnTo>
                <a:lnTo>
                  <a:pt x="334" y="288"/>
                </a:lnTo>
                <a:lnTo>
                  <a:pt x="329" y="284"/>
                </a:lnTo>
                <a:lnTo>
                  <a:pt x="325" y="284"/>
                </a:lnTo>
                <a:lnTo>
                  <a:pt x="321" y="288"/>
                </a:lnTo>
                <a:lnTo>
                  <a:pt x="317" y="293"/>
                </a:lnTo>
                <a:lnTo>
                  <a:pt x="304" y="297"/>
                </a:lnTo>
                <a:lnTo>
                  <a:pt x="287" y="297"/>
                </a:lnTo>
                <a:lnTo>
                  <a:pt x="283" y="301"/>
                </a:lnTo>
                <a:lnTo>
                  <a:pt x="274" y="301"/>
                </a:lnTo>
                <a:lnTo>
                  <a:pt x="270" y="297"/>
                </a:lnTo>
                <a:lnTo>
                  <a:pt x="266" y="297"/>
                </a:lnTo>
                <a:lnTo>
                  <a:pt x="232" y="301"/>
                </a:lnTo>
                <a:lnTo>
                  <a:pt x="198" y="301"/>
                </a:lnTo>
                <a:lnTo>
                  <a:pt x="173" y="297"/>
                </a:lnTo>
                <a:lnTo>
                  <a:pt x="160" y="297"/>
                </a:lnTo>
                <a:lnTo>
                  <a:pt x="148" y="293"/>
                </a:lnTo>
                <a:lnTo>
                  <a:pt x="131" y="288"/>
                </a:lnTo>
                <a:lnTo>
                  <a:pt x="55" y="288"/>
                </a:lnTo>
                <a:lnTo>
                  <a:pt x="34" y="280"/>
                </a:lnTo>
                <a:lnTo>
                  <a:pt x="25" y="275"/>
                </a:lnTo>
                <a:lnTo>
                  <a:pt x="21" y="271"/>
                </a:lnTo>
                <a:lnTo>
                  <a:pt x="21" y="267"/>
                </a:lnTo>
                <a:lnTo>
                  <a:pt x="0" y="210"/>
                </a:lnTo>
                <a:lnTo>
                  <a:pt x="0" y="166"/>
                </a:lnTo>
                <a:lnTo>
                  <a:pt x="12" y="101"/>
                </a:lnTo>
                <a:lnTo>
                  <a:pt x="12" y="48"/>
                </a:lnTo>
                <a:lnTo>
                  <a:pt x="21" y="31"/>
                </a:lnTo>
                <a:lnTo>
                  <a:pt x="25" y="27"/>
                </a:lnTo>
                <a:lnTo>
                  <a:pt x="42" y="13"/>
                </a:lnTo>
                <a:lnTo>
                  <a:pt x="55" y="5"/>
                </a:lnTo>
                <a:lnTo>
                  <a:pt x="59" y="0"/>
                </a:lnTo>
                <a:lnTo>
                  <a:pt x="6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59" name="Freeform 78"/>
          <p:cNvSpPr>
            <a:spLocks noChangeAspect="1"/>
          </p:cNvSpPr>
          <p:nvPr/>
        </p:nvSpPr>
        <p:spPr bwMode="auto">
          <a:xfrm>
            <a:off x="4214813" y="2070100"/>
            <a:ext cx="461962" cy="280988"/>
          </a:xfrm>
          <a:custGeom>
            <a:avLst/>
            <a:gdLst>
              <a:gd name="T0" fmla="*/ 419915296 w 452"/>
              <a:gd name="T1" fmla="*/ 300970422 h 253"/>
              <a:gd name="T2" fmla="*/ 459609268 w 452"/>
              <a:gd name="T3" fmla="*/ 296037029 h 253"/>
              <a:gd name="T4" fmla="*/ 459609268 w 452"/>
              <a:gd name="T5" fmla="*/ 268899967 h 253"/>
              <a:gd name="T6" fmla="*/ 463787366 w 452"/>
              <a:gd name="T7" fmla="*/ 188724004 h 253"/>
              <a:gd name="T8" fmla="*/ 450207526 w 452"/>
              <a:gd name="T9" fmla="*/ 150485211 h 253"/>
              <a:gd name="T10" fmla="*/ 446029428 w 452"/>
              <a:gd name="T11" fmla="*/ 145551784 h 253"/>
              <a:gd name="T12" fmla="*/ 432449589 w 452"/>
              <a:gd name="T13" fmla="*/ 139384487 h 253"/>
              <a:gd name="T14" fmla="*/ 397979261 w 452"/>
              <a:gd name="T15" fmla="*/ 123348184 h 253"/>
              <a:gd name="T16" fmla="*/ 380222346 w 452"/>
              <a:gd name="T17" fmla="*/ 107312991 h 253"/>
              <a:gd name="T18" fmla="*/ 384400444 w 452"/>
              <a:gd name="T19" fmla="*/ 64140788 h 253"/>
              <a:gd name="T20" fmla="*/ 380222346 w 452"/>
              <a:gd name="T21" fmla="*/ 48105596 h 253"/>
              <a:gd name="T22" fmla="*/ 344706472 w 452"/>
              <a:gd name="T23" fmla="*/ 27137001 h 253"/>
              <a:gd name="T24" fmla="*/ 243383451 w 452"/>
              <a:gd name="T25" fmla="*/ 16035197 h 253"/>
              <a:gd name="T26" fmla="*/ 198467879 w 452"/>
              <a:gd name="T27" fmla="*/ 20969705 h 253"/>
              <a:gd name="T28" fmla="*/ 158773908 w 452"/>
              <a:gd name="T29" fmla="*/ 20969705 h 253"/>
              <a:gd name="T30" fmla="*/ 88787674 w 452"/>
              <a:gd name="T31" fmla="*/ 11101804 h 253"/>
              <a:gd name="T32" fmla="*/ 43872086 w 452"/>
              <a:gd name="T33" fmla="*/ 20969705 h 253"/>
              <a:gd name="T34" fmla="*/ 9400724 w 452"/>
              <a:gd name="T35" fmla="*/ 64140788 h 253"/>
              <a:gd name="T36" fmla="*/ 17757945 w 452"/>
              <a:gd name="T37" fmla="*/ 37004906 h 253"/>
              <a:gd name="T38" fmla="*/ 43872086 w 452"/>
              <a:gd name="T39" fmla="*/ 11101804 h 253"/>
              <a:gd name="T40" fmla="*/ 88787674 w 452"/>
              <a:gd name="T41" fmla="*/ 0 h 253"/>
              <a:gd name="T42" fmla="*/ 158773908 w 452"/>
              <a:gd name="T43" fmla="*/ 11101804 h 253"/>
              <a:gd name="T44" fmla="*/ 198467879 w 452"/>
              <a:gd name="T45" fmla="*/ 11101804 h 253"/>
              <a:gd name="T46" fmla="*/ 243383451 w 452"/>
              <a:gd name="T47" fmla="*/ 4933395 h 253"/>
              <a:gd name="T48" fmla="*/ 344706472 w 452"/>
              <a:gd name="T49" fmla="*/ 16035197 h 253"/>
              <a:gd name="T50" fmla="*/ 380222346 w 452"/>
              <a:gd name="T51" fmla="*/ 37004906 h 253"/>
              <a:gd name="T52" fmla="*/ 392756639 w 452"/>
              <a:gd name="T53" fmla="*/ 54272892 h 253"/>
              <a:gd name="T54" fmla="*/ 388578541 w 452"/>
              <a:gd name="T55" fmla="*/ 91277798 h 253"/>
              <a:gd name="T56" fmla="*/ 397979261 w 452"/>
              <a:gd name="T57" fmla="*/ 113480287 h 253"/>
              <a:gd name="T58" fmla="*/ 432449589 w 452"/>
              <a:gd name="T59" fmla="*/ 129516591 h 253"/>
              <a:gd name="T60" fmla="*/ 450207526 w 452"/>
              <a:gd name="T61" fmla="*/ 134449984 h 253"/>
              <a:gd name="T62" fmla="*/ 454385624 w 452"/>
              <a:gd name="T63" fmla="*/ 145551784 h 253"/>
              <a:gd name="T64" fmla="*/ 467965463 w 452"/>
              <a:gd name="T65" fmla="*/ 166520404 h 253"/>
              <a:gd name="T66" fmla="*/ 472143561 w 452"/>
              <a:gd name="T67" fmla="*/ 236829582 h 253"/>
              <a:gd name="T68" fmla="*/ 467965463 w 452"/>
              <a:gd name="T69" fmla="*/ 296037029 h 253"/>
              <a:gd name="T70" fmla="*/ 459609268 w 452"/>
              <a:gd name="T71" fmla="*/ 307138829 h 253"/>
              <a:gd name="T72" fmla="*/ 419915296 w 452"/>
              <a:gd name="T73" fmla="*/ 312072222 h 25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2"/>
              <a:gd name="T112" fmla="*/ 0 h 253"/>
              <a:gd name="T113" fmla="*/ 452 w 452"/>
              <a:gd name="T114" fmla="*/ 253 h 25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2" h="253">
                <a:moveTo>
                  <a:pt x="402" y="253"/>
                </a:moveTo>
                <a:lnTo>
                  <a:pt x="402" y="244"/>
                </a:lnTo>
                <a:lnTo>
                  <a:pt x="431" y="244"/>
                </a:lnTo>
                <a:lnTo>
                  <a:pt x="440" y="240"/>
                </a:lnTo>
                <a:lnTo>
                  <a:pt x="440" y="218"/>
                </a:lnTo>
                <a:lnTo>
                  <a:pt x="444" y="192"/>
                </a:lnTo>
                <a:lnTo>
                  <a:pt x="444" y="153"/>
                </a:lnTo>
                <a:lnTo>
                  <a:pt x="440" y="135"/>
                </a:lnTo>
                <a:lnTo>
                  <a:pt x="431" y="122"/>
                </a:lnTo>
                <a:lnTo>
                  <a:pt x="427" y="118"/>
                </a:lnTo>
                <a:lnTo>
                  <a:pt x="414" y="113"/>
                </a:lnTo>
                <a:lnTo>
                  <a:pt x="397" y="109"/>
                </a:lnTo>
                <a:lnTo>
                  <a:pt x="381" y="100"/>
                </a:lnTo>
                <a:lnTo>
                  <a:pt x="368" y="92"/>
                </a:lnTo>
                <a:lnTo>
                  <a:pt x="364" y="87"/>
                </a:lnTo>
                <a:lnTo>
                  <a:pt x="364" y="74"/>
                </a:lnTo>
                <a:lnTo>
                  <a:pt x="368" y="52"/>
                </a:lnTo>
                <a:lnTo>
                  <a:pt x="368" y="44"/>
                </a:lnTo>
                <a:lnTo>
                  <a:pt x="364" y="39"/>
                </a:lnTo>
                <a:lnTo>
                  <a:pt x="351" y="30"/>
                </a:lnTo>
                <a:lnTo>
                  <a:pt x="330" y="22"/>
                </a:lnTo>
                <a:lnTo>
                  <a:pt x="288" y="13"/>
                </a:lnTo>
                <a:lnTo>
                  <a:pt x="233" y="13"/>
                </a:lnTo>
                <a:lnTo>
                  <a:pt x="216" y="17"/>
                </a:lnTo>
                <a:lnTo>
                  <a:pt x="190" y="17"/>
                </a:lnTo>
                <a:lnTo>
                  <a:pt x="173" y="22"/>
                </a:lnTo>
                <a:lnTo>
                  <a:pt x="152" y="17"/>
                </a:lnTo>
                <a:lnTo>
                  <a:pt x="123" y="13"/>
                </a:lnTo>
                <a:lnTo>
                  <a:pt x="85" y="9"/>
                </a:lnTo>
                <a:lnTo>
                  <a:pt x="64" y="9"/>
                </a:lnTo>
                <a:lnTo>
                  <a:pt x="42" y="17"/>
                </a:lnTo>
                <a:lnTo>
                  <a:pt x="25" y="35"/>
                </a:lnTo>
                <a:lnTo>
                  <a:pt x="9" y="52"/>
                </a:lnTo>
                <a:lnTo>
                  <a:pt x="0" y="52"/>
                </a:lnTo>
                <a:lnTo>
                  <a:pt x="17" y="30"/>
                </a:lnTo>
                <a:lnTo>
                  <a:pt x="21" y="26"/>
                </a:lnTo>
                <a:lnTo>
                  <a:pt x="42" y="9"/>
                </a:lnTo>
                <a:lnTo>
                  <a:pt x="64" y="0"/>
                </a:lnTo>
                <a:lnTo>
                  <a:pt x="85" y="0"/>
                </a:lnTo>
                <a:lnTo>
                  <a:pt x="123" y="4"/>
                </a:lnTo>
                <a:lnTo>
                  <a:pt x="152" y="9"/>
                </a:lnTo>
                <a:lnTo>
                  <a:pt x="173" y="13"/>
                </a:lnTo>
                <a:lnTo>
                  <a:pt x="190" y="9"/>
                </a:lnTo>
                <a:lnTo>
                  <a:pt x="216" y="9"/>
                </a:lnTo>
                <a:lnTo>
                  <a:pt x="233" y="4"/>
                </a:lnTo>
                <a:lnTo>
                  <a:pt x="288" y="4"/>
                </a:lnTo>
                <a:lnTo>
                  <a:pt x="330" y="13"/>
                </a:lnTo>
                <a:lnTo>
                  <a:pt x="351" y="22"/>
                </a:lnTo>
                <a:lnTo>
                  <a:pt x="364" y="30"/>
                </a:lnTo>
                <a:lnTo>
                  <a:pt x="368" y="35"/>
                </a:lnTo>
                <a:lnTo>
                  <a:pt x="376" y="44"/>
                </a:lnTo>
                <a:lnTo>
                  <a:pt x="376" y="52"/>
                </a:lnTo>
                <a:lnTo>
                  <a:pt x="372" y="74"/>
                </a:lnTo>
                <a:lnTo>
                  <a:pt x="372" y="87"/>
                </a:lnTo>
                <a:lnTo>
                  <a:pt x="381" y="92"/>
                </a:lnTo>
                <a:lnTo>
                  <a:pt x="397" y="100"/>
                </a:lnTo>
                <a:lnTo>
                  <a:pt x="414" y="105"/>
                </a:lnTo>
                <a:lnTo>
                  <a:pt x="427" y="109"/>
                </a:lnTo>
                <a:lnTo>
                  <a:pt x="431" y="109"/>
                </a:lnTo>
                <a:lnTo>
                  <a:pt x="435" y="113"/>
                </a:lnTo>
                <a:lnTo>
                  <a:pt x="435" y="118"/>
                </a:lnTo>
                <a:lnTo>
                  <a:pt x="440" y="122"/>
                </a:lnTo>
                <a:lnTo>
                  <a:pt x="448" y="135"/>
                </a:lnTo>
                <a:lnTo>
                  <a:pt x="452" y="153"/>
                </a:lnTo>
                <a:lnTo>
                  <a:pt x="452" y="192"/>
                </a:lnTo>
                <a:lnTo>
                  <a:pt x="448" y="218"/>
                </a:lnTo>
                <a:lnTo>
                  <a:pt x="448" y="240"/>
                </a:lnTo>
                <a:lnTo>
                  <a:pt x="444" y="244"/>
                </a:lnTo>
                <a:lnTo>
                  <a:pt x="440" y="249"/>
                </a:lnTo>
                <a:lnTo>
                  <a:pt x="431" y="253"/>
                </a:lnTo>
                <a:lnTo>
                  <a:pt x="402" y="25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60" name="Freeform 79"/>
          <p:cNvSpPr>
            <a:spLocks noChangeAspect="1"/>
          </p:cNvSpPr>
          <p:nvPr/>
        </p:nvSpPr>
        <p:spPr bwMode="auto">
          <a:xfrm>
            <a:off x="4210050" y="2127250"/>
            <a:ext cx="14288" cy="12700"/>
          </a:xfrm>
          <a:custGeom>
            <a:avLst/>
            <a:gdLst>
              <a:gd name="T0" fmla="*/ 15703611 w 13"/>
              <a:gd name="T1" fmla="*/ 0 h 13"/>
              <a:gd name="T2" fmla="*/ 9664185 w 13"/>
              <a:gd name="T3" fmla="*/ 12406923 h 13"/>
              <a:gd name="T4" fmla="*/ 0 w 13"/>
              <a:gd name="T5" fmla="*/ 12406923 h 13"/>
              <a:gd name="T6" fmla="*/ 4831543 w 13"/>
              <a:gd name="T7" fmla="*/ 0 h 13"/>
              <a:gd name="T8" fmla="*/ 15703611 w 13"/>
              <a:gd name="T9" fmla="*/ 0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13" y="0"/>
                </a:moveTo>
                <a:lnTo>
                  <a:pt x="8" y="13"/>
                </a:lnTo>
                <a:lnTo>
                  <a:pt x="0" y="13"/>
                </a:lnTo>
                <a:lnTo>
                  <a:pt x="4"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61" name="Freeform 80"/>
          <p:cNvSpPr>
            <a:spLocks noChangeAspect="1"/>
          </p:cNvSpPr>
          <p:nvPr/>
        </p:nvSpPr>
        <p:spPr bwMode="auto">
          <a:xfrm>
            <a:off x="4200525" y="2476501"/>
            <a:ext cx="584200" cy="461963"/>
          </a:xfrm>
          <a:custGeom>
            <a:avLst/>
            <a:gdLst>
              <a:gd name="T0" fmla="*/ 9420864 w 571"/>
              <a:gd name="T1" fmla="*/ 188242631 h 411"/>
              <a:gd name="T2" fmla="*/ 49198638 w 571"/>
              <a:gd name="T3" fmla="*/ 204666478 h 411"/>
              <a:gd name="T4" fmla="*/ 62806093 w 571"/>
              <a:gd name="T5" fmla="*/ 221090326 h 411"/>
              <a:gd name="T6" fmla="*/ 17795080 w 571"/>
              <a:gd name="T7" fmla="*/ 221090326 h 411"/>
              <a:gd name="T8" fmla="*/ 0 w 571"/>
              <a:gd name="T9" fmla="*/ 226143818 h 411"/>
              <a:gd name="T10" fmla="*/ 5234268 w 571"/>
              <a:gd name="T11" fmla="*/ 253938021 h 411"/>
              <a:gd name="T12" fmla="*/ 9420864 w 571"/>
              <a:gd name="T13" fmla="*/ 358796917 h 411"/>
              <a:gd name="T14" fmla="*/ 17795080 w 571"/>
              <a:gd name="T15" fmla="*/ 386591121 h 411"/>
              <a:gd name="T16" fmla="*/ 27215941 w 571"/>
              <a:gd name="T17" fmla="*/ 419438816 h 411"/>
              <a:gd name="T18" fmla="*/ 31403558 w 571"/>
              <a:gd name="T19" fmla="*/ 430809172 h 411"/>
              <a:gd name="T20" fmla="*/ 49198638 w 571"/>
              <a:gd name="T21" fmla="*/ 447233020 h 411"/>
              <a:gd name="T22" fmla="*/ 66993711 w 571"/>
              <a:gd name="T23" fmla="*/ 475027223 h 411"/>
              <a:gd name="T24" fmla="*/ 80601181 w 571"/>
              <a:gd name="T25" fmla="*/ 491451071 h 411"/>
              <a:gd name="T26" fmla="*/ 128752132 w 571"/>
              <a:gd name="T27" fmla="*/ 491451071 h 411"/>
              <a:gd name="T28" fmla="*/ 176904138 w 571"/>
              <a:gd name="T29" fmla="*/ 501558054 h 411"/>
              <a:gd name="T30" fmla="*/ 221915143 w 571"/>
              <a:gd name="T31" fmla="*/ 512928410 h 411"/>
              <a:gd name="T32" fmla="*/ 283674635 w 571"/>
              <a:gd name="T33" fmla="*/ 519245274 h 411"/>
              <a:gd name="T34" fmla="*/ 309843919 w 571"/>
              <a:gd name="T35" fmla="*/ 512928410 h 411"/>
              <a:gd name="T36" fmla="*/ 315077162 w 571"/>
              <a:gd name="T37" fmla="*/ 519245274 h 411"/>
              <a:gd name="T38" fmla="*/ 327638992 w 571"/>
              <a:gd name="T39" fmla="*/ 507874918 h 411"/>
              <a:gd name="T40" fmla="*/ 371603348 w 571"/>
              <a:gd name="T41" fmla="*/ 501558054 h 411"/>
              <a:gd name="T42" fmla="*/ 398819281 w 571"/>
              <a:gd name="T43" fmla="*/ 501558054 h 411"/>
              <a:gd name="T44" fmla="*/ 407193492 w 571"/>
              <a:gd name="T45" fmla="*/ 414385324 h 411"/>
              <a:gd name="T46" fmla="*/ 416614353 w 571"/>
              <a:gd name="T47" fmla="*/ 397961477 h 411"/>
              <a:gd name="T48" fmla="*/ 412426735 w 571"/>
              <a:gd name="T49" fmla="*/ 485134206 h 411"/>
              <a:gd name="T50" fmla="*/ 438596020 w 571"/>
              <a:gd name="T51" fmla="*/ 496504562 h 411"/>
              <a:gd name="T52" fmla="*/ 468951898 w 571"/>
              <a:gd name="T53" fmla="*/ 480080715 h 411"/>
              <a:gd name="T54" fmla="*/ 482560376 w 571"/>
              <a:gd name="T55" fmla="*/ 435862664 h 411"/>
              <a:gd name="T56" fmla="*/ 486746970 w 571"/>
              <a:gd name="T57" fmla="*/ 408068460 h 411"/>
              <a:gd name="T58" fmla="*/ 491981236 w 571"/>
              <a:gd name="T59" fmla="*/ 463656867 h 411"/>
              <a:gd name="T60" fmla="*/ 513963926 w 571"/>
              <a:gd name="T61" fmla="*/ 475027223 h 411"/>
              <a:gd name="T62" fmla="*/ 557928410 w 571"/>
              <a:gd name="T63" fmla="*/ 447233020 h 411"/>
              <a:gd name="T64" fmla="*/ 593518555 w 571"/>
              <a:gd name="T65" fmla="*/ 408068460 h 411"/>
              <a:gd name="T66" fmla="*/ 579910077 w 571"/>
              <a:gd name="T67" fmla="*/ 386591121 h 411"/>
              <a:gd name="T68" fmla="*/ 557928410 w 571"/>
              <a:gd name="T69" fmla="*/ 375220765 h 411"/>
              <a:gd name="T70" fmla="*/ 553740793 w 571"/>
              <a:gd name="T71" fmla="*/ 370167273 h 411"/>
              <a:gd name="T72" fmla="*/ 589330937 w 571"/>
              <a:gd name="T73" fmla="*/ 363850409 h 411"/>
              <a:gd name="T74" fmla="*/ 593518555 w 571"/>
              <a:gd name="T75" fmla="*/ 331002714 h 411"/>
              <a:gd name="T76" fmla="*/ 597705149 w 571"/>
              <a:gd name="T77" fmla="*/ 237514174 h 411"/>
              <a:gd name="T78" fmla="*/ 584096671 w 571"/>
              <a:gd name="T79" fmla="*/ 193296122 h 411"/>
              <a:gd name="T80" fmla="*/ 579910077 w 571"/>
              <a:gd name="T81" fmla="*/ 181925766 h 411"/>
              <a:gd name="T82" fmla="*/ 562115005 w 571"/>
              <a:gd name="T83" fmla="*/ 171818783 h 411"/>
              <a:gd name="T84" fmla="*/ 518150520 w 571"/>
              <a:gd name="T85" fmla="*/ 155394936 h 411"/>
              <a:gd name="T86" fmla="*/ 504542042 w 571"/>
              <a:gd name="T87" fmla="*/ 121283833 h 411"/>
              <a:gd name="T88" fmla="*/ 504542042 w 571"/>
              <a:gd name="T89" fmla="*/ 78329154 h 411"/>
              <a:gd name="T90" fmla="*/ 456391092 w 571"/>
              <a:gd name="T91" fmla="*/ 39164577 h 411"/>
              <a:gd name="T92" fmla="*/ 407193492 w 571"/>
              <a:gd name="T93" fmla="*/ 22740721 h 411"/>
              <a:gd name="T94" fmla="*/ 371603348 w 571"/>
              <a:gd name="T95" fmla="*/ 6316867 h 411"/>
              <a:gd name="T96" fmla="*/ 305656302 w 571"/>
              <a:gd name="T97" fmla="*/ 6316867 h 411"/>
              <a:gd name="T98" fmla="*/ 199932453 w 571"/>
              <a:gd name="T99" fmla="*/ 27794212 h 411"/>
              <a:gd name="T100" fmla="*/ 35590160 w 571"/>
              <a:gd name="T101" fmla="*/ 39164577 h 411"/>
              <a:gd name="T102" fmla="*/ 9420864 w 571"/>
              <a:gd name="T103" fmla="*/ 165501919 h 41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71"/>
              <a:gd name="T157" fmla="*/ 0 h 411"/>
              <a:gd name="T158" fmla="*/ 571 w 571"/>
              <a:gd name="T159" fmla="*/ 411 h 41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71" h="411">
                <a:moveTo>
                  <a:pt x="9" y="131"/>
                </a:moveTo>
                <a:lnTo>
                  <a:pt x="9" y="149"/>
                </a:lnTo>
                <a:lnTo>
                  <a:pt x="26" y="158"/>
                </a:lnTo>
                <a:lnTo>
                  <a:pt x="47" y="162"/>
                </a:lnTo>
                <a:lnTo>
                  <a:pt x="55" y="166"/>
                </a:lnTo>
                <a:lnTo>
                  <a:pt x="60" y="175"/>
                </a:lnTo>
                <a:lnTo>
                  <a:pt x="38" y="179"/>
                </a:lnTo>
                <a:lnTo>
                  <a:pt x="17" y="175"/>
                </a:lnTo>
                <a:lnTo>
                  <a:pt x="5" y="175"/>
                </a:lnTo>
                <a:lnTo>
                  <a:pt x="0" y="179"/>
                </a:lnTo>
                <a:lnTo>
                  <a:pt x="0" y="188"/>
                </a:lnTo>
                <a:lnTo>
                  <a:pt x="5" y="201"/>
                </a:lnTo>
                <a:lnTo>
                  <a:pt x="5" y="254"/>
                </a:lnTo>
                <a:lnTo>
                  <a:pt x="9" y="284"/>
                </a:lnTo>
                <a:lnTo>
                  <a:pt x="9" y="297"/>
                </a:lnTo>
                <a:lnTo>
                  <a:pt x="17" y="306"/>
                </a:lnTo>
                <a:lnTo>
                  <a:pt x="22" y="315"/>
                </a:lnTo>
                <a:lnTo>
                  <a:pt x="26" y="332"/>
                </a:lnTo>
                <a:lnTo>
                  <a:pt x="26" y="341"/>
                </a:lnTo>
                <a:lnTo>
                  <a:pt x="30" y="341"/>
                </a:lnTo>
                <a:lnTo>
                  <a:pt x="38" y="345"/>
                </a:lnTo>
                <a:lnTo>
                  <a:pt x="47" y="354"/>
                </a:lnTo>
                <a:lnTo>
                  <a:pt x="51" y="367"/>
                </a:lnTo>
                <a:lnTo>
                  <a:pt x="64" y="376"/>
                </a:lnTo>
                <a:lnTo>
                  <a:pt x="64" y="384"/>
                </a:lnTo>
                <a:lnTo>
                  <a:pt x="77" y="389"/>
                </a:lnTo>
                <a:lnTo>
                  <a:pt x="106" y="393"/>
                </a:lnTo>
                <a:lnTo>
                  <a:pt x="123" y="389"/>
                </a:lnTo>
                <a:lnTo>
                  <a:pt x="136" y="389"/>
                </a:lnTo>
                <a:lnTo>
                  <a:pt x="169" y="397"/>
                </a:lnTo>
                <a:lnTo>
                  <a:pt x="182" y="402"/>
                </a:lnTo>
                <a:lnTo>
                  <a:pt x="212" y="406"/>
                </a:lnTo>
                <a:lnTo>
                  <a:pt x="250" y="411"/>
                </a:lnTo>
                <a:lnTo>
                  <a:pt x="271" y="411"/>
                </a:lnTo>
                <a:lnTo>
                  <a:pt x="288" y="406"/>
                </a:lnTo>
                <a:lnTo>
                  <a:pt x="296" y="406"/>
                </a:lnTo>
                <a:lnTo>
                  <a:pt x="296" y="411"/>
                </a:lnTo>
                <a:lnTo>
                  <a:pt x="301" y="411"/>
                </a:lnTo>
                <a:lnTo>
                  <a:pt x="305" y="406"/>
                </a:lnTo>
                <a:lnTo>
                  <a:pt x="313" y="402"/>
                </a:lnTo>
                <a:lnTo>
                  <a:pt x="334" y="402"/>
                </a:lnTo>
                <a:lnTo>
                  <a:pt x="355" y="397"/>
                </a:lnTo>
                <a:lnTo>
                  <a:pt x="372" y="393"/>
                </a:lnTo>
                <a:lnTo>
                  <a:pt x="381" y="397"/>
                </a:lnTo>
                <a:lnTo>
                  <a:pt x="381" y="389"/>
                </a:lnTo>
                <a:lnTo>
                  <a:pt x="389" y="328"/>
                </a:lnTo>
                <a:lnTo>
                  <a:pt x="394" y="319"/>
                </a:lnTo>
                <a:lnTo>
                  <a:pt x="398" y="315"/>
                </a:lnTo>
                <a:lnTo>
                  <a:pt x="394" y="367"/>
                </a:lnTo>
                <a:lnTo>
                  <a:pt x="394" y="384"/>
                </a:lnTo>
                <a:lnTo>
                  <a:pt x="398" y="393"/>
                </a:lnTo>
                <a:lnTo>
                  <a:pt x="419" y="393"/>
                </a:lnTo>
                <a:lnTo>
                  <a:pt x="440" y="389"/>
                </a:lnTo>
                <a:lnTo>
                  <a:pt x="448" y="380"/>
                </a:lnTo>
                <a:lnTo>
                  <a:pt x="457" y="367"/>
                </a:lnTo>
                <a:lnTo>
                  <a:pt x="461" y="345"/>
                </a:lnTo>
                <a:lnTo>
                  <a:pt x="461" y="319"/>
                </a:lnTo>
                <a:lnTo>
                  <a:pt x="465" y="323"/>
                </a:lnTo>
                <a:lnTo>
                  <a:pt x="470" y="332"/>
                </a:lnTo>
                <a:lnTo>
                  <a:pt x="470" y="367"/>
                </a:lnTo>
                <a:lnTo>
                  <a:pt x="474" y="376"/>
                </a:lnTo>
                <a:lnTo>
                  <a:pt x="491" y="376"/>
                </a:lnTo>
                <a:lnTo>
                  <a:pt x="503" y="367"/>
                </a:lnTo>
                <a:lnTo>
                  <a:pt x="533" y="354"/>
                </a:lnTo>
                <a:lnTo>
                  <a:pt x="558" y="332"/>
                </a:lnTo>
                <a:lnTo>
                  <a:pt x="567" y="323"/>
                </a:lnTo>
                <a:lnTo>
                  <a:pt x="571" y="315"/>
                </a:lnTo>
                <a:lnTo>
                  <a:pt x="554" y="306"/>
                </a:lnTo>
                <a:lnTo>
                  <a:pt x="541" y="302"/>
                </a:lnTo>
                <a:lnTo>
                  <a:pt x="533" y="297"/>
                </a:lnTo>
                <a:lnTo>
                  <a:pt x="529" y="297"/>
                </a:lnTo>
                <a:lnTo>
                  <a:pt x="529" y="293"/>
                </a:lnTo>
                <a:lnTo>
                  <a:pt x="554" y="293"/>
                </a:lnTo>
                <a:lnTo>
                  <a:pt x="563" y="288"/>
                </a:lnTo>
                <a:lnTo>
                  <a:pt x="567" y="284"/>
                </a:lnTo>
                <a:lnTo>
                  <a:pt x="567" y="262"/>
                </a:lnTo>
                <a:lnTo>
                  <a:pt x="571" y="232"/>
                </a:lnTo>
                <a:lnTo>
                  <a:pt x="571" y="188"/>
                </a:lnTo>
                <a:lnTo>
                  <a:pt x="567" y="171"/>
                </a:lnTo>
                <a:lnTo>
                  <a:pt x="558" y="153"/>
                </a:lnTo>
                <a:lnTo>
                  <a:pt x="554" y="149"/>
                </a:lnTo>
                <a:lnTo>
                  <a:pt x="554" y="144"/>
                </a:lnTo>
                <a:lnTo>
                  <a:pt x="550" y="140"/>
                </a:lnTo>
                <a:lnTo>
                  <a:pt x="537" y="136"/>
                </a:lnTo>
                <a:lnTo>
                  <a:pt x="516" y="131"/>
                </a:lnTo>
                <a:lnTo>
                  <a:pt x="495" y="123"/>
                </a:lnTo>
                <a:lnTo>
                  <a:pt x="482" y="110"/>
                </a:lnTo>
                <a:lnTo>
                  <a:pt x="482" y="96"/>
                </a:lnTo>
                <a:lnTo>
                  <a:pt x="486" y="75"/>
                </a:lnTo>
                <a:lnTo>
                  <a:pt x="482" y="62"/>
                </a:lnTo>
                <a:lnTo>
                  <a:pt x="461" y="40"/>
                </a:lnTo>
                <a:lnTo>
                  <a:pt x="436" y="31"/>
                </a:lnTo>
                <a:lnTo>
                  <a:pt x="410" y="27"/>
                </a:lnTo>
                <a:lnTo>
                  <a:pt x="389" y="18"/>
                </a:lnTo>
                <a:lnTo>
                  <a:pt x="364" y="9"/>
                </a:lnTo>
                <a:lnTo>
                  <a:pt x="355" y="5"/>
                </a:lnTo>
                <a:lnTo>
                  <a:pt x="351" y="0"/>
                </a:lnTo>
                <a:lnTo>
                  <a:pt x="292" y="5"/>
                </a:lnTo>
                <a:lnTo>
                  <a:pt x="229" y="18"/>
                </a:lnTo>
                <a:lnTo>
                  <a:pt x="191" y="22"/>
                </a:lnTo>
                <a:lnTo>
                  <a:pt x="43" y="22"/>
                </a:lnTo>
                <a:lnTo>
                  <a:pt x="34" y="31"/>
                </a:lnTo>
                <a:lnTo>
                  <a:pt x="30" y="44"/>
                </a:lnTo>
                <a:lnTo>
                  <a:pt x="9" y="131"/>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62" name="Freeform 81"/>
          <p:cNvSpPr>
            <a:spLocks noChangeAspect="1"/>
          </p:cNvSpPr>
          <p:nvPr/>
        </p:nvSpPr>
        <p:spPr bwMode="auto">
          <a:xfrm>
            <a:off x="4197351" y="2640014"/>
            <a:ext cx="392113" cy="300037"/>
          </a:xfrm>
          <a:custGeom>
            <a:avLst/>
            <a:gdLst>
              <a:gd name="T0" fmla="*/ 31118493 w 385"/>
              <a:gd name="T1" fmla="*/ 11031618 h 271"/>
              <a:gd name="T2" fmla="*/ 61200179 w 385"/>
              <a:gd name="T3" fmla="*/ 22064343 h 271"/>
              <a:gd name="T4" fmla="*/ 70535537 w 385"/>
              <a:gd name="T5" fmla="*/ 37999520 h 271"/>
              <a:gd name="T6" fmla="*/ 43566303 w 385"/>
              <a:gd name="T7" fmla="*/ 49031134 h 271"/>
              <a:gd name="T8" fmla="*/ 9335346 w 385"/>
              <a:gd name="T9" fmla="*/ 42901968 h 271"/>
              <a:gd name="T10" fmla="*/ 9335346 w 385"/>
              <a:gd name="T11" fmla="*/ 53933581 h 271"/>
              <a:gd name="T12" fmla="*/ 13484613 w 385"/>
              <a:gd name="T13" fmla="*/ 134835052 h 271"/>
              <a:gd name="T14" fmla="*/ 17633884 w 385"/>
              <a:gd name="T15" fmla="*/ 187544146 h 271"/>
              <a:gd name="T16" fmla="*/ 31118493 w 385"/>
              <a:gd name="T17" fmla="*/ 209607373 h 271"/>
              <a:gd name="T18" fmla="*/ 35267768 w 385"/>
              <a:gd name="T19" fmla="*/ 235348543 h 271"/>
              <a:gd name="T20" fmla="*/ 43566303 w 385"/>
              <a:gd name="T21" fmla="*/ 241477709 h 271"/>
              <a:gd name="T22" fmla="*/ 57050912 w 385"/>
              <a:gd name="T23" fmla="*/ 257412878 h 271"/>
              <a:gd name="T24" fmla="*/ 70535537 w 385"/>
              <a:gd name="T25" fmla="*/ 278250493 h 271"/>
              <a:gd name="T26" fmla="*/ 74684804 w 385"/>
              <a:gd name="T27" fmla="*/ 289283214 h 271"/>
              <a:gd name="T28" fmla="*/ 114101823 w 385"/>
              <a:gd name="T29" fmla="*/ 300314897 h 271"/>
              <a:gd name="T30" fmla="*/ 145221359 w 385"/>
              <a:gd name="T31" fmla="*/ 294185731 h 271"/>
              <a:gd name="T32" fmla="*/ 192935894 w 385"/>
              <a:gd name="T33" fmla="*/ 310120899 h 271"/>
              <a:gd name="T34" fmla="*/ 263472417 w 385"/>
              <a:gd name="T35" fmla="*/ 321153620 h 271"/>
              <a:gd name="T36" fmla="*/ 302889500 w 385"/>
              <a:gd name="T37" fmla="*/ 316250065 h 271"/>
              <a:gd name="T38" fmla="*/ 316374109 w 385"/>
              <a:gd name="T39" fmla="*/ 321153620 h 271"/>
              <a:gd name="T40" fmla="*/ 316374109 w 385"/>
              <a:gd name="T41" fmla="*/ 321153620 h 271"/>
              <a:gd name="T42" fmla="*/ 320523377 w 385"/>
              <a:gd name="T43" fmla="*/ 316250065 h 271"/>
              <a:gd name="T44" fmla="*/ 350605054 w 385"/>
              <a:gd name="T45" fmla="*/ 310120899 h 271"/>
              <a:gd name="T46" fmla="*/ 390022074 w 385"/>
              <a:gd name="T47" fmla="*/ 300314897 h 271"/>
              <a:gd name="T48" fmla="*/ 399357416 w 385"/>
              <a:gd name="T49" fmla="*/ 316250065 h 271"/>
              <a:gd name="T50" fmla="*/ 372388198 w 385"/>
              <a:gd name="T51" fmla="*/ 316250065 h 271"/>
              <a:gd name="T52" fmla="*/ 328821911 w 385"/>
              <a:gd name="T53" fmla="*/ 321153620 h 271"/>
              <a:gd name="T54" fmla="*/ 320523377 w 385"/>
              <a:gd name="T55" fmla="*/ 327281679 h 271"/>
              <a:gd name="T56" fmla="*/ 311188035 w 385"/>
              <a:gd name="T57" fmla="*/ 332185234 h 271"/>
              <a:gd name="T58" fmla="*/ 307038768 w 385"/>
              <a:gd name="T59" fmla="*/ 327281679 h 271"/>
              <a:gd name="T60" fmla="*/ 285255624 w 385"/>
              <a:gd name="T61" fmla="*/ 332185234 h 271"/>
              <a:gd name="T62" fmla="*/ 224055398 w 385"/>
              <a:gd name="T63" fmla="*/ 327281679 h 271"/>
              <a:gd name="T64" fmla="*/ 179451285 w 385"/>
              <a:gd name="T65" fmla="*/ 316250065 h 271"/>
              <a:gd name="T66" fmla="*/ 131735699 w 385"/>
              <a:gd name="T67" fmla="*/ 305218452 h 271"/>
              <a:gd name="T68" fmla="*/ 84021164 w 385"/>
              <a:gd name="T69" fmla="*/ 305218452 h 271"/>
              <a:gd name="T70" fmla="*/ 66386253 w 385"/>
              <a:gd name="T71" fmla="*/ 294185731 h 271"/>
              <a:gd name="T72" fmla="*/ 57050912 w 385"/>
              <a:gd name="T73" fmla="*/ 278250493 h 271"/>
              <a:gd name="T74" fmla="*/ 48752377 w 385"/>
              <a:gd name="T75" fmla="*/ 257412878 h 271"/>
              <a:gd name="T76" fmla="*/ 35267768 w 385"/>
              <a:gd name="T77" fmla="*/ 246381264 h 271"/>
              <a:gd name="T78" fmla="*/ 26969226 w 385"/>
              <a:gd name="T79" fmla="*/ 241477709 h 271"/>
              <a:gd name="T80" fmla="*/ 21783151 w 385"/>
              <a:gd name="T81" fmla="*/ 209607373 h 271"/>
              <a:gd name="T82" fmla="*/ 9335346 w 385"/>
              <a:gd name="T83" fmla="*/ 187544146 h 271"/>
              <a:gd name="T84" fmla="*/ 4149268 w 385"/>
              <a:gd name="T85" fmla="*/ 134835052 h 271"/>
              <a:gd name="T86" fmla="*/ 0 w 385"/>
              <a:gd name="T87" fmla="*/ 53933581 h 271"/>
              <a:gd name="T88" fmla="*/ 4149268 w 385"/>
              <a:gd name="T89" fmla="*/ 37999520 h 271"/>
              <a:gd name="T90" fmla="*/ 21783151 w 385"/>
              <a:gd name="T91" fmla="*/ 33095957 h 271"/>
              <a:gd name="T92" fmla="*/ 61200179 w 385"/>
              <a:gd name="T93" fmla="*/ 33095957 h 271"/>
              <a:gd name="T94" fmla="*/ 52901644 w 385"/>
              <a:gd name="T95" fmla="*/ 26966791 h 271"/>
              <a:gd name="T96" fmla="*/ 13484613 w 385"/>
              <a:gd name="T97" fmla="*/ 11031618 h 271"/>
              <a:gd name="T98" fmla="*/ 13484613 w 385"/>
              <a:gd name="T99" fmla="*/ 0 h 27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85"/>
              <a:gd name="T151" fmla="*/ 0 h 271"/>
              <a:gd name="T152" fmla="*/ 385 w 385"/>
              <a:gd name="T153" fmla="*/ 271 h 27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85" h="271">
                <a:moveTo>
                  <a:pt x="13" y="0"/>
                </a:moveTo>
                <a:lnTo>
                  <a:pt x="30" y="9"/>
                </a:lnTo>
                <a:lnTo>
                  <a:pt x="51" y="14"/>
                </a:lnTo>
                <a:lnTo>
                  <a:pt x="59" y="18"/>
                </a:lnTo>
                <a:lnTo>
                  <a:pt x="64" y="22"/>
                </a:lnTo>
                <a:lnTo>
                  <a:pt x="68" y="31"/>
                </a:lnTo>
                <a:lnTo>
                  <a:pt x="64" y="35"/>
                </a:lnTo>
                <a:lnTo>
                  <a:pt x="42" y="40"/>
                </a:lnTo>
                <a:lnTo>
                  <a:pt x="21" y="35"/>
                </a:lnTo>
                <a:lnTo>
                  <a:pt x="9" y="35"/>
                </a:lnTo>
                <a:lnTo>
                  <a:pt x="9" y="44"/>
                </a:lnTo>
                <a:lnTo>
                  <a:pt x="13" y="57"/>
                </a:lnTo>
                <a:lnTo>
                  <a:pt x="13" y="110"/>
                </a:lnTo>
                <a:lnTo>
                  <a:pt x="17" y="140"/>
                </a:lnTo>
                <a:lnTo>
                  <a:pt x="17" y="153"/>
                </a:lnTo>
                <a:lnTo>
                  <a:pt x="26" y="162"/>
                </a:lnTo>
                <a:lnTo>
                  <a:pt x="30" y="171"/>
                </a:lnTo>
                <a:lnTo>
                  <a:pt x="34" y="188"/>
                </a:lnTo>
                <a:lnTo>
                  <a:pt x="34" y="192"/>
                </a:lnTo>
                <a:lnTo>
                  <a:pt x="42" y="197"/>
                </a:lnTo>
                <a:lnTo>
                  <a:pt x="47" y="201"/>
                </a:lnTo>
                <a:lnTo>
                  <a:pt x="55" y="210"/>
                </a:lnTo>
                <a:lnTo>
                  <a:pt x="59" y="223"/>
                </a:lnTo>
                <a:lnTo>
                  <a:pt x="68" y="227"/>
                </a:lnTo>
                <a:lnTo>
                  <a:pt x="72" y="232"/>
                </a:lnTo>
                <a:lnTo>
                  <a:pt x="72" y="236"/>
                </a:lnTo>
                <a:lnTo>
                  <a:pt x="81" y="240"/>
                </a:lnTo>
                <a:lnTo>
                  <a:pt x="110" y="245"/>
                </a:lnTo>
                <a:lnTo>
                  <a:pt x="127" y="240"/>
                </a:lnTo>
                <a:lnTo>
                  <a:pt x="140" y="240"/>
                </a:lnTo>
                <a:lnTo>
                  <a:pt x="173" y="249"/>
                </a:lnTo>
                <a:lnTo>
                  <a:pt x="186" y="253"/>
                </a:lnTo>
                <a:lnTo>
                  <a:pt x="216" y="258"/>
                </a:lnTo>
                <a:lnTo>
                  <a:pt x="254" y="262"/>
                </a:lnTo>
                <a:lnTo>
                  <a:pt x="275" y="262"/>
                </a:lnTo>
                <a:lnTo>
                  <a:pt x="292" y="258"/>
                </a:lnTo>
                <a:lnTo>
                  <a:pt x="300" y="258"/>
                </a:lnTo>
                <a:lnTo>
                  <a:pt x="305" y="262"/>
                </a:lnTo>
                <a:lnTo>
                  <a:pt x="309" y="258"/>
                </a:lnTo>
                <a:lnTo>
                  <a:pt x="317" y="253"/>
                </a:lnTo>
                <a:lnTo>
                  <a:pt x="338" y="253"/>
                </a:lnTo>
                <a:lnTo>
                  <a:pt x="359" y="249"/>
                </a:lnTo>
                <a:lnTo>
                  <a:pt x="376" y="245"/>
                </a:lnTo>
                <a:lnTo>
                  <a:pt x="385" y="249"/>
                </a:lnTo>
                <a:lnTo>
                  <a:pt x="385" y="258"/>
                </a:lnTo>
                <a:lnTo>
                  <a:pt x="376" y="253"/>
                </a:lnTo>
                <a:lnTo>
                  <a:pt x="359" y="258"/>
                </a:lnTo>
                <a:lnTo>
                  <a:pt x="338" y="262"/>
                </a:lnTo>
                <a:lnTo>
                  <a:pt x="317" y="262"/>
                </a:lnTo>
                <a:lnTo>
                  <a:pt x="309" y="267"/>
                </a:lnTo>
                <a:lnTo>
                  <a:pt x="305" y="271"/>
                </a:lnTo>
                <a:lnTo>
                  <a:pt x="300" y="271"/>
                </a:lnTo>
                <a:lnTo>
                  <a:pt x="296" y="267"/>
                </a:lnTo>
                <a:lnTo>
                  <a:pt x="292" y="267"/>
                </a:lnTo>
                <a:lnTo>
                  <a:pt x="275" y="271"/>
                </a:lnTo>
                <a:lnTo>
                  <a:pt x="254" y="271"/>
                </a:lnTo>
                <a:lnTo>
                  <a:pt x="216" y="267"/>
                </a:lnTo>
                <a:lnTo>
                  <a:pt x="186" y="262"/>
                </a:lnTo>
                <a:lnTo>
                  <a:pt x="173" y="258"/>
                </a:lnTo>
                <a:lnTo>
                  <a:pt x="140" y="249"/>
                </a:lnTo>
                <a:lnTo>
                  <a:pt x="127" y="249"/>
                </a:lnTo>
                <a:lnTo>
                  <a:pt x="110" y="253"/>
                </a:lnTo>
                <a:lnTo>
                  <a:pt x="81" y="249"/>
                </a:lnTo>
                <a:lnTo>
                  <a:pt x="68" y="245"/>
                </a:lnTo>
                <a:lnTo>
                  <a:pt x="64" y="240"/>
                </a:lnTo>
                <a:lnTo>
                  <a:pt x="64" y="232"/>
                </a:lnTo>
                <a:lnTo>
                  <a:pt x="55" y="227"/>
                </a:lnTo>
                <a:lnTo>
                  <a:pt x="51" y="223"/>
                </a:lnTo>
                <a:lnTo>
                  <a:pt x="47" y="210"/>
                </a:lnTo>
                <a:lnTo>
                  <a:pt x="42" y="206"/>
                </a:lnTo>
                <a:lnTo>
                  <a:pt x="34" y="201"/>
                </a:lnTo>
                <a:lnTo>
                  <a:pt x="30" y="201"/>
                </a:lnTo>
                <a:lnTo>
                  <a:pt x="26" y="197"/>
                </a:lnTo>
                <a:lnTo>
                  <a:pt x="26" y="188"/>
                </a:lnTo>
                <a:lnTo>
                  <a:pt x="21" y="171"/>
                </a:lnTo>
                <a:lnTo>
                  <a:pt x="17" y="162"/>
                </a:lnTo>
                <a:lnTo>
                  <a:pt x="9" y="153"/>
                </a:lnTo>
                <a:lnTo>
                  <a:pt x="9" y="140"/>
                </a:lnTo>
                <a:lnTo>
                  <a:pt x="4" y="110"/>
                </a:lnTo>
                <a:lnTo>
                  <a:pt x="4" y="57"/>
                </a:lnTo>
                <a:lnTo>
                  <a:pt x="0" y="44"/>
                </a:lnTo>
                <a:lnTo>
                  <a:pt x="0" y="35"/>
                </a:lnTo>
                <a:lnTo>
                  <a:pt x="4" y="31"/>
                </a:lnTo>
                <a:lnTo>
                  <a:pt x="9" y="27"/>
                </a:lnTo>
                <a:lnTo>
                  <a:pt x="21" y="27"/>
                </a:lnTo>
                <a:lnTo>
                  <a:pt x="42" y="31"/>
                </a:lnTo>
                <a:lnTo>
                  <a:pt x="59" y="27"/>
                </a:lnTo>
                <a:lnTo>
                  <a:pt x="55" y="27"/>
                </a:lnTo>
                <a:lnTo>
                  <a:pt x="51" y="22"/>
                </a:lnTo>
                <a:lnTo>
                  <a:pt x="30" y="18"/>
                </a:lnTo>
                <a:lnTo>
                  <a:pt x="13" y="9"/>
                </a:lnTo>
                <a:lnTo>
                  <a:pt x="9" y="5"/>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63" name="Freeform 82"/>
          <p:cNvSpPr>
            <a:spLocks noChangeAspect="1"/>
          </p:cNvSpPr>
          <p:nvPr/>
        </p:nvSpPr>
        <p:spPr bwMode="auto">
          <a:xfrm>
            <a:off x="4586289" y="2827339"/>
            <a:ext cx="26987" cy="98425"/>
          </a:xfrm>
          <a:custGeom>
            <a:avLst/>
            <a:gdLst>
              <a:gd name="T0" fmla="*/ 0 w 25"/>
              <a:gd name="T1" fmla="*/ 104950463 h 87"/>
              <a:gd name="T2" fmla="*/ 0 w 25"/>
              <a:gd name="T3" fmla="*/ 94712004 h 87"/>
              <a:gd name="T4" fmla="*/ 9322391 w 25"/>
              <a:gd name="T5" fmla="*/ 16638349 h 87"/>
              <a:gd name="T6" fmla="*/ 13983584 w 25"/>
              <a:gd name="T7" fmla="*/ 5119232 h 87"/>
              <a:gd name="T8" fmla="*/ 19809540 w 25"/>
              <a:gd name="T9" fmla="*/ 0 h 87"/>
              <a:gd name="T10" fmla="*/ 29131926 w 25"/>
              <a:gd name="T11" fmla="*/ 0 h 87"/>
              <a:gd name="T12" fmla="*/ 24470733 w 25"/>
              <a:gd name="T13" fmla="*/ 5119232 h 87"/>
              <a:gd name="T14" fmla="*/ 19809540 w 25"/>
              <a:gd name="T15" fmla="*/ 16638349 h 87"/>
              <a:gd name="T16" fmla="*/ 9322391 w 25"/>
              <a:gd name="T17" fmla="*/ 94712004 h 87"/>
              <a:gd name="T18" fmla="*/ 9322391 w 25"/>
              <a:gd name="T19" fmla="*/ 104950463 h 87"/>
              <a:gd name="T20" fmla="*/ 4661195 w 25"/>
              <a:gd name="T21" fmla="*/ 111350348 h 87"/>
              <a:gd name="T22" fmla="*/ 0 w 25"/>
              <a:gd name="T23" fmla="*/ 104950463 h 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87"/>
              <a:gd name="T38" fmla="*/ 25 w 25"/>
              <a:gd name="T39" fmla="*/ 87 h 8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87">
                <a:moveTo>
                  <a:pt x="0" y="82"/>
                </a:moveTo>
                <a:lnTo>
                  <a:pt x="0" y="74"/>
                </a:lnTo>
                <a:lnTo>
                  <a:pt x="8" y="13"/>
                </a:lnTo>
                <a:lnTo>
                  <a:pt x="12" y="4"/>
                </a:lnTo>
                <a:lnTo>
                  <a:pt x="17" y="0"/>
                </a:lnTo>
                <a:lnTo>
                  <a:pt x="25" y="0"/>
                </a:lnTo>
                <a:lnTo>
                  <a:pt x="21" y="4"/>
                </a:lnTo>
                <a:lnTo>
                  <a:pt x="17" y="13"/>
                </a:lnTo>
                <a:lnTo>
                  <a:pt x="8" y="74"/>
                </a:lnTo>
                <a:lnTo>
                  <a:pt x="8" y="82"/>
                </a:lnTo>
                <a:lnTo>
                  <a:pt x="4" y="87"/>
                </a:lnTo>
                <a:lnTo>
                  <a:pt x="0" y="82"/>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64" name="Freeform 83"/>
          <p:cNvSpPr>
            <a:spLocks noChangeAspect="1"/>
          </p:cNvSpPr>
          <p:nvPr/>
        </p:nvSpPr>
        <p:spPr bwMode="auto">
          <a:xfrm>
            <a:off x="4598989" y="2827338"/>
            <a:ext cx="77787" cy="95250"/>
          </a:xfrm>
          <a:custGeom>
            <a:avLst/>
            <a:gdLst>
              <a:gd name="T0" fmla="*/ 5238340 w 76"/>
              <a:gd name="T1" fmla="*/ 0 h 82"/>
              <a:gd name="T2" fmla="*/ 13618865 w 76"/>
              <a:gd name="T3" fmla="*/ 0 h 82"/>
              <a:gd name="T4" fmla="*/ 9428603 w 76"/>
              <a:gd name="T5" fmla="*/ 70162071 h 82"/>
              <a:gd name="T6" fmla="*/ 9428603 w 76"/>
              <a:gd name="T7" fmla="*/ 93099907 h 82"/>
              <a:gd name="T8" fmla="*/ 13618865 w 76"/>
              <a:gd name="T9" fmla="*/ 99846392 h 82"/>
              <a:gd name="T10" fmla="*/ 31426967 w 76"/>
              <a:gd name="T11" fmla="*/ 99846392 h 82"/>
              <a:gd name="T12" fmla="*/ 53426358 w 76"/>
              <a:gd name="T13" fmla="*/ 93099907 h 82"/>
              <a:gd name="T14" fmla="*/ 57616619 w 76"/>
              <a:gd name="T15" fmla="*/ 87703184 h 82"/>
              <a:gd name="T16" fmla="*/ 67045218 w 76"/>
              <a:gd name="T17" fmla="*/ 70162071 h 82"/>
              <a:gd name="T18" fmla="*/ 71235496 w 76"/>
              <a:gd name="T19" fmla="*/ 40478930 h 82"/>
              <a:gd name="T20" fmla="*/ 71235496 w 76"/>
              <a:gd name="T21" fmla="*/ 5396726 h 82"/>
              <a:gd name="T22" fmla="*/ 79616018 w 76"/>
              <a:gd name="T23" fmla="*/ 5396726 h 82"/>
              <a:gd name="T24" fmla="*/ 79616018 w 76"/>
              <a:gd name="T25" fmla="*/ 40478930 h 82"/>
              <a:gd name="T26" fmla="*/ 75425757 w 76"/>
              <a:gd name="T27" fmla="*/ 70162071 h 82"/>
              <a:gd name="T28" fmla="*/ 67045218 w 76"/>
              <a:gd name="T29" fmla="*/ 87703184 h 82"/>
              <a:gd name="T30" fmla="*/ 57616619 w 76"/>
              <a:gd name="T31" fmla="*/ 99846392 h 82"/>
              <a:gd name="T32" fmla="*/ 53426358 w 76"/>
              <a:gd name="T33" fmla="*/ 105244278 h 82"/>
              <a:gd name="T34" fmla="*/ 31426967 w 76"/>
              <a:gd name="T35" fmla="*/ 110641001 h 82"/>
              <a:gd name="T36" fmla="*/ 9428603 w 76"/>
              <a:gd name="T37" fmla="*/ 110641001 h 82"/>
              <a:gd name="T38" fmla="*/ 5238340 w 76"/>
              <a:gd name="T39" fmla="*/ 105244278 h 82"/>
              <a:gd name="T40" fmla="*/ 0 w 76"/>
              <a:gd name="T41" fmla="*/ 93099907 h 82"/>
              <a:gd name="T42" fmla="*/ 0 w 76"/>
              <a:gd name="T43" fmla="*/ 70162071 h 82"/>
              <a:gd name="T44" fmla="*/ 5238340 w 76"/>
              <a:gd name="T45" fmla="*/ 0 h 82"/>
              <a:gd name="T46" fmla="*/ 5238340 w 76"/>
              <a:gd name="T47" fmla="*/ 0 h 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82"/>
              <a:gd name="T74" fmla="*/ 76 w 76"/>
              <a:gd name="T75" fmla="*/ 82 h 8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82">
                <a:moveTo>
                  <a:pt x="5" y="0"/>
                </a:moveTo>
                <a:lnTo>
                  <a:pt x="13" y="0"/>
                </a:lnTo>
                <a:lnTo>
                  <a:pt x="9" y="52"/>
                </a:lnTo>
                <a:lnTo>
                  <a:pt x="9" y="69"/>
                </a:lnTo>
                <a:lnTo>
                  <a:pt x="13" y="74"/>
                </a:lnTo>
                <a:lnTo>
                  <a:pt x="30" y="74"/>
                </a:lnTo>
                <a:lnTo>
                  <a:pt x="51" y="69"/>
                </a:lnTo>
                <a:lnTo>
                  <a:pt x="55" y="65"/>
                </a:lnTo>
                <a:lnTo>
                  <a:pt x="64" y="52"/>
                </a:lnTo>
                <a:lnTo>
                  <a:pt x="68" y="30"/>
                </a:lnTo>
                <a:lnTo>
                  <a:pt x="68" y="4"/>
                </a:lnTo>
                <a:lnTo>
                  <a:pt x="76" y="4"/>
                </a:lnTo>
                <a:lnTo>
                  <a:pt x="76" y="30"/>
                </a:lnTo>
                <a:lnTo>
                  <a:pt x="72" y="52"/>
                </a:lnTo>
                <a:lnTo>
                  <a:pt x="64" y="65"/>
                </a:lnTo>
                <a:lnTo>
                  <a:pt x="55" y="74"/>
                </a:lnTo>
                <a:lnTo>
                  <a:pt x="51" y="78"/>
                </a:lnTo>
                <a:lnTo>
                  <a:pt x="30" y="82"/>
                </a:lnTo>
                <a:lnTo>
                  <a:pt x="9" y="82"/>
                </a:lnTo>
                <a:lnTo>
                  <a:pt x="5" y="78"/>
                </a:lnTo>
                <a:lnTo>
                  <a:pt x="0" y="69"/>
                </a:lnTo>
                <a:lnTo>
                  <a:pt x="0" y="52"/>
                </a:lnTo>
                <a:lnTo>
                  <a:pt x="5"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65" name="Freeform 84"/>
          <p:cNvSpPr>
            <a:spLocks noChangeAspect="1"/>
          </p:cNvSpPr>
          <p:nvPr/>
        </p:nvSpPr>
        <p:spPr bwMode="auto">
          <a:xfrm>
            <a:off x="4205288" y="2473326"/>
            <a:ext cx="584200" cy="428625"/>
          </a:xfrm>
          <a:custGeom>
            <a:avLst/>
            <a:gdLst>
              <a:gd name="T0" fmla="*/ 483205065 w 570"/>
              <a:gd name="T1" fmla="*/ 402434238 h 384"/>
              <a:gd name="T2" fmla="*/ 492658852 w 570"/>
              <a:gd name="T3" fmla="*/ 418631570 h 384"/>
              <a:gd name="T4" fmla="*/ 496859965 w 570"/>
              <a:gd name="T5" fmla="*/ 467222449 h 384"/>
              <a:gd name="T6" fmla="*/ 523121282 w 570"/>
              <a:gd name="T7" fmla="*/ 457254689 h 384"/>
              <a:gd name="T8" fmla="*/ 580895690 w 570"/>
              <a:gd name="T9" fmla="*/ 413647690 h 384"/>
              <a:gd name="T10" fmla="*/ 590350502 w 570"/>
              <a:gd name="T11" fmla="*/ 397450358 h 384"/>
              <a:gd name="T12" fmla="*/ 563038651 w 570"/>
              <a:gd name="T13" fmla="*/ 386236906 h 384"/>
              <a:gd name="T14" fmla="*/ 550433260 w 570"/>
              <a:gd name="T15" fmla="*/ 381254142 h 384"/>
              <a:gd name="T16" fmla="*/ 546231122 w 570"/>
              <a:gd name="T17" fmla="*/ 370040691 h 384"/>
              <a:gd name="T18" fmla="*/ 576694577 w 570"/>
              <a:gd name="T19" fmla="*/ 363811120 h 384"/>
              <a:gd name="T20" fmla="*/ 586148363 w 570"/>
              <a:gd name="T21" fmla="*/ 358827239 h 384"/>
              <a:gd name="T22" fmla="*/ 590350502 w 570"/>
              <a:gd name="T23" fmla="*/ 294039028 h 384"/>
              <a:gd name="T24" fmla="*/ 586148363 w 570"/>
              <a:gd name="T25" fmla="*/ 218037296 h 384"/>
              <a:gd name="T26" fmla="*/ 572492438 w 570"/>
              <a:gd name="T27" fmla="*/ 190626513 h 384"/>
              <a:gd name="T28" fmla="*/ 572492438 w 570"/>
              <a:gd name="T29" fmla="*/ 184396942 h 384"/>
              <a:gd name="T30" fmla="*/ 536777207 w 570"/>
              <a:gd name="T31" fmla="*/ 174430298 h 384"/>
              <a:gd name="T32" fmla="*/ 510515891 w 570"/>
              <a:gd name="T33" fmla="*/ 158232966 h 384"/>
              <a:gd name="T34" fmla="*/ 496859965 w 570"/>
              <a:gd name="T35" fmla="*/ 124592576 h 384"/>
              <a:gd name="T36" fmla="*/ 496859965 w 570"/>
              <a:gd name="T37" fmla="*/ 82231269 h 384"/>
              <a:gd name="T38" fmla="*/ 452741610 w 570"/>
              <a:gd name="T39" fmla="*/ 48590897 h 384"/>
              <a:gd name="T40" fmla="*/ 403370582 w 570"/>
              <a:gd name="T41" fmla="*/ 32393556 h 384"/>
              <a:gd name="T42" fmla="*/ 367655479 w 570"/>
              <a:gd name="T43" fmla="*/ 16197336 h 384"/>
              <a:gd name="T44" fmla="*/ 363454365 w 570"/>
              <a:gd name="T45" fmla="*/ 11213456 h 384"/>
              <a:gd name="T46" fmla="*/ 235299325 w 570"/>
              <a:gd name="T47" fmla="*/ 32393556 h 384"/>
              <a:gd name="T48" fmla="*/ 39917258 w 570"/>
              <a:gd name="T49" fmla="*/ 38624252 h 384"/>
              <a:gd name="T50" fmla="*/ 30462438 w 570"/>
              <a:gd name="T51" fmla="*/ 59804348 h 384"/>
              <a:gd name="T52" fmla="*/ 0 w 570"/>
              <a:gd name="T53" fmla="*/ 168199610 h 384"/>
              <a:gd name="T54" fmla="*/ 26261324 w 570"/>
              <a:gd name="T55" fmla="*/ 43607016 h 384"/>
              <a:gd name="T56" fmla="*/ 39917258 w 570"/>
              <a:gd name="T57" fmla="*/ 27410792 h 384"/>
              <a:gd name="T58" fmla="*/ 235299325 w 570"/>
              <a:gd name="T59" fmla="*/ 22426912 h 384"/>
              <a:gd name="T60" fmla="*/ 363454365 w 570"/>
              <a:gd name="T61" fmla="*/ 0 h 384"/>
              <a:gd name="T62" fmla="*/ 367655479 w 570"/>
              <a:gd name="T63" fmla="*/ 4983882 h 384"/>
              <a:gd name="T64" fmla="*/ 403370582 w 570"/>
              <a:gd name="T65" fmla="*/ 22426912 h 384"/>
              <a:gd name="T66" fmla="*/ 452741610 w 570"/>
              <a:gd name="T67" fmla="*/ 38624252 h 384"/>
              <a:gd name="T68" fmla="*/ 483205065 w 570"/>
              <a:gd name="T69" fmla="*/ 54820468 h 384"/>
              <a:gd name="T70" fmla="*/ 510515891 w 570"/>
              <a:gd name="T71" fmla="*/ 98428600 h 384"/>
              <a:gd name="T72" fmla="*/ 505264243 w 570"/>
              <a:gd name="T73" fmla="*/ 142035599 h 384"/>
              <a:gd name="T74" fmla="*/ 536777207 w 570"/>
              <a:gd name="T75" fmla="*/ 163216846 h 384"/>
              <a:gd name="T76" fmla="*/ 572492438 w 570"/>
              <a:gd name="T77" fmla="*/ 174430298 h 384"/>
              <a:gd name="T78" fmla="*/ 580895690 w 570"/>
              <a:gd name="T79" fmla="*/ 184396942 h 384"/>
              <a:gd name="T80" fmla="*/ 586148363 w 570"/>
              <a:gd name="T81" fmla="*/ 195610393 h 384"/>
              <a:gd name="T82" fmla="*/ 598753754 w 570"/>
              <a:gd name="T83" fmla="*/ 239218508 h 384"/>
              <a:gd name="T84" fmla="*/ 594551616 w 570"/>
              <a:gd name="T85" fmla="*/ 331416456 h 384"/>
              <a:gd name="T86" fmla="*/ 590350502 w 570"/>
              <a:gd name="T87" fmla="*/ 363811120 h 384"/>
              <a:gd name="T88" fmla="*/ 576694577 w 570"/>
              <a:gd name="T89" fmla="*/ 375024571 h 384"/>
              <a:gd name="T90" fmla="*/ 554635399 w 570"/>
              <a:gd name="T91" fmla="*/ 370040691 h 384"/>
              <a:gd name="T92" fmla="*/ 563038651 w 570"/>
              <a:gd name="T93" fmla="*/ 375024571 h 384"/>
              <a:gd name="T94" fmla="*/ 594551616 w 570"/>
              <a:gd name="T95" fmla="*/ 391220787 h 384"/>
              <a:gd name="T96" fmla="*/ 594551616 w 570"/>
              <a:gd name="T97" fmla="*/ 407418118 h 384"/>
              <a:gd name="T98" fmla="*/ 580895690 w 570"/>
              <a:gd name="T99" fmla="*/ 423615450 h 384"/>
              <a:gd name="T100" fmla="*/ 523121282 w 570"/>
              <a:gd name="T101" fmla="*/ 467222449 h 384"/>
              <a:gd name="T102" fmla="*/ 492658852 w 570"/>
              <a:gd name="T103" fmla="*/ 478435901 h 384"/>
              <a:gd name="T104" fmla="*/ 483205065 w 570"/>
              <a:gd name="T105" fmla="*/ 462238569 h 384"/>
              <a:gd name="T106" fmla="*/ 479002926 w 570"/>
              <a:gd name="T107" fmla="*/ 407418118 h 384"/>
              <a:gd name="T108" fmla="*/ 474800788 w 570"/>
              <a:gd name="T109" fmla="*/ 402434238 h 38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70"/>
              <a:gd name="T166" fmla="*/ 0 h 384"/>
              <a:gd name="T167" fmla="*/ 570 w 570"/>
              <a:gd name="T168" fmla="*/ 384 h 38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70" h="384">
                <a:moveTo>
                  <a:pt x="452" y="323"/>
                </a:moveTo>
                <a:lnTo>
                  <a:pt x="460" y="323"/>
                </a:lnTo>
                <a:lnTo>
                  <a:pt x="465" y="327"/>
                </a:lnTo>
                <a:lnTo>
                  <a:pt x="469" y="336"/>
                </a:lnTo>
                <a:lnTo>
                  <a:pt x="469" y="371"/>
                </a:lnTo>
                <a:lnTo>
                  <a:pt x="473" y="375"/>
                </a:lnTo>
                <a:lnTo>
                  <a:pt x="486" y="375"/>
                </a:lnTo>
                <a:lnTo>
                  <a:pt x="498" y="367"/>
                </a:lnTo>
                <a:lnTo>
                  <a:pt x="528" y="354"/>
                </a:lnTo>
                <a:lnTo>
                  <a:pt x="553" y="332"/>
                </a:lnTo>
                <a:lnTo>
                  <a:pt x="558" y="327"/>
                </a:lnTo>
                <a:lnTo>
                  <a:pt x="562" y="319"/>
                </a:lnTo>
                <a:lnTo>
                  <a:pt x="549" y="314"/>
                </a:lnTo>
                <a:lnTo>
                  <a:pt x="536" y="310"/>
                </a:lnTo>
                <a:lnTo>
                  <a:pt x="528" y="306"/>
                </a:lnTo>
                <a:lnTo>
                  <a:pt x="524" y="306"/>
                </a:lnTo>
                <a:lnTo>
                  <a:pt x="520" y="301"/>
                </a:lnTo>
                <a:lnTo>
                  <a:pt x="520" y="297"/>
                </a:lnTo>
                <a:lnTo>
                  <a:pt x="524" y="292"/>
                </a:lnTo>
                <a:lnTo>
                  <a:pt x="549" y="292"/>
                </a:lnTo>
                <a:lnTo>
                  <a:pt x="558" y="288"/>
                </a:lnTo>
                <a:lnTo>
                  <a:pt x="558" y="266"/>
                </a:lnTo>
                <a:lnTo>
                  <a:pt x="562" y="236"/>
                </a:lnTo>
                <a:lnTo>
                  <a:pt x="562" y="192"/>
                </a:lnTo>
                <a:lnTo>
                  <a:pt x="558" y="175"/>
                </a:lnTo>
                <a:lnTo>
                  <a:pt x="549" y="157"/>
                </a:lnTo>
                <a:lnTo>
                  <a:pt x="545" y="153"/>
                </a:lnTo>
                <a:lnTo>
                  <a:pt x="545" y="148"/>
                </a:lnTo>
                <a:lnTo>
                  <a:pt x="532" y="144"/>
                </a:lnTo>
                <a:lnTo>
                  <a:pt x="511" y="140"/>
                </a:lnTo>
                <a:lnTo>
                  <a:pt x="490" y="131"/>
                </a:lnTo>
                <a:lnTo>
                  <a:pt x="486" y="127"/>
                </a:lnTo>
                <a:lnTo>
                  <a:pt x="473" y="114"/>
                </a:lnTo>
                <a:lnTo>
                  <a:pt x="473" y="100"/>
                </a:lnTo>
                <a:lnTo>
                  <a:pt x="477" y="79"/>
                </a:lnTo>
                <a:lnTo>
                  <a:pt x="473" y="66"/>
                </a:lnTo>
                <a:lnTo>
                  <a:pt x="456" y="48"/>
                </a:lnTo>
                <a:lnTo>
                  <a:pt x="431" y="39"/>
                </a:lnTo>
                <a:lnTo>
                  <a:pt x="405" y="35"/>
                </a:lnTo>
                <a:lnTo>
                  <a:pt x="384" y="26"/>
                </a:lnTo>
                <a:lnTo>
                  <a:pt x="359" y="18"/>
                </a:lnTo>
                <a:lnTo>
                  <a:pt x="350" y="13"/>
                </a:lnTo>
                <a:lnTo>
                  <a:pt x="346" y="9"/>
                </a:lnTo>
                <a:lnTo>
                  <a:pt x="287" y="13"/>
                </a:lnTo>
                <a:lnTo>
                  <a:pt x="224" y="26"/>
                </a:lnTo>
                <a:lnTo>
                  <a:pt x="186" y="31"/>
                </a:lnTo>
                <a:lnTo>
                  <a:pt x="38" y="31"/>
                </a:lnTo>
                <a:lnTo>
                  <a:pt x="33" y="35"/>
                </a:lnTo>
                <a:lnTo>
                  <a:pt x="29" y="48"/>
                </a:lnTo>
                <a:lnTo>
                  <a:pt x="8" y="135"/>
                </a:lnTo>
                <a:lnTo>
                  <a:pt x="0" y="135"/>
                </a:lnTo>
                <a:lnTo>
                  <a:pt x="21" y="48"/>
                </a:lnTo>
                <a:lnTo>
                  <a:pt x="25" y="35"/>
                </a:lnTo>
                <a:lnTo>
                  <a:pt x="33" y="26"/>
                </a:lnTo>
                <a:lnTo>
                  <a:pt x="38" y="22"/>
                </a:lnTo>
                <a:lnTo>
                  <a:pt x="186" y="22"/>
                </a:lnTo>
                <a:lnTo>
                  <a:pt x="224" y="18"/>
                </a:lnTo>
                <a:lnTo>
                  <a:pt x="287" y="4"/>
                </a:lnTo>
                <a:lnTo>
                  <a:pt x="346" y="0"/>
                </a:lnTo>
                <a:lnTo>
                  <a:pt x="350" y="4"/>
                </a:lnTo>
                <a:lnTo>
                  <a:pt x="359" y="9"/>
                </a:lnTo>
                <a:lnTo>
                  <a:pt x="384" y="18"/>
                </a:lnTo>
                <a:lnTo>
                  <a:pt x="405" y="26"/>
                </a:lnTo>
                <a:lnTo>
                  <a:pt x="431" y="31"/>
                </a:lnTo>
                <a:lnTo>
                  <a:pt x="456" y="39"/>
                </a:lnTo>
                <a:lnTo>
                  <a:pt x="460" y="44"/>
                </a:lnTo>
                <a:lnTo>
                  <a:pt x="481" y="66"/>
                </a:lnTo>
                <a:lnTo>
                  <a:pt x="486" y="79"/>
                </a:lnTo>
                <a:lnTo>
                  <a:pt x="481" y="100"/>
                </a:lnTo>
                <a:lnTo>
                  <a:pt x="481" y="114"/>
                </a:lnTo>
                <a:lnTo>
                  <a:pt x="490" y="122"/>
                </a:lnTo>
                <a:lnTo>
                  <a:pt x="511" y="131"/>
                </a:lnTo>
                <a:lnTo>
                  <a:pt x="532" y="135"/>
                </a:lnTo>
                <a:lnTo>
                  <a:pt x="545" y="140"/>
                </a:lnTo>
                <a:lnTo>
                  <a:pt x="549" y="144"/>
                </a:lnTo>
                <a:lnTo>
                  <a:pt x="553" y="148"/>
                </a:lnTo>
                <a:lnTo>
                  <a:pt x="553" y="153"/>
                </a:lnTo>
                <a:lnTo>
                  <a:pt x="558" y="157"/>
                </a:lnTo>
                <a:lnTo>
                  <a:pt x="566" y="175"/>
                </a:lnTo>
                <a:lnTo>
                  <a:pt x="570" y="192"/>
                </a:lnTo>
                <a:lnTo>
                  <a:pt x="570" y="236"/>
                </a:lnTo>
                <a:lnTo>
                  <a:pt x="566" y="266"/>
                </a:lnTo>
                <a:lnTo>
                  <a:pt x="566" y="288"/>
                </a:lnTo>
                <a:lnTo>
                  <a:pt x="562" y="292"/>
                </a:lnTo>
                <a:lnTo>
                  <a:pt x="558" y="297"/>
                </a:lnTo>
                <a:lnTo>
                  <a:pt x="549" y="301"/>
                </a:lnTo>
                <a:lnTo>
                  <a:pt x="528" y="301"/>
                </a:lnTo>
                <a:lnTo>
                  <a:pt x="528" y="297"/>
                </a:lnTo>
                <a:lnTo>
                  <a:pt x="536" y="301"/>
                </a:lnTo>
                <a:lnTo>
                  <a:pt x="549" y="306"/>
                </a:lnTo>
                <a:lnTo>
                  <a:pt x="566" y="314"/>
                </a:lnTo>
                <a:lnTo>
                  <a:pt x="570" y="319"/>
                </a:lnTo>
                <a:lnTo>
                  <a:pt x="566" y="327"/>
                </a:lnTo>
                <a:lnTo>
                  <a:pt x="558" y="336"/>
                </a:lnTo>
                <a:lnTo>
                  <a:pt x="553" y="340"/>
                </a:lnTo>
                <a:lnTo>
                  <a:pt x="528" y="362"/>
                </a:lnTo>
                <a:lnTo>
                  <a:pt x="498" y="375"/>
                </a:lnTo>
                <a:lnTo>
                  <a:pt x="486" y="384"/>
                </a:lnTo>
                <a:lnTo>
                  <a:pt x="469" y="384"/>
                </a:lnTo>
                <a:lnTo>
                  <a:pt x="465" y="380"/>
                </a:lnTo>
                <a:lnTo>
                  <a:pt x="460" y="371"/>
                </a:lnTo>
                <a:lnTo>
                  <a:pt x="460" y="336"/>
                </a:lnTo>
                <a:lnTo>
                  <a:pt x="456" y="327"/>
                </a:lnTo>
                <a:lnTo>
                  <a:pt x="452" y="32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66" name="Rectangle 85"/>
          <p:cNvSpPr>
            <a:spLocks noChangeAspect="1" noChangeArrowheads="1"/>
          </p:cNvSpPr>
          <p:nvPr/>
        </p:nvSpPr>
        <p:spPr bwMode="auto">
          <a:xfrm>
            <a:off x="4205289" y="2624139"/>
            <a:ext cx="9525" cy="20637"/>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4167" name="Freeform 86"/>
          <p:cNvSpPr>
            <a:spLocks noChangeAspect="1"/>
          </p:cNvSpPr>
          <p:nvPr/>
        </p:nvSpPr>
        <p:spPr bwMode="auto">
          <a:xfrm>
            <a:off x="3919539" y="2979739"/>
            <a:ext cx="522287" cy="657225"/>
          </a:xfrm>
          <a:custGeom>
            <a:avLst/>
            <a:gdLst>
              <a:gd name="T0" fmla="*/ 8357614 w 511"/>
              <a:gd name="T1" fmla="*/ 156880393 h 589"/>
              <a:gd name="T2" fmla="*/ 30295713 w 511"/>
              <a:gd name="T3" fmla="*/ 64743906 h 589"/>
              <a:gd name="T4" fmla="*/ 43876202 w 511"/>
              <a:gd name="T5" fmla="*/ 21166216 h 589"/>
              <a:gd name="T6" fmla="*/ 65814295 w 511"/>
              <a:gd name="T7" fmla="*/ 11205184 h 589"/>
              <a:gd name="T8" fmla="*/ 136851490 w 511"/>
              <a:gd name="T9" fmla="*/ 0 h 589"/>
              <a:gd name="T10" fmla="*/ 202664747 w 511"/>
              <a:gd name="T11" fmla="*/ 4979958 h 589"/>
              <a:gd name="T12" fmla="*/ 251763802 w 511"/>
              <a:gd name="T13" fmla="*/ 16186255 h 589"/>
              <a:gd name="T14" fmla="*/ 325935756 w 511"/>
              <a:gd name="T15" fmla="*/ 21166216 h 589"/>
              <a:gd name="T16" fmla="*/ 357275013 w 511"/>
              <a:gd name="T17" fmla="*/ 37352475 h 589"/>
              <a:gd name="T18" fmla="*/ 468009029 w 511"/>
              <a:gd name="T19" fmla="*/ 53538727 h 589"/>
              <a:gd name="T20" fmla="*/ 503527603 w 511"/>
              <a:gd name="T21" fmla="*/ 70969130 h 589"/>
              <a:gd name="T22" fmla="*/ 516064532 w 511"/>
              <a:gd name="T23" fmla="*/ 130733080 h 589"/>
              <a:gd name="T24" fmla="*/ 511885215 w 511"/>
              <a:gd name="T25" fmla="*/ 168085573 h 589"/>
              <a:gd name="T26" fmla="*/ 507706920 w 511"/>
              <a:gd name="T27" fmla="*/ 260222008 h 589"/>
              <a:gd name="T28" fmla="*/ 511885215 w 511"/>
              <a:gd name="T29" fmla="*/ 315004939 h 589"/>
              <a:gd name="T30" fmla="*/ 529645013 w 511"/>
              <a:gd name="T31" fmla="*/ 374768871 h 589"/>
              <a:gd name="T32" fmla="*/ 533823308 w 511"/>
              <a:gd name="T33" fmla="*/ 418347669 h 589"/>
              <a:gd name="T34" fmla="*/ 529645013 w 511"/>
              <a:gd name="T35" fmla="*/ 494296737 h 589"/>
              <a:gd name="T36" fmla="*/ 494126439 w 511"/>
              <a:gd name="T37" fmla="*/ 608844786 h 589"/>
              <a:gd name="T38" fmla="*/ 428312161 w 511"/>
              <a:gd name="T39" fmla="*/ 625031037 h 589"/>
              <a:gd name="T40" fmla="*/ 414731680 w 511"/>
              <a:gd name="T41" fmla="*/ 641216173 h 589"/>
              <a:gd name="T42" fmla="*/ 396971882 w 511"/>
              <a:gd name="T43" fmla="*/ 651177200 h 589"/>
              <a:gd name="T44" fmla="*/ 361454330 w 511"/>
              <a:gd name="T45" fmla="*/ 678568631 h 589"/>
              <a:gd name="T46" fmla="*/ 353096718 w 511"/>
              <a:gd name="T47" fmla="*/ 717166357 h 589"/>
              <a:gd name="T48" fmla="*/ 309220532 w 511"/>
              <a:gd name="T49" fmla="*/ 733352608 h 589"/>
              <a:gd name="T50" fmla="*/ 264299709 w 511"/>
              <a:gd name="T51" fmla="*/ 728372652 h 589"/>
              <a:gd name="T52" fmla="*/ 255943119 w 511"/>
              <a:gd name="T53" fmla="*/ 668608719 h 589"/>
              <a:gd name="T54" fmla="*/ 246540933 w 511"/>
              <a:gd name="T55" fmla="*/ 646197244 h 589"/>
              <a:gd name="T56" fmla="*/ 238183321 w 511"/>
              <a:gd name="T57" fmla="*/ 684794970 h 589"/>
              <a:gd name="T58" fmla="*/ 228781135 w 511"/>
              <a:gd name="T59" fmla="*/ 722147428 h 589"/>
              <a:gd name="T60" fmla="*/ 202664747 w 511"/>
              <a:gd name="T61" fmla="*/ 717166357 h 589"/>
              <a:gd name="T62" fmla="*/ 91930699 w 511"/>
              <a:gd name="T63" fmla="*/ 710941133 h 589"/>
              <a:gd name="T64" fmla="*/ 57456683 w 511"/>
              <a:gd name="T65" fmla="*/ 700980105 h 589"/>
              <a:gd name="T66" fmla="*/ 21938101 w 511"/>
              <a:gd name="T67" fmla="*/ 602619563 h 589"/>
              <a:gd name="T68" fmla="*/ 0 w 511"/>
              <a:gd name="T69" fmla="*/ 494296737 h 589"/>
              <a:gd name="T70" fmla="*/ 4178296 w 511"/>
              <a:gd name="T71" fmla="*/ 412121329 h 589"/>
              <a:gd name="T72" fmla="*/ 8357614 w 511"/>
              <a:gd name="T73" fmla="*/ 303799759 h 589"/>
              <a:gd name="T74" fmla="*/ 12535911 w 511"/>
              <a:gd name="T75" fmla="*/ 250260980 h 589"/>
              <a:gd name="T76" fmla="*/ 65814295 w 511"/>
              <a:gd name="T77" fmla="*/ 244035757 h 589"/>
              <a:gd name="T78" fmla="*/ 21938101 w 511"/>
              <a:gd name="T79" fmla="*/ 222869550 h 589"/>
              <a:gd name="T80" fmla="*/ 8357614 w 511"/>
              <a:gd name="T81" fmla="*/ 200458075 h 5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11"/>
              <a:gd name="T124" fmla="*/ 0 h 589"/>
              <a:gd name="T125" fmla="*/ 511 w 511"/>
              <a:gd name="T126" fmla="*/ 589 h 5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11" h="589">
                <a:moveTo>
                  <a:pt x="8" y="161"/>
                </a:moveTo>
                <a:lnTo>
                  <a:pt x="8" y="126"/>
                </a:lnTo>
                <a:lnTo>
                  <a:pt x="21" y="78"/>
                </a:lnTo>
                <a:lnTo>
                  <a:pt x="29" y="52"/>
                </a:lnTo>
                <a:lnTo>
                  <a:pt x="38" y="30"/>
                </a:lnTo>
                <a:lnTo>
                  <a:pt x="42" y="17"/>
                </a:lnTo>
                <a:lnTo>
                  <a:pt x="46" y="13"/>
                </a:lnTo>
                <a:lnTo>
                  <a:pt x="63" y="9"/>
                </a:lnTo>
                <a:lnTo>
                  <a:pt x="84" y="4"/>
                </a:lnTo>
                <a:lnTo>
                  <a:pt x="131" y="0"/>
                </a:lnTo>
                <a:lnTo>
                  <a:pt x="177" y="4"/>
                </a:lnTo>
                <a:lnTo>
                  <a:pt x="194" y="4"/>
                </a:lnTo>
                <a:lnTo>
                  <a:pt x="211" y="9"/>
                </a:lnTo>
                <a:lnTo>
                  <a:pt x="241" y="13"/>
                </a:lnTo>
                <a:lnTo>
                  <a:pt x="274" y="13"/>
                </a:lnTo>
                <a:lnTo>
                  <a:pt x="312" y="17"/>
                </a:lnTo>
                <a:lnTo>
                  <a:pt x="329" y="22"/>
                </a:lnTo>
                <a:lnTo>
                  <a:pt x="342" y="30"/>
                </a:lnTo>
                <a:lnTo>
                  <a:pt x="439" y="39"/>
                </a:lnTo>
                <a:lnTo>
                  <a:pt x="448" y="43"/>
                </a:lnTo>
                <a:lnTo>
                  <a:pt x="465" y="48"/>
                </a:lnTo>
                <a:lnTo>
                  <a:pt x="482" y="57"/>
                </a:lnTo>
                <a:lnTo>
                  <a:pt x="494" y="65"/>
                </a:lnTo>
                <a:lnTo>
                  <a:pt x="494" y="105"/>
                </a:lnTo>
                <a:lnTo>
                  <a:pt x="490" y="126"/>
                </a:lnTo>
                <a:lnTo>
                  <a:pt x="490" y="135"/>
                </a:lnTo>
                <a:lnTo>
                  <a:pt x="482" y="174"/>
                </a:lnTo>
                <a:lnTo>
                  <a:pt x="486" y="209"/>
                </a:lnTo>
                <a:lnTo>
                  <a:pt x="494" y="244"/>
                </a:lnTo>
                <a:lnTo>
                  <a:pt x="490" y="253"/>
                </a:lnTo>
                <a:lnTo>
                  <a:pt x="490" y="266"/>
                </a:lnTo>
                <a:lnTo>
                  <a:pt x="507" y="301"/>
                </a:lnTo>
                <a:lnTo>
                  <a:pt x="511" y="314"/>
                </a:lnTo>
                <a:lnTo>
                  <a:pt x="511" y="336"/>
                </a:lnTo>
                <a:lnTo>
                  <a:pt x="507" y="345"/>
                </a:lnTo>
                <a:lnTo>
                  <a:pt x="507" y="397"/>
                </a:lnTo>
                <a:lnTo>
                  <a:pt x="498" y="471"/>
                </a:lnTo>
                <a:lnTo>
                  <a:pt x="473" y="489"/>
                </a:lnTo>
                <a:lnTo>
                  <a:pt x="439" y="497"/>
                </a:lnTo>
                <a:lnTo>
                  <a:pt x="410" y="502"/>
                </a:lnTo>
                <a:lnTo>
                  <a:pt x="401" y="506"/>
                </a:lnTo>
                <a:lnTo>
                  <a:pt x="397" y="515"/>
                </a:lnTo>
                <a:lnTo>
                  <a:pt x="393" y="519"/>
                </a:lnTo>
                <a:lnTo>
                  <a:pt x="380" y="523"/>
                </a:lnTo>
                <a:lnTo>
                  <a:pt x="355" y="537"/>
                </a:lnTo>
                <a:lnTo>
                  <a:pt x="346" y="545"/>
                </a:lnTo>
                <a:lnTo>
                  <a:pt x="346" y="558"/>
                </a:lnTo>
                <a:lnTo>
                  <a:pt x="338" y="576"/>
                </a:lnTo>
                <a:lnTo>
                  <a:pt x="317" y="585"/>
                </a:lnTo>
                <a:lnTo>
                  <a:pt x="296" y="589"/>
                </a:lnTo>
                <a:lnTo>
                  <a:pt x="258" y="589"/>
                </a:lnTo>
                <a:lnTo>
                  <a:pt x="253" y="585"/>
                </a:lnTo>
                <a:lnTo>
                  <a:pt x="253" y="580"/>
                </a:lnTo>
                <a:lnTo>
                  <a:pt x="245" y="537"/>
                </a:lnTo>
                <a:lnTo>
                  <a:pt x="241" y="519"/>
                </a:lnTo>
                <a:lnTo>
                  <a:pt x="236" y="519"/>
                </a:lnTo>
                <a:lnTo>
                  <a:pt x="236" y="528"/>
                </a:lnTo>
                <a:lnTo>
                  <a:pt x="228" y="550"/>
                </a:lnTo>
                <a:lnTo>
                  <a:pt x="224" y="576"/>
                </a:lnTo>
                <a:lnTo>
                  <a:pt x="219" y="580"/>
                </a:lnTo>
                <a:lnTo>
                  <a:pt x="211" y="576"/>
                </a:lnTo>
                <a:lnTo>
                  <a:pt x="194" y="576"/>
                </a:lnTo>
                <a:lnTo>
                  <a:pt x="143" y="571"/>
                </a:lnTo>
                <a:lnTo>
                  <a:pt x="88" y="571"/>
                </a:lnTo>
                <a:lnTo>
                  <a:pt x="67" y="567"/>
                </a:lnTo>
                <a:lnTo>
                  <a:pt x="55" y="563"/>
                </a:lnTo>
                <a:lnTo>
                  <a:pt x="29" y="510"/>
                </a:lnTo>
                <a:lnTo>
                  <a:pt x="21" y="484"/>
                </a:lnTo>
                <a:lnTo>
                  <a:pt x="4" y="423"/>
                </a:lnTo>
                <a:lnTo>
                  <a:pt x="0" y="397"/>
                </a:lnTo>
                <a:lnTo>
                  <a:pt x="0" y="353"/>
                </a:lnTo>
                <a:lnTo>
                  <a:pt x="4" y="331"/>
                </a:lnTo>
                <a:lnTo>
                  <a:pt x="8" y="270"/>
                </a:lnTo>
                <a:lnTo>
                  <a:pt x="8" y="244"/>
                </a:lnTo>
                <a:lnTo>
                  <a:pt x="12" y="222"/>
                </a:lnTo>
                <a:lnTo>
                  <a:pt x="12" y="201"/>
                </a:lnTo>
                <a:lnTo>
                  <a:pt x="72" y="196"/>
                </a:lnTo>
                <a:lnTo>
                  <a:pt x="63" y="196"/>
                </a:lnTo>
                <a:lnTo>
                  <a:pt x="42" y="192"/>
                </a:lnTo>
                <a:lnTo>
                  <a:pt x="21" y="179"/>
                </a:lnTo>
                <a:lnTo>
                  <a:pt x="12" y="170"/>
                </a:lnTo>
                <a:lnTo>
                  <a:pt x="8" y="161"/>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68" name="Freeform 87"/>
          <p:cNvSpPr>
            <a:spLocks noChangeAspect="1"/>
          </p:cNvSpPr>
          <p:nvPr/>
        </p:nvSpPr>
        <p:spPr bwMode="auto">
          <a:xfrm>
            <a:off x="3914775" y="2974975"/>
            <a:ext cx="533400" cy="668338"/>
          </a:xfrm>
          <a:custGeom>
            <a:avLst/>
            <a:gdLst>
              <a:gd name="T0" fmla="*/ 31565990 w 520"/>
              <a:gd name="T1" fmla="*/ 71196985 h 598"/>
              <a:gd name="T2" fmla="*/ 49453353 w 520"/>
              <a:gd name="T3" fmla="*/ 22483203 h 598"/>
              <a:gd name="T4" fmla="*/ 93645538 w 520"/>
              <a:gd name="T5" fmla="*/ 6245272 h 598"/>
              <a:gd name="T6" fmla="*/ 209388187 w 520"/>
              <a:gd name="T7" fmla="*/ 6245272 h 598"/>
              <a:gd name="T8" fmla="*/ 293564887 w 520"/>
              <a:gd name="T9" fmla="*/ 17487430 h 598"/>
              <a:gd name="T10" fmla="*/ 365114308 w 520"/>
              <a:gd name="T11" fmla="*/ 38721136 h 598"/>
              <a:gd name="T12" fmla="*/ 494534526 w 520"/>
              <a:gd name="T13" fmla="*/ 59955947 h 598"/>
              <a:gd name="T14" fmla="*/ 529257824 w 520"/>
              <a:gd name="T15" fmla="*/ 87436045 h 598"/>
              <a:gd name="T16" fmla="*/ 525049094 w 520"/>
              <a:gd name="T17" fmla="*/ 174870971 h 598"/>
              <a:gd name="T18" fmla="*/ 529257824 w 520"/>
              <a:gd name="T19" fmla="*/ 311020824 h 598"/>
              <a:gd name="T20" fmla="*/ 542936578 w 520"/>
              <a:gd name="T21" fmla="*/ 382217792 h 598"/>
              <a:gd name="T22" fmla="*/ 542936578 w 520"/>
              <a:gd name="T23" fmla="*/ 437177952 h 598"/>
              <a:gd name="T24" fmla="*/ 529257824 w 520"/>
              <a:gd name="T25" fmla="*/ 599558455 h 598"/>
              <a:gd name="T26" fmla="*/ 436663730 w 520"/>
              <a:gd name="T27" fmla="*/ 638279573 h 598"/>
              <a:gd name="T28" fmla="*/ 422985104 w 520"/>
              <a:gd name="T29" fmla="*/ 654517498 h 598"/>
              <a:gd name="T30" fmla="*/ 378792935 w 520"/>
              <a:gd name="T31" fmla="*/ 681997578 h 598"/>
              <a:gd name="T32" fmla="*/ 365114308 w 520"/>
              <a:gd name="T33" fmla="*/ 725714465 h 598"/>
              <a:gd name="T34" fmla="*/ 316713410 w 520"/>
              <a:gd name="T35" fmla="*/ 746949276 h 598"/>
              <a:gd name="T36" fmla="*/ 267258983 w 520"/>
              <a:gd name="T37" fmla="*/ 736956621 h 598"/>
              <a:gd name="T38" fmla="*/ 253580357 w 520"/>
              <a:gd name="T39" fmla="*/ 659513266 h 598"/>
              <a:gd name="T40" fmla="*/ 249371627 w 520"/>
              <a:gd name="T41" fmla="*/ 693238616 h 598"/>
              <a:gd name="T42" fmla="*/ 235693001 w 520"/>
              <a:gd name="T43" fmla="*/ 736956621 h 598"/>
              <a:gd name="T44" fmla="*/ 155726121 w 520"/>
              <a:gd name="T45" fmla="*/ 725714465 h 598"/>
              <a:gd name="T46" fmla="*/ 63131979 w 520"/>
              <a:gd name="T47" fmla="*/ 714473427 h 598"/>
              <a:gd name="T48" fmla="*/ 23148531 w 520"/>
              <a:gd name="T49" fmla="*/ 610799493 h 598"/>
              <a:gd name="T50" fmla="*/ 0 w 520"/>
              <a:gd name="T51" fmla="*/ 447170607 h 598"/>
              <a:gd name="T52" fmla="*/ 9469901 w 520"/>
              <a:gd name="T53" fmla="*/ 311020824 h 598"/>
              <a:gd name="T54" fmla="*/ 17887363 w 520"/>
              <a:gd name="T55" fmla="*/ 251064825 h 598"/>
              <a:gd name="T56" fmla="*/ 23148531 w 520"/>
              <a:gd name="T57" fmla="*/ 262306981 h 598"/>
              <a:gd name="T58" fmla="*/ 17887363 w 520"/>
              <a:gd name="T59" fmla="*/ 343496673 h 598"/>
              <a:gd name="T60" fmla="*/ 9469901 w 520"/>
              <a:gd name="T61" fmla="*/ 502129650 h 598"/>
              <a:gd name="T62" fmla="*/ 39983456 w 520"/>
              <a:gd name="T63" fmla="*/ 643275342 h 598"/>
              <a:gd name="T64" fmla="*/ 97855293 w 520"/>
              <a:gd name="T65" fmla="*/ 714473427 h 598"/>
              <a:gd name="T66" fmla="*/ 227275543 w 520"/>
              <a:gd name="T67" fmla="*/ 719469196 h 598"/>
              <a:gd name="T68" fmla="*/ 240954169 w 520"/>
              <a:gd name="T69" fmla="*/ 693238616 h 598"/>
              <a:gd name="T70" fmla="*/ 253580357 w 520"/>
              <a:gd name="T71" fmla="*/ 649521729 h 598"/>
              <a:gd name="T72" fmla="*/ 267258983 w 520"/>
              <a:gd name="T73" fmla="*/ 677000692 h 598"/>
              <a:gd name="T74" fmla="*/ 276728944 w 520"/>
              <a:gd name="T75" fmla="*/ 736956621 h 598"/>
              <a:gd name="T76" fmla="*/ 356696850 w 520"/>
              <a:gd name="T77" fmla="*/ 719469196 h 598"/>
              <a:gd name="T78" fmla="*/ 374584205 w 520"/>
              <a:gd name="T79" fmla="*/ 677000692 h 598"/>
              <a:gd name="T80" fmla="*/ 418776375 w 520"/>
              <a:gd name="T81" fmla="*/ 649521729 h 598"/>
              <a:gd name="T82" fmla="*/ 427193833 w 520"/>
              <a:gd name="T83" fmla="*/ 633282687 h 598"/>
              <a:gd name="T84" fmla="*/ 502953010 w 520"/>
              <a:gd name="T85" fmla="*/ 610799493 h 598"/>
              <a:gd name="T86" fmla="*/ 534518991 w 520"/>
              <a:gd name="T87" fmla="*/ 437177952 h 598"/>
              <a:gd name="T88" fmla="*/ 534518991 w 520"/>
              <a:gd name="T89" fmla="*/ 382217792 h 598"/>
              <a:gd name="T90" fmla="*/ 520840365 w 520"/>
              <a:gd name="T91" fmla="*/ 311020824 h 598"/>
              <a:gd name="T92" fmla="*/ 516631636 w 520"/>
              <a:gd name="T93" fmla="*/ 174870971 h 598"/>
              <a:gd name="T94" fmla="*/ 520840365 w 520"/>
              <a:gd name="T95" fmla="*/ 87436045 h 598"/>
              <a:gd name="T96" fmla="*/ 476647170 w 520"/>
              <a:gd name="T97" fmla="*/ 66201216 h 598"/>
              <a:gd name="T98" fmla="*/ 351435682 w 520"/>
              <a:gd name="T99" fmla="*/ 38721136 h 598"/>
              <a:gd name="T100" fmla="*/ 258841525 w 520"/>
              <a:gd name="T101" fmla="*/ 27480089 h 598"/>
              <a:gd name="T102" fmla="*/ 191500832 w 520"/>
              <a:gd name="T103" fmla="*/ 17487430 h 598"/>
              <a:gd name="T104" fmla="*/ 71549454 w 520"/>
              <a:gd name="T105" fmla="*/ 22483203 h 598"/>
              <a:gd name="T106" fmla="*/ 49453353 w 520"/>
              <a:gd name="T107" fmla="*/ 43718022 h 598"/>
              <a:gd name="T108" fmla="*/ 17887363 w 520"/>
              <a:gd name="T109" fmla="*/ 163629933 h 59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20"/>
              <a:gd name="T166" fmla="*/ 0 h 598"/>
              <a:gd name="T167" fmla="*/ 520 w 520"/>
              <a:gd name="T168" fmla="*/ 598 h 59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20" h="598">
                <a:moveTo>
                  <a:pt x="9" y="131"/>
                </a:moveTo>
                <a:lnTo>
                  <a:pt x="22" y="83"/>
                </a:lnTo>
                <a:lnTo>
                  <a:pt x="30" y="57"/>
                </a:lnTo>
                <a:lnTo>
                  <a:pt x="38" y="35"/>
                </a:lnTo>
                <a:lnTo>
                  <a:pt x="43" y="22"/>
                </a:lnTo>
                <a:lnTo>
                  <a:pt x="47" y="18"/>
                </a:lnTo>
                <a:lnTo>
                  <a:pt x="51" y="14"/>
                </a:lnTo>
                <a:lnTo>
                  <a:pt x="68" y="9"/>
                </a:lnTo>
                <a:lnTo>
                  <a:pt x="89" y="5"/>
                </a:lnTo>
                <a:lnTo>
                  <a:pt x="136" y="0"/>
                </a:lnTo>
                <a:lnTo>
                  <a:pt x="182" y="5"/>
                </a:lnTo>
                <a:lnTo>
                  <a:pt x="199" y="5"/>
                </a:lnTo>
                <a:lnTo>
                  <a:pt x="216" y="9"/>
                </a:lnTo>
                <a:lnTo>
                  <a:pt x="246" y="14"/>
                </a:lnTo>
                <a:lnTo>
                  <a:pt x="279" y="14"/>
                </a:lnTo>
                <a:lnTo>
                  <a:pt x="317" y="18"/>
                </a:lnTo>
                <a:lnTo>
                  <a:pt x="334" y="22"/>
                </a:lnTo>
                <a:lnTo>
                  <a:pt x="347" y="31"/>
                </a:lnTo>
                <a:lnTo>
                  <a:pt x="444" y="40"/>
                </a:lnTo>
                <a:lnTo>
                  <a:pt x="453" y="44"/>
                </a:lnTo>
                <a:lnTo>
                  <a:pt x="470" y="48"/>
                </a:lnTo>
                <a:lnTo>
                  <a:pt x="487" y="57"/>
                </a:lnTo>
                <a:lnTo>
                  <a:pt x="499" y="66"/>
                </a:lnTo>
                <a:lnTo>
                  <a:pt x="503" y="70"/>
                </a:lnTo>
                <a:lnTo>
                  <a:pt x="503" y="110"/>
                </a:lnTo>
                <a:lnTo>
                  <a:pt x="499" y="131"/>
                </a:lnTo>
                <a:lnTo>
                  <a:pt x="499" y="140"/>
                </a:lnTo>
                <a:lnTo>
                  <a:pt x="491" y="179"/>
                </a:lnTo>
                <a:lnTo>
                  <a:pt x="495" y="214"/>
                </a:lnTo>
                <a:lnTo>
                  <a:pt x="503" y="249"/>
                </a:lnTo>
                <a:lnTo>
                  <a:pt x="499" y="258"/>
                </a:lnTo>
                <a:lnTo>
                  <a:pt x="499" y="271"/>
                </a:lnTo>
                <a:lnTo>
                  <a:pt x="516" y="306"/>
                </a:lnTo>
                <a:lnTo>
                  <a:pt x="520" y="319"/>
                </a:lnTo>
                <a:lnTo>
                  <a:pt x="520" y="341"/>
                </a:lnTo>
                <a:lnTo>
                  <a:pt x="516" y="350"/>
                </a:lnTo>
                <a:lnTo>
                  <a:pt x="516" y="402"/>
                </a:lnTo>
                <a:lnTo>
                  <a:pt x="508" y="476"/>
                </a:lnTo>
                <a:lnTo>
                  <a:pt x="503" y="480"/>
                </a:lnTo>
                <a:lnTo>
                  <a:pt x="478" y="498"/>
                </a:lnTo>
                <a:lnTo>
                  <a:pt x="444" y="507"/>
                </a:lnTo>
                <a:lnTo>
                  <a:pt x="415" y="511"/>
                </a:lnTo>
                <a:lnTo>
                  <a:pt x="410" y="515"/>
                </a:lnTo>
                <a:lnTo>
                  <a:pt x="406" y="520"/>
                </a:lnTo>
                <a:lnTo>
                  <a:pt x="402" y="524"/>
                </a:lnTo>
                <a:lnTo>
                  <a:pt x="398" y="528"/>
                </a:lnTo>
                <a:lnTo>
                  <a:pt x="385" y="533"/>
                </a:lnTo>
                <a:lnTo>
                  <a:pt x="360" y="546"/>
                </a:lnTo>
                <a:lnTo>
                  <a:pt x="356" y="550"/>
                </a:lnTo>
                <a:lnTo>
                  <a:pt x="356" y="563"/>
                </a:lnTo>
                <a:lnTo>
                  <a:pt x="347" y="581"/>
                </a:lnTo>
                <a:lnTo>
                  <a:pt x="343" y="585"/>
                </a:lnTo>
                <a:lnTo>
                  <a:pt x="322" y="594"/>
                </a:lnTo>
                <a:lnTo>
                  <a:pt x="301" y="598"/>
                </a:lnTo>
                <a:lnTo>
                  <a:pt x="263" y="598"/>
                </a:lnTo>
                <a:lnTo>
                  <a:pt x="258" y="594"/>
                </a:lnTo>
                <a:lnTo>
                  <a:pt x="254" y="590"/>
                </a:lnTo>
                <a:lnTo>
                  <a:pt x="254" y="585"/>
                </a:lnTo>
                <a:lnTo>
                  <a:pt x="246" y="542"/>
                </a:lnTo>
                <a:lnTo>
                  <a:pt x="241" y="528"/>
                </a:lnTo>
                <a:lnTo>
                  <a:pt x="246" y="528"/>
                </a:lnTo>
                <a:lnTo>
                  <a:pt x="246" y="533"/>
                </a:lnTo>
                <a:lnTo>
                  <a:pt x="237" y="555"/>
                </a:lnTo>
                <a:lnTo>
                  <a:pt x="233" y="581"/>
                </a:lnTo>
                <a:lnTo>
                  <a:pt x="229" y="585"/>
                </a:lnTo>
                <a:lnTo>
                  <a:pt x="224" y="590"/>
                </a:lnTo>
                <a:lnTo>
                  <a:pt x="216" y="585"/>
                </a:lnTo>
                <a:lnTo>
                  <a:pt x="199" y="585"/>
                </a:lnTo>
                <a:lnTo>
                  <a:pt x="148" y="581"/>
                </a:lnTo>
                <a:lnTo>
                  <a:pt x="93" y="581"/>
                </a:lnTo>
                <a:lnTo>
                  <a:pt x="72" y="576"/>
                </a:lnTo>
                <a:lnTo>
                  <a:pt x="60" y="572"/>
                </a:lnTo>
                <a:lnTo>
                  <a:pt x="55" y="568"/>
                </a:lnTo>
                <a:lnTo>
                  <a:pt x="30" y="515"/>
                </a:lnTo>
                <a:lnTo>
                  <a:pt x="22" y="489"/>
                </a:lnTo>
                <a:lnTo>
                  <a:pt x="5" y="428"/>
                </a:lnTo>
                <a:lnTo>
                  <a:pt x="0" y="402"/>
                </a:lnTo>
                <a:lnTo>
                  <a:pt x="0" y="358"/>
                </a:lnTo>
                <a:lnTo>
                  <a:pt x="5" y="336"/>
                </a:lnTo>
                <a:lnTo>
                  <a:pt x="9" y="275"/>
                </a:lnTo>
                <a:lnTo>
                  <a:pt x="9" y="249"/>
                </a:lnTo>
                <a:lnTo>
                  <a:pt x="13" y="227"/>
                </a:lnTo>
                <a:lnTo>
                  <a:pt x="13" y="206"/>
                </a:lnTo>
                <a:lnTo>
                  <a:pt x="17" y="201"/>
                </a:lnTo>
                <a:lnTo>
                  <a:pt x="77" y="197"/>
                </a:lnTo>
                <a:lnTo>
                  <a:pt x="77" y="206"/>
                </a:lnTo>
                <a:lnTo>
                  <a:pt x="22" y="210"/>
                </a:lnTo>
                <a:lnTo>
                  <a:pt x="22" y="227"/>
                </a:lnTo>
                <a:lnTo>
                  <a:pt x="17" y="249"/>
                </a:lnTo>
                <a:lnTo>
                  <a:pt x="17" y="275"/>
                </a:lnTo>
                <a:lnTo>
                  <a:pt x="13" y="336"/>
                </a:lnTo>
                <a:lnTo>
                  <a:pt x="9" y="358"/>
                </a:lnTo>
                <a:lnTo>
                  <a:pt x="9" y="402"/>
                </a:lnTo>
                <a:lnTo>
                  <a:pt x="13" y="428"/>
                </a:lnTo>
                <a:lnTo>
                  <a:pt x="30" y="489"/>
                </a:lnTo>
                <a:lnTo>
                  <a:pt x="38" y="515"/>
                </a:lnTo>
                <a:lnTo>
                  <a:pt x="64" y="563"/>
                </a:lnTo>
                <a:lnTo>
                  <a:pt x="72" y="568"/>
                </a:lnTo>
                <a:lnTo>
                  <a:pt x="93" y="572"/>
                </a:lnTo>
                <a:lnTo>
                  <a:pt x="148" y="572"/>
                </a:lnTo>
                <a:lnTo>
                  <a:pt x="199" y="576"/>
                </a:lnTo>
                <a:lnTo>
                  <a:pt x="216" y="576"/>
                </a:lnTo>
                <a:lnTo>
                  <a:pt x="224" y="581"/>
                </a:lnTo>
                <a:lnTo>
                  <a:pt x="229" y="555"/>
                </a:lnTo>
                <a:lnTo>
                  <a:pt x="237" y="533"/>
                </a:lnTo>
                <a:lnTo>
                  <a:pt x="237" y="524"/>
                </a:lnTo>
                <a:lnTo>
                  <a:pt x="241" y="520"/>
                </a:lnTo>
                <a:lnTo>
                  <a:pt x="246" y="520"/>
                </a:lnTo>
                <a:lnTo>
                  <a:pt x="250" y="524"/>
                </a:lnTo>
                <a:lnTo>
                  <a:pt x="254" y="542"/>
                </a:lnTo>
                <a:lnTo>
                  <a:pt x="263" y="585"/>
                </a:lnTo>
                <a:lnTo>
                  <a:pt x="263" y="590"/>
                </a:lnTo>
                <a:lnTo>
                  <a:pt x="301" y="590"/>
                </a:lnTo>
                <a:lnTo>
                  <a:pt x="322" y="585"/>
                </a:lnTo>
                <a:lnTo>
                  <a:pt x="339" y="576"/>
                </a:lnTo>
                <a:lnTo>
                  <a:pt x="347" y="563"/>
                </a:lnTo>
                <a:lnTo>
                  <a:pt x="347" y="550"/>
                </a:lnTo>
                <a:lnTo>
                  <a:pt x="356" y="542"/>
                </a:lnTo>
                <a:lnTo>
                  <a:pt x="360" y="537"/>
                </a:lnTo>
                <a:lnTo>
                  <a:pt x="385" y="524"/>
                </a:lnTo>
                <a:lnTo>
                  <a:pt x="398" y="520"/>
                </a:lnTo>
                <a:lnTo>
                  <a:pt x="402" y="511"/>
                </a:lnTo>
                <a:lnTo>
                  <a:pt x="406" y="507"/>
                </a:lnTo>
                <a:lnTo>
                  <a:pt x="415" y="502"/>
                </a:lnTo>
                <a:lnTo>
                  <a:pt x="444" y="498"/>
                </a:lnTo>
                <a:lnTo>
                  <a:pt x="478" y="489"/>
                </a:lnTo>
                <a:lnTo>
                  <a:pt x="499" y="476"/>
                </a:lnTo>
                <a:lnTo>
                  <a:pt x="508" y="402"/>
                </a:lnTo>
                <a:lnTo>
                  <a:pt x="508" y="350"/>
                </a:lnTo>
                <a:lnTo>
                  <a:pt x="512" y="341"/>
                </a:lnTo>
                <a:lnTo>
                  <a:pt x="512" y="319"/>
                </a:lnTo>
                <a:lnTo>
                  <a:pt x="508" y="306"/>
                </a:lnTo>
                <a:lnTo>
                  <a:pt x="491" y="271"/>
                </a:lnTo>
                <a:lnTo>
                  <a:pt x="491" y="258"/>
                </a:lnTo>
                <a:lnTo>
                  <a:pt x="495" y="249"/>
                </a:lnTo>
                <a:lnTo>
                  <a:pt x="487" y="214"/>
                </a:lnTo>
                <a:lnTo>
                  <a:pt x="482" y="179"/>
                </a:lnTo>
                <a:lnTo>
                  <a:pt x="491" y="140"/>
                </a:lnTo>
                <a:lnTo>
                  <a:pt x="491" y="131"/>
                </a:lnTo>
                <a:lnTo>
                  <a:pt x="495" y="110"/>
                </a:lnTo>
                <a:lnTo>
                  <a:pt x="495" y="70"/>
                </a:lnTo>
                <a:lnTo>
                  <a:pt x="487" y="66"/>
                </a:lnTo>
                <a:lnTo>
                  <a:pt x="470" y="57"/>
                </a:lnTo>
                <a:lnTo>
                  <a:pt x="453" y="53"/>
                </a:lnTo>
                <a:lnTo>
                  <a:pt x="444" y="48"/>
                </a:lnTo>
                <a:lnTo>
                  <a:pt x="347" y="40"/>
                </a:lnTo>
                <a:lnTo>
                  <a:pt x="334" y="31"/>
                </a:lnTo>
                <a:lnTo>
                  <a:pt x="317" y="27"/>
                </a:lnTo>
                <a:lnTo>
                  <a:pt x="279" y="22"/>
                </a:lnTo>
                <a:lnTo>
                  <a:pt x="246" y="22"/>
                </a:lnTo>
                <a:lnTo>
                  <a:pt x="216" y="18"/>
                </a:lnTo>
                <a:lnTo>
                  <a:pt x="199" y="14"/>
                </a:lnTo>
                <a:lnTo>
                  <a:pt x="182" y="14"/>
                </a:lnTo>
                <a:lnTo>
                  <a:pt x="136" y="9"/>
                </a:lnTo>
                <a:lnTo>
                  <a:pt x="89" y="14"/>
                </a:lnTo>
                <a:lnTo>
                  <a:pt x="68" y="18"/>
                </a:lnTo>
                <a:lnTo>
                  <a:pt x="51" y="22"/>
                </a:lnTo>
                <a:lnTo>
                  <a:pt x="47" y="35"/>
                </a:lnTo>
                <a:lnTo>
                  <a:pt x="38" y="57"/>
                </a:lnTo>
                <a:lnTo>
                  <a:pt x="30" y="83"/>
                </a:lnTo>
                <a:lnTo>
                  <a:pt x="17" y="131"/>
                </a:lnTo>
                <a:lnTo>
                  <a:pt x="9" y="131"/>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69" name="Freeform 88"/>
          <p:cNvSpPr>
            <a:spLocks noChangeAspect="1"/>
          </p:cNvSpPr>
          <p:nvPr/>
        </p:nvSpPr>
        <p:spPr bwMode="auto">
          <a:xfrm>
            <a:off x="3924300" y="3160713"/>
            <a:ext cx="69850" cy="42862"/>
          </a:xfrm>
          <a:custGeom>
            <a:avLst/>
            <a:gdLst>
              <a:gd name="T0" fmla="*/ 71750331 w 68"/>
              <a:gd name="T1" fmla="*/ 45928775 h 40"/>
              <a:gd name="T2" fmla="*/ 62253801 w 68"/>
              <a:gd name="T3" fmla="*/ 45928775 h 40"/>
              <a:gd name="T4" fmla="*/ 40095952 w 68"/>
              <a:gd name="T5" fmla="*/ 40187413 h 40"/>
              <a:gd name="T6" fmla="*/ 17938096 w 68"/>
              <a:gd name="T7" fmla="*/ 25260718 h 40"/>
              <a:gd name="T8" fmla="*/ 13717305 w 68"/>
              <a:gd name="T9" fmla="*/ 20668057 h 40"/>
              <a:gd name="T10" fmla="*/ 4220789 w 68"/>
              <a:gd name="T11" fmla="*/ 10334028 h 40"/>
              <a:gd name="T12" fmla="*/ 0 w 68"/>
              <a:gd name="T13" fmla="*/ 0 h 40"/>
              <a:gd name="T14" fmla="*/ 8441578 w 68"/>
              <a:gd name="T15" fmla="*/ 0 h 40"/>
              <a:gd name="T16" fmla="*/ 13717305 w 68"/>
              <a:gd name="T17" fmla="*/ 10334028 h 40"/>
              <a:gd name="T18" fmla="*/ 17938096 w 68"/>
              <a:gd name="T19" fmla="*/ 14926690 h 40"/>
              <a:gd name="T20" fmla="*/ 40095952 w 68"/>
              <a:gd name="T21" fmla="*/ 29853380 h 40"/>
              <a:gd name="T22" fmla="*/ 62253801 w 68"/>
              <a:gd name="T23" fmla="*/ 35594751 h 40"/>
              <a:gd name="T24" fmla="*/ 71750331 w 68"/>
              <a:gd name="T25" fmla="*/ 35594751 h 40"/>
              <a:gd name="T26" fmla="*/ 71750331 w 68"/>
              <a:gd name="T27" fmla="*/ 45928775 h 40"/>
              <a:gd name="T28" fmla="*/ 71750331 w 68"/>
              <a:gd name="T29" fmla="*/ 45928775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8"/>
              <a:gd name="T46" fmla="*/ 0 h 40"/>
              <a:gd name="T47" fmla="*/ 68 w 68"/>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8" h="40">
                <a:moveTo>
                  <a:pt x="68" y="40"/>
                </a:moveTo>
                <a:lnTo>
                  <a:pt x="59" y="40"/>
                </a:lnTo>
                <a:lnTo>
                  <a:pt x="38" y="35"/>
                </a:lnTo>
                <a:lnTo>
                  <a:pt x="17" y="22"/>
                </a:lnTo>
                <a:lnTo>
                  <a:pt x="13" y="18"/>
                </a:lnTo>
                <a:lnTo>
                  <a:pt x="4" y="9"/>
                </a:lnTo>
                <a:lnTo>
                  <a:pt x="0" y="0"/>
                </a:lnTo>
                <a:lnTo>
                  <a:pt x="8" y="0"/>
                </a:lnTo>
                <a:lnTo>
                  <a:pt x="13" y="9"/>
                </a:lnTo>
                <a:lnTo>
                  <a:pt x="17" y="13"/>
                </a:lnTo>
                <a:lnTo>
                  <a:pt x="38" y="26"/>
                </a:lnTo>
                <a:lnTo>
                  <a:pt x="59" y="31"/>
                </a:lnTo>
                <a:lnTo>
                  <a:pt x="68" y="31"/>
                </a:lnTo>
                <a:lnTo>
                  <a:pt x="68" y="4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70" name="Rectangle 89"/>
          <p:cNvSpPr>
            <a:spLocks noChangeAspect="1" noChangeArrowheads="1"/>
          </p:cNvSpPr>
          <p:nvPr/>
        </p:nvSpPr>
        <p:spPr bwMode="auto">
          <a:xfrm>
            <a:off x="3924301" y="3121025"/>
            <a:ext cx="9525" cy="39688"/>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4171" name="Freeform 90"/>
          <p:cNvSpPr>
            <a:spLocks noChangeAspect="1"/>
          </p:cNvSpPr>
          <p:nvPr/>
        </p:nvSpPr>
        <p:spPr bwMode="auto">
          <a:xfrm>
            <a:off x="2811463" y="3627438"/>
            <a:ext cx="582612" cy="381000"/>
          </a:xfrm>
          <a:custGeom>
            <a:avLst/>
            <a:gdLst>
              <a:gd name="T0" fmla="*/ 39700407 w 570"/>
              <a:gd name="T1" fmla="*/ 76149729 h 341"/>
              <a:gd name="T2" fmla="*/ 8357925 w 570"/>
              <a:gd name="T3" fmla="*/ 179764967 h 341"/>
              <a:gd name="T4" fmla="*/ 0 w 570"/>
              <a:gd name="T5" fmla="*/ 255914662 h 341"/>
              <a:gd name="T6" fmla="*/ 4179474 w 570"/>
              <a:gd name="T7" fmla="*/ 310842398 h 341"/>
              <a:gd name="T8" fmla="*/ 30297863 w 570"/>
              <a:gd name="T9" fmla="*/ 359528817 h 341"/>
              <a:gd name="T10" fmla="*/ 65818790 w 570"/>
              <a:gd name="T11" fmla="*/ 375757624 h 341"/>
              <a:gd name="T12" fmla="*/ 79400814 w 570"/>
              <a:gd name="T13" fmla="*/ 354535596 h 341"/>
              <a:gd name="T14" fmla="*/ 114921733 w 570"/>
              <a:gd name="T15" fmla="*/ 283379053 h 341"/>
              <a:gd name="T16" fmla="*/ 127458107 w 570"/>
              <a:gd name="T17" fmla="*/ 262155909 h 341"/>
              <a:gd name="T18" fmla="*/ 109697648 w 570"/>
              <a:gd name="T19" fmla="*/ 322077983 h 341"/>
              <a:gd name="T20" fmla="*/ 97161274 w 570"/>
              <a:gd name="T21" fmla="*/ 359528817 h 341"/>
              <a:gd name="T22" fmla="*/ 97161274 w 570"/>
              <a:gd name="T23" fmla="*/ 391986430 h 341"/>
              <a:gd name="T24" fmla="*/ 136861697 w 570"/>
              <a:gd name="T25" fmla="*/ 414456484 h 341"/>
              <a:gd name="T26" fmla="*/ 273722372 w 570"/>
              <a:gd name="T27" fmla="*/ 419449705 h 341"/>
              <a:gd name="T28" fmla="*/ 309243290 w 570"/>
              <a:gd name="T29" fmla="*/ 425692069 h 341"/>
              <a:gd name="T30" fmla="*/ 321780686 w 570"/>
              <a:gd name="T31" fmla="*/ 398227677 h 341"/>
              <a:gd name="T32" fmla="*/ 331183222 w 570"/>
              <a:gd name="T33" fmla="*/ 322077983 h 341"/>
              <a:gd name="T34" fmla="*/ 335362695 w 570"/>
              <a:gd name="T35" fmla="*/ 278384715 h 341"/>
              <a:gd name="T36" fmla="*/ 339541145 w 570"/>
              <a:gd name="T37" fmla="*/ 370764403 h 341"/>
              <a:gd name="T38" fmla="*/ 348943681 w 570"/>
              <a:gd name="T39" fmla="*/ 419449705 h 341"/>
              <a:gd name="T40" fmla="*/ 375062064 w 570"/>
              <a:gd name="T41" fmla="*/ 425692069 h 341"/>
              <a:gd name="T42" fmla="*/ 450283374 w 570"/>
              <a:gd name="T43" fmla="*/ 403222016 h 341"/>
              <a:gd name="T44" fmla="*/ 533862607 w 570"/>
              <a:gd name="T45" fmla="*/ 359528817 h 341"/>
              <a:gd name="T46" fmla="*/ 587145134 w 570"/>
              <a:gd name="T47" fmla="*/ 348293232 h 341"/>
              <a:gd name="T48" fmla="*/ 595503058 w 570"/>
              <a:gd name="T49" fmla="*/ 322077983 h 341"/>
              <a:gd name="T50" fmla="*/ 582965662 w 570"/>
              <a:gd name="T51" fmla="*/ 278384715 h 341"/>
              <a:gd name="T52" fmla="*/ 569384675 w 570"/>
              <a:gd name="T53" fmla="*/ 223457048 h 341"/>
              <a:gd name="T54" fmla="*/ 565205202 w 570"/>
              <a:gd name="T55" fmla="*/ 186006214 h 341"/>
              <a:gd name="T56" fmla="*/ 547444743 w 570"/>
              <a:gd name="T57" fmla="*/ 147307354 h 341"/>
              <a:gd name="T58" fmla="*/ 516102147 w 570"/>
              <a:gd name="T59" fmla="*/ 126085292 h 341"/>
              <a:gd name="T60" fmla="*/ 502521161 w 570"/>
              <a:gd name="T61" fmla="*/ 92378536 h 341"/>
              <a:gd name="T62" fmla="*/ 489983765 w 570"/>
              <a:gd name="T63" fmla="*/ 32457622 h 341"/>
              <a:gd name="T64" fmla="*/ 476402778 w 570"/>
              <a:gd name="T65" fmla="*/ 22470062 h 341"/>
              <a:gd name="T66" fmla="*/ 406404532 w 570"/>
              <a:gd name="T67" fmla="*/ 6242367 h 341"/>
              <a:gd name="T68" fmla="*/ 375062064 w 570"/>
              <a:gd name="T69" fmla="*/ 22470062 h 341"/>
              <a:gd name="T70" fmla="*/ 361481077 w 570"/>
              <a:gd name="T71" fmla="*/ 54927684 h 341"/>
              <a:gd name="T72" fmla="*/ 361481077 w 570"/>
              <a:gd name="T73" fmla="*/ 43693216 h 341"/>
              <a:gd name="T74" fmla="*/ 343720618 w 570"/>
              <a:gd name="T75" fmla="*/ 11235590 h 341"/>
              <a:gd name="T76" fmla="*/ 304020227 w 570"/>
              <a:gd name="T77" fmla="*/ 0 h 341"/>
              <a:gd name="T78" fmla="*/ 184918989 w 570"/>
              <a:gd name="T79" fmla="*/ 6242367 h 341"/>
              <a:gd name="T80" fmla="*/ 87758738 w 570"/>
              <a:gd name="T81" fmla="*/ 11235590 h 341"/>
              <a:gd name="T82" fmla="*/ 57460866 w 570"/>
              <a:gd name="T83" fmla="*/ 27464401 h 34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0"/>
              <a:gd name="T127" fmla="*/ 0 h 341"/>
              <a:gd name="T128" fmla="*/ 570 w 570"/>
              <a:gd name="T129" fmla="*/ 341 h 34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0" h="341">
                <a:moveTo>
                  <a:pt x="46" y="31"/>
                </a:moveTo>
                <a:lnTo>
                  <a:pt x="38" y="61"/>
                </a:lnTo>
                <a:lnTo>
                  <a:pt x="12" y="131"/>
                </a:lnTo>
                <a:lnTo>
                  <a:pt x="8" y="144"/>
                </a:lnTo>
                <a:lnTo>
                  <a:pt x="8" y="157"/>
                </a:lnTo>
                <a:lnTo>
                  <a:pt x="0" y="205"/>
                </a:lnTo>
                <a:lnTo>
                  <a:pt x="0" y="227"/>
                </a:lnTo>
                <a:lnTo>
                  <a:pt x="4" y="249"/>
                </a:lnTo>
                <a:lnTo>
                  <a:pt x="12" y="266"/>
                </a:lnTo>
                <a:lnTo>
                  <a:pt x="29" y="288"/>
                </a:lnTo>
                <a:lnTo>
                  <a:pt x="46" y="301"/>
                </a:lnTo>
                <a:lnTo>
                  <a:pt x="63" y="301"/>
                </a:lnTo>
                <a:lnTo>
                  <a:pt x="72" y="297"/>
                </a:lnTo>
                <a:lnTo>
                  <a:pt x="76" y="284"/>
                </a:lnTo>
                <a:lnTo>
                  <a:pt x="93" y="258"/>
                </a:lnTo>
                <a:lnTo>
                  <a:pt x="110" y="227"/>
                </a:lnTo>
                <a:lnTo>
                  <a:pt x="118" y="214"/>
                </a:lnTo>
                <a:lnTo>
                  <a:pt x="122" y="210"/>
                </a:lnTo>
                <a:lnTo>
                  <a:pt x="118" y="223"/>
                </a:lnTo>
                <a:lnTo>
                  <a:pt x="105" y="258"/>
                </a:lnTo>
                <a:lnTo>
                  <a:pt x="101" y="271"/>
                </a:lnTo>
                <a:lnTo>
                  <a:pt x="93" y="288"/>
                </a:lnTo>
                <a:lnTo>
                  <a:pt x="88" y="301"/>
                </a:lnTo>
                <a:lnTo>
                  <a:pt x="93" y="314"/>
                </a:lnTo>
                <a:lnTo>
                  <a:pt x="105" y="323"/>
                </a:lnTo>
                <a:lnTo>
                  <a:pt x="131" y="332"/>
                </a:lnTo>
                <a:lnTo>
                  <a:pt x="156" y="336"/>
                </a:lnTo>
                <a:lnTo>
                  <a:pt x="262" y="336"/>
                </a:lnTo>
                <a:lnTo>
                  <a:pt x="287" y="341"/>
                </a:lnTo>
                <a:lnTo>
                  <a:pt x="296" y="341"/>
                </a:lnTo>
                <a:lnTo>
                  <a:pt x="304" y="336"/>
                </a:lnTo>
                <a:lnTo>
                  <a:pt x="308" y="319"/>
                </a:lnTo>
                <a:lnTo>
                  <a:pt x="317" y="275"/>
                </a:lnTo>
                <a:lnTo>
                  <a:pt x="317" y="258"/>
                </a:lnTo>
                <a:lnTo>
                  <a:pt x="321" y="227"/>
                </a:lnTo>
                <a:lnTo>
                  <a:pt x="321" y="223"/>
                </a:lnTo>
                <a:lnTo>
                  <a:pt x="325" y="223"/>
                </a:lnTo>
                <a:lnTo>
                  <a:pt x="325" y="297"/>
                </a:lnTo>
                <a:lnTo>
                  <a:pt x="329" y="327"/>
                </a:lnTo>
                <a:lnTo>
                  <a:pt x="334" y="336"/>
                </a:lnTo>
                <a:lnTo>
                  <a:pt x="342" y="341"/>
                </a:lnTo>
                <a:lnTo>
                  <a:pt x="359" y="341"/>
                </a:lnTo>
                <a:lnTo>
                  <a:pt x="384" y="336"/>
                </a:lnTo>
                <a:lnTo>
                  <a:pt x="431" y="323"/>
                </a:lnTo>
                <a:lnTo>
                  <a:pt x="473" y="306"/>
                </a:lnTo>
                <a:lnTo>
                  <a:pt x="511" y="288"/>
                </a:lnTo>
                <a:lnTo>
                  <a:pt x="549" y="279"/>
                </a:lnTo>
                <a:lnTo>
                  <a:pt x="562" y="279"/>
                </a:lnTo>
                <a:lnTo>
                  <a:pt x="570" y="271"/>
                </a:lnTo>
                <a:lnTo>
                  <a:pt x="570" y="258"/>
                </a:lnTo>
                <a:lnTo>
                  <a:pt x="566" y="240"/>
                </a:lnTo>
                <a:lnTo>
                  <a:pt x="558" y="223"/>
                </a:lnTo>
                <a:lnTo>
                  <a:pt x="553" y="205"/>
                </a:lnTo>
                <a:lnTo>
                  <a:pt x="545" y="179"/>
                </a:lnTo>
                <a:lnTo>
                  <a:pt x="541" y="157"/>
                </a:lnTo>
                <a:lnTo>
                  <a:pt x="541" y="149"/>
                </a:lnTo>
                <a:lnTo>
                  <a:pt x="536" y="140"/>
                </a:lnTo>
                <a:lnTo>
                  <a:pt x="524" y="118"/>
                </a:lnTo>
                <a:lnTo>
                  <a:pt x="511" y="109"/>
                </a:lnTo>
                <a:lnTo>
                  <a:pt x="494" y="101"/>
                </a:lnTo>
                <a:lnTo>
                  <a:pt x="486" y="92"/>
                </a:lnTo>
                <a:lnTo>
                  <a:pt x="481" y="74"/>
                </a:lnTo>
                <a:lnTo>
                  <a:pt x="477" y="53"/>
                </a:lnTo>
                <a:lnTo>
                  <a:pt x="469" y="26"/>
                </a:lnTo>
                <a:lnTo>
                  <a:pt x="465" y="22"/>
                </a:lnTo>
                <a:lnTo>
                  <a:pt x="456" y="18"/>
                </a:lnTo>
                <a:lnTo>
                  <a:pt x="439" y="13"/>
                </a:lnTo>
                <a:lnTo>
                  <a:pt x="389" y="5"/>
                </a:lnTo>
                <a:lnTo>
                  <a:pt x="367" y="9"/>
                </a:lnTo>
                <a:lnTo>
                  <a:pt x="359" y="18"/>
                </a:lnTo>
                <a:lnTo>
                  <a:pt x="350" y="31"/>
                </a:lnTo>
                <a:lnTo>
                  <a:pt x="346" y="44"/>
                </a:lnTo>
                <a:lnTo>
                  <a:pt x="346" y="57"/>
                </a:lnTo>
                <a:lnTo>
                  <a:pt x="346" y="35"/>
                </a:lnTo>
                <a:lnTo>
                  <a:pt x="342" y="22"/>
                </a:lnTo>
                <a:lnTo>
                  <a:pt x="329" y="9"/>
                </a:lnTo>
                <a:lnTo>
                  <a:pt x="312" y="5"/>
                </a:lnTo>
                <a:lnTo>
                  <a:pt x="291" y="0"/>
                </a:lnTo>
                <a:lnTo>
                  <a:pt x="224" y="0"/>
                </a:lnTo>
                <a:lnTo>
                  <a:pt x="177" y="5"/>
                </a:lnTo>
                <a:lnTo>
                  <a:pt x="105" y="5"/>
                </a:lnTo>
                <a:lnTo>
                  <a:pt x="84" y="9"/>
                </a:lnTo>
                <a:lnTo>
                  <a:pt x="67" y="13"/>
                </a:lnTo>
                <a:lnTo>
                  <a:pt x="55" y="22"/>
                </a:lnTo>
                <a:lnTo>
                  <a:pt x="46" y="31"/>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72" name="Freeform 91"/>
          <p:cNvSpPr>
            <a:spLocks noChangeAspect="1"/>
          </p:cNvSpPr>
          <p:nvPr/>
        </p:nvSpPr>
        <p:spPr bwMode="auto">
          <a:xfrm>
            <a:off x="2805114" y="3695700"/>
            <a:ext cx="134937" cy="273050"/>
          </a:xfrm>
          <a:custGeom>
            <a:avLst/>
            <a:gdLst>
              <a:gd name="T0" fmla="*/ 49867970 w 131"/>
              <a:gd name="T1" fmla="*/ 0 h 245"/>
              <a:gd name="T2" fmla="*/ 23342038 w 131"/>
              <a:gd name="T3" fmla="*/ 86945820 h 245"/>
              <a:gd name="T4" fmla="*/ 18037265 w 131"/>
              <a:gd name="T5" fmla="*/ 103093659 h 245"/>
              <a:gd name="T6" fmla="*/ 18037265 w 131"/>
              <a:gd name="T7" fmla="*/ 119240383 h 245"/>
              <a:gd name="T8" fmla="*/ 9548595 w 131"/>
              <a:gd name="T9" fmla="*/ 178861149 h 245"/>
              <a:gd name="T10" fmla="*/ 9548595 w 131"/>
              <a:gd name="T11" fmla="*/ 206186203 h 245"/>
              <a:gd name="T12" fmla="*/ 13793443 w 131"/>
              <a:gd name="T13" fmla="*/ 233512371 h 245"/>
              <a:gd name="T14" fmla="*/ 23342038 w 131"/>
              <a:gd name="T15" fmla="*/ 254627490 h 245"/>
              <a:gd name="T16" fmla="*/ 40318349 w 131"/>
              <a:gd name="T17" fmla="*/ 276985264 h 245"/>
              <a:gd name="T18" fmla="*/ 54111788 w 131"/>
              <a:gd name="T19" fmla="*/ 293133172 h 245"/>
              <a:gd name="T20" fmla="*/ 72149061 w 131"/>
              <a:gd name="T21" fmla="*/ 293133172 h 245"/>
              <a:gd name="T22" fmla="*/ 76392880 w 131"/>
              <a:gd name="T23" fmla="*/ 288164708 h 245"/>
              <a:gd name="T24" fmla="*/ 81697652 w 131"/>
              <a:gd name="T25" fmla="*/ 276985264 h 245"/>
              <a:gd name="T26" fmla="*/ 98673955 w 131"/>
              <a:gd name="T27" fmla="*/ 244691816 h 245"/>
              <a:gd name="T28" fmla="*/ 116711212 w 131"/>
              <a:gd name="T29" fmla="*/ 206186203 h 245"/>
              <a:gd name="T30" fmla="*/ 126259803 w 131"/>
              <a:gd name="T31" fmla="*/ 190039479 h 245"/>
              <a:gd name="T32" fmla="*/ 130504651 w 131"/>
              <a:gd name="T33" fmla="*/ 185071085 h 245"/>
              <a:gd name="T34" fmla="*/ 138992320 w 131"/>
              <a:gd name="T35" fmla="*/ 185071085 h 245"/>
              <a:gd name="T36" fmla="*/ 134748470 w 131"/>
              <a:gd name="T37" fmla="*/ 190039479 h 245"/>
              <a:gd name="T38" fmla="*/ 126259803 w 131"/>
              <a:gd name="T39" fmla="*/ 206186203 h 245"/>
              <a:gd name="T40" fmla="*/ 108222546 w 131"/>
              <a:gd name="T41" fmla="*/ 244691816 h 245"/>
              <a:gd name="T42" fmla="*/ 90186319 w 131"/>
              <a:gd name="T43" fmla="*/ 276985264 h 245"/>
              <a:gd name="T44" fmla="*/ 85941470 w 131"/>
              <a:gd name="T45" fmla="*/ 293133172 h 245"/>
              <a:gd name="T46" fmla="*/ 81697652 w 131"/>
              <a:gd name="T47" fmla="*/ 298101567 h 245"/>
              <a:gd name="T48" fmla="*/ 72149061 w 131"/>
              <a:gd name="T49" fmla="*/ 304311502 h 245"/>
              <a:gd name="T50" fmla="*/ 54111788 w 131"/>
              <a:gd name="T51" fmla="*/ 304311502 h 245"/>
              <a:gd name="T52" fmla="*/ 36074531 w 131"/>
              <a:gd name="T53" fmla="*/ 288164708 h 245"/>
              <a:gd name="T54" fmla="*/ 31830704 w 131"/>
              <a:gd name="T55" fmla="*/ 281953658 h 245"/>
              <a:gd name="T56" fmla="*/ 13793443 w 131"/>
              <a:gd name="T57" fmla="*/ 254627490 h 245"/>
              <a:gd name="T58" fmla="*/ 5304775 w 131"/>
              <a:gd name="T59" fmla="*/ 233512371 h 245"/>
              <a:gd name="T60" fmla="*/ 0 w 131"/>
              <a:gd name="T61" fmla="*/ 206186203 h 245"/>
              <a:gd name="T62" fmla="*/ 0 w 131"/>
              <a:gd name="T63" fmla="*/ 178861149 h 245"/>
              <a:gd name="T64" fmla="*/ 9548595 w 131"/>
              <a:gd name="T65" fmla="*/ 119240383 h 245"/>
              <a:gd name="T66" fmla="*/ 9548595 w 131"/>
              <a:gd name="T67" fmla="*/ 103093659 h 245"/>
              <a:gd name="T68" fmla="*/ 13793443 w 131"/>
              <a:gd name="T69" fmla="*/ 86945820 h 245"/>
              <a:gd name="T70" fmla="*/ 40318349 w 131"/>
              <a:gd name="T71" fmla="*/ 0 h 245"/>
              <a:gd name="T72" fmla="*/ 49867970 w 131"/>
              <a:gd name="T73" fmla="*/ 0 h 24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31"/>
              <a:gd name="T112" fmla="*/ 0 h 245"/>
              <a:gd name="T113" fmla="*/ 131 w 131"/>
              <a:gd name="T114" fmla="*/ 245 h 24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31" h="245">
                <a:moveTo>
                  <a:pt x="47" y="0"/>
                </a:moveTo>
                <a:lnTo>
                  <a:pt x="22" y="70"/>
                </a:lnTo>
                <a:lnTo>
                  <a:pt x="17" y="83"/>
                </a:lnTo>
                <a:lnTo>
                  <a:pt x="17" y="96"/>
                </a:lnTo>
                <a:lnTo>
                  <a:pt x="9" y="144"/>
                </a:lnTo>
                <a:lnTo>
                  <a:pt x="9" y="166"/>
                </a:lnTo>
                <a:lnTo>
                  <a:pt x="13" y="188"/>
                </a:lnTo>
                <a:lnTo>
                  <a:pt x="22" y="205"/>
                </a:lnTo>
                <a:lnTo>
                  <a:pt x="38" y="223"/>
                </a:lnTo>
                <a:lnTo>
                  <a:pt x="51" y="236"/>
                </a:lnTo>
                <a:lnTo>
                  <a:pt x="68" y="236"/>
                </a:lnTo>
                <a:lnTo>
                  <a:pt x="72" y="232"/>
                </a:lnTo>
                <a:lnTo>
                  <a:pt x="77" y="223"/>
                </a:lnTo>
                <a:lnTo>
                  <a:pt x="93" y="197"/>
                </a:lnTo>
                <a:lnTo>
                  <a:pt x="110" y="166"/>
                </a:lnTo>
                <a:lnTo>
                  <a:pt x="119" y="153"/>
                </a:lnTo>
                <a:lnTo>
                  <a:pt x="123" y="149"/>
                </a:lnTo>
                <a:lnTo>
                  <a:pt x="131" y="149"/>
                </a:lnTo>
                <a:lnTo>
                  <a:pt x="127" y="153"/>
                </a:lnTo>
                <a:lnTo>
                  <a:pt x="119" y="166"/>
                </a:lnTo>
                <a:lnTo>
                  <a:pt x="102" y="197"/>
                </a:lnTo>
                <a:lnTo>
                  <a:pt x="85" y="223"/>
                </a:lnTo>
                <a:lnTo>
                  <a:pt x="81" y="236"/>
                </a:lnTo>
                <a:lnTo>
                  <a:pt x="77" y="240"/>
                </a:lnTo>
                <a:lnTo>
                  <a:pt x="68" y="245"/>
                </a:lnTo>
                <a:lnTo>
                  <a:pt x="51" y="245"/>
                </a:lnTo>
                <a:lnTo>
                  <a:pt x="34" y="232"/>
                </a:lnTo>
                <a:lnTo>
                  <a:pt x="30" y="227"/>
                </a:lnTo>
                <a:lnTo>
                  <a:pt x="13" y="205"/>
                </a:lnTo>
                <a:lnTo>
                  <a:pt x="5" y="188"/>
                </a:lnTo>
                <a:lnTo>
                  <a:pt x="0" y="166"/>
                </a:lnTo>
                <a:lnTo>
                  <a:pt x="0" y="144"/>
                </a:lnTo>
                <a:lnTo>
                  <a:pt x="9" y="96"/>
                </a:lnTo>
                <a:lnTo>
                  <a:pt x="9" y="83"/>
                </a:lnTo>
                <a:lnTo>
                  <a:pt x="13" y="70"/>
                </a:lnTo>
                <a:lnTo>
                  <a:pt x="38" y="0"/>
                </a:lnTo>
                <a:lnTo>
                  <a:pt x="4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73" name="Freeform 92"/>
          <p:cNvSpPr>
            <a:spLocks noChangeAspect="1"/>
          </p:cNvSpPr>
          <p:nvPr/>
        </p:nvSpPr>
        <p:spPr bwMode="auto">
          <a:xfrm>
            <a:off x="2897189" y="3627438"/>
            <a:ext cx="503237" cy="387350"/>
          </a:xfrm>
          <a:custGeom>
            <a:avLst/>
            <a:gdLst>
              <a:gd name="T0" fmla="*/ 44300266 w 490"/>
              <a:gd name="T1" fmla="*/ 264720580 h 345"/>
              <a:gd name="T2" fmla="*/ 27423337 w 490"/>
              <a:gd name="T3" fmla="*/ 325228067 h 345"/>
              <a:gd name="T4" fmla="*/ 13711668 w 490"/>
              <a:gd name="T5" fmla="*/ 363045764 h 345"/>
              <a:gd name="T6" fmla="*/ 13711668 w 490"/>
              <a:gd name="T7" fmla="*/ 395821176 h 345"/>
              <a:gd name="T8" fmla="*/ 49573983 w 490"/>
              <a:gd name="T9" fmla="*/ 412207760 h 345"/>
              <a:gd name="T10" fmla="*/ 187747472 w 490"/>
              <a:gd name="T11" fmla="*/ 418510896 h 345"/>
              <a:gd name="T12" fmla="*/ 223608748 w 490"/>
              <a:gd name="T13" fmla="*/ 423553181 h 345"/>
              <a:gd name="T14" fmla="*/ 232046695 w 490"/>
              <a:gd name="T15" fmla="*/ 402123190 h 345"/>
              <a:gd name="T16" fmla="*/ 240484642 w 490"/>
              <a:gd name="T17" fmla="*/ 325228067 h 345"/>
              <a:gd name="T18" fmla="*/ 245758359 w 490"/>
              <a:gd name="T19" fmla="*/ 281108286 h 345"/>
              <a:gd name="T20" fmla="*/ 254196307 w 490"/>
              <a:gd name="T21" fmla="*/ 274805150 h 345"/>
              <a:gd name="T22" fmla="*/ 258416307 w 490"/>
              <a:gd name="T23" fmla="*/ 374391186 h 345"/>
              <a:gd name="T24" fmla="*/ 267908998 w 490"/>
              <a:gd name="T25" fmla="*/ 418510896 h 345"/>
              <a:gd name="T26" fmla="*/ 290058674 w 490"/>
              <a:gd name="T27" fmla="*/ 423553181 h 345"/>
              <a:gd name="T28" fmla="*/ 366001226 w 490"/>
              <a:gd name="T29" fmla="*/ 402123190 h 345"/>
              <a:gd name="T30" fmla="*/ 450381726 w 490"/>
              <a:gd name="T31" fmla="*/ 358003479 h 345"/>
              <a:gd name="T32" fmla="*/ 504174667 w 490"/>
              <a:gd name="T33" fmla="*/ 346658058 h 345"/>
              <a:gd name="T34" fmla="*/ 508393640 w 490"/>
              <a:gd name="T35" fmla="*/ 325228067 h 345"/>
              <a:gd name="T36" fmla="*/ 494681976 w 490"/>
              <a:gd name="T37" fmla="*/ 281108286 h 345"/>
              <a:gd name="T38" fmla="*/ 482025055 w 490"/>
              <a:gd name="T39" fmla="*/ 225643154 h 345"/>
              <a:gd name="T40" fmla="*/ 476750311 w 490"/>
              <a:gd name="T41" fmla="*/ 187825457 h 345"/>
              <a:gd name="T42" fmla="*/ 459874417 w 490"/>
              <a:gd name="T43" fmla="*/ 153790316 h 345"/>
              <a:gd name="T44" fmla="*/ 432451088 w 490"/>
              <a:gd name="T45" fmla="*/ 132360290 h 345"/>
              <a:gd name="T46" fmla="*/ 418739424 w 490"/>
              <a:gd name="T47" fmla="*/ 115972584 h 345"/>
              <a:gd name="T48" fmla="*/ 410301476 w 490"/>
              <a:gd name="T49" fmla="*/ 66810571 h 345"/>
              <a:gd name="T50" fmla="*/ 401862502 w 490"/>
              <a:gd name="T51" fmla="*/ 32775421 h 345"/>
              <a:gd name="T52" fmla="*/ 374439174 w 490"/>
              <a:gd name="T53" fmla="*/ 22690851 h 345"/>
              <a:gd name="T54" fmla="*/ 298496621 w 490"/>
              <a:gd name="T55" fmla="*/ 16387710 h 345"/>
              <a:gd name="T56" fmla="*/ 285839700 w 490"/>
              <a:gd name="T57" fmla="*/ 39077444 h 345"/>
              <a:gd name="T58" fmla="*/ 280565983 w 490"/>
              <a:gd name="T59" fmla="*/ 71852856 h 345"/>
              <a:gd name="T60" fmla="*/ 272128036 w 490"/>
              <a:gd name="T61" fmla="*/ 55465150 h 345"/>
              <a:gd name="T62" fmla="*/ 285839700 w 490"/>
              <a:gd name="T63" fmla="*/ 22690851 h 345"/>
              <a:gd name="T64" fmla="*/ 298496621 w 490"/>
              <a:gd name="T65" fmla="*/ 6303139 h 345"/>
              <a:gd name="T66" fmla="*/ 374439174 w 490"/>
              <a:gd name="T67" fmla="*/ 11345426 h 345"/>
              <a:gd name="T68" fmla="*/ 401862502 w 490"/>
              <a:gd name="T69" fmla="*/ 22690851 h 345"/>
              <a:gd name="T70" fmla="*/ 410301476 w 490"/>
              <a:gd name="T71" fmla="*/ 32775421 h 345"/>
              <a:gd name="T72" fmla="*/ 424013141 w 490"/>
              <a:gd name="T73" fmla="*/ 93282864 h 345"/>
              <a:gd name="T74" fmla="*/ 432451088 w 490"/>
              <a:gd name="T75" fmla="*/ 121014869 h 345"/>
              <a:gd name="T76" fmla="*/ 464093390 w 490"/>
              <a:gd name="T77" fmla="*/ 143705711 h 345"/>
              <a:gd name="T78" fmla="*/ 482025055 w 490"/>
              <a:gd name="T79" fmla="*/ 176481159 h 345"/>
              <a:gd name="T80" fmla="*/ 486244029 w 490"/>
              <a:gd name="T81" fmla="*/ 197910027 h 345"/>
              <a:gd name="T82" fmla="*/ 499955693 w 490"/>
              <a:gd name="T83" fmla="*/ 258417444 h 345"/>
              <a:gd name="T84" fmla="*/ 512612614 w 490"/>
              <a:gd name="T85" fmla="*/ 302538347 h 345"/>
              <a:gd name="T86" fmla="*/ 516831588 w 490"/>
              <a:gd name="T87" fmla="*/ 341615773 h 345"/>
              <a:gd name="T88" fmla="*/ 504174667 w 490"/>
              <a:gd name="T89" fmla="*/ 358003479 h 345"/>
              <a:gd name="T90" fmla="*/ 450381726 w 490"/>
              <a:gd name="T91" fmla="*/ 369348901 h 345"/>
              <a:gd name="T92" fmla="*/ 366001226 w 490"/>
              <a:gd name="T93" fmla="*/ 412207760 h 345"/>
              <a:gd name="T94" fmla="*/ 290058674 w 490"/>
              <a:gd name="T95" fmla="*/ 434898602 h 345"/>
              <a:gd name="T96" fmla="*/ 263690024 w 490"/>
              <a:gd name="T97" fmla="*/ 429856318 h 345"/>
              <a:gd name="T98" fmla="*/ 254196307 w 490"/>
              <a:gd name="T99" fmla="*/ 412207760 h 345"/>
              <a:gd name="T100" fmla="*/ 249977333 w 490"/>
              <a:gd name="T101" fmla="*/ 286150571 h 345"/>
              <a:gd name="T102" fmla="*/ 254196307 w 490"/>
              <a:gd name="T103" fmla="*/ 286150571 h 345"/>
              <a:gd name="T104" fmla="*/ 249977333 w 490"/>
              <a:gd name="T105" fmla="*/ 346658058 h 345"/>
              <a:gd name="T106" fmla="*/ 236265669 w 490"/>
              <a:gd name="T107" fmla="*/ 423553181 h 345"/>
              <a:gd name="T108" fmla="*/ 223608748 w 490"/>
              <a:gd name="T109" fmla="*/ 434898602 h 345"/>
              <a:gd name="T110" fmla="*/ 187747472 w 490"/>
              <a:gd name="T111" fmla="*/ 429856318 h 345"/>
              <a:gd name="T112" fmla="*/ 49573983 w 490"/>
              <a:gd name="T113" fmla="*/ 423553181 h 345"/>
              <a:gd name="T114" fmla="*/ 9492695 w 490"/>
              <a:gd name="T115" fmla="*/ 402123190 h 345"/>
              <a:gd name="T116" fmla="*/ 0 w 490"/>
              <a:gd name="T117" fmla="*/ 379433470 h 345"/>
              <a:gd name="T118" fmla="*/ 13711668 w 490"/>
              <a:gd name="T119" fmla="*/ 341615773 h 345"/>
              <a:gd name="T120" fmla="*/ 31642310 w 490"/>
              <a:gd name="T121" fmla="*/ 281108286 h 345"/>
              <a:gd name="T122" fmla="*/ 35861292 w 490"/>
              <a:gd name="T123" fmla="*/ 264720580 h 34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90"/>
              <a:gd name="T187" fmla="*/ 0 h 345"/>
              <a:gd name="T188" fmla="*/ 490 w 490"/>
              <a:gd name="T189" fmla="*/ 345 h 34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90" h="345">
                <a:moveTo>
                  <a:pt x="34" y="210"/>
                </a:moveTo>
                <a:lnTo>
                  <a:pt x="42" y="210"/>
                </a:lnTo>
                <a:lnTo>
                  <a:pt x="38" y="223"/>
                </a:lnTo>
                <a:lnTo>
                  <a:pt x="26" y="258"/>
                </a:lnTo>
                <a:lnTo>
                  <a:pt x="21" y="271"/>
                </a:lnTo>
                <a:lnTo>
                  <a:pt x="13" y="288"/>
                </a:lnTo>
                <a:lnTo>
                  <a:pt x="9" y="301"/>
                </a:lnTo>
                <a:lnTo>
                  <a:pt x="13" y="314"/>
                </a:lnTo>
                <a:lnTo>
                  <a:pt x="21" y="319"/>
                </a:lnTo>
                <a:lnTo>
                  <a:pt x="47" y="327"/>
                </a:lnTo>
                <a:lnTo>
                  <a:pt x="72" y="332"/>
                </a:lnTo>
                <a:lnTo>
                  <a:pt x="178" y="332"/>
                </a:lnTo>
                <a:lnTo>
                  <a:pt x="203" y="336"/>
                </a:lnTo>
                <a:lnTo>
                  <a:pt x="212" y="336"/>
                </a:lnTo>
                <a:lnTo>
                  <a:pt x="216" y="332"/>
                </a:lnTo>
                <a:lnTo>
                  <a:pt x="220" y="319"/>
                </a:lnTo>
                <a:lnTo>
                  <a:pt x="228" y="275"/>
                </a:lnTo>
                <a:lnTo>
                  <a:pt x="228" y="258"/>
                </a:lnTo>
                <a:lnTo>
                  <a:pt x="233" y="227"/>
                </a:lnTo>
                <a:lnTo>
                  <a:pt x="233" y="223"/>
                </a:lnTo>
                <a:lnTo>
                  <a:pt x="237" y="218"/>
                </a:lnTo>
                <a:lnTo>
                  <a:pt x="241" y="218"/>
                </a:lnTo>
                <a:lnTo>
                  <a:pt x="245" y="223"/>
                </a:lnTo>
                <a:lnTo>
                  <a:pt x="245" y="297"/>
                </a:lnTo>
                <a:lnTo>
                  <a:pt x="250" y="327"/>
                </a:lnTo>
                <a:lnTo>
                  <a:pt x="254" y="332"/>
                </a:lnTo>
                <a:lnTo>
                  <a:pt x="258" y="336"/>
                </a:lnTo>
                <a:lnTo>
                  <a:pt x="275" y="336"/>
                </a:lnTo>
                <a:lnTo>
                  <a:pt x="300" y="332"/>
                </a:lnTo>
                <a:lnTo>
                  <a:pt x="347" y="319"/>
                </a:lnTo>
                <a:lnTo>
                  <a:pt x="389" y="301"/>
                </a:lnTo>
                <a:lnTo>
                  <a:pt x="427" y="284"/>
                </a:lnTo>
                <a:lnTo>
                  <a:pt x="465" y="275"/>
                </a:lnTo>
                <a:lnTo>
                  <a:pt x="478" y="275"/>
                </a:lnTo>
                <a:lnTo>
                  <a:pt x="482" y="271"/>
                </a:lnTo>
                <a:lnTo>
                  <a:pt x="482" y="258"/>
                </a:lnTo>
                <a:lnTo>
                  <a:pt x="478" y="240"/>
                </a:lnTo>
                <a:lnTo>
                  <a:pt x="469" y="223"/>
                </a:lnTo>
                <a:lnTo>
                  <a:pt x="465" y="205"/>
                </a:lnTo>
                <a:lnTo>
                  <a:pt x="457" y="179"/>
                </a:lnTo>
                <a:lnTo>
                  <a:pt x="452" y="157"/>
                </a:lnTo>
                <a:lnTo>
                  <a:pt x="452" y="149"/>
                </a:lnTo>
                <a:lnTo>
                  <a:pt x="448" y="140"/>
                </a:lnTo>
                <a:lnTo>
                  <a:pt x="436" y="122"/>
                </a:lnTo>
                <a:lnTo>
                  <a:pt x="427" y="114"/>
                </a:lnTo>
                <a:lnTo>
                  <a:pt x="410" y="105"/>
                </a:lnTo>
                <a:lnTo>
                  <a:pt x="406" y="101"/>
                </a:lnTo>
                <a:lnTo>
                  <a:pt x="397" y="92"/>
                </a:lnTo>
                <a:lnTo>
                  <a:pt x="393" y="74"/>
                </a:lnTo>
                <a:lnTo>
                  <a:pt x="389" y="53"/>
                </a:lnTo>
                <a:lnTo>
                  <a:pt x="381" y="26"/>
                </a:lnTo>
                <a:lnTo>
                  <a:pt x="372" y="22"/>
                </a:lnTo>
                <a:lnTo>
                  <a:pt x="355" y="18"/>
                </a:lnTo>
                <a:lnTo>
                  <a:pt x="305" y="9"/>
                </a:lnTo>
                <a:lnTo>
                  <a:pt x="283" y="13"/>
                </a:lnTo>
                <a:lnTo>
                  <a:pt x="279" y="18"/>
                </a:lnTo>
                <a:lnTo>
                  <a:pt x="271" y="31"/>
                </a:lnTo>
                <a:lnTo>
                  <a:pt x="266" y="44"/>
                </a:lnTo>
                <a:lnTo>
                  <a:pt x="266" y="57"/>
                </a:lnTo>
                <a:lnTo>
                  <a:pt x="258" y="57"/>
                </a:lnTo>
                <a:lnTo>
                  <a:pt x="258" y="44"/>
                </a:lnTo>
                <a:lnTo>
                  <a:pt x="262" y="31"/>
                </a:lnTo>
                <a:lnTo>
                  <a:pt x="271" y="18"/>
                </a:lnTo>
                <a:lnTo>
                  <a:pt x="279" y="9"/>
                </a:lnTo>
                <a:lnTo>
                  <a:pt x="283" y="5"/>
                </a:lnTo>
                <a:lnTo>
                  <a:pt x="305" y="0"/>
                </a:lnTo>
                <a:lnTo>
                  <a:pt x="355" y="9"/>
                </a:lnTo>
                <a:lnTo>
                  <a:pt x="372" y="13"/>
                </a:lnTo>
                <a:lnTo>
                  <a:pt x="381" y="18"/>
                </a:lnTo>
                <a:lnTo>
                  <a:pt x="385" y="22"/>
                </a:lnTo>
                <a:lnTo>
                  <a:pt x="389" y="26"/>
                </a:lnTo>
                <a:lnTo>
                  <a:pt x="397" y="53"/>
                </a:lnTo>
                <a:lnTo>
                  <a:pt x="402" y="74"/>
                </a:lnTo>
                <a:lnTo>
                  <a:pt x="406" y="92"/>
                </a:lnTo>
                <a:lnTo>
                  <a:pt x="410" y="96"/>
                </a:lnTo>
                <a:lnTo>
                  <a:pt x="427" y="105"/>
                </a:lnTo>
                <a:lnTo>
                  <a:pt x="440" y="114"/>
                </a:lnTo>
                <a:lnTo>
                  <a:pt x="444" y="118"/>
                </a:lnTo>
                <a:lnTo>
                  <a:pt x="457" y="140"/>
                </a:lnTo>
                <a:lnTo>
                  <a:pt x="461" y="149"/>
                </a:lnTo>
                <a:lnTo>
                  <a:pt x="461" y="157"/>
                </a:lnTo>
                <a:lnTo>
                  <a:pt x="465" y="179"/>
                </a:lnTo>
                <a:lnTo>
                  <a:pt x="474" y="205"/>
                </a:lnTo>
                <a:lnTo>
                  <a:pt x="478" y="223"/>
                </a:lnTo>
                <a:lnTo>
                  <a:pt x="486" y="240"/>
                </a:lnTo>
                <a:lnTo>
                  <a:pt x="490" y="258"/>
                </a:lnTo>
                <a:lnTo>
                  <a:pt x="490" y="271"/>
                </a:lnTo>
                <a:lnTo>
                  <a:pt x="482" y="279"/>
                </a:lnTo>
                <a:lnTo>
                  <a:pt x="478" y="284"/>
                </a:lnTo>
                <a:lnTo>
                  <a:pt x="465" y="284"/>
                </a:lnTo>
                <a:lnTo>
                  <a:pt x="427" y="293"/>
                </a:lnTo>
                <a:lnTo>
                  <a:pt x="389" y="310"/>
                </a:lnTo>
                <a:lnTo>
                  <a:pt x="347" y="327"/>
                </a:lnTo>
                <a:lnTo>
                  <a:pt x="300" y="341"/>
                </a:lnTo>
                <a:lnTo>
                  <a:pt x="275" y="345"/>
                </a:lnTo>
                <a:lnTo>
                  <a:pt x="258" y="345"/>
                </a:lnTo>
                <a:lnTo>
                  <a:pt x="250" y="341"/>
                </a:lnTo>
                <a:lnTo>
                  <a:pt x="245" y="336"/>
                </a:lnTo>
                <a:lnTo>
                  <a:pt x="241" y="327"/>
                </a:lnTo>
                <a:lnTo>
                  <a:pt x="237" y="297"/>
                </a:lnTo>
                <a:lnTo>
                  <a:pt x="237" y="227"/>
                </a:lnTo>
                <a:lnTo>
                  <a:pt x="241" y="227"/>
                </a:lnTo>
                <a:lnTo>
                  <a:pt x="237" y="258"/>
                </a:lnTo>
                <a:lnTo>
                  <a:pt x="237" y="275"/>
                </a:lnTo>
                <a:lnTo>
                  <a:pt x="228" y="319"/>
                </a:lnTo>
                <a:lnTo>
                  <a:pt x="224" y="336"/>
                </a:lnTo>
                <a:lnTo>
                  <a:pt x="220" y="341"/>
                </a:lnTo>
                <a:lnTo>
                  <a:pt x="212" y="345"/>
                </a:lnTo>
                <a:lnTo>
                  <a:pt x="203" y="345"/>
                </a:lnTo>
                <a:lnTo>
                  <a:pt x="178" y="341"/>
                </a:lnTo>
                <a:lnTo>
                  <a:pt x="72" y="341"/>
                </a:lnTo>
                <a:lnTo>
                  <a:pt x="47" y="336"/>
                </a:lnTo>
                <a:lnTo>
                  <a:pt x="21" y="327"/>
                </a:lnTo>
                <a:lnTo>
                  <a:pt x="9" y="319"/>
                </a:lnTo>
                <a:lnTo>
                  <a:pt x="4" y="314"/>
                </a:lnTo>
                <a:lnTo>
                  <a:pt x="0" y="301"/>
                </a:lnTo>
                <a:lnTo>
                  <a:pt x="4" y="288"/>
                </a:lnTo>
                <a:lnTo>
                  <a:pt x="13" y="271"/>
                </a:lnTo>
                <a:lnTo>
                  <a:pt x="17" y="258"/>
                </a:lnTo>
                <a:lnTo>
                  <a:pt x="30" y="223"/>
                </a:lnTo>
                <a:lnTo>
                  <a:pt x="34" y="21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74" name="Freeform 93"/>
          <p:cNvSpPr>
            <a:spLocks noChangeAspect="1"/>
          </p:cNvSpPr>
          <p:nvPr/>
        </p:nvSpPr>
        <p:spPr bwMode="auto">
          <a:xfrm>
            <a:off x="2855914" y="3622675"/>
            <a:ext cx="314325" cy="69850"/>
          </a:xfrm>
          <a:custGeom>
            <a:avLst/>
            <a:gdLst>
              <a:gd name="T0" fmla="*/ 312448239 w 308"/>
              <a:gd name="T1" fmla="*/ 79983991 h 61"/>
              <a:gd name="T2" fmla="*/ 312448239 w 308"/>
              <a:gd name="T3" fmla="*/ 51137076 h 61"/>
              <a:gd name="T4" fmla="*/ 308282413 w 308"/>
              <a:gd name="T5" fmla="*/ 34091381 h 61"/>
              <a:gd name="T6" fmla="*/ 298908797 w 308"/>
              <a:gd name="T7" fmla="*/ 22290169 h 61"/>
              <a:gd name="T8" fmla="*/ 281203530 w 308"/>
              <a:gd name="T9" fmla="*/ 17045690 h 61"/>
              <a:gd name="T10" fmla="*/ 259331353 w 308"/>
              <a:gd name="T11" fmla="*/ 11801216 h 61"/>
              <a:gd name="T12" fmla="*/ 189551231 w 308"/>
              <a:gd name="T13" fmla="*/ 11801216 h 61"/>
              <a:gd name="T14" fmla="*/ 140601254 w 308"/>
              <a:gd name="T15" fmla="*/ 17045690 h 61"/>
              <a:gd name="T16" fmla="*/ 65614313 w 308"/>
              <a:gd name="T17" fmla="*/ 17045690 h 61"/>
              <a:gd name="T18" fmla="*/ 43742200 w 308"/>
              <a:gd name="T19" fmla="*/ 22290169 h 61"/>
              <a:gd name="T20" fmla="*/ 26036925 w 308"/>
              <a:gd name="T21" fmla="*/ 28846907 h 61"/>
              <a:gd name="T22" fmla="*/ 13539446 w 308"/>
              <a:gd name="T23" fmla="*/ 39335864 h 61"/>
              <a:gd name="T24" fmla="*/ 8331652 w 308"/>
              <a:gd name="T25" fmla="*/ 45892601 h 61"/>
              <a:gd name="T26" fmla="*/ 0 w 308"/>
              <a:gd name="T27" fmla="*/ 45892601 h 61"/>
              <a:gd name="T28" fmla="*/ 8331652 w 308"/>
              <a:gd name="T29" fmla="*/ 34091381 h 61"/>
              <a:gd name="T30" fmla="*/ 13539446 w 308"/>
              <a:gd name="T31" fmla="*/ 28846907 h 61"/>
              <a:gd name="T32" fmla="*/ 26036925 w 308"/>
              <a:gd name="T33" fmla="*/ 17045690 h 61"/>
              <a:gd name="T34" fmla="*/ 43742200 w 308"/>
              <a:gd name="T35" fmla="*/ 11801216 h 61"/>
              <a:gd name="T36" fmla="*/ 65614313 w 308"/>
              <a:gd name="T37" fmla="*/ 5244476 h 61"/>
              <a:gd name="T38" fmla="*/ 140601254 w 308"/>
              <a:gd name="T39" fmla="*/ 5244476 h 61"/>
              <a:gd name="T40" fmla="*/ 189551231 w 308"/>
              <a:gd name="T41" fmla="*/ 0 h 61"/>
              <a:gd name="T42" fmla="*/ 259331353 w 308"/>
              <a:gd name="T43" fmla="*/ 0 h 61"/>
              <a:gd name="T44" fmla="*/ 281203530 w 308"/>
              <a:gd name="T45" fmla="*/ 5244476 h 61"/>
              <a:gd name="T46" fmla="*/ 298908797 w 308"/>
              <a:gd name="T47" fmla="*/ 11801216 h 61"/>
              <a:gd name="T48" fmla="*/ 304115568 w 308"/>
              <a:gd name="T49" fmla="*/ 17045690 h 61"/>
              <a:gd name="T50" fmla="*/ 316614064 w 308"/>
              <a:gd name="T51" fmla="*/ 34091381 h 61"/>
              <a:gd name="T52" fmla="*/ 320779889 w 308"/>
              <a:gd name="T53" fmla="*/ 51137076 h 61"/>
              <a:gd name="T54" fmla="*/ 320779889 w 308"/>
              <a:gd name="T55" fmla="*/ 79983991 h 61"/>
              <a:gd name="T56" fmla="*/ 312448239 w 308"/>
              <a:gd name="T57" fmla="*/ 79983991 h 6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08"/>
              <a:gd name="T88" fmla="*/ 0 h 61"/>
              <a:gd name="T89" fmla="*/ 308 w 308"/>
              <a:gd name="T90" fmla="*/ 61 h 6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08" h="61">
                <a:moveTo>
                  <a:pt x="300" y="61"/>
                </a:moveTo>
                <a:lnTo>
                  <a:pt x="300" y="39"/>
                </a:lnTo>
                <a:lnTo>
                  <a:pt x="296" y="26"/>
                </a:lnTo>
                <a:lnTo>
                  <a:pt x="287" y="17"/>
                </a:lnTo>
                <a:lnTo>
                  <a:pt x="270" y="13"/>
                </a:lnTo>
                <a:lnTo>
                  <a:pt x="249" y="9"/>
                </a:lnTo>
                <a:lnTo>
                  <a:pt x="182" y="9"/>
                </a:lnTo>
                <a:lnTo>
                  <a:pt x="135" y="13"/>
                </a:lnTo>
                <a:lnTo>
                  <a:pt x="63" y="13"/>
                </a:lnTo>
                <a:lnTo>
                  <a:pt x="42" y="17"/>
                </a:lnTo>
                <a:lnTo>
                  <a:pt x="25" y="22"/>
                </a:lnTo>
                <a:lnTo>
                  <a:pt x="13" y="30"/>
                </a:lnTo>
                <a:lnTo>
                  <a:pt x="8" y="35"/>
                </a:lnTo>
                <a:lnTo>
                  <a:pt x="0" y="35"/>
                </a:lnTo>
                <a:lnTo>
                  <a:pt x="8" y="26"/>
                </a:lnTo>
                <a:lnTo>
                  <a:pt x="13" y="22"/>
                </a:lnTo>
                <a:lnTo>
                  <a:pt x="25" y="13"/>
                </a:lnTo>
                <a:lnTo>
                  <a:pt x="42" y="9"/>
                </a:lnTo>
                <a:lnTo>
                  <a:pt x="63" y="4"/>
                </a:lnTo>
                <a:lnTo>
                  <a:pt x="135" y="4"/>
                </a:lnTo>
                <a:lnTo>
                  <a:pt x="182" y="0"/>
                </a:lnTo>
                <a:lnTo>
                  <a:pt x="249" y="0"/>
                </a:lnTo>
                <a:lnTo>
                  <a:pt x="270" y="4"/>
                </a:lnTo>
                <a:lnTo>
                  <a:pt x="287" y="9"/>
                </a:lnTo>
                <a:lnTo>
                  <a:pt x="292" y="13"/>
                </a:lnTo>
                <a:lnTo>
                  <a:pt x="304" y="26"/>
                </a:lnTo>
                <a:lnTo>
                  <a:pt x="308" y="39"/>
                </a:lnTo>
                <a:lnTo>
                  <a:pt x="308" y="61"/>
                </a:lnTo>
                <a:lnTo>
                  <a:pt x="300" y="61"/>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75" name="Freeform 94"/>
          <p:cNvSpPr>
            <a:spLocks noChangeAspect="1"/>
          </p:cNvSpPr>
          <p:nvPr/>
        </p:nvSpPr>
        <p:spPr bwMode="auto">
          <a:xfrm>
            <a:off x="2846389" y="3662364"/>
            <a:ext cx="15875" cy="33337"/>
          </a:xfrm>
          <a:custGeom>
            <a:avLst/>
            <a:gdLst>
              <a:gd name="T0" fmla="*/ 14824446 w 17"/>
              <a:gd name="T1" fmla="*/ 0 h 30"/>
              <a:gd name="T2" fmla="*/ 7847853 w 17"/>
              <a:gd name="T3" fmla="*/ 37045194 h 30"/>
              <a:gd name="T4" fmla="*/ 0 w 17"/>
              <a:gd name="T5" fmla="*/ 37045194 h 30"/>
              <a:gd name="T6" fmla="*/ 7847853 w 17"/>
              <a:gd name="T7" fmla="*/ 0 h 30"/>
              <a:gd name="T8" fmla="*/ 14824446 w 17"/>
              <a:gd name="T9" fmla="*/ 0 h 30"/>
              <a:gd name="T10" fmla="*/ 0 60000 65536"/>
              <a:gd name="T11" fmla="*/ 0 60000 65536"/>
              <a:gd name="T12" fmla="*/ 0 60000 65536"/>
              <a:gd name="T13" fmla="*/ 0 60000 65536"/>
              <a:gd name="T14" fmla="*/ 0 60000 65536"/>
              <a:gd name="T15" fmla="*/ 0 w 17"/>
              <a:gd name="T16" fmla="*/ 0 h 30"/>
              <a:gd name="T17" fmla="*/ 17 w 17"/>
              <a:gd name="T18" fmla="*/ 30 h 30"/>
            </a:gdLst>
            <a:ahLst/>
            <a:cxnLst>
              <a:cxn ang="T10">
                <a:pos x="T0" y="T1"/>
              </a:cxn>
              <a:cxn ang="T11">
                <a:pos x="T2" y="T3"/>
              </a:cxn>
              <a:cxn ang="T12">
                <a:pos x="T4" y="T5"/>
              </a:cxn>
              <a:cxn ang="T13">
                <a:pos x="T6" y="T7"/>
              </a:cxn>
              <a:cxn ang="T14">
                <a:pos x="T8" y="T9"/>
              </a:cxn>
            </a:cxnLst>
            <a:rect l="T15" t="T16" r="T17" b="T18"/>
            <a:pathLst>
              <a:path w="17" h="30">
                <a:moveTo>
                  <a:pt x="17" y="0"/>
                </a:moveTo>
                <a:lnTo>
                  <a:pt x="9" y="30"/>
                </a:lnTo>
                <a:lnTo>
                  <a:pt x="0" y="30"/>
                </a:lnTo>
                <a:lnTo>
                  <a:pt x="9"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76" name="Freeform 95"/>
          <p:cNvSpPr>
            <a:spLocks noChangeAspect="1"/>
          </p:cNvSpPr>
          <p:nvPr/>
        </p:nvSpPr>
        <p:spPr bwMode="auto">
          <a:xfrm>
            <a:off x="3416300" y="3544889"/>
            <a:ext cx="508000" cy="331787"/>
          </a:xfrm>
          <a:custGeom>
            <a:avLst/>
            <a:gdLst>
              <a:gd name="T0" fmla="*/ 35809389 w 495"/>
              <a:gd name="T1" fmla="*/ 64895070 h 297"/>
              <a:gd name="T2" fmla="*/ 13691370 w 495"/>
              <a:gd name="T3" fmla="*/ 141020623 h 297"/>
              <a:gd name="T4" fmla="*/ 0 w 495"/>
              <a:gd name="T5" fmla="*/ 218395142 h 297"/>
              <a:gd name="T6" fmla="*/ 5265754 w 495"/>
              <a:gd name="T7" fmla="*/ 267066152 h 297"/>
              <a:gd name="T8" fmla="*/ 27383767 w 495"/>
              <a:gd name="T9" fmla="*/ 310745907 h 297"/>
              <a:gd name="T10" fmla="*/ 57926369 w 495"/>
              <a:gd name="T11" fmla="*/ 326969950 h 297"/>
              <a:gd name="T12" fmla="*/ 71618778 w 495"/>
              <a:gd name="T13" fmla="*/ 310745907 h 297"/>
              <a:gd name="T14" fmla="*/ 103215344 w 495"/>
              <a:gd name="T15" fmla="*/ 244602953 h 297"/>
              <a:gd name="T16" fmla="*/ 111640958 w 495"/>
              <a:gd name="T17" fmla="*/ 223387585 h 297"/>
              <a:gd name="T18" fmla="*/ 97948565 w 495"/>
              <a:gd name="T19" fmla="*/ 278297752 h 297"/>
              <a:gd name="T20" fmla="*/ 80044392 w 495"/>
              <a:gd name="T21" fmla="*/ 326969950 h 297"/>
              <a:gd name="T22" fmla="*/ 97948565 w 495"/>
              <a:gd name="T23" fmla="*/ 348185318 h 297"/>
              <a:gd name="T24" fmla="*/ 235920337 w 495"/>
              <a:gd name="T25" fmla="*/ 364408243 h 297"/>
              <a:gd name="T26" fmla="*/ 271729774 w 495"/>
              <a:gd name="T27" fmla="*/ 370648517 h 297"/>
              <a:gd name="T28" fmla="*/ 281208334 w 495"/>
              <a:gd name="T29" fmla="*/ 348185318 h 297"/>
              <a:gd name="T30" fmla="*/ 289633948 w 495"/>
              <a:gd name="T31" fmla="*/ 299514307 h 297"/>
              <a:gd name="T32" fmla="*/ 293846755 w 495"/>
              <a:gd name="T33" fmla="*/ 250843227 h 297"/>
              <a:gd name="T34" fmla="*/ 293846755 w 495"/>
              <a:gd name="T35" fmla="*/ 320729675 h 297"/>
              <a:gd name="T36" fmla="*/ 303326340 w 495"/>
              <a:gd name="T37" fmla="*/ 364408243 h 297"/>
              <a:gd name="T38" fmla="*/ 329656128 w 495"/>
              <a:gd name="T39" fmla="*/ 370648517 h 297"/>
              <a:gd name="T40" fmla="*/ 391796314 w 495"/>
              <a:gd name="T41" fmla="*/ 348185318 h 297"/>
              <a:gd name="T42" fmla="*/ 467627868 w 495"/>
              <a:gd name="T43" fmla="*/ 310745907 h 297"/>
              <a:gd name="T44" fmla="*/ 511862855 w 495"/>
              <a:gd name="T45" fmla="*/ 299514307 h 297"/>
              <a:gd name="T46" fmla="*/ 521341414 w 495"/>
              <a:gd name="T47" fmla="*/ 278297752 h 297"/>
              <a:gd name="T48" fmla="*/ 503437240 w 495"/>
              <a:gd name="T49" fmla="*/ 218395142 h 297"/>
              <a:gd name="T50" fmla="*/ 485532041 w 495"/>
              <a:gd name="T51" fmla="*/ 147260932 h 297"/>
              <a:gd name="T52" fmla="*/ 463415060 w 495"/>
              <a:gd name="T53" fmla="*/ 119805255 h 297"/>
              <a:gd name="T54" fmla="*/ 445509861 w 495"/>
              <a:gd name="T55" fmla="*/ 98589887 h 297"/>
              <a:gd name="T56" fmla="*/ 431818495 w 495"/>
              <a:gd name="T57" fmla="*/ 38687259 h 297"/>
              <a:gd name="T58" fmla="*/ 423392880 w 495"/>
              <a:gd name="T59" fmla="*/ 21215377 h 297"/>
              <a:gd name="T60" fmla="*/ 401274874 w 495"/>
              <a:gd name="T61" fmla="*/ 11231604 h 297"/>
              <a:gd name="T62" fmla="*/ 339135713 w 495"/>
              <a:gd name="T63" fmla="*/ 4992445 h 297"/>
              <a:gd name="T64" fmla="*/ 321230514 w 495"/>
              <a:gd name="T65" fmla="*/ 32446977 h 297"/>
              <a:gd name="T66" fmla="*/ 315964761 w 495"/>
              <a:gd name="T67" fmla="*/ 64895070 h 297"/>
              <a:gd name="T68" fmla="*/ 311751954 w 495"/>
              <a:gd name="T69" fmla="*/ 21215377 h 297"/>
              <a:gd name="T70" fmla="*/ 267516903 w 495"/>
              <a:gd name="T71" fmla="*/ 0 h 297"/>
              <a:gd name="T72" fmla="*/ 161141729 w 495"/>
              <a:gd name="T73" fmla="*/ 4992445 h 297"/>
              <a:gd name="T74" fmla="*/ 63193148 w 495"/>
              <a:gd name="T75" fmla="*/ 16224047 h 297"/>
              <a:gd name="T76" fmla="*/ 45287948 w 495"/>
              <a:gd name="T77" fmla="*/ 32446977 h 29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95"/>
              <a:gd name="T118" fmla="*/ 0 h 297"/>
              <a:gd name="T119" fmla="*/ 495 w 495"/>
              <a:gd name="T120" fmla="*/ 297 h 29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95" h="297">
                <a:moveTo>
                  <a:pt x="43" y="26"/>
                </a:moveTo>
                <a:lnTo>
                  <a:pt x="34" y="52"/>
                </a:lnTo>
                <a:lnTo>
                  <a:pt x="22" y="83"/>
                </a:lnTo>
                <a:lnTo>
                  <a:pt x="13" y="113"/>
                </a:lnTo>
                <a:lnTo>
                  <a:pt x="9" y="135"/>
                </a:lnTo>
                <a:lnTo>
                  <a:pt x="0" y="175"/>
                </a:lnTo>
                <a:lnTo>
                  <a:pt x="0" y="196"/>
                </a:lnTo>
                <a:lnTo>
                  <a:pt x="5" y="214"/>
                </a:lnTo>
                <a:lnTo>
                  <a:pt x="13" y="231"/>
                </a:lnTo>
                <a:lnTo>
                  <a:pt x="26" y="249"/>
                </a:lnTo>
                <a:lnTo>
                  <a:pt x="43" y="257"/>
                </a:lnTo>
                <a:lnTo>
                  <a:pt x="55" y="262"/>
                </a:lnTo>
                <a:lnTo>
                  <a:pt x="64" y="257"/>
                </a:lnTo>
                <a:lnTo>
                  <a:pt x="68" y="249"/>
                </a:lnTo>
                <a:lnTo>
                  <a:pt x="85" y="223"/>
                </a:lnTo>
                <a:lnTo>
                  <a:pt x="98" y="196"/>
                </a:lnTo>
                <a:lnTo>
                  <a:pt x="102" y="183"/>
                </a:lnTo>
                <a:lnTo>
                  <a:pt x="106" y="179"/>
                </a:lnTo>
                <a:lnTo>
                  <a:pt x="106" y="183"/>
                </a:lnTo>
                <a:lnTo>
                  <a:pt x="93" y="223"/>
                </a:lnTo>
                <a:lnTo>
                  <a:pt x="81" y="249"/>
                </a:lnTo>
                <a:lnTo>
                  <a:pt x="76" y="262"/>
                </a:lnTo>
                <a:lnTo>
                  <a:pt x="81" y="271"/>
                </a:lnTo>
                <a:lnTo>
                  <a:pt x="93" y="279"/>
                </a:lnTo>
                <a:lnTo>
                  <a:pt x="157" y="292"/>
                </a:lnTo>
                <a:lnTo>
                  <a:pt x="224" y="292"/>
                </a:lnTo>
                <a:lnTo>
                  <a:pt x="250" y="297"/>
                </a:lnTo>
                <a:lnTo>
                  <a:pt x="258" y="297"/>
                </a:lnTo>
                <a:lnTo>
                  <a:pt x="262" y="292"/>
                </a:lnTo>
                <a:lnTo>
                  <a:pt x="267" y="279"/>
                </a:lnTo>
                <a:lnTo>
                  <a:pt x="271" y="257"/>
                </a:lnTo>
                <a:lnTo>
                  <a:pt x="275" y="240"/>
                </a:lnTo>
                <a:lnTo>
                  <a:pt x="275" y="223"/>
                </a:lnTo>
                <a:lnTo>
                  <a:pt x="279" y="201"/>
                </a:lnTo>
                <a:lnTo>
                  <a:pt x="279" y="192"/>
                </a:lnTo>
                <a:lnTo>
                  <a:pt x="279" y="257"/>
                </a:lnTo>
                <a:lnTo>
                  <a:pt x="284" y="284"/>
                </a:lnTo>
                <a:lnTo>
                  <a:pt x="288" y="292"/>
                </a:lnTo>
                <a:lnTo>
                  <a:pt x="296" y="297"/>
                </a:lnTo>
                <a:lnTo>
                  <a:pt x="313" y="297"/>
                </a:lnTo>
                <a:lnTo>
                  <a:pt x="334" y="288"/>
                </a:lnTo>
                <a:lnTo>
                  <a:pt x="372" y="279"/>
                </a:lnTo>
                <a:lnTo>
                  <a:pt x="410" y="266"/>
                </a:lnTo>
                <a:lnTo>
                  <a:pt x="444" y="249"/>
                </a:lnTo>
                <a:lnTo>
                  <a:pt x="474" y="244"/>
                </a:lnTo>
                <a:lnTo>
                  <a:pt x="486" y="240"/>
                </a:lnTo>
                <a:lnTo>
                  <a:pt x="495" y="231"/>
                </a:lnTo>
                <a:lnTo>
                  <a:pt x="495" y="223"/>
                </a:lnTo>
                <a:lnTo>
                  <a:pt x="491" y="205"/>
                </a:lnTo>
                <a:lnTo>
                  <a:pt x="478" y="175"/>
                </a:lnTo>
                <a:lnTo>
                  <a:pt x="470" y="140"/>
                </a:lnTo>
                <a:lnTo>
                  <a:pt x="461" y="118"/>
                </a:lnTo>
                <a:lnTo>
                  <a:pt x="453" y="100"/>
                </a:lnTo>
                <a:lnTo>
                  <a:pt x="440" y="96"/>
                </a:lnTo>
                <a:lnTo>
                  <a:pt x="427" y="87"/>
                </a:lnTo>
                <a:lnTo>
                  <a:pt x="423" y="79"/>
                </a:lnTo>
                <a:lnTo>
                  <a:pt x="415" y="44"/>
                </a:lnTo>
                <a:lnTo>
                  <a:pt x="410" y="31"/>
                </a:lnTo>
                <a:lnTo>
                  <a:pt x="406" y="22"/>
                </a:lnTo>
                <a:lnTo>
                  <a:pt x="402" y="17"/>
                </a:lnTo>
                <a:lnTo>
                  <a:pt x="393" y="13"/>
                </a:lnTo>
                <a:lnTo>
                  <a:pt x="381" y="9"/>
                </a:lnTo>
                <a:lnTo>
                  <a:pt x="339" y="0"/>
                </a:lnTo>
                <a:lnTo>
                  <a:pt x="322" y="4"/>
                </a:lnTo>
                <a:lnTo>
                  <a:pt x="309" y="13"/>
                </a:lnTo>
                <a:lnTo>
                  <a:pt x="305" y="26"/>
                </a:lnTo>
                <a:lnTo>
                  <a:pt x="300" y="48"/>
                </a:lnTo>
                <a:lnTo>
                  <a:pt x="300" y="52"/>
                </a:lnTo>
                <a:lnTo>
                  <a:pt x="300" y="31"/>
                </a:lnTo>
                <a:lnTo>
                  <a:pt x="296" y="17"/>
                </a:lnTo>
                <a:lnTo>
                  <a:pt x="288" y="9"/>
                </a:lnTo>
                <a:lnTo>
                  <a:pt x="254" y="0"/>
                </a:lnTo>
                <a:lnTo>
                  <a:pt x="195" y="0"/>
                </a:lnTo>
                <a:lnTo>
                  <a:pt x="153" y="4"/>
                </a:lnTo>
                <a:lnTo>
                  <a:pt x="93" y="4"/>
                </a:lnTo>
                <a:lnTo>
                  <a:pt x="60" y="13"/>
                </a:lnTo>
                <a:lnTo>
                  <a:pt x="47" y="17"/>
                </a:lnTo>
                <a:lnTo>
                  <a:pt x="43" y="26"/>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77" name="Freeform 96"/>
          <p:cNvSpPr>
            <a:spLocks noChangeAspect="1"/>
          </p:cNvSpPr>
          <p:nvPr/>
        </p:nvSpPr>
        <p:spPr bwMode="auto">
          <a:xfrm>
            <a:off x="3413125" y="3602038"/>
            <a:ext cx="115888" cy="241300"/>
          </a:xfrm>
          <a:custGeom>
            <a:avLst/>
            <a:gdLst>
              <a:gd name="T0" fmla="*/ 43403110 w 114"/>
              <a:gd name="T1" fmla="*/ 0 h 214"/>
              <a:gd name="T2" fmla="*/ 31002073 w 114"/>
              <a:gd name="T3" fmla="*/ 39414219 h 214"/>
              <a:gd name="T4" fmla="*/ 21701555 w 114"/>
              <a:gd name="T5" fmla="*/ 77556539 h 214"/>
              <a:gd name="T6" fmla="*/ 17568217 w 114"/>
              <a:gd name="T7" fmla="*/ 105527035 h 214"/>
              <a:gd name="T8" fmla="*/ 9300522 w 114"/>
              <a:gd name="T9" fmla="*/ 156383850 h 214"/>
              <a:gd name="T10" fmla="*/ 9300522 w 114"/>
              <a:gd name="T11" fmla="*/ 183083574 h 214"/>
              <a:gd name="T12" fmla="*/ 13433859 w 114"/>
              <a:gd name="T13" fmla="*/ 205968730 h 214"/>
              <a:gd name="T14" fmla="*/ 21701555 w 114"/>
              <a:gd name="T15" fmla="*/ 227583115 h 214"/>
              <a:gd name="T16" fmla="*/ 31002073 w 114"/>
              <a:gd name="T17" fmla="*/ 244111033 h 214"/>
              <a:gd name="T18" fmla="*/ 48569274 w 114"/>
              <a:gd name="T19" fmla="*/ 255554739 h 214"/>
              <a:gd name="T20" fmla="*/ 60970303 w 114"/>
              <a:gd name="T21" fmla="*/ 260640078 h 214"/>
              <a:gd name="T22" fmla="*/ 66137483 w 114"/>
              <a:gd name="T23" fmla="*/ 255554739 h 214"/>
              <a:gd name="T24" fmla="*/ 70270837 w 114"/>
              <a:gd name="T25" fmla="*/ 250468271 h 214"/>
              <a:gd name="T26" fmla="*/ 87839046 w 114"/>
              <a:gd name="T27" fmla="*/ 217411308 h 214"/>
              <a:gd name="T28" fmla="*/ 100239059 w 114"/>
              <a:gd name="T29" fmla="*/ 183083574 h 214"/>
              <a:gd name="T30" fmla="*/ 105406239 w 114"/>
              <a:gd name="T31" fmla="*/ 166555657 h 214"/>
              <a:gd name="T32" fmla="*/ 109540593 w 114"/>
              <a:gd name="T33" fmla="*/ 161469189 h 214"/>
              <a:gd name="T34" fmla="*/ 117807268 w 114"/>
              <a:gd name="T35" fmla="*/ 161469189 h 214"/>
              <a:gd name="T36" fmla="*/ 113673931 w 114"/>
              <a:gd name="T37" fmla="*/ 166555657 h 214"/>
              <a:gd name="T38" fmla="*/ 109540593 w 114"/>
              <a:gd name="T39" fmla="*/ 183083574 h 214"/>
              <a:gd name="T40" fmla="*/ 96105721 w 114"/>
              <a:gd name="T41" fmla="*/ 217411308 h 214"/>
              <a:gd name="T42" fmla="*/ 78538528 w 114"/>
              <a:gd name="T43" fmla="*/ 250468271 h 214"/>
              <a:gd name="T44" fmla="*/ 74404174 w 114"/>
              <a:gd name="T45" fmla="*/ 260640078 h 214"/>
              <a:gd name="T46" fmla="*/ 70270837 w 114"/>
              <a:gd name="T47" fmla="*/ 266997317 h 214"/>
              <a:gd name="T48" fmla="*/ 60970303 w 114"/>
              <a:gd name="T49" fmla="*/ 272082656 h 214"/>
              <a:gd name="T50" fmla="*/ 48569274 w 114"/>
              <a:gd name="T51" fmla="*/ 266997317 h 214"/>
              <a:gd name="T52" fmla="*/ 31002073 w 114"/>
              <a:gd name="T53" fmla="*/ 255554739 h 214"/>
              <a:gd name="T54" fmla="*/ 26868735 w 114"/>
              <a:gd name="T55" fmla="*/ 250468271 h 214"/>
              <a:gd name="T56" fmla="*/ 13433859 w 114"/>
              <a:gd name="T57" fmla="*/ 227583115 h 214"/>
              <a:gd name="T58" fmla="*/ 4133339 w 114"/>
              <a:gd name="T59" fmla="*/ 205968730 h 214"/>
              <a:gd name="T60" fmla="*/ 0 w 114"/>
              <a:gd name="T61" fmla="*/ 183083574 h 214"/>
              <a:gd name="T62" fmla="*/ 0 w 114"/>
              <a:gd name="T63" fmla="*/ 156383850 h 214"/>
              <a:gd name="T64" fmla="*/ 9300522 w 114"/>
              <a:gd name="T65" fmla="*/ 105527035 h 214"/>
              <a:gd name="T66" fmla="*/ 13433859 w 114"/>
              <a:gd name="T67" fmla="*/ 77556539 h 214"/>
              <a:gd name="T68" fmla="*/ 21701555 w 114"/>
              <a:gd name="T69" fmla="*/ 39414219 h 214"/>
              <a:gd name="T70" fmla="*/ 35135418 w 114"/>
              <a:gd name="T71" fmla="*/ 0 h 214"/>
              <a:gd name="T72" fmla="*/ 43403110 w 114"/>
              <a:gd name="T73" fmla="*/ 0 h 21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14"/>
              <a:gd name="T112" fmla="*/ 0 h 214"/>
              <a:gd name="T113" fmla="*/ 114 w 114"/>
              <a:gd name="T114" fmla="*/ 214 h 21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14" h="214">
                <a:moveTo>
                  <a:pt x="42" y="0"/>
                </a:moveTo>
                <a:lnTo>
                  <a:pt x="30" y="31"/>
                </a:lnTo>
                <a:lnTo>
                  <a:pt x="21" y="61"/>
                </a:lnTo>
                <a:lnTo>
                  <a:pt x="17" y="83"/>
                </a:lnTo>
                <a:lnTo>
                  <a:pt x="9" y="123"/>
                </a:lnTo>
                <a:lnTo>
                  <a:pt x="9" y="144"/>
                </a:lnTo>
                <a:lnTo>
                  <a:pt x="13" y="162"/>
                </a:lnTo>
                <a:lnTo>
                  <a:pt x="21" y="179"/>
                </a:lnTo>
                <a:lnTo>
                  <a:pt x="30" y="192"/>
                </a:lnTo>
                <a:lnTo>
                  <a:pt x="47" y="201"/>
                </a:lnTo>
                <a:lnTo>
                  <a:pt x="59" y="205"/>
                </a:lnTo>
                <a:lnTo>
                  <a:pt x="64" y="201"/>
                </a:lnTo>
                <a:lnTo>
                  <a:pt x="68" y="197"/>
                </a:lnTo>
                <a:lnTo>
                  <a:pt x="85" y="171"/>
                </a:lnTo>
                <a:lnTo>
                  <a:pt x="97" y="144"/>
                </a:lnTo>
                <a:lnTo>
                  <a:pt x="102" y="131"/>
                </a:lnTo>
                <a:lnTo>
                  <a:pt x="106" y="127"/>
                </a:lnTo>
                <a:lnTo>
                  <a:pt x="114" y="127"/>
                </a:lnTo>
                <a:lnTo>
                  <a:pt x="110" y="131"/>
                </a:lnTo>
                <a:lnTo>
                  <a:pt x="106" y="144"/>
                </a:lnTo>
                <a:lnTo>
                  <a:pt x="93" y="171"/>
                </a:lnTo>
                <a:lnTo>
                  <a:pt x="76" y="197"/>
                </a:lnTo>
                <a:lnTo>
                  <a:pt x="72" y="205"/>
                </a:lnTo>
                <a:lnTo>
                  <a:pt x="68" y="210"/>
                </a:lnTo>
                <a:lnTo>
                  <a:pt x="59" y="214"/>
                </a:lnTo>
                <a:lnTo>
                  <a:pt x="47" y="210"/>
                </a:lnTo>
                <a:lnTo>
                  <a:pt x="30" y="201"/>
                </a:lnTo>
                <a:lnTo>
                  <a:pt x="26" y="197"/>
                </a:lnTo>
                <a:lnTo>
                  <a:pt x="13" y="179"/>
                </a:lnTo>
                <a:lnTo>
                  <a:pt x="4" y="162"/>
                </a:lnTo>
                <a:lnTo>
                  <a:pt x="0" y="144"/>
                </a:lnTo>
                <a:lnTo>
                  <a:pt x="0" y="123"/>
                </a:lnTo>
                <a:lnTo>
                  <a:pt x="9" y="83"/>
                </a:lnTo>
                <a:lnTo>
                  <a:pt x="13" y="61"/>
                </a:lnTo>
                <a:lnTo>
                  <a:pt x="21" y="31"/>
                </a:lnTo>
                <a:lnTo>
                  <a:pt x="34" y="0"/>
                </a:lnTo>
                <a:lnTo>
                  <a:pt x="42"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78" name="Freeform 97"/>
          <p:cNvSpPr>
            <a:spLocks noChangeAspect="1"/>
          </p:cNvSpPr>
          <p:nvPr/>
        </p:nvSpPr>
        <p:spPr bwMode="auto">
          <a:xfrm>
            <a:off x="3489325" y="3744914"/>
            <a:ext cx="217488" cy="134937"/>
          </a:xfrm>
          <a:custGeom>
            <a:avLst/>
            <a:gdLst>
              <a:gd name="T0" fmla="*/ 31573717 w 212"/>
              <a:gd name="T1" fmla="*/ 0 h 122"/>
              <a:gd name="T2" fmla="*/ 39993175 w 212"/>
              <a:gd name="T3" fmla="*/ 0 h 122"/>
              <a:gd name="T4" fmla="*/ 39993175 w 212"/>
              <a:gd name="T5" fmla="*/ 4893126 h 122"/>
              <a:gd name="T6" fmla="*/ 27363479 w 212"/>
              <a:gd name="T7" fmla="*/ 53826594 h 122"/>
              <a:gd name="T8" fmla="*/ 13682252 w 212"/>
              <a:gd name="T9" fmla="*/ 85633024 h 122"/>
              <a:gd name="T10" fmla="*/ 9472014 w 212"/>
              <a:gd name="T11" fmla="*/ 101535678 h 122"/>
              <a:gd name="T12" fmla="*/ 13682252 w 212"/>
              <a:gd name="T13" fmla="*/ 112546313 h 122"/>
              <a:gd name="T14" fmla="*/ 22101707 w 212"/>
              <a:gd name="T15" fmla="*/ 117439437 h 122"/>
              <a:gd name="T16" fmla="*/ 89457335 w 212"/>
              <a:gd name="T17" fmla="*/ 133342090 h 122"/>
              <a:gd name="T18" fmla="*/ 159971675 w 212"/>
              <a:gd name="T19" fmla="*/ 133342090 h 122"/>
              <a:gd name="T20" fmla="*/ 187335146 w 212"/>
              <a:gd name="T21" fmla="*/ 138236320 h 122"/>
              <a:gd name="T22" fmla="*/ 195754596 w 212"/>
              <a:gd name="T23" fmla="*/ 138236320 h 122"/>
              <a:gd name="T24" fmla="*/ 195754596 w 212"/>
              <a:gd name="T25" fmla="*/ 138236320 h 122"/>
              <a:gd name="T26" fmla="*/ 199963808 w 212"/>
              <a:gd name="T27" fmla="*/ 122332561 h 122"/>
              <a:gd name="T28" fmla="*/ 205226606 w 212"/>
              <a:gd name="T29" fmla="*/ 95419272 h 122"/>
              <a:gd name="T30" fmla="*/ 209435818 w 212"/>
              <a:gd name="T31" fmla="*/ 74623495 h 122"/>
              <a:gd name="T32" fmla="*/ 209435818 w 212"/>
              <a:gd name="T33" fmla="*/ 53826594 h 122"/>
              <a:gd name="T34" fmla="*/ 213646057 w 212"/>
              <a:gd name="T35" fmla="*/ 26913297 h 122"/>
              <a:gd name="T36" fmla="*/ 213646057 w 212"/>
              <a:gd name="T37" fmla="*/ 15903764 h 122"/>
              <a:gd name="T38" fmla="*/ 223118067 w 212"/>
              <a:gd name="T39" fmla="*/ 15903764 h 122"/>
              <a:gd name="T40" fmla="*/ 223118067 w 212"/>
              <a:gd name="T41" fmla="*/ 26913297 h 122"/>
              <a:gd name="T42" fmla="*/ 217856295 w 212"/>
              <a:gd name="T43" fmla="*/ 53826594 h 122"/>
              <a:gd name="T44" fmla="*/ 217856295 w 212"/>
              <a:gd name="T45" fmla="*/ 74623495 h 122"/>
              <a:gd name="T46" fmla="*/ 213646057 w 212"/>
              <a:gd name="T47" fmla="*/ 95419272 h 122"/>
              <a:gd name="T48" fmla="*/ 209435818 w 212"/>
              <a:gd name="T49" fmla="*/ 122332561 h 122"/>
              <a:gd name="T50" fmla="*/ 205226606 w 212"/>
              <a:gd name="T51" fmla="*/ 138236320 h 122"/>
              <a:gd name="T52" fmla="*/ 199963808 w 212"/>
              <a:gd name="T53" fmla="*/ 144352725 h 122"/>
              <a:gd name="T54" fmla="*/ 195754596 w 212"/>
              <a:gd name="T55" fmla="*/ 149245884 h 122"/>
              <a:gd name="T56" fmla="*/ 187335146 w 212"/>
              <a:gd name="T57" fmla="*/ 149245884 h 122"/>
              <a:gd name="T58" fmla="*/ 159971675 w 212"/>
              <a:gd name="T59" fmla="*/ 144352725 h 122"/>
              <a:gd name="T60" fmla="*/ 89457335 w 212"/>
              <a:gd name="T61" fmla="*/ 144352725 h 122"/>
              <a:gd name="T62" fmla="*/ 22101707 w 212"/>
              <a:gd name="T63" fmla="*/ 128448966 h 122"/>
              <a:gd name="T64" fmla="*/ 9472014 w 212"/>
              <a:gd name="T65" fmla="*/ 117439437 h 122"/>
              <a:gd name="T66" fmla="*/ 4210240 w 212"/>
              <a:gd name="T67" fmla="*/ 112546313 h 122"/>
              <a:gd name="T68" fmla="*/ 0 w 212"/>
              <a:gd name="T69" fmla="*/ 101535678 h 122"/>
              <a:gd name="T70" fmla="*/ 4210240 w 212"/>
              <a:gd name="T71" fmla="*/ 85633024 h 122"/>
              <a:gd name="T72" fmla="*/ 17891469 w 212"/>
              <a:gd name="T73" fmla="*/ 53826594 h 122"/>
              <a:gd name="T74" fmla="*/ 31573717 w 212"/>
              <a:gd name="T75" fmla="*/ 4893126 h 122"/>
              <a:gd name="T76" fmla="*/ 31573717 w 212"/>
              <a:gd name="T77" fmla="*/ 0 h 122"/>
              <a:gd name="T78" fmla="*/ 31573717 w 212"/>
              <a:gd name="T79" fmla="*/ 0 h 12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2"/>
              <a:gd name="T121" fmla="*/ 0 h 122"/>
              <a:gd name="T122" fmla="*/ 212 w 212"/>
              <a:gd name="T123" fmla="*/ 122 h 12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12" h="122">
                <a:moveTo>
                  <a:pt x="30" y="0"/>
                </a:moveTo>
                <a:lnTo>
                  <a:pt x="38" y="0"/>
                </a:lnTo>
                <a:lnTo>
                  <a:pt x="38" y="4"/>
                </a:lnTo>
                <a:lnTo>
                  <a:pt x="26" y="44"/>
                </a:lnTo>
                <a:lnTo>
                  <a:pt x="13" y="70"/>
                </a:lnTo>
                <a:lnTo>
                  <a:pt x="9" y="83"/>
                </a:lnTo>
                <a:lnTo>
                  <a:pt x="13" y="92"/>
                </a:lnTo>
                <a:lnTo>
                  <a:pt x="21" y="96"/>
                </a:lnTo>
                <a:lnTo>
                  <a:pt x="85" y="109"/>
                </a:lnTo>
                <a:lnTo>
                  <a:pt x="152" y="109"/>
                </a:lnTo>
                <a:lnTo>
                  <a:pt x="178" y="113"/>
                </a:lnTo>
                <a:lnTo>
                  <a:pt x="186" y="113"/>
                </a:lnTo>
                <a:lnTo>
                  <a:pt x="190" y="100"/>
                </a:lnTo>
                <a:lnTo>
                  <a:pt x="195" y="78"/>
                </a:lnTo>
                <a:lnTo>
                  <a:pt x="199" y="61"/>
                </a:lnTo>
                <a:lnTo>
                  <a:pt x="199" y="44"/>
                </a:lnTo>
                <a:lnTo>
                  <a:pt x="203" y="22"/>
                </a:lnTo>
                <a:lnTo>
                  <a:pt x="203" y="13"/>
                </a:lnTo>
                <a:lnTo>
                  <a:pt x="212" y="13"/>
                </a:lnTo>
                <a:lnTo>
                  <a:pt x="212" y="22"/>
                </a:lnTo>
                <a:lnTo>
                  <a:pt x="207" y="44"/>
                </a:lnTo>
                <a:lnTo>
                  <a:pt x="207" y="61"/>
                </a:lnTo>
                <a:lnTo>
                  <a:pt x="203" y="78"/>
                </a:lnTo>
                <a:lnTo>
                  <a:pt x="199" y="100"/>
                </a:lnTo>
                <a:lnTo>
                  <a:pt x="195" y="113"/>
                </a:lnTo>
                <a:lnTo>
                  <a:pt x="190" y="118"/>
                </a:lnTo>
                <a:lnTo>
                  <a:pt x="186" y="122"/>
                </a:lnTo>
                <a:lnTo>
                  <a:pt x="178" y="122"/>
                </a:lnTo>
                <a:lnTo>
                  <a:pt x="152" y="118"/>
                </a:lnTo>
                <a:lnTo>
                  <a:pt x="85" y="118"/>
                </a:lnTo>
                <a:lnTo>
                  <a:pt x="21" y="105"/>
                </a:lnTo>
                <a:lnTo>
                  <a:pt x="9" y="96"/>
                </a:lnTo>
                <a:lnTo>
                  <a:pt x="4" y="92"/>
                </a:lnTo>
                <a:lnTo>
                  <a:pt x="0" y="83"/>
                </a:lnTo>
                <a:lnTo>
                  <a:pt x="4" y="70"/>
                </a:lnTo>
                <a:lnTo>
                  <a:pt x="17" y="44"/>
                </a:lnTo>
                <a:lnTo>
                  <a:pt x="30" y="4"/>
                </a:lnTo>
                <a:lnTo>
                  <a:pt x="3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79" name="Freeform 98"/>
          <p:cNvSpPr>
            <a:spLocks noChangeAspect="1"/>
          </p:cNvSpPr>
          <p:nvPr/>
        </p:nvSpPr>
        <p:spPr bwMode="auto">
          <a:xfrm>
            <a:off x="3697289" y="3540126"/>
            <a:ext cx="230187" cy="339725"/>
          </a:xfrm>
          <a:custGeom>
            <a:avLst/>
            <a:gdLst>
              <a:gd name="T0" fmla="*/ 9504464 w 224"/>
              <a:gd name="T1" fmla="*/ 323814741 h 305"/>
              <a:gd name="T2" fmla="*/ 17952534 w 224"/>
              <a:gd name="T3" fmla="*/ 362274937 h 305"/>
              <a:gd name="T4" fmla="*/ 40128587 w 224"/>
              <a:gd name="T5" fmla="*/ 367237148 h 305"/>
              <a:gd name="T6" fmla="*/ 102432192 w 224"/>
              <a:gd name="T7" fmla="*/ 346146360 h 305"/>
              <a:gd name="T8" fmla="*/ 178464819 w 224"/>
              <a:gd name="T9" fmla="*/ 307685050 h 305"/>
              <a:gd name="T10" fmla="*/ 222816909 w 224"/>
              <a:gd name="T11" fmla="*/ 297760629 h 305"/>
              <a:gd name="T12" fmla="*/ 228096822 w 224"/>
              <a:gd name="T13" fmla="*/ 281630868 h 305"/>
              <a:gd name="T14" fmla="*/ 210144296 w 224"/>
              <a:gd name="T15" fmla="*/ 222079884 h 305"/>
              <a:gd name="T16" fmla="*/ 192192798 w 224"/>
              <a:gd name="T17" fmla="*/ 151361420 h 305"/>
              <a:gd name="T18" fmla="*/ 174240272 w 224"/>
              <a:gd name="T19" fmla="*/ 129029766 h 305"/>
              <a:gd name="T20" fmla="*/ 156288774 w 224"/>
              <a:gd name="T21" fmla="*/ 112901189 h 305"/>
              <a:gd name="T22" fmla="*/ 142560795 w 224"/>
              <a:gd name="T23" fmla="*/ 59552115 h 305"/>
              <a:gd name="T24" fmla="*/ 134112696 w 224"/>
              <a:gd name="T25" fmla="*/ 32257163 h 305"/>
              <a:gd name="T26" fmla="*/ 124608237 w 224"/>
              <a:gd name="T27" fmla="*/ 26054121 h 305"/>
              <a:gd name="T28" fmla="*/ 67584561 w 224"/>
              <a:gd name="T29" fmla="*/ 9925540 h 305"/>
              <a:gd name="T30" fmla="*/ 40128587 w 224"/>
              <a:gd name="T31" fmla="*/ 21090797 h 305"/>
              <a:gd name="T32" fmla="*/ 31680513 w 224"/>
              <a:gd name="T33" fmla="*/ 64514326 h 305"/>
              <a:gd name="T34" fmla="*/ 22176053 w 224"/>
              <a:gd name="T35" fmla="*/ 69477651 h 305"/>
              <a:gd name="T36" fmla="*/ 26400600 w 224"/>
              <a:gd name="T37" fmla="*/ 37220496 h 305"/>
              <a:gd name="T38" fmla="*/ 35904040 w 224"/>
              <a:gd name="T39" fmla="*/ 16128582 h 305"/>
              <a:gd name="T40" fmla="*/ 67584561 w 224"/>
              <a:gd name="T41" fmla="*/ 0 h 305"/>
              <a:gd name="T42" fmla="*/ 124608237 w 224"/>
              <a:gd name="T43" fmla="*/ 16128582 h 305"/>
              <a:gd name="T44" fmla="*/ 138336248 w 224"/>
              <a:gd name="T45" fmla="*/ 26054121 h 305"/>
              <a:gd name="T46" fmla="*/ 147840708 w 224"/>
              <a:gd name="T47" fmla="*/ 43423538 h 305"/>
              <a:gd name="T48" fmla="*/ 160512293 w 224"/>
              <a:gd name="T49" fmla="*/ 102975653 h 305"/>
              <a:gd name="T50" fmla="*/ 174240272 w 224"/>
              <a:gd name="T51" fmla="*/ 119104231 h 305"/>
              <a:gd name="T52" fmla="*/ 192192798 w 224"/>
              <a:gd name="T53" fmla="*/ 129029766 h 305"/>
              <a:gd name="T54" fmla="*/ 210144296 w 224"/>
              <a:gd name="T55" fmla="*/ 178656363 h 305"/>
              <a:gd name="T56" fmla="*/ 232321369 w 224"/>
              <a:gd name="T57" fmla="*/ 259299249 h 305"/>
              <a:gd name="T58" fmla="*/ 236544888 w 224"/>
              <a:gd name="T59" fmla="*/ 291556403 h 305"/>
              <a:gd name="T60" fmla="*/ 222816909 w 224"/>
              <a:gd name="T61" fmla="*/ 307685050 h 305"/>
              <a:gd name="T62" fmla="*/ 178464819 w 224"/>
              <a:gd name="T63" fmla="*/ 318851417 h 305"/>
              <a:gd name="T64" fmla="*/ 102432192 w 224"/>
              <a:gd name="T65" fmla="*/ 357312727 h 305"/>
              <a:gd name="T66" fmla="*/ 40128587 w 224"/>
              <a:gd name="T67" fmla="*/ 378403514 h 305"/>
              <a:gd name="T68" fmla="*/ 13727983 w 224"/>
              <a:gd name="T69" fmla="*/ 373441304 h 305"/>
              <a:gd name="T70" fmla="*/ 4223521 w 224"/>
              <a:gd name="T71" fmla="*/ 357312727 h 305"/>
              <a:gd name="T72" fmla="*/ 0 w 224"/>
              <a:gd name="T73" fmla="*/ 243170672 h 3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24"/>
              <a:gd name="T112" fmla="*/ 0 h 305"/>
              <a:gd name="T113" fmla="*/ 224 w 224"/>
              <a:gd name="T114" fmla="*/ 305 h 30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24" h="305">
                <a:moveTo>
                  <a:pt x="9" y="196"/>
                </a:moveTo>
                <a:lnTo>
                  <a:pt x="9" y="261"/>
                </a:lnTo>
                <a:lnTo>
                  <a:pt x="13" y="288"/>
                </a:lnTo>
                <a:lnTo>
                  <a:pt x="17" y="292"/>
                </a:lnTo>
                <a:lnTo>
                  <a:pt x="21" y="296"/>
                </a:lnTo>
                <a:lnTo>
                  <a:pt x="38" y="296"/>
                </a:lnTo>
                <a:lnTo>
                  <a:pt x="59" y="288"/>
                </a:lnTo>
                <a:lnTo>
                  <a:pt x="97" y="279"/>
                </a:lnTo>
                <a:lnTo>
                  <a:pt x="135" y="266"/>
                </a:lnTo>
                <a:lnTo>
                  <a:pt x="169" y="248"/>
                </a:lnTo>
                <a:lnTo>
                  <a:pt x="199" y="244"/>
                </a:lnTo>
                <a:lnTo>
                  <a:pt x="211" y="240"/>
                </a:lnTo>
                <a:lnTo>
                  <a:pt x="216" y="235"/>
                </a:lnTo>
                <a:lnTo>
                  <a:pt x="216" y="227"/>
                </a:lnTo>
                <a:lnTo>
                  <a:pt x="211" y="209"/>
                </a:lnTo>
                <a:lnTo>
                  <a:pt x="199" y="179"/>
                </a:lnTo>
                <a:lnTo>
                  <a:pt x="190" y="144"/>
                </a:lnTo>
                <a:lnTo>
                  <a:pt x="182" y="122"/>
                </a:lnTo>
                <a:lnTo>
                  <a:pt x="173" y="109"/>
                </a:lnTo>
                <a:lnTo>
                  <a:pt x="165" y="104"/>
                </a:lnTo>
                <a:lnTo>
                  <a:pt x="152" y="96"/>
                </a:lnTo>
                <a:lnTo>
                  <a:pt x="148" y="91"/>
                </a:lnTo>
                <a:lnTo>
                  <a:pt x="144" y="83"/>
                </a:lnTo>
                <a:lnTo>
                  <a:pt x="135" y="48"/>
                </a:lnTo>
                <a:lnTo>
                  <a:pt x="131" y="35"/>
                </a:lnTo>
                <a:lnTo>
                  <a:pt x="127" y="26"/>
                </a:lnTo>
                <a:lnTo>
                  <a:pt x="118" y="21"/>
                </a:lnTo>
                <a:lnTo>
                  <a:pt x="106" y="17"/>
                </a:lnTo>
                <a:lnTo>
                  <a:pt x="64" y="8"/>
                </a:lnTo>
                <a:lnTo>
                  <a:pt x="47" y="13"/>
                </a:lnTo>
                <a:lnTo>
                  <a:pt x="38" y="17"/>
                </a:lnTo>
                <a:lnTo>
                  <a:pt x="34" y="30"/>
                </a:lnTo>
                <a:lnTo>
                  <a:pt x="30" y="52"/>
                </a:lnTo>
                <a:lnTo>
                  <a:pt x="30" y="56"/>
                </a:lnTo>
                <a:lnTo>
                  <a:pt x="21" y="56"/>
                </a:lnTo>
                <a:lnTo>
                  <a:pt x="21" y="52"/>
                </a:lnTo>
                <a:lnTo>
                  <a:pt x="25" y="30"/>
                </a:lnTo>
                <a:lnTo>
                  <a:pt x="30" y="17"/>
                </a:lnTo>
                <a:lnTo>
                  <a:pt x="34" y="13"/>
                </a:lnTo>
                <a:lnTo>
                  <a:pt x="47" y="4"/>
                </a:lnTo>
                <a:lnTo>
                  <a:pt x="64" y="0"/>
                </a:lnTo>
                <a:lnTo>
                  <a:pt x="106" y="8"/>
                </a:lnTo>
                <a:lnTo>
                  <a:pt x="118" y="13"/>
                </a:lnTo>
                <a:lnTo>
                  <a:pt x="127" y="17"/>
                </a:lnTo>
                <a:lnTo>
                  <a:pt x="131" y="21"/>
                </a:lnTo>
                <a:lnTo>
                  <a:pt x="135" y="26"/>
                </a:lnTo>
                <a:lnTo>
                  <a:pt x="140" y="35"/>
                </a:lnTo>
                <a:lnTo>
                  <a:pt x="144" y="48"/>
                </a:lnTo>
                <a:lnTo>
                  <a:pt x="152" y="83"/>
                </a:lnTo>
                <a:lnTo>
                  <a:pt x="157" y="91"/>
                </a:lnTo>
                <a:lnTo>
                  <a:pt x="165" y="96"/>
                </a:lnTo>
                <a:lnTo>
                  <a:pt x="178" y="100"/>
                </a:lnTo>
                <a:lnTo>
                  <a:pt x="182" y="104"/>
                </a:lnTo>
                <a:lnTo>
                  <a:pt x="190" y="122"/>
                </a:lnTo>
                <a:lnTo>
                  <a:pt x="199" y="144"/>
                </a:lnTo>
                <a:lnTo>
                  <a:pt x="207" y="179"/>
                </a:lnTo>
                <a:lnTo>
                  <a:pt x="220" y="209"/>
                </a:lnTo>
                <a:lnTo>
                  <a:pt x="224" y="227"/>
                </a:lnTo>
                <a:lnTo>
                  <a:pt x="224" y="235"/>
                </a:lnTo>
                <a:lnTo>
                  <a:pt x="216" y="244"/>
                </a:lnTo>
                <a:lnTo>
                  <a:pt x="211" y="248"/>
                </a:lnTo>
                <a:lnTo>
                  <a:pt x="199" y="253"/>
                </a:lnTo>
                <a:lnTo>
                  <a:pt x="169" y="257"/>
                </a:lnTo>
                <a:lnTo>
                  <a:pt x="135" y="275"/>
                </a:lnTo>
                <a:lnTo>
                  <a:pt x="97" y="288"/>
                </a:lnTo>
                <a:lnTo>
                  <a:pt x="59" y="296"/>
                </a:lnTo>
                <a:lnTo>
                  <a:pt x="38" y="305"/>
                </a:lnTo>
                <a:lnTo>
                  <a:pt x="21" y="305"/>
                </a:lnTo>
                <a:lnTo>
                  <a:pt x="13" y="301"/>
                </a:lnTo>
                <a:lnTo>
                  <a:pt x="9" y="296"/>
                </a:lnTo>
                <a:lnTo>
                  <a:pt x="4" y="288"/>
                </a:lnTo>
                <a:lnTo>
                  <a:pt x="0" y="261"/>
                </a:lnTo>
                <a:lnTo>
                  <a:pt x="0" y="196"/>
                </a:lnTo>
                <a:lnTo>
                  <a:pt x="9" y="196"/>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80" name="Freeform 99"/>
          <p:cNvSpPr>
            <a:spLocks noChangeAspect="1"/>
          </p:cNvSpPr>
          <p:nvPr/>
        </p:nvSpPr>
        <p:spPr bwMode="auto">
          <a:xfrm>
            <a:off x="3454401" y="3540126"/>
            <a:ext cx="276225" cy="61913"/>
          </a:xfrm>
          <a:custGeom>
            <a:avLst/>
            <a:gdLst>
              <a:gd name="T0" fmla="*/ 276136032 w 267"/>
              <a:gd name="T1" fmla="*/ 68450348 h 56"/>
              <a:gd name="T2" fmla="*/ 276136032 w 267"/>
              <a:gd name="T3" fmla="*/ 42781889 h 56"/>
              <a:gd name="T4" fmla="*/ 271855063 w 267"/>
              <a:gd name="T5" fmla="*/ 25668468 h 56"/>
              <a:gd name="T6" fmla="*/ 267574031 w 267"/>
              <a:gd name="T7" fmla="*/ 20779554 h 56"/>
              <a:gd name="T8" fmla="*/ 231183731 w 267"/>
              <a:gd name="T9" fmla="*/ 9778939 h 56"/>
              <a:gd name="T10" fmla="*/ 168035828 w 267"/>
              <a:gd name="T11" fmla="*/ 9778939 h 56"/>
              <a:gd name="T12" fmla="*/ 123083560 w 267"/>
              <a:gd name="T13" fmla="*/ 15890635 h 56"/>
              <a:gd name="T14" fmla="*/ 58865916 w 267"/>
              <a:gd name="T15" fmla="*/ 15890635 h 56"/>
              <a:gd name="T16" fmla="*/ 23546368 w 267"/>
              <a:gd name="T17" fmla="*/ 25668468 h 56"/>
              <a:gd name="T18" fmla="*/ 13913668 w 267"/>
              <a:gd name="T19" fmla="*/ 31780164 h 56"/>
              <a:gd name="T20" fmla="*/ 9632700 w 267"/>
              <a:gd name="T21" fmla="*/ 36670193 h 56"/>
              <a:gd name="T22" fmla="*/ 0 w 267"/>
              <a:gd name="T23" fmla="*/ 36670193 h 56"/>
              <a:gd name="T24" fmla="*/ 5351730 w 267"/>
              <a:gd name="T25" fmla="*/ 25668468 h 56"/>
              <a:gd name="T26" fmla="*/ 9632700 w 267"/>
              <a:gd name="T27" fmla="*/ 20779554 h 56"/>
              <a:gd name="T28" fmla="*/ 23546368 w 267"/>
              <a:gd name="T29" fmla="*/ 15890635 h 56"/>
              <a:gd name="T30" fmla="*/ 58865916 w 267"/>
              <a:gd name="T31" fmla="*/ 4888917 h 56"/>
              <a:gd name="T32" fmla="*/ 123083560 w 267"/>
              <a:gd name="T33" fmla="*/ 4888917 h 56"/>
              <a:gd name="T34" fmla="*/ 168035828 w 267"/>
              <a:gd name="T35" fmla="*/ 0 h 56"/>
              <a:gd name="T36" fmla="*/ 231183731 w 267"/>
              <a:gd name="T37" fmla="*/ 0 h 56"/>
              <a:gd name="T38" fmla="*/ 267574031 w 267"/>
              <a:gd name="T39" fmla="*/ 9778939 h 56"/>
              <a:gd name="T40" fmla="*/ 271855063 w 267"/>
              <a:gd name="T41" fmla="*/ 15890635 h 56"/>
              <a:gd name="T42" fmla="*/ 280417000 w 267"/>
              <a:gd name="T43" fmla="*/ 25668468 h 56"/>
              <a:gd name="T44" fmla="*/ 285768728 w 267"/>
              <a:gd name="T45" fmla="*/ 42781889 h 56"/>
              <a:gd name="T46" fmla="*/ 285768728 w 267"/>
              <a:gd name="T47" fmla="*/ 68450348 h 56"/>
              <a:gd name="T48" fmla="*/ 276136032 w 267"/>
              <a:gd name="T49" fmla="*/ 68450348 h 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67"/>
              <a:gd name="T76" fmla="*/ 0 h 56"/>
              <a:gd name="T77" fmla="*/ 267 w 267"/>
              <a:gd name="T78" fmla="*/ 56 h 5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67" h="56">
                <a:moveTo>
                  <a:pt x="258" y="56"/>
                </a:moveTo>
                <a:lnTo>
                  <a:pt x="258" y="35"/>
                </a:lnTo>
                <a:lnTo>
                  <a:pt x="254" y="21"/>
                </a:lnTo>
                <a:lnTo>
                  <a:pt x="250" y="17"/>
                </a:lnTo>
                <a:lnTo>
                  <a:pt x="216" y="8"/>
                </a:lnTo>
                <a:lnTo>
                  <a:pt x="157" y="8"/>
                </a:lnTo>
                <a:lnTo>
                  <a:pt x="115" y="13"/>
                </a:lnTo>
                <a:lnTo>
                  <a:pt x="55" y="13"/>
                </a:lnTo>
                <a:lnTo>
                  <a:pt x="22" y="21"/>
                </a:lnTo>
                <a:lnTo>
                  <a:pt x="13" y="26"/>
                </a:lnTo>
                <a:lnTo>
                  <a:pt x="9" y="30"/>
                </a:lnTo>
                <a:lnTo>
                  <a:pt x="0" y="30"/>
                </a:lnTo>
                <a:lnTo>
                  <a:pt x="5" y="21"/>
                </a:lnTo>
                <a:lnTo>
                  <a:pt x="9" y="17"/>
                </a:lnTo>
                <a:lnTo>
                  <a:pt x="22" y="13"/>
                </a:lnTo>
                <a:lnTo>
                  <a:pt x="55" y="4"/>
                </a:lnTo>
                <a:lnTo>
                  <a:pt x="115" y="4"/>
                </a:lnTo>
                <a:lnTo>
                  <a:pt x="157" y="0"/>
                </a:lnTo>
                <a:lnTo>
                  <a:pt x="216" y="0"/>
                </a:lnTo>
                <a:lnTo>
                  <a:pt x="250" y="8"/>
                </a:lnTo>
                <a:lnTo>
                  <a:pt x="254" y="13"/>
                </a:lnTo>
                <a:lnTo>
                  <a:pt x="262" y="21"/>
                </a:lnTo>
                <a:lnTo>
                  <a:pt x="267" y="35"/>
                </a:lnTo>
                <a:lnTo>
                  <a:pt x="267" y="56"/>
                </a:lnTo>
                <a:lnTo>
                  <a:pt x="258" y="56"/>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81" name="Freeform 100"/>
          <p:cNvSpPr>
            <a:spLocks noChangeAspect="1"/>
          </p:cNvSpPr>
          <p:nvPr/>
        </p:nvSpPr>
        <p:spPr bwMode="auto">
          <a:xfrm>
            <a:off x="3448051" y="3575050"/>
            <a:ext cx="15875" cy="26988"/>
          </a:xfrm>
          <a:custGeom>
            <a:avLst/>
            <a:gdLst>
              <a:gd name="T0" fmla="*/ 14824446 w 17"/>
              <a:gd name="T1" fmla="*/ 0 h 26"/>
              <a:gd name="T2" fmla="*/ 6976594 w 17"/>
              <a:gd name="T3" fmla="*/ 28013544 h 26"/>
              <a:gd name="T4" fmla="*/ 0 w 17"/>
              <a:gd name="T5" fmla="*/ 28013544 h 26"/>
              <a:gd name="T6" fmla="*/ 6976594 w 17"/>
              <a:gd name="T7" fmla="*/ 0 h 26"/>
              <a:gd name="T8" fmla="*/ 14824446 w 17"/>
              <a:gd name="T9" fmla="*/ 0 h 26"/>
              <a:gd name="T10" fmla="*/ 0 60000 65536"/>
              <a:gd name="T11" fmla="*/ 0 60000 65536"/>
              <a:gd name="T12" fmla="*/ 0 60000 65536"/>
              <a:gd name="T13" fmla="*/ 0 60000 65536"/>
              <a:gd name="T14" fmla="*/ 0 60000 65536"/>
              <a:gd name="T15" fmla="*/ 0 w 17"/>
              <a:gd name="T16" fmla="*/ 0 h 26"/>
              <a:gd name="T17" fmla="*/ 17 w 17"/>
              <a:gd name="T18" fmla="*/ 26 h 26"/>
            </a:gdLst>
            <a:ahLst/>
            <a:cxnLst>
              <a:cxn ang="T10">
                <a:pos x="T0" y="T1"/>
              </a:cxn>
              <a:cxn ang="T11">
                <a:pos x="T2" y="T3"/>
              </a:cxn>
              <a:cxn ang="T12">
                <a:pos x="T4" y="T5"/>
              </a:cxn>
              <a:cxn ang="T13">
                <a:pos x="T6" y="T7"/>
              </a:cxn>
              <a:cxn ang="T14">
                <a:pos x="T8" y="T9"/>
              </a:cxn>
            </a:cxnLst>
            <a:rect l="T15" t="T16" r="T17" b="T18"/>
            <a:pathLst>
              <a:path w="17" h="26">
                <a:moveTo>
                  <a:pt x="17" y="0"/>
                </a:moveTo>
                <a:lnTo>
                  <a:pt x="8" y="26"/>
                </a:lnTo>
                <a:lnTo>
                  <a:pt x="0" y="26"/>
                </a:lnTo>
                <a:lnTo>
                  <a:pt x="8"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82" name="Freeform 101"/>
          <p:cNvSpPr>
            <a:spLocks noChangeAspect="1"/>
          </p:cNvSpPr>
          <p:nvPr/>
        </p:nvSpPr>
        <p:spPr bwMode="auto">
          <a:xfrm>
            <a:off x="4468814" y="2960689"/>
            <a:ext cx="611187" cy="727075"/>
          </a:xfrm>
          <a:custGeom>
            <a:avLst/>
            <a:gdLst>
              <a:gd name="T0" fmla="*/ 17877220 w 596"/>
              <a:gd name="T1" fmla="*/ 207064474 h 651"/>
              <a:gd name="T2" fmla="*/ 23135888 w 596"/>
              <a:gd name="T3" fmla="*/ 158416362 h 651"/>
              <a:gd name="T4" fmla="*/ 27342411 w 596"/>
              <a:gd name="T5" fmla="*/ 147189703 h 651"/>
              <a:gd name="T6" fmla="*/ 23135888 w 596"/>
              <a:gd name="T7" fmla="*/ 125984997 h 651"/>
              <a:gd name="T8" fmla="*/ 31547909 w 596"/>
              <a:gd name="T9" fmla="*/ 87316014 h 651"/>
              <a:gd name="T10" fmla="*/ 45219632 w 596"/>
              <a:gd name="T11" fmla="*/ 66111325 h 651"/>
              <a:gd name="T12" fmla="*/ 49426155 w 596"/>
              <a:gd name="T13" fmla="*/ 38669001 h 651"/>
              <a:gd name="T14" fmla="*/ 89387120 w 596"/>
              <a:gd name="T15" fmla="*/ 11226664 h 651"/>
              <a:gd name="T16" fmla="*/ 133554592 w 596"/>
              <a:gd name="T17" fmla="*/ 6236539 h 651"/>
              <a:gd name="T18" fmla="*/ 235561282 w 596"/>
              <a:gd name="T19" fmla="*/ 11226664 h 651"/>
              <a:gd name="T20" fmla="*/ 280780962 w 596"/>
              <a:gd name="T21" fmla="*/ 16215669 h 651"/>
              <a:gd name="T22" fmla="*/ 320741910 w 596"/>
              <a:gd name="T23" fmla="*/ 11226664 h 651"/>
              <a:gd name="T24" fmla="*/ 351238693 w 596"/>
              <a:gd name="T25" fmla="*/ 22452210 h 651"/>
              <a:gd name="T26" fmla="*/ 422748568 w 596"/>
              <a:gd name="T27" fmla="*/ 38669001 h 651"/>
              <a:gd name="T28" fmla="*/ 440625781 w 596"/>
              <a:gd name="T29" fmla="*/ 49894543 h 651"/>
              <a:gd name="T30" fmla="*/ 458502993 w 596"/>
              <a:gd name="T31" fmla="*/ 103531679 h 651"/>
              <a:gd name="T32" fmla="*/ 484793253 w 596"/>
              <a:gd name="T33" fmla="*/ 153427356 h 651"/>
              <a:gd name="T34" fmla="*/ 534219392 w 596"/>
              <a:gd name="T35" fmla="*/ 174632027 h 651"/>
              <a:gd name="T36" fmla="*/ 592057681 w 596"/>
              <a:gd name="T37" fmla="*/ 207064474 h 651"/>
              <a:gd name="T38" fmla="*/ 609934894 w 596"/>
              <a:gd name="T39" fmla="*/ 245732341 h 651"/>
              <a:gd name="T40" fmla="*/ 626760988 w 596"/>
              <a:gd name="T41" fmla="*/ 370469842 h 651"/>
              <a:gd name="T42" fmla="*/ 622554464 w 596"/>
              <a:gd name="T43" fmla="*/ 414127832 h 651"/>
              <a:gd name="T44" fmla="*/ 618347941 w 596"/>
              <a:gd name="T45" fmla="*/ 435333620 h 651"/>
              <a:gd name="T46" fmla="*/ 604677252 w 596"/>
              <a:gd name="T47" fmla="*/ 490217151 h 651"/>
              <a:gd name="T48" fmla="*/ 592057681 w 596"/>
              <a:gd name="T49" fmla="*/ 626181382 h 651"/>
              <a:gd name="T50" fmla="*/ 568922827 w 596"/>
              <a:gd name="T51" fmla="*/ 713497361 h 651"/>
              <a:gd name="T52" fmla="*/ 556303256 w 596"/>
              <a:gd name="T53" fmla="*/ 762145473 h 651"/>
              <a:gd name="T54" fmla="*/ 546838066 w 596"/>
              <a:gd name="T55" fmla="*/ 784597674 h 651"/>
              <a:gd name="T56" fmla="*/ 458502993 w 596"/>
              <a:gd name="T57" fmla="*/ 789587797 h 651"/>
              <a:gd name="T58" fmla="*/ 444832304 w 596"/>
              <a:gd name="T59" fmla="*/ 757155350 h 651"/>
              <a:gd name="T60" fmla="*/ 444832304 w 596"/>
              <a:gd name="T61" fmla="*/ 708508355 h 651"/>
              <a:gd name="T62" fmla="*/ 426954067 w 596"/>
              <a:gd name="T63" fmla="*/ 773371015 h 651"/>
              <a:gd name="T64" fmla="*/ 418542045 w 596"/>
              <a:gd name="T65" fmla="*/ 794576803 h 651"/>
              <a:gd name="T66" fmla="*/ 418542045 w 596"/>
              <a:gd name="T67" fmla="*/ 794576803 h 651"/>
              <a:gd name="T68" fmla="*/ 200857975 w 596"/>
              <a:gd name="T69" fmla="*/ 812039999 h 651"/>
              <a:gd name="T70" fmla="*/ 133554592 w 596"/>
              <a:gd name="T71" fmla="*/ 800813339 h 651"/>
              <a:gd name="T72" fmla="*/ 111470856 w 596"/>
              <a:gd name="T73" fmla="*/ 794576803 h 651"/>
              <a:gd name="T74" fmla="*/ 75716431 w 596"/>
              <a:gd name="T75" fmla="*/ 778361138 h 651"/>
              <a:gd name="T76" fmla="*/ 45219632 w 596"/>
              <a:gd name="T77" fmla="*/ 729713026 h 651"/>
              <a:gd name="T78" fmla="*/ 17877220 w 596"/>
              <a:gd name="T79" fmla="*/ 604975594 h 651"/>
              <a:gd name="T80" fmla="*/ 5257644 w 596"/>
              <a:gd name="T81" fmla="*/ 409138826 h 651"/>
              <a:gd name="T82" fmla="*/ 9464169 w 596"/>
              <a:gd name="T83" fmla="*/ 310596188 h 651"/>
              <a:gd name="T84" fmla="*/ 13670693 w 596"/>
              <a:gd name="T85" fmla="*/ 278163671 h 651"/>
              <a:gd name="T86" fmla="*/ 17877220 w 596"/>
              <a:gd name="T87" fmla="*/ 223280139 h 65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96"/>
              <a:gd name="T133" fmla="*/ 0 h 651"/>
              <a:gd name="T134" fmla="*/ 596 w 596"/>
              <a:gd name="T135" fmla="*/ 651 h 65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96" h="651">
                <a:moveTo>
                  <a:pt x="17" y="179"/>
                </a:moveTo>
                <a:lnTo>
                  <a:pt x="17" y="166"/>
                </a:lnTo>
                <a:lnTo>
                  <a:pt x="22" y="149"/>
                </a:lnTo>
                <a:lnTo>
                  <a:pt x="22" y="127"/>
                </a:lnTo>
                <a:lnTo>
                  <a:pt x="26" y="123"/>
                </a:lnTo>
                <a:lnTo>
                  <a:pt x="26" y="118"/>
                </a:lnTo>
                <a:lnTo>
                  <a:pt x="22" y="109"/>
                </a:lnTo>
                <a:lnTo>
                  <a:pt x="22" y="101"/>
                </a:lnTo>
                <a:lnTo>
                  <a:pt x="26" y="83"/>
                </a:lnTo>
                <a:lnTo>
                  <a:pt x="30" y="70"/>
                </a:lnTo>
                <a:lnTo>
                  <a:pt x="34" y="61"/>
                </a:lnTo>
                <a:lnTo>
                  <a:pt x="43" y="53"/>
                </a:lnTo>
                <a:lnTo>
                  <a:pt x="43" y="44"/>
                </a:lnTo>
                <a:lnTo>
                  <a:pt x="47" y="31"/>
                </a:lnTo>
                <a:lnTo>
                  <a:pt x="60" y="22"/>
                </a:lnTo>
                <a:lnTo>
                  <a:pt x="85" y="9"/>
                </a:lnTo>
                <a:lnTo>
                  <a:pt x="102" y="5"/>
                </a:lnTo>
                <a:lnTo>
                  <a:pt x="127" y="5"/>
                </a:lnTo>
                <a:lnTo>
                  <a:pt x="182" y="0"/>
                </a:lnTo>
                <a:lnTo>
                  <a:pt x="224" y="9"/>
                </a:lnTo>
                <a:lnTo>
                  <a:pt x="250" y="13"/>
                </a:lnTo>
                <a:lnTo>
                  <a:pt x="267" y="13"/>
                </a:lnTo>
                <a:lnTo>
                  <a:pt x="292" y="9"/>
                </a:lnTo>
                <a:lnTo>
                  <a:pt x="305" y="9"/>
                </a:lnTo>
                <a:lnTo>
                  <a:pt x="322" y="18"/>
                </a:lnTo>
                <a:lnTo>
                  <a:pt x="334" y="18"/>
                </a:lnTo>
                <a:lnTo>
                  <a:pt x="368" y="27"/>
                </a:lnTo>
                <a:lnTo>
                  <a:pt x="402" y="31"/>
                </a:lnTo>
                <a:lnTo>
                  <a:pt x="415" y="35"/>
                </a:lnTo>
                <a:lnTo>
                  <a:pt x="419" y="40"/>
                </a:lnTo>
                <a:lnTo>
                  <a:pt x="427" y="57"/>
                </a:lnTo>
                <a:lnTo>
                  <a:pt x="436" y="83"/>
                </a:lnTo>
                <a:lnTo>
                  <a:pt x="449" y="105"/>
                </a:lnTo>
                <a:lnTo>
                  <a:pt x="461" y="123"/>
                </a:lnTo>
                <a:lnTo>
                  <a:pt x="482" y="131"/>
                </a:lnTo>
                <a:lnTo>
                  <a:pt x="508" y="140"/>
                </a:lnTo>
                <a:lnTo>
                  <a:pt x="537" y="149"/>
                </a:lnTo>
                <a:lnTo>
                  <a:pt x="563" y="166"/>
                </a:lnTo>
                <a:lnTo>
                  <a:pt x="571" y="179"/>
                </a:lnTo>
                <a:lnTo>
                  <a:pt x="580" y="197"/>
                </a:lnTo>
                <a:lnTo>
                  <a:pt x="592" y="245"/>
                </a:lnTo>
                <a:lnTo>
                  <a:pt x="596" y="297"/>
                </a:lnTo>
                <a:lnTo>
                  <a:pt x="596" y="315"/>
                </a:lnTo>
                <a:lnTo>
                  <a:pt x="592" y="332"/>
                </a:lnTo>
                <a:lnTo>
                  <a:pt x="592" y="336"/>
                </a:lnTo>
                <a:lnTo>
                  <a:pt x="588" y="349"/>
                </a:lnTo>
                <a:lnTo>
                  <a:pt x="580" y="367"/>
                </a:lnTo>
                <a:lnTo>
                  <a:pt x="575" y="393"/>
                </a:lnTo>
                <a:lnTo>
                  <a:pt x="563" y="441"/>
                </a:lnTo>
                <a:lnTo>
                  <a:pt x="563" y="502"/>
                </a:lnTo>
                <a:lnTo>
                  <a:pt x="558" y="524"/>
                </a:lnTo>
                <a:lnTo>
                  <a:pt x="541" y="572"/>
                </a:lnTo>
                <a:lnTo>
                  <a:pt x="533" y="594"/>
                </a:lnTo>
                <a:lnTo>
                  <a:pt x="529" y="611"/>
                </a:lnTo>
                <a:lnTo>
                  <a:pt x="520" y="624"/>
                </a:lnTo>
                <a:lnTo>
                  <a:pt x="520" y="629"/>
                </a:lnTo>
                <a:lnTo>
                  <a:pt x="503" y="633"/>
                </a:lnTo>
                <a:lnTo>
                  <a:pt x="436" y="633"/>
                </a:lnTo>
                <a:lnTo>
                  <a:pt x="427" y="624"/>
                </a:lnTo>
                <a:lnTo>
                  <a:pt x="423" y="607"/>
                </a:lnTo>
                <a:lnTo>
                  <a:pt x="423" y="563"/>
                </a:lnTo>
                <a:lnTo>
                  <a:pt x="423" y="568"/>
                </a:lnTo>
                <a:lnTo>
                  <a:pt x="419" y="594"/>
                </a:lnTo>
                <a:lnTo>
                  <a:pt x="406" y="620"/>
                </a:lnTo>
                <a:lnTo>
                  <a:pt x="402" y="633"/>
                </a:lnTo>
                <a:lnTo>
                  <a:pt x="398" y="637"/>
                </a:lnTo>
                <a:lnTo>
                  <a:pt x="398" y="642"/>
                </a:lnTo>
                <a:lnTo>
                  <a:pt x="398" y="637"/>
                </a:lnTo>
                <a:lnTo>
                  <a:pt x="203" y="651"/>
                </a:lnTo>
                <a:lnTo>
                  <a:pt x="191" y="651"/>
                </a:lnTo>
                <a:lnTo>
                  <a:pt x="161" y="646"/>
                </a:lnTo>
                <a:lnTo>
                  <a:pt x="127" y="642"/>
                </a:lnTo>
                <a:lnTo>
                  <a:pt x="115" y="637"/>
                </a:lnTo>
                <a:lnTo>
                  <a:pt x="106" y="637"/>
                </a:lnTo>
                <a:lnTo>
                  <a:pt x="81" y="629"/>
                </a:lnTo>
                <a:lnTo>
                  <a:pt x="72" y="624"/>
                </a:lnTo>
                <a:lnTo>
                  <a:pt x="47" y="598"/>
                </a:lnTo>
                <a:lnTo>
                  <a:pt x="43" y="585"/>
                </a:lnTo>
                <a:lnTo>
                  <a:pt x="39" y="581"/>
                </a:lnTo>
                <a:lnTo>
                  <a:pt x="17" y="485"/>
                </a:lnTo>
                <a:lnTo>
                  <a:pt x="0" y="411"/>
                </a:lnTo>
                <a:lnTo>
                  <a:pt x="5" y="328"/>
                </a:lnTo>
                <a:lnTo>
                  <a:pt x="13" y="288"/>
                </a:lnTo>
                <a:lnTo>
                  <a:pt x="9" y="249"/>
                </a:lnTo>
                <a:lnTo>
                  <a:pt x="9" y="240"/>
                </a:lnTo>
                <a:lnTo>
                  <a:pt x="13" y="223"/>
                </a:lnTo>
                <a:lnTo>
                  <a:pt x="13" y="197"/>
                </a:lnTo>
                <a:lnTo>
                  <a:pt x="17" y="179"/>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83" name="Freeform 102"/>
          <p:cNvSpPr>
            <a:spLocks noChangeAspect="1"/>
          </p:cNvSpPr>
          <p:nvPr/>
        </p:nvSpPr>
        <p:spPr bwMode="auto">
          <a:xfrm>
            <a:off x="4481513" y="2955926"/>
            <a:ext cx="603250" cy="715963"/>
          </a:xfrm>
          <a:custGeom>
            <a:avLst/>
            <a:gdLst>
              <a:gd name="T0" fmla="*/ 4210439 w 588"/>
              <a:gd name="T1" fmla="*/ 190878414 h 641"/>
              <a:gd name="T2" fmla="*/ 9472461 w 588"/>
              <a:gd name="T3" fmla="*/ 158441169 h 641"/>
              <a:gd name="T4" fmla="*/ 4210439 w 588"/>
              <a:gd name="T5" fmla="*/ 140975441 h 641"/>
              <a:gd name="T6" fmla="*/ 9472461 w 588"/>
              <a:gd name="T7" fmla="*/ 108538197 h 641"/>
              <a:gd name="T8" fmla="*/ 17893339 w 588"/>
              <a:gd name="T9" fmla="*/ 81092587 h 641"/>
              <a:gd name="T10" fmla="*/ 27365797 w 588"/>
              <a:gd name="T11" fmla="*/ 59882872 h 641"/>
              <a:gd name="T12" fmla="*/ 35786679 w 588"/>
              <a:gd name="T13" fmla="*/ 38674291 h 641"/>
              <a:gd name="T14" fmla="*/ 75782769 w 588"/>
              <a:gd name="T15" fmla="*/ 11228668 h 641"/>
              <a:gd name="T16" fmla="*/ 119990306 w 588"/>
              <a:gd name="T17" fmla="*/ 4990519 h 641"/>
              <a:gd name="T18" fmla="*/ 222086254 w 588"/>
              <a:gd name="T19" fmla="*/ 11228668 h 641"/>
              <a:gd name="T20" fmla="*/ 267346400 w 588"/>
              <a:gd name="T21" fmla="*/ 16218068 h 641"/>
              <a:gd name="T22" fmla="*/ 307342538 w 588"/>
              <a:gd name="T23" fmla="*/ 11228668 h 641"/>
              <a:gd name="T24" fmla="*/ 337866155 w 588"/>
              <a:gd name="T25" fmla="*/ 21208589 h 641"/>
              <a:gd name="T26" fmla="*/ 409439481 w 588"/>
              <a:gd name="T27" fmla="*/ 38674291 h 641"/>
              <a:gd name="T28" fmla="*/ 427332812 w 588"/>
              <a:gd name="T29" fmla="*/ 48655325 h 641"/>
              <a:gd name="T30" fmla="*/ 441015707 w 588"/>
              <a:gd name="T31" fmla="*/ 76102070 h 641"/>
              <a:gd name="T32" fmla="*/ 463119475 w 588"/>
              <a:gd name="T33" fmla="*/ 135984924 h 641"/>
              <a:gd name="T34" fmla="*/ 493643092 w 588"/>
              <a:gd name="T35" fmla="*/ 163431686 h 641"/>
              <a:gd name="T36" fmla="*/ 551532625 w 588"/>
              <a:gd name="T37" fmla="*/ 184640267 h 641"/>
              <a:gd name="T38" fmla="*/ 583108851 w 588"/>
              <a:gd name="T39" fmla="*/ 212086994 h 641"/>
              <a:gd name="T40" fmla="*/ 601002183 w 588"/>
              <a:gd name="T41" fmla="*/ 250761268 h 641"/>
              <a:gd name="T42" fmla="*/ 618895514 w 588"/>
              <a:gd name="T43" fmla="*/ 375518681 h 641"/>
              <a:gd name="T44" fmla="*/ 613632468 w 588"/>
              <a:gd name="T45" fmla="*/ 419183472 h 641"/>
              <a:gd name="T46" fmla="*/ 609423057 w 588"/>
              <a:gd name="T47" fmla="*/ 440392052 h 641"/>
              <a:gd name="T48" fmla="*/ 596791746 w 588"/>
              <a:gd name="T49" fmla="*/ 495285507 h 641"/>
              <a:gd name="T50" fmla="*/ 583108851 w 588"/>
              <a:gd name="T51" fmla="*/ 631270536 h 641"/>
              <a:gd name="T52" fmla="*/ 561006109 w 588"/>
              <a:gd name="T53" fmla="*/ 718600117 h 641"/>
              <a:gd name="T54" fmla="*/ 547322188 w 588"/>
              <a:gd name="T55" fmla="*/ 767255425 h 641"/>
              <a:gd name="T56" fmla="*/ 538902340 w 588"/>
              <a:gd name="T57" fmla="*/ 789711635 h 641"/>
              <a:gd name="T58" fmla="*/ 515745834 w 588"/>
              <a:gd name="T59" fmla="*/ 799692669 h 641"/>
              <a:gd name="T60" fmla="*/ 441015707 w 588"/>
              <a:gd name="T61" fmla="*/ 794702152 h 641"/>
              <a:gd name="T62" fmla="*/ 427332812 w 588"/>
              <a:gd name="T63" fmla="*/ 762266025 h 641"/>
              <a:gd name="T64" fmla="*/ 435752660 w 588"/>
              <a:gd name="T65" fmla="*/ 707372571 h 641"/>
              <a:gd name="T66" fmla="*/ 441015707 w 588"/>
              <a:gd name="T67" fmla="*/ 783474606 h 641"/>
              <a:gd name="T68" fmla="*/ 515745834 w 588"/>
              <a:gd name="T69" fmla="*/ 789711635 h 641"/>
              <a:gd name="T70" fmla="*/ 529428729 w 588"/>
              <a:gd name="T71" fmla="*/ 783474606 h 641"/>
              <a:gd name="T72" fmla="*/ 543112777 w 588"/>
              <a:gd name="T73" fmla="*/ 746046844 h 641"/>
              <a:gd name="T74" fmla="*/ 569425957 w 588"/>
              <a:gd name="T75" fmla="*/ 658717263 h 641"/>
              <a:gd name="T76" fmla="*/ 573636394 w 588"/>
              <a:gd name="T77" fmla="*/ 555168361 h 641"/>
              <a:gd name="T78" fmla="*/ 591529725 w 588"/>
              <a:gd name="T79" fmla="*/ 462848262 h 641"/>
              <a:gd name="T80" fmla="*/ 605212620 w 588"/>
              <a:gd name="T81" fmla="*/ 424173989 h 641"/>
              <a:gd name="T82" fmla="*/ 609423057 w 588"/>
              <a:gd name="T83" fmla="*/ 397974891 h 641"/>
              <a:gd name="T84" fmla="*/ 605212620 w 588"/>
              <a:gd name="T85" fmla="*/ 310645309 h 641"/>
              <a:gd name="T86" fmla="*/ 583108851 w 588"/>
              <a:gd name="T87" fmla="*/ 228305058 h 641"/>
              <a:gd name="T88" fmla="*/ 551532625 w 588"/>
              <a:gd name="T89" fmla="*/ 195868931 h 641"/>
              <a:gd name="T90" fmla="*/ 493643092 w 588"/>
              <a:gd name="T91" fmla="*/ 174660350 h 641"/>
              <a:gd name="T92" fmla="*/ 467328886 w 588"/>
              <a:gd name="T93" fmla="*/ 158441169 h 641"/>
              <a:gd name="T94" fmla="*/ 441015707 w 588"/>
              <a:gd name="T95" fmla="*/ 108538197 h 641"/>
              <a:gd name="T96" fmla="*/ 423122375 w 588"/>
              <a:gd name="T97" fmla="*/ 54893472 h 641"/>
              <a:gd name="T98" fmla="*/ 409439481 w 588"/>
              <a:gd name="T99" fmla="*/ 48655325 h 641"/>
              <a:gd name="T100" fmla="*/ 337866155 w 588"/>
              <a:gd name="T101" fmla="*/ 32437253 h 641"/>
              <a:gd name="T102" fmla="*/ 307342538 w 588"/>
              <a:gd name="T103" fmla="*/ 21208589 h 641"/>
              <a:gd name="T104" fmla="*/ 267346400 w 588"/>
              <a:gd name="T105" fmla="*/ 27446736 h 641"/>
              <a:gd name="T106" fmla="*/ 222086254 w 588"/>
              <a:gd name="T107" fmla="*/ 21208589 h 641"/>
              <a:gd name="T108" fmla="*/ 119990306 w 588"/>
              <a:gd name="T109" fmla="*/ 16218068 h 641"/>
              <a:gd name="T110" fmla="*/ 75782769 w 588"/>
              <a:gd name="T111" fmla="*/ 21208589 h 641"/>
              <a:gd name="T112" fmla="*/ 39997116 w 588"/>
              <a:gd name="T113" fmla="*/ 43664808 h 641"/>
              <a:gd name="T114" fmla="*/ 35786679 w 588"/>
              <a:gd name="T115" fmla="*/ 71111535 h 641"/>
              <a:gd name="T116" fmla="*/ 22103776 w 588"/>
              <a:gd name="T117" fmla="*/ 92320134 h 641"/>
              <a:gd name="T118" fmla="*/ 13682898 w 588"/>
              <a:gd name="T119" fmla="*/ 130994407 h 641"/>
              <a:gd name="T120" fmla="*/ 17893339 w 588"/>
              <a:gd name="T121" fmla="*/ 152204140 h 641"/>
              <a:gd name="T122" fmla="*/ 13682898 w 588"/>
              <a:gd name="T123" fmla="*/ 163431686 h 641"/>
              <a:gd name="T124" fmla="*/ 9472461 w 588"/>
              <a:gd name="T125" fmla="*/ 212086994 h 64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88"/>
              <a:gd name="T190" fmla="*/ 0 h 641"/>
              <a:gd name="T191" fmla="*/ 588 w 588"/>
              <a:gd name="T192" fmla="*/ 641 h 64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88" h="641">
                <a:moveTo>
                  <a:pt x="0" y="170"/>
                </a:moveTo>
                <a:lnTo>
                  <a:pt x="4" y="153"/>
                </a:lnTo>
                <a:lnTo>
                  <a:pt x="4" y="131"/>
                </a:lnTo>
                <a:lnTo>
                  <a:pt x="9" y="127"/>
                </a:lnTo>
                <a:lnTo>
                  <a:pt x="9" y="122"/>
                </a:lnTo>
                <a:lnTo>
                  <a:pt x="4" y="113"/>
                </a:lnTo>
                <a:lnTo>
                  <a:pt x="4" y="105"/>
                </a:lnTo>
                <a:lnTo>
                  <a:pt x="9" y="87"/>
                </a:lnTo>
                <a:lnTo>
                  <a:pt x="13" y="74"/>
                </a:lnTo>
                <a:lnTo>
                  <a:pt x="17" y="65"/>
                </a:lnTo>
                <a:lnTo>
                  <a:pt x="26" y="57"/>
                </a:lnTo>
                <a:lnTo>
                  <a:pt x="26" y="48"/>
                </a:lnTo>
                <a:lnTo>
                  <a:pt x="30" y="35"/>
                </a:lnTo>
                <a:lnTo>
                  <a:pt x="34" y="31"/>
                </a:lnTo>
                <a:lnTo>
                  <a:pt x="47" y="22"/>
                </a:lnTo>
                <a:lnTo>
                  <a:pt x="72" y="9"/>
                </a:lnTo>
                <a:lnTo>
                  <a:pt x="89" y="4"/>
                </a:lnTo>
                <a:lnTo>
                  <a:pt x="114" y="4"/>
                </a:lnTo>
                <a:lnTo>
                  <a:pt x="169" y="0"/>
                </a:lnTo>
                <a:lnTo>
                  <a:pt x="211" y="9"/>
                </a:lnTo>
                <a:lnTo>
                  <a:pt x="237" y="13"/>
                </a:lnTo>
                <a:lnTo>
                  <a:pt x="254" y="13"/>
                </a:lnTo>
                <a:lnTo>
                  <a:pt x="279" y="9"/>
                </a:lnTo>
                <a:lnTo>
                  <a:pt x="292" y="9"/>
                </a:lnTo>
                <a:lnTo>
                  <a:pt x="309" y="17"/>
                </a:lnTo>
                <a:lnTo>
                  <a:pt x="321" y="17"/>
                </a:lnTo>
                <a:lnTo>
                  <a:pt x="355" y="26"/>
                </a:lnTo>
                <a:lnTo>
                  <a:pt x="389" y="31"/>
                </a:lnTo>
                <a:lnTo>
                  <a:pt x="402" y="35"/>
                </a:lnTo>
                <a:lnTo>
                  <a:pt x="406" y="39"/>
                </a:lnTo>
                <a:lnTo>
                  <a:pt x="410" y="44"/>
                </a:lnTo>
                <a:lnTo>
                  <a:pt x="419" y="61"/>
                </a:lnTo>
                <a:lnTo>
                  <a:pt x="427" y="87"/>
                </a:lnTo>
                <a:lnTo>
                  <a:pt x="440" y="109"/>
                </a:lnTo>
                <a:lnTo>
                  <a:pt x="448" y="122"/>
                </a:lnTo>
                <a:lnTo>
                  <a:pt x="469" y="131"/>
                </a:lnTo>
                <a:lnTo>
                  <a:pt x="495" y="140"/>
                </a:lnTo>
                <a:lnTo>
                  <a:pt x="524" y="148"/>
                </a:lnTo>
                <a:lnTo>
                  <a:pt x="550" y="166"/>
                </a:lnTo>
                <a:lnTo>
                  <a:pt x="554" y="170"/>
                </a:lnTo>
                <a:lnTo>
                  <a:pt x="562" y="183"/>
                </a:lnTo>
                <a:lnTo>
                  <a:pt x="571" y="201"/>
                </a:lnTo>
                <a:lnTo>
                  <a:pt x="583" y="249"/>
                </a:lnTo>
                <a:lnTo>
                  <a:pt x="588" y="301"/>
                </a:lnTo>
                <a:lnTo>
                  <a:pt x="588" y="319"/>
                </a:lnTo>
                <a:lnTo>
                  <a:pt x="583" y="336"/>
                </a:lnTo>
                <a:lnTo>
                  <a:pt x="583" y="340"/>
                </a:lnTo>
                <a:lnTo>
                  <a:pt x="579" y="353"/>
                </a:lnTo>
                <a:lnTo>
                  <a:pt x="571" y="371"/>
                </a:lnTo>
                <a:lnTo>
                  <a:pt x="567" y="397"/>
                </a:lnTo>
                <a:lnTo>
                  <a:pt x="554" y="445"/>
                </a:lnTo>
                <a:lnTo>
                  <a:pt x="554" y="506"/>
                </a:lnTo>
                <a:lnTo>
                  <a:pt x="550" y="528"/>
                </a:lnTo>
                <a:lnTo>
                  <a:pt x="533" y="576"/>
                </a:lnTo>
                <a:lnTo>
                  <a:pt x="524" y="598"/>
                </a:lnTo>
                <a:lnTo>
                  <a:pt x="520" y="615"/>
                </a:lnTo>
                <a:lnTo>
                  <a:pt x="512" y="628"/>
                </a:lnTo>
                <a:lnTo>
                  <a:pt x="512" y="633"/>
                </a:lnTo>
                <a:lnTo>
                  <a:pt x="507" y="637"/>
                </a:lnTo>
                <a:lnTo>
                  <a:pt x="490" y="641"/>
                </a:lnTo>
                <a:lnTo>
                  <a:pt x="423" y="641"/>
                </a:lnTo>
                <a:lnTo>
                  <a:pt x="419" y="637"/>
                </a:lnTo>
                <a:lnTo>
                  <a:pt x="410" y="628"/>
                </a:lnTo>
                <a:lnTo>
                  <a:pt x="406" y="611"/>
                </a:lnTo>
                <a:lnTo>
                  <a:pt x="406" y="567"/>
                </a:lnTo>
                <a:lnTo>
                  <a:pt x="414" y="567"/>
                </a:lnTo>
                <a:lnTo>
                  <a:pt x="414" y="611"/>
                </a:lnTo>
                <a:lnTo>
                  <a:pt x="419" y="628"/>
                </a:lnTo>
                <a:lnTo>
                  <a:pt x="423" y="633"/>
                </a:lnTo>
                <a:lnTo>
                  <a:pt x="490" y="633"/>
                </a:lnTo>
                <a:lnTo>
                  <a:pt x="503" y="628"/>
                </a:lnTo>
                <a:lnTo>
                  <a:pt x="512" y="615"/>
                </a:lnTo>
                <a:lnTo>
                  <a:pt x="516" y="598"/>
                </a:lnTo>
                <a:lnTo>
                  <a:pt x="524" y="576"/>
                </a:lnTo>
                <a:lnTo>
                  <a:pt x="541" y="528"/>
                </a:lnTo>
                <a:lnTo>
                  <a:pt x="545" y="506"/>
                </a:lnTo>
                <a:lnTo>
                  <a:pt x="545" y="445"/>
                </a:lnTo>
                <a:lnTo>
                  <a:pt x="558" y="397"/>
                </a:lnTo>
                <a:lnTo>
                  <a:pt x="562" y="371"/>
                </a:lnTo>
                <a:lnTo>
                  <a:pt x="571" y="353"/>
                </a:lnTo>
                <a:lnTo>
                  <a:pt x="575" y="340"/>
                </a:lnTo>
                <a:lnTo>
                  <a:pt x="575" y="336"/>
                </a:lnTo>
                <a:lnTo>
                  <a:pt x="579" y="319"/>
                </a:lnTo>
                <a:lnTo>
                  <a:pt x="579" y="301"/>
                </a:lnTo>
                <a:lnTo>
                  <a:pt x="575" y="249"/>
                </a:lnTo>
                <a:lnTo>
                  <a:pt x="562" y="201"/>
                </a:lnTo>
                <a:lnTo>
                  <a:pt x="554" y="183"/>
                </a:lnTo>
                <a:lnTo>
                  <a:pt x="545" y="175"/>
                </a:lnTo>
                <a:lnTo>
                  <a:pt x="524" y="157"/>
                </a:lnTo>
                <a:lnTo>
                  <a:pt x="495" y="148"/>
                </a:lnTo>
                <a:lnTo>
                  <a:pt x="469" y="140"/>
                </a:lnTo>
                <a:lnTo>
                  <a:pt x="448" y="131"/>
                </a:lnTo>
                <a:lnTo>
                  <a:pt x="444" y="127"/>
                </a:lnTo>
                <a:lnTo>
                  <a:pt x="431" y="109"/>
                </a:lnTo>
                <a:lnTo>
                  <a:pt x="419" y="87"/>
                </a:lnTo>
                <a:lnTo>
                  <a:pt x="410" y="61"/>
                </a:lnTo>
                <a:lnTo>
                  <a:pt x="402" y="44"/>
                </a:lnTo>
                <a:lnTo>
                  <a:pt x="389" y="39"/>
                </a:lnTo>
                <a:lnTo>
                  <a:pt x="355" y="35"/>
                </a:lnTo>
                <a:lnTo>
                  <a:pt x="321" y="26"/>
                </a:lnTo>
                <a:lnTo>
                  <a:pt x="309" y="26"/>
                </a:lnTo>
                <a:lnTo>
                  <a:pt x="292" y="17"/>
                </a:lnTo>
                <a:lnTo>
                  <a:pt x="279" y="17"/>
                </a:lnTo>
                <a:lnTo>
                  <a:pt x="254" y="22"/>
                </a:lnTo>
                <a:lnTo>
                  <a:pt x="237" y="22"/>
                </a:lnTo>
                <a:lnTo>
                  <a:pt x="211" y="17"/>
                </a:lnTo>
                <a:lnTo>
                  <a:pt x="169" y="9"/>
                </a:lnTo>
                <a:lnTo>
                  <a:pt x="114" y="13"/>
                </a:lnTo>
                <a:lnTo>
                  <a:pt x="89" y="13"/>
                </a:lnTo>
                <a:lnTo>
                  <a:pt x="72" y="17"/>
                </a:lnTo>
                <a:lnTo>
                  <a:pt x="47" y="31"/>
                </a:lnTo>
                <a:lnTo>
                  <a:pt x="38" y="35"/>
                </a:lnTo>
                <a:lnTo>
                  <a:pt x="34" y="48"/>
                </a:lnTo>
                <a:lnTo>
                  <a:pt x="34" y="57"/>
                </a:lnTo>
                <a:lnTo>
                  <a:pt x="26" y="65"/>
                </a:lnTo>
                <a:lnTo>
                  <a:pt x="21" y="74"/>
                </a:lnTo>
                <a:lnTo>
                  <a:pt x="17" y="87"/>
                </a:lnTo>
                <a:lnTo>
                  <a:pt x="13" y="105"/>
                </a:lnTo>
                <a:lnTo>
                  <a:pt x="13" y="113"/>
                </a:lnTo>
                <a:lnTo>
                  <a:pt x="17" y="122"/>
                </a:lnTo>
                <a:lnTo>
                  <a:pt x="17" y="127"/>
                </a:lnTo>
                <a:lnTo>
                  <a:pt x="13" y="131"/>
                </a:lnTo>
                <a:lnTo>
                  <a:pt x="13" y="153"/>
                </a:lnTo>
                <a:lnTo>
                  <a:pt x="9" y="170"/>
                </a:lnTo>
                <a:lnTo>
                  <a:pt x="0" y="17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84" name="Freeform 103"/>
          <p:cNvSpPr>
            <a:spLocks noChangeAspect="1"/>
          </p:cNvSpPr>
          <p:nvPr/>
        </p:nvSpPr>
        <p:spPr bwMode="auto">
          <a:xfrm>
            <a:off x="4870451" y="3589338"/>
            <a:ext cx="34925" cy="88900"/>
          </a:xfrm>
          <a:custGeom>
            <a:avLst/>
            <a:gdLst>
              <a:gd name="T0" fmla="*/ 36962291 w 33"/>
              <a:gd name="T1" fmla="*/ 0 h 79"/>
              <a:gd name="T2" fmla="*/ 36962291 w 33"/>
              <a:gd name="T3" fmla="*/ 6332155 h 79"/>
              <a:gd name="T4" fmla="*/ 32482360 w 33"/>
              <a:gd name="T5" fmla="*/ 39256667 h 79"/>
              <a:gd name="T6" fmla="*/ 17920758 w 33"/>
              <a:gd name="T7" fmla="*/ 72181163 h 79"/>
              <a:gd name="T8" fmla="*/ 13440831 w 33"/>
              <a:gd name="T9" fmla="*/ 88643429 h 79"/>
              <a:gd name="T10" fmla="*/ 8960908 w 33"/>
              <a:gd name="T11" fmla="*/ 93708476 h 79"/>
              <a:gd name="T12" fmla="*/ 8960908 w 33"/>
              <a:gd name="T13" fmla="*/ 100040629 h 79"/>
              <a:gd name="T14" fmla="*/ 0 w 33"/>
              <a:gd name="T15" fmla="*/ 100040629 h 79"/>
              <a:gd name="T16" fmla="*/ 0 w 33"/>
              <a:gd name="T17" fmla="*/ 93708476 h 79"/>
              <a:gd name="T18" fmla="*/ 4479925 w 33"/>
              <a:gd name="T19" fmla="*/ 88643429 h 79"/>
              <a:gd name="T20" fmla="*/ 8960908 w 33"/>
              <a:gd name="T21" fmla="*/ 72181163 h 79"/>
              <a:gd name="T22" fmla="*/ 23521456 w 33"/>
              <a:gd name="T23" fmla="*/ 39256667 h 79"/>
              <a:gd name="T24" fmla="*/ 28001379 w 33"/>
              <a:gd name="T25" fmla="*/ 6332155 h 79"/>
              <a:gd name="T26" fmla="*/ 28001379 w 33"/>
              <a:gd name="T27" fmla="*/ 0 h 79"/>
              <a:gd name="T28" fmla="*/ 36962291 w 33"/>
              <a:gd name="T29" fmla="*/ 0 h 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3"/>
              <a:gd name="T46" fmla="*/ 0 h 79"/>
              <a:gd name="T47" fmla="*/ 33 w 33"/>
              <a:gd name="T48" fmla="*/ 79 h 7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3" h="79">
                <a:moveTo>
                  <a:pt x="33" y="0"/>
                </a:moveTo>
                <a:lnTo>
                  <a:pt x="33" y="5"/>
                </a:lnTo>
                <a:lnTo>
                  <a:pt x="29" y="31"/>
                </a:lnTo>
                <a:lnTo>
                  <a:pt x="16" y="57"/>
                </a:lnTo>
                <a:lnTo>
                  <a:pt x="12" y="70"/>
                </a:lnTo>
                <a:lnTo>
                  <a:pt x="8" y="74"/>
                </a:lnTo>
                <a:lnTo>
                  <a:pt x="8" y="79"/>
                </a:lnTo>
                <a:lnTo>
                  <a:pt x="0" y="79"/>
                </a:lnTo>
                <a:lnTo>
                  <a:pt x="0" y="74"/>
                </a:lnTo>
                <a:lnTo>
                  <a:pt x="4" y="70"/>
                </a:lnTo>
                <a:lnTo>
                  <a:pt x="8" y="57"/>
                </a:lnTo>
                <a:lnTo>
                  <a:pt x="21" y="31"/>
                </a:lnTo>
                <a:lnTo>
                  <a:pt x="25" y="5"/>
                </a:lnTo>
                <a:lnTo>
                  <a:pt x="25" y="0"/>
                </a:lnTo>
                <a:lnTo>
                  <a:pt x="3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85" name="Rectangle 104"/>
          <p:cNvSpPr>
            <a:spLocks noChangeAspect="1" noChangeArrowheads="1"/>
          </p:cNvSpPr>
          <p:nvPr/>
        </p:nvSpPr>
        <p:spPr bwMode="auto">
          <a:xfrm>
            <a:off x="4870451" y="3671888"/>
            <a:ext cx="9525" cy="6350"/>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4186" name="Freeform 105"/>
          <p:cNvSpPr>
            <a:spLocks noChangeAspect="1"/>
          </p:cNvSpPr>
          <p:nvPr/>
        </p:nvSpPr>
        <p:spPr bwMode="auto">
          <a:xfrm>
            <a:off x="4464051" y="3160713"/>
            <a:ext cx="415925" cy="531812"/>
          </a:xfrm>
          <a:custGeom>
            <a:avLst/>
            <a:gdLst>
              <a:gd name="T0" fmla="*/ 421894447 w 406"/>
              <a:gd name="T1" fmla="*/ 577941096 h 476"/>
              <a:gd name="T2" fmla="*/ 217243978 w 406"/>
              <a:gd name="T3" fmla="*/ 594168201 h 476"/>
              <a:gd name="T4" fmla="*/ 204650469 w 406"/>
              <a:gd name="T5" fmla="*/ 594168201 h 476"/>
              <a:gd name="T6" fmla="*/ 173166185 w 406"/>
              <a:gd name="T7" fmla="*/ 589175203 h 476"/>
              <a:gd name="T8" fmla="*/ 137482700 w 406"/>
              <a:gd name="T9" fmla="*/ 582934095 h 476"/>
              <a:gd name="T10" fmla="*/ 124889159 w 406"/>
              <a:gd name="T11" fmla="*/ 577941096 h 476"/>
              <a:gd name="T12" fmla="*/ 115443772 w 406"/>
              <a:gd name="T13" fmla="*/ 577941096 h 476"/>
              <a:gd name="T14" fmla="*/ 89206698 w 406"/>
              <a:gd name="T15" fmla="*/ 566706012 h 476"/>
              <a:gd name="T16" fmla="*/ 79761310 w 406"/>
              <a:gd name="T17" fmla="*/ 561713014 h 476"/>
              <a:gd name="T18" fmla="*/ 75563132 w 406"/>
              <a:gd name="T19" fmla="*/ 555472045 h 476"/>
              <a:gd name="T20" fmla="*/ 49326043 w 406"/>
              <a:gd name="T21" fmla="*/ 523018114 h 476"/>
              <a:gd name="T22" fmla="*/ 45127865 w 406"/>
              <a:gd name="T23" fmla="*/ 506790032 h 476"/>
              <a:gd name="T24" fmla="*/ 39880655 w 406"/>
              <a:gd name="T25" fmla="*/ 501797033 h 476"/>
              <a:gd name="T26" fmla="*/ 17841751 w 406"/>
              <a:gd name="T27" fmla="*/ 381965073 h 476"/>
              <a:gd name="T28" fmla="*/ 0 w 406"/>
              <a:gd name="T29" fmla="*/ 289593975 h 476"/>
              <a:gd name="T30" fmla="*/ 4198180 w 406"/>
              <a:gd name="T31" fmla="*/ 185990097 h 476"/>
              <a:gd name="T32" fmla="*/ 13643569 w 406"/>
              <a:gd name="T33" fmla="*/ 136058961 h 476"/>
              <a:gd name="T34" fmla="*/ 9445392 w 406"/>
              <a:gd name="T35" fmla="*/ 87378065 h 476"/>
              <a:gd name="T36" fmla="*/ 9445392 w 406"/>
              <a:gd name="T37" fmla="*/ 76142981 h 476"/>
              <a:gd name="T38" fmla="*/ 13643569 w 406"/>
              <a:gd name="T39" fmla="*/ 54922999 h 476"/>
              <a:gd name="T40" fmla="*/ 13643569 w 406"/>
              <a:gd name="T41" fmla="*/ 22469060 h 476"/>
              <a:gd name="T42" fmla="*/ 17841751 w 406"/>
              <a:gd name="T43" fmla="*/ 0 h 476"/>
              <a:gd name="T44" fmla="*/ 27287138 w 406"/>
              <a:gd name="T45" fmla="*/ 0 h 476"/>
              <a:gd name="T46" fmla="*/ 22038904 w 406"/>
              <a:gd name="T47" fmla="*/ 22469060 h 476"/>
              <a:gd name="T48" fmla="*/ 22038904 w 406"/>
              <a:gd name="T49" fmla="*/ 54922999 h 476"/>
              <a:gd name="T50" fmla="*/ 17841751 w 406"/>
              <a:gd name="T51" fmla="*/ 76142981 h 476"/>
              <a:gd name="T52" fmla="*/ 17841751 w 406"/>
              <a:gd name="T53" fmla="*/ 87378065 h 476"/>
              <a:gd name="T54" fmla="*/ 22038904 w 406"/>
              <a:gd name="T55" fmla="*/ 136058961 h 476"/>
              <a:gd name="T56" fmla="*/ 13643569 w 406"/>
              <a:gd name="T57" fmla="*/ 185990097 h 476"/>
              <a:gd name="T58" fmla="*/ 9445392 w 406"/>
              <a:gd name="T59" fmla="*/ 289593975 h 476"/>
              <a:gd name="T60" fmla="*/ 27287138 w 406"/>
              <a:gd name="T61" fmla="*/ 381965073 h 476"/>
              <a:gd name="T62" fmla="*/ 49326043 w 406"/>
              <a:gd name="T63" fmla="*/ 501797033 h 476"/>
              <a:gd name="T64" fmla="*/ 53524220 w 406"/>
              <a:gd name="T65" fmla="*/ 506790032 h 476"/>
              <a:gd name="T66" fmla="*/ 57722398 w 406"/>
              <a:gd name="T67" fmla="*/ 523018114 h 476"/>
              <a:gd name="T68" fmla="*/ 79761310 w 406"/>
              <a:gd name="T69" fmla="*/ 550479047 h 476"/>
              <a:gd name="T70" fmla="*/ 89206698 w 406"/>
              <a:gd name="T71" fmla="*/ 555472045 h 476"/>
              <a:gd name="T72" fmla="*/ 115443772 w 406"/>
              <a:gd name="T73" fmla="*/ 566706012 h 476"/>
              <a:gd name="T74" fmla="*/ 124889159 w 406"/>
              <a:gd name="T75" fmla="*/ 566706012 h 476"/>
              <a:gd name="T76" fmla="*/ 137482700 w 406"/>
              <a:gd name="T77" fmla="*/ 571699010 h 476"/>
              <a:gd name="T78" fmla="*/ 173166185 w 406"/>
              <a:gd name="T79" fmla="*/ 577941096 h 476"/>
              <a:gd name="T80" fmla="*/ 204650469 w 406"/>
              <a:gd name="T81" fmla="*/ 582934095 h 476"/>
              <a:gd name="T82" fmla="*/ 217243978 w 406"/>
              <a:gd name="T83" fmla="*/ 582934095 h 476"/>
              <a:gd name="T84" fmla="*/ 421894447 w 406"/>
              <a:gd name="T85" fmla="*/ 566706012 h 476"/>
              <a:gd name="T86" fmla="*/ 426092625 w 406"/>
              <a:gd name="T87" fmla="*/ 571699010 h 476"/>
              <a:gd name="T88" fmla="*/ 421894447 w 406"/>
              <a:gd name="T89" fmla="*/ 577941096 h 47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06"/>
              <a:gd name="T136" fmla="*/ 0 h 476"/>
              <a:gd name="T137" fmla="*/ 406 w 406"/>
              <a:gd name="T138" fmla="*/ 476 h 47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06" h="476">
                <a:moveTo>
                  <a:pt x="402" y="463"/>
                </a:moveTo>
                <a:lnTo>
                  <a:pt x="207" y="476"/>
                </a:lnTo>
                <a:lnTo>
                  <a:pt x="195" y="476"/>
                </a:lnTo>
                <a:lnTo>
                  <a:pt x="165" y="472"/>
                </a:lnTo>
                <a:lnTo>
                  <a:pt x="131" y="467"/>
                </a:lnTo>
                <a:lnTo>
                  <a:pt x="119" y="463"/>
                </a:lnTo>
                <a:lnTo>
                  <a:pt x="110" y="463"/>
                </a:lnTo>
                <a:lnTo>
                  <a:pt x="85" y="454"/>
                </a:lnTo>
                <a:lnTo>
                  <a:pt x="76" y="450"/>
                </a:lnTo>
                <a:lnTo>
                  <a:pt x="72" y="445"/>
                </a:lnTo>
                <a:lnTo>
                  <a:pt x="47" y="419"/>
                </a:lnTo>
                <a:lnTo>
                  <a:pt x="43" y="406"/>
                </a:lnTo>
                <a:lnTo>
                  <a:pt x="38" y="402"/>
                </a:lnTo>
                <a:lnTo>
                  <a:pt x="17" y="306"/>
                </a:lnTo>
                <a:lnTo>
                  <a:pt x="0" y="232"/>
                </a:lnTo>
                <a:lnTo>
                  <a:pt x="4" y="149"/>
                </a:lnTo>
                <a:lnTo>
                  <a:pt x="13" y="109"/>
                </a:lnTo>
                <a:lnTo>
                  <a:pt x="9" y="70"/>
                </a:lnTo>
                <a:lnTo>
                  <a:pt x="9" y="61"/>
                </a:lnTo>
                <a:lnTo>
                  <a:pt x="13" y="44"/>
                </a:lnTo>
                <a:lnTo>
                  <a:pt x="13" y="18"/>
                </a:lnTo>
                <a:lnTo>
                  <a:pt x="17" y="0"/>
                </a:lnTo>
                <a:lnTo>
                  <a:pt x="26" y="0"/>
                </a:lnTo>
                <a:lnTo>
                  <a:pt x="21" y="18"/>
                </a:lnTo>
                <a:lnTo>
                  <a:pt x="21" y="44"/>
                </a:lnTo>
                <a:lnTo>
                  <a:pt x="17" y="61"/>
                </a:lnTo>
                <a:lnTo>
                  <a:pt x="17" y="70"/>
                </a:lnTo>
                <a:lnTo>
                  <a:pt x="21" y="109"/>
                </a:lnTo>
                <a:lnTo>
                  <a:pt x="13" y="149"/>
                </a:lnTo>
                <a:lnTo>
                  <a:pt x="9" y="232"/>
                </a:lnTo>
                <a:lnTo>
                  <a:pt x="26" y="306"/>
                </a:lnTo>
                <a:lnTo>
                  <a:pt x="47" y="402"/>
                </a:lnTo>
                <a:lnTo>
                  <a:pt x="51" y="406"/>
                </a:lnTo>
                <a:lnTo>
                  <a:pt x="55" y="419"/>
                </a:lnTo>
                <a:lnTo>
                  <a:pt x="76" y="441"/>
                </a:lnTo>
                <a:lnTo>
                  <a:pt x="85" y="445"/>
                </a:lnTo>
                <a:lnTo>
                  <a:pt x="110" y="454"/>
                </a:lnTo>
                <a:lnTo>
                  <a:pt x="119" y="454"/>
                </a:lnTo>
                <a:lnTo>
                  <a:pt x="131" y="458"/>
                </a:lnTo>
                <a:lnTo>
                  <a:pt x="165" y="463"/>
                </a:lnTo>
                <a:lnTo>
                  <a:pt x="195" y="467"/>
                </a:lnTo>
                <a:lnTo>
                  <a:pt x="207" y="467"/>
                </a:lnTo>
                <a:lnTo>
                  <a:pt x="402" y="454"/>
                </a:lnTo>
                <a:lnTo>
                  <a:pt x="406" y="458"/>
                </a:lnTo>
                <a:lnTo>
                  <a:pt x="402" y="46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87" name="Rectangle 106"/>
          <p:cNvSpPr>
            <a:spLocks noChangeAspect="1" noChangeArrowheads="1"/>
          </p:cNvSpPr>
          <p:nvPr/>
        </p:nvSpPr>
        <p:spPr bwMode="auto">
          <a:xfrm>
            <a:off x="4481514" y="3146425"/>
            <a:ext cx="9525" cy="14288"/>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4188" name="Rectangle 107"/>
          <p:cNvSpPr>
            <a:spLocks noChangeAspect="1" noChangeArrowheads="1"/>
          </p:cNvSpPr>
          <p:nvPr/>
        </p:nvSpPr>
        <p:spPr bwMode="auto">
          <a:xfrm>
            <a:off x="4054475" y="3884614"/>
            <a:ext cx="20638" cy="198437"/>
          </a:xfrm>
          <a:prstGeom prst="rect">
            <a:avLst/>
          </a:prstGeom>
          <a:solidFill>
            <a:srgbClr val="FF007F"/>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4189" name="Rectangle 108"/>
          <p:cNvSpPr>
            <a:spLocks noChangeAspect="1" noChangeArrowheads="1"/>
          </p:cNvSpPr>
          <p:nvPr/>
        </p:nvSpPr>
        <p:spPr bwMode="auto">
          <a:xfrm>
            <a:off x="4137025" y="4060825"/>
            <a:ext cx="1212850" cy="185738"/>
          </a:xfrm>
          <a:prstGeom prst="rect">
            <a:avLst/>
          </a:prstGeom>
          <a:noFill/>
          <a:ln w="9525">
            <a:noFill/>
            <a:miter lim="800000"/>
            <a:headEnd/>
            <a:tailEnd/>
          </a:ln>
        </p:spPr>
        <p:txBody>
          <a:bodyPr lIns="0" tIns="0" rIns="0" bIns="0">
            <a:spAutoFit/>
          </a:bodyPr>
          <a:lstStyle/>
          <a:p>
            <a:r>
              <a:rPr lang="en-GB" sz="1200" b="1" dirty="0">
                <a:latin typeface="Arial" panose="020B0604020202020204" pitchFamily="34" charset="0"/>
                <a:cs typeface="Arial" panose="020B0604020202020204" pitchFamily="34" charset="0"/>
              </a:rPr>
              <a:t>10 millimeters</a:t>
            </a:r>
            <a:endParaRPr lang="en-GB" sz="1200" dirty="0">
              <a:latin typeface="Arial" panose="020B0604020202020204" pitchFamily="34" charset="0"/>
              <a:cs typeface="Arial" panose="020B0604020202020204" pitchFamily="34" charset="0"/>
            </a:endParaRPr>
          </a:p>
        </p:txBody>
      </p:sp>
      <p:sp>
        <p:nvSpPr>
          <p:cNvPr id="4190" name="Rectangle 109"/>
          <p:cNvSpPr>
            <a:spLocks noChangeAspect="1" noChangeArrowheads="1"/>
          </p:cNvSpPr>
          <p:nvPr/>
        </p:nvSpPr>
        <p:spPr bwMode="auto">
          <a:xfrm>
            <a:off x="5411789" y="3884614"/>
            <a:ext cx="20637" cy="180975"/>
          </a:xfrm>
          <a:prstGeom prst="rect">
            <a:avLst/>
          </a:prstGeom>
          <a:solidFill>
            <a:srgbClr val="FF007F"/>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4191" name="Rectangle 110"/>
          <p:cNvSpPr>
            <a:spLocks noChangeAspect="1" noChangeArrowheads="1"/>
          </p:cNvSpPr>
          <p:nvPr/>
        </p:nvSpPr>
        <p:spPr bwMode="auto">
          <a:xfrm>
            <a:off x="1676400" y="4170363"/>
            <a:ext cx="1777538" cy="184666"/>
          </a:xfrm>
          <a:prstGeom prst="rect">
            <a:avLst/>
          </a:prstGeom>
          <a:noFill/>
          <a:ln w="9525">
            <a:noFill/>
            <a:miter lim="800000"/>
            <a:headEnd/>
            <a:tailEnd/>
          </a:ln>
        </p:spPr>
        <p:txBody>
          <a:bodyPr wrap="none" lIns="0" tIns="0" rIns="0" bIns="0">
            <a:spAutoFit/>
          </a:bodyPr>
          <a:lstStyle/>
          <a:p>
            <a:r>
              <a:rPr lang="en-GB" sz="1200" b="1" dirty="0">
                <a:latin typeface="Arial" panose="020B0604020202020204" pitchFamily="34" charset="0"/>
                <a:cs typeface="Arial" panose="020B0604020202020204" pitchFamily="34" charset="0"/>
              </a:rPr>
              <a:t>Voids in the Packed Bed</a:t>
            </a:r>
            <a:endParaRPr lang="en-GB" sz="1200" dirty="0">
              <a:latin typeface="Arial" panose="020B0604020202020204" pitchFamily="34" charset="0"/>
              <a:cs typeface="Arial" panose="020B0604020202020204" pitchFamily="34" charset="0"/>
            </a:endParaRPr>
          </a:p>
        </p:txBody>
      </p:sp>
      <p:sp>
        <p:nvSpPr>
          <p:cNvPr id="4192" name="Rectangle 111"/>
          <p:cNvSpPr>
            <a:spLocks noChangeAspect="1" noChangeArrowheads="1"/>
          </p:cNvSpPr>
          <p:nvPr/>
        </p:nvSpPr>
        <p:spPr bwMode="auto">
          <a:xfrm>
            <a:off x="2662238" y="4137026"/>
            <a:ext cx="57708" cy="246221"/>
          </a:xfrm>
          <a:prstGeom prst="rect">
            <a:avLst/>
          </a:prstGeom>
          <a:noFill/>
          <a:ln w="9525">
            <a:noFill/>
            <a:miter lim="800000"/>
            <a:headEnd/>
            <a:tailEnd/>
          </a:ln>
        </p:spPr>
        <p:txBody>
          <a:bodyPr wrap="none" lIns="0" tIns="0" rIns="0" bIns="0">
            <a:spAutoFit/>
          </a:bodyPr>
          <a:lstStyle/>
          <a:p>
            <a:r>
              <a:rPr lang="en-GB" sz="1600" dirty="0">
                <a:latin typeface="Arial" panose="020B0604020202020204" pitchFamily="34" charset="0"/>
                <a:cs typeface="Arial" panose="020B0604020202020204" pitchFamily="34" charset="0"/>
              </a:rPr>
              <a:t> </a:t>
            </a:r>
          </a:p>
        </p:txBody>
      </p:sp>
      <p:sp>
        <p:nvSpPr>
          <p:cNvPr id="4193" name="Line 112"/>
          <p:cNvSpPr>
            <a:spLocks noChangeShapeType="1"/>
          </p:cNvSpPr>
          <p:nvPr/>
        </p:nvSpPr>
        <p:spPr bwMode="auto">
          <a:xfrm flipV="1">
            <a:off x="2762251" y="3602038"/>
            <a:ext cx="195263" cy="493712"/>
          </a:xfrm>
          <a:prstGeom prst="line">
            <a:avLst/>
          </a:prstGeom>
          <a:noFill/>
          <a:ln w="19050">
            <a:solidFill>
              <a:srgbClr val="FF0066"/>
            </a:solidFill>
            <a:round/>
            <a:headEnd/>
            <a:tailEnd type="stealth" w="med" len="lg"/>
          </a:ln>
        </p:spPr>
        <p:txBody>
          <a:bodyPr/>
          <a:lstStyle/>
          <a:p>
            <a:endParaRPr lang="en-US" dirty="0">
              <a:latin typeface="Arial" panose="020B0604020202020204" pitchFamily="34" charset="0"/>
              <a:cs typeface="Arial" panose="020B0604020202020204" pitchFamily="34" charset="0"/>
            </a:endParaRPr>
          </a:p>
        </p:txBody>
      </p:sp>
      <p:sp>
        <p:nvSpPr>
          <p:cNvPr id="4194" name="Line 113"/>
          <p:cNvSpPr>
            <a:spLocks noChangeShapeType="1"/>
          </p:cNvSpPr>
          <p:nvPr/>
        </p:nvSpPr>
        <p:spPr bwMode="auto">
          <a:xfrm>
            <a:off x="4054476" y="3956050"/>
            <a:ext cx="1357313" cy="0"/>
          </a:xfrm>
          <a:prstGeom prst="line">
            <a:avLst/>
          </a:prstGeom>
          <a:noFill/>
          <a:ln w="19050">
            <a:solidFill>
              <a:srgbClr val="FF0066"/>
            </a:solidFill>
            <a:round/>
            <a:headEnd type="stealth" w="med" len="lg"/>
            <a:tailEnd type="stealth" w="med" len="lg"/>
          </a:ln>
        </p:spPr>
        <p:txBody>
          <a:bodyPr/>
          <a:lstStyle/>
          <a:p>
            <a:endParaRPr lang="en-US" dirty="0">
              <a:latin typeface="Arial" panose="020B0604020202020204" pitchFamily="34" charset="0"/>
              <a:cs typeface="Arial" panose="020B0604020202020204" pitchFamily="34" charset="0"/>
            </a:endParaRPr>
          </a:p>
        </p:txBody>
      </p:sp>
      <p:grpSp>
        <p:nvGrpSpPr>
          <p:cNvPr id="3" name="Group 114"/>
          <p:cNvGrpSpPr>
            <a:grpSpLocks/>
          </p:cNvGrpSpPr>
          <p:nvPr/>
        </p:nvGrpSpPr>
        <p:grpSpPr bwMode="auto">
          <a:xfrm>
            <a:off x="4318000" y="2630488"/>
            <a:ext cx="1930400" cy="2163762"/>
            <a:chOff x="1760" y="1469"/>
            <a:chExt cx="1216" cy="1363"/>
          </a:xfrm>
        </p:grpSpPr>
        <p:sp>
          <p:nvSpPr>
            <p:cNvPr id="4202" name="Line 115"/>
            <p:cNvSpPr>
              <a:spLocks noChangeShapeType="1"/>
            </p:cNvSpPr>
            <p:nvPr/>
          </p:nvSpPr>
          <p:spPr bwMode="auto">
            <a:xfrm>
              <a:off x="2105" y="1469"/>
              <a:ext cx="823" cy="115"/>
            </a:xfrm>
            <a:prstGeom prst="line">
              <a:avLst/>
            </a:prstGeom>
            <a:noFill/>
            <a:ln w="19050">
              <a:solidFill>
                <a:srgbClr val="FF0066"/>
              </a:solidFill>
              <a:round/>
              <a:headEnd/>
              <a:tailEnd type="stealth" w="med" len="lg"/>
            </a:ln>
          </p:spPr>
          <p:txBody>
            <a:bodyPr/>
            <a:lstStyle/>
            <a:p>
              <a:endParaRPr lang="en-US" dirty="0">
                <a:latin typeface="Arial" panose="020B0604020202020204" pitchFamily="34" charset="0"/>
                <a:cs typeface="Arial" panose="020B0604020202020204" pitchFamily="34" charset="0"/>
              </a:endParaRPr>
            </a:p>
          </p:txBody>
        </p:sp>
        <p:sp>
          <p:nvSpPr>
            <p:cNvPr id="4203" name="Line 116"/>
            <p:cNvSpPr>
              <a:spLocks noChangeShapeType="1"/>
            </p:cNvSpPr>
            <p:nvPr/>
          </p:nvSpPr>
          <p:spPr bwMode="auto">
            <a:xfrm>
              <a:off x="2105" y="1677"/>
              <a:ext cx="871" cy="1155"/>
            </a:xfrm>
            <a:prstGeom prst="line">
              <a:avLst/>
            </a:prstGeom>
            <a:noFill/>
            <a:ln w="19050">
              <a:solidFill>
                <a:srgbClr val="FF0066"/>
              </a:solidFill>
              <a:round/>
              <a:headEnd/>
              <a:tailEnd type="stealth" w="med" len="lg"/>
            </a:ln>
          </p:spPr>
          <p:txBody>
            <a:bodyPr/>
            <a:lstStyle/>
            <a:p>
              <a:endParaRPr lang="en-US" dirty="0">
                <a:latin typeface="Arial" panose="020B0604020202020204" pitchFamily="34" charset="0"/>
                <a:cs typeface="Arial" panose="020B0604020202020204" pitchFamily="34" charset="0"/>
              </a:endParaRPr>
            </a:p>
          </p:txBody>
        </p:sp>
        <p:sp>
          <p:nvSpPr>
            <p:cNvPr id="4204" name="Rectangle 117"/>
            <p:cNvSpPr>
              <a:spLocks noChangeArrowheads="1"/>
            </p:cNvSpPr>
            <p:nvPr/>
          </p:nvSpPr>
          <p:spPr bwMode="auto">
            <a:xfrm>
              <a:off x="1760" y="1469"/>
              <a:ext cx="345" cy="208"/>
            </a:xfrm>
            <a:prstGeom prst="rect">
              <a:avLst/>
            </a:prstGeom>
            <a:noFill/>
            <a:ln w="19050" algn="ctr">
              <a:solidFill>
                <a:srgbClr val="FF0066"/>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sp>
        <p:nvSpPr>
          <p:cNvPr id="273527" name="Text Box 119"/>
          <p:cNvSpPr txBox="1">
            <a:spLocks noChangeArrowheads="1"/>
          </p:cNvSpPr>
          <p:nvPr/>
        </p:nvSpPr>
        <p:spPr bwMode="auto">
          <a:xfrm>
            <a:off x="7620000" y="2355850"/>
            <a:ext cx="838200" cy="369332"/>
          </a:xfrm>
          <a:prstGeom prst="rect">
            <a:avLst/>
          </a:prstGeom>
          <a:noFill/>
          <a:ln w="9525" algn="ctr">
            <a:noFill/>
            <a:miter lim="800000"/>
            <a:headEnd/>
            <a:tailEnd/>
          </a:ln>
        </p:spPr>
        <p:txBody>
          <a:bodyPr>
            <a:spAutoFit/>
          </a:bodyPr>
          <a:lstStyle/>
          <a:p>
            <a:pPr>
              <a:spcBef>
                <a:spcPct val="50000"/>
              </a:spcBef>
            </a:pPr>
            <a:r>
              <a:rPr lang="en-US" b="1" dirty="0">
                <a:latin typeface="Arial" panose="020B0604020202020204" pitchFamily="34" charset="0"/>
                <a:cs typeface="Arial" panose="020B0604020202020204" pitchFamily="34" charset="0"/>
              </a:rPr>
              <a:t>100X</a:t>
            </a:r>
          </a:p>
        </p:txBody>
      </p:sp>
      <p:sp>
        <p:nvSpPr>
          <p:cNvPr id="4197" name="Rectangle 121"/>
          <p:cNvSpPr>
            <a:spLocks noChangeArrowheads="1"/>
          </p:cNvSpPr>
          <p:nvPr/>
        </p:nvSpPr>
        <p:spPr bwMode="auto">
          <a:xfrm>
            <a:off x="3292475" y="1289050"/>
            <a:ext cx="595035" cy="369332"/>
          </a:xfrm>
          <a:prstGeom prst="rect">
            <a:avLst/>
          </a:prstGeom>
          <a:noFill/>
          <a:ln w="9525" algn="ctr">
            <a:noFill/>
            <a:miter lim="800000"/>
            <a:headEnd/>
            <a:tailEnd/>
          </a:ln>
        </p:spPr>
        <p:txBody>
          <a:bodyPr wrap="none">
            <a:spAutoFit/>
          </a:bodyPr>
          <a:lstStyle/>
          <a:p>
            <a:r>
              <a:rPr lang="en-US" b="1" dirty="0">
                <a:latin typeface="Arial" panose="020B0604020202020204" pitchFamily="34" charset="0"/>
                <a:cs typeface="Arial" panose="020B0604020202020204" pitchFamily="34" charset="0"/>
              </a:rPr>
              <a:t>10X</a:t>
            </a:r>
          </a:p>
        </p:txBody>
      </p:sp>
      <p:sp>
        <p:nvSpPr>
          <p:cNvPr id="4198" name="Freeform 125"/>
          <p:cNvSpPr>
            <a:spLocks/>
          </p:cNvSpPr>
          <p:nvPr/>
        </p:nvSpPr>
        <p:spPr bwMode="auto">
          <a:xfrm>
            <a:off x="4876800" y="2203450"/>
            <a:ext cx="1981200" cy="685800"/>
          </a:xfrm>
          <a:custGeom>
            <a:avLst/>
            <a:gdLst>
              <a:gd name="T0" fmla="*/ 2147483647 w 1248"/>
              <a:gd name="T1" fmla="*/ 0 h 432"/>
              <a:gd name="T2" fmla="*/ 2147483647 w 1248"/>
              <a:gd name="T3" fmla="*/ 483870062 h 432"/>
              <a:gd name="T4" fmla="*/ 1572577282 w 1248"/>
              <a:gd name="T5" fmla="*/ 120967515 h 432"/>
              <a:gd name="T6" fmla="*/ 846772566 w 1248"/>
              <a:gd name="T7" fmla="*/ 120967515 h 432"/>
              <a:gd name="T8" fmla="*/ 604837462 w 1248"/>
              <a:gd name="T9" fmla="*/ 725804993 h 432"/>
              <a:gd name="T10" fmla="*/ 241935005 w 1248"/>
              <a:gd name="T11" fmla="*/ 725804993 h 432"/>
              <a:gd name="T12" fmla="*/ 0 w 1248"/>
              <a:gd name="T13" fmla="*/ 1088707589 h 432"/>
              <a:gd name="T14" fmla="*/ 0 60000 65536"/>
              <a:gd name="T15" fmla="*/ 0 60000 65536"/>
              <a:gd name="T16" fmla="*/ 0 60000 65536"/>
              <a:gd name="T17" fmla="*/ 0 60000 65536"/>
              <a:gd name="T18" fmla="*/ 0 60000 65536"/>
              <a:gd name="T19" fmla="*/ 0 60000 65536"/>
              <a:gd name="T20" fmla="*/ 0 60000 65536"/>
              <a:gd name="T21" fmla="*/ 0 w 1248"/>
              <a:gd name="T22" fmla="*/ 0 h 432"/>
              <a:gd name="T23" fmla="*/ 1248 w 1248"/>
              <a:gd name="T24" fmla="*/ 432 h 4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8" h="432">
                <a:moveTo>
                  <a:pt x="1248" y="0"/>
                </a:moveTo>
                <a:cubicBezTo>
                  <a:pt x="1156" y="92"/>
                  <a:pt x="1064" y="184"/>
                  <a:pt x="960" y="192"/>
                </a:cubicBezTo>
                <a:cubicBezTo>
                  <a:pt x="856" y="200"/>
                  <a:pt x="728" y="72"/>
                  <a:pt x="624" y="48"/>
                </a:cubicBezTo>
                <a:cubicBezTo>
                  <a:pt x="520" y="24"/>
                  <a:pt x="400" y="8"/>
                  <a:pt x="336" y="48"/>
                </a:cubicBezTo>
                <a:cubicBezTo>
                  <a:pt x="272" y="88"/>
                  <a:pt x="280" y="248"/>
                  <a:pt x="240" y="288"/>
                </a:cubicBezTo>
                <a:cubicBezTo>
                  <a:pt x="200" y="328"/>
                  <a:pt x="136" y="264"/>
                  <a:pt x="96" y="288"/>
                </a:cubicBezTo>
                <a:cubicBezTo>
                  <a:pt x="56" y="312"/>
                  <a:pt x="28" y="372"/>
                  <a:pt x="0" y="432"/>
                </a:cubicBezTo>
              </a:path>
            </a:pathLst>
          </a:custGeom>
          <a:noFill/>
          <a:ln w="19050" cap="flat" cmpd="sng">
            <a:solidFill>
              <a:srgbClr val="FF0000"/>
            </a:solidFill>
            <a:prstDash val="solid"/>
            <a:round/>
            <a:headEnd type="none" w="med" len="med"/>
            <a:tailEnd type="stealth" w="med" len="lg"/>
          </a:ln>
        </p:spPr>
        <p:txBody>
          <a:bodyPr/>
          <a:lstStyle/>
          <a:p>
            <a:endParaRPr lang="en-US" dirty="0">
              <a:latin typeface="Arial" panose="020B0604020202020204" pitchFamily="34" charset="0"/>
              <a:cs typeface="Arial" panose="020B0604020202020204" pitchFamily="34" charset="0"/>
            </a:endParaRPr>
          </a:p>
        </p:txBody>
      </p:sp>
      <p:pic>
        <p:nvPicPr>
          <p:cNvPr id="273534" name="Picture 126" descr="untitled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2612270">
            <a:off x="4724401" y="2736851"/>
            <a:ext cx="277813" cy="182563"/>
          </a:xfrm>
          <a:prstGeom prst="rect">
            <a:avLst/>
          </a:prstGeom>
          <a:noFill/>
          <a:ln w="9525">
            <a:noFill/>
            <a:miter lim="800000"/>
            <a:headEnd/>
            <a:tailEnd/>
          </a:ln>
        </p:spPr>
      </p:pic>
      <p:pic>
        <p:nvPicPr>
          <p:cNvPr id="4200" name="Picture 127"/>
          <p:cNvPicPr>
            <a:picLocks noChangeAspect="1" noChangeArrowheads="1"/>
          </p:cNvPicPr>
          <p:nvPr/>
        </p:nvPicPr>
        <p:blipFill>
          <a:blip r:embed="rId7" cstate="print"/>
          <a:srcRect/>
          <a:stretch>
            <a:fillRect/>
          </a:stretch>
        </p:blipFill>
        <p:spPr bwMode="auto">
          <a:xfrm>
            <a:off x="2667000" y="4641851"/>
            <a:ext cx="1752600" cy="1279525"/>
          </a:xfrm>
          <a:prstGeom prst="rect">
            <a:avLst/>
          </a:prstGeom>
          <a:noFill/>
          <a:ln w="9525" algn="ctr">
            <a:noFill/>
            <a:miter lim="800000"/>
            <a:headEnd/>
            <a:tailEnd/>
          </a:ln>
        </p:spPr>
      </p:pic>
      <p:sp>
        <p:nvSpPr>
          <p:cNvPr id="132" name="Title 131"/>
          <p:cNvSpPr>
            <a:spLocks noGrp="1"/>
          </p:cNvSpPr>
          <p:nvPr>
            <p:ph type="title"/>
          </p:nvPr>
        </p:nvSpPr>
        <p:spPr>
          <a:xfrm>
            <a:off x="932688" y="539496"/>
            <a:ext cx="11079681" cy="533400"/>
          </a:xfrm>
        </p:spPr>
        <p:txBody>
          <a:bodyPr>
            <a:noAutofit/>
          </a:bodyPr>
          <a:lstStyle/>
          <a:p>
            <a:r>
              <a:rPr lang="en-US" dirty="0"/>
              <a:t>Structure of Activated Carbon (10X – 100X)</a:t>
            </a:r>
          </a:p>
        </p:txBody>
      </p:sp>
      <p:graphicFrame>
        <p:nvGraphicFramePr>
          <p:cNvPr id="273536" name="Object 2"/>
          <p:cNvGraphicFramePr>
            <a:graphicFrameLocks noGrp="1" noChangeAspect="1"/>
          </p:cNvGraphicFramePr>
          <p:nvPr>
            <p:ph idx="4294967295"/>
            <p:extLst>
              <p:ext uri="{D42A27DB-BD31-4B8C-83A1-F6EECF244321}">
                <p14:modId xmlns:p14="http://schemas.microsoft.com/office/powerpoint/2010/main" val="3823049496"/>
              </p:ext>
            </p:extLst>
          </p:nvPr>
        </p:nvGraphicFramePr>
        <p:xfrm>
          <a:off x="8780464" y="4733926"/>
          <a:ext cx="1887537" cy="1457325"/>
        </p:xfrm>
        <a:graphic>
          <a:graphicData uri="http://schemas.openxmlformats.org/presentationml/2006/ole">
            <mc:AlternateContent xmlns:mc="http://schemas.openxmlformats.org/markup-compatibility/2006">
              <mc:Choice xmlns:v="urn:schemas-microsoft-com:vml" Requires="v">
                <p:oleObj spid="_x0000_s2049" name="Drawing" r:id="rId8" imgW="1936800" imgH="1458000" progId="">
                  <p:embed/>
                </p:oleObj>
              </mc:Choice>
              <mc:Fallback>
                <p:oleObj name="Drawing" r:id="rId8" imgW="1936800" imgH="1458000" progId="">
                  <p:embed/>
                  <p:pic>
                    <p:nvPicPr>
                      <p:cNvPr id="273536" name="Object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80464" y="4733926"/>
                        <a:ext cx="1887537" cy="145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5" name="Rectangle 124">
            <a:extLst>
              <a:ext uri="{FF2B5EF4-FFF2-40B4-BE49-F238E27FC236}">
                <a16:creationId xmlns:a16="http://schemas.microsoft.com/office/drawing/2014/main" id="{284AB0A3-B5F8-423E-8A28-F3D252812D93}"/>
              </a:ext>
            </a:extLst>
          </p:cNvPr>
          <p:cNvSpPr/>
          <p:nvPr/>
        </p:nvSpPr>
        <p:spPr>
          <a:xfrm>
            <a:off x="76556" y="5169950"/>
            <a:ext cx="2488844" cy="523220"/>
          </a:xfrm>
          <a:prstGeom prst="rect">
            <a:avLst/>
          </a:prstGeom>
        </p:spPr>
        <p:txBody>
          <a:bodyPr wrap="square">
            <a:spAutoFit/>
          </a:bodyPr>
          <a:lstStyle/>
          <a:p>
            <a:r>
              <a:rPr lang="en-US" sz="1400" dirty="0" smtClean="0">
                <a:latin typeface="Arial" panose="020B0604020202020204" pitchFamily="34" charset="0"/>
                <a:cs typeface="Arial" panose="020B0604020202020204" pitchFamily="34" charset="0"/>
              </a:rPr>
              <a:t>Image Courtesy </a:t>
            </a:r>
            <a:r>
              <a:rPr lang="en-US" sz="1400" dirty="0">
                <a:latin typeface="Arial" panose="020B0604020202020204" pitchFamily="34" charset="0"/>
                <a:cs typeface="Arial" panose="020B0604020202020204" pitchFamily="34" charset="0"/>
              </a:rPr>
              <a:t>of Calgon Carbon Corporation</a:t>
            </a:r>
          </a:p>
        </p:txBody>
      </p:sp>
    </p:spTree>
    <p:extLst>
      <p:ext uri="{BB962C8B-B14F-4D97-AF65-F5344CB8AC3E}">
        <p14:creationId xmlns:p14="http://schemas.microsoft.com/office/powerpoint/2010/main" val="10707660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6172202" y="3422651"/>
            <a:ext cx="3706813" cy="2570163"/>
            <a:chOff x="2928" y="1968"/>
            <a:chExt cx="2335" cy="1619"/>
          </a:xfrm>
        </p:grpSpPr>
        <p:sp>
          <p:nvSpPr>
            <p:cNvPr id="35868" name="Rectangle 3"/>
            <p:cNvSpPr>
              <a:spLocks noChangeAspect="1" noChangeArrowheads="1"/>
            </p:cNvSpPr>
            <p:nvPr/>
          </p:nvSpPr>
          <p:spPr bwMode="auto">
            <a:xfrm>
              <a:off x="3058" y="2199"/>
              <a:ext cx="2142" cy="1208"/>
            </a:xfrm>
            <a:prstGeom prst="rect">
              <a:avLst/>
            </a:prstGeom>
            <a:solidFill>
              <a:srgbClr val="FFFFFF"/>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5869" name="Freeform 4"/>
            <p:cNvSpPr>
              <a:spLocks noChangeAspect="1"/>
            </p:cNvSpPr>
            <p:nvPr/>
          </p:nvSpPr>
          <p:spPr bwMode="auto">
            <a:xfrm>
              <a:off x="4273" y="2905"/>
              <a:ext cx="97" cy="153"/>
            </a:xfrm>
            <a:custGeom>
              <a:avLst/>
              <a:gdLst>
                <a:gd name="T0" fmla="*/ 71 w 132"/>
                <a:gd name="T1" fmla="*/ 8 h 182"/>
                <a:gd name="T2" fmla="*/ 44 w 132"/>
                <a:gd name="T3" fmla="*/ 23 h 182"/>
                <a:gd name="T4" fmla="*/ 19 w 132"/>
                <a:gd name="T5" fmla="*/ 0 h 182"/>
                <a:gd name="T6" fmla="*/ 5 w 132"/>
                <a:gd name="T7" fmla="*/ 83 h 182"/>
                <a:gd name="T8" fmla="*/ 0 w 132"/>
                <a:gd name="T9" fmla="*/ 129 h 182"/>
                <a:gd name="T10" fmla="*/ 31 w 132"/>
                <a:gd name="T11" fmla="*/ 106 h 182"/>
                <a:gd name="T12" fmla="*/ 62 w 132"/>
                <a:gd name="T13" fmla="*/ 116 h 182"/>
                <a:gd name="T14" fmla="*/ 71 w 132"/>
                <a:gd name="T15" fmla="*/ 8 h 182"/>
                <a:gd name="T16" fmla="*/ 0 60000 65536"/>
                <a:gd name="T17" fmla="*/ 0 60000 65536"/>
                <a:gd name="T18" fmla="*/ 0 60000 65536"/>
                <a:gd name="T19" fmla="*/ 0 60000 65536"/>
                <a:gd name="T20" fmla="*/ 0 60000 65536"/>
                <a:gd name="T21" fmla="*/ 0 60000 65536"/>
                <a:gd name="T22" fmla="*/ 0 60000 65536"/>
                <a:gd name="T23" fmla="*/ 0 60000 65536"/>
                <a:gd name="T24" fmla="*/ 0 w 132"/>
                <a:gd name="T25" fmla="*/ 0 h 182"/>
                <a:gd name="T26" fmla="*/ 132 w 132"/>
                <a:gd name="T27" fmla="*/ 182 h 1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2" h="182">
                  <a:moveTo>
                    <a:pt x="132" y="11"/>
                  </a:moveTo>
                  <a:lnTo>
                    <a:pt x="82" y="32"/>
                  </a:lnTo>
                  <a:lnTo>
                    <a:pt x="35" y="0"/>
                  </a:lnTo>
                  <a:lnTo>
                    <a:pt x="10" y="118"/>
                  </a:lnTo>
                  <a:lnTo>
                    <a:pt x="0" y="182"/>
                  </a:lnTo>
                  <a:lnTo>
                    <a:pt x="57" y="150"/>
                  </a:lnTo>
                  <a:lnTo>
                    <a:pt x="114" y="164"/>
                  </a:lnTo>
                  <a:lnTo>
                    <a:pt x="132" y="11"/>
                  </a:lnTo>
                  <a:close/>
                </a:path>
              </a:pathLst>
            </a:custGeom>
            <a:blipFill dpi="0" rotWithShape="0">
              <a:blip r:embed="rId3"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70" name="Freeform 5"/>
            <p:cNvSpPr>
              <a:spLocks noChangeAspect="1"/>
            </p:cNvSpPr>
            <p:nvPr/>
          </p:nvSpPr>
          <p:spPr bwMode="auto">
            <a:xfrm>
              <a:off x="3270" y="2760"/>
              <a:ext cx="164" cy="84"/>
            </a:xfrm>
            <a:custGeom>
              <a:avLst/>
              <a:gdLst>
                <a:gd name="T0" fmla="*/ 20 w 219"/>
                <a:gd name="T1" fmla="*/ 0 h 100"/>
                <a:gd name="T2" fmla="*/ 0 w 219"/>
                <a:gd name="T3" fmla="*/ 71 h 100"/>
                <a:gd name="T4" fmla="*/ 40 w 219"/>
                <a:gd name="T5" fmla="*/ 58 h 100"/>
                <a:gd name="T6" fmla="*/ 86 w 219"/>
                <a:gd name="T7" fmla="*/ 64 h 100"/>
                <a:gd name="T8" fmla="*/ 123 w 219"/>
                <a:gd name="T9" fmla="*/ 66 h 100"/>
                <a:gd name="T10" fmla="*/ 103 w 219"/>
                <a:gd name="T11" fmla="*/ 0 h 100"/>
                <a:gd name="T12" fmla="*/ 73 w 219"/>
                <a:gd name="T13" fmla="*/ 5 h 100"/>
                <a:gd name="T14" fmla="*/ 20 w 219"/>
                <a:gd name="T15" fmla="*/ 0 h 100"/>
                <a:gd name="T16" fmla="*/ 0 60000 65536"/>
                <a:gd name="T17" fmla="*/ 0 60000 65536"/>
                <a:gd name="T18" fmla="*/ 0 60000 65536"/>
                <a:gd name="T19" fmla="*/ 0 60000 65536"/>
                <a:gd name="T20" fmla="*/ 0 60000 65536"/>
                <a:gd name="T21" fmla="*/ 0 60000 65536"/>
                <a:gd name="T22" fmla="*/ 0 60000 65536"/>
                <a:gd name="T23" fmla="*/ 0 60000 65536"/>
                <a:gd name="T24" fmla="*/ 0 w 219"/>
                <a:gd name="T25" fmla="*/ 0 h 100"/>
                <a:gd name="T26" fmla="*/ 219 w 219"/>
                <a:gd name="T27" fmla="*/ 100 h 1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 h="100">
                  <a:moveTo>
                    <a:pt x="36" y="0"/>
                  </a:moveTo>
                  <a:lnTo>
                    <a:pt x="0" y="100"/>
                  </a:lnTo>
                  <a:lnTo>
                    <a:pt x="72" y="82"/>
                  </a:lnTo>
                  <a:lnTo>
                    <a:pt x="154" y="90"/>
                  </a:lnTo>
                  <a:lnTo>
                    <a:pt x="219" y="93"/>
                  </a:lnTo>
                  <a:lnTo>
                    <a:pt x="183" y="0"/>
                  </a:lnTo>
                  <a:lnTo>
                    <a:pt x="129" y="7"/>
                  </a:lnTo>
                  <a:lnTo>
                    <a:pt x="36" y="0"/>
                  </a:lnTo>
                  <a:close/>
                </a:path>
              </a:pathLst>
            </a:custGeom>
            <a:blipFill dpi="0" rotWithShape="0">
              <a:blip r:embed="rId3"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71" name="Freeform 6"/>
            <p:cNvSpPr>
              <a:spLocks noChangeAspect="1"/>
            </p:cNvSpPr>
            <p:nvPr/>
          </p:nvSpPr>
          <p:spPr bwMode="auto">
            <a:xfrm>
              <a:off x="4286" y="2299"/>
              <a:ext cx="152" cy="39"/>
            </a:xfrm>
            <a:custGeom>
              <a:avLst/>
              <a:gdLst>
                <a:gd name="T0" fmla="*/ 60 w 203"/>
                <a:gd name="T1" fmla="*/ 28 h 46"/>
                <a:gd name="T2" fmla="*/ 114 w 203"/>
                <a:gd name="T3" fmla="*/ 33 h 46"/>
                <a:gd name="T4" fmla="*/ 104 w 203"/>
                <a:gd name="T5" fmla="*/ 0 h 46"/>
                <a:gd name="T6" fmla="*/ 36 w 203"/>
                <a:gd name="T7" fmla="*/ 0 h 46"/>
                <a:gd name="T8" fmla="*/ 0 w 203"/>
                <a:gd name="T9" fmla="*/ 3 h 46"/>
                <a:gd name="T10" fmla="*/ 25 w 203"/>
                <a:gd name="T11" fmla="*/ 15 h 46"/>
                <a:gd name="T12" fmla="*/ 25 w 203"/>
                <a:gd name="T13" fmla="*/ 31 h 46"/>
                <a:gd name="T14" fmla="*/ 60 w 203"/>
                <a:gd name="T15" fmla="*/ 28 h 46"/>
                <a:gd name="T16" fmla="*/ 0 60000 65536"/>
                <a:gd name="T17" fmla="*/ 0 60000 65536"/>
                <a:gd name="T18" fmla="*/ 0 60000 65536"/>
                <a:gd name="T19" fmla="*/ 0 60000 65536"/>
                <a:gd name="T20" fmla="*/ 0 60000 65536"/>
                <a:gd name="T21" fmla="*/ 0 60000 65536"/>
                <a:gd name="T22" fmla="*/ 0 60000 65536"/>
                <a:gd name="T23" fmla="*/ 0 60000 65536"/>
                <a:gd name="T24" fmla="*/ 0 w 203"/>
                <a:gd name="T25" fmla="*/ 0 h 46"/>
                <a:gd name="T26" fmla="*/ 203 w 203"/>
                <a:gd name="T27" fmla="*/ 46 h 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3" h="46">
                  <a:moveTo>
                    <a:pt x="107" y="39"/>
                  </a:moveTo>
                  <a:lnTo>
                    <a:pt x="203" y="46"/>
                  </a:lnTo>
                  <a:lnTo>
                    <a:pt x="186" y="0"/>
                  </a:lnTo>
                  <a:lnTo>
                    <a:pt x="64" y="0"/>
                  </a:lnTo>
                  <a:lnTo>
                    <a:pt x="0" y="3"/>
                  </a:lnTo>
                  <a:lnTo>
                    <a:pt x="46" y="21"/>
                  </a:lnTo>
                  <a:lnTo>
                    <a:pt x="46" y="43"/>
                  </a:lnTo>
                  <a:lnTo>
                    <a:pt x="107" y="39"/>
                  </a:lnTo>
                  <a:close/>
                </a:path>
              </a:pathLst>
            </a:custGeom>
            <a:blipFill dpi="0" rotWithShape="0">
              <a:blip r:embed="rId3"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72" name="Freeform 7"/>
            <p:cNvSpPr>
              <a:spLocks noChangeAspect="1"/>
            </p:cNvSpPr>
            <p:nvPr/>
          </p:nvSpPr>
          <p:spPr bwMode="auto">
            <a:xfrm>
              <a:off x="4597" y="2338"/>
              <a:ext cx="123" cy="138"/>
            </a:xfrm>
            <a:custGeom>
              <a:avLst/>
              <a:gdLst>
                <a:gd name="T0" fmla="*/ 68 w 165"/>
                <a:gd name="T1" fmla="*/ 73 h 165"/>
                <a:gd name="T2" fmla="*/ 92 w 165"/>
                <a:gd name="T3" fmla="*/ 10 h 165"/>
                <a:gd name="T4" fmla="*/ 56 w 165"/>
                <a:gd name="T5" fmla="*/ 20 h 165"/>
                <a:gd name="T6" fmla="*/ 26 w 165"/>
                <a:gd name="T7" fmla="*/ 0 h 165"/>
                <a:gd name="T8" fmla="*/ 26 w 165"/>
                <a:gd name="T9" fmla="*/ 55 h 165"/>
                <a:gd name="T10" fmla="*/ 0 w 165"/>
                <a:gd name="T11" fmla="*/ 98 h 165"/>
                <a:gd name="T12" fmla="*/ 48 w 165"/>
                <a:gd name="T13" fmla="*/ 90 h 165"/>
                <a:gd name="T14" fmla="*/ 69 w 165"/>
                <a:gd name="T15" fmla="*/ 115 h 165"/>
                <a:gd name="T16" fmla="*/ 68 w 165"/>
                <a:gd name="T17" fmla="*/ 73 h 1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5"/>
                <a:gd name="T28" fmla="*/ 0 h 165"/>
                <a:gd name="T29" fmla="*/ 165 w 165"/>
                <a:gd name="T30" fmla="*/ 165 h 16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5" h="165">
                  <a:moveTo>
                    <a:pt x="122" y="104"/>
                  </a:moveTo>
                  <a:lnTo>
                    <a:pt x="165" y="14"/>
                  </a:lnTo>
                  <a:lnTo>
                    <a:pt x="100" y="29"/>
                  </a:lnTo>
                  <a:lnTo>
                    <a:pt x="47" y="0"/>
                  </a:lnTo>
                  <a:lnTo>
                    <a:pt x="47" y="79"/>
                  </a:lnTo>
                  <a:lnTo>
                    <a:pt x="0" y="140"/>
                  </a:lnTo>
                  <a:lnTo>
                    <a:pt x="86" y="129"/>
                  </a:lnTo>
                  <a:lnTo>
                    <a:pt x="125" y="165"/>
                  </a:lnTo>
                  <a:lnTo>
                    <a:pt x="122" y="104"/>
                  </a:lnTo>
                  <a:close/>
                </a:path>
              </a:pathLst>
            </a:custGeom>
            <a:blipFill dpi="0" rotWithShape="0">
              <a:blip r:embed="rId3"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73" name="Freeform 8"/>
            <p:cNvSpPr>
              <a:spLocks noChangeAspect="1"/>
            </p:cNvSpPr>
            <p:nvPr/>
          </p:nvSpPr>
          <p:spPr bwMode="auto">
            <a:xfrm>
              <a:off x="4684" y="2776"/>
              <a:ext cx="76" cy="123"/>
            </a:xfrm>
            <a:custGeom>
              <a:avLst/>
              <a:gdLst>
                <a:gd name="T0" fmla="*/ 56 w 103"/>
                <a:gd name="T1" fmla="*/ 8 h 147"/>
                <a:gd name="T2" fmla="*/ 35 w 103"/>
                <a:gd name="T3" fmla="*/ 18 h 147"/>
                <a:gd name="T4" fmla="*/ 13 w 103"/>
                <a:gd name="T5" fmla="*/ 0 h 147"/>
                <a:gd name="T6" fmla="*/ 4 w 103"/>
                <a:gd name="T7" fmla="*/ 65 h 147"/>
                <a:gd name="T8" fmla="*/ 0 w 103"/>
                <a:gd name="T9" fmla="*/ 103 h 147"/>
                <a:gd name="T10" fmla="*/ 37 w 103"/>
                <a:gd name="T11" fmla="*/ 103 h 147"/>
                <a:gd name="T12" fmla="*/ 32 w 103"/>
                <a:gd name="T13" fmla="*/ 58 h 147"/>
                <a:gd name="T14" fmla="*/ 56 w 103"/>
                <a:gd name="T15" fmla="*/ 8 h 147"/>
                <a:gd name="T16" fmla="*/ 0 60000 65536"/>
                <a:gd name="T17" fmla="*/ 0 60000 65536"/>
                <a:gd name="T18" fmla="*/ 0 60000 65536"/>
                <a:gd name="T19" fmla="*/ 0 60000 65536"/>
                <a:gd name="T20" fmla="*/ 0 60000 65536"/>
                <a:gd name="T21" fmla="*/ 0 60000 65536"/>
                <a:gd name="T22" fmla="*/ 0 60000 65536"/>
                <a:gd name="T23" fmla="*/ 0 60000 65536"/>
                <a:gd name="T24" fmla="*/ 0 w 103"/>
                <a:gd name="T25" fmla="*/ 0 h 147"/>
                <a:gd name="T26" fmla="*/ 103 w 103"/>
                <a:gd name="T27" fmla="*/ 147 h 1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 h="147">
                  <a:moveTo>
                    <a:pt x="103" y="11"/>
                  </a:moveTo>
                  <a:lnTo>
                    <a:pt x="64" y="25"/>
                  </a:lnTo>
                  <a:lnTo>
                    <a:pt x="25" y="0"/>
                  </a:lnTo>
                  <a:lnTo>
                    <a:pt x="7" y="93"/>
                  </a:lnTo>
                  <a:lnTo>
                    <a:pt x="0" y="147"/>
                  </a:lnTo>
                  <a:lnTo>
                    <a:pt x="68" y="147"/>
                  </a:lnTo>
                  <a:lnTo>
                    <a:pt x="60" y="82"/>
                  </a:lnTo>
                  <a:lnTo>
                    <a:pt x="103" y="11"/>
                  </a:lnTo>
                  <a:close/>
                </a:path>
              </a:pathLst>
            </a:custGeom>
            <a:blipFill dpi="0" rotWithShape="0">
              <a:blip r:embed="rId3"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74" name="Freeform 9"/>
            <p:cNvSpPr>
              <a:spLocks noChangeAspect="1"/>
            </p:cNvSpPr>
            <p:nvPr/>
          </p:nvSpPr>
          <p:spPr bwMode="auto">
            <a:xfrm>
              <a:off x="4483" y="2731"/>
              <a:ext cx="119" cy="156"/>
            </a:xfrm>
            <a:custGeom>
              <a:avLst/>
              <a:gdLst>
                <a:gd name="T0" fmla="*/ 63 w 161"/>
                <a:gd name="T1" fmla="*/ 73 h 186"/>
                <a:gd name="T2" fmla="*/ 88 w 161"/>
                <a:gd name="T3" fmla="*/ 11 h 186"/>
                <a:gd name="T4" fmla="*/ 20 w 161"/>
                <a:gd name="T5" fmla="*/ 0 h 186"/>
                <a:gd name="T6" fmla="*/ 6 w 161"/>
                <a:gd name="T7" fmla="*/ 86 h 186"/>
                <a:gd name="T8" fmla="*/ 0 w 161"/>
                <a:gd name="T9" fmla="*/ 131 h 186"/>
                <a:gd name="T10" fmla="*/ 33 w 161"/>
                <a:gd name="T11" fmla="*/ 108 h 186"/>
                <a:gd name="T12" fmla="*/ 64 w 161"/>
                <a:gd name="T13" fmla="*/ 118 h 186"/>
                <a:gd name="T14" fmla="*/ 63 w 161"/>
                <a:gd name="T15" fmla="*/ 73 h 186"/>
                <a:gd name="T16" fmla="*/ 0 60000 65536"/>
                <a:gd name="T17" fmla="*/ 0 60000 65536"/>
                <a:gd name="T18" fmla="*/ 0 60000 65536"/>
                <a:gd name="T19" fmla="*/ 0 60000 65536"/>
                <a:gd name="T20" fmla="*/ 0 60000 65536"/>
                <a:gd name="T21" fmla="*/ 0 60000 65536"/>
                <a:gd name="T22" fmla="*/ 0 60000 65536"/>
                <a:gd name="T23" fmla="*/ 0 60000 65536"/>
                <a:gd name="T24" fmla="*/ 0 w 161"/>
                <a:gd name="T25" fmla="*/ 0 h 186"/>
                <a:gd name="T26" fmla="*/ 161 w 161"/>
                <a:gd name="T27" fmla="*/ 186 h 1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1" h="186">
                  <a:moveTo>
                    <a:pt x="115" y="104"/>
                  </a:moveTo>
                  <a:lnTo>
                    <a:pt x="161" y="15"/>
                  </a:lnTo>
                  <a:lnTo>
                    <a:pt x="36" y="0"/>
                  </a:lnTo>
                  <a:lnTo>
                    <a:pt x="11" y="122"/>
                  </a:lnTo>
                  <a:lnTo>
                    <a:pt x="0" y="186"/>
                  </a:lnTo>
                  <a:lnTo>
                    <a:pt x="61" y="154"/>
                  </a:lnTo>
                  <a:lnTo>
                    <a:pt x="118" y="168"/>
                  </a:lnTo>
                  <a:lnTo>
                    <a:pt x="115" y="104"/>
                  </a:lnTo>
                  <a:close/>
                </a:path>
              </a:pathLst>
            </a:custGeom>
            <a:blipFill dpi="0" rotWithShape="0">
              <a:blip r:embed="rId3"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75" name="Freeform 10"/>
            <p:cNvSpPr>
              <a:spLocks noChangeAspect="1"/>
            </p:cNvSpPr>
            <p:nvPr/>
          </p:nvSpPr>
          <p:spPr bwMode="auto">
            <a:xfrm>
              <a:off x="4049" y="3058"/>
              <a:ext cx="162" cy="83"/>
            </a:xfrm>
            <a:custGeom>
              <a:avLst/>
              <a:gdLst>
                <a:gd name="T0" fmla="*/ 20 w 218"/>
                <a:gd name="T1" fmla="*/ 0 h 100"/>
                <a:gd name="T2" fmla="*/ 0 w 218"/>
                <a:gd name="T3" fmla="*/ 69 h 100"/>
                <a:gd name="T4" fmla="*/ 40 w 218"/>
                <a:gd name="T5" fmla="*/ 56 h 100"/>
                <a:gd name="T6" fmla="*/ 87 w 218"/>
                <a:gd name="T7" fmla="*/ 64 h 100"/>
                <a:gd name="T8" fmla="*/ 120 w 218"/>
                <a:gd name="T9" fmla="*/ 64 h 100"/>
                <a:gd name="T10" fmla="*/ 101 w 218"/>
                <a:gd name="T11" fmla="*/ 0 h 100"/>
                <a:gd name="T12" fmla="*/ 71 w 218"/>
                <a:gd name="T13" fmla="*/ 5 h 100"/>
                <a:gd name="T14" fmla="*/ 20 w 218"/>
                <a:gd name="T15" fmla="*/ 0 h 100"/>
                <a:gd name="T16" fmla="*/ 0 60000 65536"/>
                <a:gd name="T17" fmla="*/ 0 60000 65536"/>
                <a:gd name="T18" fmla="*/ 0 60000 65536"/>
                <a:gd name="T19" fmla="*/ 0 60000 65536"/>
                <a:gd name="T20" fmla="*/ 0 60000 65536"/>
                <a:gd name="T21" fmla="*/ 0 60000 65536"/>
                <a:gd name="T22" fmla="*/ 0 60000 65536"/>
                <a:gd name="T23" fmla="*/ 0 60000 65536"/>
                <a:gd name="T24" fmla="*/ 0 w 218"/>
                <a:gd name="T25" fmla="*/ 0 h 100"/>
                <a:gd name="T26" fmla="*/ 218 w 218"/>
                <a:gd name="T27" fmla="*/ 100 h 1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8" h="100">
                  <a:moveTo>
                    <a:pt x="36" y="0"/>
                  </a:moveTo>
                  <a:lnTo>
                    <a:pt x="0" y="100"/>
                  </a:lnTo>
                  <a:lnTo>
                    <a:pt x="72" y="82"/>
                  </a:lnTo>
                  <a:lnTo>
                    <a:pt x="158" y="93"/>
                  </a:lnTo>
                  <a:lnTo>
                    <a:pt x="218" y="93"/>
                  </a:lnTo>
                  <a:lnTo>
                    <a:pt x="183" y="0"/>
                  </a:lnTo>
                  <a:lnTo>
                    <a:pt x="129" y="7"/>
                  </a:lnTo>
                  <a:lnTo>
                    <a:pt x="36" y="0"/>
                  </a:lnTo>
                  <a:close/>
                </a:path>
              </a:pathLst>
            </a:custGeom>
            <a:blipFill dpi="0" rotWithShape="0">
              <a:blip r:embed="rId3"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76" name="Freeform 11"/>
            <p:cNvSpPr>
              <a:spLocks noChangeAspect="1"/>
            </p:cNvSpPr>
            <p:nvPr/>
          </p:nvSpPr>
          <p:spPr bwMode="auto">
            <a:xfrm>
              <a:off x="3807" y="2832"/>
              <a:ext cx="81" cy="183"/>
            </a:xfrm>
            <a:custGeom>
              <a:avLst/>
              <a:gdLst>
                <a:gd name="T0" fmla="*/ 54 w 110"/>
                <a:gd name="T1" fmla="*/ 23 h 218"/>
                <a:gd name="T2" fmla="*/ 0 w 110"/>
                <a:gd name="T3" fmla="*/ 0 h 218"/>
                <a:gd name="T4" fmla="*/ 11 w 110"/>
                <a:gd name="T5" fmla="*/ 50 h 218"/>
                <a:gd name="T6" fmla="*/ 10 w 110"/>
                <a:gd name="T7" fmla="*/ 111 h 218"/>
                <a:gd name="T8" fmla="*/ 11 w 110"/>
                <a:gd name="T9" fmla="*/ 154 h 218"/>
                <a:gd name="T10" fmla="*/ 60 w 110"/>
                <a:gd name="T11" fmla="*/ 123 h 218"/>
                <a:gd name="T12" fmla="*/ 54 w 110"/>
                <a:gd name="T13" fmla="*/ 88 h 218"/>
                <a:gd name="T14" fmla="*/ 54 w 110"/>
                <a:gd name="T15" fmla="*/ 23 h 218"/>
                <a:gd name="T16" fmla="*/ 0 60000 65536"/>
                <a:gd name="T17" fmla="*/ 0 60000 65536"/>
                <a:gd name="T18" fmla="*/ 0 60000 65536"/>
                <a:gd name="T19" fmla="*/ 0 60000 65536"/>
                <a:gd name="T20" fmla="*/ 0 60000 65536"/>
                <a:gd name="T21" fmla="*/ 0 60000 65536"/>
                <a:gd name="T22" fmla="*/ 0 60000 65536"/>
                <a:gd name="T23" fmla="*/ 0 60000 65536"/>
                <a:gd name="T24" fmla="*/ 0 w 110"/>
                <a:gd name="T25" fmla="*/ 0 h 218"/>
                <a:gd name="T26" fmla="*/ 110 w 110"/>
                <a:gd name="T27" fmla="*/ 218 h 2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0" h="218">
                  <a:moveTo>
                    <a:pt x="100" y="32"/>
                  </a:moveTo>
                  <a:lnTo>
                    <a:pt x="0" y="0"/>
                  </a:lnTo>
                  <a:lnTo>
                    <a:pt x="21" y="71"/>
                  </a:lnTo>
                  <a:lnTo>
                    <a:pt x="17" y="157"/>
                  </a:lnTo>
                  <a:lnTo>
                    <a:pt x="21" y="218"/>
                  </a:lnTo>
                  <a:lnTo>
                    <a:pt x="110" y="175"/>
                  </a:lnTo>
                  <a:lnTo>
                    <a:pt x="100" y="125"/>
                  </a:lnTo>
                  <a:lnTo>
                    <a:pt x="100" y="32"/>
                  </a:lnTo>
                  <a:close/>
                </a:path>
              </a:pathLst>
            </a:custGeom>
            <a:blipFill dpi="0" rotWithShape="0">
              <a:blip r:embed="rId3"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77" name="Freeform 12"/>
            <p:cNvSpPr>
              <a:spLocks noChangeAspect="1"/>
            </p:cNvSpPr>
            <p:nvPr/>
          </p:nvSpPr>
          <p:spPr bwMode="auto">
            <a:xfrm>
              <a:off x="3854" y="3180"/>
              <a:ext cx="162" cy="84"/>
            </a:xfrm>
            <a:custGeom>
              <a:avLst/>
              <a:gdLst>
                <a:gd name="T0" fmla="*/ 20 w 218"/>
                <a:gd name="T1" fmla="*/ 3 h 100"/>
                <a:gd name="T2" fmla="*/ 0 w 218"/>
                <a:gd name="T3" fmla="*/ 71 h 100"/>
                <a:gd name="T4" fmla="*/ 39 w 218"/>
                <a:gd name="T5" fmla="*/ 58 h 100"/>
                <a:gd name="T6" fmla="*/ 85 w 218"/>
                <a:gd name="T7" fmla="*/ 66 h 100"/>
                <a:gd name="T8" fmla="*/ 120 w 218"/>
                <a:gd name="T9" fmla="*/ 66 h 100"/>
                <a:gd name="T10" fmla="*/ 100 w 218"/>
                <a:gd name="T11" fmla="*/ 0 h 100"/>
                <a:gd name="T12" fmla="*/ 71 w 218"/>
                <a:gd name="T13" fmla="*/ 5 h 100"/>
                <a:gd name="T14" fmla="*/ 20 w 218"/>
                <a:gd name="T15" fmla="*/ 3 h 100"/>
                <a:gd name="T16" fmla="*/ 0 60000 65536"/>
                <a:gd name="T17" fmla="*/ 0 60000 65536"/>
                <a:gd name="T18" fmla="*/ 0 60000 65536"/>
                <a:gd name="T19" fmla="*/ 0 60000 65536"/>
                <a:gd name="T20" fmla="*/ 0 60000 65536"/>
                <a:gd name="T21" fmla="*/ 0 60000 65536"/>
                <a:gd name="T22" fmla="*/ 0 60000 65536"/>
                <a:gd name="T23" fmla="*/ 0 60000 65536"/>
                <a:gd name="T24" fmla="*/ 0 w 218"/>
                <a:gd name="T25" fmla="*/ 0 h 100"/>
                <a:gd name="T26" fmla="*/ 218 w 218"/>
                <a:gd name="T27" fmla="*/ 100 h 1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8" h="100">
                  <a:moveTo>
                    <a:pt x="36" y="3"/>
                  </a:moveTo>
                  <a:lnTo>
                    <a:pt x="0" y="100"/>
                  </a:lnTo>
                  <a:lnTo>
                    <a:pt x="71" y="82"/>
                  </a:lnTo>
                  <a:lnTo>
                    <a:pt x="154" y="93"/>
                  </a:lnTo>
                  <a:lnTo>
                    <a:pt x="218" y="93"/>
                  </a:lnTo>
                  <a:lnTo>
                    <a:pt x="182" y="0"/>
                  </a:lnTo>
                  <a:lnTo>
                    <a:pt x="129" y="7"/>
                  </a:lnTo>
                  <a:lnTo>
                    <a:pt x="36" y="3"/>
                  </a:lnTo>
                  <a:close/>
                </a:path>
              </a:pathLst>
            </a:custGeom>
            <a:blipFill dpi="0" rotWithShape="0">
              <a:blip r:embed="rId3"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78" name="Freeform 13"/>
            <p:cNvSpPr>
              <a:spLocks noChangeAspect="1"/>
            </p:cNvSpPr>
            <p:nvPr/>
          </p:nvSpPr>
          <p:spPr bwMode="auto">
            <a:xfrm>
              <a:off x="3627" y="3093"/>
              <a:ext cx="150" cy="75"/>
            </a:xfrm>
            <a:custGeom>
              <a:avLst/>
              <a:gdLst>
                <a:gd name="T0" fmla="*/ 12 w 200"/>
                <a:gd name="T1" fmla="*/ 0 h 89"/>
                <a:gd name="T2" fmla="*/ 10 w 200"/>
                <a:gd name="T3" fmla="*/ 33 h 89"/>
                <a:gd name="T4" fmla="*/ 0 w 200"/>
                <a:gd name="T5" fmla="*/ 58 h 89"/>
                <a:gd name="T6" fmla="*/ 78 w 200"/>
                <a:gd name="T7" fmla="*/ 63 h 89"/>
                <a:gd name="T8" fmla="*/ 113 w 200"/>
                <a:gd name="T9" fmla="*/ 40 h 89"/>
                <a:gd name="T10" fmla="*/ 87 w 200"/>
                <a:gd name="T11" fmla="*/ 25 h 89"/>
                <a:gd name="T12" fmla="*/ 64 w 200"/>
                <a:gd name="T13" fmla="*/ 5 h 89"/>
                <a:gd name="T14" fmla="*/ 12 w 200"/>
                <a:gd name="T15" fmla="*/ 0 h 89"/>
                <a:gd name="T16" fmla="*/ 0 60000 65536"/>
                <a:gd name="T17" fmla="*/ 0 60000 65536"/>
                <a:gd name="T18" fmla="*/ 0 60000 65536"/>
                <a:gd name="T19" fmla="*/ 0 60000 65536"/>
                <a:gd name="T20" fmla="*/ 0 60000 65536"/>
                <a:gd name="T21" fmla="*/ 0 60000 65536"/>
                <a:gd name="T22" fmla="*/ 0 60000 65536"/>
                <a:gd name="T23" fmla="*/ 0 60000 65536"/>
                <a:gd name="T24" fmla="*/ 0 w 200"/>
                <a:gd name="T25" fmla="*/ 0 h 89"/>
                <a:gd name="T26" fmla="*/ 200 w 200"/>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0" h="89">
                  <a:moveTo>
                    <a:pt x="21" y="0"/>
                  </a:moveTo>
                  <a:lnTo>
                    <a:pt x="18" y="46"/>
                  </a:lnTo>
                  <a:lnTo>
                    <a:pt x="0" y="82"/>
                  </a:lnTo>
                  <a:lnTo>
                    <a:pt x="139" y="89"/>
                  </a:lnTo>
                  <a:lnTo>
                    <a:pt x="200" y="57"/>
                  </a:lnTo>
                  <a:lnTo>
                    <a:pt x="154" y="36"/>
                  </a:lnTo>
                  <a:lnTo>
                    <a:pt x="114" y="7"/>
                  </a:lnTo>
                  <a:lnTo>
                    <a:pt x="21" y="0"/>
                  </a:lnTo>
                  <a:close/>
                </a:path>
              </a:pathLst>
            </a:custGeom>
            <a:blipFill dpi="0" rotWithShape="0">
              <a:blip r:embed="rId3"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79" name="Freeform 14"/>
            <p:cNvSpPr>
              <a:spLocks noChangeAspect="1"/>
            </p:cNvSpPr>
            <p:nvPr/>
          </p:nvSpPr>
          <p:spPr bwMode="auto">
            <a:xfrm>
              <a:off x="3447" y="3027"/>
              <a:ext cx="106" cy="178"/>
            </a:xfrm>
            <a:custGeom>
              <a:avLst/>
              <a:gdLst>
                <a:gd name="T0" fmla="*/ 56 w 143"/>
                <a:gd name="T1" fmla="*/ 8 h 211"/>
                <a:gd name="T2" fmla="*/ 0 w 143"/>
                <a:gd name="T3" fmla="*/ 0 h 211"/>
                <a:gd name="T4" fmla="*/ 18 w 143"/>
                <a:gd name="T5" fmla="*/ 46 h 211"/>
                <a:gd name="T6" fmla="*/ 25 w 143"/>
                <a:gd name="T7" fmla="*/ 105 h 211"/>
                <a:gd name="T8" fmla="*/ 33 w 143"/>
                <a:gd name="T9" fmla="*/ 150 h 211"/>
                <a:gd name="T10" fmla="*/ 79 w 143"/>
                <a:gd name="T11" fmla="*/ 107 h 211"/>
                <a:gd name="T12" fmla="*/ 67 w 143"/>
                <a:gd name="T13" fmla="*/ 74 h 211"/>
                <a:gd name="T14" fmla="*/ 56 w 143"/>
                <a:gd name="T15" fmla="*/ 8 h 211"/>
                <a:gd name="T16" fmla="*/ 0 60000 65536"/>
                <a:gd name="T17" fmla="*/ 0 60000 65536"/>
                <a:gd name="T18" fmla="*/ 0 60000 65536"/>
                <a:gd name="T19" fmla="*/ 0 60000 65536"/>
                <a:gd name="T20" fmla="*/ 0 60000 65536"/>
                <a:gd name="T21" fmla="*/ 0 60000 65536"/>
                <a:gd name="T22" fmla="*/ 0 60000 65536"/>
                <a:gd name="T23" fmla="*/ 0 60000 65536"/>
                <a:gd name="T24" fmla="*/ 0 w 143"/>
                <a:gd name="T25" fmla="*/ 0 h 211"/>
                <a:gd name="T26" fmla="*/ 143 w 143"/>
                <a:gd name="T27" fmla="*/ 211 h 2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3" h="211">
                  <a:moveTo>
                    <a:pt x="103" y="11"/>
                  </a:moveTo>
                  <a:lnTo>
                    <a:pt x="0" y="0"/>
                  </a:lnTo>
                  <a:lnTo>
                    <a:pt x="32" y="65"/>
                  </a:lnTo>
                  <a:lnTo>
                    <a:pt x="46" y="147"/>
                  </a:lnTo>
                  <a:lnTo>
                    <a:pt x="60" y="211"/>
                  </a:lnTo>
                  <a:lnTo>
                    <a:pt x="143" y="150"/>
                  </a:lnTo>
                  <a:lnTo>
                    <a:pt x="121" y="104"/>
                  </a:lnTo>
                  <a:lnTo>
                    <a:pt x="103" y="11"/>
                  </a:lnTo>
                  <a:close/>
                </a:path>
              </a:pathLst>
            </a:custGeom>
            <a:blipFill dpi="0" rotWithShape="0">
              <a:blip r:embed="rId3"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80" name="Freeform 15"/>
            <p:cNvSpPr>
              <a:spLocks noChangeAspect="1"/>
            </p:cNvSpPr>
            <p:nvPr/>
          </p:nvSpPr>
          <p:spPr bwMode="auto">
            <a:xfrm>
              <a:off x="3153" y="2977"/>
              <a:ext cx="105" cy="84"/>
            </a:xfrm>
            <a:custGeom>
              <a:avLst/>
              <a:gdLst>
                <a:gd name="T0" fmla="*/ 12 w 140"/>
                <a:gd name="T1" fmla="*/ 3 h 100"/>
                <a:gd name="T2" fmla="*/ 0 w 140"/>
                <a:gd name="T3" fmla="*/ 71 h 100"/>
                <a:gd name="T4" fmla="*/ 26 w 140"/>
                <a:gd name="T5" fmla="*/ 60 h 100"/>
                <a:gd name="T6" fmla="*/ 55 w 140"/>
                <a:gd name="T7" fmla="*/ 66 h 100"/>
                <a:gd name="T8" fmla="*/ 79 w 140"/>
                <a:gd name="T9" fmla="*/ 66 h 100"/>
                <a:gd name="T10" fmla="*/ 64 w 140"/>
                <a:gd name="T11" fmla="*/ 0 h 100"/>
                <a:gd name="T12" fmla="*/ 46 w 140"/>
                <a:gd name="T13" fmla="*/ 7 h 100"/>
                <a:gd name="T14" fmla="*/ 12 w 140"/>
                <a:gd name="T15" fmla="*/ 3 h 100"/>
                <a:gd name="T16" fmla="*/ 0 60000 65536"/>
                <a:gd name="T17" fmla="*/ 0 60000 65536"/>
                <a:gd name="T18" fmla="*/ 0 60000 65536"/>
                <a:gd name="T19" fmla="*/ 0 60000 65536"/>
                <a:gd name="T20" fmla="*/ 0 60000 65536"/>
                <a:gd name="T21" fmla="*/ 0 60000 65536"/>
                <a:gd name="T22" fmla="*/ 0 60000 65536"/>
                <a:gd name="T23" fmla="*/ 0 60000 65536"/>
                <a:gd name="T24" fmla="*/ 0 w 140"/>
                <a:gd name="T25" fmla="*/ 0 h 100"/>
                <a:gd name="T26" fmla="*/ 140 w 140"/>
                <a:gd name="T27" fmla="*/ 100 h 1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0" h="100">
                  <a:moveTo>
                    <a:pt x="21" y="3"/>
                  </a:moveTo>
                  <a:lnTo>
                    <a:pt x="0" y="100"/>
                  </a:lnTo>
                  <a:lnTo>
                    <a:pt x="47" y="85"/>
                  </a:lnTo>
                  <a:lnTo>
                    <a:pt x="97" y="93"/>
                  </a:lnTo>
                  <a:lnTo>
                    <a:pt x="140" y="93"/>
                  </a:lnTo>
                  <a:lnTo>
                    <a:pt x="115" y="0"/>
                  </a:lnTo>
                  <a:lnTo>
                    <a:pt x="82" y="10"/>
                  </a:lnTo>
                  <a:lnTo>
                    <a:pt x="21" y="3"/>
                  </a:lnTo>
                  <a:close/>
                </a:path>
              </a:pathLst>
            </a:custGeom>
            <a:blipFill dpi="0" rotWithShape="0">
              <a:blip r:embed="rId3"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81" name="Freeform 16"/>
            <p:cNvSpPr>
              <a:spLocks noChangeAspect="1"/>
            </p:cNvSpPr>
            <p:nvPr/>
          </p:nvSpPr>
          <p:spPr bwMode="auto">
            <a:xfrm>
              <a:off x="3900" y="2743"/>
              <a:ext cx="271" cy="84"/>
            </a:xfrm>
            <a:custGeom>
              <a:avLst/>
              <a:gdLst>
                <a:gd name="T0" fmla="*/ 33 w 365"/>
                <a:gd name="T1" fmla="*/ 0 h 100"/>
                <a:gd name="T2" fmla="*/ 0 w 365"/>
                <a:gd name="T3" fmla="*/ 71 h 100"/>
                <a:gd name="T4" fmla="*/ 65 w 365"/>
                <a:gd name="T5" fmla="*/ 58 h 100"/>
                <a:gd name="T6" fmla="*/ 142 w 365"/>
                <a:gd name="T7" fmla="*/ 66 h 100"/>
                <a:gd name="T8" fmla="*/ 201 w 365"/>
                <a:gd name="T9" fmla="*/ 66 h 100"/>
                <a:gd name="T10" fmla="*/ 166 w 365"/>
                <a:gd name="T11" fmla="*/ 0 h 100"/>
                <a:gd name="T12" fmla="*/ 118 w 365"/>
                <a:gd name="T13" fmla="*/ 5 h 100"/>
                <a:gd name="T14" fmla="*/ 33 w 365"/>
                <a:gd name="T15" fmla="*/ 0 h 100"/>
                <a:gd name="T16" fmla="*/ 0 60000 65536"/>
                <a:gd name="T17" fmla="*/ 0 60000 65536"/>
                <a:gd name="T18" fmla="*/ 0 60000 65536"/>
                <a:gd name="T19" fmla="*/ 0 60000 65536"/>
                <a:gd name="T20" fmla="*/ 0 60000 65536"/>
                <a:gd name="T21" fmla="*/ 0 60000 65536"/>
                <a:gd name="T22" fmla="*/ 0 60000 65536"/>
                <a:gd name="T23" fmla="*/ 0 60000 65536"/>
                <a:gd name="T24" fmla="*/ 0 w 365"/>
                <a:gd name="T25" fmla="*/ 0 h 100"/>
                <a:gd name="T26" fmla="*/ 365 w 365"/>
                <a:gd name="T27" fmla="*/ 100 h 1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5" h="100">
                  <a:moveTo>
                    <a:pt x="61" y="0"/>
                  </a:moveTo>
                  <a:lnTo>
                    <a:pt x="0" y="100"/>
                  </a:lnTo>
                  <a:lnTo>
                    <a:pt x="118" y="82"/>
                  </a:lnTo>
                  <a:lnTo>
                    <a:pt x="257" y="93"/>
                  </a:lnTo>
                  <a:lnTo>
                    <a:pt x="365" y="93"/>
                  </a:lnTo>
                  <a:lnTo>
                    <a:pt x="300" y="0"/>
                  </a:lnTo>
                  <a:lnTo>
                    <a:pt x="214" y="7"/>
                  </a:lnTo>
                  <a:lnTo>
                    <a:pt x="61" y="0"/>
                  </a:lnTo>
                  <a:close/>
                </a:path>
              </a:pathLst>
            </a:custGeom>
            <a:blipFill dpi="0" rotWithShape="0">
              <a:blip r:embed="rId3"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82" name="Freeform 17"/>
            <p:cNvSpPr>
              <a:spLocks noChangeAspect="1"/>
            </p:cNvSpPr>
            <p:nvPr/>
          </p:nvSpPr>
          <p:spPr bwMode="auto">
            <a:xfrm>
              <a:off x="3646" y="2354"/>
              <a:ext cx="134" cy="140"/>
            </a:xfrm>
            <a:custGeom>
              <a:avLst/>
              <a:gdLst>
                <a:gd name="T0" fmla="*/ 0 w 179"/>
                <a:gd name="T1" fmla="*/ 0 h 168"/>
                <a:gd name="T2" fmla="*/ 14 w 179"/>
                <a:gd name="T3" fmla="*/ 117 h 168"/>
                <a:gd name="T4" fmla="*/ 44 w 179"/>
                <a:gd name="T5" fmla="*/ 82 h 168"/>
                <a:gd name="T6" fmla="*/ 88 w 179"/>
                <a:gd name="T7" fmla="*/ 57 h 168"/>
                <a:gd name="T8" fmla="*/ 100 w 179"/>
                <a:gd name="T9" fmla="*/ 5 h 168"/>
                <a:gd name="T10" fmla="*/ 52 w 179"/>
                <a:gd name="T11" fmla="*/ 25 h 168"/>
                <a:gd name="T12" fmla="*/ 0 w 179"/>
                <a:gd name="T13" fmla="*/ 0 h 168"/>
                <a:gd name="T14" fmla="*/ 0 60000 65536"/>
                <a:gd name="T15" fmla="*/ 0 60000 65536"/>
                <a:gd name="T16" fmla="*/ 0 60000 65536"/>
                <a:gd name="T17" fmla="*/ 0 60000 65536"/>
                <a:gd name="T18" fmla="*/ 0 60000 65536"/>
                <a:gd name="T19" fmla="*/ 0 60000 65536"/>
                <a:gd name="T20" fmla="*/ 0 60000 65536"/>
                <a:gd name="T21" fmla="*/ 0 w 179"/>
                <a:gd name="T22" fmla="*/ 0 h 168"/>
                <a:gd name="T23" fmla="*/ 179 w 179"/>
                <a:gd name="T24" fmla="*/ 168 h 1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168">
                  <a:moveTo>
                    <a:pt x="0" y="0"/>
                  </a:moveTo>
                  <a:lnTo>
                    <a:pt x="25" y="168"/>
                  </a:lnTo>
                  <a:lnTo>
                    <a:pt x="79" y="118"/>
                  </a:lnTo>
                  <a:lnTo>
                    <a:pt x="157" y="82"/>
                  </a:lnTo>
                  <a:lnTo>
                    <a:pt x="179" y="7"/>
                  </a:lnTo>
                  <a:lnTo>
                    <a:pt x="93" y="36"/>
                  </a:lnTo>
                  <a:lnTo>
                    <a:pt x="0" y="0"/>
                  </a:lnTo>
                  <a:close/>
                </a:path>
              </a:pathLst>
            </a:custGeom>
            <a:blipFill dpi="0" rotWithShape="0">
              <a:blip r:embed="rId3"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83" name="Freeform 18"/>
            <p:cNvSpPr>
              <a:spLocks noChangeAspect="1"/>
            </p:cNvSpPr>
            <p:nvPr/>
          </p:nvSpPr>
          <p:spPr bwMode="auto">
            <a:xfrm>
              <a:off x="3596" y="2724"/>
              <a:ext cx="162" cy="84"/>
            </a:xfrm>
            <a:custGeom>
              <a:avLst/>
              <a:gdLst>
                <a:gd name="T0" fmla="*/ 20 w 218"/>
                <a:gd name="T1" fmla="*/ 0 h 100"/>
                <a:gd name="T2" fmla="*/ 0 w 218"/>
                <a:gd name="T3" fmla="*/ 71 h 100"/>
                <a:gd name="T4" fmla="*/ 38 w 218"/>
                <a:gd name="T5" fmla="*/ 59 h 100"/>
                <a:gd name="T6" fmla="*/ 85 w 218"/>
                <a:gd name="T7" fmla="*/ 66 h 100"/>
                <a:gd name="T8" fmla="*/ 120 w 218"/>
                <a:gd name="T9" fmla="*/ 66 h 100"/>
                <a:gd name="T10" fmla="*/ 99 w 218"/>
                <a:gd name="T11" fmla="*/ 0 h 100"/>
                <a:gd name="T12" fmla="*/ 71 w 218"/>
                <a:gd name="T13" fmla="*/ 5 h 100"/>
                <a:gd name="T14" fmla="*/ 20 w 218"/>
                <a:gd name="T15" fmla="*/ 0 h 100"/>
                <a:gd name="T16" fmla="*/ 0 60000 65536"/>
                <a:gd name="T17" fmla="*/ 0 60000 65536"/>
                <a:gd name="T18" fmla="*/ 0 60000 65536"/>
                <a:gd name="T19" fmla="*/ 0 60000 65536"/>
                <a:gd name="T20" fmla="*/ 0 60000 65536"/>
                <a:gd name="T21" fmla="*/ 0 60000 65536"/>
                <a:gd name="T22" fmla="*/ 0 60000 65536"/>
                <a:gd name="T23" fmla="*/ 0 60000 65536"/>
                <a:gd name="T24" fmla="*/ 0 w 218"/>
                <a:gd name="T25" fmla="*/ 0 h 100"/>
                <a:gd name="T26" fmla="*/ 218 w 218"/>
                <a:gd name="T27" fmla="*/ 100 h 1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8" h="100">
                  <a:moveTo>
                    <a:pt x="36" y="0"/>
                  </a:moveTo>
                  <a:lnTo>
                    <a:pt x="0" y="100"/>
                  </a:lnTo>
                  <a:lnTo>
                    <a:pt x="68" y="83"/>
                  </a:lnTo>
                  <a:lnTo>
                    <a:pt x="154" y="93"/>
                  </a:lnTo>
                  <a:lnTo>
                    <a:pt x="218" y="93"/>
                  </a:lnTo>
                  <a:lnTo>
                    <a:pt x="179" y="0"/>
                  </a:lnTo>
                  <a:lnTo>
                    <a:pt x="129" y="7"/>
                  </a:lnTo>
                  <a:lnTo>
                    <a:pt x="36" y="0"/>
                  </a:lnTo>
                  <a:close/>
                </a:path>
              </a:pathLst>
            </a:custGeom>
            <a:blipFill dpi="0" rotWithShape="0">
              <a:blip r:embed="rId3"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84" name="Freeform 19"/>
            <p:cNvSpPr>
              <a:spLocks noChangeAspect="1"/>
            </p:cNvSpPr>
            <p:nvPr/>
          </p:nvSpPr>
          <p:spPr bwMode="auto">
            <a:xfrm>
              <a:off x="3969" y="2360"/>
              <a:ext cx="134" cy="137"/>
            </a:xfrm>
            <a:custGeom>
              <a:avLst/>
              <a:gdLst>
                <a:gd name="T0" fmla="*/ 0 w 179"/>
                <a:gd name="T1" fmla="*/ 0 h 165"/>
                <a:gd name="T2" fmla="*/ 12 w 179"/>
                <a:gd name="T3" fmla="*/ 114 h 165"/>
                <a:gd name="T4" fmla="*/ 42 w 179"/>
                <a:gd name="T5" fmla="*/ 79 h 165"/>
                <a:gd name="T6" fmla="*/ 88 w 179"/>
                <a:gd name="T7" fmla="*/ 56 h 165"/>
                <a:gd name="T8" fmla="*/ 100 w 179"/>
                <a:gd name="T9" fmla="*/ 2 h 165"/>
                <a:gd name="T10" fmla="*/ 52 w 179"/>
                <a:gd name="T11" fmla="*/ 22 h 165"/>
                <a:gd name="T12" fmla="*/ 0 w 179"/>
                <a:gd name="T13" fmla="*/ 0 h 165"/>
                <a:gd name="T14" fmla="*/ 0 60000 65536"/>
                <a:gd name="T15" fmla="*/ 0 60000 65536"/>
                <a:gd name="T16" fmla="*/ 0 60000 65536"/>
                <a:gd name="T17" fmla="*/ 0 60000 65536"/>
                <a:gd name="T18" fmla="*/ 0 60000 65536"/>
                <a:gd name="T19" fmla="*/ 0 60000 65536"/>
                <a:gd name="T20" fmla="*/ 0 60000 65536"/>
                <a:gd name="T21" fmla="*/ 0 w 179"/>
                <a:gd name="T22" fmla="*/ 0 h 165"/>
                <a:gd name="T23" fmla="*/ 179 w 179"/>
                <a:gd name="T24" fmla="*/ 165 h 1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165">
                  <a:moveTo>
                    <a:pt x="0" y="0"/>
                  </a:moveTo>
                  <a:lnTo>
                    <a:pt x="21" y="165"/>
                  </a:lnTo>
                  <a:lnTo>
                    <a:pt x="75" y="115"/>
                  </a:lnTo>
                  <a:lnTo>
                    <a:pt x="157" y="82"/>
                  </a:lnTo>
                  <a:lnTo>
                    <a:pt x="179" y="4"/>
                  </a:lnTo>
                  <a:lnTo>
                    <a:pt x="93" y="32"/>
                  </a:lnTo>
                  <a:lnTo>
                    <a:pt x="0" y="0"/>
                  </a:lnTo>
                  <a:close/>
                </a:path>
              </a:pathLst>
            </a:custGeom>
            <a:blipFill dpi="0" rotWithShape="0">
              <a:blip r:embed="rId3"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85" name="Freeform 20"/>
            <p:cNvSpPr>
              <a:spLocks noChangeAspect="1"/>
            </p:cNvSpPr>
            <p:nvPr/>
          </p:nvSpPr>
          <p:spPr bwMode="auto">
            <a:xfrm>
              <a:off x="3202" y="2456"/>
              <a:ext cx="138" cy="101"/>
            </a:xfrm>
            <a:custGeom>
              <a:avLst/>
              <a:gdLst>
                <a:gd name="T0" fmla="*/ 8 w 186"/>
                <a:gd name="T1" fmla="*/ 0 h 121"/>
                <a:gd name="T2" fmla="*/ 0 w 186"/>
                <a:gd name="T3" fmla="*/ 84 h 121"/>
                <a:gd name="T4" fmla="*/ 102 w 186"/>
                <a:gd name="T5" fmla="*/ 79 h 121"/>
                <a:gd name="T6" fmla="*/ 102 w 186"/>
                <a:gd name="T7" fmla="*/ 10 h 121"/>
                <a:gd name="T8" fmla="*/ 8 w 186"/>
                <a:gd name="T9" fmla="*/ 0 h 121"/>
                <a:gd name="T10" fmla="*/ 0 60000 65536"/>
                <a:gd name="T11" fmla="*/ 0 60000 65536"/>
                <a:gd name="T12" fmla="*/ 0 60000 65536"/>
                <a:gd name="T13" fmla="*/ 0 60000 65536"/>
                <a:gd name="T14" fmla="*/ 0 60000 65536"/>
                <a:gd name="T15" fmla="*/ 0 w 186"/>
                <a:gd name="T16" fmla="*/ 0 h 121"/>
                <a:gd name="T17" fmla="*/ 186 w 186"/>
                <a:gd name="T18" fmla="*/ 121 h 121"/>
              </a:gdLst>
              <a:ahLst/>
              <a:cxnLst>
                <a:cxn ang="T10">
                  <a:pos x="T0" y="T1"/>
                </a:cxn>
                <a:cxn ang="T11">
                  <a:pos x="T2" y="T3"/>
                </a:cxn>
                <a:cxn ang="T12">
                  <a:pos x="T4" y="T5"/>
                </a:cxn>
                <a:cxn ang="T13">
                  <a:pos x="T6" y="T7"/>
                </a:cxn>
                <a:cxn ang="T14">
                  <a:pos x="T8" y="T9"/>
                </a:cxn>
              </a:cxnLst>
              <a:rect l="T15" t="T16" r="T17" b="T18"/>
              <a:pathLst>
                <a:path w="186" h="121">
                  <a:moveTo>
                    <a:pt x="15" y="0"/>
                  </a:moveTo>
                  <a:lnTo>
                    <a:pt x="0" y="121"/>
                  </a:lnTo>
                  <a:lnTo>
                    <a:pt x="186" y="114"/>
                  </a:lnTo>
                  <a:lnTo>
                    <a:pt x="186" y="14"/>
                  </a:lnTo>
                  <a:lnTo>
                    <a:pt x="15" y="0"/>
                  </a:lnTo>
                  <a:close/>
                </a:path>
              </a:pathLst>
            </a:custGeom>
            <a:blipFill dpi="0" rotWithShape="0">
              <a:blip r:embed="rId3"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86" name="Freeform 21"/>
            <p:cNvSpPr>
              <a:spLocks noChangeAspect="1"/>
            </p:cNvSpPr>
            <p:nvPr/>
          </p:nvSpPr>
          <p:spPr bwMode="auto">
            <a:xfrm>
              <a:off x="3497" y="3132"/>
              <a:ext cx="458" cy="254"/>
            </a:xfrm>
            <a:custGeom>
              <a:avLst/>
              <a:gdLst>
                <a:gd name="T0" fmla="*/ 327 w 615"/>
                <a:gd name="T1" fmla="*/ 75 h 304"/>
                <a:gd name="T2" fmla="*/ 323 w 615"/>
                <a:gd name="T3" fmla="*/ 68 h 304"/>
                <a:gd name="T4" fmla="*/ 317 w 615"/>
                <a:gd name="T5" fmla="*/ 63 h 304"/>
                <a:gd name="T6" fmla="*/ 299 w 615"/>
                <a:gd name="T7" fmla="*/ 58 h 304"/>
                <a:gd name="T8" fmla="*/ 287 w 615"/>
                <a:gd name="T9" fmla="*/ 50 h 304"/>
                <a:gd name="T10" fmla="*/ 277 w 615"/>
                <a:gd name="T11" fmla="*/ 43 h 304"/>
                <a:gd name="T12" fmla="*/ 276 w 615"/>
                <a:gd name="T13" fmla="*/ 43 h 304"/>
                <a:gd name="T14" fmla="*/ 268 w 615"/>
                <a:gd name="T15" fmla="*/ 25 h 304"/>
                <a:gd name="T16" fmla="*/ 255 w 615"/>
                <a:gd name="T17" fmla="*/ 15 h 304"/>
                <a:gd name="T18" fmla="*/ 230 w 615"/>
                <a:gd name="T19" fmla="*/ 0 h 304"/>
                <a:gd name="T20" fmla="*/ 206 w 615"/>
                <a:gd name="T21" fmla="*/ 3 h 304"/>
                <a:gd name="T22" fmla="*/ 179 w 615"/>
                <a:gd name="T23" fmla="*/ 6 h 304"/>
                <a:gd name="T24" fmla="*/ 105 w 615"/>
                <a:gd name="T25" fmla="*/ 20 h 304"/>
                <a:gd name="T26" fmla="*/ 42 w 615"/>
                <a:gd name="T27" fmla="*/ 15 h 304"/>
                <a:gd name="T28" fmla="*/ 25 w 615"/>
                <a:gd name="T29" fmla="*/ 36 h 304"/>
                <a:gd name="T30" fmla="*/ 36 w 615"/>
                <a:gd name="T31" fmla="*/ 40 h 304"/>
                <a:gd name="T32" fmla="*/ 25 w 615"/>
                <a:gd name="T33" fmla="*/ 43 h 304"/>
                <a:gd name="T34" fmla="*/ 23 w 615"/>
                <a:gd name="T35" fmla="*/ 55 h 304"/>
                <a:gd name="T36" fmla="*/ 22 w 615"/>
                <a:gd name="T37" fmla="*/ 80 h 304"/>
                <a:gd name="T38" fmla="*/ 16 w 615"/>
                <a:gd name="T39" fmla="*/ 90 h 304"/>
                <a:gd name="T40" fmla="*/ 14 w 615"/>
                <a:gd name="T41" fmla="*/ 99 h 304"/>
                <a:gd name="T42" fmla="*/ 5 w 615"/>
                <a:gd name="T43" fmla="*/ 120 h 304"/>
                <a:gd name="T44" fmla="*/ 0 w 615"/>
                <a:gd name="T45" fmla="*/ 142 h 304"/>
                <a:gd name="T46" fmla="*/ 1 w 615"/>
                <a:gd name="T47" fmla="*/ 150 h 304"/>
                <a:gd name="T48" fmla="*/ 0 w 615"/>
                <a:gd name="T49" fmla="*/ 150 h 304"/>
                <a:gd name="T50" fmla="*/ 7 w 615"/>
                <a:gd name="T51" fmla="*/ 175 h 304"/>
                <a:gd name="T52" fmla="*/ 25 w 615"/>
                <a:gd name="T53" fmla="*/ 182 h 304"/>
                <a:gd name="T54" fmla="*/ 38 w 615"/>
                <a:gd name="T55" fmla="*/ 195 h 304"/>
                <a:gd name="T56" fmla="*/ 42 w 615"/>
                <a:gd name="T57" fmla="*/ 197 h 304"/>
                <a:gd name="T58" fmla="*/ 63 w 615"/>
                <a:gd name="T59" fmla="*/ 202 h 304"/>
                <a:gd name="T60" fmla="*/ 101 w 615"/>
                <a:gd name="T61" fmla="*/ 207 h 304"/>
                <a:gd name="T62" fmla="*/ 121 w 615"/>
                <a:gd name="T63" fmla="*/ 210 h 304"/>
                <a:gd name="T64" fmla="*/ 135 w 615"/>
                <a:gd name="T65" fmla="*/ 212 h 304"/>
                <a:gd name="T66" fmla="*/ 153 w 615"/>
                <a:gd name="T67" fmla="*/ 210 h 304"/>
                <a:gd name="T68" fmla="*/ 197 w 615"/>
                <a:gd name="T69" fmla="*/ 207 h 304"/>
                <a:gd name="T70" fmla="*/ 293 w 615"/>
                <a:gd name="T71" fmla="*/ 193 h 304"/>
                <a:gd name="T72" fmla="*/ 305 w 615"/>
                <a:gd name="T73" fmla="*/ 180 h 304"/>
                <a:gd name="T74" fmla="*/ 325 w 615"/>
                <a:gd name="T75" fmla="*/ 168 h 304"/>
                <a:gd name="T76" fmla="*/ 337 w 615"/>
                <a:gd name="T77" fmla="*/ 158 h 304"/>
                <a:gd name="T78" fmla="*/ 341 w 615"/>
                <a:gd name="T79" fmla="*/ 140 h 304"/>
                <a:gd name="T80" fmla="*/ 331 w 615"/>
                <a:gd name="T81" fmla="*/ 113 h 304"/>
                <a:gd name="T82" fmla="*/ 334 w 615"/>
                <a:gd name="T83" fmla="*/ 98 h 304"/>
                <a:gd name="T84" fmla="*/ 335 w 615"/>
                <a:gd name="T85" fmla="*/ 80 h 304"/>
                <a:gd name="T86" fmla="*/ 327 w 615"/>
                <a:gd name="T87" fmla="*/ 75 h 30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15"/>
                <a:gd name="T133" fmla="*/ 0 h 304"/>
                <a:gd name="T134" fmla="*/ 615 w 615"/>
                <a:gd name="T135" fmla="*/ 304 h 30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15" h="304">
                  <a:moveTo>
                    <a:pt x="590" y="108"/>
                  </a:moveTo>
                  <a:lnTo>
                    <a:pt x="590" y="108"/>
                  </a:lnTo>
                  <a:lnTo>
                    <a:pt x="586" y="104"/>
                  </a:lnTo>
                  <a:lnTo>
                    <a:pt x="583" y="97"/>
                  </a:lnTo>
                  <a:lnTo>
                    <a:pt x="583" y="108"/>
                  </a:lnTo>
                  <a:lnTo>
                    <a:pt x="572" y="90"/>
                  </a:lnTo>
                  <a:lnTo>
                    <a:pt x="558" y="83"/>
                  </a:lnTo>
                  <a:lnTo>
                    <a:pt x="540" y="83"/>
                  </a:lnTo>
                  <a:lnTo>
                    <a:pt x="529" y="76"/>
                  </a:lnTo>
                  <a:lnTo>
                    <a:pt x="518" y="72"/>
                  </a:lnTo>
                  <a:lnTo>
                    <a:pt x="504" y="61"/>
                  </a:lnTo>
                  <a:lnTo>
                    <a:pt x="500" y="61"/>
                  </a:lnTo>
                  <a:lnTo>
                    <a:pt x="504" y="61"/>
                  </a:lnTo>
                  <a:lnTo>
                    <a:pt x="497" y="61"/>
                  </a:lnTo>
                  <a:lnTo>
                    <a:pt x="493" y="47"/>
                  </a:lnTo>
                  <a:lnTo>
                    <a:pt x="483" y="36"/>
                  </a:lnTo>
                  <a:lnTo>
                    <a:pt x="472" y="33"/>
                  </a:lnTo>
                  <a:lnTo>
                    <a:pt x="461" y="22"/>
                  </a:lnTo>
                  <a:lnTo>
                    <a:pt x="436" y="8"/>
                  </a:lnTo>
                  <a:lnTo>
                    <a:pt x="415" y="0"/>
                  </a:lnTo>
                  <a:lnTo>
                    <a:pt x="382" y="0"/>
                  </a:lnTo>
                  <a:lnTo>
                    <a:pt x="372" y="4"/>
                  </a:lnTo>
                  <a:lnTo>
                    <a:pt x="354" y="8"/>
                  </a:lnTo>
                  <a:lnTo>
                    <a:pt x="322" y="8"/>
                  </a:lnTo>
                  <a:lnTo>
                    <a:pt x="257" y="22"/>
                  </a:lnTo>
                  <a:lnTo>
                    <a:pt x="189" y="29"/>
                  </a:lnTo>
                  <a:lnTo>
                    <a:pt x="157" y="22"/>
                  </a:lnTo>
                  <a:lnTo>
                    <a:pt x="75" y="22"/>
                  </a:lnTo>
                  <a:lnTo>
                    <a:pt x="57" y="33"/>
                  </a:lnTo>
                  <a:lnTo>
                    <a:pt x="46" y="51"/>
                  </a:lnTo>
                  <a:lnTo>
                    <a:pt x="60" y="51"/>
                  </a:lnTo>
                  <a:lnTo>
                    <a:pt x="64" y="58"/>
                  </a:lnTo>
                  <a:lnTo>
                    <a:pt x="60" y="61"/>
                  </a:lnTo>
                  <a:lnTo>
                    <a:pt x="46" y="61"/>
                  </a:lnTo>
                  <a:lnTo>
                    <a:pt x="46" y="68"/>
                  </a:lnTo>
                  <a:lnTo>
                    <a:pt x="42" y="79"/>
                  </a:lnTo>
                  <a:lnTo>
                    <a:pt x="39" y="97"/>
                  </a:lnTo>
                  <a:lnTo>
                    <a:pt x="39" y="115"/>
                  </a:lnTo>
                  <a:lnTo>
                    <a:pt x="35" y="122"/>
                  </a:lnTo>
                  <a:lnTo>
                    <a:pt x="28" y="129"/>
                  </a:lnTo>
                  <a:lnTo>
                    <a:pt x="28" y="140"/>
                  </a:lnTo>
                  <a:lnTo>
                    <a:pt x="25" y="143"/>
                  </a:lnTo>
                  <a:lnTo>
                    <a:pt x="21" y="143"/>
                  </a:lnTo>
                  <a:lnTo>
                    <a:pt x="10" y="172"/>
                  </a:lnTo>
                  <a:lnTo>
                    <a:pt x="0" y="197"/>
                  </a:lnTo>
                  <a:lnTo>
                    <a:pt x="0" y="204"/>
                  </a:lnTo>
                  <a:lnTo>
                    <a:pt x="3" y="204"/>
                  </a:lnTo>
                  <a:lnTo>
                    <a:pt x="3" y="215"/>
                  </a:lnTo>
                  <a:lnTo>
                    <a:pt x="7" y="215"/>
                  </a:lnTo>
                  <a:lnTo>
                    <a:pt x="0" y="215"/>
                  </a:lnTo>
                  <a:lnTo>
                    <a:pt x="3" y="236"/>
                  </a:lnTo>
                  <a:lnTo>
                    <a:pt x="14" y="251"/>
                  </a:lnTo>
                  <a:lnTo>
                    <a:pt x="35" y="254"/>
                  </a:lnTo>
                  <a:lnTo>
                    <a:pt x="46" y="261"/>
                  </a:lnTo>
                  <a:lnTo>
                    <a:pt x="53" y="269"/>
                  </a:lnTo>
                  <a:lnTo>
                    <a:pt x="68" y="279"/>
                  </a:lnTo>
                  <a:lnTo>
                    <a:pt x="71" y="283"/>
                  </a:lnTo>
                  <a:lnTo>
                    <a:pt x="75" y="283"/>
                  </a:lnTo>
                  <a:lnTo>
                    <a:pt x="96" y="290"/>
                  </a:lnTo>
                  <a:lnTo>
                    <a:pt x="114" y="290"/>
                  </a:lnTo>
                  <a:lnTo>
                    <a:pt x="150" y="297"/>
                  </a:lnTo>
                  <a:lnTo>
                    <a:pt x="182" y="297"/>
                  </a:lnTo>
                  <a:lnTo>
                    <a:pt x="189" y="304"/>
                  </a:lnTo>
                  <a:lnTo>
                    <a:pt x="218" y="301"/>
                  </a:lnTo>
                  <a:lnTo>
                    <a:pt x="232" y="301"/>
                  </a:lnTo>
                  <a:lnTo>
                    <a:pt x="243" y="304"/>
                  </a:lnTo>
                  <a:lnTo>
                    <a:pt x="254" y="304"/>
                  </a:lnTo>
                  <a:lnTo>
                    <a:pt x="275" y="301"/>
                  </a:lnTo>
                  <a:lnTo>
                    <a:pt x="329" y="301"/>
                  </a:lnTo>
                  <a:lnTo>
                    <a:pt x="354" y="297"/>
                  </a:lnTo>
                  <a:lnTo>
                    <a:pt x="443" y="290"/>
                  </a:lnTo>
                  <a:lnTo>
                    <a:pt x="529" y="276"/>
                  </a:lnTo>
                  <a:lnTo>
                    <a:pt x="543" y="269"/>
                  </a:lnTo>
                  <a:lnTo>
                    <a:pt x="550" y="258"/>
                  </a:lnTo>
                  <a:lnTo>
                    <a:pt x="565" y="247"/>
                  </a:lnTo>
                  <a:lnTo>
                    <a:pt x="586" y="240"/>
                  </a:lnTo>
                  <a:lnTo>
                    <a:pt x="601" y="229"/>
                  </a:lnTo>
                  <a:lnTo>
                    <a:pt x="608" y="226"/>
                  </a:lnTo>
                  <a:lnTo>
                    <a:pt x="611" y="215"/>
                  </a:lnTo>
                  <a:lnTo>
                    <a:pt x="615" y="201"/>
                  </a:lnTo>
                  <a:lnTo>
                    <a:pt x="611" y="186"/>
                  </a:lnTo>
                  <a:lnTo>
                    <a:pt x="597" y="161"/>
                  </a:lnTo>
                  <a:lnTo>
                    <a:pt x="597" y="147"/>
                  </a:lnTo>
                  <a:lnTo>
                    <a:pt x="601" y="140"/>
                  </a:lnTo>
                  <a:lnTo>
                    <a:pt x="604" y="129"/>
                  </a:lnTo>
                  <a:lnTo>
                    <a:pt x="604" y="115"/>
                  </a:lnTo>
                  <a:lnTo>
                    <a:pt x="597" y="115"/>
                  </a:lnTo>
                  <a:lnTo>
                    <a:pt x="590" y="108"/>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87" name="Freeform 22"/>
            <p:cNvSpPr>
              <a:spLocks noChangeAspect="1"/>
            </p:cNvSpPr>
            <p:nvPr/>
          </p:nvSpPr>
          <p:spPr bwMode="auto">
            <a:xfrm>
              <a:off x="3950" y="3096"/>
              <a:ext cx="459" cy="258"/>
            </a:xfrm>
            <a:custGeom>
              <a:avLst/>
              <a:gdLst>
                <a:gd name="T0" fmla="*/ 48 w 615"/>
                <a:gd name="T1" fmla="*/ 20 h 307"/>
                <a:gd name="T2" fmla="*/ 43 w 615"/>
                <a:gd name="T3" fmla="*/ 15 h 307"/>
                <a:gd name="T4" fmla="*/ 38 w 615"/>
                <a:gd name="T5" fmla="*/ 23 h 307"/>
                <a:gd name="T6" fmla="*/ 38 w 615"/>
                <a:gd name="T7" fmla="*/ 20 h 307"/>
                <a:gd name="T8" fmla="*/ 34 w 615"/>
                <a:gd name="T9" fmla="*/ 23 h 307"/>
                <a:gd name="T10" fmla="*/ 32 w 615"/>
                <a:gd name="T11" fmla="*/ 23 h 307"/>
                <a:gd name="T12" fmla="*/ 30 w 615"/>
                <a:gd name="T13" fmla="*/ 23 h 307"/>
                <a:gd name="T14" fmla="*/ 28 w 615"/>
                <a:gd name="T15" fmla="*/ 23 h 307"/>
                <a:gd name="T16" fmla="*/ 25 w 615"/>
                <a:gd name="T17" fmla="*/ 28 h 307"/>
                <a:gd name="T18" fmla="*/ 22 w 615"/>
                <a:gd name="T19" fmla="*/ 33 h 307"/>
                <a:gd name="T20" fmla="*/ 16 w 615"/>
                <a:gd name="T21" fmla="*/ 45 h 307"/>
                <a:gd name="T22" fmla="*/ 18 w 615"/>
                <a:gd name="T23" fmla="*/ 47 h 307"/>
                <a:gd name="T24" fmla="*/ 20 w 615"/>
                <a:gd name="T25" fmla="*/ 77 h 307"/>
                <a:gd name="T26" fmla="*/ 14 w 615"/>
                <a:gd name="T27" fmla="*/ 108 h 307"/>
                <a:gd name="T28" fmla="*/ 7 w 615"/>
                <a:gd name="T29" fmla="*/ 121 h 307"/>
                <a:gd name="T30" fmla="*/ 4 w 615"/>
                <a:gd name="T31" fmla="*/ 141 h 307"/>
                <a:gd name="T32" fmla="*/ 1 w 615"/>
                <a:gd name="T33" fmla="*/ 159 h 307"/>
                <a:gd name="T34" fmla="*/ 0 w 615"/>
                <a:gd name="T35" fmla="*/ 169 h 307"/>
                <a:gd name="T36" fmla="*/ 4 w 615"/>
                <a:gd name="T37" fmla="*/ 179 h 307"/>
                <a:gd name="T38" fmla="*/ 25 w 615"/>
                <a:gd name="T39" fmla="*/ 189 h 307"/>
                <a:gd name="T40" fmla="*/ 63 w 615"/>
                <a:gd name="T41" fmla="*/ 202 h 307"/>
                <a:gd name="T42" fmla="*/ 90 w 615"/>
                <a:gd name="T43" fmla="*/ 212 h 307"/>
                <a:gd name="T44" fmla="*/ 107 w 615"/>
                <a:gd name="T45" fmla="*/ 217 h 307"/>
                <a:gd name="T46" fmla="*/ 171 w 615"/>
                <a:gd name="T47" fmla="*/ 212 h 307"/>
                <a:gd name="T48" fmla="*/ 253 w 615"/>
                <a:gd name="T49" fmla="*/ 207 h 307"/>
                <a:gd name="T50" fmla="*/ 281 w 615"/>
                <a:gd name="T51" fmla="*/ 199 h 307"/>
                <a:gd name="T52" fmla="*/ 315 w 615"/>
                <a:gd name="T53" fmla="*/ 182 h 307"/>
                <a:gd name="T54" fmla="*/ 339 w 615"/>
                <a:gd name="T55" fmla="*/ 169 h 307"/>
                <a:gd name="T56" fmla="*/ 343 w 615"/>
                <a:gd name="T57" fmla="*/ 141 h 307"/>
                <a:gd name="T58" fmla="*/ 335 w 615"/>
                <a:gd name="T59" fmla="*/ 118 h 307"/>
                <a:gd name="T60" fmla="*/ 328 w 615"/>
                <a:gd name="T61" fmla="*/ 106 h 307"/>
                <a:gd name="T62" fmla="*/ 331 w 615"/>
                <a:gd name="T63" fmla="*/ 93 h 307"/>
                <a:gd name="T64" fmla="*/ 322 w 615"/>
                <a:gd name="T65" fmla="*/ 77 h 307"/>
                <a:gd name="T66" fmla="*/ 295 w 615"/>
                <a:gd name="T67" fmla="*/ 60 h 307"/>
                <a:gd name="T68" fmla="*/ 275 w 615"/>
                <a:gd name="T69" fmla="*/ 47 h 307"/>
                <a:gd name="T70" fmla="*/ 266 w 615"/>
                <a:gd name="T71" fmla="*/ 45 h 307"/>
                <a:gd name="T72" fmla="*/ 247 w 615"/>
                <a:gd name="T73" fmla="*/ 15 h 307"/>
                <a:gd name="T74" fmla="*/ 233 w 615"/>
                <a:gd name="T75" fmla="*/ 5 h 307"/>
                <a:gd name="T76" fmla="*/ 205 w 615"/>
                <a:gd name="T77" fmla="*/ 0 h 307"/>
                <a:gd name="T78" fmla="*/ 179 w 615"/>
                <a:gd name="T79" fmla="*/ 3 h 307"/>
                <a:gd name="T80" fmla="*/ 166 w 615"/>
                <a:gd name="T81" fmla="*/ 5 h 307"/>
                <a:gd name="T82" fmla="*/ 104 w 615"/>
                <a:gd name="T83" fmla="*/ 15 h 307"/>
                <a:gd name="T84" fmla="*/ 56 w 615"/>
                <a:gd name="T85" fmla="*/ 15 h 30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15"/>
                <a:gd name="T130" fmla="*/ 0 h 307"/>
                <a:gd name="T131" fmla="*/ 615 w 615"/>
                <a:gd name="T132" fmla="*/ 307 h 30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15" h="307">
                  <a:moveTo>
                    <a:pt x="86" y="21"/>
                  </a:moveTo>
                  <a:lnTo>
                    <a:pt x="86" y="28"/>
                  </a:lnTo>
                  <a:lnTo>
                    <a:pt x="78" y="28"/>
                  </a:lnTo>
                  <a:lnTo>
                    <a:pt x="78" y="21"/>
                  </a:lnTo>
                  <a:lnTo>
                    <a:pt x="78" y="32"/>
                  </a:lnTo>
                  <a:lnTo>
                    <a:pt x="68" y="32"/>
                  </a:lnTo>
                  <a:lnTo>
                    <a:pt x="71" y="32"/>
                  </a:lnTo>
                  <a:lnTo>
                    <a:pt x="68" y="28"/>
                  </a:lnTo>
                  <a:lnTo>
                    <a:pt x="64" y="28"/>
                  </a:lnTo>
                  <a:lnTo>
                    <a:pt x="61" y="32"/>
                  </a:lnTo>
                  <a:lnTo>
                    <a:pt x="53" y="32"/>
                  </a:lnTo>
                  <a:lnTo>
                    <a:pt x="57" y="32"/>
                  </a:lnTo>
                  <a:lnTo>
                    <a:pt x="50" y="32"/>
                  </a:lnTo>
                  <a:lnTo>
                    <a:pt x="53" y="32"/>
                  </a:lnTo>
                  <a:lnTo>
                    <a:pt x="46" y="32"/>
                  </a:lnTo>
                  <a:lnTo>
                    <a:pt x="50" y="32"/>
                  </a:lnTo>
                  <a:lnTo>
                    <a:pt x="50" y="35"/>
                  </a:lnTo>
                  <a:lnTo>
                    <a:pt x="46" y="39"/>
                  </a:lnTo>
                  <a:lnTo>
                    <a:pt x="39" y="42"/>
                  </a:lnTo>
                  <a:lnTo>
                    <a:pt x="39" y="46"/>
                  </a:lnTo>
                  <a:lnTo>
                    <a:pt x="32" y="60"/>
                  </a:lnTo>
                  <a:lnTo>
                    <a:pt x="28" y="64"/>
                  </a:lnTo>
                  <a:lnTo>
                    <a:pt x="28" y="67"/>
                  </a:lnTo>
                  <a:lnTo>
                    <a:pt x="32" y="67"/>
                  </a:lnTo>
                  <a:lnTo>
                    <a:pt x="32" y="100"/>
                  </a:lnTo>
                  <a:lnTo>
                    <a:pt x="36" y="110"/>
                  </a:lnTo>
                  <a:lnTo>
                    <a:pt x="36" y="128"/>
                  </a:lnTo>
                  <a:lnTo>
                    <a:pt x="25" y="153"/>
                  </a:lnTo>
                  <a:lnTo>
                    <a:pt x="18" y="164"/>
                  </a:lnTo>
                  <a:lnTo>
                    <a:pt x="14" y="171"/>
                  </a:lnTo>
                  <a:lnTo>
                    <a:pt x="7" y="182"/>
                  </a:lnTo>
                  <a:lnTo>
                    <a:pt x="7" y="200"/>
                  </a:lnTo>
                  <a:lnTo>
                    <a:pt x="0" y="221"/>
                  </a:lnTo>
                  <a:lnTo>
                    <a:pt x="3" y="225"/>
                  </a:lnTo>
                  <a:lnTo>
                    <a:pt x="3" y="232"/>
                  </a:lnTo>
                  <a:lnTo>
                    <a:pt x="0" y="239"/>
                  </a:lnTo>
                  <a:lnTo>
                    <a:pt x="7" y="246"/>
                  </a:lnTo>
                  <a:lnTo>
                    <a:pt x="7" y="253"/>
                  </a:lnTo>
                  <a:lnTo>
                    <a:pt x="18" y="253"/>
                  </a:lnTo>
                  <a:lnTo>
                    <a:pt x="46" y="268"/>
                  </a:lnTo>
                  <a:lnTo>
                    <a:pt x="82" y="275"/>
                  </a:lnTo>
                  <a:lnTo>
                    <a:pt x="114" y="286"/>
                  </a:lnTo>
                  <a:lnTo>
                    <a:pt x="146" y="300"/>
                  </a:lnTo>
                  <a:lnTo>
                    <a:pt x="161" y="300"/>
                  </a:lnTo>
                  <a:lnTo>
                    <a:pt x="182" y="307"/>
                  </a:lnTo>
                  <a:lnTo>
                    <a:pt x="193" y="307"/>
                  </a:lnTo>
                  <a:lnTo>
                    <a:pt x="250" y="300"/>
                  </a:lnTo>
                  <a:lnTo>
                    <a:pt x="307" y="300"/>
                  </a:lnTo>
                  <a:lnTo>
                    <a:pt x="408" y="293"/>
                  </a:lnTo>
                  <a:lnTo>
                    <a:pt x="454" y="293"/>
                  </a:lnTo>
                  <a:lnTo>
                    <a:pt x="476" y="286"/>
                  </a:lnTo>
                  <a:lnTo>
                    <a:pt x="504" y="282"/>
                  </a:lnTo>
                  <a:lnTo>
                    <a:pt x="554" y="268"/>
                  </a:lnTo>
                  <a:lnTo>
                    <a:pt x="565" y="257"/>
                  </a:lnTo>
                  <a:lnTo>
                    <a:pt x="579" y="250"/>
                  </a:lnTo>
                  <a:lnTo>
                    <a:pt x="608" y="239"/>
                  </a:lnTo>
                  <a:lnTo>
                    <a:pt x="615" y="218"/>
                  </a:lnTo>
                  <a:lnTo>
                    <a:pt x="615" y="200"/>
                  </a:lnTo>
                  <a:lnTo>
                    <a:pt x="612" y="182"/>
                  </a:lnTo>
                  <a:lnTo>
                    <a:pt x="601" y="168"/>
                  </a:lnTo>
                  <a:lnTo>
                    <a:pt x="601" y="160"/>
                  </a:lnTo>
                  <a:lnTo>
                    <a:pt x="590" y="150"/>
                  </a:lnTo>
                  <a:lnTo>
                    <a:pt x="590" y="139"/>
                  </a:lnTo>
                  <a:lnTo>
                    <a:pt x="594" y="132"/>
                  </a:lnTo>
                  <a:lnTo>
                    <a:pt x="590" y="121"/>
                  </a:lnTo>
                  <a:lnTo>
                    <a:pt x="579" y="110"/>
                  </a:lnTo>
                  <a:lnTo>
                    <a:pt x="565" y="100"/>
                  </a:lnTo>
                  <a:lnTo>
                    <a:pt x="529" y="85"/>
                  </a:lnTo>
                  <a:lnTo>
                    <a:pt x="515" y="82"/>
                  </a:lnTo>
                  <a:lnTo>
                    <a:pt x="493" y="67"/>
                  </a:lnTo>
                  <a:lnTo>
                    <a:pt x="486" y="67"/>
                  </a:lnTo>
                  <a:lnTo>
                    <a:pt x="479" y="64"/>
                  </a:lnTo>
                  <a:lnTo>
                    <a:pt x="476" y="53"/>
                  </a:lnTo>
                  <a:lnTo>
                    <a:pt x="443" y="21"/>
                  </a:lnTo>
                  <a:lnTo>
                    <a:pt x="429" y="14"/>
                  </a:lnTo>
                  <a:lnTo>
                    <a:pt x="418" y="7"/>
                  </a:lnTo>
                  <a:lnTo>
                    <a:pt x="404" y="3"/>
                  </a:lnTo>
                  <a:lnTo>
                    <a:pt x="368" y="0"/>
                  </a:lnTo>
                  <a:lnTo>
                    <a:pt x="340" y="0"/>
                  </a:lnTo>
                  <a:lnTo>
                    <a:pt x="322" y="3"/>
                  </a:lnTo>
                  <a:lnTo>
                    <a:pt x="307" y="7"/>
                  </a:lnTo>
                  <a:lnTo>
                    <a:pt x="297" y="7"/>
                  </a:lnTo>
                  <a:lnTo>
                    <a:pt x="286" y="14"/>
                  </a:lnTo>
                  <a:lnTo>
                    <a:pt x="186" y="21"/>
                  </a:lnTo>
                  <a:lnTo>
                    <a:pt x="114" y="14"/>
                  </a:lnTo>
                  <a:lnTo>
                    <a:pt x="100" y="21"/>
                  </a:lnTo>
                  <a:lnTo>
                    <a:pt x="86" y="21"/>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88" name="Line 23"/>
            <p:cNvSpPr>
              <a:spLocks noChangeAspect="1" noChangeShapeType="1"/>
            </p:cNvSpPr>
            <p:nvPr/>
          </p:nvSpPr>
          <p:spPr bwMode="auto">
            <a:xfrm>
              <a:off x="3211" y="3267"/>
              <a:ext cx="2"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89" name="Freeform 24"/>
            <p:cNvSpPr>
              <a:spLocks noChangeAspect="1"/>
            </p:cNvSpPr>
            <p:nvPr/>
          </p:nvSpPr>
          <p:spPr bwMode="auto">
            <a:xfrm>
              <a:off x="3084" y="3021"/>
              <a:ext cx="442" cy="255"/>
            </a:xfrm>
            <a:custGeom>
              <a:avLst/>
              <a:gdLst>
                <a:gd name="T0" fmla="*/ 226 w 594"/>
                <a:gd name="T1" fmla="*/ 199 h 304"/>
                <a:gd name="T2" fmla="*/ 243 w 594"/>
                <a:gd name="T3" fmla="*/ 204 h 304"/>
                <a:gd name="T4" fmla="*/ 243 w 594"/>
                <a:gd name="T5" fmla="*/ 204 h 304"/>
                <a:gd name="T6" fmla="*/ 263 w 594"/>
                <a:gd name="T7" fmla="*/ 196 h 304"/>
                <a:gd name="T8" fmla="*/ 281 w 594"/>
                <a:gd name="T9" fmla="*/ 184 h 304"/>
                <a:gd name="T10" fmla="*/ 307 w 594"/>
                <a:gd name="T11" fmla="*/ 169 h 304"/>
                <a:gd name="T12" fmla="*/ 325 w 594"/>
                <a:gd name="T13" fmla="*/ 154 h 304"/>
                <a:gd name="T14" fmla="*/ 329 w 594"/>
                <a:gd name="T15" fmla="*/ 141 h 304"/>
                <a:gd name="T16" fmla="*/ 319 w 594"/>
                <a:gd name="T17" fmla="*/ 133 h 304"/>
                <a:gd name="T18" fmla="*/ 319 w 594"/>
                <a:gd name="T19" fmla="*/ 123 h 304"/>
                <a:gd name="T20" fmla="*/ 311 w 594"/>
                <a:gd name="T21" fmla="*/ 91 h 304"/>
                <a:gd name="T22" fmla="*/ 303 w 594"/>
                <a:gd name="T23" fmla="*/ 68 h 304"/>
                <a:gd name="T24" fmla="*/ 285 w 594"/>
                <a:gd name="T25" fmla="*/ 58 h 304"/>
                <a:gd name="T26" fmla="*/ 272 w 594"/>
                <a:gd name="T27" fmla="*/ 53 h 304"/>
                <a:gd name="T28" fmla="*/ 256 w 594"/>
                <a:gd name="T29" fmla="*/ 40 h 304"/>
                <a:gd name="T30" fmla="*/ 243 w 594"/>
                <a:gd name="T31" fmla="*/ 15 h 304"/>
                <a:gd name="T32" fmla="*/ 210 w 594"/>
                <a:gd name="T33" fmla="*/ 5 h 304"/>
                <a:gd name="T34" fmla="*/ 162 w 594"/>
                <a:gd name="T35" fmla="*/ 0 h 304"/>
                <a:gd name="T36" fmla="*/ 124 w 594"/>
                <a:gd name="T37" fmla="*/ 11 h 304"/>
                <a:gd name="T38" fmla="*/ 89 w 594"/>
                <a:gd name="T39" fmla="*/ 13 h 304"/>
                <a:gd name="T40" fmla="*/ 65 w 594"/>
                <a:gd name="T41" fmla="*/ 11 h 304"/>
                <a:gd name="T42" fmla="*/ 45 w 594"/>
                <a:gd name="T43" fmla="*/ 13 h 304"/>
                <a:gd name="T44" fmla="*/ 44 w 594"/>
                <a:gd name="T45" fmla="*/ 15 h 304"/>
                <a:gd name="T46" fmla="*/ 36 w 594"/>
                <a:gd name="T47" fmla="*/ 18 h 304"/>
                <a:gd name="T48" fmla="*/ 26 w 594"/>
                <a:gd name="T49" fmla="*/ 20 h 304"/>
                <a:gd name="T50" fmla="*/ 10 w 594"/>
                <a:gd name="T51" fmla="*/ 40 h 304"/>
                <a:gd name="T52" fmla="*/ 0 w 594"/>
                <a:gd name="T53" fmla="*/ 91 h 304"/>
                <a:gd name="T54" fmla="*/ 2 w 594"/>
                <a:gd name="T55" fmla="*/ 141 h 304"/>
                <a:gd name="T56" fmla="*/ 4 w 594"/>
                <a:gd name="T57" fmla="*/ 169 h 304"/>
                <a:gd name="T58" fmla="*/ 14 w 594"/>
                <a:gd name="T59" fmla="*/ 191 h 304"/>
                <a:gd name="T60" fmla="*/ 36 w 594"/>
                <a:gd name="T61" fmla="*/ 206 h 304"/>
                <a:gd name="T62" fmla="*/ 48 w 594"/>
                <a:gd name="T63" fmla="*/ 204 h 304"/>
                <a:gd name="T64" fmla="*/ 97 w 594"/>
                <a:gd name="T65" fmla="*/ 206 h 304"/>
                <a:gd name="T66" fmla="*/ 113 w 594"/>
                <a:gd name="T67" fmla="*/ 214 h 304"/>
                <a:gd name="T68" fmla="*/ 170 w 594"/>
                <a:gd name="T69" fmla="*/ 209 h 304"/>
                <a:gd name="T70" fmla="*/ 185 w 594"/>
                <a:gd name="T71" fmla="*/ 204 h 304"/>
                <a:gd name="T72" fmla="*/ 202 w 594"/>
                <a:gd name="T73" fmla="*/ 201 h 30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94"/>
                <a:gd name="T112" fmla="*/ 0 h 304"/>
                <a:gd name="T113" fmla="*/ 594 w 594"/>
                <a:gd name="T114" fmla="*/ 304 h 30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94" h="304">
                  <a:moveTo>
                    <a:pt x="401" y="283"/>
                  </a:moveTo>
                  <a:lnTo>
                    <a:pt x="408" y="283"/>
                  </a:lnTo>
                  <a:lnTo>
                    <a:pt x="429" y="290"/>
                  </a:lnTo>
                  <a:lnTo>
                    <a:pt x="440" y="290"/>
                  </a:lnTo>
                  <a:lnTo>
                    <a:pt x="440" y="286"/>
                  </a:lnTo>
                  <a:lnTo>
                    <a:pt x="440" y="290"/>
                  </a:lnTo>
                  <a:lnTo>
                    <a:pt x="462" y="283"/>
                  </a:lnTo>
                  <a:lnTo>
                    <a:pt x="476" y="279"/>
                  </a:lnTo>
                  <a:lnTo>
                    <a:pt x="494" y="275"/>
                  </a:lnTo>
                  <a:lnTo>
                    <a:pt x="508" y="261"/>
                  </a:lnTo>
                  <a:lnTo>
                    <a:pt x="522" y="250"/>
                  </a:lnTo>
                  <a:lnTo>
                    <a:pt x="555" y="240"/>
                  </a:lnTo>
                  <a:lnTo>
                    <a:pt x="576" y="229"/>
                  </a:lnTo>
                  <a:lnTo>
                    <a:pt x="587" y="218"/>
                  </a:lnTo>
                  <a:lnTo>
                    <a:pt x="594" y="215"/>
                  </a:lnTo>
                  <a:lnTo>
                    <a:pt x="594" y="200"/>
                  </a:lnTo>
                  <a:lnTo>
                    <a:pt x="587" y="197"/>
                  </a:lnTo>
                  <a:lnTo>
                    <a:pt x="576" y="190"/>
                  </a:lnTo>
                  <a:lnTo>
                    <a:pt x="576" y="172"/>
                  </a:lnTo>
                  <a:lnTo>
                    <a:pt x="576" y="175"/>
                  </a:lnTo>
                  <a:lnTo>
                    <a:pt x="576" y="150"/>
                  </a:lnTo>
                  <a:lnTo>
                    <a:pt x="562" y="129"/>
                  </a:lnTo>
                  <a:lnTo>
                    <a:pt x="558" y="111"/>
                  </a:lnTo>
                  <a:lnTo>
                    <a:pt x="547" y="97"/>
                  </a:lnTo>
                  <a:lnTo>
                    <a:pt x="533" y="86"/>
                  </a:lnTo>
                  <a:lnTo>
                    <a:pt x="515" y="82"/>
                  </a:lnTo>
                  <a:lnTo>
                    <a:pt x="508" y="82"/>
                  </a:lnTo>
                  <a:lnTo>
                    <a:pt x="490" y="75"/>
                  </a:lnTo>
                  <a:lnTo>
                    <a:pt x="476" y="68"/>
                  </a:lnTo>
                  <a:lnTo>
                    <a:pt x="462" y="57"/>
                  </a:lnTo>
                  <a:lnTo>
                    <a:pt x="454" y="47"/>
                  </a:lnTo>
                  <a:lnTo>
                    <a:pt x="440" y="22"/>
                  </a:lnTo>
                  <a:lnTo>
                    <a:pt x="422" y="18"/>
                  </a:lnTo>
                  <a:lnTo>
                    <a:pt x="379" y="7"/>
                  </a:lnTo>
                  <a:lnTo>
                    <a:pt x="354" y="0"/>
                  </a:lnTo>
                  <a:lnTo>
                    <a:pt x="293" y="0"/>
                  </a:lnTo>
                  <a:lnTo>
                    <a:pt x="261" y="7"/>
                  </a:lnTo>
                  <a:lnTo>
                    <a:pt x="225" y="15"/>
                  </a:lnTo>
                  <a:lnTo>
                    <a:pt x="179" y="15"/>
                  </a:lnTo>
                  <a:lnTo>
                    <a:pt x="161" y="18"/>
                  </a:lnTo>
                  <a:lnTo>
                    <a:pt x="143" y="18"/>
                  </a:lnTo>
                  <a:lnTo>
                    <a:pt x="118" y="15"/>
                  </a:lnTo>
                  <a:lnTo>
                    <a:pt x="86" y="15"/>
                  </a:lnTo>
                  <a:lnTo>
                    <a:pt x="82" y="18"/>
                  </a:lnTo>
                  <a:lnTo>
                    <a:pt x="79" y="18"/>
                  </a:lnTo>
                  <a:lnTo>
                    <a:pt x="79" y="22"/>
                  </a:lnTo>
                  <a:lnTo>
                    <a:pt x="68" y="22"/>
                  </a:lnTo>
                  <a:lnTo>
                    <a:pt x="64" y="25"/>
                  </a:lnTo>
                  <a:lnTo>
                    <a:pt x="64" y="29"/>
                  </a:lnTo>
                  <a:lnTo>
                    <a:pt x="47" y="29"/>
                  </a:lnTo>
                  <a:lnTo>
                    <a:pt x="32" y="36"/>
                  </a:lnTo>
                  <a:lnTo>
                    <a:pt x="18" y="57"/>
                  </a:lnTo>
                  <a:lnTo>
                    <a:pt x="7" y="93"/>
                  </a:lnTo>
                  <a:lnTo>
                    <a:pt x="0" y="129"/>
                  </a:lnTo>
                  <a:lnTo>
                    <a:pt x="0" y="183"/>
                  </a:lnTo>
                  <a:lnTo>
                    <a:pt x="4" y="200"/>
                  </a:lnTo>
                  <a:lnTo>
                    <a:pt x="7" y="222"/>
                  </a:lnTo>
                  <a:lnTo>
                    <a:pt x="7" y="240"/>
                  </a:lnTo>
                  <a:lnTo>
                    <a:pt x="11" y="258"/>
                  </a:lnTo>
                  <a:lnTo>
                    <a:pt x="25" y="272"/>
                  </a:lnTo>
                  <a:lnTo>
                    <a:pt x="39" y="283"/>
                  </a:lnTo>
                  <a:lnTo>
                    <a:pt x="64" y="293"/>
                  </a:lnTo>
                  <a:lnTo>
                    <a:pt x="75" y="293"/>
                  </a:lnTo>
                  <a:lnTo>
                    <a:pt x="86" y="290"/>
                  </a:lnTo>
                  <a:lnTo>
                    <a:pt x="150" y="290"/>
                  </a:lnTo>
                  <a:lnTo>
                    <a:pt x="175" y="293"/>
                  </a:lnTo>
                  <a:lnTo>
                    <a:pt x="193" y="297"/>
                  </a:lnTo>
                  <a:lnTo>
                    <a:pt x="204" y="304"/>
                  </a:lnTo>
                  <a:lnTo>
                    <a:pt x="272" y="304"/>
                  </a:lnTo>
                  <a:lnTo>
                    <a:pt x="308" y="297"/>
                  </a:lnTo>
                  <a:lnTo>
                    <a:pt x="318" y="297"/>
                  </a:lnTo>
                  <a:lnTo>
                    <a:pt x="333" y="290"/>
                  </a:lnTo>
                  <a:lnTo>
                    <a:pt x="347" y="290"/>
                  </a:lnTo>
                  <a:lnTo>
                    <a:pt x="365" y="286"/>
                  </a:lnTo>
                  <a:lnTo>
                    <a:pt x="401" y="283"/>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90" name="Freeform 25"/>
            <p:cNvSpPr>
              <a:spLocks noChangeAspect="1"/>
            </p:cNvSpPr>
            <p:nvPr/>
          </p:nvSpPr>
          <p:spPr bwMode="auto">
            <a:xfrm>
              <a:off x="3458" y="3228"/>
              <a:ext cx="10" cy="6"/>
            </a:xfrm>
            <a:custGeom>
              <a:avLst/>
              <a:gdLst>
                <a:gd name="T0" fmla="*/ 0 w 14"/>
                <a:gd name="T1" fmla="*/ 5 h 7"/>
                <a:gd name="T2" fmla="*/ 1 w 14"/>
                <a:gd name="T3" fmla="*/ 5 h 7"/>
                <a:gd name="T4" fmla="*/ 7 w 14"/>
                <a:gd name="T5" fmla="*/ 0 h 7"/>
                <a:gd name="T6" fmla="*/ 1 w 14"/>
                <a:gd name="T7" fmla="*/ 5 h 7"/>
                <a:gd name="T8" fmla="*/ 0 w 14"/>
                <a:gd name="T9" fmla="*/ 5 h 7"/>
                <a:gd name="T10" fmla="*/ 0 60000 65536"/>
                <a:gd name="T11" fmla="*/ 0 60000 65536"/>
                <a:gd name="T12" fmla="*/ 0 60000 65536"/>
                <a:gd name="T13" fmla="*/ 0 60000 65536"/>
                <a:gd name="T14" fmla="*/ 0 60000 65536"/>
                <a:gd name="T15" fmla="*/ 0 w 14"/>
                <a:gd name="T16" fmla="*/ 0 h 7"/>
                <a:gd name="T17" fmla="*/ 14 w 14"/>
                <a:gd name="T18" fmla="*/ 7 h 7"/>
              </a:gdLst>
              <a:ahLst/>
              <a:cxnLst>
                <a:cxn ang="T10">
                  <a:pos x="T0" y="T1"/>
                </a:cxn>
                <a:cxn ang="T11">
                  <a:pos x="T2" y="T3"/>
                </a:cxn>
                <a:cxn ang="T12">
                  <a:pos x="T4" y="T5"/>
                </a:cxn>
                <a:cxn ang="T13">
                  <a:pos x="T6" y="T7"/>
                </a:cxn>
                <a:cxn ang="T14">
                  <a:pos x="T8" y="T9"/>
                </a:cxn>
              </a:cxnLst>
              <a:rect l="T15" t="T16" r="T17" b="T18"/>
              <a:pathLst>
                <a:path w="14" h="7">
                  <a:moveTo>
                    <a:pt x="0" y="7"/>
                  </a:moveTo>
                  <a:lnTo>
                    <a:pt x="3" y="7"/>
                  </a:lnTo>
                  <a:lnTo>
                    <a:pt x="14" y="0"/>
                  </a:lnTo>
                  <a:lnTo>
                    <a:pt x="3" y="7"/>
                  </a:lnTo>
                  <a:lnTo>
                    <a:pt x="0" y="7"/>
                  </a:lnTo>
                  <a:close/>
                </a:path>
              </a:pathLst>
            </a:custGeom>
            <a:solidFill>
              <a:srgbClr val="000000"/>
            </a:solidFill>
            <a:ln w="0">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91" name="Freeform 26"/>
            <p:cNvSpPr>
              <a:spLocks noChangeAspect="1"/>
            </p:cNvSpPr>
            <p:nvPr/>
          </p:nvSpPr>
          <p:spPr bwMode="auto">
            <a:xfrm>
              <a:off x="4344" y="2844"/>
              <a:ext cx="424" cy="399"/>
            </a:xfrm>
            <a:custGeom>
              <a:avLst/>
              <a:gdLst>
                <a:gd name="T0" fmla="*/ 112 w 569"/>
                <a:gd name="T1" fmla="*/ 334 h 476"/>
                <a:gd name="T2" fmla="*/ 141 w 569"/>
                <a:gd name="T3" fmla="*/ 329 h 476"/>
                <a:gd name="T4" fmla="*/ 185 w 569"/>
                <a:gd name="T5" fmla="*/ 322 h 476"/>
                <a:gd name="T6" fmla="*/ 215 w 569"/>
                <a:gd name="T7" fmla="*/ 319 h 476"/>
                <a:gd name="T8" fmla="*/ 236 w 569"/>
                <a:gd name="T9" fmla="*/ 299 h 476"/>
                <a:gd name="T10" fmla="*/ 256 w 569"/>
                <a:gd name="T11" fmla="*/ 277 h 476"/>
                <a:gd name="T12" fmla="*/ 274 w 569"/>
                <a:gd name="T13" fmla="*/ 272 h 476"/>
                <a:gd name="T14" fmla="*/ 291 w 569"/>
                <a:gd name="T15" fmla="*/ 262 h 476"/>
                <a:gd name="T16" fmla="*/ 300 w 569"/>
                <a:gd name="T17" fmla="*/ 254 h 476"/>
                <a:gd name="T18" fmla="*/ 312 w 569"/>
                <a:gd name="T19" fmla="*/ 224 h 476"/>
                <a:gd name="T20" fmla="*/ 316 w 569"/>
                <a:gd name="T21" fmla="*/ 171 h 476"/>
                <a:gd name="T22" fmla="*/ 310 w 569"/>
                <a:gd name="T23" fmla="*/ 136 h 476"/>
                <a:gd name="T24" fmla="*/ 304 w 569"/>
                <a:gd name="T25" fmla="*/ 116 h 476"/>
                <a:gd name="T26" fmla="*/ 302 w 569"/>
                <a:gd name="T27" fmla="*/ 93 h 476"/>
                <a:gd name="T28" fmla="*/ 304 w 569"/>
                <a:gd name="T29" fmla="*/ 60 h 476"/>
                <a:gd name="T30" fmla="*/ 300 w 569"/>
                <a:gd name="T31" fmla="*/ 50 h 476"/>
                <a:gd name="T32" fmla="*/ 276 w 569"/>
                <a:gd name="T33" fmla="*/ 33 h 476"/>
                <a:gd name="T34" fmla="*/ 268 w 569"/>
                <a:gd name="T35" fmla="*/ 30 h 476"/>
                <a:gd name="T36" fmla="*/ 253 w 569"/>
                <a:gd name="T37" fmla="*/ 25 h 476"/>
                <a:gd name="T38" fmla="*/ 223 w 569"/>
                <a:gd name="T39" fmla="*/ 29 h 476"/>
                <a:gd name="T40" fmla="*/ 201 w 569"/>
                <a:gd name="T41" fmla="*/ 18 h 476"/>
                <a:gd name="T42" fmla="*/ 149 w 569"/>
                <a:gd name="T43" fmla="*/ 5 h 476"/>
                <a:gd name="T44" fmla="*/ 107 w 569"/>
                <a:gd name="T45" fmla="*/ 0 h 476"/>
                <a:gd name="T46" fmla="*/ 86 w 569"/>
                <a:gd name="T47" fmla="*/ 8 h 476"/>
                <a:gd name="T48" fmla="*/ 54 w 569"/>
                <a:gd name="T49" fmla="*/ 8 h 476"/>
                <a:gd name="T50" fmla="*/ 34 w 569"/>
                <a:gd name="T51" fmla="*/ 20 h 476"/>
                <a:gd name="T52" fmla="*/ 16 w 569"/>
                <a:gd name="T53" fmla="*/ 45 h 476"/>
                <a:gd name="T54" fmla="*/ 10 w 569"/>
                <a:gd name="T55" fmla="*/ 73 h 476"/>
                <a:gd name="T56" fmla="*/ 6 w 569"/>
                <a:gd name="T57" fmla="*/ 91 h 476"/>
                <a:gd name="T58" fmla="*/ 0 w 569"/>
                <a:gd name="T59" fmla="*/ 133 h 476"/>
                <a:gd name="T60" fmla="*/ 6 w 569"/>
                <a:gd name="T61" fmla="*/ 146 h 476"/>
                <a:gd name="T62" fmla="*/ 10 w 569"/>
                <a:gd name="T63" fmla="*/ 184 h 476"/>
                <a:gd name="T64" fmla="*/ 14 w 569"/>
                <a:gd name="T65" fmla="*/ 209 h 476"/>
                <a:gd name="T66" fmla="*/ 20 w 569"/>
                <a:gd name="T67" fmla="*/ 239 h 476"/>
                <a:gd name="T68" fmla="*/ 34 w 569"/>
                <a:gd name="T69" fmla="*/ 267 h 476"/>
                <a:gd name="T70" fmla="*/ 64 w 569"/>
                <a:gd name="T71" fmla="*/ 292 h 476"/>
                <a:gd name="T72" fmla="*/ 82 w 569"/>
                <a:gd name="T73" fmla="*/ 314 h 476"/>
                <a:gd name="T74" fmla="*/ 112 w 569"/>
                <a:gd name="T75" fmla="*/ 334 h 47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69"/>
                <a:gd name="T115" fmla="*/ 0 h 476"/>
                <a:gd name="T116" fmla="*/ 569 w 569"/>
                <a:gd name="T117" fmla="*/ 476 h 47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69" h="476">
                  <a:moveTo>
                    <a:pt x="201" y="476"/>
                  </a:moveTo>
                  <a:lnTo>
                    <a:pt x="201" y="476"/>
                  </a:lnTo>
                  <a:lnTo>
                    <a:pt x="201" y="469"/>
                  </a:lnTo>
                  <a:lnTo>
                    <a:pt x="254" y="469"/>
                  </a:lnTo>
                  <a:lnTo>
                    <a:pt x="283" y="465"/>
                  </a:lnTo>
                  <a:lnTo>
                    <a:pt x="333" y="458"/>
                  </a:lnTo>
                  <a:lnTo>
                    <a:pt x="354" y="454"/>
                  </a:lnTo>
                  <a:lnTo>
                    <a:pt x="387" y="454"/>
                  </a:lnTo>
                  <a:lnTo>
                    <a:pt x="408" y="440"/>
                  </a:lnTo>
                  <a:lnTo>
                    <a:pt x="426" y="426"/>
                  </a:lnTo>
                  <a:lnTo>
                    <a:pt x="440" y="408"/>
                  </a:lnTo>
                  <a:lnTo>
                    <a:pt x="462" y="394"/>
                  </a:lnTo>
                  <a:lnTo>
                    <a:pt x="472" y="394"/>
                  </a:lnTo>
                  <a:lnTo>
                    <a:pt x="494" y="386"/>
                  </a:lnTo>
                  <a:lnTo>
                    <a:pt x="508" y="383"/>
                  </a:lnTo>
                  <a:lnTo>
                    <a:pt x="523" y="372"/>
                  </a:lnTo>
                  <a:lnTo>
                    <a:pt x="530" y="372"/>
                  </a:lnTo>
                  <a:lnTo>
                    <a:pt x="540" y="361"/>
                  </a:lnTo>
                  <a:lnTo>
                    <a:pt x="555" y="343"/>
                  </a:lnTo>
                  <a:lnTo>
                    <a:pt x="562" y="318"/>
                  </a:lnTo>
                  <a:lnTo>
                    <a:pt x="569" y="290"/>
                  </a:lnTo>
                  <a:lnTo>
                    <a:pt x="569" y="243"/>
                  </a:lnTo>
                  <a:lnTo>
                    <a:pt x="565" y="218"/>
                  </a:lnTo>
                  <a:lnTo>
                    <a:pt x="558" y="193"/>
                  </a:lnTo>
                  <a:lnTo>
                    <a:pt x="548" y="172"/>
                  </a:lnTo>
                  <a:lnTo>
                    <a:pt x="548" y="165"/>
                  </a:lnTo>
                  <a:lnTo>
                    <a:pt x="544" y="140"/>
                  </a:lnTo>
                  <a:lnTo>
                    <a:pt x="544" y="133"/>
                  </a:lnTo>
                  <a:lnTo>
                    <a:pt x="548" y="125"/>
                  </a:lnTo>
                  <a:lnTo>
                    <a:pt x="548" y="86"/>
                  </a:lnTo>
                  <a:lnTo>
                    <a:pt x="540" y="86"/>
                  </a:lnTo>
                  <a:lnTo>
                    <a:pt x="540" y="72"/>
                  </a:lnTo>
                  <a:lnTo>
                    <a:pt x="526" y="61"/>
                  </a:lnTo>
                  <a:lnTo>
                    <a:pt x="498" y="47"/>
                  </a:lnTo>
                  <a:lnTo>
                    <a:pt x="487" y="47"/>
                  </a:lnTo>
                  <a:lnTo>
                    <a:pt x="483" y="43"/>
                  </a:lnTo>
                  <a:lnTo>
                    <a:pt x="476" y="40"/>
                  </a:lnTo>
                  <a:lnTo>
                    <a:pt x="455" y="36"/>
                  </a:lnTo>
                  <a:lnTo>
                    <a:pt x="437" y="36"/>
                  </a:lnTo>
                  <a:lnTo>
                    <a:pt x="401" y="40"/>
                  </a:lnTo>
                  <a:lnTo>
                    <a:pt x="369" y="29"/>
                  </a:lnTo>
                  <a:lnTo>
                    <a:pt x="362" y="25"/>
                  </a:lnTo>
                  <a:lnTo>
                    <a:pt x="308" y="25"/>
                  </a:lnTo>
                  <a:lnTo>
                    <a:pt x="269" y="7"/>
                  </a:lnTo>
                  <a:lnTo>
                    <a:pt x="233" y="0"/>
                  </a:lnTo>
                  <a:lnTo>
                    <a:pt x="193" y="0"/>
                  </a:lnTo>
                  <a:lnTo>
                    <a:pt x="176" y="4"/>
                  </a:lnTo>
                  <a:lnTo>
                    <a:pt x="154" y="11"/>
                  </a:lnTo>
                  <a:lnTo>
                    <a:pt x="118" y="7"/>
                  </a:lnTo>
                  <a:lnTo>
                    <a:pt x="97" y="11"/>
                  </a:lnTo>
                  <a:lnTo>
                    <a:pt x="79" y="18"/>
                  </a:lnTo>
                  <a:lnTo>
                    <a:pt x="61" y="29"/>
                  </a:lnTo>
                  <a:lnTo>
                    <a:pt x="43" y="47"/>
                  </a:lnTo>
                  <a:lnTo>
                    <a:pt x="29" y="65"/>
                  </a:lnTo>
                  <a:lnTo>
                    <a:pt x="18" y="86"/>
                  </a:lnTo>
                  <a:lnTo>
                    <a:pt x="18" y="104"/>
                  </a:lnTo>
                  <a:lnTo>
                    <a:pt x="15" y="118"/>
                  </a:lnTo>
                  <a:lnTo>
                    <a:pt x="11" y="129"/>
                  </a:lnTo>
                  <a:lnTo>
                    <a:pt x="0" y="140"/>
                  </a:lnTo>
                  <a:lnTo>
                    <a:pt x="0" y="190"/>
                  </a:lnTo>
                  <a:lnTo>
                    <a:pt x="4" y="197"/>
                  </a:lnTo>
                  <a:lnTo>
                    <a:pt x="11" y="208"/>
                  </a:lnTo>
                  <a:lnTo>
                    <a:pt x="15" y="233"/>
                  </a:lnTo>
                  <a:lnTo>
                    <a:pt x="18" y="261"/>
                  </a:lnTo>
                  <a:lnTo>
                    <a:pt x="18" y="279"/>
                  </a:lnTo>
                  <a:lnTo>
                    <a:pt x="25" y="297"/>
                  </a:lnTo>
                  <a:lnTo>
                    <a:pt x="25" y="315"/>
                  </a:lnTo>
                  <a:lnTo>
                    <a:pt x="36" y="340"/>
                  </a:lnTo>
                  <a:lnTo>
                    <a:pt x="47" y="361"/>
                  </a:lnTo>
                  <a:lnTo>
                    <a:pt x="61" y="379"/>
                  </a:lnTo>
                  <a:lnTo>
                    <a:pt x="72" y="394"/>
                  </a:lnTo>
                  <a:lnTo>
                    <a:pt x="115" y="415"/>
                  </a:lnTo>
                  <a:lnTo>
                    <a:pt x="133" y="429"/>
                  </a:lnTo>
                  <a:lnTo>
                    <a:pt x="147" y="447"/>
                  </a:lnTo>
                  <a:lnTo>
                    <a:pt x="172" y="465"/>
                  </a:lnTo>
                  <a:lnTo>
                    <a:pt x="201" y="476"/>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92" name="Line 27"/>
            <p:cNvSpPr>
              <a:spLocks noChangeAspect="1" noChangeShapeType="1"/>
            </p:cNvSpPr>
            <p:nvPr/>
          </p:nvSpPr>
          <p:spPr bwMode="auto">
            <a:xfrm>
              <a:off x="3926" y="3208"/>
              <a:ext cx="1"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93" name="Line 28"/>
            <p:cNvSpPr>
              <a:spLocks noChangeAspect="1" noChangeShapeType="1"/>
            </p:cNvSpPr>
            <p:nvPr/>
          </p:nvSpPr>
          <p:spPr bwMode="auto">
            <a:xfrm>
              <a:off x="3920" y="3201"/>
              <a:ext cx="1" cy="1"/>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94" name="Freeform 29"/>
            <p:cNvSpPr>
              <a:spLocks noChangeAspect="1"/>
            </p:cNvSpPr>
            <p:nvPr/>
          </p:nvSpPr>
          <p:spPr bwMode="auto">
            <a:xfrm>
              <a:off x="3858" y="3189"/>
              <a:ext cx="0" cy="7"/>
            </a:xfrm>
            <a:custGeom>
              <a:avLst/>
              <a:gdLst>
                <a:gd name="T0" fmla="*/ 6 h 8"/>
                <a:gd name="T1" fmla="*/ 6 h 8"/>
                <a:gd name="T2" fmla="*/ 0 h 8"/>
                <a:gd name="T3" fmla="*/ 6 h 8"/>
                <a:gd name="T4" fmla="*/ 0 60000 65536"/>
                <a:gd name="T5" fmla="*/ 0 60000 65536"/>
                <a:gd name="T6" fmla="*/ 0 60000 65536"/>
                <a:gd name="T7" fmla="*/ 0 60000 65536"/>
                <a:gd name="T8" fmla="*/ 0 h 8"/>
                <a:gd name="T9" fmla="*/ 8 h 8"/>
              </a:gdLst>
              <a:ahLst/>
              <a:cxnLst>
                <a:cxn ang="T4">
                  <a:pos x="0" y="T0"/>
                </a:cxn>
                <a:cxn ang="T5">
                  <a:pos x="0" y="T1"/>
                </a:cxn>
                <a:cxn ang="T6">
                  <a:pos x="0" y="T2"/>
                </a:cxn>
                <a:cxn ang="T7">
                  <a:pos x="0" y="T3"/>
                </a:cxn>
              </a:cxnLst>
              <a:rect l="0" t="T8" r="0" b="T9"/>
              <a:pathLst>
                <a:path h="8">
                  <a:moveTo>
                    <a:pt x="0" y="8"/>
                  </a:moveTo>
                  <a:lnTo>
                    <a:pt x="0" y="8"/>
                  </a:lnTo>
                  <a:lnTo>
                    <a:pt x="0" y="0"/>
                  </a:lnTo>
                  <a:lnTo>
                    <a:pt x="0" y="8"/>
                  </a:lnTo>
                  <a:close/>
                </a:path>
              </a:pathLst>
            </a:custGeom>
            <a:solidFill>
              <a:srgbClr val="000000"/>
            </a:solidFill>
            <a:ln w="0">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95" name="Freeform 30"/>
            <p:cNvSpPr>
              <a:spLocks noChangeAspect="1"/>
            </p:cNvSpPr>
            <p:nvPr/>
          </p:nvSpPr>
          <p:spPr bwMode="auto">
            <a:xfrm>
              <a:off x="3731" y="3124"/>
              <a:ext cx="6" cy="0"/>
            </a:xfrm>
            <a:custGeom>
              <a:avLst/>
              <a:gdLst>
                <a:gd name="T0" fmla="*/ 0 w 8"/>
                <a:gd name="T1" fmla="*/ 0 w 8"/>
                <a:gd name="T2" fmla="*/ 4 w 8"/>
                <a:gd name="T3" fmla="*/ 0 w 8"/>
                <a:gd name="T4" fmla="*/ 0 60000 65536"/>
                <a:gd name="T5" fmla="*/ 0 60000 65536"/>
                <a:gd name="T6" fmla="*/ 0 60000 65536"/>
                <a:gd name="T7" fmla="*/ 0 60000 65536"/>
                <a:gd name="T8" fmla="*/ 0 w 8"/>
                <a:gd name="T9" fmla="*/ 8 w 8"/>
              </a:gdLst>
              <a:ahLst/>
              <a:cxnLst>
                <a:cxn ang="T4">
                  <a:pos x="T0" y="0"/>
                </a:cxn>
                <a:cxn ang="T5">
                  <a:pos x="T1" y="0"/>
                </a:cxn>
                <a:cxn ang="T6">
                  <a:pos x="T2" y="0"/>
                </a:cxn>
                <a:cxn ang="T7">
                  <a:pos x="T3" y="0"/>
                </a:cxn>
              </a:cxnLst>
              <a:rect l="T8" t="0" r="T9" b="0"/>
              <a:pathLst>
                <a:path w="8">
                  <a:moveTo>
                    <a:pt x="0" y="0"/>
                  </a:moveTo>
                  <a:lnTo>
                    <a:pt x="0" y="0"/>
                  </a:lnTo>
                  <a:lnTo>
                    <a:pt x="8" y="0"/>
                  </a:lnTo>
                  <a:lnTo>
                    <a:pt x="0" y="0"/>
                  </a:lnTo>
                  <a:close/>
                </a:path>
              </a:pathLst>
            </a:custGeom>
            <a:solidFill>
              <a:srgbClr val="FFFFFF"/>
            </a:solidFill>
            <a:ln w="0">
              <a:solidFill>
                <a:srgbClr val="FFFFFF"/>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96" name="Freeform 31"/>
            <p:cNvSpPr>
              <a:spLocks noChangeAspect="1"/>
            </p:cNvSpPr>
            <p:nvPr/>
          </p:nvSpPr>
          <p:spPr bwMode="auto">
            <a:xfrm>
              <a:off x="3401" y="2785"/>
              <a:ext cx="445" cy="339"/>
            </a:xfrm>
            <a:custGeom>
              <a:avLst/>
              <a:gdLst>
                <a:gd name="T0" fmla="*/ 302 w 597"/>
                <a:gd name="T1" fmla="*/ 15 h 404"/>
                <a:gd name="T2" fmla="*/ 292 w 597"/>
                <a:gd name="T3" fmla="*/ 8 h 404"/>
                <a:gd name="T4" fmla="*/ 284 w 597"/>
                <a:gd name="T5" fmla="*/ 5 h 404"/>
                <a:gd name="T6" fmla="*/ 276 w 597"/>
                <a:gd name="T7" fmla="*/ 0 h 404"/>
                <a:gd name="T8" fmla="*/ 224 w 597"/>
                <a:gd name="T9" fmla="*/ 0 h 404"/>
                <a:gd name="T10" fmla="*/ 179 w 597"/>
                <a:gd name="T11" fmla="*/ 5 h 404"/>
                <a:gd name="T12" fmla="*/ 135 w 597"/>
                <a:gd name="T13" fmla="*/ 5 h 404"/>
                <a:gd name="T14" fmla="*/ 89 w 597"/>
                <a:gd name="T15" fmla="*/ 10 h 404"/>
                <a:gd name="T16" fmla="*/ 63 w 597"/>
                <a:gd name="T17" fmla="*/ 10 h 404"/>
                <a:gd name="T18" fmla="*/ 51 w 597"/>
                <a:gd name="T19" fmla="*/ 13 h 404"/>
                <a:gd name="T20" fmla="*/ 42 w 597"/>
                <a:gd name="T21" fmla="*/ 15 h 404"/>
                <a:gd name="T22" fmla="*/ 34 w 597"/>
                <a:gd name="T23" fmla="*/ 18 h 404"/>
                <a:gd name="T24" fmla="*/ 28 w 597"/>
                <a:gd name="T25" fmla="*/ 19 h 404"/>
                <a:gd name="T26" fmla="*/ 24 w 597"/>
                <a:gd name="T27" fmla="*/ 25 h 404"/>
                <a:gd name="T28" fmla="*/ 18 w 597"/>
                <a:gd name="T29" fmla="*/ 45 h 404"/>
                <a:gd name="T30" fmla="*/ 16 w 597"/>
                <a:gd name="T31" fmla="*/ 53 h 404"/>
                <a:gd name="T32" fmla="*/ 16 w 597"/>
                <a:gd name="T33" fmla="*/ 96 h 404"/>
                <a:gd name="T34" fmla="*/ 10 w 597"/>
                <a:gd name="T35" fmla="*/ 106 h 404"/>
                <a:gd name="T36" fmla="*/ 5 w 597"/>
                <a:gd name="T37" fmla="*/ 118 h 404"/>
                <a:gd name="T38" fmla="*/ 0 w 597"/>
                <a:gd name="T39" fmla="*/ 138 h 404"/>
                <a:gd name="T40" fmla="*/ 0 w 597"/>
                <a:gd name="T41" fmla="*/ 171 h 404"/>
                <a:gd name="T42" fmla="*/ 7 w 597"/>
                <a:gd name="T43" fmla="*/ 184 h 404"/>
                <a:gd name="T44" fmla="*/ 18 w 597"/>
                <a:gd name="T45" fmla="*/ 190 h 404"/>
                <a:gd name="T46" fmla="*/ 40 w 597"/>
                <a:gd name="T47" fmla="*/ 201 h 404"/>
                <a:gd name="T48" fmla="*/ 60 w 597"/>
                <a:gd name="T49" fmla="*/ 211 h 404"/>
                <a:gd name="T50" fmla="*/ 67 w 597"/>
                <a:gd name="T51" fmla="*/ 219 h 404"/>
                <a:gd name="T52" fmla="*/ 75 w 597"/>
                <a:gd name="T53" fmla="*/ 232 h 404"/>
                <a:gd name="T54" fmla="*/ 80 w 597"/>
                <a:gd name="T55" fmla="*/ 234 h 404"/>
                <a:gd name="T56" fmla="*/ 80 w 597"/>
                <a:gd name="T57" fmla="*/ 237 h 404"/>
                <a:gd name="T58" fmla="*/ 87 w 597"/>
                <a:gd name="T59" fmla="*/ 242 h 404"/>
                <a:gd name="T60" fmla="*/ 93 w 597"/>
                <a:gd name="T61" fmla="*/ 247 h 404"/>
                <a:gd name="T62" fmla="*/ 99 w 597"/>
                <a:gd name="T63" fmla="*/ 254 h 404"/>
                <a:gd name="T64" fmla="*/ 101 w 597"/>
                <a:gd name="T65" fmla="*/ 259 h 404"/>
                <a:gd name="T66" fmla="*/ 105 w 597"/>
                <a:gd name="T67" fmla="*/ 264 h 404"/>
                <a:gd name="T68" fmla="*/ 110 w 597"/>
                <a:gd name="T69" fmla="*/ 264 h 404"/>
                <a:gd name="T70" fmla="*/ 129 w 597"/>
                <a:gd name="T71" fmla="*/ 262 h 404"/>
                <a:gd name="T72" fmla="*/ 141 w 597"/>
                <a:gd name="T73" fmla="*/ 262 h 404"/>
                <a:gd name="T74" fmla="*/ 153 w 597"/>
                <a:gd name="T75" fmla="*/ 264 h 404"/>
                <a:gd name="T76" fmla="*/ 165 w 597"/>
                <a:gd name="T77" fmla="*/ 264 h 404"/>
                <a:gd name="T78" fmla="*/ 180 w 597"/>
                <a:gd name="T79" fmla="*/ 269 h 404"/>
                <a:gd name="T80" fmla="*/ 195 w 597"/>
                <a:gd name="T81" fmla="*/ 272 h 404"/>
                <a:gd name="T82" fmla="*/ 209 w 597"/>
                <a:gd name="T83" fmla="*/ 279 h 404"/>
                <a:gd name="T84" fmla="*/ 212 w 597"/>
                <a:gd name="T85" fmla="*/ 279 h 404"/>
                <a:gd name="T86" fmla="*/ 218 w 597"/>
                <a:gd name="T87" fmla="*/ 284 h 404"/>
                <a:gd name="T88" fmla="*/ 228 w 597"/>
                <a:gd name="T89" fmla="*/ 284 h 404"/>
                <a:gd name="T90" fmla="*/ 228 w 597"/>
                <a:gd name="T91" fmla="*/ 282 h 404"/>
                <a:gd name="T92" fmla="*/ 235 w 597"/>
                <a:gd name="T93" fmla="*/ 282 h 404"/>
                <a:gd name="T94" fmla="*/ 250 w 597"/>
                <a:gd name="T95" fmla="*/ 272 h 404"/>
                <a:gd name="T96" fmla="*/ 268 w 597"/>
                <a:gd name="T97" fmla="*/ 264 h 404"/>
                <a:gd name="T98" fmla="*/ 276 w 597"/>
                <a:gd name="T99" fmla="*/ 256 h 404"/>
                <a:gd name="T100" fmla="*/ 284 w 597"/>
                <a:gd name="T101" fmla="*/ 247 h 404"/>
                <a:gd name="T102" fmla="*/ 310 w 597"/>
                <a:gd name="T103" fmla="*/ 196 h 404"/>
                <a:gd name="T104" fmla="*/ 320 w 597"/>
                <a:gd name="T105" fmla="*/ 171 h 404"/>
                <a:gd name="T106" fmla="*/ 324 w 597"/>
                <a:gd name="T107" fmla="*/ 146 h 404"/>
                <a:gd name="T108" fmla="*/ 328 w 597"/>
                <a:gd name="T109" fmla="*/ 126 h 404"/>
                <a:gd name="T110" fmla="*/ 332 w 597"/>
                <a:gd name="T111" fmla="*/ 101 h 404"/>
                <a:gd name="T112" fmla="*/ 332 w 597"/>
                <a:gd name="T113" fmla="*/ 88 h 404"/>
                <a:gd name="T114" fmla="*/ 328 w 597"/>
                <a:gd name="T115" fmla="*/ 76 h 404"/>
                <a:gd name="T116" fmla="*/ 324 w 597"/>
                <a:gd name="T117" fmla="*/ 60 h 404"/>
                <a:gd name="T118" fmla="*/ 318 w 597"/>
                <a:gd name="T119" fmla="*/ 48 h 404"/>
                <a:gd name="T120" fmla="*/ 312 w 597"/>
                <a:gd name="T121" fmla="*/ 33 h 404"/>
                <a:gd name="T122" fmla="*/ 302 w 597"/>
                <a:gd name="T123" fmla="*/ 15 h 40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97"/>
                <a:gd name="T187" fmla="*/ 0 h 404"/>
                <a:gd name="T188" fmla="*/ 597 w 597"/>
                <a:gd name="T189" fmla="*/ 404 h 40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97" h="404">
                  <a:moveTo>
                    <a:pt x="544" y="21"/>
                  </a:moveTo>
                  <a:lnTo>
                    <a:pt x="526" y="11"/>
                  </a:lnTo>
                  <a:lnTo>
                    <a:pt x="511" y="7"/>
                  </a:lnTo>
                  <a:lnTo>
                    <a:pt x="497" y="0"/>
                  </a:lnTo>
                  <a:lnTo>
                    <a:pt x="404" y="0"/>
                  </a:lnTo>
                  <a:lnTo>
                    <a:pt x="322" y="7"/>
                  </a:lnTo>
                  <a:lnTo>
                    <a:pt x="243" y="7"/>
                  </a:lnTo>
                  <a:lnTo>
                    <a:pt x="161" y="14"/>
                  </a:lnTo>
                  <a:lnTo>
                    <a:pt x="114" y="14"/>
                  </a:lnTo>
                  <a:lnTo>
                    <a:pt x="93" y="18"/>
                  </a:lnTo>
                  <a:lnTo>
                    <a:pt x="75" y="21"/>
                  </a:lnTo>
                  <a:lnTo>
                    <a:pt x="61" y="25"/>
                  </a:lnTo>
                  <a:lnTo>
                    <a:pt x="50" y="28"/>
                  </a:lnTo>
                  <a:lnTo>
                    <a:pt x="43" y="36"/>
                  </a:lnTo>
                  <a:lnTo>
                    <a:pt x="32" y="64"/>
                  </a:lnTo>
                  <a:lnTo>
                    <a:pt x="28" y="75"/>
                  </a:lnTo>
                  <a:lnTo>
                    <a:pt x="28" y="136"/>
                  </a:lnTo>
                  <a:lnTo>
                    <a:pt x="18" y="150"/>
                  </a:lnTo>
                  <a:lnTo>
                    <a:pt x="10" y="168"/>
                  </a:lnTo>
                  <a:lnTo>
                    <a:pt x="0" y="196"/>
                  </a:lnTo>
                  <a:lnTo>
                    <a:pt x="0" y="243"/>
                  </a:lnTo>
                  <a:lnTo>
                    <a:pt x="14" y="261"/>
                  </a:lnTo>
                  <a:lnTo>
                    <a:pt x="32" y="271"/>
                  </a:lnTo>
                  <a:lnTo>
                    <a:pt x="71" y="286"/>
                  </a:lnTo>
                  <a:lnTo>
                    <a:pt x="107" y="300"/>
                  </a:lnTo>
                  <a:lnTo>
                    <a:pt x="121" y="311"/>
                  </a:lnTo>
                  <a:lnTo>
                    <a:pt x="136" y="329"/>
                  </a:lnTo>
                  <a:lnTo>
                    <a:pt x="143" y="332"/>
                  </a:lnTo>
                  <a:lnTo>
                    <a:pt x="143" y="336"/>
                  </a:lnTo>
                  <a:lnTo>
                    <a:pt x="157" y="343"/>
                  </a:lnTo>
                  <a:lnTo>
                    <a:pt x="168" y="350"/>
                  </a:lnTo>
                  <a:lnTo>
                    <a:pt x="179" y="361"/>
                  </a:lnTo>
                  <a:lnTo>
                    <a:pt x="182" y="368"/>
                  </a:lnTo>
                  <a:lnTo>
                    <a:pt x="189" y="375"/>
                  </a:lnTo>
                  <a:lnTo>
                    <a:pt x="197" y="375"/>
                  </a:lnTo>
                  <a:lnTo>
                    <a:pt x="232" y="372"/>
                  </a:lnTo>
                  <a:lnTo>
                    <a:pt x="254" y="372"/>
                  </a:lnTo>
                  <a:lnTo>
                    <a:pt x="275" y="375"/>
                  </a:lnTo>
                  <a:lnTo>
                    <a:pt x="297" y="375"/>
                  </a:lnTo>
                  <a:lnTo>
                    <a:pt x="325" y="382"/>
                  </a:lnTo>
                  <a:lnTo>
                    <a:pt x="350" y="386"/>
                  </a:lnTo>
                  <a:lnTo>
                    <a:pt x="375" y="397"/>
                  </a:lnTo>
                  <a:lnTo>
                    <a:pt x="383" y="397"/>
                  </a:lnTo>
                  <a:lnTo>
                    <a:pt x="393" y="404"/>
                  </a:lnTo>
                  <a:lnTo>
                    <a:pt x="411" y="404"/>
                  </a:lnTo>
                  <a:lnTo>
                    <a:pt x="411" y="400"/>
                  </a:lnTo>
                  <a:lnTo>
                    <a:pt x="422" y="400"/>
                  </a:lnTo>
                  <a:lnTo>
                    <a:pt x="451" y="386"/>
                  </a:lnTo>
                  <a:lnTo>
                    <a:pt x="483" y="375"/>
                  </a:lnTo>
                  <a:lnTo>
                    <a:pt x="497" y="364"/>
                  </a:lnTo>
                  <a:lnTo>
                    <a:pt x="511" y="350"/>
                  </a:lnTo>
                  <a:lnTo>
                    <a:pt x="558" y="279"/>
                  </a:lnTo>
                  <a:lnTo>
                    <a:pt x="576" y="243"/>
                  </a:lnTo>
                  <a:lnTo>
                    <a:pt x="583" y="207"/>
                  </a:lnTo>
                  <a:lnTo>
                    <a:pt x="590" y="179"/>
                  </a:lnTo>
                  <a:lnTo>
                    <a:pt x="597" y="143"/>
                  </a:lnTo>
                  <a:lnTo>
                    <a:pt x="597" y="125"/>
                  </a:lnTo>
                  <a:lnTo>
                    <a:pt x="590" y="107"/>
                  </a:lnTo>
                  <a:lnTo>
                    <a:pt x="583" y="86"/>
                  </a:lnTo>
                  <a:lnTo>
                    <a:pt x="572" y="68"/>
                  </a:lnTo>
                  <a:lnTo>
                    <a:pt x="561" y="46"/>
                  </a:lnTo>
                  <a:lnTo>
                    <a:pt x="544" y="21"/>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97" name="Line 32"/>
            <p:cNvSpPr>
              <a:spLocks noChangeAspect="1" noChangeShapeType="1"/>
            </p:cNvSpPr>
            <p:nvPr/>
          </p:nvSpPr>
          <p:spPr bwMode="auto">
            <a:xfrm>
              <a:off x="3073" y="3084"/>
              <a:ext cx="2" cy="1"/>
            </a:xfrm>
            <a:prstGeom prst="line">
              <a:avLst/>
            </a:prstGeom>
            <a:noFill/>
            <a:ln w="0">
              <a:solidFill>
                <a:srgbClr val="FFFFFF"/>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98" name="Freeform 33"/>
            <p:cNvSpPr>
              <a:spLocks noChangeAspect="1"/>
            </p:cNvSpPr>
            <p:nvPr/>
          </p:nvSpPr>
          <p:spPr bwMode="auto">
            <a:xfrm>
              <a:off x="3862" y="2773"/>
              <a:ext cx="464" cy="305"/>
            </a:xfrm>
            <a:custGeom>
              <a:avLst/>
              <a:gdLst>
                <a:gd name="T0" fmla="*/ 283 w 622"/>
                <a:gd name="T1" fmla="*/ 20 h 365"/>
                <a:gd name="T2" fmla="*/ 269 w 622"/>
                <a:gd name="T3" fmla="*/ 11 h 365"/>
                <a:gd name="T4" fmla="*/ 263 w 622"/>
                <a:gd name="T5" fmla="*/ 6 h 365"/>
                <a:gd name="T6" fmla="*/ 239 w 622"/>
                <a:gd name="T7" fmla="*/ 3 h 365"/>
                <a:gd name="T8" fmla="*/ 213 w 622"/>
                <a:gd name="T9" fmla="*/ 0 h 365"/>
                <a:gd name="T10" fmla="*/ 171 w 622"/>
                <a:gd name="T11" fmla="*/ 3 h 365"/>
                <a:gd name="T12" fmla="*/ 123 w 622"/>
                <a:gd name="T13" fmla="*/ 15 h 365"/>
                <a:gd name="T14" fmla="*/ 86 w 622"/>
                <a:gd name="T15" fmla="*/ 20 h 365"/>
                <a:gd name="T16" fmla="*/ 51 w 622"/>
                <a:gd name="T17" fmla="*/ 25 h 365"/>
                <a:gd name="T18" fmla="*/ 40 w 622"/>
                <a:gd name="T19" fmla="*/ 36 h 365"/>
                <a:gd name="T20" fmla="*/ 22 w 622"/>
                <a:gd name="T21" fmla="*/ 53 h 365"/>
                <a:gd name="T22" fmla="*/ 4 w 622"/>
                <a:gd name="T23" fmla="*/ 65 h 365"/>
                <a:gd name="T24" fmla="*/ 0 w 622"/>
                <a:gd name="T25" fmla="*/ 90 h 365"/>
                <a:gd name="T26" fmla="*/ 14 w 622"/>
                <a:gd name="T27" fmla="*/ 118 h 365"/>
                <a:gd name="T28" fmla="*/ 16 w 622"/>
                <a:gd name="T29" fmla="*/ 147 h 365"/>
                <a:gd name="T30" fmla="*/ 19 w 622"/>
                <a:gd name="T31" fmla="*/ 163 h 365"/>
                <a:gd name="T32" fmla="*/ 22 w 622"/>
                <a:gd name="T33" fmla="*/ 170 h 365"/>
                <a:gd name="T34" fmla="*/ 25 w 622"/>
                <a:gd name="T35" fmla="*/ 175 h 365"/>
                <a:gd name="T36" fmla="*/ 43 w 622"/>
                <a:gd name="T37" fmla="*/ 190 h 365"/>
                <a:gd name="T38" fmla="*/ 54 w 622"/>
                <a:gd name="T39" fmla="*/ 197 h 365"/>
                <a:gd name="T40" fmla="*/ 63 w 622"/>
                <a:gd name="T41" fmla="*/ 207 h 365"/>
                <a:gd name="T42" fmla="*/ 67 w 622"/>
                <a:gd name="T43" fmla="*/ 212 h 365"/>
                <a:gd name="T44" fmla="*/ 73 w 622"/>
                <a:gd name="T45" fmla="*/ 215 h 365"/>
                <a:gd name="T46" fmla="*/ 78 w 622"/>
                <a:gd name="T47" fmla="*/ 223 h 365"/>
                <a:gd name="T48" fmla="*/ 80 w 622"/>
                <a:gd name="T49" fmla="*/ 220 h 365"/>
                <a:gd name="T50" fmla="*/ 81 w 622"/>
                <a:gd name="T51" fmla="*/ 232 h 365"/>
                <a:gd name="T52" fmla="*/ 87 w 622"/>
                <a:gd name="T53" fmla="*/ 236 h 365"/>
                <a:gd name="T54" fmla="*/ 91 w 622"/>
                <a:gd name="T55" fmla="*/ 240 h 365"/>
                <a:gd name="T56" fmla="*/ 93 w 622"/>
                <a:gd name="T57" fmla="*/ 242 h 365"/>
                <a:gd name="T58" fmla="*/ 100 w 622"/>
                <a:gd name="T59" fmla="*/ 247 h 365"/>
                <a:gd name="T60" fmla="*/ 98 w 622"/>
                <a:gd name="T61" fmla="*/ 250 h 365"/>
                <a:gd name="T62" fmla="*/ 107 w 622"/>
                <a:gd name="T63" fmla="*/ 255 h 365"/>
                <a:gd name="T64" fmla="*/ 181 w 622"/>
                <a:gd name="T65" fmla="*/ 250 h 365"/>
                <a:gd name="T66" fmla="*/ 239 w 622"/>
                <a:gd name="T67" fmla="*/ 240 h 365"/>
                <a:gd name="T68" fmla="*/ 283 w 622"/>
                <a:gd name="T69" fmla="*/ 242 h 365"/>
                <a:gd name="T70" fmla="*/ 298 w 622"/>
                <a:gd name="T71" fmla="*/ 245 h 365"/>
                <a:gd name="T72" fmla="*/ 312 w 622"/>
                <a:gd name="T73" fmla="*/ 236 h 365"/>
                <a:gd name="T74" fmla="*/ 321 w 622"/>
                <a:gd name="T75" fmla="*/ 218 h 365"/>
                <a:gd name="T76" fmla="*/ 326 w 622"/>
                <a:gd name="T77" fmla="*/ 150 h 365"/>
                <a:gd name="T78" fmla="*/ 339 w 622"/>
                <a:gd name="T79" fmla="*/ 118 h 365"/>
                <a:gd name="T80" fmla="*/ 346 w 622"/>
                <a:gd name="T81" fmla="*/ 73 h 365"/>
                <a:gd name="T82" fmla="*/ 334 w 622"/>
                <a:gd name="T83" fmla="*/ 45 h 365"/>
                <a:gd name="T84" fmla="*/ 290 w 622"/>
                <a:gd name="T85" fmla="*/ 25 h 36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22"/>
                <a:gd name="T130" fmla="*/ 0 h 365"/>
                <a:gd name="T131" fmla="*/ 622 w 622"/>
                <a:gd name="T132" fmla="*/ 365 h 36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22" h="365">
                  <a:moveTo>
                    <a:pt x="522" y="36"/>
                  </a:moveTo>
                  <a:lnTo>
                    <a:pt x="508" y="29"/>
                  </a:lnTo>
                  <a:lnTo>
                    <a:pt x="490" y="22"/>
                  </a:lnTo>
                  <a:lnTo>
                    <a:pt x="483" y="15"/>
                  </a:lnTo>
                  <a:lnTo>
                    <a:pt x="475" y="15"/>
                  </a:lnTo>
                  <a:lnTo>
                    <a:pt x="472" y="8"/>
                  </a:lnTo>
                  <a:lnTo>
                    <a:pt x="468" y="4"/>
                  </a:lnTo>
                  <a:lnTo>
                    <a:pt x="429" y="4"/>
                  </a:lnTo>
                  <a:lnTo>
                    <a:pt x="404" y="0"/>
                  </a:lnTo>
                  <a:lnTo>
                    <a:pt x="382" y="0"/>
                  </a:lnTo>
                  <a:lnTo>
                    <a:pt x="361" y="4"/>
                  </a:lnTo>
                  <a:lnTo>
                    <a:pt x="307" y="4"/>
                  </a:lnTo>
                  <a:lnTo>
                    <a:pt x="279" y="8"/>
                  </a:lnTo>
                  <a:lnTo>
                    <a:pt x="221" y="22"/>
                  </a:lnTo>
                  <a:lnTo>
                    <a:pt x="189" y="22"/>
                  </a:lnTo>
                  <a:lnTo>
                    <a:pt x="154" y="29"/>
                  </a:lnTo>
                  <a:lnTo>
                    <a:pt x="125" y="29"/>
                  </a:lnTo>
                  <a:lnTo>
                    <a:pt x="93" y="36"/>
                  </a:lnTo>
                  <a:lnTo>
                    <a:pt x="78" y="36"/>
                  </a:lnTo>
                  <a:lnTo>
                    <a:pt x="71" y="51"/>
                  </a:lnTo>
                  <a:lnTo>
                    <a:pt x="64" y="58"/>
                  </a:lnTo>
                  <a:lnTo>
                    <a:pt x="39" y="76"/>
                  </a:lnTo>
                  <a:lnTo>
                    <a:pt x="18" y="86"/>
                  </a:lnTo>
                  <a:lnTo>
                    <a:pt x="7" y="93"/>
                  </a:lnTo>
                  <a:lnTo>
                    <a:pt x="0" y="104"/>
                  </a:lnTo>
                  <a:lnTo>
                    <a:pt x="0" y="129"/>
                  </a:lnTo>
                  <a:lnTo>
                    <a:pt x="10" y="147"/>
                  </a:lnTo>
                  <a:lnTo>
                    <a:pt x="25" y="169"/>
                  </a:lnTo>
                  <a:lnTo>
                    <a:pt x="25" y="197"/>
                  </a:lnTo>
                  <a:lnTo>
                    <a:pt x="28" y="211"/>
                  </a:lnTo>
                  <a:lnTo>
                    <a:pt x="32" y="229"/>
                  </a:lnTo>
                  <a:lnTo>
                    <a:pt x="35" y="233"/>
                  </a:lnTo>
                  <a:lnTo>
                    <a:pt x="35" y="240"/>
                  </a:lnTo>
                  <a:lnTo>
                    <a:pt x="39" y="244"/>
                  </a:lnTo>
                  <a:lnTo>
                    <a:pt x="43" y="251"/>
                  </a:lnTo>
                  <a:lnTo>
                    <a:pt x="46" y="251"/>
                  </a:lnTo>
                  <a:lnTo>
                    <a:pt x="57" y="265"/>
                  </a:lnTo>
                  <a:lnTo>
                    <a:pt x="78" y="272"/>
                  </a:lnTo>
                  <a:lnTo>
                    <a:pt x="86" y="279"/>
                  </a:lnTo>
                  <a:lnTo>
                    <a:pt x="96" y="283"/>
                  </a:lnTo>
                  <a:lnTo>
                    <a:pt x="107" y="290"/>
                  </a:lnTo>
                  <a:lnTo>
                    <a:pt x="114" y="297"/>
                  </a:lnTo>
                  <a:lnTo>
                    <a:pt x="118" y="297"/>
                  </a:lnTo>
                  <a:lnTo>
                    <a:pt x="121" y="304"/>
                  </a:lnTo>
                  <a:lnTo>
                    <a:pt x="128" y="304"/>
                  </a:lnTo>
                  <a:lnTo>
                    <a:pt x="132" y="308"/>
                  </a:lnTo>
                  <a:lnTo>
                    <a:pt x="139" y="312"/>
                  </a:lnTo>
                  <a:lnTo>
                    <a:pt x="139" y="319"/>
                  </a:lnTo>
                  <a:lnTo>
                    <a:pt x="139" y="315"/>
                  </a:lnTo>
                  <a:lnTo>
                    <a:pt x="143" y="315"/>
                  </a:lnTo>
                  <a:lnTo>
                    <a:pt x="146" y="319"/>
                  </a:lnTo>
                  <a:lnTo>
                    <a:pt x="146" y="333"/>
                  </a:lnTo>
                  <a:lnTo>
                    <a:pt x="150" y="337"/>
                  </a:lnTo>
                  <a:lnTo>
                    <a:pt x="157" y="337"/>
                  </a:lnTo>
                  <a:lnTo>
                    <a:pt x="161" y="344"/>
                  </a:lnTo>
                  <a:lnTo>
                    <a:pt x="164" y="344"/>
                  </a:lnTo>
                  <a:lnTo>
                    <a:pt x="168" y="351"/>
                  </a:lnTo>
                  <a:lnTo>
                    <a:pt x="168" y="347"/>
                  </a:lnTo>
                  <a:lnTo>
                    <a:pt x="171" y="347"/>
                  </a:lnTo>
                  <a:lnTo>
                    <a:pt x="179" y="354"/>
                  </a:lnTo>
                  <a:lnTo>
                    <a:pt x="179" y="358"/>
                  </a:lnTo>
                  <a:lnTo>
                    <a:pt x="175" y="358"/>
                  </a:lnTo>
                  <a:lnTo>
                    <a:pt x="186" y="358"/>
                  </a:lnTo>
                  <a:lnTo>
                    <a:pt x="193" y="365"/>
                  </a:lnTo>
                  <a:lnTo>
                    <a:pt x="221" y="365"/>
                  </a:lnTo>
                  <a:lnTo>
                    <a:pt x="325" y="358"/>
                  </a:lnTo>
                  <a:lnTo>
                    <a:pt x="379" y="351"/>
                  </a:lnTo>
                  <a:lnTo>
                    <a:pt x="429" y="344"/>
                  </a:lnTo>
                  <a:lnTo>
                    <a:pt x="501" y="351"/>
                  </a:lnTo>
                  <a:lnTo>
                    <a:pt x="508" y="347"/>
                  </a:lnTo>
                  <a:lnTo>
                    <a:pt x="515" y="347"/>
                  </a:lnTo>
                  <a:lnTo>
                    <a:pt x="536" y="351"/>
                  </a:lnTo>
                  <a:lnTo>
                    <a:pt x="551" y="344"/>
                  </a:lnTo>
                  <a:lnTo>
                    <a:pt x="561" y="337"/>
                  </a:lnTo>
                  <a:lnTo>
                    <a:pt x="569" y="326"/>
                  </a:lnTo>
                  <a:lnTo>
                    <a:pt x="576" y="312"/>
                  </a:lnTo>
                  <a:lnTo>
                    <a:pt x="576" y="258"/>
                  </a:lnTo>
                  <a:lnTo>
                    <a:pt x="586" y="215"/>
                  </a:lnTo>
                  <a:lnTo>
                    <a:pt x="597" y="190"/>
                  </a:lnTo>
                  <a:lnTo>
                    <a:pt x="608" y="169"/>
                  </a:lnTo>
                  <a:lnTo>
                    <a:pt x="615" y="133"/>
                  </a:lnTo>
                  <a:lnTo>
                    <a:pt x="622" y="104"/>
                  </a:lnTo>
                  <a:lnTo>
                    <a:pt x="622" y="90"/>
                  </a:lnTo>
                  <a:lnTo>
                    <a:pt x="601" y="65"/>
                  </a:lnTo>
                  <a:lnTo>
                    <a:pt x="579" y="51"/>
                  </a:lnTo>
                  <a:lnTo>
                    <a:pt x="522" y="36"/>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99" name="Freeform 34"/>
            <p:cNvSpPr>
              <a:spLocks noChangeAspect="1"/>
            </p:cNvSpPr>
            <p:nvPr/>
          </p:nvSpPr>
          <p:spPr bwMode="auto">
            <a:xfrm>
              <a:off x="3087" y="2824"/>
              <a:ext cx="317" cy="181"/>
            </a:xfrm>
            <a:custGeom>
              <a:avLst/>
              <a:gdLst>
                <a:gd name="T0" fmla="*/ 14 w 425"/>
                <a:gd name="T1" fmla="*/ 145 h 218"/>
                <a:gd name="T2" fmla="*/ 16 w 425"/>
                <a:gd name="T3" fmla="*/ 149 h 218"/>
                <a:gd name="T4" fmla="*/ 22 w 425"/>
                <a:gd name="T5" fmla="*/ 150 h 218"/>
                <a:gd name="T6" fmla="*/ 63 w 425"/>
                <a:gd name="T7" fmla="*/ 145 h 218"/>
                <a:gd name="T8" fmla="*/ 105 w 425"/>
                <a:gd name="T9" fmla="*/ 145 h 218"/>
                <a:gd name="T10" fmla="*/ 105 w 425"/>
                <a:gd name="T11" fmla="*/ 140 h 218"/>
                <a:gd name="T12" fmla="*/ 145 w 425"/>
                <a:gd name="T13" fmla="*/ 140 h 218"/>
                <a:gd name="T14" fmla="*/ 189 w 425"/>
                <a:gd name="T15" fmla="*/ 133 h 218"/>
                <a:gd name="T16" fmla="*/ 211 w 425"/>
                <a:gd name="T17" fmla="*/ 126 h 218"/>
                <a:gd name="T18" fmla="*/ 231 w 425"/>
                <a:gd name="T19" fmla="*/ 114 h 218"/>
                <a:gd name="T20" fmla="*/ 235 w 425"/>
                <a:gd name="T21" fmla="*/ 114 h 218"/>
                <a:gd name="T22" fmla="*/ 236 w 425"/>
                <a:gd name="T23" fmla="*/ 106 h 218"/>
                <a:gd name="T24" fmla="*/ 236 w 425"/>
                <a:gd name="T25" fmla="*/ 96 h 218"/>
                <a:gd name="T26" fmla="*/ 235 w 425"/>
                <a:gd name="T27" fmla="*/ 76 h 218"/>
                <a:gd name="T28" fmla="*/ 231 w 425"/>
                <a:gd name="T29" fmla="*/ 62 h 218"/>
                <a:gd name="T30" fmla="*/ 222 w 425"/>
                <a:gd name="T31" fmla="*/ 51 h 218"/>
                <a:gd name="T32" fmla="*/ 217 w 425"/>
                <a:gd name="T33" fmla="*/ 46 h 218"/>
                <a:gd name="T34" fmla="*/ 207 w 425"/>
                <a:gd name="T35" fmla="*/ 42 h 218"/>
                <a:gd name="T36" fmla="*/ 189 w 425"/>
                <a:gd name="T37" fmla="*/ 39 h 218"/>
                <a:gd name="T38" fmla="*/ 185 w 425"/>
                <a:gd name="T39" fmla="*/ 37 h 218"/>
                <a:gd name="T40" fmla="*/ 179 w 425"/>
                <a:gd name="T41" fmla="*/ 35 h 218"/>
                <a:gd name="T42" fmla="*/ 171 w 425"/>
                <a:gd name="T43" fmla="*/ 32 h 218"/>
                <a:gd name="T44" fmla="*/ 159 w 425"/>
                <a:gd name="T45" fmla="*/ 25 h 218"/>
                <a:gd name="T46" fmla="*/ 157 w 425"/>
                <a:gd name="T47" fmla="*/ 20 h 218"/>
                <a:gd name="T48" fmla="*/ 155 w 425"/>
                <a:gd name="T49" fmla="*/ 20 h 218"/>
                <a:gd name="T50" fmla="*/ 141 w 425"/>
                <a:gd name="T51" fmla="*/ 7 h 218"/>
                <a:gd name="T52" fmla="*/ 125 w 425"/>
                <a:gd name="T53" fmla="*/ 0 h 218"/>
                <a:gd name="T54" fmla="*/ 107 w 425"/>
                <a:gd name="T55" fmla="*/ 0 h 218"/>
                <a:gd name="T56" fmla="*/ 90 w 425"/>
                <a:gd name="T57" fmla="*/ 2 h 218"/>
                <a:gd name="T58" fmla="*/ 51 w 425"/>
                <a:gd name="T59" fmla="*/ 2 h 218"/>
                <a:gd name="T60" fmla="*/ 38 w 425"/>
                <a:gd name="T61" fmla="*/ 0 h 218"/>
                <a:gd name="T62" fmla="*/ 25 w 425"/>
                <a:gd name="T63" fmla="*/ 2 h 218"/>
                <a:gd name="T64" fmla="*/ 0 w 425"/>
                <a:gd name="T65" fmla="*/ 7 h 218"/>
                <a:gd name="T66" fmla="*/ 0 w 425"/>
                <a:gd name="T67" fmla="*/ 71 h 218"/>
                <a:gd name="T68" fmla="*/ 1 w 425"/>
                <a:gd name="T69" fmla="*/ 91 h 218"/>
                <a:gd name="T70" fmla="*/ 1 w 425"/>
                <a:gd name="T71" fmla="*/ 101 h 218"/>
                <a:gd name="T72" fmla="*/ 0 w 425"/>
                <a:gd name="T73" fmla="*/ 109 h 218"/>
                <a:gd name="T74" fmla="*/ 0 w 425"/>
                <a:gd name="T75" fmla="*/ 140 h 218"/>
                <a:gd name="T76" fmla="*/ 1 w 425"/>
                <a:gd name="T77" fmla="*/ 145 h 218"/>
                <a:gd name="T78" fmla="*/ 5 w 425"/>
                <a:gd name="T79" fmla="*/ 145 h 218"/>
                <a:gd name="T80" fmla="*/ 10 w 425"/>
                <a:gd name="T81" fmla="*/ 144 h 218"/>
                <a:gd name="T82" fmla="*/ 14 w 425"/>
                <a:gd name="T83" fmla="*/ 145 h 21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25"/>
                <a:gd name="T127" fmla="*/ 0 h 218"/>
                <a:gd name="T128" fmla="*/ 425 w 425"/>
                <a:gd name="T129" fmla="*/ 218 h 21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25" h="218">
                  <a:moveTo>
                    <a:pt x="25" y="211"/>
                  </a:moveTo>
                  <a:lnTo>
                    <a:pt x="28" y="215"/>
                  </a:lnTo>
                  <a:lnTo>
                    <a:pt x="39" y="218"/>
                  </a:lnTo>
                  <a:lnTo>
                    <a:pt x="114" y="211"/>
                  </a:lnTo>
                  <a:lnTo>
                    <a:pt x="189" y="211"/>
                  </a:lnTo>
                  <a:lnTo>
                    <a:pt x="189" y="204"/>
                  </a:lnTo>
                  <a:lnTo>
                    <a:pt x="261" y="204"/>
                  </a:lnTo>
                  <a:lnTo>
                    <a:pt x="339" y="193"/>
                  </a:lnTo>
                  <a:lnTo>
                    <a:pt x="379" y="183"/>
                  </a:lnTo>
                  <a:lnTo>
                    <a:pt x="415" y="165"/>
                  </a:lnTo>
                  <a:lnTo>
                    <a:pt x="422" y="165"/>
                  </a:lnTo>
                  <a:lnTo>
                    <a:pt x="425" y="154"/>
                  </a:lnTo>
                  <a:lnTo>
                    <a:pt x="425" y="140"/>
                  </a:lnTo>
                  <a:lnTo>
                    <a:pt x="422" y="111"/>
                  </a:lnTo>
                  <a:lnTo>
                    <a:pt x="415" y="90"/>
                  </a:lnTo>
                  <a:lnTo>
                    <a:pt x="400" y="75"/>
                  </a:lnTo>
                  <a:lnTo>
                    <a:pt x="390" y="68"/>
                  </a:lnTo>
                  <a:lnTo>
                    <a:pt x="372" y="61"/>
                  </a:lnTo>
                  <a:lnTo>
                    <a:pt x="339" y="57"/>
                  </a:lnTo>
                  <a:lnTo>
                    <a:pt x="332" y="54"/>
                  </a:lnTo>
                  <a:lnTo>
                    <a:pt x="322" y="50"/>
                  </a:lnTo>
                  <a:lnTo>
                    <a:pt x="307" y="47"/>
                  </a:lnTo>
                  <a:lnTo>
                    <a:pt x="286" y="36"/>
                  </a:lnTo>
                  <a:lnTo>
                    <a:pt x="282" y="29"/>
                  </a:lnTo>
                  <a:lnTo>
                    <a:pt x="279" y="29"/>
                  </a:lnTo>
                  <a:lnTo>
                    <a:pt x="254" y="11"/>
                  </a:lnTo>
                  <a:lnTo>
                    <a:pt x="225" y="0"/>
                  </a:lnTo>
                  <a:lnTo>
                    <a:pt x="193" y="0"/>
                  </a:lnTo>
                  <a:lnTo>
                    <a:pt x="161" y="4"/>
                  </a:lnTo>
                  <a:lnTo>
                    <a:pt x="93" y="4"/>
                  </a:lnTo>
                  <a:lnTo>
                    <a:pt x="68" y="0"/>
                  </a:lnTo>
                  <a:lnTo>
                    <a:pt x="46" y="4"/>
                  </a:lnTo>
                  <a:lnTo>
                    <a:pt x="0" y="11"/>
                  </a:lnTo>
                  <a:lnTo>
                    <a:pt x="0" y="104"/>
                  </a:lnTo>
                  <a:lnTo>
                    <a:pt x="3" y="133"/>
                  </a:lnTo>
                  <a:lnTo>
                    <a:pt x="3" y="147"/>
                  </a:lnTo>
                  <a:lnTo>
                    <a:pt x="0" y="158"/>
                  </a:lnTo>
                  <a:lnTo>
                    <a:pt x="0" y="204"/>
                  </a:lnTo>
                  <a:lnTo>
                    <a:pt x="3" y="211"/>
                  </a:lnTo>
                  <a:lnTo>
                    <a:pt x="10" y="211"/>
                  </a:lnTo>
                  <a:lnTo>
                    <a:pt x="17" y="208"/>
                  </a:lnTo>
                  <a:lnTo>
                    <a:pt x="25" y="211"/>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900" name="Freeform 35"/>
            <p:cNvSpPr>
              <a:spLocks noChangeAspect="1"/>
            </p:cNvSpPr>
            <p:nvPr/>
          </p:nvSpPr>
          <p:spPr bwMode="auto">
            <a:xfrm>
              <a:off x="4684" y="2588"/>
              <a:ext cx="457" cy="251"/>
            </a:xfrm>
            <a:custGeom>
              <a:avLst/>
              <a:gdLst>
                <a:gd name="T0" fmla="*/ 299 w 615"/>
                <a:gd name="T1" fmla="*/ 175 h 300"/>
                <a:gd name="T2" fmla="*/ 308 w 615"/>
                <a:gd name="T3" fmla="*/ 173 h 300"/>
                <a:gd name="T4" fmla="*/ 318 w 615"/>
                <a:gd name="T5" fmla="*/ 162 h 300"/>
                <a:gd name="T6" fmla="*/ 334 w 615"/>
                <a:gd name="T7" fmla="*/ 152 h 300"/>
                <a:gd name="T8" fmla="*/ 340 w 615"/>
                <a:gd name="T9" fmla="*/ 132 h 300"/>
                <a:gd name="T10" fmla="*/ 322 w 615"/>
                <a:gd name="T11" fmla="*/ 97 h 300"/>
                <a:gd name="T12" fmla="*/ 318 w 615"/>
                <a:gd name="T13" fmla="*/ 65 h 300"/>
                <a:gd name="T14" fmla="*/ 299 w 615"/>
                <a:gd name="T15" fmla="*/ 60 h 300"/>
                <a:gd name="T16" fmla="*/ 274 w 615"/>
                <a:gd name="T17" fmla="*/ 45 h 300"/>
                <a:gd name="T18" fmla="*/ 262 w 615"/>
                <a:gd name="T19" fmla="*/ 32 h 300"/>
                <a:gd name="T20" fmla="*/ 241 w 615"/>
                <a:gd name="T21" fmla="*/ 8 h 300"/>
                <a:gd name="T22" fmla="*/ 210 w 615"/>
                <a:gd name="T23" fmla="*/ 0 h 300"/>
                <a:gd name="T24" fmla="*/ 140 w 615"/>
                <a:gd name="T25" fmla="*/ 8 h 300"/>
                <a:gd name="T26" fmla="*/ 80 w 615"/>
                <a:gd name="T27" fmla="*/ 13 h 300"/>
                <a:gd name="T28" fmla="*/ 73 w 615"/>
                <a:gd name="T29" fmla="*/ 8 h 300"/>
                <a:gd name="T30" fmla="*/ 71 w 615"/>
                <a:gd name="T31" fmla="*/ 8 h 300"/>
                <a:gd name="T32" fmla="*/ 57 w 615"/>
                <a:gd name="T33" fmla="*/ 5 h 300"/>
                <a:gd name="T34" fmla="*/ 36 w 615"/>
                <a:gd name="T35" fmla="*/ 8 h 300"/>
                <a:gd name="T36" fmla="*/ 25 w 615"/>
                <a:gd name="T37" fmla="*/ 18 h 300"/>
                <a:gd name="T38" fmla="*/ 18 w 615"/>
                <a:gd name="T39" fmla="*/ 70 h 300"/>
                <a:gd name="T40" fmla="*/ 16 w 615"/>
                <a:gd name="T41" fmla="*/ 83 h 300"/>
                <a:gd name="T42" fmla="*/ 10 w 615"/>
                <a:gd name="T43" fmla="*/ 108 h 300"/>
                <a:gd name="T44" fmla="*/ 0 w 615"/>
                <a:gd name="T45" fmla="*/ 173 h 300"/>
                <a:gd name="T46" fmla="*/ 25 w 615"/>
                <a:gd name="T47" fmla="*/ 175 h 300"/>
                <a:gd name="T48" fmla="*/ 29 w 615"/>
                <a:gd name="T49" fmla="*/ 178 h 300"/>
                <a:gd name="T50" fmla="*/ 51 w 615"/>
                <a:gd name="T51" fmla="*/ 191 h 300"/>
                <a:gd name="T52" fmla="*/ 87 w 615"/>
                <a:gd name="T53" fmla="*/ 205 h 300"/>
                <a:gd name="T54" fmla="*/ 122 w 615"/>
                <a:gd name="T55" fmla="*/ 207 h 300"/>
                <a:gd name="T56" fmla="*/ 160 w 615"/>
                <a:gd name="T57" fmla="*/ 205 h 300"/>
                <a:gd name="T58" fmla="*/ 193 w 615"/>
                <a:gd name="T59" fmla="*/ 202 h 300"/>
                <a:gd name="T60" fmla="*/ 219 w 615"/>
                <a:gd name="T61" fmla="*/ 195 h 300"/>
                <a:gd name="T62" fmla="*/ 257 w 615"/>
                <a:gd name="T63" fmla="*/ 187 h 300"/>
                <a:gd name="T64" fmla="*/ 294 w 615"/>
                <a:gd name="T65" fmla="*/ 182 h 3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15"/>
                <a:gd name="T100" fmla="*/ 0 h 300"/>
                <a:gd name="T101" fmla="*/ 615 w 615"/>
                <a:gd name="T102" fmla="*/ 300 h 30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15" h="300">
                  <a:moveTo>
                    <a:pt x="543" y="254"/>
                  </a:moveTo>
                  <a:lnTo>
                    <a:pt x="543" y="250"/>
                  </a:lnTo>
                  <a:lnTo>
                    <a:pt x="547" y="247"/>
                  </a:lnTo>
                  <a:lnTo>
                    <a:pt x="558" y="247"/>
                  </a:lnTo>
                  <a:lnTo>
                    <a:pt x="565" y="239"/>
                  </a:lnTo>
                  <a:lnTo>
                    <a:pt x="576" y="232"/>
                  </a:lnTo>
                  <a:lnTo>
                    <a:pt x="593" y="225"/>
                  </a:lnTo>
                  <a:lnTo>
                    <a:pt x="604" y="218"/>
                  </a:lnTo>
                  <a:lnTo>
                    <a:pt x="615" y="207"/>
                  </a:lnTo>
                  <a:lnTo>
                    <a:pt x="615" y="189"/>
                  </a:lnTo>
                  <a:lnTo>
                    <a:pt x="604" y="175"/>
                  </a:lnTo>
                  <a:lnTo>
                    <a:pt x="583" y="139"/>
                  </a:lnTo>
                  <a:lnTo>
                    <a:pt x="583" y="118"/>
                  </a:lnTo>
                  <a:lnTo>
                    <a:pt x="576" y="93"/>
                  </a:lnTo>
                  <a:lnTo>
                    <a:pt x="561" y="86"/>
                  </a:lnTo>
                  <a:lnTo>
                    <a:pt x="543" y="86"/>
                  </a:lnTo>
                  <a:lnTo>
                    <a:pt x="522" y="75"/>
                  </a:lnTo>
                  <a:lnTo>
                    <a:pt x="497" y="64"/>
                  </a:lnTo>
                  <a:lnTo>
                    <a:pt x="486" y="61"/>
                  </a:lnTo>
                  <a:lnTo>
                    <a:pt x="475" y="46"/>
                  </a:lnTo>
                  <a:lnTo>
                    <a:pt x="450" y="21"/>
                  </a:lnTo>
                  <a:lnTo>
                    <a:pt x="436" y="11"/>
                  </a:lnTo>
                  <a:lnTo>
                    <a:pt x="422" y="3"/>
                  </a:lnTo>
                  <a:lnTo>
                    <a:pt x="379" y="0"/>
                  </a:lnTo>
                  <a:lnTo>
                    <a:pt x="339" y="3"/>
                  </a:lnTo>
                  <a:lnTo>
                    <a:pt x="254" y="11"/>
                  </a:lnTo>
                  <a:lnTo>
                    <a:pt x="168" y="11"/>
                  </a:lnTo>
                  <a:lnTo>
                    <a:pt x="146" y="18"/>
                  </a:lnTo>
                  <a:lnTo>
                    <a:pt x="143" y="11"/>
                  </a:lnTo>
                  <a:lnTo>
                    <a:pt x="132" y="11"/>
                  </a:lnTo>
                  <a:lnTo>
                    <a:pt x="139" y="11"/>
                  </a:lnTo>
                  <a:lnTo>
                    <a:pt x="128" y="11"/>
                  </a:lnTo>
                  <a:lnTo>
                    <a:pt x="118" y="7"/>
                  </a:lnTo>
                  <a:lnTo>
                    <a:pt x="103" y="7"/>
                  </a:lnTo>
                  <a:lnTo>
                    <a:pt x="75" y="11"/>
                  </a:lnTo>
                  <a:lnTo>
                    <a:pt x="64" y="11"/>
                  </a:lnTo>
                  <a:lnTo>
                    <a:pt x="57" y="14"/>
                  </a:lnTo>
                  <a:lnTo>
                    <a:pt x="46" y="25"/>
                  </a:lnTo>
                  <a:lnTo>
                    <a:pt x="39" y="64"/>
                  </a:lnTo>
                  <a:lnTo>
                    <a:pt x="32" y="100"/>
                  </a:lnTo>
                  <a:lnTo>
                    <a:pt x="32" y="114"/>
                  </a:lnTo>
                  <a:lnTo>
                    <a:pt x="28" y="118"/>
                  </a:lnTo>
                  <a:lnTo>
                    <a:pt x="21" y="118"/>
                  </a:lnTo>
                  <a:lnTo>
                    <a:pt x="17" y="154"/>
                  </a:lnTo>
                  <a:lnTo>
                    <a:pt x="0" y="207"/>
                  </a:lnTo>
                  <a:lnTo>
                    <a:pt x="0" y="247"/>
                  </a:lnTo>
                  <a:lnTo>
                    <a:pt x="46" y="247"/>
                  </a:lnTo>
                  <a:lnTo>
                    <a:pt x="46" y="250"/>
                  </a:lnTo>
                  <a:lnTo>
                    <a:pt x="53" y="250"/>
                  </a:lnTo>
                  <a:lnTo>
                    <a:pt x="53" y="254"/>
                  </a:lnTo>
                  <a:lnTo>
                    <a:pt x="68" y="254"/>
                  </a:lnTo>
                  <a:lnTo>
                    <a:pt x="93" y="272"/>
                  </a:lnTo>
                  <a:lnTo>
                    <a:pt x="121" y="286"/>
                  </a:lnTo>
                  <a:lnTo>
                    <a:pt x="157" y="293"/>
                  </a:lnTo>
                  <a:lnTo>
                    <a:pt x="200" y="293"/>
                  </a:lnTo>
                  <a:lnTo>
                    <a:pt x="221" y="297"/>
                  </a:lnTo>
                  <a:lnTo>
                    <a:pt x="246" y="300"/>
                  </a:lnTo>
                  <a:lnTo>
                    <a:pt x="289" y="293"/>
                  </a:lnTo>
                  <a:lnTo>
                    <a:pt x="329" y="293"/>
                  </a:lnTo>
                  <a:lnTo>
                    <a:pt x="350" y="289"/>
                  </a:lnTo>
                  <a:lnTo>
                    <a:pt x="386" y="282"/>
                  </a:lnTo>
                  <a:lnTo>
                    <a:pt x="397" y="279"/>
                  </a:lnTo>
                  <a:lnTo>
                    <a:pt x="407" y="279"/>
                  </a:lnTo>
                  <a:lnTo>
                    <a:pt x="465" y="268"/>
                  </a:lnTo>
                  <a:lnTo>
                    <a:pt x="522" y="264"/>
                  </a:lnTo>
                  <a:lnTo>
                    <a:pt x="533" y="261"/>
                  </a:lnTo>
                  <a:lnTo>
                    <a:pt x="543" y="254"/>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901" name="Freeform 36"/>
            <p:cNvSpPr>
              <a:spLocks noChangeAspect="1"/>
            </p:cNvSpPr>
            <p:nvPr/>
          </p:nvSpPr>
          <p:spPr bwMode="auto">
            <a:xfrm>
              <a:off x="4227" y="2399"/>
              <a:ext cx="463" cy="436"/>
            </a:xfrm>
            <a:custGeom>
              <a:avLst/>
              <a:gdLst>
                <a:gd name="T0" fmla="*/ 303 w 622"/>
                <a:gd name="T1" fmla="*/ 28 h 522"/>
                <a:gd name="T2" fmla="*/ 266 w 622"/>
                <a:gd name="T3" fmla="*/ 24 h 522"/>
                <a:gd name="T4" fmla="*/ 194 w 622"/>
                <a:gd name="T5" fmla="*/ 18 h 522"/>
                <a:gd name="T6" fmla="*/ 159 w 622"/>
                <a:gd name="T7" fmla="*/ 5 h 522"/>
                <a:gd name="T8" fmla="*/ 159 w 622"/>
                <a:gd name="T9" fmla="*/ 5 h 522"/>
                <a:gd name="T10" fmla="*/ 138 w 622"/>
                <a:gd name="T11" fmla="*/ 5 h 522"/>
                <a:gd name="T12" fmla="*/ 113 w 622"/>
                <a:gd name="T13" fmla="*/ 3 h 522"/>
                <a:gd name="T14" fmla="*/ 51 w 622"/>
                <a:gd name="T15" fmla="*/ 0 h 522"/>
                <a:gd name="T16" fmla="*/ 36 w 622"/>
                <a:gd name="T17" fmla="*/ 13 h 522"/>
                <a:gd name="T18" fmla="*/ 25 w 622"/>
                <a:gd name="T19" fmla="*/ 19 h 522"/>
                <a:gd name="T20" fmla="*/ 12 w 622"/>
                <a:gd name="T21" fmla="*/ 53 h 522"/>
                <a:gd name="T22" fmla="*/ 7 w 622"/>
                <a:gd name="T23" fmla="*/ 79 h 522"/>
                <a:gd name="T24" fmla="*/ 0 w 622"/>
                <a:gd name="T25" fmla="*/ 134 h 522"/>
                <a:gd name="T26" fmla="*/ 10 w 622"/>
                <a:gd name="T27" fmla="*/ 192 h 522"/>
                <a:gd name="T28" fmla="*/ 12 w 622"/>
                <a:gd name="T29" fmla="*/ 206 h 522"/>
                <a:gd name="T30" fmla="*/ 14 w 622"/>
                <a:gd name="T31" fmla="*/ 224 h 522"/>
                <a:gd name="T32" fmla="*/ 25 w 622"/>
                <a:gd name="T33" fmla="*/ 271 h 522"/>
                <a:gd name="T34" fmla="*/ 28 w 622"/>
                <a:gd name="T35" fmla="*/ 284 h 522"/>
                <a:gd name="T36" fmla="*/ 31 w 622"/>
                <a:gd name="T37" fmla="*/ 289 h 522"/>
                <a:gd name="T38" fmla="*/ 66 w 622"/>
                <a:gd name="T39" fmla="*/ 347 h 522"/>
                <a:gd name="T40" fmla="*/ 86 w 622"/>
                <a:gd name="T41" fmla="*/ 364 h 522"/>
                <a:gd name="T42" fmla="*/ 124 w 622"/>
                <a:gd name="T43" fmla="*/ 358 h 522"/>
                <a:gd name="T44" fmla="*/ 142 w 622"/>
                <a:gd name="T45" fmla="*/ 362 h 522"/>
                <a:gd name="T46" fmla="*/ 214 w 622"/>
                <a:gd name="T47" fmla="*/ 353 h 522"/>
                <a:gd name="T48" fmla="*/ 224 w 622"/>
                <a:gd name="T49" fmla="*/ 347 h 522"/>
                <a:gd name="T50" fmla="*/ 237 w 622"/>
                <a:gd name="T51" fmla="*/ 339 h 522"/>
                <a:gd name="T52" fmla="*/ 244 w 622"/>
                <a:gd name="T53" fmla="*/ 337 h 522"/>
                <a:gd name="T54" fmla="*/ 254 w 622"/>
                <a:gd name="T55" fmla="*/ 317 h 522"/>
                <a:gd name="T56" fmla="*/ 269 w 622"/>
                <a:gd name="T57" fmla="*/ 297 h 522"/>
                <a:gd name="T58" fmla="*/ 299 w 622"/>
                <a:gd name="T59" fmla="*/ 271 h 522"/>
                <a:gd name="T60" fmla="*/ 323 w 622"/>
                <a:gd name="T61" fmla="*/ 261 h 522"/>
                <a:gd name="T62" fmla="*/ 341 w 622"/>
                <a:gd name="T63" fmla="*/ 231 h 522"/>
                <a:gd name="T64" fmla="*/ 345 w 622"/>
                <a:gd name="T65" fmla="*/ 192 h 522"/>
                <a:gd name="T66" fmla="*/ 345 w 622"/>
                <a:gd name="T67" fmla="*/ 159 h 522"/>
                <a:gd name="T68" fmla="*/ 341 w 622"/>
                <a:gd name="T69" fmla="*/ 134 h 522"/>
                <a:gd name="T70" fmla="*/ 333 w 622"/>
                <a:gd name="T71" fmla="*/ 122 h 522"/>
                <a:gd name="T72" fmla="*/ 329 w 622"/>
                <a:gd name="T73" fmla="*/ 117 h 522"/>
                <a:gd name="T74" fmla="*/ 327 w 622"/>
                <a:gd name="T75" fmla="*/ 109 h 522"/>
                <a:gd name="T76" fmla="*/ 323 w 622"/>
                <a:gd name="T77" fmla="*/ 89 h 522"/>
                <a:gd name="T78" fmla="*/ 316 w 622"/>
                <a:gd name="T79" fmla="*/ 57 h 522"/>
                <a:gd name="T80" fmla="*/ 313 w 622"/>
                <a:gd name="T81" fmla="*/ 40 h 522"/>
                <a:gd name="T82" fmla="*/ 303 w 622"/>
                <a:gd name="T83" fmla="*/ 28 h 52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622"/>
                <a:gd name="T127" fmla="*/ 0 h 522"/>
                <a:gd name="T128" fmla="*/ 622 w 622"/>
                <a:gd name="T129" fmla="*/ 522 h 52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622" h="522">
                  <a:moveTo>
                    <a:pt x="547" y="39"/>
                  </a:moveTo>
                  <a:lnTo>
                    <a:pt x="547" y="39"/>
                  </a:lnTo>
                  <a:lnTo>
                    <a:pt x="515" y="35"/>
                  </a:lnTo>
                  <a:lnTo>
                    <a:pt x="479" y="35"/>
                  </a:lnTo>
                  <a:lnTo>
                    <a:pt x="408" y="39"/>
                  </a:lnTo>
                  <a:lnTo>
                    <a:pt x="350" y="25"/>
                  </a:lnTo>
                  <a:lnTo>
                    <a:pt x="293" y="14"/>
                  </a:lnTo>
                  <a:lnTo>
                    <a:pt x="286" y="7"/>
                  </a:lnTo>
                  <a:lnTo>
                    <a:pt x="286" y="14"/>
                  </a:lnTo>
                  <a:lnTo>
                    <a:pt x="286" y="7"/>
                  </a:lnTo>
                  <a:lnTo>
                    <a:pt x="286" y="14"/>
                  </a:lnTo>
                  <a:lnTo>
                    <a:pt x="250" y="7"/>
                  </a:lnTo>
                  <a:lnTo>
                    <a:pt x="218" y="7"/>
                  </a:lnTo>
                  <a:lnTo>
                    <a:pt x="204" y="3"/>
                  </a:lnTo>
                  <a:lnTo>
                    <a:pt x="193" y="0"/>
                  </a:lnTo>
                  <a:lnTo>
                    <a:pt x="93" y="0"/>
                  </a:lnTo>
                  <a:lnTo>
                    <a:pt x="64" y="21"/>
                  </a:lnTo>
                  <a:lnTo>
                    <a:pt x="64" y="18"/>
                  </a:lnTo>
                  <a:lnTo>
                    <a:pt x="61" y="21"/>
                  </a:lnTo>
                  <a:lnTo>
                    <a:pt x="46" y="28"/>
                  </a:lnTo>
                  <a:lnTo>
                    <a:pt x="28" y="57"/>
                  </a:lnTo>
                  <a:lnTo>
                    <a:pt x="21" y="75"/>
                  </a:lnTo>
                  <a:lnTo>
                    <a:pt x="18" y="93"/>
                  </a:lnTo>
                  <a:lnTo>
                    <a:pt x="14" y="114"/>
                  </a:lnTo>
                  <a:lnTo>
                    <a:pt x="0" y="135"/>
                  </a:lnTo>
                  <a:lnTo>
                    <a:pt x="0" y="193"/>
                  </a:lnTo>
                  <a:lnTo>
                    <a:pt x="7" y="211"/>
                  </a:lnTo>
                  <a:lnTo>
                    <a:pt x="18" y="275"/>
                  </a:lnTo>
                  <a:lnTo>
                    <a:pt x="21" y="282"/>
                  </a:lnTo>
                  <a:lnTo>
                    <a:pt x="21" y="296"/>
                  </a:lnTo>
                  <a:lnTo>
                    <a:pt x="25" y="300"/>
                  </a:lnTo>
                  <a:lnTo>
                    <a:pt x="25" y="321"/>
                  </a:lnTo>
                  <a:lnTo>
                    <a:pt x="32" y="357"/>
                  </a:lnTo>
                  <a:lnTo>
                    <a:pt x="46" y="389"/>
                  </a:lnTo>
                  <a:lnTo>
                    <a:pt x="46" y="400"/>
                  </a:lnTo>
                  <a:lnTo>
                    <a:pt x="50" y="407"/>
                  </a:lnTo>
                  <a:lnTo>
                    <a:pt x="57" y="407"/>
                  </a:lnTo>
                  <a:lnTo>
                    <a:pt x="57" y="414"/>
                  </a:lnTo>
                  <a:lnTo>
                    <a:pt x="89" y="454"/>
                  </a:lnTo>
                  <a:lnTo>
                    <a:pt x="118" y="497"/>
                  </a:lnTo>
                  <a:lnTo>
                    <a:pt x="136" y="511"/>
                  </a:lnTo>
                  <a:lnTo>
                    <a:pt x="154" y="522"/>
                  </a:lnTo>
                  <a:lnTo>
                    <a:pt x="204" y="522"/>
                  </a:lnTo>
                  <a:lnTo>
                    <a:pt x="225" y="514"/>
                  </a:lnTo>
                  <a:lnTo>
                    <a:pt x="240" y="518"/>
                  </a:lnTo>
                  <a:lnTo>
                    <a:pt x="257" y="518"/>
                  </a:lnTo>
                  <a:lnTo>
                    <a:pt x="286" y="507"/>
                  </a:lnTo>
                  <a:lnTo>
                    <a:pt x="386" y="507"/>
                  </a:lnTo>
                  <a:lnTo>
                    <a:pt x="397" y="500"/>
                  </a:lnTo>
                  <a:lnTo>
                    <a:pt x="404" y="497"/>
                  </a:lnTo>
                  <a:lnTo>
                    <a:pt x="422" y="489"/>
                  </a:lnTo>
                  <a:lnTo>
                    <a:pt x="429" y="486"/>
                  </a:lnTo>
                  <a:lnTo>
                    <a:pt x="429" y="482"/>
                  </a:lnTo>
                  <a:lnTo>
                    <a:pt x="440" y="482"/>
                  </a:lnTo>
                  <a:lnTo>
                    <a:pt x="447" y="468"/>
                  </a:lnTo>
                  <a:lnTo>
                    <a:pt x="458" y="454"/>
                  </a:lnTo>
                  <a:lnTo>
                    <a:pt x="468" y="436"/>
                  </a:lnTo>
                  <a:lnTo>
                    <a:pt x="486" y="425"/>
                  </a:lnTo>
                  <a:lnTo>
                    <a:pt x="515" y="404"/>
                  </a:lnTo>
                  <a:lnTo>
                    <a:pt x="540" y="389"/>
                  </a:lnTo>
                  <a:lnTo>
                    <a:pt x="561" y="386"/>
                  </a:lnTo>
                  <a:lnTo>
                    <a:pt x="583" y="375"/>
                  </a:lnTo>
                  <a:lnTo>
                    <a:pt x="601" y="357"/>
                  </a:lnTo>
                  <a:lnTo>
                    <a:pt x="615" y="332"/>
                  </a:lnTo>
                  <a:lnTo>
                    <a:pt x="622" y="304"/>
                  </a:lnTo>
                  <a:lnTo>
                    <a:pt x="622" y="275"/>
                  </a:lnTo>
                  <a:lnTo>
                    <a:pt x="619" y="253"/>
                  </a:lnTo>
                  <a:lnTo>
                    <a:pt x="622" y="228"/>
                  </a:lnTo>
                  <a:lnTo>
                    <a:pt x="619" y="203"/>
                  </a:lnTo>
                  <a:lnTo>
                    <a:pt x="615" y="193"/>
                  </a:lnTo>
                  <a:lnTo>
                    <a:pt x="608" y="182"/>
                  </a:lnTo>
                  <a:lnTo>
                    <a:pt x="601" y="175"/>
                  </a:lnTo>
                  <a:lnTo>
                    <a:pt x="601" y="168"/>
                  </a:lnTo>
                  <a:lnTo>
                    <a:pt x="594" y="168"/>
                  </a:lnTo>
                  <a:lnTo>
                    <a:pt x="594" y="161"/>
                  </a:lnTo>
                  <a:lnTo>
                    <a:pt x="590" y="157"/>
                  </a:lnTo>
                  <a:lnTo>
                    <a:pt x="583" y="146"/>
                  </a:lnTo>
                  <a:lnTo>
                    <a:pt x="583" y="128"/>
                  </a:lnTo>
                  <a:lnTo>
                    <a:pt x="579" y="114"/>
                  </a:lnTo>
                  <a:lnTo>
                    <a:pt x="569" y="82"/>
                  </a:lnTo>
                  <a:lnTo>
                    <a:pt x="569" y="71"/>
                  </a:lnTo>
                  <a:lnTo>
                    <a:pt x="565" y="57"/>
                  </a:lnTo>
                  <a:lnTo>
                    <a:pt x="558" y="46"/>
                  </a:lnTo>
                  <a:lnTo>
                    <a:pt x="547" y="39"/>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902" name="Line 37"/>
            <p:cNvSpPr>
              <a:spLocks noChangeAspect="1" noChangeShapeType="1"/>
            </p:cNvSpPr>
            <p:nvPr/>
          </p:nvSpPr>
          <p:spPr bwMode="auto">
            <a:xfrm>
              <a:off x="3993" y="2785"/>
              <a:ext cx="0" cy="1"/>
            </a:xfrm>
            <a:prstGeom prst="line">
              <a:avLst/>
            </a:prstGeom>
            <a:noFill/>
            <a:ln w="0">
              <a:solidFill>
                <a:srgbClr val="FFFFFF"/>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903" name="Freeform 38"/>
            <p:cNvSpPr>
              <a:spLocks noChangeAspect="1"/>
            </p:cNvSpPr>
            <p:nvPr/>
          </p:nvSpPr>
          <p:spPr bwMode="auto">
            <a:xfrm>
              <a:off x="4000" y="2785"/>
              <a:ext cx="11" cy="1"/>
            </a:xfrm>
            <a:custGeom>
              <a:avLst/>
              <a:gdLst>
                <a:gd name="T0" fmla="*/ 0 w 14"/>
                <a:gd name="T1" fmla="*/ 0 h 1"/>
                <a:gd name="T2" fmla="*/ 9 w 14"/>
                <a:gd name="T3" fmla="*/ 0 h 1"/>
                <a:gd name="T4" fmla="*/ 0 w 14"/>
                <a:gd name="T5" fmla="*/ 0 h 1"/>
                <a:gd name="T6" fmla="*/ 0 60000 65536"/>
                <a:gd name="T7" fmla="*/ 0 60000 65536"/>
                <a:gd name="T8" fmla="*/ 0 60000 65536"/>
                <a:gd name="T9" fmla="*/ 0 w 14"/>
                <a:gd name="T10" fmla="*/ 0 h 1"/>
                <a:gd name="T11" fmla="*/ 14 w 14"/>
                <a:gd name="T12" fmla="*/ 1 h 1"/>
              </a:gdLst>
              <a:ahLst/>
              <a:cxnLst>
                <a:cxn ang="T6">
                  <a:pos x="T0" y="T1"/>
                </a:cxn>
                <a:cxn ang="T7">
                  <a:pos x="T2" y="T3"/>
                </a:cxn>
                <a:cxn ang="T8">
                  <a:pos x="T4" y="T5"/>
                </a:cxn>
              </a:cxnLst>
              <a:rect l="T9" t="T10" r="T11" b="T12"/>
              <a:pathLst>
                <a:path w="14" h="1">
                  <a:moveTo>
                    <a:pt x="0" y="0"/>
                  </a:moveTo>
                  <a:lnTo>
                    <a:pt x="14" y="0"/>
                  </a:lnTo>
                  <a:lnTo>
                    <a:pt x="0" y="0"/>
                  </a:lnTo>
                  <a:close/>
                </a:path>
              </a:pathLst>
            </a:custGeom>
            <a:solidFill>
              <a:srgbClr val="FFFFFF"/>
            </a:solidFill>
            <a:ln w="0">
              <a:solidFill>
                <a:srgbClr val="FFFFFF"/>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904" name="Freeform 39"/>
            <p:cNvSpPr>
              <a:spLocks noChangeAspect="1"/>
            </p:cNvSpPr>
            <p:nvPr/>
          </p:nvSpPr>
          <p:spPr bwMode="auto">
            <a:xfrm>
              <a:off x="3078" y="2526"/>
              <a:ext cx="459" cy="259"/>
            </a:xfrm>
            <a:custGeom>
              <a:avLst/>
              <a:gdLst>
                <a:gd name="T0" fmla="*/ 335 w 615"/>
                <a:gd name="T1" fmla="*/ 162 h 308"/>
                <a:gd name="T2" fmla="*/ 339 w 615"/>
                <a:gd name="T3" fmla="*/ 157 h 308"/>
                <a:gd name="T4" fmla="*/ 343 w 615"/>
                <a:gd name="T5" fmla="*/ 140 h 308"/>
                <a:gd name="T6" fmla="*/ 339 w 615"/>
                <a:gd name="T7" fmla="*/ 119 h 308"/>
                <a:gd name="T8" fmla="*/ 335 w 615"/>
                <a:gd name="T9" fmla="*/ 99 h 308"/>
                <a:gd name="T10" fmla="*/ 317 w 615"/>
                <a:gd name="T11" fmla="*/ 71 h 308"/>
                <a:gd name="T12" fmla="*/ 313 w 615"/>
                <a:gd name="T13" fmla="*/ 59 h 308"/>
                <a:gd name="T14" fmla="*/ 303 w 615"/>
                <a:gd name="T15" fmla="*/ 48 h 308"/>
                <a:gd name="T16" fmla="*/ 279 w 615"/>
                <a:gd name="T17" fmla="*/ 38 h 308"/>
                <a:gd name="T18" fmla="*/ 257 w 615"/>
                <a:gd name="T19" fmla="*/ 13 h 308"/>
                <a:gd name="T20" fmla="*/ 228 w 615"/>
                <a:gd name="T21" fmla="*/ 6 h 308"/>
                <a:gd name="T22" fmla="*/ 211 w 615"/>
                <a:gd name="T23" fmla="*/ 3 h 308"/>
                <a:gd name="T24" fmla="*/ 175 w 615"/>
                <a:gd name="T25" fmla="*/ 0 h 308"/>
                <a:gd name="T26" fmla="*/ 148 w 615"/>
                <a:gd name="T27" fmla="*/ 8 h 308"/>
                <a:gd name="T28" fmla="*/ 90 w 615"/>
                <a:gd name="T29" fmla="*/ 11 h 308"/>
                <a:gd name="T30" fmla="*/ 84 w 615"/>
                <a:gd name="T31" fmla="*/ 8 h 308"/>
                <a:gd name="T32" fmla="*/ 62 w 615"/>
                <a:gd name="T33" fmla="*/ 11 h 308"/>
                <a:gd name="T34" fmla="*/ 40 w 615"/>
                <a:gd name="T35" fmla="*/ 15 h 308"/>
                <a:gd name="T36" fmla="*/ 30 w 615"/>
                <a:gd name="T37" fmla="*/ 20 h 308"/>
                <a:gd name="T38" fmla="*/ 24 w 615"/>
                <a:gd name="T39" fmla="*/ 46 h 308"/>
                <a:gd name="T40" fmla="*/ 6 w 615"/>
                <a:gd name="T41" fmla="*/ 112 h 308"/>
                <a:gd name="T42" fmla="*/ 0 w 615"/>
                <a:gd name="T43" fmla="*/ 157 h 308"/>
                <a:gd name="T44" fmla="*/ 4 w 615"/>
                <a:gd name="T45" fmla="*/ 166 h 308"/>
                <a:gd name="T46" fmla="*/ 6 w 615"/>
                <a:gd name="T47" fmla="*/ 177 h 308"/>
                <a:gd name="T48" fmla="*/ 14 w 615"/>
                <a:gd name="T49" fmla="*/ 184 h 308"/>
                <a:gd name="T50" fmla="*/ 44 w 615"/>
                <a:gd name="T51" fmla="*/ 198 h 308"/>
                <a:gd name="T52" fmla="*/ 90 w 615"/>
                <a:gd name="T53" fmla="*/ 207 h 308"/>
                <a:gd name="T54" fmla="*/ 142 w 615"/>
                <a:gd name="T55" fmla="*/ 218 h 308"/>
                <a:gd name="T56" fmla="*/ 253 w 615"/>
                <a:gd name="T57" fmla="*/ 200 h 308"/>
                <a:gd name="T58" fmla="*/ 275 w 615"/>
                <a:gd name="T59" fmla="*/ 195 h 308"/>
                <a:gd name="T60" fmla="*/ 297 w 615"/>
                <a:gd name="T61" fmla="*/ 184 h 308"/>
                <a:gd name="T62" fmla="*/ 335 w 615"/>
                <a:gd name="T63" fmla="*/ 162 h 30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15"/>
                <a:gd name="T97" fmla="*/ 0 h 308"/>
                <a:gd name="T98" fmla="*/ 615 w 615"/>
                <a:gd name="T99" fmla="*/ 308 h 30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15" h="308">
                  <a:moveTo>
                    <a:pt x="601" y="229"/>
                  </a:moveTo>
                  <a:lnTo>
                    <a:pt x="601" y="229"/>
                  </a:lnTo>
                  <a:lnTo>
                    <a:pt x="590" y="229"/>
                  </a:lnTo>
                  <a:lnTo>
                    <a:pt x="608" y="222"/>
                  </a:lnTo>
                  <a:lnTo>
                    <a:pt x="615" y="208"/>
                  </a:lnTo>
                  <a:lnTo>
                    <a:pt x="615" y="197"/>
                  </a:lnTo>
                  <a:lnTo>
                    <a:pt x="612" y="186"/>
                  </a:lnTo>
                  <a:lnTo>
                    <a:pt x="608" y="168"/>
                  </a:lnTo>
                  <a:lnTo>
                    <a:pt x="601" y="154"/>
                  </a:lnTo>
                  <a:lnTo>
                    <a:pt x="601" y="140"/>
                  </a:lnTo>
                  <a:lnTo>
                    <a:pt x="594" y="125"/>
                  </a:lnTo>
                  <a:lnTo>
                    <a:pt x="569" y="100"/>
                  </a:lnTo>
                  <a:lnTo>
                    <a:pt x="569" y="93"/>
                  </a:lnTo>
                  <a:lnTo>
                    <a:pt x="562" y="83"/>
                  </a:lnTo>
                  <a:lnTo>
                    <a:pt x="554" y="75"/>
                  </a:lnTo>
                  <a:lnTo>
                    <a:pt x="544" y="68"/>
                  </a:lnTo>
                  <a:lnTo>
                    <a:pt x="515" y="68"/>
                  </a:lnTo>
                  <a:lnTo>
                    <a:pt x="501" y="54"/>
                  </a:lnTo>
                  <a:lnTo>
                    <a:pt x="483" y="33"/>
                  </a:lnTo>
                  <a:lnTo>
                    <a:pt x="461" y="18"/>
                  </a:lnTo>
                  <a:lnTo>
                    <a:pt x="436" y="11"/>
                  </a:lnTo>
                  <a:lnTo>
                    <a:pt x="408" y="8"/>
                  </a:lnTo>
                  <a:lnTo>
                    <a:pt x="401" y="8"/>
                  </a:lnTo>
                  <a:lnTo>
                    <a:pt x="379" y="4"/>
                  </a:lnTo>
                  <a:lnTo>
                    <a:pt x="336" y="4"/>
                  </a:lnTo>
                  <a:lnTo>
                    <a:pt x="315" y="0"/>
                  </a:lnTo>
                  <a:lnTo>
                    <a:pt x="290" y="4"/>
                  </a:lnTo>
                  <a:lnTo>
                    <a:pt x="265" y="11"/>
                  </a:lnTo>
                  <a:lnTo>
                    <a:pt x="207" y="15"/>
                  </a:lnTo>
                  <a:lnTo>
                    <a:pt x="161" y="15"/>
                  </a:lnTo>
                  <a:lnTo>
                    <a:pt x="154" y="11"/>
                  </a:lnTo>
                  <a:lnTo>
                    <a:pt x="150" y="11"/>
                  </a:lnTo>
                  <a:lnTo>
                    <a:pt x="132" y="15"/>
                  </a:lnTo>
                  <a:lnTo>
                    <a:pt x="111" y="15"/>
                  </a:lnTo>
                  <a:lnTo>
                    <a:pt x="93" y="22"/>
                  </a:lnTo>
                  <a:lnTo>
                    <a:pt x="71" y="22"/>
                  </a:lnTo>
                  <a:lnTo>
                    <a:pt x="61" y="25"/>
                  </a:lnTo>
                  <a:lnTo>
                    <a:pt x="54" y="29"/>
                  </a:lnTo>
                  <a:lnTo>
                    <a:pt x="46" y="47"/>
                  </a:lnTo>
                  <a:lnTo>
                    <a:pt x="43" y="65"/>
                  </a:lnTo>
                  <a:lnTo>
                    <a:pt x="39" y="100"/>
                  </a:lnTo>
                  <a:lnTo>
                    <a:pt x="11" y="158"/>
                  </a:lnTo>
                  <a:lnTo>
                    <a:pt x="3" y="190"/>
                  </a:lnTo>
                  <a:lnTo>
                    <a:pt x="0" y="222"/>
                  </a:lnTo>
                  <a:lnTo>
                    <a:pt x="3" y="233"/>
                  </a:lnTo>
                  <a:lnTo>
                    <a:pt x="7" y="236"/>
                  </a:lnTo>
                  <a:lnTo>
                    <a:pt x="7" y="243"/>
                  </a:lnTo>
                  <a:lnTo>
                    <a:pt x="11" y="251"/>
                  </a:lnTo>
                  <a:lnTo>
                    <a:pt x="14" y="254"/>
                  </a:lnTo>
                  <a:lnTo>
                    <a:pt x="25" y="261"/>
                  </a:lnTo>
                  <a:lnTo>
                    <a:pt x="61" y="276"/>
                  </a:lnTo>
                  <a:lnTo>
                    <a:pt x="79" y="279"/>
                  </a:lnTo>
                  <a:lnTo>
                    <a:pt x="100" y="283"/>
                  </a:lnTo>
                  <a:lnTo>
                    <a:pt x="161" y="293"/>
                  </a:lnTo>
                  <a:lnTo>
                    <a:pt x="222" y="308"/>
                  </a:lnTo>
                  <a:lnTo>
                    <a:pt x="254" y="308"/>
                  </a:lnTo>
                  <a:lnTo>
                    <a:pt x="354" y="290"/>
                  </a:lnTo>
                  <a:lnTo>
                    <a:pt x="454" y="283"/>
                  </a:lnTo>
                  <a:lnTo>
                    <a:pt x="469" y="283"/>
                  </a:lnTo>
                  <a:lnTo>
                    <a:pt x="494" y="276"/>
                  </a:lnTo>
                  <a:lnTo>
                    <a:pt x="515" y="268"/>
                  </a:lnTo>
                  <a:lnTo>
                    <a:pt x="533" y="261"/>
                  </a:lnTo>
                  <a:lnTo>
                    <a:pt x="554" y="251"/>
                  </a:lnTo>
                  <a:lnTo>
                    <a:pt x="601" y="229"/>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905" name="Freeform 40"/>
            <p:cNvSpPr>
              <a:spLocks noChangeAspect="1"/>
            </p:cNvSpPr>
            <p:nvPr/>
          </p:nvSpPr>
          <p:spPr bwMode="auto">
            <a:xfrm>
              <a:off x="3532" y="2401"/>
              <a:ext cx="669" cy="375"/>
            </a:xfrm>
            <a:custGeom>
              <a:avLst/>
              <a:gdLst>
                <a:gd name="T0" fmla="*/ 451 w 898"/>
                <a:gd name="T1" fmla="*/ 294 h 447"/>
                <a:gd name="T2" fmla="*/ 457 w 898"/>
                <a:gd name="T3" fmla="*/ 289 h 447"/>
                <a:gd name="T4" fmla="*/ 475 w 898"/>
                <a:gd name="T5" fmla="*/ 279 h 447"/>
                <a:gd name="T6" fmla="*/ 498 w 898"/>
                <a:gd name="T7" fmla="*/ 247 h 447"/>
                <a:gd name="T8" fmla="*/ 496 w 898"/>
                <a:gd name="T9" fmla="*/ 214 h 447"/>
                <a:gd name="T10" fmla="*/ 491 w 898"/>
                <a:gd name="T11" fmla="*/ 161 h 447"/>
                <a:gd name="T12" fmla="*/ 473 w 898"/>
                <a:gd name="T13" fmla="*/ 101 h 447"/>
                <a:gd name="T14" fmla="*/ 471 w 898"/>
                <a:gd name="T15" fmla="*/ 70 h 447"/>
                <a:gd name="T16" fmla="*/ 447 w 898"/>
                <a:gd name="T17" fmla="*/ 35 h 447"/>
                <a:gd name="T18" fmla="*/ 378 w 898"/>
                <a:gd name="T19" fmla="*/ 30 h 447"/>
                <a:gd name="T20" fmla="*/ 314 w 898"/>
                <a:gd name="T21" fmla="*/ 13 h 447"/>
                <a:gd name="T22" fmla="*/ 262 w 898"/>
                <a:gd name="T23" fmla="*/ 8 h 447"/>
                <a:gd name="T24" fmla="*/ 217 w 898"/>
                <a:gd name="T25" fmla="*/ 8 h 447"/>
                <a:gd name="T26" fmla="*/ 200 w 898"/>
                <a:gd name="T27" fmla="*/ 3 h 447"/>
                <a:gd name="T28" fmla="*/ 171 w 898"/>
                <a:gd name="T29" fmla="*/ 3 h 447"/>
                <a:gd name="T30" fmla="*/ 139 w 898"/>
                <a:gd name="T31" fmla="*/ 13 h 447"/>
                <a:gd name="T32" fmla="*/ 123 w 898"/>
                <a:gd name="T33" fmla="*/ 35 h 447"/>
                <a:gd name="T34" fmla="*/ 115 w 898"/>
                <a:gd name="T35" fmla="*/ 46 h 447"/>
                <a:gd name="T36" fmla="*/ 101 w 898"/>
                <a:gd name="T37" fmla="*/ 64 h 447"/>
                <a:gd name="T38" fmla="*/ 80 w 898"/>
                <a:gd name="T39" fmla="*/ 76 h 447"/>
                <a:gd name="T40" fmla="*/ 60 w 898"/>
                <a:gd name="T41" fmla="*/ 83 h 447"/>
                <a:gd name="T42" fmla="*/ 20 w 898"/>
                <a:gd name="T43" fmla="*/ 101 h 447"/>
                <a:gd name="T44" fmla="*/ 10 w 898"/>
                <a:gd name="T45" fmla="*/ 121 h 447"/>
                <a:gd name="T46" fmla="*/ 4 w 898"/>
                <a:gd name="T47" fmla="*/ 146 h 447"/>
                <a:gd name="T48" fmla="*/ 0 w 898"/>
                <a:gd name="T49" fmla="*/ 191 h 447"/>
                <a:gd name="T50" fmla="*/ 4 w 898"/>
                <a:gd name="T51" fmla="*/ 229 h 447"/>
                <a:gd name="T52" fmla="*/ 36 w 898"/>
                <a:gd name="T53" fmla="*/ 239 h 447"/>
                <a:gd name="T54" fmla="*/ 68 w 898"/>
                <a:gd name="T55" fmla="*/ 267 h 447"/>
                <a:gd name="T56" fmla="*/ 101 w 898"/>
                <a:gd name="T57" fmla="*/ 289 h 447"/>
                <a:gd name="T58" fmla="*/ 125 w 898"/>
                <a:gd name="T59" fmla="*/ 292 h 447"/>
                <a:gd name="T60" fmla="*/ 175 w 898"/>
                <a:gd name="T61" fmla="*/ 294 h 447"/>
                <a:gd name="T62" fmla="*/ 254 w 898"/>
                <a:gd name="T63" fmla="*/ 310 h 447"/>
                <a:gd name="T64" fmla="*/ 332 w 898"/>
                <a:gd name="T65" fmla="*/ 315 h 447"/>
                <a:gd name="T66" fmla="*/ 393 w 898"/>
                <a:gd name="T67" fmla="*/ 307 h 447"/>
                <a:gd name="T68" fmla="*/ 419 w 898"/>
                <a:gd name="T69" fmla="*/ 299 h 447"/>
                <a:gd name="T70" fmla="*/ 429 w 898"/>
                <a:gd name="T71" fmla="*/ 294 h 447"/>
                <a:gd name="T72" fmla="*/ 449 w 898"/>
                <a:gd name="T73" fmla="*/ 292 h 447"/>
                <a:gd name="T74" fmla="*/ 451 w 898"/>
                <a:gd name="T75" fmla="*/ 294 h 4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98"/>
                <a:gd name="T115" fmla="*/ 0 h 447"/>
                <a:gd name="T116" fmla="*/ 898 w 898"/>
                <a:gd name="T117" fmla="*/ 447 h 44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98" h="447">
                  <a:moveTo>
                    <a:pt x="812" y="418"/>
                  </a:moveTo>
                  <a:lnTo>
                    <a:pt x="812" y="418"/>
                  </a:lnTo>
                  <a:lnTo>
                    <a:pt x="812" y="411"/>
                  </a:lnTo>
                  <a:lnTo>
                    <a:pt x="823" y="411"/>
                  </a:lnTo>
                  <a:lnTo>
                    <a:pt x="844" y="404"/>
                  </a:lnTo>
                  <a:lnTo>
                    <a:pt x="855" y="397"/>
                  </a:lnTo>
                  <a:lnTo>
                    <a:pt x="884" y="368"/>
                  </a:lnTo>
                  <a:lnTo>
                    <a:pt x="898" y="351"/>
                  </a:lnTo>
                  <a:lnTo>
                    <a:pt x="898" y="326"/>
                  </a:lnTo>
                  <a:lnTo>
                    <a:pt x="894" y="304"/>
                  </a:lnTo>
                  <a:lnTo>
                    <a:pt x="880" y="258"/>
                  </a:lnTo>
                  <a:lnTo>
                    <a:pt x="884" y="229"/>
                  </a:lnTo>
                  <a:lnTo>
                    <a:pt x="877" y="200"/>
                  </a:lnTo>
                  <a:lnTo>
                    <a:pt x="852" y="143"/>
                  </a:lnTo>
                  <a:lnTo>
                    <a:pt x="848" y="115"/>
                  </a:lnTo>
                  <a:lnTo>
                    <a:pt x="848" y="100"/>
                  </a:lnTo>
                  <a:lnTo>
                    <a:pt x="844" y="90"/>
                  </a:lnTo>
                  <a:lnTo>
                    <a:pt x="805" y="50"/>
                  </a:lnTo>
                  <a:lnTo>
                    <a:pt x="737" y="50"/>
                  </a:lnTo>
                  <a:lnTo>
                    <a:pt x="680" y="43"/>
                  </a:lnTo>
                  <a:lnTo>
                    <a:pt x="623" y="32"/>
                  </a:lnTo>
                  <a:lnTo>
                    <a:pt x="565" y="18"/>
                  </a:lnTo>
                  <a:lnTo>
                    <a:pt x="551" y="18"/>
                  </a:lnTo>
                  <a:lnTo>
                    <a:pt x="472" y="11"/>
                  </a:lnTo>
                  <a:lnTo>
                    <a:pt x="390" y="4"/>
                  </a:lnTo>
                  <a:lnTo>
                    <a:pt x="390" y="11"/>
                  </a:lnTo>
                  <a:lnTo>
                    <a:pt x="390" y="4"/>
                  </a:lnTo>
                  <a:lnTo>
                    <a:pt x="361" y="4"/>
                  </a:lnTo>
                  <a:lnTo>
                    <a:pt x="333" y="0"/>
                  </a:lnTo>
                  <a:lnTo>
                    <a:pt x="308" y="4"/>
                  </a:lnTo>
                  <a:lnTo>
                    <a:pt x="261" y="11"/>
                  </a:lnTo>
                  <a:lnTo>
                    <a:pt x="250" y="18"/>
                  </a:lnTo>
                  <a:lnTo>
                    <a:pt x="240" y="29"/>
                  </a:lnTo>
                  <a:lnTo>
                    <a:pt x="222" y="50"/>
                  </a:lnTo>
                  <a:lnTo>
                    <a:pt x="215" y="54"/>
                  </a:lnTo>
                  <a:lnTo>
                    <a:pt x="208" y="65"/>
                  </a:lnTo>
                  <a:lnTo>
                    <a:pt x="193" y="75"/>
                  </a:lnTo>
                  <a:lnTo>
                    <a:pt x="183" y="90"/>
                  </a:lnTo>
                  <a:lnTo>
                    <a:pt x="161" y="104"/>
                  </a:lnTo>
                  <a:lnTo>
                    <a:pt x="143" y="107"/>
                  </a:lnTo>
                  <a:lnTo>
                    <a:pt x="129" y="111"/>
                  </a:lnTo>
                  <a:lnTo>
                    <a:pt x="107" y="118"/>
                  </a:lnTo>
                  <a:lnTo>
                    <a:pt x="57" y="132"/>
                  </a:lnTo>
                  <a:lnTo>
                    <a:pt x="36" y="143"/>
                  </a:lnTo>
                  <a:lnTo>
                    <a:pt x="22" y="165"/>
                  </a:lnTo>
                  <a:lnTo>
                    <a:pt x="18" y="172"/>
                  </a:lnTo>
                  <a:lnTo>
                    <a:pt x="14" y="172"/>
                  </a:lnTo>
                  <a:lnTo>
                    <a:pt x="7" y="208"/>
                  </a:lnTo>
                  <a:lnTo>
                    <a:pt x="7" y="250"/>
                  </a:lnTo>
                  <a:lnTo>
                    <a:pt x="0" y="272"/>
                  </a:lnTo>
                  <a:lnTo>
                    <a:pt x="0" y="304"/>
                  </a:lnTo>
                  <a:lnTo>
                    <a:pt x="7" y="326"/>
                  </a:lnTo>
                  <a:lnTo>
                    <a:pt x="22" y="340"/>
                  </a:lnTo>
                  <a:lnTo>
                    <a:pt x="64" y="340"/>
                  </a:lnTo>
                  <a:lnTo>
                    <a:pt x="86" y="351"/>
                  </a:lnTo>
                  <a:lnTo>
                    <a:pt x="122" y="379"/>
                  </a:lnTo>
                  <a:lnTo>
                    <a:pt x="154" y="397"/>
                  </a:lnTo>
                  <a:lnTo>
                    <a:pt x="183" y="411"/>
                  </a:lnTo>
                  <a:lnTo>
                    <a:pt x="204" y="411"/>
                  </a:lnTo>
                  <a:lnTo>
                    <a:pt x="225" y="415"/>
                  </a:lnTo>
                  <a:lnTo>
                    <a:pt x="261" y="418"/>
                  </a:lnTo>
                  <a:lnTo>
                    <a:pt x="315" y="418"/>
                  </a:lnTo>
                  <a:lnTo>
                    <a:pt x="390" y="429"/>
                  </a:lnTo>
                  <a:lnTo>
                    <a:pt x="458" y="440"/>
                  </a:lnTo>
                  <a:lnTo>
                    <a:pt x="530" y="447"/>
                  </a:lnTo>
                  <a:lnTo>
                    <a:pt x="598" y="447"/>
                  </a:lnTo>
                  <a:lnTo>
                    <a:pt x="673" y="443"/>
                  </a:lnTo>
                  <a:lnTo>
                    <a:pt x="708" y="436"/>
                  </a:lnTo>
                  <a:lnTo>
                    <a:pt x="744" y="426"/>
                  </a:lnTo>
                  <a:lnTo>
                    <a:pt x="755" y="426"/>
                  </a:lnTo>
                  <a:lnTo>
                    <a:pt x="762" y="422"/>
                  </a:lnTo>
                  <a:lnTo>
                    <a:pt x="773" y="418"/>
                  </a:lnTo>
                  <a:lnTo>
                    <a:pt x="798" y="418"/>
                  </a:lnTo>
                  <a:lnTo>
                    <a:pt x="809" y="415"/>
                  </a:lnTo>
                  <a:lnTo>
                    <a:pt x="812" y="415"/>
                  </a:lnTo>
                  <a:lnTo>
                    <a:pt x="812" y="418"/>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906" name="Freeform 41"/>
            <p:cNvSpPr>
              <a:spLocks noChangeAspect="1"/>
            </p:cNvSpPr>
            <p:nvPr/>
          </p:nvSpPr>
          <p:spPr bwMode="auto">
            <a:xfrm>
              <a:off x="4057" y="2776"/>
              <a:ext cx="5" cy="0"/>
            </a:xfrm>
            <a:custGeom>
              <a:avLst/>
              <a:gdLst>
                <a:gd name="T0" fmla="*/ 0 w 7"/>
                <a:gd name="T1" fmla="*/ 0 w 7"/>
                <a:gd name="T2" fmla="*/ 4 w 7"/>
                <a:gd name="T3" fmla="*/ 0 w 7"/>
                <a:gd name="T4" fmla="*/ 0 60000 65536"/>
                <a:gd name="T5" fmla="*/ 0 60000 65536"/>
                <a:gd name="T6" fmla="*/ 0 60000 65536"/>
                <a:gd name="T7" fmla="*/ 0 60000 65536"/>
                <a:gd name="T8" fmla="*/ 0 w 7"/>
                <a:gd name="T9" fmla="*/ 7 w 7"/>
              </a:gdLst>
              <a:ahLst/>
              <a:cxnLst>
                <a:cxn ang="T4">
                  <a:pos x="T0" y="0"/>
                </a:cxn>
                <a:cxn ang="T5">
                  <a:pos x="T1" y="0"/>
                </a:cxn>
                <a:cxn ang="T6">
                  <a:pos x="T2" y="0"/>
                </a:cxn>
                <a:cxn ang="T7">
                  <a:pos x="T3" y="0"/>
                </a:cxn>
              </a:cxnLst>
              <a:rect l="T8" t="0" r="T9" b="0"/>
              <a:pathLst>
                <a:path w="7">
                  <a:moveTo>
                    <a:pt x="0" y="0"/>
                  </a:moveTo>
                  <a:lnTo>
                    <a:pt x="0" y="0"/>
                  </a:lnTo>
                  <a:lnTo>
                    <a:pt x="7" y="0"/>
                  </a:lnTo>
                  <a:lnTo>
                    <a:pt x="0" y="0"/>
                  </a:lnTo>
                  <a:close/>
                </a:path>
              </a:pathLst>
            </a:custGeom>
            <a:solidFill>
              <a:srgbClr val="FFFFFF"/>
            </a:solidFill>
            <a:ln w="0">
              <a:solidFill>
                <a:srgbClr val="FFFFFF"/>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907" name="Line 42"/>
            <p:cNvSpPr>
              <a:spLocks noChangeAspect="1" noChangeShapeType="1"/>
            </p:cNvSpPr>
            <p:nvPr/>
          </p:nvSpPr>
          <p:spPr bwMode="auto">
            <a:xfrm>
              <a:off x="4869" y="2596"/>
              <a:ext cx="1" cy="1"/>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908" name="Freeform 43"/>
            <p:cNvSpPr>
              <a:spLocks noChangeAspect="1"/>
            </p:cNvSpPr>
            <p:nvPr/>
          </p:nvSpPr>
          <p:spPr bwMode="auto">
            <a:xfrm>
              <a:off x="4675" y="2324"/>
              <a:ext cx="456" cy="248"/>
            </a:xfrm>
            <a:custGeom>
              <a:avLst/>
              <a:gdLst>
                <a:gd name="T0" fmla="*/ 101 w 612"/>
                <a:gd name="T1" fmla="*/ 207 h 297"/>
                <a:gd name="T2" fmla="*/ 135 w 612"/>
                <a:gd name="T3" fmla="*/ 202 h 297"/>
                <a:gd name="T4" fmla="*/ 169 w 612"/>
                <a:gd name="T5" fmla="*/ 202 h 297"/>
                <a:gd name="T6" fmla="*/ 173 w 612"/>
                <a:gd name="T7" fmla="*/ 197 h 297"/>
                <a:gd name="T8" fmla="*/ 268 w 612"/>
                <a:gd name="T9" fmla="*/ 187 h 297"/>
                <a:gd name="T10" fmla="*/ 280 w 612"/>
                <a:gd name="T11" fmla="*/ 187 h 297"/>
                <a:gd name="T12" fmla="*/ 290 w 612"/>
                <a:gd name="T13" fmla="*/ 185 h 297"/>
                <a:gd name="T14" fmla="*/ 306 w 612"/>
                <a:gd name="T15" fmla="*/ 180 h 297"/>
                <a:gd name="T16" fmla="*/ 314 w 612"/>
                <a:gd name="T17" fmla="*/ 170 h 297"/>
                <a:gd name="T18" fmla="*/ 321 w 612"/>
                <a:gd name="T19" fmla="*/ 163 h 297"/>
                <a:gd name="T20" fmla="*/ 332 w 612"/>
                <a:gd name="T21" fmla="*/ 154 h 297"/>
                <a:gd name="T22" fmla="*/ 335 w 612"/>
                <a:gd name="T23" fmla="*/ 152 h 297"/>
                <a:gd name="T24" fmla="*/ 335 w 612"/>
                <a:gd name="T25" fmla="*/ 150 h 297"/>
                <a:gd name="T26" fmla="*/ 340 w 612"/>
                <a:gd name="T27" fmla="*/ 145 h 297"/>
                <a:gd name="T28" fmla="*/ 340 w 612"/>
                <a:gd name="T29" fmla="*/ 137 h 297"/>
                <a:gd name="T30" fmla="*/ 335 w 612"/>
                <a:gd name="T31" fmla="*/ 115 h 297"/>
                <a:gd name="T32" fmla="*/ 332 w 612"/>
                <a:gd name="T33" fmla="*/ 95 h 297"/>
                <a:gd name="T34" fmla="*/ 332 w 612"/>
                <a:gd name="T35" fmla="*/ 85 h 297"/>
                <a:gd name="T36" fmla="*/ 328 w 612"/>
                <a:gd name="T37" fmla="*/ 75 h 297"/>
                <a:gd name="T38" fmla="*/ 323 w 612"/>
                <a:gd name="T39" fmla="*/ 68 h 297"/>
                <a:gd name="T40" fmla="*/ 317 w 612"/>
                <a:gd name="T41" fmla="*/ 63 h 297"/>
                <a:gd name="T42" fmla="*/ 314 w 612"/>
                <a:gd name="T43" fmla="*/ 57 h 297"/>
                <a:gd name="T44" fmla="*/ 308 w 612"/>
                <a:gd name="T45" fmla="*/ 57 h 297"/>
                <a:gd name="T46" fmla="*/ 306 w 612"/>
                <a:gd name="T47" fmla="*/ 53 h 297"/>
                <a:gd name="T48" fmla="*/ 294 w 612"/>
                <a:gd name="T49" fmla="*/ 53 h 297"/>
                <a:gd name="T50" fmla="*/ 286 w 612"/>
                <a:gd name="T51" fmla="*/ 48 h 297"/>
                <a:gd name="T52" fmla="*/ 284 w 612"/>
                <a:gd name="T53" fmla="*/ 48 h 297"/>
                <a:gd name="T54" fmla="*/ 278 w 612"/>
                <a:gd name="T55" fmla="*/ 45 h 297"/>
                <a:gd name="T56" fmla="*/ 276 w 612"/>
                <a:gd name="T57" fmla="*/ 43 h 297"/>
                <a:gd name="T58" fmla="*/ 270 w 612"/>
                <a:gd name="T59" fmla="*/ 30 h 297"/>
                <a:gd name="T60" fmla="*/ 254 w 612"/>
                <a:gd name="T61" fmla="*/ 11 h 297"/>
                <a:gd name="T62" fmla="*/ 246 w 612"/>
                <a:gd name="T63" fmla="*/ 5 h 297"/>
                <a:gd name="T64" fmla="*/ 234 w 612"/>
                <a:gd name="T65" fmla="*/ 0 h 297"/>
                <a:gd name="T66" fmla="*/ 221 w 612"/>
                <a:gd name="T67" fmla="*/ 0 h 297"/>
                <a:gd name="T68" fmla="*/ 210 w 612"/>
                <a:gd name="T69" fmla="*/ 5 h 297"/>
                <a:gd name="T70" fmla="*/ 179 w 612"/>
                <a:gd name="T71" fmla="*/ 5 h 297"/>
                <a:gd name="T72" fmla="*/ 159 w 612"/>
                <a:gd name="T73" fmla="*/ 3 h 297"/>
                <a:gd name="T74" fmla="*/ 141 w 612"/>
                <a:gd name="T75" fmla="*/ 5 h 297"/>
                <a:gd name="T76" fmla="*/ 101 w 612"/>
                <a:gd name="T77" fmla="*/ 11 h 297"/>
                <a:gd name="T78" fmla="*/ 38 w 612"/>
                <a:gd name="T79" fmla="*/ 11 h 297"/>
                <a:gd name="T80" fmla="*/ 31 w 612"/>
                <a:gd name="T81" fmla="*/ 13 h 297"/>
                <a:gd name="T82" fmla="*/ 24 w 612"/>
                <a:gd name="T83" fmla="*/ 15 h 297"/>
                <a:gd name="T84" fmla="*/ 24 w 612"/>
                <a:gd name="T85" fmla="*/ 23 h 297"/>
                <a:gd name="T86" fmla="*/ 20 w 612"/>
                <a:gd name="T87" fmla="*/ 33 h 297"/>
                <a:gd name="T88" fmla="*/ 20 w 612"/>
                <a:gd name="T89" fmla="*/ 48 h 297"/>
                <a:gd name="T90" fmla="*/ 18 w 612"/>
                <a:gd name="T91" fmla="*/ 68 h 297"/>
                <a:gd name="T92" fmla="*/ 14 w 612"/>
                <a:gd name="T93" fmla="*/ 87 h 297"/>
                <a:gd name="T94" fmla="*/ 0 w 612"/>
                <a:gd name="T95" fmla="*/ 122 h 297"/>
                <a:gd name="T96" fmla="*/ 0 w 612"/>
                <a:gd name="T97" fmla="*/ 159 h 297"/>
                <a:gd name="T98" fmla="*/ 1 w 612"/>
                <a:gd name="T99" fmla="*/ 164 h 297"/>
                <a:gd name="T100" fmla="*/ 7 w 612"/>
                <a:gd name="T101" fmla="*/ 170 h 297"/>
                <a:gd name="T102" fmla="*/ 14 w 612"/>
                <a:gd name="T103" fmla="*/ 172 h 297"/>
                <a:gd name="T104" fmla="*/ 16 w 612"/>
                <a:gd name="T105" fmla="*/ 175 h 297"/>
                <a:gd name="T106" fmla="*/ 36 w 612"/>
                <a:gd name="T107" fmla="*/ 187 h 297"/>
                <a:gd name="T108" fmla="*/ 54 w 612"/>
                <a:gd name="T109" fmla="*/ 197 h 297"/>
                <a:gd name="T110" fmla="*/ 72 w 612"/>
                <a:gd name="T111" fmla="*/ 197 h 297"/>
                <a:gd name="T112" fmla="*/ 83 w 612"/>
                <a:gd name="T113" fmla="*/ 202 h 297"/>
                <a:gd name="T114" fmla="*/ 93 w 612"/>
                <a:gd name="T115" fmla="*/ 205 h 297"/>
                <a:gd name="T116" fmla="*/ 97 w 612"/>
                <a:gd name="T117" fmla="*/ 205 h 297"/>
                <a:gd name="T118" fmla="*/ 101 w 612"/>
                <a:gd name="T119" fmla="*/ 207 h 29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12"/>
                <a:gd name="T181" fmla="*/ 0 h 297"/>
                <a:gd name="T182" fmla="*/ 612 w 612"/>
                <a:gd name="T183" fmla="*/ 297 h 29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12" h="297">
                  <a:moveTo>
                    <a:pt x="182" y="297"/>
                  </a:moveTo>
                  <a:lnTo>
                    <a:pt x="243" y="290"/>
                  </a:lnTo>
                  <a:lnTo>
                    <a:pt x="304" y="290"/>
                  </a:lnTo>
                  <a:lnTo>
                    <a:pt x="311" y="283"/>
                  </a:lnTo>
                  <a:lnTo>
                    <a:pt x="483" y="268"/>
                  </a:lnTo>
                  <a:lnTo>
                    <a:pt x="504" y="268"/>
                  </a:lnTo>
                  <a:lnTo>
                    <a:pt x="522" y="265"/>
                  </a:lnTo>
                  <a:lnTo>
                    <a:pt x="551" y="258"/>
                  </a:lnTo>
                  <a:lnTo>
                    <a:pt x="565" y="243"/>
                  </a:lnTo>
                  <a:lnTo>
                    <a:pt x="579" y="233"/>
                  </a:lnTo>
                  <a:lnTo>
                    <a:pt x="597" y="222"/>
                  </a:lnTo>
                  <a:lnTo>
                    <a:pt x="604" y="218"/>
                  </a:lnTo>
                  <a:lnTo>
                    <a:pt x="604" y="215"/>
                  </a:lnTo>
                  <a:lnTo>
                    <a:pt x="612" y="208"/>
                  </a:lnTo>
                  <a:lnTo>
                    <a:pt x="612" y="197"/>
                  </a:lnTo>
                  <a:lnTo>
                    <a:pt x="604" y="165"/>
                  </a:lnTo>
                  <a:lnTo>
                    <a:pt x="597" y="136"/>
                  </a:lnTo>
                  <a:lnTo>
                    <a:pt x="597" y="122"/>
                  </a:lnTo>
                  <a:lnTo>
                    <a:pt x="590" y="108"/>
                  </a:lnTo>
                  <a:lnTo>
                    <a:pt x="583" y="97"/>
                  </a:lnTo>
                  <a:lnTo>
                    <a:pt x="572" y="90"/>
                  </a:lnTo>
                  <a:lnTo>
                    <a:pt x="565" y="82"/>
                  </a:lnTo>
                  <a:lnTo>
                    <a:pt x="554" y="82"/>
                  </a:lnTo>
                  <a:lnTo>
                    <a:pt x="551" y="75"/>
                  </a:lnTo>
                  <a:lnTo>
                    <a:pt x="529" y="75"/>
                  </a:lnTo>
                  <a:lnTo>
                    <a:pt x="515" y="68"/>
                  </a:lnTo>
                  <a:lnTo>
                    <a:pt x="511" y="68"/>
                  </a:lnTo>
                  <a:lnTo>
                    <a:pt x="501" y="65"/>
                  </a:lnTo>
                  <a:lnTo>
                    <a:pt x="497" y="61"/>
                  </a:lnTo>
                  <a:lnTo>
                    <a:pt x="486" y="43"/>
                  </a:lnTo>
                  <a:lnTo>
                    <a:pt x="458" y="15"/>
                  </a:lnTo>
                  <a:lnTo>
                    <a:pt x="443" y="7"/>
                  </a:lnTo>
                  <a:lnTo>
                    <a:pt x="422" y="0"/>
                  </a:lnTo>
                  <a:lnTo>
                    <a:pt x="397" y="0"/>
                  </a:lnTo>
                  <a:lnTo>
                    <a:pt x="379" y="7"/>
                  </a:lnTo>
                  <a:lnTo>
                    <a:pt x="322" y="7"/>
                  </a:lnTo>
                  <a:lnTo>
                    <a:pt x="286" y="4"/>
                  </a:lnTo>
                  <a:lnTo>
                    <a:pt x="254" y="7"/>
                  </a:lnTo>
                  <a:lnTo>
                    <a:pt x="182" y="15"/>
                  </a:lnTo>
                  <a:lnTo>
                    <a:pt x="68" y="15"/>
                  </a:lnTo>
                  <a:lnTo>
                    <a:pt x="57" y="18"/>
                  </a:lnTo>
                  <a:lnTo>
                    <a:pt x="43" y="22"/>
                  </a:lnTo>
                  <a:lnTo>
                    <a:pt x="43" y="32"/>
                  </a:lnTo>
                  <a:lnTo>
                    <a:pt x="36" y="47"/>
                  </a:lnTo>
                  <a:lnTo>
                    <a:pt x="36" y="68"/>
                  </a:lnTo>
                  <a:lnTo>
                    <a:pt x="32" y="97"/>
                  </a:lnTo>
                  <a:lnTo>
                    <a:pt x="25" y="125"/>
                  </a:lnTo>
                  <a:lnTo>
                    <a:pt x="0" y="175"/>
                  </a:lnTo>
                  <a:lnTo>
                    <a:pt x="0" y="229"/>
                  </a:lnTo>
                  <a:lnTo>
                    <a:pt x="3" y="236"/>
                  </a:lnTo>
                  <a:lnTo>
                    <a:pt x="14" y="243"/>
                  </a:lnTo>
                  <a:lnTo>
                    <a:pt x="25" y="247"/>
                  </a:lnTo>
                  <a:lnTo>
                    <a:pt x="28" y="251"/>
                  </a:lnTo>
                  <a:lnTo>
                    <a:pt x="64" y="268"/>
                  </a:lnTo>
                  <a:lnTo>
                    <a:pt x="96" y="283"/>
                  </a:lnTo>
                  <a:lnTo>
                    <a:pt x="129" y="283"/>
                  </a:lnTo>
                  <a:lnTo>
                    <a:pt x="150" y="290"/>
                  </a:lnTo>
                  <a:lnTo>
                    <a:pt x="168" y="293"/>
                  </a:lnTo>
                  <a:lnTo>
                    <a:pt x="175" y="293"/>
                  </a:lnTo>
                  <a:lnTo>
                    <a:pt x="182" y="297"/>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909" name="Freeform 44"/>
            <p:cNvSpPr>
              <a:spLocks noChangeAspect="1"/>
            </p:cNvSpPr>
            <p:nvPr/>
          </p:nvSpPr>
          <p:spPr bwMode="auto">
            <a:xfrm>
              <a:off x="3359" y="2501"/>
              <a:ext cx="24" cy="0"/>
            </a:xfrm>
            <a:custGeom>
              <a:avLst/>
              <a:gdLst>
                <a:gd name="T0" fmla="*/ 18 w 32"/>
                <a:gd name="T1" fmla="*/ 0 w 32"/>
                <a:gd name="T2" fmla="*/ 18 w 32"/>
                <a:gd name="T3" fmla="*/ 0 60000 65536"/>
                <a:gd name="T4" fmla="*/ 0 60000 65536"/>
                <a:gd name="T5" fmla="*/ 0 60000 65536"/>
                <a:gd name="T6" fmla="*/ 0 w 32"/>
                <a:gd name="T7" fmla="*/ 32 w 32"/>
              </a:gdLst>
              <a:ahLst/>
              <a:cxnLst>
                <a:cxn ang="T3">
                  <a:pos x="T0" y="0"/>
                </a:cxn>
                <a:cxn ang="T4">
                  <a:pos x="T1" y="0"/>
                </a:cxn>
                <a:cxn ang="T5">
                  <a:pos x="T2" y="0"/>
                </a:cxn>
              </a:cxnLst>
              <a:rect l="T6" t="0" r="T7" b="0"/>
              <a:pathLst>
                <a:path w="32">
                  <a:moveTo>
                    <a:pt x="32" y="0"/>
                  </a:moveTo>
                  <a:lnTo>
                    <a:pt x="0" y="0"/>
                  </a:lnTo>
                  <a:lnTo>
                    <a:pt x="32" y="0"/>
                  </a:lnTo>
                  <a:close/>
                </a:path>
              </a:pathLst>
            </a:custGeom>
            <a:solidFill>
              <a:srgbClr val="FFFFFF"/>
            </a:solidFill>
            <a:ln w="0">
              <a:solidFill>
                <a:srgbClr val="FFFFFF"/>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910" name="Freeform 45"/>
            <p:cNvSpPr>
              <a:spLocks noChangeAspect="1"/>
            </p:cNvSpPr>
            <p:nvPr/>
          </p:nvSpPr>
          <p:spPr bwMode="auto">
            <a:xfrm>
              <a:off x="3078" y="2296"/>
              <a:ext cx="587" cy="205"/>
            </a:xfrm>
            <a:custGeom>
              <a:avLst/>
              <a:gdLst>
                <a:gd name="T0" fmla="*/ 145 w 787"/>
                <a:gd name="T1" fmla="*/ 173 h 243"/>
                <a:gd name="T2" fmla="*/ 185 w 787"/>
                <a:gd name="T3" fmla="*/ 173 h 243"/>
                <a:gd name="T4" fmla="*/ 223 w 787"/>
                <a:gd name="T5" fmla="*/ 168 h 243"/>
                <a:gd name="T6" fmla="*/ 235 w 787"/>
                <a:gd name="T7" fmla="*/ 168 h 243"/>
                <a:gd name="T8" fmla="*/ 251 w 787"/>
                <a:gd name="T9" fmla="*/ 163 h 243"/>
                <a:gd name="T10" fmla="*/ 265 w 787"/>
                <a:gd name="T11" fmla="*/ 163 h 243"/>
                <a:gd name="T12" fmla="*/ 310 w 787"/>
                <a:gd name="T13" fmla="*/ 158 h 243"/>
                <a:gd name="T14" fmla="*/ 354 w 787"/>
                <a:gd name="T15" fmla="*/ 153 h 243"/>
                <a:gd name="T16" fmla="*/ 362 w 787"/>
                <a:gd name="T17" fmla="*/ 145 h 243"/>
                <a:gd name="T18" fmla="*/ 370 w 787"/>
                <a:gd name="T19" fmla="*/ 140 h 243"/>
                <a:gd name="T20" fmla="*/ 384 w 787"/>
                <a:gd name="T21" fmla="*/ 135 h 243"/>
                <a:gd name="T22" fmla="*/ 406 w 787"/>
                <a:gd name="T23" fmla="*/ 115 h 243"/>
                <a:gd name="T24" fmla="*/ 428 w 787"/>
                <a:gd name="T25" fmla="*/ 97 h 243"/>
                <a:gd name="T26" fmla="*/ 432 w 787"/>
                <a:gd name="T27" fmla="*/ 97 h 243"/>
                <a:gd name="T28" fmla="*/ 436 w 787"/>
                <a:gd name="T29" fmla="*/ 92 h 243"/>
                <a:gd name="T30" fmla="*/ 436 w 787"/>
                <a:gd name="T31" fmla="*/ 87 h 243"/>
                <a:gd name="T32" fmla="*/ 438 w 787"/>
                <a:gd name="T33" fmla="*/ 79 h 243"/>
                <a:gd name="T34" fmla="*/ 436 w 787"/>
                <a:gd name="T35" fmla="*/ 66 h 243"/>
                <a:gd name="T36" fmla="*/ 428 w 787"/>
                <a:gd name="T37" fmla="*/ 43 h 243"/>
                <a:gd name="T38" fmla="*/ 424 w 787"/>
                <a:gd name="T39" fmla="*/ 10 h 243"/>
                <a:gd name="T40" fmla="*/ 418 w 787"/>
                <a:gd name="T41" fmla="*/ 5 h 243"/>
                <a:gd name="T42" fmla="*/ 324 w 787"/>
                <a:gd name="T43" fmla="*/ 0 h 243"/>
                <a:gd name="T44" fmla="*/ 4 w 787"/>
                <a:gd name="T45" fmla="*/ 0 h 243"/>
                <a:gd name="T46" fmla="*/ 0 w 787"/>
                <a:gd name="T47" fmla="*/ 63 h 243"/>
                <a:gd name="T48" fmla="*/ 0 w 787"/>
                <a:gd name="T49" fmla="*/ 115 h 243"/>
                <a:gd name="T50" fmla="*/ 1 w 787"/>
                <a:gd name="T51" fmla="*/ 122 h 243"/>
                <a:gd name="T52" fmla="*/ 1 w 787"/>
                <a:gd name="T53" fmla="*/ 125 h 243"/>
                <a:gd name="T54" fmla="*/ 0 w 787"/>
                <a:gd name="T55" fmla="*/ 125 h 243"/>
                <a:gd name="T56" fmla="*/ 0 w 787"/>
                <a:gd name="T57" fmla="*/ 130 h 243"/>
                <a:gd name="T58" fmla="*/ 4 w 787"/>
                <a:gd name="T59" fmla="*/ 135 h 243"/>
                <a:gd name="T60" fmla="*/ 10 w 787"/>
                <a:gd name="T61" fmla="*/ 135 h 243"/>
                <a:gd name="T62" fmla="*/ 36 w 787"/>
                <a:gd name="T63" fmla="*/ 148 h 243"/>
                <a:gd name="T64" fmla="*/ 63 w 787"/>
                <a:gd name="T65" fmla="*/ 158 h 243"/>
                <a:gd name="T66" fmla="*/ 115 w 787"/>
                <a:gd name="T67" fmla="*/ 173 h 243"/>
                <a:gd name="T68" fmla="*/ 145 w 787"/>
                <a:gd name="T69" fmla="*/ 173 h 2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87"/>
                <a:gd name="T106" fmla="*/ 0 h 243"/>
                <a:gd name="T107" fmla="*/ 787 w 787"/>
                <a:gd name="T108" fmla="*/ 243 h 24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87" h="243">
                  <a:moveTo>
                    <a:pt x="261" y="243"/>
                  </a:moveTo>
                  <a:lnTo>
                    <a:pt x="333" y="243"/>
                  </a:lnTo>
                  <a:lnTo>
                    <a:pt x="401" y="236"/>
                  </a:lnTo>
                  <a:lnTo>
                    <a:pt x="422" y="236"/>
                  </a:lnTo>
                  <a:lnTo>
                    <a:pt x="451" y="229"/>
                  </a:lnTo>
                  <a:lnTo>
                    <a:pt x="476" y="229"/>
                  </a:lnTo>
                  <a:lnTo>
                    <a:pt x="558" y="222"/>
                  </a:lnTo>
                  <a:lnTo>
                    <a:pt x="637" y="215"/>
                  </a:lnTo>
                  <a:lnTo>
                    <a:pt x="651" y="204"/>
                  </a:lnTo>
                  <a:lnTo>
                    <a:pt x="665" y="197"/>
                  </a:lnTo>
                  <a:lnTo>
                    <a:pt x="690" y="190"/>
                  </a:lnTo>
                  <a:lnTo>
                    <a:pt x="730" y="161"/>
                  </a:lnTo>
                  <a:lnTo>
                    <a:pt x="769" y="136"/>
                  </a:lnTo>
                  <a:lnTo>
                    <a:pt x="776" y="136"/>
                  </a:lnTo>
                  <a:lnTo>
                    <a:pt x="783" y="129"/>
                  </a:lnTo>
                  <a:lnTo>
                    <a:pt x="783" y="122"/>
                  </a:lnTo>
                  <a:lnTo>
                    <a:pt x="787" y="111"/>
                  </a:lnTo>
                  <a:lnTo>
                    <a:pt x="783" y="93"/>
                  </a:lnTo>
                  <a:lnTo>
                    <a:pt x="769" y="61"/>
                  </a:lnTo>
                  <a:lnTo>
                    <a:pt x="762" y="14"/>
                  </a:lnTo>
                  <a:lnTo>
                    <a:pt x="751" y="7"/>
                  </a:lnTo>
                  <a:lnTo>
                    <a:pt x="583" y="0"/>
                  </a:lnTo>
                  <a:lnTo>
                    <a:pt x="7" y="0"/>
                  </a:lnTo>
                  <a:lnTo>
                    <a:pt x="0" y="89"/>
                  </a:lnTo>
                  <a:lnTo>
                    <a:pt x="0" y="161"/>
                  </a:lnTo>
                  <a:lnTo>
                    <a:pt x="3" y="172"/>
                  </a:lnTo>
                  <a:lnTo>
                    <a:pt x="3" y="175"/>
                  </a:lnTo>
                  <a:lnTo>
                    <a:pt x="0" y="175"/>
                  </a:lnTo>
                  <a:lnTo>
                    <a:pt x="0" y="182"/>
                  </a:lnTo>
                  <a:lnTo>
                    <a:pt x="7" y="190"/>
                  </a:lnTo>
                  <a:lnTo>
                    <a:pt x="18" y="190"/>
                  </a:lnTo>
                  <a:lnTo>
                    <a:pt x="64" y="207"/>
                  </a:lnTo>
                  <a:lnTo>
                    <a:pt x="114" y="222"/>
                  </a:lnTo>
                  <a:lnTo>
                    <a:pt x="207" y="243"/>
                  </a:lnTo>
                  <a:lnTo>
                    <a:pt x="261" y="243"/>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911" name="Freeform 46"/>
            <p:cNvSpPr>
              <a:spLocks noChangeAspect="1"/>
            </p:cNvSpPr>
            <p:nvPr/>
          </p:nvSpPr>
          <p:spPr bwMode="auto">
            <a:xfrm>
              <a:off x="5138" y="2483"/>
              <a:ext cx="6" cy="11"/>
            </a:xfrm>
            <a:custGeom>
              <a:avLst/>
              <a:gdLst>
                <a:gd name="T0" fmla="*/ 4 w 8"/>
                <a:gd name="T1" fmla="*/ 9 h 14"/>
                <a:gd name="T2" fmla="*/ 0 w 8"/>
                <a:gd name="T3" fmla="*/ 0 h 14"/>
                <a:gd name="T4" fmla="*/ 4 w 8"/>
                <a:gd name="T5" fmla="*/ 9 h 14"/>
                <a:gd name="T6" fmla="*/ 0 60000 65536"/>
                <a:gd name="T7" fmla="*/ 0 60000 65536"/>
                <a:gd name="T8" fmla="*/ 0 60000 65536"/>
                <a:gd name="T9" fmla="*/ 0 w 8"/>
                <a:gd name="T10" fmla="*/ 0 h 14"/>
                <a:gd name="T11" fmla="*/ 8 w 8"/>
                <a:gd name="T12" fmla="*/ 14 h 14"/>
              </a:gdLst>
              <a:ahLst/>
              <a:cxnLst>
                <a:cxn ang="T6">
                  <a:pos x="T0" y="T1"/>
                </a:cxn>
                <a:cxn ang="T7">
                  <a:pos x="T2" y="T3"/>
                </a:cxn>
                <a:cxn ang="T8">
                  <a:pos x="T4" y="T5"/>
                </a:cxn>
              </a:cxnLst>
              <a:rect l="T9" t="T10" r="T11" b="T12"/>
              <a:pathLst>
                <a:path w="8" h="14">
                  <a:moveTo>
                    <a:pt x="8" y="14"/>
                  </a:moveTo>
                  <a:lnTo>
                    <a:pt x="0" y="0"/>
                  </a:lnTo>
                  <a:lnTo>
                    <a:pt x="8" y="14"/>
                  </a:lnTo>
                  <a:close/>
                </a:path>
              </a:pathLst>
            </a:custGeom>
            <a:solidFill>
              <a:srgbClr val="FFFFFF"/>
            </a:solidFill>
            <a:ln w="0">
              <a:solidFill>
                <a:srgbClr val="FFFFFF"/>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912" name="Freeform 47"/>
            <p:cNvSpPr>
              <a:spLocks noChangeAspect="1"/>
            </p:cNvSpPr>
            <p:nvPr/>
          </p:nvSpPr>
          <p:spPr bwMode="auto">
            <a:xfrm>
              <a:off x="3679" y="2299"/>
              <a:ext cx="673" cy="111"/>
            </a:xfrm>
            <a:custGeom>
              <a:avLst/>
              <a:gdLst>
                <a:gd name="T0" fmla="*/ 311 w 905"/>
                <a:gd name="T1" fmla="*/ 93 h 132"/>
                <a:gd name="T2" fmla="*/ 344 w 905"/>
                <a:gd name="T3" fmla="*/ 93 h 132"/>
                <a:gd name="T4" fmla="*/ 370 w 905"/>
                <a:gd name="T5" fmla="*/ 86 h 132"/>
                <a:gd name="T6" fmla="*/ 393 w 905"/>
                <a:gd name="T7" fmla="*/ 83 h 132"/>
                <a:gd name="T8" fmla="*/ 404 w 905"/>
                <a:gd name="T9" fmla="*/ 83 h 132"/>
                <a:gd name="T10" fmla="*/ 422 w 905"/>
                <a:gd name="T11" fmla="*/ 81 h 132"/>
                <a:gd name="T12" fmla="*/ 431 w 905"/>
                <a:gd name="T13" fmla="*/ 77 h 132"/>
                <a:gd name="T14" fmla="*/ 437 w 905"/>
                <a:gd name="T15" fmla="*/ 77 h 132"/>
                <a:gd name="T16" fmla="*/ 457 w 905"/>
                <a:gd name="T17" fmla="*/ 71 h 132"/>
                <a:gd name="T18" fmla="*/ 474 w 905"/>
                <a:gd name="T19" fmla="*/ 60 h 132"/>
                <a:gd name="T20" fmla="*/ 479 w 905"/>
                <a:gd name="T21" fmla="*/ 50 h 132"/>
                <a:gd name="T22" fmla="*/ 491 w 905"/>
                <a:gd name="T23" fmla="*/ 40 h 132"/>
                <a:gd name="T24" fmla="*/ 497 w 905"/>
                <a:gd name="T25" fmla="*/ 23 h 132"/>
                <a:gd name="T26" fmla="*/ 498 w 905"/>
                <a:gd name="T27" fmla="*/ 13 h 132"/>
                <a:gd name="T28" fmla="*/ 500 w 905"/>
                <a:gd name="T29" fmla="*/ 7 h 132"/>
                <a:gd name="T30" fmla="*/ 500 w 905"/>
                <a:gd name="T31" fmla="*/ 5 h 132"/>
                <a:gd name="T32" fmla="*/ 495 w 905"/>
                <a:gd name="T33" fmla="*/ 5 h 132"/>
                <a:gd name="T34" fmla="*/ 493 w 905"/>
                <a:gd name="T35" fmla="*/ 3 h 132"/>
                <a:gd name="T36" fmla="*/ 251 w 905"/>
                <a:gd name="T37" fmla="*/ 3 h 132"/>
                <a:gd name="T38" fmla="*/ 239 w 905"/>
                <a:gd name="T39" fmla="*/ 0 h 132"/>
                <a:gd name="T40" fmla="*/ 0 w 905"/>
                <a:gd name="T41" fmla="*/ 0 h 132"/>
                <a:gd name="T42" fmla="*/ 0 w 905"/>
                <a:gd name="T43" fmla="*/ 10 h 132"/>
                <a:gd name="T44" fmla="*/ 4 w 905"/>
                <a:gd name="T45" fmla="*/ 13 h 132"/>
                <a:gd name="T46" fmla="*/ 14 w 905"/>
                <a:gd name="T47" fmla="*/ 15 h 132"/>
                <a:gd name="T48" fmla="*/ 22 w 905"/>
                <a:gd name="T49" fmla="*/ 23 h 132"/>
                <a:gd name="T50" fmla="*/ 31 w 905"/>
                <a:gd name="T51" fmla="*/ 24 h 132"/>
                <a:gd name="T52" fmla="*/ 38 w 905"/>
                <a:gd name="T53" fmla="*/ 28 h 132"/>
                <a:gd name="T54" fmla="*/ 45 w 905"/>
                <a:gd name="T55" fmla="*/ 33 h 132"/>
                <a:gd name="T56" fmla="*/ 53 w 905"/>
                <a:gd name="T57" fmla="*/ 40 h 132"/>
                <a:gd name="T58" fmla="*/ 67 w 905"/>
                <a:gd name="T59" fmla="*/ 56 h 132"/>
                <a:gd name="T60" fmla="*/ 89 w 905"/>
                <a:gd name="T61" fmla="*/ 63 h 132"/>
                <a:gd name="T62" fmla="*/ 111 w 905"/>
                <a:gd name="T63" fmla="*/ 73 h 132"/>
                <a:gd name="T64" fmla="*/ 115 w 905"/>
                <a:gd name="T65" fmla="*/ 73 h 132"/>
                <a:gd name="T66" fmla="*/ 120 w 905"/>
                <a:gd name="T67" fmla="*/ 77 h 132"/>
                <a:gd name="T68" fmla="*/ 126 w 905"/>
                <a:gd name="T69" fmla="*/ 77 h 132"/>
                <a:gd name="T70" fmla="*/ 156 w 905"/>
                <a:gd name="T71" fmla="*/ 81 h 132"/>
                <a:gd name="T72" fmla="*/ 172 w 905"/>
                <a:gd name="T73" fmla="*/ 81 h 132"/>
                <a:gd name="T74" fmla="*/ 186 w 905"/>
                <a:gd name="T75" fmla="*/ 77 h 132"/>
                <a:gd name="T76" fmla="*/ 188 w 905"/>
                <a:gd name="T77" fmla="*/ 81 h 132"/>
                <a:gd name="T78" fmla="*/ 192 w 905"/>
                <a:gd name="T79" fmla="*/ 81 h 132"/>
                <a:gd name="T80" fmla="*/ 199 w 905"/>
                <a:gd name="T81" fmla="*/ 77 h 132"/>
                <a:gd name="T82" fmla="*/ 222 w 905"/>
                <a:gd name="T83" fmla="*/ 86 h 132"/>
                <a:gd name="T84" fmla="*/ 245 w 905"/>
                <a:gd name="T85" fmla="*/ 88 h 132"/>
                <a:gd name="T86" fmla="*/ 279 w 905"/>
                <a:gd name="T87" fmla="*/ 88 h 132"/>
                <a:gd name="T88" fmla="*/ 311 w 905"/>
                <a:gd name="T89" fmla="*/ 93 h 1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05"/>
                <a:gd name="T136" fmla="*/ 0 h 132"/>
                <a:gd name="T137" fmla="*/ 905 w 905"/>
                <a:gd name="T138" fmla="*/ 132 h 1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05" h="132">
                  <a:moveTo>
                    <a:pt x="562" y="132"/>
                  </a:moveTo>
                  <a:lnTo>
                    <a:pt x="622" y="132"/>
                  </a:lnTo>
                  <a:lnTo>
                    <a:pt x="669" y="121"/>
                  </a:lnTo>
                  <a:lnTo>
                    <a:pt x="712" y="118"/>
                  </a:lnTo>
                  <a:lnTo>
                    <a:pt x="730" y="118"/>
                  </a:lnTo>
                  <a:lnTo>
                    <a:pt x="762" y="114"/>
                  </a:lnTo>
                  <a:lnTo>
                    <a:pt x="780" y="110"/>
                  </a:lnTo>
                  <a:lnTo>
                    <a:pt x="790" y="110"/>
                  </a:lnTo>
                  <a:lnTo>
                    <a:pt x="826" y="100"/>
                  </a:lnTo>
                  <a:lnTo>
                    <a:pt x="858" y="85"/>
                  </a:lnTo>
                  <a:lnTo>
                    <a:pt x="866" y="71"/>
                  </a:lnTo>
                  <a:lnTo>
                    <a:pt x="887" y="57"/>
                  </a:lnTo>
                  <a:lnTo>
                    <a:pt x="898" y="32"/>
                  </a:lnTo>
                  <a:lnTo>
                    <a:pt x="901" y="18"/>
                  </a:lnTo>
                  <a:lnTo>
                    <a:pt x="905" y="10"/>
                  </a:lnTo>
                  <a:lnTo>
                    <a:pt x="905" y="7"/>
                  </a:lnTo>
                  <a:lnTo>
                    <a:pt x="894" y="7"/>
                  </a:lnTo>
                  <a:lnTo>
                    <a:pt x="891" y="3"/>
                  </a:lnTo>
                  <a:lnTo>
                    <a:pt x="454" y="3"/>
                  </a:lnTo>
                  <a:lnTo>
                    <a:pt x="433" y="0"/>
                  </a:lnTo>
                  <a:lnTo>
                    <a:pt x="0" y="0"/>
                  </a:lnTo>
                  <a:lnTo>
                    <a:pt x="0" y="14"/>
                  </a:lnTo>
                  <a:lnTo>
                    <a:pt x="7" y="18"/>
                  </a:lnTo>
                  <a:lnTo>
                    <a:pt x="25" y="21"/>
                  </a:lnTo>
                  <a:lnTo>
                    <a:pt x="39" y="32"/>
                  </a:lnTo>
                  <a:lnTo>
                    <a:pt x="57" y="35"/>
                  </a:lnTo>
                  <a:lnTo>
                    <a:pt x="68" y="39"/>
                  </a:lnTo>
                  <a:lnTo>
                    <a:pt x="82" y="46"/>
                  </a:lnTo>
                  <a:lnTo>
                    <a:pt x="96" y="57"/>
                  </a:lnTo>
                  <a:lnTo>
                    <a:pt x="121" y="78"/>
                  </a:lnTo>
                  <a:lnTo>
                    <a:pt x="161" y="89"/>
                  </a:lnTo>
                  <a:lnTo>
                    <a:pt x="200" y="103"/>
                  </a:lnTo>
                  <a:lnTo>
                    <a:pt x="207" y="103"/>
                  </a:lnTo>
                  <a:lnTo>
                    <a:pt x="218" y="110"/>
                  </a:lnTo>
                  <a:lnTo>
                    <a:pt x="229" y="110"/>
                  </a:lnTo>
                  <a:lnTo>
                    <a:pt x="282" y="114"/>
                  </a:lnTo>
                  <a:lnTo>
                    <a:pt x="311" y="114"/>
                  </a:lnTo>
                  <a:lnTo>
                    <a:pt x="336" y="110"/>
                  </a:lnTo>
                  <a:lnTo>
                    <a:pt x="340" y="114"/>
                  </a:lnTo>
                  <a:lnTo>
                    <a:pt x="347" y="114"/>
                  </a:lnTo>
                  <a:lnTo>
                    <a:pt x="361" y="110"/>
                  </a:lnTo>
                  <a:lnTo>
                    <a:pt x="401" y="121"/>
                  </a:lnTo>
                  <a:lnTo>
                    <a:pt x="443" y="125"/>
                  </a:lnTo>
                  <a:lnTo>
                    <a:pt x="504" y="125"/>
                  </a:lnTo>
                  <a:lnTo>
                    <a:pt x="562" y="132"/>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913" name="Line 48"/>
            <p:cNvSpPr>
              <a:spLocks noChangeAspect="1" noChangeShapeType="1"/>
            </p:cNvSpPr>
            <p:nvPr/>
          </p:nvSpPr>
          <p:spPr bwMode="auto">
            <a:xfrm>
              <a:off x="4343" y="2392"/>
              <a:ext cx="5" cy="1"/>
            </a:xfrm>
            <a:prstGeom prst="line">
              <a:avLst/>
            </a:prstGeom>
            <a:noFill/>
            <a:ln w="0">
              <a:solidFill>
                <a:srgbClr val="FFFFFF"/>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914" name="Line 49"/>
            <p:cNvSpPr>
              <a:spLocks noChangeAspect="1" noChangeShapeType="1"/>
            </p:cNvSpPr>
            <p:nvPr/>
          </p:nvSpPr>
          <p:spPr bwMode="auto">
            <a:xfrm>
              <a:off x="4490" y="2378"/>
              <a:ext cx="2" cy="1"/>
            </a:xfrm>
            <a:prstGeom prst="line">
              <a:avLst/>
            </a:prstGeom>
            <a:noFill/>
            <a:ln w="0">
              <a:solidFill>
                <a:srgbClr val="FFFFFF"/>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915" name="Freeform 50"/>
            <p:cNvSpPr>
              <a:spLocks noChangeAspect="1"/>
            </p:cNvSpPr>
            <p:nvPr/>
          </p:nvSpPr>
          <p:spPr bwMode="auto">
            <a:xfrm>
              <a:off x="3652" y="2296"/>
              <a:ext cx="0" cy="7"/>
            </a:xfrm>
            <a:custGeom>
              <a:avLst/>
              <a:gdLst>
                <a:gd name="T0" fmla="*/ 7 h 7"/>
                <a:gd name="T1" fmla="*/ 7 h 7"/>
                <a:gd name="T2" fmla="*/ 0 h 7"/>
                <a:gd name="T3" fmla="*/ 7 h 7"/>
                <a:gd name="T4" fmla="*/ 0 60000 65536"/>
                <a:gd name="T5" fmla="*/ 0 60000 65536"/>
                <a:gd name="T6" fmla="*/ 0 60000 65536"/>
                <a:gd name="T7" fmla="*/ 0 60000 65536"/>
                <a:gd name="T8" fmla="*/ 0 h 7"/>
                <a:gd name="T9" fmla="*/ 7 h 7"/>
              </a:gdLst>
              <a:ahLst/>
              <a:cxnLst>
                <a:cxn ang="T4">
                  <a:pos x="0" y="T0"/>
                </a:cxn>
                <a:cxn ang="T5">
                  <a:pos x="0" y="T1"/>
                </a:cxn>
                <a:cxn ang="T6">
                  <a:pos x="0" y="T2"/>
                </a:cxn>
                <a:cxn ang="T7">
                  <a:pos x="0" y="T3"/>
                </a:cxn>
              </a:cxnLst>
              <a:rect l="0" t="T8" r="0" b="T9"/>
              <a:pathLst>
                <a:path h="7">
                  <a:moveTo>
                    <a:pt x="0" y="7"/>
                  </a:moveTo>
                  <a:lnTo>
                    <a:pt x="0" y="7"/>
                  </a:lnTo>
                  <a:lnTo>
                    <a:pt x="0" y="0"/>
                  </a:lnTo>
                  <a:lnTo>
                    <a:pt x="0" y="7"/>
                  </a:lnTo>
                  <a:close/>
                </a:path>
              </a:pathLst>
            </a:custGeom>
            <a:solidFill>
              <a:srgbClr val="FFFFFF"/>
            </a:solidFill>
            <a:ln w="0">
              <a:solidFill>
                <a:srgbClr val="FFFFFF"/>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916" name="Freeform 51"/>
            <p:cNvSpPr>
              <a:spLocks noChangeAspect="1"/>
            </p:cNvSpPr>
            <p:nvPr/>
          </p:nvSpPr>
          <p:spPr bwMode="auto">
            <a:xfrm>
              <a:off x="4385" y="2303"/>
              <a:ext cx="287" cy="77"/>
            </a:xfrm>
            <a:custGeom>
              <a:avLst/>
              <a:gdLst>
                <a:gd name="T0" fmla="*/ 213 w 386"/>
                <a:gd name="T1" fmla="*/ 0 h 93"/>
                <a:gd name="T2" fmla="*/ 0 w 386"/>
                <a:gd name="T3" fmla="*/ 0 h 93"/>
                <a:gd name="T4" fmla="*/ 4 w 386"/>
                <a:gd name="T5" fmla="*/ 10 h 93"/>
                <a:gd name="T6" fmla="*/ 6 w 386"/>
                <a:gd name="T7" fmla="*/ 10 h 93"/>
                <a:gd name="T8" fmla="*/ 7 w 386"/>
                <a:gd name="T9" fmla="*/ 15 h 93"/>
                <a:gd name="T10" fmla="*/ 7 w 386"/>
                <a:gd name="T11" fmla="*/ 17 h 93"/>
                <a:gd name="T12" fmla="*/ 12 w 386"/>
                <a:gd name="T13" fmla="*/ 17 h 93"/>
                <a:gd name="T14" fmla="*/ 33 w 386"/>
                <a:gd name="T15" fmla="*/ 32 h 93"/>
                <a:gd name="T16" fmla="*/ 44 w 386"/>
                <a:gd name="T17" fmla="*/ 39 h 93"/>
                <a:gd name="T18" fmla="*/ 53 w 386"/>
                <a:gd name="T19" fmla="*/ 54 h 93"/>
                <a:gd name="T20" fmla="*/ 57 w 386"/>
                <a:gd name="T21" fmla="*/ 54 h 93"/>
                <a:gd name="T22" fmla="*/ 63 w 386"/>
                <a:gd name="T23" fmla="*/ 62 h 93"/>
                <a:gd name="T24" fmla="*/ 71 w 386"/>
                <a:gd name="T25" fmla="*/ 64 h 93"/>
                <a:gd name="T26" fmla="*/ 93 w 386"/>
                <a:gd name="T27" fmla="*/ 62 h 93"/>
                <a:gd name="T28" fmla="*/ 117 w 386"/>
                <a:gd name="T29" fmla="*/ 56 h 93"/>
                <a:gd name="T30" fmla="*/ 141 w 386"/>
                <a:gd name="T31" fmla="*/ 54 h 93"/>
                <a:gd name="T32" fmla="*/ 168 w 386"/>
                <a:gd name="T33" fmla="*/ 54 h 93"/>
                <a:gd name="T34" fmla="*/ 175 w 386"/>
                <a:gd name="T35" fmla="*/ 51 h 93"/>
                <a:gd name="T36" fmla="*/ 178 w 386"/>
                <a:gd name="T37" fmla="*/ 51 h 93"/>
                <a:gd name="T38" fmla="*/ 180 w 386"/>
                <a:gd name="T39" fmla="*/ 50 h 93"/>
                <a:gd name="T40" fmla="*/ 190 w 386"/>
                <a:gd name="T41" fmla="*/ 42 h 93"/>
                <a:gd name="T42" fmla="*/ 199 w 386"/>
                <a:gd name="T43" fmla="*/ 30 h 93"/>
                <a:gd name="T44" fmla="*/ 208 w 386"/>
                <a:gd name="T45" fmla="*/ 12 h 93"/>
                <a:gd name="T46" fmla="*/ 213 w 386"/>
                <a:gd name="T47" fmla="*/ 0 h 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86"/>
                <a:gd name="T73" fmla="*/ 0 h 93"/>
                <a:gd name="T74" fmla="*/ 386 w 386"/>
                <a:gd name="T75" fmla="*/ 93 h 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86" h="93">
                  <a:moveTo>
                    <a:pt x="386" y="0"/>
                  </a:moveTo>
                  <a:lnTo>
                    <a:pt x="0" y="0"/>
                  </a:lnTo>
                  <a:lnTo>
                    <a:pt x="7" y="15"/>
                  </a:lnTo>
                  <a:lnTo>
                    <a:pt x="11" y="15"/>
                  </a:lnTo>
                  <a:lnTo>
                    <a:pt x="14" y="22"/>
                  </a:lnTo>
                  <a:lnTo>
                    <a:pt x="14" y="25"/>
                  </a:lnTo>
                  <a:lnTo>
                    <a:pt x="21" y="25"/>
                  </a:lnTo>
                  <a:lnTo>
                    <a:pt x="61" y="47"/>
                  </a:lnTo>
                  <a:lnTo>
                    <a:pt x="79" y="57"/>
                  </a:lnTo>
                  <a:lnTo>
                    <a:pt x="96" y="79"/>
                  </a:lnTo>
                  <a:lnTo>
                    <a:pt x="104" y="79"/>
                  </a:lnTo>
                  <a:lnTo>
                    <a:pt x="114" y="90"/>
                  </a:lnTo>
                  <a:lnTo>
                    <a:pt x="129" y="93"/>
                  </a:lnTo>
                  <a:lnTo>
                    <a:pt x="168" y="90"/>
                  </a:lnTo>
                  <a:lnTo>
                    <a:pt x="211" y="82"/>
                  </a:lnTo>
                  <a:lnTo>
                    <a:pt x="254" y="79"/>
                  </a:lnTo>
                  <a:lnTo>
                    <a:pt x="304" y="79"/>
                  </a:lnTo>
                  <a:lnTo>
                    <a:pt x="318" y="75"/>
                  </a:lnTo>
                  <a:lnTo>
                    <a:pt x="322" y="75"/>
                  </a:lnTo>
                  <a:lnTo>
                    <a:pt x="325" y="72"/>
                  </a:lnTo>
                  <a:lnTo>
                    <a:pt x="343" y="61"/>
                  </a:lnTo>
                  <a:lnTo>
                    <a:pt x="361" y="43"/>
                  </a:lnTo>
                  <a:lnTo>
                    <a:pt x="376" y="18"/>
                  </a:lnTo>
                  <a:lnTo>
                    <a:pt x="386" y="0"/>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917" name="Rectangle 52"/>
            <p:cNvSpPr>
              <a:spLocks noChangeAspect="1" noChangeArrowheads="1"/>
            </p:cNvSpPr>
            <p:nvPr/>
          </p:nvSpPr>
          <p:spPr bwMode="auto">
            <a:xfrm>
              <a:off x="4484" y="2101"/>
              <a:ext cx="564" cy="116"/>
            </a:xfrm>
            <a:prstGeom prst="rect">
              <a:avLst/>
            </a:prstGeom>
            <a:noFill/>
            <a:ln w="9525">
              <a:noFill/>
              <a:miter lim="800000"/>
              <a:headEnd/>
              <a:tailEnd/>
            </a:ln>
          </p:spPr>
          <p:txBody>
            <a:bodyPr wrap="none" lIns="0" tIns="0" rIns="0" bIns="0">
              <a:spAutoFit/>
            </a:bodyPr>
            <a:lstStyle/>
            <a:p>
              <a:r>
                <a:rPr lang="en-GB" sz="1200" b="1" dirty="0">
                  <a:latin typeface="Arial" panose="020B0604020202020204" pitchFamily="34" charset="0"/>
                  <a:cs typeface="Arial" panose="020B0604020202020204" pitchFamily="34" charset="0"/>
                </a:rPr>
                <a:t>100 microns</a:t>
              </a:r>
              <a:endParaRPr lang="en-GB" sz="1200" dirty="0">
                <a:latin typeface="Arial" panose="020B0604020202020204" pitchFamily="34" charset="0"/>
                <a:cs typeface="Arial" panose="020B0604020202020204" pitchFamily="34" charset="0"/>
              </a:endParaRPr>
            </a:p>
          </p:txBody>
        </p:sp>
        <p:sp>
          <p:nvSpPr>
            <p:cNvPr id="35918" name="Freeform 53"/>
            <p:cNvSpPr>
              <a:spLocks noChangeAspect="1"/>
            </p:cNvSpPr>
            <p:nvPr/>
          </p:nvSpPr>
          <p:spPr bwMode="auto">
            <a:xfrm>
              <a:off x="4434" y="2007"/>
              <a:ext cx="61" cy="47"/>
            </a:xfrm>
            <a:custGeom>
              <a:avLst/>
              <a:gdLst>
                <a:gd name="T0" fmla="*/ 0 w 82"/>
                <a:gd name="T1" fmla="*/ 19 h 57"/>
                <a:gd name="T2" fmla="*/ 45 w 82"/>
                <a:gd name="T3" fmla="*/ 0 h 57"/>
                <a:gd name="T4" fmla="*/ 36 w 82"/>
                <a:gd name="T5" fmla="*/ 19 h 57"/>
                <a:gd name="T6" fmla="*/ 45 w 82"/>
                <a:gd name="T7" fmla="*/ 39 h 57"/>
                <a:gd name="T8" fmla="*/ 0 w 82"/>
                <a:gd name="T9" fmla="*/ 19 h 57"/>
                <a:gd name="T10" fmla="*/ 0 60000 65536"/>
                <a:gd name="T11" fmla="*/ 0 60000 65536"/>
                <a:gd name="T12" fmla="*/ 0 60000 65536"/>
                <a:gd name="T13" fmla="*/ 0 60000 65536"/>
                <a:gd name="T14" fmla="*/ 0 60000 65536"/>
                <a:gd name="T15" fmla="*/ 0 w 82"/>
                <a:gd name="T16" fmla="*/ 0 h 57"/>
                <a:gd name="T17" fmla="*/ 82 w 82"/>
                <a:gd name="T18" fmla="*/ 57 h 57"/>
              </a:gdLst>
              <a:ahLst/>
              <a:cxnLst>
                <a:cxn ang="T10">
                  <a:pos x="T0" y="T1"/>
                </a:cxn>
                <a:cxn ang="T11">
                  <a:pos x="T2" y="T3"/>
                </a:cxn>
                <a:cxn ang="T12">
                  <a:pos x="T4" y="T5"/>
                </a:cxn>
                <a:cxn ang="T13">
                  <a:pos x="T6" y="T7"/>
                </a:cxn>
                <a:cxn ang="T14">
                  <a:pos x="T8" y="T9"/>
                </a:cxn>
              </a:cxnLst>
              <a:rect l="T15" t="T16" r="T17" b="T18"/>
              <a:pathLst>
                <a:path w="82" h="57">
                  <a:moveTo>
                    <a:pt x="0" y="28"/>
                  </a:moveTo>
                  <a:lnTo>
                    <a:pt x="82" y="0"/>
                  </a:lnTo>
                  <a:lnTo>
                    <a:pt x="64" y="28"/>
                  </a:lnTo>
                  <a:lnTo>
                    <a:pt x="82" y="57"/>
                  </a:lnTo>
                  <a:lnTo>
                    <a:pt x="0" y="28"/>
                  </a:lnTo>
                  <a:close/>
                </a:path>
              </a:pathLst>
            </a:custGeom>
            <a:solidFill>
              <a:srgbClr val="FF007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919" name="Rectangle 54"/>
            <p:cNvSpPr>
              <a:spLocks noChangeAspect="1" noChangeArrowheads="1"/>
            </p:cNvSpPr>
            <p:nvPr/>
          </p:nvSpPr>
          <p:spPr bwMode="auto">
            <a:xfrm>
              <a:off x="4476" y="2025"/>
              <a:ext cx="721" cy="15"/>
            </a:xfrm>
            <a:prstGeom prst="rect">
              <a:avLst/>
            </a:prstGeom>
            <a:solidFill>
              <a:srgbClr val="FF007F"/>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5920" name="Freeform 55"/>
            <p:cNvSpPr>
              <a:spLocks noChangeAspect="1"/>
            </p:cNvSpPr>
            <p:nvPr/>
          </p:nvSpPr>
          <p:spPr bwMode="auto">
            <a:xfrm>
              <a:off x="5177" y="2007"/>
              <a:ext cx="62" cy="47"/>
            </a:xfrm>
            <a:custGeom>
              <a:avLst/>
              <a:gdLst>
                <a:gd name="T0" fmla="*/ 47 w 82"/>
                <a:gd name="T1" fmla="*/ 19 h 57"/>
                <a:gd name="T2" fmla="*/ 0 w 82"/>
                <a:gd name="T3" fmla="*/ 39 h 57"/>
                <a:gd name="T4" fmla="*/ 11 w 82"/>
                <a:gd name="T5" fmla="*/ 19 h 57"/>
                <a:gd name="T6" fmla="*/ 0 w 82"/>
                <a:gd name="T7" fmla="*/ 0 h 57"/>
                <a:gd name="T8" fmla="*/ 47 w 82"/>
                <a:gd name="T9" fmla="*/ 19 h 57"/>
                <a:gd name="T10" fmla="*/ 0 60000 65536"/>
                <a:gd name="T11" fmla="*/ 0 60000 65536"/>
                <a:gd name="T12" fmla="*/ 0 60000 65536"/>
                <a:gd name="T13" fmla="*/ 0 60000 65536"/>
                <a:gd name="T14" fmla="*/ 0 60000 65536"/>
                <a:gd name="T15" fmla="*/ 0 w 82"/>
                <a:gd name="T16" fmla="*/ 0 h 57"/>
                <a:gd name="T17" fmla="*/ 82 w 82"/>
                <a:gd name="T18" fmla="*/ 57 h 57"/>
              </a:gdLst>
              <a:ahLst/>
              <a:cxnLst>
                <a:cxn ang="T10">
                  <a:pos x="T0" y="T1"/>
                </a:cxn>
                <a:cxn ang="T11">
                  <a:pos x="T2" y="T3"/>
                </a:cxn>
                <a:cxn ang="T12">
                  <a:pos x="T4" y="T5"/>
                </a:cxn>
                <a:cxn ang="T13">
                  <a:pos x="T6" y="T7"/>
                </a:cxn>
                <a:cxn ang="T14">
                  <a:pos x="T8" y="T9"/>
                </a:cxn>
              </a:cxnLst>
              <a:rect l="T15" t="T16" r="T17" b="T18"/>
              <a:pathLst>
                <a:path w="82" h="57">
                  <a:moveTo>
                    <a:pt x="82" y="28"/>
                  </a:moveTo>
                  <a:lnTo>
                    <a:pt x="0" y="57"/>
                  </a:lnTo>
                  <a:lnTo>
                    <a:pt x="18" y="28"/>
                  </a:lnTo>
                  <a:lnTo>
                    <a:pt x="0" y="0"/>
                  </a:lnTo>
                  <a:lnTo>
                    <a:pt x="82" y="28"/>
                  </a:lnTo>
                  <a:close/>
                </a:path>
              </a:pathLst>
            </a:custGeom>
            <a:solidFill>
              <a:srgbClr val="FF007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921" name="Rectangle 56"/>
            <p:cNvSpPr>
              <a:spLocks noChangeAspect="1" noChangeArrowheads="1"/>
            </p:cNvSpPr>
            <p:nvPr/>
          </p:nvSpPr>
          <p:spPr bwMode="auto">
            <a:xfrm>
              <a:off x="5250" y="1968"/>
              <a:ext cx="13" cy="116"/>
            </a:xfrm>
            <a:prstGeom prst="rect">
              <a:avLst/>
            </a:prstGeom>
            <a:solidFill>
              <a:srgbClr val="FF007F"/>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5922" name="Rectangle 57"/>
            <p:cNvSpPr>
              <a:spLocks noChangeAspect="1" noChangeArrowheads="1"/>
            </p:cNvSpPr>
            <p:nvPr/>
          </p:nvSpPr>
          <p:spPr bwMode="auto">
            <a:xfrm>
              <a:off x="4410" y="1974"/>
              <a:ext cx="13" cy="117"/>
            </a:xfrm>
            <a:prstGeom prst="rect">
              <a:avLst/>
            </a:prstGeom>
            <a:solidFill>
              <a:srgbClr val="FF007F"/>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5923" name="Rectangle 58"/>
            <p:cNvSpPr>
              <a:spLocks noChangeAspect="1" noChangeArrowheads="1"/>
            </p:cNvSpPr>
            <p:nvPr/>
          </p:nvSpPr>
          <p:spPr bwMode="auto">
            <a:xfrm>
              <a:off x="2928" y="3471"/>
              <a:ext cx="2058" cy="116"/>
            </a:xfrm>
            <a:prstGeom prst="rect">
              <a:avLst/>
            </a:prstGeom>
            <a:noFill/>
            <a:ln w="9525">
              <a:noFill/>
              <a:miter lim="800000"/>
              <a:headEnd/>
              <a:tailEnd/>
            </a:ln>
          </p:spPr>
          <p:txBody>
            <a:bodyPr wrap="none" lIns="0" tIns="0" rIns="0" bIns="0">
              <a:spAutoFit/>
            </a:bodyPr>
            <a:lstStyle/>
            <a:p>
              <a:r>
                <a:rPr lang="en-GB" sz="1200" b="1" dirty="0">
                  <a:latin typeface="Arial" panose="020B0604020202020204" pitchFamily="34" charset="0"/>
                  <a:cs typeface="Arial" panose="020B0604020202020204" pitchFamily="34" charset="0"/>
                </a:rPr>
                <a:t>Macroscopic Pores due to Re-agglomeration</a:t>
              </a:r>
              <a:endParaRPr lang="en-GB" sz="1200" dirty="0">
                <a:latin typeface="Arial" panose="020B0604020202020204" pitchFamily="34" charset="0"/>
                <a:cs typeface="Arial" panose="020B0604020202020204" pitchFamily="34" charset="0"/>
              </a:endParaRPr>
            </a:p>
          </p:txBody>
        </p:sp>
        <p:sp>
          <p:nvSpPr>
            <p:cNvPr id="35924" name="Rectangle 59"/>
            <p:cNvSpPr>
              <a:spLocks noChangeAspect="1" noChangeArrowheads="1"/>
            </p:cNvSpPr>
            <p:nvPr/>
          </p:nvSpPr>
          <p:spPr bwMode="auto">
            <a:xfrm>
              <a:off x="3216" y="2047"/>
              <a:ext cx="711" cy="116"/>
            </a:xfrm>
            <a:prstGeom prst="rect">
              <a:avLst/>
            </a:prstGeom>
            <a:noFill/>
            <a:ln w="9525">
              <a:noFill/>
              <a:miter lim="800000"/>
              <a:headEnd/>
              <a:tailEnd/>
            </a:ln>
          </p:spPr>
          <p:txBody>
            <a:bodyPr wrap="none" lIns="0" tIns="0" rIns="0" bIns="0">
              <a:spAutoFit/>
            </a:bodyPr>
            <a:lstStyle/>
            <a:p>
              <a:r>
                <a:rPr lang="en-GB" sz="1200" b="1" dirty="0">
                  <a:latin typeface="Arial" panose="020B0604020202020204" pitchFamily="34" charset="0"/>
                  <a:cs typeface="Arial" panose="020B0604020202020204" pitchFamily="34" charset="0"/>
                </a:rPr>
                <a:t>Binder Residue</a:t>
              </a:r>
              <a:endParaRPr lang="en-GB" sz="1200" dirty="0">
                <a:latin typeface="Arial" panose="020B0604020202020204" pitchFamily="34" charset="0"/>
                <a:cs typeface="Arial" panose="020B0604020202020204" pitchFamily="34" charset="0"/>
              </a:endParaRPr>
            </a:p>
          </p:txBody>
        </p:sp>
        <p:sp>
          <p:nvSpPr>
            <p:cNvPr id="35925" name="Line 60"/>
            <p:cNvSpPr>
              <a:spLocks noChangeShapeType="1"/>
            </p:cNvSpPr>
            <p:nvPr/>
          </p:nvSpPr>
          <p:spPr bwMode="auto">
            <a:xfrm flipV="1">
              <a:off x="4121" y="3065"/>
              <a:ext cx="181" cy="407"/>
            </a:xfrm>
            <a:prstGeom prst="line">
              <a:avLst/>
            </a:prstGeom>
            <a:noFill/>
            <a:ln w="19050">
              <a:solidFill>
                <a:srgbClr val="FF0066"/>
              </a:solidFill>
              <a:round/>
              <a:headEnd/>
              <a:tailEnd type="stealth" w="lg" len="lg"/>
            </a:ln>
          </p:spPr>
          <p:txBody>
            <a:bodyPr/>
            <a:lstStyle/>
            <a:p>
              <a:endParaRPr lang="en-US" dirty="0">
                <a:latin typeface="Arial" panose="020B0604020202020204" pitchFamily="34" charset="0"/>
                <a:cs typeface="Arial" panose="020B0604020202020204" pitchFamily="34" charset="0"/>
              </a:endParaRPr>
            </a:p>
          </p:txBody>
        </p:sp>
        <p:sp>
          <p:nvSpPr>
            <p:cNvPr id="35926" name="Line 61"/>
            <p:cNvSpPr>
              <a:spLocks noChangeShapeType="1"/>
            </p:cNvSpPr>
            <p:nvPr/>
          </p:nvSpPr>
          <p:spPr bwMode="auto">
            <a:xfrm>
              <a:off x="3562" y="2155"/>
              <a:ext cx="115" cy="215"/>
            </a:xfrm>
            <a:prstGeom prst="line">
              <a:avLst/>
            </a:prstGeom>
            <a:noFill/>
            <a:ln w="19050">
              <a:solidFill>
                <a:srgbClr val="FF0066"/>
              </a:solidFill>
              <a:round/>
              <a:headEnd/>
              <a:tailEnd type="stealth" w="lg" len="lg"/>
            </a:ln>
          </p:spPr>
          <p:txBody>
            <a:bodyPr/>
            <a:lstStyle/>
            <a:p>
              <a:endParaRPr lang="en-US" dirty="0">
                <a:latin typeface="Arial" panose="020B0604020202020204" pitchFamily="34" charset="0"/>
                <a:cs typeface="Arial" panose="020B0604020202020204" pitchFamily="34" charset="0"/>
              </a:endParaRPr>
            </a:p>
          </p:txBody>
        </p:sp>
      </p:grpSp>
      <p:sp>
        <p:nvSpPr>
          <p:cNvPr id="277566" name="Line 62"/>
          <p:cNvSpPr>
            <a:spLocks noChangeShapeType="1"/>
          </p:cNvSpPr>
          <p:nvPr/>
        </p:nvSpPr>
        <p:spPr bwMode="auto">
          <a:xfrm>
            <a:off x="4953000" y="3727450"/>
            <a:ext cx="1295400" cy="1752600"/>
          </a:xfrm>
          <a:prstGeom prst="line">
            <a:avLst/>
          </a:prstGeom>
          <a:noFill/>
          <a:ln w="19050">
            <a:solidFill>
              <a:srgbClr val="FF0066"/>
            </a:solidFill>
            <a:round/>
            <a:headEnd/>
            <a:tailEnd type="stealth" w="lg" len="lg"/>
          </a:ln>
        </p:spPr>
        <p:txBody>
          <a:bodyPr/>
          <a:lstStyle/>
          <a:p>
            <a:endParaRPr lang="en-US" dirty="0">
              <a:latin typeface="Arial" panose="020B0604020202020204" pitchFamily="34" charset="0"/>
              <a:cs typeface="Arial" panose="020B0604020202020204" pitchFamily="34" charset="0"/>
            </a:endParaRPr>
          </a:p>
        </p:txBody>
      </p:sp>
      <p:sp>
        <p:nvSpPr>
          <p:cNvPr id="277567" name="Line 63"/>
          <p:cNvSpPr>
            <a:spLocks noChangeShapeType="1"/>
          </p:cNvSpPr>
          <p:nvPr/>
        </p:nvSpPr>
        <p:spPr bwMode="auto">
          <a:xfrm>
            <a:off x="4953000" y="3270250"/>
            <a:ext cx="1371600" cy="685800"/>
          </a:xfrm>
          <a:prstGeom prst="line">
            <a:avLst/>
          </a:prstGeom>
          <a:noFill/>
          <a:ln w="19050">
            <a:solidFill>
              <a:srgbClr val="FF0066"/>
            </a:solidFill>
            <a:round/>
            <a:headEnd/>
            <a:tailEnd type="stealth" w="lg" len="lg"/>
          </a:ln>
        </p:spPr>
        <p:txBody>
          <a:bodyPr/>
          <a:lstStyle/>
          <a:p>
            <a:endParaRPr lang="en-US" dirty="0">
              <a:latin typeface="Arial" panose="020B0604020202020204" pitchFamily="34" charset="0"/>
              <a:cs typeface="Arial" panose="020B0604020202020204" pitchFamily="34" charset="0"/>
            </a:endParaRPr>
          </a:p>
        </p:txBody>
      </p:sp>
      <p:grpSp>
        <p:nvGrpSpPr>
          <p:cNvPr id="3" name="Group 64"/>
          <p:cNvGrpSpPr>
            <a:grpSpLocks/>
          </p:cNvGrpSpPr>
          <p:nvPr/>
        </p:nvGrpSpPr>
        <p:grpSpPr bwMode="auto">
          <a:xfrm>
            <a:off x="1828801" y="1822450"/>
            <a:ext cx="3540125" cy="2973388"/>
            <a:chOff x="3024" y="1632"/>
            <a:chExt cx="2230" cy="1880"/>
          </a:xfrm>
        </p:grpSpPr>
        <p:sp>
          <p:nvSpPr>
            <p:cNvPr id="35852" name="Freeform 65"/>
            <p:cNvSpPr>
              <a:spLocks noChangeAspect="1"/>
            </p:cNvSpPr>
            <p:nvPr/>
          </p:nvSpPr>
          <p:spPr bwMode="auto">
            <a:xfrm>
              <a:off x="3136" y="2184"/>
              <a:ext cx="1989" cy="1040"/>
            </a:xfrm>
            <a:custGeom>
              <a:avLst/>
              <a:gdLst>
                <a:gd name="T0" fmla="*/ 161 w 3295"/>
                <a:gd name="T1" fmla="*/ 649 h 1631"/>
                <a:gd name="T2" fmla="*/ 197 w 3295"/>
                <a:gd name="T3" fmla="*/ 652 h 1631"/>
                <a:gd name="T4" fmla="*/ 225 w 3295"/>
                <a:gd name="T5" fmla="*/ 615 h 1631"/>
                <a:gd name="T6" fmla="*/ 247 w 3295"/>
                <a:gd name="T7" fmla="*/ 522 h 1631"/>
                <a:gd name="T8" fmla="*/ 261 w 3295"/>
                <a:gd name="T9" fmla="*/ 455 h 1631"/>
                <a:gd name="T10" fmla="*/ 296 w 3295"/>
                <a:gd name="T11" fmla="*/ 364 h 1631"/>
                <a:gd name="T12" fmla="*/ 303 w 3295"/>
                <a:gd name="T13" fmla="*/ 280 h 1631"/>
                <a:gd name="T14" fmla="*/ 322 w 3295"/>
                <a:gd name="T15" fmla="*/ 255 h 1631"/>
                <a:gd name="T16" fmla="*/ 316 w 3295"/>
                <a:gd name="T17" fmla="*/ 334 h 1631"/>
                <a:gd name="T18" fmla="*/ 307 w 3295"/>
                <a:gd name="T19" fmla="*/ 450 h 1631"/>
                <a:gd name="T20" fmla="*/ 281 w 3295"/>
                <a:gd name="T21" fmla="*/ 504 h 1631"/>
                <a:gd name="T22" fmla="*/ 263 w 3295"/>
                <a:gd name="T23" fmla="*/ 563 h 1631"/>
                <a:gd name="T24" fmla="*/ 255 w 3295"/>
                <a:gd name="T25" fmla="*/ 652 h 1631"/>
                <a:gd name="T26" fmla="*/ 374 w 3295"/>
                <a:gd name="T27" fmla="*/ 663 h 1631"/>
                <a:gd name="T28" fmla="*/ 555 w 3295"/>
                <a:gd name="T29" fmla="*/ 643 h 1631"/>
                <a:gd name="T30" fmla="*/ 668 w 3295"/>
                <a:gd name="T31" fmla="*/ 643 h 1631"/>
                <a:gd name="T32" fmla="*/ 736 w 3295"/>
                <a:gd name="T33" fmla="*/ 638 h 1631"/>
                <a:gd name="T34" fmla="*/ 768 w 3295"/>
                <a:gd name="T35" fmla="*/ 621 h 1631"/>
                <a:gd name="T36" fmla="*/ 761 w 3295"/>
                <a:gd name="T37" fmla="*/ 603 h 1631"/>
                <a:gd name="T38" fmla="*/ 724 w 3295"/>
                <a:gd name="T39" fmla="*/ 545 h 1631"/>
                <a:gd name="T40" fmla="*/ 711 w 3295"/>
                <a:gd name="T41" fmla="*/ 485 h 1631"/>
                <a:gd name="T42" fmla="*/ 686 w 3295"/>
                <a:gd name="T43" fmla="*/ 404 h 1631"/>
                <a:gd name="T44" fmla="*/ 672 w 3295"/>
                <a:gd name="T45" fmla="*/ 381 h 1631"/>
                <a:gd name="T46" fmla="*/ 710 w 3295"/>
                <a:gd name="T47" fmla="*/ 417 h 1631"/>
                <a:gd name="T48" fmla="*/ 726 w 3295"/>
                <a:gd name="T49" fmla="*/ 463 h 1631"/>
                <a:gd name="T50" fmla="*/ 752 w 3295"/>
                <a:gd name="T51" fmla="*/ 547 h 1631"/>
                <a:gd name="T52" fmla="*/ 808 w 3295"/>
                <a:gd name="T53" fmla="*/ 605 h 1631"/>
                <a:gd name="T54" fmla="*/ 825 w 3295"/>
                <a:gd name="T55" fmla="*/ 606 h 1631"/>
                <a:gd name="T56" fmla="*/ 864 w 3295"/>
                <a:gd name="T57" fmla="*/ 590 h 1631"/>
                <a:gd name="T58" fmla="*/ 925 w 3295"/>
                <a:gd name="T59" fmla="*/ 552 h 1631"/>
                <a:gd name="T60" fmla="*/ 955 w 3295"/>
                <a:gd name="T61" fmla="*/ 507 h 1631"/>
                <a:gd name="T62" fmla="*/ 999 w 3295"/>
                <a:gd name="T63" fmla="*/ 439 h 1631"/>
                <a:gd name="T64" fmla="*/ 1021 w 3295"/>
                <a:gd name="T65" fmla="*/ 381 h 1631"/>
                <a:gd name="T66" fmla="*/ 1061 w 3295"/>
                <a:gd name="T67" fmla="*/ 318 h 1631"/>
                <a:gd name="T68" fmla="*/ 1066 w 3295"/>
                <a:gd name="T69" fmla="*/ 288 h 1631"/>
                <a:gd name="T70" fmla="*/ 1044 w 3295"/>
                <a:gd name="T71" fmla="*/ 274 h 1631"/>
                <a:gd name="T72" fmla="*/ 972 w 3295"/>
                <a:gd name="T73" fmla="*/ 239 h 1631"/>
                <a:gd name="T74" fmla="*/ 938 w 3295"/>
                <a:gd name="T75" fmla="*/ 223 h 1631"/>
                <a:gd name="T76" fmla="*/ 918 w 3295"/>
                <a:gd name="T77" fmla="*/ 222 h 1631"/>
                <a:gd name="T78" fmla="*/ 849 w 3295"/>
                <a:gd name="T79" fmla="*/ 188 h 1631"/>
                <a:gd name="T80" fmla="*/ 808 w 3295"/>
                <a:gd name="T81" fmla="*/ 162 h 1631"/>
                <a:gd name="T82" fmla="*/ 882 w 3295"/>
                <a:gd name="T83" fmla="*/ 188 h 1631"/>
                <a:gd name="T84" fmla="*/ 936 w 3295"/>
                <a:gd name="T85" fmla="*/ 204 h 1631"/>
                <a:gd name="T86" fmla="*/ 1039 w 3295"/>
                <a:gd name="T87" fmla="*/ 240 h 1631"/>
                <a:gd name="T88" fmla="*/ 1084 w 3295"/>
                <a:gd name="T89" fmla="*/ 253 h 1631"/>
                <a:gd name="T90" fmla="*/ 1097 w 3295"/>
                <a:gd name="T91" fmla="*/ 234 h 1631"/>
                <a:gd name="T92" fmla="*/ 1134 w 3295"/>
                <a:gd name="T93" fmla="*/ 188 h 1631"/>
                <a:gd name="T94" fmla="*/ 1145 w 3295"/>
                <a:gd name="T95" fmla="*/ 165 h 1631"/>
                <a:gd name="T96" fmla="*/ 1168 w 3295"/>
                <a:gd name="T97" fmla="*/ 113 h 1631"/>
                <a:gd name="T98" fmla="*/ 1188 w 3295"/>
                <a:gd name="T99" fmla="*/ 40 h 1631"/>
                <a:gd name="T100" fmla="*/ 1201 w 3295"/>
                <a:gd name="T101" fmla="*/ 0 h 16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95"/>
                <a:gd name="T154" fmla="*/ 0 h 1631"/>
                <a:gd name="T155" fmla="*/ 3295 w 3295"/>
                <a:gd name="T156" fmla="*/ 1631 h 163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95" h="1631">
                  <a:moveTo>
                    <a:pt x="4" y="0"/>
                  </a:moveTo>
                  <a:lnTo>
                    <a:pt x="0" y="1380"/>
                  </a:lnTo>
                  <a:lnTo>
                    <a:pt x="381" y="1575"/>
                  </a:lnTo>
                  <a:lnTo>
                    <a:pt x="442" y="1596"/>
                  </a:lnTo>
                  <a:lnTo>
                    <a:pt x="467" y="1605"/>
                  </a:lnTo>
                  <a:lnTo>
                    <a:pt x="493" y="1609"/>
                  </a:lnTo>
                  <a:lnTo>
                    <a:pt x="519" y="1609"/>
                  </a:lnTo>
                  <a:lnTo>
                    <a:pt x="540" y="1605"/>
                  </a:lnTo>
                  <a:lnTo>
                    <a:pt x="562" y="1592"/>
                  </a:lnTo>
                  <a:lnTo>
                    <a:pt x="583" y="1575"/>
                  </a:lnTo>
                  <a:lnTo>
                    <a:pt x="600" y="1549"/>
                  </a:lnTo>
                  <a:lnTo>
                    <a:pt x="617" y="1514"/>
                  </a:lnTo>
                  <a:lnTo>
                    <a:pt x="635" y="1475"/>
                  </a:lnTo>
                  <a:lnTo>
                    <a:pt x="647" y="1427"/>
                  </a:lnTo>
                  <a:lnTo>
                    <a:pt x="669" y="1332"/>
                  </a:lnTo>
                  <a:lnTo>
                    <a:pt x="678" y="1285"/>
                  </a:lnTo>
                  <a:lnTo>
                    <a:pt x="682" y="1237"/>
                  </a:lnTo>
                  <a:lnTo>
                    <a:pt x="686" y="1194"/>
                  </a:lnTo>
                  <a:lnTo>
                    <a:pt x="699" y="1155"/>
                  </a:lnTo>
                  <a:lnTo>
                    <a:pt x="716" y="1120"/>
                  </a:lnTo>
                  <a:lnTo>
                    <a:pt x="738" y="1086"/>
                  </a:lnTo>
                  <a:lnTo>
                    <a:pt x="776" y="1021"/>
                  </a:lnTo>
                  <a:lnTo>
                    <a:pt x="802" y="960"/>
                  </a:lnTo>
                  <a:lnTo>
                    <a:pt x="811" y="895"/>
                  </a:lnTo>
                  <a:lnTo>
                    <a:pt x="815" y="835"/>
                  </a:lnTo>
                  <a:lnTo>
                    <a:pt x="815" y="752"/>
                  </a:lnTo>
                  <a:lnTo>
                    <a:pt x="819" y="731"/>
                  </a:lnTo>
                  <a:lnTo>
                    <a:pt x="832" y="688"/>
                  </a:lnTo>
                  <a:lnTo>
                    <a:pt x="853" y="649"/>
                  </a:lnTo>
                  <a:lnTo>
                    <a:pt x="871" y="623"/>
                  </a:lnTo>
                  <a:lnTo>
                    <a:pt x="879" y="623"/>
                  </a:lnTo>
                  <a:lnTo>
                    <a:pt x="884" y="627"/>
                  </a:lnTo>
                  <a:lnTo>
                    <a:pt x="884" y="670"/>
                  </a:lnTo>
                  <a:lnTo>
                    <a:pt x="879" y="701"/>
                  </a:lnTo>
                  <a:lnTo>
                    <a:pt x="875" y="739"/>
                  </a:lnTo>
                  <a:lnTo>
                    <a:pt x="866" y="822"/>
                  </a:lnTo>
                  <a:lnTo>
                    <a:pt x="858" y="891"/>
                  </a:lnTo>
                  <a:lnTo>
                    <a:pt x="853" y="1008"/>
                  </a:lnTo>
                  <a:lnTo>
                    <a:pt x="849" y="1060"/>
                  </a:lnTo>
                  <a:lnTo>
                    <a:pt x="841" y="1107"/>
                  </a:lnTo>
                  <a:lnTo>
                    <a:pt x="823" y="1151"/>
                  </a:lnTo>
                  <a:lnTo>
                    <a:pt x="802" y="1185"/>
                  </a:lnTo>
                  <a:lnTo>
                    <a:pt x="781" y="1224"/>
                  </a:lnTo>
                  <a:lnTo>
                    <a:pt x="772" y="1241"/>
                  </a:lnTo>
                  <a:lnTo>
                    <a:pt x="763" y="1263"/>
                  </a:lnTo>
                  <a:lnTo>
                    <a:pt x="750" y="1306"/>
                  </a:lnTo>
                  <a:lnTo>
                    <a:pt x="733" y="1345"/>
                  </a:lnTo>
                  <a:lnTo>
                    <a:pt x="720" y="1384"/>
                  </a:lnTo>
                  <a:lnTo>
                    <a:pt x="712" y="1427"/>
                  </a:lnTo>
                  <a:lnTo>
                    <a:pt x="703" y="1479"/>
                  </a:lnTo>
                  <a:lnTo>
                    <a:pt x="699" y="1536"/>
                  </a:lnTo>
                  <a:lnTo>
                    <a:pt x="699" y="1605"/>
                  </a:lnTo>
                  <a:lnTo>
                    <a:pt x="703" y="1618"/>
                  </a:lnTo>
                  <a:lnTo>
                    <a:pt x="712" y="1626"/>
                  </a:lnTo>
                  <a:lnTo>
                    <a:pt x="720" y="1631"/>
                  </a:lnTo>
                  <a:lnTo>
                    <a:pt x="1025" y="1631"/>
                  </a:lnTo>
                  <a:lnTo>
                    <a:pt x="1137" y="1626"/>
                  </a:lnTo>
                  <a:lnTo>
                    <a:pt x="1240" y="1618"/>
                  </a:lnTo>
                  <a:lnTo>
                    <a:pt x="1433" y="1592"/>
                  </a:lnTo>
                  <a:lnTo>
                    <a:pt x="1523" y="1583"/>
                  </a:lnTo>
                  <a:lnTo>
                    <a:pt x="1609" y="1575"/>
                  </a:lnTo>
                  <a:lnTo>
                    <a:pt x="1690" y="1575"/>
                  </a:lnTo>
                  <a:lnTo>
                    <a:pt x="1763" y="1579"/>
                  </a:lnTo>
                  <a:lnTo>
                    <a:pt x="1832" y="1583"/>
                  </a:lnTo>
                  <a:lnTo>
                    <a:pt x="1892" y="1587"/>
                  </a:lnTo>
                  <a:lnTo>
                    <a:pt x="1922" y="1587"/>
                  </a:lnTo>
                  <a:lnTo>
                    <a:pt x="1956" y="1583"/>
                  </a:lnTo>
                  <a:lnTo>
                    <a:pt x="2021" y="1570"/>
                  </a:lnTo>
                  <a:lnTo>
                    <a:pt x="2051" y="1557"/>
                  </a:lnTo>
                  <a:lnTo>
                    <a:pt x="2072" y="1549"/>
                  </a:lnTo>
                  <a:lnTo>
                    <a:pt x="2094" y="1536"/>
                  </a:lnTo>
                  <a:lnTo>
                    <a:pt x="2107" y="1527"/>
                  </a:lnTo>
                  <a:lnTo>
                    <a:pt x="2111" y="1523"/>
                  </a:lnTo>
                  <a:lnTo>
                    <a:pt x="2115" y="1514"/>
                  </a:lnTo>
                  <a:lnTo>
                    <a:pt x="2107" y="1501"/>
                  </a:lnTo>
                  <a:lnTo>
                    <a:pt x="2089" y="1484"/>
                  </a:lnTo>
                  <a:lnTo>
                    <a:pt x="2072" y="1453"/>
                  </a:lnTo>
                  <a:lnTo>
                    <a:pt x="2046" y="1419"/>
                  </a:lnTo>
                  <a:lnTo>
                    <a:pt x="2016" y="1384"/>
                  </a:lnTo>
                  <a:lnTo>
                    <a:pt x="1986" y="1341"/>
                  </a:lnTo>
                  <a:lnTo>
                    <a:pt x="1973" y="1319"/>
                  </a:lnTo>
                  <a:lnTo>
                    <a:pt x="1965" y="1298"/>
                  </a:lnTo>
                  <a:lnTo>
                    <a:pt x="1956" y="1246"/>
                  </a:lnTo>
                  <a:lnTo>
                    <a:pt x="1952" y="1194"/>
                  </a:lnTo>
                  <a:lnTo>
                    <a:pt x="1943" y="1138"/>
                  </a:lnTo>
                  <a:lnTo>
                    <a:pt x="1935" y="1090"/>
                  </a:lnTo>
                  <a:lnTo>
                    <a:pt x="1913" y="1038"/>
                  </a:lnTo>
                  <a:lnTo>
                    <a:pt x="1883" y="995"/>
                  </a:lnTo>
                  <a:lnTo>
                    <a:pt x="1866" y="973"/>
                  </a:lnTo>
                  <a:lnTo>
                    <a:pt x="1853" y="956"/>
                  </a:lnTo>
                  <a:lnTo>
                    <a:pt x="1845" y="943"/>
                  </a:lnTo>
                  <a:lnTo>
                    <a:pt x="1845" y="938"/>
                  </a:lnTo>
                  <a:lnTo>
                    <a:pt x="1849" y="938"/>
                  </a:lnTo>
                  <a:lnTo>
                    <a:pt x="1875" y="956"/>
                  </a:lnTo>
                  <a:lnTo>
                    <a:pt x="1896" y="973"/>
                  </a:lnTo>
                  <a:lnTo>
                    <a:pt x="1948" y="1025"/>
                  </a:lnTo>
                  <a:lnTo>
                    <a:pt x="1961" y="1042"/>
                  </a:lnTo>
                  <a:lnTo>
                    <a:pt x="1973" y="1073"/>
                  </a:lnTo>
                  <a:lnTo>
                    <a:pt x="1982" y="1103"/>
                  </a:lnTo>
                  <a:lnTo>
                    <a:pt x="1991" y="1138"/>
                  </a:lnTo>
                  <a:lnTo>
                    <a:pt x="1999" y="1176"/>
                  </a:lnTo>
                  <a:lnTo>
                    <a:pt x="2025" y="1259"/>
                  </a:lnTo>
                  <a:lnTo>
                    <a:pt x="2038" y="1302"/>
                  </a:lnTo>
                  <a:lnTo>
                    <a:pt x="2064" y="1345"/>
                  </a:lnTo>
                  <a:lnTo>
                    <a:pt x="2098" y="1384"/>
                  </a:lnTo>
                  <a:lnTo>
                    <a:pt x="2137" y="1423"/>
                  </a:lnTo>
                  <a:lnTo>
                    <a:pt x="2179" y="1458"/>
                  </a:lnTo>
                  <a:lnTo>
                    <a:pt x="2218" y="1488"/>
                  </a:lnTo>
                  <a:lnTo>
                    <a:pt x="2235" y="1497"/>
                  </a:lnTo>
                  <a:lnTo>
                    <a:pt x="2248" y="1501"/>
                  </a:lnTo>
                  <a:lnTo>
                    <a:pt x="2257" y="1501"/>
                  </a:lnTo>
                  <a:lnTo>
                    <a:pt x="2265" y="1492"/>
                  </a:lnTo>
                  <a:lnTo>
                    <a:pt x="2287" y="1475"/>
                  </a:lnTo>
                  <a:lnTo>
                    <a:pt x="2321" y="1466"/>
                  </a:lnTo>
                  <a:lnTo>
                    <a:pt x="2347" y="1462"/>
                  </a:lnTo>
                  <a:lnTo>
                    <a:pt x="2373" y="1453"/>
                  </a:lnTo>
                  <a:lnTo>
                    <a:pt x="2433" y="1419"/>
                  </a:lnTo>
                  <a:lnTo>
                    <a:pt x="2488" y="1384"/>
                  </a:lnTo>
                  <a:lnTo>
                    <a:pt x="2514" y="1367"/>
                  </a:lnTo>
                  <a:lnTo>
                    <a:pt x="2540" y="1358"/>
                  </a:lnTo>
                  <a:lnTo>
                    <a:pt x="2561" y="1345"/>
                  </a:lnTo>
                  <a:lnTo>
                    <a:pt x="2583" y="1319"/>
                  </a:lnTo>
                  <a:lnTo>
                    <a:pt x="2604" y="1285"/>
                  </a:lnTo>
                  <a:lnTo>
                    <a:pt x="2621" y="1246"/>
                  </a:lnTo>
                  <a:lnTo>
                    <a:pt x="2660" y="1168"/>
                  </a:lnTo>
                  <a:lnTo>
                    <a:pt x="2682" y="1138"/>
                  </a:lnTo>
                  <a:lnTo>
                    <a:pt x="2724" y="1103"/>
                  </a:lnTo>
                  <a:lnTo>
                    <a:pt x="2742" y="1081"/>
                  </a:lnTo>
                  <a:lnTo>
                    <a:pt x="2754" y="1051"/>
                  </a:lnTo>
                  <a:lnTo>
                    <a:pt x="2763" y="1021"/>
                  </a:lnTo>
                  <a:lnTo>
                    <a:pt x="2789" y="964"/>
                  </a:lnTo>
                  <a:lnTo>
                    <a:pt x="2802" y="938"/>
                  </a:lnTo>
                  <a:lnTo>
                    <a:pt x="2845" y="904"/>
                  </a:lnTo>
                  <a:lnTo>
                    <a:pt x="2862" y="882"/>
                  </a:lnTo>
                  <a:lnTo>
                    <a:pt x="2892" y="835"/>
                  </a:lnTo>
                  <a:lnTo>
                    <a:pt x="2913" y="783"/>
                  </a:lnTo>
                  <a:lnTo>
                    <a:pt x="2930" y="735"/>
                  </a:lnTo>
                  <a:lnTo>
                    <a:pt x="2935" y="722"/>
                  </a:lnTo>
                  <a:lnTo>
                    <a:pt x="2935" y="714"/>
                  </a:lnTo>
                  <a:lnTo>
                    <a:pt x="2926" y="709"/>
                  </a:lnTo>
                  <a:lnTo>
                    <a:pt x="2913" y="709"/>
                  </a:lnTo>
                  <a:lnTo>
                    <a:pt x="2883" y="701"/>
                  </a:lnTo>
                  <a:lnTo>
                    <a:pt x="2875" y="692"/>
                  </a:lnTo>
                  <a:lnTo>
                    <a:pt x="2866" y="675"/>
                  </a:lnTo>
                  <a:lnTo>
                    <a:pt x="2853" y="653"/>
                  </a:lnTo>
                  <a:lnTo>
                    <a:pt x="2793" y="623"/>
                  </a:lnTo>
                  <a:lnTo>
                    <a:pt x="2754" y="610"/>
                  </a:lnTo>
                  <a:lnTo>
                    <a:pt x="2669" y="588"/>
                  </a:lnTo>
                  <a:lnTo>
                    <a:pt x="2634" y="575"/>
                  </a:lnTo>
                  <a:lnTo>
                    <a:pt x="2604" y="562"/>
                  </a:lnTo>
                  <a:lnTo>
                    <a:pt x="2587" y="553"/>
                  </a:lnTo>
                  <a:lnTo>
                    <a:pt x="2574" y="549"/>
                  </a:lnTo>
                  <a:lnTo>
                    <a:pt x="2566" y="553"/>
                  </a:lnTo>
                  <a:lnTo>
                    <a:pt x="2549" y="553"/>
                  </a:lnTo>
                  <a:lnTo>
                    <a:pt x="2531" y="549"/>
                  </a:lnTo>
                  <a:lnTo>
                    <a:pt x="2518" y="545"/>
                  </a:lnTo>
                  <a:lnTo>
                    <a:pt x="2501" y="540"/>
                  </a:lnTo>
                  <a:lnTo>
                    <a:pt x="2463" y="523"/>
                  </a:lnTo>
                  <a:lnTo>
                    <a:pt x="2420" y="506"/>
                  </a:lnTo>
                  <a:lnTo>
                    <a:pt x="2330" y="463"/>
                  </a:lnTo>
                  <a:lnTo>
                    <a:pt x="2252" y="424"/>
                  </a:lnTo>
                  <a:lnTo>
                    <a:pt x="2231" y="406"/>
                  </a:lnTo>
                  <a:lnTo>
                    <a:pt x="2222" y="402"/>
                  </a:lnTo>
                  <a:lnTo>
                    <a:pt x="2218" y="398"/>
                  </a:lnTo>
                  <a:lnTo>
                    <a:pt x="2231" y="398"/>
                  </a:lnTo>
                  <a:lnTo>
                    <a:pt x="2282" y="415"/>
                  </a:lnTo>
                  <a:lnTo>
                    <a:pt x="2325" y="428"/>
                  </a:lnTo>
                  <a:lnTo>
                    <a:pt x="2420" y="463"/>
                  </a:lnTo>
                  <a:lnTo>
                    <a:pt x="2467" y="476"/>
                  </a:lnTo>
                  <a:lnTo>
                    <a:pt x="2501" y="484"/>
                  </a:lnTo>
                  <a:lnTo>
                    <a:pt x="2531" y="493"/>
                  </a:lnTo>
                  <a:lnTo>
                    <a:pt x="2570" y="502"/>
                  </a:lnTo>
                  <a:lnTo>
                    <a:pt x="2647" y="523"/>
                  </a:lnTo>
                  <a:lnTo>
                    <a:pt x="2729" y="549"/>
                  </a:lnTo>
                  <a:lnTo>
                    <a:pt x="2802" y="575"/>
                  </a:lnTo>
                  <a:lnTo>
                    <a:pt x="2853" y="592"/>
                  </a:lnTo>
                  <a:lnTo>
                    <a:pt x="2888" y="605"/>
                  </a:lnTo>
                  <a:lnTo>
                    <a:pt x="2918" y="614"/>
                  </a:lnTo>
                  <a:lnTo>
                    <a:pt x="2956" y="623"/>
                  </a:lnTo>
                  <a:lnTo>
                    <a:pt x="2973" y="623"/>
                  </a:lnTo>
                  <a:lnTo>
                    <a:pt x="2986" y="618"/>
                  </a:lnTo>
                  <a:lnTo>
                    <a:pt x="2995" y="614"/>
                  </a:lnTo>
                  <a:lnTo>
                    <a:pt x="3003" y="605"/>
                  </a:lnTo>
                  <a:lnTo>
                    <a:pt x="3012" y="575"/>
                  </a:lnTo>
                  <a:lnTo>
                    <a:pt x="3025" y="545"/>
                  </a:lnTo>
                  <a:lnTo>
                    <a:pt x="3051" y="519"/>
                  </a:lnTo>
                  <a:lnTo>
                    <a:pt x="3081" y="493"/>
                  </a:lnTo>
                  <a:lnTo>
                    <a:pt x="3111" y="463"/>
                  </a:lnTo>
                  <a:lnTo>
                    <a:pt x="3124" y="445"/>
                  </a:lnTo>
                  <a:lnTo>
                    <a:pt x="3132" y="424"/>
                  </a:lnTo>
                  <a:lnTo>
                    <a:pt x="3136" y="419"/>
                  </a:lnTo>
                  <a:lnTo>
                    <a:pt x="3141" y="406"/>
                  </a:lnTo>
                  <a:lnTo>
                    <a:pt x="3154" y="385"/>
                  </a:lnTo>
                  <a:lnTo>
                    <a:pt x="3166" y="359"/>
                  </a:lnTo>
                  <a:lnTo>
                    <a:pt x="3192" y="302"/>
                  </a:lnTo>
                  <a:lnTo>
                    <a:pt x="3205" y="277"/>
                  </a:lnTo>
                  <a:lnTo>
                    <a:pt x="3214" y="251"/>
                  </a:lnTo>
                  <a:lnTo>
                    <a:pt x="3222" y="220"/>
                  </a:lnTo>
                  <a:lnTo>
                    <a:pt x="3235" y="186"/>
                  </a:lnTo>
                  <a:lnTo>
                    <a:pt x="3261" y="99"/>
                  </a:lnTo>
                  <a:lnTo>
                    <a:pt x="3274" y="60"/>
                  </a:lnTo>
                  <a:lnTo>
                    <a:pt x="3287" y="30"/>
                  </a:lnTo>
                  <a:lnTo>
                    <a:pt x="3291" y="8"/>
                  </a:lnTo>
                  <a:lnTo>
                    <a:pt x="3295" y="0"/>
                  </a:lnTo>
                  <a:lnTo>
                    <a:pt x="4" y="0"/>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53" name="Freeform 66"/>
            <p:cNvSpPr>
              <a:spLocks noChangeAspect="1"/>
            </p:cNvSpPr>
            <p:nvPr/>
          </p:nvSpPr>
          <p:spPr bwMode="auto">
            <a:xfrm>
              <a:off x="3132" y="2437"/>
              <a:ext cx="1778" cy="790"/>
            </a:xfrm>
            <a:custGeom>
              <a:avLst/>
              <a:gdLst>
                <a:gd name="T0" fmla="*/ 191 w 2944"/>
                <a:gd name="T1" fmla="*/ 492 h 1237"/>
                <a:gd name="T2" fmla="*/ 232 w 2944"/>
                <a:gd name="T3" fmla="*/ 439 h 1237"/>
                <a:gd name="T4" fmla="*/ 255 w 2944"/>
                <a:gd name="T5" fmla="*/ 308 h 1237"/>
                <a:gd name="T6" fmla="*/ 298 w 2944"/>
                <a:gd name="T7" fmla="*/ 178 h 1237"/>
                <a:gd name="T8" fmla="*/ 319 w 2944"/>
                <a:gd name="T9" fmla="*/ 90 h 1237"/>
                <a:gd name="T10" fmla="*/ 323 w 2944"/>
                <a:gd name="T11" fmla="*/ 139 h 1237"/>
                <a:gd name="T12" fmla="*/ 304 w 2944"/>
                <a:gd name="T13" fmla="*/ 307 h 1237"/>
                <a:gd name="T14" fmla="*/ 271 w 2944"/>
                <a:gd name="T15" fmla="*/ 386 h 1237"/>
                <a:gd name="T16" fmla="*/ 260 w 2944"/>
                <a:gd name="T17" fmla="*/ 498 h 1237"/>
                <a:gd name="T18" fmla="*/ 524 w 2944"/>
                <a:gd name="T19" fmla="*/ 485 h 1237"/>
                <a:gd name="T20" fmla="*/ 692 w 2944"/>
                <a:gd name="T21" fmla="*/ 483 h 1237"/>
                <a:gd name="T22" fmla="*/ 766 w 2944"/>
                <a:gd name="T23" fmla="*/ 462 h 1237"/>
                <a:gd name="T24" fmla="*/ 756 w 2944"/>
                <a:gd name="T25" fmla="*/ 430 h 1237"/>
                <a:gd name="T26" fmla="*/ 714 w 2944"/>
                <a:gd name="T27" fmla="*/ 346 h 1237"/>
                <a:gd name="T28" fmla="*/ 681 w 2944"/>
                <a:gd name="T29" fmla="*/ 234 h 1237"/>
                <a:gd name="T30" fmla="*/ 685 w 2944"/>
                <a:gd name="T31" fmla="*/ 225 h 1237"/>
                <a:gd name="T32" fmla="*/ 726 w 2944"/>
                <a:gd name="T33" fmla="*/ 287 h 1237"/>
                <a:gd name="T34" fmla="*/ 769 w 2944"/>
                <a:gd name="T35" fmla="*/ 402 h 1237"/>
                <a:gd name="T36" fmla="*/ 825 w 2944"/>
                <a:gd name="T37" fmla="*/ 448 h 1237"/>
                <a:gd name="T38" fmla="*/ 867 w 2944"/>
                <a:gd name="T39" fmla="*/ 429 h 1237"/>
                <a:gd name="T40" fmla="*/ 943 w 2944"/>
                <a:gd name="T41" fmla="*/ 376 h 1237"/>
                <a:gd name="T42" fmla="*/ 994 w 2944"/>
                <a:gd name="T43" fmla="*/ 286 h 1237"/>
                <a:gd name="T44" fmla="*/ 1024 w 2944"/>
                <a:gd name="T45" fmla="*/ 218 h 1237"/>
                <a:gd name="T46" fmla="*/ 1071 w 2944"/>
                <a:gd name="T47" fmla="*/ 132 h 1237"/>
                <a:gd name="T48" fmla="*/ 1048 w 2944"/>
                <a:gd name="T49" fmla="*/ 120 h 1237"/>
                <a:gd name="T50" fmla="*/ 963 w 2944"/>
                <a:gd name="T51" fmla="*/ 74 h 1237"/>
                <a:gd name="T52" fmla="*/ 925 w 2944"/>
                <a:gd name="T53" fmla="*/ 63 h 1237"/>
                <a:gd name="T54" fmla="*/ 823 w 2944"/>
                <a:gd name="T55" fmla="*/ 12 h 1237"/>
                <a:gd name="T56" fmla="*/ 812 w 2944"/>
                <a:gd name="T57" fmla="*/ 0 h 1237"/>
                <a:gd name="T58" fmla="*/ 914 w 2944"/>
                <a:gd name="T59" fmla="*/ 56 h 1237"/>
                <a:gd name="T60" fmla="*/ 945 w 2944"/>
                <a:gd name="T61" fmla="*/ 61 h 1237"/>
                <a:gd name="T62" fmla="*/ 1042 w 2944"/>
                <a:gd name="T63" fmla="*/ 102 h 1237"/>
                <a:gd name="T64" fmla="*/ 1069 w 2944"/>
                <a:gd name="T65" fmla="*/ 125 h 1237"/>
                <a:gd name="T66" fmla="*/ 1058 w 2944"/>
                <a:gd name="T67" fmla="*/ 178 h 1237"/>
                <a:gd name="T68" fmla="*/ 1011 w 2944"/>
                <a:gd name="T69" fmla="*/ 254 h 1237"/>
                <a:gd name="T70" fmla="*/ 974 w 2944"/>
                <a:gd name="T71" fmla="*/ 314 h 1237"/>
                <a:gd name="T72" fmla="*/ 928 w 2944"/>
                <a:gd name="T73" fmla="*/ 393 h 1237"/>
                <a:gd name="T74" fmla="*/ 849 w 2944"/>
                <a:gd name="T75" fmla="*/ 437 h 1237"/>
                <a:gd name="T76" fmla="*/ 817 w 2944"/>
                <a:gd name="T77" fmla="*/ 450 h 1237"/>
                <a:gd name="T78" fmla="*/ 753 w 2944"/>
                <a:gd name="T79" fmla="*/ 386 h 1237"/>
                <a:gd name="T80" fmla="*/ 720 w 2944"/>
                <a:gd name="T81" fmla="*/ 275 h 1237"/>
                <a:gd name="T82" fmla="*/ 676 w 2944"/>
                <a:gd name="T83" fmla="*/ 222 h 1237"/>
                <a:gd name="T84" fmla="*/ 709 w 2944"/>
                <a:gd name="T85" fmla="*/ 282 h 1237"/>
                <a:gd name="T86" fmla="*/ 728 w 2944"/>
                <a:gd name="T87" fmla="*/ 384 h 1237"/>
                <a:gd name="T88" fmla="*/ 775 w 2944"/>
                <a:gd name="T89" fmla="*/ 455 h 1237"/>
                <a:gd name="T90" fmla="*/ 750 w 2944"/>
                <a:gd name="T91" fmla="*/ 475 h 1237"/>
                <a:gd name="T92" fmla="*/ 645 w 2944"/>
                <a:gd name="T93" fmla="*/ 483 h 1237"/>
                <a:gd name="T94" fmla="*/ 417 w 2944"/>
                <a:gd name="T95" fmla="*/ 503 h 1237"/>
                <a:gd name="T96" fmla="*/ 255 w 2944"/>
                <a:gd name="T97" fmla="*/ 492 h 1237"/>
                <a:gd name="T98" fmla="*/ 274 w 2944"/>
                <a:gd name="T99" fmla="*/ 370 h 1237"/>
                <a:gd name="T100" fmla="*/ 307 w 2944"/>
                <a:gd name="T101" fmla="*/ 289 h 1237"/>
                <a:gd name="T102" fmla="*/ 321 w 2944"/>
                <a:gd name="T103" fmla="*/ 124 h 1237"/>
                <a:gd name="T104" fmla="*/ 307 w 2944"/>
                <a:gd name="T105" fmla="*/ 118 h 1237"/>
                <a:gd name="T106" fmla="*/ 287 w 2944"/>
                <a:gd name="T107" fmla="*/ 254 h 1237"/>
                <a:gd name="T108" fmla="*/ 251 w 2944"/>
                <a:gd name="T109" fmla="*/ 361 h 1237"/>
                <a:gd name="T110" fmla="*/ 216 w 2944"/>
                <a:gd name="T111" fmla="*/ 480 h 1237"/>
                <a:gd name="T112" fmla="*/ 172 w 2944"/>
                <a:gd name="T113" fmla="*/ 494 h 123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44"/>
                <a:gd name="T172" fmla="*/ 0 h 1237"/>
                <a:gd name="T173" fmla="*/ 2944 w 2944"/>
                <a:gd name="T174" fmla="*/ 1237 h 123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44" h="1237">
                  <a:moveTo>
                    <a:pt x="5" y="977"/>
                  </a:moveTo>
                  <a:lnTo>
                    <a:pt x="386" y="1172"/>
                  </a:lnTo>
                  <a:lnTo>
                    <a:pt x="447" y="1194"/>
                  </a:lnTo>
                  <a:lnTo>
                    <a:pt x="472" y="1202"/>
                  </a:lnTo>
                  <a:lnTo>
                    <a:pt x="498" y="1207"/>
                  </a:lnTo>
                  <a:lnTo>
                    <a:pt x="524" y="1207"/>
                  </a:lnTo>
                  <a:lnTo>
                    <a:pt x="545" y="1202"/>
                  </a:lnTo>
                  <a:lnTo>
                    <a:pt x="567" y="1189"/>
                  </a:lnTo>
                  <a:lnTo>
                    <a:pt x="584" y="1177"/>
                  </a:lnTo>
                  <a:lnTo>
                    <a:pt x="601" y="1151"/>
                  </a:lnTo>
                  <a:lnTo>
                    <a:pt x="618" y="1116"/>
                  </a:lnTo>
                  <a:lnTo>
                    <a:pt x="635" y="1077"/>
                  </a:lnTo>
                  <a:lnTo>
                    <a:pt x="648" y="1029"/>
                  </a:lnTo>
                  <a:lnTo>
                    <a:pt x="670" y="934"/>
                  </a:lnTo>
                  <a:lnTo>
                    <a:pt x="678" y="887"/>
                  </a:lnTo>
                  <a:lnTo>
                    <a:pt x="683" y="839"/>
                  </a:lnTo>
                  <a:lnTo>
                    <a:pt x="687" y="796"/>
                  </a:lnTo>
                  <a:lnTo>
                    <a:pt x="700" y="757"/>
                  </a:lnTo>
                  <a:lnTo>
                    <a:pt x="717" y="722"/>
                  </a:lnTo>
                  <a:lnTo>
                    <a:pt x="738" y="688"/>
                  </a:lnTo>
                  <a:lnTo>
                    <a:pt x="777" y="623"/>
                  </a:lnTo>
                  <a:lnTo>
                    <a:pt x="803" y="562"/>
                  </a:lnTo>
                  <a:lnTo>
                    <a:pt x="811" y="497"/>
                  </a:lnTo>
                  <a:lnTo>
                    <a:pt x="816" y="437"/>
                  </a:lnTo>
                  <a:lnTo>
                    <a:pt x="816" y="354"/>
                  </a:lnTo>
                  <a:lnTo>
                    <a:pt x="820" y="333"/>
                  </a:lnTo>
                  <a:lnTo>
                    <a:pt x="833" y="290"/>
                  </a:lnTo>
                  <a:lnTo>
                    <a:pt x="854" y="251"/>
                  </a:lnTo>
                  <a:lnTo>
                    <a:pt x="871" y="225"/>
                  </a:lnTo>
                  <a:lnTo>
                    <a:pt x="876" y="220"/>
                  </a:lnTo>
                  <a:lnTo>
                    <a:pt x="884" y="220"/>
                  </a:lnTo>
                  <a:lnTo>
                    <a:pt x="889" y="225"/>
                  </a:lnTo>
                  <a:lnTo>
                    <a:pt x="893" y="229"/>
                  </a:lnTo>
                  <a:lnTo>
                    <a:pt x="893" y="272"/>
                  </a:lnTo>
                  <a:lnTo>
                    <a:pt x="889" y="303"/>
                  </a:lnTo>
                  <a:lnTo>
                    <a:pt x="884" y="341"/>
                  </a:lnTo>
                  <a:lnTo>
                    <a:pt x="876" y="424"/>
                  </a:lnTo>
                  <a:lnTo>
                    <a:pt x="867" y="493"/>
                  </a:lnTo>
                  <a:lnTo>
                    <a:pt x="863" y="610"/>
                  </a:lnTo>
                  <a:lnTo>
                    <a:pt x="858" y="662"/>
                  </a:lnTo>
                  <a:lnTo>
                    <a:pt x="850" y="709"/>
                  </a:lnTo>
                  <a:lnTo>
                    <a:pt x="833" y="753"/>
                  </a:lnTo>
                  <a:lnTo>
                    <a:pt x="811" y="787"/>
                  </a:lnTo>
                  <a:lnTo>
                    <a:pt x="790" y="826"/>
                  </a:lnTo>
                  <a:lnTo>
                    <a:pt x="781" y="843"/>
                  </a:lnTo>
                  <a:lnTo>
                    <a:pt x="773" y="865"/>
                  </a:lnTo>
                  <a:lnTo>
                    <a:pt x="760" y="908"/>
                  </a:lnTo>
                  <a:lnTo>
                    <a:pt x="743" y="947"/>
                  </a:lnTo>
                  <a:lnTo>
                    <a:pt x="730" y="986"/>
                  </a:lnTo>
                  <a:lnTo>
                    <a:pt x="721" y="1029"/>
                  </a:lnTo>
                  <a:lnTo>
                    <a:pt x="713" y="1081"/>
                  </a:lnTo>
                  <a:lnTo>
                    <a:pt x="708" y="1138"/>
                  </a:lnTo>
                  <a:lnTo>
                    <a:pt x="708" y="1207"/>
                  </a:lnTo>
                  <a:lnTo>
                    <a:pt x="713" y="1220"/>
                  </a:lnTo>
                  <a:lnTo>
                    <a:pt x="717" y="1224"/>
                  </a:lnTo>
                  <a:lnTo>
                    <a:pt x="725" y="1228"/>
                  </a:lnTo>
                  <a:lnTo>
                    <a:pt x="1030" y="1228"/>
                  </a:lnTo>
                  <a:lnTo>
                    <a:pt x="1142" y="1224"/>
                  </a:lnTo>
                  <a:lnTo>
                    <a:pt x="1245" y="1215"/>
                  </a:lnTo>
                  <a:lnTo>
                    <a:pt x="1438" y="1189"/>
                  </a:lnTo>
                  <a:lnTo>
                    <a:pt x="1528" y="1181"/>
                  </a:lnTo>
                  <a:lnTo>
                    <a:pt x="1614" y="1172"/>
                  </a:lnTo>
                  <a:lnTo>
                    <a:pt x="1695" y="1172"/>
                  </a:lnTo>
                  <a:lnTo>
                    <a:pt x="1768" y="1177"/>
                  </a:lnTo>
                  <a:lnTo>
                    <a:pt x="1837" y="1181"/>
                  </a:lnTo>
                  <a:lnTo>
                    <a:pt x="1897" y="1185"/>
                  </a:lnTo>
                  <a:lnTo>
                    <a:pt x="1927" y="1185"/>
                  </a:lnTo>
                  <a:lnTo>
                    <a:pt x="1961" y="1181"/>
                  </a:lnTo>
                  <a:lnTo>
                    <a:pt x="2026" y="1168"/>
                  </a:lnTo>
                  <a:lnTo>
                    <a:pt x="2056" y="1155"/>
                  </a:lnTo>
                  <a:lnTo>
                    <a:pt x="2077" y="1146"/>
                  </a:lnTo>
                  <a:lnTo>
                    <a:pt x="2099" y="1133"/>
                  </a:lnTo>
                  <a:lnTo>
                    <a:pt x="2112" y="1125"/>
                  </a:lnTo>
                  <a:lnTo>
                    <a:pt x="2116" y="1116"/>
                  </a:lnTo>
                  <a:lnTo>
                    <a:pt x="2107" y="1103"/>
                  </a:lnTo>
                  <a:lnTo>
                    <a:pt x="2090" y="1086"/>
                  </a:lnTo>
                  <a:lnTo>
                    <a:pt x="2073" y="1055"/>
                  </a:lnTo>
                  <a:lnTo>
                    <a:pt x="2047" y="1021"/>
                  </a:lnTo>
                  <a:lnTo>
                    <a:pt x="2017" y="986"/>
                  </a:lnTo>
                  <a:lnTo>
                    <a:pt x="1987" y="943"/>
                  </a:lnTo>
                  <a:lnTo>
                    <a:pt x="1974" y="921"/>
                  </a:lnTo>
                  <a:lnTo>
                    <a:pt x="1966" y="900"/>
                  </a:lnTo>
                  <a:lnTo>
                    <a:pt x="1957" y="848"/>
                  </a:lnTo>
                  <a:lnTo>
                    <a:pt x="1953" y="796"/>
                  </a:lnTo>
                  <a:lnTo>
                    <a:pt x="1944" y="740"/>
                  </a:lnTo>
                  <a:lnTo>
                    <a:pt x="1936" y="692"/>
                  </a:lnTo>
                  <a:lnTo>
                    <a:pt x="1914" y="640"/>
                  </a:lnTo>
                  <a:lnTo>
                    <a:pt x="1884" y="597"/>
                  </a:lnTo>
                  <a:lnTo>
                    <a:pt x="1867" y="575"/>
                  </a:lnTo>
                  <a:lnTo>
                    <a:pt x="1854" y="558"/>
                  </a:lnTo>
                  <a:lnTo>
                    <a:pt x="1845" y="545"/>
                  </a:lnTo>
                  <a:lnTo>
                    <a:pt x="1845" y="540"/>
                  </a:lnTo>
                  <a:lnTo>
                    <a:pt x="1850" y="536"/>
                  </a:lnTo>
                  <a:lnTo>
                    <a:pt x="1854" y="536"/>
                  </a:lnTo>
                  <a:lnTo>
                    <a:pt x="1880" y="553"/>
                  </a:lnTo>
                  <a:lnTo>
                    <a:pt x="1901" y="571"/>
                  </a:lnTo>
                  <a:lnTo>
                    <a:pt x="1906" y="575"/>
                  </a:lnTo>
                  <a:lnTo>
                    <a:pt x="1957" y="627"/>
                  </a:lnTo>
                  <a:lnTo>
                    <a:pt x="1970" y="644"/>
                  </a:lnTo>
                  <a:lnTo>
                    <a:pt x="1983" y="675"/>
                  </a:lnTo>
                  <a:lnTo>
                    <a:pt x="1991" y="705"/>
                  </a:lnTo>
                  <a:lnTo>
                    <a:pt x="2000" y="740"/>
                  </a:lnTo>
                  <a:lnTo>
                    <a:pt x="2009" y="778"/>
                  </a:lnTo>
                  <a:lnTo>
                    <a:pt x="2034" y="861"/>
                  </a:lnTo>
                  <a:lnTo>
                    <a:pt x="2047" y="904"/>
                  </a:lnTo>
                  <a:lnTo>
                    <a:pt x="2073" y="947"/>
                  </a:lnTo>
                  <a:lnTo>
                    <a:pt x="2107" y="986"/>
                  </a:lnTo>
                  <a:lnTo>
                    <a:pt x="2142" y="1021"/>
                  </a:lnTo>
                  <a:lnTo>
                    <a:pt x="2184" y="1055"/>
                  </a:lnTo>
                  <a:lnTo>
                    <a:pt x="2223" y="1086"/>
                  </a:lnTo>
                  <a:lnTo>
                    <a:pt x="2240" y="1094"/>
                  </a:lnTo>
                  <a:lnTo>
                    <a:pt x="2253" y="1099"/>
                  </a:lnTo>
                  <a:lnTo>
                    <a:pt x="2262" y="1099"/>
                  </a:lnTo>
                  <a:lnTo>
                    <a:pt x="2266" y="1094"/>
                  </a:lnTo>
                  <a:lnTo>
                    <a:pt x="2270" y="1090"/>
                  </a:lnTo>
                  <a:lnTo>
                    <a:pt x="2292" y="1073"/>
                  </a:lnTo>
                  <a:lnTo>
                    <a:pt x="2326" y="1064"/>
                  </a:lnTo>
                  <a:lnTo>
                    <a:pt x="2352" y="1060"/>
                  </a:lnTo>
                  <a:lnTo>
                    <a:pt x="2378" y="1051"/>
                  </a:lnTo>
                  <a:lnTo>
                    <a:pt x="2438" y="1016"/>
                  </a:lnTo>
                  <a:lnTo>
                    <a:pt x="2493" y="982"/>
                  </a:lnTo>
                  <a:lnTo>
                    <a:pt x="2519" y="965"/>
                  </a:lnTo>
                  <a:lnTo>
                    <a:pt x="2545" y="956"/>
                  </a:lnTo>
                  <a:lnTo>
                    <a:pt x="2566" y="943"/>
                  </a:lnTo>
                  <a:lnTo>
                    <a:pt x="2584" y="921"/>
                  </a:lnTo>
                  <a:lnTo>
                    <a:pt x="2605" y="887"/>
                  </a:lnTo>
                  <a:lnTo>
                    <a:pt x="2622" y="848"/>
                  </a:lnTo>
                  <a:lnTo>
                    <a:pt x="2661" y="770"/>
                  </a:lnTo>
                  <a:lnTo>
                    <a:pt x="2682" y="740"/>
                  </a:lnTo>
                  <a:lnTo>
                    <a:pt x="2687" y="735"/>
                  </a:lnTo>
                  <a:lnTo>
                    <a:pt x="2725" y="701"/>
                  </a:lnTo>
                  <a:lnTo>
                    <a:pt x="2742" y="683"/>
                  </a:lnTo>
                  <a:lnTo>
                    <a:pt x="2755" y="653"/>
                  </a:lnTo>
                  <a:lnTo>
                    <a:pt x="2764" y="623"/>
                  </a:lnTo>
                  <a:lnTo>
                    <a:pt x="2790" y="566"/>
                  </a:lnTo>
                  <a:lnTo>
                    <a:pt x="2802" y="540"/>
                  </a:lnTo>
                  <a:lnTo>
                    <a:pt x="2807" y="536"/>
                  </a:lnTo>
                  <a:lnTo>
                    <a:pt x="2845" y="502"/>
                  </a:lnTo>
                  <a:lnTo>
                    <a:pt x="2862" y="484"/>
                  </a:lnTo>
                  <a:lnTo>
                    <a:pt x="2893" y="437"/>
                  </a:lnTo>
                  <a:lnTo>
                    <a:pt x="2914" y="385"/>
                  </a:lnTo>
                  <a:lnTo>
                    <a:pt x="2931" y="337"/>
                  </a:lnTo>
                  <a:lnTo>
                    <a:pt x="2935" y="324"/>
                  </a:lnTo>
                  <a:lnTo>
                    <a:pt x="2935" y="320"/>
                  </a:lnTo>
                  <a:lnTo>
                    <a:pt x="2931" y="316"/>
                  </a:lnTo>
                  <a:lnTo>
                    <a:pt x="2918" y="316"/>
                  </a:lnTo>
                  <a:lnTo>
                    <a:pt x="2888" y="307"/>
                  </a:lnTo>
                  <a:lnTo>
                    <a:pt x="2884" y="303"/>
                  </a:lnTo>
                  <a:lnTo>
                    <a:pt x="2875" y="294"/>
                  </a:lnTo>
                  <a:lnTo>
                    <a:pt x="2867" y="277"/>
                  </a:lnTo>
                  <a:lnTo>
                    <a:pt x="2854" y="259"/>
                  </a:lnTo>
                  <a:lnTo>
                    <a:pt x="2798" y="229"/>
                  </a:lnTo>
                  <a:lnTo>
                    <a:pt x="2759" y="216"/>
                  </a:lnTo>
                  <a:lnTo>
                    <a:pt x="2674" y="194"/>
                  </a:lnTo>
                  <a:lnTo>
                    <a:pt x="2639" y="181"/>
                  </a:lnTo>
                  <a:lnTo>
                    <a:pt x="2609" y="168"/>
                  </a:lnTo>
                  <a:lnTo>
                    <a:pt x="2592" y="160"/>
                  </a:lnTo>
                  <a:lnTo>
                    <a:pt x="2579" y="155"/>
                  </a:lnTo>
                  <a:lnTo>
                    <a:pt x="2571" y="160"/>
                  </a:lnTo>
                  <a:lnTo>
                    <a:pt x="2554" y="160"/>
                  </a:lnTo>
                  <a:lnTo>
                    <a:pt x="2536" y="155"/>
                  </a:lnTo>
                  <a:lnTo>
                    <a:pt x="2523" y="151"/>
                  </a:lnTo>
                  <a:lnTo>
                    <a:pt x="2506" y="147"/>
                  </a:lnTo>
                  <a:lnTo>
                    <a:pt x="2468" y="129"/>
                  </a:lnTo>
                  <a:lnTo>
                    <a:pt x="2425" y="112"/>
                  </a:lnTo>
                  <a:lnTo>
                    <a:pt x="2335" y="69"/>
                  </a:lnTo>
                  <a:lnTo>
                    <a:pt x="2257" y="30"/>
                  </a:lnTo>
                  <a:lnTo>
                    <a:pt x="2236" y="13"/>
                  </a:lnTo>
                  <a:lnTo>
                    <a:pt x="2227" y="8"/>
                  </a:lnTo>
                  <a:lnTo>
                    <a:pt x="2223" y="4"/>
                  </a:lnTo>
                  <a:lnTo>
                    <a:pt x="2219" y="0"/>
                  </a:lnTo>
                  <a:lnTo>
                    <a:pt x="2227" y="0"/>
                  </a:lnTo>
                  <a:lnTo>
                    <a:pt x="2236" y="4"/>
                  </a:lnTo>
                  <a:lnTo>
                    <a:pt x="2257" y="21"/>
                  </a:lnTo>
                  <a:lnTo>
                    <a:pt x="2335" y="60"/>
                  </a:lnTo>
                  <a:lnTo>
                    <a:pt x="2425" y="104"/>
                  </a:lnTo>
                  <a:lnTo>
                    <a:pt x="2468" y="121"/>
                  </a:lnTo>
                  <a:lnTo>
                    <a:pt x="2506" y="138"/>
                  </a:lnTo>
                  <a:lnTo>
                    <a:pt x="2523" y="142"/>
                  </a:lnTo>
                  <a:lnTo>
                    <a:pt x="2536" y="147"/>
                  </a:lnTo>
                  <a:lnTo>
                    <a:pt x="2554" y="151"/>
                  </a:lnTo>
                  <a:lnTo>
                    <a:pt x="2571" y="151"/>
                  </a:lnTo>
                  <a:lnTo>
                    <a:pt x="2579" y="147"/>
                  </a:lnTo>
                  <a:lnTo>
                    <a:pt x="2592" y="151"/>
                  </a:lnTo>
                  <a:lnTo>
                    <a:pt x="2609" y="160"/>
                  </a:lnTo>
                  <a:lnTo>
                    <a:pt x="2639" y="173"/>
                  </a:lnTo>
                  <a:lnTo>
                    <a:pt x="2674" y="186"/>
                  </a:lnTo>
                  <a:lnTo>
                    <a:pt x="2759" y="207"/>
                  </a:lnTo>
                  <a:lnTo>
                    <a:pt x="2798" y="220"/>
                  </a:lnTo>
                  <a:lnTo>
                    <a:pt x="2858" y="251"/>
                  </a:lnTo>
                  <a:lnTo>
                    <a:pt x="2862" y="255"/>
                  </a:lnTo>
                  <a:lnTo>
                    <a:pt x="2875" y="277"/>
                  </a:lnTo>
                  <a:lnTo>
                    <a:pt x="2884" y="294"/>
                  </a:lnTo>
                  <a:lnTo>
                    <a:pt x="2888" y="298"/>
                  </a:lnTo>
                  <a:lnTo>
                    <a:pt x="2918" y="307"/>
                  </a:lnTo>
                  <a:lnTo>
                    <a:pt x="2931" y="307"/>
                  </a:lnTo>
                  <a:lnTo>
                    <a:pt x="2940" y="311"/>
                  </a:lnTo>
                  <a:lnTo>
                    <a:pt x="2944" y="316"/>
                  </a:lnTo>
                  <a:lnTo>
                    <a:pt x="2944" y="324"/>
                  </a:lnTo>
                  <a:lnTo>
                    <a:pt x="2940" y="337"/>
                  </a:lnTo>
                  <a:lnTo>
                    <a:pt x="2923" y="385"/>
                  </a:lnTo>
                  <a:lnTo>
                    <a:pt x="2901" y="437"/>
                  </a:lnTo>
                  <a:lnTo>
                    <a:pt x="2871" y="484"/>
                  </a:lnTo>
                  <a:lnTo>
                    <a:pt x="2854" y="506"/>
                  </a:lnTo>
                  <a:lnTo>
                    <a:pt x="2850" y="510"/>
                  </a:lnTo>
                  <a:lnTo>
                    <a:pt x="2811" y="540"/>
                  </a:lnTo>
                  <a:lnTo>
                    <a:pt x="2798" y="566"/>
                  </a:lnTo>
                  <a:lnTo>
                    <a:pt x="2772" y="623"/>
                  </a:lnTo>
                  <a:lnTo>
                    <a:pt x="2764" y="653"/>
                  </a:lnTo>
                  <a:lnTo>
                    <a:pt x="2751" y="683"/>
                  </a:lnTo>
                  <a:lnTo>
                    <a:pt x="2734" y="705"/>
                  </a:lnTo>
                  <a:lnTo>
                    <a:pt x="2729" y="709"/>
                  </a:lnTo>
                  <a:lnTo>
                    <a:pt x="2691" y="740"/>
                  </a:lnTo>
                  <a:lnTo>
                    <a:pt x="2669" y="770"/>
                  </a:lnTo>
                  <a:lnTo>
                    <a:pt x="2631" y="848"/>
                  </a:lnTo>
                  <a:lnTo>
                    <a:pt x="2614" y="887"/>
                  </a:lnTo>
                  <a:lnTo>
                    <a:pt x="2592" y="921"/>
                  </a:lnTo>
                  <a:lnTo>
                    <a:pt x="2571" y="947"/>
                  </a:lnTo>
                  <a:lnTo>
                    <a:pt x="2566" y="952"/>
                  </a:lnTo>
                  <a:lnTo>
                    <a:pt x="2545" y="965"/>
                  </a:lnTo>
                  <a:lnTo>
                    <a:pt x="2519" y="973"/>
                  </a:lnTo>
                  <a:lnTo>
                    <a:pt x="2493" y="990"/>
                  </a:lnTo>
                  <a:lnTo>
                    <a:pt x="2438" y="1025"/>
                  </a:lnTo>
                  <a:lnTo>
                    <a:pt x="2378" y="1060"/>
                  </a:lnTo>
                  <a:lnTo>
                    <a:pt x="2352" y="1068"/>
                  </a:lnTo>
                  <a:lnTo>
                    <a:pt x="2326" y="1073"/>
                  </a:lnTo>
                  <a:lnTo>
                    <a:pt x="2292" y="1081"/>
                  </a:lnTo>
                  <a:lnTo>
                    <a:pt x="2270" y="1099"/>
                  </a:lnTo>
                  <a:lnTo>
                    <a:pt x="2266" y="1103"/>
                  </a:lnTo>
                  <a:lnTo>
                    <a:pt x="2262" y="1107"/>
                  </a:lnTo>
                  <a:lnTo>
                    <a:pt x="2253" y="1107"/>
                  </a:lnTo>
                  <a:lnTo>
                    <a:pt x="2240" y="1103"/>
                  </a:lnTo>
                  <a:lnTo>
                    <a:pt x="2223" y="1094"/>
                  </a:lnTo>
                  <a:lnTo>
                    <a:pt x="2184" y="1064"/>
                  </a:lnTo>
                  <a:lnTo>
                    <a:pt x="2142" y="1029"/>
                  </a:lnTo>
                  <a:lnTo>
                    <a:pt x="2137" y="1025"/>
                  </a:lnTo>
                  <a:lnTo>
                    <a:pt x="2099" y="986"/>
                  </a:lnTo>
                  <a:lnTo>
                    <a:pt x="2064" y="947"/>
                  </a:lnTo>
                  <a:lnTo>
                    <a:pt x="2039" y="904"/>
                  </a:lnTo>
                  <a:lnTo>
                    <a:pt x="2026" y="861"/>
                  </a:lnTo>
                  <a:lnTo>
                    <a:pt x="2000" y="778"/>
                  </a:lnTo>
                  <a:lnTo>
                    <a:pt x="1991" y="740"/>
                  </a:lnTo>
                  <a:lnTo>
                    <a:pt x="1983" y="705"/>
                  </a:lnTo>
                  <a:lnTo>
                    <a:pt x="1974" y="675"/>
                  </a:lnTo>
                  <a:lnTo>
                    <a:pt x="1961" y="644"/>
                  </a:lnTo>
                  <a:lnTo>
                    <a:pt x="1948" y="627"/>
                  </a:lnTo>
                  <a:lnTo>
                    <a:pt x="1901" y="579"/>
                  </a:lnTo>
                  <a:lnTo>
                    <a:pt x="1880" y="562"/>
                  </a:lnTo>
                  <a:lnTo>
                    <a:pt x="1854" y="545"/>
                  </a:lnTo>
                  <a:lnTo>
                    <a:pt x="1863" y="558"/>
                  </a:lnTo>
                  <a:lnTo>
                    <a:pt x="1875" y="575"/>
                  </a:lnTo>
                  <a:lnTo>
                    <a:pt x="1893" y="597"/>
                  </a:lnTo>
                  <a:lnTo>
                    <a:pt x="1923" y="640"/>
                  </a:lnTo>
                  <a:lnTo>
                    <a:pt x="1944" y="692"/>
                  </a:lnTo>
                  <a:lnTo>
                    <a:pt x="1953" y="740"/>
                  </a:lnTo>
                  <a:lnTo>
                    <a:pt x="1961" y="796"/>
                  </a:lnTo>
                  <a:lnTo>
                    <a:pt x="1966" y="848"/>
                  </a:lnTo>
                  <a:lnTo>
                    <a:pt x="1974" y="900"/>
                  </a:lnTo>
                  <a:lnTo>
                    <a:pt x="1983" y="921"/>
                  </a:lnTo>
                  <a:lnTo>
                    <a:pt x="1996" y="943"/>
                  </a:lnTo>
                  <a:lnTo>
                    <a:pt x="2026" y="986"/>
                  </a:lnTo>
                  <a:lnTo>
                    <a:pt x="2056" y="1021"/>
                  </a:lnTo>
                  <a:lnTo>
                    <a:pt x="2081" y="1055"/>
                  </a:lnTo>
                  <a:lnTo>
                    <a:pt x="2099" y="1086"/>
                  </a:lnTo>
                  <a:lnTo>
                    <a:pt x="2116" y="1103"/>
                  </a:lnTo>
                  <a:lnTo>
                    <a:pt x="2124" y="1116"/>
                  </a:lnTo>
                  <a:lnTo>
                    <a:pt x="2120" y="1125"/>
                  </a:lnTo>
                  <a:lnTo>
                    <a:pt x="2116" y="1129"/>
                  </a:lnTo>
                  <a:lnTo>
                    <a:pt x="2112" y="1133"/>
                  </a:lnTo>
                  <a:lnTo>
                    <a:pt x="2099" y="1142"/>
                  </a:lnTo>
                  <a:lnTo>
                    <a:pt x="2077" y="1155"/>
                  </a:lnTo>
                  <a:lnTo>
                    <a:pt x="2056" y="1164"/>
                  </a:lnTo>
                  <a:lnTo>
                    <a:pt x="2026" y="1177"/>
                  </a:lnTo>
                  <a:lnTo>
                    <a:pt x="1961" y="1189"/>
                  </a:lnTo>
                  <a:lnTo>
                    <a:pt x="1927" y="1194"/>
                  </a:lnTo>
                  <a:lnTo>
                    <a:pt x="1897" y="1194"/>
                  </a:lnTo>
                  <a:lnTo>
                    <a:pt x="1837" y="1189"/>
                  </a:lnTo>
                  <a:lnTo>
                    <a:pt x="1768" y="1185"/>
                  </a:lnTo>
                  <a:lnTo>
                    <a:pt x="1695" y="1181"/>
                  </a:lnTo>
                  <a:lnTo>
                    <a:pt x="1614" y="1181"/>
                  </a:lnTo>
                  <a:lnTo>
                    <a:pt x="1528" y="1189"/>
                  </a:lnTo>
                  <a:lnTo>
                    <a:pt x="1438" y="1198"/>
                  </a:lnTo>
                  <a:lnTo>
                    <a:pt x="1245" y="1224"/>
                  </a:lnTo>
                  <a:lnTo>
                    <a:pt x="1142" y="1233"/>
                  </a:lnTo>
                  <a:lnTo>
                    <a:pt x="1030" y="1237"/>
                  </a:lnTo>
                  <a:lnTo>
                    <a:pt x="725" y="1237"/>
                  </a:lnTo>
                  <a:lnTo>
                    <a:pt x="717" y="1233"/>
                  </a:lnTo>
                  <a:lnTo>
                    <a:pt x="713" y="1228"/>
                  </a:lnTo>
                  <a:lnTo>
                    <a:pt x="704" y="1220"/>
                  </a:lnTo>
                  <a:lnTo>
                    <a:pt x="700" y="1207"/>
                  </a:lnTo>
                  <a:lnTo>
                    <a:pt x="700" y="1138"/>
                  </a:lnTo>
                  <a:lnTo>
                    <a:pt x="704" y="1081"/>
                  </a:lnTo>
                  <a:lnTo>
                    <a:pt x="713" y="1029"/>
                  </a:lnTo>
                  <a:lnTo>
                    <a:pt x="721" y="986"/>
                  </a:lnTo>
                  <a:lnTo>
                    <a:pt x="734" y="947"/>
                  </a:lnTo>
                  <a:lnTo>
                    <a:pt x="751" y="908"/>
                  </a:lnTo>
                  <a:lnTo>
                    <a:pt x="764" y="865"/>
                  </a:lnTo>
                  <a:lnTo>
                    <a:pt x="773" y="843"/>
                  </a:lnTo>
                  <a:lnTo>
                    <a:pt x="781" y="826"/>
                  </a:lnTo>
                  <a:lnTo>
                    <a:pt x="803" y="787"/>
                  </a:lnTo>
                  <a:lnTo>
                    <a:pt x="824" y="753"/>
                  </a:lnTo>
                  <a:lnTo>
                    <a:pt x="841" y="709"/>
                  </a:lnTo>
                  <a:lnTo>
                    <a:pt x="850" y="662"/>
                  </a:lnTo>
                  <a:lnTo>
                    <a:pt x="854" y="610"/>
                  </a:lnTo>
                  <a:lnTo>
                    <a:pt x="858" y="493"/>
                  </a:lnTo>
                  <a:lnTo>
                    <a:pt x="867" y="424"/>
                  </a:lnTo>
                  <a:lnTo>
                    <a:pt x="876" y="341"/>
                  </a:lnTo>
                  <a:lnTo>
                    <a:pt x="880" y="303"/>
                  </a:lnTo>
                  <a:lnTo>
                    <a:pt x="884" y="272"/>
                  </a:lnTo>
                  <a:lnTo>
                    <a:pt x="884" y="229"/>
                  </a:lnTo>
                  <a:lnTo>
                    <a:pt x="876" y="229"/>
                  </a:lnTo>
                  <a:lnTo>
                    <a:pt x="863" y="251"/>
                  </a:lnTo>
                  <a:lnTo>
                    <a:pt x="841" y="290"/>
                  </a:lnTo>
                  <a:lnTo>
                    <a:pt x="828" y="333"/>
                  </a:lnTo>
                  <a:lnTo>
                    <a:pt x="824" y="354"/>
                  </a:lnTo>
                  <a:lnTo>
                    <a:pt x="824" y="437"/>
                  </a:lnTo>
                  <a:lnTo>
                    <a:pt x="820" y="497"/>
                  </a:lnTo>
                  <a:lnTo>
                    <a:pt x="811" y="562"/>
                  </a:lnTo>
                  <a:lnTo>
                    <a:pt x="786" y="623"/>
                  </a:lnTo>
                  <a:lnTo>
                    <a:pt x="747" y="688"/>
                  </a:lnTo>
                  <a:lnTo>
                    <a:pt x="725" y="722"/>
                  </a:lnTo>
                  <a:lnTo>
                    <a:pt x="708" y="757"/>
                  </a:lnTo>
                  <a:lnTo>
                    <a:pt x="695" y="796"/>
                  </a:lnTo>
                  <a:lnTo>
                    <a:pt x="691" y="839"/>
                  </a:lnTo>
                  <a:lnTo>
                    <a:pt x="687" y="887"/>
                  </a:lnTo>
                  <a:lnTo>
                    <a:pt x="678" y="934"/>
                  </a:lnTo>
                  <a:lnTo>
                    <a:pt x="657" y="1029"/>
                  </a:lnTo>
                  <a:lnTo>
                    <a:pt x="644" y="1077"/>
                  </a:lnTo>
                  <a:lnTo>
                    <a:pt x="627" y="1116"/>
                  </a:lnTo>
                  <a:lnTo>
                    <a:pt x="610" y="1151"/>
                  </a:lnTo>
                  <a:lnTo>
                    <a:pt x="592" y="1177"/>
                  </a:lnTo>
                  <a:lnTo>
                    <a:pt x="588" y="1181"/>
                  </a:lnTo>
                  <a:lnTo>
                    <a:pt x="567" y="1198"/>
                  </a:lnTo>
                  <a:lnTo>
                    <a:pt x="545" y="1211"/>
                  </a:lnTo>
                  <a:lnTo>
                    <a:pt x="524" y="1215"/>
                  </a:lnTo>
                  <a:lnTo>
                    <a:pt x="498" y="1215"/>
                  </a:lnTo>
                  <a:lnTo>
                    <a:pt x="472" y="1211"/>
                  </a:lnTo>
                  <a:lnTo>
                    <a:pt x="447" y="1202"/>
                  </a:lnTo>
                  <a:lnTo>
                    <a:pt x="386" y="1181"/>
                  </a:lnTo>
                  <a:lnTo>
                    <a:pt x="5" y="986"/>
                  </a:lnTo>
                  <a:lnTo>
                    <a:pt x="0" y="982"/>
                  </a:lnTo>
                  <a:lnTo>
                    <a:pt x="5" y="977"/>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54" name="Freeform 67"/>
            <p:cNvSpPr>
              <a:spLocks noChangeAspect="1"/>
            </p:cNvSpPr>
            <p:nvPr/>
          </p:nvSpPr>
          <p:spPr bwMode="auto">
            <a:xfrm>
              <a:off x="3137" y="2180"/>
              <a:ext cx="1990" cy="404"/>
            </a:xfrm>
            <a:custGeom>
              <a:avLst/>
              <a:gdLst>
                <a:gd name="T0" fmla="*/ 807 w 3295"/>
                <a:gd name="T1" fmla="*/ 162 h 632"/>
                <a:gd name="T2" fmla="*/ 831 w 3295"/>
                <a:gd name="T3" fmla="*/ 170 h 632"/>
                <a:gd name="T4" fmla="*/ 881 w 3295"/>
                <a:gd name="T5" fmla="*/ 189 h 632"/>
                <a:gd name="T6" fmla="*/ 911 w 3295"/>
                <a:gd name="T7" fmla="*/ 198 h 632"/>
                <a:gd name="T8" fmla="*/ 936 w 3295"/>
                <a:gd name="T9" fmla="*/ 205 h 632"/>
                <a:gd name="T10" fmla="*/ 994 w 3295"/>
                <a:gd name="T11" fmla="*/ 225 h 632"/>
                <a:gd name="T12" fmla="*/ 1039 w 3295"/>
                <a:gd name="T13" fmla="*/ 242 h 632"/>
                <a:gd name="T14" fmla="*/ 1063 w 3295"/>
                <a:gd name="T15" fmla="*/ 251 h 632"/>
                <a:gd name="T16" fmla="*/ 1083 w 3295"/>
                <a:gd name="T17" fmla="*/ 254 h 632"/>
                <a:gd name="T18" fmla="*/ 1091 w 3295"/>
                <a:gd name="T19" fmla="*/ 251 h 632"/>
                <a:gd name="T20" fmla="*/ 1096 w 3295"/>
                <a:gd name="T21" fmla="*/ 237 h 632"/>
                <a:gd name="T22" fmla="*/ 1109 w 3295"/>
                <a:gd name="T23" fmla="*/ 214 h 632"/>
                <a:gd name="T24" fmla="*/ 1122 w 3295"/>
                <a:gd name="T25" fmla="*/ 203 h 632"/>
                <a:gd name="T26" fmla="*/ 1136 w 3295"/>
                <a:gd name="T27" fmla="*/ 184 h 632"/>
                <a:gd name="T28" fmla="*/ 1141 w 3295"/>
                <a:gd name="T29" fmla="*/ 173 h 632"/>
                <a:gd name="T30" fmla="*/ 1147 w 3295"/>
                <a:gd name="T31" fmla="*/ 159 h 632"/>
                <a:gd name="T32" fmla="*/ 1161 w 3295"/>
                <a:gd name="T33" fmla="*/ 125 h 632"/>
                <a:gd name="T34" fmla="*/ 1169 w 3295"/>
                <a:gd name="T35" fmla="*/ 105 h 632"/>
                <a:gd name="T36" fmla="*/ 1177 w 3295"/>
                <a:gd name="T37" fmla="*/ 78 h 632"/>
                <a:gd name="T38" fmla="*/ 1191 w 3295"/>
                <a:gd name="T39" fmla="*/ 27 h 632"/>
                <a:gd name="T40" fmla="*/ 1198 w 3295"/>
                <a:gd name="T41" fmla="*/ 5 h 632"/>
                <a:gd name="T42" fmla="*/ 0 w 3295"/>
                <a:gd name="T43" fmla="*/ 4 h 632"/>
                <a:gd name="T44" fmla="*/ 1201 w 3295"/>
                <a:gd name="T45" fmla="*/ 0 h 632"/>
                <a:gd name="T46" fmla="*/ 1201 w 3295"/>
                <a:gd name="T47" fmla="*/ 5 h 632"/>
                <a:gd name="T48" fmla="*/ 1194 w 3295"/>
                <a:gd name="T49" fmla="*/ 27 h 632"/>
                <a:gd name="T50" fmla="*/ 1180 w 3295"/>
                <a:gd name="T51" fmla="*/ 78 h 632"/>
                <a:gd name="T52" fmla="*/ 1172 w 3295"/>
                <a:gd name="T53" fmla="*/ 105 h 632"/>
                <a:gd name="T54" fmla="*/ 1164 w 3295"/>
                <a:gd name="T55" fmla="*/ 125 h 632"/>
                <a:gd name="T56" fmla="*/ 1151 w 3295"/>
                <a:gd name="T57" fmla="*/ 159 h 632"/>
                <a:gd name="T58" fmla="*/ 1144 w 3295"/>
                <a:gd name="T59" fmla="*/ 173 h 632"/>
                <a:gd name="T60" fmla="*/ 1140 w 3295"/>
                <a:gd name="T61" fmla="*/ 184 h 632"/>
                <a:gd name="T62" fmla="*/ 1124 w 3295"/>
                <a:gd name="T63" fmla="*/ 203 h 632"/>
                <a:gd name="T64" fmla="*/ 1113 w 3295"/>
                <a:gd name="T65" fmla="*/ 216 h 632"/>
                <a:gd name="T66" fmla="*/ 1099 w 3295"/>
                <a:gd name="T67" fmla="*/ 237 h 632"/>
                <a:gd name="T68" fmla="*/ 1093 w 3295"/>
                <a:gd name="T69" fmla="*/ 253 h 632"/>
                <a:gd name="T70" fmla="*/ 1088 w 3295"/>
                <a:gd name="T71" fmla="*/ 256 h 632"/>
                <a:gd name="T72" fmla="*/ 1077 w 3295"/>
                <a:gd name="T73" fmla="*/ 258 h 632"/>
                <a:gd name="T74" fmla="*/ 1052 w 3295"/>
                <a:gd name="T75" fmla="*/ 251 h 632"/>
                <a:gd name="T76" fmla="*/ 1021 w 3295"/>
                <a:gd name="T77" fmla="*/ 238 h 632"/>
                <a:gd name="T78" fmla="*/ 964 w 3295"/>
                <a:gd name="T79" fmla="*/ 217 h 632"/>
                <a:gd name="T80" fmla="*/ 922 w 3295"/>
                <a:gd name="T81" fmla="*/ 205 h 632"/>
                <a:gd name="T82" fmla="*/ 899 w 3295"/>
                <a:gd name="T83" fmla="*/ 198 h 632"/>
                <a:gd name="T84" fmla="*/ 847 w 3295"/>
                <a:gd name="T85" fmla="*/ 178 h 632"/>
                <a:gd name="T86" fmla="*/ 812 w 3295"/>
                <a:gd name="T87" fmla="*/ 166 h 632"/>
                <a:gd name="T88" fmla="*/ 806 w 3295"/>
                <a:gd name="T89" fmla="*/ 165 h 6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295"/>
                <a:gd name="T136" fmla="*/ 0 h 632"/>
                <a:gd name="T137" fmla="*/ 3295 w 3295"/>
                <a:gd name="T138" fmla="*/ 632 h 6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295" h="632">
                  <a:moveTo>
                    <a:pt x="2210" y="403"/>
                  </a:moveTo>
                  <a:lnTo>
                    <a:pt x="2214" y="398"/>
                  </a:lnTo>
                  <a:lnTo>
                    <a:pt x="2227" y="398"/>
                  </a:lnTo>
                  <a:lnTo>
                    <a:pt x="2278" y="416"/>
                  </a:lnTo>
                  <a:lnTo>
                    <a:pt x="2321" y="429"/>
                  </a:lnTo>
                  <a:lnTo>
                    <a:pt x="2416" y="463"/>
                  </a:lnTo>
                  <a:lnTo>
                    <a:pt x="2463" y="476"/>
                  </a:lnTo>
                  <a:lnTo>
                    <a:pt x="2497" y="485"/>
                  </a:lnTo>
                  <a:lnTo>
                    <a:pt x="2527" y="494"/>
                  </a:lnTo>
                  <a:lnTo>
                    <a:pt x="2566" y="502"/>
                  </a:lnTo>
                  <a:lnTo>
                    <a:pt x="2643" y="524"/>
                  </a:lnTo>
                  <a:lnTo>
                    <a:pt x="2725" y="550"/>
                  </a:lnTo>
                  <a:lnTo>
                    <a:pt x="2798" y="576"/>
                  </a:lnTo>
                  <a:lnTo>
                    <a:pt x="2849" y="593"/>
                  </a:lnTo>
                  <a:lnTo>
                    <a:pt x="2884" y="606"/>
                  </a:lnTo>
                  <a:lnTo>
                    <a:pt x="2914" y="615"/>
                  </a:lnTo>
                  <a:lnTo>
                    <a:pt x="2952" y="623"/>
                  </a:lnTo>
                  <a:lnTo>
                    <a:pt x="2969" y="623"/>
                  </a:lnTo>
                  <a:lnTo>
                    <a:pt x="2982" y="619"/>
                  </a:lnTo>
                  <a:lnTo>
                    <a:pt x="2991" y="615"/>
                  </a:lnTo>
                  <a:lnTo>
                    <a:pt x="2995" y="610"/>
                  </a:lnTo>
                  <a:lnTo>
                    <a:pt x="3004" y="580"/>
                  </a:lnTo>
                  <a:lnTo>
                    <a:pt x="3017" y="550"/>
                  </a:lnTo>
                  <a:lnTo>
                    <a:pt x="3042" y="524"/>
                  </a:lnTo>
                  <a:lnTo>
                    <a:pt x="3047" y="519"/>
                  </a:lnTo>
                  <a:lnTo>
                    <a:pt x="3077" y="498"/>
                  </a:lnTo>
                  <a:lnTo>
                    <a:pt x="3102" y="468"/>
                  </a:lnTo>
                  <a:lnTo>
                    <a:pt x="3115" y="450"/>
                  </a:lnTo>
                  <a:lnTo>
                    <a:pt x="3124" y="429"/>
                  </a:lnTo>
                  <a:lnTo>
                    <a:pt x="3128" y="424"/>
                  </a:lnTo>
                  <a:lnTo>
                    <a:pt x="3132" y="411"/>
                  </a:lnTo>
                  <a:lnTo>
                    <a:pt x="3145" y="390"/>
                  </a:lnTo>
                  <a:lnTo>
                    <a:pt x="3158" y="364"/>
                  </a:lnTo>
                  <a:lnTo>
                    <a:pt x="3184" y="307"/>
                  </a:lnTo>
                  <a:lnTo>
                    <a:pt x="3197" y="282"/>
                  </a:lnTo>
                  <a:lnTo>
                    <a:pt x="3205" y="256"/>
                  </a:lnTo>
                  <a:lnTo>
                    <a:pt x="3214" y="225"/>
                  </a:lnTo>
                  <a:lnTo>
                    <a:pt x="3227" y="191"/>
                  </a:lnTo>
                  <a:lnTo>
                    <a:pt x="3253" y="104"/>
                  </a:lnTo>
                  <a:lnTo>
                    <a:pt x="3265" y="65"/>
                  </a:lnTo>
                  <a:lnTo>
                    <a:pt x="3278" y="35"/>
                  </a:lnTo>
                  <a:lnTo>
                    <a:pt x="3283" y="13"/>
                  </a:lnTo>
                  <a:lnTo>
                    <a:pt x="3287" y="9"/>
                  </a:lnTo>
                  <a:lnTo>
                    <a:pt x="0" y="9"/>
                  </a:lnTo>
                  <a:lnTo>
                    <a:pt x="0" y="0"/>
                  </a:lnTo>
                  <a:lnTo>
                    <a:pt x="3291" y="0"/>
                  </a:lnTo>
                  <a:lnTo>
                    <a:pt x="3295" y="5"/>
                  </a:lnTo>
                  <a:lnTo>
                    <a:pt x="3291" y="13"/>
                  </a:lnTo>
                  <a:lnTo>
                    <a:pt x="3287" y="35"/>
                  </a:lnTo>
                  <a:lnTo>
                    <a:pt x="3274" y="65"/>
                  </a:lnTo>
                  <a:lnTo>
                    <a:pt x="3261" y="104"/>
                  </a:lnTo>
                  <a:lnTo>
                    <a:pt x="3235" y="191"/>
                  </a:lnTo>
                  <a:lnTo>
                    <a:pt x="3223" y="225"/>
                  </a:lnTo>
                  <a:lnTo>
                    <a:pt x="3214" y="256"/>
                  </a:lnTo>
                  <a:lnTo>
                    <a:pt x="3205" y="282"/>
                  </a:lnTo>
                  <a:lnTo>
                    <a:pt x="3192" y="307"/>
                  </a:lnTo>
                  <a:lnTo>
                    <a:pt x="3167" y="364"/>
                  </a:lnTo>
                  <a:lnTo>
                    <a:pt x="3154" y="390"/>
                  </a:lnTo>
                  <a:lnTo>
                    <a:pt x="3141" y="411"/>
                  </a:lnTo>
                  <a:lnTo>
                    <a:pt x="3137" y="424"/>
                  </a:lnTo>
                  <a:lnTo>
                    <a:pt x="3132" y="429"/>
                  </a:lnTo>
                  <a:lnTo>
                    <a:pt x="3124" y="450"/>
                  </a:lnTo>
                  <a:lnTo>
                    <a:pt x="3111" y="468"/>
                  </a:lnTo>
                  <a:lnTo>
                    <a:pt x="3081" y="498"/>
                  </a:lnTo>
                  <a:lnTo>
                    <a:pt x="3077" y="502"/>
                  </a:lnTo>
                  <a:lnTo>
                    <a:pt x="3051" y="528"/>
                  </a:lnTo>
                  <a:lnTo>
                    <a:pt x="3025" y="550"/>
                  </a:lnTo>
                  <a:lnTo>
                    <a:pt x="3012" y="580"/>
                  </a:lnTo>
                  <a:lnTo>
                    <a:pt x="3004" y="610"/>
                  </a:lnTo>
                  <a:lnTo>
                    <a:pt x="2995" y="619"/>
                  </a:lnTo>
                  <a:lnTo>
                    <a:pt x="2991" y="623"/>
                  </a:lnTo>
                  <a:lnTo>
                    <a:pt x="2982" y="628"/>
                  </a:lnTo>
                  <a:lnTo>
                    <a:pt x="2969" y="632"/>
                  </a:lnTo>
                  <a:lnTo>
                    <a:pt x="2952" y="632"/>
                  </a:lnTo>
                  <a:lnTo>
                    <a:pt x="2914" y="623"/>
                  </a:lnTo>
                  <a:lnTo>
                    <a:pt x="2884" y="615"/>
                  </a:lnTo>
                  <a:lnTo>
                    <a:pt x="2849" y="602"/>
                  </a:lnTo>
                  <a:lnTo>
                    <a:pt x="2798" y="584"/>
                  </a:lnTo>
                  <a:lnTo>
                    <a:pt x="2725" y="558"/>
                  </a:lnTo>
                  <a:lnTo>
                    <a:pt x="2643" y="532"/>
                  </a:lnTo>
                  <a:lnTo>
                    <a:pt x="2566" y="511"/>
                  </a:lnTo>
                  <a:lnTo>
                    <a:pt x="2527" y="502"/>
                  </a:lnTo>
                  <a:lnTo>
                    <a:pt x="2497" y="494"/>
                  </a:lnTo>
                  <a:lnTo>
                    <a:pt x="2463" y="485"/>
                  </a:lnTo>
                  <a:lnTo>
                    <a:pt x="2416" y="472"/>
                  </a:lnTo>
                  <a:lnTo>
                    <a:pt x="2321" y="437"/>
                  </a:lnTo>
                  <a:lnTo>
                    <a:pt x="2278" y="424"/>
                  </a:lnTo>
                  <a:lnTo>
                    <a:pt x="2227" y="407"/>
                  </a:lnTo>
                  <a:lnTo>
                    <a:pt x="2214" y="407"/>
                  </a:lnTo>
                  <a:lnTo>
                    <a:pt x="2210" y="40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55" name="Freeform 68"/>
            <p:cNvSpPr>
              <a:spLocks noChangeAspect="1"/>
            </p:cNvSpPr>
            <p:nvPr/>
          </p:nvSpPr>
          <p:spPr bwMode="auto">
            <a:xfrm>
              <a:off x="3132" y="2180"/>
              <a:ext cx="8" cy="885"/>
            </a:xfrm>
            <a:custGeom>
              <a:avLst/>
              <a:gdLst>
                <a:gd name="T0" fmla="*/ 5 w 13"/>
                <a:gd name="T1" fmla="*/ 2 h 1385"/>
                <a:gd name="T2" fmla="*/ 4 w 13"/>
                <a:gd name="T3" fmla="*/ 566 h 1385"/>
                <a:gd name="T4" fmla="*/ 0 w 13"/>
                <a:gd name="T5" fmla="*/ 566 h 1385"/>
                <a:gd name="T6" fmla="*/ 2 w 13"/>
                <a:gd name="T7" fmla="*/ 2 h 1385"/>
                <a:gd name="T8" fmla="*/ 4 w 13"/>
                <a:gd name="T9" fmla="*/ 0 h 1385"/>
                <a:gd name="T10" fmla="*/ 5 w 13"/>
                <a:gd name="T11" fmla="*/ 2 h 1385"/>
                <a:gd name="T12" fmla="*/ 0 60000 65536"/>
                <a:gd name="T13" fmla="*/ 0 60000 65536"/>
                <a:gd name="T14" fmla="*/ 0 60000 65536"/>
                <a:gd name="T15" fmla="*/ 0 60000 65536"/>
                <a:gd name="T16" fmla="*/ 0 60000 65536"/>
                <a:gd name="T17" fmla="*/ 0 60000 65536"/>
                <a:gd name="T18" fmla="*/ 0 w 13"/>
                <a:gd name="T19" fmla="*/ 0 h 1385"/>
                <a:gd name="T20" fmla="*/ 13 w 13"/>
                <a:gd name="T21" fmla="*/ 1385 h 1385"/>
              </a:gdLst>
              <a:ahLst/>
              <a:cxnLst>
                <a:cxn ang="T12">
                  <a:pos x="T0" y="T1"/>
                </a:cxn>
                <a:cxn ang="T13">
                  <a:pos x="T2" y="T3"/>
                </a:cxn>
                <a:cxn ang="T14">
                  <a:pos x="T4" y="T5"/>
                </a:cxn>
                <a:cxn ang="T15">
                  <a:pos x="T6" y="T7"/>
                </a:cxn>
                <a:cxn ang="T16">
                  <a:pos x="T8" y="T9"/>
                </a:cxn>
                <a:cxn ang="T17">
                  <a:pos x="T10" y="T11"/>
                </a:cxn>
              </a:cxnLst>
              <a:rect l="T18" t="T19" r="T20" b="T21"/>
              <a:pathLst>
                <a:path w="13" h="1385">
                  <a:moveTo>
                    <a:pt x="13" y="5"/>
                  </a:moveTo>
                  <a:lnTo>
                    <a:pt x="9" y="1385"/>
                  </a:lnTo>
                  <a:lnTo>
                    <a:pt x="0" y="1385"/>
                  </a:lnTo>
                  <a:lnTo>
                    <a:pt x="5" y="5"/>
                  </a:lnTo>
                  <a:lnTo>
                    <a:pt x="9" y="0"/>
                  </a:lnTo>
                  <a:lnTo>
                    <a:pt x="13" y="5"/>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56" name="Rectangle 69"/>
            <p:cNvSpPr>
              <a:spLocks noChangeAspect="1" noChangeArrowheads="1"/>
            </p:cNvSpPr>
            <p:nvPr/>
          </p:nvSpPr>
          <p:spPr bwMode="auto">
            <a:xfrm>
              <a:off x="3024" y="1632"/>
              <a:ext cx="807" cy="117"/>
            </a:xfrm>
            <a:prstGeom prst="rect">
              <a:avLst/>
            </a:prstGeom>
            <a:noFill/>
            <a:ln w="9525">
              <a:noFill/>
              <a:miter lim="800000"/>
              <a:headEnd/>
              <a:tailEnd/>
            </a:ln>
          </p:spPr>
          <p:txBody>
            <a:bodyPr wrap="none" lIns="0" tIns="0" rIns="0" bIns="0">
              <a:spAutoFit/>
            </a:bodyPr>
            <a:lstStyle/>
            <a:p>
              <a:r>
                <a:rPr lang="en-GB" sz="1200" b="1" dirty="0">
                  <a:latin typeface="Arial" panose="020B0604020202020204" pitchFamily="34" charset="0"/>
                  <a:cs typeface="Arial" panose="020B0604020202020204" pitchFamily="34" charset="0"/>
                </a:rPr>
                <a:t>Re-Agglomerated</a:t>
              </a:r>
              <a:endParaRPr lang="en-GB" sz="1200" dirty="0">
                <a:latin typeface="Arial" panose="020B0604020202020204" pitchFamily="34" charset="0"/>
                <a:cs typeface="Arial" panose="020B0604020202020204" pitchFamily="34" charset="0"/>
              </a:endParaRPr>
            </a:p>
          </p:txBody>
        </p:sp>
        <p:sp>
          <p:nvSpPr>
            <p:cNvPr id="35857" name="Rectangle 70"/>
            <p:cNvSpPr>
              <a:spLocks noChangeAspect="1" noChangeArrowheads="1"/>
            </p:cNvSpPr>
            <p:nvPr/>
          </p:nvSpPr>
          <p:spPr bwMode="auto">
            <a:xfrm>
              <a:off x="3024" y="1828"/>
              <a:ext cx="1466" cy="116"/>
            </a:xfrm>
            <a:prstGeom prst="rect">
              <a:avLst/>
            </a:prstGeom>
            <a:noFill/>
            <a:ln w="9525">
              <a:noFill/>
              <a:miter lim="800000"/>
              <a:headEnd/>
              <a:tailEnd/>
            </a:ln>
          </p:spPr>
          <p:txBody>
            <a:bodyPr lIns="0" tIns="0" rIns="0" bIns="0">
              <a:spAutoFit/>
            </a:bodyPr>
            <a:lstStyle/>
            <a:p>
              <a:r>
                <a:rPr lang="en-GB" sz="1200" b="1" dirty="0">
                  <a:latin typeface="Arial" panose="020B0604020202020204" pitchFamily="34" charset="0"/>
                  <a:cs typeface="Arial" panose="020B0604020202020204" pitchFamily="34" charset="0"/>
                </a:rPr>
                <a:t>Coal Particulates</a:t>
              </a:r>
              <a:endParaRPr lang="en-GB" sz="1200" dirty="0">
                <a:latin typeface="Arial" panose="020B0604020202020204" pitchFamily="34" charset="0"/>
                <a:cs typeface="Arial" panose="020B0604020202020204" pitchFamily="34" charset="0"/>
              </a:endParaRPr>
            </a:p>
          </p:txBody>
        </p:sp>
        <p:sp>
          <p:nvSpPr>
            <p:cNvPr id="35858" name="Rectangle 71"/>
            <p:cNvSpPr>
              <a:spLocks noChangeAspect="1" noChangeArrowheads="1"/>
            </p:cNvSpPr>
            <p:nvPr/>
          </p:nvSpPr>
          <p:spPr bwMode="auto">
            <a:xfrm>
              <a:off x="3089" y="3395"/>
              <a:ext cx="1262" cy="117"/>
            </a:xfrm>
            <a:prstGeom prst="rect">
              <a:avLst/>
            </a:prstGeom>
            <a:noFill/>
            <a:ln w="9525">
              <a:noFill/>
              <a:miter lim="800000"/>
              <a:headEnd/>
              <a:tailEnd/>
            </a:ln>
          </p:spPr>
          <p:txBody>
            <a:bodyPr wrap="none" lIns="0" tIns="0" rIns="0" bIns="0">
              <a:spAutoFit/>
            </a:bodyPr>
            <a:lstStyle/>
            <a:p>
              <a:r>
                <a:rPr lang="en-GB" sz="1200" b="1" dirty="0">
                  <a:latin typeface="Arial" panose="020B0604020202020204" pitchFamily="34" charset="0"/>
                  <a:cs typeface="Arial" panose="020B0604020202020204" pitchFamily="34" charset="0"/>
                </a:rPr>
                <a:t>Macroscopic Crack/Crevice</a:t>
              </a:r>
              <a:endParaRPr lang="en-GB" sz="1200" dirty="0">
                <a:latin typeface="Arial" panose="020B0604020202020204" pitchFamily="34" charset="0"/>
                <a:cs typeface="Arial" panose="020B0604020202020204" pitchFamily="34" charset="0"/>
              </a:endParaRPr>
            </a:p>
          </p:txBody>
        </p:sp>
        <p:sp>
          <p:nvSpPr>
            <p:cNvPr id="35859" name="Rectangle 72"/>
            <p:cNvSpPr>
              <a:spLocks noChangeAspect="1" noChangeArrowheads="1"/>
            </p:cNvSpPr>
            <p:nvPr/>
          </p:nvSpPr>
          <p:spPr bwMode="auto">
            <a:xfrm>
              <a:off x="4451" y="1763"/>
              <a:ext cx="538" cy="234"/>
            </a:xfrm>
            <a:prstGeom prst="rect">
              <a:avLst/>
            </a:prstGeom>
            <a:noFill/>
            <a:ln w="9525">
              <a:noFill/>
              <a:miter lim="800000"/>
              <a:headEnd/>
              <a:tailEnd/>
            </a:ln>
          </p:spPr>
          <p:txBody>
            <a:bodyPr wrap="none" lIns="0" tIns="0" rIns="0" bIns="0">
              <a:spAutoFit/>
            </a:bodyPr>
            <a:lstStyle/>
            <a:p>
              <a:r>
                <a:rPr lang="en-GB" sz="1200" b="1" dirty="0">
                  <a:latin typeface="Arial" panose="020B0604020202020204" pitchFamily="34" charset="0"/>
                  <a:cs typeface="Arial" panose="020B0604020202020204" pitchFamily="34" charset="0"/>
                </a:rPr>
                <a:t>1 millimeter</a:t>
              </a:r>
            </a:p>
            <a:p>
              <a:endParaRPr lang="en-GB" sz="1200" dirty="0">
                <a:latin typeface="Arial" panose="020B0604020202020204" pitchFamily="34" charset="0"/>
                <a:cs typeface="Arial" panose="020B0604020202020204" pitchFamily="34" charset="0"/>
              </a:endParaRPr>
            </a:p>
          </p:txBody>
        </p:sp>
        <p:sp>
          <p:nvSpPr>
            <p:cNvPr id="35860" name="Freeform 73"/>
            <p:cNvSpPr>
              <a:spLocks noChangeAspect="1"/>
            </p:cNvSpPr>
            <p:nvPr/>
          </p:nvSpPr>
          <p:spPr bwMode="auto">
            <a:xfrm>
              <a:off x="4451" y="1950"/>
              <a:ext cx="59" cy="44"/>
            </a:xfrm>
            <a:custGeom>
              <a:avLst/>
              <a:gdLst>
                <a:gd name="T0" fmla="*/ 0 w 99"/>
                <a:gd name="T1" fmla="*/ 14 h 69"/>
                <a:gd name="T2" fmla="*/ 35 w 99"/>
                <a:gd name="T3" fmla="*/ 0 h 69"/>
                <a:gd name="T4" fmla="*/ 27 w 99"/>
                <a:gd name="T5" fmla="*/ 14 h 69"/>
                <a:gd name="T6" fmla="*/ 35 w 99"/>
                <a:gd name="T7" fmla="*/ 28 h 69"/>
                <a:gd name="T8" fmla="*/ 0 w 99"/>
                <a:gd name="T9" fmla="*/ 14 h 69"/>
                <a:gd name="T10" fmla="*/ 0 60000 65536"/>
                <a:gd name="T11" fmla="*/ 0 60000 65536"/>
                <a:gd name="T12" fmla="*/ 0 60000 65536"/>
                <a:gd name="T13" fmla="*/ 0 60000 65536"/>
                <a:gd name="T14" fmla="*/ 0 60000 65536"/>
                <a:gd name="T15" fmla="*/ 0 w 99"/>
                <a:gd name="T16" fmla="*/ 0 h 69"/>
                <a:gd name="T17" fmla="*/ 99 w 99"/>
                <a:gd name="T18" fmla="*/ 69 h 69"/>
              </a:gdLst>
              <a:ahLst/>
              <a:cxnLst>
                <a:cxn ang="T10">
                  <a:pos x="T0" y="T1"/>
                </a:cxn>
                <a:cxn ang="T11">
                  <a:pos x="T2" y="T3"/>
                </a:cxn>
                <a:cxn ang="T12">
                  <a:pos x="T4" y="T5"/>
                </a:cxn>
                <a:cxn ang="T13">
                  <a:pos x="T6" y="T7"/>
                </a:cxn>
                <a:cxn ang="T14">
                  <a:pos x="T8" y="T9"/>
                </a:cxn>
              </a:cxnLst>
              <a:rect l="T15" t="T16" r="T17" b="T18"/>
              <a:pathLst>
                <a:path w="99" h="69">
                  <a:moveTo>
                    <a:pt x="0" y="34"/>
                  </a:moveTo>
                  <a:lnTo>
                    <a:pt x="99" y="0"/>
                  </a:lnTo>
                  <a:lnTo>
                    <a:pt x="78" y="34"/>
                  </a:lnTo>
                  <a:lnTo>
                    <a:pt x="99" y="69"/>
                  </a:lnTo>
                  <a:lnTo>
                    <a:pt x="0" y="34"/>
                  </a:lnTo>
                  <a:close/>
                </a:path>
              </a:pathLst>
            </a:custGeom>
            <a:solidFill>
              <a:srgbClr val="FF007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61" name="Rectangle 74"/>
            <p:cNvSpPr>
              <a:spLocks noChangeAspect="1" noChangeArrowheads="1"/>
            </p:cNvSpPr>
            <p:nvPr/>
          </p:nvSpPr>
          <p:spPr bwMode="auto">
            <a:xfrm>
              <a:off x="4492" y="1967"/>
              <a:ext cx="700" cy="13"/>
            </a:xfrm>
            <a:prstGeom prst="rect">
              <a:avLst/>
            </a:prstGeom>
            <a:solidFill>
              <a:srgbClr val="FF007F"/>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5862" name="Freeform 75"/>
            <p:cNvSpPr>
              <a:spLocks noChangeAspect="1"/>
            </p:cNvSpPr>
            <p:nvPr/>
          </p:nvSpPr>
          <p:spPr bwMode="auto">
            <a:xfrm>
              <a:off x="5175" y="1950"/>
              <a:ext cx="59" cy="44"/>
            </a:xfrm>
            <a:custGeom>
              <a:avLst/>
              <a:gdLst>
                <a:gd name="T0" fmla="*/ 36 w 98"/>
                <a:gd name="T1" fmla="*/ 14 h 69"/>
                <a:gd name="T2" fmla="*/ 0 w 98"/>
                <a:gd name="T3" fmla="*/ 28 h 69"/>
                <a:gd name="T4" fmla="*/ 8 w 98"/>
                <a:gd name="T5" fmla="*/ 14 h 69"/>
                <a:gd name="T6" fmla="*/ 0 w 98"/>
                <a:gd name="T7" fmla="*/ 0 h 69"/>
                <a:gd name="T8" fmla="*/ 36 w 98"/>
                <a:gd name="T9" fmla="*/ 14 h 69"/>
                <a:gd name="T10" fmla="*/ 0 60000 65536"/>
                <a:gd name="T11" fmla="*/ 0 60000 65536"/>
                <a:gd name="T12" fmla="*/ 0 60000 65536"/>
                <a:gd name="T13" fmla="*/ 0 60000 65536"/>
                <a:gd name="T14" fmla="*/ 0 60000 65536"/>
                <a:gd name="T15" fmla="*/ 0 w 98"/>
                <a:gd name="T16" fmla="*/ 0 h 69"/>
                <a:gd name="T17" fmla="*/ 98 w 98"/>
                <a:gd name="T18" fmla="*/ 69 h 69"/>
              </a:gdLst>
              <a:ahLst/>
              <a:cxnLst>
                <a:cxn ang="T10">
                  <a:pos x="T0" y="T1"/>
                </a:cxn>
                <a:cxn ang="T11">
                  <a:pos x="T2" y="T3"/>
                </a:cxn>
                <a:cxn ang="T12">
                  <a:pos x="T4" y="T5"/>
                </a:cxn>
                <a:cxn ang="T13">
                  <a:pos x="T6" y="T7"/>
                </a:cxn>
                <a:cxn ang="T14">
                  <a:pos x="T8" y="T9"/>
                </a:cxn>
              </a:cxnLst>
              <a:rect l="T15" t="T16" r="T17" b="T18"/>
              <a:pathLst>
                <a:path w="98" h="69">
                  <a:moveTo>
                    <a:pt x="98" y="34"/>
                  </a:moveTo>
                  <a:lnTo>
                    <a:pt x="0" y="69"/>
                  </a:lnTo>
                  <a:lnTo>
                    <a:pt x="21" y="34"/>
                  </a:lnTo>
                  <a:lnTo>
                    <a:pt x="0" y="0"/>
                  </a:lnTo>
                  <a:lnTo>
                    <a:pt x="98" y="34"/>
                  </a:lnTo>
                  <a:close/>
                </a:path>
              </a:pathLst>
            </a:custGeom>
            <a:solidFill>
              <a:srgbClr val="FF007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63" name="Rectangle 76"/>
            <p:cNvSpPr>
              <a:spLocks noChangeAspect="1" noChangeArrowheads="1"/>
            </p:cNvSpPr>
            <p:nvPr/>
          </p:nvSpPr>
          <p:spPr bwMode="auto">
            <a:xfrm>
              <a:off x="5241" y="1916"/>
              <a:ext cx="13" cy="109"/>
            </a:xfrm>
            <a:prstGeom prst="rect">
              <a:avLst/>
            </a:prstGeom>
            <a:solidFill>
              <a:srgbClr val="FF007F"/>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5864" name="Rectangle 77"/>
            <p:cNvSpPr>
              <a:spLocks noChangeAspect="1" noChangeArrowheads="1"/>
            </p:cNvSpPr>
            <p:nvPr/>
          </p:nvSpPr>
          <p:spPr bwMode="auto">
            <a:xfrm>
              <a:off x="4428" y="1922"/>
              <a:ext cx="13" cy="109"/>
            </a:xfrm>
            <a:prstGeom prst="rect">
              <a:avLst/>
            </a:prstGeom>
            <a:solidFill>
              <a:srgbClr val="FF007F"/>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5865" name="Freeform 78"/>
            <p:cNvSpPr>
              <a:spLocks noChangeAspect="1"/>
            </p:cNvSpPr>
            <p:nvPr/>
          </p:nvSpPr>
          <p:spPr bwMode="auto">
            <a:xfrm>
              <a:off x="3358" y="2024"/>
              <a:ext cx="282" cy="301"/>
            </a:xfrm>
            <a:custGeom>
              <a:avLst/>
              <a:gdLst>
                <a:gd name="T0" fmla="*/ 15 w 309"/>
                <a:gd name="T1" fmla="*/ 0 h 311"/>
                <a:gd name="T2" fmla="*/ 257 w 309"/>
                <a:gd name="T3" fmla="*/ 276 h 311"/>
                <a:gd name="T4" fmla="*/ 243 w 309"/>
                <a:gd name="T5" fmla="*/ 291 h 311"/>
                <a:gd name="T6" fmla="*/ 0 w 309"/>
                <a:gd name="T7" fmla="*/ 15 h 311"/>
                <a:gd name="T8" fmla="*/ 15 w 309"/>
                <a:gd name="T9" fmla="*/ 0 h 311"/>
                <a:gd name="T10" fmla="*/ 0 60000 65536"/>
                <a:gd name="T11" fmla="*/ 0 60000 65536"/>
                <a:gd name="T12" fmla="*/ 0 60000 65536"/>
                <a:gd name="T13" fmla="*/ 0 60000 65536"/>
                <a:gd name="T14" fmla="*/ 0 60000 65536"/>
                <a:gd name="T15" fmla="*/ 0 w 309"/>
                <a:gd name="T16" fmla="*/ 0 h 311"/>
                <a:gd name="T17" fmla="*/ 309 w 309"/>
                <a:gd name="T18" fmla="*/ 311 h 311"/>
              </a:gdLst>
              <a:ahLst/>
              <a:cxnLst>
                <a:cxn ang="T10">
                  <a:pos x="T0" y="T1"/>
                </a:cxn>
                <a:cxn ang="T11">
                  <a:pos x="T2" y="T3"/>
                </a:cxn>
                <a:cxn ang="T12">
                  <a:pos x="T4" y="T5"/>
                </a:cxn>
                <a:cxn ang="T13">
                  <a:pos x="T6" y="T7"/>
                </a:cxn>
                <a:cxn ang="T14">
                  <a:pos x="T8" y="T9"/>
                </a:cxn>
              </a:cxnLst>
              <a:rect l="T15" t="T16" r="T17" b="T18"/>
              <a:pathLst>
                <a:path w="309" h="311">
                  <a:moveTo>
                    <a:pt x="18" y="0"/>
                  </a:moveTo>
                  <a:lnTo>
                    <a:pt x="309" y="294"/>
                  </a:lnTo>
                  <a:lnTo>
                    <a:pt x="292" y="311"/>
                  </a:lnTo>
                  <a:lnTo>
                    <a:pt x="0" y="17"/>
                  </a:lnTo>
                  <a:lnTo>
                    <a:pt x="18" y="0"/>
                  </a:lnTo>
                  <a:close/>
                </a:path>
              </a:pathLst>
            </a:custGeom>
            <a:solidFill>
              <a:srgbClr val="FF007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66" name="Freeform 79"/>
            <p:cNvSpPr>
              <a:spLocks noChangeAspect="1"/>
            </p:cNvSpPr>
            <p:nvPr/>
          </p:nvSpPr>
          <p:spPr bwMode="auto">
            <a:xfrm>
              <a:off x="3608" y="2289"/>
              <a:ext cx="55" cy="60"/>
            </a:xfrm>
            <a:custGeom>
              <a:avLst/>
              <a:gdLst>
                <a:gd name="T0" fmla="*/ 32 w 94"/>
                <a:gd name="T1" fmla="*/ 38 h 95"/>
                <a:gd name="T2" fmla="*/ 0 w 94"/>
                <a:gd name="T3" fmla="*/ 19 h 95"/>
                <a:gd name="T4" fmla="*/ 13 w 94"/>
                <a:gd name="T5" fmla="*/ 16 h 95"/>
                <a:gd name="T6" fmla="*/ 16 w 94"/>
                <a:gd name="T7" fmla="*/ 0 h 95"/>
                <a:gd name="T8" fmla="*/ 32 w 94"/>
                <a:gd name="T9" fmla="*/ 38 h 95"/>
                <a:gd name="T10" fmla="*/ 0 60000 65536"/>
                <a:gd name="T11" fmla="*/ 0 60000 65536"/>
                <a:gd name="T12" fmla="*/ 0 60000 65536"/>
                <a:gd name="T13" fmla="*/ 0 60000 65536"/>
                <a:gd name="T14" fmla="*/ 0 60000 65536"/>
                <a:gd name="T15" fmla="*/ 0 w 94"/>
                <a:gd name="T16" fmla="*/ 0 h 95"/>
                <a:gd name="T17" fmla="*/ 94 w 94"/>
                <a:gd name="T18" fmla="*/ 95 h 95"/>
              </a:gdLst>
              <a:ahLst/>
              <a:cxnLst>
                <a:cxn ang="T10">
                  <a:pos x="T0" y="T1"/>
                </a:cxn>
                <a:cxn ang="T11">
                  <a:pos x="T2" y="T3"/>
                </a:cxn>
                <a:cxn ang="T12">
                  <a:pos x="T4" y="T5"/>
                </a:cxn>
                <a:cxn ang="T13">
                  <a:pos x="T6" y="T7"/>
                </a:cxn>
                <a:cxn ang="T14">
                  <a:pos x="T8" y="T9"/>
                </a:cxn>
              </a:cxnLst>
              <a:rect l="T15" t="T16" r="T17" b="T18"/>
              <a:pathLst>
                <a:path w="94" h="95">
                  <a:moveTo>
                    <a:pt x="94" y="95"/>
                  </a:moveTo>
                  <a:lnTo>
                    <a:pt x="0" y="48"/>
                  </a:lnTo>
                  <a:lnTo>
                    <a:pt x="38" y="39"/>
                  </a:lnTo>
                  <a:lnTo>
                    <a:pt x="47" y="0"/>
                  </a:lnTo>
                  <a:lnTo>
                    <a:pt x="94" y="95"/>
                  </a:lnTo>
                  <a:close/>
                </a:path>
              </a:pathLst>
            </a:custGeom>
            <a:solidFill>
              <a:srgbClr val="FF007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67" name="Line 80"/>
            <p:cNvSpPr>
              <a:spLocks noChangeShapeType="1"/>
            </p:cNvSpPr>
            <p:nvPr/>
          </p:nvSpPr>
          <p:spPr bwMode="auto">
            <a:xfrm flipV="1">
              <a:off x="3283" y="3134"/>
              <a:ext cx="260" cy="261"/>
            </a:xfrm>
            <a:prstGeom prst="line">
              <a:avLst/>
            </a:prstGeom>
            <a:noFill/>
            <a:ln w="19050">
              <a:solidFill>
                <a:srgbClr val="FF0066"/>
              </a:solidFill>
              <a:round/>
              <a:headEnd/>
              <a:tailEnd type="stealth" w="med" len="lg"/>
            </a:ln>
          </p:spPr>
          <p:txBody>
            <a:bodyPr/>
            <a:lstStyle/>
            <a:p>
              <a:endParaRPr lang="en-US" dirty="0">
                <a:latin typeface="Arial" panose="020B0604020202020204" pitchFamily="34" charset="0"/>
                <a:cs typeface="Arial" panose="020B0604020202020204" pitchFamily="34" charset="0"/>
              </a:endParaRPr>
            </a:p>
          </p:txBody>
        </p:sp>
      </p:grpSp>
      <p:sp>
        <p:nvSpPr>
          <p:cNvPr id="277585" name="Rectangle 81"/>
          <p:cNvSpPr>
            <a:spLocks noChangeArrowheads="1"/>
          </p:cNvSpPr>
          <p:nvPr/>
        </p:nvSpPr>
        <p:spPr bwMode="auto">
          <a:xfrm>
            <a:off x="4191000" y="3270250"/>
            <a:ext cx="762000" cy="457200"/>
          </a:xfrm>
          <a:prstGeom prst="rect">
            <a:avLst/>
          </a:prstGeom>
          <a:noFill/>
          <a:ln w="22225" algn="ctr">
            <a:solidFill>
              <a:srgbClr val="FF0066"/>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5847" name="Text Box 83"/>
          <p:cNvSpPr txBox="1">
            <a:spLocks noChangeArrowheads="1"/>
          </p:cNvSpPr>
          <p:nvPr/>
        </p:nvSpPr>
        <p:spPr bwMode="auto">
          <a:xfrm>
            <a:off x="3505200" y="1517650"/>
            <a:ext cx="838200" cy="369332"/>
          </a:xfrm>
          <a:prstGeom prst="rect">
            <a:avLst/>
          </a:prstGeom>
          <a:noFill/>
          <a:ln w="9525" algn="ctr">
            <a:noFill/>
            <a:miter lim="800000"/>
            <a:headEnd/>
            <a:tailEnd/>
          </a:ln>
        </p:spPr>
        <p:txBody>
          <a:bodyPr>
            <a:spAutoFit/>
          </a:bodyPr>
          <a:lstStyle/>
          <a:p>
            <a:pPr>
              <a:spcBef>
                <a:spcPct val="50000"/>
              </a:spcBef>
            </a:pPr>
            <a:r>
              <a:rPr lang="en-US" b="1" dirty="0">
                <a:latin typeface="Arial" panose="020B0604020202020204" pitchFamily="34" charset="0"/>
                <a:cs typeface="Arial" panose="020B0604020202020204" pitchFamily="34" charset="0"/>
              </a:rPr>
              <a:t>100X</a:t>
            </a:r>
          </a:p>
        </p:txBody>
      </p:sp>
      <p:sp>
        <p:nvSpPr>
          <p:cNvPr id="277588" name="Text Box 84"/>
          <p:cNvSpPr txBox="1">
            <a:spLocks noChangeArrowheads="1"/>
          </p:cNvSpPr>
          <p:nvPr/>
        </p:nvSpPr>
        <p:spPr bwMode="auto">
          <a:xfrm>
            <a:off x="7543800" y="2813050"/>
            <a:ext cx="1143000" cy="369332"/>
          </a:xfrm>
          <a:prstGeom prst="rect">
            <a:avLst/>
          </a:prstGeom>
          <a:noFill/>
          <a:ln w="9525" algn="ctr">
            <a:noFill/>
            <a:miter lim="800000"/>
            <a:headEnd/>
            <a:tailEnd/>
          </a:ln>
        </p:spPr>
        <p:txBody>
          <a:bodyPr>
            <a:spAutoFit/>
          </a:bodyPr>
          <a:lstStyle/>
          <a:p>
            <a:pPr>
              <a:spcBef>
                <a:spcPct val="50000"/>
              </a:spcBef>
            </a:pPr>
            <a:r>
              <a:rPr lang="en-US" b="1" dirty="0">
                <a:latin typeface="Arial" panose="020B0604020202020204" pitchFamily="34" charset="0"/>
                <a:cs typeface="Arial" panose="020B0604020202020204" pitchFamily="34" charset="0"/>
              </a:rPr>
              <a:t>1,000X</a:t>
            </a:r>
          </a:p>
        </p:txBody>
      </p:sp>
      <p:sp>
        <p:nvSpPr>
          <p:cNvPr id="35849" name="Freeform 85"/>
          <p:cNvSpPr>
            <a:spLocks/>
          </p:cNvSpPr>
          <p:nvPr/>
        </p:nvSpPr>
        <p:spPr bwMode="auto">
          <a:xfrm>
            <a:off x="4876800" y="1822450"/>
            <a:ext cx="914400" cy="1549400"/>
          </a:xfrm>
          <a:custGeom>
            <a:avLst/>
            <a:gdLst>
              <a:gd name="T0" fmla="*/ 1451609782 w 576"/>
              <a:gd name="T1" fmla="*/ 0 h 976"/>
              <a:gd name="T2" fmla="*/ 725804891 w 576"/>
              <a:gd name="T3" fmla="*/ 241935039 h 976"/>
              <a:gd name="T4" fmla="*/ 1088707435 w 576"/>
              <a:gd name="T5" fmla="*/ 1088707625 h 976"/>
              <a:gd name="T6" fmla="*/ 483869993 w 576"/>
              <a:gd name="T7" fmla="*/ 1451610034 h 976"/>
              <a:gd name="T8" fmla="*/ 1088707435 w 576"/>
              <a:gd name="T9" fmla="*/ 2147483647 h 976"/>
              <a:gd name="T10" fmla="*/ 0 w 576"/>
              <a:gd name="T11" fmla="*/ 2147483647 h 976"/>
              <a:gd name="T12" fmla="*/ 0 60000 65536"/>
              <a:gd name="T13" fmla="*/ 0 60000 65536"/>
              <a:gd name="T14" fmla="*/ 0 60000 65536"/>
              <a:gd name="T15" fmla="*/ 0 60000 65536"/>
              <a:gd name="T16" fmla="*/ 0 60000 65536"/>
              <a:gd name="T17" fmla="*/ 0 60000 65536"/>
              <a:gd name="T18" fmla="*/ 0 w 576"/>
              <a:gd name="T19" fmla="*/ 0 h 976"/>
              <a:gd name="T20" fmla="*/ 576 w 576"/>
              <a:gd name="T21" fmla="*/ 976 h 976"/>
            </a:gdLst>
            <a:ahLst/>
            <a:cxnLst>
              <a:cxn ang="T12">
                <a:pos x="T0" y="T1"/>
              </a:cxn>
              <a:cxn ang="T13">
                <a:pos x="T2" y="T3"/>
              </a:cxn>
              <a:cxn ang="T14">
                <a:pos x="T4" y="T5"/>
              </a:cxn>
              <a:cxn ang="T15">
                <a:pos x="T6" y="T7"/>
              </a:cxn>
              <a:cxn ang="T16">
                <a:pos x="T8" y="T9"/>
              </a:cxn>
              <a:cxn ang="T17">
                <a:pos x="T10" y="T11"/>
              </a:cxn>
            </a:cxnLst>
            <a:rect l="T18" t="T19" r="T20" b="T21"/>
            <a:pathLst>
              <a:path w="576" h="976">
                <a:moveTo>
                  <a:pt x="576" y="0"/>
                </a:moveTo>
                <a:cubicBezTo>
                  <a:pt x="444" y="12"/>
                  <a:pt x="312" y="24"/>
                  <a:pt x="288" y="96"/>
                </a:cubicBezTo>
                <a:cubicBezTo>
                  <a:pt x="264" y="168"/>
                  <a:pt x="448" y="352"/>
                  <a:pt x="432" y="432"/>
                </a:cubicBezTo>
                <a:cubicBezTo>
                  <a:pt x="416" y="512"/>
                  <a:pt x="192" y="496"/>
                  <a:pt x="192" y="576"/>
                </a:cubicBezTo>
                <a:cubicBezTo>
                  <a:pt x="192" y="656"/>
                  <a:pt x="464" y="848"/>
                  <a:pt x="432" y="912"/>
                </a:cubicBezTo>
                <a:cubicBezTo>
                  <a:pt x="400" y="976"/>
                  <a:pt x="64" y="952"/>
                  <a:pt x="0" y="960"/>
                </a:cubicBezTo>
              </a:path>
            </a:pathLst>
          </a:custGeom>
          <a:noFill/>
          <a:ln w="19050" cap="flat" cmpd="sng">
            <a:solidFill>
              <a:srgbClr val="FF0000"/>
            </a:solidFill>
            <a:prstDash val="solid"/>
            <a:round/>
            <a:headEnd type="none" w="med" len="med"/>
            <a:tailEnd type="arrow" w="med" len="lg"/>
          </a:ln>
        </p:spPr>
        <p:txBody>
          <a:bodyPr/>
          <a:lstStyle/>
          <a:p>
            <a:endParaRPr lang="en-US" dirty="0">
              <a:latin typeface="Arial" panose="020B0604020202020204" pitchFamily="34" charset="0"/>
              <a:cs typeface="Arial" panose="020B0604020202020204" pitchFamily="34" charset="0"/>
            </a:endParaRPr>
          </a:p>
        </p:txBody>
      </p:sp>
      <p:pic>
        <p:nvPicPr>
          <p:cNvPr id="277590" name="Picture 86" descr="untitled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2612270">
            <a:off x="4800601" y="3270251"/>
            <a:ext cx="277813" cy="182563"/>
          </a:xfrm>
          <a:prstGeom prst="rect">
            <a:avLst/>
          </a:prstGeom>
          <a:noFill/>
          <a:ln w="9525">
            <a:noFill/>
            <a:miter lim="800000"/>
            <a:headEnd/>
            <a:tailEnd/>
          </a:ln>
        </p:spPr>
      </p:pic>
      <p:sp>
        <p:nvSpPr>
          <p:cNvPr id="88" name="Title 87"/>
          <p:cNvSpPr>
            <a:spLocks noGrp="1"/>
          </p:cNvSpPr>
          <p:nvPr>
            <p:ph type="title"/>
          </p:nvPr>
        </p:nvSpPr>
        <p:spPr>
          <a:xfrm>
            <a:off x="932688" y="539496"/>
            <a:ext cx="11481615" cy="533400"/>
          </a:xfrm>
        </p:spPr>
        <p:txBody>
          <a:bodyPr>
            <a:noAutofit/>
          </a:bodyPr>
          <a:lstStyle/>
          <a:p>
            <a:r>
              <a:rPr lang="en-US" dirty="0"/>
              <a:t>Structure of Activated Carbon (100X – 1,000X)</a:t>
            </a:r>
          </a:p>
        </p:txBody>
      </p:sp>
    </p:spTree>
    <p:extLst>
      <p:ext uri="{BB962C8B-B14F-4D97-AF65-F5344CB8AC3E}">
        <p14:creationId xmlns:p14="http://schemas.microsoft.com/office/powerpoint/2010/main" val="26734864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981202" y="1670051"/>
            <a:ext cx="3706813" cy="2570163"/>
            <a:chOff x="2928" y="1968"/>
            <a:chExt cx="2335" cy="1619"/>
          </a:xfrm>
        </p:grpSpPr>
        <p:sp>
          <p:nvSpPr>
            <p:cNvPr id="6629" name="Rectangle 3"/>
            <p:cNvSpPr>
              <a:spLocks noChangeAspect="1" noChangeArrowheads="1"/>
            </p:cNvSpPr>
            <p:nvPr/>
          </p:nvSpPr>
          <p:spPr bwMode="auto">
            <a:xfrm>
              <a:off x="3058" y="2199"/>
              <a:ext cx="2142" cy="1208"/>
            </a:xfrm>
            <a:prstGeom prst="rect">
              <a:avLst/>
            </a:prstGeom>
            <a:solidFill>
              <a:srgbClr val="FFFFFF"/>
            </a:solidFill>
            <a:ln w="9525">
              <a:noFill/>
              <a:miter lim="800000"/>
              <a:headEnd/>
              <a:tailEnd/>
            </a:ln>
          </p:spPr>
          <p:txBody>
            <a:bodyPr/>
            <a:lstStyle/>
            <a:p>
              <a:endParaRPr lang="en-US" dirty="0"/>
            </a:p>
          </p:txBody>
        </p:sp>
        <p:sp>
          <p:nvSpPr>
            <p:cNvPr id="6630" name="Freeform 4"/>
            <p:cNvSpPr>
              <a:spLocks noChangeAspect="1"/>
            </p:cNvSpPr>
            <p:nvPr/>
          </p:nvSpPr>
          <p:spPr bwMode="auto">
            <a:xfrm>
              <a:off x="4273" y="2905"/>
              <a:ext cx="97" cy="153"/>
            </a:xfrm>
            <a:custGeom>
              <a:avLst/>
              <a:gdLst>
                <a:gd name="T0" fmla="*/ 71 w 132"/>
                <a:gd name="T1" fmla="*/ 8 h 182"/>
                <a:gd name="T2" fmla="*/ 44 w 132"/>
                <a:gd name="T3" fmla="*/ 23 h 182"/>
                <a:gd name="T4" fmla="*/ 19 w 132"/>
                <a:gd name="T5" fmla="*/ 0 h 182"/>
                <a:gd name="T6" fmla="*/ 5 w 132"/>
                <a:gd name="T7" fmla="*/ 83 h 182"/>
                <a:gd name="T8" fmla="*/ 0 w 132"/>
                <a:gd name="T9" fmla="*/ 129 h 182"/>
                <a:gd name="T10" fmla="*/ 31 w 132"/>
                <a:gd name="T11" fmla="*/ 106 h 182"/>
                <a:gd name="T12" fmla="*/ 62 w 132"/>
                <a:gd name="T13" fmla="*/ 116 h 182"/>
                <a:gd name="T14" fmla="*/ 71 w 132"/>
                <a:gd name="T15" fmla="*/ 8 h 182"/>
                <a:gd name="T16" fmla="*/ 0 60000 65536"/>
                <a:gd name="T17" fmla="*/ 0 60000 65536"/>
                <a:gd name="T18" fmla="*/ 0 60000 65536"/>
                <a:gd name="T19" fmla="*/ 0 60000 65536"/>
                <a:gd name="T20" fmla="*/ 0 60000 65536"/>
                <a:gd name="T21" fmla="*/ 0 60000 65536"/>
                <a:gd name="T22" fmla="*/ 0 60000 65536"/>
                <a:gd name="T23" fmla="*/ 0 60000 65536"/>
                <a:gd name="T24" fmla="*/ 0 w 132"/>
                <a:gd name="T25" fmla="*/ 0 h 182"/>
                <a:gd name="T26" fmla="*/ 132 w 132"/>
                <a:gd name="T27" fmla="*/ 182 h 1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2" h="182">
                  <a:moveTo>
                    <a:pt x="132" y="11"/>
                  </a:moveTo>
                  <a:lnTo>
                    <a:pt x="82" y="32"/>
                  </a:lnTo>
                  <a:lnTo>
                    <a:pt x="35" y="0"/>
                  </a:lnTo>
                  <a:lnTo>
                    <a:pt x="10" y="118"/>
                  </a:lnTo>
                  <a:lnTo>
                    <a:pt x="0" y="182"/>
                  </a:lnTo>
                  <a:lnTo>
                    <a:pt x="57" y="150"/>
                  </a:lnTo>
                  <a:lnTo>
                    <a:pt x="114" y="164"/>
                  </a:lnTo>
                  <a:lnTo>
                    <a:pt x="132" y="11"/>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p>
          </p:txBody>
        </p:sp>
        <p:sp>
          <p:nvSpPr>
            <p:cNvPr id="6631" name="Freeform 5"/>
            <p:cNvSpPr>
              <a:spLocks noChangeAspect="1"/>
            </p:cNvSpPr>
            <p:nvPr/>
          </p:nvSpPr>
          <p:spPr bwMode="auto">
            <a:xfrm>
              <a:off x="3270" y="2760"/>
              <a:ext cx="164" cy="84"/>
            </a:xfrm>
            <a:custGeom>
              <a:avLst/>
              <a:gdLst>
                <a:gd name="T0" fmla="*/ 20 w 219"/>
                <a:gd name="T1" fmla="*/ 0 h 100"/>
                <a:gd name="T2" fmla="*/ 0 w 219"/>
                <a:gd name="T3" fmla="*/ 71 h 100"/>
                <a:gd name="T4" fmla="*/ 40 w 219"/>
                <a:gd name="T5" fmla="*/ 58 h 100"/>
                <a:gd name="T6" fmla="*/ 86 w 219"/>
                <a:gd name="T7" fmla="*/ 64 h 100"/>
                <a:gd name="T8" fmla="*/ 123 w 219"/>
                <a:gd name="T9" fmla="*/ 66 h 100"/>
                <a:gd name="T10" fmla="*/ 103 w 219"/>
                <a:gd name="T11" fmla="*/ 0 h 100"/>
                <a:gd name="T12" fmla="*/ 73 w 219"/>
                <a:gd name="T13" fmla="*/ 5 h 100"/>
                <a:gd name="T14" fmla="*/ 20 w 219"/>
                <a:gd name="T15" fmla="*/ 0 h 100"/>
                <a:gd name="T16" fmla="*/ 0 60000 65536"/>
                <a:gd name="T17" fmla="*/ 0 60000 65536"/>
                <a:gd name="T18" fmla="*/ 0 60000 65536"/>
                <a:gd name="T19" fmla="*/ 0 60000 65536"/>
                <a:gd name="T20" fmla="*/ 0 60000 65536"/>
                <a:gd name="T21" fmla="*/ 0 60000 65536"/>
                <a:gd name="T22" fmla="*/ 0 60000 65536"/>
                <a:gd name="T23" fmla="*/ 0 60000 65536"/>
                <a:gd name="T24" fmla="*/ 0 w 219"/>
                <a:gd name="T25" fmla="*/ 0 h 100"/>
                <a:gd name="T26" fmla="*/ 219 w 219"/>
                <a:gd name="T27" fmla="*/ 100 h 1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 h="100">
                  <a:moveTo>
                    <a:pt x="36" y="0"/>
                  </a:moveTo>
                  <a:lnTo>
                    <a:pt x="0" y="100"/>
                  </a:lnTo>
                  <a:lnTo>
                    <a:pt x="72" y="82"/>
                  </a:lnTo>
                  <a:lnTo>
                    <a:pt x="154" y="90"/>
                  </a:lnTo>
                  <a:lnTo>
                    <a:pt x="219" y="93"/>
                  </a:lnTo>
                  <a:lnTo>
                    <a:pt x="183" y="0"/>
                  </a:lnTo>
                  <a:lnTo>
                    <a:pt x="129" y="7"/>
                  </a:lnTo>
                  <a:lnTo>
                    <a:pt x="36" y="0"/>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p>
          </p:txBody>
        </p:sp>
        <p:sp>
          <p:nvSpPr>
            <p:cNvPr id="6632" name="Freeform 6"/>
            <p:cNvSpPr>
              <a:spLocks noChangeAspect="1"/>
            </p:cNvSpPr>
            <p:nvPr/>
          </p:nvSpPr>
          <p:spPr bwMode="auto">
            <a:xfrm>
              <a:off x="4286" y="2299"/>
              <a:ext cx="152" cy="39"/>
            </a:xfrm>
            <a:custGeom>
              <a:avLst/>
              <a:gdLst>
                <a:gd name="T0" fmla="*/ 60 w 203"/>
                <a:gd name="T1" fmla="*/ 28 h 46"/>
                <a:gd name="T2" fmla="*/ 114 w 203"/>
                <a:gd name="T3" fmla="*/ 33 h 46"/>
                <a:gd name="T4" fmla="*/ 104 w 203"/>
                <a:gd name="T5" fmla="*/ 0 h 46"/>
                <a:gd name="T6" fmla="*/ 36 w 203"/>
                <a:gd name="T7" fmla="*/ 0 h 46"/>
                <a:gd name="T8" fmla="*/ 0 w 203"/>
                <a:gd name="T9" fmla="*/ 3 h 46"/>
                <a:gd name="T10" fmla="*/ 25 w 203"/>
                <a:gd name="T11" fmla="*/ 15 h 46"/>
                <a:gd name="T12" fmla="*/ 25 w 203"/>
                <a:gd name="T13" fmla="*/ 31 h 46"/>
                <a:gd name="T14" fmla="*/ 60 w 203"/>
                <a:gd name="T15" fmla="*/ 28 h 46"/>
                <a:gd name="T16" fmla="*/ 0 60000 65536"/>
                <a:gd name="T17" fmla="*/ 0 60000 65536"/>
                <a:gd name="T18" fmla="*/ 0 60000 65536"/>
                <a:gd name="T19" fmla="*/ 0 60000 65536"/>
                <a:gd name="T20" fmla="*/ 0 60000 65536"/>
                <a:gd name="T21" fmla="*/ 0 60000 65536"/>
                <a:gd name="T22" fmla="*/ 0 60000 65536"/>
                <a:gd name="T23" fmla="*/ 0 60000 65536"/>
                <a:gd name="T24" fmla="*/ 0 w 203"/>
                <a:gd name="T25" fmla="*/ 0 h 46"/>
                <a:gd name="T26" fmla="*/ 203 w 203"/>
                <a:gd name="T27" fmla="*/ 46 h 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3" h="46">
                  <a:moveTo>
                    <a:pt x="107" y="39"/>
                  </a:moveTo>
                  <a:lnTo>
                    <a:pt x="203" y="46"/>
                  </a:lnTo>
                  <a:lnTo>
                    <a:pt x="186" y="0"/>
                  </a:lnTo>
                  <a:lnTo>
                    <a:pt x="64" y="0"/>
                  </a:lnTo>
                  <a:lnTo>
                    <a:pt x="0" y="3"/>
                  </a:lnTo>
                  <a:lnTo>
                    <a:pt x="46" y="21"/>
                  </a:lnTo>
                  <a:lnTo>
                    <a:pt x="46" y="43"/>
                  </a:lnTo>
                  <a:lnTo>
                    <a:pt x="107" y="39"/>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p>
          </p:txBody>
        </p:sp>
        <p:sp>
          <p:nvSpPr>
            <p:cNvPr id="6633" name="Freeform 7"/>
            <p:cNvSpPr>
              <a:spLocks noChangeAspect="1"/>
            </p:cNvSpPr>
            <p:nvPr/>
          </p:nvSpPr>
          <p:spPr bwMode="auto">
            <a:xfrm>
              <a:off x="4597" y="2338"/>
              <a:ext cx="123" cy="138"/>
            </a:xfrm>
            <a:custGeom>
              <a:avLst/>
              <a:gdLst>
                <a:gd name="T0" fmla="*/ 68 w 165"/>
                <a:gd name="T1" fmla="*/ 73 h 165"/>
                <a:gd name="T2" fmla="*/ 92 w 165"/>
                <a:gd name="T3" fmla="*/ 10 h 165"/>
                <a:gd name="T4" fmla="*/ 56 w 165"/>
                <a:gd name="T5" fmla="*/ 20 h 165"/>
                <a:gd name="T6" fmla="*/ 26 w 165"/>
                <a:gd name="T7" fmla="*/ 0 h 165"/>
                <a:gd name="T8" fmla="*/ 26 w 165"/>
                <a:gd name="T9" fmla="*/ 55 h 165"/>
                <a:gd name="T10" fmla="*/ 0 w 165"/>
                <a:gd name="T11" fmla="*/ 98 h 165"/>
                <a:gd name="T12" fmla="*/ 48 w 165"/>
                <a:gd name="T13" fmla="*/ 90 h 165"/>
                <a:gd name="T14" fmla="*/ 69 w 165"/>
                <a:gd name="T15" fmla="*/ 115 h 165"/>
                <a:gd name="T16" fmla="*/ 68 w 165"/>
                <a:gd name="T17" fmla="*/ 73 h 1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5"/>
                <a:gd name="T28" fmla="*/ 0 h 165"/>
                <a:gd name="T29" fmla="*/ 165 w 165"/>
                <a:gd name="T30" fmla="*/ 165 h 16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5" h="165">
                  <a:moveTo>
                    <a:pt x="122" y="104"/>
                  </a:moveTo>
                  <a:lnTo>
                    <a:pt x="165" y="14"/>
                  </a:lnTo>
                  <a:lnTo>
                    <a:pt x="100" y="29"/>
                  </a:lnTo>
                  <a:lnTo>
                    <a:pt x="47" y="0"/>
                  </a:lnTo>
                  <a:lnTo>
                    <a:pt x="47" y="79"/>
                  </a:lnTo>
                  <a:lnTo>
                    <a:pt x="0" y="140"/>
                  </a:lnTo>
                  <a:lnTo>
                    <a:pt x="86" y="129"/>
                  </a:lnTo>
                  <a:lnTo>
                    <a:pt x="125" y="165"/>
                  </a:lnTo>
                  <a:lnTo>
                    <a:pt x="122" y="104"/>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p>
          </p:txBody>
        </p:sp>
        <p:sp>
          <p:nvSpPr>
            <p:cNvPr id="6634" name="Freeform 8"/>
            <p:cNvSpPr>
              <a:spLocks noChangeAspect="1"/>
            </p:cNvSpPr>
            <p:nvPr/>
          </p:nvSpPr>
          <p:spPr bwMode="auto">
            <a:xfrm>
              <a:off x="4684" y="2776"/>
              <a:ext cx="76" cy="123"/>
            </a:xfrm>
            <a:custGeom>
              <a:avLst/>
              <a:gdLst>
                <a:gd name="T0" fmla="*/ 56 w 103"/>
                <a:gd name="T1" fmla="*/ 8 h 147"/>
                <a:gd name="T2" fmla="*/ 35 w 103"/>
                <a:gd name="T3" fmla="*/ 18 h 147"/>
                <a:gd name="T4" fmla="*/ 13 w 103"/>
                <a:gd name="T5" fmla="*/ 0 h 147"/>
                <a:gd name="T6" fmla="*/ 4 w 103"/>
                <a:gd name="T7" fmla="*/ 65 h 147"/>
                <a:gd name="T8" fmla="*/ 0 w 103"/>
                <a:gd name="T9" fmla="*/ 103 h 147"/>
                <a:gd name="T10" fmla="*/ 37 w 103"/>
                <a:gd name="T11" fmla="*/ 103 h 147"/>
                <a:gd name="T12" fmla="*/ 32 w 103"/>
                <a:gd name="T13" fmla="*/ 58 h 147"/>
                <a:gd name="T14" fmla="*/ 56 w 103"/>
                <a:gd name="T15" fmla="*/ 8 h 147"/>
                <a:gd name="T16" fmla="*/ 0 60000 65536"/>
                <a:gd name="T17" fmla="*/ 0 60000 65536"/>
                <a:gd name="T18" fmla="*/ 0 60000 65536"/>
                <a:gd name="T19" fmla="*/ 0 60000 65536"/>
                <a:gd name="T20" fmla="*/ 0 60000 65536"/>
                <a:gd name="T21" fmla="*/ 0 60000 65536"/>
                <a:gd name="T22" fmla="*/ 0 60000 65536"/>
                <a:gd name="T23" fmla="*/ 0 60000 65536"/>
                <a:gd name="T24" fmla="*/ 0 w 103"/>
                <a:gd name="T25" fmla="*/ 0 h 147"/>
                <a:gd name="T26" fmla="*/ 103 w 103"/>
                <a:gd name="T27" fmla="*/ 147 h 1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 h="147">
                  <a:moveTo>
                    <a:pt x="103" y="11"/>
                  </a:moveTo>
                  <a:lnTo>
                    <a:pt x="64" y="25"/>
                  </a:lnTo>
                  <a:lnTo>
                    <a:pt x="25" y="0"/>
                  </a:lnTo>
                  <a:lnTo>
                    <a:pt x="7" y="93"/>
                  </a:lnTo>
                  <a:lnTo>
                    <a:pt x="0" y="147"/>
                  </a:lnTo>
                  <a:lnTo>
                    <a:pt x="68" y="147"/>
                  </a:lnTo>
                  <a:lnTo>
                    <a:pt x="60" y="82"/>
                  </a:lnTo>
                  <a:lnTo>
                    <a:pt x="103" y="11"/>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p>
          </p:txBody>
        </p:sp>
        <p:sp>
          <p:nvSpPr>
            <p:cNvPr id="6635" name="Freeform 9"/>
            <p:cNvSpPr>
              <a:spLocks noChangeAspect="1"/>
            </p:cNvSpPr>
            <p:nvPr/>
          </p:nvSpPr>
          <p:spPr bwMode="auto">
            <a:xfrm>
              <a:off x="4483" y="2731"/>
              <a:ext cx="119" cy="156"/>
            </a:xfrm>
            <a:custGeom>
              <a:avLst/>
              <a:gdLst>
                <a:gd name="T0" fmla="*/ 63 w 161"/>
                <a:gd name="T1" fmla="*/ 73 h 186"/>
                <a:gd name="T2" fmla="*/ 88 w 161"/>
                <a:gd name="T3" fmla="*/ 11 h 186"/>
                <a:gd name="T4" fmla="*/ 20 w 161"/>
                <a:gd name="T5" fmla="*/ 0 h 186"/>
                <a:gd name="T6" fmla="*/ 6 w 161"/>
                <a:gd name="T7" fmla="*/ 86 h 186"/>
                <a:gd name="T8" fmla="*/ 0 w 161"/>
                <a:gd name="T9" fmla="*/ 131 h 186"/>
                <a:gd name="T10" fmla="*/ 33 w 161"/>
                <a:gd name="T11" fmla="*/ 108 h 186"/>
                <a:gd name="T12" fmla="*/ 64 w 161"/>
                <a:gd name="T13" fmla="*/ 118 h 186"/>
                <a:gd name="T14" fmla="*/ 63 w 161"/>
                <a:gd name="T15" fmla="*/ 73 h 186"/>
                <a:gd name="T16" fmla="*/ 0 60000 65536"/>
                <a:gd name="T17" fmla="*/ 0 60000 65536"/>
                <a:gd name="T18" fmla="*/ 0 60000 65536"/>
                <a:gd name="T19" fmla="*/ 0 60000 65536"/>
                <a:gd name="T20" fmla="*/ 0 60000 65536"/>
                <a:gd name="T21" fmla="*/ 0 60000 65536"/>
                <a:gd name="T22" fmla="*/ 0 60000 65536"/>
                <a:gd name="T23" fmla="*/ 0 60000 65536"/>
                <a:gd name="T24" fmla="*/ 0 w 161"/>
                <a:gd name="T25" fmla="*/ 0 h 186"/>
                <a:gd name="T26" fmla="*/ 161 w 161"/>
                <a:gd name="T27" fmla="*/ 186 h 1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1" h="186">
                  <a:moveTo>
                    <a:pt x="115" y="104"/>
                  </a:moveTo>
                  <a:lnTo>
                    <a:pt x="161" y="15"/>
                  </a:lnTo>
                  <a:lnTo>
                    <a:pt x="36" y="0"/>
                  </a:lnTo>
                  <a:lnTo>
                    <a:pt x="11" y="122"/>
                  </a:lnTo>
                  <a:lnTo>
                    <a:pt x="0" y="186"/>
                  </a:lnTo>
                  <a:lnTo>
                    <a:pt x="61" y="154"/>
                  </a:lnTo>
                  <a:lnTo>
                    <a:pt x="118" y="168"/>
                  </a:lnTo>
                  <a:lnTo>
                    <a:pt x="115" y="104"/>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p>
          </p:txBody>
        </p:sp>
        <p:sp>
          <p:nvSpPr>
            <p:cNvPr id="6636" name="Freeform 10"/>
            <p:cNvSpPr>
              <a:spLocks noChangeAspect="1"/>
            </p:cNvSpPr>
            <p:nvPr/>
          </p:nvSpPr>
          <p:spPr bwMode="auto">
            <a:xfrm>
              <a:off x="4049" y="3058"/>
              <a:ext cx="162" cy="83"/>
            </a:xfrm>
            <a:custGeom>
              <a:avLst/>
              <a:gdLst>
                <a:gd name="T0" fmla="*/ 20 w 218"/>
                <a:gd name="T1" fmla="*/ 0 h 100"/>
                <a:gd name="T2" fmla="*/ 0 w 218"/>
                <a:gd name="T3" fmla="*/ 69 h 100"/>
                <a:gd name="T4" fmla="*/ 40 w 218"/>
                <a:gd name="T5" fmla="*/ 56 h 100"/>
                <a:gd name="T6" fmla="*/ 87 w 218"/>
                <a:gd name="T7" fmla="*/ 64 h 100"/>
                <a:gd name="T8" fmla="*/ 120 w 218"/>
                <a:gd name="T9" fmla="*/ 64 h 100"/>
                <a:gd name="T10" fmla="*/ 101 w 218"/>
                <a:gd name="T11" fmla="*/ 0 h 100"/>
                <a:gd name="T12" fmla="*/ 71 w 218"/>
                <a:gd name="T13" fmla="*/ 5 h 100"/>
                <a:gd name="T14" fmla="*/ 20 w 218"/>
                <a:gd name="T15" fmla="*/ 0 h 100"/>
                <a:gd name="T16" fmla="*/ 0 60000 65536"/>
                <a:gd name="T17" fmla="*/ 0 60000 65536"/>
                <a:gd name="T18" fmla="*/ 0 60000 65536"/>
                <a:gd name="T19" fmla="*/ 0 60000 65536"/>
                <a:gd name="T20" fmla="*/ 0 60000 65536"/>
                <a:gd name="T21" fmla="*/ 0 60000 65536"/>
                <a:gd name="T22" fmla="*/ 0 60000 65536"/>
                <a:gd name="T23" fmla="*/ 0 60000 65536"/>
                <a:gd name="T24" fmla="*/ 0 w 218"/>
                <a:gd name="T25" fmla="*/ 0 h 100"/>
                <a:gd name="T26" fmla="*/ 218 w 218"/>
                <a:gd name="T27" fmla="*/ 100 h 1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8" h="100">
                  <a:moveTo>
                    <a:pt x="36" y="0"/>
                  </a:moveTo>
                  <a:lnTo>
                    <a:pt x="0" y="100"/>
                  </a:lnTo>
                  <a:lnTo>
                    <a:pt x="72" y="82"/>
                  </a:lnTo>
                  <a:lnTo>
                    <a:pt x="158" y="93"/>
                  </a:lnTo>
                  <a:lnTo>
                    <a:pt x="218" y="93"/>
                  </a:lnTo>
                  <a:lnTo>
                    <a:pt x="183" y="0"/>
                  </a:lnTo>
                  <a:lnTo>
                    <a:pt x="129" y="7"/>
                  </a:lnTo>
                  <a:lnTo>
                    <a:pt x="36" y="0"/>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p>
          </p:txBody>
        </p:sp>
        <p:sp>
          <p:nvSpPr>
            <p:cNvPr id="6637" name="Freeform 11"/>
            <p:cNvSpPr>
              <a:spLocks noChangeAspect="1"/>
            </p:cNvSpPr>
            <p:nvPr/>
          </p:nvSpPr>
          <p:spPr bwMode="auto">
            <a:xfrm>
              <a:off x="3807" y="2832"/>
              <a:ext cx="81" cy="183"/>
            </a:xfrm>
            <a:custGeom>
              <a:avLst/>
              <a:gdLst>
                <a:gd name="T0" fmla="*/ 54 w 110"/>
                <a:gd name="T1" fmla="*/ 23 h 218"/>
                <a:gd name="T2" fmla="*/ 0 w 110"/>
                <a:gd name="T3" fmla="*/ 0 h 218"/>
                <a:gd name="T4" fmla="*/ 11 w 110"/>
                <a:gd name="T5" fmla="*/ 50 h 218"/>
                <a:gd name="T6" fmla="*/ 10 w 110"/>
                <a:gd name="T7" fmla="*/ 111 h 218"/>
                <a:gd name="T8" fmla="*/ 11 w 110"/>
                <a:gd name="T9" fmla="*/ 154 h 218"/>
                <a:gd name="T10" fmla="*/ 60 w 110"/>
                <a:gd name="T11" fmla="*/ 123 h 218"/>
                <a:gd name="T12" fmla="*/ 54 w 110"/>
                <a:gd name="T13" fmla="*/ 88 h 218"/>
                <a:gd name="T14" fmla="*/ 54 w 110"/>
                <a:gd name="T15" fmla="*/ 23 h 218"/>
                <a:gd name="T16" fmla="*/ 0 60000 65536"/>
                <a:gd name="T17" fmla="*/ 0 60000 65536"/>
                <a:gd name="T18" fmla="*/ 0 60000 65536"/>
                <a:gd name="T19" fmla="*/ 0 60000 65536"/>
                <a:gd name="T20" fmla="*/ 0 60000 65536"/>
                <a:gd name="T21" fmla="*/ 0 60000 65536"/>
                <a:gd name="T22" fmla="*/ 0 60000 65536"/>
                <a:gd name="T23" fmla="*/ 0 60000 65536"/>
                <a:gd name="T24" fmla="*/ 0 w 110"/>
                <a:gd name="T25" fmla="*/ 0 h 218"/>
                <a:gd name="T26" fmla="*/ 110 w 110"/>
                <a:gd name="T27" fmla="*/ 218 h 2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0" h="218">
                  <a:moveTo>
                    <a:pt x="100" y="32"/>
                  </a:moveTo>
                  <a:lnTo>
                    <a:pt x="0" y="0"/>
                  </a:lnTo>
                  <a:lnTo>
                    <a:pt x="21" y="71"/>
                  </a:lnTo>
                  <a:lnTo>
                    <a:pt x="17" y="157"/>
                  </a:lnTo>
                  <a:lnTo>
                    <a:pt x="21" y="218"/>
                  </a:lnTo>
                  <a:lnTo>
                    <a:pt x="110" y="175"/>
                  </a:lnTo>
                  <a:lnTo>
                    <a:pt x="100" y="125"/>
                  </a:lnTo>
                  <a:lnTo>
                    <a:pt x="100" y="32"/>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p>
          </p:txBody>
        </p:sp>
        <p:sp>
          <p:nvSpPr>
            <p:cNvPr id="6638" name="Freeform 12"/>
            <p:cNvSpPr>
              <a:spLocks noChangeAspect="1"/>
            </p:cNvSpPr>
            <p:nvPr/>
          </p:nvSpPr>
          <p:spPr bwMode="auto">
            <a:xfrm>
              <a:off x="3854" y="3180"/>
              <a:ext cx="162" cy="84"/>
            </a:xfrm>
            <a:custGeom>
              <a:avLst/>
              <a:gdLst>
                <a:gd name="T0" fmla="*/ 20 w 218"/>
                <a:gd name="T1" fmla="*/ 3 h 100"/>
                <a:gd name="T2" fmla="*/ 0 w 218"/>
                <a:gd name="T3" fmla="*/ 71 h 100"/>
                <a:gd name="T4" fmla="*/ 39 w 218"/>
                <a:gd name="T5" fmla="*/ 58 h 100"/>
                <a:gd name="T6" fmla="*/ 85 w 218"/>
                <a:gd name="T7" fmla="*/ 66 h 100"/>
                <a:gd name="T8" fmla="*/ 120 w 218"/>
                <a:gd name="T9" fmla="*/ 66 h 100"/>
                <a:gd name="T10" fmla="*/ 100 w 218"/>
                <a:gd name="T11" fmla="*/ 0 h 100"/>
                <a:gd name="T12" fmla="*/ 71 w 218"/>
                <a:gd name="T13" fmla="*/ 5 h 100"/>
                <a:gd name="T14" fmla="*/ 20 w 218"/>
                <a:gd name="T15" fmla="*/ 3 h 100"/>
                <a:gd name="T16" fmla="*/ 0 60000 65536"/>
                <a:gd name="T17" fmla="*/ 0 60000 65536"/>
                <a:gd name="T18" fmla="*/ 0 60000 65536"/>
                <a:gd name="T19" fmla="*/ 0 60000 65536"/>
                <a:gd name="T20" fmla="*/ 0 60000 65536"/>
                <a:gd name="T21" fmla="*/ 0 60000 65536"/>
                <a:gd name="T22" fmla="*/ 0 60000 65536"/>
                <a:gd name="T23" fmla="*/ 0 60000 65536"/>
                <a:gd name="T24" fmla="*/ 0 w 218"/>
                <a:gd name="T25" fmla="*/ 0 h 100"/>
                <a:gd name="T26" fmla="*/ 218 w 218"/>
                <a:gd name="T27" fmla="*/ 100 h 1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8" h="100">
                  <a:moveTo>
                    <a:pt x="36" y="3"/>
                  </a:moveTo>
                  <a:lnTo>
                    <a:pt x="0" y="100"/>
                  </a:lnTo>
                  <a:lnTo>
                    <a:pt x="71" y="82"/>
                  </a:lnTo>
                  <a:lnTo>
                    <a:pt x="154" y="93"/>
                  </a:lnTo>
                  <a:lnTo>
                    <a:pt x="218" y="93"/>
                  </a:lnTo>
                  <a:lnTo>
                    <a:pt x="182" y="0"/>
                  </a:lnTo>
                  <a:lnTo>
                    <a:pt x="129" y="7"/>
                  </a:lnTo>
                  <a:lnTo>
                    <a:pt x="36" y="3"/>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p>
          </p:txBody>
        </p:sp>
        <p:sp>
          <p:nvSpPr>
            <p:cNvPr id="6639" name="Freeform 13"/>
            <p:cNvSpPr>
              <a:spLocks noChangeAspect="1"/>
            </p:cNvSpPr>
            <p:nvPr/>
          </p:nvSpPr>
          <p:spPr bwMode="auto">
            <a:xfrm>
              <a:off x="3627" y="3093"/>
              <a:ext cx="150" cy="75"/>
            </a:xfrm>
            <a:custGeom>
              <a:avLst/>
              <a:gdLst>
                <a:gd name="T0" fmla="*/ 12 w 200"/>
                <a:gd name="T1" fmla="*/ 0 h 89"/>
                <a:gd name="T2" fmla="*/ 10 w 200"/>
                <a:gd name="T3" fmla="*/ 33 h 89"/>
                <a:gd name="T4" fmla="*/ 0 w 200"/>
                <a:gd name="T5" fmla="*/ 58 h 89"/>
                <a:gd name="T6" fmla="*/ 78 w 200"/>
                <a:gd name="T7" fmla="*/ 63 h 89"/>
                <a:gd name="T8" fmla="*/ 113 w 200"/>
                <a:gd name="T9" fmla="*/ 40 h 89"/>
                <a:gd name="T10" fmla="*/ 87 w 200"/>
                <a:gd name="T11" fmla="*/ 25 h 89"/>
                <a:gd name="T12" fmla="*/ 64 w 200"/>
                <a:gd name="T13" fmla="*/ 5 h 89"/>
                <a:gd name="T14" fmla="*/ 12 w 200"/>
                <a:gd name="T15" fmla="*/ 0 h 89"/>
                <a:gd name="T16" fmla="*/ 0 60000 65536"/>
                <a:gd name="T17" fmla="*/ 0 60000 65536"/>
                <a:gd name="T18" fmla="*/ 0 60000 65536"/>
                <a:gd name="T19" fmla="*/ 0 60000 65536"/>
                <a:gd name="T20" fmla="*/ 0 60000 65536"/>
                <a:gd name="T21" fmla="*/ 0 60000 65536"/>
                <a:gd name="T22" fmla="*/ 0 60000 65536"/>
                <a:gd name="T23" fmla="*/ 0 60000 65536"/>
                <a:gd name="T24" fmla="*/ 0 w 200"/>
                <a:gd name="T25" fmla="*/ 0 h 89"/>
                <a:gd name="T26" fmla="*/ 200 w 200"/>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0" h="89">
                  <a:moveTo>
                    <a:pt x="21" y="0"/>
                  </a:moveTo>
                  <a:lnTo>
                    <a:pt x="18" y="46"/>
                  </a:lnTo>
                  <a:lnTo>
                    <a:pt x="0" y="82"/>
                  </a:lnTo>
                  <a:lnTo>
                    <a:pt x="139" y="89"/>
                  </a:lnTo>
                  <a:lnTo>
                    <a:pt x="200" y="57"/>
                  </a:lnTo>
                  <a:lnTo>
                    <a:pt x="154" y="36"/>
                  </a:lnTo>
                  <a:lnTo>
                    <a:pt x="114" y="7"/>
                  </a:lnTo>
                  <a:lnTo>
                    <a:pt x="21" y="0"/>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p>
          </p:txBody>
        </p:sp>
        <p:sp>
          <p:nvSpPr>
            <p:cNvPr id="6640" name="Freeform 14"/>
            <p:cNvSpPr>
              <a:spLocks noChangeAspect="1"/>
            </p:cNvSpPr>
            <p:nvPr/>
          </p:nvSpPr>
          <p:spPr bwMode="auto">
            <a:xfrm>
              <a:off x="3447" y="3027"/>
              <a:ext cx="106" cy="178"/>
            </a:xfrm>
            <a:custGeom>
              <a:avLst/>
              <a:gdLst>
                <a:gd name="T0" fmla="*/ 56 w 143"/>
                <a:gd name="T1" fmla="*/ 8 h 211"/>
                <a:gd name="T2" fmla="*/ 0 w 143"/>
                <a:gd name="T3" fmla="*/ 0 h 211"/>
                <a:gd name="T4" fmla="*/ 18 w 143"/>
                <a:gd name="T5" fmla="*/ 46 h 211"/>
                <a:gd name="T6" fmla="*/ 25 w 143"/>
                <a:gd name="T7" fmla="*/ 105 h 211"/>
                <a:gd name="T8" fmla="*/ 33 w 143"/>
                <a:gd name="T9" fmla="*/ 150 h 211"/>
                <a:gd name="T10" fmla="*/ 79 w 143"/>
                <a:gd name="T11" fmla="*/ 107 h 211"/>
                <a:gd name="T12" fmla="*/ 67 w 143"/>
                <a:gd name="T13" fmla="*/ 74 h 211"/>
                <a:gd name="T14" fmla="*/ 56 w 143"/>
                <a:gd name="T15" fmla="*/ 8 h 211"/>
                <a:gd name="T16" fmla="*/ 0 60000 65536"/>
                <a:gd name="T17" fmla="*/ 0 60000 65536"/>
                <a:gd name="T18" fmla="*/ 0 60000 65536"/>
                <a:gd name="T19" fmla="*/ 0 60000 65536"/>
                <a:gd name="T20" fmla="*/ 0 60000 65536"/>
                <a:gd name="T21" fmla="*/ 0 60000 65536"/>
                <a:gd name="T22" fmla="*/ 0 60000 65536"/>
                <a:gd name="T23" fmla="*/ 0 60000 65536"/>
                <a:gd name="T24" fmla="*/ 0 w 143"/>
                <a:gd name="T25" fmla="*/ 0 h 211"/>
                <a:gd name="T26" fmla="*/ 143 w 143"/>
                <a:gd name="T27" fmla="*/ 211 h 2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3" h="211">
                  <a:moveTo>
                    <a:pt x="103" y="11"/>
                  </a:moveTo>
                  <a:lnTo>
                    <a:pt x="0" y="0"/>
                  </a:lnTo>
                  <a:lnTo>
                    <a:pt x="32" y="65"/>
                  </a:lnTo>
                  <a:lnTo>
                    <a:pt x="46" y="147"/>
                  </a:lnTo>
                  <a:lnTo>
                    <a:pt x="60" y="211"/>
                  </a:lnTo>
                  <a:lnTo>
                    <a:pt x="143" y="150"/>
                  </a:lnTo>
                  <a:lnTo>
                    <a:pt x="121" y="104"/>
                  </a:lnTo>
                  <a:lnTo>
                    <a:pt x="103" y="11"/>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p>
          </p:txBody>
        </p:sp>
        <p:sp>
          <p:nvSpPr>
            <p:cNvPr id="6641" name="Freeform 15"/>
            <p:cNvSpPr>
              <a:spLocks noChangeAspect="1"/>
            </p:cNvSpPr>
            <p:nvPr/>
          </p:nvSpPr>
          <p:spPr bwMode="auto">
            <a:xfrm>
              <a:off x="3153" y="2977"/>
              <a:ext cx="105" cy="84"/>
            </a:xfrm>
            <a:custGeom>
              <a:avLst/>
              <a:gdLst>
                <a:gd name="T0" fmla="*/ 12 w 140"/>
                <a:gd name="T1" fmla="*/ 3 h 100"/>
                <a:gd name="T2" fmla="*/ 0 w 140"/>
                <a:gd name="T3" fmla="*/ 71 h 100"/>
                <a:gd name="T4" fmla="*/ 26 w 140"/>
                <a:gd name="T5" fmla="*/ 60 h 100"/>
                <a:gd name="T6" fmla="*/ 55 w 140"/>
                <a:gd name="T7" fmla="*/ 66 h 100"/>
                <a:gd name="T8" fmla="*/ 79 w 140"/>
                <a:gd name="T9" fmla="*/ 66 h 100"/>
                <a:gd name="T10" fmla="*/ 64 w 140"/>
                <a:gd name="T11" fmla="*/ 0 h 100"/>
                <a:gd name="T12" fmla="*/ 46 w 140"/>
                <a:gd name="T13" fmla="*/ 7 h 100"/>
                <a:gd name="T14" fmla="*/ 12 w 140"/>
                <a:gd name="T15" fmla="*/ 3 h 100"/>
                <a:gd name="T16" fmla="*/ 0 60000 65536"/>
                <a:gd name="T17" fmla="*/ 0 60000 65536"/>
                <a:gd name="T18" fmla="*/ 0 60000 65536"/>
                <a:gd name="T19" fmla="*/ 0 60000 65536"/>
                <a:gd name="T20" fmla="*/ 0 60000 65536"/>
                <a:gd name="T21" fmla="*/ 0 60000 65536"/>
                <a:gd name="T22" fmla="*/ 0 60000 65536"/>
                <a:gd name="T23" fmla="*/ 0 60000 65536"/>
                <a:gd name="T24" fmla="*/ 0 w 140"/>
                <a:gd name="T25" fmla="*/ 0 h 100"/>
                <a:gd name="T26" fmla="*/ 140 w 140"/>
                <a:gd name="T27" fmla="*/ 100 h 1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0" h="100">
                  <a:moveTo>
                    <a:pt x="21" y="3"/>
                  </a:moveTo>
                  <a:lnTo>
                    <a:pt x="0" y="100"/>
                  </a:lnTo>
                  <a:lnTo>
                    <a:pt x="47" y="85"/>
                  </a:lnTo>
                  <a:lnTo>
                    <a:pt x="97" y="93"/>
                  </a:lnTo>
                  <a:lnTo>
                    <a:pt x="140" y="93"/>
                  </a:lnTo>
                  <a:lnTo>
                    <a:pt x="115" y="0"/>
                  </a:lnTo>
                  <a:lnTo>
                    <a:pt x="82" y="10"/>
                  </a:lnTo>
                  <a:lnTo>
                    <a:pt x="21" y="3"/>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p>
          </p:txBody>
        </p:sp>
        <p:sp>
          <p:nvSpPr>
            <p:cNvPr id="6642" name="Freeform 16"/>
            <p:cNvSpPr>
              <a:spLocks noChangeAspect="1"/>
            </p:cNvSpPr>
            <p:nvPr/>
          </p:nvSpPr>
          <p:spPr bwMode="auto">
            <a:xfrm>
              <a:off x="3900" y="2743"/>
              <a:ext cx="271" cy="84"/>
            </a:xfrm>
            <a:custGeom>
              <a:avLst/>
              <a:gdLst>
                <a:gd name="T0" fmla="*/ 33 w 365"/>
                <a:gd name="T1" fmla="*/ 0 h 100"/>
                <a:gd name="T2" fmla="*/ 0 w 365"/>
                <a:gd name="T3" fmla="*/ 71 h 100"/>
                <a:gd name="T4" fmla="*/ 65 w 365"/>
                <a:gd name="T5" fmla="*/ 58 h 100"/>
                <a:gd name="T6" fmla="*/ 142 w 365"/>
                <a:gd name="T7" fmla="*/ 66 h 100"/>
                <a:gd name="T8" fmla="*/ 201 w 365"/>
                <a:gd name="T9" fmla="*/ 66 h 100"/>
                <a:gd name="T10" fmla="*/ 166 w 365"/>
                <a:gd name="T11" fmla="*/ 0 h 100"/>
                <a:gd name="T12" fmla="*/ 118 w 365"/>
                <a:gd name="T13" fmla="*/ 5 h 100"/>
                <a:gd name="T14" fmla="*/ 33 w 365"/>
                <a:gd name="T15" fmla="*/ 0 h 100"/>
                <a:gd name="T16" fmla="*/ 0 60000 65536"/>
                <a:gd name="T17" fmla="*/ 0 60000 65536"/>
                <a:gd name="T18" fmla="*/ 0 60000 65536"/>
                <a:gd name="T19" fmla="*/ 0 60000 65536"/>
                <a:gd name="T20" fmla="*/ 0 60000 65536"/>
                <a:gd name="T21" fmla="*/ 0 60000 65536"/>
                <a:gd name="T22" fmla="*/ 0 60000 65536"/>
                <a:gd name="T23" fmla="*/ 0 60000 65536"/>
                <a:gd name="T24" fmla="*/ 0 w 365"/>
                <a:gd name="T25" fmla="*/ 0 h 100"/>
                <a:gd name="T26" fmla="*/ 365 w 365"/>
                <a:gd name="T27" fmla="*/ 100 h 1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5" h="100">
                  <a:moveTo>
                    <a:pt x="61" y="0"/>
                  </a:moveTo>
                  <a:lnTo>
                    <a:pt x="0" y="100"/>
                  </a:lnTo>
                  <a:lnTo>
                    <a:pt x="118" y="82"/>
                  </a:lnTo>
                  <a:lnTo>
                    <a:pt x="257" y="93"/>
                  </a:lnTo>
                  <a:lnTo>
                    <a:pt x="365" y="93"/>
                  </a:lnTo>
                  <a:lnTo>
                    <a:pt x="300" y="0"/>
                  </a:lnTo>
                  <a:lnTo>
                    <a:pt x="214" y="7"/>
                  </a:lnTo>
                  <a:lnTo>
                    <a:pt x="61" y="0"/>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p>
          </p:txBody>
        </p:sp>
        <p:sp>
          <p:nvSpPr>
            <p:cNvPr id="6643" name="Freeform 17"/>
            <p:cNvSpPr>
              <a:spLocks noChangeAspect="1"/>
            </p:cNvSpPr>
            <p:nvPr/>
          </p:nvSpPr>
          <p:spPr bwMode="auto">
            <a:xfrm>
              <a:off x="3646" y="2354"/>
              <a:ext cx="134" cy="140"/>
            </a:xfrm>
            <a:custGeom>
              <a:avLst/>
              <a:gdLst>
                <a:gd name="T0" fmla="*/ 0 w 179"/>
                <a:gd name="T1" fmla="*/ 0 h 168"/>
                <a:gd name="T2" fmla="*/ 14 w 179"/>
                <a:gd name="T3" fmla="*/ 117 h 168"/>
                <a:gd name="T4" fmla="*/ 44 w 179"/>
                <a:gd name="T5" fmla="*/ 82 h 168"/>
                <a:gd name="T6" fmla="*/ 88 w 179"/>
                <a:gd name="T7" fmla="*/ 57 h 168"/>
                <a:gd name="T8" fmla="*/ 100 w 179"/>
                <a:gd name="T9" fmla="*/ 5 h 168"/>
                <a:gd name="T10" fmla="*/ 52 w 179"/>
                <a:gd name="T11" fmla="*/ 25 h 168"/>
                <a:gd name="T12" fmla="*/ 0 w 179"/>
                <a:gd name="T13" fmla="*/ 0 h 168"/>
                <a:gd name="T14" fmla="*/ 0 60000 65536"/>
                <a:gd name="T15" fmla="*/ 0 60000 65536"/>
                <a:gd name="T16" fmla="*/ 0 60000 65536"/>
                <a:gd name="T17" fmla="*/ 0 60000 65536"/>
                <a:gd name="T18" fmla="*/ 0 60000 65536"/>
                <a:gd name="T19" fmla="*/ 0 60000 65536"/>
                <a:gd name="T20" fmla="*/ 0 60000 65536"/>
                <a:gd name="T21" fmla="*/ 0 w 179"/>
                <a:gd name="T22" fmla="*/ 0 h 168"/>
                <a:gd name="T23" fmla="*/ 179 w 179"/>
                <a:gd name="T24" fmla="*/ 168 h 1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168">
                  <a:moveTo>
                    <a:pt x="0" y="0"/>
                  </a:moveTo>
                  <a:lnTo>
                    <a:pt x="25" y="168"/>
                  </a:lnTo>
                  <a:lnTo>
                    <a:pt x="79" y="118"/>
                  </a:lnTo>
                  <a:lnTo>
                    <a:pt x="157" y="82"/>
                  </a:lnTo>
                  <a:lnTo>
                    <a:pt x="179" y="7"/>
                  </a:lnTo>
                  <a:lnTo>
                    <a:pt x="93" y="36"/>
                  </a:lnTo>
                  <a:lnTo>
                    <a:pt x="0" y="0"/>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p>
          </p:txBody>
        </p:sp>
        <p:sp>
          <p:nvSpPr>
            <p:cNvPr id="6644" name="Freeform 18"/>
            <p:cNvSpPr>
              <a:spLocks noChangeAspect="1"/>
            </p:cNvSpPr>
            <p:nvPr/>
          </p:nvSpPr>
          <p:spPr bwMode="auto">
            <a:xfrm>
              <a:off x="3596" y="2724"/>
              <a:ext cx="162" cy="84"/>
            </a:xfrm>
            <a:custGeom>
              <a:avLst/>
              <a:gdLst>
                <a:gd name="T0" fmla="*/ 20 w 218"/>
                <a:gd name="T1" fmla="*/ 0 h 100"/>
                <a:gd name="T2" fmla="*/ 0 w 218"/>
                <a:gd name="T3" fmla="*/ 71 h 100"/>
                <a:gd name="T4" fmla="*/ 38 w 218"/>
                <a:gd name="T5" fmla="*/ 59 h 100"/>
                <a:gd name="T6" fmla="*/ 85 w 218"/>
                <a:gd name="T7" fmla="*/ 66 h 100"/>
                <a:gd name="T8" fmla="*/ 120 w 218"/>
                <a:gd name="T9" fmla="*/ 66 h 100"/>
                <a:gd name="T10" fmla="*/ 99 w 218"/>
                <a:gd name="T11" fmla="*/ 0 h 100"/>
                <a:gd name="T12" fmla="*/ 71 w 218"/>
                <a:gd name="T13" fmla="*/ 5 h 100"/>
                <a:gd name="T14" fmla="*/ 20 w 218"/>
                <a:gd name="T15" fmla="*/ 0 h 100"/>
                <a:gd name="T16" fmla="*/ 0 60000 65536"/>
                <a:gd name="T17" fmla="*/ 0 60000 65536"/>
                <a:gd name="T18" fmla="*/ 0 60000 65536"/>
                <a:gd name="T19" fmla="*/ 0 60000 65536"/>
                <a:gd name="T20" fmla="*/ 0 60000 65536"/>
                <a:gd name="T21" fmla="*/ 0 60000 65536"/>
                <a:gd name="T22" fmla="*/ 0 60000 65536"/>
                <a:gd name="T23" fmla="*/ 0 60000 65536"/>
                <a:gd name="T24" fmla="*/ 0 w 218"/>
                <a:gd name="T25" fmla="*/ 0 h 100"/>
                <a:gd name="T26" fmla="*/ 218 w 218"/>
                <a:gd name="T27" fmla="*/ 100 h 1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8" h="100">
                  <a:moveTo>
                    <a:pt x="36" y="0"/>
                  </a:moveTo>
                  <a:lnTo>
                    <a:pt x="0" y="100"/>
                  </a:lnTo>
                  <a:lnTo>
                    <a:pt x="68" y="83"/>
                  </a:lnTo>
                  <a:lnTo>
                    <a:pt x="154" y="93"/>
                  </a:lnTo>
                  <a:lnTo>
                    <a:pt x="218" y="93"/>
                  </a:lnTo>
                  <a:lnTo>
                    <a:pt x="179" y="0"/>
                  </a:lnTo>
                  <a:lnTo>
                    <a:pt x="129" y="7"/>
                  </a:lnTo>
                  <a:lnTo>
                    <a:pt x="36" y="0"/>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p>
          </p:txBody>
        </p:sp>
        <p:sp>
          <p:nvSpPr>
            <p:cNvPr id="6645" name="Freeform 19"/>
            <p:cNvSpPr>
              <a:spLocks noChangeAspect="1"/>
            </p:cNvSpPr>
            <p:nvPr/>
          </p:nvSpPr>
          <p:spPr bwMode="auto">
            <a:xfrm>
              <a:off x="3969" y="2360"/>
              <a:ext cx="134" cy="137"/>
            </a:xfrm>
            <a:custGeom>
              <a:avLst/>
              <a:gdLst>
                <a:gd name="T0" fmla="*/ 0 w 179"/>
                <a:gd name="T1" fmla="*/ 0 h 165"/>
                <a:gd name="T2" fmla="*/ 12 w 179"/>
                <a:gd name="T3" fmla="*/ 114 h 165"/>
                <a:gd name="T4" fmla="*/ 42 w 179"/>
                <a:gd name="T5" fmla="*/ 79 h 165"/>
                <a:gd name="T6" fmla="*/ 88 w 179"/>
                <a:gd name="T7" fmla="*/ 56 h 165"/>
                <a:gd name="T8" fmla="*/ 100 w 179"/>
                <a:gd name="T9" fmla="*/ 2 h 165"/>
                <a:gd name="T10" fmla="*/ 52 w 179"/>
                <a:gd name="T11" fmla="*/ 22 h 165"/>
                <a:gd name="T12" fmla="*/ 0 w 179"/>
                <a:gd name="T13" fmla="*/ 0 h 165"/>
                <a:gd name="T14" fmla="*/ 0 60000 65536"/>
                <a:gd name="T15" fmla="*/ 0 60000 65536"/>
                <a:gd name="T16" fmla="*/ 0 60000 65536"/>
                <a:gd name="T17" fmla="*/ 0 60000 65536"/>
                <a:gd name="T18" fmla="*/ 0 60000 65536"/>
                <a:gd name="T19" fmla="*/ 0 60000 65536"/>
                <a:gd name="T20" fmla="*/ 0 60000 65536"/>
                <a:gd name="T21" fmla="*/ 0 w 179"/>
                <a:gd name="T22" fmla="*/ 0 h 165"/>
                <a:gd name="T23" fmla="*/ 179 w 179"/>
                <a:gd name="T24" fmla="*/ 165 h 1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165">
                  <a:moveTo>
                    <a:pt x="0" y="0"/>
                  </a:moveTo>
                  <a:lnTo>
                    <a:pt x="21" y="165"/>
                  </a:lnTo>
                  <a:lnTo>
                    <a:pt x="75" y="115"/>
                  </a:lnTo>
                  <a:lnTo>
                    <a:pt x="157" y="82"/>
                  </a:lnTo>
                  <a:lnTo>
                    <a:pt x="179" y="4"/>
                  </a:lnTo>
                  <a:lnTo>
                    <a:pt x="93" y="32"/>
                  </a:lnTo>
                  <a:lnTo>
                    <a:pt x="0" y="0"/>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p>
          </p:txBody>
        </p:sp>
        <p:sp>
          <p:nvSpPr>
            <p:cNvPr id="6646" name="Freeform 20"/>
            <p:cNvSpPr>
              <a:spLocks noChangeAspect="1"/>
            </p:cNvSpPr>
            <p:nvPr/>
          </p:nvSpPr>
          <p:spPr bwMode="auto">
            <a:xfrm>
              <a:off x="3202" y="2456"/>
              <a:ext cx="138" cy="101"/>
            </a:xfrm>
            <a:custGeom>
              <a:avLst/>
              <a:gdLst>
                <a:gd name="T0" fmla="*/ 8 w 186"/>
                <a:gd name="T1" fmla="*/ 0 h 121"/>
                <a:gd name="T2" fmla="*/ 0 w 186"/>
                <a:gd name="T3" fmla="*/ 84 h 121"/>
                <a:gd name="T4" fmla="*/ 102 w 186"/>
                <a:gd name="T5" fmla="*/ 79 h 121"/>
                <a:gd name="T6" fmla="*/ 102 w 186"/>
                <a:gd name="T7" fmla="*/ 10 h 121"/>
                <a:gd name="T8" fmla="*/ 8 w 186"/>
                <a:gd name="T9" fmla="*/ 0 h 121"/>
                <a:gd name="T10" fmla="*/ 0 60000 65536"/>
                <a:gd name="T11" fmla="*/ 0 60000 65536"/>
                <a:gd name="T12" fmla="*/ 0 60000 65536"/>
                <a:gd name="T13" fmla="*/ 0 60000 65536"/>
                <a:gd name="T14" fmla="*/ 0 60000 65536"/>
                <a:gd name="T15" fmla="*/ 0 w 186"/>
                <a:gd name="T16" fmla="*/ 0 h 121"/>
                <a:gd name="T17" fmla="*/ 186 w 186"/>
                <a:gd name="T18" fmla="*/ 121 h 121"/>
              </a:gdLst>
              <a:ahLst/>
              <a:cxnLst>
                <a:cxn ang="T10">
                  <a:pos x="T0" y="T1"/>
                </a:cxn>
                <a:cxn ang="T11">
                  <a:pos x="T2" y="T3"/>
                </a:cxn>
                <a:cxn ang="T12">
                  <a:pos x="T4" y="T5"/>
                </a:cxn>
                <a:cxn ang="T13">
                  <a:pos x="T6" y="T7"/>
                </a:cxn>
                <a:cxn ang="T14">
                  <a:pos x="T8" y="T9"/>
                </a:cxn>
              </a:cxnLst>
              <a:rect l="T15" t="T16" r="T17" b="T18"/>
              <a:pathLst>
                <a:path w="186" h="121">
                  <a:moveTo>
                    <a:pt x="15" y="0"/>
                  </a:moveTo>
                  <a:lnTo>
                    <a:pt x="0" y="121"/>
                  </a:lnTo>
                  <a:lnTo>
                    <a:pt x="186" y="114"/>
                  </a:lnTo>
                  <a:lnTo>
                    <a:pt x="186" y="14"/>
                  </a:lnTo>
                  <a:lnTo>
                    <a:pt x="15" y="0"/>
                  </a:lnTo>
                  <a:close/>
                </a:path>
              </a:pathLst>
            </a:custGeom>
            <a:blipFill dpi="0" rotWithShape="0">
              <a:blip r:embed="rId4"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p>
          </p:txBody>
        </p:sp>
        <p:sp>
          <p:nvSpPr>
            <p:cNvPr id="6647" name="Freeform 21"/>
            <p:cNvSpPr>
              <a:spLocks noChangeAspect="1"/>
            </p:cNvSpPr>
            <p:nvPr/>
          </p:nvSpPr>
          <p:spPr bwMode="auto">
            <a:xfrm>
              <a:off x="3497" y="3132"/>
              <a:ext cx="458" cy="254"/>
            </a:xfrm>
            <a:custGeom>
              <a:avLst/>
              <a:gdLst>
                <a:gd name="T0" fmla="*/ 327 w 615"/>
                <a:gd name="T1" fmla="*/ 75 h 304"/>
                <a:gd name="T2" fmla="*/ 323 w 615"/>
                <a:gd name="T3" fmla="*/ 68 h 304"/>
                <a:gd name="T4" fmla="*/ 317 w 615"/>
                <a:gd name="T5" fmla="*/ 63 h 304"/>
                <a:gd name="T6" fmla="*/ 299 w 615"/>
                <a:gd name="T7" fmla="*/ 58 h 304"/>
                <a:gd name="T8" fmla="*/ 287 w 615"/>
                <a:gd name="T9" fmla="*/ 50 h 304"/>
                <a:gd name="T10" fmla="*/ 277 w 615"/>
                <a:gd name="T11" fmla="*/ 43 h 304"/>
                <a:gd name="T12" fmla="*/ 276 w 615"/>
                <a:gd name="T13" fmla="*/ 43 h 304"/>
                <a:gd name="T14" fmla="*/ 268 w 615"/>
                <a:gd name="T15" fmla="*/ 25 h 304"/>
                <a:gd name="T16" fmla="*/ 255 w 615"/>
                <a:gd name="T17" fmla="*/ 15 h 304"/>
                <a:gd name="T18" fmla="*/ 230 w 615"/>
                <a:gd name="T19" fmla="*/ 0 h 304"/>
                <a:gd name="T20" fmla="*/ 206 w 615"/>
                <a:gd name="T21" fmla="*/ 3 h 304"/>
                <a:gd name="T22" fmla="*/ 179 w 615"/>
                <a:gd name="T23" fmla="*/ 6 h 304"/>
                <a:gd name="T24" fmla="*/ 105 w 615"/>
                <a:gd name="T25" fmla="*/ 20 h 304"/>
                <a:gd name="T26" fmla="*/ 42 w 615"/>
                <a:gd name="T27" fmla="*/ 15 h 304"/>
                <a:gd name="T28" fmla="*/ 25 w 615"/>
                <a:gd name="T29" fmla="*/ 36 h 304"/>
                <a:gd name="T30" fmla="*/ 36 w 615"/>
                <a:gd name="T31" fmla="*/ 40 h 304"/>
                <a:gd name="T32" fmla="*/ 25 w 615"/>
                <a:gd name="T33" fmla="*/ 43 h 304"/>
                <a:gd name="T34" fmla="*/ 23 w 615"/>
                <a:gd name="T35" fmla="*/ 55 h 304"/>
                <a:gd name="T36" fmla="*/ 22 w 615"/>
                <a:gd name="T37" fmla="*/ 80 h 304"/>
                <a:gd name="T38" fmla="*/ 16 w 615"/>
                <a:gd name="T39" fmla="*/ 90 h 304"/>
                <a:gd name="T40" fmla="*/ 14 w 615"/>
                <a:gd name="T41" fmla="*/ 99 h 304"/>
                <a:gd name="T42" fmla="*/ 5 w 615"/>
                <a:gd name="T43" fmla="*/ 120 h 304"/>
                <a:gd name="T44" fmla="*/ 0 w 615"/>
                <a:gd name="T45" fmla="*/ 142 h 304"/>
                <a:gd name="T46" fmla="*/ 1 w 615"/>
                <a:gd name="T47" fmla="*/ 150 h 304"/>
                <a:gd name="T48" fmla="*/ 0 w 615"/>
                <a:gd name="T49" fmla="*/ 150 h 304"/>
                <a:gd name="T50" fmla="*/ 7 w 615"/>
                <a:gd name="T51" fmla="*/ 175 h 304"/>
                <a:gd name="T52" fmla="*/ 25 w 615"/>
                <a:gd name="T53" fmla="*/ 182 h 304"/>
                <a:gd name="T54" fmla="*/ 38 w 615"/>
                <a:gd name="T55" fmla="*/ 195 h 304"/>
                <a:gd name="T56" fmla="*/ 42 w 615"/>
                <a:gd name="T57" fmla="*/ 197 h 304"/>
                <a:gd name="T58" fmla="*/ 63 w 615"/>
                <a:gd name="T59" fmla="*/ 202 h 304"/>
                <a:gd name="T60" fmla="*/ 101 w 615"/>
                <a:gd name="T61" fmla="*/ 207 h 304"/>
                <a:gd name="T62" fmla="*/ 121 w 615"/>
                <a:gd name="T63" fmla="*/ 210 h 304"/>
                <a:gd name="T64" fmla="*/ 135 w 615"/>
                <a:gd name="T65" fmla="*/ 212 h 304"/>
                <a:gd name="T66" fmla="*/ 153 w 615"/>
                <a:gd name="T67" fmla="*/ 210 h 304"/>
                <a:gd name="T68" fmla="*/ 197 w 615"/>
                <a:gd name="T69" fmla="*/ 207 h 304"/>
                <a:gd name="T70" fmla="*/ 293 w 615"/>
                <a:gd name="T71" fmla="*/ 193 h 304"/>
                <a:gd name="T72" fmla="*/ 305 w 615"/>
                <a:gd name="T73" fmla="*/ 180 h 304"/>
                <a:gd name="T74" fmla="*/ 325 w 615"/>
                <a:gd name="T75" fmla="*/ 168 h 304"/>
                <a:gd name="T76" fmla="*/ 337 w 615"/>
                <a:gd name="T77" fmla="*/ 158 h 304"/>
                <a:gd name="T78" fmla="*/ 341 w 615"/>
                <a:gd name="T79" fmla="*/ 140 h 304"/>
                <a:gd name="T80" fmla="*/ 331 w 615"/>
                <a:gd name="T81" fmla="*/ 113 h 304"/>
                <a:gd name="T82" fmla="*/ 334 w 615"/>
                <a:gd name="T83" fmla="*/ 98 h 304"/>
                <a:gd name="T84" fmla="*/ 335 w 615"/>
                <a:gd name="T85" fmla="*/ 80 h 304"/>
                <a:gd name="T86" fmla="*/ 327 w 615"/>
                <a:gd name="T87" fmla="*/ 75 h 30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15"/>
                <a:gd name="T133" fmla="*/ 0 h 304"/>
                <a:gd name="T134" fmla="*/ 615 w 615"/>
                <a:gd name="T135" fmla="*/ 304 h 30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15" h="304">
                  <a:moveTo>
                    <a:pt x="590" y="108"/>
                  </a:moveTo>
                  <a:lnTo>
                    <a:pt x="590" y="108"/>
                  </a:lnTo>
                  <a:lnTo>
                    <a:pt x="586" y="104"/>
                  </a:lnTo>
                  <a:lnTo>
                    <a:pt x="583" y="97"/>
                  </a:lnTo>
                  <a:lnTo>
                    <a:pt x="583" y="108"/>
                  </a:lnTo>
                  <a:lnTo>
                    <a:pt x="572" y="90"/>
                  </a:lnTo>
                  <a:lnTo>
                    <a:pt x="558" y="83"/>
                  </a:lnTo>
                  <a:lnTo>
                    <a:pt x="540" y="83"/>
                  </a:lnTo>
                  <a:lnTo>
                    <a:pt x="529" y="76"/>
                  </a:lnTo>
                  <a:lnTo>
                    <a:pt x="518" y="72"/>
                  </a:lnTo>
                  <a:lnTo>
                    <a:pt x="504" y="61"/>
                  </a:lnTo>
                  <a:lnTo>
                    <a:pt x="500" y="61"/>
                  </a:lnTo>
                  <a:lnTo>
                    <a:pt x="504" y="61"/>
                  </a:lnTo>
                  <a:lnTo>
                    <a:pt x="497" y="61"/>
                  </a:lnTo>
                  <a:lnTo>
                    <a:pt x="493" y="47"/>
                  </a:lnTo>
                  <a:lnTo>
                    <a:pt x="483" y="36"/>
                  </a:lnTo>
                  <a:lnTo>
                    <a:pt x="472" y="33"/>
                  </a:lnTo>
                  <a:lnTo>
                    <a:pt x="461" y="22"/>
                  </a:lnTo>
                  <a:lnTo>
                    <a:pt x="436" y="8"/>
                  </a:lnTo>
                  <a:lnTo>
                    <a:pt x="415" y="0"/>
                  </a:lnTo>
                  <a:lnTo>
                    <a:pt x="382" y="0"/>
                  </a:lnTo>
                  <a:lnTo>
                    <a:pt x="372" y="4"/>
                  </a:lnTo>
                  <a:lnTo>
                    <a:pt x="354" y="8"/>
                  </a:lnTo>
                  <a:lnTo>
                    <a:pt x="322" y="8"/>
                  </a:lnTo>
                  <a:lnTo>
                    <a:pt x="257" y="22"/>
                  </a:lnTo>
                  <a:lnTo>
                    <a:pt x="189" y="29"/>
                  </a:lnTo>
                  <a:lnTo>
                    <a:pt x="157" y="22"/>
                  </a:lnTo>
                  <a:lnTo>
                    <a:pt x="75" y="22"/>
                  </a:lnTo>
                  <a:lnTo>
                    <a:pt x="57" y="33"/>
                  </a:lnTo>
                  <a:lnTo>
                    <a:pt x="46" y="51"/>
                  </a:lnTo>
                  <a:lnTo>
                    <a:pt x="60" y="51"/>
                  </a:lnTo>
                  <a:lnTo>
                    <a:pt x="64" y="58"/>
                  </a:lnTo>
                  <a:lnTo>
                    <a:pt x="60" y="61"/>
                  </a:lnTo>
                  <a:lnTo>
                    <a:pt x="46" y="61"/>
                  </a:lnTo>
                  <a:lnTo>
                    <a:pt x="46" y="68"/>
                  </a:lnTo>
                  <a:lnTo>
                    <a:pt x="42" y="79"/>
                  </a:lnTo>
                  <a:lnTo>
                    <a:pt x="39" y="97"/>
                  </a:lnTo>
                  <a:lnTo>
                    <a:pt x="39" y="115"/>
                  </a:lnTo>
                  <a:lnTo>
                    <a:pt x="35" y="122"/>
                  </a:lnTo>
                  <a:lnTo>
                    <a:pt x="28" y="129"/>
                  </a:lnTo>
                  <a:lnTo>
                    <a:pt x="28" y="140"/>
                  </a:lnTo>
                  <a:lnTo>
                    <a:pt x="25" y="143"/>
                  </a:lnTo>
                  <a:lnTo>
                    <a:pt x="21" y="143"/>
                  </a:lnTo>
                  <a:lnTo>
                    <a:pt x="10" y="172"/>
                  </a:lnTo>
                  <a:lnTo>
                    <a:pt x="0" y="197"/>
                  </a:lnTo>
                  <a:lnTo>
                    <a:pt x="0" y="204"/>
                  </a:lnTo>
                  <a:lnTo>
                    <a:pt x="3" y="204"/>
                  </a:lnTo>
                  <a:lnTo>
                    <a:pt x="3" y="215"/>
                  </a:lnTo>
                  <a:lnTo>
                    <a:pt x="7" y="215"/>
                  </a:lnTo>
                  <a:lnTo>
                    <a:pt x="0" y="215"/>
                  </a:lnTo>
                  <a:lnTo>
                    <a:pt x="3" y="236"/>
                  </a:lnTo>
                  <a:lnTo>
                    <a:pt x="14" y="251"/>
                  </a:lnTo>
                  <a:lnTo>
                    <a:pt x="35" y="254"/>
                  </a:lnTo>
                  <a:lnTo>
                    <a:pt x="46" y="261"/>
                  </a:lnTo>
                  <a:lnTo>
                    <a:pt x="53" y="269"/>
                  </a:lnTo>
                  <a:lnTo>
                    <a:pt x="68" y="279"/>
                  </a:lnTo>
                  <a:lnTo>
                    <a:pt x="71" y="283"/>
                  </a:lnTo>
                  <a:lnTo>
                    <a:pt x="75" y="283"/>
                  </a:lnTo>
                  <a:lnTo>
                    <a:pt x="96" y="290"/>
                  </a:lnTo>
                  <a:lnTo>
                    <a:pt x="114" y="290"/>
                  </a:lnTo>
                  <a:lnTo>
                    <a:pt x="150" y="297"/>
                  </a:lnTo>
                  <a:lnTo>
                    <a:pt x="182" y="297"/>
                  </a:lnTo>
                  <a:lnTo>
                    <a:pt x="189" y="304"/>
                  </a:lnTo>
                  <a:lnTo>
                    <a:pt x="218" y="301"/>
                  </a:lnTo>
                  <a:lnTo>
                    <a:pt x="232" y="301"/>
                  </a:lnTo>
                  <a:lnTo>
                    <a:pt x="243" y="304"/>
                  </a:lnTo>
                  <a:lnTo>
                    <a:pt x="254" y="304"/>
                  </a:lnTo>
                  <a:lnTo>
                    <a:pt x="275" y="301"/>
                  </a:lnTo>
                  <a:lnTo>
                    <a:pt x="329" y="301"/>
                  </a:lnTo>
                  <a:lnTo>
                    <a:pt x="354" y="297"/>
                  </a:lnTo>
                  <a:lnTo>
                    <a:pt x="443" y="290"/>
                  </a:lnTo>
                  <a:lnTo>
                    <a:pt x="529" y="276"/>
                  </a:lnTo>
                  <a:lnTo>
                    <a:pt x="543" y="269"/>
                  </a:lnTo>
                  <a:lnTo>
                    <a:pt x="550" y="258"/>
                  </a:lnTo>
                  <a:lnTo>
                    <a:pt x="565" y="247"/>
                  </a:lnTo>
                  <a:lnTo>
                    <a:pt x="586" y="240"/>
                  </a:lnTo>
                  <a:lnTo>
                    <a:pt x="601" y="229"/>
                  </a:lnTo>
                  <a:lnTo>
                    <a:pt x="608" y="226"/>
                  </a:lnTo>
                  <a:lnTo>
                    <a:pt x="611" y="215"/>
                  </a:lnTo>
                  <a:lnTo>
                    <a:pt x="615" y="201"/>
                  </a:lnTo>
                  <a:lnTo>
                    <a:pt x="611" y="186"/>
                  </a:lnTo>
                  <a:lnTo>
                    <a:pt x="597" y="161"/>
                  </a:lnTo>
                  <a:lnTo>
                    <a:pt x="597" y="147"/>
                  </a:lnTo>
                  <a:lnTo>
                    <a:pt x="601" y="140"/>
                  </a:lnTo>
                  <a:lnTo>
                    <a:pt x="604" y="129"/>
                  </a:lnTo>
                  <a:lnTo>
                    <a:pt x="604" y="115"/>
                  </a:lnTo>
                  <a:lnTo>
                    <a:pt x="597" y="115"/>
                  </a:lnTo>
                  <a:lnTo>
                    <a:pt x="590" y="108"/>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p>
          </p:txBody>
        </p:sp>
        <p:sp>
          <p:nvSpPr>
            <p:cNvPr id="6648" name="Freeform 22"/>
            <p:cNvSpPr>
              <a:spLocks noChangeAspect="1"/>
            </p:cNvSpPr>
            <p:nvPr/>
          </p:nvSpPr>
          <p:spPr bwMode="auto">
            <a:xfrm>
              <a:off x="3950" y="3096"/>
              <a:ext cx="459" cy="258"/>
            </a:xfrm>
            <a:custGeom>
              <a:avLst/>
              <a:gdLst>
                <a:gd name="T0" fmla="*/ 48 w 615"/>
                <a:gd name="T1" fmla="*/ 20 h 307"/>
                <a:gd name="T2" fmla="*/ 43 w 615"/>
                <a:gd name="T3" fmla="*/ 15 h 307"/>
                <a:gd name="T4" fmla="*/ 38 w 615"/>
                <a:gd name="T5" fmla="*/ 23 h 307"/>
                <a:gd name="T6" fmla="*/ 38 w 615"/>
                <a:gd name="T7" fmla="*/ 20 h 307"/>
                <a:gd name="T8" fmla="*/ 34 w 615"/>
                <a:gd name="T9" fmla="*/ 23 h 307"/>
                <a:gd name="T10" fmla="*/ 32 w 615"/>
                <a:gd name="T11" fmla="*/ 23 h 307"/>
                <a:gd name="T12" fmla="*/ 30 w 615"/>
                <a:gd name="T13" fmla="*/ 23 h 307"/>
                <a:gd name="T14" fmla="*/ 28 w 615"/>
                <a:gd name="T15" fmla="*/ 23 h 307"/>
                <a:gd name="T16" fmla="*/ 25 w 615"/>
                <a:gd name="T17" fmla="*/ 28 h 307"/>
                <a:gd name="T18" fmla="*/ 22 w 615"/>
                <a:gd name="T19" fmla="*/ 33 h 307"/>
                <a:gd name="T20" fmla="*/ 16 w 615"/>
                <a:gd name="T21" fmla="*/ 45 h 307"/>
                <a:gd name="T22" fmla="*/ 18 w 615"/>
                <a:gd name="T23" fmla="*/ 47 h 307"/>
                <a:gd name="T24" fmla="*/ 20 w 615"/>
                <a:gd name="T25" fmla="*/ 77 h 307"/>
                <a:gd name="T26" fmla="*/ 14 w 615"/>
                <a:gd name="T27" fmla="*/ 108 h 307"/>
                <a:gd name="T28" fmla="*/ 7 w 615"/>
                <a:gd name="T29" fmla="*/ 121 h 307"/>
                <a:gd name="T30" fmla="*/ 4 w 615"/>
                <a:gd name="T31" fmla="*/ 141 h 307"/>
                <a:gd name="T32" fmla="*/ 1 w 615"/>
                <a:gd name="T33" fmla="*/ 159 h 307"/>
                <a:gd name="T34" fmla="*/ 0 w 615"/>
                <a:gd name="T35" fmla="*/ 169 h 307"/>
                <a:gd name="T36" fmla="*/ 4 w 615"/>
                <a:gd name="T37" fmla="*/ 179 h 307"/>
                <a:gd name="T38" fmla="*/ 25 w 615"/>
                <a:gd name="T39" fmla="*/ 189 h 307"/>
                <a:gd name="T40" fmla="*/ 63 w 615"/>
                <a:gd name="T41" fmla="*/ 202 h 307"/>
                <a:gd name="T42" fmla="*/ 90 w 615"/>
                <a:gd name="T43" fmla="*/ 212 h 307"/>
                <a:gd name="T44" fmla="*/ 107 w 615"/>
                <a:gd name="T45" fmla="*/ 217 h 307"/>
                <a:gd name="T46" fmla="*/ 171 w 615"/>
                <a:gd name="T47" fmla="*/ 212 h 307"/>
                <a:gd name="T48" fmla="*/ 253 w 615"/>
                <a:gd name="T49" fmla="*/ 207 h 307"/>
                <a:gd name="T50" fmla="*/ 281 w 615"/>
                <a:gd name="T51" fmla="*/ 199 h 307"/>
                <a:gd name="T52" fmla="*/ 315 w 615"/>
                <a:gd name="T53" fmla="*/ 182 h 307"/>
                <a:gd name="T54" fmla="*/ 339 w 615"/>
                <a:gd name="T55" fmla="*/ 169 h 307"/>
                <a:gd name="T56" fmla="*/ 343 w 615"/>
                <a:gd name="T57" fmla="*/ 141 h 307"/>
                <a:gd name="T58" fmla="*/ 335 w 615"/>
                <a:gd name="T59" fmla="*/ 118 h 307"/>
                <a:gd name="T60" fmla="*/ 328 w 615"/>
                <a:gd name="T61" fmla="*/ 106 h 307"/>
                <a:gd name="T62" fmla="*/ 331 w 615"/>
                <a:gd name="T63" fmla="*/ 93 h 307"/>
                <a:gd name="T64" fmla="*/ 322 w 615"/>
                <a:gd name="T65" fmla="*/ 77 h 307"/>
                <a:gd name="T66" fmla="*/ 295 w 615"/>
                <a:gd name="T67" fmla="*/ 60 h 307"/>
                <a:gd name="T68" fmla="*/ 275 w 615"/>
                <a:gd name="T69" fmla="*/ 47 h 307"/>
                <a:gd name="T70" fmla="*/ 266 w 615"/>
                <a:gd name="T71" fmla="*/ 45 h 307"/>
                <a:gd name="T72" fmla="*/ 247 w 615"/>
                <a:gd name="T73" fmla="*/ 15 h 307"/>
                <a:gd name="T74" fmla="*/ 233 w 615"/>
                <a:gd name="T75" fmla="*/ 5 h 307"/>
                <a:gd name="T76" fmla="*/ 205 w 615"/>
                <a:gd name="T77" fmla="*/ 0 h 307"/>
                <a:gd name="T78" fmla="*/ 179 w 615"/>
                <a:gd name="T79" fmla="*/ 3 h 307"/>
                <a:gd name="T80" fmla="*/ 166 w 615"/>
                <a:gd name="T81" fmla="*/ 5 h 307"/>
                <a:gd name="T82" fmla="*/ 104 w 615"/>
                <a:gd name="T83" fmla="*/ 15 h 307"/>
                <a:gd name="T84" fmla="*/ 56 w 615"/>
                <a:gd name="T85" fmla="*/ 15 h 30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15"/>
                <a:gd name="T130" fmla="*/ 0 h 307"/>
                <a:gd name="T131" fmla="*/ 615 w 615"/>
                <a:gd name="T132" fmla="*/ 307 h 30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15" h="307">
                  <a:moveTo>
                    <a:pt x="86" y="21"/>
                  </a:moveTo>
                  <a:lnTo>
                    <a:pt x="86" y="28"/>
                  </a:lnTo>
                  <a:lnTo>
                    <a:pt x="78" y="28"/>
                  </a:lnTo>
                  <a:lnTo>
                    <a:pt x="78" y="21"/>
                  </a:lnTo>
                  <a:lnTo>
                    <a:pt x="78" y="32"/>
                  </a:lnTo>
                  <a:lnTo>
                    <a:pt x="68" y="32"/>
                  </a:lnTo>
                  <a:lnTo>
                    <a:pt x="71" y="32"/>
                  </a:lnTo>
                  <a:lnTo>
                    <a:pt x="68" y="28"/>
                  </a:lnTo>
                  <a:lnTo>
                    <a:pt x="64" y="28"/>
                  </a:lnTo>
                  <a:lnTo>
                    <a:pt x="61" y="32"/>
                  </a:lnTo>
                  <a:lnTo>
                    <a:pt x="53" y="32"/>
                  </a:lnTo>
                  <a:lnTo>
                    <a:pt x="57" y="32"/>
                  </a:lnTo>
                  <a:lnTo>
                    <a:pt x="50" y="32"/>
                  </a:lnTo>
                  <a:lnTo>
                    <a:pt x="53" y="32"/>
                  </a:lnTo>
                  <a:lnTo>
                    <a:pt x="46" y="32"/>
                  </a:lnTo>
                  <a:lnTo>
                    <a:pt x="50" y="32"/>
                  </a:lnTo>
                  <a:lnTo>
                    <a:pt x="50" y="35"/>
                  </a:lnTo>
                  <a:lnTo>
                    <a:pt x="46" y="39"/>
                  </a:lnTo>
                  <a:lnTo>
                    <a:pt x="39" y="42"/>
                  </a:lnTo>
                  <a:lnTo>
                    <a:pt x="39" y="46"/>
                  </a:lnTo>
                  <a:lnTo>
                    <a:pt x="32" y="60"/>
                  </a:lnTo>
                  <a:lnTo>
                    <a:pt x="28" y="64"/>
                  </a:lnTo>
                  <a:lnTo>
                    <a:pt x="28" y="67"/>
                  </a:lnTo>
                  <a:lnTo>
                    <a:pt x="32" y="67"/>
                  </a:lnTo>
                  <a:lnTo>
                    <a:pt x="32" y="100"/>
                  </a:lnTo>
                  <a:lnTo>
                    <a:pt x="36" y="110"/>
                  </a:lnTo>
                  <a:lnTo>
                    <a:pt x="36" y="128"/>
                  </a:lnTo>
                  <a:lnTo>
                    <a:pt x="25" y="153"/>
                  </a:lnTo>
                  <a:lnTo>
                    <a:pt x="18" y="164"/>
                  </a:lnTo>
                  <a:lnTo>
                    <a:pt x="14" y="171"/>
                  </a:lnTo>
                  <a:lnTo>
                    <a:pt x="7" y="182"/>
                  </a:lnTo>
                  <a:lnTo>
                    <a:pt x="7" y="200"/>
                  </a:lnTo>
                  <a:lnTo>
                    <a:pt x="0" y="221"/>
                  </a:lnTo>
                  <a:lnTo>
                    <a:pt x="3" y="225"/>
                  </a:lnTo>
                  <a:lnTo>
                    <a:pt x="3" y="232"/>
                  </a:lnTo>
                  <a:lnTo>
                    <a:pt x="0" y="239"/>
                  </a:lnTo>
                  <a:lnTo>
                    <a:pt x="7" y="246"/>
                  </a:lnTo>
                  <a:lnTo>
                    <a:pt x="7" y="253"/>
                  </a:lnTo>
                  <a:lnTo>
                    <a:pt x="18" y="253"/>
                  </a:lnTo>
                  <a:lnTo>
                    <a:pt x="46" y="268"/>
                  </a:lnTo>
                  <a:lnTo>
                    <a:pt x="82" y="275"/>
                  </a:lnTo>
                  <a:lnTo>
                    <a:pt x="114" y="286"/>
                  </a:lnTo>
                  <a:lnTo>
                    <a:pt x="146" y="300"/>
                  </a:lnTo>
                  <a:lnTo>
                    <a:pt x="161" y="300"/>
                  </a:lnTo>
                  <a:lnTo>
                    <a:pt x="182" y="307"/>
                  </a:lnTo>
                  <a:lnTo>
                    <a:pt x="193" y="307"/>
                  </a:lnTo>
                  <a:lnTo>
                    <a:pt x="250" y="300"/>
                  </a:lnTo>
                  <a:lnTo>
                    <a:pt x="307" y="300"/>
                  </a:lnTo>
                  <a:lnTo>
                    <a:pt x="408" y="293"/>
                  </a:lnTo>
                  <a:lnTo>
                    <a:pt x="454" y="293"/>
                  </a:lnTo>
                  <a:lnTo>
                    <a:pt x="476" y="286"/>
                  </a:lnTo>
                  <a:lnTo>
                    <a:pt x="504" y="282"/>
                  </a:lnTo>
                  <a:lnTo>
                    <a:pt x="554" y="268"/>
                  </a:lnTo>
                  <a:lnTo>
                    <a:pt x="565" y="257"/>
                  </a:lnTo>
                  <a:lnTo>
                    <a:pt x="579" y="250"/>
                  </a:lnTo>
                  <a:lnTo>
                    <a:pt x="608" y="239"/>
                  </a:lnTo>
                  <a:lnTo>
                    <a:pt x="615" y="218"/>
                  </a:lnTo>
                  <a:lnTo>
                    <a:pt x="615" y="200"/>
                  </a:lnTo>
                  <a:lnTo>
                    <a:pt x="612" y="182"/>
                  </a:lnTo>
                  <a:lnTo>
                    <a:pt x="601" y="168"/>
                  </a:lnTo>
                  <a:lnTo>
                    <a:pt x="601" y="160"/>
                  </a:lnTo>
                  <a:lnTo>
                    <a:pt x="590" y="150"/>
                  </a:lnTo>
                  <a:lnTo>
                    <a:pt x="590" y="139"/>
                  </a:lnTo>
                  <a:lnTo>
                    <a:pt x="594" y="132"/>
                  </a:lnTo>
                  <a:lnTo>
                    <a:pt x="590" y="121"/>
                  </a:lnTo>
                  <a:lnTo>
                    <a:pt x="579" y="110"/>
                  </a:lnTo>
                  <a:lnTo>
                    <a:pt x="565" y="100"/>
                  </a:lnTo>
                  <a:lnTo>
                    <a:pt x="529" y="85"/>
                  </a:lnTo>
                  <a:lnTo>
                    <a:pt x="515" y="82"/>
                  </a:lnTo>
                  <a:lnTo>
                    <a:pt x="493" y="67"/>
                  </a:lnTo>
                  <a:lnTo>
                    <a:pt x="486" y="67"/>
                  </a:lnTo>
                  <a:lnTo>
                    <a:pt x="479" y="64"/>
                  </a:lnTo>
                  <a:lnTo>
                    <a:pt x="476" y="53"/>
                  </a:lnTo>
                  <a:lnTo>
                    <a:pt x="443" y="21"/>
                  </a:lnTo>
                  <a:lnTo>
                    <a:pt x="429" y="14"/>
                  </a:lnTo>
                  <a:lnTo>
                    <a:pt x="418" y="7"/>
                  </a:lnTo>
                  <a:lnTo>
                    <a:pt x="404" y="3"/>
                  </a:lnTo>
                  <a:lnTo>
                    <a:pt x="368" y="0"/>
                  </a:lnTo>
                  <a:lnTo>
                    <a:pt x="340" y="0"/>
                  </a:lnTo>
                  <a:lnTo>
                    <a:pt x="322" y="3"/>
                  </a:lnTo>
                  <a:lnTo>
                    <a:pt x="307" y="7"/>
                  </a:lnTo>
                  <a:lnTo>
                    <a:pt x="297" y="7"/>
                  </a:lnTo>
                  <a:lnTo>
                    <a:pt x="286" y="14"/>
                  </a:lnTo>
                  <a:lnTo>
                    <a:pt x="186" y="21"/>
                  </a:lnTo>
                  <a:lnTo>
                    <a:pt x="114" y="14"/>
                  </a:lnTo>
                  <a:lnTo>
                    <a:pt x="100" y="21"/>
                  </a:lnTo>
                  <a:lnTo>
                    <a:pt x="86" y="21"/>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p>
          </p:txBody>
        </p:sp>
        <p:sp>
          <p:nvSpPr>
            <p:cNvPr id="6649" name="Line 23"/>
            <p:cNvSpPr>
              <a:spLocks noChangeAspect="1" noChangeShapeType="1"/>
            </p:cNvSpPr>
            <p:nvPr/>
          </p:nvSpPr>
          <p:spPr bwMode="auto">
            <a:xfrm>
              <a:off x="3211" y="3267"/>
              <a:ext cx="2" cy="0"/>
            </a:xfrm>
            <a:prstGeom prst="line">
              <a:avLst/>
            </a:prstGeom>
            <a:noFill/>
            <a:ln w="0">
              <a:solidFill>
                <a:srgbClr val="000000"/>
              </a:solidFill>
              <a:round/>
              <a:headEnd/>
              <a:tailEnd/>
            </a:ln>
          </p:spPr>
          <p:txBody>
            <a:bodyPr/>
            <a:lstStyle/>
            <a:p>
              <a:endParaRPr lang="en-US" dirty="0"/>
            </a:p>
          </p:txBody>
        </p:sp>
        <p:sp>
          <p:nvSpPr>
            <p:cNvPr id="6650" name="Freeform 24"/>
            <p:cNvSpPr>
              <a:spLocks noChangeAspect="1"/>
            </p:cNvSpPr>
            <p:nvPr/>
          </p:nvSpPr>
          <p:spPr bwMode="auto">
            <a:xfrm>
              <a:off x="3084" y="3021"/>
              <a:ext cx="442" cy="255"/>
            </a:xfrm>
            <a:custGeom>
              <a:avLst/>
              <a:gdLst>
                <a:gd name="T0" fmla="*/ 226 w 594"/>
                <a:gd name="T1" fmla="*/ 199 h 304"/>
                <a:gd name="T2" fmla="*/ 243 w 594"/>
                <a:gd name="T3" fmla="*/ 204 h 304"/>
                <a:gd name="T4" fmla="*/ 243 w 594"/>
                <a:gd name="T5" fmla="*/ 204 h 304"/>
                <a:gd name="T6" fmla="*/ 263 w 594"/>
                <a:gd name="T7" fmla="*/ 196 h 304"/>
                <a:gd name="T8" fmla="*/ 281 w 594"/>
                <a:gd name="T9" fmla="*/ 184 h 304"/>
                <a:gd name="T10" fmla="*/ 307 w 594"/>
                <a:gd name="T11" fmla="*/ 169 h 304"/>
                <a:gd name="T12" fmla="*/ 325 w 594"/>
                <a:gd name="T13" fmla="*/ 154 h 304"/>
                <a:gd name="T14" fmla="*/ 329 w 594"/>
                <a:gd name="T15" fmla="*/ 141 h 304"/>
                <a:gd name="T16" fmla="*/ 319 w 594"/>
                <a:gd name="T17" fmla="*/ 133 h 304"/>
                <a:gd name="T18" fmla="*/ 319 w 594"/>
                <a:gd name="T19" fmla="*/ 123 h 304"/>
                <a:gd name="T20" fmla="*/ 311 w 594"/>
                <a:gd name="T21" fmla="*/ 91 h 304"/>
                <a:gd name="T22" fmla="*/ 303 w 594"/>
                <a:gd name="T23" fmla="*/ 68 h 304"/>
                <a:gd name="T24" fmla="*/ 285 w 594"/>
                <a:gd name="T25" fmla="*/ 58 h 304"/>
                <a:gd name="T26" fmla="*/ 272 w 594"/>
                <a:gd name="T27" fmla="*/ 53 h 304"/>
                <a:gd name="T28" fmla="*/ 256 w 594"/>
                <a:gd name="T29" fmla="*/ 40 h 304"/>
                <a:gd name="T30" fmla="*/ 243 w 594"/>
                <a:gd name="T31" fmla="*/ 15 h 304"/>
                <a:gd name="T32" fmla="*/ 210 w 594"/>
                <a:gd name="T33" fmla="*/ 5 h 304"/>
                <a:gd name="T34" fmla="*/ 162 w 594"/>
                <a:gd name="T35" fmla="*/ 0 h 304"/>
                <a:gd name="T36" fmla="*/ 124 w 594"/>
                <a:gd name="T37" fmla="*/ 11 h 304"/>
                <a:gd name="T38" fmla="*/ 89 w 594"/>
                <a:gd name="T39" fmla="*/ 13 h 304"/>
                <a:gd name="T40" fmla="*/ 65 w 594"/>
                <a:gd name="T41" fmla="*/ 11 h 304"/>
                <a:gd name="T42" fmla="*/ 45 w 594"/>
                <a:gd name="T43" fmla="*/ 13 h 304"/>
                <a:gd name="T44" fmla="*/ 44 w 594"/>
                <a:gd name="T45" fmla="*/ 15 h 304"/>
                <a:gd name="T46" fmla="*/ 36 w 594"/>
                <a:gd name="T47" fmla="*/ 18 h 304"/>
                <a:gd name="T48" fmla="*/ 26 w 594"/>
                <a:gd name="T49" fmla="*/ 20 h 304"/>
                <a:gd name="T50" fmla="*/ 10 w 594"/>
                <a:gd name="T51" fmla="*/ 40 h 304"/>
                <a:gd name="T52" fmla="*/ 0 w 594"/>
                <a:gd name="T53" fmla="*/ 91 h 304"/>
                <a:gd name="T54" fmla="*/ 2 w 594"/>
                <a:gd name="T55" fmla="*/ 141 h 304"/>
                <a:gd name="T56" fmla="*/ 4 w 594"/>
                <a:gd name="T57" fmla="*/ 169 h 304"/>
                <a:gd name="T58" fmla="*/ 14 w 594"/>
                <a:gd name="T59" fmla="*/ 191 h 304"/>
                <a:gd name="T60" fmla="*/ 36 w 594"/>
                <a:gd name="T61" fmla="*/ 206 h 304"/>
                <a:gd name="T62" fmla="*/ 48 w 594"/>
                <a:gd name="T63" fmla="*/ 204 h 304"/>
                <a:gd name="T64" fmla="*/ 97 w 594"/>
                <a:gd name="T65" fmla="*/ 206 h 304"/>
                <a:gd name="T66" fmla="*/ 113 w 594"/>
                <a:gd name="T67" fmla="*/ 214 h 304"/>
                <a:gd name="T68" fmla="*/ 170 w 594"/>
                <a:gd name="T69" fmla="*/ 209 h 304"/>
                <a:gd name="T70" fmla="*/ 185 w 594"/>
                <a:gd name="T71" fmla="*/ 204 h 304"/>
                <a:gd name="T72" fmla="*/ 202 w 594"/>
                <a:gd name="T73" fmla="*/ 201 h 30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94"/>
                <a:gd name="T112" fmla="*/ 0 h 304"/>
                <a:gd name="T113" fmla="*/ 594 w 594"/>
                <a:gd name="T114" fmla="*/ 304 h 30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94" h="304">
                  <a:moveTo>
                    <a:pt x="401" y="283"/>
                  </a:moveTo>
                  <a:lnTo>
                    <a:pt x="408" y="283"/>
                  </a:lnTo>
                  <a:lnTo>
                    <a:pt x="429" y="290"/>
                  </a:lnTo>
                  <a:lnTo>
                    <a:pt x="440" y="290"/>
                  </a:lnTo>
                  <a:lnTo>
                    <a:pt x="440" y="286"/>
                  </a:lnTo>
                  <a:lnTo>
                    <a:pt x="440" y="290"/>
                  </a:lnTo>
                  <a:lnTo>
                    <a:pt x="462" y="283"/>
                  </a:lnTo>
                  <a:lnTo>
                    <a:pt x="476" y="279"/>
                  </a:lnTo>
                  <a:lnTo>
                    <a:pt x="494" y="275"/>
                  </a:lnTo>
                  <a:lnTo>
                    <a:pt x="508" y="261"/>
                  </a:lnTo>
                  <a:lnTo>
                    <a:pt x="522" y="250"/>
                  </a:lnTo>
                  <a:lnTo>
                    <a:pt x="555" y="240"/>
                  </a:lnTo>
                  <a:lnTo>
                    <a:pt x="576" y="229"/>
                  </a:lnTo>
                  <a:lnTo>
                    <a:pt x="587" y="218"/>
                  </a:lnTo>
                  <a:lnTo>
                    <a:pt x="594" y="215"/>
                  </a:lnTo>
                  <a:lnTo>
                    <a:pt x="594" y="200"/>
                  </a:lnTo>
                  <a:lnTo>
                    <a:pt x="587" y="197"/>
                  </a:lnTo>
                  <a:lnTo>
                    <a:pt x="576" y="190"/>
                  </a:lnTo>
                  <a:lnTo>
                    <a:pt x="576" y="172"/>
                  </a:lnTo>
                  <a:lnTo>
                    <a:pt x="576" y="175"/>
                  </a:lnTo>
                  <a:lnTo>
                    <a:pt x="576" y="150"/>
                  </a:lnTo>
                  <a:lnTo>
                    <a:pt x="562" y="129"/>
                  </a:lnTo>
                  <a:lnTo>
                    <a:pt x="558" y="111"/>
                  </a:lnTo>
                  <a:lnTo>
                    <a:pt x="547" y="97"/>
                  </a:lnTo>
                  <a:lnTo>
                    <a:pt x="533" y="86"/>
                  </a:lnTo>
                  <a:lnTo>
                    <a:pt x="515" y="82"/>
                  </a:lnTo>
                  <a:lnTo>
                    <a:pt x="508" y="82"/>
                  </a:lnTo>
                  <a:lnTo>
                    <a:pt x="490" y="75"/>
                  </a:lnTo>
                  <a:lnTo>
                    <a:pt x="476" y="68"/>
                  </a:lnTo>
                  <a:lnTo>
                    <a:pt x="462" y="57"/>
                  </a:lnTo>
                  <a:lnTo>
                    <a:pt x="454" y="47"/>
                  </a:lnTo>
                  <a:lnTo>
                    <a:pt x="440" y="22"/>
                  </a:lnTo>
                  <a:lnTo>
                    <a:pt x="422" y="18"/>
                  </a:lnTo>
                  <a:lnTo>
                    <a:pt x="379" y="7"/>
                  </a:lnTo>
                  <a:lnTo>
                    <a:pt x="354" y="0"/>
                  </a:lnTo>
                  <a:lnTo>
                    <a:pt x="293" y="0"/>
                  </a:lnTo>
                  <a:lnTo>
                    <a:pt x="261" y="7"/>
                  </a:lnTo>
                  <a:lnTo>
                    <a:pt x="225" y="15"/>
                  </a:lnTo>
                  <a:lnTo>
                    <a:pt x="179" y="15"/>
                  </a:lnTo>
                  <a:lnTo>
                    <a:pt x="161" y="18"/>
                  </a:lnTo>
                  <a:lnTo>
                    <a:pt x="143" y="18"/>
                  </a:lnTo>
                  <a:lnTo>
                    <a:pt x="118" y="15"/>
                  </a:lnTo>
                  <a:lnTo>
                    <a:pt x="86" y="15"/>
                  </a:lnTo>
                  <a:lnTo>
                    <a:pt x="82" y="18"/>
                  </a:lnTo>
                  <a:lnTo>
                    <a:pt x="79" y="18"/>
                  </a:lnTo>
                  <a:lnTo>
                    <a:pt x="79" y="22"/>
                  </a:lnTo>
                  <a:lnTo>
                    <a:pt x="68" y="22"/>
                  </a:lnTo>
                  <a:lnTo>
                    <a:pt x="64" y="25"/>
                  </a:lnTo>
                  <a:lnTo>
                    <a:pt x="64" y="29"/>
                  </a:lnTo>
                  <a:lnTo>
                    <a:pt x="47" y="29"/>
                  </a:lnTo>
                  <a:lnTo>
                    <a:pt x="32" y="36"/>
                  </a:lnTo>
                  <a:lnTo>
                    <a:pt x="18" y="57"/>
                  </a:lnTo>
                  <a:lnTo>
                    <a:pt x="7" y="93"/>
                  </a:lnTo>
                  <a:lnTo>
                    <a:pt x="0" y="129"/>
                  </a:lnTo>
                  <a:lnTo>
                    <a:pt x="0" y="183"/>
                  </a:lnTo>
                  <a:lnTo>
                    <a:pt x="4" y="200"/>
                  </a:lnTo>
                  <a:lnTo>
                    <a:pt x="7" y="222"/>
                  </a:lnTo>
                  <a:lnTo>
                    <a:pt x="7" y="240"/>
                  </a:lnTo>
                  <a:lnTo>
                    <a:pt x="11" y="258"/>
                  </a:lnTo>
                  <a:lnTo>
                    <a:pt x="25" y="272"/>
                  </a:lnTo>
                  <a:lnTo>
                    <a:pt x="39" y="283"/>
                  </a:lnTo>
                  <a:lnTo>
                    <a:pt x="64" y="293"/>
                  </a:lnTo>
                  <a:lnTo>
                    <a:pt x="75" y="293"/>
                  </a:lnTo>
                  <a:lnTo>
                    <a:pt x="86" y="290"/>
                  </a:lnTo>
                  <a:lnTo>
                    <a:pt x="150" y="290"/>
                  </a:lnTo>
                  <a:lnTo>
                    <a:pt x="175" y="293"/>
                  </a:lnTo>
                  <a:lnTo>
                    <a:pt x="193" y="297"/>
                  </a:lnTo>
                  <a:lnTo>
                    <a:pt x="204" y="304"/>
                  </a:lnTo>
                  <a:lnTo>
                    <a:pt x="272" y="304"/>
                  </a:lnTo>
                  <a:lnTo>
                    <a:pt x="308" y="297"/>
                  </a:lnTo>
                  <a:lnTo>
                    <a:pt x="318" y="297"/>
                  </a:lnTo>
                  <a:lnTo>
                    <a:pt x="333" y="290"/>
                  </a:lnTo>
                  <a:lnTo>
                    <a:pt x="347" y="290"/>
                  </a:lnTo>
                  <a:lnTo>
                    <a:pt x="365" y="286"/>
                  </a:lnTo>
                  <a:lnTo>
                    <a:pt x="401" y="283"/>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p>
          </p:txBody>
        </p:sp>
        <p:sp>
          <p:nvSpPr>
            <p:cNvPr id="6651" name="Freeform 25"/>
            <p:cNvSpPr>
              <a:spLocks noChangeAspect="1"/>
            </p:cNvSpPr>
            <p:nvPr/>
          </p:nvSpPr>
          <p:spPr bwMode="auto">
            <a:xfrm>
              <a:off x="3458" y="3228"/>
              <a:ext cx="10" cy="6"/>
            </a:xfrm>
            <a:custGeom>
              <a:avLst/>
              <a:gdLst>
                <a:gd name="T0" fmla="*/ 0 w 14"/>
                <a:gd name="T1" fmla="*/ 5 h 7"/>
                <a:gd name="T2" fmla="*/ 1 w 14"/>
                <a:gd name="T3" fmla="*/ 5 h 7"/>
                <a:gd name="T4" fmla="*/ 7 w 14"/>
                <a:gd name="T5" fmla="*/ 0 h 7"/>
                <a:gd name="T6" fmla="*/ 1 w 14"/>
                <a:gd name="T7" fmla="*/ 5 h 7"/>
                <a:gd name="T8" fmla="*/ 0 w 14"/>
                <a:gd name="T9" fmla="*/ 5 h 7"/>
                <a:gd name="T10" fmla="*/ 0 60000 65536"/>
                <a:gd name="T11" fmla="*/ 0 60000 65536"/>
                <a:gd name="T12" fmla="*/ 0 60000 65536"/>
                <a:gd name="T13" fmla="*/ 0 60000 65536"/>
                <a:gd name="T14" fmla="*/ 0 60000 65536"/>
                <a:gd name="T15" fmla="*/ 0 w 14"/>
                <a:gd name="T16" fmla="*/ 0 h 7"/>
                <a:gd name="T17" fmla="*/ 14 w 14"/>
                <a:gd name="T18" fmla="*/ 7 h 7"/>
              </a:gdLst>
              <a:ahLst/>
              <a:cxnLst>
                <a:cxn ang="T10">
                  <a:pos x="T0" y="T1"/>
                </a:cxn>
                <a:cxn ang="T11">
                  <a:pos x="T2" y="T3"/>
                </a:cxn>
                <a:cxn ang="T12">
                  <a:pos x="T4" y="T5"/>
                </a:cxn>
                <a:cxn ang="T13">
                  <a:pos x="T6" y="T7"/>
                </a:cxn>
                <a:cxn ang="T14">
                  <a:pos x="T8" y="T9"/>
                </a:cxn>
              </a:cxnLst>
              <a:rect l="T15" t="T16" r="T17" b="T18"/>
              <a:pathLst>
                <a:path w="14" h="7">
                  <a:moveTo>
                    <a:pt x="0" y="7"/>
                  </a:moveTo>
                  <a:lnTo>
                    <a:pt x="3" y="7"/>
                  </a:lnTo>
                  <a:lnTo>
                    <a:pt x="14" y="0"/>
                  </a:lnTo>
                  <a:lnTo>
                    <a:pt x="3" y="7"/>
                  </a:lnTo>
                  <a:lnTo>
                    <a:pt x="0" y="7"/>
                  </a:lnTo>
                  <a:close/>
                </a:path>
              </a:pathLst>
            </a:custGeom>
            <a:solidFill>
              <a:srgbClr val="000000"/>
            </a:solidFill>
            <a:ln w="0">
              <a:solidFill>
                <a:srgbClr val="000000"/>
              </a:solidFill>
              <a:prstDash val="solid"/>
              <a:round/>
              <a:headEnd/>
              <a:tailEnd/>
            </a:ln>
          </p:spPr>
          <p:txBody>
            <a:bodyPr/>
            <a:lstStyle/>
            <a:p>
              <a:endParaRPr lang="en-US" dirty="0"/>
            </a:p>
          </p:txBody>
        </p:sp>
        <p:sp>
          <p:nvSpPr>
            <p:cNvPr id="6652" name="Freeform 26"/>
            <p:cNvSpPr>
              <a:spLocks noChangeAspect="1"/>
            </p:cNvSpPr>
            <p:nvPr/>
          </p:nvSpPr>
          <p:spPr bwMode="auto">
            <a:xfrm>
              <a:off x="4344" y="2844"/>
              <a:ext cx="424" cy="399"/>
            </a:xfrm>
            <a:custGeom>
              <a:avLst/>
              <a:gdLst>
                <a:gd name="T0" fmla="*/ 112 w 569"/>
                <a:gd name="T1" fmla="*/ 334 h 476"/>
                <a:gd name="T2" fmla="*/ 141 w 569"/>
                <a:gd name="T3" fmla="*/ 329 h 476"/>
                <a:gd name="T4" fmla="*/ 185 w 569"/>
                <a:gd name="T5" fmla="*/ 322 h 476"/>
                <a:gd name="T6" fmla="*/ 215 w 569"/>
                <a:gd name="T7" fmla="*/ 319 h 476"/>
                <a:gd name="T8" fmla="*/ 236 w 569"/>
                <a:gd name="T9" fmla="*/ 299 h 476"/>
                <a:gd name="T10" fmla="*/ 256 w 569"/>
                <a:gd name="T11" fmla="*/ 277 h 476"/>
                <a:gd name="T12" fmla="*/ 274 w 569"/>
                <a:gd name="T13" fmla="*/ 272 h 476"/>
                <a:gd name="T14" fmla="*/ 291 w 569"/>
                <a:gd name="T15" fmla="*/ 262 h 476"/>
                <a:gd name="T16" fmla="*/ 300 w 569"/>
                <a:gd name="T17" fmla="*/ 254 h 476"/>
                <a:gd name="T18" fmla="*/ 312 w 569"/>
                <a:gd name="T19" fmla="*/ 224 h 476"/>
                <a:gd name="T20" fmla="*/ 316 w 569"/>
                <a:gd name="T21" fmla="*/ 171 h 476"/>
                <a:gd name="T22" fmla="*/ 310 w 569"/>
                <a:gd name="T23" fmla="*/ 136 h 476"/>
                <a:gd name="T24" fmla="*/ 304 w 569"/>
                <a:gd name="T25" fmla="*/ 116 h 476"/>
                <a:gd name="T26" fmla="*/ 302 w 569"/>
                <a:gd name="T27" fmla="*/ 93 h 476"/>
                <a:gd name="T28" fmla="*/ 304 w 569"/>
                <a:gd name="T29" fmla="*/ 60 h 476"/>
                <a:gd name="T30" fmla="*/ 300 w 569"/>
                <a:gd name="T31" fmla="*/ 50 h 476"/>
                <a:gd name="T32" fmla="*/ 276 w 569"/>
                <a:gd name="T33" fmla="*/ 33 h 476"/>
                <a:gd name="T34" fmla="*/ 268 w 569"/>
                <a:gd name="T35" fmla="*/ 30 h 476"/>
                <a:gd name="T36" fmla="*/ 253 w 569"/>
                <a:gd name="T37" fmla="*/ 25 h 476"/>
                <a:gd name="T38" fmla="*/ 223 w 569"/>
                <a:gd name="T39" fmla="*/ 29 h 476"/>
                <a:gd name="T40" fmla="*/ 201 w 569"/>
                <a:gd name="T41" fmla="*/ 18 h 476"/>
                <a:gd name="T42" fmla="*/ 149 w 569"/>
                <a:gd name="T43" fmla="*/ 5 h 476"/>
                <a:gd name="T44" fmla="*/ 107 w 569"/>
                <a:gd name="T45" fmla="*/ 0 h 476"/>
                <a:gd name="T46" fmla="*/ 86 w 569"/>
                <a:gd name="T47" fmla="*/ 8 h 476"/>
                <a:gd name="T48" fmla="*/ 54 w 569"/>
                <a:gd name="T49" fmla="*/ 8 h 476"/>
                <a:gd name="T50" fmla="*/ 34 w 569"/>
                <a:gd name="T51" fmla="*/ 20 h 476"/>
                <a:gd name="T52" fmla="*/ 16 w 569"/>
                <a:gd name="T53" fmla="*/ 45 h 476"/>
                <a:gd name="T54" fmla="*/ 10 w 569"/>
                <a:gd name="T55" fmla="*/ 73 h 476"/>
                <a:gd name="T56" fmla="*/ 6 w 569"/>
                <a:gd name="T57" fmla="*/ 91 h 476"/>
                <a:gd name="T58" fmla="*/ 0 w 569"/>
                <a:gd name="T59" fmla="*/ 133 h 476"/>
                <a:gd name="T60" fmla="*/ 6 w 569"/>
                <a:gd name="T61" fmla="*/ 146 h 476"/>
                <a:gd name="T62" fmla="*/ 10 w 569"/>
                <a:gd name="T63" fmla="*/ 184 h 476"/>
                <a:gd name="T64" fmla="*/ 14 w 569"/>
                <a:gd name="T65" fmla="*/ 209 h 476"/>
                <a:gd name="T66" fmla="*/ 20 w 569"/>
                <a:gd name="T67" fmla="*/ 239 h 476"/>
                <a:gd name="T68" fmla="*/ 34 w 569"/>
                <a:gd name="T69" fmla="*/ 267 h 476"/>
                <a:gd name="T70" fmla="*/ 64 w 569"/>
                <a:gd name="T71" fmla="*/ 292 h 476"/>
                <a:gd name="T72" fmla="*/ 82 w 569"/>
                <a:gd name="T73" fmla="*/ 314 h 476"/>
                <a:gd name="T74" fmla="*/ 112 w 569"/>
                <a:gd name="T75" fmla="*/ 334 h 47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69"/>
                <a:gd name="T115" fmla="*/ 0 h 476"/>
                <a:gd name="T116" fmla="*/ 569 w 569"/>
                <a:gd name="T117" fmla="*/ 476 h 47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69" h="476">
                  <a:moveTo>
                    <a:pt x="201" y="476"/>
                  </a:moveTo>
                  <a:lnTo>
                    <a:pt x="201" y="476"/>
                  </a:lnTo>
                  <a:lnTo>
                    <a:pt x="201" y="469"/>
                  </a:lnTo>
                  <a:lnTo>
                    <a:pt x="254" y="469"/>
                  </a:lnTo>
                  <a:lnTo>
                    <a:pt x="283" y="465"/>
                  </a:lnTo>
                  <a:lnTo>
                    <a:pt x="333" y="458"/>
                  </a:lnTo>
                  <a:lnTo>
                    <a:pt x="354" y="454"/>
                  </a:lnTo>
                  <a:lnTo>
                    <a:pt x="387" y="454"/>
                  </a:lnTo>
                  <a:lnTo>
                    <a:pt x="408" y="440"/>
                  </a:lnTo>
                  <a:lnTo>
                    <a:pt x="426" y="426"/>
                  </a:lnTo>
                  <a:lnTo>
                    <a:pt x="440" y="408"/>
                  </a:lnTo>
                  <a:lnTo>
                    <a:pt x="462" y="394"/>
                  </a:lnTo>
                  <a:lnTo>
                    <a:pt x="472" y="394"/>
                  </a:lnTo>
                  <a:lnTo>
                    <a:pt x="494" y="386"/>
                  </a:lnTo>
                  <a:lnTo>
                    <a:pt x="508" y="383"/>
                  </a:lnTo>
                  <a:lnTo>
                    <a:pt x="523" y="372"/>
                  </a:lnTo>
                  <a:lnTo>
                    <a:pt x="530" y="372"/>
                  </a:lnTo>
                  <a:lnTo>
                    <a:pt x="540" y="361"/>
                  </a:lnTo>
                  <a:lnTo>
                    <a:pt x="555" y="343"/>
                  </a:lnTo>
                  <a:lnTo>
                    <a:pt x="562" y="318"/>
                  </a:lnTo>
                  <a:lnTo>
                    <a:pt x="569" y="290"/>
                  </a:lnTo>
                  <a:lnTo>
                    <a:pt x="569" y="243"/>
                  </a:lnTo>
                  <a:lnTo>
                    <a:pt x="565" y="218"/>
                  </a:lnTo>
                  <a:lnTo>
                    <a:pt x="558" y="193"/>
                  </a:lnTo>
                  <a:lnTo>
                    <a:pt x="548" y="172"/>
                  </a:lnTo>
                  <a:lnTo>
                    <a:pt x="548" y="165"/>
                  </a:lnTo>
                  <a:lnTo>
                    <a:pt x="544" y="140"/>
                  </a:lnTo>
                  <a:lnTo>
                    <a:pt x="544" y="133"/>
                  </a:lnTo>
                  <a:lnTo>
                    <a:pt x="548" y="125"/>
                  </a:lnTo>
                  <a:lnTo>
                    <a:pt x="548" y="86"/>
                  </a:lnTo>
                  <a:lnTo>
                    <a:pt x="540" y="86"/>
                  </a:lnTo>
                  <a:lnTo>
                    <a:pt x="540" y="72"/>
                  </a:lnTo>
                  <a:lnTo>
                    <a:pt x="526" y="61"/>
                  </a:lnTo>
                  <a:lnTo>
                    <a:pt x="498" y="47"/>
                  </a:lnTo>
                  <a:lnTo>
                    <a:pt x="487" y="47"/>
                  </a:lnTo>
                  <a:lnTo>
                    <a:pt x="483" y="43"/>
                  </a:lnTo>
                  <a:lnTo>
                    <a:pt x="476" y="40"/>
                  </a:lnTo>
                  <a:lnTo>
                    <a:pt x="455" y="36"/>
                  </a:lnTo>
                  <a:lnTo>
                    <a:pt x="437" y="36"/>
                  </a:lnTo>
                  <a:lnTo>
                    <a:pt x="401" y="40"/>
                  </a:lnTo>
                  <a:lnTo>
                    <a:pt x="369" y="29"/>
                  </a:lnTo>
                  <a:lnTo>
                    <a:pt x="362" y="25"/>
                  </a:lnTo>
                  <a:lnTo>
                    <a:pt x="308" y="25"/>
                  </a:lnTo>
                  <a:lnTo>
                    <a:pt x="269" y="7"/>
                  </a:lnTo>
                  <a:lnTo>
                    <a:pt x="233" y="0"/>
                  </a:lnTo>
                  <a:lnTo>
                    <a:pt x="193" y="0"/>
                  </a:lnTo>
                  <a:lnTo>
                    <a:pt x="176" y="4"/>
                  </a:lnTo>
                  <a:lnTo>
                    <a:pt x="154" y="11"/>
                  </a:lnTo>
                  <a:lnTo>
                    <a:pt x="118" y="7"/>
                  </a:lnTo>
                  <a:lnTo>
                    <a:pt x="97" y="11"/>
                  </a:lnTo>
                  <a:lnTo>
                    <a:pt x="79" y="18"/>
                  </a:lnTo>
                  <a:lnTo>
                    <a:pt x="61" y="29"/>
                  </a:lnTo>
                  <a:lnTo>
                    <a:pt x="43" y="47"/>
                  </a:lnTo>
                  <a:lnTo>
                    <a:pt x="29" y="65"/>
                  </a:lnTo>
                  <a:lnTo>
                    <a:pt x="18" y="86"/>
                  </a:lnTo>
                  <a:lnTo>
                    <a:pt x="18" y="104"/>
                  </a:lnTo>
                  <a:lnTo>
                    <a:pt x="15" y="118"/>
                  </a:lnTo>
                  <a:lnTo>
                    <a:pt x="11" y="129"/>
                  </a:lnTo>
                  <a:lnTo>
                    <a:pt x="0" y="140"/>
                  </a:lnTo>
                  <a:lnTo>
                    <a:pt x="0" y="190"/>
                  </a:lnTo>
                  <a:lnTo>
                    <a:pt x="4" y="197"/>
                  </a:lnTo>
                  <a:lnTo>
                    <a:pt x="11" y="208"/>
                  </a:lnTo>
                  <a:lnTo>
                    <a:pt x="15" y="233"/>
                  </a:lnTo>
                  <a:lnTo>
                    <a:pt x="18" y="261"/>
                  </a:lnTo>
                  <a:lnTo>
                    <a:pt x="18" y="279"/>
                  </a:lnTo>
                  <a:lnTo>
                    <a:pt x="25" y="297"/>
                  </a:lnTo>
                  <a:lnTo>
                    <a:pt x="25" y="315"/>
                  </a:lnTo>
                  <a:lnTo>
                    <a:pt x="36" y="340"/>
                  </a:lnTo>
                  <a:lnTo>
                    <a:pt x="47" y="361"/>
                  </a:lnTo>
                  <a:lnTo>
                    <a:pt x="61" y="379"/>
                  </a:lnTo>
                  <a:lnTo>
                    <a:pt x="72" y="394"/>
                  </a:lnTo>
                  <a:lnTo>
                    <a:pt x="115" y="415"/>
                  </a:lnTo>
                  <a:lnTo>
                    <a:pt x="133" y="429"/>
                  </a:lnTo>
                  <a:lnTo>
                    <a:pt x="147" y="447"/>
                  </a:lnTo>
                  <a:lnTo>
                    <a:pt x="172" y="465"/>
                  </a:lnTo>
                  <a:lnTo>
                    <a:pt x="201" y="476"/>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p>
          </p:txBody>
        </p:sp>
        <p:sp>
          <p:nvSpPr>
            <p:cNvPr id="6653" name="Line 27"/>
            <p:cNvSpPr>
              <a:spLocks noChangeAspect="1" noChangeShapeType="1"/>
            </p:cNvSpPr>
            <p:nvPr/>
          </p:nvSpPr>
          <p:spPr bwMode="auto">
            <a:xfrm>
              <a:off x="3926" y="3208"/>
              <a:ext cx="1" cy="0"/>
            </a:xfrm>
            <a:prstGeom prst="line">
              <a:avLst/>
            </a:prstGeom>
            <a:noFill/>
            <a:ln w="0">
              <a:solidFill>
                <a:srgbClr val="000000"/>
              </a:solidFill>
              <a:round/>
              <a:headEnd/>
              <a:tailEnd/>
            </a:ln>
          </p:spPr>
          <p:txBody>
            <a:bodyPr/>
            <a:lstStyle/>
            <a:p>
              <a:endParaRPr lang="en-US" dirty="0"/>
            </a:p>
          </p:txBody>
        </p:sp>
        <p:sp>
          <p:nvSpPr>
            <p:cNvPr id="6654" name="Line 28"/>
            <p:cNvSpPr>
              <a:spLocks noChangeAspect="1" noChangeShapeType="1"/>
            </p:cNvSpPr>
            <p:nvPr/>
          </p:nvSpPr>
          <p:spPr bwMode="auto">
            <a:xfrm>
              <a:off x="3920" y="3201"/>
              <a:ext cx="1" cy="1"/>
            </a:xfrm>
            <a:prstGeom prst="line">
              <a:avLst/>
            </a:prstGeom>
            <a:noFill/>
            <a:ln w="0">
              <a:solidFill>
                <a:srgbClr val="000000"/>
              </a:solidFill>
              <a:round/>
              <a:headEnd/>
              <a:tailEnd/>
            </a:ln>
          </p:spPr>
          <p:txBody>
            <a:bodyPr/>
            <a:lstStyle/>
            <a:p>
              <a:endParaRPr lang="en-US" dirty="0"/>
            </a:p>
          </p:txBody>
        </p:sp>
        <p:sp>
          <p:nvSpPr>
            <p:cNvPr id="6655" name="Freeform 29"/>
            <p:cNvSpPr>
              <a:spLocks noChangeAspect="1"/>
            </p:cNvSpPr>
            <p:nvPr/>
          </p:nvSpPr>
          <p:spPr bwMode="auto">
            <a:xfrm>
              <a:off x="3858" y="3189"/>
              <a:ext cx="0" cy="7"/>
            </a:xfrm>
            <a:custGeom>
              <a:avLst/>
              <a:gdLst>
                <a:gd name="T0" fmla="*/ 6 h 8"/>
                <a:gd name="T1" fmla="*/ 6 h 8"/>
                <a:gd name="T2" fmla="*/ 0 h 8"/>
                <a:gd name="T3" fmla="*/ 6 h 8"/>
                <a:gd name="T4" fmla="*/ 0 60000 65536"/>
                <a:gd name="T5" fmla="*/ 0 60000 65536"/>
                <a:gd name="T6" fmla="*/ 0 60000 65536"/>
                <a:gd name="T7" fmla="*/ 0 60000 65536"/>
                <a:gd name="T8" fmla="*/ 0 h 8"/>
                <a:gd name="T9" fmla="*/ 8 h 8"/>
              </a:gdLst>
              <a:ahLst/>
              <a:cxnLst>
                <a:cxn ang="T4">
                  <a:pos x="0" y="T0"/>
                </a:cxn>
                <a:cxn ang="T5">
                  <a:pos x="0" y="T1"/>
                </a:cxn>
                <a:cxn ang="T6">
                  <a:pos x="0" y="T2"/>
                </a:cxn>
                <a:cxn ang="T7">
                  <a:pos x="0" y="T3"/>
                </a:cxn>
              </a:cxnLst>
              <a:rect l="0" t="T8" r="0" b="T9"/>
              <a:pathLst>
                <a:path h="8">
                  <a:moveTo>
                    <a:pt x="0" y="8"/>
                  </a:moveTo>
                  <a:lnTo>
                    <a:pt x="0" y="8"/>
                  </a:lnTo>
                  <a:lnTo>
                    <a:pt x="0" y="0"/>
                  </a:lnTo>
                  <a:lnTo>
                    <a:pt x="0" y="8"/>
                  </a:lnTo>
                  <a:close/>
                </a:path>
              </a:pathLst>
            </a:custGeom>
            <a:solidFill>
              <a:srgbClr val="000000"/>
            </a:solidFill>
            <a:ln w="0">
              <a:solidFill>
                <a:srgbClr val="000000"/>
              </a:solidFill>
              <a:prstDash val="solid"/>
              <a:round/>
              <a:headEnd/>
              <a:tailEnd/>
            </a:ln>
          </p:spPr>
          <p:txBody>
            <a:bodyPr/>
            <a:lstStyle/>
            <a:p>
              <a:endParaRPr lang="en-US" dirty="0"/>
            </a:p>
          </p:txBody>
        </p:sp>
        <p:sp>
          <p:nvSpPr>
            <p:cNvPr id="6656" name="Freeform 30"/>
            <p:cNvSpPr>
              <a:spLocks noChangeAspect="1"/>
            </p:cNvSpPr>
            <p:nvPr/>
          </p:nvSpPr>
          <p:spPr bwMode="auto">
            <a:xfrm>
              <a:off x="3731" y="3124"/>
              <a:ext cx="6" cy="0"/>
            </a:xfrm>
            <a:custGeom>
              <a:avLst/>
              <a:gdLst>
                <a:gd name="T0" fmla="*/ 0 w 8"/>
                <a:gd name="T1" fmla="*/ 0 w 8"/>
                <a:gd name="T2" fmla="*/ 4 w 8"/>
                <a:gd name="T3" fmla="*/ 0 w 8"/>
                <a:gd name="T4" fmla="*/ 0 60000 65536"/>
                <a:gd name="T5" fmla="*/ 0 60000 65536"/>
                <a:gd name="T6" fmla="*/ 0 60000 65536"/>
                <a:gd name="T7" fmla="*/ 0 60000 65536"/>
                <a:gd name="T8" fmla="*/ 0 w 8"/>
                <a:gd name="T9" fmla="*/ 8 w 8"/>
              </a:gdLst>
              <a:ahLst/>
              <a:cxnLst>
                <a:cxn ang="T4">
                  <a:pos x="T0" y="0"/>
                </a:cxn>
                <a:cxn ang="T5">
                  <a:pos x="T1" y="0"/>
                </a:cxn>
                <a:cxn ang="T6">
                  <a:pos x="T2" y="0"/>
                </a:cxn>
                <a:cxn ang="T7">
                  <a:pos x="T3" y="0"/>
                </a:cxn>
              </a:cxnLst>
              <a:rect l="T8" t="0" r="T9" b="0"/>
              <a:pathLst>
                <a:path w="8">
                  <a:moveTo>
                    <a:pt x="0" y="0"/>
                  </a:moveTo>
                  <a:lnTo>
                    <a:pt x="0" y="0"/>
                  </a:lnTo>
                  <a:lnTo>
                    <a:pt x="8" y="0"/>
                  </a:lnTo>
                  <a:lnTo>
                    <a:pt x="0" y="0"/>
                  </a:lnTo>
                  <a:close/>
                </a:path>
              </a:pathLst>
            </a:custGeom>
            <a:solidFill>
              <a:srgbClr val="FFFFFF"/>
            </a:solidFill>
            <a:ln w="0">
              <a:solidFill>
                <a:srgbClr val="FFFFFF"/>
              </a:solidFill>
              <a:prstDash val="solid"/>
              <a:round/>
              <a:headEnd/>
              <a:tailEnd/>
            </a:ln>
          </p:spPr>
          <p:txBody>
            <a:bodyPr/>
            <a:lstStyle/>
            <a:p>
              <a:endParaRPr lang="en-US" dirty="0"/>
            </a:p>
          </p:txBody>
        </p:sp>
        <p:sp>
          <p:nvSpPr>
            <p:cNvPr id="6657" name="Freeform 31"/>
            <p:cNvSpPr>
              <a:spLocks noChangeAspect="1"/>
            </p:cNvSpPr>
            <p:nvPr/>
          </p:nvSpPr>
          <p:spPr bwMode="auto">
            <a:xfrm>
              <a:off x="3401" y="2785"/>
              <a:ext cx="445" cy="339"/>
            </a:xfrm>
            <a:custGeom>
              <a:avLst/>
              <a:gdLst>
                <a:gd name="T0" fmla="*/ 302 w 597"/>
                <a:gd name="T1" fmla="*/ 15 h 404"/>
                <a:gd name="T2" fmla="*/ 292 w 597"/>
                <a:gd name="T3" fmla="*/ 8 h 404"/>
                <a:gd name="T4" fmla="*/ 284 w 597"/>
                <a:gd name="T5" fmla="*/ 5 h 404"/>
                <a:gd name="T6" fmla="*/ 276 w 597"/>
                <a:gd name="T7" fmla="*/ 0 h 404"/>
                <a:gd name="T8" fmla="*/ 224 w 597"/>
                <a:gd name="T9" fmla="*/ 0 h 404"/>
                <a:gd name="T10" fmla="*/ 179 w 597"/>
                <a:gd name="T11" fmla="*/ 5 h 404"/>
                <a:gd name="T12" fmla="*/ 135 w 597"/>
                <a:gd name="T13" fmla="*/ 5 h 404"/>
                <a:gd name="T14" fmla="*/ 89 w 597"/>
                <a:gd name="T15" fmla="*/ 10 h 404"/>
                <a:gd name="T16" fmla="*/ 63 w 597"/>
                <a:gd name="T17" fmla="*/ 10 h 404"/>
                <a:gd name="T18" fmla="*/ 51 w 597"/>
                <a:gd name="T19" fmla="*/ 13 h 404"/>
                <a:gd name="T20" fmla="*/ 42 w 597"/>
                <a:gd name="T21" fmla="*/ 15 h 404"/>
                <a:gd name="T22" fmla="*/ 34 w 597"/>
                <a:gd name="T23" fmla="*/ 18 h 404"/>
                <a:gd name="T24" fmla="*/ 28 w 597"/>
                <a:gd name="T25" fmla="*/ 19 h 404"/>
                <a:gd name="T26" fmla="*/ 24 w 597"/>
                <a:gd name="T27" fmla="*/ 25 h 404"/>
                <a:gd name="T28" fmla="*/ 18 w 597"/>
                <a:gd name="T29" fmla="*/ 45 h 404"/>
                <a:gd name="T30" fmla="*/ 16 w 597"/>
                <a:gd name="T31" fmla="*/ 53 h 404"/>
                <a:gd name="T32" fmla="*/ 16 w 597"/>
                <a:gd name="T33" fmla="*/ 96 h 404"/>
                <a:gd name="T34" fmla="*/ 10 w 597"/>
                <a:gd name="T35" fmla="*/ 106 h 404"/>
                <a:gd name="T36" fmla="*/ 5 w 597"/>
                <a:gd name="T37" fmla="*/ 118 h 404"/>
                <a:gd name="T38" fmla="*/ 0 w 597"/>
                <a:gd name="T39" fmla="*/ 138 h 404"/>
                <a:gd name="T40" fmla="*/ 0 w 597"/>
                <a:gd name="T41" fmla="*/ 171 h 404"/>
                <a:gd name="T42" fmla="*/ 7 w 597"/>
                <a:gd name="T43" fmla="*/ 184 h 404"/>
                <a:gd name="T44" fmla="*/ 18 w 597"/>
                <a:gd name="T45" fmla="*/ 190 h 404"/>
                <a:gd name="T46" fmla="*/ 40 w 597"/>
                <a:gd name="T47" fmla="*/ 201 h 404"/>
                <a:gd name="T48" fmla="*/ 60 w 597"/>
                <a:gd name="T49" fmla="*/ 211 h 404"/>
                <a:gd name="T50" fmla="*/ 67 w 597"/>
                <a:gd name="T51" fmla="*/ 219 h 404"/>
                <a:gd name="T52" fmla="*/ 75 w 597"/>
                <a:gd name="T53" fmla="*/ 232 h 404"/>
                <a:gd name="T54" fmla="*/ 80 w 597"/>
                <a:gd name="T55" fmla="*/ 234 h 404"/>
                <a:gd name="T56" fmla="*/ 80 w 597"/>
                <a:gd name="T57" fmla="*/ 237 h 404"/>
                <a:gd name="T58" fmla="*/ 87 w 597"/>
                <a:gd name="T59" fmla="*/ 242 h 404"/>
                <a:gd name="T60" fmla="*/ 93 w 597"/>
                <a:gd name="T61" fmla="*/ 247 h 404"/>
                <a:gd name="T62" fmla="*/ 99 w 597"/>
                <a:gd name="T63" fmla="*/ 254 h 404"/>
                <a:gd name="T64" fmla="*/ 101 w 597"/>
                <a:gd name="T65" fmla="*/ 259 h 404"/>
                <a:gd name="T66" fmla="*/ 105 w 597"/>
                <a:gd name="T67" fmla="*/ 264 h 404"/>
                <a:gd name="T68" fmla="*/ 110 w 597"/>
                <a:gd name="T69" fmla="*/ 264 h 404"/>
                <a:gd name="T70" fmla="*/ 129 w 597"/>
                <a:gd name="T71" fmla="*/ 262 h 404"/>
                <a:gd name="T72" fmla="*/ 141 w 597"/>
                <a:gd name="T73" fmla="*/ 262 h 404"/>
                <a:gd name="T74" fmla="*/ 153 w 597"/>
                <a:gd name="T75" fmla="*/ 264 h 404"/>
                <a:gd name="T76" fmla="*/ 165 w 597"/>
                <a:gd name="T77" fmla="*/ 264 h 404"/>
                <a:gd name="T78" fmla="*/ 180 w 597"/>
                <a:gd name="T79" fmla="*/ 269 h 404"/>
                <a:gd name="T80" fmla="*/ 195 w 597"/>
                <a:gd name="T81" fmla="*/ 272 h 404"/>
                <a:gd name="T82" fmla="*/ 209 w 597"/>
                <a:gd name="T83" fmla="*/ 279 h 404"/>
                <a:gd name="T84" fmla="*/ 212 w 597"/>
                <a:gd name="T85" fmla="*/ 279 h 404"/>
                <a:gd name="T86" fmla="*/ 218 w 597"/>
                <a:gd name="T87" fmla="*/ 284 h 404"/>
                <a:gd name="T88" fmla="*/ 228 w 597"/>
                <a:gd name="T89" fmla="*/ 284 h 404"/>
                <a:gd name="T90" fmla="*/ 228 w 597"/>
                <a:gd name="T91" fmla="*/ 282 h 404"/>
                <a:gd name="T92" fmla="*/ 235 w 597"/>
                <a:gd name="T93" fmla="*/ 282 h 404"/>
                <a:gd name="T94" fmla="*/ 250 w 597"/>
                <a:gd name="T95" fmla="*/ 272 h 404"/>
                <a:gd name="T96" fmla="*/ 268 w 597"/>
                <a:gd name="T97" fmla="*/ 264 h 404"/>
                <a:gd name="T98" fmla="*/ 276 w 597"/>
                <a:gd name="T99" fmla="*/ 256 h 404"/>
                <a:gd name="T100" fmla="*/ 284 w 597"/>
                <a:gd name="T101" fmla="*/ 247 h 404"/>
                <a:gd name="T102" fmla="*/ 310 w 597"/>
                <a:gd name="T103" fmla="*/ 196 h 404"/>
                <a:gd name="T104" fmla="*/ 320 w 597"/>
                <a:gd name="T105" fmla="*/ 171 h 404"/>
                <a:gd name="T106" fmla="*/ 324 w 597"/>
                <a:gd name="T107" fmla="*/ 146 h 404"/>
                <a:gd name="T108" fmla="*/ 328 w 597"/>
                <a:gd name="T109" fmla="*/ 126 h 404"/>
                <a:gd name="T110" fmla="*/ 332 w 597"/>
                <a:gd name="T111" fmla="*/ 101 h 404"/>
                <a:gd name="T112" fmla="*/ 332 w 597"/>
                <a:gd name="T113" fmla="*/ 88 h 404"/>
                <a:gd name="T114" fmla="*/ 328 w 597"/>
                <a:gd name="T115" fmla="*/ 76 h 404"/>
                <a:gd name="T116" fmla="*/ 324 w 597"/>
                <a:gd name="T117" fmla="*/ 60 h 404"/>
                <a:gd name="T118" fmla="*/ 318 w 597"/>
                <a:gd name="T119" fmla="*/ 48 h 404"/>
                <a:gd name="T120" fmla="*/ 312 w 597"/>
                <a:gd name="T121" fmla="*/ 33 h 404"/>
                <a:gd name="T122" fmla="*/ 302 w 597"/>
                <a:gd name="T123" fmla="*/ 15 h 40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97"/>
                <a:gd name="T187" fmla="*/ 0 h 404"/>
                <a:gd name="T188" fmla="*/ 597 w 597"/>
                <a:gd name="T189" fmla="*/ 404 h 40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97" h="404">
                  <a:moveTo>
                    <a:pt x="544" y="21"/>
                  </a:moveTo>
                  <a:lnTo>
                    <a:pt x="526" y="11"/>
                  </a:lnTo>
                  <a:lnTo>
                    <a:pt x="511" y="7"/>
                  </a:lnTo>
                  <a:lnTo>
                    <a:pt x="497" y="0"/>
                  </a:lnTo>
                  <a:lnTo>
                    <a:pt x="404" y="0"/>
                  </a:lnTo>
                  <a:lnTo>
                    <a:pt x="322" y="7"/>
                  </a:lnTo>
                  <a:lnTo>
                    <a:pt x="243" y="7"/>
                  </a:lnTo>
                  <a:lnTo>
                    <a:pt x="161" y="14"/>
                  </a:lnTo>
                  <a:lnTo>
                    <a:pt x="114" y="14"/>
                  </a:lnTo>
                  <a:lnTo>
                    <a:pt x="93" y="18"/>
                  </a:lnTo>
                  <a:lnTo>
                    <a:pt x="75" y="21"/>
                  </a:lnTo>
                  <a:lnTo>
                    <a:pt x="61" y="25"/>
                  </a:lnTo>
                  <a:lnTo>
                    <a:pt x="50" y="28"/>
                  </a:lnTo>
                  <a:lnTo>
                    <a:pt x="43" y="36"/>
                  </a:lnTo>
                  <a:lnTo>
                    <a:pt x="32" y="64"/>
                  </a:lnTo>
                  <a:lnTo>
                    <a:pt x="28" y="75"/>
                  </a:lnTo>
                  <a:lnTo>
                    <a:pt x="28" y="136"/>
                  </a:lnTo>
                  <a:lnTo>
                    <a:pt x="18" y="150"/>
                  </a:lnTo>
                  <a:lnTo>
                    <a:pt x="10" y="168"/>
                  </a:lnTo>
                  <a:lnTo>
                    <a:pt x="0" y="196"/>
                  </a:lnTo>
                  <a:lnTo>
                    <a:pt x="0" y="243"/>
                  </a:lnTo>
                  <a:lnTo>
                    <a:pt x="14" y="261"/>
                  </a:lnTo>
                  <a:lnTo>
                    <a:pt x="32" y="271"/>
                  </a:lnTo>
                  <a:lnTo>
                    <a:pt x="71" y="286"/>
                  </a:lnTo>
                  <a:lnTo>
                    <a:pt x="107" y="300"/>
                  </a:lnTo>
                  <a:lnTo>
                    <a:pt x="121" y="311"/>
                  </a:lnTo>
                  <a:lnTo>
                    <a:pt x="136" y="329"/>
                  </a:lnTo>
                  <a:lnTo>
                    <a:pt x="143" y="332"/>
                  </a:lnTo>
                  <a:lnTo>
                    <a:pt x="143" y="336"/>
                  </a:lnTo>
                  <a:lnTo>
                    <a:pt x="157" y="343"/>
                  </a:lnTo>
                  <a:lnTo>
                    <a:pt x="168" y="350"/>
                  </a:lnTo>
                  <a:lnTo>
                    <a:pt x="179" y="361"/>
                  </a:lnTo>
                  <a:lnTo>
                    <a:pt x="182" y="368"/>
                  </a:lnTo>
                  <a:lnTo>
                    <a:pt x="189" y="375"/>
                  </a:lnTo>
                  <a:lnTo>
                    <a:pt x="197" y="375"/>
                  </a:lnTo>
                  <a:lnTo>
                    <a:pt x="232" y="372"/>
                  </a:lnTo>
                  <a:lnTo>
                    <a:pt x="254" y="372"/>
                  </a:lnTo>
                  <a:lnTo>
                    <a:pt x="275" y="375"/>
                  </a:lnTo>
                  <a:lnTo>
                    <a:pt x="297" y="375"/>
                  </a:lnTo>
                  <a:lnTo>
                    <a:pt x="325" y="382"/>
                  </a:lnTo>
                  <a:lnTo>
                    <a:pt x="350" y="386"/>
                  </a:lnTo>
                  <a:lnTo>
                    <a:pt x="375" y="397"/>
                  </a:lnTo>
                  <a:lnTo>
                    <a:pt x="383" y="397"/>
                  </a:lnTo>
                  <a:lnTo>
                    <a:pt x="393" y="404"/>
                  </a:lnTo>
                  <a:lnTo>
                    <a:pt x="411" y="404"/>
                  </a:lnTo>
                  <a:lnTo>
                    <a:pt x="411" y="400"/>
                  </a:lnTo>
                  <a:lnTo>
                    <a:pt x="422" y="400"/>
                  </a:lnTo>
                  <a:lnTo>
                    <a:pt x="451" y="386"/>
                  </a:lnTo>
                  <a:lnTo>
                    <a:pt x="483" y="375"/>
                  </a:lnTo>
                  <a:lnTo>
                    <a:pt x="497" y="364"/>
                  </a:lnTo>
                  <a:lnTo>
                    <a:pt x="511" y="350"/>
                  </a:lnTo>
                  <a:lnTo>
                    <a:pt x="558" y="279"/>
                  </a:lnTo>
                  <a:lnTo>
                    <a:pt x="576" y="243"/>
                  </a:lnTo>
                  <a:lnTo>
                    <a:pt x="583" y="207"/>
                  </a:lnTo>
                  <a:lnTo>
                    <a:pt x="590" y="179"/>
                  </a:lnTo>
                  <a:lnTo>
                    <a:pt x="597" y="143"/>
                  </a:lnTo>
                  <a:lnTo>
                    <a:pt x="597" y="125"/>
                  </a:lnTo>
                  <a:lnTo>
                    <a:pt x="590" y="107"/>
                  </a:lnTo>
                  <a:lnTo>
                    <a:pt x="583" y="86"/>
                  </a:lnTo>
                  <a:lnTo>
                    <a:pt x="572" y="68"/>
                  </a:lnTo>
                  <a:lnTo>
                    <a:pt x="561" y="46"/>
                  </a:lnTo>
                  <a:lnTo>
                    <a:pt x="544" y="21"/>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p>
          </p:txBody>
        </p:sp>
        <p:sp>
          <p:nvSpPr>
            <p:cNvPr id="6658" name="Line 32"/>
            <p:cNvSpPr>
              <a:spLocks noChangeAspect="1" noChangeShapeType="1"/>
            </p:cNvSpPr>
            <p:nvPr/>
          </p:nvSpPr>
          <p:spPr bwMode="auto">
            <a:xfrm>
              <a:off x="3073" y="3084"/>
              <a:ext cx="2" cy="1"/>
            </a:xfrm>
            <a:prstGeom prst="line">
              <a:avLst/>
            </a:prstGeom>
            <a:noFill/>
            <a:ln w="0">
              <a:solidFill>
                <a:srgbClr val="FFFFFF"/>
              </a:solidFill>
              <a:round/>
              <a:headEnd/>
              <a:tailEnd/>
            </a:ln>
          </p:spPr>
          <p:txBody>
            <a:bodyPr/>
            <a:lstStyle/>
            <a:p>
              <a:endParaRPr lang="en-US" dirty="0"/>
            </a:p>
          </p:txBody>
        </p:sp>
        <p:sp>
          <p:nvSpPr>
            <p:cNvPr id="6659" name="Freeform 33"/>
            <p:cNvSpPr>
              <a:spLocks noChangeAspect="1"/>
            </p:cNvSpPr>
            <p:nvPr/>
          </p:nvSpPr>
          <p:spPr bwMode="auto">
            <a:xfrm>
              <a:off x="3862" y="2773"/>
              <a:ext cx="464" cy="305"/>
            </a:xfrm>
            <a:custGeom>
              <a:avLst/>
              <a:gdLst>
                <a:gd name="T0" fmla="*/ 283 w 622"/>
                <a:gd name="T1" fmla="*/ 20 h 365"/>
                <a:gd name="T2" fmla="*/ 269 w 622"/>
                <a:gd name="T3" fmla="*/ 11 h 365"/>
                <a:gd name="T4" fmla="*/ 263 w 622"/>
                <a:gd name="T5" fmla="*/ 6 h 365"/>
                <a:gd name="T6" fmla="*/ 239 w 622"/>
                <a:gd name="T7" fmla="*/ 3 h 365"/>
                <a:gd name="T8" fmla="*/ 213 w 622"/>
                <a:gd name="T9" fmla="*/ 0 h 365"/>
                <a:gd name="T10" fmla="*/ 171 w 622"/>
                <a:gd name="T11" fmla="*/ 3 h 365"/>
                <a:gd name="T12" fmla="*/ 123 w 622"/>
                <a:gd name="T13" fmla="*/ 15 h 365"/>
                <a:gd name="T14" fmla="*/ 86 w 622"/>
                <a:gd name="T15" fmla="*/ 20 h 365"/>
                <a:gd name="T16" fmla="*/ 51 w 622"/>
                <a:gd name="T17" fmla="*/ 25 h 365"/>
                <a:gd name="T18" fmla="*/ 40 w 622"/>
                <a:gd name="T19" fmla="*/ 36 h 365"/>
                <a:gd name="T20" fmla="*/ 22 w 622"/>
                <a:gd name="T21" fmla="*/ 53 h 365"/>
                <a:gd name="T22" fmla="*/ 4 w 622"/>
                <a:gd name="T23" fmla="*/ 65 h 365"/>
                <a:gd name="T24" fmla="*/ 0 w 622"/>
                <a:gd name="T25" fmla="*/ 90 h 365"/>
                <a:gd name="T26" fmla="*/ 14 w 622"/>
                <a:gd name="T27" fmla="*/ 118 h 365"/>
                <a:gd name="T28" fmla="*/ 16 w 622"/>
                <a:gd name="T29" fmla="*/ 147 h 365"/>
                <a:gd name="T30" fmla="*/ 19 w 622"/>
                <a:gd name="T31" fmla="*/ 163 h 365"/>
                <a:gd name="T32" fmla="*/ 22 w 622"/>
                <a:gd name="T33" fmla="*/ 170 h 365"/>
                <a:gd name="T34" fmla="*/ 25 w 622"/>
                <a:gd name="T35" fmla="*/ 175 h 365"/>
                <a:gd name="T36" fmla="*/ 43 w 622"/>
                <a:gd name="T37" fmla="*/ 190 h 365"/>
                <a:gd name="T38" fmla="*/ 54 w 622"/>
                <a:gd name="T39" fmla="*/ 197 h 365"/>
                <a:gd name="T40" fmla="*/ 63 w 622"/>
                <a:gd name="T41" fmla="*/ 207 h 365"/>
                <a:gd name="T42" fmla="*/ 67 w 622"/>
                <a:gd name="T43" fmla="*/ 212 h 365"/>
                <a:gd name="T44" fmla="*/ 73 w 622"/>
                <a:gd name="T45" fmla="*/ 215 h 365"/>
                <a:gd name="T46" fmla="*/ 78 w 622"/>
                <a:gd name="T47" fmla="*/ 223 h 365"/>
                <a:gd name="T48" fmla="*/ 80 w 622"/>
                <a:gd name="T49" fmla="*/ 220 h 365"/>
                <a:gd name="T50" fmla="*/ 81 w 622"/>
                <a:gd name="T51" fmla="*/ 232 h 365"/>
                <a:gd name="T52" fmla="*/ 87 w 622"/>
                <a:gd name="T53" fmla="*/ 236 h 365"/>
                <a:gd name="T54" fmla="*/ 91 w 622"/>
                <a:gd name="T55" fmla="*/ 240 h 365"/>
                <a:gd name="T56" fmla="*/ 93 w 622"/>
                <a:gd name="T57" fmla="*/ 242 h 365"/>
                <a:gd name="T58" fmla="*/ 100 w 622"/>
                <a:gd name="T59" fmla="*/ 247 h 365"/>
                <a:gd name="T60" fmla="*/ 98 w 622"/>
                <a:gd name="T61" fmla="*/ 250 h 365"/>
                <a:gd name="T62" fmla="*/ 107 w 622"/>
                <a:gd name="T63" fmla="*/ 255 h 365"/>
                <a:gd name="T64" fmla="*/ 181 w 622"/>
                <a:gd name="T65" fmla="*/ 250 h 365"/>
                <a:gd name="T66" fmla="*/ 239 w 622"/>
                <a:gd name="T67" fmla="*/ 240 h 365"/>
                <a:gd name="T68" fmla="*/ 283 w 622"/>
                <a:gd name="T69" fmla="*/ 242 h 365"/>
                <a:gd name="T70" fmla="*/ 298 w 622"/>
                <a:gd name="T71" fmla="*/ 245 h 365"/>
                <a:gd name="T72" fmla="*/ 312 w 622"/>
                <a:gd name="T73" fmla="*/ 236 h 365"/>
                <a:gd name="T74" fmla="*/ 321 w 622"/>
                <a:gd name="T75" fmla="*/ 218 h 365"/>
                <a:gd name="T76" fmla="*/ 326 w 622"/>
                <a:gd name="T77" fmla="*/ 150 h 365"/>
                <a:gd name="T78" fmla="*/ 339 w 622"/>
                <a:gd name="T79" fmla="*/ 118 h 365"/>
                <a:gd name="T80" fmla="*/ 346 w 622"/>
                <a:gd name="T81" fmla="*/ 73 h 365"/>
                <a:gd name="T82" fmla="*/ 334 w 622"/>
                <a:gd name="T83" fmla="*/ 45 h 365"/>
                <a:gd name="T84" fmla="*/ 290 w 622"/>
                <a:gd name="T85" fmla="*/ 25 h 36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22"/>
                <a:gd name="T130" fmla="*/ 0 h 365"/>
                <a:gd name="T131" fmla="*/ 622 w 622"/>
                <a:gd name="T132" fmla="*/ 365 h 36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22" h="365">
                  <a:moveTo>
                    <a:pt x="522" y="36"/>
                  </a:moveTo>
                  <a:lnTo>
                    <a:pt x="508" y="29"/>
                  </a:lnTo>
                  <a:lnTo>
                    <a:pt x="490" y="22"/>
                  </a:lnTo>
                  <a:lnTo>
                    <a:pt x="483" y="15"/>
                  </a:lnTo>
                  <a:lnTo>
                    <a:pt x="475" y="15"/>
                  </a:lnTo>
                  <a:lnTo>
                    <a:pt x="472" y="8"/>
                  </a:lnTo>
                  <a:lnTo>
                    <a:pt x="468" y="4"/>
                  </a:lnTo>
                  <a:lnTo>
                    <a:pt x="429" y="4"/>
                  </a:lnTo>
                  <a:lnTo>
                    <a:pt x="404" y="0"/>
                  </a:lnTo>
                  <a:lnTo>
                    <a:pt x="382" y="0"/>
                  </a:lnTo>
                  <a:lnTo>
                    <a:pt x="361" y="4"/>
                  </a:lnTo>
                  <a:lnTo>
                    <a:pt x="307" y="4"/>
                  </a:lnTo>
                  <a:lnTo>
                    <a:pt x="279" y="8"/>
                  </a:lnTo>
                  <a:lnTo>
                    <a:pt x="221" y="22"/>
                  </a:lnTo>
                  <a:lnTo>
                    <a:pt x="189" y="22"/>
                  </a:lnTo>
                  <a:lnTo>
                    <a:pt x="154" y="29"/>
                  </a:lnTo>
                  <a:lnTo>
                    <a:pt x="125" y="29"/>
                  </a:lnTo>
                  <a:lnTo>
                    <a:pt x="93" y="36"/>
                  </a:lnTo>
                  <a:lnTo>
                    <a:pt x="78" y="36"/>
                  </a:lnTo>
                  <a:lnTo>
                    <a:pt x="71" y="51"/>
                  </a:lnTo>
                  <a:lnTo>
                    <a:pt x="64" y="58"/>
                  </a:lnTo>
                  <a:lnTo>
                    <a:pt x="39" y="76"/>
                  </a:lnTo>
                  <a:lnTo>
                    <a:pt x="18" y="86"/>
                  </a:lnTo>
                  <a:lnTo>
                    <a:pt x="7" y="93"/>
                  </a:lnTo>
                  <a:lnTo>
                    <a:pt x="0" y="104"/>
                  </a:lnTo>
                  <a:lnTo>
                    <a:pt x="0" y="129"/>
                  </a:lnTo>
                  <a:lnTo>
                    <a:pt x="10" y="147"/>
                  </a:lnTo>
                  <a:lnTo>
                    <a:pt x="25" y="169"/>
                  </a:lnTo>
                  <a:lnTo>
                    <a:pt x="25" y="197"/>
                  </a:lnTo>
                  <a:lnTo>
                    <a:pt x="28" y="211"/>
                  </a:lnTo>
                  <a:lnTo>
                    <a:pt x="32" y="229"/>
                  </a:lnTo>
                  <a:lnTo>
                    <a:pt x="35" y="233"/>
                  </a:lnTo>
                  <a:lnTo>
                    <a:pt x="35" y="240"/>
                  </a:lnTo>
                  <a:lnTo>
                    <a:pt x="39" y="244"/>
                  </a:lnTo>
                  <a:lnTo>
                    <a:pt x="43" y="251"/>
                  </a:lnTo>
                  <a:lnTo>
                    <a:pt x="46" y="251"/>
                  </a:lnTo>
                  <a:lnTo>
                    <a:pt x="57" y="265"/>
                  </a:lnTo>
                  <a:lnTo>
                    <a:pt x="78" y="272"/>
                  </a:lnTo>
                  <a:lnTo>
                    <a:pt x="86" y="279"/>
                  </a:lnTo>
                  <a:lnTo>
                    <a:pt x="96" y="283"/>
                  </a:lnTo>
                  <a:lnTo>
                    <a:pt x="107" y="290"/>
                  </a:lnTo>
                  <a:lnTo>
                    <a:pt x="114" y="297"/>
                  </a:lnTo>
                  <a:lnTo>
                    <a:pt x="118" y="297"/>
                  </a:lnTo>
                  <a:lnTo>
                    <a:pt x="121" y="304"/>
                  </a:lnTo>
                  <a:lnTo>
                    <a:pt x="128" y="304"/>
                  </a:lnTo>
                  <a:lnTo>
                    <a:pt x="132" y="308"/>
                  </a:lnTo>
                  <a:lnTo>
                    <a:pt x="139" y="312"/>
                  </a:lnTo>
                  <a:lnTo>
                    <a:pt x="139" y="319"/>
                  </a:lnTo>
                  <a:lnTo>
                    <a:pt x="139" y="315"/>
                  </a:lnTo>
                  <a:lnTo>
                    <a:pt x="143" y="315"/>
                  </a:lnTo>
                  <a:lnTo>
                    <a:pt x="146" y="319"/>
                  </a:lnTo>
                  <a:lnTo>
                    <a:pt x="146" y="333"/>
                  </a:lnTo>
                  <a:lnTo>
                    <a:pt x="150" y="337"/>
                  </a:lnTo>
                  <a:lnTo>
                    <a:pt x="157" y="337"/>
                  </a:lnTo>
                  <a:lnTo>
                    <a:pt x="161" y="344"/>
                  </a:lnTo>
                  <a:lnTo>
                    <a:pt x="164" y="344"/>
                  </a:lnTo>
                  <a:lnTo>
                    <a:pt x="168" y="351"/>
                  </a:lnTo>
                  <a:lnTo>
                    <a:pt x="168" y="347"/>
                  </a:lnTo>
                  <a:lnTo>
                    <a:pt x="171" y="347"/>
                  </a:lnTo>
                  <a:lnTo>
                    <a:pt x="179" y="354"/>
                  </a:lnTo>
                  <a:lnTo>
                    <a:pt x="179" y="358"/>
                  </a:lnTo>
                  <a:lnTo>
                    <a:pt x="175" y="358"/>
                  </a:lnTo>
                  <a:lnTo>
                    <a:pt x="186" y="358"/>
                  </a:lnTo>
                  <a:lnTo>
                    <a:pt x="193" y="365"/>
                  </a:lnTo>
                  <a:lnTo>
                    <a:pt x="221" y="365"/>
                  </a:lnTo>
                  <a:lnTo>
                    <a:pt x="325" y="358"/>
                  </a:lnTo>
                  <a:lnTo>
                    <a:pt x="379" y="351"/>
                  </a:lnTo>
                  <a:lnTo>
                    <a:pt x="429" y="344"/>
                  </a:lnTo>
                  <a:lnTo>
                    <a:pt x="501" y="351"/>
                  </a:lnTo>
                  <a:lnTo>
                    <a:pt x="508" y="347"/>
                  </a:lnTo>
                  <a:lnTo>
                    <a:pt x="515" y="347"/>
                  </a:lnTo>
                  <a:lnTo>
                    <a:pt x="536" y="351"/>
                  </a:lnTo>
                  <a:lnTo>
                    <a:pt x="551" y="344"/>
                  </a:lnTo>
                  <a:lnTo>
                    <a:pt x="561" y="337"/>
                  </a:lnTo>
                  <a:lnTo>
                    <a:pt x="569" y="326"/>
                  </a:lnTo>
                  <a:lnTo>
                    <a:pt x="576" y="312"/>
                  </a:lnTo>
                  <a:lnTo>
                    <a:pt x="576" y="258"/>
                  </a:lnTo>
                  <a:lnTo>
                    <a:pt x="586" y="215"/>
                  </a:lnTo>
                  <a:lnTo>
                    <a:pt x="597" y="190"/>
                  </a:lnTo>
                  <a:lnTo>
                    <a:pt x="608" y="169"/>
                  </a:lnTo>
                  <a:lnTo>
                    <a:pt x="615" y="133"/>
                  </a:lnTo>
                  <a:lnTo>
                    <a:pt x="622" y="104"/>
                  </a:lnTo>
                  <a:lnTo>
                    <a:pt x="622" y="90"/>
                  </a:lnTo>
                  <a:lnTo>
                    <a:pt x="601" y="65"/>
                  </a:lnTo>
                  <a:lnTo>
                    <a:pt x="579" y="51"/>
                  </a:lnTo>
                  <a:lnTo>
                    <a:pt x="522" y="36"/>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p>
          </p:txBody>
        </p:sp>
        <p:sp>
          <p:nvSpPr>
            <p:cNvPr id="6660" name="Freeform 34"/>
            <p:cNvSpPr>
              <a:spLocks noChangeAspect="1"/>
            </p:cNvSpPr>
            <p:nvPr/>
          </p:nvSpPr>
          <p:spPr bwMode="auto">
            <a:xfrm>
              <a:off x="3087" y="2824"/>
              <a:ext cx="317" cy="181"/>
            </a:xfrm>
            <a:custGeom>
              <a:avLst/>
              <a:gdLst>
                <a:gd name="T0" fmla="*/ 14 w 425"/>
                <a:gd name="T1" fmla="*/ 145 h 218"/>
                <a:gd name="T2" fmla="*/ 16 w 425"/>
                <a:gd name="T3" fmla="*/ 149 h 218"/>
                <a:gd name="T4" fmla="*/ 22 w 425"/>
                <a:gd name="T5" fmla="*/ 150 h 218"/>
                <a:gd name="T6" fmla="*/ 63 w 425"/>
                <a:gd name="T7" fmla="*/ 145 h 218"/>
                <a:gd name="T8" fmla="*/ 105 w 425"/>
                <a:gd name="T9" fmla="*/ 145 h 218"/>
                <a:gd name="T10" fmla="*/ 105 w 425"/>
                <a:gd name="T11" fmla="*/ 140 h 218"/>
                <a:gd name="T12" fmla="*/ 145 w 425"/>
                <a:gd name="T13" fmla="*/ 140 h 218"/>
                <a:gd name="T14" fmla="*/ 189 w 425"/>
                <a:gd name="T15" fmla="*/ 133 h 218"/>
                <a:gd name="T16" fmla="*/ 211 w 425"/>
                <a:gd name="T17" fmla="*/ 126 h 218"/>
                <a:gd name="T18" fmla="*/ 231 w 425"/>
                <a:gd name="T19" fmla="*/ 114 h 218"/>
                <a:gd name="T20" fmla="*/ 235 w 425"/>
                <a:gd name="T21" fmla="*/ 114 h 218"/>
                <a:gd name="T22" fmla="*/ 236 w 425"/>
                <a:gd name="T23" fmla="*/ 106 h 218"/>
                <a:gd name="T24" fmla="*/ 236 w 425"/>
                <a:gd name="T25" fmla="*/ 96 h 218"/>
                <a:gd name="T26" fmla="*/ 235 w 425"/>
                <a:gd name="T27" fmla="*/ 76 h 218"/>
                <a:gd name="T28" fmla="*/ 231 w 425"/>
                <a:gd name="T29" fmla="*/ 62 h 218"/>
                <a:gd name="T30" fmla="*/ 222 w 425"/>
                <a:gd name="T31" fmla="*/ 51 h 218"/>
                <a:gd name="T32" fmla="*/ 217 w 425"/>
                <a:gd name="T33" fmla="*/ 46 h 218"/>
                <a:gd name="T34" fmla="*/ 207 w 425"/>
                <a:gd name="T35" fmla="*/ 42 h 218"/>
                <a:gd name="T36" fmla="*/ 189 w 425"/>
                <a:gd name="T37" fmla="*/ 39 h 218"/>
                <a:gd name="T38" fmla="*/ 185 w 425"/>
                <a:gd name="T39" fmla="*/ 37 h 218"/>
                <a:gd name="T40" fmla="*/ 179 w 425"/>
                <a:gd name="T41" fmla="*/ 35 h 218"/>
                <a:gd name="T42" fmla="*/ 171 w 425"/>
                <a:gd name="T43" fmla="*/ 32 h 218"/>
                <a:gd name="T44" fmla="*/ 159 w 425"/>
                <a:gd name="T45" fmla="*/ 25 h 218"/>
                <a:gd name="T46" fmla="*/ 157 w 425"/>
                <a:gd name="T47" fmla="*/ 20 h 218"/>
                <a:gd name="T48" fmla="*/ 155 w 425"/>
                <a:gd name="T49" fmla="*/ 20 h 218"/>
                <a:gd name="T50" fmla="*/ 141 w 425"/>
                <a:gd name="T51" fmla="*/ 7 h 218"/>
                <a:gd name="T52" fmla="*/ 125 w 425"/>
                <a:gd name="T53" fmla="*/ 0 h 218"/>
                <a:gd name="T54" fmla="*/ 107 w 425"/>
                <a:gd name="T55" fmla="*/ 0 h 218"/>
                <a:gd name="T56" fmla="*/ 90 w 425"/>
                <a:gd name="T57" fmla="*/ 2 h 218"/>
                <a:gd name="T58" fmla="*/ 51 w 425"/>
                <a:gd name="T59" fmla="*/ 2 h 218"/>
                <a:gd name="T60" fmla="*/ 38 w 425"/>
                <a:gd name="T61" fmla="*/ 0 h 218"/>
                <a:gd name="T62" fmla="*/ 25 w 425"/>
                <a:gd name="T63" fmla="*/ 2 h 218"/>
                <a:gd name="T64" fmla="*/ 0 w 425"/>
                <a:gd name="T65" fmla="*/ 7 h 218"/>
                <a:gd name="T66" fmla="*/ 0 w 425"/>
                <a:gd name="T67" fmla="*/ 71 h 218"/>
                <a:gd name="T68" fmla="*/ 1 w 425"/>
                <a:gd name="T69" fmla="*/ 91 h 218"/>
                <a:gd name="T70" fmla="*/ 1 w 425"/>
                <a:gd name="T71" fmla="*/ 101 h 218"/>
                <a:gd name="T72" fmla="*/ 0 w 425"/>
                <a:gd name="T73" fmla="*/ 109 h 218"/>
                <a:gd name="T74" fmla="*/ 0 w 425"/>
                <a:gd name="T75" fmla="*/ 140 h 218"/>
                <a:gd name="T76" fmla="*/ 1 w 425"/>
                <a:gd name="T77" fmla="*/ 145 h 218"/>
                <a:gd name="T78" fmla="*/ 5 w 425"/>
                <a:gd name="T79" fmla="*/ 145 h 218"/>
                <a:gd name="T80" fmla="*/ 10 w 425"/>
                <a:gd name="T81" fmla="*/ 144 h 218"/>
                <a:gd name="T82" fmla="*/ 14 w 425"/>
                <a:gd name="T83" fmla="*/ 145 h 21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25"/>
                <a:gd name="T127" fmla="*/ 0 h 218"/>
                <a:gd name="T128" fmla="*/ 425 w 425"/>
                <a:gd name="T129" fmla="*/ 218 h 21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25" h="218">
                  <a:moveTo>
                    <a:pt x="25" y="211"/>
                  </a:moveTo>
                  <a:lnTo>
                    <a:pt x="28" y="215"/>
                  </a:lnTo>
                  <a:lnTo>
                    <a:pt x="39" y="218"/>
                  </a:lnTo>
                  <a:lnTo>
                    <a:pt x="114" y="211"/>
                  </a:lnTo>
                  <a:lnTo>
                    <a:pt x="189" y="211"/>
                  </a:lnTo>
                  <a:lnTo>
                    <a:pt x="189" y="204"/>
                  </a:lnTo>
                  <a:lnTo>
                    <a:pt x="261" y="204"/>
                  </a:lnTo>
                  <a:lnTo>
                    <a:pt x="339" y="193"/>
                  </a:lnTo>
                  <a:lnTo>
                    <a:pt x="379" y="183"/>
                  </a:lnTo>
                  <a:lnTo>
                    <a:pt x="415" y="165"/>
                  </a:lnTo>
                  <a:lnTo>
                    <a:pt x="422" y="165"/>
                  </a:lnTo>
                  <a:lnTo>
                    <a:pt x="425" y="154"/>
                  </a:lnTo>
                  <a:lnTo>
                    <a:pt x="425" y="140"/>
                  </a:lnTo>
                  <a:lnTo>
                    <a:pt x="422" y="111"/>
                  </a:lnTo>
                  <a:lnTo>
                    <a:pt x="415" y="90"/>
                  </a:lnTo>
                  <a:lnTo>
                    <a:pt x="400" y="75"/>
                  </a:lnTo>
                  <a:lnTo>
                    <a:pt x="390" y="68"/>
                  </a:lnTo>
                  <a:lnTo>
                    <a:pt x="372" y="61"/>
                  </a:lnTo>
                  <a:lnTo>
                    <a:pt x="339" y="57"/>
                  </a:lnTo>
                  <a:lnTo>
                    <a:pt x="332" y="54"/>
                  </a:lnTo>
                  <a:lnTo>
                    <a:pt x="322" y="50"/>
                  </a:lnTo>
                  <a:lnTo>
                    <a:pt x="307" y="47"/>
                  </a:lnTo>
                  <a:lnTo>
                    <a:pt x="286" y="36"/>
                  </a:lnTo>
                  <a:lnTo>
                    <a:pt x="282" y="29"/>
                  </a:lnTo>
                  <a:lnTo>
                    <a:pt x="279" y="29"/>
                  </a:lnTo>
                  <a:lnTo>
                    <a:pt x="254" y="11"/>
                  </a:lnTo>
                  <a:lnTo>
                    <a:pt x="225" y="0"/>
                  </a:lnTo>
                  <a:lnTo>
                    <a:pt x="193" y="0"/>
                  </a:lnTo>
                  <a:lnTo>
                    <a:pt x="161" y="4"/>
                  </a:lnTo>
                  <a:lnTo>
                    <a:pt x="93" y="4"/>
                  </a:lnTo>
                  <a:lnTo>
                    <a:pt x="68" y="0"/>
                  </a:lnTo>
                  <a:lnTo>
                    <a:pt x="46" y="4"/>
                  </a:lnTo>
                  <a:lnTo>
                    <a:pt x="0" y="11"/>
                  </a:lnTo>
                  <a:lnTo>
                    <a:pt x="0" y="104"/>
                  </a:lnTo>
                  <a:lnTo>
                    <a:pt x="3" y="133"/>
                  </a:lnTo>
                  <a:lnTo>
                    <a:pt x="3" y="147"/>
                  </a:lnTo>
                  <a:lnTo>
                    <a:pt x="0" y="158"/>
                  </a:lnTo>
                  <a:lnTo>
                    <a:pt x="0" y="204"/>
                  </a:lnTo>
                  <a:lnTo>
                    <a:pt x="3" y="211"/>
                  </a:lnTo>
                  <a:lnTo>
                    <a:pt x="10" y="211"/>
                  </a:lnTo>
                  <a:lnTo>
                    <a:pt x="17" y="208"/>
                  </a:lnTo>
                  <a:lnTo>
                    <a:pt x="25" y="211"/>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p>
          </p:txBody>
        </p:sp>
        <p:sp>
          <p:nvSpPr>
            <p:cNvPr id="6661" name="Freeform 35"/>
            <p:cNvSpPr>
              <a:spLocks noChangeAspect="1"/>
            </p:cNvSpPr>
            <p:nvPr/>
          </p:nvSpPr>
          <p:spPr bwMode="auto">
            <a:xfrm>
              <a:off x="4684" y="2588"/>
              <a:ext cx="457" cy="251"/>
            </a:xfrm>
            <a:custGeom>
              <a:avLst/>
              <a:gdLst>
                <a:gd name="T0" fmla="*/ 299 w 615"/>
                <a:gd name="T1" fmla="*/ 175 h 300"/>
                <a:gd name="T2" fmla="*/ 308 w 615"/>
                <a:gd name="T3" fmla="*/ 173 h 300"/>
                <a:gd name="T4" fmla="*/ 318 w 615"/>
                <a:gd name="T5" fmla="*/ 162 h 300"/>
                <a:gd name="T6" fmla="*/ 334 w 615"/>
                <a:gd name="T7" fmla="*/ 152 h 300"/>
                <a:gd name="T8" fmla="*/ 340 w 615"/>
                <a:gd name="T9" fmla="*/ 132 h 300"/>
                <a:gd name="T10" fmla="*/ 322 w 615"/>
                <a:gd name="T11" fmla="*/ 97 h 300"/>
                <a:gd name="T12" fmla="*/ 318 w 615"/>
                <a:gd name="T13" fmla="*/ 65 h 300"/>
                <a:gd name="T14" fmla="*/ 299 w 615"/>
                <a:gd name="T15" fmla="*/ 60 h 300"/>
                <a:gd name="T16" fmla="*/ 274 w 615"/>
                <a:gd name="T17" fmla="*/ 45 h 300"/>
                <a:gd name="T18" fmla="*/ 262 w 615"/>
                <a:gd name="T19" fmla="*/ 32 h 300"/>
                <a:gd name="T20" fmla="*/ 241 w 615"/>
                <a:gd name="T21" fmla="*/ 8 h 300"/>
                <a:gd name="T22" fmla="*/ 210 w 615"/>
                <a:gd name="T23" fmla="*/ 0 h 300"/>
                <a:gd name="T24" fmla="*/ 140 w 615"/>
                <a:gd name="T25" fmla="*/ 8 h 300"/>
                <a:gd name="T26" fmla="*/ 80 w 615"/>
                <a:gd name="T27" fmla="*/ 13 h 300"/>
                <a:gd name="T28" fmla="*/ 73 w 615"/>
                <a:gd name="T29" fmla="*/ 8 h 300"/>
                <a:gd name="T30" fmla="*/ 71 w 615"/>
                <a:gd name="T31" fmla="*/ 8 h 300"/>
                <a:gd name="T32" fmla="*/ 57 w 615"/>
                <a:gd name="T33" fmla="*/ 5 h 300"/>
                <a:gd name="T34" fmla="*/ 36 w 615"/>
                <a:gd name="T35" fmla="*/ 8 h 300"/>
                <a:gd name="T36" fmla="*/ 25 w 615"/>
                <a:gd name="T37" fmla="*/ 18 h 300"/>
                <a:gd name="T38" fmla="*/ 18 w 615"/>
                <a:gd name="T39" fmla="*/ 70 h 300"/>
                <a:gd name="T40" fmla="*/ 16 w 615"/>
                <a:gd name="T41" fmla="*/ 83 h 300"/>
                <a:gd name="T42" fmla="*/ 10 w 615"/>
                <a:gd name="T43" fmla="*/ 108 h 300"/>
                <a:gd name="T44" fmla="*/ 0 w 615"/>
                <a:gd name="T45" fmla="*/ 173 h 300"/>
                <a:gd name="T46" fmla="*/ 25 w 615"/>
                <a:gd name="T47" fmla="*/ 175 h 300"/>
                <a:gd name="T48" fmla="*/ 29 w 615"/>
                <a:gd name="T49" fmla="*/ 178 h 300"/>
                <a:gd name="T50" fmla="*/ 51 w 615"/>
                <a:gd name="T51" fmla="*/ 191 h 300"/>
                <a:gd name="T52" fmla="*/ 87 w 615"/>
                <a:gd name="T53" fmla="*/ 205 h 300"/>
                <a:gd name="T54" fmla="*/ 122 w 615"/>
                <a:gd name="T55" fmla="*/ 207 h 300"/>
                <a:gd name="T56" fmla="*/ 160 w 615"/>
                <a:gd name="T57" fmla="*/ 205 h 300"/>
                <a:gd name="T58" fmla="*/ 193 w 615"/>
                <a:gd name="T59" fmla="*/ 202 h 300"/>
                <a:gd name="T60" fmla="*/ 219 w 615"/>
                <a:gd name="T61" fmla="*/ 195 h 300"/>
                <a:gd name="T62" fmla="*/ 257 w 615"/>
                <a:gd name="T63" fmla="*/ 187 h 300"/>
                <a:gd name="T64" fmla="*/ 294 w 615"/>
                <a:gd name="T65" fmla="*/ 182 h 3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15"/>
                <a:gd name="T100" fmla="*/ 0 h 300"/>
                <a:gd name="T101" fmla="*/ 615 w 615"/>
                <a:gd name="T102" fmla="*/ 300 h 30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15" h="300">
                  <a:moveTo>
                    <a:pt x="543" y="254"/>
                  </a:moveTo>
                  <a:lnTo>
                    <a:pt x="543" y="250"/>
                  </a:lnTo>
                  <a:lnTo>
                    <a:pt x="547" y="247"/>
                  </a:lnTo>
                  <a:lnTo>
                    <a:pt x="558" y="247"/>
                  </a:lnTo>
                  <a:lnTo>
                    <a:pt x="565" y="239"/>
                  </a:lnTo>
                  <a:lnTo>
                    <a:pt x="576" y="232"/>
                  </a:lnTo>
                  <a:lnTo>
                    <a:pt x="593" y="225"/>
                  </a:lnTo>
                  <a:lnTo>
                    <a:pt x="604" y="218"/>
                  </a:lnTo>
                  <a:lnTo>
                    <a:pt x="615" y="207"/>
                  </a:lnTo>
                  <a:lnTo>
                    <a:pt x="615" y="189"/>
                  </a:lnTo>
                  <a:lnTo>
                    <a:pt x="604" y="175"/>
                  </a:lnTo>
                  <a:lnTo>
                    <a:pt x="583" y="139"/>
                  </a:lnTo>
                  <a:lnTo>
                    <a:pt x="583" y="118"/>
                  </a:lnTo>
                  <a:lnTo>
                    <a:pt x="576" y="93"/>
                  </a:lnTo>
                  <a:lnTo>
                    <a:pt x="561" y="86"/>
                  </a:lnTo>
                  <a:lnTo>
                    <a:pt x="543" y="86"/>
                  </a:lnTo>
                  <a:lnTo>
                    <a:pt x="522" y="75"/>
                  </a:lnTo>
                  <a:lnTo>
                    <a:pt x="497" y="64"/>
                  </a:lnTo>
                  <a:lnTo>
                    <a:pt x="486" y="61"/>
                  </a:lnTo>
                  <a:lnTo>
                    <a:pt x="475" y="46"/>
                  </a:lnTo>
                  <a:lnTo>
                    <a:pt x="450" y="21"/>
                  </a:lnTo>
                  <a:lnTo>
                    <a:pt x="436" y="11"/>
                  </a:lnTo>
                  <a:lnTo>
                    <a:pt x="422" y="3"/>
                  </a:lnTo>
                  <a:lnTo>
                    <a:pt x="379" y="0"/>
                  </a:lnTo>
                  <a:lnTo>
                    <a:pt x="339" y="3"/>
                  </a:lnTo>
                  <a:lnTo>
                    <a:pt x="254" y="11"/>
                  </a:lnTo>
                  <a:lnTo>
                    <a:pt x="168" y="11"/>
                  </a:lnTo>
                  <a:lnTo>
                    <a:pt x="146" y="18"/>
                  </a:lnTo>
                  <a:lnTo>
                    <a:pt x="143" y="11"/>
                  </a:lnTo>
                  <a:lnTo>
                    <a:pt x="132" y="11"/>
                  </a:lnTo>
                  <a:lnTo>
                    <a:pt x="139" y="11"/>
                  </a:lnTo>
                  <a:lnTo>
                    <a:pt x="128" y="11"/>
                  </a:lnTo>
                  <a:lnTo>
                    <a:pt x="118" y="7"/>
                  </a:lnTo>
                  <a:lnTo>
                    <a:pt x="103" y="7"/>
                  </a:lnTo>
                  <a:lnTo>
                    <a:pt x="75" y="11"/>
                  </a:lnTo>
                  <a:lnTo>
                    <a:pt x="64" y="11"/>
                  </a:lnTo>
                  <a:lnTo>
                    <a:pt x="57" y="14"/>
                  </a:lnTo>
                  <a:lnTo>
                    <a:pt x="46" y="25"/>
                  </a:lnTo>
                  <a:lnTo>
                    <a:pt x="39" y="64"/>
                  </a:lnTo>
                  <a:lnTo>
                    <a:pt x="32" y="100"/>
                  </a:lnTo>
                  <a:lnTo>
                    <a:pt x="32" y="114"/>
                  </a:lnTo>
                  <a:lnTo>
                    <a:pt x="28" y="118"/>
                  </a:lnTo>
                  <a:lnTo>
                    <a:pt x="21" y="118"/>
                  </a:lnTo>
                  <a:lnTo>
                    <a:pt x="17" y="154"/>
                  </a:lnTo>
                  <a:lnTo>
                    <a:pt x="0" y="207"/>
                  </a:lnTo>
                  <a:lnTo>
                    <a:pt x="0" y="247"/>
                  </a:lnTo>
                  <a:lnTo>
                    <a:pt x="46" y="247"/>
                  </a:lnTo>
                  <a:lnTo>
                    <a:pt x="46" y="250"/>
                  </a:lnTo>
                  <a:lnTo>
                    <a:pt x="53" y="250"/>
                  </a:lnTo>
                  <a:lnTo>
                    <a:pt x="53" y="254"/>
                  </a:lnTo>
                  <a:lnTo>
                    <a:pt x="68" y="254"/>
                  </a:lnTo>
                  <a:lnTo>
                    <a:pt x="93" y="272"/>
                  </a:lnTo>
                  <a:lnTo>
                    <a:pt x="121" y="286"/>
                  </a:lnTo>
                  <a:lnTo>
                    <a:pt x="157" y="293"/>
                  </a:lnTo>
                  <a:lnTo>
                    <a:pt x="200" y="293"/>
                  </a:lnTo>
                  <a:lnTo>
                    <a:pt x="221" y="297"/>
                  </a:lnTo>
                  <a:lnTo>
                    <a:pt x="246" y="300"/>
                  </a:lnTo>
                  <a:lnTo>
                    <a:pt x="289" y="293"/>
                  </a:lnTo>
                  <a:lnTo>
                    <a:pt x="329" y="293"/>
                  </a:lnTo>
                  <a:lnTo>
                    <a:pt x="350" y="289"/>
                  </a:lnTo>
                  <a:lnTo>
                    <a:pt x="386" y="282"/>
                  </a:lnTo>
                  <a:lnTo>
                    <a:pt x="397" y="279"/>
                  </a:lnTo>
                  <a:lnTo>
                    <a:pt x="407" y="279"/>
                  </a:lnTo>
                  <a:lnTo>
                    <a:pt x="465" y="268"/>
                  </a:lnTo>
                  <a:lnTo>
                    <a:pt x="522" y="264"/>
                  </a:lnTo>
                  <a:lnTo>
                    <a:pt x="533" y="261"/>
                  </a:lnTo>
                  <a:lnTo>
                    <a:pt x="543" y="254"/>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p>
          </p:txBody>
        </p:sp>
        <p:sp>
          <p:nvSpPr>
            <p:cNvPr id="6662" name="Freeform 36"/>
            <p:cNvSpPr>
              <a:spLocks noChangeAspect="1"/>
            </p:cNvSpPr>
            <p:nvPr/>
          </p:nvSpPr>
          <p:spPr bwMode="auto">
            <a:xfrm>
              <a:off x="4227" y="2399"/>
              <a:ext cx="463" cy="436"/>
            </a:xfrm>
            <a:custGeom>
              <a:avLst/>
              <a:gdLst>
                <a:gd name="T0" fmla="*/ 303 w 622"/>
                <a:gd name="T1" fmla="*/ 28 h 522"/>
                <a:gd name="T2" fmla="*/ 266 w 622"/>
                <a:gd name="T3" fmla="*/ 24 h 522"/>
                <a:gd name="T4" fmla="*/ 194 w 622"/>
                <a:gd name="T5" fmla="*/ 18 h 522"/>
                <a:gd name="T6" fmla="*/ 159 w 622"/>
                <a:gd name="T7" fmla="*/ 5 h 522"/>
                <a:gd name="T8" fmla="*/ 159 w 622"/>
                <a:gd name="T9" fmla="*/ 5 h 522"/>
                <a:gd name="T10" fmla="*/ 138 w 622"/>
                <a:gd name="T11" fmla="*/ 5 h 522"/>
                <a:gd name="T12" fmla="*/ 113 w 622"/>
                <a:gd name="T13" fmla="*/ 3 h 522"/>
                <a:gd name="T14" fmla="*/ 51 w 622"/>
                <a:gd name="T15" fmla="*/ 0 h 522"/>
                <a:gd name="T16" fmla="*/ 36 w 622"/>
                <a:gd name="T17" fmla="*/ 13 h 522"/>
                <a:gd name="T18" fmla="*/ 25 w 622"/>
                <a:gd name="T19" fmla="*/ 19 h 522"/>
                <a:gd name="T20" fmla="*/ 12 w 622"/>
                <a:gd name="T21" fmla="*/ 53 h 522"/>
                <a:gd name="T22" fmla="*/ 7 w 622"/>
                <a:gd name="T23" fmla="*/ 79 h 522"/>
                <a:gd name="T24" fmla="*/ 0 w 622"/>
                <a:gd name="T25" fmla="*/ 134 h 522"/>
                <a:gd name="T26" fmla="*/ 10 w 622"/>
                <a:gd name="T27" fmla="*/ 192 h 522"/>
                <a:gd name="T28" fmla="*/ 12 w 622"/>
                <a:gd name="T29" fmla="*/ 206 h 522"/>
                <a:gd name="T30" fmla="*/ 14 w 622"/>
                <a:gd name="T31" fmla="*/ 224 h 522"/>
                <a:gd name="T32" fmla="*/ 25 w 622"/>
                <a:gd name="T33" fmla="*/ 271 h 522"/>
                <a:gd name="T34" fmla="*/ 28 w 622"/>
                <a:gd name="T35" fmla="*/ 284 h 522"/>
                <a:gd name="T36" fmla="*/ 31 w 622"/>
                <a:gd name="T37" fmla="*/ 289 h 522"/>
                <a:gd name="T38" fmla="*/ 66 w 622"/>
                <a:gd name="T39" fmla="*/ 347 h 522"/>
                <a:gd name="T40" fmla="*/ 86 w 622"/>
                <a:gd name="T41" fmla="*/ 364 h 522"/>
                <a:gd name="T42" fmla="*/ 124 w 622"/>
                <a:gd name="T43" fmla="*/ 358 h 522"/>
                <a:gd name="T44" fmla="*/ 142 w 622"/>
                <a:gd name="T45" fmla="*/ 362 h 522"/>
                <a:gd name="T46" fmla="*/ 214 w 622"/>
                <a:gd name="T47" fmla="*/ 353 h 522"/>
                <a:gd name="T48" fmla="*/ 224 w 622"/>
                <a:gd name="T49" fmla="*/ 347 h 522"/>
                <a:gd name="T50" fmla="*/ 237 w 622"/>
                <a:gd name="T51" fmla="*/ 339 h 522"/>
                <a:gd name="T52" fmla="*/ 244 w 622"/>
                <a:gd name="T53" fmla="*/ 337 h 522"/>
                <a:gd name="T54" fmla="*/ 254 w 622"/>
                <a:gd name="T55" fmla="*/ 317 h 522"/>
                <a:gd name="T56" fmla="*/ 269 w 622"/>
                <a:gd name="T57" fmla="*/ 297 h 522"/>
                <a:gd name="T58" fmla="*/ 299 w 622"/>
                <a:gd name="T59" fmla="*/ 271 h 522"/>
                <a:gd name="T60" fmla="*/ 323 w 622"/>
                <a:gd name="T61" fmla="*/ 261 h 522"/>
                <a:gd name="T62" fmla="*/ 341 w 622"/>
                <a:gd name="T63" fmla="*/ 231 h 522"/>
                <a:gd name="T64" fmla="*/ 345 w 622"/>
                <a:gd name="T65" fmla="*/ 192 h 522"/>
                <a:gd name="T66" fmla="*/ 345 w 622"/>
                <a:gd name="T67" fmla="*/ 159 h 522"/>
                <a:gd name="T68" fmla="*/ 341 w 622"/>
                <a:gd name="T69" fmla="*/ 134 h 522"/>
                <a:gd name="T70" fmla="*/ 333 w 622"/>
                <a:gd name="T71" fmla="*/ 122 h 522"/>
                <a:gd name="T72" fmla="*/ 329 w 622"/>
                <a:gd name="T73" fmla="*/ 117 h 522"/>
                <a:gd name="T74" fmla="*/ 327 w 622"/>
                <a:gd name="T75" fmla="*/ 109 h 522"/>
                <a:gd name="T76" fmla="*/ 323 w 622"/>
                <a:gd name="T77" fmla="*/ 89 h 522"/>
                <a:gd name="T78" fmla="*/ 316 w 622"/>
                <a:gd name="T79" fmla="*/ 57 h 522"/>
                <a:gd name="T80" fmla="*/ 313 w 622"/>
                <a:gd name="T81" fmla="*/ 40 h 522"/>
                <a:gd name="T82" fmla="*/ 303 w 622"/>
                <a:gd name="T83" fmla="*/ 28 h 52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622"/>
                <a:gd name="T127" fmla="*/ 0 h 522"/>
                <a:gd name="T128" fmla="*/ 622 w 622"/>
                <a:gd name="T129" fmla="*/ 522 h 52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622" h="522">
                  <a:moveTo>
                    <a:pt x="547" y="39"/>
                  </a:moveTo>
                  <a:lnTo>
                    <a:pt x="547" y="39"/>
                  </a:lnTo>
                  <a:lnTo>
                    <a:pt x="515" y="35"/>
                  </a:lnTo>
                  <a:lnTo>
                    <a:pt x="479" y="35"/>
                  </a:lnTo>
                  <a:lnTo>
                    <a:pt x="408" y="39"/>
                  </a:lnTo>
                  <a:lnTo>
                    <a:pt x="350" y="25"/>
                  </a:lnTo>
                  <a:lnTo>
                    <a:pt x="293" y="14"/>
                  </a:lnTo>
                  <a:lnTo>
                    <a:pt x="286" y="7"/>
                  </a:lnTo>
                  <a:lnTo>
                    <a:pt x="286" y="14"/>
                  </a:lnTo>
                  <a:lnTo>
                    <a:pt x="286" y="7"/>
                  </a:lnTo>
                  <a:lnTo>
                    <a:pt x="286" y="14"/>
                  </a:lnTo>
                  <a:lnTo>
                    <a:pt x="250" y="7"/>
                  </a:lnTo>
                  <a:lnTo>
                    <a:pt x="218" y="7"/>
                  </a:lnTo>
                  <a:lnTo>
                    <a:pt x="204" y="3"/>
                  </a:lnTo>
                  <a:lnTo>
                    <a:pt x="193" y="0"/>
                  </a:lnTo>
                  <a:lnTo>
                    <a:pt x="93" y="0"/>
                  </a:lnTo>
                  <a:lnTo>
                    <a:pt x="64" y="21"/>
                  </a:lnTo>
                  <a:lnTo>
                    <a:pt x="64" y="18"/>
                  </a:lnTo>
                  <a:lnTo>
                    <a:pt x="61" y="21"/>
                  </a:lnTo>
                  <a:lnTo>
                    <a:pt x="46" y="28"/>
                  </a:lnTo>
                  <a:lnTo>
                    <a:pt x="28" y="57"/>
                  </a:lnTo>
                  <a:lnTo>
                    <a:pt x="21" y="75"/>
                  </a:lnTo>
                  <a:lnTo>
                    <a:pt x="18" y="93"/>
                  </a:lnTo>
                  <a:lnTo>
                    <a:pt x="14" y="114"/>
                  </a:lnTo>
                  <a:lnTo>
                    <a:pt x="0" y="135"/>
                  </a:lnTo>
                  <a:lnTo>
                    <a:pt x="0" y="193"/>
                  </a:lnTo>
                  <a:lnTo>
                    <a:pt x="7" y="211"/>
                  </a:lnTo>
                  <a:lnTo>
                    <a:pt x="18" y="275"/>
                  </a:lnTo>
                  <a:lnTo>
                    <a:pt x="21" y="282"/>
                  </a:lnTo>
                  <a:lnTo>
                    <a:pt x="21" y="296"/>
                  </a:lnTo>
                  <a:lnTo>
                    <a:pt x="25" y="300"/>
                  </a:lnTo>
                  <a:lnTo>
                    <a:pt x="25" y="321"/>
                  </a:lnTo>
                  <a:lnTo>
                    <a:pt x="32" y="357"/>
                  </a:lnTo>
                  <a:lnTo>
                    <a:pt x="46" y="389"/>
                  </a:lnTo>
                  <a:lnTo>
                    <a:pt x="46" y="400"/>
                  </a:lnTo>
                  <a:lnTo>
                    <a:pt x="50" y="407"/>
                  </a:lnTo>
                  <a:lnTo>
                    <a:pt x="57" y="407"/>
                  </a:lnTo>
                  <a:lnTo>
                    <a:pt x="57" y="414"/>
                  </a:lnTo>
                  <a:lnTo>
                    <a:pt x="89" y="454"/>
                  </a:lnTo>
                  <a:lnTo>
                    <a:pt x="118" y="497"/>
                  </a:lnTo>
                  <a:lnTo>
                    <a:pt x="136" y="511"/>
                  </a:lnTo>
                  <a:lnTo>
                    <a:pt x="154" y="522"/>
                  </a:lnTo>
                  <a:lnTo>
                    <a:pt x="204" y="522"/>
                  </a:lnTo>
                  <a:lnTo>
                    <a:pt x="225" y="514"/>
                  </a:lnTo>
                  <a:lnTo>
                    <a:pt x="240" y="518"/>
                  </a:lnTo>
                  <a:lnTo>
                    <a:pt x="257" y="518"/>
                  </a:lnTo>
                  <a:lnTo>
                    <a:pt x="286" y="507"/>
                  </a:lnTo>
                  <a:lnTo>
                    <a:pt x="386" y="507"/>
                  </a:lnTo>
                  <a:lnTo>
                    <a:pt x="397" y="500"/>
                  </a:lnTo>
                  <a:lnTo>
                    <a:pt x="404" y="497"/>
                  </a:lnTo>
                  <a:lnTo>
                    <a:pt x="422" y="489"/>
                  </a:lnTo>
                  <a:lnTo>
                    <a:pt x="429" y="486"/>
                  </a:lnTo>
                  <a:lnTo>
                    <a:pt x="429" y="482"/>
                  </a:lnTo>
                  <a:lnTo>
                    <a:pt x="440" y="482"/>
                  </a:lnTo>
                  <a:lnTo>
                    <a:pt x="447" y="468"/>
                  </a:lnTo>
                  <a:lnTo>
                    <a:pt x="458" y="454"/>
                  </a:lnTo>
                  <a:lnTo>
                    <a:pt x="468" y="436"/>
                  </a:lnTo>
                  <a:lnTo>
                    <a:pt x="486" y="425"/>
                  </a:lnTo>
                  <a:lnTo>
                    <a:pt x="515" y="404"/>
                  </a:lnTo>
                  <a:lnTo>
                    <a:pt x="540" y="389"/>
                  </a:lnTo>
                  <a:lnTo>
                    <a:pt x="561" y="386"/>
                  </a:lnTo>
                  <a:lnTo>
                    <a:pt x="583" y="375"/>
                  </a:lnTo>
                  <a:lnTo>
                    <a:pt x="601" y="357"/>
                  </a:lnTo>
                  <a:lnTo>
                    <a:pt x="615" y="332"/>
                  </a:lnTo>
                  <a:lnTo>
                    <a:pt x="622" y="304"/>
                  </a:lnTo>
                  <a:lnTo>
                    <a:pt x="622" y="275"/>
                  </a:lnTo>
                  <a:lnTo>
                    <a:pt x="619" y="253"/>
                  </a:lnTo>
                  <a:lnTo>
                    <a:pt x="622" y="228"/>
                  </a:lnTo>
                  <a:lnTo>
                    <a:pt x="619" y="203"/>
                  </a:lnTo>
                  <a:lnTo>
                    <a:pt x="615" y="193"/>
                  </a:lnTo>
                  <a:lnTo>
                    <a:pt x="608" y="182"/>
                  </a:lnTo>
                  <a:lnTo>
                    <a:pt x="601" y="175"/>
                  </a:lnTo>
                  <a:lnTo>
                    <a:pt x="601" y="168"/>
                  </a:lnTo>
                  <a:lnTo>
                    <a:pt x="594" y="168"/>
                  </a:lnTo>
                  <a:lnTo>
                    <a:pt x="594" y="161"/>
                  </a:lnTo>
                  <a:lnTo>
                    <a:pt x="590" y="157"/>
                  </a:lnTo>
                  <a:lnTo>
                    <a:pt x="583" y="146"/>
                  </a:lnTo>
                  <a:lnTo>
                    <a:pt x="583" y="128"/>
                  </a:lnTo>
                  <a:lnTo>
                    <a:pt x="579" y="114"/>
                  </a:lnTo>
                  <a:lnTo>
                    <a:pt x="569" y="82"/>
                  </a:lnTo>
                  <a:lnTo>
                    <a:pt x="569" y="71"/>
                  </a:lnTo>
                  <a:lnTo>
                    <a:pt x="565" y="57"/>
                  </a:lnTo>
                  <a:lnTo>
                    <a:pt x="558" y="46"/>
                  </a:lnTo>
                  <a:lnTo>
                    <a:pt x="547" y="39"/>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p>
          </p:txBody>
        </p:sp>
        <p:sp>
          <p:nvSpPr>
            <p:cNvPr id="6663" name="Line 37"/>
            <p:cNvSpPr>
              <a:spLocks noChangeAspect="1" noChangeShapeType="1"/>
            </p:cNvSpPr>
            <p:nvPr/>
          </p:nvSpPr>
          <p:spPr bwMode="auto">
            <a:xfrm>
              <a:off x="3993" y="2785"/>
              <a:ext cx="0" cy="1"/>
            </a:xfrm>
            <a:prstGeom prst="line">
              <a:avLst/>
            </a:prstGeom>
            <a:noFill/>
            <a:ln w="0">
              <a:solidFill>
                <a:srgbClr val="FFFFFF"/>
              </a:solidFill>
              <a:round/>
              <a:headEnd/>
              <a:tailEnd/>
            </a:ln>
          </p:spPr>
          <p:txBody>
            <a:bodyPr/>
            <a:lstStyle/>
            <a:p>
              <a:endParaRPr lang="en-US" dirty="0"/>
            </a:p>
          </p:txBody>
        </p:sp>
        <p:sp>
          <p:nvSpPr>
            <p:cNvPr id="6664" name="Freeform 38"/>
            <p:cNvSpPr>
              <a:spLocks noChangeAspect="1"/>
            </p:cNvSpPr>
            <p:nvPr/>
          </p:nvSpPr>
          <p:spPr bwMode="auto">
            <a:xfrm>
              <a:off x="4000" y="2785"/>
              <a:ext cx="11" cy="1"/>
            </a:xfrm>
            <a:custGeom>
              <a:avLst/>
              <a:gdLst>
                <a:gd name="T0" fmla="*/ 0 w 14"/>
                <a:gd name="T1" fmla="*/ 0 h 1"/>
                <a:gd name="T2" fmla="*/ 9 w 14"/>
                <a:gd name="T3" fmla="*/ 0 h 1"/>
                <a:gd name="T4" fmla="*/ 0 w 14"/>
                <a:gd name="T5" fmla="*/ 0 h 1"/>
                <a:gd name="T6" fmla="*/ 0 60000 65536"/>
                <a:gd name="T7" fmla="*/ 0 60000 65536"/>
                <a:gd name="T8" fmla="*/ 0 60000 65536"/>
                <a:gd name="T9" fmla="*/ 0 w 14"/>
                <a:gd name="T10" fmla="*/ 0 h 1"/>
                <a:gd name="T11" fmla="*/ 14 w 14"/>
                <a:gd name="T12" fmla="*/ 1 h 1"/>
              </a:gdLst>
              <a:ahLst/>
              <a:cxnLst>
                <a:cxn ang="T6">
                  <a:pos x="T0" y="T1"/>
                </a:cxn>
                <a:cxn ang="T7">
                  <a:pos x="T2" y="T3"/>
                </a:cxn>
                <a:cxn ang="T8">
                  <a:pos x="T4" y="T5"/>
                </a:cxn>
              </a:cxnLst>
              <a:rect l="T9" t="T10" r="T11" b="T12"/>
              <a:pathLst>
                <a:path w="14" h="1">
                  <a:moveTo>
                    <a:pt x="0" y="0"/>
                  </a:moveTo>
                  <a:lnTo>
                    <a:pt x="14" y="0"/>
                  </a:lnTo>
                  <a:lnTo>
                    <a:pt x="0" y="0"/>
                  </a:lnTo>
                  <a:close/>
                </a:path>
              </a:pathLst>
            </a:custGeom>
            <a:solidFill>
              <a:srgbClr val="FFFFFF"/>
            </a:solidFill>
            <a:ln w="0">
              <a:solidFill>
                <a:srgbClr val="FFFFFF"/>
              </a:solidFill>
              <a:prstDash val="solid"/>
              <a:round/>
              <a:headEnd/>
              <a:tailEnd/>
            </a:ln>
          </p:spPr>
          <p:txBody>
            <a:bodyPr/>
            <a:lstStyle/>
            <a:p>
              <a:endParaRPr lang="en-US" dirty="0"/>
            </a:p>
          </p:txBody>
        </p:sp>
        <p:sp>
          <p:nvSpPr>
            <p:cNvPr id="6665" name="Freeform 39"/>
            <p:cNvSpPr>
              <a:spLocks noChangeAspect="1"/>
            </p:cNvSpPr>
            <p:nvPr/>
          </p:nvSpPr>
          <p:spPr bwMode="auto">
            <a:xfrm>
              <a:off x="3078" y="2526"/>
              <a:ext cx="459" cy="259"/>
            </a:xfrm>
            <a:custGeom>
              <a:avLst/>
              <a:gdLst>
                <a:gd name="T0" fmla="*/ 335 w 615"/>
                <a:gd name="T1" fmla="*/ 162 h 308"/>
                <a:gd name="T2" fmla="*/ 339 w 615"/>
                <a:gd name="T3" fmla="*/ 157 h 308"/>
                <a:gd name="T4" fmla="*/ 343 w 615"/>
                <a:gd name="T5" fmla="*/ 140 h 308"/>
                <a:gd name="T6" fmla="*/ 339 w 615"/>
                <a:gd name="T7" fmla="*/ 119 h 308"/>
                <a:gd name="T8" fmla="*/ 335 w 615"/>
                <a:gd name="T9" fmla="*/ 99 h 308"/>
                <a:gd name="T10" fmla="*/ 317 w 615"/>
                <a:gd name="T11" fmla="*/ 71 h 308"/>
                <a:gd name="T12" fmla="*/ 313 w 615"/>
                <a:gd name="T13" fmla="*/ 59 h 308"/>
                <a:gd name="T14" fmla="*/ 303 w 615"/>
                <a:gd name="T15" fmla="*/ 48 h 308"/>
                <a:gd name="T16" fmla="*/ 279 w 615"/>
                <a:gd name="T17" fmla="*/ 38 h 308"/>
                <a:gd name="T18" fmla="*/ 257 w 615"/>
                <a:gd name="T19" fmla="*/ 13 h 308"/>
                <a:gd name="T20" fmla="*/ 228 w 615"/>
                <a:gd name="T21" fmla="*/ 6 h 308"/>
                <a:gd name="T22" fmla="*/ 211 w 615"/>
                <a:gd name="T23" fmla="*/ 3 h 308"/>
                <a:gd name="T24" fmla="*/ 175 w 615"/>
                <a:gd name="T25" fmla="*/ 0 h 308"/>
                <a:gd name="T26" fmla="*/ 148 w 615"/>
                <a:gd name="T27" fmla="*/ 8 h 308"/>
                <a:gd name="T28" fmla="*/ 90 w 615"/>
                <a:gd name="T29" fmla="*/ 11 h 308"/>
                <a:gd name="T30" fmla="*/ 84 w 615"/>
                <a:gd name="T31" fmla="*/ 8 h 308"/>
                <a:gd name="T32" fmla="*/ 62 w 615"/>
                <a:gd name="T33" fmla="*/ 11 h 308"/>
                <a:gd name="T34" fmla="*/ 40 w 615"/>
                <a:gd name="T35" fmla="*/ 15 h 308"/>
                <a:gd name="T36" fmla="*/ 30 w 615"/>
                <a:gd name="T37" fmla="*/ 20 h 308"/>
                <a:gd name="T38" fmla="*/ 24 w 615"/>
                <a:gd name="T39" fmla="*/ 46 h 308"/>
                <a:gd name="T40" fmla="*/ 6 w 615"/>
                <a:gd name="T41" fmla="*/ 112 h 308"/>
                <a:gd name="T42" fmla="*/ 0 w 615"/>
                <a:gd name="T43" fmla="*/ 157 h 308"/>
                <a:gd name="T44" fmla="*/ 4 w 615"/>
                <a:gd name="T45" fmla="*/ 166 h 308"/>
                <a:gd name="T46" fmla="*/ 6 w 615"/>
                <a:gd name="T47" fmla="*/ 177 h 308"/>
                <a:gd name="T48" fmla="*/ 14 w 615"/>
                <a:gd name="T49" fmla="*/ 184 h 308"/>
                <a:gd name="T50" fmla="*/ 44 w 615"/>
                <a:gd name="T51" fmla="*/ 198 h 308"/>
                <a:gd name="T52" fmla="*/ 90 w 615"/>
                <a:gd name="T53" fmla="*/ 207 h 308"/>
                <a:gd name="T54" fmla="*/ 142 w 615"/>
                <a:gd name="T55" fmla="*/ 218 h 308"/>
                <a:gd name="T56" fmla="*/ 253 w 615"/>
                <a:gd name="T57" fmla="*/ 200 h 308"/>
                <a:gd name="T58" fmla="*/ 275 w 615"/>
                <a:gd name="T59" fmla="*/ 195 h 308"/>
                <a:gd name="T60" fmla="*/ 297 w 615"/>
                <a:gd name="T61" fmla="*/ 184 h 308"/>
                <a:gd name="T62" fmla="*/ 335 w 615"/>
                <a:gd name="T63" fmla="*/ 162 h 30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15"/>
                <a:gd name="T97" fmla="*/ 0 h 308"/>
                <a:gd name="T98" fmla="*/ 615 w 615"/>
                <a:gd name="T99" fmla="*/ 308 h 30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15" h="308">
                  <a:moveTo>
                    <a:pt x="601" y="229"/>
                  </a:moveTo>
                  <a:lnTo>
                    <a:pt x="601" y="229"/>
                  </a:lnTo>
                  <a:lnTo>
                    <a:pt x="590" y="229"/>
                  </a:lnTo>
                  <a:lnTo>
                    <a:pt x="608" y="222"/>
                  </a:lnTo>
                  <a:lnTo>
                    <a:pt x="615" y="208"/>
                  </a:lnTo>
                  <a:lnTo>
                    <a:pt x="615" y="197"/>
                  </a:lnTo>
                  <a:lnTo>
                    <a:pt x="612" y="186"/>
                  </a:lnTo>
                  <a:lnTo>
                    <a:pt x="608" y="168"/>
                  </a:lnTo>
                  <a:lnTo>
                    <a:pt x="601" y="154"/>
                  </a:lnTo>
                  <a:lnTo>
                    <a:pt x="601" y="140"/>
                  </a:lnTo>
                  <a:lnTo>
                    <a:pt x="594" y="125"/>
                  </a:lnTo>
                  <a:lnTo>
                    <a:pt x="569" y="100"/>
                  </a:lnTo>
                  <a:lnTo>
                    <a:pt x="569" y="93"/>
                  </a:lnTo>
                  <a:lnTo>
                    <a:pt x="562" y="83"/>
                  </a:lnTo>
                  <a:lnTo>
                    <a:pt x="554" y="75"/>
                  </a:lnTo>
                  <a:lnTo>
                    <a:pt x="544" y="68"/>
                  </a:lnTo>
                  <a:lnTo>
                    <a:pt x="515" y="68"/>
                  </a:lnTo>
                  <a:lnTo>
                    <a:pt x="501" y="54"/>
                  </a:lnTo>
                  <a:lnTo>
                    <a:pt x="483" y="33"/>
                  </a:lnTo>
                  <a:lnTo>
                    <a:pt x="461" y="18"/>
                  </a:lnTo>
                  <a:lnTo>
                    <a:pt x="436" y="11"/>
                  </a:lnTo>
                  <a:lnTo>
                    <a:pt x="408" y="8"/>
                  </a:lnTo>
                  <a:lnTo>
                    <a:pt x="401" y="8"/>
                  </a:lnTo>
                  <a:lnTo>
                    <a:pt x="379" y="4"/>
                  </a:lnTo>
                  <a:lnTo>
                    <a:pt x="336" y="4"/>
                  </a:lnTo>
                  <a:lnTo>
                    <a:pt x="315" y="0"/>
                  </a:lnTo>
                  <a:lnTo>
                    <a:pt x="290" y="4"/>
                  </a:lnTo>
                  <a:lnTo>
                    <a:pt x="265" y="11"/>
                  </a:lnTo>
                  <a:lnTo>
                    <a:pt x="207" y="15"/>
                  </a:lnTo>
                  <a:lnTo>
                    <a:pt x="161" y="15"/>
                  </a:lnTo>
                  <a:lnTo>
                    <a:pt x="154" y="11"/>
                  </a:lnTo>
                  <a:lnTo>
                    <a:pt x="150" y="11"/>
                  </a:lnTo>
                  <a:lnTo>
                    <a:pt x="132" y="15"/>
                  </a:lnTo>
                  <a:lnTo>
                    <a:pt x="111" y="15"/>
                  </a:lnTo>
                  <a:lnTo>
                    <a:pt x="93" y="22"/>
                  </a:lnTo>
                  <a:lnTo>
                    <a:pt x="71" y="22"/>
                  </a:lnTo>
                  <a:lnTo>
                    <a:pt x="61" y="25"/>
                  </a:lnTo>
                  <a:lnTo>
                    <a:pt x="54" y="29"/>
                  </a:lnTo>
                  <a:lnTo>
                    <a:pt x="46" y="47"/>
                  </a:lnTo>
                  <a:lnTo>
                    <a:pt x="43" y="65"/>
                  </a:lnTo>
                  <a:lnTo>
                    <a:pt x="39" y="100"/>
                  </a:lnTo>
                  <a:lnTo>
                    <a:pt x="11" y="158"/>
                  </a:lnTo>
                  <a:lnTo>
                    <a:pt x="3" y="190"/>
                  </a:lnTo>
                  <a:lnTo>
                    <a:pt x="0" y="222"/>
                  </a:lnTo>
                  <a:lnTo>
                    <a:pt x="3" y="233"/>
                  </a:lnTo>
                  <a:lnTo>
                    <a:pt x="7" y="236"/>
                  </a:lnTo>
                  <a:lnTo>
                    <a:pt x="7" y="243"/>
                  </a:lnTo>
                  <a:lnTo>
                    <a:pt x="11" y="251"/>
                  </a:lnTo>
                  <a:lnTo>
                    <a:pt x="14" y="254"/>
                  </a:lnTo>
                  <a:lnTo>
                    <a:pt x="25" y="261"/>
                  </a:lnTo>
                  <a:lnTo>
                    <a:pt x="61" y="276"/>
                  </a:lnTo>
                  <a:lnTo>
                    <a:pt x="79" y="279"/>
                  </a:lnTo>
                  <a:lnTo>
                    <a:pt x="100" y="283"/>
                  </a:lnTo>
                  <a:lnTo>
                    <a:pt x="161" y="293"/>
                  </a:lnTo>
                  <a:lnTo>
                    <a:pt x="222" y="308"/>
                  </a:lnTo>
                  <a:lnTo>
                    <a:pt x="254" y="308"/>
                  </a:lnTo>
                  <a:lnTo>
                    <a:pt x="354" y="290"/>
                  </a:lnTo>
                  <a:lnTo>
                    <a:pt x="454" y="283"/>
                  </a:lnTo>
                  <a:lnTo>
                    <a:pt x="469" y="283"/>
                  </a:lnTo>
                  <a:lnTo>
                    <a:pt x="494" y="276"/>
                  </a:lnTo>
                  <a:lnTo>
                    <a:pt x="515" y="268"/>
                  </a:lnTo>
                  <a:lnTo>
                    <a:pt x="533" y="261"/>
                  </a:lnTo>
                  <a:lnTo>
                    <a:pt x="554" y="251"/>
                  </a:lnTo>
                  <a:lnTo>
                    <a:pt x="601" y="229"/>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p>
          </p:txBody>
        </p:sp>
        <p:sp>
          <p:nvSpPr>
            <p:cNvPr id="6666" name="Freeform 40"/>
            <p:cNvSpPr>
              <a:spLocks noChangeAspect="1"/>
            </p:cNvSpPr>
            <p:nvPr/>
          </p:nvSpPr>
          <p:spPr bwMode="auto">
            <a:xfrm>
              <a:off x="3532" y="2401"/>
              <a:ext cx="669" cy="375"/>
            </a:xfrm>
            <a:custGeom>
              <a:avLst/>
              <a:gdLst>
                <a:gd name="T0" fmla="*/ 451 w 898"/>
                <a:gd name="T1" fmla="*/ 294 h 447"/>
                <a:gd name="T2" fmla="*/ 457 w 898"/>
                <a:gd name="T3" fmla="*/ 289 h 447"/>
                <a:gd name="T4" fmla="*/ 475 w 898"/>
                <a:gd name="T5" fmla="*/ 279 h 447"/>
                <a:gd name="T6" fmla="*/ 498 w 898"/>
                <a:gd name="T7" fmla="*/ 247 h 447"/>
                <a:gd name="T8" fmla="*/ 496 w 898"/>
                <a:gd name="T9" fmla="*/ 214 h 447"/>
                <a:gd name="T10" fmla="*/ 491 w 898"/>
                <a:gd name="T11" fmla="*/ 161 h 447"/>
                <a:gd name="T12" fmla="*/ 473 w 898"/>
                <a:gd name="T13" fmla="*/ 101 h 447"/>
                <a:gd name="T14" fmla="*/ 471 w 898"/>
                <a:gd name="T15" fmla="*/ 70 h 447"/>
                <a:gd name="T16" fmla="*/ 447 w 898"/>
                <a:gd name="T17" fmla="*/ 35 h 447"/>
                <a:gd name="T18" fmla="*/ 378 w 898"/>
                <a:gd name="T19" fmla="*/ 30 h 447"/>
                <a:gd name="T20" fmla="*/ 314 w 898"/>
                <a:gd name="T21" fmla="*/ 13 h 447"/>
                <a:gd name="T22" fmla="*/ 262 w 898"/>
                <a:gd name="T23" fmla="*/ 8 h 447"/>
                <a:gd name="T24" fmla="*/ 217 w 898"/>
                <a:gd name="T25" fmla="*/ 8 h 447"/>
                <a:gd name="T26" fmla="*/ 200 w 898"/>
                <a:gd name="T27" fmla="*/ 3 h 447"/>
                <a:gd name="T28" fmla="*/ 171 w 898"/>
                <a:gd name="T29" fmla="*/ 3 h 447"/>
                <a:gd name="T30" fmla="*/ 139 w 898"/>
                <a:gd name="T31" fmla="*/ 13 h 447"/>
                <a:gd name="T32" fmla="*/ 123 w 898"/>
                <a:gd name="T33" fmla="*/ 35 h 447"/>
                <a:gd name="T34" fmla="*/ 115 w 898"/>
                <a:gd name="T35" fmla="*/ 46 h 447"/>
                <a:gd name="T36" fmla="*/ 101 w 898"/>
                <a:gd name="T37" fmla="*/ 64 h 447"/>
                <a:gd name="T38" fmla="*/ 80 w 898"/>
                <a:gd name="T39" fmla="*/ 76 h 447"/>
                <a:gd name="T40" fmla="*/ 60 w 898"/>
                <a:gd name="T41" fmla="*/ 83 h 447"/>
                <a:gd name="T42" fmla="*/ 20 w 898"/>
                <a:gd name="T43" fmla="*/ 101 h 447"/>
                <a:gd name="T44" fmla="*/ 10 w 898"/>
                <a:gd name="T45" fmla="*/ 121 h 447"/>
                <a:gd name="T46" fmla="*/ 4 w 898"/>
                <a:gd name="T47" fmla="*/ 146 h 447"/>
                <a:gd name="T48" fmla="*/ 0 w 898"/>
                <a:gd name="T49" fmla="*/ 191 h 447"/>
                <a:gd name="T50" fmla="*/ 4 w 898"/>
                <a:gd name="T51" fmla="*/ 229 h 447"/>
                <a:gd name="T52" fmla="*/ 36 w 898"/>
                <a:gd name="T53" fmla="*/ 239 h 447"/>
                <a:gd name="T54" fmla="*/ 68 w 898"/>
                <a:gd name="T55" fmla="*/ 267 h 447"/>
                <a:gd name="T56" fmla="*/ 101 w 898"/>
                <a:gd name="T57" fmla="*/ 289 h 447"/>
                <a:gd name="T58" fmla="*/ 125 w 898"/>
                <a:gd name="T59" fmla="*/ 292 h 447"/>
                <a:gd name="T60" fmla="*/ 175 w 898"/>
                <a:gd name="T61" fmla="*/ 294 h 447"/>
                <a:gd name="T62" fmla="*/ 254 w 898"/>
                <a:gd name="T63" fmla="*/ 310 h 447"/>
                <a:gd name="T64" fmla="*/ 332 w 898"/>
                <a:gd name="T65" fmla="*/ 315 h 447"/>
                <a:gd name="T66" fmla="*/ 393 w 898"/>
                <a:gd name="T67" fmla="*/ 307 h 447"/>
                <a:gd name="T68" fmla="*/ 419 w 898"/>
                <a:gd name="T69" fmla="*/ 299 h 447"/>
                <a:gd name="T70" fmla="*/ 429 w 898"/>
                <a:gd name="T71" fmla="*/ 294 h 447"/>
                <a:gd name="T72" fmla="*/ 449 w 898"/>
                <a:gd name="T73" fmla="*/ 292 h 447"/>
                <a:gd name="T74" fmla="*/ 451 w 898"/>
                <a:gd name="T75" fmla="*/ 294 h 4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98"/>
                <a:gd name="T115" fmla="*/ 0 h 447"/>
                <a:gd name="T116" fmla="*/ 898 w 898"/>
                <a:gd name="T117" fmla="*/ 447 h 44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98" h="447">
                  <a:moveTo>
                    <a:pt x="812" y="418"/>
                  </a:moveTo>
                  <a:lnTo>
                    <a:pt x="812" y="418"/>
                  </a:lnTo>
                  <a:lnTo>
                    <a:pt x="812" y="411"/>
                  </a:lnTo>
                  <a:lnTo>
                    <a:pt x="823" y="411"/>
                  </a:lnTo>
                  <a:lnTo>
                    <a:pt x="844" y="404"/>
                  </a:lnTo>
                  <a:lnTo>
                    <a:pt x="855" y="397"/>
                  </a:lnTo>
                  <a:lnTo>
                    <a:pt x="884" y="368"/>
                  </a:lnTo>
                  <a:lnTo>
                    <a:pt x="898" y="351"/>
                  </a:lnTo>
                  <a:lnTo>
                    <a:pt x="898" y="326"/>
                  </a:lnTo>
                  <a:lnTo>
                    <a:pt x="894" y="304"/>
                  </a:lnTo>
                  <a:lnTo>
                    <a:pt x="880" y="258"/>
                  </a:lnTo>
                  <a:lnTo>
                    <a:pt x="884" y="229"/>
                  </a:lnTo>
                  <a:lnTo>
                    <a:pt x="877" y="200"/>
                  </a:lnTo>
                  <a:lnTo>
                    <a:pt x="852" y="143"/>
                  </a:lnTo>
                  <a:lnTo>
                    <a:pt x="848" y="115"/>
                  </a:lnTo>
                  <a:lnTo>
                    <a:pt x="848" y="100"/>
                  </a:lnTo>
                  <a:lnTo>
                    <a:pt x="844" y="90"/>
                  </a:lnTo>
                  <a:lnTo>
                    <a:pt x="805" y="50"/>
                  </a:lnTo>
                  <a:lnTo>
                    <a:pt x="737" y="50"/>
                  </a:lnTo>
                  <a:lnTo>
                    <a:pt x="680" y="43"/>
                  </a:lnTo>
                  <a:lnTo>
                    <a:pt x="623" y="32"/>
                  </a:lnTo>
                  <a:lnTo>
                    <a:pt x="565" y="18"/>
                  </a:lnTo>
                  <a:lnTo>
                    <a:pt x="551" y="18"/>
                  </a:lnTo>
                  <a:lnTo>
                    <a:pt x="472" y="11"/>
                  </a:lnTo>
                  <a:lnTo>
                    <a:pt x="390" y="4"/>
                  </a:lnTo>
                  <a:lnTo>
                    <a:pt x="390" y="11"/>
                  </a:lnTo>
                  <a:lnTo>
                    <a:pt x="390" y="4"/>
                  </a:lnTo>
                  <a:lnTo>
                    <a:pt x="361" y="4"/>
                  </a:lnTo>
                  <a:lnTo>
                    <a:pt x="333" y="0"/>
                  </a:lnTo>
                  <a:lnTo>
                    <a:pt x="308" y="4"/>
                  </a:lnTo>
                  <a:lnTo>
                    <a:pt x="261" y="11"/>
                  </a:lnTo>
                  <a:lnTo>
                    <a:pt x="250" y="18"/>
                  </a:lnTo>
                  <a:lnTo>
                    <a:pt x="240" y="29"/>
                  </a:lnTo>
                  <a:lnTo>
                    <a:pt x="222" y="50"/>
                  </a:lnTo>
                  <a:lnTo>
                    <a:pt x="215" y="54"/>
                  </a:lnTo>
                  <a:lnTo>
                    <a:pt x="208" y="65"/>
                  </a:lnTo>
                  <a:lnTo>
                    <a:pt x="193" y="75"/>
                  </a:lnTo>
                  <a:lnTo>
                    <a:pt x="183" y="90"/>
                  </a:lnTo>
                  <a:lnTo>
                    <a:pt x="161" y="104"/>
                  </a:lnTo>
                  <a:lnTo>
                    <a:pt x="143" y="107"/>
                  </a:lnTo>
                  <a:lnTo>
                    <a:pt x="129" y="111"/>
                  </a:lnTo>
                  <a:lnTo>
                    <a:pt x="107" y="118"/>
                  </a:lnTo>
                  <a:lnTo>
                    <a:pt x="57" y="132"/>
                  </a:lnTo>
                  <a:lnTo>
                    <a:pt x="36" y="143"/>
                  </a:lnTo>
                  <a:lnTo>
                    <a:pt x="22" y="165"/>
                  </a:lnTo>
                  <a:lnTo>
                    <a:pt x="18" y="172"/>
                  </a:lnTo>
                  <a:lnTo>
                    <a:pt x="14" y="172"/>
                  </a:lnTo>
                  <a:lnTo>
                    <a:pt x="7" y="208"/>
                  </a:lnTo>
                  <a:lnTo>
                    <a:pt x="7" y="250"/>
                  </a:lnTo>
                  <a:lnTo>
                    <a:pt x="0" y="272"/>
                  </a:lnTo>
                  <a:lnTo>
                    <a:pt x="0" y="304"/>
                  </a:lnTo>
                  <a:lnTo>
                    <a:pt x="7" y="326"/>
                  </a:lnTo>
                  <a:lnTo>
                    <a:pt x="22" y="340"/>
                  </a:lnTo>
                  <a:lnTo>
                    <a:pt x="64" y="340"/>
                  </a:lnTo>
                  <a:lnTo>
                    <a:pt x="86" y="351"/>
                  </a:lnTo>
                  <a:lnTo>
                    <a:pt x="122" y="379"/>
                  </a:lnTo>
                  <a:lnTo>
                    <a:pt x="154" y="397"/>
                  </a:lnTo>
                  <a:lnTo>
                    <a:pt x="183" y="411"/>
                  </a:lnTo>
                  <a:lnTo>
                    <a:pt x="204" y="411"/>
                  </a:lnTo>
                  <a:lnTo>
                    <a:pt x="225" y="415"/>
                  </a:lnTo>
                  <a:lnTo>
                    <a:pt x="261" y="418"/>
                  </a:lnTo>
                  <a:lnTo>
                    <a:pt x="315" y="418"/>
                  </a:lnTo>
                  <a:lnTo>
                    <a:pt x="390" y="429"/>
                  </a:lnTo>
                  <a:lnTo>
                    <a:pt x="458" y="440"/>
                  </a:lnTo>
                  <a:lnTo>
                    <a:pt x="530" y="447"/>
                  </a:lnTo>
                  <a:lnTo>
                    <a:pt x="598" y="447"/>
                  </a:lnTo>
                  <a:lnTo>
                    <a:pt x="673" y="443"/>
                  </a:lnTo>
                  <a:lnTo>
                    <a:pt x="708" y="436"/>
                  </a:lnTo>
                  <a:lnTo>
                    <a:pt x="744" y="426"/>
                  </a:lnTo>
                  <a:lnTo>
                    <a:pt x="755" y="426"/>
                  </a:lnTo>
                  <a:lnTo>
                    <a:pt x="762" y="422"/>
                  </a:lnTo>
                  <a:lnTo>
                    <a:pt x="773" y="418"/>
                  </a:lnTo>
                  <a:lnTo>
                    <a:pt x="798" y="418"/>
                  </a:lnTo>
                  <a:lnTo>
                    <a:pt x="809" y="415"/>
                  </a:lnTo>
                  <a:lnTo>
                    <a:pt x="812" y="415"/>
                  </a:lnTo>
                  <a:lnTo>
                    <a:pt x="812" y="418"/>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p>
          </p:txBody>
        </p:sp>
        <p:sp>
          <p:nvSpPr>
            <p:cNvPr id="6667" name="Freeform 41"/>
            <p:cNvSpPr>
              <a:spLocks noChangeAspect="1"/>
            </p:cNvSpPr>
            <p:nvPr/>
          </p:nvSpPr>
          <p:spPr bwMode="auto">
            <a:xfrm>
              <a:off x="4057" y="2776"/>
              <a:ext cx="5" cy="0"/>
            </a:xfrm>
            <a:custGeom>
              <a:avLst/>
              <a:gdLst>
                <a:gd name="T0" fmla="*/ 0 w 7"/>
                <a:gd name="T1" fmla="*/ 0 w 7"/>
                <a:gd name="T2" fmla="*/ 4 w 7"/>
                <a:gd name="T3" fmla="*/ 0 w 7"/>
                <a:gd name="T4" fmla="*/ 0 60000 65536"/>
                <a:gd name="T5" fmla="*/ 0 60000 65536"/>
                <a:gd name="T6" fmla="*/ 0 60000 65536"/>
                <a:gd name="T7" fmla="*/ 0 60000 65536"/>
                <a:gd name="T8" fmla="*/ 0 w 7"/>
                <a:gd name="T9" fmla="*/ 7 w 7"/>
              </a:gdLst>
              <a:ahLst/>
              <a:cxnLst>
                <a:cxn ang="T4">
                  <a:pos x="T0" y="0"/>
                </a:cxn>
                <a:cxn ang="T5">
                  <a:pos x="T1" y="0"/>
                </a:cxn>
                <a:cxn ang="T6">
                  <a:pos x="T2" y="0"/>
                </a:cxn>
                <a:cxn ang="T7">
                  <a:pos x="T3" y="0"/>
                </a:cxn>
              </a:cxnLst>
              <a:rect l="T8" t="0" r="T9" b="0"/>
              <a:pathLst>
                <a:path w="7">
                  <a:moveTo>
                    <a:pt x="0" y="0"/>
                  </a:moveTo>
                  <a:lnTo>
                    <a:pt x="0" y="0"/>
                  </a:lnTo>
                  <a:lnTo>
                    <a:pt x="7" y="0"/>
                  </a:lnTo>
                  <a:lnTo>
                    <a:pt x="0" y="0"/>
                  </a:lnTo>
                  <a:close/>
                </a:path>
              </a:pathLst>
            </a:custGeom>
            <a:solidFill>
              <a:srgbClr val="FFFFFF"/>
            </a:solidFill>
            <a:ln w="0">
              <a:solidFill>
                <a:srgbClr val="FFFFFF"/>
              </a:solidFill>
              <a:prstDash val="solid"/>
              <a:round/>
              <a:headEnd/>
              <a:tailEnd/>
            </a:ln>
          </p:spPr>
          <p:txBody>
            <a:bodyPr/>
            <a:lstStyle/>
            <a:p>
              <a:endParaRPr lang="en-US" dirty="0"/>
            </a:p>
          </p:txBody>
        </p:sp>
        <p:sp>
          <p:nvSpPr>
            <p:cNvPr id="6668" name="Line 42"/>
            <p:cNvSpPr>
              <a:spLocks noChangeAspect="1" noChangeShapeType="1"/>
            </p:cNvSpPr>
            <p:nvPr/>
          </p:nvSpPr>
          <p:spPr bwMode="auto">
            <a:xfrm>
              <a:off x="4869" y="2596"/>
              <a:ext cx="1" cy="1"/>
            </a:xfrm>
            <a:prstGeom prst="line">
              <a:avLst/>
            </a:prstGeom>
            <a:noFill/>
            <a:ln w="0">
              <a:solidFill>
                <a:srgbClr val="000000"/>
              </a:solidFill>
              <a:round/>
              <a:headEnd/>
              <a:tailEnd/>
            </a:ln>
          </p:spPr>
          <p:txBody>
            <a:bodyPr/>
            <a:lstStyle/>
            <a:p>
              <a:endParaRPr lang="en-US" dirty="0"/>
            </a:p>
          </p:txBody>
        </p:sp>
        <p:sp>
          <p:nvSpPr>
            <p:cNvPr id="6669" name="Freeform 43"/>
            <p:cNvSpPr>
              <a:spLocks noChangeAspect="1"/>
            </p:cNvSpPr>
            <p:nvPr/>
          </p:nvSpPr>
          <p:spPr bwMode="auto">
            <a:xfrm>
              <a:off x="4675" y="2324"/>
              <a:ext cx="456" cy="248"/>
            </a:xfrm>
            <a:custGeom>
              <a:avLst/>
              <a:gdLst>
                <a:gd name="T0" fmla="*/ 101 w 612"/>
                <a:gd name="T1" fmla="*/ 207 h 297"/>
                <a:gd name="T2" fmla="*/ 135 w 612"/>
                <a:gd name="T3" fmla="*/ 202 h 297"/>
                <a:gd name="T4" fmla="*/ 169 w 612"/>
                <a:gd name="T5" fmla="*/ 202 h 297"/>
                <a:gd name="T6" fmla="*/ 173 w 612"/>
                <a:gd name="T7" fmla="*/ 197 h 297"/>
                <a:gd name="T8" fmla="*/ 268 w 612"/>
                <a:gd name="T9" fmla="*/ 187 h 297"/>
                <a:gd name="T10" fmla="*/ 280 w 612"/>
                <a:gd name="T11" fmla="*/ 187 h 297"/>
                <a:gd name="T12" fmla="*/ 290 w 612"/>
                <a:gd name="T13" fmla="*/ 185 h 297"/>
                <a:gd name="T14" fmla="*/ 306 w 612"/>
                <a:gd name="T15" fmla="*/ 180 h 297"/>
                <a:gd name="T16" fmla="*/ 314 w 612"/>
                <a:gd name="T17" fmla="*/ 170 h 297"/>
                <a:gd name="T18" fmla="*/ 321 w 612"/>
                <a:gd name="T19" fmla="*/ 163 h 297"/>
                <a:gd name="T20" fmla="*/ 332 w 612"/>
                <a:gd name="T21" fmla="*/ 154 h 297"/>
                <a:gd name="T22" fmla="*/ 335 w 612"/>
                <a:gd name="T23" fmla="*/ 152 h 297"/>
                <a:gd name="T24" fmla="*/ 335 w 612"/>
                <a:gd name="T25" fmla="*/ 150 h 297"/>
                <a:gd name="T26" fmla="*/ 340 w 612"/>
                <a:gd name="T27" fmla="*/ 145 h 297"/>
                <a:gd name="T28" fmla="*/ 340 w 612"/>
                <a:gd name="T29" fmla="*/ 137 h 297"/>
                <a:gd name="T30" fmla="*/ 335 w 612"/>
                <a:gd name="T31" fmla="*/ 115 h 297"/>
                <a:gd name="T32" fmla="*/ 332 w 612"/>
                <a:gd name="T33" fmla="*/ 95 h 297"/>
                <a:gd name="T34" fmla="*/ 332 w 612"/>
                <a:gd name="T35" fmla="*/ 85 h 297"/>
                <a:gd name="T36" fmla="*/ 328 w 612"/>
                <a:gd name="T37" fmla="*/ 75 h 297"/>
                <a:gd name="T38" fmla="*/ 323 w 612"/>
                <a:gd name="T39" fmla="*/ 68 h 297"/>
                <a:gd name="T40" fmla="*/ 317 w 612"/>
                <a:gd name="T41" fmla="*/ 63 h 297"/>
                <a:gd name="T42" fmla="*/ 314 w 612"/>
                <a:gd name="T43" fmla="*/ 57 h 297"/>
                <a:gd name="T44" fmla="*/ 308 w 612"/>
                <a:gd name="T45" fmla="*/ 57 h 297"/>
                <a:gd name="T46" fmla="*/ 306 w 612"/>
                <a:gd name="T47" fmla="*/ 53 h 297"/>
                <a:gd name="T48" fmla="*/ 294 w 612"/>
                <a:gd name="T49" fmla="*/ 53 h 297"/>
                <a:gd name="T50" fmla="*/ 286 w 612"/>
                <a:gd name="T51" fmla="*/ 48 h 297"/>
                <a:gd name="T52" fmla="*/ 284 w 612"/>
                <a:gd name="T53" fmla="*/ 48 h 297"/>
                <a:gd name="T54" fmla="*/ 278 w 612"/>
                <a:gd name="T55" fmla="*/ 45 h 297"/>
                <a:gd name="T56" fmla="*/ 276 w 612"/>
                <a:gd name="T57" fmla="*/ 43 h 297"/>
                <a:gd name="T58" fmla="*/ 270 w 612"/>
                <a:gd name="T59" fmla="*/ 30 h 297"/>
                <a:gd name="T60" fmla="*/ 254 w 612"/>
                <a:gd name="T61" fmla="*/ 11 h 297"/>
                <a:gd name="T62" fmla="*/ 246 w 612"/>
                <a:gd name="T63" fmla="*/ 5 h 297"/>
                <a:gd name="T64" fmla="*/ 234 w 612"/>
                <a:gd name="T65" fmla="*/ 0 h 297"/>
                <a:gd name="T66" fmla="*/ 221 w 612"/>
                <a:gd name="T67" fmla="*/ 0 h 297"/>
                <a:gd name="T68" fmla="*/ 210 w 612"/>
                <a:gd name="T69" fmla="*/ 5 h 297"/>
                <a:gd name="T70" fmla="*/ 179 w 612"/>
                <a:gd name="T71" fmla="*/ 5 h 297"/>
                <a:gd name="T72" fmla="*/ 159 w 612"/>
                <a:gd name="T73" fmla="*/ 3 h 297"/>
                <a:gd name="T74" fmla="*/ 141 w 612"/>
                <a:gd name="T75" fmla="*/ 5 h 297"/>
                <a:gd name="T76" fmla="*/ 101 w 612"/>
                <a:gd name="T77" fmla="*/ 11 h 297"/>
                <a:gd name="T78" fmla="*/ 38 w 612"/>
                <a:gd name="T79" fmla="*/ 11 h 297"/>
                <a:gd name="T80" fmla="*/ 31 w 612"/>
                <a:gd name="T81" fmla="*/ 13 h 297"/>
                <a:gd name="T82" fmla="*/ 24 w 612"/>
                <a:gd name="T83" fmla="*/ 15 h 297"/>
                <a:gd name="T84" fmla="*/ 24 w 612"/>
                <a:gd name="T85" fmla="*/ 23 h 297"/>
                <a:gd name="T86" fmla="*/ 20 w 612"/>
                <a:gd name="T87" fmla="*/ 33 h 297"/>
                <a:gd name="T88" fmla="*/ 20 w 612"/>
                <a:gd name="T89" fmla="*/ 48 h 297"/>
                <a:gd name="T90" fmla="*/ 18 w 612"/>
                <a:gd name="T91" fmla="*/ 68 h 297"/>
                <a:gd name="T92" fmla="*/ 14 w 612"/>
                <a:gd name="T93" fmla="*/ 87 h 297"/>
                <a:gd name="T94" fmla="*/ 0 w 612"/>
                <a:gd name="T95" fmla="*/ 122 h 297"/>
                <a:gd name="T96" fmla="*/ 0 w 612"/>
                <a:gd name="T97" fmla="*/ 159 h 297"/>
                <a:gd name="T98" fmla="*/ 1 w 612"/>
                <a:gd name="T99" fmla="*/ 164 h 297"/>
                <a:gd name="T100" fmla="*/ 7 w 612"/>
                <a:gd name="T101" fmla="*/ 170 h 297"/>
                <a:gd name="T102" fmla="*/ 14 w 612"/>
                <a:gd name="T103" fmla="*/ 172 h 297"/>
                <a:gd name="T104" fmla="*/ 16 w 612"/>
                <a:gd name="T105" fmla="*/ 175 h 297"/>
                <a:gd name="T106" fmla="*/ 36 w 612"/>
                <a:gd name="T107" fmla="*/ 187 h 297"/>
                <a:gd name="T108" fmla="*/ 54 w 612"/>
                <a:gd name="T109" fmla="*/ 197 h 297"/>
                <a:gd name="T110" fmla="*/ 72 w 612"/>
                <a:gd name="T111" fmla="*/ 197 h 297"/>
                <a:gd name="T112" fmla="*/ 83 w 612"/>
                <a:gd name="T113" fmla="*/ 202 h 297"/>
                <a:gd name="T114" fmla="*/ 93 w 612"/>
                <a:gd name="T115" fmla="*/ 205 h 297"/>
                <a:gd name="T116" fmla="*/ 97 w 612"/>
                <a:gd name="T117" fmla="*/ 205 h 297"/>
                <a:gd name="T118" fmla="*/ 101 w 612"/>
                <a:gd name="T119" fmla="*/ 207 h 29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12"/>
                <a:gd name="T181" fmla="*/ 0 h 297"/>
                <a:gd name="T182" fmla="*/ 612 w 612"/>
                <a:gd name="T183" fmla="*/ 297 h 29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12" h="297">
                  <a:moveTo>
                    <a:pt x="182" y="297"/>
                  </a:moveTo>
                  <a:lnTo>
                    <a:pt x="243" y="290"/>
                  </a:lnTo>
                  <a:lnTo>
                    <a:pt x="304" y="290"/>
                  </a:lnTo>
                  <a:lnTo>
                    <a:pt x="311" y="283"/>
                  </a:lnTo>
                  <a:lnTo>
                    <a:pt x="483" y="268"/>
                  </a:lnTo>
                  <a:lnTo>
                    <a:pt x="504" y="268"/>
                  </a:lnTo>
                  <a:lnTo>
                    <a:pt x="522" y="265"/>
                  </a:lnTo>
                  <a:lnTo>
                    <a:pt x="551" y="258"/>
                  </a:lnTo>
                  <a:lnTo>
                    <a:pt x="565" y="243"/>
                  </a:lnTo>
                  <a:lnTo>
                    <a:pt x="579" y="233"/>
                  </a:lnTo>
                  <a:lnTo>
                    <a:pt x="597" y="222"/>
                  </a:lnTo>
                  <a:lnTo>
                    <a:pt x="604" y="218"/>
                  </a:lnTo>
                  <a:lnTo>
                    <a:pt x="604" y="215"/>
                  </a:lnTo>
                  <a:lnTo>
                    <a:pt x="612" y="208"/>
                  </a:lnTo>
                  <a:lnTo>
                    <a:pt x="612" y="197"/>
                  </a:lnTo>
                  <a:lnTo>
                    <a:pt x="604" y="165"/>
                  </a:lnTo>
                  <a:lnTo>
                    <a:pt x="597" y="136"/>
                  </a:lnTo>
                  <a:lnTo>
                    <a:pt x="597" y="122"/>
                  </a:lnTo>
                  <a:lnTo>
                    <a:pt x="590" y="108"/>
                  </a:lnTo>
                  <a:lnTo>
                    <a:pt x="583" y="97"/>
                  </a:lnTo>
                  <a:lnTo>
                    <a:pt x="572" y="90"/>
                  </a:lnTo>
                  <a:lnTo>
                    <a:pt x="565" y="82"/>
                  </a:lnTo>
                  <a:lnTo>
                    <a:pt x="554" y="82"/>
                  </a:lnTo>
                  <a:lnTo>
                    <a:pt x="551" y="75"/>
                  </a:lnTo>
                  <a:lnTo>
                    <a:pt x="529" y="75"/>
                  </a:lnTo>
                  <a:lnTo>
                    <a:pt x="515" y="68"/>
                  </a:lnTo>
                  <a:lnTo>
                    <a:pt x="511" y="68"/>
                  </a:lnTo>
                  <a:lnTo>
                    <a:pt x="501" y="65"/>
                  </a:lnTo>
                  <a:lnTo>
                    <a:pt x="497" y="61"/>
                  </a:lnTo>
                  <a:lnTo>
                    <a:pt x="486" y="43"/>
                  </a:lnTo>
                  <a:lnTo>
                    <a:pt x="458" y="15"/>
                  </a:lnTo>
                  <a:lnTo>
                    <a:pt x="443" y="7"/>
                  </a:lnTo>
                  <a:lnTo>
                    <a:pt x="422" y="0"/>
                  </a:lnTo>
                  <a:lnTo>
                    <a:pt x="397" y="0"/>
                  </a:lnTo>
                  <a:lnTo>
                    <a:pt x="379" y="7"/>
                  </a:lnTo>
                  <a:lnTo>
                    <a:pt x="322" y="7"/>
                  </a:lnTo>
                  <a:lnTo>
                    <a:pt x="286" y="4"/>
                  </a:lnTo>
                  <a:lnTo>
                    <a:pt x="254" y="7"/>
                  </a:lnTo>
                  <a:lnTo>
                    <a:pt x="182" y="15"/>
                  </a:lnTo>
                  <a:lnTo>
                    <a:pt x="68" y="15"/>
                  </a:lnTo>
                  <a:lnTo>
                    <a:pt x="57" y="18"/>
                  </a:lnTo>
                  <a:lnTo>
                    <a:pt x="43" y="22"/>
                  </a:lnTo>
                  <a:lnTo>
                    <a:pt x="43" y="32"/>
                  </a:lnTo>
                  <a:lnTo>
                    <a:pt x="36" y="47"/>
                  </a:lnTo>
                  <a:lnTo>
                    <a:pt x="36" y="68"/>
                  </a:lnTo>
                  <a:lnTo>
                    <a:pt x="32" y="97"/>
                  </a:lnTo>
                  <a:lnTo>
                    <a:pt x="25" y="125"/>
                  </a:lnTo>
                  <a:lnTo>
                    <a:pt x="0" y="175"/>
                  </a:lnTo>
                  <a:lnTo>
                    <a:pt x="0" y="229"/>
                  </a:lnTo>
                  <a:lnTo>
                    <a:pt x="3" y="236"/>
                  </a:lnTo>
                  <a:lnTo>
                    <a:pt x="14" y="243"/>
                  </a:lnTo>
                  <a:lnTo>
                    <a:pt x="25" y="247"/>
                  </a:lnTo>
                  <a:lnTo>
                    <a:pt x="28" y="251"/>
                  </a:lnTo>
                  <a:lnTo>
                    <a:pt x="64" y="268"/>
                  </a:lnTo>
                  <a:lnTo>
                    <a:pt x="96" y="283"/>
                  </a:lnTo>
                  <a:lnTo>
                    <a:pt x="129" y="283"/>
                  </a:lnTo>
                  <a:lnTo>
                    <a:pt x="150" y="290"/>
                  </a:lnTo>
                  <a:lnTo>
                    <a:pt x="168" y="293"/>
                  </a:lnTo>
                  <a:lnTo>
                    <a:pt x="175" y="293"/>
                  </a:lnTo>
                  <a:lnTo>
                    <a:pt x="182" y="297"/>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p>
          </p:txBody>
        </p:sp>
        <p:sp>
          <p:nvSpPr>
            <p:cNvPr id="6670" name="Freeform 44"/>
            <p:cNvSpPr>
              <a:spLocks noChangeAspect="1"/>
            </p:cNvSpPr>
            <p:nvPr/>
          </p:nvSpPr>
          <p:spPr bwMode="auto">
            <a:xfrm>
              <a:off x="3359" y="2501"/>
              <a:ext cx="24" cy="0"/>
            </a:xfrm>
            <a:custGeom>
              <a:avLst/>
              <a:gdLst>
                <a:gd name="T0" fmla="*/ 18 w 32"/>
                <a:gd name="T1" fmla="*/ 0 w 32"/>
                <a:gd name="T2" fmla="*/ 18 w 32"/>
                <a:gd name="T3" fmla="*/ 0 60000 65536"/>
                <a:gd name="T4" fmla="*/ 0 60000 65536"/>
                <a:gd name="T5" fmla="*/ 0 60000 65536"/>
                <a:gd name="T6" fmla="*/ 0 w 32"/>
                <a:gd name="T7" fmla="*/ 32 w 32"/>
              </a:gdLst>
              <a:ahLst/>
              <a:cxnLst>
                <a:cxn ang="T3">
                  <a:pos x="T0" y="0"/>
                </a:cxn>
                <a:cxn ang="T4">
                  <a:pos x="T1" y="0"/>
                </a:cxn>
                <a:cxn ang="T5">
                  <a:pos x="T2" y="0"/>
                </a:cxn>
              </a:cxnLst>
              <a:rect l="T6" t="0" r="T7" b="0"/>
              <a:pathLst>
                <a:path w="32">
                  <a:moveTo>
                    <a:pt x="32" y="0"/>
                  </a:moveTo>
                  <a:lnTo>
                    <a:pt x="0" y="0"/>
                  </a:lnTo>
                  <a:lnTo>
                    <a:pt x="32" y="0"/>
                  </a:lnTo>
                  <a:close/>
                </a:path>
              </a:pathLst>
            </a:custGeom>
            <a:solidFill>
              <a:srgbClr val="FFFFFF"/>
            </a:solidFill>
            <a:ln w="0">
              <a:solidFill>
                <a:srgbClr val="FFFFFF"/>
              </a:solidFill>
              <a:prstDash val="solid"/>
              <a:round/>
              <a:headEnd/>
              <a:tailEnd/>
            </a:ln>
          </p:spPr>
          <p:txBody>
            <a:bodyPr/>
            <a:lstStyle/>
            <a:p>
              <a:endParaRPr lang="en-US" dirty="0"/>
            </a:p>
          </p:txBody>
        </p:sp>
        <p:sp>
          <p:nvSpPr>
            <p:cNvPr id="6671" name="Freeform 45"/>
            <p:cNvSpPr>
              <a:spLocks noChangeAspect="1"/>
            </p:cNvSpPr>
            <p:nvPr/>
          </p:nvSpPr>
          <p:spPr bwMode="auto">
            <a:xfrm>
              <a:off x="3078" y="2296"/>
              <a:ext cx="587" cy="205"/>
            </a:xfrm>
            <a:custGeom>
              <a:avLst/>
              <a:gdLst>
                <a:gd name="T0" fmla="*/ 145 w 787"/>
                <a:gd name="T1" fmla="*/ 173 h 243"/>
                <a:gd name="T2" fmla="*/ 185 w 787"/>
                <a:gd name="T3" fmla="*/ 173 h 243"/>
                <a:gd name="T4" fmla="*/ 223 w 787"/>
                <a:gd name="T5" fmla="*/ 168 h 243"/>
                <a:gd name="T6" fmla="*/ 235 w 787"/>
                <a:gd name="T7" fmla="*/ 168 h 243"/>
                <a:gd name="T8" fmla="*/ 251 w 787"/>
                <a:gd name="T9" fmla="*/ 163 h 243"/>
                <a:gd name="T10" fmla="*/ 265 w 787"/>
                <a:gd name="T11" fmla="*/ 163 h 243"/>
                <a:gd name="T12" fmla="*/ 310 w 787"/>
                <a:gd name="T13" fmla="*/ 158 h 243"/>
                <a:gd name="T14" fmla="*/ 354 w 787"/>
                <a:gd name="T15" fmla="*/ 153 h 243"/>
                <a:gd name="T16" fmla="*/ 362 w 787"/>
                <a:gd name="T17" fmla="*/ 145 h 243"/>
                <a:gd name="T18" fmla="*/ 370 w 787"/>
                <a:gd name="T19" fmla="*/ 140 h 243"/>
                <a:gd name="T20" fmla="*/ 384 w 787"/>
                <a:gd name="T21" fmla="*/ 135 h 243"/>
                <a:gd name="T22" fmla="*/ 406 w 787"/>
                <a:gd name="T23" fmla="*/ 115 h 243"/>
                <a:gd name="T24" fmla="*/ 428 w 787"/>
                <a:gd name="T25" fmla="*/ 97 h 243"/>
                <a:gd name="T26" fmla="*/ 432 w 787"/>
                <a:gd name="T27" fmla="*/ 97 h 243"/>
                <a:gd name="T28" fmla="*/ 436 w 787"/>
                <a:gd name="T29" fmla="*/ 92 h 243"/>
                <a:gd name="T30" fmla="*/ 436 w 787"/>
                <a:gd name="T31" fmla="*/ 87 h 243"/>
                <a:gd name="T32" fmla="*/ 438 w 787"/>
                <a:gd name="T33" fmla="*/ 79 h 243"/>
                <a:gd name="T34" fmla="*/ 436 w 787"/>
                <a:gd name="T35" fmla="*/ 66 h 243"/>
                <a:gd name="T36" fmla="*/ 428 w 787"/>
                <a:gd name="T37" fmla="*/ 43 h 243"/>
                <a:gd name="T38" fmla="*/ 424 w 787"/>
                <a:gd name="T39" fmla="*/ 10 h 243"/>
                <a:gd name="T40" fmla="*/ 418 w 787"/>
                <a:gd name="T41" fmla="*/ 5 h 243"/>
                <a:gd name="T42" fmla="*/ 324 w 787"/>
                <a:gd name="T43" fmla="*/ 0 h 243"/>
                <a:gd name="T44" fmla="*/ 4 w 787"/>
                <a:gd name="T45" fmla="*/ 0 h 243"/>
                <a:gd name="T46" fmla="*/ 0 w 787"/>
                <a:gd name="T47" fmla="*/ 63 h 243"/>
                <a:gd name="T48" fmla="*/ 0 w 787"/>
                <a:gd name="T49" fmla="*/ 115 h 243"/>
                <a:gd name="T50" fmla="*/ 1 w 787"/>
                <a:gd name="T51" fmla="*/ 122 h 243"/>
                <a:gd name="T52" fmla="*/ 1 w 787"/>
                <a:gd name="T53" fmla="*/ 125 h 243"/>
                <a:gd name="T54" fmla="*/ 0 w 787"/>
                <a:gd name="T55" fmla="*/ 125 h 243"/>
                <a:gd name="T56" fmla="*/ 0 w 787"/>
                <a:gd name="T57" fmla="*/ 130 h 243"/>
                <a:gd name="T58" fmla="*/ 4 w 787"/>
                <a:gd name="T59" fmla="*/ 135 h 243"/>
                <a:gd name="T60" fmla="*/ 10 w 787"/>
                <a:gd name="T61" fmla="*/ 135 h 243"/>
                <a:gd name="T62" fmla="*/ 36 w 787"/>
                <a:gd name="T63" fmla="*/ 148 h 243"/>
                <a:gd name="T64" fmla="*/ 63 w 787"/>
                <a:gd name="T65" fmla="*/ 158 h 243"/>
                <a:gd name="T66" fmla="*/ 115 w 787"/>
                <a:gd name="T67" fmla="*/ 173 h 243"/>
                <a:gd name="T68" fmla="*/ 145 w 787"/>
                <a:gd name="T69" fmla="*/ 173 h 2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87"/>
                <a:gd name="T106" fmla="*/ 0 h 243"/>
                <a:gd name="T107" fmla="*/ 787 w 787"/>
                <a:gd name="T108" fmla="*/ 243 h 24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87" h="243">
                  <a:moveTo>
                    <a:pt x="261" y="243"/>
                  </a:moveTo>
                  <a:lnTo>
                    <a:pt x="333" y="243"/>
                  </a:lnTo>
                  <a:lnTo>
                    <a:pt x="401" y="236"/>
                  </a:lnTo>
                  <a:lnTo>
                    <a:pt x="422" y="236"/>
                  </a:lnTo>
                  <a:lnTo>
                    <a:pt x="451" y="229"/>
                  </a:lnTo>
                  <a:lnTo>
                    <a:pt x="476" y="229"/>
                  </a:lnTo>
                  <a:lnTo>
                    <a:pt x="558" y="222"/>
                  </a:lnTo>
                  <a:lnTo>
                    <a:pt x="637" y="215"/>
                  </a:lnTo>
                  <a:lnTo>
                    <a:pt x="651" y="204"/>
                  </a:lnTo>
                  <a:lnTo>
                    <a:pt x="665" y="197"/>
                  </a:lnTo>
                  <a:lnTo>
                    <a:pt x="690" y="190"/>
                  </a:lnTo>
                  <a:lnTo>
                    <a:pt x="730" y="161"/>
                  </a:lnTo>
                  <a:lnTo>
                    <a:pt x="769" y="136"/>
                  </a:lnTo>
                  <a:lnTo>
                    <a:pt x="776" y="136"/>
                  </a:lnTo>
                  <a:lnTo>
                    <a:pt x="783" y="129"/>
                  </a:lnTo>
                  <a:lnTo>
                    <a:pt x="783" y="122"/>
                  </a:lnTo>
                  <a:lnTo>
                    <a:pt x="787" y="111"/>
                  </a:lnTo>
                  <a:lnTo>
                    <a:pt x="783" y="93"/>
                  </a:lnTo>
                  <a:lnTo>
                    <a:pt x="769" y="61"/>
                  </a:lnTo>
                  <a:lnTo>
                    <a:pt x="762" y="14"/>
                  </a:lnTo>
                  <a:lnTo>
                    <a:pt x="751" y="7"/>
                  </a:lnTo>
                  <a:lnTo>
                    <a:pt x="583" y="0"/>
                  </a:lnTo>
                  <a:lnTo>
                    <a:pt x="7" y="0"/>
                  </a:lnTo>
                  <a:lnTo>
                    <a:pt x="0" y="89"/>
                  </a:lnTo>
                  <a:lnTo>
                    <a:pt x="0" y="161"/>
                  </a:lnTo>
                  <a:lnTo>
                    <a:pt x="3" y="172"/>
                  </a:lnTo>
                  <a:lnTo>
                    <a:pt x="3" y="175"/>
                  </a:lnTo>
                  <a:lnTo>
                    <a:pt x="0" y="175"/>
                  </a:lnTo>
                  <a:lnTo>
                    <a:pt x="0" y="182"/>
                  </a:lnTo>
                  <a:lnTo>
                    <a:pt x="7" y="190"/>
                  </a:lnTo>
                  <a:lnTo>
                    <a:pt x="18" y="190"/>
                  </a:lnTo>
                  <a:lnTo>
                    <a:pt x="64" y="207"/>
                  </a:lnTo>
                  <a:lnTo>
                    <a:pt x="114" y="222"/>
                  </a:lnTo>
                  <a:lnTo>
                    <a:pt x="207" y="243"/>
                  </a:lnTo>
                  <a:lnTo>
                    <a:pt x="261" y="243"/>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p>
          </p:txBody>
        </p:sp>
        <p:sp>
          <p:nvSpPr>
            <p:cNvPr id="6672" name="Freeform 46"/>
            <p:cNvSpPr>
              <a:spLocks noChangeAspect="1"/>
            </p:cNvSpPr>
            <p:nvPr/>
          </p:nvSpPr>
          <p:spPr bwMode="auto">
            <a:xfrm>
              <a:off x="5138" y="2483"/>
              <a:ext cx="6" cy="11"/>
            </a:xfrm>
            <a:custGeom>
              <a:avLst/>
              <a:gdLst>
                <a:gd name="T0" fmla="*/ 4 w 8"/>
                <a:gd name="T1" fmla="*/ 9 h 14"/>
                <a:gd name="T2" fmla="*/ 0 w 8"/>
                <a:gd name="T3" fmla="*/ 0 h 14"/>
                <a:gd name="T4" fmla="*/ 4 w 8"/>
                <a:gd name="T5" fmla="*/ 9 h 14"/>
                <a:gd name="T6" fmla="*/ 0 60000 65536"/>
                <a:gd name="T7" fmla="*/ 0 60000 65536"/>
                <a:gd name="T8" fmla="*/ 0 60000 65536"/>
                <a:gd name="T9" fmla="*/ 0 w 8"/>
                <a:gd name="T10" fmla="*/ 0 h 14"/>
                <a:gd name="T11" fmla="*/ 8 w 8"/>
                <a:gd name="T12" fmla="*/ 14 h 14"/>
              </a:gdLst>
              <a:ahLst/>
              <a:cxnLst>
                <a:cxn ang="T6">
                  <a:pos x="T0" y="T1"/>
                </a:cxn>
                <a:cxn ang="T7">
                  <a:pos x="T2" y="T3"/>
                </a:cxn>
                <a:cxn ang="T8">
                  <a:pos x="T4" y="T5"/>
                </a:cxn>
              </a:cxnLst>
              <a:rect l="T9" t="T10" r="T11" b="T12"/>
              <a:pathLst>
                <a:path w="8" h="14">
                  <a:moveTo>
                    <a:pt x="8" y="14"/>
                  </a:moveTo>
                  <a:lnTo>
                    <a:pt x="0" y="0"/>
                  </a:lnTo>
                  <a:lnTo>
                    <a:pt x="8" y="14"/>
                  </a:lnTo>
                  <a:close/>
                </a:path>
              </a:pathLst>
            </a:custGeom>
            <a:solidFill>
              <a:srgbClr val="FFFFFF"/>
            </a:solidFill>
            <a:ln w="0">
              <a:solidFill>
                <a:srgbClr val="FFFFFF"/>
              </a:solidFill>
              <a:prstDash val="solid"/>
              <a:round/>
              <a:headEnd/>
              <a:tailEnd/>
            </a:ln>
          </p:spPr>
          <p:txBody>
            <a:bodyPr/>
            <a:lstStyle/>
            <a:p>
              <a:endParaRPr lang="en-US" dirty="0"/>
            </a:p>
          </p:txBody>
        </p:sp>
        <p:sp>
          <p:nvSpPr>
            <p:cNvPr id="6673" name="Freeform 47"/>
            <p:cNvSpPr>
              <a:spLocks noChangeAspect="1"/>
            </p:cNvSpPr>
            <p:nvPr/>
          </p:nvSpPr>
          <p:spPr bwMode="auto">
            <a:xfrm>
              <a:off x="3679" y="2299"/>
              <a:ext cx="673" cy="111"/>
            </a:xfrm>
            <a:custGeom>
              <a:avLst/>
              <a:gdLst>
                <a:gd name="T0" fmla="*/ 311 w 905"/>
                <a:gd name="T1" fmla="*/ 93 h 132"/>
                <a:gd name="T2" fmla="*/ 344 w 905"/>
                <a:gd name="T3" fmla="*/ 93 h 132"/>
                <a:gd name="T4" fmla="*/ 370 w 905"/>
                <a:gd name="T5" fmla="*/ 86 h 132"/>
                <a:gd name="T6" fmla="*/ 393 w 905"/>
                <a:gd name="T7" fmla="*/ 83 h 132"/>
                <a:gd name="T8" fmla="*/ 404 w 905"/>
                <a:gd name="T9" fmla="*/ 83 h 132"/>
                <a:gd name="T10" fmla="*/ 422 w 905"/>
                <a:gd name="T11" fmla="*/ 81 h 132"/>
                <a:gd name="T12" fmla="*/ 431 w 905"/>
                <a:gd name="T13" fmla="*/ 77 h 132"/>
                <a:gd name="T14" fmla="*/ 437 w 905"/>
                <a:gd name="T15" fmla="*/ 77 h 132"/>
                <a:gd name="T16" fmla="*/ 457 w 905"/>
                <a:gd name="T17" fmla="*/ 71 h 132"/>
                <a:gd name="T18" fmla="*/ 474 w 905"/>
                <a:gd name="T19" fmla="*/ 60 h 132"/>
                <a:gd name="T20" fmla="*/ 479 w 905"/>
                <a:gd name="T21" fmla="*/ 50 h 132"/>
                <a:gd name="T22" fmla="*/ 491 w 905"/>
                <a:gd name="T23" fmla="*/ 40 h 132"/>
                <a:gd name="T24" fmla="*/ 497 w 905"/>
                <a:gd name="T25" fmla="*/ 23 h 132"/>
                <a:gd name="T26" fmla="*/ 498 w 905"/>
                <a:gd name="T27" fmla="*/ 13 h 132"/>
                <a:gd name="T28" fmla="*/ 500 w 905"/>
                <a:gd name="T29" fmla="*/ 7 h 132"/>
                <a:gd name="T30" fmla="*/ 500 w 905"/>
                <a:gd name="T31" fmla="*/ 5 h 132"/>
                <a:gd name="T32" fmla="*/ 495 w 905"/>
                <a:gd name="T33" fmla="*/ 5 h 132"/>
                <a:gd name="T34" fmla="*/ 493 w 905"/>
                <a:gd name="T35" fmla="*/ 3 h 132"/>
                <a:gd name="T36" fmla="*/ 251 w 905"/>
                <a:gd name="T37" fmla="*/ 3 h 132"/>
                <a:gd name="T38" fmla="*/ 239 w 905"/>
                <a:gd name="T39" fmla="*/ 0 h 132"/>
                <a:gd name="T40" fmla="*/ 0 w 905"/>
                <a:gd name="T41" fmla="*/ 0 h 132"/>
                <a:gd name="T42" fmla="*/ 0 w 905"/>
                <a:gd name="T43" fmla="*/ 10 h 132"/>
                <a:gd name="T44" fmla="*/ 4 w 905"/>
                <a:gd name="T45" fmla="*/ 13 h 132"/>
                <a:gd name="T46" fmla="*/ 14 w 905"/>
                <a:gd name="T47" fmla="*/ 15 h 132"/>
                <a:gd name="T48" fmla="*/ 22 w 905"/>
                <a:gd name="T49" fmla="*/ 23 h 132"/>
                <a:gd name="T50" fmla="*/ 31 w 905"/>
                <a:gd name="T51" fmla="*/ 24 h 132"/>
                <a:gd name="T52" fmla="*/ 38 w 905"/>
                <a:gd name="T53" fmla="*/ 28 h 132"/>
                <a:gd name="T54" fmla="*/ 45 w 905"/>
                <a:gd name="T55" fmla="*/ 33 h 132"/>
                <a:gd name="T56" fmla="*/ 53 w 905"/>
                <a:gd name="T57" fmla="*/ 40 h 132"/>
                <a:gd name="T58" fmla="*/ 67 w 905"/>
                <a:gd name="T59" fmla="*/ 56 h 132"/>
                <a:gd name="T60" fmla="*/ 89 w 905"/>
                <a:gd name="T61" fmla="*/ 63 h 132"/>
                <a:gd name="T62" fmla="*/ 111 w 905"/>
                <a:gd name="T63" fmla="*/ 73 h 132"/>
                <a:gd name="T64" fmla="*/ 115 w 905"/>
                <a:gd name="T65" fmla="*/ 73 h 132"/>
                <a:gd name="T66" fmla="*/ 120 w 905"/>
                <a:gd name="T67" fmla="*/ 77 h 132"/>
                <a:gd name="T68" fmla="*/ 126 w 905"/>
                <a:gd name="T69" fmla="*/ 77 h 132"/>
                <a:gd name="T70" fmla="*/ 156 w 905"/>
                <a:gd name="T71" fmla="*/ 81 h 132"/>
                <a:gd name="T72" fmla="*/ 172 w 905"/>
                <a:gd name="T73" fmla="*/ 81 h 132"/>
                <a:gd name="T74" fmla="*/ 186 w 905"/>
                <a:gd name="T75" fmla="*/ 77 h 132"/>
                <a:gd name="T76" fmla="*/ 188 w 905"/>
                <a:gd name="T77" fmla="*/ 81 h 132"/>
                <a:gd name="T78" fmla="*/ 192 w 905"/>
                <a:gd name="T79" fmla="*/ 81 h 132"/>
                <a:gd name="T80" fmla="*/ 199 w 905"/>
                <a:gd name="T81" fmla="*/ 77 h 132"/>
                <a:gd name="T82" fmla="*/ 222 w 905"/>
                <a:gd name="T83" fmla="*/ 86 h 132"/>
                <a:gd name="T84" fmla="*/ 245 w 905"/>
                <a:gd name="T85" fmla="*/ 88 h 132"/>
                <a:gd name="T86" fmla="*/ 279 w 905"/>
                <a:gd name="T87" fmla="*/ 88 h 132"/>
                <a:gd name="T88" fmla="*/ 311 w 905"/>
                <a:gd name="T89" fmla="*/ 93 h 1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05"/>
                <a:gd name="T136" fmla="*/ 0 h 132"/>
                <a:gd name="T137" fmla="*/ 905 w 905"/>
                <a:gd name="T138" fmla="*/ 132 h 1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05" h="132">
                  <a:moveTo>
                    <a:pt x="562" y="132"/>
                  </a:moveTo>
                  <a:lnTo>
                    <a:pt x="622" y="132"/>
                  </a:lnTo>
                  <a:lnTo>
                    <a:pt x="669" y="121"/>
                  </a:lnTo>
                  <a:lnTo>
                    <a:pt x="712" y="118"/>
                  </a:lnTo>
                  <a:lnTo>
                    <a:pt x="730" y="118"/>
                  </a:lnTo>
                  <a:lnTo>
                    <a:pt x="762" y="114"/>
                  </a:lnTo>
                  <a:lnTo>
                    <a:pt x="780" y="110"/>
                  </a:lnTo>
                  <a:lnTo>
                    <a:pt x="790" y="110"/>
                  </a:lnTo>
                  <a:lnTo>
                    <a:pt x="826" y="100"/>
                  </a:lnTo>
                  <a:lnTo>
                    <a:pt x="858" y="85"/>
                  </a:lnTo>
                  <a:lnTo>
                    <a:pt x="866" y="71"/>
                  </a:lnTo>
                  <a:lnTo>
                    <a:pt x="887" y="57"/>
                  </a:lnTo>
                  <a:lnTo>
                    <a:pt x="898" y="32"/>
                  </a:lnTo>
                  <a:lnTo>
                    <a:pt x="901" y="18"/>
                  </a:lnTo>
                  <a:lnTo>
                    <a:pt x="905" y="10"/>
                  </a:lnTo>
                  <a:lnTo>
                    <a:pt x="905" y="7"/>
                  </a:lnTo>
                  <a:lnTo>
                    <a:pt x="894" y="7"/>
                  </a:lnTo>
                  <a:lnTo>
                    <a:pt x="891" y="3"/>
                  </a:lnTo>
                  <a:lnTo>
                    <a:pt x="454" y="3"/>
                  </a:lnTo>
                  <a:lnTo>
                    <a:pt x="433" y="0"/>
                  </a:lnTo>
                  <a:lnTo>
                    <a:pt x="0" y="0"/>
                  </a:lnTo>
                  <a:lnTo>
                    <a:pt x="0" y="14"/>
                  </a:lnTo>
                  <a:lnTo>
                    <a:pt x="7" y="18"/>
                  </a:lnTo>
                  <a:lnTo>
                    <a:pt x="25" y="21"/>
                  </a:lnTo>
                  <a:lnTo>
                    <a:pt x="39" y="32"/>
                  </a:lnTo>
                  <a:lnTo>
                    <a:pt x="57" y="35"/>
                  </a:lnTo>
                  <a:lnTo>
                    <a:pt x="68" y="39"/>
                  </a:lnTo>
                  <a:lnTo>
                    <a:pt x="82" y="46"/>
                  </a:lnTo>
                  <a:lnTo>
                    <a:pt x="96" y="57"/>
                  </a:lnTo>
                  <a:lnTo>
                    <a:pt x="121" y="78"/>
                  </a:lnTo>
                  <a:lnTo>
                    <a:pt x="161" y="89"/>
                  </a:lnTo>
                  <a:lnTo>
                    <a:pt x="200" y="103"/>
                  </a:lnTo>
                  <a:lnTo>
                    <a:pt x="207" y="103"/>
                  </a:lnTo>
                  <a:lnTo>
                    <a:pt x="218" y="110"/>
                  </a:lnTo>
                  <a:lnTo>
                    <a:pt x="229" y="110"/>
                  </a:lnTo>
                  <a:lnTo>
                    <a:pt x="282" y="114"/>
                  </a:lnTo>
                  <a:lnTo>
                    <a:pt x="311" y="114"/>
                  </a:lnTo>
                  <a:lnTo>
                    <a:pt x="336" y="110"/>
                  </a:lnTo>
                  <a:lnTo>
                    <a:pt x="340" y="114"/>
                  </a:lnTo>
                  <a:lnTo>
                    <a:pt x="347" y="114"/>
                  </a:lnTo>
                  <a:lnTo>
                    <a:pt x="361" y="110"/>
                  </a:lnTo>
                  <a:lnTo>
                    <a:pt x="401" y="121"/>
                  </a:lnTo>
                  <a:lnTo>
                    <a:pt x="443" y="125"/>
                  </a:lnTo>
                  <a:lnTo>
                    <a:pt x="504" y="125"/>
                  </a:lnTo>
                  <a:lnTo>
                    <a:pt x="562" y="132"/>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p>
          </p:txBody>
        </p:sp>
        <p:sp>
          <p:nvSpPr>
            <p:cNvPr id="6674" name="Line 48"/>
            <p:cNvSpPr>
              <a:spLocks noChangeAspect="1" noChangeShapeType="1"/>
            </p:cNvSpPr>
            <p:nvPr/>
          </p:nvSpPr>
          <p:spPr bwMode="auto">
            <a:xfrm>
              <a:off x="4343" y="2392"/>
              <a:ext cx="5" cy="1"/>
            </a:xfrm>
            <a:prstGeom prst="line">
              <a:avLst/>
            </a:prstGeom>
            <a:noFill/>
            <a:ln w="0">
              <a:solidFill>
                <a:srgbClr val="FFFFFF"/>
              </a:solidFill>
              <a:round/>
              <a:headEnd/>
              <a:tailEnd/>
            </a:ln>
          </p:spPr>
          <p:txBody>
            <a:bodyPr/>
            <a:lstStyle/>
            <a:p>
              <a:endParaRPr lang="en-US" dirty="0"/>
            </a:p>
          </p:txBody>
        </p:sp>
        <p:sp>
          <p:nvSpPr>
            <p:cNvPr id="6675" name="Line 49"/>
            <p:cNvSpPr>
              <a:spLocks noChangeAspect="1" noChangeShapeType="1"/>
            </p:cNvSpPr>
            <p:nvPr/>
          </p:nvSpPr>
          <p:spPr bwMode="auto">
            <a:xfrm>
              <a:off x="4490" y="2378"/>
              <a:ext cx="2" cy="1"/>
            </a:xfrm>
            <a:prstGeom prst="line">
              <a:avLst/>
            </a:prstGeom>
            <a:noFill/>
            <a:ln w="0">
              <a:solidFill>
                <a:srgbClr val="FFFFFF"/>
              </a:solidFill>
              <a:round/>
              <a:headEnd/>
              <a:tailEnd/>
            </a:ln>
          </p:spPr>
          <p:txBody>
            <a:bodyPr/>
            <a:lstStyle/>
            <a:p>
              <a:endParaRPr lang="en-US" dirty="0"/>
            </a:p>
          </p:txBody>
        </p:sp>
        <p:sp>
          <p:nvSpPr>
            <p:cNvPr id="6676" name="Freeform 50"/>
            <p:cNvSpPr>
              <a:spLocks noChangeAspect="1"/>
            </p:cNvSpPr>
            <p:nvPr/>
          </p:nvSpPr>
          <p:spPr bwMode="auto">
            <a:xfrm>
              <a:off x="3652" y="2296"/>
              <a:ext cx="0" cy="7"/>
            </a:xfrm>
            <a:custGeom>
              <a:avLst/>
              <a:gdLst>
                <a:gd name="T0" fmla="*/ 7 h 7"/>
                <a:gd name="T1" fmla="*/ 7 h 7"/>
                <a:gd name="T2" fmla="*/ 0 h 7"/>
                <a:gd name="T3" fmla="*/ 7 h 7"/>
                <a:gd name="T4" fmla="*/ 0 60000 65536"/>
                <a:gd name="T5" fmla="*/ 0 60000 65536"/>
                <a:gd name="T6" fmla="*/ 0 60000 65536"/>
                <a:gd name="T7" fmla="*/ 0 60000 65536"/>
                <a:gd name="T8" fmla="*/ 0 h 7"/>
                <a:gd name="T9" fmla="*/ 7 h 7"/>
              </a:gdLst>
              <a:ahLst/>
              <a:cxnLst>
                <a:cxn ang="T4">
                  <a:pos x="0" y="T0"/>
                </a:cxn>
                <a:cxn ang="T5">
                  <a:pos x="0" y="T1"/>
                </a:cxn>
                <a:cxn ang="T6">
                  <a:pos x="0" y="T2"/>
                </a:cxn>
                <a:cxn ang="T7">
                  <a:pos x="0" y="T3"/>
                </a:cxn>
              </a:cxnLst>
              <a:rect l="0" t="T8" r="0" b="T9"/>
              <a:pathLst>
                <a:path h="7">
                  <a:moveTo>
                    <a:pt x="0" y="7"/>
                  </a:moveTo>
                  <a:lnTo>
                    <a:pt x="0" y="7"/>
                  </a:lnTo>
                  <a:lnTo>
                    <a:pt x="0" y="0"/>
                  </a:lnTo>
                  <a:lnTo>
                    <a:pt x="0" y="7"/>
                  </a:lnTo>
                  <a:close/>
                </a:path>
              </a:pathLst>
            </a:custGeom>
            <a:solidFill>
              <a:srgbClr val="FFFFFF"/>
            </a:solidFill>
            <a:ln w="0">
              <a:solidFill>
                <a:srgbClr val="FFFFFF"/>
              </a:solidFill>
              <a:prstDash val="solid"/>
              <a:round/>
              <a:headEnd/>
              <a:tailEnd/>
            </a:ln>
          </p:spPr>
          <p:txBody>
            <a:bodyPr/>
            <a:lstStyle/>
            <a:p>
              <a:endParaRPr lang="en-US" dirty="0"/>
            </a:p>
          </p:txBody>
        </p:sp>
        <p:sp>
          <p:nvSpPr>
            <p:cNvPr id="6677" name="Freeform 51"/>
            <p:cNvSpPr>
              <a:spLocks noChangeAspect="1"/>
            </p:cNvSpPr>
            <p:nvPr/>
          </p:nvSpPr>
          <p:spPr bwMode="auto">
            <a:xfrm>
              <a:off x="4385" y="2303"/>
              <a:ext cx="287" cy="77"/>
            </a:xfrm>
            <a:custGeom>
              <a:avLst/>
              <a:gdLst>
                <a:gd name="T0" fmla="*/ 213 w 386"/>
                <a:gd name="T1" fmla="*/ 0 h 93"/>
                <a:gd name="T2" fmla="*/ 0 w 386"/>
                <a:gd name="T3" fmla="*/ 0 h 93"/>
                <a:gd name="T4" fmla="*/ 4 w 386"/>
                <a:gd name="T5" fmla="*/ 10 h 93"/>
                <a:gd name="T6" fmla="*/ 6 w 386"/>
                <a:gd name="T7" fmla="*/ 10 h 93"/>
                <a:gd name="T8" fmla="*/ 7 w 386"/>
                <a:gd name="T9" fmla="*/ 15 h 93"/>
                <a:gd name="T10" fmla="*/ 7 w 386"/>
                <a:gd name="T11" fmla="*/ 17 h 93"/>
                <a:gd name="T12" fmla="*/ 12 w 386"/>
                <a:gd name="T13" fmla="*/ 17 h 93"/>
                <a:gd name="T14" fmla="*/ 33 w 386"/>
                <a:gd name="T15" fmla="*/ 32 h 93"/>
                <a:gd name="T16" fmla="*/ 44 w 386"/>
                <a:gd name="T17" fmla="*/ 39 h 93"/>
                <a:gd name="T18" fmla="*/ 53 w 386"/>
                <a:gd name="T19" fmla="*/ 54 h 93"/>
                <a:gd name="T20" fmla="*/ 57 w 386"/>
                <a:gd name="T21" fmla="*/ 54 h 93"/>
                <a:gd name="T22" fmla="*/ 63 w 386"/>
                <a:gd name="T23" fmla="*/ 62 h 93"/>
                <a:gd name="T24" fmla="*/ 71 w 386"/>
                <a:gd name="T25" fmla="*/ 64 h 93"/>
                <a:gd name="T26" fmla="*/ 93 w 386"/>
                <a:gd name="T27" fmla="*/ 62 h 93"/>
                <a:gd name="T28" fmla="*/ 117 w 386"/>
                <a:gd name="T29" fmla="*/ 56 h 93"/>
                <a:gd name="T30" fmla="*/ 141 w 386"/>
                <a:gd name="T31" fmla="*/ 54 h 93"/>
                <a:gd name="T32" fmla="*/ 168 w 386"/>
                <a:gd name="T33" fmla="*/ 54 h 93"/>
                <a:gd name="T34" fmla="*/ 175 w 386"/>
                <a:gd name="T35" fmla="*/ 51 h 93"/>
                <a:gd name="T36" fmla="*/ 178 w 386"/>
                <a:gd name="T37" fmla="*/ 51 h 93"/>
                <a:gd name="T38" fmla="*/ 180 w 386"/>
                <a:gd name="T39" fmla="*/ 50 h 93"/>
                <a:gd name="T40" fmla="*/ 190 w 386"/>
                <a:gd name="T41" fmla="*/ 42 h 93"/>
                <a:gd name="T42" fmla="*/ 199 w 386"/>
                <a:gd name="T43" fmla="*/ 30 h 93"/>
                <a:gd name="T44" fmla="*/ 208 w 386"/>
                <a:gd name="T45" fmla="*/ 12 h 93"/>
                <a:gd name="T46" fmla="*/ 213 w 386"/>
                <a:gd name="T47" fmla="*/ 0 h 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86"/>
                <a:gd name="T73" fmla="*/ 0 h 93"/>
                <a:gd name="T74" fmla="*/ 386 w 386"/>
                <a:gd name="T75" fmla="*/ 93 h 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86" h="93">
                  <a:moveTo>
                    <a:pt x="386" y="0"/>
                  </a:moveTo>
                  <a:lnTo>
                    <a:pt x="0" y="0"/>
                  </a:lnTo>
                  <a:lnTo>
                    <a:pt x="7" y="15"/>
                  </a:lnTo>
                  <a:lnTo>
                    <a:pt x="11" y="15"/>
                  </a:lnTo>
                  <a:lnTo>
                    <a:pt x="14" y="22"/>
                  </a:lnTo>
                  <a:lnTo>
                    <a:pt x="14" y="25"/>
                  </a:lnTo>
                  <a:lnTo>
                    <a:pt x="21" y="25"/>
                  </a:lnTo>
                  <a:lnTo>
                    <a:pt x="61" y="47"/>
                  </a:lnTo>
                  <a:lnTo>
                    <a:pt x="79" y="57"/>
                  </a:lnTo>
                  <a:lnTo>
                    <a:pt x="96" y="79"/>
                  </a:lnTo>
                  <a:lnTo>
                    <a:pt x="104" y="79"/>
                  </a:lnTo>
                  <a:lnTo>
                    <a:pt x="114" y="90"/>
                  </a:lnTo>
                  <a:lnTo>
                    <a:pt x="129" y="93"/>
                  </a:lnTo>
                  <a:lnTo>
                    <a:pt x="168" y="90"/>
                  </a:lnTo>
                  <a:lnTo>
                    <a:pt x="211" y="82"/>
                  </a:lnTo>
                  <a:lnTo>
                    <a:pt x="254" y="79"/>
                  </a:lnTo>
                  <a:lnTo>
                    <a:pt x="304" y="79"/>
                  </a:lnTo>
                  <a:lnTo>
                    <a:pt x="318" y="75"/>
                  </a:lnTo>
                  <a:lnTo>
                    <a:pt x="322" y="75"/>
                  </a:lnTo>
                  <a:lnTo>
                    <a:pt x="325" y="72"/>
                  </a:lnTo>
                  <a:lnTo>
                    <a:pt x="343" y="61"/>
                  </a:lnTo>
                  <a:lnTo>
                    <a:pt x="361" y="43"/>
                  </a:lnTo>
                  <a:lnTo>
                    <a:pt x="376" y="18"/>
                  </a:lnTo>
                  <a:lnTo>
                    <a:pt x="386" y="0"/>
                  </a:lnTo>
                  <a:close/>
                </a:path>
              </a:pathLst>
            </a:custGeom>
            <a:blipFill dpi="0" rotWithShape="0">
              <a:blip r:embed="rId5" cstate="email">
                <a:extLst>
                  <a:ext uri="{28A0092B-C50C-407E-A947-70E740481C1C}">
                    <a14:useLocalDpi xmlns:a14="http://schemas.microsoft.com/office/drawing/2010/main"/>
                  </a:ext>
                </a:extLst>
              </a:blip>
              <a:srcRect/>
              <a:tile tx="0" ty="0" sx="100000" sy="100000" flip="none" algn="tl"/>
            </a:blipFill>
            <a:ln w="0">
              <a:solidFill>
                <a:srgbClr val="000000"/>
              </a:solidFill>
              <a:prstDash val="solid"/>
              <a:round/>
              <a:headEnd/>
              <a:tailEnd/>
            </a:ln>
          </p:spPr>
          <p:txBody>
            <a:bodyPr/>
            <a:lstStyle/>
            <a:p>
              <a:endParaRPr lang="en-US" dirty="0"/>
            </a:p>
          </p:txBody>
        </p:sp>
        <p:sp>
          <p:nvSpPr>
            <p:cNvPr id="6678" name="Rectangle 52"/>
            <p:cNvSpPr>
              <a:spLocks noChangeAspect="1" noChangeArrowheads="1"/>
            </p:cNvSpPr>
            <p:nvPr/>
          </p:nvSpPr>
          <p:spPr bwMode="auto">
            <a:xfrm>
              <a:off x="4484" y="2101"/>
              <a:ext cx="491" cy="116"/>
            </a:xfrm>
            <a:prstGeom prst="rect">
              <a:avLst/>
            </a:prstGeom>
            <a:noFill/>
            <a:ln w="9525">
              <a:noFill/>
              <a:miter lim="800000"/>
              <a:headEnd/>
              <a:tailEnd/>
            </a:ln>
          </p:spPr>
          <p:txBody>
            <a:bodyPr wrap="none" lIns="0" tIns="0" rIns="0" bIns="0">
              <a:spAutoFit/>
            </a:bodyPr>
            <a:lstStyle/>
            <a:p>
              <a:r>
                <a:rPr lang="en-GB" sz="1200" b="1" dirty="0"/>
                <a:t>100 microns</a:t>
              </a:r>
              <a:endParaRPr lang="en-GB" sz="1200" dirty="0"/>
            </a:p>
          </p:txBody>
        </p:sp>
        <p:sp>
          <p:nvSpPr>
            <p:cNvPr id="6679" name="Freeform 53"/>
            <p:cNvSpPr>
              <a:spLocks noChangeAspect="1"/>
            </p:cNvSpPr>
            <p:nvPr/>
          </p:nvSpPr>
          <p:spPr bwMode="auto">
            <a:xfrm>
              <a:off x="4434" y="2007"/>
              <a:ext cx="61" cy="47"/>
            </a:xfrm>
            <a:custGeom>
              <a:avLst/>
              <a:gdLst>
                <a:gd name="T0" fmla="*/ 0 w 82"/>
                <a:gd name="T1" fmla="*/ 19 h 57"/>
                <a:gd name="T2" fmla="*/ 45 w 82"/>
                <a:gd name="T3" fmla="*/ 0 h 57"/>
                <a:gd name="T4" fmla="*/ 36 w 82"/>
                <a:gd name="T5" fmla="*/ 19 h 57"/>
                <a:gd name="T6" fmla="*/ 45 w 82"/>
                <a:gd name="T7" fmla="*/ 39 h 57"/>
                <a:gd name="T8" fmla="*/ 0 w 82"/>
                <a:gd name="T9" fmla="*/ 19 h 57"/>
                <a:gd name="T10" fmla="*/ 0 60000 65536"/>
                <a:gd name="T11" fmla="*/ 0 60000 65536"/>
                <a:gd name="T12" fmla="*/ 0 60000 65536"/>
                <a:gd name="T13" fmla="*/ 0 60000 65536"/>
                <a:gd name="T14" fmla="*/ 0 60000 65536"/>
                <a:gd name="T15" fmla="*/ 0 w 82"/>
                <a:gd name="T16" fmla="*/ 0 h 57"/>
                <a:gd name="T17" fmla="*/ 82 w 82"/>
                <a:gd name="T18" fmla="*/ 57 h 57"/>
              </a:gdLst>
              <a:ahLst/>
              <a:cxnLst>
                <a:cxn ang="T10">
                  <a:pos x="T0" y="T1"/>
                </a:cxn>
                <a:cxn ang="T11">
                  <a:pos x="T2" y="T3"/>
                </a:cxn>
                <a:cxn ang="T12">
                  <a:pos x="T4" y="T5"/>
                </a:cxn>
                <a:cxn ang="T13">
                  <a:pos x="T6" y="T7"/>
                </a:cxn>
                <a:cxn ang="T14">
                  <a:pos x="T8" y="T9"/>
                </a:cxn>
              </a:cxnLst>
              <a:rect l="T15" t="T16" r="T17" b="T18"/>
              <a:pathLst>
                <a:path w="82" h="57">
                  <a:moveTo>
                    <a:pt x="0" y="28"/>
                  </a:moveTo>
                  <a:lnTo>
                    <a:pt x="82" y="0"/>
                  </a:lnTo>
                  <a:lnTo>
                    <a:pt x="64" y="28"/>
                  </a:lnTo>
                  <a:lnTo>
                    <a:pt x="82" y="57"/>
                  </a:lnTo>
                  <a:lnTo>
                    <a:pt x="0" y="28"/>
                  </a:lnTo>
                  <a:close/>
                </a:path>
              </a:pathLst>
            </a:custGeom>
            <a:solidFill>
              <a:srgbClr val="FF007F"/>
            </a:solidFill>
            <a:ln w="9525">
              <a:noFill/>
              <a:round/>
              <a:headEnd/>
              <a:tailEnd/>
            </a:ln>
          </p:spPr>
          <p:txBody>
            <a:bodyPr/>
            <a:lstStyle/>
            <a:p>
              <a:endParaRPr lang="en-US" dirty="0"/>
            </a:p>
          </p:txBody>
        </p:sp>
        <p:sp>
          <p:nvSpPr>
            <p:cNvPr id="6680" name="Rectangle 54"/>
            <p:cNvSpPr>
              <a:spLocks noChangeAspect="1" noChangeArrowheads="1"/>
            </p:cNvSpPr>
            <p:nvPr/>
          </p:nvSpPr>
          <p:spPr bwMode="auto">
            <a:xfrm>
              <a:off x="4476" y="2025"/>
              <a:ext cx="721" cy="15"/>
            </a:xfrm>
            <a:prstGeom prst="rect">
              <a:avLst/>
            </a:prstGeom>
            <a:solidFill>
              <a:srgbClr val="FF007F"/>
            </a:solidFill>
            <a:ln w="9525">
              <a:noFill/>
              <a:miter lim="800000"/>
              <a:headEnd/>
              <a:tailEnd/>
            </a:ln>
          </p:spPr>
          <p:txBody>
            <a:bodyPr/>
            <a:lstStyle/>
            <a:p>
              <a:endParaRPr lang="en-US" dirty="0"/>
            </a:p>
          </p:txBody>
        </p:sp>
        <p:sp>
          <p:nvSpPr>
            <p:cNvPr id="6681" name="Freeform 55"/>
            <p:cNvSpPr>
              <a:spLocks noChangeAspect="1"/>
            </p:cNvSpPr>
            <p:nvPr/>
          </p:nvSpPr>
          <p:spPr bwMode="auto">
            <a:xfrm>
              <a:off x="5177" y="2007"/>
              <a:ext cx="62" cy="47"/>
            </a:xfrm>
            <a:custGeom>
              <a:avLst/>
              <a:gdLst>
                <a:gd name="T0" fmla="*/ 47 w 82"/>
                <a:gd name="T1" fmla="*/ 19 h 57"/>
                <a:gd name="T2" fmla="*/ 0 w 82"/>
                <a:gd name="T3" fmla="*/ 39 h 57"/>
                <a:gd name="T4" fmla="*/ 11 w 82"/>
                <a:gd name="T5" fmla="*/ 19 h 57"/>
                <a:gd name="T6" fmla="*/ 0 w 82"/>
                <a:gd name="T7" fmla="*/ 0 h 57"/>
                <a:gd name="T8" fmla="*/ 47 w 82"/>
                <a:gd name="T9" fmla="*/ 19 h 57"/>
                <a:gd name="T10" fmla="*/ 0 60000 65536"/>
                <a:gd name="T11" fmla="*/ 0 60000 65536"/>
                <a:gd name="T12" fmla="*/ 0 60000 65536"/>
                <a:gd name="T13" fmla="*/ 0 60000 65536"/>
                <a:gd name="T14" fmla="*/ 0 60000 65536"/>
                <a:gd name="T15" fmla="*/ 0 w 82"/>
                <a:gd name="T16" fmla="*/ 0 h 57"/>
                <a:gd name="T17" fmla="*/ 82 w 82"/>
                <a:gd name="T18" fmla="*/ 57 h 57"/>
              </a:gdLst>
              <a:ahLst/>
              <a:cxnLst>
                <a:cxn ang="T10">
                  <a:pos x="T0" y="T1"/>
                </a:cxn>
                <a:cxn ang="T11">
                  <a:pos x="T2" y="T3"/>
                </a:cxn>
                <a:cxn ang="T12">
                  <a:pos x="T4" y="T5"/>
                </a:cxn>
                <a:cxn ang="T13">
                  <a:pos x="T6" y="T7"/>
                </a:cxn>
                <a:cxn ang="T14">
                  <a:pos x="T8" y="T9"/>
                </a:cxn>
              </a:cxnLst>
              <a:rect l="T15" t="T16" r="T17" b="T18"/>
              <a:pathLst>
                <a:path w="82" h="57">
                  <a:moveTo>
                    <a:pt x="82" y="28"/>
                  </a:moveTo>
                  <a:lnTo>
                    <a:pt x="0" y="57"/>
                  </a:lnTo>
                  <a:lnTo>
                    <a:pt x="18" y="28"/>
                  </a:lnTo>
                  <a:lnTo>
                    <a:pt x="0" y="0"/>
                  </a:lnTo>
                  <a:lnTo>
                    <a:pt x="82" y="28"/>
                  </a:lnTo>
                  <a:close/>
                </a:path>
              </a:pathLst>
            </a:custGeom>
            <a:solidFill>
              <a:srgbClr val="FF007F"/>
            </a:solidFill>
            <a:ln w="9525">
              <a:noFill/>
              <a:round/>
              <a:headEnd/>
              <a:tailEnd/>
            </a:ln>
          </p:spPr>
          <p:txBody>
            <a:bodyPr/>
            <a:lstStyle/>
            <a:p>
              <a:endParaRPr lang="en-US" dirty="0"/>
            </a:p>
          </p:txBody>
        </p:sp>
        <p:sp>
          <p:nvSpPr>
            <p:cNvPr id="6682" name="Rectangle 56"/>
            <p:cNvSpPr>
              <a:spLocks noChangeAspect="1" noChangeArrowheads="1"/>
            </p:cNvSpPr>
            <p:nvPr/>
          </p:nvSpPr>
          <p:spPr bwMode="auto">
            <a:xfrm>
              <a:off x="5250" y="1968"/>
              <a:ext cx="13" cy="116"/>
            </a:xfrm>
            <a:prstGeom prst="rect">
              <a:avLst/>
            </a:prstGeom>
            <a:solidFill>
              <a:srgbClr val="FF007F"/>
            </a:solidFill>
            <a:ln w="9525">
              <a:noFill/>
              <a:miter lim="800000"/>
              <a:headEnd/>
              <a:tailEnd/>
            </a:ln>
          </p:spPr>
          <p:txBody>
            <a:bodyPr/>
            <a:lstStyle/>
            <a:p>
              <a:endParaRPr lang="en-US" dirty="0"/>
            </a:p>
          </p:txBody>
        </p:sp>
        <p:sp>
          <p:nvSpPr>
            <p:cNvPr id="6683" name="Rectangle 57"/>
            <p:cNvSpPr>
              <a:spLocks noChangeAspect="1" noChangeArrowheads="1"/>
            </p:cNvSpPr>
            <p:nvPr/>
          </p:nvSpPr>
          <p:spPr bwMode="auto">
            <a:xfrm>
              <a:off x="4410" y="1974"/>
              <a:ext cx="13" cy="117"/>
            </a:xfrm>
            <a:prstGeom prst="rect">
              <a:avLst/>
            </a:prstGeom>
            <a:solidFill>
              <a:srgbClr val="FF007F"/>
            </a:solidFill>
            <a:ln w="9525">
              <a:noFill/>
              <a:miter lim="800000"/>
              <a:headEnd/>
              <a:tailEnd/>
            </a:ln>
          </p:spPr>
          <p:txBody>
            <a:bodyPr/>
            <a:lstStyle/>
            <a:p>
              <a:endParaRPr lang="en-US" dirty="0"/>
            </a:p>
          </p:txBody>
        </p:sp>
        <p:sp>
          <p:nvSpPr>
            <p:cNvPr id="6684" name="Rectangle 58"/>
            <p:cNvSpPr>
              <a:spLocks noChangeAspect="1" noChangeArrowheads="1"/>
            </p:cNvSpPr>
            <p:nvPr/>
          </p:nvSpPr>
          <p:spPr bwMode="auto">
            <a:xfrm>
              <a:off x="2928" y="3471"/>
              <a:ext cx="1773" cy="116"/>
            </a:xfrm>
            <a:prstGeom prst="rect">
              <a:avLst/>
            </a:prstGeom>
            <a:noFill/>
            <a:ln w="9525">
              <a:noFill/>
              <a:miter lim="800000"/>
              <a:headEnd/>
              <a:tailEnd/>
            </a:ln>
          </p:spPr>
          <p:txBody>
            <a:bodyPr wrap="none" lIns="0" tIns="0" rIns="0" bIns="0">
              <a:spAutoFit/>
            </a:bodyPr>
            <a:lstStyle/>
            <a:p>
              <a:r>
                <a:rPr lang="en-GB" sz="1200" b="1" dirty="0"/>
                <a:t>Macroscopic Pores due to Re-agglomeration</a:t>
              </a:r>
              <a:endParaRPr lang="en-GB" sz="1200" dirty="0"/>
            </a:p>
          </p:txBody>
        </p:sp>
        <p:sp>
          <p:nvSpPr>
            <p:cNvPr id="6685" name="Rectangle 59"/>
            <p:cNvSpPr>
              <a:spLocks noChangeAspect="1" noChangeArrowheads="1"/>
            </p:cNvSpPr>
            <p:nvPr/>
          </p:nvSpPr>
          <p:spPr bwMode="auto">
            <a:xfrm>
              <a:off x="3216" y="2047"/>
              <a:ext cx="606" cy="116"/>
            </a:xfrm>
            <a:prstGeom prst="rect">
              <a:avLst/>
            </a:prstGeom>
            <a:noFill/>
            <a:ln w="9525">
              <a:noFill/>
              <a:miter lim="800000"/>
              <a:headEnd/>
              <a:tailEnd/>
            </a:ln>
          </p:spPr>
          <p:txBody>
            <a:bodyPr wrap="none" lIns="0" tIns="0" rIns="0" bIns="0">
              <a:spAutoFit/>
            </a:bodyPr>
            <a:lstStyle/>
            <a:p>
              <a:r>
                <a:rPr lang="en-GB" sz="1200" b="1" dirty="0"/>
                <a:t>Binder Residue</a:t>
              </a:r>
              <a:endParaRPr lang="en-GB" sz="1200" dirty="0"/>
            </a:p>
          </p:txBody>
        </p:sp>
        <p:sp>
          <p:nvSpPr>
            <p:cNvPr id="6686" name="Line 60"/>
            <p:cNvSpPr>
              <a:spLocks noChangeShapeType="1"/>
            </p:cNvSpPr>
            <p:nvPr/>
          </p:nvSpPr>
          <p:spPr bwMode="auto">
            <a:xfrm flipV="1">
              <a:off x="4121" y="3065"/>
              <a:ext cx="181" cy="407"/>
            </a:xfrm>
            <a:prstGeom prst="line">
              <a:avLst/>
            </a:prstGeom>
            <a:noFill/>
            <a:ln w="19050">
              <a:solidFill>
                <a:srgbClr val="FF0066"/>
              </a:solidFill>
              <a:round/>
              <a:headEnd/>
              <a:tailEnd type="stealth" w="lg" len="lg"/>
            </a:ln>
          </p:spPr>
          <p:txBody>
            <a:bodyPr/>
            <a:lstStyle/>
            <a:p>
              <a:endParaRPr lang="en-US" dirty="0"/>
            </a:p>
          </p:txBody>
        </p:sp>
        <p:sp>
          <p:nvSpPr>
            <p:cNvPr id="6687" name="Line 61"/>
            <p:cNvSpPr>
              <a:spLocks noChangeShapeType="1"/>
            </p:cNvSpPr>
            <p:nvPr/>
          </p:nvSpPr>
          <p:spPr bwMode="auto">
            <a:xfrm>
              <a:off x="3562" y="2155"/>
              <a:ext cx="115" cy="215"/>
            </a:xfrm>
            <a:prstGeom prst="line">
              <a:avLst/>
            </a:prstGeom>
            <a:noFill/>
            <a:ln w="19050">
              <a:solidFill>
                <a:srgbClr val="FF0066"/>
              </a:solidFill>
              <a:round/>
              <a:headEnd/>
              <a:tailEnd type="stealth" w="lg" len="lg"/>
            </a:ln>
          </p:spPr>
          <p:txBody>
            <a:bodyPr/>
            <a:lstStyle/>
            <a:p>
              <a:endParaRPr lang="en-US" dirty="0"/>
            </a:p>
          </p:txBody>
        </p:sp>
      </p:grpSp>
      <p:grpSp>
        <p:nvGrpSpPr>
          <p:cNvPr id="3" name="Group 62"/>
          <p:cNvGrpSpPr>
            <a:grpSpLocks/>
          </p:cNvGrpSpPr>
          <p:nvPr/>
        </p:nvGrpSpPr>
        <p:grpSpPr bwMode="auto">
          <a:xfrm>
            <a:off x="6019800" y="2889251"/>
            <a:ext cx="4267200" cy="2786063"/>
            <a:chOff x="1056" y="1200"/>
            <a:chExt cx="3120" cy="2040"/>
          </a:xfrm>
        </p:grpSpPr>
        <p:sp>
          <p:nvSpPr>
            <p:cNvPr id="6159" name="Text Box 63"/>
            <p:cNvSpPr txBox="1">
              <a:spLocks noChangeAspect="1" noChangeArrowheads="1"/>
            </p:cNvSpPr>
            <p:nvPr/>
          </p:nvSpPr>
          <p:spPr bwMode="auto">
            <a:xfrm>
              <a:off x="1712" y="2899"/>
              <a:ext cx="810" cy="203"/>
            </a:xfrm>
            <a:prstGeom prst="rect">
              <a:avLst/>
            </a:prstGeom>
            <a:noFill/>
            <a:ln w="9525">
              <a:noFill/>
              <a:miter lim="800000"/>
              <a:headEnd/>
              <a:tailEnd/>
            </a:ln>
          </p:spPr>
          <p:txBody>
            <a:bodyPr>
              <a:spAutoFit/>
            </a:bodyPr>
            <a:lstStyle/>
            <a:p>
              <a:pPr>
                <a:spcBef>
                  <a:spcPct val="50000"/>
                </a:spcBef>
              </a:pPr>
              <a:r>
                <a:rPr lang="en-GB" sz="1200" b="1" dirty="0"/>
                <a:t>Graphite</a:t>
              </a:r>
              <a:r>
                <a:rPr lang="en-GB" sz="1200" dirty="0"/>
                <a:t> </a:t>
              </a:r>
              <a:r>
                <a:rPr lang="en-GB" sz="1200" b="1" dirty="0"/>
                <a:t>plate</a:t>
              </a:r>
            </a:p>
          </p:txBody>
        </p:sp>
        <p:grpSp>
          <p:nvGrpSpPr>
            <p:cNvPr id="4" name="Group 64"/>
            <p:cNvGrpSpPr>
              <a:grpSpLocks noChangeAspect="1"/>
            </p:cNvGrpSpPr>
            <p:nvPr/>
          </p:nvGrpSpPr>
          <p:grpSpPr bwMode="auto">
            <a:xfrm>
              <a:off x="1179" y="1587"/>
              <a:ext cx="1467" cy="1166"/>
              <a:chOff x="874" y="1201"/>
              <a:chExt cx="1824" cy="1451"/>
            </a:xfrm>
          </p:grpSpPr>
          <p:sp>
            <p:nvSpPr>
              <p:cNvPr id="6429" name="Freeform 65"/>
              <p:cNvSpPr>
                <a:spLocks noChangeAspect="1"/>
              </p:cNvSpPr>
              <p:nvPr/>
            </p:nvSpPr>
            <p:spPr bwMode="auto">
              <a:xfrm>
                <a:off x="952" y="1246"/>
                <a:ext cx="111" cy="53"/>
              </a:xfrm>
              <a:custGeom>
                <a:avLst/>
                <a:gdLst>
                  <a:gd name="T0" fmla="*/ 12 w 111"/>
                  <a:gd name="T1" fmla="*/ 0 h 53"/>
                  <a:gd name="T2" fmla="*/ 12 w 111"/>
                  <a:gd name="T3" fmla="*/ 40 h 53"/>
                  <a:gd name="T4" fmla="*/ 111 w 111"/>
                  <a:gd name="T5" fmla="*/ 40 h 53"/>
                  <a:gd name="T6" fmla="*/ 111 w 111"/>
                  <a:gd name="T7" fmla="*/ 53 h 53"/>
                  <a:gd name="T8" fmla="*/ 8 w 111"/>
                  <a:gd name="T9" fmla="*/ 53 h 53"/>
                  <a:gd name="T10" fmla="*/ 0 w 111"/>
                  <a:gd name="T11" fmla="*/ 44 h 53"/>
                  <a:gd name="T12" fmla="*/ 0 w 111"/>
                  <a:gd name="T13" fmla="*/ 0 h 53"/>
                  <a:gd name="T14" fmla="*/ 12 w 111"/>
                  <a:gd name="T15" fmla="*/ 0 h 53"/>
                  <a:gd name="T16" fmla="*/ 0 60000 65536"/>
                  <a:gd name="T17" fmla="*/ 0 60000 65536"/>
                  <a:gd name="T18" fmla="*/ 0 60000 65536"/>
                  <a:gd name="T19" fmla="*/ 0 60000 65536"/>
                  <a:gd name="T20" fmla="*/ 0 60000 65536"/>
                  <a:gd name="T21" fmla="*/ 0 60000 65536"/>
                  <a:gd name="T22" fmla="*/ 0 60000 65536"/>
                  <a:gd name="T23" fmla="*/ 0 60000 65536"/>
                  <a:gd name="T24" fmla="*/ 0 w 111"/>
                  <a:gd name="T25" fmla="*/ 0 h 53"/>
                  <a:gd name="T26" fmla="*/ 111 w 111"/>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1" h="53">
                    <a:moveTo>
                      <a:pt x="12" y="0"/>
                    </a:moveTo>
                    <a:lnTo>
                      <a:pt x="12" y="40"/>
                    </a:lnTo>
                    <a:lnTo>
                      <a:pt x="111" y="40"/>
                    </a:lnTo>
                    <a:lnTo>
                      <a:pt x="111" y="53"/>
                    </a:lnTo>
                    <a:lnTo>
                      <a:pt x="8" y="53"/>
                    </a:lnTo>
                    <a:lnTo>
                      <a:pt x="0" y="44"/>
                    </a:lnTo>
                    <a:lnTo>
                      <a:pt x="0" y="0"/>
                    </a:lnTo>
                    <a:lnTo>
                      <a:pt x="12" y="0"/>
                    </a:lnTo>
                    <a:close/>
                  </a:path>
                </a:pathLst>
              </a:custGeom>
              <a:solidFill>
                <a:srgbClr val="000000"/>
              </a:solidFill>
              <a:ln w="9525">
                <a:noFill/>
                <a:round/>
                <a:headEnd/>
                <a:tailEnd/>
              </a:ln>
            </p:spPr>
            <p:txBody>
              <a:bodyPr/>
              <a:lstStyle/>
              <a:p>
                <a:endParaRPr lang="en-US" dirty="0"/>
              </a:p>
            </p:txBody>
          </p:sp>
          <p:sp>
            <p:nvSpPr>
              <p:cNvPr id="6430" name="Freeform 66"/>
              <p:cNvSpPr>
                <a:spLocks noChangeAspect="1"/>
              </p:cNvSpPr>
              <p:nvPr/>
            </p:nvSpPr>
            <p:spPr bwMode="auto">
              <a:xfrm>
                <a:off x="1089" y="1201"/>
                <a:ext cx="267" cy="116"/>
              </a:xfrm>
              <a:custGeom>
                <a:avLst/>
                <a:gdLst>
                  <a:gd name="T0" fmla="*/ 13 w 267"/>
                  <a:gd name="T1" fmla="*/ 72 h 116"/>
                  <a:gd name="T2" fmla="*/ 13 w 267"/>
                  <a:gd name="T3" fmla="*/ 103 h 116"/>
                  <a:gd name="T4" fmla="*/ 39 w 267"/>
                  <a:gd name="T5" fmla="*/ 103 h 116"/>
                  <a:gd name="T6" fmla="*/ 30 w 267"/>
                  <a:gd name="T7" fmla="*/ 54 h 116"/>
                  <a:gd name="T8" fmla="*/ 30 w 267"/>
                  <a:gd name="T9" fmla="*/ 18 h 116"/>
                  <a:gd name="T10" fmla="*/ 35 w 267"/>
                  <a:gd name="T11" fmla="*/ 14 h 116"/>
                  <a:gd name="T12" fmla="*/ 202 w 267"/>
                  <a:gd name="T13" fmla="*/ 14 h 116"/>
                  <a:gd name="T14" fmla="*/ 262 w 267"/>
                  <a:gd name="T15" fmla="*/ 0 h 116"/>
                  <a:gd name="T16" fmla="*/ 267 w 267"/>
                  <a:gd name="T17" fmla="*/ 5 h 116"/>
                  <a:gd name="T18" fmla="*/ 267 w 267"/>
                  <a:gd name="T19" fmla="*/ 36 h 116"/>
                  <a:gd name="T20" fmla="*/ 254 w 267"/>
                  <a:gd name="T21" fmla="*/ 36 h 116"/>
                  <a:gd name="T22" fmla="*/ 254 w 267"/>
                  <a:gd name="T23" fmla="*/ 14 h 116"/>
                  <a:gd name="T24" fmla="*/ 202 w 267"/>
                  <a:gd name="T25" fmla="*/ 27 h 116"/>
                  <a:gd name="T26" fmla="*/ 43 w 267"/>
                  <a:gd name="T27" fmla="*/ 27 h 116"/>
                  <a:gd name="T28" fmla="*/ 43 w 267"/>
                  <a:gd name="T29" fmla="*/ 54 h 116"/>
                  <a:gd name="T30" fmla="*/ 52 w 267"/>
                  <a:gd name="T31" fmla="*/ 107 h 116"/>
                  <a:gd name="T32" fmla="*/ 43 w 267"/>
                  <a:gd name="T33" fmla="*/ 116 h 116"/>
                  <a:gd name="T34" fmla="*/ 9 w 267"/>
                  <a:gd name="T35" fmla="*/ 116 h 116"/>
                  <a:gd name="T36" fmla="*/ 0 w 267"/>
                  <a:gd name="T37" fmla="*/ 107 h 116"/>
                  <a:gd name="T38" fmla="*/ 0 w 267"/>
                  <a:gd name="T39" fmla="*/ 72 h 116"/>
                  <a:gd name="T40" fmla="*/ 13 w 267"/>
                  <a:gd name="T41" fmla="*/ 72 h 1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67"/>
                  <a:gd name="T64" fmla="*/ 0 h 116"/>
                  <a:gd name="T65" fmla="*/ 267 w 267"/>
                  <a:gd name="T66" fmla="*/ 116 h 11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67" h="116">
                    <a:moveTo>
                      <a:pt x="13" y="72"/>
                    </a:moveTo>
                    <a:lnTo>
                      <a:pt x="13" y="103"/>
                    </a:lnTo>
                    <a:lnTo>
                      <a:pt x="39" y="103"/>
                    </a:lnTo>
                    <a:lnTo>
                      <a:pt x="30" y="54"/>
                    </a:lnTo>
                    <a:lnTo>
                      <a:pt x="30" y="18"/>
                    </a:lnTo>
                    <a:lnTo>
                      <a:pt x="35" y="14"/>
                    </a:lnTo>
                    <a:lnTo>
                      <a:pt x="202" y="14"/>
                    </a:lnTo>
                    <a:lnTo>
                      <a:pt x="262" y="0"/>
                    </a:lnTo>
                    <a:lnTo>
                      <a:pt x="267" y="5"/>
                    </a:lnTo>
                    <a:lnTo>
                      <a:pt x="267" y="36"/>
                    </a:lnTo>
                    <a:lnTo>
                      <a:pt x="254" y="36"/>
                    </a:lnTo>
                    <a:lnTo>
                      <a:pt x="254" y="14"/>
                    </a:lnTo>
                    <a:lnTo>
                      <a:pt x="202" y="27"/>
                    </a:lnTo>
                    <a:lnTo>
                      <a:pt x="43" y="27"/>
                    </a:lnTo>
                    <a:lnTo>
                      <a:pt x="43" y="54"/>
                    </a:lnTo>
                    <a:lnTo>
                      <a:pt x="52" y="107"/>
                    </a:lnTo>
                    <a:lnTo>
                      <a:pt x="43" y="116"/>
                    </a:lnTo>
                    <a:lnTo>
                      <a:pt x="9" y="116"/>
                    </a:lnTo>
                    <a:lnTo>
                      <a:pt x="0" y="107"/>
                    </a:lnTo>
                    <a:lnTo>
                      <a:pt x="0" y="72"/>
                    </a:lnTo>
                    <a:lnTo>
                      <a:pt x="13" y="72"/>
                    </a:lnTo>
                    <a:close/>
                  </a:path>
                </a:pathLst>
              </a:custGeom>
              <a:solidFill>
                <a:srgbClr val="000000"/>
              </a:solidFill>
              <a:ln w="9525">
                <a:noFill/>
                <a:round/>
                <a:headEnd/>
                <a:tailEnd/>
              </a:ln>
            </p:spPr>
            <p:txBody>
              <a:bodyPr/>
              <a:lstStyle/>
              <a:p>
                <a:endParaRPr lang="en-US" dirty="0"/>
              </a:p>
            </p:txBody>
          </p:sp>
          <p:sp>
            <p:nvSpPr>
              <p:cNvPr id="6431" name="Freeform 67"/>
              <p:cNvSpPr>
                <a:spLocks noChangeAspect="1"/>
              </p:cNvSpPr>
              <p:nvPr/>
            </p:nvSpPr>
            <p:spPr bwMode="auto">
              <a:xfrm>
                <a:off x="1334" y="1237"/>
                <a:ext cx="22" cy="36"/>
              </a:xfrm>
              <a:custGeom>
                <a:avLst/>
                <a:gdLst>
                  <a:gd name="T0" fmla="*/ 22 w 22"/>
                  <a:gd name="T1" fmla="*/ 0 h 36"/>
                  <a:gd name="T2" fmla="*/ 13 w 22"/>
                  <a:gd name="T3" fmla="*/ 36 h 36"/>
                  <a:gd name="T4" fmla="*/ 0 w 22"/>
                  <a:gd name="T5" fmla="*/ 36 h 36"/>
                  <a:gd name="T6" fmla="*/ 9 w 22"/>
                  <a:gd name="T7" fmla="*/ 0 h 36"/>
                  <a:gd name="T8" fmla="*/ 22 w 22"/>
                  <a:gd name="T9" fmla="*/ 0 h 36"/>
                  <a:gd name="T10" fmla="*/ 0 60000 65536"/>
                  <a:gd name="T11" fmla="*/ 0 60000 65536"/>
                  <a:gd name="T12" fmla="*/ 0 60000 65536"/>
                  <a:gd name="T13" fmla="*/ 0 60000 65536"/>
                  <a:gd name="T14" fmla="*/ 0 60000 65536"/>
                  <a:gd name="T15" fmla="*/ 0 w 22"/>
                  <a:gd name="T16" fmla="*/ 0 h 36"/>
                  <a:gd name="T17" fmla="*/ 22 w 22"/>
                  <a:gd name="T18" fmla="*/ 36 h 36"/>
                </a:gdLst>
                <a:ahLst/>
                <a:cxnLst>
                  <a:cxn ang="T10">
                    <a:pos x="T0" y="T1"/>
                  </a:cxn>
                  <a:cxn ang="T11">
                    <a:pos x="T2" y="T3"/>
                  </a:cxn>
                  <a:cxn ang="T12">
                    <a:pos x="T4" y="T5"/>
                  </a:cxn>
                  <a:cxn ang="T13">
                    <a:pos x="T6" y="T7"/>
                  </a:cxn>
                  <a:cxn ang="T14">
                    <a:pos x="T8" y="T9"/>
                  </a:cxn>
                </a:cxnLst>
                <a:rect l="T15" t="T16" r="T17" b="T18"/>
                <a:pathLst>
                  <a:path w="22" h="36">
                    <a:moveTo>
                      <a:pt x="22" y="0"/>
                    </a:moveTo>
                    <a:lnTo>
                      <a:pt x="13" y="36"/>
                    </a:lnTo>
                    <a:lnTo>
                      <a:pt x="0" y="36"/>
                    </a:lnTo>
                    <a:lnTo>
                      <a:pt x="9" y="0"/>
                    </a:lnTo>
                    <a:lnTo>
                      <a:pt x="22" y="0"/>
                    </a:lnTo>
                    <a:close/>
                  </a:path>
                </a:pathLst>
              </a:custGeom>
              <a:solidFill>
                <a:srgbClr val="000000"/>
              </a:solidFill>
              <a:ln w="9525">
                <a:noFill/>
                <a:round/>
                <a:headEnd/>
                <a:tailEnd/>
              </a:ln>
            </p:spPr>
            <p:txBody>
              <a:bodyPr/>
              <a:lstStyle/>
              <a:p>
                <a:endParaRPr lang="en-US" dirty="0"/>
              </a:p>
            </p:txBody>
          </p:sp>
          <p:sp>
            <p:nvSpPr>
              <p:cNvPr id="6432" name="Rectangle 68"/>
              <p:cNvSpPr>
                <a:spLocks noChangeAspect="1" noChangeArrowheads="1"/>
              </p:cNvSpPr>
              <p:nvPr/>
            </p:nvSpPr>
            <p:spPr bwMode="auto">
              <a:xfrm>
                <a:off x="1360" y="1206"/>
                <a:ext cx="13" cy="49"/>
              </a:xfrm>
              <a:prstGeom prst="rect">
                <a:avLst/>
              </a:prstGeom>
              <a:solidFill>
                <a:srgbClr val="000000"/>
              </a:solidFill>
              <a:ln w="9525">
                <a:noFill/>
                <a:miter lim="800000"/>
                <a:headEnd/>
                <a:tailEnd/>
              </a:ln>
            </p:spPr>
            <p:txBody>
              <a:bodyPr/>
              <a:lstStyle/>
              <a:p>
                <a:endParaRPr lang="en-US" dirty="0"/>
              </a:p>
            </p:txBody>
          </p:sp>
          <p:sp>
            <p:nvSpPr>
              <p:cNvPr id="6433" name="Freeform 69"/>
              <p:cNvSpPr>
                <a:spLocks noChangeAspect="1"/>
              </p:cNvSpPr>
              <p:nvPr/>
            </p:nvSpPr>
            <p:spPr bwMode="auto">
              <a:xfrm>
                <a:off x="1369" y="1201"/>
                <a:ext cx="189" cy="72"/>
              </a:xfrm>
              <a:custGeom>
                <a:avLst/>
                <a:gdLst>
                  <a:gd name="T0" fmla="*/ 0 w 189"/>
                  <a:gd name="T1" fmla="*/ 49 h 72"/>
                  <a:gd name="T2" fmla="*/ 21 w 189"/>
                  <a:gd name="T3" fmla="*/ 49 h 72"/>
                  <a:gd name="T4" fmla="*/ 21 w 189"/>
                  <a:gd name="T5" fmla="*/ 5 h 72"/>
                  <a:gd name="T6" fmla="*/ 25 w 189"/>
                  <a:gd name="T7" fmla="*/ 0 h 72"/>
                  <a:gd name="T8" fmla="*/ 185 w 189"/>
                  <a:gd name="T9" fmla="*/ 0 h 72"/>
                  <a:gd name="T10" fmla="*/ 189 w 189"/>
                  <a:gd name="T11" fmla="*/ 5 h 72"/>
                  <a:gd name="T12" fmla="*/ 189 w 189"/>
                  <a:gd name="T13" fmla="*/ 72 h 72"/>
                  <a:gd name="T14" fmla="*/ 176 w 189"/>
                  <a:gd name="T15" fmla="*/ 72 h 72"/>
                  <a:gd name="T16" fmla="*/ 176 w 189"/>
                  <a:gd name="T17" fmla="*/ 14 h 72"/>
                  <a:gd name="T18" fmla="*/ 34 w 189"/>
                  <a:gd name="T19" fmla="*/ 14 h 72"/>
                  <a:gd name="T20" fmla="*/ 34 w 189"/>
                  <a:gd name="T21" fmla="*/ 54 h 72"/>
                  <a:gd name="T22" fmla="*/ 25 w 189"/>
                  <a:gd name="T23" fmla="*/ 63 h 72"/>
                  <a:gd name="T24" fmla="*/ 0 w 189"/>
                  <a:gd name="T25" fmla="*/ 63 h 72"/>
                  <a:gd name="T26" fmla="*/ 0 w 189"/>
                  <a:gd name="T27" fmla="*/ 49 h 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9"/>
                  <a:gd name="T43" fmla="*/ 0 h 72"/>
                  <a:gd name="T44" fmla="*/ 189 w 189"/>
                  <a:gd name="T45" fmla="*/ 72 h 7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9" h="72">
                    <a:moveTo>
                      <a:pt x="0" y="49"/>
                    </a:moveTo>
                    <a:lnTo>
                      <a:pt x="21" y="49"/>
                    </a:lnTo>
                    <a:lnTo>
                      <a:pt x="21" y="5"/>
                    </a:lnTo>
                    <a:lnTo>
                      <a:pt x="25" y="0"/>
                    </a:lnTo>
                    <a:lnTo>
                      <a:pt x="185" y="0"/>
                    </a:lnTo>
                    <a:lnTo>
                      <a:pt x="189" y="5"/>
                    </a:lnTo>
                    <a:lnTo>
                      <a:pt x="189" y="72"/>
                    </a:lnTo>
                    <a:lnTo>
                      <a:pt x="176" y="72"/>
                    </a:lnTo>
                    <a:lnTo>
                      <a:pt x="176" y="14"/>
                    </a:lnTo>
                    <a:lnTo>
                      <a:pt x="34" y="14"/>
                    </a:lnTo>
                    <a:lnTo>
                      <a:pt x="34" y="54"/>
                    </a:lnTo>
                    <a:lnTo>
                      <a:pt x="25" y="63"/>
                    </a:lnTo>
                    <a:lnTo>
                      <a:pt x="0" y="63"/>
                    </a:lnTo>
                    <a:lnTo>
                      <a:pt x="0" y="49"/>
                    </a:lnTo>
                    <a:close/>
                  </a:path>
                </a:pathLst>
              </a:custGeom>
              <a:solidFill>
                <a:srgbClr val="000000"/>
              </a:solidFill>
              <a:ln w="9525">
                <a:noFill/>
                <a:round/>
                <a:headEnd/>
                <a:tailEnd/>
              </a:ln>
            </p:spPr>
            <p:txBody>
              <a:bodyPr/>
              <a:lstStyle/>
              <a:p>
                <a:endParaRPr lang="en-US" dirty="0"/>
              </a:p>
            </p:txBody>
          </p:sp>
          <p:sp>
            <p:nvSpPr>
              <p:cNvPr id="6434" name="Freeform 70"/>
              <p:cNvSpPr>
                <a:spLocks noChangeAspect="1"/>
              </p:cNvSpPr>
              <p:nvPr/>
            </p:nvSpPr>
            <p:spPr bwMode="auto">
              <a:xfrm>
                <a:off x="1579" y="1246"/>
                <a:ext cx="168" cy="36"/>
              </a:xfrm>
              <a:custGeom>
                <a:avLst/>
                <a:gdLst>
                  <a:gd name="T0" fmla="*/ 13 w 168"/>
                  <a:gd name="T1" fmla="*/ 0 h 36"/>
                  <a:gd name="T2" fmla="*/ 13 w 168"/>
                  <a:gd name="T3" fmla="*/ 13 h 36"/>
                  <a:gd name="T4" fmla="*/ 164 w 168"/>
                  <a:gd name="T5" fmla="*/ 13 h 36"/>
                  <a:gd name="T6" fmla="*/ 168 w 168"/>
                  <a:gd name="T7" fmla="*/ 18 h 36"/>
                  <a:gd name="T8" fmla="*/ 168 w 168"/>
                  <a:gd name="T9" fmla="*/ 36 h 36"/>
                  <a:gd name="T10" fmla="*/ 155 w 168"/>
                  <a:gd name="T11" fmla="*/ 36 h 36"/>
                  <a:gd name="T12" fmla="*/ 155 w 168"/>
                  <a:gd name="T13" fmla="*/ 27 h 36"/>
                  <a:gd name="T14" fmla="*/ 9 w 168"/>
                  <a:gd name="T15" fmla="*/ 27 h 36"/>
                  <a:gd name="T16" fmla="*/ 0 w 168"/>
                  <a:gd name="T17" fmla="*/ 18 h 36"/>
                  <a:gd name="T18" fmla="*/ 0 w 168"/>
                  <a:gd name="T19" fmla="*/ 0 h 36"/>
                  <a:gd name="T20" fmla="*/ 13 w 168"/>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
                  <a:gd name="T34" fmla="*/ 0 h 36"/>
                  <a:gd name="T35" fmla="*/ 168 w 168"/>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 h="36">
                    <a:moveTo>
                      <a:pt x="13" y="0"/>
                    </a:moveTo>
                    <a:lnTo>
                      <a:pt x="13" y="13"/>
                    </a:lnTo>
                    <a:lnTo>
                      <a:pt x="164" y="13"/>
                    </a:lnTo>
                    <a:lnTo>
                      <a:pt x="168" y="18"/>
                    </a:lnTo>
                    <a:lnTo>
                      <a:pt x="168" y="36"/>
                    </a:lnTo>
                    <a:lnTo>
                      <a:pt x="155" y="36"/>
                    </a:lnTo>
                    <a:lnTo>
                      <a:pt x="155" y="27"/>
                    </a:lnTo>
                    <a:lnTo>
                      <a:pt x="9" y="27"/>
                    </a:lnTo>
                    <a:lnTo>
                      <a:pt x="0" y="18"/>
                    </a:lnTo>
                    <a:lnTo>
                      <a:pt x="0" y="0"/>
                    </a:lnTo>
                    <a:lnTo>
                      <a:pt x="13" y="0"/>
                    </a:lnTo>
                    <a:close/>
                  </a:path>
                </a:pathLst>
              </a:custGeom>
              <a:solidFill>
                <a:srgbClr val="000000"/>
              </a:solidFill>
              <a:ln w="9525">
                <a:noFill/>
                <a:round/>
                <a:headEnd/>
                <a:tailEnd/>
              </a:ln>
            </p:spPr>
            <p:txBody>
              <a:bodyPr/>
              <a:lstStyle/>
              <a:p>
                <a:endParaRPr lang="en-US" dirty="0"/>
              </a:p>
            </p:txBody>
          </p:sp>
          <p:sp>
            <p:nvSpPr>
              <p:cNvPr id="6435" name="Freeform 71"/>
              <p:cNvSpPr>
                <a:spLocks noChangeAspect="1"/>
              </p:cNvSpPr>
              <p:nvPr/>
            </p:nvSpPr>
            <p:spPr bwMode="auto">
              <a:xfrm>
                <a:off x="1046" y="1299"/>
                <a:ext cx="228" cy="36"/>
              </a:xfrm>
              <a:custGeom>
                <a:avLst/>
                <a:gdLst>
                  <a:gd name="T0" fmla="*/ 0 w 228"/>
                  <a:gd name="T1" fmla="*/ 23 h 36"/>
                  <a:gd name="T2" fmla="*/ 215 w 228"/>
                  <a:gd name="T3" fmla="*/ 23 h 36"/>
                  <a:gd name="T4" fmla="*/ 215 w 228"/>
                  <a:gd name="T5" fmla="*/ 0 h 36"/>
                  <a:gd name="T6" fmla="*/ 228 w 228"/>
                  <a:gd name="T7" fmla="*/ 0 h 36"/>
                  <a:gd name="T8" fmla="*/ 228 w 228"/>
                  <a:gd name="T9" fmla="*/ 27 h 36"/>
                  <a:gd name="T10" fmla="*/ 219 w 228"/>
                  <a:gd name="T11" fmla="*/ 36 h 36"/>
                  <a:gd name="T12" fmla="*/ 0 w 228"/>
                  <a:gd name="T13" fmla="*/ 36 h 36"/>
                  <a:gd name="T14" fmla="*/ 0 w 228"/>
                  <a:gd name="T15" fmla="*/ 23 h 36"/>
                  <a:gd name="T16" fmla="*/ 0 60000 65536"/>
                  <a:gd name="T17" fmla="*/ 0 60000 65536"/>
                  <a:gd name="T18" fmla="*/ 0 60000 65536"/>
                  <a:gd name="T19" fmla="*/ 0 60000 65536"/>
                  <a:gd name="T20" fmla="*/ 0 60000 65536"/>
                  <a:gd name="T21" fmla="*/ 0 60000 65536"/>
                  <a:gd name="T22" fmla="*/ 0 60000 65536"/>
                  <a:gd name="T23" fmla="*/ 0 60000 65536"/>
                  <a:gd name="T24" fmla="*/ 0 w 228"/>
                  <a:gd name="T25" fmla="*/ 0 h 36"/>
                  <a:gd name="T26" fmla="*/ 228 w 228"/>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8" h="36">
                    <a:moveTo>
                      <a:pt x="0" y="23"/>
                    </a:moveTo>
                    <a:lnTo>
                      <a:pt x="215" y="23"/>
                    </a:lnTo>
                    <a:lnTo>
                      <a:pt x="215" y="0"/>
                    </a:lnTo>
                    <a:lnTo>
                      <a:pt x="228" y="0"/>
                    </a:lnTo>
                    <a:lnTo>
                      <a:pt x="228" y="27"/>
                    </a:lnTo>
                    <a:lnTo>
                      <a:pt x="219" y="36"/>
                    </a:lnTo>
                    <a:lnTo>
                      <a:pt x="0" y="36"/>
                    </a:lnTo>
                    <a:lnTo>
                      <a:pt x="0" y="23"/>
                    </a:lnTo>
                    <a:close/>
                  </a:path>
                </a:pathLst>
              </a:custGeom>
              <a:solidFill>
                <a:srgbClr val="000000"/>
              </a:solidFill>
              <a:ln w="9525">
                <a:noFill/>
                <a:round/>
                <a:headEnd/>
                <a:tailEnd/>
              </a:ln>
            </p:spPr>
            <p:txBody>
              <a:bodyPr/>
              <a:lstStyle/>
              <a:p>
                <a:endParaRPr lang="en-US" dirty="0"/>
              </a:p>
            </p:txBody>
          </p:sp>
          <p:sp>
            <p:nvSpPr>
              <p:cNvPr id="6436" name="Freeform 72"/>
              <p:cNvSpPr>
                <a:spLocks noChangeAspect="1"/>
              </p:cNvSpPr>
              <p:nvPr/>
            </p:nvSpPr>
            <p:spPr bwMode="auto">
              <a:xfrm>
                <a:off x="1296" y="1282"/>
                <a:ext cx="387" cy="71"/>
              </a:xfrm>
              <a:custGeom>
                <a:avLst/>
                <a:gdLst>
                  <a:gd name="T0" fmla="*/ 0 w 387"/>
                  <a:gd name="T1" fmla="*/ 71 h 71"/>
                  <a:gd name="T2" fmla="*/ 0 w 387"/>
                  <a:gd name="T3" fmla="*/ 17 h 71"/>
                  <a:gd name="T4" fmla="*/ 4 w 387"/>
                  <a:gd name="T5" fmla="*/ 13 h 71"/>
                  <a:gd name="T6" fmla="*/ 374 w 387"/>
                  <a:gd name="T7" fmla="*/ 13 h 71"/>
                  <a:gd name="T8" fmla="*/ 374 w 387"/>
                  <a:gd name="T9" fmla="*/ 0 h 71"/>
                  <a:gd name="T10" fmla="*/ 387 w 387"/>
                  <a:gd name="T11" fmla="*/ 0 h 71"/>
                  <a:gd name="T12" fmla="*/ 387 w 387"/>
                  <a:gd name="T13" fmla="*/ 17 h 71"/>
                  <a:gd name="T14" fmla="*/ 378 w 387"/>
                  <a:gd name="T15" fmla="*/ 26 h 71"/>
                  <a:gd name="T16" fmla="*/ 12 w 387"/>
                  <a:gd name="T17" fmla="*/ 26 h 71"/>
                  <a:gd name="T18" fmla="*/ 12 w 387"/>
                  <a:gd name="T19" fmla="*/ 71 h 71"/>
                  <a:gd name="T20" fmla="*/ 0 w 387"/>
                  <a:gd name="T21" fmla="*/ 71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71"/>
                  <a:gd name="T35" fmla="*/ 387 w 387"/>
                  <a:gd name="T36" fmla="*/ 71 h 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71">
                    <a:moveTo>
                      <a:pt x="0" y="71"/>
                    </a:moveTo>
                    <a:lnTo>
                      <a:pt x="0" y="17"/>
                    </a:lnTo>
                    <a:lnTo>
                      <a:pt x="4" y="13"/>
                    </a:lnTo>
                    <a:lnTo>
                      <a:pt x="374" y="13"/>
                    </a:lnTo>
                    <a:lnTo>
                      <a:pt x="374" y="0"/>
                    </a:lnTo>
                    <a:lnTo>
                      <a:pt x="387" y="0"/>
                    </a:lnTo>
                    <a:lnTo>
                      <a:pt x="387" y="17"/>
                    </a:lnTo>
                    <a:lnTo>
                      <a:pt x="378" y="26"/>
                    </a:lnTo>
                    <a:lnTo>
                      <a:pt x="12" y="26"/>
                    </a:lnTo>
                    <a:lnTo>
                      <a:pt x="12" y="71"/>
                    </a:lnTo>
                    <a:lnTo>
                      <a:pt x="0" y="71"/>
                    </a:lnTo>
                    <a:close/>
                  </a:path>
                </a:pathLst>
              </a:custGeom>
              <a:solidFill>
                <a:srgbClr val="000000"/>
              </a:solidFill>
              <a:ln w="9525">
                <a:noFill/>
                <a:round/>
                <a:headEnd/>
                <a:tailEnd/>
              </a:ln>
            </p:spPr>
            <p:txBody>
              <a:bodyPr/>
              <a:lstStyle/>
              <a:p>
                <a:endParaRPr lang="en-US" dirty="0"/>
              </a:p>
            </p:txBody>
          </p:sp>
          <p:sp>
            <p:nvSpPr>
              <p:cNvPr id="6437" name="Freeform 73"/>
              <p:cNvSpPr>
                <a:spLocks noChangeAspect="1"/>
              </p:cNvSpPr>
              <p:nvPr/>
            </p:nvSpPr>
            <p:spPr bwMode="auto">
              <a:xfrm>
                <a:off x="904" y="1326"/>
                <a:ext cx="202" cy="45"/>
              </a:xfrm>
              <a:custGeom>
                <a:avLst/>
                <a:gdLst>
                  <a:gd name="T0" fmla="*/ 0 w 202"/>
                  <a:gd name="T1" fmla="*/ 31 h 45"/>
                  <a:gd name="T2" fmla="*/ 189 w 202"/>
                  <a:gd name="T3" fmla="*/ 31 h 45"/>
                  <a:gd name="T4" fmla="*/ 189 w 202"/>
                  <a:gd name="T5" fmla="*/ 0 h 45"/>
                  <a:gd name="T6" fmla="*/ 202 w 202"/>
                  <a:gd name="T7" fmla="*/ 0 h 45"/>
                  <a:gd name="T8" fmla="*/ 202 w 202"/>
                  <a:gd name="T9" fmla="*/ 36 h 45"/>
                  <a:gd name="T10" fmla="*/ 194 w 202"/>
                  <a:gd name="T11" fmla="*/ 45 h 45"/>
                  <a:gd name="T12" fmla="*/ 0 w 202"/>
                  <a:gd name="T13" fmla="*/ 45 h 45"/>
                  <a:gd name="T14" fmla="*/ 0 w 202"/>
                  <a:gd name="T15" fmla="*/ 31 h 45"/>
                  <a:gd name="T16" fmla="*/ 0 60000 65536"/>
                  <a:gd name="T17" fmla="*/ 0 60000 65536"/>
                  <a:gd name="T18" fmla="*/ 0 60000 65536"/>
                  <a:gd name="T19" fmla="*/ 0 60000 65536"/>
                  <a:gd name="T20" fmla="*/ 0 60000 65536"/>
                  <a:gd name="T21" fmla="*/ 0 60000 65536"/>
                  <a:gd name="T22" fmla="*/ 0 60000 65536"/>
                  <a:gd name="T23" fmla="*/ 0 60000 65536"/>
                  <a:gd name="T24" fmla="*/ 0 w 202"/>
                  <a:gd name="T25" fmla="*/ 0 h 45"/>
                  <a:gd name="T26" fmla="*/ 202 w 202"/>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 h="45">
                    <a:moveTo>
                      <a:pt x="0" y="31"/>
                    </a:moveTo>
                    <a:lnTo>
                      <a:pt x="189" y="31"/>
                    </a:lnTo>
                    <a:lnTo>
                      <a:pt x="189" y="0"/>
                    </a:lnTo>
                    <a:lnTo>
                      <a:pt x="202" y="0"/>
                    </a:lnTo>
                    <a:lnTo>
                      <a:pt x="202" y="36"/>
                    </a:lnTo>
                    <a:lnTo>
                      <a:pt x="194" y="45"/>
                    </a:lnTo>
                    <a:lnTo>
                      <a:pt x="0" y="45"/>
                    </a:lnTo>
                    <a:lnTo>
                      <a:pt x="0" y="31"/>
                    </a:lnTo>
                    <a:close/>
                  </a:path>
                </a:pathLst>
              </a:custGeom>
              <a:solidFill>
                <a:srgbClr val="000000"/>
              </a:solidFill>
              <a:ln w="9525">
                <a:noFill/>
                <a:round/>
                <a:headEnd/>
                <a:tailEnd/>
              </a:ln>
            </p:spPr>
            <p:txBody>
              <a:bodyPr/>
              <a:lstStyle/>
              <a:p>
                <a:endParaRPr lang="en-US" dirty="0"/>
              </a:p>
            </p:txBody>
          </p:sp>
          <p:sp>
            <p:nvSpPr>
              <p:cNvPr id="6438" name="Freeform 74"/>
              <p:cNvSpPr>
                <a:spLocks noChangeAspect="1"/>
              </p:cNvSpPr>
              <p:nvPr/>
            </p:nvSpPr>
            <p:spPr bwMode="auto">
              <a:xfrm>
                <a:off x="1205" y="1348"/>
                <a:ext cx="207" cy="40"/>
              </a:xfrm>
              <a:custGeom>
                <a:avLst/>
                <a:gdLst>
                  <a:gd name="T0" fmla="*/ 0 w 207"/>
                  <a:gd name="T1" fmla="*/ 40 h 40"/>
                  <a:gd name="T2" fmla="*/ 0 w 207"/>
                  <a:gd name="T3" fmla="*/ 5 h 40"/>
                  <a:gd name="T4" fmla="*/ 5 w 207"/>
                  <a:gd name="T5" fmla="*/ 0 h 40"/>
                  <a:gd name="T6" fmla="*/ 207 w 207"/>
                  <a:gd name="T7" fmla="*/ 0 h 40"/>
                  <a:gd name="T8" fmla="*/ 207 w 207"/>
                  <a:gd name="T9" fmla="*/ 14 h 40"/>
                  <a:gd name="T10" fmla="*/ 13 w 207"/>
                  <a:gd name="T11" fmla="*/ 14 h 40"/>
                  <a:gd name="T12" fmla="*/ 13 w 207"/>
                  <a:gd name="T13" fmla="*/ 40 h 40"/>
                  <a:gd name="T14" fmla="*/ 0 w 207"/>
                  <a:gd name="T15" fmla="*/ 40 h 40"/>
                  <a:gd name="T16" fmla="*/ 0 60000 65536"/>
                  <a:gd name="T17" fmla="*/ 0 60000 65536"/>
                  <a:gd name="T18" fmla="*/ 0 60000 65536"/>
                  <a:gd name="T19" fmla="*/ 0 60000 65536"/>
                  <a:gd name="T20" fmla="*/ 0 60000 65536"/>
                  <a:gd name="T21" fmla="*/ 0 60000 65536"/>
                  <a:gd name="T22" fmla="*/ 0 60000 65536"/>
                  <a:gd name="T23" fmla="*/ 0 60000 65536"/>
                  <a:gd name="T24" fmla="*/ 0 w 207"/>
                  <a:gd name="T25" fmla="*/ 0 h 40"/>
                  <a:gd name="T26" fmla="*/ 207 w 207"/>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7" h="40">
                    <a:moveTo>
                      <a:pt x="0" y="40"/>
                    </a:moveTo>
                    <a:lnTo>
                      <a:pt x="0" y="5"/>
                    </a:lnTo>
                    <a:lnTo>
                      <a:pt x="5" y="0"/>
                    </a:lnTo>
                    <a:lnTo>
                      <a:pt x="207" y="0"/>
                    </a:lnTo>
                    <a:lnTo>
                      <a:pt x="207" y="14"/>
                    </a:lnTo>
                    <a:lnTo>
                      <a:pt x="13" y="14"/>
                    </a:lnTo>
                    <a:lnTo>
                      <a:pt x="13" y="40"/>
                    </a:lnTo>
                    <a:lnTo>
                      <a:pt x="0" y="40"/>
                    </a:lnTo>
                    <a:close/>
                  </a:path>
                </a:pathLst>
              </a:custGeom>
              <a:solidFill>
                <a:srgbClr val="000000"/>
              </a:solidFill>
              <a:ln w="9525">
                <a:noFill/>
                <a:round/>
                <a:headEnd/>
                <a:tailEnd/>
              </a:ln>
            </p:spPr>
            <p:txBody>
              <a:bodyPr/>
              <a:lstStyle/>
              <a:p>
                <a:endParaRPr lang="en-US" dirty="0"/>
              </a:p>
            </p:txBody>
          </p:sp>
          <p:sp>
            <p:nvSpPr>
              <p:cNvPr id="6439" name="Freeform 75"/>
              <p:cNvSpPr>
                <a:spLocks noChangeAspect="1"/>
              </p:cNvSpPr>
              <p:nvPr/>
            </p:nvSpPr>
            <p:spPr bwMode="auto">
              <a:xfrm>
                <a:off x="1386" y="1331"/>
                <a:ext cx="176" cy="57"/>
              </a:xfrm>
              <a:custGeom>
                <a:avLst/>
                <a:gdLst>
                  <a:gd name="T0" fmla="*/ 0 w 176"/>
                  <a:gd name="T1" fmla="*/ 44 h 57"/>
                  <a:gd name="T2" fmla="*/ 129 w 176"/>
                  <a:gd name="T3" fmla="*/ 44 h 57"/>
                  <a:gd name="T4" fmla="*/ 129 w 176"/>
                  <a:gd name="T5" fmla="*/ 13 h 57"/>
                  <a:gd name="T6" fmla="*/ 133 w 176"/>
                  <a:gd name="T7" fmla="*/ 8 h 57"/>
                  <a:gd name="T8" fmla="*/ 176 w 176"/>
                  <a:gd name="T9" fmla="*/ 0 h 57"/>
                  <a:gd name="T10" fmla="*/ 176 w 176"/>
                  <a:gd name="T11" fmla="*/ 13 h 57"/>
                  <a:gd name="T12" fmla="*/ 142 w 176"/>
                  <a:gd name="T13" fmla="*/ 22 h 57"/>
                  <a:gd name="T14" fmla="*/ 142 w 176"/>
                  <a:gd name="T15" fmla="*/ 48 h 57"/>
                  <a:gd name="T16" fmla="*/ 133 w 176"/>
                  <a:gd name="T17" fmla="*/ 57 h 57"/>
                  <a:gd name="T18" fmla="*/ 0 w 176"/>
                  <a:gd name="T19" fmla="*/ 57 h 57"/>
                  <a:gd name="T20" fmla="*/ 0 w 176"/>
                  <a:gd name="T21" fmla="*/ 44 h 5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6"/>
                  <a:gd name="T34" fmla="*/ 0 h 57"/>
                  <a:gd name="T35" fmla="*/ 176 w 176"/>
                  <a:gd name="T36" fmla="*/ 57 h 5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6" h="57">
                    <a:moveTo>
                      <a:pt x="0" y="44"/>
                    </a:moveTo>
                    <a:lnTo>
                      <a:pt x="129" y="44"/>
                    </a:lnTo>
                    <a:lnTo>
                      <a:pt x="129" y="13"/>
                    </a:lnTo>
                    <a:lnTo>
                      <a:pt x="133" y="8"/>
                    </a:lnTo>
                    <a:lnTo>
                      <a:pt x="176" y="0"/>
                    </a:lnTo>
                    <a:lnTo>
                      <a:pt x="176" y="13"/>
                    </a:lnTo>
                    <a:lnTo>
                      <a:pt x="142" y="22"/>
                    </a:lnTo>
                    <a:lnTo>
                      <a:pt x="142" y="48"/>
                    </a:lnTo>
                    <a:lnTo>
                      <a:pt x="133" y="57"/>
                    </a:lnTo>
                    <a:lnTo>
                      <a:pt x="0" y="57"/>
                    </a:lnTo>
                    <a:lnTo>
                      <a:pt x="0" y="44"/>
                    </a:lnTo>
                    <a:close/>
                  </a:path>
                </a:pathLst>
              </a:custGeom>
              <a:solidFill>
                <a:srgbClr val="000000"/>
              </a:solidFill>
              <a:ln w="9525">
                <a:noFill/>
                <a:round/>
                <a:headEnd/>
                <a:tailEnd/>
              </a:ln>
            </p:spPr>
            <p:txBody>
              <a:bodyPr/>
              <a:lstStyle/>
              <a:p>
                <a:endParaRPr lang="en-US" dirty="0"/>
              </a:p>
            </p:txBody>
          </p:sp>
          <p:sp>
            <p:nvSpPr>
              <p:cNvPr id="6440" name="Freeform 76"/>
              <p:cNvSpPr>
                <a:spLocks noChangeAspect="1"/>
              </p:cNvSpPr>
              <p:nvPr/>
            </p:nvSpPr>
            <p:spPr bwMode="auto">
              <a:xfrm>
                <a:off x="1554" y="1344"/>
                <a:ext cx="253" cy="71"/>
              </a:xfrm>
              <a:custGeom>
                <a:avLst/>
                <a:gdLst>
                  <a:gd name="T0" fmla="*/ 13 w 253"/>
                  <a:gd name="T1" fmla="*/ 0 h 71"/>
                  <a:gd name="T2" fmla="*/ 13 w 253"/>
                  <a:gd name="T3" fmla="*/ 31 h 71"/>
                  <a:gd name="T4" fmla="*/ 249 w 253"/>
                  <a:gd name="T5" fmla="*/ 31 h 71"/>
                  <a:gd name="T6" fmla="*/ 253 w 253"/>
                  <a:gd name="T7" fmla="*/ 35 h 71"/>
                  <a:gd name="T8" fmla="*/ 253 w 253"/>
                  <a:gd name="T9" fmla="*/ 71 h 71"/>
                  <a:gd name="T10" fmla="*/ 240 w 253"/>
                  <a:gd name="T11" fmla="*/ 71 h 71"/>
                  <a:gd name="T12" fmla="*/ 240 w 253"/>
                  <a:gd name="T13" fmla="*/ 44 h 71"/>
                  <a:gd name="T14" fmla="*/ 8 w 253"/>
                  <a:gd name="T15" fmla="*/ 44 h 71"/>
                  <a:gd name="T16" fmla="*/ 0 w 253"/>
                  <a:gd name="T17" fmla="*/ 35 h 71"/>
                  <a:gd name="T18" fmla="*/ 0 w 253"/>
                  <a:gd name="T19" fmla="*/ 0 h 71"/>
                  <a:gd name="T20" fmla="*/ 13 w 253"/>
                  <a:gd name="T21" fmla="*/ 0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3"/>
                  <a:gd name="T34" fmla="*/ 0 h 71"/>
                  <a:gd name="T35" fmla="*/ 253 w 253"/>
                  <a:gd name="T36" fmla="*/ 71 h 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3" h="71">
                    <a:moveTo>
                      <a:pt x="13" y="0"/>
                    </a:moveTo>
                    <a:lnTo>
                      <a:pt x="13" y="31"/>
                    </a:lnTo>
                    <a:lnTo>
                      <a:pt x="249" y="31"/>
                    </a:lnTo>
                    <a:lnTo>
                      <a:pt x="253" y="35"/>
                    </a:lnTo>
                    <a:lnTo>
                      <a:pt x="253" y="71"/>
                    </a:lnTo>
                    <a:lnTo>
                      <a:pt x="240" y="71"/>
                    </a:lnTo>
                    <a:lnTo>
                      <a:pt x="240" y="44"/>
                    </a:lnTo>
                    <a:lnTo>
                      <a:pt x="8" y="44"/>
                    </a:lnTo>
                    <a:lnTo>
                      <a:pt x="0" y="35"/>
                    </a:lnTo>
                    <a:lnTo>
                      <a:pt x="0" y="0"/>
                    </a:lnTo>
                    <a:lnTo>
                      <a:pt x="13" y="0"/>
                    </a:lnTo>
                    <a:close/>
                  </a:path>
                </a:pathLst>
              </a:custGeom>
              <a:solidFill>
                <a:srgbClr val="000000"/>
              </a:solidFill>
              <a:ln w="9525">
                <a:noFill/>
                <a:round/>
                <a:headEnd/>
                <a:tailEnd/>
              </a:ln>
            </p:spPr>
            <p:txBody>
              <a:bodyPr/>
              <a:lstStyle/>
              <a:p>
                <a:endParaRPr lang="en-US" dirty="0"/>
              </a:p>
            </p:txBody>
          </p:sp>
          <p:sp>
            <p:nvSpPr>
              <p:cNvPr id="6441" name="Freeform 77"/>
              <p:cNvSpPr>
                <a:spLocks noChangeAspect="1"/>
              </p:cNvSpPr>
              <p:nvPr/>
            </p:nvSpPr>
            <p:spPr bwMode="auto">
              <a:xfrm>
                <a:off x="1605" y="1317"/>
                <a:ext cx="164" cy="36"/>
              </a:xfrm>
              <a:custGeom>
                <a:avLst/>
                <a:gdLst>
                  <a:gd name="T0" fmla="*/ 0 w 164"/>
                  <a:gd name="T1" fmla="*/ 22 h 36"/>
                  <a:gd name="T2" fmla="*/ 151 w 164"/>
                  <a:gd name="T3" fmla="*/ 22 h 36"/>
                  <a:gd name="T4" fmla="*/ 151 w 164"/>
                  <a:gd name="T5" fmla="*/ 0 h 36"/>
                  <a:gd name="T6" fmla="*/ 164 w 164"/>
                  <a:gd name="T7" fmla="*/ 0 h 36"/>
                  <a:gd name="T8" fmla="*/ 164 w 164"/>
                  <a:gd name="T9" fmla="*/ 27 h 36"/>
                  <a:gd name="T10" fmla="*/ 155 w 164"/>
                  <a:gd name="T11" fmla="*/ 36 h 36"/>
                  <a:gd name="T12" fmla="*/ 0 w 164"/>
                  <a:gd name="T13" fmla="*/ 36 h 36"/>
                  <a:gd name="T14" fmla="*/ 0 w 164"/>
                  <a:gd name="T15" fmla="*/ 22 h 36"/>
                  <a:gd name="T16" fmla="*/ 0 60000 65536"/>
                  <a:gd name="T17" fmla="*/ 0 60000 65536"/>
                  <a:gd name="T18" fmla="*/ 0 60000 65536"/>
                  <a:gd name="T19" fmla="*/ 0 60000 65536"/>
                  <a:gd name="T20" fmla="*/ 0 60000 65536"/>
                  <a:gd name="T21" fmla="*/ 0 60000 65536"/>
                  <a:gd name="T22" fmla="*/ 0 60000 65536"/>
                  <a:gd name="T23" fmla="*/ 0 60000 65536"/>
                  <a:gd name="T24" fmla="*/ 0 w 164"/>
                  <a:gd name="T25" fmla="*/ 0 h 36"/>
                  <a:gd name="T26" fmla="*/ 164 w 164"/>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4" h="36">
                    <a:moveTo>
                      <a:pt x="0" y="22"/>
                    </a:moveTo>
                    <a:lnTo>
                      <a:pt x="151" y="22"/>
                    </a:lnTo>
                    <a:lnTo>
                      <a:pt x="151" y="0"/>
                    </a:lnTo>
                    <a:lnTo>
                      <a:pt x="164" y="0"/>
                    </a:lnTo>
                    <a:lnTo>
                      <a:pt x="164" y="27"/>
                    </a:lnTo>
                    <a:lnTo>
                      <a:pt x="155" y="36"/>
                    </a:lnTo>
                    <a:lnTo>
                      <a:pt x="0" y="36"/>
                    </a:lnTo>
                    <a:lnTo>
                      <a:pt x="0" y="22"/>
                    </a:lnTo>
                    <a:close/>
                  </a:path>
                </a:pathLst>
              </a:custGeom>
              <a:solidFill>
                <a:srgbClr val="000000"/>
              </a:solidFill>
              <a:ln w="9525">
                <a:noFill/>
                <a:round/>
                <a:headEnd/>
                <a:tailEnd/>
              </a:ln>
            </p:spPr>
            <p:txBody>
              <a:bodyPr/>
              <a:lstStyle/>
              <a:p>
                <a:endParaRPr lang="en-US" dirty="0"/>
              </a:p>
            </p:txBody>
          </p:sp>
          <p:sp>
            <p:nvSpPr>
              <p:cNvPr id="6442" name="Freeform 78"/>
              <p:cNvSpPr>
                <a:spLocks noChangeAspect="1"/>
              </p:cNvSpPr>
              <p:nvPr/>
            </p:nvSpPr>
            <p:spPr bwMode="auto">
              <a:xfrm>
                <a:off x="939" y="1379"/>
                <a:ext cx="387" cy="72"/>
              </a:xfrm>
              <a:custGeom>
                <a:avLst/>
                <a:gdLst>
                  <a:gd name="T0" fmla="*/ 0 w 387"/>
                  <a:gd name="T1" fmla="*/ 72 h 72"/>
                  <a:gd name="T2" fmla="*/ 0 w 387"/>
                  <a:gd name="T3" fmla="*/ 27 h 72"/>
                  <a:gd name="T4" fmla="*/ 4 w 387"/>
                  <a:gd name="T5" fmla="*/ 23 h 72"/>
                  <a:gd name="T6" fmla="*/ 374 w 387"/>
                  <a:gd name="T7" fmla="*/ 23 h 72"/>
                  <a:gd name="T8" fmla="*/ 374 w 387"/>
                  <a:gd name="T9" fmla="*/ 0 h 72"/>
                  <a:gd name="T10" fmla="*/ 387 w 387"/>
                  <a:gd name="T11" fmla="*/ 0 h 72"/>
                  <a:gd name="T12" fmla="*/ 387 w 387"/>
                  <a:gd name="T13" fmla="*/ 27 h 72"/>
                  <a:gd name="T14" fmla="*/ 378 w 387"/>
                  <a:gd name="T15" fmla="*/ 36 h 72"/>
                  <a:gd name="T16" fmla="*/ 13 w 387"/>
                  <a:gd name="T17" fmla="*/ 36 h 72"/>
                  <a:gd name="T18" fmla="*/ 13 w 387"/>
                  <a:gd name="T19" fmla="*/ 72 h 72"/>
                  <a:gd name="T20" fmla="*/ 0 w 387"/>
                  <a:gd name="T21" fmla="*/ 72 h 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72"/>
                  <a:gd name="T35" fmla="*/ 387 w 387"/>
                  <a:gd name="T36" fmla="*/ 72 h 7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72">
                    <a:moveTo>
                      <a:pt x="0" y="72"/>
                    </a:moveTo>
                    <a:lnTo>
                      <a:pt x="0" y="27"/>
                    </a:lnTo>
                    <a:lnTo>
                      <a:pt x="4" y="23"/>
                    </a:lnTo>
                    <a:lnTo>
                      <a:pt x="374" y="23"/>
                    </a:lnTo>
                    <a:lnTo>
                      <a:pt x="374" y="0"/>
                    </a:lnTo>
                    <a:lnTo>
                      <a:pt x="387" y="0"/>
                    </a:lnTo>
                    <a:lnTo>
                      <a:pt x="387" y="27"/>
                    </a:lnTo>
                    <a:lnTo>
                      <a:pt x="378" y="36"/>
                    </a:lnTo>
                    <a:lnTo>
                      <a:pt x="13" y="36"/>
                    </a:lnTo>
                    <a:lnTo>
                      <a:pt x="13" y="72"/>
                    </a:lnTo>
                    <a:lnTo>
                      <a:pt x="0" y="72"/>
                    </a:lnTo>
                    <a:close/>
                  </a:path>
                </a:pathLst>
              </a:custGeom>
              <a:solidFill>
                <a:srgbClr val="000000"/>
              </a:solidFill>
              <a:ln w="9525">
                <a:noFill/>
                <a:round/>
                <a:headEnd/>
                <a:tailEnd/>
              </a:ln>
            </p:spPr>
            <p:txBody>
              <a:bodyPr/>
              <a:lstStyle/>
              <a:p>
                <a:endParaRPr lang="en-US" dirty="0"/>
              </a:p>
            </p:txBody>
          </p:sp>
          <p:sp>
            <p:nvSpPr>
              <p:cNvPr id="6443" name="Freeform 79"/>
              <p:cNvSpPr>
                <a:spLocks noChangeAspect="1"/>
              </p:cNvSpPr>
              <p:nvPr/>
            </p:nvSpPr>
            <p:spPr bwMode="auto">
              <a:xfrm>
                <a:off x="995" y="1433"/>
                <a:ext cx="146" cy="35"/>
              </a:xfrm>
              <a:custGeom>
                <a:avLst/>
                <a:gdLst>
                  <a:gd name="T0" fmla="*/ 12 w 146"/>
                  <a:gd name="T1" fmla="*/ 0 h 35"/>
                  <a:gd name="T2" fmla="*/ 12 w 146"/>
                  <a:gd name="T3" fmla="*/ 22 h 35"/>
                  <a:gd name="T4" fmla="*/ 146 w 146"/>
                  <a:gd name="T5" fmla="*/ 22 h 35"/>
                  <a:gd name="T6" fmla="*/ 146 w 146"/>
                  <a:gd name="T7" fmla="*/ 35 h 35"/>
                  <a:gd name="T8" fmla="*/ 8 w 146"/>
                  <a:gd name="T9" fmla="*/ 35 h 35"/>
                  <a:gd name="T10" fmla="*/ 0 w 146"/>
                  <a:gd name="T11" fmla="*/ 27 h 35"/>
                  <a:gd name="T12" fmla="*/ 0 w 146"/>
                  <a:gd name="T13" fmla="*/ 0 h 35"/>
                  <a:gd name="T14" fmla="*/ 12 w 146"/>
                  <a:gd name="T15" fmla="*/ 0 h 35"/>
                  <a:gd name="T16" fmla="*/ 0 60000 65536"/>
                  <a:gd name="T17" fmla="*/ 0 60000 65536"/>
                  <a:gd name="T18" fmla="*/ 0 60000 65536"/>
                  <a:gd name="T19" fmla="*/ 0 60000 65536"/>
                  <a:gd name="T20" fmla="*/ 0 60000 65536"/>
                  <a:gd name="T21" fmla="*/ 0 60000 65536"/>
                  <a:gd name="T22" fmla="*/ 0 60000 65536"/>
                  <a:gd name="T23" fmla="*/ 0 60000 65536"/>
                  <a:gd name="T24" fmla="*/ 0 w 146"/>
                  <a:gd name="T25" fmla="*/ 0 h 35"/>
                  <a:gd name="T26" fmla="*/ 146 w 146"/>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 h="35">
                    <a:moveTo>
                      <a:pt x="12" y="0"/>
                    </a:moveTo>
                    <a:lnTo>
                      <a:pt x="12" y="22"/>
                    </a:lnTo>
                    <a:lnTo>
                      <a:pt x="146" y="22"/>
                    </a:lnTo>
                    <a:lnTo>
                      <a:pt x="146" y="35"/>
                    </a:lnTo>
                    <a:lnTo>
                      <a:pt x="8" y="35"/>
                    </a:lnTo>
                    <a:lnTo>
                      <a:pt x="0" y="27"/>
                    </a:lnTo>
                    <a:lnTo>
                      <a:pt x="0" y="0"/>
                    </a:lnTo>
                    <a:lnTo>
                      <a:pt x="12" y="0"/>
                    </a:lnTo>
                    <a:close/>
                  </a:path>
                </a:pathLst>
              </a:custGeom>
              <a:solidFill>
                <a:srgbClr val="000000"/>
              </a:solidFill>
              <a:ln w="9525">
                <a:noFill/>
                <a:round/>
                <a:headEnd/>
                <a:tailEnd/>
              </a:ln>
            </p:spPr>
            <p:txBody>
              <a:bodyPr/>
              <a:lstStyle/>
              <a:p>
                <a:endParaRPr lang="en-US" dirty="0"/>
              </a:p>
            </p:txBody>
          </p:sp>
          <p:sp>
            <p:nvSpPr>
              <p:cNvPr id="6444" name="Freeform 80"/>
              <p:cNvSpPr>
                <a:spLocks noChangeAspect="1"/>
              </p:cNvSpPr>
              <p:nvPr/>
            </p:nvSpPr>
            <p:spPr bwMode="auto">
              <a:xfrm>
                <a:off x="1205" y="1428"/>
                <a:ext cx="129" cy="40"/>
              </a:xfrm>
              <a:custGeom>
                <a:avLst/>
                <a:gdLst>
                  <a:gd name="T0" fmla="*/ 0 w 129"/>
                  <a:gd name="T1" fmla="*/ 40 h 40"/>
                  <a:gd name="T2" fmla="*/ 0 w 129"/>
                  <a:gd name="T3" fmla="*/ 5 h 40"/>
                  <a:gd name="T4" fmla="*/ 5 w 129"/>
                  <a:gd name="T5" fmla="*/ 0 h 40"/>
                  <a:gd name="T6" fmla="*/ 129 w 129"/>
                  <a:gd name="T7" fmla="*/ 0 h 40"/>
                  <a:gd name="T8" fmla="*/ 129 w 129"/>
                  <a:gd name="T9" fmla="*/ 14 h 40"/>
                  <a:gd name="T10" fmla="*/ 13 w 129"/>
                  <a:gd name="T11" fmla="*/ 14 h 40"/>
                  <a:gd name="T12" fmla="*/ 13 w 129"/>
                  <a:gd name="T13" fmla="*/ 40 h 40"/>
                  <a:gd name="T14" fmla="*/ 0 w 129"/>
                  <a:gd name="T15" fmla="*/ 40 h 40"/>
                  <a:gd name="T16" fmla="*/ 0 60000 65536"/>
                  <a:gd name="T17" fmla="*/ 0 60000 65536"/>
                  <a:gd name="T18" fmla="*/ 0 60000 65536"/>
                  <a:gd name="T19" fmla="*/ 0 60000 65536"/>
                  <a:gd name="T20" fmla="*/ 0 60000 65536"/>
                  <a:gd name="T21" fmla="*/ 0 60000 65536"/>
                  <a:gd name="T22" fmla="*/ 0 60000 65536"/>
                  <a:gd name="T23" fmla="*/ 0 60000 65536"/>
                  <a:gd name="T24" fmla="*/ 0 w 129"/>
                  <a:gd name="T25" fmla="*/ 0 h 40"/>
                  <a:gd name="T26" fmla="*/ 129 w 129"/>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 h="40">
                    <a:moveTo>
                      <a:pt x="0" y="40"/>
                    </a:moveTo>
                    <a:lnTo>
                      <a:pt x="0" y="5"/>
                    </a:lnTo>
                    <a:lnTo>
                      <a:pt x="5" y="0"/>
                    </a:lnTo>
                    <a:lnTo>
                      <a:pt x="129" y="0"/>
                    </a:lnTo>
                    <a:lnTo>
                      <a:pt x="129" y="14"/>
                    </a:lnTo>
                    <a:lnTo>
                      <a:pt x="13" y="14"/>
                    </a:lnTo>
                    <a:lnTo>
                      <a:pt x="13" y="40"/>
                    </a:lnTo>
                    <a:lnTo>
                      <a:pt x="0" y="40"/>
                    </a:lnTo>
                    <a:close/>
                  </a:path>
                </a:pathLst>
              </a:custGeom>
              <a:solidFill>
                <a:srgbClr val="000000"/>
              </a:solidFill>
              <a:ln w="9525">
                <a:noFill/>
                <a:round/>
                <a:headEnd/>
                <a:tailEnd/>
              </a:ln>
            </p:spPr>
            <p:txBody>
              <a:bodyPr/>
              <a:lstStyle/>
              <a:p>
                <a:endParaRPr lang="en-US" dirty="0"/>
              </a:p>
            </p:txBody>
          </p:sp>
          <p:sp>
            <p:nvSpPr>
              <p:cNvPr id="6445" name="Freeform 81"/>
              <p:cNvSpPr>
                <a:spLocks noChangeAspect="1"/>
              </p:cNvSpPr>
              <p:nvPr/>
            </p:nvSpPr>
            <p:spPr bwMode="auto">
              <a:xfrm>
                <a:off x="1459" y="1420"/>
                <a:ext cx="159" cy="57"/>
              </a:xfrm>
              <a:custGeom>
                <a:avLst/>
                <a:gdLst>
                  <a:gd name="T0" fmla="*/ 0 w 159"/>
                  <a:gd name="T1" fmla="*/ 57 h 57"/>
                  <a:gd name="T2" fmla="*/ 0 w 159"/>
                  <a:gd name="T3" fmla="*/ 4 h 57"/>
                  <a:gd name="T4" fmla="*/ 4 w 159"/>
                  <a:gd name="T5" fmla="*/ 0 h 57"/>
                  <a:gd name="T6" fmla="*/ 155 w 159"/>
                  <a:gd name="T7" fmla="*/ 0 h 57"/>
                  <a:gd name="T8" fmla="*/ 159 w 159"/>
                  <a:gd name="T9" fmla="*/ 4 h 57"/>
                  <a:gd name="T10" fmla="*/ 159 w 159"/>
                  <a:gd name="T11" fmla="*/ 31 h 57"/>
                  <a:gd name="T12" fmla="*/ 146 w 159"/>
                  <a:gd name="T13" fmla="*/ 31 h 57"/>
                  <a:gd name="T14" fmla="*/ 146 w 159"/>
                  <a:gd name="T15" fmla="*/ 13 h 57"/>
                  <a:gd name="T16" fmla="*/ 13 w 159"/>
                  <a:gd name="T17" fmla="*/ 13 h 57"/>
                  <a:gd name="T18" fmla="*/ 13 w 159"/>
                  <a:gd name="T19" fmla="*/ 57 h 57"/>
                  <a:gd name="T20" fmla="*/ 0 w 159"/>
                  <a:gd name="T21" fmla="*/ 57 h 5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9"/>
                  <a:gd name="T34" fmla="*/ 0 h 57"/>
                  <a:gd name="T35" fmla="*/ 159 w 159"/>
                  <a:gd name="T36" fmla="*/ 57 h 5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9" h="57">
                    <a:moveTo>
                      <a:pt x="0" y="57"/>
                    </a:moveTo>
                    <a:lnTo>
                      <a:pt x="0" y="4"/>
                    </a:lnTo>
                    <a:lnTo>
                      <a:pt x="4" y="0"/>
                    </a:lnTo>
                    <a:lnTo>
                      <a:pt x="155" y="0"/>
                    </a:lnTo>
                    <a:lnTo>
                      <a:pt x="159" y="4"/>
                    </a:lnTo>
                    <a:lnTo>
                      <a:pt x="159" y="31"/>
                    </a:lnTo>
                    <a:lnTo>
                      <a:pt x="146" y="31"/>
                    </a:lnTo>
                    <a:lnTo>
                      <a:pt x="146" y="13"/>
                    </a:lnTo>
                    <a:lnTo>
                      <a:pt x="13" y="13"/>
                    </a:lnTo>
                    <a:lnTo>
                      <a:pt x="13" y="57"/>
                    </a:lnTo>
                    <a:lnTo>
                      <a:pt x="0" y="57"/>
                    </a:lnTo>
                    <a:close/>
                  </a:path>
                </a:pathLst>
              </a:custGeom>
              <a:solidFill>
                <a:srgbClr val="000000"/>
              </a:solidFill>
              <a:ln w="9525">
                <a:noFill/>
                <a:round/>
                <a:headEnd/>
                <a:tailEnd/>
              </a:ln>
            </p:spPr>
            <p:txBody>
              <a:bodyPr/>
              <a:lstStyle/>
              <a:p>
                <a:endParaRPr lang="en-US" dirty="0"/>
              </a:p>
            </p:txBody>
          </p:sp>
          <p:sp>
            <p:nvSpPr>
              <p:cNvPr id="6446" name="Freeform 82"/>
              <p:cNvSpPr>
                <a:spLocks noChangeAspect="1"/>
              </p:cNvSpPr>
              <p:nvPr/>
            </p:nvSpPr>
            <p:spPr bwMode="auto">
              <a:xfrm>
                <a:off x="1644" y="1393"/>
                <a:ext cx="34" cy="31"/>
              </a:xfrm>
              <a:custGeom>
                <a:avLst/>
                <a:gdLst>
                  <a:gd name="T0" fmla="*/ 9 w 34"/>
                  <a:gd name="T1" fmla="*/ 0 h 31"/>
                  <a:gd name="T2" fmla="*/ 17 w 34"/>
                  <a:gd name="T3" fmla="*/ 9 h 31"/>
                  <a:gd name="T4" fmla="*/ 30 w 34"/>
                  <a:gd name="T5" fmla="*/ 9 h 31"/>
                  <a:gd name="T6" fmla="*/ 34 w 34"/>
                  <a:gd name="T7" fmla="*/ 13 h 31"/>
                  <a:gd name="T8" fmla="*/ 34 w 34"/>
                  <a:gd name="T9" fmla="*/ 31 h 31"/>
                  <a:gd name="T10" fmla="*/ 21 w 34"/>
                  <a:gd name="T11" fmla="*/ 31 h 31"/>
                  <a:gd name="T12" fmla="*/ 21 w 34"/>
                  <a:gd name="T13" fmla="*/ 22 h 31"/>
                  <a:gd name="T14" fmla="*/ 13 w 34"/>
                  <a:gd name="T15" fmla="*/ 22 h 31"/>
                  <a:gd name="T16" fmla="*/ 9 w 34"/>
                  <a:gd name="T17" fmla="*/ 18 h 31"/>
                  <a:gd name="T18" fmla="*/ 0 w 34"/>
                  <a:gd name="T19" fmla="*/ 9 h 31"/>
                  <a:gd name="T20" fmla="*/ 9 w 34"/>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31"/>
                  <a:gd name="T35" fmla="*/ 34 w 34"/>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31">
                    <a:moveTo>
                      <a:pt x="9" y="0"/>
                    </a:moveTo>
                    <a:lnTo>
                      <a:pt x="17" y="9"/>
                    </a:lnTo>
                    <a:lnTo>
                      <a:pt x="30" y="9"/>
                    </a:lnTo>
                    <a:lnTo>
                      <a:pt x="34" y="13"/>
                    </a:lnTo>
                    <a:lnTo>
                      <a:pt x="34" y="31"/>
                    </a:lnTo>
                    <a:lnTo>
                      <a:pt x="21" y="31"/>
                    </a:lnTo>
                    <a:lnTo>
                      <a:pt x="21" y="22"/>
                    </a:lnTo>
                    <a:lnTo>
                      <a:pt x="13" y="22"/>
                    </a:lnTo>
                    <a:lnTo>
                      <a:pt x="9" y="18"/>
                    </a:lnTo>
                    <a:lnTo>
                      <a:pt x="0" y="9"/>
                    </a:lnTo>
                    <a:lnTo>
                      <a:pt x="9" y="0"/>
                    </a:lnTo>
                    <a:close/>
                  </a:path>
                </a:pathLst>
              </a:custGeom>
              <a:solidFill>
                <a:srgbClr val="000000"/>
              </a:solidFill>
              <a:ln w="9525">
                <a:noFill/>
                <a:round/>
                <a:headEnd/>
                <a:tailEnd/>
              </a:ln>
            </p:spPr>
            <p:txBody>
              <a:bodyPr/>
              <a:lstStyle/>
              <a:p>
                <a:endParaRPr lang="en-US" dirty="0"/>
              </a:p>
            </p:txBody>
          </p:sp>
          <p:sp>
            <p:nvSpPr>
              <p:cNvPr id="6447" name="Freeform 83"/>
              <p:cNvSpPr>
                <a:spLocks noChangeAspect="1"/>
              </p:cNvSpPr>
              <p:nvPr/>
            </p:nvSpPr>
            <p:spPr bwMode="auto">
              <a:xfrm>
                <a:off x="1369" y="1402"/>
                <a:ext cx="47" cy="75"/>
              </a:xfrm>
              <a:custGeom>
                <a:avLst/>
                <a:gdLst>
                  <a:gd name="T0" fmla="*/ 13 w 47"/>
                  <a:gd name="T1" fmla="*/ 4 h 75"/>
                  <a:gd name="T2" fmla="*/ 13 w 47"/>
                  <a:gd name="T3" fmla="*/ 26 h 75"/>
                  <a:gd name="T4" fmla="*/ 21 w 47"/>
                  <a:gd name="T5" fmla="*/ 26 h 75"/>
                  <a:gd name="T6" fmla="*/ 21 w 47"/>
                  <a:gd name="T7" fmla="*/ 4 h 75"/>
                  <a:gd name="T8" fmla="*/ 25 w 47"/>
                  <a:gd name="T9" fmla="*/ 0 h 75"/>
                  <a:gd name="T10" fmla="*/ 43 w 47"/>
                  <a:gd name="T11" fmla="*/ 0 h 75"/>
                  <a:gd name="T12" fmla="*/ 47 w 47"/>
                  <a:gd name="T13" fmla="*/ 4 h 75"/>
                  <a:gd name="T14" fmla="*/ 47 w 47"/>
                  <a:gd name="T15" fmla="*/ 75 h 75"/>
                  <a:gd name="T16" fmla="*/ 34 w 47"/>
                  <a:gd name="T17" fmla="*/ 75 h 75"/>
                  <a:gd name="T18" fmla="*/ 34 w 47"/>
                  <a:gd name="T19" fmla="*/ 13 h 75"/>
                  <a:gd name="T20" fmla="*/ 34 w 47"/>
                  <a:gd name="T21" fmla="*/ 13 h 75"/>
                  <a:gd name="T22" fmla="*/ 34 w 47"/>
                  <a:gd name="T23" fmla="*/ 31 h 75"/>
                  <a:gd name="T24" fmla="*/ 25 w 47"/>
                  <a:gd name="T25" fmla="*/ 40 h 75"/>
                  <a:gd name="T26" fmla="*/ 8 w 47"/>
                  <a:gd name="T27" fmla="*/ 40 h 75"/>
                  <a:gd name="T28" fmla="*/ 0 w 47"/>
                  <a:gd name="T29" fmla="*/ 31 h 75"/>
                  <a:gd name="T30" fmla="*/ 0 w 47"/>
                  <a:gd name="T31" fmla="*/ 4 h 75"/>
                  <a:gd name="T32" fmla="*/ 13 w 47"/>
                  <a:gd name="T33" fmla="*/ 4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75"/>
                  <a:gd name="T53" fmla="*/ 47 w 47"/>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75">
                    <a:moveTo>
                      <a:pt x="13" y="4"/>
                    </a:moveTo>
                    <a:lnTo>
                      <a:pt x="13" y="26"/>
                    </a:lnTo>
                    <a:lnTo>
                      <a:pt x="21" y="26"/>
                    </a:lnTo>
                    <a:lnTo>
                      <a:pt x="21" y="4"/>
                    </a:lnTo>
                    <a:lnTo>
                      <a:pt x="25" y="0"/>
                    </a:lnTo>
                    <a:lnTo>
                      <a:pt x="43" y="0"/>
                    </a:lnTo>
                    <a:lnTo>
                      <a:pt x="47" y="4"/>
                    </a:lnTo>
                    <a:lnTo>
                      <a:pt x="47" y="75"/>
                    </a:lnTo>
                    <a:lnTo>
                      <a:pt x="34" y="75"/>
                    </a:lnTo>
                    <a:lnTo>
                      <a:pt x="34" y="13"/>
                    </a:lnTo>
                    <a:lnTo>
                      <a:pt x="34" y="31"/>
                    </a:lnTo>
                    <a:lnTo>
                      <a:pt x="25" y="40"/>
                    </a:lnTo>
                    <a:lnTo>
                      <a:pt x="8" y="40"/>
                    </a:lnTo>
                    <a:lnTo>
                      <a:pt x="0" y="31"/>
                    </a:lnTo>
                    <a:lnTo>
                      <a:pt x="0" y="4"/>
                    </a:lnTo>
                    <a:lnTo>
                      <a:pt x="13" y="4"/>
                    </a:lnTo>
                    <a:close/>
                  </a:path>
                </a:pathLst>
              </a:custGeom>
              <a:solidFill>
                <a:srgbClr val="000000"/>
              </a:solidFill>
              <a:ln w="9525">
                <a:noFill/>
                <a:round/>
                <a:headEnd/>
                <a:tailEnd/>
              </a:ln>
            </p:spPr>
            <p:txBody>
              <a:bodyPr/>
              <a:lstStyle/>
              <a:p>
                <a:endParaRPr lang="en-US" dirty="0"/>
              </a:p>
            </p:txBody>
          </p:sp>
          <p:sp>
            <p:nvSpPr>
              <p:cNvPr id="6448" name="Freeform 84"/>
              <p:cNvSpPr>
                <a:spLocks noChangeAspect="1"/>
              </p:cNvSpPr>
              <p:nvPr/>
            </p:nvSpPr>
            <p:spPr bwMode="auto">
              <a:xfrm>
                <a:off x="1274" y="1477"/>
                <a:ext cx="280" cy="49"/>
              </a:xfrm>
              <a:custGeom>
                <a:avLst/>
                <a:gdLst>
                  <a:gd name="T0" fmla="*/ 13 w 280"/>
                  <a:gd name="T1" fmla="*/ 0 h 49"/>
                  <a:gd name="T2" fmla="*/ 13 w 280"/>
                  <a:gd name="T3" fmla="*/ 36 h 49"/>
                  <a:gd name="T4" fmla="*/ 267 w 280"/>
                  <a:gd name="T5" fmla="*/ 36 h 49"/>
                  <a:gd name="T6" fmla="*/ 267 w 280"/>
                  <a:gd name="T7" fmla="*/ 9 h 49"/>
                  <a:gd name="T8" fmla="*/ 280 w 280"/>
                  <a:gd name="T9" fmla="*/ 9 h 49"/>
                  <a:gd name="T10" fmla="*/ 280 w 280"/>
                  <a:gd name="T11" fmla="*/ 40 h 49"/>
                  <a:gd name="T12" fmla="*/ 271 w 280"/>
                  <a:gd name="T13" fmla="*/ 49 h 49"/>
                  <a:gd name="T14" fmla="*/ 9 w 280"/>
                  <a:gd name="T15" fmla="*/ 49 h 49"/>
                  <a:gd name="T16" fmla="*/ 0 w 280"/>
                  <a:gd name="T17" fmla="*/ 40 h 49"/>
                  <a:gd name="T18" fmla="*/ 0 w 280"/>
                  <a:gd name="T19" fmla="*/ 0 h 49"/>
                  <a:gd name="T20" fmla="*/ 13 w 280"/>
                  <a:gd name="T21" fmla="*/ 0 h 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0"/>
                  <a:gd name="T34" fmla="*/ 0 h 49"/>
                  <a:gd name="T35" fmla="*/ 280 w 280"/>
                  <a:gd name="T36" fmla="*/ 49 h 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0" h="49">
                    <a:moveTo>
                      <a:pt x="13" y="0"/>
                    </a:moveTo>
                    <a:lnTo>
                      <a:pt x="13" y="36"/>
                    </a:lnTo>
                    <a:lnTo>
                      <a:pt x="267" y="36"/>
                    </a:lnTo>
                    <a:lnTo>
                      <a:pt x="267" y="9"/>
                    </a:lnTo>
                    <a:lnTo>
                      <a:pt x="280" y="9"/>
                    </a:lnTo>
                    <a:lnTo>
                      <a:pt x="280" y="40"/>
                    </a:lnTo>
                    <a:lnTo>
                      <a:pt x="271" y="49"/>
                    </a:lnTo>
                    <a:lnTo>
                      <a:pt x="9" y="49"/>
                    </a:lnTo>
                    <a:lnTo>
                      <a:pt x="0" y="40"/>
                    </a:lnTo>
                    <a:lnTo>
                      <a:pt x="0" y="0"/>
                    </a:lnTo>
                    <a:lnTo>
                      <a:pt x="13" y="0"/>
                    </a:lnTo>
                    <a:close/>
                  </a:path>
                </a:pathLst>
              </a:custGeom>
              <a:solidFill>
                <a:srgbClr val="000000"/>
              </a:solidFill>
              <a:ln w="9525">
                <a:noFill/>
                <a:round/>
                <a:headEnd/>
                <a:tailEnd/>
              </a:ln>
            </p:spPr>
            <p:txBody>
              <a:bodyPr/>
              <a:lstStyle/>
              <a:p>
                <a:endParaRPr lang="en-US" dirty="0"/>
              </a:p>
            </p:txBody>
          </p:sp>
          <p:sp>
            <p:nvSpPr>
              <p:cNvPr id="6449" name="Freeform 85"/>
              <p:cNvSpPr>
                <a:spLocks noChangeAspect="1"/>
              </p:cNvSpPr>
              <p:nvPr/>
            </p:nvSpPr>
            <p:spPr bwMode="auto">
              <a:xfrm>
                <a:off x="878" y="1442"/>
                <a:ext cx="108" cy="53"/>
              </a:xfrm>
              <a:custGeom>
                <a:avLst/>
                <a:gdLst>
                  <a:gd name="T0" fmla="*/ 13 w 108"/>
                  <a:gd name="T1" fmla="*/ 0 h 53"/>
                  <a:gd name="T2" fmla="*/ 13 w 108"/>
                  <a:gd name="T3" fmla="*/ 40 h 53"/>
                  <a:gd name="T4" fmla="*/ 108 w 108"/>
                  <a:gd name="T5" fmla="*/ 40 h 53"/>
                  <a:gd name="T6" fmla="*/ 108 w 108"/>
                  <a:gd name="T7" fmla="*/ 53 h 53"/>
                  <a:gd name="T8" fmla="*/ 9 w 108"/>
                  <a:gd name="T9" fmla="*/ 53 h 53"/>
                  <a:gd name="T10" fmla="*/ 0 w 108"/>
                  <a:gd name="T11" fmla="*/ 44 h 53"/>
                  <a:gd name="T12" fmla="*/ 0 w 108"/>
                  <a:gd name="T13" fmla="*/ 0 h 53"/>
                  <a:gd name="T14" fmla="*/ 13 w 108"/>
                  <a:gd name="T15" fmla="*/ 0 h 53"/>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53"/>
                  <a:gd name="T26" fmla="*/ 108 w 108"/>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53">
                    <a:moveTo>
                      <a:pt x="13" y="0"/>
                    </a:moveTo>
                    <a:lnTo>
                      <a:pt x="13" y="40"/>
                    </a:lnTo>
                    <a:lnTo>
                      <a:pt x="108" y="40"/>
                    </a:lnTo>
                    <a:lnTo>
                      <a:pt x="108" y="53"/>
                    </a:lnTo>
                    <a:lnTo>
                      <a:pt x="9" y="53"/>
                    </a:lnTo>
                    <a:lnTo>
                      <a:pt x="0" y="44"/>
                    </a:lnTo>
                    <a:lnTo>
                      <a:pt x="0" y="0"/>
                    </a:lnTo>
                    <a:lnTo>
                      <a:pt x="13" y="0"/>
                    </a:lnTo>
                    <a:close/>
                  </a:path>
                </a:pathLst>
              </a:custGeom>
              <a:solidFill>
                <a:srgbClr val="000000"/>
              </a:solidFill>
              <a:ln w="9525">
                <a:noFill/>
                <a:round/>
                <a:headEnd/>
                <a:tailEnd/>
              </a:ln>
            </p:spPr>
            <p:txBody>
              <a:bodyPr/>
              <a:lstStyle/>
              <a:p>
                <a:endParaRPr lang="en-US" dirty="0"/>
              </a:p>
            </p:txBody>
          </p:sp>
          <p:sp>
            <p:nvSpPr>
              <p:cNvPr id="6450" name="Freeform 86"/>
              <p:cNvSpPr>
                <a:spLocks noChangeAspect="1"/>
              </p:cNvSpPr>
              <p:nvPr/>
            </p:nvSpPr>
            <p:spPr bwMode="auto">
              <a:xfrm>
                <a:off x="982" y="1491"/>
                <a:ext cx="266" cy="35"/>
              </a:xfrm>
              <a:custGeom>
                <a:avLst/>
                <a:gdLst>
                  <a:gd name="T0" fmla="*/ 0 w 266"/>
                  <a:gd name="T1" fmla="*/ 35 h 35"/>
                  <a:gd name="T2" fmla="*/ 0 w 266"/>
                  <a:gd name="T3" fmla="*/ 4 h 35"/>
                  <a:gd name="T4" fmla="*/ 4 w 266"/>
                  <a:gd name="T5" fmla="*/ 0 h 35"/>
                  <a:gd name="T6" fmla="*/ 266 w 266"/>
                  <a:gd name="T7" fmla="*/ 0 h 35"/>
                  <a:gd name="T8" fmla="*/ 266 w 266"/>
                  <a:gd name="T9" fmla="*/ 13 h 35"/>
                  <a:gd name="T10" fmla="*/ 13 w 266"/>
                  <a:gd name="T11" fmla="*/ 13 h 35"/>
                  <a:gd name="T12" fmla="*/ 13 w 266"/>
                  <a:gd name="T13" fmla="*/ 35 h 35"/>
                  <a:gd name="T14" fmla="*/ 0 w 266"/>
                  <a:gd name="T15" fmla="*/ 35 h 35"/>
                  <a:gd name="T16" fmla="*/ 0 60000 65536"/>
                  <a:gd name="T17" fmla="*/ 0 60000 65536"/>
                  <a:gd name="T18" fmla="*/ 0 60000 65536"/>
                  <a:gd name="T19" fmla="*/ 0 60000 65536"/>
                  <a:gd name="T20" fmla="*/ 0 60000 65536"/>
                  <a:gd name="T21" fmla="*/ 0 60000 65536"/>
                  <a:gd name="T22" fmla="*/ 0 60000 65536"/>
                  <a:gd name="T23" fmla="*/ 0 60000 65536"/>
                  <a:gd name="T24" fmla="*/ 0 w 266"/>
                  <a:gd name="T25" fmla="*/ 0 h 35"/>
                  <a:gd name="T26" fmla="*/ 266 w 266"/>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6" h="35">
                    <a:moveTo>
                      <a:pt x="0" y="35"/>
                    </a:moveTo>
                    <a:lnTo>
                      <a:pt x="0" y="4"/>
                    </a:lnTo>
                    <a:lnTo>
                      <a:pt x="4" y="0"/>
                    </a:lnTo>
                    <a:lnTo>
                      <a:pt x="266" y="0"/>
                    </a:lnTo>
                    <a:lnTo>
                      <a:pt x="266" y="13"/>
                    </a:lnTo>
                    <a:lnTo>
                      <a:pt x="13" y="13"/>
                    </a:lnTo>
                    <a:lnTo>
                      <a:pt x="13" y="35"/>
                    </a:lnTo>
                    <a:lnTo>
                      <a:pt x="0" y="35"/>
                    </a:lnTo>
                    <a:close/>
                  </a:path>
                </a:pathLst>
              </a:custGeom>
              <a:solidFill>
                <a:srgbClr val="000000"/>
              </a:solidFill>
              <a:ln w="9525">
                <a:noFill/>
                <a:round/>
                <a:headEnd/>
                <a:tailEnd/>
              </a:ln>
            </p:spPr>
            <p:txBody>
              <a:bodyPr/>
              <a:lstStyle/>
              <a:p>
                <a:endParaRPr lang="en-US" dirty="0"/>
              </a:p>
            </p:txBody>
          </p:sp>
          <p:sp>
            <p:nvSpPr>
              <p:cNvPr id="6451" name="Freeform 87"/>
              <p:cNvSpPr>
                <a:spLocks noChangeAspect="1"/>
              </p:cNvSpPr>
              <p:nvPr/>
            </p:nvSpPr>
            <p:spPr bwMode="auto">
              <a:xfrm>
                <a:off x="1579" y="1468"/>
                <a:ext cx="246" cy="36"/>
              </a:xfrm>
              <a:custGeom>
                <a:avLst/>
                <a:gdLst>
                  <a:gd name="T0" fmla="*/ 0 w 246"/>
                  <a:gd name="T1" fmla="*/ 23 h 36"/>
                  <a:gd name="T2" fmla="*/ 233 w 246"/>
                  <a:gd name="T3" fmla="*/ 23 h 36"/>
                  <a:gd name="T4" fmla="*/ 233 w 246"/>
                  <a:gd name="T5" fmla="*/ 0 h 36"/>
                  <a:gd name="T6" fmla="*/ 246 w 246"/>
                  <a:gd name="T7" fmla="*/ 0 h 36"/>
                  <a:gd name="T8" fmla="*/ 246 w 246"/>
                  <a:gd name="T9" fmla="*/ 27 h 36"/>
                  <a:gd name="T10" fmla="*/ 237 w 246"/>
                  <a:gd name="T11" fmla="*/ 36 h 36"/>
                  <a:gd name="T12" fmla="*/ 0 w 246"/>
                  <a:gd name="T13" fmla="*/ 36 h 36"/>
                  <a:gd name="T14" fmla="*/ 0 w 246"/>
                  <a:gd name="T15" fmla="*/ 23 h 36"/>
                  <a:gd name="T16" fmla="*/ 0 60000 65536"/>
                  <a:gd name="T17" fmla="*/ 0 60000 65536"/>
                  <a:gd name="T18" fmla="*/ 0 60000 65536"/>
                  <a:gd name="T19" fmla="*/ 0 60000 65536"/>
                  <a:gd name="T20" fmla="*/ 0 60000 65536"/>
                  <a:gd name="T21" fmla="*/ 0 60000 65536"/>
                  <a:gd name="T22" fmla="*/ 0 60000 65536"/>
                  <a:gd name="T23" fmla="*/ 0 60000 65536"/>
                  <a:gd name="T24" fmla="*/ 0 w 246"/>
                  <a:gd name="T25" fmla="*/ 0 h 36"/>
                  <a:gd name="T26" fmla="*/ 246 w 246"/>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6" h="36">
                    <a:moveTo>
                      <a:pt x="0" y="23"/>
                    </a:moveTo>
                    <a:lnTo>
                      <a:pt x="233" y="23"/>
                    </a:lnTo>
                    <a:lnTo>
                      <a:pt x="233" y="0"/>
                    </a:lnTo>
                    <a:lnTo>
                      <a:pt x="246" y="0"/>
                    </a:lnTo>
                    <a:lnTo>
                      <a:pt x="246" y="27"/>
                    </a:lnTo>
                    <a:lnTo>
                      <a:pt x="237" y="36"/>
                    </a:lnTo>
                    <a:lnTo>
                      <a:pt x="0" y="36"/>
                    </a:lnTo>
                    <a:lnTo>
                      <a:pt x="0" y="23"/>
                    </a:lnTo>
                    <a:close/>
                  </a:path>
                </a:pathLst>
              </a:custGeom>
              <a:solidFill>
                <a:srgbClr val="000000"/>
              </a:solidFill>
              <a:ln w="9525">
                <a:noFill/>
                <a:round/>
                <a:headEnd/>
                <a:tailEnd/>
              </a:ln>
            </p:spPr>
            <p:txBody>
              <a:bodyPr/>
              <a:lstStyle/>
              <a:p>
                <a:endParaRPr lang="en-US" dirty="0"/>
              </a:p>
            </p:txBody>
          </p:sp>
          <p:sp>
            <p:nvSpPr>
              <p:cNvPr id="6452" name="Freeform 88"/>
              <p:cNvSpPr>
                <a:spLocks noChangeAspect="1"/>
              </p:cNvSpPr>
              <p:nvPr/>
            </p:nvSpPr>
            <p:spPr bwMode="auto">
              <a:xfrm>
                <a:off x="1696" y="1428"/>
                <a:ext cx="206" cy="32"/>
              </a:xfrm>
              <a:custGeom>
                <a:avLst/>
                <a:gdLst>
                  <a:gd name="T0" fmla="*/ 0 w 206"/>
                  <a:gd name="T1" fmla="*/ 32 h 32"/>
                  <a:gd name="T2" fmla="*/ 0 w 206"/>
                  <a:gd name="T3" fmla="*/ 5 h 32"/>
                  <a:gd name="T4" fmla="*/ 4 w 206"/>
                  <a:gd name="T5" fmla="*/ 0 h 32"/>
                  <a:gd name="T6" fmla="*/ 206 w 206"/>
                  <a:gd name="T7" fmla="*/ 0 h 32"/>
                  <a:gd name="T8" fmla="*/ 206 w 206"/>
                  <a:gd name="T9" fmla="*/ 14 h 32"/>
                  <a:gd name="T10" fmla="*/ 12 w 206"/>
                  <a:gd name="T11" fmla="*/ 14 h 32"/>
                  <a:gd name="T12" fmla="*/ 12 w 206"/>
                  <a:gd name="T13" fmla="*/ 32 h 32"/>
                  <a:gd name="T14" fmla="*/ 0 w 206"/>
                  <a:gd name="T15" fmla="*/ 32 h 32"/>
                  <a:gd name="T16" fmla="*/ 0 60000 65536"/>
                  <a:gd name="T17" fmla="*/ 0 60000 65536"/>
                  <a:gd name="T18" fmla="*/ 0 60000 65536"/>
                  <a:gd name="T19" fmla="*/ 0 60000 65536"/>
                  <a:gd name="T20" fmla="*/ 0 60000 65536"/>
                  <a:gd name="T21" fmla="*/ 0 60000 65536"/>
                  <a:gd name="T22" fmla="*/ 0 60000 65536"/>
                  <a:gd name="T23" fmla="*/ 0 60000 65536"/>
                  <a:gd name="T24" fmla="*/ 0 w 206"/>
                  <a:gd name="T25" fmla="*/ 0 h 32"/>
                  <a:gd name="T26" fmla="*/ 206 w 206"/>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6" h="32">
                    <a:moveTo>
                      <a:pt x="0" y="32"/>
                    </a:moveTo>
                    <a:lnTo>
                      <a:pt x="0" y="5"/>
                    </a:lnTo>
                    <a:lnTo>
                      <a:pt x="4" y="0"/>
                    </a:lnTo>
                    <a:lnTo>
                      <a:pt x="206" y="0"/>
                    </a:lnTo>
                    <a:lnTo>
                      <a:pt x="206" y="14"/>
                    </a:lnTo>
                    <a:lnTo>
                      <a:pt x="12" y="14"/>
                    </a:lnTo>
                    <a:lnTo>
                      <a:pt x="12" y="32"/>
                    </a:lnTo>
                    <a:lnTo>
                      <a:pt x="0" y="32"/>
                    </a:lnTo>
                    <a:close/>
                  </a:path>
                </a:pathLst>
              </a:custGeom>
              <a:solidFill>
                <a:srgbClr val="000000"/>
              </a:solidFill>
              <a:ln w="9525">
                <a:noFill/>
                <a:round/>
                <a:headEnd/>
                <a:tailEnd/>
              </a:ln>
            </p:spPr>
            <p:txBody>
              <a:bodyPr/>
              <a:lstStyle/>
              <a:p>
                <a:endParaRPr lang="en-US" dirty="0"/>
              </a:p>
            </p:txBody>
          </p:sp>
          <p:sp>
            <p:nvSpPr>
              <p:cNvPr id="6453" name="Freeform 89"/>
              <p:cNvSpPr>
                <a:spLocks noChangeAspect="1"/>
              </p:cNvSpPr>
              <p:nvPr/>
            </p:nvSpPr>
            <p:spPr bwMode="auto">
              <a:xfrm>
                <a:off x="947" y="2559"/>
                <a:ext cx="108" cy="49"/>
              </a:xfrm>
              <a:custGeom>
                <a:avLst/>
                <a:gdLst>
                  <a:gd name="T0" fmla="*/ 0 w 108"/>
                  <a:gd name="T1" fmla="*/ 49 h 49"/>
                  <a:gd name="T2" fmla="*/ 0 w 108"/>
                  <a:gd name="T3" fmla="*/ 4 h 49"/>
                  <a:gd name="T4" fmla="*/ 5 w 108"/>
                  <a:gd name="T5" fmla="*/ 0 h 49"/>
                  <a:gd name="T6" fmla="*/ 108 w 108"/>
                  <a:gd name="T7" fmla="*/ 0 h 49"/>
                  <a:gd name="T8" fmla="*/ 108 w 108"/>
                  <a:gd name="T9" fmla="*/ 13 h 49"/>
                  <a:gd name="T10" fmla="*/ 13 w 108"/>
                  <a:gd name="T11" fmla="*/ 13 h 49"/>
                  <a:gd name="T12" fmla="*/ 13 w 108"/>
                  <a:gd name="T13" fmla="*/ 49 h 49"/>
                  <a:gd name="T14" fmla="*/ 0 w 108"/>
                  <a:gd name="T15" fmla="*/ 49 h 49"/>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49"/>
                  <a:gd name="T26" fmla="*/ 108 w 108"/>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49">
                    <a:moveTo>
                      <a:pt x="0" y="49"/>
                    </a:moveTo>
                    <a:lnTo>
                      <a:pt x="0" y="4"/>
                    </a:lnTo>
                    <a:lnTo>
                      <a:pt x="5" y="0"/>
                    </a:lnTo>
                    <a:lnTo>
                      <a:pt x="108" y="0"/>
                    </a:lnTo>
                    <a:lnTo>
                      <a:pt x="108" y="13"/>
                    </a:lnTo>
                    <a:lnTo>
                      <a:pt x="13" y="13"/>
                    </a:lnTo>
                    <a:lnTo>
                      <a:pt x="13" y="49"/>
                    </a:lnTo>
                    <a:lnTo>
                      <a:pt x="0" y="49"/>
                    </a:lnTo>
                    <a:close/>
                  </a:path>
                </a:pathLst>
              </a:custGeom>
              <a:solidFill>
                <a:srgbClr val="000000"/>
              </a:solidFill>
              <a:ln w="9525">
                <a:noFill/>
                <a:round/>
                <a:headEnd/>
                <a:tailEnd/>
              </a:ln>
            </p:spPr>
            <p:txBody>
              <a:bodyPr/>
              <a:lstStyle/>
              <a:p>
                <a:endParaRPr lang="en-US" dirty="0"/>
              </a:p>
            </p:txBody>
          </p:sp>
          <p:sp>
            <p:nvSpPr>
              <p:cNvPr id="6454" name="Freeform 90"/>
              <p:cNvSpPr>
                <a:spLocks noChangeAspect="1"/>
              </p:cNvSpPr>
              <p:nvPr/>
            </p:nvSpPr>
            <p:spPr bwMode="auto">
              <a:xfrm>
                <a:off x="1085" y="2541"/>
                <a:ext cx="266" cy="111"/>
              </a:xfrm>
              <a:custGeom>
                <a:avLst/>
                <a:gdLst>
                  <a:gd name="T0" fmla="*/ 0 w 266"/>
                  <a:gd name="T1" fmla="*/ 40 h 111"/>
                  <a:gd name="T2" fmla="*/ 0 w 266"/>
                  <a:gd name="T3" fmla="*/ 4 h 111"/>
                  <a:gd name="T4" fmla="*/ 4 w 266"/>
                  <a:gd name="T5" fmla="*/ 0 h 111"/>
                  <a:gd name="T6" fmla="*/ 39 w 266"/>
                  <a:gd name="T7" fmla="*/ 0 h 111"/>
                  <a:gd name="T8" fmla="*/ 43 w 266"/>
                  <a:gd name="T9" fmla="*/ 4 h 111"/>
                  <a:gd name="T10" fmla="*/ 34 w 266"/>
                  <a:gd name="T11" fmla="*/ 58 h 111"/>
                  <a:gd name="T12" fmla="*/ 34 w 266"/>
                  <a:gd name="T13" fmla="*/ 89 h 111"/>
                  <a:gd name="T14" fmla="*/ 198 w 266"/>
                  <a:gd name="T15" fmla="*/ 89 h 111"/>
                  <a:gd name="T16" fmla="*/ 254 w 266"/>
                  <a:gd name="T17" fmla="*/ 98 h 111"/>
                  <a:gd name="T18" fmla="*/ 254 w 266"/>
                  <a:gd name="T19" fmla="*/ 75 h 111"/>
                  <a:gd name="T20" fmla="*/ 266 w 266"/>
                  <a:gd name="T21" fmla="*/ 75 h 111"/>
                  <a:gd name="T22" fmla="*/ 266 w 266"/>
                  <a:gd name="T23" fmla="*/ 102 h 111"/>
                  <a:gd name="T24" fmla="*/ 258 w 266"/>
                  <a:gd name="T25" fmla="*/ 111 h 111"/>
                  <a:gd name="T26" fmla="*/ 198 w 266"/>
                  <a:gd name="T27" fmla="*/ 102 h 111"/>
                  <a:gd name="T28" fmla="*/ 30 w 266"/>
                  <a:gd name="T29" fmla="*/ 102 h 111"/>
                  <a:gd name="T30" fmla="*/ 21 w 266"/>
                  <a:gd name="T31" fmla="*/ 93 h 111"/>
                  <a:gd name="T32" fmla="*/ 21 w 266"/>
                  <a:gd name="T33" fmla="*/ 58 h 111"/>
                  <a:gd name="T34" fmla="*/ 30 w 266"/>
                  <a:gd name="T35" fmla="*/ 13 h 111"/>
                  <a:gd name="T36" fmla="*/ 13 w 266"/>
                  <a:gd name="T37" fmla="*/ 13 h 111"/>
                  <a:gd name="T38" fmla="*/ 13 w 266"/>
                  <a:gd name="T39" fmla="*/ 40 h 111"/>
                  <a:gd name="T40" fmla="*/ 0 w 266"/>
                  <a:gd name="T41" fmla="*/ 40 h 1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66"/>
                  <a:gd name="T64" fmla="*/ 0 h 111"/>
                  <a:gd name="T65" fmla="*/ 266 w 266"/>
                  <a:gd name="T66" fmla="*/ 111 h 1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66" h="111">
                    <a:moveTo>
                      <a:pt x="0" y="40"/>
                    </a:moveTo>
                    <a:lnTo>
                      <a:pt x="0" y="4"/>
                    </a:lnTo>
                    <a:lnTo>
                      <a:pt x="4" y="0"/>
                    </a:lnTo>
                    <a:lnTo>
                      <a:pt x="39" y="0"/>
                    </a:lnTo>
                    <a:lnTo>
                      <a:pt x="43" y="4"/>
                    </a:lnTo>
                    <a:lnTo>
                      <a:pt x="34" y="58"/>
                    </a:lnTo>
                    <a:lnTo>
                      <a:pt x="34" y="89"/>
                    </a:lnTo>
                    <a:lnTo>
                      <a:pt x="198" y="89"/>
                    </a:lnTo>
                    <a:lnTo>
                      <a:pt x="254" y="98"/>
                    </a:lnTo>
                    <a:lnTo>
                      <a:pt x="254" y="75"/>
                    </a:lnTo>
                    <a:lnTo>
                      <a:pt x="266" y="75"/>
                    </a:lnTo>
                    <a:lnTo>
                      <a:pt x="266" y="102"/>
                    </a:lnTo>
                    <a:lnTo>
                      <a:pt x="258" y="111"/>
                    </a:lnTo>
                    <a:lnTo>
                      <a:pt x="198" y="102"/>
                    </a:lnTo>
                    <a:lnTo>
                      <a:pt x="30" y="102"/>
                    </a:lnTo>
                    <a:lnTo>
                      <a:pt x="21" y="93"/>
                    </a:lnTo>
                    <a:lnTo>
                      <a:pt x="21" y="58"/>
                    </a:lnTo>
                    <a:lnTo>
                      <a:pt x="30" y="13"/>
                    </a:lnTo>
                    <a:lnTo>
                      <a:pt x="13" y="13"/>
                    </a:lnTo>
                    <a:lnTo>
                      <a:pt x="13" y="40"/>
                    </a:lnTo>
                    <a:lnTo>
                      <a:pt x="0" y="40"/>
                    </a:lnTo>
                    <a:close/>
                  </a:path>
                </a:pathLst>
              </a:custGeom>
              <a:solidFill>
                <a:srgbClr val="000000"/>
              </a:solidFill>
              <a:ln w="9525">
                <a:noFill/>
                <a:round/>
                <a:headEnd/>
                <a:tailEnd/>
              </a:ln>
            </p:spPr>
            <p:txBody>
              <a:bodyPr/>
              <a:lstStyle/>
              <a:p>
                <a:endParaRPr lang="en-US" dirty="0"/>
              </a:p>
            </p:txBody>
          </p:sp>
          <p:sp>
            <p:nvSpPr>
              <p:cNvPr id="6455" name="Freeform 91"/>
              <p:cNvSpPr>
                <a:spLocks noChangeAspect="1"/>
              </p:cNvSpPr>
              <p:nvPr/>
            </p:nvSpPr>
            <p:spPr bwMode="auto">
              <a:xfrm>
                <a:off x="1330" y="2581"/>
                <a:ext cx="21" cy="35"/>
              </a:xfrm>
              <a:custGeom>
                <a:avLst/>
                <a:gdLst>
                  <a:gd name="T0" fmla="*/ 9 w 21"/>
                  <a:gd name="T1" fmla="*/ 35 h 35"/>
                  <a:gd name="T2" fmla="*/ 0 w 21"/>
                  <a:gd name="T3" fmla="*/ 0 h 35"/>
                  <a:gd name="T4" fmla="*/ 13 w 21"/>
                  <a:gd name="T5" fmla="*/ 0 h 35"/>
                  <a:gd name="T6" fmla="*/ 21 w 21"/>
                  <a:gd name="T7" fmla="*/ 35 h 35"/>
                  <a:gd name="T8" fmla="*/ 9 w 21"/>
                  <a:gd name="T9" fmla="*/ 35 h 35"/>
                  <a:gd name="T10" fmla="*/ 0 60000 65536"/>
                  <a:gd name="T11" fmla="*/ 0 60000 65536"/>
                  <a:gd name="T12" fmla="*/ 0 60000 65536"/>
                  <a:gd name="T13" fmla="*/ 0 60000 65536"/>
                  <a:gd name="T14" fmla="*/ 0 60000 65536"/>
                  <a:gd name="T15" fmla="*/ 0 w 21"/>
                  <a:gd name="T16" fmla="*/ 0 h 35"/>
                  <a:gd name="T17" fmla="*/ 21 w 21"/>
                  <a:gd name="T18" fmla="*/ 35 h 35"/>
                </a:gdLst>
                <a:ahLst/>
                <a:cxnLst>
                  <a:cxn ang="T10">
                    <a:pos x="T0" y="T1"/>
                  </a:cxn>
                  <a:cxn ang="T11">
                    <a:pos x="T2" y="T3"/>
                  </a:cxn>
                  <a:cxn ang="T12">
                    <a:pos x="T4" y="T5"/>
                  </a:cxn>
                  <a:cxn ang="T13">
                    <a:pos x="T6" y="T7"/>
                  </a:cxn>
                  <a:cxn ang="T14">
                    <a:pos x="T8" y="T9"/>
                  </a:cxn>
                </a:cxnLst>
                <a:rect l="T15" t="T16" r="T17" b="T18"/>
                <a:pathLst>
                  <a:path w="21" h="35">
                    <a:moveTo>
                      <a:pt x="9" y="35"/>
                    </a:moveTo>
                    <a:lnTo>
                      <a:pt x="0" y="0"/>
                    </a:lnTo>
                    <a:lnTo>
                      <a:pt x="13" y="0"/>
                    </a:lnTo>
                    <a:lnTo>
                      <a:pt x="21" y="35"/>
                    </a:lnTo>
                    <a:lnTo>
                      <a:pt x="9" y="35"/>
                    </a:lnTo>
                    <a:close/>
                  </a:path>
                </a:pathLst>
              </a:custGeom>
              <a:solidFill>
                <a:srgbClr val="000000"/>
              </a:solidFill>
              <a:ln w="9525">
                <a:noFill/>
                <a:round/>
                <a:headEnd/>
                <a:tailEnd/>
              </a:ln>
            </p:spPr>
            <p:txBody>
              <a:bodyPr/>
              <a:lstStyle/>
              <a:p>
                <a:endParaRPr lang="en-US" dirty="0"/>
              </a:p>
            </p:txBody>
          </p:sp>
          <p:sp>
            <p:nvSpPr>
              <p:cNvPr id="6456" name="Rectangle 92"/>
              <p:cNvSpPr>
                <a:spLocks noChangeAspect="1" noChangeArrowheads="1"/>
              </p:cNvSpPr>
              <p:nvPr/>
            </p:nvSpPr>
            <p:spPr bwMode="auto">
              <a:xfrm>
                <a:off x="1356" y="2599"/>
                <a:ext cx="13" cy="44"/>
              </a:xfrm>
              <a:prstGeom prst="rect">
                <a:avLst/>
              </a:prstGeom>
              <a:solidFill>
                <a:srgbClr val="000000"/>
              </a:solidFill>
              <a:ln w="9525">
                <a:noFill/>
                <a:miter lim="800000"/>
                <a:headEnd/>
                <a:tailEnd/>
              </a:ln>
            </p:spPr>
            <p:txBody>
              <a:bodyPr/>
              <a:lstStyle/>
              <a:p>
                <a:endParaRPr lang="en-US" dirty="0"/>
              </a:p>
            </p:txBody>
          </p:sp>
          <p:sp>
            <p:nvSpPr>
              <p:cNvPr id="6457" name="Freeform 93"/>
              <p:cNvSpPr>
                <a:spLocks noChangeAspect="1"/>
              </p:cNvSpPr>
              <p:nvPr/>
            </p:nvSpPr>
            <p:spPr bwMode="auto">
              <a:xfrm>
                <a:off x="1360" y="2581"/>
                <a:ext cx="194" cy="71"/>
              </a:xfrm>
              <a:custGeom>
                <a:avLst/>
                <a:gdLst>
                  <a:gd name="T0" fmla="*/ 0 w 194"/>
                  <a:gd name="T1" fmla="*/ 13 h 71"/>
                  <a:gd name="T2" fmla="*/ 26 w 194"/>
                  <a:gd name="T3" fmla="*/ 13 h 71"/>
                  <a:gd name="T4" fmla="*/ 30 w 194"/>
                  <a:gd name="T5" fmla="*/ 18 h 71"/>
                  <a:gd name="T6" fmla="*/ 30 w 194"/>
                  <a:gd name="T7" fmla="*/ 58 h 71"/>
                  <a:gd name="T8" fmla="*/ 181 w 194"/>
                  <a:gd name="T9" fmla="*/ 58 h 71"/>
                  <a:gd name="T10" fmla="*/ 181 w 194"/>
                  <a:gd name="T11" fmla="*/ 0 h 71"/>
                  <a:gd name="T12" fmla="*/ 194 w 194"/>
                  <a:gd name="T13" fmla="*/ 0 h 71"/>
                  <a:gd name="T14" fmla="*/ 194 w 194"/>
                  <a:gd name="T15" fmla="*/ 62 h 71"/>
                  <a:gd name="T16" fmla="*/ 185 w 194"/>
                  <a:gd name="T17" fmla="*/ 71 h 71"/>
                  <a:gd name="T18" fmla="*/ 26 w 194"/>
                  <a:gd name="T19" fmla="*/ 71 h 71"/>
                  <a:gd name="T20" fmla="*/ 17 w 194"/>
                  <a:gd name="T21" fmla="*/ 62 h 71"/>
                  <a:gd name="T22" fmla="*/ 17 w 194"/>
                  <a:gd name="T23" fmla="*/ 27 h 71"/>
                  <a:gd name="T24" fmla="*/ 0 w 194"/>
                  <a:gd name="T25" fmla="*/ 27 h 71"/>
                  <a:gd name="T26" fmla="*/ 0 w 194"/>
                  <a:gd name="T27" fmla="*/ 13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4"/>
                  <a:gd name="T43" fmla="*/ 0 h 71"/>
                  <a:gd name="T44" fmla="*/ 194 w 194"/>
                  <a:gd name="T45" fmla="*/ 71 h 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4" h="71">
                    <a:moveTo>
                      <a:pt x="0" y="13"/>
                    </a:moveTo>
                    <a:lnTo>
                      <a:pt x="26" y="13"/>
                    </a:lnTo>
                    <a:lnTo>
                      <a:pt x="30" y="18"/>
                    </a:lnTo>
                    <a:lnTo>
                      <a:pt x="30" y="58"/>
                    </a:lnTo>
                    <a:lnTo>
                      <a:pt x="181" y="58"/>
                    </a:lnTo>
                    <a:lnTo>
                      <a:pt x="181" y="0"/>
                    </a:lnTo>
                    <a:lnTo>
                      <a:pt x="194" y="0"/>
                    </a:lnTo>
                    <a:lnTo>
                      <a:pt x="194" y="62"/>
                    </a:lnTo>
                    <a:lnTo>
                      <a:pt x="185" y="71"/>
                    </a:lnTo>
                    <a:lnTo>
                      <a:pt x="26" y="71"/>
                    </a:lnTo>
                    <a:lnTo>
                      <a:pt x="17" y="62"/>
                    </a:lnTo>
                    <a:lnTo>
                      <a:pt x="17" y="27"/>
                    </a:lnTo>
                    <a:lnTo>
                      <a:pt x="0" y="27"/>
                    </a:lnTo>
                    <a:lnTo>
                      <a:pt x="0" y="13"/>
                    </a:lnTo>
                    <a:close/>
                  </a:path>
                </a:pathLst>
              </a:custGeom>
              <a:solidFill>
                <a:srgbClr val="000000"/>
              </a:solidFill>
              <a:ln w="9525">
                <a:noFill/>
                <a:round/>
                <a:headEnd/>
                <a:tailEnd/>
              </a:ln>
            </p:spPr>
            <p:txBody>
              <a:bodyPr/>
              <a:lstStyle/>
              <a:p>
                <a:endParaRPr lang="en-US" dirty="0"/>
              </a:p>
            </p:txBody>
          </p:sp>
          <p:sp>
            <p:nvSpPr>
              <p:cNvPr id="6458" name="Freeform 94"/>
              <p:cNvSpPr>
                <a:spLocks noChangeAspect="1"/>
              </p:cNvSpPr>
              <p:nvPr/>
            </p:nvSpPr>
            <p:spPr bwMode="auto">
              <a:xfrm>
                <a:off x="1575" y="2572"/>
                <a:ext cx="168" cy="36"/>
              </a:xfrm>
              <a:custGeom>
                <a:avLst/>
                <a:gdLst>
                  <a:gd name="T0" fmla="*/ 0 w 168"/>
                  <a:gd name="T1" fmla="*/ 36 h 36"/>
                  <a:gd name="T2" fmla="*/ 0 w 168"/>
                  <a:gd name="T3" fmla="*/ 18 h 36"/>
                  <a:gd name="T4" fmla="*/ 4 w 168"/>
                  <a:gd name="T5" fmla="*/ 13 h 36"/>
                  <a:gd name="T6" fmla="*/ 155 w 168"/>
                  <a:gd name="T7" fmla="*/ 13 h 36"/>
                  <a:gd name="T8" fmla="*/ 155 w 168"/>
                  <a:gd name="T9" fmla="*/ 0 h 36"/>
                  <a:gd name="T10" fmla="*/ 168 w 168"/>
                  <a:gd name="T11" fmla="*/ 0 h 36"/>
                  <a:gd name="T12" fmla="*/ 168 w 168"/>
                  <a:gd name="T13" fmla="*/ 18 h 36"/>
                  <a:gd name="T14" fmla="*/ 159 w 168"/>
                  <a:gd name="T15" fmla="*/ 27 h 36"/>
                  <a:gd name="T16" fmla="*/ 13 w 168"/>
                  <a:gd name="T17" fmla="*/ 27 h 36"/>
                  <a:gd name="T18" fmla="*/ 13 w 168"/>
                  <a:gd name="T19" fmla="*/ 36 h 36"/>
                  <a:gd name="T20" fmla="*/ 0 w 168"/>
                  <a:gd name="T21" fmla="*/ 36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
                  <a:gd name="T34" fmla="*/ 0 h 36"/>
                  <a:gd name="T35" fmla="*/ 168 w 168"/>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 h="36">
                    <a:moveTo>
                      <a:pt x="0" y="36"/>
                    </a:moveTo>
                    <a:lnTo>
                      <a:pt x="0" y="18"/>
                    </a:lnTo>
                    <a:lnTo>
                      <a:pt x="4" y="13"/>
                    </a:lnTo>
                    <a:lnTo>
                      <a:pt x="155" y="13"/>
                    </a:lnTo>
                    <a:lnTo>
                      <a:pt x="155" y="0"/>
                    </a:lnTo>
                    <a:lnTo>
                      <a:pt x="168" y="0"/>
                    </a:lnTo>
                    <a:lnTo>
                      <a:pt x="168" y="18"/>
                    </a:lnTo>
                    <a:lnTo>
                      <a:pt x="159" y="27"/>
                    </a:lnTo>
                    <a:lnTo>
                      <a:pt x="13" y="27"/>
                    </a:lnTo>
                    <a:lnTo>
                      <a:pt x="13" y="36"/>
                    </a:lnTo>
                    <a:lnTo>
                      <a:pt x="0" y="36"/>
                    </a:lnTo>
                    <a:close/>
                  </a:path>
                </a:pathLst>
              </a:custGeom>
              <a:solidFill>
                <a:srgbClr val="000000"/>
              </a:solidFill>
              <a:ln w="9525">
                <a:noFill/>
                <a:round/>
                <a:headEnd/>
                <a:tailEnd/>
              </a:ln>
            </p:spPr>
            <p:txBody>
              <a:bodyPr/>
              <a:lstStyle/>
              <a:p>
                <a:endParaRPr lang="en-US" dirty="0"/>
              </a:p>
            </p:txBody>
          </p:sp>
          <p:sp>
            <p:nvSpPr>
              <p:cNvPr id="6459" name="Freeform 95"/>
              <p:cNvSpPr>
                <a:spLocks noChangeAspect="1"/>
              </p:cNvSpPr>
              <p:nvPr/>
            </p:nvSpPr>
            <p:spPr bwMode="auto">
              <a:xfrm>
                <a:off x="1038" y="2523"/>
                <a:ext cx="223" cy="31"/>
              </a:xfrm>
              <a:custGeom>
                <a:avLst/>
                <a:gdLst>
                  <a:gd name="T0" fmla="*/ 0 w 223"/>
                  <a:gd name="T1" fmla="*/ 0 h 31"/>
                  <a:gd name="T2" fmla="*/ 219 w 223"/>
                  <a:gd name="T3" fmla="*/ 0 h 31"/>
                  <a:gd name="T4" fmla="*/ 223 w 223"/>
                  <a:gd name="T5" fmla="*/ 4 h 31"/>
                  <a:gd name="T6" fmla="*/ 223 w 223"/>
                  <a:gd name="T7" fmla="*/ 31 h 31"/>
                  <a:gd name="T8" fmla="*/ 210 w 223"/>
                  <a:gd name="T9" fmla="*/ 31 h 31"/>
                  <a:gd name="T10" fmla="*/ 210 w 223"/>
                  <a:gd name="T11" fmla="*/ 13 h 31"/>
                  <a:gd name="T12" fmla="*/ 0 w 223"/>
                  <a:gd name="T13" fmla="*/ 13 h 31"/>
                  <a:gd name="T14" fmla="*/ 0 w 223"/>
                  <a:gd name="T15" fmla="*/ 0 h 31"/>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31"/>
                  <a:gd name="T26" fmla="*/ 223 w 223"/>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31">
                    <a:moveTo>
                      <a:pt x="0" y="0"/>
                    </a:moveTo>
                    <a:lnTo>
                      <a:pt x="219" y="0"/>
                    </a:lnTo>
                    <a:lnTo>
                      <a:pt x="223" y="4"/>
                    </a:lnTo>
                    <a:lnTo>
                      <a:pt x="223" y="31"/>
                    </a:lnTo>
                    <a:lnTo>
                      <a:pt x="210" y="31"/>
                    </a:lnTo>
                    <a:lnTo>
                      <a:pt x="210" y="13"/>
                    </a:lnTo>
                    <a:lnTo>
                      <a:pt x="0" y="13"/>
                    </a:lnTo>
                    <a:lnTo>
                      <a:pt x="0" y="0"/>
                    </a:lnTo>
                    <a:close/>
                  </a:path>
                </a:pathLst>
              </a:custGeom>
              <a:solidFill>
                <a:srgbClr val="000000"/>
              </a:solidFill>
              <a:ln w="9525">
                <a:noFill/>
                <a:round/>
                <a:headEnd/>
                <a:tailEnd/>
              </a:ln>
            </p:spPr>
            <p:txBody>
              <a:bodyPr/>
              <a:lstStyle/>
              <a:p>
                <a:endParaRPr lang="en-US" dirty="0"/>
              </a:p>
            </p:txBody>
          </p:sp>
          <p:sp>
            <p:nvSpPr>
              <p:cNvPr id="6460" name="Freeform 96"/>
              <p:cNvSpPr>
                <a:spLocks noChangeAspect="1"/>
              </p:cNvSpPr>
              <p:nvPr/>
            </p:nvSpPr>
            <p:spPr bwMode="auto">
              <a:xfrm>
                <a:off x="1283" y="2501"/>
                <a:ext cx="387" cy="71"/>
              </a:xfrm>
              <a:custGeom>
                <a:avLst/>
                <a:gdLst>
                  <a:gd name="T0" fmla="*/ 13 w 387"/>
                  <a:gd name="T1" fmla="*/ 0 h 71"/>
                  <a:gd name="T2" fmla="*/ 13 w 387"/>
                  <a:gd name="T3" fmla="*/ 49 h 71"/>
                  <a:gd name="T4" fmla="*/ 382 w 387"/>
                  <a:gd name="T5" fmla="*/ 49 h 71"/>
                  <a:gd name="T6" fmla="*/ 387 w 387"/>
                  <a:gd name="T7" fmla="*/ 53 h 71"/>
                  <a:gd name="T8" fmla="*/ 387 w 387"/>
                  <a:gd name="T9" fmla="*/ 71 h 71"/>
                  <a:gd name="T10" fmla="*/ 374 w 387"/>
                  <a:gd name="T11" fmla="*/ 71 h 71"/>
                  <a:gd name="T12" fmla="*/ 374 w 387"/>
                  <a:gd name="T13" fmla="*/ 62 h 71"/>
                  <a:gd name="T14" fmla="*/ 8 w 387"/>
                  <a:gd name="T15" fmla="*/ 62 h 71"/>
                  <a:gd name="T16" fmla="*/ 0 w 387"/>
                  <a:gd name="T17" fmla="*/ 53 h 71"/>
                  <a:gd name="T18" fmla="*/ 0 w 387"/>
                  <a:gd name="T19" fmla="*/ 0 h 71"/>
                  <a:gd name="T20" fmla="*/ 13 w 387"/>
                  <a:gd name="T21" fmla="*/ 0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71"/>
                  <a:gd name="T35" fmla="*/ 387 w 387"/>
                  <a:gd name="T36" fmla="*/ 71 h 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71">
                    <a:moveTo>
                      <a:pt x="13" y="0"/>
                    </a:moveTo>
                    <a:lnTo>
                      <a:pt x="13" y="49"/>
                    </a:lnTo>
                    <a:lnTo>
                      <a:pt x="382" y="49"/>
                    </a:lnTo>
                    <a:lnTo>
                      <a:pt x="387" y="53"/>
                    </a:lnTo>
                    <a:lnTo>
                      <a:pt x="387" y="71"/>
                    </a:lnTo>
                    <a:lnTo>
                      <a:pt x="374" y="71"/>
                    </a:lnTo>
                    <a:lnTo>
                      <a:pt x="374" y="62"/>
                    </a:lnTo>
                    <a:lnTo>
                      <a:pt x="8" y="62"/>
                    </a:lnTo>
                    <a:lnTo>
                      <a:pt x="0" y="53"/>
                    </a:lnTo>
                    <a:lnTo>
                      <a:pt x="0" y="0"/>
                    </a:lnTo>
                    <a:lnTo>
                      <a:pt x="13" y="0"/>
                    </a:lnTo>
                    <a:close/>
                  </a:path>
                </a:pathLst>
              </a:custGeom>
              <a:solidFill>
                <a:srgbClr val="000000"/>
              </a:solidFill>
              <a:ln w="9525">
                <a:noFill/>
                <a:round/>
                <a:headEnd/>
                <a:tailEnd/>
              </a:ln>
            </p:spPr>
            <p:txBody>
              <a:bodyPr/>
              <a:lstStyle/>
              <a:p>
                <a:endParaRPr lang="en-US" dirty="0"/>
              </a:p>
            </p:txBody>
          </p:sp>
          <p:sp>
            <p:nvSpPr>
              <p:cNvPr id="6461" name="Freeform 97"/>
              <p:cNvSpPr>
                <a:spLocks noChangeAspect="1"/>
              </p:cNvSpPr>
              <p:nvPr/>
            </p:nvSpPr>
            <p:spPr bwMode="auto">
              <a:xfrm>
                <a:off x="896" y="2487"/>
                <a:ext cx="197" cy="40"/>
              </a:xfrm>
              <a:custGeom>
                <a:avLst/>
                <a:gdLst>
                  <a:gd name="T0" fmla="*/ 0 w 197"/>
                  <a:gd name="T1" fmla="*/ 0 h 40"/>
                  <a:gd name="T2" fmla="*/ 193 w 197"/>
                  <a:gd name="T3" fmla="*/ 0 h 40"/>
                  <a:gd name="T4" fmla="*/ 197 w 197"/>
                  <a:gd name="T5" fmla="*/ 5 h 40"/>
                  <a:gd name="T6" fmla="*/ 197 w 197"/>
                  <a:gd name="T7" fmla="*/ 40 h 40"/>
                  <a:gd name="T8" fmla="*/ 185 w 197"/>
                  <a:gd name="T9" fmla="*/ 40 h 40"/>
                  <a:gd name="T10" fmla="*/ 185 w 197"/>
                  <a:gd name="T11" fmla="*/ 14 h 40"/>
                  <a:gd name="T12" fmla="*/ 0 w 197"/>
                  <a:gd name="T13" fmla="*/ 14 h 40"/>
                  <a:gd name="T14" fmla="*/ 0 w 197"/>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197"/>
                  <a:gd name="T25" fmla="*/ 0 h 40"/>
                  <a:gd name="T26" fmla="*/ 197 w 197"/>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7" h="40">
                    <a:moveTo>
                      <a:pt x="0" y="0"/>
                    </a:moveTo>
                    <a:lnTo>
                      <a:pt x="193" y="0"/>
                    </a:lnTo>
                    <a:lnTo>
                      <a:pt x="197" y="5"/>
                    </a:lnTo>
                    <a:lnTo>
                      <a:pt x="197" y="40"/>
                    </a:lnTo>
                    <a:lnTo>
                      <a:pt x="185" y="40"/>
                    </a:lnTo>
                    <a:lnTo>
                      <a:pt x="185" y="14"/>
                    </a:lnTo>
                    <a:lnTo>
                      <a:pt x="0" y="14"/>
                    </a:lnTo>
                    <a:lnTo>
                      <a:pt x="0" y="0"/>
                    </a:lnTo>
                    <a:close/>
                  </a:path>
                </a:pathLst>
              </a:custGeom>
              <a:solidFill>
                <a:srgbClr val="000000"/>
              </a:solidFill>
              <a:ln w="9525">
                <a:noFill/>
                <a:round/>
                <a:headEnd/>
                <a:tailEnd/>
              </a:ln>
            </p:spPr>
            <p:txBody>
              <a:bodyPr/>
              <a:lstStyle/>
              <a:p>
                <a:endParaRPr lang="en-US" dirty="0"/>
              </a:p>
            </p:txBody>
          </p:sp>
          <p:sp>
            <p:nvSpPr>
              <p:cNvPr id="6462" name="Freeform 98"/>
              <p:cNvSpPr>
                <a:spLocks noChangeAspect="1"/>
              </p:cNvSpPr>
              <p:nvPr/>
            </p:nvSpPr>
            <p:spPr bwMode="auto">
              <a:xfrm>
                <a:off x="1192" y="2465"/>
                <a:ext cx="211" cy="45"/>
              </a:xfrm>
              <a:custGeom>
                <a:avLst/>
                <a:gdLst>
                  <a:gd name="T0" fmla="*/ 13 w 211"/>
                  <a:gd name="T1" fmla="*/ 0 h 45"/>
                  <a:gd name="T2" fmla="*/ 13 w 211"/>
                  <a:gd name="T3" fmla="*/ 31 h 45"/>
                  <a:gd name="T4" fmla="*/ 211 w 211"/>
                  <a:gd name="T5" fmla="*/ 31 h 45"/>
                  <a:gd name="T6" fmla="*/ 211 w 211"/>
                  <a:gd name="T7" fmla="*/ 45 h 45"/>
                  <a:gd name="T8" fmla="*/ 9 w 211"/>
                  <a:gd name="T9" fmla="*/ 45 h 45"/>
                  <a:gd name="T10" fmla="*/ 0 w 211"/>
                  <a:gd name="T11" fmla="*/ 36 h 45"/>
                  <a:gd name="T12" fmla="*/ 0 w 211"/>
                  <a:gd name="T13" fmla="*/ 0 h 45"/>
                  <a:gd name="T14" fmla="*/ 13 w 211"/>
                  <a:gd name="T15" fmla="*/ 0 h 45"/>
                  <a:gd name="T16" fmla="*/ 0 60000 65536"/>
                  <a:gd name="T17" fmla="*/ 0 60000 65536"/>
                  <a:gd name="T18" fmla="*/ 0 60000 65536"/>
                  <a:gd name="T19" fmla="*/ 0 60000 65536"/>
                  <a:gd name="T20" fmla="*/ 0 60000 65536"/>
                  <a:gd name="T21" fmla="*/ 0 60000 65536"/>
                  <a:gd name="T22" fmla="*/ 0 60000 65536"/>
                  <a:gd name="T23" fmla="*/ 0 60000 65536"/>
                  <a:gd name="T24" fmla="*/ 0 w 211"/>
                  <a:gd name="T25" fmla="*/ 0 h 45"/>
                  <a:gd name="T26" fmla="*/ 211 w 211"/>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1" h="45">
                    <a:moveTo>
                      <a:pt x="13" y="0"/>
                    </a:moveTo>
                    <a:lnTo>
                      <a:pt x="13" y="31"/>
                    </a:lnTo>
                    <a:lnTo>
                      <a:pt x="211" y="31"/>
                    </a:lnTo>
                    <a:lnTo>
                      <a:pt x="211" y="45"/>
                    </a:lnTo>
                    <a:lnTo>
                      <a:pt x="9" y="45"/>
                    </a:lnTo>
                    <a:lnTo>
                      <a:pt x="0" y="36"/>
                    </a:lnTo>
                    <a:lnTo>
                      <a:pt x="0" y="0"/>
                    </a:lnTo>
                    <a:lnTo>
                      <a:pt x="13" y="0"/>
                    </a:lnTo>
                    <a:close/>
                  </a:path>
                </a:pathLst>
              </a:custGeom>
              <a:solidFill>
                <a:srgbClr val="000000"/>
              </a:solidFill>
              <a:ln w="9525">
                <a:noFill/>
                <a:round/>
                <a:headEnd/>
                <a:tailEnd/>
              </a:ln>
            </p:spPr>
            <p:txBody>
              <a:bodyPr/>
              <a:lstStyle/>
              <a:p>
                <a:endParaRPr lang="en-US" dirty="0"/>
              </a:p>
            </p:txBody>
          </p:sp>
          <p:sp>
            <p:nvSpPr>
              <p:cNvPr id="6463" name="Freeform 99"/>
              <p:cNvSpPr>
                <a:spLocks noChangeAspect="1"/>
              </p:cNvSpPr>
              <p:nvPr/>
            </p:nvSpPr>
            <p:spPr bwMode="auto">
              <a:xfrm>
                <a:off x="1377" y="2470"/>
                <a:ext cx="177" cy="57"/>
              </a:xfrm>
              <a:custGeom>
                <a:avLst/>
                <a:gdLst>
                  <a:gd name="T0" fmla="*/ 0 w 177"/>
                  <a:gd name="T1" fmla="*/ 0 h 57"/>
                  <a:gd name="T2" fmla="*/ 129 w 177"/>
                  <a:gd name="T3" fmla="*/ 0 h 57"/>
                  <a:gd name="T4" fmla="*/ 134 w 177"/>
                  <a:gd name="T5" fmla="*/ 4 h 57"/>
                  <a:gd name="T6" fmla="*/ 134 w 177"/>
                  <a:gd name="T7" fmla="*/ 35 h 57"/>
                  <a:gd name="T8" fmla="*/ 177 w 177"/>
                  <a:gd name="T9" fmla="*/ 44 h 57"/>
                  <a:gd name="T10" fmla="*/ 177 w 177"/>
                  <a:gd name="T11" fmla="*/ 57 h 57"/>
                  <a:gd name="T12" fmla="*/ 129 w 177"/>
                  <a:gd name="T13" fmla="*/ 49 h 57"/>
                  <a:gd name="T14" fmla="*/ 121 w 177"/>
                  <a:gd name="T15" fmla="*/ 40 h 57"/>
                  <a:gd name="T16" fmla="*/ 121 w 177"/>
                  <a:gd name="T17" fmla="*/ 13 h 57"/>
                  <a:gd name="T18" fmla="*/ 0 w 177"/>
                  <a:gd name="T19" fmla="*/ 13 h 57"/>
                  <a:gd name="T20" fmla="*/ 0 w 177"/>
                  <a:gd name="T21" fmla="*/ 0 h 5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7"/>
                  <a:gd name="T34" fmla="*/ 0 h 57"/>
                  <a:gd name="T35" fmla="*/ 177 w 177"/>
                  <a:gd name="T36" fmla="*/ 57 h 5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7" h="57">
                    <a:moveTo>
                      <a:pt x="0" y="0"/>
                    </a:moveTo>
                    <a:lnTo>
                      <a:pt x="129" y="0"/>
                    </a:lnTo>
                    <a:lnTo>
                      <a:pt x="134" y="4"/>
                    </a:lnTo>
                    <a:lnTo>
                      <a:pt x="134" y="35"/>
                    </a:lnTo>
                    <a:lnTo>
                      <a:pt x="177" y="44"/>
                    </a:lnTo>
                    <a:lnTo>
                      <a:pt x="177" y="57"/>
                    </a:lnTo>
                    <a:lnTo>
                      <a:pt x="129" y="49"/>
                    </a:lnTo>
                    <a:lnTo>
                      <a:pt x="121" y="40"/>
                    </a:lnTo>
                    <a:lnTo>
                      <a:pt x="121" y="13"/>
                    </a:lnTo>
                    <a:lnTo>
                      <a:pt x="0" y="13"/>
                    </a:lnTo>
                    <a:lnTo>
                      <a:pt x="0" y="0"/>
                    </a:lnTo>
                    <a:close/>
                  </a:path>
                </a:pathLst>
              </a:custGeom>
              <a:solidFill>
                <a:srgbClr val="000000"/>
              </a:solidFill>
              <a:ln w="9525">
                <a:noFill/>
                <a:round/>
                <a:headEnd/>
                <a:tailEnd/>
              </a:ln>
            </p:spPr>
            <p:txBody>
              <a:bodyPr/>
              <a:lstStyle/>
              <a:p>
                <a:endParaRPr lang="en-US" dirty="0"/>
              </a:p>
            </p:txBody>
          </p:sp>
          <p:sp>
            <p:nvSpPr>
              <p:cNvPr id="6464" name="Freeform 100"/>
              <p:cNvSpPr>
                <a:spLocks noChangeAspect="1"/>
              </p:cNvSpPr>
              <p:nvPr/>
            </p:nvSpPr>
            <p:spPr bwMode="auto">
              <a:xfrm>
                <a:off x="1549" y="2438"/>
                <a:ext cx="254" cy="72"/>
              </a:xfrm>
              <a:custGeom>
                <a:avLst/>
                <a:gdLst>
                  <a:gd name="T0" fmla="*/ 0 w 254"/>
                  <a:gd name="T1" fmla="*/ 72 h 72"/>
                  <a:gd name="T2" fmla="*/ 0 w 254"/>
                  <a:gd name="T3" fmla="*/ 36 h 72"/>
                  <a:gd name="T4" fmla="*/ 5 w 254"/>
                  <a:gd name="T5" fmla="*/ 32 h 72"/>
                  <a:gd name="T6" fmla="*/ 241 w 254"/>
                  <a:gd name="T7" fmla="*/ 32 h 72"/>
                  <a:gd name="T8" fmla="*/ 241 w 254"/>
                  <a:gd name="T9" fmla="*/ 0 h 72"/>
                  <a:gd name="T10" fmla="*/ 254 w 254"/>
                  <a:gd name="T11" fmla="*/ 0 h 72"/>
                  <a:gd name="T12" fmla="*/ 254 w 254"/>
                  <a:gd name="T13" fmla="*/ 36 h 72"/>
                  <a:gd name="T14" fmla="*/ 245 w 254"/>
                  <a:gd name="T15" fmla="*/ 45 h 72"/>
                  <a:gd name="T16" fmla="*/ 13 w 254"/>
                  <a:gd name="T17" fmla="*/ 45 h 72"/>
                  <a:gd name="T18" fmla="*/ 13 w 254"/>
                  <a:gd name="T19" fmla="*/ 72 h 72"/>
                  <a:gd name="T20" fmla="*/ 0 w 254"/>
                  <a:gd name="T21" fmla="*/ 72 h 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4"/>
                  <a:gd name="T34" fmla="*/ 0 h 72"/>
                  <a:gd name="T35" fmla="*/ 254 w 254"/>
                  <a:gd name="T36" fmla="*/ 72 h 7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4" h="72">
                    <a:moveTo>
                      <a:pt x="0" y="72"/>
                    </a:moveTo>
                    <a:lnTo>
                      <a:pt x="0" y="36"/>
                    </a:lnTo>
                    <a:lnTo>
                      <a:pt x="5" y="32"/>
                    </a:lnTo>
                    <a:lnTo>
                      <a:pt x="241" y="32"/>
                    </a:lnTo>
                    <a:lnTo>
                      <a:pt x="241" y="0"/>
                    </a:lnTo>
                    <a:lnTo>
                      <a:pt x="254" y="0"/>
                    </a:lnTo>
                    <a:lnTo>
                      <a:pt x="254" y="36"/>
                    </a:lnTo>
                    <a:lnTo>
                      <a:pt x="245" y="45"/>
                    </a:lnTo>
                    <a:lnTo>
                      <a:pt x="13" y="45"/>
                    </a:lnTo>
                    <a:lnTo>
                      <a:pt x="13" y="72"/>
                    </a:lnTo>
                    <a:lnTo>
                      <a:pt x="0" y="72"/>
                    </a:lnTo>
                    <a:close/>
                  </a:path>
                </a:pathLst>
              </a:custGeom>
              <a:solidFill>
                <a:srgbClr val="000000"/>
              </a:solidFill>
              <a:ln w="9525">
                <a:noFill/>
                <a:round/>
                <a:headEnd/>
                <a:tailEnd/>
              </a:ln>
            </p:spPr>
            <p:txBody>
              <a:bodyPr/>
              <a:lstStyle/>
              <a:p>
                <a:endParaRPr lang="en-US" dirty="0"/>
              </a:p>
            </p:txBody>
          </p:sp>
          <p:sp>
            <p:nvSpPr>
              <p:cNvPr id="6465" name="Freeform 101"/>
              <p:cNvSpPr>
                <a:spLocks noChangeAspect="1"/>
              </p:cNvSpPr>
              <p:nvPr/>
            </p:nvSpPr>
            <p:spPr bwMode="auto">
              <a:xfrm>
                <a:off x="1597" y="2505"/>
                <a:ext cx="159" cy="31"/>
              </a:xfrm>
              <a:custGeom>
                <a:avLst/>
                <a:gdLst>
                  <a:gd name="T0" fmla="*/ 0 w 159"/>
                  <a:gd name="T1" fmla="*/ 0 h 31"/>
                  <a:gd name="T2" fmla="*/ 154 w 159"/>
                  <a:gd name="T3" fmla="*/ 0 h 31"/>
                  <a:gd name="T4" fmla="*/ 159 w 159"/>
                  <a:gd name="T5" fmla="*/ 5 h 31"/>
                  <a:gd name="T6" fmla="*/ 159 w 159"/>
                  <a:gd name="T7" fmla="*/ 31 h 31"/>
                  <a:gd name="T8" fmla="*/ 146 w 159"/>
                  <a:gd name="T9" fmla="*/ 31 h 31"/>
                  <a:gd name="T10" fmla="*/ 146 w 159"/>
                  <a:gd name="T11" fmla="*/ 14 h 31"/>
                  <a:gd name="T12" fmla="*/ 0 w 159"/>
                  <a:gd name="T13" fmla="*/ 14 h 31"/>
                  <a:gd name="T14" fmla="*/ 0 w 159"/>
                  <a:gd name="T15" fmla="*/ 0 h 31"/>
                  <a:gd name="T16" fmla="*/ 0 60000 65536"/>
                  <a:gd name="T17" fmla="*/ 0 60000 65536"/>
                  <a:gd name="T18" fmla="*/ 0 60000 65536"/>
                  <a:gd name="T19" fmla="*/ 0 60000 65536"/>
                  <a:gd name="T20" fmla="*/ 0 60000 65536"/>
                  <a:gd name="T21" fmla="*/ 0 60000 65536"/>
                  <a:gd name="T22" fmla="*/ 0 60000 65536"/>
                  <a:gd name="T23" fmla="*/ 0 60000 65536"/>
                  <a:gd name="T24" fmla="*/ 0 w 159"/>
                  <a:gd name="T25" fmla="*/ 0 h 31"/>
                  <a:gd name="T26" fmla="*/ 159 w 159"/>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9" h="31">
                    <a:moveTo>
                      <a:pt x="0" y="0"/>
                    </a:moveTo>
                    <a:lnTo>
                      <a:pt x="154" y="0"/>
                    </a:lnTo>
                    <a:lnTo>
                      <a:pt x="159" y="5"/>
                    </a:lnTo>
                    <a:lnTo>
                      <a:pt x="159" y="31"/>
                    </a:lnTo>
                    <a:lnTo>
                      <a:pt x="146" y="31"/>
                    </a:lnTo>
                    <a:lnTo>
                      <a:pt x="146" y="14"/>
                    </a:lnTo>
                    <a:lnTo>
                      <a:pt x="0" y="14"/>
                    </a:lnTo>
                    <a:lnTo>
                      <a:pt x="0" y="0"/>
                    </a:lnTo>
                    <a:close/>
                  </a:path>
                </a:pathLst>
              </a:custGeom>
              <a:solidFill>
                <a:srgbClr val="000000"/>
              </a:solidFill>
              <a:ln w="9525">
                <a:noFill/>
                <a:round/>
                <a:headEnd/>
                <a:tailEnd/>
              </a:ln>
            </p:spPr>
            <p:txBody>
              <a:bodyPr/>
              <a:lstStyle/>
              <a:p>
                <a:endParaRPr lang="en-US" dirty="0"/>
              </a:p>
            </p:txBody>
          </p:sp>
          <p:sp>
            <p:nvSpPr>
              <p:cNvPr id="6466" name="Freeform 102"/>
              <p:cNvSpPr>
                <a:spLocks noChangeAspect="1"/>
              </p:cNvSpPr>
              <p:nvPr/>
            </p:nvSpPr>
            <p:spPr bwMode="auto">
              <a:xfrm>
                <a:off x="926" y="2398"/>
                <a:ext cx="387" cy="76"/>
              </a:xfrm>
              <a:custGeom>
                <a:avLst/>
                <a:gdLst>
                  <a:gd name="T0" fmla="*/ 13 w 387"/>
                  <a:gd name="T1" fmla="*/ 0 h 76"/>
                  <a:gd name="T2" fmla="*/ 13 w 387"/>
                  <a:gd name="T3" fmla="*/ 45 h 76"/>
                  <a:gd name="T4" fmla="*/ 382 w 387"/>
                  <a:gd name="T5" fmla="*/ 45 h 76"/>
                  <a:gd name="T6" fmla="*/ 387 w 387"/>
                  <a:gd name="T7" fmla="*/ 49 h 76"/>
                  <a:gd name="T8" fmla="*/ 387 w 387"/>
                  <a:gd name="T9" fmla="*/ 76 h 76"/>
                  <a:gd name="T10" fmla="*/ 374 w 387"/>
                  <a:gd name="T11" fmla="*/ 76 h 76"/>
                  <a:gd name="T12" fmla="*/ 374 w 387"/>
                  <a:gd name="T13" fmla="*/ 58 h 76"/>
                  <a:gd name="T14" fmla="*/ 8 w 387"/>
                  <a:gd name="T15" fmla="*/ 58 h 76"/>
                  <a:gd name="T16" fmla="*/ 0 w 387"/>
                  <a:gd name="T17" fmla="*/ 49 h 76"/>
                  <a:gd name="T18" fmla="*/ 0 w 387"/>
                  <a:gd name="T19" fmla="*/ 0 h 76"/>
                  <a:gd name="T20" fmla="*/ 13 w 387"/>
                  <a:gd name="T21" fmla="*/ 0 h 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76"/>
                  <a:gd name="T35" fmla="*/ 387 w 387"/>
                  <a:gd name="T36" fmla="*/ 76 h 7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76">
                    <a:moveTo>
                      <a:pt x="13" y="0"/>
                    </a:moveTo>
                    <a:lnTo>
                      <a:pt x="13" y="45"/>
                    </a:lnTo>
                    <a:lnTo>
                      <a:pt x="382" y="45"/>
                    </a:lnTo>
                    <a:lnTo>
                      <a:pt x="387" y="49"/>
                    </a:lnTo>
                    <a:lnTo>
                      <a:pt x="387" y="76"/>
                    </a:lnTo>
                    <a:lnTo>
                      <a:pt x="374" y="76"/>
                    </a:lnTo>
                    <a:lnTo>
                      <a:pt x="374" y="58"/>
                    </a:lnTo>
                    <a:lnTo>
                      <a:pt x="8" y="58"/>
                    </a:lnTo>
                    <a:lnTo>
                      <a:pt x="0" y="49"/>
                    </a:lnTo>
                    <a:lnTo>
                      <a:pt x="0" y="0"/>
                    </a:lnTo>
                    <a:lnTo>
                      <a:pt x="13" y="0"/>
                    </a:lnTo>
                    <a:close/>
                  </a:path>
                </a:pathLst>
              </a:custGeom>
              <a:solidFill>
                <a:srgbClr val="000000"/>
              </a:solidFill>
              <a:ln w="9525">
                <a:noFill/>
                <a:round/>
                <a:headEnd/>
                <a:tailEnd/>
              </a:ln>
            </p:spPr>
            <p:txBody>
              <a:bodyPr/>
              <a:lstStyle/>
              <a:p>
                <a:endParaRPr lang="en-US" dirty="0"/>
              </a:p>
            </p:txBody>
          </p:sp>
          <p:sp>
            <p:nvSpPr>
              <p:cNvPr id="6467" name="Freeform 103"/>
              <p:cNvSpPr>
                <a:spLocks noChangeAspect="1"/>
              </p:cNvSpPr>
              <p:nvPr/>
            </p:nvSpPr>
            <p:spPr bwMode="auto">
              <a:xfrm>
                <a:off x="990" y="2385"/>
                <a:ext cx="142" cy="31"/>
              </a:xfrm>
              <a:custGeom>
                <a:avLst/>
                <a:gdLst>
                  <a:gd name="T0" fmla="*/ 0 w 142"/>
                  <a:gd name="T1" fmla="*/ 31 h 31"/>
                  <a:gd name="T2" fmla="*/ 0 w 142"/>
                  <a:gd name="T3" fmla="*/ 5 h 31"/>
                  <a:gd name="T4" fmla="*/ 5 w 142"/>
                  <a:gd name="T5" fmla="*/ 0 h 31"/>
                  <a:gd name="T6" fmla="*/ 142 w 142"/>
                  <a:gd name="T7" fmla="*/ 0 h 31"/>
                  <a:gd name="T8" fmla="*/ 142 w 142"/>
                  <a:gd name="T9" fmla="*/ 13 h 31"/>
                  <a:gd name="T10" fmla="*/ 13 w 142"/>
                  <a:gd name="T11" fmla="*/ 13 h 31"/>
                  <a:gd name="T12" fmla="*/ 13 w 142"/>
                  <a:gd name="T13" fmla="*/ 31 h 31"/>
                  <a:gd name="T14" fmla="*/ 0 w 142"/>
                  <a:gd name="T15" fmla="*/ 31 h 3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31"/>
                  <a:gd name="T26" fmla="*/ 142 w 142"/>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31">
                    <a:moveTo>
                      <a:pt x="0" y="31"/>
                    </a:moveTo>
                    <a:lnTo>
                      <a:pt x="0" y="5"/>
                    </a:lnTo>
                    <a:lnTo>
                      <a:pt x="5" y="0"/>
                    </a:lnTo>
                    <a:lnTo>
                      <a:pt x="142" y="0"/>
                    </a:lnTo>
                    <a:lnTo>
                      <a:pt x="142" y="13"/>
                    </a:lnTo>
                    <a:lnTo>
                      <a:pt x="13" y="13"/>
                    </a:lnTo>
                    <a:lnTo>
                      <a:pt x="13" y="31"/>
                    </a:lnTo>
                    <a:lnTo>
                      <a:pt x="0" y="31"/>
                    </a:lnTo>
                    <a:close/>
                  </a:path>
                </a:pathLst>
              </a:custGeom>
              <a:solidFill>
                <a:srgbClr val="000000"/>
              </a:solidFill>
              <a:ln w="9525">
                <a:noFill/>
                <a:round/>
                <a:headEnd/>
                <a:tailEnd/>
              </a:ln>
            </p:spPr>
            <p:txBody>
              <a:bodyPr/>
              <a:lstStyle/>
              <a:p>
                <a:endParaRPr lang="en-US" dirty="0"/>
              </a:p>
            </p:txBody>
          </p:sp>
          <p:sp>
            <p:nvSpPr>
              <p:cNvPr id="6468" name="Freeform 104"/>
              <p:cNvSpPr>
                <a:spLocks noChangeAspect="1"/>
              </p:cNvSpPr>
              <p:nvPr/>
            </p:nvSpPr>
            <p:spPr bwMode="auto">
              <a:xfrm>
                <a:off x="1192" y="2381"/>
                <a:ext cx="134" cy="44"/>
              </a:xfrm>
              <a:custGeom>
                <a:avLst/>
                <a:gdLst>
                  <a:gd name="T0" fmla="*/ 13 w 134"/>
                  <a:gd name="T1" fmla="*/ 0 h 44"/>
                  <a:gd name="T2" fmla="*/ 13 w 134"/>
                  <a:gd name="T3" fmla="*/ 31 h 44"/>
                  <a:gd name="T4" fmla="*/ 134 w 134"/>
                  <a:gd name="T5" fmla="*/ 31 h 44"/>
                  <a:gd name="T6" fmla="*/ 134 w 134"/>
                  <a:gd name="T7" fmla="*/ 44 h 44"/>
                  <a:gd name="T8" fmla="*/ 9 w 134"/>
                  <a:gd name="T9" fmla="*/ 44 h 44"/>
                  <a:gd name="T10" fmla="*/ 0 w 134"/>
                  <a:gd name="T11" fmla="*/ 35 h 44"/>
                  <a:gd name="T12" fmla="*/ 0 w 134"/>
                  <a:gd name="T13" fmla="*/ 0 h 44"/>
                  <a:gd name="T14" fmla="*/ 13 w 134"/>
                  <a:gd name="T15" fmla="*/ 0 h 44"/>
                  <a:gd name="T16" fmla="*/ 0 60000 65536"/>
                  <a:gd name="T17" fmla="*/ 0 60000 65536"/>
                  <a:gd name="T18" fmla="*/ 0 60000 65536"/>
                  <a:gd name="T19" fmla="*/ 0 60000 65536"/>
                  <a:gd name="T20" fmla="*/ 0 60000 65536"/>
                  <a:gd name="T21" fmla="*/ 0 60000 65536"/>
                  <a:gd name="T22" fmla="*/ 0 60000 65536"/>
                  <a:gd name="T23" fmla="*/ 0 60000 65536"/>
                  <a:gd name="T24" fmla="*/ 0 w 134"/>
                  <a:gd name="T25" fmla="*/ 0 h 44"/>
                  <a:gd name="T26" fmla="*/ 134 w 134"/>
                  <a:gd name="T27" fmla="*/ 44 h 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4" h="44">
                    <a:moveTo>
                      <a:pt x="13" y="0"/>
                    </a:moveTo>
                    <a:lnTo>
                      <a:pt x="13" y="31"/>
                    </a:lnTo>
                    <a:lnTo>
                      <a:pt x="134" y="31"/>
                    </a:lnTo>
                    <a:lnTo>
                      <a:pt x="134" y="44"/>
                    </a:lnTo>
                    <a:lnTo>
                      <a:pt x="9" y="44"/>
                    </a:lnTo>
                    <a:lnTo>
                      <a:pt x="0" y="35"/>
                    </a:lnTo>
                    <a:lnTo>
                      <a:pt x="0" y="0"/>
                    </a:lnTo>
                    <a:lnTo>
                      <a:pt x="13" y="0"/>
                    </a:lnTo>
                    <a:close/>
                  </a:path>
                </a:pathLst>
              </a:custGeom>
              <a:solidFill>
                <a:srgbClr val="000000"/>
              </a:solidFill>
              <a:ln w="9525">
                <a:noFill/>
                <a:round/>
                <a:headEnd/>
                <a:tailEnd/>
              </a:ln>
            </p:spPr>
            <p:txBody>
              <a:bodyPr/>
              <a:lstStyle/>
              <a:p>
                <a:endParaRPr lang="en-US" dirty="0"/>
              </a:p>
            </p:txBody>
          </p:sp>
          <p:sp>
            <p:nvSpPr>
              <p:cNvPr id="6469" name="Freeform 105"/>
              <p:cNvSpPr>
                <a:spLocks noChangeAspect="1"/>
              </p:cNvSpPr>
              <p:nvPr/>
            </p:nvSpPr>
            <p:spPr bwMode="auto">
              <a:xfrm>
                <a:off x="1446" y="2372"/>
                <a:ext cx="168" cy="66"/>
              </a:xfrm>
              <a:custGeom>
                <a:avLst/>
                <a:gdLst>
                  <a:gd name="T0" fmla="*/ 13 w 168"/>
                  <a:gd name="T1" fmla="*/ 0 h 66"/>
                  <a:gd name="T2" fmla="*/ 13 w 168"/>
                  <a:gd name="T3" fmla="*/ 53 h 66"/>
                  <a:gd name="T4" fmla="*/ 155 w 168"/>
                  <a:gd name="T5" fmla="*/ 53 h 66"/>
                  <a:gd name="T6" fmla="*/ 155 w 168"/>
                  <a:gd name="T7" fmla="*/ 26 h 66"/>
                  <a:gd name="T8" fmla="*/ 168 w 168"/>
                  <a:gd name="T9" fmla="*/ 26 h 66"/>
                  <a:gd name="T10" fmla="*/ 168 w 168"/>
                  <a:gd name="T11" fmla="*/ 58 h 66"/>
                  <a:gd name="T12" fmla="*/ 159 w 168"/>
                  <a:gd name="T13" fmla="*/ 66 h 66"/>
                  <a:gd name="T14" fmla="*/ 9 w 168"/>
                  <a:gd name="T15" fmla="*/ 66 h 66"/>
                  <a:gd name="T16" fmla="*/ 0 w 168"/>
                  <a:gd name="T17" fmla="*/ 58 h 66"/>
                  <a:gd name="T18" fmla="*/ 0 w 168"/>
                  <a:gd name="T19" fmla="*/ 0 h 66"/>
                  <a:gd name="T20" fmla="*/ 13 w 168"/>
                  <a:gd name="T21" fmla="*/ 0 h 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
                  <a:gd name="T34" fmla="*/ 0 h 66"/>
                  <a:gd name="T35" fmla="*/ 168 w 168"/>
                  <a:gd name="T36" fmla="*/ 66 h 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 h="66">
                    <a:moveTo>
                      <a:pt x="13" y="0"/>
                    </a:moveTo>
                    <a:lnTo>
                      <a:pt x="13" y="53"/>
                    </a:lnTo>
                    <a:lnTo>
                      <a:pt x="155" y="53"/>
                    </a:lnTo>
                    <a:lnTo>
                      <a:pt x="155" y="26"/>
                    </a:lnTo>
                    <a:lnTo>
                      <a:pt x="168" y="26"/>
                    </a:lnTo>
                    <a:lnTo>
                      <a:pt x="168" y="58"/>
                    </a:lnTo>
                    <a:lnTo>
                      <a:pt x="159" y="66"/>
                    </a:lnTo>
                    <a:lnTo>
                      <a:pt x="9" y="66"/>
                    </a:lnTo>
                    <a:lnTo>
                      <a:pt x="0" y="58"/>
                    </a:lnTo>
                    <a:lnTo>
                      <a:pt x="0" y="0"/>
                    </a:lnTo>
                    <a:lnTo>
                      <a:pt x="13" y="0"/>
                    </a:lnTo>
                    <a:close/>
                  </a:path>
                </a:pathLst>
              </a:custGeom>
              <a:solidFill>
                <a:srgbClr val="000000"/>
              </a:solidFill>
              <a:ln w="9525">
                <a:noFill/>
                <a:round/>
                <a:headEnd/>
                <a:tailEnd/>
              </a:ln>
            </p:spPr>
            <p:txBody>
              <a:bodyPr/>
              <a:lstStyle/>
              <a:p>
                <a:endParaRPr lang="en-US" dirty="0"/>
              </a:p>
            </p:txBody>
          </p:sp>
          <p:sp>
            <p:nvSpPr>
              <p:cNvPr id="6470" name="Freeform 106"/>
              <p:cNvSpPr>
                <a:spLocks noChangeAspect="1"/>
              </p:cNvSpPr>
              <p:nvPr/>
            </p:nvSpPr>
            <p:spPr bwMode="auto">
              <a:xfrm>
                <a:off x="1635" y="2430"/>
                <a:ext cx="39" cy="31"/>
              </a:xfrm>
              <a:custGeom>
                <a:avLst/>
                <a:gdLst>
                  <a:gd name="T0" fmla="*/ 0 w 39"/>
                  <a:gd name="T1" fmla="*/ 22 h 31"/>
                  <a:gd name="T2" fmla="*/ 9 w 39"/>
                  <a:gd name="T3" fmla="*/ 13 h 31"/>
                  <a:gd name="T4" fmla="*/ 13 w 39"/>
                  <a:gd name="T5" fmla="*/ 13 h 31"/>
                  <a:gd name="T6" fmla="*/ 26 w 39"/>
                  <a:gd name="T7" fmla="*/ 13 h 31"/>
                  <a:gd name="T8" fmla="*/ 26 w 39"/>
                  <a:gd name="T9" fmla="*/ 0 h 31"/>
                  <a:gd name="T10" fmla="*/ 39 w 39"/>
                  <a:gd name="T11" fmla="*/ 0 h 31"/>
                  <a:gd name="T12" fmla="*/ 39 w 39"/>
                  <a:gd name="T13" fmla="*/ 17 h 31"/>
                  <a:gd name="T14" fmla="*/ 30 w 39"/>
                  <a:gd name="T15" fmla="*/ 26 h 31"/>
                  <a:gd name="T16" fmla="*/ 13 w 39"/>
                  <a:gd name="T17" fmla="*/ 26 h 31"/>
                  <a:gd name="T18" fmla="*/ 9 w 39"/>
                  <a:gd name="T19" fmla="*/ 31 h 31"/>
                  <a:gd name="T20" fmla="*/ 0 w 39"/>
                  <a:gd name="T21" fmla="*/ 22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31"/>
                  <a:gd name="T35" fmla="*/ 39 w 39"/>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31">
                    <a:moveTo>
                      <a:pt x="0" y="22"/>
                    </a:moveTo>
                    <a:lnTo>
                      <a:pt x="9" y="13"/>
                    </a:lnTo>
                    <a:lnTo>
                      <a:pt x="13" y="13"/>
                    </a:lnTo>
                    <a:lnTo>
                      <a:pt x="26" y="13"/>
                    </a:lnTo>
                    <a:lnTo>
                      <a:pt x="26" y="0"/>
                    </a:lnTo>
                    <a:lnTo>
                      <a:pt x="39" y="0"/>
                    </a:lnTo>
                    <a:lnTo>
                      <a:pt x="39" y="17"/>
                    </a:lnTo>
                    <a:lnTo>
                      <a:pt x="30" y="26"/>
                    </a:lnTo>
                    <a:lnTo>
                      <a:pt x="13" y="26"/>
                    </a:lnTo>
                    <a:lnTo>
                      <a:pt x="9" y="31"/>
                    </a:lnTo>
                    <a:lnTo>
                      <a:pt x="0" y="22"/>
                    </a:lnTo>
                    <a:close/>
                  </a:path>
                </a:pathLst>
              </a:custGeom>
              <a:solidFill>
                <a:srgbClr val="000000"/>
              </a:solidFill>
              <a:ln w="9525">
                <a:noFill/>
                <a:round/>
                <a:headEnd/>
                <a:tailEnd/>
              </a:ln>
            </p:spPr>
            <p:txBody>
              <a:bodyPr/>
              <a:lstStyle/>
              <a:p>
                <a:endParaRPr lang="en-US" dirty="0"/>
              </a:p>
            </p:txBody>
          </p:sp>
          <p:sp>
            <p:nvSpPr>
              <p:cNvPr id="6471" name="Freeform 107"/>
              <p:cNvSpPr>
                <a:spLocks noChangeAspect="1"/>
              </p:cNvSpPr>
              <p:nvPr/>
            </p:nvSpPr>
            <p:spPr bwMode="auto">
              <a:xfrm>
                <a:off x="1364" y="2372"/>
                <a:ext cx="48" cy="84"/>
              </a:xfrm>
              <a:custGeom>
                <a:avLst/>
                <a:gdLst>
                  <a:gd name="T0" fmla="*/ 0 w 48"/>
                  <a:gd name="T1" fmla="*/ 75 h 84"/>
                  <a:gd name="T2" fmla="*/ 0 w 48"/>
                  <a:gd name="T3" fmla="*/ 44 h 84"/>
                  <a:gd name="T4" fmla="*/ 5 w 48"/>
                  <a:gd name="T5" fmla="*/ 40 h 84"/>
                  <a:gd name="T6" fmla="*/ 22 w 48"/>
                  <a:gd name="T7" fmla="*/ 40 h 84"/>
                  <a:gd name="T8" fmla="*/ 26 w 48"/>
                  <a:gd name="T9" fmla="*/ 44 h 84"/>
                  <a:gd name="T10" fmla="*/ 26 w 48"/>
                  <a:gd name="T11" fmla="*/ 71 h 84"/>
                  <a:gd name="T12" fmla="*/ 35 w 48"/>
                  <a:gd name="T13" fmla="*/ 71 h 84"/>
                  <a:gd name="T14" fmla="*/ 35 w 48"/>
                  <a:gd name="T15" fmla="*/ 0 h 84"/>
                  <a:gd name="T16" fmla="*/ 48 w 48"/>
                  <a:gd name="T17" fmla="*/ 0 h 84"/>
                  <a:gd name="T18" fmla="*/ 48 w 48"/>
                  <a:gd name="T19" fmla="*/ 75 h 84"/>
                  <a:gd name="T20" fmla="*/ 39 w 48"/>
                  <a:gd name="T21" fmla="*/ 84 h 84"/>
                  <a:gd name="T22" fmla="*/ 22 w 48"/>
                  <a:gd name="T23" fmla="*/ 84 h 84"/>
                  <a:gd name="T24" fmla="*/ 13 w 48"/>
                  <a:gd name="T25" fmla="*/ 75 h 84"/>
                  <a:gd name="T26" fmla="*/ 13 w 48"/>
                  <a:gd name="T27" fmla="*/ 53 h 84"/>
                  <a:gd name="T28" fmla="*/ 13 w 48"/>
                  <a:gd name="T29" fmla="*/ 53 h 84"/>
                  <a:gd name="T30" fmla="*/ 13 w 48"/>
                  <a:gd name="T31" fmla="*/ 75 h 84"/>
                  <a:gd name="T32" fmla="*/ 0 w 48"/>
                  <a:gd name="T33" fmla="*/ 75 h 8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8"/>
                  <a:gd name="T52" fmla="*/ 0 h 84"/>
                  <a:gd name="T53" fmla="*/ 48 w 48"/>
                  <a:gd name="T54" fmla="*/ 84 h 8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8" h="84">
                    <a:moveTo>
                      <a:pt x="0" y="75"/>
                    </a:moveTo>
                    <a:lnTo>
                      <a:pt x="0" y="44"/>
                    </a:lnTo>
                    <a:lnTo>
                      <a:pt x="5" y="40"/>
                    </a:lnTo>
                    <a:lnTo>
                      <a:pt x="22" y="40"/>
                    </a:lnTo>
                    <a:lnTo>
                      <a:pt x="26" y="44"/>
                    </a:lnTo>
                    <a:lnTo>
                      <a:pt x="26" y="71"/>
                    </a:lnTo>
                    <a:lnTo>
                      <a:pt x="35" y="71"/>
                    </a:lnTo>
                    <a:lnTo>
                      <a:pt x="35" y="0"/>
                    </a:lnTo>
                    <a:lnTo>
                      <a:pt x="48" y="0"/>
                    </a:lnTo>
                    <a:lnTo>
                      <a:pt x="48" y="75"/>
                    </a:lnTo>
                    <a:lnTo>
                      <a:pt x="39" y="84"/>
                    </a:lnTo>
                    <a:lnTo>
                      <a:pt x="22" y="84"/>
                    </a:lnTo>
                    <a:lnTo>
                      <a:pt x="13" y="75"/>
                    </a:lnTo>
                    <a:lnTo>
                      <a:pt x="13" y="53"/>
                    </a:lnTo>
                    <a:lnTo>
                      <a:pt x="13" y="75"/>
                    </a:lnTo>
                    <a:lnTo>
                      <a:pt x="0" y="75"/>
                    </a:lnTo>
                    <a:close/>
                  </a:path>
                </a:pathLst>
              </a:custGeom>
              <a:solidFill>
                <a:srgbClr val="000000"/>
              </a:solidFill>
              <a:ln w="9525">
                <a:noFill/>
                <a:round/>
                <a:headEnd/>
                <a:tailEnd/>
              </a:ln>
            </p:spPr>
            <p:txBody>
              <a:bodyPr/>
              <a:lstStyle/>
              <a:p>
                <a:endParaRPr lang="en-US" dirty="0"/>
              </a:p>
            </p:txBody>
          </p:sp>
          <p:sp>
            <p:nvSpPr>
              <p:cNvPr id="6472" name="Freeform 108"/>
              <p:cNvSpPr>
                <a:spLocks noChangeAspect="1"/>
              </p:cNvSpPr>
              <p:nvPr/>
            </p:nvSpPr>
            <p:spPr bwMode="auto">
              <a:xfrm>
                <a:off x="1270" y="2332"/>
                <a:ext cx="271" cy="40"/>
              </a:xfrm>
              <a:custGeom>
                <a:avLst/>
                <a:gdLst>
                  <a:gd name="T0" fmla="*/ 0 w 271"/>
                  <a:gd name="T1" fmla="*/ 40 h 40"/>
                  <a:gd name="T2" fmla="*/ 0 w 271"/>
                  <a:gd name="T3" fmla="*/ 4 h 40"/>
                  <a:gd name="T4" fmla="*/ 4 w 271"/>
                  <a:gd name="T5" fmla="*/ 0 h 40"/>
                  <a:gd name="T6" fmla="*/ 266 w 271"/>
                  <a:gd name="T7" fmla="*/ 0 h 40"/>
                  <a:gd name="T8" fmla="*/ 271 w 271"/>
                  <a:gd name="T9" fmla="*/ 4 h 40"/>
                  <a:gd name="T10" fmla="*/ 271 w 271"/>
                  <a:gd name="T11" fmla="*/ 31 h 40"/>
                  <a:gd name="T12" fmla="*/ 258 w 271"/>
                  <a:gd name="T13" fmla="*/ 31 h 40"/>
                  <a:gd name="T14" fmla="*/ 258 w 271"/>
                  <a:gd name="T15" fmla="*/ 13 h 40"/>
                  <a:gd name="T16" fmla="*/ 13 w 271"/>
                  <a:gd name="T17" fmla="*/ 13 h 40"/>
                  <a:gd name="T18" fmla="*/ 13 w 271"/>
                  <a:gd name="T19" fmla="*/ 40 h 40"/>
                  <a:gd name="T20" fmla="*/ 0 w 271"/>
                  <a:gd name="T21" fmla="*/ 40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1"/>
                  <a:gd name="T34" fmla="*/ 0 h 40"/>
                  <a:gd name="T35" fmla="*/ 271 w 271"/>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1" h="40">
                    <a:moveTo>
                      <a:pt x="0" y="40"/>
                    </a:moveTo>
                    <a:lnTo>
                      <a:pt x="0" y="4"/>
                    </a:lnTo>
                    <a:lnTo>
                      <a:pt x="4" y="0"/>
                    </a:lnTo>
                    <a:lnTo>
                      <a:pt x="266" y="0"/>
                    </a:lnTo>
                    <a:lnTo>
                      <a:pt x="271" y="4"/>
                    </a:lnTo>
                    <a:lnTo>
                      <a:pt x="271" y="31"/>
                    </a:lnTo>
                    <a:lnTo>
                      <a:pt x="258" y="31"/>
                    </a:lnTo>
                    <a:lnTo>
                      <a:pt x="258" y="13"/>
                    </a:lnTo>
                    <a:lnTo>
                      <a:pt x="13" y="13"/>
                    </a:lnTo>
                    <a:lnTo>
                      <a:pt x="13" y="40"/>
                    </a:lnTo>
                    <a:lnTo>
                      <a:pt x="0" y="40"/>
                    </a:lnTo>
                    <a:close/>
                  </a:path>
                </a:pathLst>
              </a:custGeom>
              <a:solidFill>
                <a:srgbClr val="000000"/>
              </a:solidFill>
              <a:ln w="9525">
                <a:noFill/>
                <a:round/>
                <a:headEnd/>
                <a:tailEnd/>
              </a:ln>
            </p:spPr>
            <p:txBody>
              <a:bodyPr/>
              <a:lstStyle/>
              <a:p>
                <a:endParaRPr lang="en-US" dirty="0"/>
              </a:p>
            </p:txBody>
          </p:sp>
          <p:sp>
            <p:nvSpPr>
              <p:cNvPr id="6473" name="Freeform 109"/>
              <p:cNvSpPr>
                <a:spLocks noChangeAspect="1"/>
              </p:cNvSpPr>
              <p:nvPr/>
            </p:nvSpPr>
            <p:spPr bwMode="auto">
              <a:xfrm>
                <a:off x="874" y="2358"/>
                <a:ext cx="103" cy="49"/>
              </a:xfrm>
              <a:custGeom>
                <a:avLst/>
                <a:gdLst>
                  <a:gd name="T0" fmla="*/ 0 w 103"/>
                  <a:gd name="T1" fmla="*/ 49 h 49"/>
                  <a:gd name="T2" fmla="*/ 0 w 103"/>
                  <a:gd name="T3" fmla="*/ 5 h 49"/>
                  <a:gd name="T4" fmla="*/ 4 w 103"/>
                  <a:gd name="T5" fmla="*/ 0 h 49"/>
                  <a:gd name="T6" fmla="*/ 103 w 103"/>
                  <a:gd name="T7" fmla="*/ 0 h 49"/>
                  <a:gd name="T8" fmla="*/ 103 w 103"/>
                  <a:gd name="T9" fmla="*/ 14 h 49"/>
                  <a:gd name="T10" fmla="*/ 13 w 103"/>
                  <a:gd name="T11" fmla="*/ 14 h 49"/>
                  <a:gd name="T12" fmla="*/ 13 w 103"/>
                  <a:gd name="T13" fmla="*/ 49 h 49"/>
                  <a:gd name="T14" fmla="*/ 0 w 103"/>
                  <a:gd name="T15" fmla="*/ 49 h 49"/>
                  <a:gd name="T16" fmla="*/ 0 60000 65536"/>
                  <a:gd name="T17" fmla="*/ 0 60000 65536"/>
                  <a:gd name="T18" fmla="*/ 0 60000 65536"/>
                  <a:gd name="T19" fmla="*/ 0 60000 65536"/>
                  <a:gd name="T20" fmla="*/ 0 60000 65536"/>
                  <a:gd name="T21" fmla="*/ 0 60000 65536"/>
                  <a:gd name="T22" fmla="*/ 0 60000 65536"/>
                  <a:gd name="T23" fmla="*/ 0 60000 65536"/>
                  <a:gd name="T24" fmla="*/ 0 w 103"/>
                  <a:gd name="T25" fmla="*/ 0 h 49"/>
                  <a:gd name="T26" fmla="*/ 103 w 103"/>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 h="49">
                    <a:moveTo>
                      <a:pt x="0" y="49"/>
                    </a:moveTo>
                    <a:lnTo>
                      <a:pt x="0" y="5"/>
                    </a:lnTo>
                    <a:lnTo>
                      <a:pt x="4" y="0"/>
                    </a:lnTo>
                    <a:lnTo>
                      <a:pt x="103" y="0"/>
                    </a:lnTo>
                    <a:lnTo>
                      <a:pt x="103" y="14"/>
                    </a:lnTo>
                    <a:lnTo>
                      <a:pt x="13" y="14"/>
                    </a:lnTo>
                    <a:lnTo>
                      <a:pt x="13" y="49"/>
                    </a:lnTo>
                    <a:lnTo>
                      <a:pt x="0" y="49"/>
                    </a:lnTo>
                    <a:close/>
                  </a:path>
                </a:pathLst>
              </a:custGeom>
              <a:solidFill>
                <a:srgbClr val="000000"/>
              </a:solidFill>
              <a:ln w="9525">
                <a:noFill/>
                <a:round/>
                <a:headEnd/>
                <a:tailEnd/>
              </a:ln>
            </p:spPr>
            <p:txBody>
              <a:bodyPr/>
              <a:lstStyle/>
              <a:p>
                <a:endParaRPr lang="en-US" dirty="0"/>
              </a:p>
            </p:txBody>
          </p:sp>
          <p:sp>
            <p:nvSpPr>
              <p:cNvPr id="6474" name="Freeform 110"/>
              <p:cNvSpPr>
                <a:spLocks noChangeAspect="1"/>
              </p:cNvSpPr>
              <p:nvPr/>
            </p:nvSpPr>
            <p:spPr bwMode="auto">
              <a:xfrm>
                <a:off x="969" y="2327"/>
                <a:ext cx="271" cy="36"/>
              </a:xfrm>
              <a:custGeom>
                <a:avLst/>
                <a:gdLst>
                  <a:gd name="T0" fmla="*/ 13 w 271"/>
                  <a:gd name="T1" fmla="*/ 0 h 36"/>
                  <a:gd name="T2" fmla="*/ 13 w 271"/>
                  <a:gd name="T3" fmla="*/ 22 h 36"/>
                  <a:gd name="T4" fmla="*/ 271 w 271"/>
                  <a:gd name="T5" fmla="*/ 22 h 36"/>
                  <a:gd name="T6" fmla="*/ 271 w 271"/>
                  <a:gd name="T7" fmla="*/ 36 h 36"/>
                  <a:gd name="T8" fmla="*/ 8 w 271"/>
                  <a:gd name="T9" fmla="*/ 36 h 36"/>
                  <a:gd name="T10" fmla="*/ 0 w 271"/>
                  <a:gd name="T11" fmla="*/ 27 h 36"/>
                  <a:gd name="T12" fmla="*/ 0 w 271"/>
                  <a:gd name="T13" fmla="*/ 0 h 36"/>
                  <a:gd name="T14" fmla="*/ 13 w 271"/>
                  <a:gd name="T15" fmla="*/ 0 h 36"/>
                  <a:gd name="T16" fmla="*/ 0 60000 65536"/>
                  <a:gd name="T17" fmla="*/ 0 60000 65536"/>
                  <a:gd name="T18" fmla="*/ 0 60000 65536"/>
                  <a:gd name="T19" fmla="*/ 0 60000 65536"/>
                  <a:gd name="T20" fmla="*/ 0 60000 65536"/>
                  <a:gd name="T21" fmla="*/ 0 60000 65536"/>
                  <a:gd name="T22" fmla="*/ 0 60000 65536"/>
                  <a:gd name="T23" fmla="*/ 0 60000 65536"/>
                  <a:gd name="T24" fmla="*/ 0 w 271"/>
                  <a:gd name="T25" fmla="*/ 0 h 36"/>
                  <a:gd name="T26" fmla="*/ 271 w 271"/>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1" h="36">
                    <a:moveTo>
                      <a:pt x="13" y="0"/>
                    </a:moveTo>
                    <a:lnTo>
                      <a:pt x="13" y="22"/>
                    </a:lnTo>
                    <a:lnTo>
                      <a:pt x="271" y="22"/>
                    </a:lnTo>
                    <a:lnTo>
                      <a:pt x="271" y="36"/>
                    </a:lnTo>
                    <a:lnTo>
                      <a:pt x="8" y="36"/>
                    </a:lnTo>
                    <a:lnTo>
                      <a:pt x="0" y="27"/>
                    </a:lnTo>
                    <a:lnTo>
                      <a:pt x="0" y="0"/>
                    </a:lnTo>
                    <a:lnTo>
                      <a:pt x="13" y="0"/>
                    </a:lnTo>
                    <a:close/>
                  </a:path>
                </a:pathLst>
              </a:custGeom>
              <a:solidFill>
                <a:srgbClr val="000000"/>
              </a:solidFill>
              <a:ln w="9525">
                <a:noFill/>
                <a:round/>
                <a:headEnd/>
                <a:tailEnd/>
              </a:ln>
            </p:spPr>
            <p:txBody>
              <a:bodyPr/>
              <a:lstStyle/>
              <a:p>
                <a:endParaRPr lang="en-US" dirty="0"/>
              </a:p>
            </p:txBody>
          </p:sp>
          <p:sp>
            <p:nvSpPr>
              <p:cNvPr id="6475" name="Freeform 111"/>
              <p:cNvSpPr>
                <a:spLocks noChangeAspect="1"/>
              </p:cNvSpPr>
              <p:nvPr/>
            </p:nvSpPr>
            <p:spPr bwMode="auto">
              <a:xfrm>
                <a:off x="1571" y="2349"/>
                <a:ext cx="236" cy="32"/>
              </a:xfrm>
              <a:custGeom>
                <a:avLst/>
                <a:gdLst>
                  <a:gd name="T0" fmla="*/ 0 w 236"/>
                  <a:gd name="T1" fmla="*/ 0 h 32"/>
                  <a:gd name="T2" fmla="*/ 232 w 236"/>
                  <a:gd name="T3" fmla="*/ 0 h 32"/>
                  <a:gd name="T4" fmla="*/ 236 w 236"/>
                  <a:gd name="T5" fmla="*/ 5 h 32"/>
                  <a:gd name="T6" fmla="*/ 236 w 236"/>
                  <a:gd name="T7" fmla="*/ 32 h 32"/>
                  <a:gd name="T8" fmla="*/ 223 w 236"/>
                  <a:gd name="T9" fmla="*/ 32 h 32"/>
                  <a:gd name="T10" fmla="*/ 223 w 236"/>
                  <a:gd name="T11" fmla="*/ 14 h 32"/>
                  <a:gd name="T12" fmla="*/ 0 w 236"/>
                  <a:gd name="T13" fmla="*/ 14 h 32"/>
                  <a:gd name="T14" fmla="*/ 0 w 236"/>
                  <a:gd name="T15" fmla="*/ 0 h 32"/>
                  <a:gd name="T16" fmla="*/ 0 60000 65536"/>
                  <a:gd name="T17" fmla="*/ 0 60000 65536"/>
                  <a:gd name="T18" fmla="*/ 0 60000 65536"/>
                  <a:gd name="T19" fmla="*/ 0 60000 65536"/>
                  <a:gd name="T20" fmla="*/ 0 60000 65536"/>
                  <a:gd name="T21" fmla="*/ 0 60000 65536"/>
                  <a:gd name="T22" fmla="*/ 0 60000 65536"/>
                  <a:gd name="T23" fmla="*/ 0 60000 65536"/>
                  <a:gd name="T24" fmla="*/ 0 w 236"/>
                  <a:gd name="T25" fmla="*/ 0 h 32"/>
                  <a:gd name="T26" fmla="*/ 236 w 236"/>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6" h="32">
                    <a:moveTo>
                      <a:pt x="0" y="0"/>
                    </a:moveTo>
                    <a:lnTo>
                      <a:pt x="232" y="0"/>
                    </a:lnTo>
                    <a:lnTo>
                      <a:pt x="236" y="5"/>
                    </a:lnTo>
                    <a:lnTo>
                      <a:pt x="236" y="32"/>
                    </a:lnTo>
                    <a:lnTo>
                      <a:pt x="223" y="32"/>
                    </a:lnTo>
                    <a:lnTo>
                      <a:pt x="223" y="14"/>
                    </a:lnTo>
                    <a:lnTo>
                      <a:pt x="0" y="14"/>
                    </a:lnTo>
                    <a:lnTo>
                      <a:pt x="0" y="0"/>
                    </a:lnTo>
                    <a:close/>
                  </a:path>
                </a:pathLst>
              </a:custGeom>
              <a:solidFill>
                <a:srgbClr val="000000"/>
              </a:solidFill>
              <a:ln w="9525">
                <a:noFill/>
                <a:round/>
                <a:headEnd/>
                <a:tailEnd/>
              </a:ln>
            </p:spPr>
            <p:txBody>
              <a:bodyPr/>
              <a:lstStyle/>
              <a:p>
                <a:endParaRPr lang="en-US" dirty="0"/>
              </a:p>
            </p:txBody>
          </p:sp>
          <p:sp>
            <p:nvSpPr>
              <p:cNvPr id="6476" name="Freeform 112"/>
              <p:cNvSpPr>
                <a:spLocks noChangeAspect="1"/>
              </p:cNvSpPr>
              <p:nvPr/>
            </p:nvSpPr>
            <p:spPr bwMode="auto">
              <a:xfrm>
                <a:off x="1683" y="2390"/>
                <a:ext cx="210" cy="35"/>
              </a:xfrm>
              <a:custGeom>
                <a:avLst/>
                <a:gdLst>
                  <a:gd name="T0" fmla="*/ 13 w 210"/>
                  <a:gd name="T1" fmla="*/ 0 h 35"/>
                  <a:gd name="T2" fmla="*/ 13 w 210"/>
                  <a:gd name="T3" fmla="*/ 22 h 35"/>
                  <a:gd name="T4" fmla="*/ 210 w 210"/>
                  <a:gd name="T5" fmla="*/ 22 h 35"/>
                  <a:gd name="T6" fmla="*/ 210 w 210"/>
                  <a:gd name="T7" fmla="*/ 35 h 35"/>
                  <a:gd name="T8" fmla="*/ 8 w 210"/>
                  <a:gd name="T9" fmla="*/ 35 h 35"/>
                  <a:gd name="T10" fmla="*/ 0 w 210"/>
                  <a:gd name="T11" fmla="*/ 26 h 35"/>
                  <a:gd name="T12" fmla="*/ 0 w 210"/>
                  <a:gd name="T13" fmla="*/ 0 h 35"/>
                  <a:gd name="T14" fmla="*/ 13 w 210"/>
                  <a:gd name="T15" fmla="*/ 0 h 35"/>
                  <a:gd name="T16" fmla="*/ 0 60000 65536"/>
                  <a:gd name="T17" fmla="*/ 0 60000 65536"/>
                  <a:gd name="T18" fmla="*/ 0 60000 65536"/>
                  <a:gd name="T19" fmla="*/ 0 60000 65536"/>
                  <a:gd name="T20" fmla="*/ 0 60000 65536"/>
                  <a:gd name="T21" fmla="*/ 0 60000 65536"/>
                  <a:gd name="T22" fmla="*/ 0 60000 65536"/>
                  <a:gd name="T23" fmla="*/ 0 60000 65536"/>
                  <a:gd name="T24" fmla="*/ 0 w 210"/>
                  <a:gd name="T25" fmla="*/ 0 h 35"/>
                  <a:gd name="T26" fmla="*/ 210 w 210"/>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0" h="35">
                    <a:moveTo>
                      <a:pt x="13" y="0"/>
                    </a:moveTo>
                    <a:lnTo>
                      <a:pt x="13" y="22"/>
                    </a:lnTo>
                    <a:lnTo>
                      <a:pt x="210" y="22"/>
                    </a:lnTo>
                    <a:lnTo>
                      <a:pt x="210" y="35"/>
                    </a:lnTo>
                    <a:lnTo>
                      <a:pt x="8" y="35"/>
                    </a:lnTo>
                    <a:lnTo>
                      <a:pt x="0" y="26"/>
                    </a:lnTo>
                    <a:lnTo>
                      <a:pt x="0" y="0"/>
                    </a:lnTo>
                    <a:lnTo>
                      <a:pt x="13" y="0"/>
                    </a:lnTo>
                    <a:close/>
                  </a:path>
                </a:pathLst>
              </a:custGeom>
              <a:solidFill>
                <a:srgbClr val="000000"/>
              </a:solidFill>
              <a:ln w="9525">
                <a:noFill/>
                <a:round/>
                <a:headEnd/>
                <a:tailEnd/>
              </a:ln>
            </p:spPr>
            <p:txBody>
              <a:bodyPr/>
              <a:lstStyle/>
              <a:p>
                <a:endParaRPr lang="en-US" dirty="0"/>
              </a:p>
            </p:txBody>
          </p:sp>
          <p:sp>
            <p:nvSpPr>
              <p:cNvPr id="6477" name="Freeform 113"/>
              <p:cNvSpPr>
                <a:spLocks noChangeAspect="1"/>
              </p:cNvSpPr>
              <p:nvPr/>
            </p:nvSpPr>
            <p:spPr bwMode="auto">
              <a:xfrm>
                <a:off x="2534" y="1646"/>
                <a:ext cx="103" cy="67"/>
              </a:xfrm>
              <a:custGeom>
                <a:avLst/>
                <a:gdLst>
                  <a:gd name="T0" fmla="*/ 86 w 103"/>
                  <a:gd name="T1" fmla="*/ 67 h 67"/>
                  <a:gd name="T2" fmla="*/ 86 w 103"/>
                  <a:gd name="T3" fmla="*/ 18 h 67"/>
                  <a:gd name="T4" fmla="*/ 0 w 103"/>
                  <a:gd name="T5" fmla="*/ 18 h 67"/>
                  <a:gd name="T6" fmla="*/ 0 w 103"/>
                  <a:gd name="T7" fmla="*/ 0 h 67"/>
                  <a:gd name="T8" fmla="*/ 95 w 103"/>
                  <a:gd name="T9" fmla="*/ 0 h 67"/>
                  <a:gd name="T10" fmla="*/ 103 w 103"/>
                  <a:gd name="T11" fmla="*/ 9 h 67"/>
                  <a:gd name="T12" fmla="*/ 103 w 103"/>
                  <a:gd name="T13" fmla="*/ 67 h 67"/>
                  <a:gd name="T14" fmla="*/ 86 w 103"/>
                  <a:gd name="T15" fmla="*/ 67 h 67"/>
                  <a:gd name="T16" fmla="*/ 0 60000 65536"/>
                  <a:gd name="T17" fmla="*/ 0 60000 65536"/>
                  <a:gd name="T18" fmla="*/ 0 60000 65536"/>
                  <a:gd name="T19" fmla="*/ 0 60000 65536"/>
                  <a:gd name="T20" fmla="*/ 0 60000 65536"/>
                  <a:gd name="T21" fmla="*/ 0 60000 65536"/>
                  <a:gd name="T22" fmla="*/ 0 60000 65536"/>
                  <a:gd name="T23" fmla="*/ 0 60000 65536"/>
                  <a:gd name="T24" fmla="*/ 0 w 103"/>
                  <a:gd name="T25" fmla="*/ 0 h 67"/>
                  <a:gd name="T26" fmla="*/ 103 w 103"/>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 h="67">
                    <a:moveTo>
                      <a:pt x="86" y="67"/>
                    </a:moveTo>
                    <a:lnTo>
                      <a:pt x="86" y="18"/>
                    </a:lnTo>
                    <a:lnTo>
                      <a:pt x="0" y="18"/>
                    </a:lnTo>
                    <a:lnTo>
                      <a:pt x="0" y="0"/>
                    </a:lnTo>
                    <a:lnTo>
                      <a:pt x="95" y="0"/>
                    </a:lnTo>
                    <a:lnTo>
                      <a:pt x="103" y="9"/>
                    </a:lnTo>
                    <a:lnTo>
                      <a:pt x="103" y="67"/>
                    </a:lnTo>
                    <a:lnTo>
                      <a:pt x="86" y="67"/>
                    </a:lnTo>
                    <a:close/>
                  </a:path>
                </a:pathLst>
              </a:custGeom>
              <a:solidFill>
                <a:srgbClr val="000000"/>
              </a:solidFill>
              <a:ln w="9525">
                <a:noFill/>
                <a:round/>
                <a:headEnd/>
                <a:tailEnd/>
              </a:ln>
            </p:spPr>
            <p:txBody>
              <a:bodyPr/>
              <a:lstStyle/>
              <a:p>
                <a:endParaRPr lang="en-US" dirty="0"/>
              </a:p>
            </p:txBody>
          </p:sp>
          <p:sp>
            <p:nvSpPr>
              <p:cNvPr id="6478" name="Freeform 114"/>
              <p:cNvSpPr>
                <a:spLocks noChangeAspect="1"/>
              </p:cNvSpPr>
              <p:nvPr/>
            </p:nvSpPr>
            <p:spPr bwMode="auto">
              <a:xfrm>
                <a:off x="2276" y="1624"/>
                <a:ext cx="237" cy="143"/>
              </a:xfrm>
              <a:custGeom>
                <a:avLst/>
                <a:gdLst>
                  <a:gd name="T0" fmla="*/ 219 w 237"/>
                  <a:gd name="T1" fmla="*/ 54 h 143"/>
                  <a:gd name="T2" fmla="*/ 219 w 237"/>
                  <a:gd name="T3" fmla="*/ 18 h 143"/>
                  <a:gd name="T4" fmla="*/ 207 w 237"/>
                  <a:gd name="T5" fmla="*/ 18 h 143"/>
                  <a:gd name="T6" fmla="*/ 215 w 237"/>
                  <a:gd name="T7" fmla="*/ 76 h 143"/>
                  <a:gd name="T8" fmla="*/ 215 w 237"/>
                  <a:gd name="T9" fmla="*/ 120 h 143"/>
                  <a:gd name="T10" fmla="*/ 207 w 237"/>
                  <a:gd name="T11" fmla="*/ 129 h 143"/>
                  <a:gd name="T12" fmla="*/ 60 w 237"/>
                  <a:gd name="T13" fmla="*/ 129 h 143"/>
                  <a:gd name="T14" fmla="*/ 9 w 237"/>
                  <a:gd name="T15" fmla="*/ 143 h 143"/>
                  <a:gd name="T16" fmla="*/ 0 w 237"/>
                  <a:gd name="T17" fmla="*/ 134 h 143"/>
                  <a:gd name="T18" fmla="*/ 0 w 237"/>
                  <a:gd name="T19" fmla="*/ 98 h 143"/>
                  <a:gd name="T20" fmla="*/ 17 w 237"/>
                  <a:gd name="T21" fmla="*/ 98 h 143"/>
                  <a:gd name="T22" fmla="*/ 17 w 237"/>
                  <a:gd name="T23" fmla="*/ 125 h 143"/>
                  <a:gd name="T24" fmla="*/ 60 w 237"/>
                  <a:gd name="T25" fmla="*/ 111 h 143"/>
                  <a:gd name="T26" fmla="*/ 198 w 237"/>
                  <a:gd name="T27" fmla="*/ 111 h 143"/>
                  <a:gd name="T28" fmla="*/ 198 w 237"/>
                  <a:gd name="T29" fmla="*/ 76 h 143"/>
                  <a:gd name="T30" fmla="*/ 189 w 237"/>
                  <a:gd name="T31" fmla="*/ 9 h 143"/>
                  <a:gd name="T32" fmla="*/ 198 w 237"/>
                  <a:gd name="T33" fmla="*/ 0 h 143"/>
                  <a:gd name="T34" fmla="*/ 228 w 237"/>
                  <a:gd name="T35" fmla="*/ 0 h 143"/>
                  <a:gd name="T36" fmla="*/ 237 w 237"/>
                  <a:gd name="T37" fmla="*/ 9 h 143"/>
                  <a:gd name="T38" fmla="*/ 237 w 237"/>
                  <a:gd name="T39" fmla="*/ 54 h 143"/>
                  <a:gd name="T40" fmla="*/ 219 w 237"/>
                  <a:gd name="T41" fmla="*/ 54 h 1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37"/>
                  <a:gd name="T64" fmla="*/ 0 h 143"/>
                  <a:gd name="T65" fmla="*/ 237 w 237"/>
                  <a:gd name="T66" fmla="*/ 143 h 1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37" h="143">
                    <a:moveTo>
                      <a:pt x="219" y="54"/>
                    </a:moveTo>
                    <a:lnTo>
                      <a:pt x="219" y="18"/>
                    </a:lnTo>
                    <a:lnTo>
                      <a:pt x="207" y="18"/>
                    </a:lnTo>
                    <a:lnTo>
                      <a:pt x="215" y="76"/>
                    </a:lnTo>
                    <a:lnTo>
                      <a:pt x="215" y="120"/>
                    </a:lnTo>
                    <a:lnTo>
                      <a:pt x="207" y="129"/>
                    </a:lnTo>
                    <a:lnTo>
                      <a:pt x="60" y="129"/>
                    </a:lnTo>
                    <a:lnTo>
                      <a:pt x="9" y="143"/>
                    </a:lnTo>
                    <a:lnTo>
                      <a:pt x="0" y="134"/>
                    </a:lnTo>
                    <a:lnTo>
                      <a:pt x="0" y="98"/>
                    </a:lnTo>
                    <a:lnTo>
                      <a:pt x="17" y="98"/>
                    </a:lnTo>
                    <a:lnTo>
                      <a:pt x="17" y="125"/>
                    </a:lnTo>
                    <a:lnTo>
                      <a:pt x="60" y="111"/>
                    </a:lnTo>
                    <a:lnTo>
                      <a:pt x="198" y="111"/>
                    </a:lnTo>
                    <a:lnTo>
                      <a:pt x="198" y="76"/>
                    </a:lnTo>
                    <a:lnTo>
                      <a:pt x="189" y="9"/>
                    </a:lnTo>
                    <a:lnTo>
                      <a:pt x="198" y="0"/>
                    </a:lnTo>
                    <a:lnTo>
                      <a:pt x="228" y="0"/>
                    </a:lnTo>
                    <a:lnTo>
                      <a:pt x="237" y="9"/>
                    </a:lnTo>
                    <a:lnTo>
                      <a:pt x="237" y="54"/>
                    </a:lnTo>
                    <a:lnTo>
                      <a:pt x="219" y="54"/>
                    </a:lnTo>
                    <a:close/>
                  </a:path>
                </a:pathLst>
              </a:custGeom>
              <a:solidFill>
                <a:srgbClr val="000000"/>
              </a:solidFill>
              <a:ln w="9525">
                <a:noFill/>
                <a:round/>
                <a:headEnd/>
                <a:tailEnd/>
              </a:ln>
            </p:spPr>
            <p:txBody>
              <a:bodyPr/>
              <a:lstStyle/>
              <a:p>
                <a:endParaRPr lang="en-US" dirty="0"/>
              </a:p>
            </p:txBody>
          </p:sp>
          <p:sp>
            <p:nvSpPr>
              <p:cNvPr id="6479" name="Freeform 115"/>
              <p:cNvSpPr>
                <a:spLocks noChangeAspect="1"/>
              </p:cNvSpPr>
              <p:nvPr/>
            </p:nvSpPr>
            <p:spPr bwMode="auto">
              <a:xfrm>
                <a:off x="2276" y="1678"/>
                <a:ext cx="26" cy="44"/>
              </a:xfrm>
              <a:custGeom>
                <a:avLst/>
                <a:gdLst>
                  <a:gd name="T0" fmla="*/ 0 w 26"/>
                  <a:gd name="T1" fmla="*/ 44 h 44"/>
                  <a:gd name="T2" fmla="*/ 9 w 26"/>
                  <a:gd name="T3" fmla="*/ 0 h 44"/>
                  <a:gd name="T4" fmla="*/ 26 w 26"/>
                  <a:gd name="T5" fmla="*/ 0 h 44"/>
                  <a:gd name="T6" fmla="*/ 17 w 26"/>
                  <a:gd name="T7" fmla="*/ 44 h 44"/>
                  <a:gd name="T8" fmla="*/ 0 w 26"/>
                  <a:gd name="T9" fmla="*/ 44 h 44"/>
                  <a:gd name="T10" fmla="*/ 0 60000 65536"/>
                  <a:gd name="T11" fmla="*/ 0 60000 65536"/>
                  <a:gd name="T12" fmla="*/ 0 60000 65536"/>
                  <a:gd name="T13" fmla="*/ 0 60000 65536"/>
                  <a:gd name="T14" fmla="*/ 0 60000 65536"/>
                  <a:gd name="T15" fmla="*/ 0 w 26"/>
                  <a:gd name="T16" fmla="*/ 0 h 44"/>
                  <a:gd name="T17" fmla="*/ 26 w 26"/>
                  <a:gd name="T18" fmla="*/ 44 h 44"/>
                </a:gdLst>
                <a:ahLst/>
                <a:cxnLst>
                  <a:cxn ang="T10">
                    <a:pos x="T0" y="T1"/>
                  </a:cxn>
                  <a:cxn ang="T11">
                    <a:pos x="T2" y="T3"/>
                  </a:cxn>
                  <a:cxn ang="T12">
                    <a:pos x="T4" y="T5"/>
                  </a:cxn>
                  <a:cxn ang="T13">
                    <a:pos x="T6" y="T7"/>
                  </a:cxn>
                  <a:cxn ang="T14">
                    <a:pos x="T8" y="T9"/>
                  </a:cxn>
                </a:cxnLst>
                <a:rect l="T15" t="T16" r="T17" b="T18"/>
                <a:pathLst>
                  <a:path w="26" h="44">
                    <a:moveTo>
                      <a:pt x="0" y="44"/>
                    </a:moveTo>
                    <a:lnTo>
                      <a:pt x="9" y="0"/>
                    </a:lnTo>
                    <a:lnTo>
                      <a:pt x="26" y="0"/>
                    </a:lnTo>
                    <a:lnTo>
                      <a:pt x="17" y="44"/>
                    </a:lnTo>
                    <a:lnTo>
                      <a:pt x="0" y="44"/>
                    </a:lnTo>
                    <a:close/>
                  </a:path>
                </a:pathLst>
              </a:custGeom>
              <a:solidFill>
                <a:srgbClr val="000000"/>
              </a:solidFill>
              <a:ln w="9525">
                <a:noFill/>
                <a:round/>
                <a:headEnd/>
                <a:tailEnd/>
              </a:ln>
            </p:spPr>
            <p:txBody>
              <a:bodyPr/>
              <a:lstStyle/>
              <a:p>
                <a:endParaRPr lang="en-US" dirty="0"/>
              </a:p>
            </p:txBody>
          </p:sp>
          <p:sp>
            <p:nvSpPr>
              <p:cNvPr id="6480" name="Rectangle 116"/>
              <p:cNvSpPr>
                <a:spLocks noChangeAspect="1" noChangeArrowheads="1"/>
              </p:cNvSpPr>
              <p:nvPr/>
            </p:nvSpPr>
            <p:spPr bwMode="auto">
              <a:xfrm>
                <a:off x="2259" y="1700"/>
                <a:ext cx="17" cy="58"/>
              </a:xfrm>
              <a:prstGeom prst="rect">
                <a:avLst/>
              </a:prstGeom>
              <a:solidFill>
                <a:srgbClr val="000000"/>
              </a:solidFill>
              <a:ln w="9525">
                <a:noFill/>
                <a:miter lim="800000"/>
                <a:headEnd/>
                <a:tailEnd/>
              </a:ln>
            </p:spPr>
            <p:txBody>
              <a:bodyPr/>
              <a:lstStyle/>
              <a:p>
                <a:endParaRPr lang="en-US" dirty="0"/>
              </a:p>
            </p:txBody>
          </p:sp>
          <p:sp>
            <p:nvSpPr>
              <p:cNvPr id="6481" name="Freeform 117"/>
              <p:cNvSpPr>
                <a:spLocks noChangeAspect="1"/>
              </p:cNvSpPr>
              <p:nvPr/>
            </p:nvSpPr>
            <p:spPr bwMode="auto">
              <a:xfrm>
                <a:off x="2100" y="1678"/>
                <a:ext cx="168" cy="89"/>
              </a:xfrm>
              <a:custGeom>
                <a:avLst/>
                <a:gdLst>
                  <a:gd name="T0" fmla="*/ 168 w 168"/>
                  <a:gd name="T1" fmla="*/ 31 h 89"/>
                  <a:gd name="T2" fmla="*/ 155 w 168"/>
                  <a:gd name="T3" fmla="*/ 31 h 89"/>
                  <a:gd name="T4" fmla="*/ 155 w 168"/>
                  <a:gd name="T5" fmla="*/ 80 h 89"/>
                  <a:gd name="T6" fmla="*/ 146 w 168"/>
                  <a:gd name="T7" fmla="*/ 89 h 89"/>
                  <a:gd name="T8" fmla="*/ 8 w 168"/>
                  <a:gd name="T9" fmla="*/ 89 h 89"/>
                  <a:gd name="T10" fmla="*/ 0 w 168"/>
                  <a:gd name="T11" fmla="*/ 80 h 89"/>
                  <a:gd name="T12" fmla="*/ 0 w 168"/>
                  <a:gd name="T13" fmla="*/ 0 h 89"/>
                  <a:gd name="T14" fmla="*/ 17 w 168"/>
                  <a:gd name="T15" fmla="*/ 0 h 89"/>
                  <a:gd name="T16" fmla="*/ 17 w 168"/>
                  <a:gd name="T17" fmla="*/ 71 h 89"/>
                  <a:gd name="T18" fmla="*/ 137 w 168"/>
                  <a:gd name="T19" fmla="*/ 71 h 89"/>
                  <a:gd name="T20" fmla="*/ 137 w 168"/>
                  <a:gd name="T21" fmla="*/ 22 h 89"/>
                  <a:gd name="T22" fmla="*/ 146 w 168"/>
                  <a:gd name="T23" fmla="*/ 13 h 89"/>
                  <a:gd name="T24" fmla="*/ 168 w 168"/>
                  <a:gd name="T25" fmla="*/ 13 h 89"/>
                  <a:gd name="T26" fmla="*/ 168 w 168"/>
                  <a:gd name="T27" fmla="*/ 31 h 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8"/>
                  <a:gd name="T43" fmla="*/ 0 h 89"/>
                  <a:gd name="T44" fmla="*/ 168 w 168"/>
                  <a:gd name="T45" fmla="*/ 89 h 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8" h="89">
                    <a:moveTo>
                      <a:pt x="168" y="31"/>
                    </a:moveTo>
                    <a:lnTo>
                      <a:pt x="155" y="31"/>
                    </a:lnTo>
                    <a:lnTo>
                      <a:pt x="155" y="80"/>
                    </a:lnTo>
                    <a:lnTo>
                      <a:pt x="146" y="89"/>
                    </a:lnTo>
                    <a:lnTo>
                      <a:pt x="8" y="89"/>
                    </a:lnTo>
                    <a:lnTo>
                      <a:pt x="0" y="80"/>
                    </a:lnTo>
                    <a:lnTo>
                      <a:pt x="0" y="0"/>
                    </a:lnTo>
                    <a:lnTo>
                      <a:pt x="17" y="0"/>
                    </a:lnTo>
                    <a:lnTo>
                      <a:pt x="17" y="71"/>
                    </a:lnTo>
                    <a:lnTo>
                      <a:pt x="137" y="71"/>
                    </a:lnTo>
                    <a:lnTo>
                      <a:pt x="137" y="22"/>
                    </a:lnTo>
                    <a:lnTo>
                      <a:pt x="146" y="13"/>
                    </a:lnTo>
                    <a:lnTo>
                      <a:pt x="168" y="13"/>
                    </a:lnTo>
                    <a:lnTo>
                      <a:pt x="168" y="31"/>
                    </a:lnTo>
                    <a:close/>
                  </a:path>
                </a:pathLst>
              </a:custGeom>
              <a:solidFill>
                <a:srgbClr val="000000"/>
              </a:solidFill>
              <a:ln w="9525">
                <a:noFill/>
                <a:round/>
                <a:headEnd/>
                <a:tailEnd/>
              </a:ln>
            </p:spPr>
            <p:txBody>
              <a:bodyPr/>
              <a:lstStyle/>
              <a:p>
                <a:endParaRPr lang="en-US" dirty="0"/>
              </a:p>
            </p:txBody>
          </p:sp>
          <p:sp>
            <p:nvSpPr>
              <p:cNvPr id="6482" name="Freeform 118"/>
              <p:cNvSpPr>
                <a:spLocks noChangeAspect="1"/>
              </p:cNvSpPr>
              <p:nvPr/>
            </p:nvSpPr>
            <p:spPr bwMode="auto">
              <a:xfrm>
                <a:off x="1932" y="1669"/>
                <a:ext cx="155" cy="44"/>
              </a:xfrm>
              <a:custGeom>
                <a:avLst/>
                <a:gdLst>
                  <a:gd name="T0" fmla="*/ 138 w 155"/>
                  <a:gd name="T1" fmla="*/ 44 h 44"/>
                  <a:gd name="T2" fmla="*/ 138 w 155"/>
                  <a:gd name="T3" fmla="*/ 31 h 44"/>
                  <a:gd name="T4" fmla="*/ 9 w 155"/>
                  <a:gd name="T5" fmla="*/ 31 h 44"/>
                  <a:gd name="T6" fmla="*/ 0 w 155"/>
                  <a:gd name="T7" fmla="*/ 22 h 44"/>
                  <a:gd name="T8" fmla="*/ 0 w 155"/>
                  <a:gd name="T9" fmla="*/ 0 h 44"/>
                  <a:gd name="T10" fmla="*/ 17 w 155"/>
                  <a:gd name="T11" fmla="*/ 0 h 44"/>
                  <a:gd name="T12" fmla="*/ 17 w 155"/>
                  <a:gd name="T13" fmla="*/ 13 h 44"/>
                  <a:gd name="T14" fmla="*/ 146 w 155"/>
                  <a:gd name="T15" fmla="*/ 13 h 44"/>
                  <a:gd name="T16" fmla="*/ 155 w 155"/>
                  <a:gd name="T17" fmla="*/ 22 h 44"/>
                  <a:gd name="T18" fmla="*/ 155 w 155"/>
                  <a:gd name="T19" fmla="*/ 44 h 44"/>
                  <a:gd name="T20" fmla="*/ 138 w 155"/>
                  <a:gd name="T21" fmla="*/ 44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
                  <a:gd name="T34" fmla="*/ 0 h 44"/>
                  <a:gd name="T35" fmla="*/ 155 w 15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 h="44">
                    <a:moveTo>
                      <a:pt x="138" y="44"/>
                    </a:moveTo>
                    <a:lnTo>
                      <a:pt x="138" y="31"/>
                    </a:lnTo>
                    <a:lnTo>
                      <a:pt x="9" y="31"/>
                    </a:lnTo>
                    <a:lnTo>
                      <a:pt x="0" y="22"/>
                    </a:lnTo>
                    <a:lnTo>
                      <a:pt x="0" y="0"/>
                    </a:lnTo>
                    <a:lnTo>
                      <a:pt x="17" y="0"/>
                    </a:lnTo>
                    <a:lnTo>
                      <a:pt x="17" y="13"/>
                    </a:lnTo>
                    <a:lnTo>
                      <a:pt x="146" y="13"/>
                    </a:lnTo>
                    <a:lnTo>
                      <a:pt x="155" y="22"/>
                    </a:lnTo>
                    <a:lnTo>
                      <a:pt x="155" y="44"/>
                    </a:lnTo>
                    <a:lnTo>
                      <a:pt x="138" y="44"/>
                    </a:lnTo>
                    <a:close/>
                  </a:path>
                </a:pathLst>
              </a:custGeom>
              <a:solidFill>
                <a:srgbClr val="000000"/>
              </a:solidFill>
              <a:ln w="9525">
                <a:noFill/>
                <a:round/>
                <a:headEnd/>
                <a:tailEnd/>
              </a:ln>
            </p:spPr>
            <p:txBody>
              <a:bodyPr/>
              <a:lstStyle/>
              <a:p>
                <a:endParaRPr lang="en-US" dirty="0"/>
              </a:p>
            </p:txBody>
          </p:sp>
          <p:sp>
            <p:nvSpPr>
              <p:cNvPr id="6483" name="Freeform 119"/>
              <p:cNvSpPr>
                <a:spLocks noChangeAspect="1"/>
              </p:cNvSpPr>
              <p:nvPr/>
            </p:nvSpPr>
            <p:spPr bwMode="auto">
              <a:xfrm>
                <a:off x="2354" y="1602"/>
                <a:ext cx="197" cy="44"/>
              </a:xfrm>
              <a:custGeom>
                <a:avLst/>
                <a:gdLst>
                  <a:gd name="T0" fmla="*/ 197 w 197"/>
                  <a:gd name="T1" fmla="*/ 18 h 44"/>
                  <a:gd name="T2" fmla="*/ 17 w 197"/>
                  <a:gd name="T3" fmla="*/ 18 h 44"/>
                  <a:gd name="T4" fmla="*/ 17 w 197"/>
                  <a:gd name="T5" fmla="*/ 44 h 44"/>
                  <a:gd name="T6" fmla="*/ 0 w 197"/>
                  <a:gd name="T7" fmla="*/ 44 h 44"/>
                  <a:gd name="T8" fmla="*/ 0 w 197"/>
                  <a:gd name="T9" fmla="*/ 9 h 44"/>
                  <a:gd name="T10" fmla="*/ 8 w 197"/>
                  <a:gd name="T11" fmla="*/ 0 h 44"/>
                  <a:gd name="T12" fmla="*/ 197 w 197"/>
                  <a:gd name="T13" fmla="*/ 0 h 44"/>
                  <a:gd name="T14" fmla="*/ 197 w 197"/>
                  <a:gd name="T15" fmla="*/ 18 h 44"/>
                  <a:gd name="T16" fmla="*/ 0 60000 65536"/>
                  <a:gd name="T17" fmla="*/ 0 60000 65536"/>
                  <a:gd name="T18" fmla="*/ 0 60000 65536"/>
                  <a:gd name="T19" fmla="*/ 0 60000 65536"/>
                  <a:gd name="T20" fmla="*/ 0 60000 65536"/>
                  <a:gd name="T21" fmla="*/ 0 60000 65536"/>
                  <a:gd name="T22" fmla="*/ 0 60000 65536"/>
                  <a:gd name="T23" fmla="*/ 0 60000 65536"/>
                  <a:gd name="T24" fmla="*/ 0 w 197"/>
                  <a:gd name="T25" fmla="*/ 0 h 44"/>
                  <a:gd name="T26" fmla="*/ 197 w 197"/>
                  <a:gd name="T27" fmla="*/ 44 h 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7" h="44">
                    <a:moveTo>
                      <a:pt x="197" y="18"/>
                    </a:moveTo>
                    <a:lnTo>
                      <a:pt x="17" y="18"/>
                    </a:lnTo>
                    <a:lnTo>
                      <a:pt x="17" y="44"/>
                    </a:lnTo>
                    <a:lnTo>
                      <a:pt x="0" y="44"/>
                    </a:lnTo>
                    <a:lnTo>
                      <a:pt x="0" y="9"/>
                    </a:lnTo>
                    <a:lnTo>
                      <a:pt x="8" y="0"/>
                    </a:lnTo>
                    <a:lnTo>
                      <a:pt x="197" y="0"/>
                    </a:lnTo>
                    <a:lnTo>
                      <a:pt x="197" y="18"/>
                    </a:lnTo>
                    <a:close/>
                  </a:path>
                </a:pathLst>
              </a:custGeom>
              <a:solidFill>
                <a:srgbClr val="000000"/>
              </a:solidFill>
              <a:ln w="9525">
                <a:noFill/>
                <a:round/>
                <a:headEnd/>
                <a:tailEnd/>
              </a:ln>
            </p:spPr>
            <p:txBody>
              <a:bodyPr/>
              <a:lstStyle/>
              <a:p>
                <a:endParaRPr lang="en-US" dirty="0"/>
              </a:p>
            </p:txBody>
          </p:sp>
          <p:sp>
            <p:nvSpPr>
              <p:cNvPr id="6484" name="Freeform 120"/>
              <p:cNvSpPr>
                <a:spLocks noChangeAspect="1"/>
              </p:cNvSpPr>
              <p:nvPr/>
            </p:nvSpPr>
            <p:spPr bwMode="auto">
              <a:xfrm>
                <a:off x="1992" y="1575"/>
                <a:ext cx="349" cy="94"/>
              </a:xfrm>
              <a:custGeom>
                <a:avLst/>
                <a:gdLst>
                  <a:gd name="T0" fmla="*/ 349 w 349"/>
                  <a:gd name="T1" fmla="*/ 0 h 94"/>
                  <a:gd name="T2" fmla="*/ 349 w 349"/>
                  <a:gd name="T3" fmla="*/ 71 h 94"/>
                  <a:gd name="T4" fmla="*/ 340 w 349"/>
                  <a:gd name="T5" fmla="*/ 80 h 94"/>
                  <a:gd name="T6" fmla="*/ 17 w 349"/>
                  <a:gd name="T7" fmla="*/ 80 h 94"/>
                  <a:gd name="T8" fmla="*/ 17 w 349"/>
                  <a:gd name="T9" fmla="*/ 94 h 94"/>
                  <a:gd name="T10" fmla="*/ 0 w 349"/>
                  <a:gd name="T11" fmla="*/ 94 h 94"/>
                  <a:gd name="T12" fmla="*/ 0 w 349"/>
                  <a:gd name="T13" fmla="*/ 71 h 94"/>
                  <a:gd name="T14" fmla="*/ 9 w 349"/>
                  <a:gd name="T15" fmla="*/ 63 h 94"/>
                  <a:gd name="T16" fmla="*/ 331 w 349"/>
                  <a:gd name="T17" fmla="*/ 63 h 94"/>
                  <a:gd name="T18" fmla="*/ 331 w 349"/>
                  <a:gd name="T19" fmla="*/ 0 h 94"/>
                  <a:gd name="T20" fmla="*/ 349 w 349"/>
                  <a:gd name="T21" fmla="*/ 0 h 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9"/>
                  <a:gd name="T34" fmla="*/ 0 h 94"/>
                  <a:gd name="T35" fmla="*/ 349 w 349"/>
                  <a:gd name="T36" fmla="*/ 94 h 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9" h="94">
                    <a:moveTo>
                      <a:pt x="349" y="0"/>
                    </a:moveTo>
                    <a:lnTo>
                      <a:pt x="349" y="71"/>
                    </a:lnTo>
                    <a:lnTo>
                      <a:pt x="340" y="80"/>
                    </a:lnTo>
                    <a:lnTo>
                      <a:pt x="17" y="80"/>
                    </a:lnTo>
                    <a:lnTo>
                      <a:pt x="17" y="94"/>
                    </a:lnTo>
                    <a:lnTo>
                      <a:pt x="0" y="94"/>
                    </a:lnTo>
                    <a:lnTo>
                      <a:pt x="0" y="71"/>
                    </a:lnTo>
                    <a:lnTo>
                      <a:pt x="9" y="63"/>
                    </a:lnTo>
                    <a:lnTo>
                      <a:pt x="331" y="63"/>
                    </a:lnTo>
                    <a:lnTo>
                      <a:pt x="331" y="0"/>
                    </a:lnTo>
                    <a:lnTo>
                      <a:pt x="349" y="0"/>
                    </a:lnTo>
                    <a:close/>
                  </a:path>
                </a:pathLst>
              </a:custGeom>
              <a:solidFill>
                <a:srgbClr val="000000"/>
              </a:solidFill>
              <a:ln w="9525">
                <a:noFill/>
                <a:round/>
                <a:headEnd/>
                <a:tailEnd/>
              </a:ln>
            </p:spPr>
            <p:txBody>
              <a:bodyPr/>
              <a:lstStyle/>
              <a:p>
                <a:endParaRPr lang="en-US" dirty="0"/>
              </a:p>
            </p:txBody>
          </p:sp>
          <p:sp>
            <p:nvSpPr>
              <p:cNvPr id="6485" name="Freeform 121"/>
              <p:cNvSpPr>
                <a:spLocks noChangeAspect="1"/>
              </p:cNvSpPr>
              <p:nvPr/>
            </p:nvSpPr>
            <p:spPr bwMode="auto">
              <a:xfrm>
                <a:off x="2495" y="1557"/>
                <a:ext cx="177" cy="54"/>
              </a:xfrm>
              <a:custGeom>
                <a:avLst/>
                <a:gdLst>
                  <a:gd name="T0" fmla="*/ 177 w 177"/>
                  <a:gd name="T1" fmla="*/ 18 h 54"/>
                  <a:gd name="T2" fmla="*/ 18 w 177"/>
                  <a:gd name="T3" fmla="*/ 18 h 54"/>
                  <a:gd name="T4" fmla="*/ 18 w 177"/>
                  <a:gd name="T5" fmla="*/ 54 h 54"/>
                  <a:gd name="T6" fmla="*/ 0 w 177"/>
                  <a:gd name="T7" fmla="*/ 54 h 54"/>
                  <a:gd name="T8" fmla="*/ 0 w 177"/>
                  <a:gd name="T9" fmla="*/ 9 h 54"/>
                  <a:gd name="T10" fmla="*/ 9 w 177"/>
                  <a:gd name="T11" fmla="*/ 0 h 54"/>
                  <a:gd name="T12" fmla="*/ 177 w 177"/>
                  <a:gd name="T13" fmla="*/ 0 h 54"/>
                  <a:gd name="T14" fmla="*/ 177 w 177"/>
                  <a:gd name="T15" fmla="*/ 18 h 54"/>
                  <a:gd name="T16" fmla="*/ 0 60000 65536"/>
                  <a:gd name="T17" fmla="*/ 0 60000 65536"/>
                  <a:gd name="T18" fmla="*/ 0 60000 65536"/>
                  <a:gd name="T19" fmla="*/ 0 60000 65536"/>
                  <a:gd name="T20" fmla="*/ 0 60000 65536"/>
                  <a:gd name="T21" fmla="*/ 0 60000 65536"/>
                  <a:gd name="T22" fmla="*/ 0 60000 65536"/>
                  <a:gd name="T23" fmla="*/ 0 60000 65536"/>
                  <a:gd name="T24" fmla="*/ 0 w 177"/>
                  <a:gd name="T25" fmla="*/ 0 h 54"/>
                  <a:gd name="T26" fmla="*/ 177 w 177"/>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7" h="54">
                    <a:moveTo>
                      <a:pt x="177" y="18"/>
                    </a:moveTo>
                    <a:lnTo>
                      <a:pt x="18" y="18"/>
                    </a:lnTo>
                    <a:lnTo>
                      <a:pt x="18" y="54"/>
                    </a:lnTo>
                    <a:lnTo>
                      <a:pt x="0" y="54"/>
                    </a:lnTo>
                    <a:lnTo>
                      <a:pt x="0" y="9"/>
                    </a:lnTo>
                    <a:lnTo>
                      <a:pt x="9" y="0"/>
                    </a:lnTo>
                    <a:lnTo>
                      <a:pt x="177" y="0"/>
                    </a:lnTo>
                    <a:lnTo>
                      <a:pt x="177" y="18"/>
                    </a:lnTo>
                    <a:close/>
                  </a:path>
                </a:pathLst>
              </a:custGeom>
              <a:solidFill>
                <a:srgbClr val="000000"/>
              </a:solidFill>
              <a:ln w="9525">
                <a:noFill/>
                <a:round/>
                <a:headEnd/>
                <a:tailEnd/>
              </a:ln>
            </p:spPr>
            <p:txBody>
              <a:bodyPr/>
              <a:lstStyle/>
              <a:p>
                <a:endParaRPr lang="en-US" dirty="0"/>
              </a:p>
            </p:txBody>
          </p:sp>
          <p:sp>
            <p:nvSpPr>
              <p:cNvPr id="6486" name="Freeform 122"/>
              <p:cNvSpPr>
                <a:spLocks noChangeAspect="1"/>
              </p:cNvSpPr>
              <p:nvPr/>
            </p:nvSpPr>
            <p:spPr bwMode="auto">
              <a:xfrm>
                <a:off x="2233" y="1531"/>
                <a:ext cx="181" cy="53"/>
              </a:xfrm>
              <a:custGeom>
                <a:avLst/>
                <a:gdLst>
                  <a:gd name="T0" fmla="*/ 181 w 181"/>
                  <a:gd name="T1" fmla="*/ 0 h 53"/>
                  <a:gd name="T2" fmla="*/ 181 w 181"/>
                  <a:gd name="T3" fmla="*/ 44 h 53"/>
                  <a:gd name="T4" fmla="*/ 172 w 181"/>
                  <a:gd name="T5" fmla="*/ 53 h 53"/>
                  <a:gd name="T6" fmla="*/ 0 w 181"/>
                  <a:gd name="T7" fmla="*/ 53 h 53"/>
                  <a:gd name="T8" fmla="*/ 0 w 181"/>
                  <a:gd name="T9" fmla="*/ 35 h 53"/>
                  <a:gd name="T10" fmla="*/ 164 w 181"/>
                  <a:gd name="T11" fmla="*/ 35 h 53"/>
                  <a:gd name="T12" fmla="*/ 164 w 181"/>
                  <a:gd name="T13" fmla="*/ 0 h 53"/>
                  <a:gd name="T14" fmla="*/ 181 w 181"/>
                  <a:gd name="T15" fmla="*/ 0 h 53"/>
                  <a:gd name="T16" fmla="*/ 0 60000 65536"/>
                  <a:gd name="T17" fmla="*/ 0 60000 65536"/>
                  <a:gd name="T18" fmla="*/ 0 60000 65536"/>
                  <a:gd name="T19" fmla="*/ 0 60000 65536"/>
                  <a:gd name="T20" fmla="*/ 0 60000 65536"/>
                  <a:gd name="T21" fmla="*/ 0 60000 65536"/>
                  <a:gd name="T22" fmla="*/ 0 60000 65536"/>
                  <a:gd name="T23" fmla="*/ 0 60000 65536"/>
                  <a:gd name="T24" fmla="*/ 0 w 181"/>
                  <a:gd name="T25" fmla="*/ 0 h 53"/>
                  <a:gd name="T26" fmla="*/ 181 w 181"/>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1" h="53">
                    <a:moveTo>
                      <a:pt x="181" y="0"/>
                    </a:moveTo>
                    <a:lnTo>
                      <a:pt x="181" y="44"/>
                    </a:lnTo>
                    <a:lnTo>
                      <a:pt x="172" y="53"/>
                    </a:lnTo>
                    <a:lnTo>
                      <a:pt x="0" y="53"/>
                    </a:lnTo>
                    <a:lnTo>
                      <a:pt x="0" y="35"/>
                    </a:lnTo>
                    <a:lnTo>
                      <a:pt x="164" y="35"/>
                    </a:lnTo>
                    <a:lnTo>
                      <a:pt x="164" y="0"/>
                    </a:lnTo>
                    <a:lnTo>
                      <a:pt x="181" y="0"/>
                    </a:lnTo>
                    <a:close/>
                  </a:path>
                </a:pathLst>
              </a:custGeom>
              <a:solidFill>
                <a:srgbClr val="000000"/>
              </a:solidFill>
              <a:ln w="9525">
                <a:noFill/>
                <a:round/>
                <a:headEnd/>
                <a:tailEnd/>
              </a:ln>
            </p:spPr>
            <p:txBody>
              <a:bodyPr/>
              <a:lstStyle/>
              <a:p>
                <a:endParaRPr lang="en-US" dirty="0"/>
              </a:p>
            </p:txBody>
          </p:sp>
          <p:sp>
            <p:nvSpPr>
              <p:cNvPr id="6487" name="Freeform 123"/>
              <p:cNvSpPr>
                <a:spLocks noChangeAspect="1"/>
              </p:cNvSpPr>
              <p:nvPr/>
            </p:nvSpPr>
            <p:spPr bwMode="auto">
              <a:xfrm>
                <a:off x="2100" y="1535"/>
                <a:ext cx="155" cy="71"/>
              </a:xfrm>
              <a:custGeom>
                <a:avLst/>
                <a:gdLst>
                  <a:gd name="T0" fmla="*/ 155 w 155"/>
                  <a:gd name="T1" fmla="*/ 18 h 71"/>
                  <a:gd name="T2" fmla="*/ 47 w 155"/>
                  <a:gd name="T3" fmla="*/ 18 h 71"/>
                  <a:gd name="T4" fmla="*/ 47 w 155"/>
                  <a:gd name="T5" fmla="*/ 54 h 71"/>
                  <a:gd name="T6" fmla="*/ 38 w 155"/>
                  <a:gd name="T7" fmla="*/ 62 h 71"/>
                  <a:gd name="T8" fmla="*/ 0 w 155"/>
                  <a:gd name="T9" fmla="*/ 71 h 71"/>
                  <a:gd name="T10" fmla="*/ 0 w 155"/>
                  <a:gd name="T11" fmla="*/ 54 h 71"/>
                  <a:gd name="T12" fmla="*/ 30 w 155"/>
                  <a:gd name="T13" fmla="*/ 45 h 71"/>
                  <a:gd name="T14" fmla="*/ 30 w 155"/>
                  <a:gd name="T15" fmla="*/ 9 h 71"/>
                  <a:gd name="T16" fmla="*/ 38 w 155"/>
                  <a:gd name="T17" fmla="*/ 0 h 71"/>
                  <a:gd name="T18" fmla="*/ 155 w 155"/>
                  <a:gd name="T19" fmla="*/ 0 h 71"/>
                  <a:gd name="T20" fmla="*/ 155 w 155"/>
                  <a:gd name="T21" fmla="*/ 18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
                  <a:gd name="T34" fmla="*/ 0 h 71"/>
                  <a:gd name="T35" fmla="*/ 155 w 155"/>
                  <a:gd name="T36" fmla="*/ 71 h 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 h="71">
                    <a:moveTo>
                      <a:pt x="155" y="18"/>
                    </a:moveTo>
                    <a:lnTo>
                      <a:pt x="47" y="18"/>
                    </a:lnTo>
                    <a:lnTo>
                      <a:pt x="47" y="54"/>
                    </a:lnTo>
                    <a:lnTo>
                      <a:pt x="38" y="62"/>
                    </a:lnTo>
                    <a:lnTo>
                      <a:pt x="0" y="71"/>
                    </a:lnTo>
                    <a:lnTo>
                      <a:pt x="0" y="54"/>
                    </a:lnTo>
                    <a:lnTo>
                      <a:pt x="30" y="45"/>
                    </a:lnTo>
                    <a:lnTo>
                      <a:pt x="30" y="9"/>
                    </a:lnTo>
                    <a:lnTo>
                      <a:pt x="38" y="0"/>
                    </a:lnTo>
                    <a:lnTo>
                      <a:pt x="155" y="0"/>
                    </a:lnTo>
                    <a:lnTo>
                      <a:pt x="155" y="18"/>
                    </a:lnTo>
                    <a:close/>
                  </a:path>
                </a:pathLst>
              </a:custGeom>
              <a:solidFill>
                <a:srgbClr val="000000"/>
              </a:solidFill>
              <a:ln w="9525">
                <a:noFill/>
                <a:round/>
                <a:headEnd/>
                <a:tailEnd/>
              </a:ln>
            </p:spPr>
            <p:txBody>
              <a:bodyPr/>
              <a:lstStyle/>
              <a:p>
                <a:endParaRPr lang="en-US" dirty="0"/>
              </a:p>
            </p:txBody>
          </p:sp>
          <p:sp>
            <p:nvSpPr>
              <p:cNvPr id="6488" name="Freeform 124"/>
              <p:cNvSpPr>
                <a:spLocks noChangeAspect="1"/>
              </p:cNvSpPr>
              <p:nvPr/>
            </p:nvSpPr>
            <p:spPr bwMode="auto">
              <a:xfrm>
                <a:off x="1880" y="1500"/>
                <a:ext cx="228" cy="89"/>
              </a:xfrm>
              <a:custGeom>
                <a:avLst/>
                <a:gdLst>
                  <a:gd name="T0" fmla="*/ 211 w 228"/>
                  <a:gd name="T1" fmla="*/ 89 h 89"/>
                  <a:gd name="T2" fmla="*/ 211 w 228"/>
                  <a:gd name="T3" fmla="*/ 53 h 89"/>
                  <a:gd name="T4" fmla="*/ 9 w 228"/>
                  <a:gd name="T5" fmla="*/ 53 h 89"/>
                  <a:gd name="T6" fmla="*/ 0 w 228"/>
                  <a:gd name="T7" fmla="*/ 44 h 89"/>
                  <a:gd name="T8" fmla="*/ 0 w 228"/>
                  <a:gd name="T9" fmla="*/ 0 h 89"/>
                  <a:gd name="T10" fmla="*/ 18 w 228"/>
                  <a:gd name="T11" fmla="*/ 0 h 89"/>
                  <a:gd name="T12" fmla="*/ 18 w 228"/>
                  <a:gd name="T13" fmla="*/ 35 h 89"/>
                  <a:gd name="T14" fmla="*/ 220 w 228"/>
                  <a:gd name="T15" fmla="*/ 35 h 89"/>
                  <a:gd name="T16" fmla="*/ 228 w 228"/>
                  <a:gd name="T17" fmla="*/ 44 h 89"/>
                  <a:gd name="T18" fmla="*/ 228 w 228"/>
                  <a:gd name="T19" fmla="*/ 89 h 89"/>
                  <a:gd name="T20" fmla="*/ 211 w 228"/>
                  <a:gd name="T21" fmla="*/ 89 h 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8"/>
                  <a:gd name="T34" fmla="*/ 0 h 89"/>
                  <a:gd name="T35" fmla="*/ 228 w 228"/>
                  <a:gd name="T36" fmla="*/ 89 h 8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8" h="89">
                    <a:moveTo>
                      <a:pt x="211" y="89"/>
                    </a:moveTo>
                    <a:lnTo>
                      <a:pt x="211" y="53"/>
                    </a:lnTo>
                    <a:lnTo>
                      <a:pt x="9" y="53"/>
                    </a:lnTo>
                    <a:lnTo>
                      <a:pt x="0" y="44"/>
                    </a:lnTo>
                    <a:lnTo>
                      <a:pt x="0" y="0"/>
                    </a:lnTo>
                    <a:lnTo>
                      <a:pt x="18" y="0"/>
                    </a:lnTo>
                    <a:lnTo>
                      <a:pt x="18" y="35"/>
                    </a:lnTo>
                    <a:lnTo>
                      <a:pt x="220" y="35"/>
                    </a:lnTo>
                    <a:lnTo>
                      <a:pt x="228" y="44"/>
                    </a:lnTo>
                    <a:lnTo>
                      <a:pt x="228" y="89"/>
                    </a:lnTo>
                    <a:lnTo>
                      <a:pt x="211" y="89"/>
                    </a:lnTo>
                    <a:close/>
                  </a:path>
                </a:pathLst>
              </a:custGeom>
              <a:solidFill>
                <a:srgbClr val="000000"/>
              </a:solidFill>
              <a:ln w="9525">
                <a:noFill/>
                <a:round/>
                <a:headEnd/>
                <a:tailEnd/>
              </a:ln>
            </p:spPr>
            <p:txBody>
              <a:bodyPr/>
              <a:lstStyle/>
              <a:p>
                <a:endParaRPr lang="en-US" dirty="0"/>
              </a:p>
            </p:txBody>
          </p:sp>
          <p:sp>
            <p:nvSpPr>
              <p:cNvPr id="6489" name="Freeform 125"/>
              <p:cNvSpPr>
                <a:spLocks noChangeAspect="1"/>
              </p:cNvSpPr>
              <p:nvPr/>
            </p:nvSpPr>
            <p:spPr bwMode="auto">
              <a:xfrm>
                <a:off x="1919" y="1580"/>
                <a:ext cx="146" cy="44"/>
              </a:xfrm>
              <a:custGeom>
                <a:avLst/>
                <a:gdLst>
                  <a:gd name="T0" fmla="*/ 146 w 146"/>
                  <a:gd name="T1" fmla="*/ 17 h 44"/>
                  <a:gd name="T2" fmla="*/ 17 w 146"/>
                  <a:gd name="T3" fmla="*/ 17 h 44"/>
                  <a:gd name="T4" fmla="*/ 17 w 146"/>
                  <a:gd name="T5" fmla="*/ 44 h 44"/>
                  <a:gd name="T6" fmla="*/ 0 w 146"/>
                  <a:gd name="T7" fmla="*/ 44 h 44"/>
                  <a:gd name="T8" fmla="*/ 0 w 146"/>
                  <a:gd name="T9" fmla="*/ 9 h 44"/>
                  <a:gd name="T10" fmla="*/ 9 w 146"/>
                  <a:gd name="T11" fmla="*/ 0 h 44"/>
                  <a:gd name="T12" fmla="*/ 146 w 146"/>
                  <a:gd name="T13" fmla="*/ 0 h 44"/>
                  <a:gd name="T14" fmla="*/ 146 w 146"/>
                  <a:gd name="T15" fmla="*/ 17 h 44"/>
                  <a:gd name="T16" fmla="*/ 0 60000 65536"/>
                  <a:gd name="T17" fmla="*/ 0 60000 65536"/>
                  <a:gd name="T18" fmla="*/ 0 60000 65536"/>
                  <a:gd name="T19" fmla="*/ 0 60000 65536"/>
                  <a:gd name="T20" fmla="*/ 0 60000 65536"/>
                  <a:gd name="T21" fmla="*/ 0 60000 65536"/>
                  <a:gd name="T22" fmla="*/ 0 60000 65536"/>
                  <a:gd name="T23" fmla="*/ 0 60000 65536"/>
                  <a:gd name="T24" fmla="*/ 0 w 146"/>
                  <a:gd name="T25" fmla="*/ 0 h 44"/>
                  <a:gd name="T26" fmla="*/ 146 w 146"/>
                  <a:gd name="T27" fmla="*/ 44 h 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 h="44">
                    <a:moveTo>
                      <a:pt x="146" y="17"/>
                    </a:moveTo>
                    <a:lnTo>
                      <a:pt x="17" y="17"/>
                    </a:lnTo>
                    <a:lnTo>
                      <a:pt x="17" y="44"/>
                    </a:lnTo>
                    <a:lnTo>
                      <a:pt x="0" y="44"/>
                    </a:lnTo>
                    <a:lnTo>
                      <a:pt x="0" y="9"/>
                    </a:lnTo>
                    <a:lnTo>
                      <a:pt x="9" y="0"/>
                    </a:lnTo>
                    <a:lnTo>
                      <a:pt x="146" y="0"/>
                    </a:lnTo>
                    <a:lnTo>
                      <a:pt x="146" y="17"/>
                    </a:lnTo>
                    <a:close/>
                  </a:path>
                </a:pathLst>
              </a:custGeom>
              <a:solidFill>
                <a:srgbClr val="000000"/>
              </a:solidFill>
              <a:ln w="9525">
                <a:noFill/>
                <a:round/>
                <a:headEnd/>
                <a:tailEnd/>
              </a:ln>
            </p:spPr>
            <p:txBody>
              <a:bodyPr/>
              <a:lstStyle/>
              <a:p>
                <a:endParaRPr lang="en-US" dirty="0"/>
              </a:p>
            </p:txBody>
          </p:sp>
          <p:sp>
            <p:nvSpPr>
              <p:cNvPr id="6490" name="Freeform 126"/>
              <p:cNvSpPr>
                <a:spLocks noChangeAspect="1"/>
              </p:cNvSpPr>
              <p:nvPr/>
            </p:nvSpPr>
            <p:spPr bwMode="auto">
              <a:xfrm>
                <a:off x="2306" y="1455"/>
                <a:ext cx="344" cy="89"/>
              </a:xfrm>
              <a:custGeom>
                <a:avLst/>
                <a:gdLst>
                  <a:gd name="T0" fmla="*/ 344 w 344"/>
                  <a:gd name="T1" fmla="*/ 0 h 89"/>
                  <a:gd name="T2" fmla="*/ 344 w 344"/>
                  <a:gd name="T3" fmla="*/ 54 h 89"/>
                  <a:gd name="T4" fmla="*/ 336 w 344"/>
                  <a:gd name="T5" fmla="*/ 62 h 89"/>
                  <a:gd name="T6" fmla="*/ 17 w 344"/>
                  <a:gd name="T7" fmla="*/ 62 h 89"/>
                  <a:gd name="T8" fmla="*/ 17 w 344"/>
                  <a:gd name="T9" fmla="*/ 89 h 89"/>
                  <a:gd name="T10" fmla="*/ 0 w 344"/>
                  <a:gd name="T11" fmla="*/ 89 h 89"/>
                  <a:gd name="T12" fmla="*/ 0 w 344"/>
                  <a:gd name="T13" fmla="*/ 54 h 89"/>
                  <a:gd name="T14" fmla="*/ 9 w 344"/>
                  <a:gd name="T15" fmla="*/ 45 h 89"/>
                  <a:gd name="T16" fmla="*/ 327 w 344"/>
                  <a:gd name="T17" fmla="*/ 45 h 89"/>
                  <a:gd name="T18" fmla="*/ 327 w 344"/>
                  <a:gd name="T19" fmla="*/ 0 h 89"/>
                  <a:gd name="T20" fmla="*/ 344 w 344"/>
                  <a:gd name="T21" fmla="*/ 0 h 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4"/>
                  <a:gd name="T34" fmla="*/ 0 h 89"/>
                  <a:gd name="T35" fmla="*/ 344 w 344"/>
                  <a:gd name="T36" fmla="*/ 89 h 8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4" h="89">
                    <a:moveTo>
                      <a:pt x="344" y="0"/>
                    </a:moveTo>
                    <a:lnTo>
                      <a:pt x="344" y="54"/>
                    </a:lnTo>
                    <a:lnTo>
                      <a:pt x="336" y="62"/>
                    </a:lnTo>
                    <a:lnTo>
                      <a:pt x="17" y="62"/>
                    </a:lnTo>
                    <a:lnTo>
                      <a:pt x="17" y="89"/>
                    </a:lnTo>
                    <a:lnTo>
                      <a:pt x="0" y="89"/>
                    </a:lnTo>
                    <a:lnTo>
                      <a:pt x="0" y="54"/>
                    </a:lnTo>
                    <a:lnTo>
                      <a:pt x="9" y="45"/>
                    </a:lnTo>
                    <a:lnTo>
                      <a:pt x="327" y="45"/>
                    </a:lnTo>
                    <a:lnTo>
                      <a:pt x="327" y="0"/>
                    </a:lnTo>
                    <a:lnTo>
                      <a:pt x="344" y="0"/>
                    </a:lnTo>
                    <a:close/>
                  </a:path>
                </a:pathLst>
              </a:custGeom>
              <a:solidFill>
                <a:srgbClr val="000000"/>
              </a:solidFill>
              <a:ln w="9525">
                <a:noFill/>
                <a:round/>
                <a:headEnd/>
                <a:tailEnd/>
              </a:ln>
            </p:spPr>
            <p:txBody>
              <a:bodyPr/>
              <a:lstStyle/>
              <a:p>
                <a:endParaRPr lang="en-US" dirty="0"/>
              </a:p>
            </p:txBody>
          </p:sp>
          <p:sp>
            <p:nvSpPr>
              <p:cNvPr id="6491" name="Freeform 127"/>
              <p:cNvSpPr>
                <a:spLocks noChangeAspect="1"/>
              </p:cNvSpPr>
              <p:nvPr/>
            </p:nvSpPr>
            <p:spPr bwMode="auto">
              <a:xfrm>
                <a:off x="2465" y="1433"/>
                <a:ext cx="134" cy="44"/>
              </a:xfrm>
              <a:custGeom>
                <a:avLst/>
                <a:gdLst>
                  <a:gd name="T0" fmla="*/ 116 w 134"/>
                  <a:gd name="T1" fmla="*/ 44 h 44"/>
                  <a:gd name="T2" fmla="*/ 116 w 134"/>
                  <a:gd name="T3" fmla="*/ 18 h 44"/>
                  <a:gd name="T4" fmla="*/ 0 w 134"/>
                  <a:gd name="T5" fmla="*/ 18 h 44"/>
                  <a:gd name="T6" fmla="*/ 0 w 134"/>
                  <a:gd name="T7" fmla="*/ 0 h 44"/>
                  <a:gd name="T8" fmla="*/ 125 w 134"/>
                  <a:gd name="T9" fmla="*/ 0 h 44"/>
                  <a:gd name="T10" fmla="*/ 134 w 134"/>
                  <a:gd name="T11" fmla="*/ 9 h 44"/>
                  <a:gd name="T12" fmla="*/ 134 w 134"/>
                  <a:gd name="T13" fmla="*/ 44 h 44"/>
                  <a:gd name="T14" fmla="*/ 116 w 134"/>
                  <a:gd name="T15" fmla="*/ 44 h 44"/>
                  <a:gd name="T16" fmla="*/ 0 60000 65536"/>
                  <a:gd name="T17" fmla="*/ 0 60000 65536"/>
                  <a:gd name="T18" fmla="*/ 0 60000 65536"/>
                  <a:gd name="T19" fmla="*/ 0 60000 65536"/>
                  <a:gd name="T20" fmla="*/ 0 60000 65536"/>
                  <a:gd name="T21" fmla="*/ 0 60000 65536"/>
                  <a:gd name="T22" fmla="*/ 0 60000 65536"/>
                  <a:gd name="T23" fmla="*/ 0 60000 65536"/>
                  <a:gd name="T24" fmla="*/ 0 w 134"/>
                  <a:gd name="T25" fmla="*/ 0 h 44"/>
                  <a:gd name="T26" fmla="*/ 134 w 134"/>
                  <a:gd name="T27" fmla="*/ 44 h 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4" h="44">
                    <a:moveTo>
                      <a:pt x="116" y="44"/>
                    </a:moveTo>
                    <a:lnTo>
                      <a:pt x="116" y="18"/>
                    </a:lnTo>
                    <a:lnTo>
                      <a:pt x="0" y="18"/>
                    </a:lnTo>
                    <a:lnTo>
                      <a:pt x="0" y="0"/>
                    </a:lnTo>
                    <a:lnTo>
                      <a:pt x="125" y="0"/>
                    </a:lnTo>
                    <a:lnTo>
                      <a:pt x="134" y="9"/>
                    </a:lnTo>
                    <a:lnTo>
                      <a:pt x="134" y="44"/>
                    </a:lnTo>
                    <a:lnTo>
                      <a:pt x="116" y="44"/>
                    </a:lnTo>
                    <a:close/>
                  </a:path>
                </a:pathLst>
              </a:custGeom>
              <a:solidFill>
                <a:srgbClr val="000000"/>
              </a:solidFill>
              <a:ln w="9525">
                <a:noFill/>
                <a:round/>
                <a:headEnd/>
                <a:tailEnd/>
              </a:ln>
            </p:spPr>
            <p:txBody>
              <a:bodyPr/>
              <a:lstStyle/>
              <a:p>
                <a:endParaRPr lang="en-US" dirty="0"/>
              </a:p>
            </p:txBody>
          </p:sp>
          <p:sp>
            <p:nvSpPr>
              <p:cNvPr id="6492" name="Freeform 128"/>
              <p:cNvSpPr>
                <a:spLocks noChangeAspect="1"/>
              </p:cNvSpPr>
              <p:nvPr/>
            </p:nvSpPr>
            <p:spPr bwMode="auto">
              <a:xfrm>
                <a:off x="2298" y="1433"/>
                <a:ext cx="116" cy="53"/>
              </a:xfrm>
              <a:custGeom>
                <a:avLst/>
                <a:gdLst>
                  <a:gd name="T0" fmla="*/ 116 w 116"/>
                  <a:gd name="T1" fmla="*/ 0 h 53"/>
                  <a:gd name="T2" fmla="*/ 116 w 116"/>
                  <a:gd name="T3" fmla="*/ 44 h 53"/>
                  <a:gd name="T4" fmla="*/ 107 w 116"/>
                  <a:gd name="T5" fmla="*/ 53 h 53"/>
                  <a:gd name="T6" fmla="*/ 0 w 116"/>
                  <a:gd name="T7" fmla="*/ 53 h 53"/>
                  <a:gd name="T8" fmla="*/ 0 w 116"/>
                  <a:gd name="T9" fmla="*/ 35 h 53"/>
                  <a:gd name="T10" fmla="*/ 99 w 116"/>
                  <a:gd name="T11" fmla="*/ 35 h 53"/>
                  <a:gd name="T12" fmla="*/ 99 w 116"/>
                  <a:gd name="T13" fmla="*/ 0 h 53"/>
                  <a:gd name="T14" fmla="*/ 116 w 116"/>
                  <a:gd name="T15" fmla="*/ 0 h 53"/>
                  <a:gd name="T16" fmla="*/ 0 60000 65536"/>
                  <a:gd name="T17" fmla="*/ 0 60000 65536"/>
                  <a:gd name="T18" fmla="*/ 0 60000 65536"/>
                  <a:gd name="T19" fmla="*/ 0 60000 65536"/>
                  <a:gd name="T20" fmla="*/ 0 60000 65536"/>
                  <a:gd name="T21" fmla="*/ 0 60000 65536"/>
                  <a:gd name="T22" fmla="*/ 0 60000 65536"/>
                  <a:gd name="T23" fmla="*/ 0 60000 65536"/>
                  <a:gd name="T24" fmla="*/ 0 w 116"/>
                  <a:gd name="T25" fmla="*/ 0 h 53"/>
                  <a:gd name="T26" fmla="*/ 116 w 116"/>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6" h="53">
                    <a:moveTo>
                      <a:pt x="116" y="0"/>
                    </a:moveTo>
                    <a:lnTo>
                      <a:pt x="116" y="44"/>
                    </a:lnTo>
                    <a:lnTo>
                      <a:pt x="107" y="53"/>
                    </a:lnTo>
                    <a:lnTo>
                      <a:pt x="0" y="53"/>
                    </a:lnTo>
                    <a:lnTo>
                      <a:pt x="0" y="35"/>
                    </a:lnTo>
                    <a:lnTo>
                      <a:pt x="99" y="35"/>
                    </a:lnTo>
                    <a:lnTo>
                      <a:pt x="99" y="0"/>
                    </a:lnTo>
                    <a:lnTo>
                      <a:pt x="116" y="0"/>
                    </a:lnTo>
                    <a:close/>
                  </a:path>
                </a:pathLst>
              </a:custGeom>
              <a:solidFill>
                <a:srgbClr val="000000"/>
              </a:solidFill>
              <a:ln w="9525">
                <a:noFill/>
                <a:round/>
                <a:headEnd/>
                <a:tailEnd/>
              </a:ln>
            </p:spPr>
            <p:txBody>
              <a:bodyPr/>
              <a:lstStyle/>
              <a:p>
                <a:endParaRPr lang="en-US" dirty="0"/>
              </a:p>
            </p:txBody>
          </p:sp>
          <p:sp>
            <p:nvSpPr>
              <p:cNvPr id="6493" name="Freeform 129"/>
              <p:cNvSpPr>
                <a:spLocks noChangeAspect="1"/>
              </p:cNvSpPr>
              <p:nvPr/>
            </p:nvSpPr>
            <p:spPr bwMode="auto">
              <a:xfrm>
                <a:off x="2048" y="1420"/>
                <a:ext cx="146" cy="75"/>
              </a:xfrm>
              <a:custGeom>
                <a:avLst/>
                <a:gdLst>
                  <a:gd name="T0" fmla="*/ 146 w 146"/>
                  <a:gd name="T1" fmla="*/ 0 h 75"/>
                  <a:gd name="T2" fmla="*/ 146 w 146"/>
                  <a:gd name="T3" fmla="*/ 66 h 75"/>
                  <a:gd name="T4" fmla="*/ 138 w 146"/>
                  <a:gd name="T5" fmla="*/ 75 h 75"/>
                  <a:gd name="T6" fmla="*/ 9 w 146"/>
                  <a:gd name="T7" fmla="*/ 75 h 75"/>
                  <a:gd name="T8" fmla="*/ 0 w 146"/>
                  <a:gd name="T9" fmla="*/ 66 h 75"/>
                  <a:gd name="T10" fmla="*/ 0 w 146"/>
                  <a:gd name="T11" fmla="*/ 35 h 75"/>
                  <a:gd name="T12" fmla="*/ 17 w 146"/>
                  <a:gd name="T13" fmla="*/ 35 h 75"/>
                  <a:gd name="T14" fmla="*/ 17 w 146"/>
                  <a:gd name="T15" fmla="*/ 57 h 75"/>
                  <a:gd name="T16" fmla="*/ 129 w 146"/>
                  <a:gd name="T17" fmla="*/ 57 h 75"/>
                  <a:gd name="T18" fmla="*/ 129 w 146"/>
                  <a:gd name="T19" fmla="*/ 0 h 75"/>
                  <a:gd name="T20" fmla="*/ 146 w 146"/>
                  <a:gd name="T21" fmla="*/ 0 h 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6"/>
                  <a:gd name="T34" fmla="*/ 0 h 75"/>
                  <a:gd name="T35" fmla="*/ 146 w 146"/>
                  <a:gd name="T36" fmla="*/ 75 h 7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6" h="75">
                    <a:moveTo>
                      <a:pt x="146" y="0"/>
                    </a:moveTo>
                    <a:lnTo>
                      <a:pt x="146" y="66"/>
                    </a:lnTo>
                    <a:lnTo>
                      <a:pt x="138" y="75"/>
                    </a:lnTo>
                    <a:lnTo>
                      <a:pt x="9" y="75"/>
                    </a:lnTo>
                    <a:lnTo>
                      <a:pt x="0" y="66"/>
                    </a:lnTo>
                    <a:lnTo>
                      <a:pt x="0" y="35"/>
                    </a:lnTo>
                    <a:lnTo>
                      <a:pt x="17" y="35"/>
                    </a:lnTo>
                    <a:lnTo>
                      <a:pt x="17" y="57"/>
                    </a:lnTo>
                    <a:lnTo>
                      <a:pt x="129" y="57"/>
                    </a:lnTo>
                    <a:lnTo>
                      <a:pt x="129" y="0"/>
                    </a:lnTo>
                    <a:lnTo>
                      <a:pt x="146" y="0"/>
                    </a:lnTo>
                    <a:close/>
                  </a:path>
                </a:pathLst>
              </a:custGeom>
              <a:solidFill>
                <a:srgbClr val="000000"/>
              </a:solidFill>
              <a:ln w="9525">
                <a:noFill/>
                <a:round/>
                <a:headEnd/>
                <a:tailEnd/>
              </a:ln>
            </p:spPr>
            <p:txBody>
              <a:bodyPr/>
              <a:lstStyle/>
              <a:p>
                <a:endParaRPr lang="en-US" dirty="0"/>
              </a:p>
            </p:txBody>
          </p:sp>
          <p:sp>
            <p:nvSpPr>
              <p:cNvPr id="6494" name="Freeform 130"/>
              <p:cNvSpPr>
                <a:spLocks noChangeAspect="1"/>
              </p:cNvSpPr>
              <p:nvPr/>
            </p:nvSpPr>
            <p:spPr bwMode="auto">
              <a:xfrm>
                <a:off x="1992" y="1486"/>
                <a:ext cx="43" cy="40"/>
              </a:xfrm>
              <a:custGeom>
                <a:avLst/>
                <a:gdLst>
                  <a:gd name="T0" fmla="*/ 30 w 43"/>
                  <a:gd name="T1" fmla="*/ 40 h 40"/>
                  <a:gd name="T2" fmla="*/ 26 w 43"/>
                  <a:gd name="T3" fmla="*/ 31 h 40"/>
                  <a:gd name="T4" fmla="*/ 9 w 43"/>
                  <a:gd name="T5" fmla="*/ 31 h 40"/>
                  <a:gd name="T6" fmla="*/ 0 w 43"/>
                  <a:gd name="T7" fmla="*/ 23 h 40"/>
                  <a:gd name="T8" fmla="*/ 0 w 43"/>
                  <a:gd name="T9" fmla="*/ 0 h 40"/>
                  <a:gd name="T10" fmla="*/ 17 w 43"/>
                  <a:gd name="T11" fmla="*/ 0 h 40"/>
                  <a:gd name="T12" fmla="*/ 17 w 43"/>
                  <a:gd name="T13" fmla="*/ 14 h 40"/>
                  <a:gd name="T14" fmla="*/ 26 w 43"/>
                  <a:gd name="T15" fmla="*/ 14 h 40"/>
                  <a:gd name="T16" fmla="*/ 35 w 43"/>
                  <a:gd name="T17" fmla="*/ 18 h 40"/>
                  <a:gd name="T18" fmla="*/ 43 w 43"/>
                  <a:gd name="T19" fmla="*/ 31 h 40"/>
                  <a:gd name="T20" fmla="*/ 30 w 43"/>
                  <a:gd name="T21" fmla="*/ 40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
                  <a:gd name="T34" fmla="*/ 0 h 40"/>
                  <a:gd name="T35" fmla="*/ 43 w 43"/>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 h="40">
                    <a:moveTo>
                      <a:pt x="30" y="40"/>
                    </a:moveTo>
                    <a:lnTo>
                      <a:pt x="26" y="31"/>
                    </a:lnTo>
                    <a:lnTo>
                      <a:pt x="9" y="31"/>
                    </a:lnTo>
                    <a:lnTo>
                      <a:pt x="0" y="23"/>
                    </a:lnTo>
                    <a:lnTo>
                      <a:pt x="0" y="0"/>
                    </a:lnTo>
                    <a:lnTo>
                      <a:pt x="17" y="0"/>
                    </a:lnTo>
                    <a:lnTo>
                      <a:pt x="17" y="14"/>
                    </a:lnTo>
                    <a:lnTo>
                      <a:pt x="26" y="14"/>
                    </a:lnTo>
                    <a:lnTo>
                      <a:pt x="35" y="18"/>
                    </a:lnTo>
                    <a:lnTo>
                      <a:pt x="43" y="31"/>
                    </a:lnTo>
                    <a:lnTo>
                      <a:pt x="30" y="40"/>
                    </a:lnTo>
                    <a:close/>
                  </a:path>
                </a:pathLst>
              </a:custGeom>
              <a:solidFill>
                <a:srgbClr val="000000"/>
              </a:solidFill>
              <a:ln w="9525">
                <a:noFill/>
                <a:round/>
                <a:headEnd/>
                <a:tailEnd/>
              </a:ln>
            </p:spPr>
            <p:txBody>
              <a:bodyPr/>
              <a:lstStyle/>
              <a:p>
                <a:endParaRPr lang="en-US" dirty="0"/>
              </a:p>
            </p:txBody>
          </p:sp>
          <p:sp>
            <p:nvSpPr>
              <p:cNvPr id="6495" name="Freeform 131"/>
              <p:cNvSpPr>
                <a:spLocks noChangeAspect="1"/>
              </p:cNvSpPr>
              <p:nvPr/>
            </p:nvSpPr>
            <p:spPr bwMode="auto">
              <a:xfrm>
                <a:off x="2225" y="1420"/>
                <a:ext cx="47" cy="97"/>
              </a:xfrm>
              <a:custGeom>
                <a:avLst/>
                <a:gdLst>
                  <a:gd name="T0" fmla="*/ 30 w 47"/>
                  <a:gd name="T1" fmla="*/ 89 h 97"/>
                  <a:gd name="T2" fmla="*/ 30 w 47"/>
                  <a:gd name="T3" fmla="*/ 66 h 97"/>
                  <a:gd name="T4" fmla="*/ 30 w 47"/>
                  <a:gd name="T5" fmla="*/ 66 h 97"/>
                  <a:gd name="T6" fmla="*/ 30 w 47"/>
                  <a:gd name="T7" fmla="*/ 89 h 97"/>
                  <a:gd name="T8" fmla="*/ 21 w 47"/>
                  <a:gd name="T9" fmla="*/ 97 h 97"/>
                  <a:gd name="T10" fmla="*/ 8 w 47"/>
                  <a:gd name="T11" fmla="*/ 97 h 97"/>
                  <a:gd name="T12" fmla="*/ 0 w 47"/>
                  <a:gd name="T13" fmla="*/ 89 h 97"/>
                  <a:gd name="T14" fmla="*/ 0 w 47"/>
                  <a:gd name="T15" fmla="*/ 0 h 97"/>
                  <a:gd name="T16" fmla="*/ 17 w 47"/>
                  <a:gd name="T17" fmla="*/ 0 h 97"/>
                  <a:gd name="T18" fmla="*/ 17 w 47"/>
                  <a:gd name="T19" fmla="*/ 80 h 97"/>
                  <a:gd name="T20" fmla="*/ 12 w 47"/>
                  <a:gd name="T21" fmla="*/ 80 h 97"/>
                  <a:gd name="T22" fmla="*/ 12 w 47"/>
                  <a:gd name="T23" fmla="*/ 57 h 97"/>
                  <a:gd name="T24" fmla="*/ 21 w 47"/>
                  <a:gd name="T25" fmla="*/ 48 h 97"/>
                  <a:gd name="T26" fmla="*/ 38 w 47"/>
                  <a:gd name="T27" fmla="*/ 48 h 97"/>
                  <a:gd name="T28" fmla="*/ 47 w 47"/>
                  <a:gd name="T29" fmla="*/ 57 h 97"/>
                  <a:gd name="T30" fmla="*/ 47 w 47"/>
                  <a:gd name="T31" fmla="*/ 89 h 97"/>
                  <a:gd name="T32" fmla="*/ 30 w 47"/>
                  <a:gd name="T33" fmla="*/ 89 h 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97"/>
                  <a:gd name="T53" fmla="*/ 47 w 47"/>
                  <a:gd name="T54" fmla="*/ 97 h 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97">
                    <a:moveTo>
                      <a:pt x="30" y="89"/>
                    </a:moveTo>
                    <a:lnTo>
                      <a:pt x="30" y="66"/>
                    </a:lnTo>
                    <a:lnTo>
                      <a:pt x="30" y="89"/>
                    </a:lnTo>
                    <a:lnTo>
                      <a:pt x="21" y="97"/>
                    </a:lnTo>
                    <a:lnTo>
                      <a:pt x="8" y="97"/>
                    </a:lnTo>
                    <a:lnTo>
                      <a:pt x="0" y="89"/>
                    </a:lnTo>
                    <a:lnTo>
                      <a:pt x="0" y="0"/>
                    </a:lnTo>
                    <a:lnTo>
                      <a:pt x="17" y="0"/>
                    </a:lnTo>
                    <a:lnTo>
                      <a:pt x="17" y="80"/>
                    </a:lnTo>
                    <a:lnTo>
                      <a:pt x="12" y="80"/>
                    </a:lnTo>
                    <a:lnTo>
                      <a:pt x="12" y="57"/>
                    </a:lnTo>
                    <a:lnTo>
                      <a:pt x="21" y="48"/>
                    </a:lnTo>
                    <a:lnTo>
                      <a:pt x="38" y="48"/>
                    </a:lnTo>
                    <a:lnTo>
                      <a:pt x="47" y="57"/>
                    </a:lnTo>
                    <a:lnTo>
                      <a:pt x="47" y="89"/>
                    </a:lnTo>
                    <a:lnTo>
                      <a:pt x="30" y="89"/>
                    </a:lnTo>
                    <a:close/>
                  </a:path>
                </a:pathLst>
              </a:custGeom>
              <a:solidFill>
                <a:srgbClr val="000000"/>
              </a:solidFill>
              <a:ln w="9525">
                <a:noFill/>
                <a:round/>
                <a:headEnd/>
                <a:tailEnd/>
              </a:ln>
            </p:spPr>
            <p:txBody>
              <a:bodyPr/>
              <a:lstStyle/>
              <a:p>
                <a:endParaRPr lang="en-US" dirty="0"/>
              </a:p>
            </p:txBody>
          </p:sp>
          <p:sp>
            <p:nvSpPr>
              <p:cNvPr id="6496" name="Freeform 132"/>
              <p:cNvSpPr>
                <a:spLocks noChangeAspect="1"/>
              </p:cNvSpPr>
              <p:nvPr/>
            </p:nvSpPr>
            <p:spPr bwMode="auto">
              <a:xfrm>
                <a:off x="2108" y="1366"/>
                <a:ext cx="246" cy="54"/>
              </a:xfrm>
              <a:custGeom>
                <a:avLst/>
                <a:gdLst>
                  <a:gd name="T0" fmla="*/ 228 w 246"/>
                  <a:gd name="T1" fmla="*/ 54 h 54"/>
                  <a:gd name="T2" fmla="*/ 228 w 246"/>
                  <a:gd name="T3" fmla="*/ 18 h 54"/>
                  <a:gd name="T4" fmla="*/ 18 w 246"/>
                  <a:gd name="T5" fmla="*/ 18 h 54"/>
                  <a:gd name="T6" fmla="*/ 18 w 246"/>
                  <a:gd name="T7" fmla="*/ 40 h 54"/>
                  <a:gd name="T8" fmla="*/ 0 w 246"/>
                  <a:gd name="T9" fmla="*/ 40 h 54"/>
                  <a:gd name="T10" fmla="*/ 0 w 246"/>
                  <a:gd name="T11" fmla="*/ 9 h 54"/>
                  <a:gd name="T12" fmla="*/ 9 w 246"/>
                  <a:gd name="T13" fmla="*/ 0 h 54"/>
                  <a:gd name="T14" fmla="*/ 237 w 246"/>
                  <a:gd name="T15" fmla="*/ 0 h 54"/>
                  <a:gd name="T16" fmla="*/ 246 w 246"/>
                  <a:gd name="T17" fmla="*/ 9 h 54"/>
                  <a:gd name="T18" fmla="*/ 246 w 246"/>
                  <a:gd name="T19" fmla="*/ 54 h 54"/>
                  <a:gd name="T20" fmla="*/ 228 w 246"/>
                  <a:gd name="T21" fmla="*/ 54 h 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6"/>
                  <a:gd name="T34" fmla="*/ 0 h 54"/>
                  <a:gd name="T35" fmla="*/ 246 w 246"/>
                  <a:gd name="T36" fmla="*/ 54 h 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6" h="54">
                    <a:moveTo>
                      <a:pt x="228" y="54"/>
                    </a:moveTo>
                    <a:lnTo>
                      <a:pt x="228" y="18"/>
                    </a:lnTo>
                    <a:lnTo>
                      <a:pt x="18" y="18"/>
                    </a:lnTo>
                    <a:lnTo>
                      <a:pt x="18" y="40"/>
                    </a:lnTo>
                    <a:lnTo>
                      <a:pt x="0" y="40"/>
                    </a:lnTo>
                    <a:lnTo>
                      <a:pt x="0" y="9"/>
                    </a:lnTo>
                    <a:lnTo>
                      <a:pt x="9" y="0"/>
                    </a:lnTo>
                    <a:lnTo>
                      <a:pt x="237" y="0"/>
                    </a:lnTo>
                    <a:lnTo>
                      <a:pt x="246" y="9"/>
                    </a:lnTo>
                    <a:lnTo>
                      <a:pt x="246" y="54"/>
                    </a:lnTo>
                    <a:lnTo>
                      <a:pt x="228" y="54"/>
                    </a:lnTo>
                    <a:close/>
                  </a:path>
                </a:pathLst>
              </a:custGeom>
              <a:solidFill>
                <a:srgbClr val="000000"/>
              </a:solidFill>
              <a:ln w="9525">
                <a:noFill/>
                <a:round/>
                <a:headEnd/>
                <a:tailEnd/>
              </a:ln>
            </p:spPr>
            <p:txBody>
              <a:bodyPr/>
              <a:lstStyle/>
              <a:p>
                <a:endParaRPr lang="en-US" dirty="0"/>
              </a:p>
            </p:txBody>
          </p:sp>
          <p:sp>
            <p:nvSpPr>
              <p:cNvPr id="6497" name="Freeform 133"/>
              <p:cNvSpPr>
                <a:spLocks noChangeAspect="1"/>
              </p:cNvSpPr>
              <p:nvPr/>
            </p:nvSpPr>
            <p:spPr bwMode="auto">
              <a:xfrm>
                <a:off x="2603" y="1397"/>
                <a:ext cx="95" cy="67"/>
              </a:xfrm>
              <a:custGeom>
                <a:avLst/>
                <a:gdLst>
                  <a:gd name="T0" fmla="*/ 77 w 95"/>
                  <a:gd name="T1" fmla="*/ 67 h 67"/>
                  <a:gd name="T2" fmla="*/ 77 w 95"/>
                  <a:gd name="T3" fmla="*/ 18 h 67"/>
                  <a:gd name="T4" fmla="*/ 0 w 95"/>
                  <a:gd name="T5" fmla="*/ 18 h 67"/>
                  <a:gd name="T6" fmla="*/ 0 w 95"/>
                  <a:gd name="T7" fmla="*/ 0 h 67"/>
                  <a:gd name="T8" fmla="*/ 86 w 95"/>
                  <a:gd name="T9" fmla="*/ 0 h 67"/>
                  <a:gd name="T10" fmla="*/ 95 w 95"/>
                  <a:gd name="T11" fmla="*/ 9 h 67"/>
                  <a:gd name="T12" fmla="*/ 95 w 95"/>
                  <a:gd name="T13" fmla="*/ 67 h 67"/>
                  <a:gd name="T14" fmla="*/ 77 w 95"/>
                  <a:gd name="T15" fmla="*/ 67 h 67"/>
                  <a:gd name="T16" fmla="*/ 0 60000 65536"/>
                  <a:gd name="T17" fmla="*/ 0 60000 65536"/>
                  <a:gd name="T18" fmla="*/ 0 60000 65536"/>
                  <a:gd name="T19" fmla="*/ 0 60000 65536"/>
                  <a:gd name="T20" fmla="*/ 0 60000 65536"/>
                  <a:gd name="T21" fmla="*/ 0 60000 65536"/>
                  <a:gd name="T22" fmla="*/ 0 60000 65536"/>
                  <a:gd name="T23" fmla="*/ 0 60000 65536"/>
                  <a:gd name="T24" fmla="*/ 0 w 95"/>
                  <a:gd name="T25" fmla="*/ 0 h 67"/>
                  <a:gd name="T26" fmla="*/ 95 w 95"/>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5" h="67">
                    <a:moveTo>
                      <a:pt x="77" y="67"/>
                    </a:moveTo>
                    <a:lnTo>
                      <a:pt x="77" y="18"/>
                    </a:lnTo>
                    <a:lnTo>
                      <a:pt x="0" y="18"/>
                    </a:lnTo>
                    <a:lnTo>
                      <a:pt x="0" y="0"/>
                    </a:lnTo>
                    <a:lnTo>
                      <a:pt x="86" y="0"/>
                    </a:lnTo>
                    <a:lnTo>
                      <a:pt x="95" y="9"/>
                    </a:lnTo>
                    <a:lnTo>
                      <a:pt x="95" y="67"/>
                    </a:lnTo>
                    <a:lnTo>
                      <a:pt x="77" y="67"/>
                    </a:lnTo>
                    <a:close/>
                  </a:path>
                </a:pathLst>
              </a:custGeom>
              <a:solidFill>
                <a:srgbClr val="000000"/>
              </a:solidFill>
              <a:ln w="9525">
                <a:noFill/>
                <a:round/>
                <a:headEnd/>
                <a:tailEnd/>
              </a:ln>
            </p:spPr>
            <p:txBody>
              <a:bodyPr/>
              <a:lstStyle/>
              <a:p>
                <a:endParaRPr lang="en-US" dirty="0"/>
              </a:p>
            </p:txBody>
          </p:sp>
          <p:sp>
            <p:nvSpPr>
              <p:cNvPr id="6498" name="Freeform 134"/>
              <p:cNvSpPr>
                <a:spLocks noChangeAspect="1"/>
              </p:cNvSpPr>
              <p:nvPr/>
            </p:nvSpPr>
            <p:spPr bwMode="auto">
              <a:xfrm>
                <a:off x="2375" y="1362"/>
                <a:ext cx="237" cy="44"/>
              </a:xfrm>
              <a:custGeom>
                <a:avLst/>
                <a:gdLst>
                  <a:gd name="T0" fmla="*/ 237 w 237"/>
                  <a:gd name="T1" fmla="*/ 0 h 44"/>
                  <a:gd name="T2" fmla="*/ 237 w 237"/>
                  <a:gd name="T3" fmla="*/ 35 h 44"/>
                  <a:gd name="T4" fmla="*/ 228 w 237"/>
                  <a:gd name="T5" fmla="*/ 44 h 44"/>
                  <a:gd name="T6" fmla="*/ 0 w 237"/>
                  <a:gd name="T7" fmla="*/ 44 h 44"/>
                  <a:gd name="T8" fmla="*/ 0 w 237"/>
                  <a:gd name="T9" fmla="*/ 26 h 44"/>
                  <a:gd name="T10" fmla="*/ 219 w 237"/>
                  <a:gd name="T11" fmla="*/ 26 h 44"/>
                  <a:gd name="T12" fmla="*/ 219 w 237"/>
                  <a:gd name="T13" fmla="*/ 0 h 44"/>
                  <a:gd name="T14" fmla="*/ 237 w 237"/>
                  <a:gd name="T15" fmla="*/ 0 h 44"/>
                  <a:gd name="T16" fmla="*/ 0 60000 65536"/>
                  <a:gd name="T17" fmla="*/ 0 60000 65536"/>
                  <a:gd name="T18" fmla="*/ 0 60000 65536"/>
                  <a:gd name="T19" fmla="*/ 0 60000 65536"/>
                  <a:gd name="T20" fmla="*/ 0 60000 65536"/>
                  <a:gd name="T21" fmla="*/ 0 60000 65536"/>
                  <a:gd name="T22" fmla="*/ 0 60000 65536"/>
                  <a:gd name="T23" fmla="*/ 0 60000 65536"/>
                  <a:gd name="T24" fmla="*/ 0 w 237"/>
                  <a:gd name="T25" fmla="*/ 0 h 44"/>
                  <a:gd name="T26" fmla="*/ 237 w 237"/>
                  <a:gd name="T27" fmla="*/ 44 h 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7" h="44">
                    <a:moveTo>
                      <a:pt x="237" y="0"/>
                    </a:moveTo>
                    <a:lnTo>
                      <a:pt x="237" y="35"/>
                    </a:lnTo>
                    <a:lnTo>
                      <a:pt x="228" y="44"/>
                    </a:lnTo>
                    <a:lnTo>
                      <a:pt x="0" y="44"/>
                    </a:lnTo>
                    <a:lnTo>
                      <a:pt x="0" y="26"/>
                    </a:lnTo>
                    <a:lnTo>
                      <a:pt x="219" y="26"/>
                    </a:lnTo>
                    <a:lnTo>
                      <a:pt x="219" y="0"/>
                    </a:lnTo>
                    <a:lnTo>
                      <a:pt x="237" y="0"/>
                    </a:lnTo>
                    <a:close/>
                  </a:path>
                </a:pathLst>
              </a:custGeom>
              <a:solidFill>
                <a:srgbClr val="000000"/>
              </a:solidFill>
              <a:ln w="9525">
                <a:noFill/>
                <a:round/>
                <a:headEnd/>
                <a:tailEnd/>
              </a:ln>
            </p:spPr>
            <p:txBody>
              <a:bodyPr/>
              <a:lstStyle/>
              <a:p>
                <a:endParaRPr lang="en-US" dirty="0"/>
              </a:p>
            </p:txBody>
          </p:sp>
          <p:sp>
            <p:nvSpPr>
              <p:cNvPr id="6499" name="Freeform 135"/>
              <p:cNvSpPr>
                <a:spLocks noChangeAspect="1"/>
              </p:cNvSpPr>
              <p:nvPr/>
            </p:nvSpPr>
            <p:spPr bwMode="auto">
              <a:xfrm>
                <a:off x="1872" y="1388"/>
                <a:ext cx="215" cy="45"/>
              </a:xfrm>
              <a:custGeom>
                <a:avLst/>
                <a:gdLst>
                  <a:gd name="T0" fmla="*/ 215 w 215"/>
                  <a:gd name="T1" fmla="*/ 18 h 45"/>
                  <a:gd name="T2" fmla="*/ 17 w 215"/>
                  <a:gd name="T3" fmla="*/ 18 h 45"/>
                  <a:gd name="T4" fmla="*/ 17 w 215"/>
                  <a:gd name="T5" fmla="*/ 45 h 45"/>
                  <a:gd name="T6" fmla="*/ 0 w 215"/>
                  <a:gd name="T7" fmla="*/ 45 h 45"/>
                  <a:gd name="T8" fmla="*/ 0 w 215"/>
                  <a:gd name="T9" fmla="*/ 9 h 45"/>
                  <a:gd name="T10" fmla="*/ 8 w 215"/>
                  <a:gd name="T11" fmla="*/ 0 h 45"/>
                  <a:gd name="T12" fmla="*/ 215 w 215"/>
                  <a:gd name="T13" fmla="*/ 0 h 45"/>
                  <a:gd name="T14" fmla="*/ 215 w 215"/>
                  <a:gd name="T15" fmla="*/ 18 h 45"/>
                  <a:gd name="T16" fmla="*/ 0 60000 65536"/>
                  <a:gd name="T17" fmla="*/ 0 60000 65536"/>
                  <a:gd name="T18" fmla="*/ 0 60000 65536"/>
                  <a:gd name="T19" fmla="*/ 0 60000 65536"/>
                  <a:gd name="T20" fmla="*/ 0 60000 65536"/>
                  <a:gd name="T21" fmla="*/ 0 60000 65536"/>
                  <a:gd name="T22" fmla="*/ 0 60000 65536"/>
                  <a:gd name="T23" fmla="*/ 0 60000 65536"/>
                  <a:gd name="T24" fmla="*/ 0 w 215"/>
                  <a:gd name="T25" fmla="*/ 0 h 45"/>
                  <a:gd name="T26" fmla="*/ 215 w 215"/>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5" h="45">
                    <a:moveTo>
                      <a:pt x="215" y="18"/>
                    </a:moveTo>
                    <a:lnTo>
                      <a:pt x="17" y="18"/>
                    </a:lnTo>
                    <a:lnTo>
                      <a:pt x="17" y="45"/>
                    </a:lnTo>
                    <a:lnTo>
                      <a:pt x="0" y="45"/>
                    </a:lnTo>
                    <a:lnTo>
                      <a:pt x="0" y="9"/>
                    </a:lnTo>
                    <a:lnTo>
                      <a:pt x="8" y="0"/>
                    </a:lnTo>
                    <a:lnTo>
                      <a:pt x="215" y="0"/>
                    </a:lnTo>
                    <a:lnTo>
                      <a:pt x="215" y="18"/>
                    </a:lnTo>
                    <a:close/>
                  </a:path>
                </a:pathLst>
              </a:custGeom>
              <a:solidFill>
                <a:srgbClr val="000000"/>
              </a:solidFill>
              <a:ln w="9525">
                <a:noFill/>
                <a:round/>
                <a:headEnd/>
                <a:tailEnd/>
              </a:ln>
            </p:spPr>
            <p:txBody>
              <a:bodyPr/>
              <a:lstStyle/>
              <a:p>
                <a:endParaRPr lang="en-US" dirty="0"/>
              </a:p>
            </p:txBody>
          </p:sp>
          <p:sp>
            <p:nvSpPr>
              <p:cNvPr id="6500" name="Freeform 136"/>
              <p:cNvSpPr>
                <a:spLocks noChangeAspect="1"/>
              </p:cNvSpPr>
              <p:nvPr/>
            </p:nvSpPr>
            <p:spPr bwMode="auto">
              <a:xfrm>
                <a:off x="1803" y="1442"/>
                <a:ext cx="185" cy="44"/>
              </a:xfrm>
              <a:custGeom>
                <a:avLst/>
                <a:gdLst>
                  <a:gd name="T0" fmla="*/ 185 w 185"/>
                  <a:gd name="T1" fmla="*/ 0 h 44"/>
                  <a:gd name="T2" fmla="*/ 185 w 185"/>
                  <a:gd name="T3" fmla="*/ 35 h 44"/>
                  <a:gd name="T4" fmla="*/ 176 w 185"/>
                  <a:gd name="T5" fmla="*/ 44 h 44"/>
                  <a:gd name="T6" fmla="*/ 0 w 185"/>
                  <a:gd name="T7" fmla="*/ 44 h 44"/>
                  <a:gd name="T8" fmla="*/ 0 w 185"/>
                  <a:gd name="T9" fmla="*/ 26 h 44"/>
                  <a:gd name="T10" fmla="*/ 168 w 185"/>
                  <a:gd name="T11" fmla="*/ 26 h 44"/>
                  <a:gd name="T12" fmla="*/ 168 w 185"/>
                  <a:gd name="T13" fmla="*/ 0 h 44"/>
                  <a:gd name="T14" fmla="*/ 185 w 185"/>
                  <a:gd name="T15" fmla="*/ 0 h 44"/>
                  <a:gd name="T16" fmla="*/ 0 60000 65536"/>
                  <a:gd name="T17" fmla="*/ 0 60000 65536"/>
                  <a:gd name="T18" fmla="*/ 0 60000 65536"/>
                  <a:gd name="T19" fmla="*/ 0 60000 65536"/>
                  <a:gd name="T20" fmla="*/ 0 60000 65536"/>
                  <a:gd name="T21" fmla="*/ 0 60000 65536"/>
                  <a:gd name="T22" fmla="*/ 0 60000 65536"/>
                  <a:gd name="T23" fmla="*/ 0 60000 65536"/>
                  <a:gd name="T24" fmla="*/ 0 w 185"/>
                  <a:gd name="T25" fmla="*/ 0 h 44"/>
                  <a:gd name="T26" fmla="*/ 185 w 185"/>
                  <a:gd name="T27" fmla="*/ 44 h 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5" h="44">
                    <a:moveTo>
                      <a:pt x="185" y="0"/>
                    </a:moveTo>
                    <a:lnTo>
                      <a:pt x="185" y="35"/>
                    </a:lnTo>
                    <a:lnTo>
                      <a:pt x="176" y="44"/>
                    </a:lnTo>
                    <a:lnTo>
                      <a:pt x="0" y="44"/>
                    </a:lnTo>
                    <a:lnTo>
                      <a:pt x="0" y="26"/>
                    </a:lnTo>
                    <a:lnTo>
                      <a:pt x="168" y="26"/>
                    </a:lnTo>
                    <a:lnTo>
                      <a:pt x="168" y="0"/>
                    </a:lnTo>
                    <a:lnTo>
                      <a:pt x="185" y="0"/>
                    </a:lnTo>
                    <a:close/>
                  </a:path>
                </a:pathLst>
              </a:custGeom>
              <a:solidFill>
                <a:srgbClr val="000000"/>
              </a:solidFill>
              <a:ln w="9525">
                <a:noFill/>
                <a:round/>
                <a:headEnd/>
                <a:tailEnd/>
              </a:ln>
            </p:spPr>
            <p:txBody>
              <a:bodyPr/>
              <a:lstStyle/>
              <a:p>
                <a:endParaRPr lang="en-US" dirty="0"/>
              </a:p>
            </p:txBody>
          </p:sp>
          <p:sp>
            <p:nvSpPr>
              <p:cNvPr id="6501" name="Freeform 137"/>
              <p:cNvSpPr>
                <a:spLocks noChangeAspect="1"/>
              </p:cNvSpPr>
              <p:nvPr/>
            </p:nvSpPr>
            <p:spPr bwMode="auto">
              <a:xfrm>
                <a:off x="1038" y="1566"/>
                <a:ext cx="60" cy="98"/>
              </a:xfrm>
              <a:custGeom>
                <a:avLst/>
                <a:gdLst>
                  <a:gd name="T0" fmla="*/ 0 w 60"/>
                  <a:gd name="T1" fmla="*/ 0 h 98"/>
                  <a:gd name="T2" fmla="*/ 47 w 60"/>
                  <a:gd name="T3" fmla="*/ 0 h 98"/>
                  <a:gd name="T4" fmla="*/ 55 w 60"/>
                  <a:gd name="T5" fmla="*/ 9 h 98"/>
                  <a:gd name="T6" fmla="*/ 60 w 60"/>
                  <a:gd name="T7" fmla="*/ 98 h 98"/>
                  <a:gd name="T8" fmla="*/ 43 w 60"/>
                  <a:gd name="T9" fmla="*/ 98 h 98"/>
                  <a:gd name="T10" fmla="*/ 38 w 60"/>
                  <a:gd name="T11" fmla="*/ 18 h 98"/>
                  <a:gd name="T12" fmla="*/ 0 w 60"/>
                  <a:gd name="T13" fmla="*/ 18 h 98"/>
                  <a:gd name="T14" fmla="*/ 0 w 60"/>
                  <a:gd name="T15" fmla="*/ 0 h 98"/>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98"/>
                  <a:gd name="T26" fmla="*/ 60 w 60"/>
                  <a:gd name="T27" fmla="*/ 98 h 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98">
                    <a:moveTo>
                      <a:pt x="0" y="0"/>
                    </a:moveTo>
                    <a:lnTo>
                      <a:pt x="47" y="0"/>
                    </a:lnTo>
                    <a:lnTo>
                      <a:pt x="55" y="9"/>
                    </a:lnTo>
                    <a:lnTo>
                      <a:pt x="60" y="98"/>
                    </a:lnTo>
                    <a:lnTo>
                      <a:pt x="43" y="98"/>
                    </a:lnTo>
                    <a:lnTo>
                      <a:pt x="38" y="18"/>
                    </a:lnTo>
                    <a:lnTo>
                      <a:pt x="0" y="18"/>
                    </a:lnTo>
                    <a:lnTo>
                      <a:pt x="0" y="0"/>
                    </a:lnTo>
                    <a:close/>
                  </a:path>
                </a:pathLst>
              </a:custGeom>
              <a:solidFill>
                <a:srgbClr val="000000"/>
              </a:solidFill>
              <a:ln w="9525">
                <a:noFill/>
                <a:round/>
                <a:headEnd/>
                <a:tailEnd/>
              </a:ln>
            </p:spPr>
            <p:txBody>
              <a:bodyPr/>
              <a:lstStyle/>
              <a:p>
                <a:endParaRPr lang="en-US" dirty="0"/>
              </a:p>
            </p:txBody>
          </p:sp>
          <p:sp>
            <p:nvSpPr>
              <p:cNvPr id="6502" name="Freeform 138"/>
              <p:cNvSpPr>
                <a:spLocks noChangeAspect="1"/>
              </p:cNvSpPr>
              <p:nvPr/>
            </p:nvSpPr>
            <p:spPr bwMode="auto">
              <a:xfrm>
                <a:off x="999" y="1686"/>
                <a:ext cx="120" cy="241"/>
              </a:xfrm>
              <a:custGeom>
                <a:avLst/>
                <a:gdLst>
                  <a:gd name="T0" fmla="*/ 73 w 120"/>
                  <a:gd name="T1" fmla="*/ 0 h 241"/>
                  <a:gd name="T2" fmla="*/ 112 w 120"/>
                  <a:gd name="T3" fmla="*/ 0 h 241"/>
                  <a:gd name="T4" fmla="*/ 120 w 120"/>
                  <a:gd name="T5" fmla="*/ 9 h 241"/>
                  <a:gd name="T6" fmla="*/ 120 w 120"/>
                  <a:gd name="T7" fmla="*/ 41 h 241"/>
                  <a:gd name="T8" fmla="*/ 112 w 120"/>
                  <a:gd name="T9" fmla="*/ 49 h 241"/>
                  <a:gd name="T10" fmla="*/ 51 w 120"/>
                  <a:gd name="T11" fmla="*/ 45 h 241"/>
                  <a:gd name="T12" fmla="*/ 21 w 120"/>
                  <a:gd name="T13" fmla="*/ 45 h 241"/>
                  <a:gd name="T14" fmla="*/ 26 w 120"/>
                  <a:gd name="T15" fmla="*/ 178 h 241"/>
                  <a:gd name="T16" fmla="*/ 17 w 120"/>
                  <a:gd name="T17" fmla="*/ 223 h 241"/>
                  <a:gd name="T18" fmla="*/ 39 w 120"/>
                  <a:gd name="T19" fmla="*/ 223 h 241"/>
                  <a:gd name="T20" fmla="*/ 39 w 120"/>
                  <a:gd name="T21" fmla="*/ 241 h 241"/>
                  <a:gd name="T22" fmla="*/ 8 w 120"/>
                  <a:gd name="T23" fmla="*/ 241 h 241"/>
                  <a:gd name="T24" fmla="*/ 0 w 120"/>
                  <a:gd name="T25" fmla="*/ 232 h 241"/>
                  <a:gd name="T26" fmla="*/ 8 w 120"/>
                  <a:gd name="T27" fmla="*/ 178 h 241"/>
                  <a:gd name="T28" fmla="*/ 4 w 120"/>
                  <a:gd name="T29" fmla="*/ 36 h 241"/>
                  <a:gd name="T30" fmla="*/ 13 w 120"/>
                  <a:gd name="T31" fmla="*/ 27 h 241"/>
                  <a:gd name="T32" fmla="*/ 51 w 120"/>
                  <a:gd name="T33" fmla="*/ 27 h 241"/>
                  <a:gd name="T34" fmla="*/ 103 w 120"/>
                  <a:gd name="T35" fmla="*/ 32 h 241"/>
                  <a:gd name="T36" fmla="*/ 103 w 120"/>
                  <a:gd name="T37" fmla="*/ 18 h 241"/>
                  <a:gd name="T38" fmla="*/ 73 w 120"/>
                  <a:gd name="T39" fmla="*/ 18 h 241"/>
                  <a:gd name="T40" fmla="*/ 73 w 120"/>
                  <a:gd name="T41" fmla="*/ 0 h 2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0"/>
                  <a:gd name="T64" fmla="*/ 0 h 241"/>
                  <a:gd name="T65" fmla="*/ 120 w 120"/>
                  <a:gd name="T66" fmla="*/ 241 h 2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0" h="241">
                    <a:moveTo>
                      <a:pt x="73" y="0"/>
                    </a:moveTo>
                    <a:lnTo>
                      <a:pt x="112" y="0"/>
                    </a:lnTo>
                    <a:lnTo>
                      <a:pt x="120" y="9"/>
                    </a:lnTo>
                    <a:lnTo>
                      <a:pt x="120" y="41"/>
                    </a:lnTo>
                    <a:lnTo>
                      <a:pt x="112" y="49"/>
                    </a:lnTo>
                    <a:lnTo>
                      <a:pt x="51" y="45"/>
                    </a:lnTo>
                    <a:lnTo>
                      <a:pt x="21" y="45"/>
                    </a:lnTo>
                    <a:lnTo>
                      <a:pt x="26" y="178"/>
                    </a:lnTo>
                    <a:lnTo>
                      <a:pt x="17" y="223"/>
                    </a:lnTo>
                    <a:lnTo>
                      <a:pt x="39" y="223"/>
                    </a:lnTo>
                    <a:lnTo>
                      <a:pt x="39" y="241"/>
                    </a:lnTo>
                    <a:lnTo>
                      <a:pt x="8" y="241"/>
                    </a:lnTo>
                    <a:lnTo>
                      <a:pt x="0" y="232"/>
                    </a:lnTo>
                    <a:lnTo>
                      <a:pt x="8" y="178"/>
                    </a:lnTo>
                    <a:lnTo>
                      <a:pt x="4" y="36"/>
                    </a:lnTo>
                    <a:lnTo>
                      <a:pt x="13" y="27"/>
                    </a:lnTo>
                    <a:lnTo>
                      <a:pt x="51" y="27"/>
                    </a:lnTo>
                    <a:lnTo>
                      <a:pt x="103" y="32"/>
                    </a:lnTo>
                    <a:lnTo>
                      <a:pt x="103" y="18"/>
                    </a:lnTo>
                    <a:lnTo>
                      <a:pt x="73" y="18"/>
                    </a:lnTo>
                    <a:lnTo>
                      <a:pt x="73" y="0"/>
                    </a:lnTo>
                    <a:close/>
                  </a:path>
                </a:pathLst>
              </a:custGeom>
              <a:solidFill>
                <a:srgbClr val="000000"/>
              </a:solidFill>
              <a:ln w="9525">
                <a:noFill/>
                <a:round/>
                <a:headEnd/>
                <a:tailEnd/>
              </a:ln>
            </p:spPr>
            <p:txBody>
              <a:bodyPr/>
              <a:lstStyle/>
              <a:p>
                <a:endParaRPr lang="en-US" dirty="0"/>
              </a:p>
            </p:txBody>
          </p:sp>
          <p:sp>
            <p:nvSpPr>
              <p:cNvPr id="6503" name="Freeform 139"/>
              <p:cNvSpPr>
                <a:spLocks noChangeAspect="1"/>
              </p:cNvSpPr>
              <p:nvPr/>
            </p:nvSpPr>
            <p:spPr bwMode="auto">
              <a:xfrm>
                <a:off x="1038" y="1900"/>
                <a:ext cx="38" cy="27"/>
              </a:xfrm>
              <a:custGeom>
                <a:avLst/>
                <a:gdLst>
                  <a:gd name="T0" fmla="*/ 0 w 38"/>
                  <a:gd name="T1" fmla="*/ 9 h 27"/>
                  <a:gd name="T2" fmla="*/ 38 w 38"/>
                  <a:gd name="T3" fmla="*/ 0 h 27"/>
                  <a:gd name="T4" fmla="*/ 38 w 38"/>
                  <a:gd name="T5" fmla="*/ 18 h 27"/>
                  <a:gd name="T6" fmla="*/ 0 w 38"/>
                  <a:gd name="T7" fmla="*/ 27 h 27"/>
                  <a:gd name="T8" fmla="*/ 0 w 38"/>
                  <a:gd name="T9" fmla="*/ 9 h 27"/>
                  <a:gd name="T10" fmla="*/ 0 60000 65536"/>
                  <a:gd name="T11" fmla="*/ 0 60000 65536"/>
                  <a:gd name="T12" fmla="*/ 0 60000 65536"/>
                  <a:gd name="T13" fmla="*/ 0 60000 65536"/>
                  <a:gd name="T14" fmla="*/ 0 60000 65536"/>
                  <a:gd name="T15" fmla="*/ 0 w 38"/>
                  <a:gd name="T16" fmla="*/ 0 h 27"/>
                  <a:gd name="T17" fmla="*/ 38 w 38"/>
                  <a:gd name="T18" fmla="*/ 27 h 27"/>
                </a:gdLst>
                <a:ahLst/>
                <a:cxnLst>
                  <a:cxn ang="T10">
                    <a:pos x="T0" y="T1"/>
                  </a:cxn>
                  <a:cxn ang="T11">
                    <a:pos x="T2" y="T3"/>
                  </a:cxn>
                  <a:cxn ang="T12">
                    <a:pos x="T4" y="T5"/>
                  </a:cxn>
                  <a:cxn ang="T13">
                    <a:pos x="T6" y="T7"/>
                  </a:cxn>
                  <a:cxn ang="T14">
                    <a:pos x="T8" y="T9"/>
                  </a:cxn>
                </a:cxnLst>
                <a:rect l="T15" t="T16" r="T17" b="T18"/>
                <a:pathLst>
                  <a:path w="38" h="27">
                    <a:moveTo>
                      <a:pt x="0" y="9"/>
                    </a:moveTo>
                    <a:lnTo>
                      <a:pt x="38" y="0"/>
                    </a:lnTo>
                    <a:lnTo>
                      <a:pt x="38" y="18"/>
                    </a:lnTo>
                    <a:lnTo>
                      <a:pt x="0" y="27"/>
                    </a:lnTo>
                    <a:lnTo>
                      <a:pt x="0" y="9"/>
                    </a:lnTo>
                    <a:close/>
                  </a:path>
                </a:pathLst>
              </a:custGeom>
              <a:solidFill>
                <a:srgbClr val="000000"/>
              </a:solidFill>
              <a:ln w="9525">
                <a:noFill/>
                <a:round/>
                <a:headEnd/>
                <a:tailEnd/>
              </a:ln>
            </p:spPr>
            <p:txBody>
              <a:bodyPr/>
              <a:lstStyle/>
              <a:p>
                <a:endParaRPr lang="en-US" dirty="0"/>
              </a:p>
            </p:txBody>
          </p:sp>
          <p:sp>
            <p:nvSpPr>
              <p:cNvPr id="6504" name="Rectangle 140"/>
              <p:cNvSpPr>
                <a:spLocks noChangeAspect="1" noChangeArrowheads="1"/>
              </p:cNvSpPr>
              <p:nvPr/>
            </p:nvSpPr>
            <p:spPr bwMode="auto">
              <a:xfrm>
                <a:off x="1007" y="1922"/>
                <a:ext cx="52" cy="18"/>
              </a:xfrm>
              <a:prstGeom prst="rect">
                <a:avLst/>
              </a:prstGeom>
              <a:solidFill>
                <a:srgbClr val="000000"/>
              </a:solidFill>
              <a:ln w="9525">
                <a:noFill/>
                <a:miter lim="800000"/>
                <a:headEnd/>
                <a:tailEnd/>
              </a:ln>
            </p:spPr>
            <p:txBody>
              <a:bodyPr/>
              <a:lstStyle/>
              <a:p>
                <a:endParaRPr lang="en-US" dirty="0"/>
              </a:p>
            </p:txBody>
          </p:sp>
          <p:sp>
            <p:nvSpPr>
              <p:cNvPr id="6505" name="Freeform 141"/>
              <p:cNvSpPr>
                <a:spLocks noChangeAspect="1"/>
              </p:cNvSpPr>
              <p:nvPr/>
            </p:nvSpPr>
            <p:spPr bwMode="auto">
              <a:xfrm>
                <a:off x="999" y="1931"/>
                <a:ext cx="82" cy="169"/>
              </a:xfrm>
              <a:custGeom>
                <a:avLst/>
                <a:gdLst>
                  <a:gd name="T0" fmla="*/ 69 w 82"/>
                  <a:gd name="T1" fmla="*/ 0 h 169"/>
                  <a:gd name="T2" fmla="*/ 69 w 82"/>
                  <a:gd name="T3" fmla="*/ 22 h 169"/>
                  <a:gd name="T4" fmla="*/ 60 w 82"/>
                  <a:gd name="T5" fmla="*/ 31 h 169"/>
                  <a:gd name="T6" fmla="*/ 17 w 82"/>
                  <a:gd name="T7" fmla="*/ 31 h 169"/>
                  <a:gd name="T8" fmla="*/ 21 w 82"/>
                  <a:gd name="T9" fmla="*/ 151 h 169"/>
                  <a:gd name="T10" fmla="*/ 82 w 82"/>
                  <a:gd name="T11" fmla="*/ 151 h 169"/>
                  <a:gd name="T12" fmla="*/ 82 w 82"/>
                  <a:gd name="T13" fmla="*/ 169 h 169"/>
                  <a:gd name="T14" fmla="*/ 13 w 82"/>
                  <a:gd name="T15" fmla="*/ 169 h 169"/>
                  <a:gd name="T16" fmla="*/ 4 w 82"/>
                  <a:gd name="T17" fmla="*/ 160 h 169"/>
                  <a:gd name="T18" fmla="*/ 0 w 82"/>
                  <a:gd name="T19" fmla="*/ 22 h 169"/>
                  <a:gd name="T20" fmla="*/ 8 w 82"/>
                  <a:gd name="T21" fmla="*/ 14 h 169"/>
                  <a:gd name="T22" fmla="*/ 51 w 82"/>
                  <a:gd name="T23" fmla="*/ 14 h 169"/>
                  <a:gd name="T24" fmla="*/ 51 w 82"/>
                  <a:gd name="T25" fmla="*/ 0 h 169"/>
                  <a:gd name="T26" fmla="*/ 69 w 82"/>
                  <a:gd name="T27" fmla="*/ 0 h 1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2"/>
                  <a:gd name="T43" fmla="*/ 0 h 169"/>
                  <a:gd name="T44" fmla="*/ 82 w 82"/>
                  <a:gd name="T45" fmla="*/ 169 h 16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2" h="169">
                    <a:moveTo>
                      <a:pt x="69" y="0"/>
                    </a:moveTo>
                    <a:lnTo>
                      <a:pt x="69" y="22"/>
                    </a:lnTo>
                    <a:lnTo>
                      <a:pt x="60" y="31"/>
                    </a:lnTo>
                    <a:lnTo>
                      <a:pt x="17" y="31"/>
                    </a:lnTo>
                    <a:lnTo>
                      <a:pt x="21" y="151"/>
                    </a:lnTo>
                    <a:lnTo>
                      <a:pt x="82" y="151"/>
                    </a:lnTo>
                    <a:lnTo>
                      <a:pt x="82" y="169"/>
                    </a:lnTo>
                    <a:lnTo>
                      <a:pt x="13" y="169"/>
                    </a:lnTo>
                    <a:lnTo>
                      <a:pt x="4" y="160"/>
                    </a:lnTo>
                    <a:lnTo>
                      <a:pt x="0" y="22"/>
                    </a:lnTo>
                    <a:lnTo>
                      <a:pt x="8" y="14"/>
                    </a:lnTo>
                    <a:lnTo>
                      <a:pt x="51" y="14"/>
                    </a:lnTo>
                    <a:lnTo>
                      <a:pt x="51" y="0"/>
                    </a:lnTo>
                    <a:lnTo>
                      <a:pt x="69" y="0"/>
                    </a:lnTo>
                    <a:close/>
                  </a:path>
                </a:pathLst>
              </a:custGeom>
              <a:solidFill>
                <a:srgbClr val="000000"/>
              </a:solidFill>
              <a:ln w="9525">
                <a:noFill/>
                <a:round/>
                <a:headEnd/>
                <a:tailEnd/>
              </a:ln>
            </p:spPr>
            <p:txBody>
              <a:bodyPr/>
              <a:lstStyle/>
              <a:p>
                <a:endParaRPr lang="en-US" dirty="0"/>
              </a:p>
            </p:txBody>
          </p:sp>
          <p:sp>
            <p:nvSpPr>
              <p:cNvPr id="6506" name="Freeform 142"/>
              <p:cNvSpPr>
                <a:spLocks noChangeAspect="1"/>
              </p:cNvSpPr>
              <p:nvPr/>
            </p:nvSpPr>
            <p:spPr bwMode="auto">
              <a:xfrm>
                <a:off x="1050" y="2114"/>
                <a:ext cx="43" cy="151"/>
              </a:xfrm>
              <a:custGeom>
                <a:avLst/>
                <a:gdLst>
                  <a:gd name="T0" fmla="*/ 0 w 43"/>
                  <a:gd name="T1" fmla="*/ 0 h 151"/>
                  <a:gd name="T2" fmla="*/ 22 w 43"/>
                  <a:gd name="T3" fmla="*/ 0 h 151"/>
                  <a:gd name="T4" fmla="*/ 31 w 43"/>
                  <a:gd name="T5" fmla="*/ 9 h 151"/>
                  <a:gd name="T6" fmla="*/ 35 w 43"/>
                  <a:gd name="T7" fmla="*/ 133 h 151"/>
                  <a:gd name="T8" fmla="*/ 43 w 43"/>
                  <a:gd name="T9" fmla="*/ 133 h 151"/>
                  <a:gd name="T10" fmla="*/ 43 w 43"/>
                  <a:gd name="T11" fmla="*/ 151 h 151"/>
                  <a:gd name="T12" fmla="*/ 26 w 43"/>
                  <a:gd name="T13" fmla="*/ 151 h 151"/>
                  <a:gd name="T14" fmla="*/ 18 w 43"/>
                  <a:gd name="T15" fmla="*/ 142 h 151"/>
                  <a:gd name="T16" fmla="*/ 13 w 43"/>
                  <a:gd name="T17" fmla="*/ 17 h 151"/>
                  <a:gd name="T18" fmla="*/ 0 w 43"/>
                  <a:gd name="T19" fmla="*/ 17 h 151"/>
                  <a:gd name="T20" fmla="*/ 0 w 43"/>
                  <a:gd name="T21" fmla="*/ 0 h 1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
                  <a:gd name="T34" fmla="*/ 0 h 151"/>
                  <a:gd name="T35" fmla="*/ 43 w 43"/>
                  <a:gd name="T36" fmla="*/ 151 h 1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 h="151">
                    <a:moveTo>
                      <a:pt x="0" y="0"/>
                    </a:moveTo>
                    <a:lnTo>
                      <a:pt x="22" y="0"/>
                    </a:lnTo>
                    <a:lnTo>
                      <a:pt x="31" y="9"/>
                    </a:lnTo>
                    <a:lnTo>
                      <a:pt x="35" y="133"/>
                    </a:lnTo>
                    <a:lnTo>
                      <a:pt x="43" y="133"/>
                    </a:lnTo>
                    <a:lnTo>
                      <a:pt x="43" y="151"/>
                    </a:lnTo>
                    <a:lnTo>
                      <a:pt x="26" y="151"/>
                    </a:lnTo>
                    <a:lnTo>
                      <a:pt x="18" y="142"/>
                    </a:lnTo>
                    <a:lnTo>
                      <a:pt x="13" y="17"/>
                    </a:lnTo>
                    <a:lnTo>
                      <a:pt x="0" y="17"/>
                    </a:lnTo>
                    <a:lnTo>
                      <a:pt x="0" y="0"/>
                    </a:lnTo>
                    <a:close/>
                  </a:path>
                </a:pathLst>
              </a:custGeom>
              <a:solidFill>
                <a:srgbClr val="000000"/>
              </a:solidFill>
              <a:ln w="9525">
                <a:noFill/>
                <a:round/>
                <a:headEnd/>
                <a:tailEnd/>
              </a:ln>
            </p:spPr>
            <p:txBody>
              <a:bodyPr/>
              <a:lstStyle/>
              <a:p>
                <a:endParaRPr lang="en-US" dirty="0"/>
              </a:p>
            </p:txBody>
          </p:sp>
          <p:sp>
            <p:nvSpPr>
              <p:cNvPr id="6507" name="Freeform 143"/>
              <p:cNvSpPr>
                <a:spLocks noChangeAspect="1"/>
              </p:cNvSpPr>
              <p:nvPr/>
            </p:nvSpPr>
            <p:spPr bwMode="auto">
              <a:xfrm>
                <a:off x="1102" y="1651"/>
                <a:ext cx="39" cy="200"/>
              </a:xfrm>
              <a:custGeom>
                <a:avLst/>
                <a:gdLst>
                  <a:gd name="T0" fmla="*/ 34 w 39"/>
                  <a:gd name="T1" fmla="*/ 0 h 200"/>
                  <a:gd name="T2" fmla="*/ 39 w 39"/>
                  <a:gd name="T3" fmla="*/ 187 h 200"/>
                  <a:gd name="T4" fmla="*/ 30 w 39"/>
                  <a:gd name="T5" fmla="*/ 196 h 200"/>
                  <a:gd name="T6" fmla="*/ 0 w 39"/>
                  <a:gd name="T7" fmla="*/ 200 h 200"/>
                  <a:gd name="T8" fmla="*/ 0 w 39"/>
                  <a:gd name="T9" fmla="*/ 182 h 200"/>
                  <a:gd name="T10" fmla="*/ 22 w 39"/>
                  <a:gd name="T11" fmla="*/ 178 h 200"/>
                  <a:gd name="T12" fmla="*/ 17 w 39"/>
                  <a:gd name="T13" fmla="*/ 0 h 200"/>
                  <a:gd name="T14" fmla="*/ 34 w 39"/>
                  <a:gd name="T15" fmla="*/ 0 h 200"/>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200"/>
                  <a:gd name="T26" fmla="*/ 39 w 39"/>
                  <a:gd name="T27" fmla="*/ 200 h 2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200">
                    <a:moveTo>
                      <a:pt x="34" y="0"/>
                    </a:moveTo>
                    <a:lnTo>
                      <a:pt x="39" y="187"/>
                    </a:lnTo>
                    <a:lnTo>
                      <a:pt x="30" y="196"/>
                    </a:lnTo>
                    <a:lnTo>
                      <a:pt x="0" y="200"/>
                    </a:lnTo>
                    <a:lnTo>
                      <a:pt x="0" y="182"/>
                    </a:lnTo>
                    <a:lnTo>
                      <a:pt x="22" y="178"/>
                    </a:lnTo>
                    <a:lnTo>
                      <a:pt x="17" y="0"/>
                    </a:lnTo>
                    <a:lnTo>
                      <a:pt x="34" y="0"/>
                    </a:lnTo>
                    <a:close/>
                  </a:path>
                </a:pathLst>
              </a:custGeom>
              <a:solidFill>
                <a:srgbClr val="000000"/>
              </a:solidFill>
              <a:ln w="9525">
                <a:noFill/>
                <a:round/>
                <a:headEnd/>
                <a:tailEnd/>
              </a:ln>
            </p:spPr>
            <p:txBody>
              <a:bodyPr/>
              <a:lstStyle/>
              <a:p>
                <a:endParaRPr lang="en-US" dirty="0"/>
              </a:p>
            </p:txBody>
          </p:sp>
          <p:sp>
            <p:nvSpPr>
              <p:cNvPr id="6508" name="Freeform 144"/>
              <p:cNvSpPr>
                <a:spLocks noChangeAspect="1"/>
              </p:cNvSpPr>
              <p:nvPr/>
            </p:nvSpPr>
            <p:spPr bwMode="auto">
              <a:xfrm>
                <a:off x="1093" y="1860"/>
                <a:ext cx="69" cy="338"/>
              </a:xfrm>
              <a:custGeom>
                <a:avLst/>
                <a:gdLst>
                  <a:gd name="T0" fmla="*/ 69 w 69"/>
                  <a:gd name="T1" fmla="*/ 18 h 338"/>
                  <a:gd name="T2" fmla="*/ 18 w 69"/>
                  <a:gd name="T3" fmla="*/ 18 h 338"/>
                  <a:gd name="T4" fmla="*/ 26 w 69"/>
                  <a:gd name="T5" fmla="*/ 338 h 338"/>
                  <a:gd name="T6" fmla="*/ 9 w 69"/>
                  <a:gd name="T7" fmla="*/ 338 h 338"/>
                  <a:gd name="T8" fmla="*/ 0 w 69"/>
                  <a:gd name="T9" fmla="*/ 9 h 338"/>
                  <a:gd name="T10" fmla="*/ 9 w 69"/>
                  <a:gd name="T11" fmla="*/ 0 h 338"/>
                  <a:gd name="T12" fmla="*/ 69 w 69"/>
                  <a:gd name="T13" fmla="*/ 0 h 338"/>
                  <a:gd name="T14" fmla="*/ 69 w 69"/>
                  <a:gd name="T15" fmla="*/ 18 h 338"/>
                  <a:gd name="T16" fmla="*/ 0 60000 65536"/>
                  <a:gd name="T17" fmla="*/ 0 60000 65536"/>
                  <a:gd name="T18" fmla="*/ 0 60000 65536"/>
                  <a:gd name="T19" fmla="*/ 0 60000 65536"/>
                  <a:gd name="T20" fmla="*/ 0 60000 65536"/>
                  <a:gd name="T21" fmla="*/ 0 60000 65536"/>
                  <a:gd name="T22" fmla="*/ 0 60000 65536"/>
                  <a:gd name="T23" fmla="*/ 0 60000 65536"/>
                  <a:gd name="T24" fmla="*/ 0 w 69"/>
                  <a:gd name="T25" fmla="*/ 0 h 338"/>
                  <a:gd name="T26" fmla="*/ 69 w 69"/>
                  <a:gd name="T27" fmla="*/ 338 h 3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9" h="338">
                    <a:moveTo>
                      <a:pt x="69" y="18"/>
                    </a:moveTo>
                    <a:lnTo>
                      <a:pt x="18" y="18"/>
                    </a:lnTo>
                    <a:lnTo>
                      <a:pt x="26" y="338"/>
                    </a:lnTo>
                    <a:lnTo>
                      <a:pt x="9" y="338"/>
                    </a:lnTo>
                    <a:lnTo>
                      <a:pt x="0" y="9"/>
                    </a:lnTo>
                    <a:lnTo>
                      <a:pt x="9" y="0"/>
                    </a:lnTo>
                    <a:lnTo>
                      <a:pt x="69" y="0"/>
                    </a:lnTo>
                    <a:lnTo>
                      <a:pt x="69" y="18"/>
                    </a:lnTo>
                    <a:close/>
                  </a:path>
                </a:pathLst>
              </a:custGeom>
              <a:solidFill>
                <a:srgbClr val="000000"/>
              </a:solidFill>
              <a:ln w="9525">
                <a:noFill/>
                <a:round/>
                <a:headEnd/>
                <a:tailEnd/>
              </a:ln>
            </p:spPr>
            <p:txBody>
              <a:bodyPr/>
              <a:lstStyle/>
              <a:p>
                <a:endParaRPr lang="en-US" dirty="0"/>
              </a:p>
            </p:txBody>
          </p:sp>
          <p:sp>
            <p:nvSpPr>
              <p:cNvPr id="6509" name="Freeform 145"/>
              <p:cNvSpPr>
                <a:spLocks noChangeAspect="1"/>
              </p:cNvSpPr>
              <p:nvPr/>
            </p:nvSpPr>
            <p:spPr bwMode="auto">
              <a:xfrm>
                <a:off x="1093" y="2189"/>
                <a:ext cx="26" cy="18"/>
              </a:xfrm>
              <a:custGeom>
                <a:avLst/>
                <a:gdLst>
                  <a:gd name="T0" fmla="*/ 26 w 26"/>
                  <a:gd name="T1" fmla="*/ 9 h 18"/>
                  <a:gd name="T2" fmla="*/ 18 w 26"/>
                  <a:gd name="T3" fmla="*/ 18 h 18"/>
                  <a:gd name="T4" fmla="*/ 0 w 26"/>
                  <a:gd name="T5" fmla="*/ 18 h 18"/>
                  <a:gd name="T6" fmla="*/ 0 w 26"/>
                  <a:gd name="T7" fmla="*/ 0 h 18"/>
                  <a:gd name="T8" fmla="*/ 18 w 26"/>
                  <a:gd name="T9" fmla="*/ 0 h 18"/>
                  <a:gd name="T10" fmla="*/ 26 w 26"/>
                  <a:gd name="T11" fmla="*/ 9 h 18"/>
                  <a:gd name="T12" fmla="*/ 0 60000 65536"/>
                  <a:gd name="T13" fmla="*/ 0 60000 65536"/>
                  <a:gd name="T14" fmla="*/ 0 60000 65536"/>
                  <a:gd name="T15" fmla="*/ 0 60000 65536"/>
                  <a:gd name="T16" fmla="*/ 0 60000 65536"/>
                  <a:gd name="T17" fmla="*/ 0 60000 65536"/>
                  <a:gd name="T18" fmla="*/ 0 w 26"/>
                  <a:gd name="T19" fmla="*/ 0 h 18"/>
                  <a:gd name="T20" fmla="*/ 26 w 26"/>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6" h="18">
                    <a:moveTo>
                      <a:pt x="26" y="9"/>
                    </a:moveTo>
                    <a:lnTo>
                      <a:pt x="18" y="18"/>
                    </a:lnTo>
                    <a:lnTo>
                      <a:pt x="0" y="18"/>
                    </a:lnTo>
                    <a:lnTo>
                      <a:pt x="0" y="0"/>
                    </a:lnTo>
                    <a:lnTo>
                      <a:pt x="18" y="0"/>
                    </a:lnTo>
                    <a:lnTo>
                      <a:pt x="26" y="9"/>
                    </a:lnTo>
                    <a:close/>
                  </a:path>
                </a:pathLst>
              </a:custGeom>
              <a:solidFill>
                <a:srgbClr val="000000"/>
              </a:solidFill>
              <a:ln w="9525">
                <a:noFill/>
                <a:round/>
                <a:headEnd/>
                <a:tailEnd/>
              </a:ln>
            </p:spPr>
            <p:txBody>
              <a:bodyPr/>
              <a:lstStyle/>
              <a:p>
                <a:endParaRPr lang="en-US" dirty="0"/>
              </a:p>
            </p:txBody>
          </p:sp>
          <p:sp>
            <p:nvSpPr>
              <p:cNvPr id="6510" name="Freeform 146"/>
              <p:cNvSpPr>
                <a:spLocks noChangeAspect="1"/>
              </p:cNvSpPr>
              <p:nvPr/>
            </p:nvSpPr>
            <p:spPr bwMode="auto">
              <a:xfrm>
                <a:off x="1128" y="1531"/>
                <a:ext cx="47" cy="173"/>
              </a:xfrm>
              <a:custGeom>
                <a:avLst/>
                <a:gdLst>
                  <a:gd name="T0" fmla="*/ 43 w 47"/>
                  <a:gd name="T1" fmla="*/ 0 h 173"/>
                  <a:gd name="T2" fmla="*/ 47 w 47"/>
                  <a:gd name="T3" fmla="*/ 164 h 173"/>
                  <a:gd name="T4" fmla="*/ 39 w 47"/>
                  <a:gd name="T5" fmla="*/ 173 h 173"/>
                  <a:gd name="T6" fmla="*/ 0 w 47"/>
                  <a:gd name="T7" fmla="*/ 173 h 173"/>
                  <a:gd name="T8" fmla="*/ 0 w 47"/>
                  <a:gd name="T9" fmla="*/ 155 h 173"/>
                  <a:gd name="T10" fmla="*/ 30 w 47"/>
                  <a:gd name="T11" fmla="*/ 155 h 173"/>
                  <a:gd name="T12" fmla="*/ 26 w 47"/>
                  <a:gd name="T13" fmla="*/ 0 h 173"/>
                  <a:gd name="T14" fmla="*/ 43 w 47"/>
                  <a:gd name="T15" fmla="*/ 0 h 173"/>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173"/>
                  <a:gd name="T26" fmla="*/ 47 w 47"/>
                  <a:gd name="T27" fmla="*/ 173 h 1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173">
                    <a:moveTo>
                      <a:pt x="43" y="0"/>
                    </a:moveTo>
                    <a:lnTo>
                      <a:pt x="47" y="164"/>
                    </a:lnTo>
                    <a:lnTo>
                      <a:pt x="39" y="173"/>
                    </a:lnTo>
                    <a:lnTo>
                      <a:pt x="0" y="173"/>
                    </a:lnTo>
                    <a:lnTo>
                      <a:pt x="0" y="155"/>
                    </a:lnTo>
                    <a:lnTo>
                      <a:pt x="30" y="155"/>
                    </a:lnTo>
                    <a:lnTo>
                      <a:pt x="26" y="0"/>
                    </a:lnTo>
                    <a:lnTo>
                      <a:pt x="43" y="0"/>
                    </a:lnTo>
                    <a:close/>
                  </a:path>
                </a:pathLst>
              </a:custGeom>
              <a:solidFill>
                <a:srgbClr val="000000"/>
              </a:solidFill>
              <a:ln w="9525">
                <a:noFill/>
                <a:round/>
                <a:headEnd/>
                <a:tailEnd/>
              </a:ln>
            </p:spPr>
            <p:txBody>
              <a:bodyPr/>
              <a:lstStyle/>
              <a:p>
                <a:endParaRPr lang="en-US" dirty="0"/>
              </a:p>
            </p:txBody>
          </p:sp>
          <p:sp>
            <p:nvSpPr>
              <p:cNvPr id="6511" name="Freeform 147"/>
              <p:cNvSpPr>
                <a:spLocks noChangeAspect="1"/>
              </p:cNvSpPr>
              <p:nvPr/>
            </p:nvSpPr>
            <p:spPr bwMode="auto">
              <a:xfrm>
                <a:off x="1154" y="1784"/>
                <a:ext cx="47" cy="183"/>
              </a:xfrm>
              <a:custGeom>
                <a:avLst/>
                <a:gdLst>
                  <a:gd name="T0" fmla="*/ 47 w 47"/>
                  <a:gd name="T1" fmla="*/ 18 h 183"/>
                  <a:gd name="T2" fmla="*/ 17 w 47"/>
                  <a:gd name="T3" fmla="*/ 18 h 183"/>
                  <a:gd name="T4" fmla="*/ 21 w 47"/>
                  <a:gd name="T5" fmla="*/ 183 h 183"/>
                  <a:gd name="T6" fmla="*/ 4 w 47"/>
                  <a:gd name="T7" fmla="*/ 183 h 183"/>
                  <a:gd name="T8" fmla="*/ 0 w 47"/>
                  <a:gd name="T9" fmla="*/ 9 h 183"/>
                  <a:gd name="T10" fmla="*/ 8 w 47"/>
                  <a:gd name="T11" fmla="*/ 0 h 183"/>
                  <a:gd name="T12" fmla="*/ 47 w 47"/>
                  <a:gd name="T13" fmla="*/ 0 h 183"/>
                  <a:gd name="T14" fmla="*/ 47 w 47"/>
                  <a:gd name="T15" fmla="*/ 18 h 183"/>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183"/>
                  <a:gd name="T26" fmla="*/ 47 w 47"/>
                  <a:gd name="T27" fmla="*/ 183 h 18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183">
                    <a:moveTo>
                      <a:pt x="47" y="18"/>
                    </a:moveTo>
                    <a:lnTo>
                      <a:pt x="17" y="18"/>
                    </a:lnTo>
                    <a:lnTo>
                      <a:pt x="21" y="183"/>
                    </a:lnTo>
                    <a:lnTo>
                      <a:pt x="4" y="183"/>
                    </a:lnTo>
                    <a:lnTo>
                      <a:pt x="0" y="9"/>
                    </a:lnTo>
                    <a:lnTo>
                      <a:pt x="8" y="0"/>
                    </a:lnTo>
                    <a:lnTo>
                      <a:pt x="47" y="0"/>
                    </a:lnTo>
                    <a:lnTo>
                      <a:pt x="47" y="18"/>
                    </a:lnTo>
                    <a:close/>
                  </a:path>
                </a:pathLst>
              </a:custGeom>
              <a:solidFill>
                <a:srgbClr val="000000"/>
              </a:solidFill>
              <a:ln w="9525">
                <a:noFill/>
                <a:round/>
                <a:headEnd/>
                <a:tailEnd/>
              </a:ln>
            </p:spPr>
            <p:txBody>
              <a:bodyPr/>
              <a:lstStyle/>
              <a:p>
                <a:endParaRPr lang="en-US" dirty="0"/>
              </a:p>
            </p:txBody>
          </p:sp>
          <p:sp>
            <p:nvSpPr>
              <p:cNvPr id="6512" name="Freeform 148"/>
              <p:cNvSpPr>
                <a:spLocks noChangeAspect="1"/>
              </p:cNvSpPr>
              <p:nvPr/>
            </p:nvSpPr>
            <p:spPr bwMode="auto">
              <a:xfrm>
                <a:off x="1141" y="1945"/>
                <a:ext cx="64" cy="151"/>
              </a:xfrm>
              <a:custGeom>
                <a:avLst/>
                <a:gdLst>
                  <a:gd name="T0" fmla="*/ 60 w 64"/>
                  <a:gd name="T1" fmla="*/ 0 h 151"/>
                  <a:gd name="T2" fmla="*/ 64 w 64"/>
                  <a:gd name="T3" fmla="*/ 115 h 151"/>
                  <a:gd name="T4" fmla="*/ 56 w 64"/>
                  <a:gd name="T5" fmla="*/ 124 h 151"/>
                  <a:gd name="T6" fmla="*/ 26 w 64"/>
                  <a:gd name="T7" fmla="*/ 124 h 151"/>
                  <a:gd name="T8" fmla="*/ 17 w 64"/>
                  <a:gd name="T9" fmla="*/ 151 h 151"/>
                  <a:gd name="T10" fmla="*/ 0 w 64"/>
                  <a:gd name="T11" fmla="*/ 151 h 151"/>
                  <a:gd name="T12" fmla="*/ 8 w 64"/>
                  <a:gd name="T13" fmla="*/ 115 h 151"/>
                  <a:gd name="T14" fmla="*/ 17 w 64"/>
                  <a:gd name="T15" fmla="*/ 106 h 151"/>
                  <a:gd name="T16" fmla="*/ 47 w 64"/>
                  <a:gd name="T17" fmla="*/ 106 h 151"/>
                  <a:gd name="T18" fmla="*/ 43 w 64"/>
                  <a:gd name="T19" fmla="*/ 0 h 151"/>
                  <a:gd name="T20" fmla="*/ 60 w 64"/>
                  <a:gd name="T21" fmla="*/ 0 h 1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151"/>
                  <a:gd name="T35" fmla="*/ 64 w 64"/>
                  <a:gd name="T36" fmla="*/ 151 h 1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151">
                    <a:moveTo>
                      <a:pt x="60" y="0"/>
                    </a:moveTo>
                    <a:lnTo>
                      <a:pt x="64" y="115"/>
                    </a:lnTo>
                    <a:lnTo>
                      <a:pt x="56" y="124"/>
                    </a:lnTo>
                    <a:lnTo>
                      <a:pt x="26" y="124"/>
                    </a:lnTo>
                    <a:lnTo>
                      <a:pt x="17" y="151"/>
                    </a:lnTo>
                    <a:lnTo>
                      <a:pt x="0" y="151"/>
                    </a:lnTo>
                    <a:lnTo>
                      <a:pt x="8" y="115"/>
                    </a:lnTo>
                    <a:lnTo>
                      <a:pt x="17" y="106"/>
                    </a:lnTo>
                    <a:lnTo>
                      <a:pt x="47" y="106"/>
                    </a:lnTo>
                    <a:lnTo>
                      <a:pt x="43" y="0"/>
                    </a:lnTo>
                    <a:lnTo>
                      <a:pt x="60" y="0"/>
                    </a:lnTo>
                    <a:close/>
                  </a:path>
                </a:pathLst>
              </a:custGeom>
              <a:solidFill>
                <a:srgbClr val="000000"/>
              </a:solidFill>
              <a:ln w="9525">
                <a:noFill/>
                <a:round/>
                <a:headEnd/>
                <a:tailEnd/>
              </a:ln>
            </p:spPr>
            <p:txBody>
              <a:bodyPr/>
              <a:lstStyle/>
              <a:p>
                <a:endParaRPr lang="en-US" dirty="0"/>
              </a:p>
            </p:txBody>
          </p:sp>
          <p:sp>
            <p:nvSpPr>
              <p:cNvPr id="6513" name="Freeform 149"/>
              <p:cNvSpPr>
                <a:spLocks noChangeAspect="1"/>
              </p:cNvSpPr>
              <p:nvPr/>
            </p:nvSpPr>
            <p:spPr bwMode="auto">
              <a:xfrm>
                <a:off x="1158" y="2087"/>
                <a:ext cx="82" cy="231"/>
              </a:xfrm>
              <a:custGeom>
                <a:avLst/>
                <a:gdLst>
                  <a:gd name="T0" fmla="*/ 0 w 82"/>
                  <a:gd name="T1" fmla="*/ 0 h 231"/>
                  <a:gd name="T2" fmla="*/ 39 w 82"/>
                  <a:gd name="T3" fmla="*/ 0 h 231"/>
                  <a:gd name="T4" fmla="*/ 47 w 82"/>
                  <a:gd name="T5" fmla="*/ 9 h 231"/>
                  <a:gd name="T6" fmla="*/ 52 w 82"/>
                  <a:gd name="T7" fmla="*/ 214 h 231"/>
                  <a:gd name="T8" fmla="*/ 82 w 82"/>
                  <a:gd name="T9" fmla="*/ 214 h 231"/>
                  <a:gd name="T10" fmla="*/ 82 w 82"/>
                  <a:gd name="T11" fmla="*/ 231 h 231"/>
                  <a:gd name="T12" fmla="*/ 43 w 82"/>
                  <a:gd name="T13" fmla="*/ 231 h 231"/>
                  <a:gd name="T14" fmla="*/ 34 w 82"/>
                  <a:gd name="T15" fmla="*/ 222 h 231"/>
                  <a:gd name="T16" fmla="*/ 30 w 82"/>
                  <a:gd name="T17" fmla="*/ 18 h 231"/>
                  <a:gd name="T18" fmla="*/ 0 w 82"/>
                  <a:gd name="T19" fmla="*/ 18 h 231"/>
                  <a:gd name="T20" fmla="*/ 0 w 82"/>
                  <a:gd name="T21" fmla="*/ 0 h 2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231"/>
                  <a:gd name="T35" fmla="*/ 82 w 82"/>
                  <a:gd name="T36" fmla="*/ 231 h 2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231">
                    <a:moveTo>
                      <a:pt x="0" y="0"/>
                    </a:moveTo>
                    <a:lnTo>
                      <a:pt x="39" y="0"/>
                    </a:lnTo>
                    <a:lnTo>
                      <a:pt x="47" y="9"/>
                    </a:lnTo>
                    <a:lnTo>
                      <a:pt x="52" y="214"/>
                    </a:lnTo>
                    <a:lnTo>
                      <a:pt x="82" y="214"/>
                    </a:lnTo>
                    <a:lnTo>
                      <a:pt x="82" y="231"/>
                    </a:lnTo>
                    <a:lnTo>
                      <a:pt x="43" y="231"/>
                    </a:lnTo>
                    <a:lnTo>
                      <a:pt x="34" y="222"/>
                    </a:lnTo>
                    <a:lnTo>
                      <a:pt x="30" y="18"/>
                    </a:lnTo>
                    <a:lnTo>
                      <a:pt x="0" y="18"/>
                    </a:lnTo>
                    <a:lnTo>
                      <a:pt x="0" y="0"/>
                    </a:lnTo>
                    <a:close/>
                  </a:path>
                </a:pathLst>
              </a:custGeom>
              <a:solidFill>
                <a:srgbClr val="000000"/>
              </a:solidFill>
              <a:ln w="9525">
                <a:noFill/>
                <a:round/>
                <a:headEnd/>
                <a:tailEnd/>
              </a:ln>
            </p:spPr>
            <p:txBody>
              <a:bodyPr/>
              <a:lstStyle/>
              <a:p>
                <a:endParaRPr lang="en-US" dirty="0"/>
              </a:p>
            </p:txBody>
          </p:sp>
          <p:sp>
            <p:nvSpPr>
              <p:cNvPr id="6514" name="Freeform 150"/>
              <p:cNvSpPr>
                <a:spLocks noChangeAspect="1"/>
              </p:cNvSpPr>
              <p:nvPr/>
            </p:nvSpPr>
            <p:spPr bwMode="auto">
              <a:xfrm>
                <a:off x="1132" y="2136"/>
                <a:ext cx="39" cy="147"/>
              </a:xfrm>
              <a:custGeom>
                <a:avLst/>
                <a:gdLst>
                  <a:gd name="T0" fmla="*/ 35 w 39"/>
                  <a:gd name="T1" fmla="*/ 0 h 147"/>
                  <a:gd name="T2" fmla="*/ 39 w 39"/>
                  <a:gd name="T3" fmla="*/ 133 h 147"/>
                  <a:gd name="T4" fmla="*/ 30 w 39"/>
                  <a:gd name="T5" fmla="*/ 142 h 147"/>
                  <a:gd name="T6" fmla="*/ 0 w 39"/>
                  <a:gd name="T7" fmla="*/ 147 h 147"/>
                  <a:gd name="T8" fmla="*/ 0 w 39"/>
                  <a:gd name="T9" fmla="*/ 129 h 147"/>
                  <a:gd name="T10" fmla="*/ 22 w 39"/>
                  <a:gd name="T11" fmla="*/ 124 h 147"/>
                  <a:gd name="T12" fmla="*/ 17 w 39"/>
                  <a:gd name="T13" fmla="*/ 0 h 147"/>
                  <a:gd name="T14" fmla="*/ 35 w 39"/>
                  <a:gd name="T15" fmla="*/ 0 h 147"/>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147"/>
                  <a:gd name="T26" fmla="*/ 39 w 39"/>
                  <a:gd name="T27" fmla="*/ 147 h 1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147">
                    <a:moveTo>
                      <a:pt x="35" y="0"/>
                    </a:moveTo>
                    <a:lnTo>
                      <a:pt x="39" y="133"/>
                    </a:lnTo>
                    <a:lnTo>
                      <a:pt x="30" y="142"/>
                    </a:lnTo>
                    <a:lnTo>
                      <a:pt x="0" y="147"/>
                    </a:lnTo>
                    <a:lnTo>
                      <a:pt x="0" y="129"/>
                    </a:lnTo>
                    <a:lnTo>
                      <a:pt x="22" y="124"/>
                    </a:lnTo>
                    <a:lnTo>
                      <a:pt x="17" y="0"/>
                    </a:lnTo>
                    <a:lnTo>
                      <a:pt x="35" y="0"/>
                    </a:lnTo>
                    <a:close/>
                  </a:path>
                </a:pathLst>
              </a:custGeom>
              <a:solidFill>
                <a:srgbClr val="000000"/>
              </a:solidFill>
              <a:ln w="9525">
                <a:noFill/>
                <a:round/>
                <a:headEnd/>
                <a:tailEnd/>
              </a:ln>
            </p:spPr>
            <p:txBody>
              <a:bodyPr/>
              <a:lstStyle/>
              <a:p>
                <a:endParaRPr lang="en-US" dirty="0"/>
              </a:p>
            </p:txBody>
          </p:sp>
          <p:sp>
            <p:nvSpPr>
              <p:cNvPr id="6515" name="Freeform 151"/>
              <p:cNvSpPr>
                <a:spLocks noChangeAspect="1"/>
              </p:cNvSpPr>
              <p:nvPr/>
            </p:nvSpPr>
            <p:spPr bwMode="auto">
              <a:xfrm>
                <a:off x="1192" y="1549"/>
                <a:ext cx="69" cy="342"/>
              </a:xfrm>
              <a:custGeom>
                <a:avLst/>
                <a:gdLst>
                  <a:gd name="T0" fmla="*/ 69 w 69"/>
                  <a:gd name="T1" fmla="*/ 17 h 342"/>
                  <a:gd name="T2" fmla="*/ 30 w 69"/>
                  <a:gd name="T3" fmla="*/ 17 h 342"/>
                  <a:gd name="T4" fmla="*/ 39 w 69"/>
                  <a:gd name="T5" fmla="*/ 333 h 342"/>
                  <a:gd name="T6" fmla="*/ 30 w 69"/>
                  <a:gd name="T7" fmla="*/ 342 h 342"/>
                  <a:gd name="T8" fmla="*/ 0 w 69"/>
                  <a:gd name="T9" fmla="*/ 342 h 342"/>
                  <a:gd name="T10" fmla="*/ 0 w 69"/>
                  <a:gd name="T11" fmla="*/ 324 h 342"/>
                  <a:gd name="T12" fmla="*/ 22 w 69"/>
                  <a:gd name="T13" fmla="*/ 324 h 342"/>
                  <a:gd name="T14" fmla="*/ 13 w 69"/>
                  <a:gd name="T15" fmla="*/ 8 h 342"/>
                  <a:gd name="T16" fmla="*/ 22 w 69"/>
                  <a:gd name="T17" fmla="*/ 0 h 342"/>
                  <a:gd name="T18" fmla="*/ 69 w 69"/>
                  <a:gd name="T19" fmla="*/ 0 h 342"/>
                  <a:gd name="T20" fmla="*/ 69 w 69"/>
                  <a:gd name="T21" fmla="*/ 17 h 3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342"/>
                  <a:gd name="T35" fmla="*/ 69 w 69"/>
                  <a:gd name="T36" fmla="*/ 342 h 3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342">
                    <a:moveTo>
                      <a:pt x="69" y="17"/>
                    </a:moveTo>
                    <a:lnTo>
                      <a:pt x="30" y="17"/>
                    </a:lnTo>
                    <a:lnTo>
                      <a:pt x="39" y="333"/>
                    </a:lnTo>
                    <a:lnTo>
                      <a:pt x="30" y="342"/>
                    </a:lnTo>
                    <a:lnTo>
                      <a:pt x="0" y="342"/>
                    </a:lnTo>
                    <a:lnTo>
                      <a:pt x="0" y="324"/>
                    </a:lnTo>
                    <a:lnTo>
                      <a:pt x="22" y="324"/>
                    </a:lnTo>
                    <a:lnTo>
                      <a:pt x="13" y="8"/>
                    </a:lnTo>
                    <a:lnTo>
                      <a:pt x="22" y="0"/>
                    </a:lnTo>
                    <a:lnTo>
                      <a:pt x="69" y="0"/>
                    </a:lnTo>
                    <a:lnTo>
                      <a:pt x="69" y="17"/>
                    </a:lnTo>
                    <a:close/>
                  </a:path>
                </a:pathLst>
              </a:custGeom>
              <a:solidFill>
                <a:srgbClr val="000000"/>
              </a:solidFill>
              <a:ln w="9525">
                <a:noFill/>
                <a:round/>
                <a:headEnd/>
                <a:tailEnd/>
              </a:ln>
            </p:spPr>
            <p:txBody>
              <a:bodyPr/>
              <a:lstStyle/>
              <a:p>
                <a:endParaRPr lang="en-US" dirty="0"/>
              </a:p>
            </p:txBody>
          </p:sp>
          <p:sp>
            <p:nvSpPr>
              <p:cNvPr id="6516" name="Freeform 152"/>
              <p:cNvSpPr>
                <a:spLocks noChangeAspect="1"/>
              </p:cNvSpPr>
              <p:nvPr/>
            </p:nvSpPr>
            <p:spPr bwMode="auto">
              <a:xfrm>
                <a:off x="1244" y="1602"/>
                <a:ext cx="39" cy="129"/>
              </a:xfrm>
              <a:custGeom>
                <a:avLst/>
                <a:gdLst>
                  <a:gd name="T0" fmla="*/ 0 w 39"/>
                  <a:gd name="T1" fmla="*/ 0 h 129"/>
                  <a:gd name="T2" fmla="*/ 30 w 39"/>
                  <a:gd name="T3" fmla="*/ 0 h 129"/>
                  <a:gd name="T4" fmla="*/ 39 w 39"/>
                  <a:gd name="T5" fmla="*/ 9 h 129"/>
                  <a:gd name="T6" fmla="*/ 39 w 39"/>
                  <a:gd name="T7" fmla="*/ 129 h 129"/>
                  <a:gd name="T8" fmla="*/ 21 w 39"/>
                  <a:gd name="T9" fmla="*/ 129 h 129"/>
                  <a:gd name="T10" fmla="*/ 21 w 39"/>
                  <a:gd name="T11" fmla="*/ 18 h 129"/>
                  <a:gd name="T12" fmla="*/ 0 w 39"/>
                  <a:gd name="T13" fmla="*/ 18 h 129"/>
                  <a:gd name="T14" fmla="*/ 0 w 39"/>
                  <a:gd name="T15" fmla="*/ 0 h 129"/>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129"/>
                  <a:gd name="T26" fmla="*/ 39 w 39"/>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129">
                    <a:moveTo>
                      <a:pt x="0" y="0"/>
                    </a:moveTo>
                    <a:lnTo>
                      <a:pt x="30" y="0"/>
                    </a:lnTo>
                    <a:lnTo>
                      <a:pt x="39" y="9"/>
                    </a:lnTo>
                    <a:lnTo>
                      <a:pt x="39" y="129"/>
                    </a:lnTo>
                    <a:lnTo>
                      <a:pt x="21" y="129"/>
                    </a:lnTo>
                    <a:lnTo>
                      <a:pt x="21" y="18"/>
                    </a:lnTo>
                    <a:lnTo>
                      <a:pt x="0" y="18"/>
                    </a:lnTo>
                    <a:lnTo>
                      <a:pt x="0" y="0"/>
                    </a:lnTo>
                    <a:close/>
                  </a:path>
                </a:pathLst>
              </a:custGeom>
              <a:solidFill>
                <a:srgbClr val="000000"/>
              </a:solidFill>
              <a:ln w="9525">
                <a:noFill/>
                <a:round/>
                <a:headEnd/>
                <a:tailEnd/>
              </a:ln>
            </p:spPr>
            <p:txBody>
              <a:bodyPr/>
              <a:lstStyle/>
              <a:p>
                <a:endParaRPr lang="en-US" dirty="0"/>
              </a:p>
            </p:txBody>
          </p:sp>
          <p:sp>
            <p:nvSpPr>
              <p:cNvPr id="6517" name="Freeform 153"/>
              <p:cNvSpPr>
                <a:spLocks noChangeAspect="1"/>
              </p:cNvSpPr>
              <p:nvPr/>
            </p:nvSpPr>
            <p:spPr bwMode="auto">
              <a:xfrm>
                <a:off x="1240" y="1784"/>
                <a:ext cx="47" cy="116"/>
              </a:xfrm>
              <a:custGeom>
                <a:avLst/>
                <a:gdLst>
                  <a:gd name="T0" fmla="*/ 47 w 47"/>
                  <a:gd name="T1" fmla="*/ 18 h 116"/>
                  <a:gd name="T2" fmla="*/ 17 w 47"/>
                  <a:gd name="T3" fmla="*/ 18 h 116"/>
                  <a:gd name="T4" fmla="*/ 17 w 47"/>
                  <a:gd name="T5" fmla="*/ 116 h 116"/>
                  <a:gd name="T6" fmla="*/ 0 w 47"/>
                  <a:gd name="T7" fmla="*/ 116 h 116"/>
                  <a:gd name="T8" fmla="*/ 0 w 47"/>
                  <a:gd name="T9" fmla="*/ 9 h 116"/>
                  <a:gd name="T10" fmla="*/ 8 w 47"/>
                  <a:gd name="T11" fmla="*/ 0 h 116"/>
                  <a:gd name="T12" fmla="*/ 47 w 47"/>
                  <a:gd name="T13" fmla="*/ 0 h 116"/>
                  <a:gd name="T14" fmla="*/ 47 w 47"/>
                  <a:gd name="T15" fmla="*/ 18 h 116"/>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116"/>
                  <a:gd name="T26" fmla="*/ 47 w 47"/>
                  <a:gd name="T27" fmla="*/ 116 h 1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116">
                    <a:moveTo>
                      <a:pt x="47" y="18"/>
                    </a:moveTo>
                    <a:lnTo>
                      <a:pt x="17" y="18"/>
                    </a:lnTo>
                    <a:lnTo>
                      <a:pt x="17" y="116"/>
                    </a:lnTo>
                    <a:lnTo>
                      <a:pt x="0" y="116"/>
                    </a:lnTo>
                    <a:lnTo>
                      <a:pt x="0" y="9"/>
                    </a:lnTo>
                    <a:lnTo>
                      <a:pt x="8" y="0"/>
                    </a:lnTo>
                    <a:lnTo>
                      <a:pt x="47" y="0"/>
                    </a:lnTo>
                    <a:lnTo>
                      <a:pt x="47" y="18"/>
                    </a:lnTo>
                    <a:close/>
                  </a:path>
                </a:pathLst>
              </a:custGeom>
              <a:solidFill>
                <a:srgbClr val="000000"/>
              </a:solidFill>
              <a:ln w="9525">
                <a:noFill/>
                <a:round/>
                <a:headEnd/>
                <a:tailEnd/>
              </a:ln>
            </p:spPr>
            <p:txBody>
              <a:bodyPr/>
              <a:lstStyle/>
              <a:p>
                <a:endParaRPr lang="en-US" dirty="0"/>
              </a:p>
            </p:txBody>
          </p:sp>
          <p:sp>
            <p:nvSpPr>
              <p:cNvPr id="6518" name="Freeform 154"/>
              <p:cNvSpPr>
                <a:spLocks noChangeAspect="1"/>
              </p:cNvSpPr>
              <p:nvPr/>
            </p:nvSpPr>
            <p:spPr bwMode="auto">
              <a:xfrm>
                <a:off x="1235" y="2002"/>
                <a:ext cx="65" cy="147"/>
              </a:xfrm>
              <a:custGeom>
                <a:avLst/>
                <a:gdLst>
                  <a:gd name="T0" fmla="*/ 65 w 65"/>
                  <a:gd name="T1" fmla="*/ 18 h 147"/>
                  <a:gd name="T2" fmla="*/ 18 w 65"/>
                  <a:gd name="T3" fmla="*/ 18 h 147"/>
                  <a:gd name="T4" fmla="*/ 22 w 65"/>
                  <a:gd name="T5" fmla="*/ 129 h 147"/>
                  <a:gd name="T6" fmla="*/ 39 w 65"/>
                  <a:gd name="T7" fmla="*/ 129 h 147"/>
                  <a:gd name="T8" fmla="*/ 39 w 65"/>
                  <a:gd name="T9" fmla="*/ 147 h 147"/>
                  <a:gd name="T10" fmla="*/ 13 w 65"/>
                  <a:gd name="T11" fmla="*/ 147 h 147"/>
                  <a:gd name="T12" fmla="*/ 5 w 65"/>
                  <a:gd name="T13" fmla="*/ 138 h 147"/>
                  <a:gd name="T14" fmla="*/ 0 w 65"/>
                  <a:gd name="T15" fmla="*/ 9 h 147"/>
                  <a:gd name="T16" fmla="*/ 9 w 65"/>
                  <a:gd name="T17" fmla="*/ 0 h 147"/>
                  <a:gd name="T18" fmla="*/ 65 w 65"/>
                  <a:gd name="T19" fmla="*/ 0 h 147"/>
                  <a:gd name="T20" fmla="*/ 65 w 65"/>
                  <a:gd name="T21" fmla="*/ 18 h 1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
                  <a:gd name="T34" fmla="*/ 0 h 147"/>
                  <a:gd name="T35" fmla="*/ 65 w 65"/>
                  <a:gd name="T36" fmla="*/ 147 h 1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 h="147">
                    <a:moveTo>
                      <a:pt x="65" y="18"/>
                    </a:moveTo>
                    <a:lnTo>
                      <a:pt x="18" y="18"/>
                    </a:lnTo>
                    <a:lnTo>
                      <a:pt x="22" y="129"/>
                    </a:lnTo>
                    <a:lnTo>
                      <a:pt x="39" y="129"/>
                    </a:lnTo>
                    <a:lnTo>
                      <a:pt x="39" y="147"/>
                    </a:lnTo>
                    <a:lnTo>
                      <a:pt x="13" y="147"/>
                    </a:lnTo>
                    <a:lnTo>
                      <a:pt x="5" y="138"/>
                    </a:lnTo>
                    <a:lnTo>
                      <a:pt x="0" y="9"/>
                    </a:lnTo>
                    <a:lnTo>
                      <a:pt x="9" y="0"/>
                    </a:lnTo>
                    <a:lnTo>
                      <a:pt x="65" y="0"/>
                    </a:lnTo>
                    <a:lnTo>
                      <a:pt x="65" y="18"/>
                    </a:lnTo>
                    <a:close/>
                  </a:path>
                </a:pathLst>
              </a:custGeom>
              <a:solidFill>
                <a:srgbClr val="000000"/>
              </a:solidFill>
              <a:ln w="9525">
                <a:noFill/>
                <a:round/>
                <a:headEnd/>
                <a:tailEnd/>
              </a:ln>
            </p:spPr>
            <p:txBody>
              <a:bodyPr/>
              <a:lstStyle/>
              <a:p>
                <a:endParaRPr lang="en-US" dirty="0"/>
              </a:p>
            </p:txBody>
          </p:sp>
          <p:sp>
            <p:nvSpPr>
              <p:cNvPr id="6519" name="Freeform 155"/>
              <p:cNvSpPr>
                <a:spLocks noChangeAspect="1"/>
              </p:cNvSpPr>
              <p:nvPr/>
            </p:nvSpPr>
            <p:spPr bwMode="auto">
              <a:xfrm>
                <a:off x="1210" y="2167"/>
                <a:ext cx="38" cy="36"/>
              </a:xfrm>
              <a:custGeom>
                <a:avLst/>
                <a:gdLst>
                  <a:gd name="T0" fmla="*/ 12 w 38"/>
                  <a:gd name="T1" fmla="*/ 0 h 36"/>
                  <a:gd name="T2" fmla="*/ 21 w 38"/>
                  <a:gd name="T3" fmla="*/ 9 h 36"/>
                  <a:gd name="T4" fmla="*/ 25 w 38"/>
                  <a:gd name="T5" fmla="*/ 13 h 36"/>
                  <a:gd name="T6" fmla="*/ 25 w 38"/>
                  <a:gd name="T7" fmla="*/ 18 h 36"/>
                  <a:gd name="T8" fmla="*/ 38 w 38"/>
                  <a:gd name="T9" fmla="*/ 18 h 36"/>
                  <a:gd name="T10" fmla="*/ 38 w 38"/>
                  <a:gd name="T11" fmla="*/ 36 h 36"/>
                  <a:gd name="T12" fmla="*/ 17 w 38"/>
                  <a:gd name="T13" fmla="*/ 36 h 36"/>
                  <a:gd name="T14" fmla="*/ 8 w 38"/>
                  <a:gd name="T15" fmla="*/ 27 h 36"/>
                  <a:gd name="T16" fmla="*/ 8 w 38"/>
                  <a:gd name="T17" fmla="*/ 22 h 36"/>
                  <a:gd name="T18" fmla="*/ 0 w 38"/>
                  <a:gd name="T19" fmla="*/ 13 h 36"/>
                  <a:gd name="T20" fmla="*/ 12 w 38"/>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
                  <a:gd name="T34" fmla="*/ 0 h 36"/>
                  <a:gd name="T35" fmla="*/ 38 w 38"/>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 h="36">
                    <a:moveTo>
                      <a:pt x="12" y="0"/>
                    </a:moveTo>
                    <a:lnTo>
                      <a:pt x="21" y="9"/>
                    </a:lnTo>
                    <a:lnTo>
                      <a:pt x="25" y="13"/>
                    </a:lnTo>
                    <a:lnTo>
                      <a:pt x="25" y="18"/>
                    </a:lnTo>
                    <a:lnTo>
                      <a:pt x="38" y="18"/>
                    </a:lnTo>
                    <a:lnTo>
                      <a:pt x="38" y="36"/>
                    </a:lnTo>
                    <a:lnTo>
                      <a:pt x="17" y="36"/>
                    </a:lnTo>
                    <a:lnTo>
                      <a:pt x="8" y="27"/>
                    </a:lnTo>
                    <a:lnTo>
                      <a:pt x="8" y="22"/>
                    </a:lnTo>
                    <a:lnTo>
                      <a:pt x="0" y="13"/>
                    </a:lnTo>
                    <a:lnTo>
                      <a:pt x="12" y="0"/>
                    </a:lnTo>
                    <a:close/>
                  </a:path>
                </a:pathLst>
              </a:custGeom>
              <a:solidFill>
                <a:srgbClr val="000000"/>
              </a:solidFill>
              <a:ln w="9525">
                <a:noFill/>
                <a:round/>
                <a:headEnd/>
                <a:tailEnd/>
              </a:ln>
            </p:spPr>
            <p:txBody>
              <a:bodyPr/>
              <a:lstStyle/>
              <a:p>
                <a:endParaRPr lang="en-US" dirty="0"/>
              </a:p>
            </p:txBody>
          </p:sp>
          <p:sp>
            <p:nvSpPr>
              <p:cNvPr id="6520" name="Freeform 156"/>
              <p:cNvSpPr>
                <a:spLocks noChangeAspect="1"/>
              </p:cNvSpPr>
              <p:nvPr/>
            </p:nvSpPr>
            <p:spPr bwMode="auto">
              <a:xfrm>
                <a:off x="1214" y="1927"/>
                <a:ext cx="86" cy="49"/>
              </a:xfrm>
              <a:custGeom>
                <a:avLst/>
                <a:gdLst>
                  <a:gd name="T0" fmla="*/ 8 w 86"/>
                  <a:gd name="T1" fmla="*/ 0 h 49"/>
                  <a:gd name="T2" fmla="*/ 39 w 86"/>
                  <a:gd name="T3" fmla="*/ 0 h 49"/>
                  <a:gd name="T4" fmla="*/ 47 w 86"/>
                  <a:gd name="T5" fmla="*/ 9 h 49"/>
                  <a:gd name="T6" fmla="*/ 47 w 86"/>
                  <a:gd name="T7" fmla="*/ 26 h 49"/>
                  <a:gd name="T8" fmla="*/ 39 w 86"/>
                  <a:gd name="T9" fmla="*/ 35 h 49"/>
                  <a:gd name="T10" fmla="*/ 17 w 86"/>
                  <a:gd name="T11" fmla="*/ 35 h 49"/>
                  <a:gd name="T12" fmla="*/ 17 w 86"/>
                  <a:gd name="T13" fmla="*/ 31 h 49"/>
                  <a:gd name="T14" fmla="*/ 86 w 86"/>
                  <a:gd name="T15" fmla="*/ 31 h 49"/>
                  <a:gd name="T16" fmla="*/ 86 w 86"/>
                  <a:gd name="T17" fmla="*/ 49 h 49"/>
                  <a:gd name="T18" fmla="*/ 8 w 86"/>
                  <a:gd name="T19" fmla="*/ 49 h 49"/>
                  <a:gd name="T20" fmla="*/ 0 w 86"/>
                  <a:gd name="T21" fmla="*/ 40 h 49"/>
                  <a:gd name="T22" fmla="*/ 0 w 86"/>
                  <a:gd name="T23" fmla="*/ 26 h 49"/>
                  <a:gd name="T24" fmla="*/ 8 w 86"/>
                  <a:gd name="T25" fmla="*/ 18 h 49"/>
                  <a:gd name="T26" fmla="*/ 30 w 86"/>
                  <a:gd name="T27" fmla="*/ 18 h 49"/>
                  <a:gd name="T28" fmla="*/ 30 w 86"/>
                  <a:gd name="T29" fmla="*/ 18 h 49"/>
                  <a:gd name="T30" fmla="*/ 8 w 86"/>
                  <a:gd name="T31" fmla="*/ 18 h 49"/>
                  <a:gd name="T32" fmla="*/ 8 w 86"/>
                  <a:gd name="T33" fmla="*/ 0 h 4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6"/>
                  <a:gd name="T52" fmla="*/ 0 h 49"/>
                  <a:gd name="T53" fmla="*/ 86 w 86"/>
                  <a:gd name="T54" fmla="*/ 49 h 4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6" h="49">
                    <a:moveTo>
                      <a:pt x="8" y="0"/>
                    </a:moveTo>
                    <a:lnTo>
                      <a:pt x="39" y="0"/>
                    </a:lnTo>
                    <a:lnTo>
                      <a:pt x="47" y="9"/>
                    </a:lnTo>
                    <a:lnTo>
                      <a:pt x="47" y="26"/>
                    </a:lnTo>
                    <a:lnTo>
                      <a:pt x="39" y="35"/>
                    </a:lnTo>
                    <a:lnTo>
                      <a:pt x="17" y="35"/>
                    </a:lnTo>
                    <a:lnTo>
                      <a:pt x="17" y="31"/>
                    </a:lnTo>
                    <a:lnTo>
                      <a:pt x="86" y="31"/>
                    </a:lnTo>
                    <a:lnTo>
                      <a:pt x="86" y="49"/>
                    </a:lnTo>
                    <a:lnTo>
                      <a:pt x="8" y="49"/>
                    </a:lnTo>
                    <a:lnTo>
                      <a:pt x="0" y="40"/>
                    </a:lnTo>
                    <a:lnTo>
                      <a:pt x="0" y="26"/>
                    </a:lnTo>
                    <a:lnTo>
                      <a:pt x="8" y="18"/>
                    </a:lnTo>
                    <a:lnTo>
                      <a:pt x="30" y="18"/>
                    </a:lnTo>
                    <a:lnTo>
                      <a:pt x="8" y="18"/>
                    </a:lnTo>
                    <a:lnTo>
                      <a:pt x="8" y="0"/>
                    </a:lnTo>
                    <a:close/>
                  </a:path>
                </a:pathLst>
              </a:custGeom>
              <a:solidFill>
                <a:srgbClr val="000000"/>
              </a:solidFill>
              <a:ln w="9525">
                <a:noFill/>
                <a:round/>
                <a:headEnd/>
                <a:tailEnd/>
              </a:ln>
            </p:spPr>
            <p:txBody>
              <a:bodyPr/>
              <a:lstStyle/>
              <a:p>
                <a:endParaRPr lang="en-US" dirty="0"/>
              </a:p>
            </p:txBody>
          </p:sp>
          <p:sp>
            <p:nvSpPr>
              <p:cNvPr id="6521" name="Freeform 157"/>
              <p:cNvSpPr>
                <a:spLocks noChangeAspect="1"/>
              </p:cNvSpPr>
              <p:nvPr/>
            </p:nvSpPr>
            <p:spPr bwMode="auto">
              <a:xfrm>
                <a:off x="1296" y="1842"/>
                <a:ext cx="55" cy="245"/>
              </a:xfrm>
              <a:custGeom>
                <a:avLst/>
                <a:gdLst>
                  <a:gd name="T0" fmla="*/ 0 w 55"/>
                  <a:gd name="T1" fmla="*/ 0 h 245"/>
                  <a:gd name="T2" fmla="*/ 43 w 55"/>
                  <a:gd name="T3" fmla="*/ 0 h 245"/>
                  <a:gd name="T4" fmla="*/ 51 w 55"/>
                  <a:gd name="T5" fmla="*/ 9 h 245"/>
                  <a:gd name="T6" fmla="*/ 55 w 55"/>
                  <a:gd name="T7" fmla="*/ 236 h 245"/>
                  <a:gd name="T8" fmla="*/ 47 w 55"/>
                  <a:gd name="T9" fmla="*/ 245 h 245"/>
                  <a:gd name="T10" fmla="*/ 17 w 55"/>
                  <a:gd name="T11" fmla="*/ 245 h 245"/>
                  <a:gd name="T12" fmla="*/ 17 w 55"/>
                  <a:gd name="T13" fmla="*/ 227 h 245"/>
                  <a:gd name="T14" fmla="*/ 38 w 55"/>
                  <a:gd name="T15" fmla="*/ 227 h 245"/>
                  <a:gd name="T16" fmla="*/ 34 w 55"/>
                  <a:gd name="T17" fmla="*/ 18 h 245"/>
                  <a:gd name="T18" fmla="*/ 0 w 55"/>
                  <a:gd name="T19" fmla="*/ 18 h 245"/>
                  <a:gd name="T20" fmla="*/ 0 w 55"/>
                  <a:gd name="T21" fmla="*/ 0 h 2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
                  <a:gd name="T34" fmla="*/ 0 h 245"/>
                  <a:gd name="T35" fmla="*/ 55 w 55"/>
                  <a:gd name="T36" fmla="*/ 245 h 2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 h="245">
                    <a:moveTo>
                      <a:pt x="0" y="0"/>
                    </a:moveTo>
                    <a:lnTo>
                      <a:pt x="43" y="0"/>
                    </a:lnTo>
                    <a:lnTo>
                      <a:pt x="51" y="9"/>
                    </a:lnTo>
                    <a:lnTo>
                      <a:pt x="55" y="236"/>
                    </a:lnTo>
                    <a:lnTo>
                      <a:pt x="47" y="245"/>
                    </a:lnTo>
                    <a:lnTo>
                      <a:pt x="17" y="245"/>
                    </a:lnTo>
                    <a:lnTo>
                      <a:pt x="17" y="227"/>
                    </a:lnTo>
                    <a:lnTo>
                      <a:pt x="38" y="227"/>
                    </a:lnTo>
                    <a:lnTo>
                      <a:pt x="34" y="18"/>
                    </a:lnTo>
                    <a:lnTo>
                      <a:pt x="0" y="18"/>
                    </a:lnTo>
                    <a:lnTo>
                      <a:pt x="0" y="0"/>
                    </a:lnTo>
                    <a:close/>
                  </a:path>
                </a:pathLst>
              </a:custGeom>
              <a:solidFill>
                <a:srgbClr val="000000"/>
              </a:solidFill>
              <a:ln w="9525">
                <a:noFill/>
                <a:round/>
                <a:headEnd/>
                <a:tailEnd/>
              </a:ln>
            </p:spPr>
            <p:txBody>
              <a:bodyPr/>
              <a:lstStyle/>
              <a:p>
                <a:endParaRPr lang="en-US" dirty="0"/>
              </a:p>
            </p:txBody>
          </p:sp>
          <p:sp>
            <p:nvSpPr>
              <p:cNvPr id="6522" name="Freeform 158"/>
              <p:cNvSpPr>
                <a:spLocks noChangeAspect="1"/>
              </p:cNvSpPr>
              <p:nvPr/>
            </p:nvSpPr>
            <p:spPr bwMode="auto">
              <a:xfrm>
                <a:off x="1248" y="1504"/>
                <a:ext cx="60" cy="89"/>
              </a:xfrm>
              <a:custGeom>
                <a:avLst/>
                <a:gdLst>
                  <a:gd name="T0" fmla="*/ 0 w 60"/>
                  <a:gd name="T1" fmla="*/ 0 h 89"/>
                  <a:gd name="T2" fmla="*/ 52 w 60"/>
                  <a:gd name="T3" fmla="*/ 0 h 89"/>
                  <a:gd name="T4" fmla="*/ 60 w 60"/>
                  <a:gd name="T5" fmla="*/ 9 h 89"/>
                  <a:gd name="T6" fmla="*/ 60 w 60"/>
                  <a:gd name="T7" fmla="*/ 89 h 89"/>
                  <a:gd name="T8" fmla="*/ 43 w 60"/>
                  <a:gd name="T9" fmla="*/ 89 h 89"/>
                  <a:gd name="T10" fmla="*/ 43 w 60"/>
                  <a:gd name="T11" fmla="*/ 18 h 89"/>
                  <a:gd name="T12" fmla="*/ 0 w 60"/>
                  <a:gd name="T13" fmla="*/ 18 h 89"/>
                  <a:gd name="T14" fmla="*/ 0 w 60"/>
                  <a:gd name="T15" fmla="*/ 0 h 89"/>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89"/>
                  <a:gd name="T26" fmla="*/ 60 w 60"/>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89">
                    <a:moveTo>
                      <a:pt x="0" y="0"/>
                    </a:moveTo>
                    <a:lnTo>
                      <a:pt x="52" y="0"/>
                    </a:lnTo>
                    <a:lnTo>
                      <a:pt x="60" y="9"/>
                    </a:lnTo>
                    <a:lnTo>
                      <a:pt x="60" y="89"/>
                    </a:lnTo>
                    <a:lnTo>
                      <a:pt x="43" y="89"/>
                    </a:lnTo>
                    <a:lnTo>
                      <a:pt x="43" y="18"/>
                    </a:lnTo>
                    <a:lnTo>
                      <a:pt x="0" y="18"/>
                    </a:lnTo>
                    <a:lnTo>
                      <a:pt x="0" y="0"/>
                    </a:lnTo>
                    <a:close/>
                  </a:path>
                </a:pathLst>
              </a:custGeom>
              <a:solidFill>
                <a:srgbClr val="000000"/>
              </a:solidFill>
              <a:ln w="9525">
                <a:noFill/>
                <a:round/>
                <a:headEnd/>
                <a:tailEnd/>
              </a:ln>
            </p:spPr>
            <p:txBody>
              <a:bodyPr/>
              <a:lstStyle/>
              <a:p>
                <a:endParaRPr lang="en-US" dirty="0"/>
              </a:p>
            </p:txBody>
          </p:sp>
          <p:sp>
            <p:nvSpPr>
              <p:cNvPr id="6523" name="Freeform 159"/>
              <p:cNvSpPr>
                <a:spLocks noChangeAspect="1"/>
              </p:cNvSpPr>
              <p:nvPr/>
            </p:nvSpPr>
            <p:spPr bwMode="auto">
              <a:xfrm>
                <a:off x="1300" y="1584"/>
                <a:ext cx="39" cy="236"/>
              </a:xfrm>
              <a:custGeom>
                <a:avLst/>
                <a:gdLst>
                  <a:gd name="T0" fmla="*/ 39 w 39"/>
                  <a:gd name="T1" fmla="*/ 18 h 236"/>
                  <a:gd name="T2" fmla="*/ 17 w 39"/>
                  <a:gd name="T3" fmla="*/ 18 h 236"/>
                  <a:gd name="T4" fmla="*/ 26 w 39"/>
                  <a:gd name="T5" fmla="*/ 236 h 236"/>
                  <a:gd name="T6" fmla="*/ 8 w 39"/>
                  <a:gd name="T7" fmla="*/ 236 h 236"/>
                  <a:gd name="T8" fmla="*/ 0 w 39"/>
                  <a:gd name="T9" fmla="*/ 9 h 236"/>
                  <a:gd name="T10" fmla="*/ 8 w 39"/>
                  <a:gd name="T11" fmla="*/ 0 h 236"/>
                  <a:gd name="T12" fmla="*/ 39 w 39"/>
                  <a:gd name="T13" fmla="*/ 0 h 236"/>
                  <a:gd name="T14" fmla="*/ 39 w 39"/>
                  <a:gd name="T15" fmla="*/ 18 h 236"/>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236"/>
                  <a:gd name="T26" fmla="*/ 39 w 39"/>
                  <a:gd name="T27" fmla="*/ 236 h 2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236">
                    <a:moveTo>
                      <a:pt x="39" y="18"/>
                    </a:moveTo>
                    <a:lnTo>
                      <a:pt x="17" y="18"/>
                    </a:lnTo>
                    <a:lnTo>
                      <a:pt x="26" y="236"/>
                    </a:lnTo>
                    <a:lnTo>
                      <a:pt x="8" y="236"/>
                    </a:lnTo>
                    <a:lnTo>
                      <a:pt x="0" y="9"/>
                    </a:lnTo>
                    <a:lnTo>
                      <a:pt x="8" y="0"/>
                    </a:lnTo>
                    <a:lnTo>
                      <a:pt x="39" y="0"/>
                    </a:lnTo>
                    <a:lnTo>
                      <a:pt x="39" y="18"/>
                    </a:lnTo>
                    <a:close/>
                  </a:path>
                </a:pathLst>
              </a:custGeom>
              <a:solidFill>
                <a:srgbClr val="000000"/>
              </a:solidFill>
              <a:ln w="9525">
                <a:noFill/>
                <a:round/>
                <a:headEnd/>
                <a:tailEnd/>
              </a:ln>
            </p:spPr>
            <p:txBody>
              <a:bodyPr/>
              <a:lstStyle/>
              <a:p>
                <a:endParaRPr lang="en-US" dirty="0"/>
              </a:p>
            </p:txBody>
          </p:sp>
          <p:sp>
            <p:nvSpPr>
              <p:cNvPr id="6524" name="Freeform 160"/>
              <p:cNvSpPr>
                <a:spLocks noChangeAspect="1"/>
              </p:cNvSpPr>
              <p:nvPr/>
            </p:nvSpPr>
            <p:spPr bwMode="auto">
              <a:xfrm>
                <a:off x="1300" y="2109"/>
                <a:ext cx="39" cy="214"/>
              </a:xfrm>
              <a:custGeom>
                <a:avLst/>
                <a:gdLst>
                  <a:gd name="T0" fmla="*/ 30 w 39"/>
                  <a:gd name="T1" fmla="*/ 0 h 214"/>
                  <a:gd name="T2" fmla="*/ 39 w 39"/>
                  <a:gd name="T3" fmla="*/ 205 h 214"/>
                  <a:gd name="T4" fmla="*/ 30 w 39"/>
                  <a:gd name="T5" fmla="*/ 214 h 214"/>
                  <a:gd name="T6" fmla="*/ 0 w 39"/>
                  <a:gd name="T7" fmla="*/ 214 h 214"/>
                  <a:gd name="T8" fmla="*/ 0 w 39"/>
                  <a:gd name="T9" fmla="*/ 196 h 214"/>
                  <a:gd name="T10" fmla="*/ 21 w 39"/>
                  <a:gd name="T11" fmla="*/ 196 h 214"/>
                  <a:gd name="T12" fmla="*/ 13 w 39"/>
                  <a:gd name="T13" fmla="*/ 0 h 214"/>
                  <a:gd name="T14" fmla="*/ 30 w 39"/>
                  <a:gd name="T15" fmla="*/ 0 h 214"/>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214"/>
                  <a:gd name="T26" fmla="*/ 39 w 39"/>
                  <a:gd name="T27" fmla="*/ 214 h 2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214">
                    <a:moveTo>
                      <a:pt x="30" y="0"/>
                    </a:moveTo>
                    <a:lnTo>
                      <a:pt x="39" y="205"/>
                    </a:lnTo>
                    <a:lnTo>
                      <a:pt x="30" y="214"/>
                    </a:lnTo>
                    <a:lnTo>
                      <a:pt x="0" y="214"/>
                    </a:lnTo>
                    <a:lnTo>
                      <a:pt x="0" y="196"/>
                    </a:lnTo>
                    <a:lnTo>
                      <a:pt x="21" y="196"/>
                    </a:lnTo>
                    <a:lnTo>
                      <a:pt x="13" y="0"/>
                    </a:lnTo>
                    <a:lnTo>
                      <a:pt x="30" y="0"/>
                    </a:lnTo>
                    <a:close/>
                  </a:path>
                </a:pathLst>
              </a:custGeom>
              <a:solidFill>
                <a:srgbClr val="000000"/>
              </a:solidFill>
              <a:ln w="9525">
                <a:noFill/>
                <a:round/>
                <a:headEnd/>
                <a:tailEnd/>
              </a:ln>
            </p:spPr>
            <p:txBody>
              <a:bodyPr/>
              <a:lstStyle/>
              <a:p>
                <a:endParaRPr lang="en-US" dirty="0"/>
              </a:p>
            </p:txBody>
          </p:sp>
          <p:sp>
            <p:nvSpPr>
              <p:cNvPr id="6525" name="Freeform 161"/>
              <p:cNvSpPr>
                <a:spLocks noChangeAspect="1"/>
              </p:cNvSpPr>
              <p:nvPr/>
            </p:nvSpPr>
            <p:spPr bwMode="auto">
              <a:xfrm>
                <a:off x="1248" y="2207"/>
                <a:ext cx="39" cy="183"/>
              </a:xfrm>
              <a:custGeom>
                <a:avLst/>
                <a:gdLst>
                  <a:gd name="T0" fmla="*/ 39 w 39"/>
                  <a:gd name="T1" fmla="*/ 18 h 183"/>
                  <a:gd name="T2" fmla="*/ 17 w 39"/>
                  <a:gd name="T3" fmla="*/ 18 h 183"/>
                  <a:gd name="T4" fmla="*/ 22 w 39"/>
                  <a:gd name="T5" fmla="*/ 183 h 183"/>
                  <a:gd name="T6" fmla="*/ 5 w 39"/>
                  <a:gd name="T7" fmla="*/ 183 h 183"/>
                  <a:gd name="T8" fmla="*/ 0 w 39"/>
                  <a:gd name="T9" fmla="*/ 9 h 183"/>
                  <a:gd name="T10" fmla="*/ 9 w 39"/>
                  <a:gd name="T11" fmla="*/ 0 h 183"/>
                  <a:gd name="T12" fmla="*/ 39 w 39"/>
                  <a:gd name="T13" fmla="*/ 0 h 183"/>
                  <a:gd name="T14" fmla="*/ 39 w 39"/>
                  <a:gd name="T15" fmla="*/ 18 h 183"/>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183"/>
                  <a:gd name="T26" fmla="*/ 39 w 39"/>
                  <a:gd name="T27" fmla="*/ 183 h 18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183">
                    <a:moveTo>
                      <a:pt x="39" y="18"/>
                    </a:moveTo>
                    <a:lnTo>
                      <a:pt x="17" y="18"/>
                    </a:lnTo>
                    <a:lnTo>
                      <a:pt x="22" y="183"/>
                    </a:lnTo>
                    <a:lnTo>
                      <a:pt x="5" y="183"/>
                    </a:lnTo>
                    <a:lnTo>
                      <a:pt x="0" y="9"/>
                    </a:lnTo>
                    <a:lnTo>
                      <a:pt x="9" y="0"/>
                    </a:lnTo>
                    <a:lnTo>
                      <a:pt x="39" y="0"/>
                    </a:lnTo>
                    <a:lnTo>
                      <a:pt x="39" y="18"/>
                    </a:lnTo>
                    <a:close/>
                  </a:path>
                </a:pathLst>
              </a:custGeom>
              <a:solidFill>
                <a:srgbClr val="000000"/>
              </a:solidFill>
              <a:ln w="9525">
                <a:noFill/>
                <a:round/>
                <a:headEnd/>
                <a:tailEnd/>
              </a:ln>
            </p:spPr>
            <p:txBody>
              <a:bodyPr/>
              <a:lstStyle/>
              <a:p>
                <a:endParaRPr lang="en-US" dirty="0"/>
              </a:p>
            </p:txBody>
          </p:sp>
          <p:sp>
            <p:nvSpPr>
              <p:cNvPr id="6526" name="Freeform 162"/>
              <p:cNvSpPr>
                <a:spLocks noChangeAspect="1"/>
              </p:cNvSpPr>
              <p:nvPr/>
            </p:nvSpPr>
            <p:spPr bwMode="auto">
              <a:xfrm>
                <a:off x="1403" y="1584"/>
                <a:ext cx="60" cy="102"/>
              </a:xfrm>
              <a:custGeom>
                <a:avLst/>
                <a:gdLst>
                  <a:gd name="T0" fmla="*/ 0 w 60"/>
                  <a:gd name="T1" fmla="*/ 0 h 102"/>
                  <a:gd name="T2" fmla="*/ 52 w 60"/>
                  <a:gd name="T3" fmla="*/ 0 h 102"/>
                  <a:gd name="T4" fmla="*/ 60 w 60"/>
                  <a:gd name="T5" fmla="*/ 9 h 102"/>
                  <a:gd name="T6" fmla="*/ 60 w 60"/>
                  <a:gd name="T7" fmla="*/ 102 h 102"/>
                  <a:gd name="T8" fmla="*/ 43 w 60"/>
                  <a:gd name="T9" fmla="*/ 102 h 102"/>
                  <a:gd name="T10" fmla="*/ 43 w 60"/>
                  <a:gd name="T11" fmla="*/ 18 h 102"/>
                  <a:gd name="T12" fmla="*/ 0 w 60"/>
                  <a:gd name="T13" fmla="*/ 18 h 102"/>
                  <a:gd name="T14" fmla="*/ 0 w 60"/>
                  <a:gd name="T15" fmla="*/ 0 h 102"/>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102"/>
                  <a:gd name="T26" fmla="*/ 60 w 60"/>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102">
                    <a:moveTo>
                      <a:pt x="0" y="0"/>
                    </a:moveTo>
                    <a:lnTo>
                      <a:pt x="52" y="0"/>
                    </a:lnTo>
                    <a:lnTo>
                      <a:pt x="60" y="9"/>
                    </a:lnTo>
                    <a:lnTo>
                      <a:pt x="60" y="102"/>
                    </a:lnTo>
                    <a:lnTo>
                      <a:pt x="43" y="102"/>
                    </a:lnTo>
                    <a:lnTo>
                      <a:pt x="43" y="18"/>
                    </a:lnTo>
                    <a:lnTo>
                      <a:pt x="0" y="18"/>
                    </a:lnTo>
                    <a:lnTo>
                      <a:pt x="0" y="0"/>
                    </a:lnTo>
                    <a:close/>
                  </a:path>
                </a:pathLst>
              </a:custGeom>
              <a:solidFill>
                <a:srgbClr val="000000"/>
              </a:solidFill>
              <a:ln w="9525">
                <a:noFill/>
                <a:round/>
                <a:headEnd/>
                <a:tailEnd/>
              </a:ln>
            </p:spPr>
            <p:txBody>
              <a:bodyPr/>
              <a:lstStyle/>
              <a:p>
                <a:endParaRPr lang="en-US" dirty="0"/>
              </a:p>
            </p:txBody>
          </p:sp>
          <p:sp>
            <p:nvSpPr>
              <p:cNvPr id="6527" name="Freeform 163"/>
              <p:cNvSpPr>
                <a:spLocks noChangeAspect="1"/>
              </p:cNvSpPr>
              <p:nvPr/>
            </p:nvSpPr>
            <p:spPr bwMode="auto">
              <a:xfrm>
                <a:off x="1364" y="1704"/>
                <a:ext cx="121" cy="241"/>
              </a:xfrm>
              <a:custGeom>
                <a:avLst/>
                <a:gdLst>
                  <a:gd name="T0" fmla="*/ 74 w 121"/>
                  <a:gd name="T1" fmla="*/ 0 h 241"/>
                  <a:gd name="T2" fmla="*/ 112 w 121"/>
                  <a:gd name="T3" fmla="*/ 0 h 241"/>
                  <a:gd name="T4" fmla="*/ 121 w 121"/>
                  <a:gd name="T5" fmla="*/ 9 h 241"/>
                  <a:gd name="T6" fmla="*/ 121 w 121"/>
                  <a:gd name="T7" fmla="*/ 40 h 241"/>
                  <a:gd name="T8" fmla="*/ 112 w 121"/>
                  <a:gd name="T9" fmla="*/ 49 h 241"/>
                  <a:gd name="T10" fmla="*/ 56 w 121"/>
                  <a:gd name="T11" fmla="*/ 45 h 241"/>
                  <a:gd name="T12" fmla="*/ 26 w 121"/>
                  <a:gd name="T13" fmla="*/ 45 h 241"/>
                  <a:gd name="T14" fmla="*/ 26 w 121"/>
                  <a:gd name="T15" fmla="*/ 178 h 241"/>
                  <a:gd name="T16" fmla="*/ 18 w 121"/>
                  <a:gd name="T17" fmla="*/ 223 h 241"/>
                  <a:gd name="T18" fmla="*/ 39 w 121"/>
                  <a:gd name="T19" fmla="*/ 223 h 241"/>
                  <a:gd name="T20" fmla="*/ 39 w 121"/>
                  <a:gd name="T21" fmla="*/ 241 h 241"/>
                  <a:gd name="T22" fmla="*/ 9 w 121"/>
                  <a:gd name="T23" fmla="*/ 241 h 241"/>
                  <a:gd name="T24" fmla="*/ 0 w 121"/>
                  <a:gd name="T25" fmla="*/ 232 h 241"/>
                  <a:gd name="T26" fmla="*/ 9 w 121"/>
                  <a:gd name="T27" fmla="*/ 178 h 241"/>
                  <a:gd name="T28" fmla="*/ 9 w 121"/>
                  <a:gd name="T29" fmla="*/ 36 h 241"/>
                  <a:gd name="T30" fmla="*/ 18 w 121"/>
                  <a:gd name="T31" fmla="*/ 27 h 241"/>
                  <a:gd name="T32" fmla="*/ 56 w 121"/>
                  <a:gd name="T33" fmla="*/ 27 h 241"/>
                  <a:gd name="T34" fmla="*/ 104 w 121"/>
                  <a:gd name="T35" fmla="*/ 31 h 241"/>
                  <a:gd name="T36" fmla="*/ 104 w 121"/>
                  <a:gd name="T37" fmla="*/ 18 h 241"/>
                  <a:gd name="T38" fmla="*/ 74 w 121"/>
                  <a:gd name="T39" fmla="*/ 18 h 241"/>
                  <a:gd name="T40" fmla="*/ 74 w 121"/>
                  <a:gd name="T41" fmla="*/ 0 h 2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1"/>
                  <a:gd name="T64" fmla="*/ 0 h 241"/>
                  <a:gd name="T65" fmla="*/ 121 w 121"/>
                  <a:gd name="T66" fmla="*/ 241 h 2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1" h="241">
                    <a:moveTo>
                      <a:pt x="74" y="0"/>
                    </a:moveTo>
                    <a:lnTo>
                      <a:pt x="112" y="0"/>
                    </a:lnTo>
                    <a:lnTo>
                      <a:pt x="121" y="9"/>
                    </a:lnTo>
                    <a:lnTo>
                      <a:pt x="121" y="40"/>
                    </a:lnTo>
                    <a:lnTo>
                      <a:pt x="112" y="49"/>
                    </a:lnTo>
                    <a:lnTo>
                      <a:pt x="56" y="45"/>
                    </a:lnTo>
                    <a:lnTo>
                      <a:pt x="26" y="45"/>
                    </a:lnTo>
                    <a:lnTo>
                      <a:pt x="26" y="178"/>
                    </a:lnTo>
                    <a:lnTo>
                      <a:pt x="18" y="223"/>
                    </a:lnTo>
                    <a:lnTo>
                      <a:pt x="39" y="223"/>
                    </a:lnTo>
                    <a:lnTo>
                      <a:pt x="39" y="241"/>
                    </a:lnTo>
                    <a:lnTo>
                      <a:pt x="9" y="241"/>
                    </a:lnTo>
                    <a:lnTo>
                      <a:pt x="0" y="232"/>
                    </a:lnTo>
                    <a:lnTo>
                      <a:pt x="9" y="178"/>
                    </a:lnTo>
                    <a:lnTo>
                      <a:pt x="9" y="36"/>
                    </a:lnTo>
                    <a:lnTo>
                      <a:pt x="18" y="27"/>
                    </a:lnTo>
                    <a:lnTo>
                      <a:pt x="56" y="27"/>
                    </a:lnTo>
                    <a:lnTo>
                      <a:pt x="104" y="31"/>
                    </a:lnTo>
                    <a:lnTo>
                      <a:pt x="104" y="18"/>
                    </a:lnTo>
                    <a:lnTo>
                      <a:pt x="74" y="18"/>
                    </a:lnTo>
                    <a:lnTo>
                      <a:pt x="74" y="0"/>
                    </a:lnTo>
                    <a:close/>
                  </a:path>
                </a:pathLst>
              </a:custGeom>
              <a:solidFill>
                <a:srgbClr val="000000"/>
              </a:solidFill>
              <a:ln w="9525">
                <a:noFill/>
                <a:round/>
                <a:headEnd/>
                <a:tailEnd/>
              </a:ln>
            </p:spPr>
            <p:txBody>
              <a:bodyPr/>
              <a:lstStyle/>
              <a:p>
                <a:endParaRPr lang="en-US" dirty="0"/>
              </a:p>
            </p:txBody>
          </p:sp>
          <p:sp>
            <p:nvSpPr>
              <p:cNvPr id="6528" name="Freeform 164"/>
              <p:cNvSpPr>
                <a:spLocks noChangeAspect="1"/>
              </p:cNvSpPr>
              <p:nvPr/>
            </p:nvSpPr>
            <p:spPr bwMode="auto">
              <a:xfrm>
                <a:off x="1403" y="1918"/>
                <a:ext cx="39" cy="27"/>
              </a:xfrm>
              <a:custGeom>
                <a:avLst/>
                <a:gdLst>
                  <a:gd name="T0" fmla="*/ 0 w 39"/>
                  <a:gd name="T1" fmla="*/ 9 h 27"/>
                  <a:gd name="T2" fmla="*/ 39 w 39"/>
                  <a:gd name="T3" fmla="*/ 0 h 27"/>
                  <a:gd name="T4" fmla="*/ 39 w 39"/>
                  <a:gd name="T5" fmla="*/ 18 h 27"/>
                  <a:gd name="T6" fmla="*/ 0 w 39"/>
                  <a:gd name="T7" fmla="*/ 27 h 27"/>
                  <a:gd name="T8" fmla="*/ 0 w 39"/>
                  <a:gd name="T9" fmla="*/ 9 h 27"/>
                  <a:gd name="T10" fmla="*/ 0 60000 65536"/>
                  <a:gd name="T11" fmla="*/ 0 60000 65536"/>
                  <a:gd name="T12" fmla="*/ 0 60000 65536"/>
                  <a:gd name="T13" fmla="*/ 0 60000 65536"/>
                  <a:gd name="T14" fmla="*/ 0 60000 65536"/>
                  <a:gd name="T15" fmla="*/ 0 w 39"/>
                  <a:gd name="T16" fmla="*/ 0 h 27"/>
                  <a:gd name="T17" fmla="*/ 39 w 39"/>
                  <a:gd name="T18" fmla="*/ 27 h 27"/>
                </a:gdLst>
                <a:ahLst/>
                <a:cxnLst>
                  <a:cxn ang="T10">
                    <a:pos x="T0" y="T1"/>
                  </a:cxn>
                  <a:cxn ang="T11">
                    <a:pos x="T2" y="T3"/>
                  </a:cxn>
                  <a:cxn ang="T12">
                    <a:pos x="T4" y="T5"/>
                  </a:cxn>
                  <a:cxn ang="T13">
                    <a:pos x="T6" y="T7"/>
                  </a:cxn>
                  <a:cxn ang="T14">
                    <a:pos x="T8" y="T9"/>
                  </a:cxn>
                </a:cxnLst>
                <a:rect l="T15" t="T16" r="T17" b="T18"/>
                <a:pathLst>
                  <a:path w="39" h="27">
                    <a:moveTo>
                      <a:pt x="0" y="9"/>
                    </a:moveTo>
                    <a:lnTo>
                      <a:pt x="39" y="0"/>
                    </a:lnTo>
                    <a:lnTo>
                      <a:pt x="39" y="18"/>
                    </a:lnTo>
                    <a:lnTo>
                      <a:pt x="0" y="27"/>
                    </a:lnTo>
                    <a:lnTo>
                      <a:pt x="0" y="9"/>
                    </a:lnTo>
                    <a:close/>
                  </a:path>
                </a:pathLst>
              </a:custGeom>
              <a:solidFill>
                <a:srgbClr val="000000"/>
              </a:solidFill>
              <a:ln w="9525">
                <a:noFill/>
                <a:round/>
                <a:headEnd/>
                <a:tailEnd/>
              </a:ln>
            </p:spPr>
            <p:txBody>
              <a:bodyPr/>
              <a:lstStyle/>
              <a:p>
                <a:endParaRPr lang="en-US" dirty="0"/>
              </a:p>
            </p:txBody>
          </p:sp>
          <p:sp>
            <p:nvSpPr>
              <p:cNvPr id="6529" name="Rectangle 165"/>
              <p:cNvSpPr>
                <a:spLocks noChangeAspect="1" noChangeArrowheads="1"/>
              </p:cNvSpPr>
              <p:nvPr/>
            </p:nvSpPr>
            <p:spPr bwMode="auto">
              <a:xfrm>
                <a:off x="1373" y="1940"/>
                <a:ext cx="52" cy="18"/>
              </a:xfrm>
              <a:prstGeom prst="rect">
                <a:avLst/>
              </a:prstGeom>
              <a:solidFill>
                <a:srgbClr val="000000"/>
              </a:solidFill>
              <a:ln w="9525">
                <a:noFill/>
                <a:miter lim="800000"/>
                <a:headEnd/>
                <a:tailEnd/>
              </a:ln>
            </p:spPr>
            <p:txBody>
              <a:bodyPr/>
              <a:lstStyle/>
              <a:p>
                <a:endParaRPr lang="en-US" dirty="0"/>
              </a:p>
            </p:txBody>
          </p:sp>
          <p:sp>
            <p:nvSpPr>
              <p:cNvPr id="6530" name="Freeform 166"/>
              <p:cNvSpPr>
                <a:spLocks noChangeAspect="1"/>
              </p:cNvSpPr>
              <p:nvPr/>
            </p:nvSpPr>
            <p:spPr bwMode="auto">
              <a:xfrm>
                <a:off x="1369" y="1949"/>
                <a:ext cx="77" cy="169"/>
              </a:xfrm>
              <a:custGeom>
                <a:avLst/>
                <a:gdLst>
                  <a:gd name="T0" fmla="*/ 64 w 77"/>
                  <a:gd name="T1" fmla="*/ 0 h 169"/>
                  <a:gd name="T2" fmla="*/ 64 w 77"/>
                  <a:gd name="T3" fmla="*/ 22 h 169"/>
                  <a:gd name="T4" fmla="*/ 56 w 77"/>
                  <a:gd name="T5" fmla="*/ 31 h 169"/>
                  <a:gd name="T6" fmla="*/ 17 w 77"/>
                  <a:gd name="T7" fmla="*/ 31 h 169"/>
                  <a:gd name="T8" fmla="*/ 17 w 77"/>
                  <a:gd name="T9" fmla="*/ 151 h 169"/>
                  <a:gd name="T10" fmla="*/ 77 w 77"/>
                  <a:gd name="T11" fmla="*/ 151 h 169"/>
                  <a:gd name="T12" fmla="*/ 77 w 77"/>
                  <a:gd name="T13" fmla="*/ 169 h 169"/>
                  <a:gd name="T14" fmla="*/ 8 w 77"/>
                  <a:gd name="T15" fmla="*/ 169 h 169"/>
                  <a:gd name="T16" fmla="*/ 0 w 77"/>
                  <a:gd name="T17" fmla="*/ 160 h 169"/>
                  <a:gd name="T18" fmla="*/ 0 w 77"/>
                  <a:gd name="T19" fmla="*/ 22 h 169"/>
                  <a:gd name="T20" fmla="*/ 8 w 77"/>
                  <a:gd name="T21" fmla="*/ 13 h 169"/>
                  <a:gd name="T22" fmla="*/ 47 w 77"/>
                  <a:gd name="T23" fmla="*/ 13 h 169"/>
                  <a:gd name="T24" fmla="*/ 47 w 77"/>
                  <a:gd name="T25" fmla="*/ 0 h 169"/>
                  <a:gd name="T26" fmla="*/ 64 w 77"/>
                  <a:gd name="T27" fmla="*/ 0 h 1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7"/>
                  <a:gd name="T43" fmla="*/ 0 h 169"/>
                  <a:gd name="T44" fmla="*/ 77 w 77"/>
                  <a:gd name="T45" fmla="*/ 169 h 16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7" h="169">
                    <a:moveTo>
                      <a:pt x="64" y="0"/>
                    </a:moveTo>
                    <a:lnTo>
                      <a:pt x="64" y="22"/>
                    </a:lnTo>
                    <a:lnTo>
                      <a:pt x="56" y="31"/>
                    </a:lnTo>
                    <a:lnTo>
                      <a:pt x="17" y="31"/>
                    </a:lnTo>
                    <a:lnTo>
                      <a:pt x="17" y="151"/>
                    </a:lnTo>
                    <a:lnTo>
                      <a:pt x="77" y="151"/>
                    </a:lnTo>
                    <a:lnTo>
                      <a:pt x="77" y="169"/>
                    </a:lnTo>
                    <a:lnTo>
                      <a:pt x="8" y="169"/>
                    </a:lnTo>
                    <a:lnTo>
                      <a:pt x="0" y="160"/>
                    </a:lnTo>
                    <a:lnTo>
                      <a:pt x="0" y="22"/>
                    </a:lnTo>
                    <a:lnTo>
                      <a:pt x="8" y="13"/>
                    </a:lnTo>
                    <a:lnTo>
                      <a:pt x="47" y="13"/>
                    </a:lnTo>
                    <a:lnTo>
                      <a:pt x="47" y="0"/>
                    </a:lnTo>
                    <a:lnTo>
                      <a:pt x="64" y="0"/>
                    </a:lnTo>
                    <a:close/>
                  </a:path>
                </a:pathLst>
              </a:custGeom>
              <a:solidFill>
                <a:srgbClr val="000000"/>
              </a:solidFill>
              <a:ln w="9525">
                <a:noFill/>
                <a:round/>
                <a:headEnd/>
                <a:tailEnd/>
              </a:ln>
            </p:spPr>
            <p:txBody>
              <a:bodyPr/>
              <a:lstStyle/>
              <a:p>
                <a:endParaRPr lang="en-US" dirty="0"/>
              </a:p>
            </p:txBody>
          </p:sp>
          <p:sp>
            <p:nvSpPr>
              <p:cNvPr id="6531" name="Freeform 167"/>
              <p:cNvSpPr>
                <a:spLocks noChangeAspect="1"/>
              </p:cNvSpPr>
              <p:nvPr/>
            </p:nvSpPr>
            <p:spPr bwMode="auto">
              <a:xfrm>
                <a:off x="1420" y="2131"/>
                <a:ext cx="39" cy="152"/>
              </a:xfrm>
              <a:custGeom>
                <a:avLst/>
                <a:gdLst>
                  <a:gd name="T0" fmla="*/ 0 w 39"/>
                  <a:gd name="T1" fmla="*/ 0 h 152"/>
                  <a:gd name="T2" fmla="*/ 18 w 39"/>
                  <a:gd name="T3" fmla="*/ 0 h 152"/>
                  <a:gd name="T4" fmla="*/ 26 w 39"/>
                  <a:gd name="T5" fmla="*/ 9 h 152"/>
                  <a:gd name="T6" fmla="*/ 30 w 39"/>
                  <a:gd name="T7" fmla="*/ 134 h 152"/>
                  <a:gd name="T8" fmla="*/ 39 w 39"/>
                  <a:gd name="T9" fmla="*/ 134 h 152"/>
                  <a:gd name="T10" fmla="*/ 39 w 39"/>
                  <a:gd name="T11" fmla="*/ 152 h 152"/>
                  <a:gd name="T12" fmla="*/ 22 w 39"/>
                  <a:gd name="T13" fmla="*/ 152 h 152"/>
                  <a:gd name="T14" fmla="*/ 13 w 39"/>
                  <a:gd name="T15" fmla="*/ 143 h 152"/>
                  <a:gd name="T16" fmla="*/ 9 w 39"/>
                  <a:gd name="T17" fmla="*/ 18 h 152"/>
                  <a:gd name="T18" fmla="*/ 0 w 39"/>
                  <a:gd name="T19" fmla="*/ 18 h 152"/>
                  <a:gd name="T20" fmla="*/ 0 w 39"/>
                  <a:gd name="T21" fmla="*/ 0 h 1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152"/>
                  <a:gd name="T35" fmla="*/ 39 w 39"/>
                  <a:gd name="T36" fmla="*/ 152 h 1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152">
                    <a:moveTo>
                      <a:pt x="0" y="0"/>
                    </a:moveTo>
                    <a:lnTo>
                      <a:pt x="18" y="0"/>
                    </a:lnTo>
                    <a:lnTo>
                      <a:pt x="26" y="9"/>
                    </a:lnTo>
                    <a:lnTo>
                      <a:pt x="30" y="134"/>
                    </a:lnTo>
                    <a:lnTo>
                      <a:pt x="39" y="134"/>
                    </a:lnTo>
                    <a:lnTo>
                      <a:pt x="39" y="152"/>
                    </a:lnTo>
                    <a:lnTo>
                      <a:pt x="22" y="152"/>
                    </a:lnTo>
                    <a:lnTo>
                      <a:pt x="13" y="143"/>
                    </a:lnTo>
                    <a:lnTo>
                      <a:pt x="9" y="18"/>
                    </a:lnTo>
                    <a:lnTo>
                      <a:pt x="0" y="18"/>
                    </a:lnTo>
                    <a:lnTo>
                      <a:pt x="0" y="0"/>
                    </a:lnTo>
                    <a:close/>
                  </a:path>
                </a:pathLst>
              </a:custGeom>
              <a:solidFill>
                <a:srgbClr val="000000"/>
              </a:solidFill>
              <a:ln w="9525">
                <a:noFill/>
                <a:round/>
                <a:headEnd/>
                <a:tailEnd/>
              </a:ln>
            </p:spPr>
            <p:txBody>
              <a:bodyPr/>
              <a:lstStyle/>
              <a:p>
                <a:endParaRPr lang="en-US" dirty="0"/>
              </a:p>
            </p:txBody>
          </p:sp>
          <p:sp>
            <p:nvSpPr>
              <p:cNvPr id="6532" name="Freeform 168"/>
              <p:cNvSpPr>
                <a:spLocks noChangeAspect="1"/>
              </p:cNvSpPr>
              <p:nvPr/>
            </p:nvSpPr>
            <p:spPr bwMode="auto">
              <a:xfrm>
                <a:off x="1472" y="1669"/>
                <a:ext cx="34" cy="200"/>
              </a:xfrm>
              <a:custGeom>
                <a:avLst/>
                <a:gdLst>
                  <a:gd name="T0" fmla="*/ 30 w 34"/>
                  <a:gd name="T1" fmla="*/ 0 h 200"/>
                  <a:gd name="T2" fmla="*/ 34 w 34"/>
                  <a:gd name="T3" fmla="*/ 191 h 200"/>
                  <a:gd name="T4" fmla="*/ 26 w 34"/>
                  <a:gd name="T5" fmla="*/ 200 h 200"/>
                  <a:gd name="T6" fmla="*/ 0 w 34"/>
                  <a:gd name="T7" fmla="*/ 200 h 200"/>
                  <a:gd name="T8" fmla="*/ 0 w 34"/>
                  <a:gd name="T9" fmla="*/ 182 h 200"/>
                  <a:gd name="T10" fmla="*/ 17 w 34"/>
                  <a:gd name="T11" fmla="*/ 182 h 200"/>
                  <a:gd name="T12" fmla="*/ 13 w 34"/>
                  <a:gd name="T13" fmla="*/ 0 h 200"/>
                  <a:gd name="T14" fmla="*/ 30 w 34"/>
                  <a:gd name="T15" fmla="*/ 0 h 200"/>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200"/>
                  <a:gd name="T26" fmla="*/ 34 w 34"/>
                  <a:gd name="T27" fmla="*/ 200 h 2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200">
                    <a:moveTo>
                      <a:pt x="30" y="0"/>
                    </a:moveTo>
                    <a:lnTo>
                      <a:pt x="34" y="191"/>
                    </a:lnTo>
                    <a:lnTo>
                      <a:pt x="26" y="200"/>
                    </a:lnTo>
                    <a:lnTo>
                      <a:pt x="0" y="200"/>
                    </a:lnTo>
                    <a:lnTo>
                      <a:pt x="0" y="182"/>
                    </a:lnTo>
                    <a:lnTo>
                      <a:pt x="17" y="182"/>
                    </a:lnTo>
                    <a:lnTo>
                      <a:pt x="13" y="0"/>
                    </a:lnTo>
                    <a:lnTo>
                      <a:pt x="30" y="0"/>
                    </a:lnTo>
                    <a:close/>
                  </a:path>
                </a:pathLst>
              </a:custGeom>
              <a:solidFill>
                <a:srgbClr val="000000"/>
              </a:solidFill>
              <a:ln w="9525">
                <a:noFill/>
                <a:round/>
                <a:headEnd/>
                <a:tailEnd/>
              </a:ln>
            </p:spPr>
            <p:txBody>
              <a:bodyPr/>
              <a:lstStyle/>
              <a:p>
                <a:endParaRPr lang="en-US" dirty="0"/>
              </a:p>
            </p:txBody>
          </p:sp>
          <p:sp>
            <p:nvSpPr>
              <p:cNvPr id="6533" name="Freeform 169"/>
              <p:cNvSpPr>
                <a:spLocks noChangeAspect="1"/>
              </p:cNvSpPr>
              <p:nvPr/>
            </p:nvSpPr>
            <p:spPr bwMode="auto">
              <a:xfrm>
                <a:off x="1459" y="1878"/>
                <a:ext cx="69" cy="347"/>
              </a:xfrm>
              <a:custGeom>
                <a:avLst/>
                <a:gdLst>
                  <a:gd name="T0" fmla="*/ 69 w 69"/>
                  <a:gd name="T1" fmla="*/ 18 h 347"/>
                  <a:gd name="T2" fmla="*/ 22 w 69"/>
                  <a:gd name="T3" fmla="*/ 18 h 347"/>
                  <a:gd name="T4" fmla="*/ 30 w 69"/>
                  <a:gd name="T5" fmla="*/ 338 h 347"/>
                  <a:gd name="T6" fmla="*/ 22 w 69"/>
                  <a:gd name="T7" fmla="*/ 347 h 347"/>
                  <a:gd name="T8" fmla="*/ 0 w 69"/>
                  <a:gd name="T9" fmla="*/ 347 h 347"/>
                  <a:gd name="T10" fmla="*/ 0 w 69"/>
                  <a:gd name="T11" fmla="*/ 329 h 347"/>
                  <a:gd name="T12" fmla="*/ 13 w 69"/>
                  <a:gd name="T13" fmla="*/ 329 h 347"/>
                  <a:gd name="T14" fmla="*/ 4 w 69"/>
                  <a:gd name="T15" fmla="*/ 9 h 347"/>
                  <a:gd name="T16" fmla="*/ 13 w 69"/>
                  <a:gd name="T17" fmla="*/ 0 h 347"/>
                  <a:gd name="T18" fmla="*/ 69 w 69"/>
                  <a:gd name="T19" fmla="*/ 0 h 347"/>
                  <a:gd name="T20" fmla="*/ 69 w 69"/>
                  <a:gd name="T21" fmla="*/ 18 h 3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347"/>
                  <a:gd name="T35" fmla="*/ 69 w 69"/>
                  <a:gd name="T36" fmla="*/ 347 h 3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347">
                    <a:moveTo>
                      <a:pt x="69" y="18"/>
                    </a:moveTo>
                    <a:lnTo>
                      <a:pt x="22" y="18"/>
                    </a:lnTo>
                    <a:lnTo>
                      <a:pt x="30" y="338"/>
                    </a:lnTo>
                    <a:lnTo>
                      <a:pt x="22" y="347"/>
                    </a:lnTo>
                    <a:lnTo>
                      <a:pt x="0" y="347"/>
                    </a:lnTo>
                    <a:lnTo>
                      <a:pt x="0" y="329"/>
                    </a:lnTo>
                    <a:lnTo>
                      <a:pt x="13" y="329"/>
                    </a:lnTo>
                    <a:lnTo>
                      <a:pt x="4" y="9"/>
                    </a:lnTo>
                    <a:lnTo>
                      <a:pt x="13" y="0"/>
                    </a:lnTo>
                    <a:lnTo>
                      <a:pt x="69" y="0"/>
                    </a:lnTo>
                    <a:lnTo>
                      <a:pt x="69" y="18"/>
                    </a:lnTo>
                    <a:close/>
                  </a:path>
                </a:pathLst>
              </a:custGeom>
              <a:solidFill>
                <a:srgbClr val="000000"/>
              </a:solidFill>
              <a:ln w="9525">
                <a:noFill/>
                <a:round/>
                <a:headEnd/>
                <a:tailEnd/>
              </a:ln>
            </p:spPr>
            <p:txBody>
              <a:bodyPr/>
              <a:lstStyle/>
              <a:p>
                <a:endParaRPr lang="en-US" dirty="0"/>
              </a:p>
            </p:txBody>
          </p:sp>
          <p:sp>
            <p:nvSpPr>
              <p:cNvPr id="6534" name="Freeform 170"/>
              <p:cNvSpPr>
                <a:spLocks noChangeAspect="1"/>
              </p:cNvSpPr>
              <p:nvPr/>
            </p:nvSpPr>
            <p:spPr bwMode="auto">
              <a:xfrm>
                <a:off x="1493" y="1549"/>
                <a:ext cx="48" cy="173"/>
              </a:xfrm>
              <a:custGeom>
                <a:avLst/>
                <a:gdLst>
                  <a:gd name="T0" fmla="*/ 43 w 48"/>
                  <a:gd name="T1" fmla="*/ 0 h 173"/>
                  <a:gd name="T2" fmla="*/ 48 w 48"/>
                  <a:gd name="T3" fmla="*/ 164 h 173"/>
                  <a:gd name="T4" fmla="*/ 39 w 48"/>
                  <a:gd name="T5" fmla="*/ 173 h 173"/>
                  <a:gd name="T6" fmla="*/ 0 w 48"/>
                  <a:gd name="T7" fmla="*/ 173 h 173"/>
                  <a:gd name="T8" fmla="*/ 0 w 48"/>
                  <a:gd name="T9" fmla="*/ 155 h 173"/>
                  <a:gd name="T10" fmla="*/ 31 w 48"/>
                  <a:gd name="T11" fmla="*/ 155 h 173"/>
                  <a:gd name="T12" fmla="*/ 26 w 48"/>
                  <a:gd name="T13" fmla="*/ 0 h 173"/>
                  <a:gd name="T14" fmla="*/ 43 w 48"/>
                  <a:gd name="T15" fmla="*/ 0 h 173"/>
                  <a:gd name="T16" fmla="*/ 0 60000 65536"/>
                  <a:gd name="T17" fmla="*/ 0 60000 65536"/>
                  <a:gd name="T18" fmla="*/ 0 60000 65536"/>
                  <a:gd name="T19" fmla="*/ 0 60000 65536"/>
                  <a:gd name="T20" fmla="*/ 0 60000 65536"/>
                  <a:gd name="T21" fmla="*/ 0 60000 65536"/>
                  <a:gd name="T22" fmla="*/ 0 60000 65536"/>
                  <a:gd name="T23" fmla="*/ 0 60000 65536"/>
                  <a:gd name="T24" fmla="*/ 0 w 48"/>
                  <a:gd name="T25" fmla="*/ 0 h 173"/>
                  <a:gd name="T26" fmla="*/ 48 w 48"/>
                  <a:gd name="T27" fmla="*/ 173 h 1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 h="173">
                    <a:moveTo>
                      <a:pt x="43" y="0"/>
                    </a:moveTo>
                    <a:lnTo>
                      <a:pt x="48" y="164"/>
                    </a:lnTo>
                    <a:lnTo>
                      <a:pt x="39" y="173"/>
                    </a:lnTo>
                    <a:lnTo>
                      <a:pt x="0" y="173"/>
                    </a:lnTo>
                    <a:lnTo>
                      <a:pt x="0" y="155"/>
                    </a:lnTo>
                    <a:lnTo>
                      <a:pt x="31" y="155"/>
                    </a:lnTo>
                    <a:lnTo>
                      <a:pt x="26" y="0"/>
                    </a:lnTo>
                    <a:lnTo>
                      <a:pt x="43" y="0"/>
                    </a:lnTo>
                    <a:close/>
                  </a:path>
                </a:pathLst>
              </a:custGeom>
              <a:solidFill>
                <a:srgbClr val="000000"/>
              </a:solidFill>
              <a:ln w="9525">
                <a:noFill/>
                <a:round/>
                <a:headEnd/>
                <a:tailEnd/>
              </a:ln>
            </p:spPr>
            <p:txBody>
              <a:bodyPr/>
              <a:lstStyle/>
              <a:p>
                <a:endParaRPr lang="en-US" dirty="0"/>
              </a:p>
            </p:txBody>
          </p:sp>
          <p:sp>
            <p:nvSpPr>
              <p:cNvPr id="6535" name="Freeform 171"/>
              <p:cNvSpPr>
                <a:spLocks noChangeAspect="1"/>
              </p:cNvSpPr>
              <p:nvPr/>
            </p:nvSpPr>
            <p:spPr bwMode="auto">
              <a:xfrm>
                <a:off x="1519" y="1802"/>
                <a:ext cx="48" cy="183"/>
              </a:xfrm>
              <a:custGeom>
                <a:avLst/>
                <a:gdLst>
                  <a:gd name="T0" fmla="*/ 48 w 48"/>
                  <a:gd name="T1" fmla="*/ 18 h 183"/>
                  <a:gd name="T2" fmla="*/ 17 w 48"/>
                  <a:gd name="T3" fmla="*/ 18 h 183"/>
                  <a:gd name="T4" fmla="*/ 22 w 48"/>
                  <a:gd name="T5" fmla="*/ 183 h 183"/>
                  <a:gd name="T6" fmla="*/ 5 w 48"/>
                  <a:gd name="T7" fmla="*/ 183 h 183"/>
                  <a:gd name="T8" fmla="*/ 0 w 48"/>
                  <a:gd name="T9" fmla="*/ 9 h 183"/>
                  <a:gd name="T10" fmla="*/ 9 w 48"/>
                  <a:gd name="T11" fmla="*/ 0 h 183"/>
                  <a:gd name="T12" fmla="*/ 48 w 48"/>
                  <a:gd name="T13" fmla="*/ 0 h 183"/>
                  <a:gd name="T14" fmla="*/ 48 w 48"/>
                  <a:gd name="T15" fmla="*/ 18 h 183"/>
                  <a:gd name="T16" fmla="*/ 0 60000 65536"/>
                  <a:gd name="T17" fmla="*/ 0 60000 65536"/>
                  <a:gd name="T18" fmla="*/ 0 60000 65536"/>
                  <a:gd name="T19" fmla="*/ 0 60000 65536"/>
                  <a:gd name="T20" fmla="*/ 0 60000 65536"/>
                  <a:gd name="T21" fmla="*/ 0 60000 65536"/>
                  <a:gd name="T22" fmla="*/ 0 60000 65536"/>
                  <a:gd name="T23" fmla="*/ 0 60000 65536"/>
                  <a:gd name="T24" fmla="*/ 0 w 48"/>
                  <a:gd name="T25" fmla="*/ 0 h 183"/>
                  <a:gd name="T26" fmla="*/ 48 w 48"/>
                  <a:gd name="T27" fmla="*/ 183 h 18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 h="183">
                    <a:moveTo>
                      <a:pt x="48" y="18"/>
                    </a:moveTo>
                    <a:lnTo>
                      <a:pt x="17" y="18"/>
                    </a:lnTo>
                    <a:lnTo>
                      <a:pt x="22" y="183"/>
                    </a:lnTo>
                    <a:lnTo>
                      <a:pt x="5" y="183"/>
                    </a:lnTo>
                    <a:lnTo>
                      <a:pt x="0" y="9"/>
                    </a:lnTo>
                    <a:lnTo>
                      <a:pt x="9" y="0"/>
                    </a:lnTo>
                    <a:lnTo>
                      <a:pt x="48" y="0"/>
                    </a:lnTo>
                    <a:lnTo>
                      <a:pt x="48" y="18"/>
                    </a:lnTo>
                    <a:close/>
                  </a:path>
                </a:pathLst>
              </a:custGeom>
              <a:solidFill>
                <a:srgbClr val="000000"/>
              </a:solidFill>
              <a:ln w="9525">
                <a:noFill/>
                <a:round/>
                <a:headEnd/>
                <a:tailEnd/>
              </a:ln>
            </p:spPr>
            <p:txBody>
              <a:bodyPr/>
              <a:lstStyle/>
              <a:p>
                <a:endParaRPr lang="en-US" dirty="0"/>
              </a:p>
            </p:txBody>
          </p:sp>
          <p:sp>
            <p:nvSpPr>
              <p:cNvPr id="6536" name="Freeform 172"/>
              <p:cNvSpPr>
                <a:spLocks noChangeAspect="1"/>
              </p:cNvSpPr>
              <p:nvPr/>
            </p:nvSpPr>
            <p:spPr bwMode="auto">
              <a:xfrm>
                <a:off x="1506" y="1962"/>
                <a:ext cx="65" cy="152"/>
              </a:xfrm>
              <a:custGeom>
                <a:avLst/>
                <a:gdLst>
                  <a:gd name="T0" fmla="*/ 61 w 65"/>
                  <a:gd name="T1" fmla="*/ 0 h 152"/>
                  <a:gd name="T2" fmla="*/ 65 w 65"/>
                  <a:gd name="T3" fmla="*/ 116 h 152"/>
                  <a:gd name="T4" fmla="*/ 56 w 65"/>
                  <a:gd name="T5" fmla="*/ 125 h 152"/>
                  <a:gd name="T6" fmla="*/ 26 w 65"/>
                  <a:gd name="T7" fmla="*/ 125 h 152"/>
                  <a:gd name="T8" fmla="*/ 18 w 65"/>
                  <a:gd name="T9" fmla="*/ 152 h 152"/>
                  <a:gd name="T10" fmla="*/ 0 w 65"/>
                  <a:gd name="T11" fmla="*/ 152 h 152"/>
                  <a:gd name="T12" fmla="*/ 9 w 65"/>
                  <a:gd name="T13" fmla="*/ 116 h 152"/>
                  <a:gd name="T14" fmla="*/ 18 w 65"/>
                  <a:gd name="T15" fmla="*/ 107 h 152"/>
                  <a:gd name="T16" fmla="*/ 48 w 65"/>
                  <a:gd name="T17" fmla="*/ 107 h 152"/>
                  <a:gd name="T18" fmla="*/ 43 w 65"/>
                  <a:gd name="T19" fmla="*/ 0 h 152"/>
                  <a:gd name="T20" fmla="*/ 61 w 65"/>
                  <a:gd name="T21" fmla="*/ 0 h 1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
                  <a:gd name="T34" fmla="*/ 0 h 152"/>
                  <a:gd name="T35" fmla="*/ 65 w 65"/>
                  <a:gd name="T36" fmla="*/ 152 h 1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 h="152">
                    <a:moveTo>
                      <a:pt x="61" y="0"/>
                    </a:moveTo>
                    <a:lnTo>
                      <a:pt x="65" y="116"/>
                    </a:lnTo>
                    <a:lnTo>
                      <a:pt x="56" y="125"/>
                    </a:lnTo>
                    <a:lnTo>
                      <a:pt x="26" y="125"/>
                    </a:lnTo>
                    <a:lnTo>
                      <a:pt x="18" y="152"/>
                    </a:lnTo>
                    <a:lnTo>
                      <a:pt x="0" y="152"/>
                    </a:lnTo>
                    <a:lnTo>
                      <a:pt x="9" y="116"/>
                    </a:lnTo>
                    <a:lnTo>
                      <a:pt x="18" y="107"/>
                    </a:lnTo>
                    <a:lnTo>
                      <a:pt x="48" y="107"/>
                    </a:lnTo>
                    <a:lnTo>
                      <a:pt x="43" y="0"/>
                    </a:lnTo>
                    <a:lnTo>
                      <a:pt x="61" y="0"/>
                    </a:lnTo>
                    <a:close/>
                  </a:path>
                </a:pathLst>
              </a:custGeom>
              <a:solidFill>
                <a:srgbClr val="000000"/>
              </a:solidFill>
              <a:ln w="9525">
                <a:noFill/>
                <a:round/>
                <a:headEnd/>
                <a:tailEnd/>
              </a:ln>
            </p:spPr>
            <p:txBody>
              <a:bodyPr/>
              <a:lstStyle/>
              <a:p>
                <a:endParaRPr lang="en-US" dirty="0"/>
              </a:p>
            </p:txBody>
          </p:sp>
          <p:sp>
            <p:nvSpPr>
              <p:cNvPr id="6537" name="Freeform 173"/>
              <p:cNvSpPr>
                <a:spLocks noChangeAspect="1"/>
              </p:cNvSpPr>
              <p:nvPr/>
            </p:nvSpPr>
            <p:spPr bwMode="auto">
              <a:xfrm>
                <a:off x="1524" y="2105"/>
                <a:ext cx="86" cy="231"/>
              </a:xfrm>
              <a:custGeom>
                <a:avLst/>
                <a:gdLst>
                  <a:gd name="T0" fmla="*/ 0 w 86"/>
                  <a:gd name="T1" fmla="*/ 0 h 231"/>
                  <a:gd name="T2" fmla="*/ 38 w 86"/>
                  <a:gd name="T3" fmla="*/ 0 h 231"/>
                  <a:gd name="T4" fmla="*/ 47 w 86"/>
                  <a:gd name="T5" fmla="*/ 9 h 231"/>
                  <a:gd name="T6" fmla="*/ 55 w 86"/>
                  <a:gd name="T7" fmla="*/ 213 h 231"/>
                  <a:gd name="T8" fmla="*/ 86 w 86"/>
                  <a:gd name="T9" fmla="*/ 213 h 231"/>
                  <a:gd name="T10" fmla="*/ 86 w 86"/>
                  <a:gd name="T11" fmla="*/ 231 h 231"/>
                  <a:gd name="T12" fmla="*/ 47 w 86"/>
                  <a:gd name="T13" fmla="*/ 231 h 231"/>
                  <a:gd name="T14" fmla="*/ 38 w 86"/>
                  <a:gd name="T15" fmla="*/ 222 h 231"/>
                  <a:gd name="T16" fmla="*/ 30 w 86"/>
                  <a:gd name="T17" fmla="*/ 18 h 231"/>
                  <a:gd name="T18" fmla="*/ 0 w 86"/>
                  <a:gd name="T19" fmla="*/ 18 h 231"/>
                  <a:gd name="T20" fmla="*/ 0 w 86"/>
                  <a:gd name="T21" fmla="*/ 0 h 2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
                  <a:gd name="T34" fmla="*/ 0 h 231"/>
                  <a:gd name="T35" fmla="*/ 86 w 86"/>
                  <a:gd name="T36" fmla="*/ 231 h 2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 h="231">
                    <a:moveTo>
                      <a:pt x="0" y="0"/>
                    </a:moveTo>
                    <a:lnTo>
                      <a:pt x="38" y="0"/>
                    </a:lnTo>
                    <a:lnTo>
                      <a:pt x="47" y="9"/>
                    </a:lnTo>
                    <a:lnTo>
                      <a:pt x="55" y="213"/>
                    </a:lnTo>
                    <a:lnTo>
                      <a:pt x="86" y="213"/>
                    </a:lnTo>
                    <a:lnTo>
                      <a:pt x="86" y="231"/>
                    </a:lnTo>
                    <a:lnTo>
                      <a:pt x="47" y="231"/>
                    </a:lnTo>
                    <a:lnTo>
                      <a:pt x="38" y="222"/>
                    </a:lnTo>
                    <a:lnTo>
                      <a:pt x="30" y="18"/>
                    </a:lnTo>
                    <a:lnTo>
                      <a:pt x="0" y="18"/>
                    </a:lnTo>
                    <a:lnTo>
                      <a:pt x="0" y="0"/>
                    </a:lnTo>
                    <a:close/>
                  </a:path>
                </a:pathLst>
              </a:custGeom>
              <a:solidFill>
                <a:srgbClr val="000000"/>
              </a:solidFill>
              <a:ln w="9525">
                <a:noFill/>
                <a:round/>
                <a:headEnd/>
                <a:tailEnd/>
              </a:ln>
            </p:spPr>
            <p:txBody>
              <a:bodyPr/>
              <a:lstStyle/>
              <a:p>
                <a:endParaRPr lang="en-US" dirty="0"/>
              </a:p>
            </p:txBody>
          </p:sp>
          <p:sp>
            <p:nvSpPr>
              <p:cNvPr id="6538" name="Freeform 174"/>
              <p:cNvSpPr>
                <a:spLocks noChangeAspect="1"/>
              </p:cNvSpPr>
              <p:nvPr/>
            </p:nvSpPr>
            <p:spPr bwMode="auto">
              <a:xfrm>
                <a:off x="1502" y="2154"/>
                <a:ext cx="34" cy="147"/>
              </a:xfrm>
              <a:custGeom>
                <a:avLst/>
                <a:gdLst>
                  <a:gd name="T0" fmla="*/ 30 w 34"/>
                  <a:gd name="T1" fmla="*/ 0 h 147"/>
                  <a:gd name="T2" fmla="*/ 34 w 34"/>
                  <a:gd name="T3" fmla="*/ 133 h 147"/>
                  <a:gd name="T4" fmla="*/ 26 w 34"/>
                  <a:gd name="T5" fmla="*/ 142 h 147"/>
                  <a:gd name="T6" fmla="*/ 0 w 34"/>
                  <a:gd name="T7" fmla="*/ 147 h 147"/>
                  <a:gd name="T8" fmla="*/ 0 w 34"/>
                  <a:gd name="T9" fmla="*/ 129 h 147"/>
                  <a:gd name="T10" fmla="*/ 17 w 34"/>
                  <a:gd name="T11" fmla="*/ 124 h 147"/>
                  <a:gd name="T12" fmla="*/ 13 w 34"/>
                  <a:gd name="T13" fmla="*/ 0 h 147"/>
                  <a:gd name="T14" fmla="*/ 30 w 34"/>
                  <a:gd name="T15" fmla="*/ 0 h 147"/>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47"/>
                  <a:gd name="T26" fmla="*/ 34 w 34"/>
                  <a:gd name="T27" fmla="*/ 147 h 1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47">
                    <a:moveTo>
                      <a:pt x="30" y="0"/>
                    </a:moveTo>
                    <a:lnTo>
                      <a:pt x="34" y="133"/>
                    </a:lnTo>
                    <a:lnTo>
                      <a:pt x="26" y="142"/>
                    </a:lnTo>
                    <a:lnTo>
                      <a:pt x="0" y="147"/>
                    </a:lnTo>
                    <a:lnTo>
                      <a:pt x="0" y="129"/>
                    </a:lnTo>
                    <a:lnTo>
                      <a:pt x="17" y="124"/>
                    </a:lnTo>
                    <a:lnTo>
                      <a:pt x="13" y="0"/>
                    </a:lnTo>
                    <a:lnTo>
                      <a:pt x="30" y="0"/>
                    </a:lnTo>
                    <a:close/>
                  </a:path>
                </a:pathLst>
              </a:custGeom>
              <a:solidFill>
                <a:srgbClr val="000000"/>
              </a:solidFill>
              <a:ln w="9525">
                <a:noFill/>
                <a:round/>
                <a:headEnd/>
                <a:tailEnd/>
              </a:ln>
            </p:spPr>
            <p:txBody>
              <a:bodyPr/>
              <a:lstStyle/>
              <a:p>
                <a:endParaRPr lang="en-US" dirty="0"/>
              </a:p>
            </p:txBody>
          </p:sp>
          <p:sp>
            <p:nvSpPr>
              <p:cNvPr id="6539" name="Freeform 175"/>
              <p:cNvSpPr>
                <a:spLocks noChangeAspect="1"/>
              </p:cNvSpPr>
              <p:nvPr/>
            </p:nvSpPr>
            <p:spPr bwMode="auto">
              <a:xfrm>
                <a:off x="1558" y="1566"/>
                <a:ext cx="69" cy="347"/>
              </a:xfrm>
              <a:custGeom>
                <a:avLst/>
                <a:gdLst>
                  <a:gd name="T0" fmla="*/ 69 w 69"/>
                  <a:gd name="T1" fmla="*/ 18 h 347"/>
                  <a:gd name="T2" fmla="*/ 30 w 69"/>
                  <a:gd name="T3" fmla="*/ 18 h 347"/>
                  <a:gd name="T4" fmla="*/ 39 w 69"/>
                  <a:gd name="T5" fmla="*/ 334 h 347"/>
                  <a:gd name="T6" fmla="*/ 30 w 69"/>
                  <a:gd name="T7" fmla="*/ 343 h 347"/>
                  <a:gd name="T8" fmla="*/ 0 w 69"/>
                  <a:gd name="T9" fmla="*/ 347 h 347"/>
                  <a:gd name="T10" fmla="*/ 0 w 69"/>
                  <a:gd name="T11" fmla="*/ 330 h 347"/>
                  <a:gd name="T12" fmla="*/ 21 w 69"/>
                  <a:gd name="T13" fmla="*/ 325 h 347"/>
                  <a:gd name="T14" fmla="*/ 13 w 69"/>
                  <a:gd name="T15" fmla="*/ 9 h 347"/>
                  <a:gd name="T16" fmla="*/ 21 w 69"/>
                  <a:gd name="T17" fmla="*/ 0 h 347"/>
                  <a:gd name="T18" fmla="*/ 69 w 69"/>
                  <a:gd name="T19" fmla="*/ 0 h 347"/>
                  <a:gd name="T20" fmla="*/ 69 w 69"/>
                  <a:gd name="T21" fmla="*/ 18 h 3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347"/>
                  <a:gd name="T35" fmla="*/ 69 w 69"/>
                  <a:gd name="T36" fmla="*/ 347 h 3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347">
                    <a:moveTo>
                      <a:pt x="69" y="18"/>
                    </a:moveTo>
                    <a:lnTo>
                      <a:pt x="30" y="18"/>
                    </a:lnTo>
                    <a:lnTo>
                      <a:pt x="39" y="334"/>
                    </a:lnTo>
                    <a:lnTo>
                      <a:pt x="30" y="343"/>
                    </a:lnTo>
                    <a:lnTo>
                      <a:pt x="0" y="347"/>
                    </a:lnTo>
                    <a:lnTo>
                      <a:pt x="0" y="330"/>
                    </a:lnTo>
                    <a:lnTo>
                      <a:pt x="21" y="325"/>
                    </a:lnTo>
                    <a:lnTo>
                      <a:pt x="13" y="9"/>
                    </a:lnTo>
                    <a:lnTo>
                      <a:pt x="21" y="0"/>
                    </a:lnTo>
                    <a:lnTo>
                      <a:pt x="69" y="0"/>
                    </a:lnTo>
                    <a:lnTo>
                      <a:pt x="69" y="18"/>
                    </a:lnTo>
                    <a:close/>
                  </a:path>
                </a:pathLst>
              </a:custGeom>
              <a:solidFill>
                <a:srgbClr val="000000"/>
              </a:solidFill>
              <a:ln w="9525">
                <a:noFill/>
                <a:round/>
                <a:headEnd/>
                <a:tailEnd/>
              </a:ln>
            </p:spPr>
            <p:txBody>
              <a:bodyPr/>
              <a:lstStyle/>
              <a:p>
                <a:endParaRPr lang="en-US" dirty="0"/>
              </a:p>
            </p:txBody>
          </p:sp>
          <p:sp>
            <p:nvSpPr>
              <p:cNvPr id="6540" name="Freeform 176"/>
              <p:cNvSpPr>
                <a:spLocks noChangeAspect="1"/>
              </p:cNvSpPr>
              <p:nvPr/>
            </p:nvSpPr>
            <p:spPr bwMode="auto">
              <a:xfrm>
                <a:off x="1610" y="1620"/>
                <a:ext cx="38" cy="129"/>
              </a:xfrm>
              <a:custGeom>
                <a:avLst/>
                <a:gdLst>
                  <a:gd name="T0" fmla="*/ 0 w 38"/>
                  <a:gd name="T1" fmla="*/ 0 h 129"/>
                  <a:gd name="T2" fmla="*/ 30 w 38"/>
                  <a:gd name="T3" fmla="*/ 0 h 129"/>
                  <a:gd name="T4" fmla="*/ 38 w 38"/>
                  <a:gd name="T5" fmla="*/ 9 h 129"/>
                  <a:gd name="T6" fmla="*/ 38 w 38"/>
                  <a:gd name="T7" fmla="*/ 129 h 129"/>
                  <a:gd name="T8" fmla="*/ 21 w 38"/>
                  <a:gd name="T9" fmla="*/ 129 h 129"/>
                  <a:gd name="T10" fmla="*/ 21 w 38"/>
                  <a:gd name="T11" fmla="*/ 18 h 129"/>
                  <a:gd name="T12" fmla="*/ 0 w 38"/>
                  <a:gd name="T13" fmla="*/ 18 h 129"/>
                  <a:gd name="T14" fmla="*/ 0 w 38"/>
                  <a:gd name="T15" fmla="*/ 0 h 129"/>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129"/>
                  <a:gd name="T26" fmla="*/ 38 w 38"/>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129">
                    <a:moveTo>
                      <a:pt x="0" y="0"/>
                    </a:moveTo>
                    <a:lnTo>
                      <a:pt x="30" y="0"/>
                    </a:lnTo>
                    <a:lnTo>
                      <a:pt x="38" y="9"/>
                    </a:lnTo>
                    <a:lnTo>
                      <a:pt x="38" y="129"/>
                    </a:lnTo>
                    <a:lnTo>
                      <a:pt x="21" y="129"/>
                    </a:lnTo>
                    <a:lnTo>
                      <a:pt x="21" y="18"/>
                    </a:lnTo>
                    <a:lnTo>
                      <a:pt x="0" y="18"/>
                    </a:lnTo>
                    <a:lnTo>
                      <a:pt x="0" y="0"/>
                    </a:lnTo>
                    <a:close/>
                  </a:path>
                </a:pathLst>
              </a:custGeom>
              <a:solidFill>
                <a:srgbClr val="000000"/>
              </a:solidFill>
              <a:ln w="9525">
                <a:noFill/>
                <a:round/>
                <a:headEnd/>
                <a:tailEnd/>
              </a:ln>
            </p:spPr>
            <p:txBody>
              <a:bodyPr/>
              <a:lstStyle/>
              <a:p>
                <a:endParaRPr lang="en-US" dirty="0"/>
              </a:p>
            </p:txBody>
          </p:sp>
          <p:sp>
            <p:nvSpPr>
              <p:cNvPr id="6541" name="Freeform 177"/>
              <p:cNvSpPr>
                <a:spLocks noChangeAspect="1"/>
              </p:cNvSpPr>
              <p:nvPr/>
            </p:nvSpPr>
            <p:spPr bwMode="auto">
              <a:xfrm>
                <a:off x="1605" y="1802"/>
                <a:ext cx="48" cy="116"/>
              </a:xfrm>
              <a:custGeom>
                <a:avLst/>
                <a:gdLst>
                  <a:gd name="T0" fmla="*/ 48 w 48"/>
                  <a:gd name="T1" fmla="*/ 18 h 116"/>
                  <a:gd name="T2" fmla="*/ 17 w 48"/>
                  <a:gd name="T3" fmla="*/ 18 h 116"/>
                  <a:gd name="T4" fmla="*/ 22 w 48"/>
                  <a:gd name="T5" fmla="*/ 116 h 116"/>
                  <a:gd name="T6" fmla="*/ 5 w 48"/>
                  <a:gd name="T7" fmla="*/ 116 h 116"/>
                  <a:gd name="T8" fmla="*/ 0 w 48"/>
                  <a:gd name="T9" fmla="*/ 9 h 116"/>
                  <a:gd name="T10" fmla="*/ 9 w 48"/>
                  <a:gd name="T11" fmla="*/ 0 h 116"/>
                  <a:gd name="T12" fmla="*/ 48 w 48"/>
                  <a:gd name="T13" fmla="*/ 0 h 116"/>
                  <a:gd name="T14" fmla="*/ 48 w 48"/>
                  <a:gd name="T15" fmla="*/ 18 h 116"/>
                  <a:gd name="T16" fmla="*/ 0 60000 65536"/>
                  <a:gd name="T17" fmla="*/ 0 60000 65536"/>
                  <a:gd name="T18" fmla="*/ 0 60000 65536"/>
                  <a:gd name="T19" fmla="*/ 0 60000 65536"/>
                  <a:gd name="T20" fmla="*/ 0 60000 65536"/>
                  <a:gd name="T21" fmla="*/ 0 60000 65536"/>
                  <a:gd name="T22" fmla="*/ 0 60000 65536"/>
                  <a:gd name="T23" fmla="*/ 0 60000 65536"/>
                  <a:gd name="T24" fmla="*/ 0 w 48"/>
                  <a:gd name="T25" fmla="*/ 0 h 116"/>
                  <a:gd name="T26" fmla="*/ 48 w 48"/>
                  <a:gd name="T27" fmla="*/ 116 h 1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 h="116">
                    <a:moveTo>
                      <a:pt x="48" y="18"/>
                    </a:moveTo>
                    <a:lnTo>
                      <a:pt x="17" y="18"/>
                    </a:lnTo>
                    <a:lnTo>
                      <a:pt x="22" y="116"/>
                    </a:lnTo>
                    <a:lnTo>
                      <a:pt x="5" y="116"/>
                    </a:lnTo>
                    <a:lnTo>
                      <a:pt x="0" y="9"/>
                    </a:lnTo>
                    <a:lnTo>
                      <a:pt x="9" y="0"/>
                    </a:lnTo>
                    <a:lnTo>
                      <a:pt x="48" y="0"/>
                    </a:lnTo>
                    <a:lnTo>
                      <a:pt x="48" y="18"/>
                    </a:lnTo>
                    <a:close/>
                  </a:path>
                </a:pathLst>
              </a:custGeom>
              <a:solidFill>
                <a:srgbClr val="000000"/>
              </a:solidFill>
              <a:ln w="9525">
                <a:noFill/>
                <a:round/>
                <a:headEnd/>
                <a:tailEnd/>
              </a:ln>
            </p:spPr>
            <p:txBody>
              <a:bodyPr/>
              <a:lstStyle/>
              <a:p>
                <a:endParaRPr lang="en-US" dirty="0"/>
              </a:p>
            </p:txBody>
          </p:sp>
          <p:sp>
            <p:nvSpPr>
              <p:cNvPr id="6542" name="Freeform 178"/>
              <p:cNvSpPr>
                <a:spLocks noChangeAspect="1"/>
              </p:cNvSpPr>
              <p:nvPr/>
            </p:nvSpPr>
            <p:spPr bwMode="auto">
              <a:xfrm>
                <a:off x="1601" y="2020"/>
                <a:ext cx="69" cy="147"/>
              </a:xfrm>
              <a:custGeom>
                <a:avLst/>
                <a:gdLst>
                  <a:gd name="T0" fmla="*/ 69 w 69"/>
                  <a:gd name="T1" fmla="*/ 18 h 147"/>
                  <a:gd name="T2" fmla="*/ 17 w 69"/>
                  <a:gd name="T3" fmla="*/ 18 h 147"/>
                  <a:gd name="T4" fmla="*/ 21 w 69"/>
                  <a:gd name="T5" fmla="*/ 129 h 147"/>
                  <a:gd name="T6" fmla="*/ 43 w 69"/>
                  <a:gd name="T7" fmla="*/ 129 h 147"/>
                  <a:gd name="T8" fmla="*/ 43 w 69"/>
                  <a:gd name="T9" fmla="*/ 147 h 147"/>
                  <a:gd name="T10" fmla="*/ 13 w 69"/>
                  <a:gd name="T11" fmla="*/ 147 h 147"/>
                  <a:gd name="T12" fmla="*/ 4 w 69"/>
                  <a:gd name="T13" fmla="*/ 138 h 147"/>
                  <a:gd name="T14" fmla="*/ 0 w 69"/>
                  <a:gd name="T15" fmla="*/ 9 h 147"/>
                  <a:gd name="T16" fmla="*/ 9 w 69"/>
                  <a:gd name="T17" fmla="*/ 0 h 147"/>
                  <a:gd name="T18" fmla="*/ 69 w 69"/>
                  <a:gd name="T19" fmla="*/ 0 h 147"/>
                  <a:gd name="T20" fmla="*/ 69 w 69"/>
                  <a:gd name="T21" fmla="*/ 18 h 1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147"/>
                  <a:gd name="T35" fmla="*/ 69 w 69"/>
                  <a:gd name="T36" fmla="*/ 147 h 1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147">
                    <a:moveTo>
                      <a:pt x="69" y="18"/>
                    </a:moveTo>
                    <a:lnTo>
                      <a:pt x="17" y="18"/>
                    </a:lnTo>
                    <a:lnTo>
                      <a:pt x="21" y="129"/>
                    </a:lnTo>
                    <a:lnTo>
                      <a:pt x="43" y="129"/>
                    </a:lnTo>
                    <a:lnTo>
                      <a:pt x="43" y="147"/>
                    </a:lnTo>
                    <a:lnTo>
                      <a:pt x="13" y="147"/>
                    </a:lnTo>
                    <a:lnTo>
                      <a:pt x="4" y="138"/>
                    </a:lnTo>
                    <a:lnTo>
                      <a:pt x="0" y="9"/>
                    </a:lnTo>
                    <a:lnTo>
                      <a:pt x="9" y="0"/>
                    </a:lnTo>
                    <a:lnTo>
                      <a:pt x="69" y="0"/>
                    </a:lnTo>
                    <a:lnTo>
                      <a:pt x="69" y="18"/>
                    </a:lnTo>
                    <a:close/>
                  </a:path>
                </a:pathLst>
              </a:custGeom>
              <a:solidFill>
                <a:srgbClr val="000000"/>
              </a:solidFill>
              <a:ln w="9525">
                <a:noFill/>
                <a:round/>
                <a:headEnd/>
                <a:tailEnd/>
              </a:ln>
            </p:spPr>
            <p:txBody>
              <a:bodyPr/>
              <a:lstStyle/>
              <a:p>
                <a:endParaRPr lang="en-US" dirty="0"/>
              </a:p>
            </p:txBody>
          </p:sp>
          <p:sp>
            <p:nvSpPr>
              <p:cNvPr id="6543" name="Freeform 179"/>
              <p:cNvSpPr>
                <a:spLocks noChangeAspect="1"/>
              </p:cNvSpPr>
              <p:nvPr/>
            </p:nvSpPr>
            <p:spPr bwMode="auto">
              <a:xfrm>
                <a:off x="1579" y="2185"/>
                <a:ext cx="35" cy="35"/>
              </a:xfrm>
              <a:custGeom>
                <a:avLst/>
                <a:gdLst>
                  <a:gd name="T0" fmla="*/ 9 w 35"/>
                  <a:gd name="T1" fmla="*/ 0 h 35"/>
                  <a:gd name="T2" fmla="*/ 22 w 35"/>
                  <a:gd name="T3" fmla="*/ 9 h 35"/>
                  <a:gd name="T4" fmla="*/ 26 w 35"/>
                  <a:gd name="T5" fmla="*/ 13 h 35"/>
                  <a:gd name="T6" fmla="*/ 26 w 35"/>
                  <a:gd name="T7" fmla="*/ 18 h 35"/>
                  <a:gd name="T8" fmla="*/ 35 w 35"/>
                  <a:gd name="T9" fmla="*/ 18 h 35"/>
                  <a:gd name="T10" fmla="*/ 35 w 35"/>
                  <a:gd name="T11" fmla="*/ 35 h 35"/>
                  <a:gd name="T12" fmla="*/ 18 w 35"/>
                  <a:gd name="T13" fmla="*/ 35 h 35"/>
                  <a:gd name="T14" fmla="*/ 9 w 35"/>
                  <a:gd name="T15" fmla="*/ 27 h 35"/>
                  <a:gd name="T16" fmla="*/ 9 w 35"/>
                  <a:gd name="T17" fmla="*/ 18 h 35"/>
                  <a:gd name="T18" fmla="*/ 0 w 35"/>
                  <a:gd name="T19" fmla="*/ 13 h 35"/>
                  <a:gd name="T20" fmla="*/ 9 w 35"/>
                  <a:gd name="T21" fmla="*/ 0 h 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35"/>
                  <a:gd name="T35" fmla="*/ 35 w 35"/>
                  <a:gd name="T36" fmla="*/ 35 h 3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35">
                    <a:moveTo>
                      <a:pt x="9" y="0"/>
                    </a:moveTo>
                    <a:lnTo>
                      <a:pt x="22" y="9"/>
                    </a:lnTo>
                    <a:lnTo>
                      <a:pt x="26" y="13"/>
                    </a:lnTo>
                    <a:lnTo>
                      <a:pt x="26" y="18"/>
                    </a:lnTo>
                    <a:lnTo>
                      <a:pt x="35" y="18"/>
                    </a:lnTo>
                    <a:lnTo>
                      <a:pt x="35" y="35"/>
                    </a:lnTo>
                    <a:lnTo>
                      <a:pt x="18" y="35"/>
                    </a:lnTo>
                    <a:lnTo>
                      <a:pt x="9" y="27"/>
                    </a:lnTo>
                    <a:lnTo>
                      <a:pt x="9" y="18"/>
                    </a:lnTo>
                    <a:lnTo>
                      <a:pt x="0" y="13"/>
                    </a:lnTo>
                    <a:lnTo>
                      <a:pt x="9" y="0"/>
                    </a:lnTo>
                    <a:close/>
                  </a:path>
                </a:pathLst>
              </a:custGeom>
              <a:solidFill>
                <a:srgbClr val="000000"/>
              </a:solidFill>
              <a:ln w="9525">
                <a:noFill/>
                <a:round/>
                <a:headEnd/>
                <a:tailEnd/>
              </a:ln>
            </p:spPr>
            <p:txBody>
              <a:bodyPr/>
              <a:lstStyle/>
              <a:p>
                <a:endParaRPr lang="en-US" dirty="0"/>
              </a:p>
            </p:txBody>
          </p:sp>
          <p:sp>
            <p:nvSpPr>
              <p:cNvPr id="6544" name="Freeform 180"/>
              <p:cNvSpPr>
                <a:spLocks noChangeAspect="1"/>
              </p:cNvSpPr>
              <p:nvPr/>
            </p:nvSpPr>
            <p:spPr bwMode="auto">
              <a:xfrm>
                <a:off x="1579" y="1945"/>
                <a:ext cx="86" cy="49"/>
              </a:xfrm>
              <a:custGeom>
                <a:avLst/>
                <a:gdLst>
                  <a:gd name="T0" fmla="*/ 9 w 86"/>
                  <a:gd name="T1" fmla="*/ 0 h 49"/>
                  <a:gd name="T2" fmla="*/ 39 w 86"/>
                  <a:gd name="T3" fmla="*/ 0 h 49"/>
                  <a:gd name="T4" fmla="*/ 48 w 86"/>
                  <a:gd name="T5" fmla="*/ 8 h 49"/>
                  <a:gd name="T6" fmla="*/ 48 w 86"/>
                  <a:gd name="T7" fmla="*/ 26 h 49"/>
                  <a:gd name="T8" fmla="*/ 39 w 86"/>
                  <a:gd name="T9" fmla="*/ 35 h 49"/>
                  <a:gd name="T10" fmla="*/ 18 w 86"/>
                  <a:gd name="T11" fmla="*/ 35 h 49"/>
                  <a:gd name="T12" fmla="*/ 18 w 86"/>
                  <a:gd name="T13" fmla="*/ 31 h 49"/>
                  <a:gd name="T14" fmla="*/ 86 w 86"/>
                  <a:gd name="T15" fmla="*/ 31 h 49"/>
                  <a:gd name="T16" fmla="*/ 86 w 86"/>
                  <a:gd name="T17" fmla="*/ 49 h 49"/>
                  <a:gd name="T18" fmla="*/ 9 w 86"/>
                  <a:gd name="T19" fmla="*/ 49 h 49"/>
                  <a:gd name="T20" fmla="*/ 0 w 86"/>
                  <a:gd name="T21" fmla="*/ 40 h 49"/>
                  <a:gd name="T22" fmla="*/ 0 w 86"/>
                  <a:gd name="T23" fmla="*/ 26 h 49"/>
                  <a:gd name="T24" fmla="*/ 9 w 86"/>
                  <a:gd name="T25" fmla="*/ 17 h 49"/>
                  <a:gd name="T26" fmla="*/ 31 w 86"/>
                  <a:gd name="T27" fmla="*/ 17 h 49"/>
                  <a:gd name="T28" fmla="*/ 31 w 86"/>
                  <a:gd name="T29" fmla="*/ 17 h 49"/>
                  <a:gd name="T30" fmla="*/ 9 w 86"/>
                  <a:gd name="T31" fmla="*/ 17 h 49"/>
                  <a:gd name="T32" fmla="*/ 9 w 86"/>
                  <a:gd name="T33" fmla="*/ 0 h 4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6"/>
                  <a:gd name="T52" fmla="*/ 0 h 49"/>
                  <a:gd name="T53" fmla="*/ 86 w 86"/>
                  <a:gd name="T54" fmla="*/ 49 h 4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6" h="49">
                    <a:moveTo>
                      <a:pt x="9" y="0"/>
                    </a:moveTo>
                    <a:lnTo>
                      <a:pt x="39" y="0"/>
                    </a:lnTo>
                    <a:lnTo>
                      <a:pt x="48" y="8"/>
                    </a:lnTo>
                    <a:lnTo>
                      <a:pt x="48" y="26"/>
                    </a:lnTo>
                    <a:lnTo>
                      <a:pt x="39" y="35"/>
                    </a:lnTo>
                    <a:lnTo>
                      <a:pt x="18" y="35"/>
                    </a:lnTo>
                    <a:lnTo>
                      <a:pt x="18" y="31"/>
                    </a:lnTo>
                    <a:lnTo>
                      <a:pt x="86" y="31"/>
                    </a:lnTo>
                    <a:lnTo>
                      <a:pt x="86" y="49"/>
                    </a:lnTo>
                    <a:lnTo>
                      <a:pt x="9" y="49"/>
                    </a:lnTo>
                    <a:lnTo>
                      <a:pt x="0" y="40"/>
                    </a:lnTo>
                    <a:lnTo>
                      <a:pt x="0" y="26"/>
                    </a:lnTo>
                    <a:lnTo>
                      <a:pt x="9" y="17"/>
                    </a:lnTo>
                    <a:lnTo>
                      <a:pt x="31" y="17"/>
                    </a:lnTo>
                    <a:lnTo>
                      <a:pt x="9" y="17"/>
                    </a:lnTo>
                    <a:lnTo>
                      <a:pt x="9" y="0"/>
                    </a:lnTo>
                    <a:close/>
                  </a:path>
                </a:pathLst>
              </a:custGeom>
              <a:solidFill>
                <a:srgbClr val="000000"/>
              </a:solidFill>
              <a:ln w="9525">
                <a:noFill/>
                <a:round/>
                <a:headEnd/>
                <a:tailEnd/>
              </a:ln>
            </p:spPr>
            <p:txBody>
              <a:bodyPr/>
              <a:lstStyle/>
              <a:p>
                <a:endParaRPr lang="en-US" dirty="0"/>
              </a:p>
            </p:txBody>
          </p:sp>
          <p:sp>
            <p:nvSpPr>
              <p:cNvPr id="6545" name="Freeform 181"/>
              <p:cNvSpPr>
                <a:spLocks noChangeAspect="1"/>
              </p:cNvSpPr>
              <p:nvPr/>
            </p:nvSpPr>
            <p:spPr bwMode="auto">
              <a:xfrm>
                <a:off x="1665" y="1860"/>
                <a:ext cx="52" cy="245"/>
              </a:xfrm>
              <a:custGeom>
                <a:avLst/>
                <a:gdLst>
                  <a:gd name="T0" fmla="*/ 0 w 52"/>
                  <a:gd name="T1" fmla="*/ 0 h 245"/>
                  <a:gd name="T2" fmla="*/ 39 w 52"/>
                  <a:gd name="T3" fmla="*/ 0 h 245"/>
                  <a:gd name="T4" fmla="*/ 48 w 52"/>
                  <a:gd name="T5" fmla="*/ 9 h 245"/>
                  <a:gd name="T6" fmla="*/ 52 w 52"/>
                  <a:gd name="T7" fmla="*/ 236 h 245"/>
                  <a:gd name="T8" fmla="*/ 43 w 52"/>
                  <a:gd name="T9" fmla="*/ 245 h 245"/>
                  <a:gd name="T10" fmla="*/ 13 w 52"/>
                  <a:gd name="T11" fmla="*/ 245 h 245"/>
                  <a:gd name="T12" fmla="*/ 13 w 52"/>
                  <a:gd name="T13" fmla="*/ 227 h 245"/>
                  <a:gd name="T14" fmla="*/ 35 w 52"/>
                  <a:gd name="T15" fmla="*/ 227 h 245"/>
                  <a:gd name="T16" fmla="*/ 31 w 52"/>
                  <a:gd name="T17" fmla="*/ 18 h 245"/>
                  <a:gd name="T18" fmla="*/ 0 w 52"/>
                  <a:gd name="T19" fmla="*/ 18 h 245"/>
                  <a:gd name="T20" fmla="*/ 0 w 52"/>
                  <a:gd name="T21" fmla="*/ 0 h 2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2"/>
                  <a:gd name="T34" fmla="*/ 0 h 245"/>
                  <a:gd name="T35" fmla="*/ 52 w 52"/>
                  <a:gd name="T36" fmla="*/ 245 h 2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2" h="245">
                    <a:moveTo>
                      <a:pt x="0" y="0"/>
                    </a:moveTo>
                    <a:lnTo>
                      <a:pt x="39" y="0"/>
                    </a:lnTo>
                    <a:lnTo>
                      <a:pt x="48" y="9"/>
                    </a:lnTo>
                    <a:lnTo>
                      <a:pt x="52" y="236"/>
                    </a:lnTo>
                    <a:lnTo>
                      <a:pt x="43" y="245"/>
                    </a:lnTo>
                    <a:lnTo>
                      <a:pt x="13" y="245"/>
                    </a:lnTo>
                    <a:lnTo>
                      <a:pt x="13" y="227"/>
                    </a:lnTo>
                    <a:lnTo>
                      <a:pt x="35" y="227"/>
                    </a:lnTo>
                    <a:lnTo>
                      <a:pt x="31" y="18"/>
                    </a:lnTo>
                    <a:lnTo>
                      <a:pt x="0" y="18"/>
                    </a:lnTo>
                    <a:lnTo>
                      <a:pt x="0" y="0"/>
                    </a:lnTo>
                    <a:close/>
                  </a:path>
                </a:pathLst>
              </a:custGeom>
              <a:solidFill>
                <a:srgbClr val="000000"/>
              </a:solidFill>
              <a:ln w="9525">
                <a:noFill/>
                <a:round/>
                <a:headEnd/>
                <a:tailEnd/>
              </a:ln>
            </p:spPr>
            <p:txBody>
              <a:bodyPr/>
              <a:lstStyle/>
              <a:p>
                <a:endParaRPr lang="en-US" dirty="0"/>
              </a:p>
            </p:txBody>
          </p:sp>
          <p:sp>
            <p:nvSpPr>
              <p:cNvPr id="6546" name="Freeform 182"/>
              <p:cNvSpPr>
                <a:spLocks noChangeAspect="1"/>
              </p:cNvSpPr>
              <p:nvPr/>
            </p:nvSpPr>
            <p:spPr bwMode="auto">
              <a:xfrm>
                <a:off x="1618" y="1522"/>
                <a:ext cx="56" cy="89"/>
              </a:xfrm>
              <a:custGeom>
                <a:avLst/>
                <a:gdLst>
                  <a:gd name="T0" fmla="*/ 0 w 56"/>
                  <a:gd name="T1" fmla="*/ 0 h 89"/>
                  <a:gd name="T2" fmla="*/ 47 w 56"/>
                  <a:gd name="T3" fmla="*/ 0 h 89"/>
                  <a:gd name="T4" fmla="*/ 56 w 56"/>
                  <a:gd name="T5" fmla="*/ 9 h 89"/>
                  <a:gd name="T6" fmla="*/ 56 w 56"/>
                  <a:gd name="T7" fmla="*/ 89 h 89"/>
                  <a:gd name="T8" fmla="*/ 39 w 56"/>
                  <a:gd name="T9" fmla="*/ 89 h 89"/>
                  <a:gd name="T10" fmla="*/ 39 w 56"/>
                  <a:gd name="T11" fmla="*/ 18 h 89"/>
                  <a:gd name="T12" fmla="*/ 0 w 56"/>
                  <a:gd name="T13" fmla="*/ 18 h 89"/>
                  <a:gd name="T14" fmla="*/ 0 w 56"/>
                  <a:gd name="T15" fmla="*/ 0 h 89"/>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89"/>
                  <a:gd name="T26" fmla="*/ 56 w 56"/>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89">
                    <a:moveTo>
                      <a:pt x="0" y="0"/>
                    </a:moveTo>
                    <a:lnTo>
                      <a:pt x="47" y="0"/>
                    </a:lnTo>
                    <a:lnTo>
                      <a:pt x="56" y="9"/>
                    </a:lnTo>
                    <a:lnTo>
                      <a:pt x="56" y="89"/>
                    </a:lnTo>
                    <a:lnTo>
                      <a:pt x="39" y="89"/>
                    </a:lnTo>
                    <a:lnTo>
                      <a:pt x="39" y="18"/>
                    </a:lnTo>
                    <a:lnTo>
                      <a:pt x="0" y="18"/>
                    </a:lnTo>
                    <a:lnTo>
                      <a:pt x="0" y="0"/>
                    </a:lnTo>
                    <a:close/>
                  </a:path>
                </a:pathLst>
              </a:custGeom>
              <a:solidFill>
                <a:srgbClr val="000000"/>
              </a:solidFill>
              <a:ln w="9525">
                <a:noFill/>
                <a:round/>
                <a:headEnd/>
                <a:tailEnd/>
              </a:ln>
            </p:spPr>
            <p:txBody>
              <a:bodyPr/>
              <a:lstStyle/>
              <a:p>
                <a:endParaRPr lang="en-US" dirty="0"/>
              </a:p>
            </p:txBody>
          </p:sp>
          <p:sp>
            <p:nvSpPr>
              <p:cNvPr id="6547" name="Freeform 183"/>
              <p:cNvSpPr>
                <a:spLocks noChangeAspect="1"/>
              </p:cNvSpPr>
              <p:nvPr/>
            </p:nvSpPr>
            <p:spPr bwMode="auto">
              <a:xfrm>
                <a:off x="1670" y="1602"/>
                <a:ext cx="34" cy="240"/>
              </a:xfrm>
              <a:custGeom>
                <a:avLst/>
                <a:gdLst>
                  <a:gd name="T0" fmla="*/ 34 w 34"/>
                  <a:gd name="T1" fmla="*/ 18 h 240"/>
                  <a:gd name="T2" fmla="*/ 17 w 34"/>
                  <a:gd name="T3" fmla="*/ 18 h 240"/>
                  <a:gd name="T4" fmla="*/ 21 w 34"/>
                  <a:gd name="T5" fmla="*/ 240 h 240"/>
                  <a:gd name="T6" fmla="*/ 4 w 34"/>
                  <a:gd name="T7" fmla="*/ 240 h 240"/>
                  <a:gd name="T8" fmla="*/ 0 w 34"/>
                  <a:gd name="T9" fmla="*/ 9 h 240"/>
                  <a:gd name="T10" fmla="*/ 8 w 34"/>
                  <a:gd name="T11" fmla="*/ 0 h 240"/>
                  <a:gd name="T12" fmla="*/ 34 w 34"/>
                  <a:gd name="T13" fmla="*/ 0 h 240"/>
                  <a:gd name="T14" fmla="*/ 34 w 34"/>
                  <a:gd name="T15" fmla="*/ 18 h 240"/>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240"/>
                  <a:gd name="T26" fmla="*/ 34 w 34"/>
                  <a:gd name="T27" fmla="*/ 240 h 2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240">
                    <a:moveTo>
                      <a:pt x="34" y="18"/>
                    </a:moveTo>
                    <a:lnTo>
                      <a:pt x="17" y="18"/>
                    </a:lnTo>
                    <a:lnTo>
                      <a:pt x="21" y="240"/>
                    </a:lnTo>
                    <a:lnTo>
                      <a:pt x="4" y="240"/>
                    </a:lnTo>
                    <a:lnTo>
                      <a:pt x="0" y="9"/>
                    </a:lnTo>
                    <a:lnTo>
                      <a:pt x="8" y="0"/>
                    </a:lnTo>
                    <a:lnTo>
                      <a:pt x="34" y="0"/>
                    </a:lnTo>
                    <a:lnTo>
                      <a:pt x="34" y="18"/>
                    </a:lnTo>
                    <a:close/>
                  </a:path>
                </a:pathLst>
              </a:custGeom>
              <a:solidFill>
                <a:srgbClr val="000000"/>
              </a:solidFill>
              <a:ln w="9525">
                <a:noFill/>
                <a:round/>
                <a:headEnd/>
                <a:tailEnd/>
              </a:ln>
            </p:spPr>
            <p:txBody>
              <a:bodyPr/>
              <a:lstStyle/>
              <a:p>
                <a:endParaRPr lang="en-US" dirty="0"/>
              </a:p>
            </p:txBody>
          </p:sp>
          <p:sp>
            <p:nvSpPr>
              <p:cNvPr id="6548" name="Freeform 184"/>
              <p:cNvSpPr>
                <a:spLocks noChangeAspect="1"/>
              </p:cNvSpPr>
              <p:nvPr/>
            </p:nvSpPr>
            <p:spPr bwMode="auto">
              <a:xfrm>
                <a:off x="1665" y="2127"/>
                <a:ext cx="39" cy="214"/>
              </a:xfrm>
              <a:custGeom>
                <a:avLst/>
                <a:gdLst>
                  <a:gd name="T0" fmla="*/ 35 w 39"/>
                  <a:gd name="T1" fmla="*/ 0 h 214"/>
                  <a:gd name="T2" fmla="*/ 39 w 39"/>
                  <a:gd name="T3" fmla="*/ 205 h 214"/>
                  <a:gd name="T4" fmla="*/ 31 w 39"/>
                  <a:gd name="T5" fmla="*/ 214 h 214"/>
                  <a:gd name="T6" fmla="*/ 0 w 39"/>
                  <a:gd name="T7" fmla="*/ 214 h 214"/>
                  <a:gd name="T8" fmla="*/ 0 w 39"/>
                  <a:gd name="T9" fmla="*/ 196 h 214"/>
                  <a:gd name="T10" fmla="*/ 22 w 39"/>
                  <a:gd name="T11" fmla="*/ 196 h 214"/>
                  <a:gd name="T12" fmla="*/ 18 w 39"/>
                  <a:gd name="T13" fmla="*/ 0 h 214"/>
                  <a:gd name="T14" fmla="*/ 35 w 39"/>
                  <a:gd name="T15" fmla="*/ 0 h 214"/>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214"/>
                  <a:gd name="T26" fmla="*/ 39 w 39"/>
                  <a:gd name="T27" fmla="*/ 214 h 2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214">
                    <a:moveTo>
                      <a:pt x="35" y="0"/>
                    </a:moveTo>
                    <a:lnTo>
                      <a:pt x="39" y="205"/>
                    </a:lnTo>
                    <a:lnTo>
                      <a:pt x="31" y="214"/>
                    </a:lnTo>
                    <a:lnTo>
                      <a:pt x="0" y="214"/>
                    </a:lnTo>
                    <a:lnTo>
                      <a:pt x="0" y="196"/>
                    </a:lnTo>
                    <a:lnTo>
                      <a:pt x="22" y="196"/>
                    </a:lnTo>
                    <a:lnTo>
                      <a:pt x="18" y="0"/>
                    </a:lnTo>
                    <a:lnTo>
                      <a:pt x="35" y="0"/>
                    </a:lnTo>
                    <a:close/>
                  </a:path>
                </a:pathLst>
              </a:custGeom>
              <a:solidFill>
                <a:srgbClr val="000000"/>
              </a:solidFill>
              <a:ln w="9525">
                <a:noFill/>
                <a:round/>
                <a:headEnd/>
                <a:tailEnd/>
              </a:ln>
            </p:spPr>
            <p:txBody>
              <a:bodyPr/>
              <a:lstStyle/>
              <a:p>
                <a:endParaRPr lang="en-US" dirty="0"/>
              </a:p>
            </p:txBody>
          </p:sp>
          <p:sp>
            <p:nvSpPr>
              <p:cNvPr id="6549" name="Freeform 185"/>
              <p:cNvSpPr>
                <a:spLocks noChangeAspect="1"/>
              </p:cNvSpPr>
              <p:nvPr/>
            </p:nvSpPr>
            <p:spPr bwMode="auto">
              <a:xfrm>
                <a:off x="1618" y="2225"/>
                <a:ext cx="35" cy="182"/>
              </a:xfrm>
              <a:custGeom>
                <a:avLst/>
                <a:gdLst>
                  <a:gd name="T0" fmla="*/ 35 w 35"/>
                  <a:gd name="T1" fmla="*/ 18 h 182"/>
                  <a:gd name="T2" fmla="*/ 17 w 35"/>
                  <a:gd name="T3" fmla="*/ 18 h 182"/>
                  <a:gd name="T4" fmla="*/ 22 w 35"/>
                  <a:gd name="T5" fmla="*/ 182 h 182"/>
                  <a:gd name="T6" fmla="*/ 4 w 35"/>
                  <a:gd name="T7" fmla="*/ 182 h 182"/>
                  <a:gd name="T8" fmla="*/ 0 w 35"/>
                  <a:gd name="T9" fmla="*/ 9 h 182"/>
                  <a:gd name="T10" fmla="*/ 9 w 35"/>
                  <a:gd name="T11" fmla="*/ 0 h 182"/>
                  <a:gd name="T12" fmla="*/ 35 w 35"/>
                  <a:gd name="T13" fmla="*/ 0 h 182"/>
                  <a:gd name="T14" fmla="*/ 35 w 35"/>
                  <a:gd name="T15" fmla="*/ 18 h 182"/>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82"/>
                  <a:gd name="T26" fmla="*/ 35 w 35"/>
                  <a:gd name="T27" fmla="*/ 182 h 1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82">
                    <a:moveTo>
                      <a:pt x="35" y="18"/>
                    </a:moveTo>
                    <a:lnTo>
                      <a:pt x="17" y="18"/>
                    </a:lnTo>
                    <a:lnTo>
                      <a:pt x="22" y="182"/>
                    </a:lnTo>
                    <a:lnTo>
                      <a:pt x="4" y="182"/>
                    </a:lnTo>
                    <a:lnTo>
                      <a:pt x="0" y="9"/>
                    </a:lnTo>
                    <a:lnTo>
                      <a:pt x="9" y="0"/>
                    </a:lnTo>
                    <a:lnTo>
                      <a:pt x="35" y="0"/>
                    </a:lnTo>
                    <a:lnTo>
                      <a:pt x="35" y="18"/>
                    </a:lnTo>
                    <a:close/>
                  </a:path>
                </a:pathLst>
              </a:custGeom>
              <a:solidFill>
                <a:srgbClr val="000000"/>
              </a:solidFill>
              <a:ln w="9525">
                <a:noFill/>
                <a:round/>
                <a:headEnd/>
                <a:tailEnd/>
              </a:ln>
            </p:spPr>
            <p:txBody>
              <a:bodyPr/>
              <a:lstStyle/>
              <a:p>
                <a:endParaRPr lang="en-US" dirty="0"/>
              </a:p>
            </p:txBody>
          </p:sp>
          <p:sp>
            <p:nvSpPr>
              <p:cNvPr id="6550" name="Freeform 186"/>
              <p:cNvSpPr>
                <a:spLocks noChangeAspect="1"/>
              </p:cNvSpPr>
              <p:nvPr/>
            </p:nvSpPr>
            <p:spPr bwMode="auto">
              <a:xfrm>
                <a:off x="1760" y="1802"/>
                <a:ext cx="47" cy="67"/>
              </a:xfrm>
              <a:custGeom>
                <a:avLst/>
                <a:gdLst>
                  <a:gd name="T0" fmla="*/ 0 w 47"/>
                  <a:gd name="T1" fmla="*/ 0 h 67"/>
                  <a:gd name="T2" fmla="*/ 43 w 47"/>
                  <a:gd name="T3" fmla="*/ 0 h 67"/>
                  <a:gd name="T4" fmla="*/ 47 w 47"/>
                  <a:gd name="T5" fmla="*/ 5 h 67"/>
                  <a:gd name="T6" fmla="*/ 47 w 47"/>
                  <a:gd name="T7" fmla="*/ 67 h 67"/>
                  <a:gd name="T8" fmla="*/ 34 w 47"/>
                  <a:gd name="T9" fmla="*/ 67 h 67"/>
                  <a:gd name="T10" fmla="*/ 34 w 47"/>
                  <a:gd name="T11" fmla="*/ 14 h 67"/>
                  <a:gd name="T12" fmla="*/ 0 w 47"/>
                  <a:gd name="T13" fmla="*/ 14 h 67"/>
                  <a:gd name="T14" fmla="*/ 0 w 4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67"/>
                  <a:gd name="T26" fmla="*/ 47 w 4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67">
                    <a:moveTo>
                      <a:pt x="0" y="0"/>
                    </a:moveTo>
                    <a:lnTo>
                      <a:pt x="43" y="0"/>
                    </a:lnTo>
                    <a:lnTo>
                      <a:pt x="47" y="5"/>
                    </a:lnTo>
                    <a:lnTo>
                      <a:pt x="47" y="67"/>
                    </a:lnTo>
                    <a:lnTo>
                      <a:pt x="34" y="67"/>
                    </a:lnTo>
                    <a:lnTo>
                      <a:pt x="34" y="14"/>
                    </a:lnTo>
                    <a:lnTo>
                      <a:pt x="0" y="14"/>
                    </a:lnTo>
                    <a:lnTo>
                      <a:pt x="0" y="0"/>
                    </a:lnTo>
                    <a:close/>
                  </a:path>
                </a:pathLst>
              </a:custGeom>
              <a:solidFill>
                <a:srgbClr val="000000"/>
              </a:solidFill>
              <a:ln w="9525">
                <a:noFill/>
                <a:round/>
                <a:headEnd/>
                <a:tailEnd/>
              </a:ln>
            </p:spPr>
            <p:txBody>
              <a:bodyPr/>
              <a:lstStyle/>
              <a:p>
                <a:endParaRPr lang="en-US" dirty="0"/>
              </a:p>
            </p:txBody>
          </p:sp>
          <p:sp>
            <p:nvSpPr>
              <p:cNvPr id="6551" name="Freeform 187"/>
              <p:cNvSpPr>
                <a:spLocks noChangeAspect="1"/>
              </p:cNvSpPr>
              <p:nvPr/>
            </p:nvSpPr>
            <p:spPr bwMode="auto">
              <a:xfrm>
                <a:off x="1726" y="1887"/>
                <a:ext cx="103" cy="169"/>
              </a:xfrm>
              <a:custGeom>
                <a:avLst/>
                <a:gdLst>
                  <a:gd name="T0" fmla="*/ 64 w 103"/>
                  <a:gd name="T1" fmla="*/ 0 h 169"/>
                  <a:gd name="T2" fmla="*/ 99 w 103"/>
                  <a:gd name="T3" fmla="*/ 0 h 169"/>
                  <a:gd name="T4" fmla="*/ 103 w 103"/>
                  <a:gd name="T5" fmla="*/ 4 h 169"/>
                  <a:gd name="T6" fmla="*/ 103 w 103"/>
                  <a:gd name="T7" fmla="*/ 26 h 169"/>
                  <a:gd name="T8" fmla="*/ 99 w 103"/>
                  <a:gd name="T9" fmla="*/ 31 h 169"/>
                  <a:gd name="T10" fmla="*/ 47 w 103"/>
                  <a:gd name="T11" fmla="*/ 26 h 169"/>
                  <a:gd name="T12" fmla="*/ 17 w 103"/>
                  <a:gd name="T13" fmla="*/ 26 h 169"/>
                  <a:gd name="T14" fmla="*/ 17 w 103"/>
                  <a:gd name="T15" fmla="*/ 124 h 169"/>
                  <a:gd name="T16" fmla="*/ 13 w 103"/>
                  <a:gd name="T17" fmla="*/ 155 h 169"/>
                  <a:gd name="T18" fmla="*/ 34 w 103"/>
                  <a:gd name="T19" fmla="*/ 155 h 169"/>
                  <a:gd name="T20" fmla="*/ 34 w 103"/>
                  <a:gd name="T21" fmla="*/ 169 h 169"/>
                  <a:gd name="T22" fmla="*/ 8 w 103"/>
                  <a:gd name="T23" fmla="*/ 169 h 169"/>
                  <a:gd name="T24" fmla="*/ 0 w 103"/>
                  <a:gd name="T25" fmla="*/ 160 h 169"/>
                  <a:gd name="T26" fmla="*/ 4 w 103"/>
                  <a:gd name="T27" fmla="*/ 124 h 169"/>
                  <a:gd name="T28" fmla="*/ 4 w 103"/>
                  <a:gd name="T29" fmla="*/ 22 h 169"/>
                  <a:gd name="T30" fmla="*/ 13 w 103"/>
                  <a:gd name="T31" fmla="*/ 13 h 169"/>
                  <a:gd name="T32" fmla="*/ 47 w 103"/>
                  <a:gd name="T33" fmla="*/ 13 h 169"/>
                  <a:gd name="T34" fmla="*/ 90 w 103"/>
                  <a:gd name="T35" fmla="*/ 18 h 169"/>
                  <a:gd name="T36" fmla="*/ 90 w 103"/>
                  <a:gd name="T37" fmla="*/ 13 h 169"/>
                  <a:gd name="T38" fmla="*/ 64 w 103"/>
                  <a:gd name="T39" fmla="*/ 13 h 169"/>
                  <a:gd name="T40" fmla="*/ 64 w 103"/>
                  <a:gd name="T41" fmla="*/ 0 h 1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
                  <a:gd name="T64" fmla="*/ 0 h 169"/>
                  <a:gd name="T65" fmla="*/ 103 w 103"/>
                  <a:gd name="T66" fmla="*/ 169 h 1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 h="169">
                    <a:moveTo>
                      <a:pt x="64" y="0"/>
                    </a:moveTo>
                    <a:lnTo>
                      <a:pt x="99" y="0"/>
                    </a:lnTo>
                    <a:lnTo>
                      <a:pt x="103" y="4"/>
                    </a:lnTo>
                    <a:lnTo>
                      <a:pt x="103" y="26"/>
                    </a:lnTo>
                    <a:lnTo>
                      <a:pt x="99" y="31"/>
                    </a:lnTo>
                    <a:lnTo>
                      <a:pt x="47" y="26"/>
                    </a:lnTo>
                    <a:lnTo>
                      <a:pt x="17" y="26"/>
                    </a:lnTo>
                    <a:lnTo>
                      <a:pt x="17" y="124"/>
                    </a:lnTo>
                    <a:lnTo>
                      <a:pt x="13" y="155"/>
                    </a:lnTo>
                    <a:lnTo>
                      <a:pt x="34" y="155"/>
                    </a:lnTo>
                    <a:lnTo>
                      <a:pt x="34" y="169"/>
                    </a:lnTo>
                    <a:lnTo>
                      <a:pt x="8" y="169"/>
                    </a:lnTo>
                    <a:lnTo>
                      <a:pt x="0" y="160"/>
                    </a:lnTo>
                    <a:lnTo>
                      <a:pt x="4" y="124"/>
                    </a:lnTo>
                    <a:lnTo>
                      <a:pt x="4" y="22"/>
                    </a:lnTo>
                    <a:lnTo>
                      <a:pt x="13" y="13"/>
                    </a:lnTo>
                    <a:lnTo>
                      <a:pt x="47" y="13"/>
                    </a:lnTo>
                    <a:lnTo>
                      <a:pt x="90" y="18"/>
                    </a:lnTo>
                    <a:lnTo>
                      <a:pt x="90" y="13"/>
                    </a:lnTo>
                    <a:lnTo>
                      <a:pt x="64" y="13"/>
                    </a:lnTo>
                    <a:lnTo>
                      <a:pt x="64" y="0"/>
                    </a:lnTo>
                    <a:close/>
                  </a:path>
                </a:pathLst>
              </a:custGeom>
              <a:solidFill>
                <a:srgbClr val="000000"/>
              </a:solidFill>
              <a:ln w="9525">
                <a:noFill/>
                <a:round/>
                <a:headEnd/>
                <a:tailEnd/>
              </a:ln>
            </p:spPr>
            <p:txBody>
              <a:bodyPr/>
              <a:lstStyle/>
              <a:p>
                <a:endParaRPr lang="en-US" dirty="0"/>
              </a:p>
            </p:txBody>
          </p:sp>
          <p:sp>
            <p:nvSpPr>
              <p:cNvPr id="6552" name="Freeform 188"/>
              <p:cNvSpPr>
                <a:spLocks noChangeAspect="1"/>
              </p:cNvSpPr>
              <p:nvPr/>
            </p:nvSpPr>
            <p:spPr bwMode="auto">
              <a:xfrm>
                <a:off x="1760" y="2038"/>
                <a:ext cx="34" cy="18"/>
              </a:xfrm>
              <a:custGeom>
                <a:avLst/>
                <a:gdLst>
                  <a:gd name="T0" fmla="*/ 0 w 34"/>
                  <a:gd name="T1" fmla="*/ 4 h 18"/>
                  <a:gd name="T2" fmla="*/ 34 w 34"/>
                  <a:gd name="T3" fmla="*/ 0 h 18"/>
                  <a:gd name="T4" fmla="*/ 34 w 34"/>
                  <a:gd name="T5" fmla="*/ 13 h 18"/>
                  <a:gd name="T6" fmla="*/ 0 w 34"/>
                  <a:gd name="T7" fmla="*/ 18 h 18"/>
                  <a:gd name="T8" fmla="*/ 0 w 34"/>
                  <a:gd name="T9" fmla="*/ 4 h 18"/>
                  <a:gd name="T10" fmla="*/ 0 60000 65536"/>
                  <a:gd name="T11" fmla="*/ 0 60000 65536"/>
                  <a:gd name="T12" fmla="*/ 0 60000 65536"/>
                  <a:gd name="T13" fmla="*/ 0 60000 65536"/>
                  <a:gd name="T14" fmla="*/ 0 60000 65536"/>
                  <a:gd name="T15" fmla="*/ 0 w 34"/>
                  <a:gd name="T16" fmla="*/ 0 h 18"/>
                  <a:gd name="T17" fmla="*/ 34 w 34"/>
                  <a:gd name="T18" fmla="*/ 18 h 18"/>
                </a:gdLst>
                <a:ahLst/>
                <a:cxnLst>
                  <a:cxn ang="T10">
                    <a:pos x="T0" y="T1"/>
                  </a:cxn>
                  <a:cxn ang="T11">
                    <a:pos x="T2" y="T3"/>
                  </a:cxn>
                  <a:cxn ang="T12">
                    <a:pos x="T4" y="T5"/>
                  </a:cxn>
                  <a:cxn ang="T13">
                    <a:pos x="T6" y="T7"/>
                  </a:cxn>
                  <a:cxn ang="T14">
                    <a:pos x="T8" y="T9"/>
                  </a:cxn>
                </a:cxnLst>
                <a:rect l="T15" t="T16" r="T17" b="T18"/>
                <a:pathLst>
                  <a:path w="34" h="18">
                    <a:moveTo>
                      <a:pt x="0" y="4"/>
                    </a:moveTo>
                    <a:lnTo>
                      <a:pt x="34" y="0"/>
                    </a:lnTo>
                    <a:lnTo>
                      <a:pt x="34" y="13"/>
                    </a:lnTo>
                    <a:lnTo>
                      <a:pt x="0" y="18"/>
                    </a:lnTo>
                    <a:lnTo>
                      <a:pt x="0" y="4"/>
                    </a:lnTo>
                    <a:close/>
                  </a:path>
                </a:pathLst>
              </a:custGeom>
              <a:solidFill>
                <a:srgbClr val="000000"/>
              </a:solidFill>
              <a:ln w="9525">
                <a:noFill/>
                <a:round/>
                <a:headEnd/>
                <a:tailEnd/>
              </a:ln>
            </p:spPr>
            <p:txBody>
              <a:bodyPr/>
              <a:lstStyle/>
              <a:p>
                <a:endParaRPr lang="en-US" dirty="0"/>
              </a:p>
            </p:txBody>
          </p:sp>
          <p:sp>
            <p:nvSpPr>
              <p:cNvPr id="6553" name="Rectangle 189"/>
              <p:cNvSpPr>
                <a:spLocks noChangeAspect="1" noChangeArrowheads="1"/>
              </p:cNvSpPr>
              <p:nvPr/>
            </p:nvSpPr>
            <p:spPr bwMode="auto">
              <a:xfrm>
                <a:off x="1734" y="2051"/>
                <a:ext cx="43" cy="14"/>
              </a:xfrm>
              <a:prstGeom prst="rect">
                <a:avLst/>
              </a:prstGeom>
              <a:solidFill>
                <a:srgbClr val="000000"/>
              </a:solidFill>
              <a:ln w="9525">
                <a:noFill/>
                <a:miter lim="800000"/>
                <a:headEnd/>
                <a:tailEnd/>
              </a:ln>
            </p:spPr>
            <p:txBody>
              <a:bodyPr/>
              <a:lstStyle/>
              <a:p>
                <a:endParaRPr lang="en-US" dirty="0"/>
              </a:p>
            </p:txBody>
          </p:sp>
          <p:sp>
            <p:nvSpPr>
              <p:cNvPr id="6554" name="Freeform 190"/>
              <p:cNvSpPr>
                <a:spLocks noChangeAspect="1"/>
              </p:cNvSpPr>
              <p:nvPr/>
            </p:nvSpPr>
            <p:spPr bwMode="auto">
              <a:xfrm>
                <a:off x="1726" y="2056"/>
                <a:ext cx="73" cy="120"/>
              </a:xfrm>
              <a:custGeom>
                <a:avLst/>
                <a:gdLst>
                  <a:gd name="T0" fmla="*/ 56 w 73"/>
                  <a:gd name="T1" fmla="*/ 0 h 120"/>
                  <a:gd name="T2" fmla="*/ 56 w 73"/>
                  <a:gd name="T3" fmla="*/ 18 h 120"/>
                  <a:gd name="T4" fmla="*/ 51 w 73"/>
                  <a:gd name="T5" fmla="*/ 22 h 120"/>
                  <a:gd name="T6" fmla="*/ 13 w 73"/>
                  <a:gd name="T7" fmla="*/ 22 h 120"/>
                  <a:gd name="T8" fmla="*/ 17 w 73"/>
                  <a:gd name="T9" fmla="*/ 107 h 120"/>
                  <a:gd name="T10" fmla="*/ 73 w 73"/>
                  <a:gd name="T11" fmla="*/ 107 h 120"/>
                  <a:gd name="T12" fmla="*/ 73 w 73"/>
                  <a:gd name="T13" fmla="*/ 120 h 120"/>
                  <a:gd name="T14" fmla="*/ 13 w 73"/>
                  <a:gd name="T15" fmla="*/ 120 h 120"/>
                  <a:gd name="T16" fmla="*/ 4 w 73"/>
                  <a:gd name="T17" fmla="*/ 111 h 120"/>
                  <a:gd name="T18" fmla="*/ 0 w 73"/>
                  <a:gd name="T19" fmla="*/ 18 h 120"/>
                  <a:gd name="T20" fmla="*/ 8 w 73"/>
                  <a:gd name="T21" fmla="*/ 9 h 120"/>
                  <a:gd name="T22" fmla="*/ 43 w 73"/>
                  <a:gd name="T23" fmla="*/ 9 h 120"/>
                  <a:gd name="T24" fmla="*/ 43 w 73"/>
                  <a:gd name="T25" fmla="*/ 0 h 120"/>
                  <a:gd name="T26" fmla="*/ 56 w 73"/>
                  <a:gd name="T27" fmla="*/ 0 h 1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120"/>
                  <a:gd name="T44" fmla="*/ 73 w 73"/>
                  <a:gd name="T45" fmla="*/ 120 h 1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120">
                    <a:moveTo>
                      <a:pt x="56" y="0"/>
                    </a:moveTo>
                    <a:lnTo>
                      <a:pt x="56" y="18"/>
                    </a:lnTo>
                    <a:lnTo>
                      <a:pt x="51" y="22"/>
                    </a:lnTo>
                    <a:lnTo>
                      <a:pt x="13" y="22"/>
                    </a:lnTo>
                    <a:lnTo>
                      <a:pt x="17" y="107"/>
                    </a:lnTo>
                    <a:lnTo>
                      <a:pt x="73" y="107"/>
                    </a:lnTo>
                    <a:lnTo>
                      <a:pt x="73" y="120"/>
                    </a:lnTo>
                    <a:lnTo>
                      <a:pt x="13" y="120"/>
                    </a:lnTo>
                    <a:lnTo>
                      <a:pt x="4" y="111"/>
                    </a:lnTo>
                    <a:lnTo>
                      <a:pt x="0" y="18"/>
                    </a:lnTo>
                    <a:lnTo>
                      <a:pt x="8" y="9"/>
                    </a:lnTo>
                    <a:lnTo>
                      <a:pt x="43" y="9"/>
                    </a:lnTo>
                    <a:lnTo>
                      <a:pt x="43" y="0"/>
                    </a:lnTo>
                    <a:lnTo>
                      <a:pt x="56" y="0"/>
                    </a:lnTo>
                    <a:close/>
                  </a:path>
                </a:pathLst>
              </a:custGeom>
              <a:solidFill>
                <a:srgbClr val="000000"/>
              </a:solidFill>
              <a:ln w="9525">
                <a:noFill/>
                <a:round/>
                <a:headEnd/>
                <a:tailEnd/>
              </a:ln>
            </p:spPr>
            <p:txBody>
              <a:bodyPr/>
              <a:lstStyle/>
              <a:p>
                <a:endParaRPr lang="en-US" dirty="0"/>
              </a:p>
            </p:txBody>
          </p:sp>
          <p:sp>
            <p:nvSpPr>
              <p:cNvPr id="6555" name="Freeform 191"/>
              <p:cNvSpPr>
                <a:spLocks noChangeAspect="1"/>
              </p:cNvSpPr>
              <p:nvPr/>
            </p:nvSpPr>
            <p:spPr bwMode="auto">
              <a:xfrm>
                <a:off x="1773" y="2185"/>
                <a:ext cx="39" cy="107"/>
              </a:xfrm>
              <a:custGeom>
                <a:avLst/>
                <a:gdLst>
                  <a:gd name="T0" fmla="*/ 0 w 39"/>
                  <a:gd name="T1" fmla="*/ 0 h 107"/>
                  <a:gd name="T2" fmla="*/ 17 w 39"/>
                  <a:gd name="T3" fmla="*/ 0 h 107"/>
                  <a:gd name="T4" fmla="*/ 21 w 39"/>
                  <a:gd name="T5" fmla="*/ 4 h 107"/>
                  <a:gd name="T6" fmla="*/ 26 w 39"/>
                  <a:gd name="T7" fmla="*/ 93 h 107"/>
                  <a:gd name="T8" fmla="*/ 39 w 39"/>
                  <a:gd name="T9" fmla="*/ 93 h 107"/>
                  <a:gd name="T10" fmla="*/ 39 w 39"/>
                  <a:gd name="T11" fmla="*/ 107 h 107"/>
                  <a:gd name="T12" fmla="*/ 21 w 39"/>
                  <a:gd name="T13" fmla="*/ 107 h 107"/>
                  <a:gd name="T14" fmla="*/ 13 w 39"/>
                  <a:gd name="T15" fmla="*/ 98 h 107"/>
                  <a:gd name="T16" fmla="*/ 9 w 39"/>
                  <a:gd name="T17" fmla="*/ 13 h 107"/>
                  <a:gd name="T18" fmla="*/ 0 w 39"/>
                  <a:gd name="T19" fmla="*/ 13 h 107"/>
                  <a:gd name="T20" fmla="*/ 0 w 39"/>
                  <a:gd name="T21" fmla="*/ 0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107"/>
                  <a:gd name="T35" fmla="*/ 39 w 39"/>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107">
                    <a:moveTo>
                      <a:pt x="0" y="0"/>
                    </a:moveTo>
                    <a:lnTo>
                      <a:pt x="17" y="0"/>
                    </a:lnTo>
                    <a:lnTo>
                      <a:pt x="21" y="4"/>
                    </a:lnTo>
                    <a:lnTo>
                      <a:pt x="26" y="93"/>
                    </a:lnTo>
                    <a:lnTo>
                      <a:pt x="39" y="93"/>
                    </a:lnTo>
                    <a:lnTo>
                      <a:pt x="39" y="107"/>
                    </a:lnTo>
                    <a:lnTo>
                      <a:pt x="21" y="107"/>
                    </a:lnTo>
                    <a:lnTo>
                      <a:pt x="13" y="98"/>
                    </a:lnTo>
                    <a:lnTo>
                      <a:pt x="9" y="13"/>
                    </a:lnTo>
                    <a:lnTo>
                      <a:pt x="0" y="13"/>
                    </a:lnTo>
                    <a:lnTo>
                      <a:pt x="0" y="0"/>
                    </a:lnTo>
                    <a:close/>
                  </a:path>
                </a:pathLst>
              </a:custGeom>
              <a:solidFill>
                <a:srgbClr val="000000"/>
              </a:solidFill>
              <a:ln w="9525">
                <a:noFill/>
                <a:round/>
                <a:headEnd/>
                <a:tailEnd/>
              </a:ln>
            </p:spPr>
            <p:txBody>
              <a:bodyPr/>
              <a:lstStyle/>
              <a:p>
                <a:endParaRPr lang="en-US" dirty="0"/>
              </a:p>
            </p:txBody>
          </p:sp>
          <p:sp>
            <p:nvSpPr>
              <p:cNvPr id="6556" name="Freeform 192"/>
              <p:cNvSpPr>
                <a:spLocks noChangeAspect="1"/>
              </p:cNvSpPr>
              <p:nvPr/>
            </p:nvSpPr>
            <p:spPr bwMode="auto">
              <a:xfrm>
                <a:off x="1820" y="1860"/>
                <a:ext cx="30" cy="138"/>
              </a:xfrm>
              <a:custGeom>
                <a:avLst/>
                <a:gdLst>
                  <a:gd name="T0" fmla="*/ 26 w 30"/>
                  <a:gd name="T1" fmla="*/ 0 h 138"/>
                  <a:gd name="T2" fmla="*/ 30 w 30"/>
                  <a:gd name="T3" fmla="*/ 134 h 138"/>
                  <a:gd name="T4" fmla="*/ 26 w 30"/>
                  <a:gd name="T5" fmla="*/ 138 h 138"/>
                  <a:gd name="T6" fmla="*/ 0 w 30"/>
                  <a:gd name="T7" fmla="*/ 138 h 138"/>
                  <a:gd name="T8" fmla="*/ 0 w 30"/>
                  <a:gd name="T9" fmla="*/ 125 h 138"/>
                  <a:gd name="T10" fmla="*/ 17 w 30"/>
                  <a:gd name="T11" fmla="*/ 125 h 138"/>
                  <a:gd name="T12" fmla="*/ 13 w 30"/>
                  <a:gd name="T13" fmla="*/ 0 h 138"/>
                  <a:gd name="T14" fmla="*/ 26 w 30"/>
                  <a:gd name="T15" fmla="*/ 0 h 138"/>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38"/>
                  <a:gd name="T26" fmla="*/ 30 w 30"/>
                  <a:gd name="T27" fmla="*/ 138 h 1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38">
                    <a:moveTo>
                      <a:pt x="26" y="0"/>
                    </a:moveTo>
                    <a:lnTo>
                      <a:pt x="30" y="134"/>
                    </a:lnTo>
                    <a:lnTo>
                      <a:pt x="26" y="138"/>
                    </a:lnTo>
                    <a:lnTo>
                      <a:pt x="0" y="138"/>
                    </a:lnTo>
                    <a:lnTo>
                      <a:pt x="0" y="125"/>
                    </a:lnTo>
                    <a:lnTo>
                      <a:pt x="17" y="125"/>
                    </a:lnTo>
                    <a:lnTo>
                      <a:pt x="13" y="0"/>
                    </a:lnTo>
                    <a:lnTo>
                      <a:pt x="26" y="0"/>
                    </a:lnTo>
                    <a:close/>
                  </a:path>
                </a:pathLst>
              </a:custGeom>
              <a:solidFill>
                <a:srgbClr val="000000"/>
              </a:solidFill>
              <a:ln w="9525">
                <a:noFill/>
                <a:round/>
                <a:headEnd/>
                <a:tailEnd/>
              </a:ln>
            </p:spPr>
            <p:txBody>
              <a:bodyPr/>
              <a:lstStyle/>
              <a:p>
                <a:endParaRPr lang="en-US" dirty="0"/>
              </a:p>
            </p:txBody>
          </p:sp>
          <p:sp>
            <p:nvSpPr>
              <p:cNvPr id="6557" name="Freeform 193"/>
              <p:cNvSpPr>
                <a:spLocks noChangeAspect="1"/>
              </p:cNvSpPr>
              <p:nvPr/>
            </p:nvSpPr>
            <p:spPr bwMode="auto">
              <a:xfrm>
                <a:off x="1807" y="2002"/>
                <a:ext cx="65" cy="245"/>
              </a:xfrm>
              <a:custGeom>
                <a:avLst/>
                <a:gdLst>
                  <a:gd name="T0" fmla="*/ 65 w 65"/>
                  <a:gd name="T1" fmla="*/ 14 h 245"/>
                  <a:gd name="T2" fmla="*/ 18 w 65"/>
                  <a:gd name="T3" fmla="*/ 18 h 245"/>
                  <a:gd name="T4" fmla="*/ 22 w 65"/>
                  <a:gd name="T5" fmla="*/ 241 h 245"/>
                  <a:gd name="T6" fmla="*/ 18 w 65"/>
                  <a:gd name="T7" fmla="*/ 245 h 245"/>
                  <a:gd name="T8" fmla="*/ 0 w 65"/>
                  <a:gd name="T9" fmla="*/ 245 h 245"/>
                  <a:gd name="T10" fmla="*/ 0 w 65"/>
                  <a:gd name="T11" fmla="*/ 232 h 245"/>
                  <a:gd name="T12" fmla="*/ 9 w 65"/>
                  <a:gd name="T13" fmla="*/ 232 h 245"/>
                  <a:gd name="T14" fmla="*/ 5 w 65"/>
                  <a:gd name="T15" fmla="*/ 14 h 245"/>
                  <a:gd name="T16" fmla="*/ 13 w 65"/>
                  <a:gd name="T17" fmla="*/ 5 h 245"/>
                  <a:gd name="T18" fmla="*/ 65 w 65"/>
                  <a:gd name="T19" fmla="*/ 0 h 245"/>
                  <a:gd name="T20" fmla="*/ 65 w 65"/>
                  <a:gd name="T21" fmla="*/ 14 h 2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
                  <a:gd name="T34" fmla="*/ 0 h 245"/>
                  <a:gd name="T35" fmla="*/ 65 w 65"/>
                  <a:gd name="T36" fmla="*/ 245 h 2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 h="245">
                    <a:moveTo>
                      <a:pt x="65" y="14"/>
                    </a:moveTo>
                    <a:lnTo>
                      <a:pt x="18" y="18"/>
                    </a:lnTo>
                    <a:lnTo>
                      <a:pt x="22" y="241"/>
                    </a:lnTo>
                    <a:lnTo>
                      <a:pt x="18" y="245"/>
                    </a:lnTo>
                    <a:lnTo>
                      <a:pt x="0" y="245"/>
                    </a:lnTo>
                    <a:lnTo>
                      <a:pt x="0" y="232"/>
                    </a:lnTo>
                    <a:lnTo>
                      <a:pt x="9" y="232"/>
                    </a:lnTo>
                    <a:lnTo>
                      <a:pt x="5" y="14"/>
                    </a:lnTo>
                    <a:lnTo>
                      <a:pt x="13" y="5"/>
                    </a:lnTo>
                    <a:lnTo>
                      <a:pt x="65" y="0"/>
                    </a:lnTo>
                    <a:lnTo>
                      <a:pt x="65" y="14"/>
                    </a:lnTo>
                    <a:close/>
                  </a:path>
                </a:pathLst>
              </a:custGeom>
              <a:solidFill>
                <a:srgbClr val="000000"/>
              </a:solidFill>
              <a:ln w="9525">
                <a:noFill/>
                <a:round/>
                <a:headEnd/>
                <a:tailEnd/>
              </a:ln>
            </p:spPr>
            <p:txBody>
              <a:bodyPr/>
              <a:lstStyle/>
              <a:p>
                <a:endParaRPr lang="en-US" dirty="0"/>
              </a:p>
            </p:txBody>
          </p:sp>
          <p:sp>
            <p:nvSpPr>
              <p:cNvPr id="6558" name="Freeform 194"/>
              <p:cNvSpPr>
                <a:spLocks noChangeAspect="1"/>
              </p:cNvSpPr>
              <p:nvPr/>
            </p:nvSpPr>
            <p:spPr bwMode="auto">
              <a:xfrm>
                <a:off x="1842" y="1775"/>
                <a:ext cx="38" cy="121"/>
              </a:xfrm>
              <a:custGeom>
                <a:avLst/>
                <a:gdLst>
                  <a:gd name="T0" fmla="*/ 34 w 38"/>
                  <a:gd name="T1" fmla="*/ 0 h 121"/>
                  <a:gd name="T2" fmla="*/ 38 w 38"/>
                  <a:gd name="T3" fmla="*/ 116 h 121"/>
                  <a:gd name="T4" fmla="*/ 34 w 38"/>
                  <a:gd name="T5" fmla="*/ 121 h 121"/>
                  <a:gd name="T6" fmla="*/ 0 w 38"/>
                  <a:gd name="T7" fmla="*/ 121 h 121"/>
                  <a:gd name="T8" fmla="*/ 0 w 38"/>
                  <a:gd name="T9" fmla="*/ 107 h 121"/>
                  <a:gd name="T10" fmla="*/ 26 w 38"/>
                  <a:gd name="T11" fmla="*/ 107 h 121"/>
                  <a:gd name="T12" fmla="*/ 21 w 38"/>
                  <a:gd name="T13" fmla="*/ 0 h 121"/>
                  <a:gd name="T14" fmla="*/ 34 w 38"/>
                  <a:gd name="T15" fmla="*/ 0 h 121"/>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121"/>
                  <a:gd name="T26" fmla="*/ 38 w 38"/>
                  <a:gd name="T27" fmla="*/ 121 h 1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121">
                    <a:moveTo>
                      <a:pt x="34" y="0"/>
                    </a:moveTo>
                    <a:lnTo>
                      <a:pt x="38" y="116"/>
                    </a:lnTo>
                    <a:lnTo>
                      <a:pt x="34" y="121"/>
                    </a:lnTo>
                    <a:lnTo>
                      <a:pt x="0" y="121"/>
                    </a:lnTo>
                    <a:lnTo>
                      <a:pt x="0" y="107"/>
                    </a:lnTo>
                    <a:lnTo>
                      <a:pt x="26" y="107"/>
                    </a:lnTo>
                    <a:lnTo>
                      <a:pt x="21" y="0"/>
                    </a:lnTo>
                    <a:lnTo>
                      <a:pt x="34" y="0"/>
                    </a:lnTo>
                    <a:close/>
                  </a:path>
                </a:pathLst>
              </a:custGeom>
              <a:solidFill>
                <a:srgbClr val="000000"/>
              </a:solidFill>
              <a:ln w="9525">
                <a:noFill/>
                <a:round/>
                <a:headEnd/>
                <a:tailEnd/>
              </a:ln>
            </p:spPr>
            <p:txBody>
              <a:bodyPr/>
              <a:lstStyle/>
              <a:p>
                <a:endParaRPr lang="en-US" dirty="0"/>
              </a:p>
            </p:txBody>
          </p:sp>
          <p:sp>
            <p:nvSpPr>
              <p:cNvPr id="6559" name="Freeform 195"/>
              <p:cNvSpPr>
                <a:spLocks noChangeAspect="1"/>
              </p:cNvSpPr>
              <p:nvPr/>
            </p:nvSpPr>
            <p:spPr bwMode="auto">
              <a:xfrm>
                <a:off x="1859" y="1949"/>
                <a:ext cx="43" cy="133"/>
              </a:xfrm>
              <a:custGeom>
                <a:avLst/>
                <a:gdLst>
                  <a:gd name="T0" fmla="*/ 43 w 43"/>
                  <a:gd name="T1" fmla="*/ 13 h 133"/>
                  <a:gd name="T2" fmla="*/ 13 w 43"/>
                  <a:gd name="T3" fmla="*/ 18 h 133"/>
                  <a:gd name="T4" fmla="*/ 17 w 43"/>
                  <a:gd name="T5" fmla="*/ 133 h 133"/>
                  <a:gd name="T6" fmla="*/ 4 w 43"/>
                  <a:gd name="T7" fmla="*/ 133 h 133"/>
                  <a:gd name="T8" fmla="*/ 0 w 43"/>
                  <a:gd name="T9" fmla="*/ 13 h 133"/>
                  <a:gd name="T10" fmla="*/ 9 w 43"/>
                  <a:gd name="T11" fmla="*/ 4 h 133"/>
                  <a:gd name="T12" fmla="*/ 43 w 43"/>
                  <a:gd name="T13" fmla="*/ 0 h 133"/>
                  <a:gd name="T14" fmla="*/ 43 w 43"/>
                  <a:gd name="T15" fmla="*/ 13 h 133"/>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3"/>
                  <a:gd name="T26" fmla="*/ 43 w 43"/>
                  <a:gd name="T27" fmla="*/ 133 h 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3">
                    <a:moveTo>
                      <a:pt x="43" y="13"/>
                    </a:moveTo>
                    <a:lnTo>
                      <a:pt x="13" y="18"/>
                    </a:lnTo>
                    <a:lnTo>
                      <a:pt x="17" y="133"/>
                    </a:lnTo>
                    <a:lnTo>
                      <a:pt x="4" y="133"/>
                    </a:lnTo>
                    <a:lnTo>
                      <a:pt x="0" y="13"/>
                    </a:lnTo>
                    <a:lnTo>
                      <a:pt x="9" y="4"/>
                    </a:lnTo>
                    <a:lnTo>
                      <a:pt x="43" y="0"/>
                    </a:lnTo>
                    <a:lnTo>
                      <a:pt x="43" y="13"/>
                    </a:lnTo>
                    <a:close/>
                  </a:path>
                </a:pathLst>
              </a:custGeom>
              <a:solidFill>
                <a:srgbClr val="000000"/>
              </a:solidFill>
              <a:ln w="9525">
                <a:noFill/>
                <a:round/>
                <a:headEnd/>
                <a:tailEnd/>
              </a:ln>
            </p:spPr>
            <p:txBody>
              <a:bodyPr/>
              <a:lstStyle/>
              <a:p>
                <a:endParaRPr lang="en-US" dirty="0"/>
              </a:p>
            </p:txBody>
          </p:sp>
          <p:sp>
            <p:nvSpPr>
              <p:cNvPr id="6560" name="Freeform 196"/>
              <p:cNvSpPr>
                <a:spLocks noChangeAspect="1"/>
              </p:cNvSpPr>
              <p:nvPr/>
            </p:nvSpPr>
            <p:spPr bwMode="auto">
              <a:xfrm>
                <a:off x="1850" y="2065"/>
                <a:ext cx="56" cy="106"/>
              </a:xfrm>
              <a:custGeom>
                <a:avLst/>
                <a:gdLst>
                  <a:gd name="T0" fmla="*/ 52 w 56"/>
                  <a:gd name="T1" fmla="*/ 0 h 106"/>
                  <a:gd name="T2" fmla="*/ 56 w 56"/>
                  <a:gd name="T3" fmla="*/ 80 h 106"/>
                  <a:gd name="T4" fmla="*/ 52 w 56"/>
                  <a:gd name="T5" fmla="*/ 84 h 106"/>
                  <a:gd name="T6" fmla="*/ 22 w 56"/>
                  <a:gd name="T7" fmla="*/ 84 h 106"/>
                  <a:gd name="T8" fmla="*/ 13 w 56"/>
                  <a:gd name="T9" fmla="*/ 106 h 106"/>
                  <a:gd name="T10" fmla="*/ 0 w 56"/>
                  <a:gd name="T11" fmla="*/ 106 h 106"/>
                  <a:gd name="T12" fmla="*/ 9 w 56"/>
                  <a:gd name="T13" fmla="*/ 80 h 106"/>
                  <a:gd name="T14" fmla="*/ 18 w 56"/>
                  <a:gd name="T15" fmla="*/ 71 h 106"/>
                  <a:gd name="T16" fmla="*/ 43 w 56"/>
                  <a:gd name="T17" fmla="*/ 71 h 106"/>
                  <a:gd name="T18" fmla="*/ 39 w 56"/>
                  <a:gd name="T19" fmla="*/ 0 h 106"/>
                  <a:gd name="T20" fmla="*/ 52 w 56"/>
                  <a:gd name="T21" fmla="*/ 0 h 1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
                  <a:gd name="T34" fmla="*/ 0 h 106"/>
                  <a:gd name="T35" fmla="*/ 56 w 56"/>
                  <a:gd name="T36" fmla="*/ 106 h 10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 h="106">
                    <a:moveTo>
                      <a:pt x="52" y="0"/>
                    </a:moveTo>
                    <a:lnTo>
                      <a:pt x="56" y="80"/>
                    </a:lnTo>
                    <a:lnTo>
                      <a:pt x="52" y="84"/>
                    </a:lnTo>
                    <a:lnTo>
                      <a:pt x="22" y="84"/>
                    </a:lnTo>
                    <a:lnTo>
                      <a:pt x="13" y="106"/>
                    </a:lnTo>
                    <a:lnTo>
                      <a:pt x="0" y="106"/>
                    </a:lnTo>
                    <a:lnTo>
                      <a:pt x="9" y="80"/>
                    </a:lnTo>
                    <a:lnTo>
                      <a:pt x="18" y="71"/>
                    </a:lnTo>
                    <a:lnTo>
                      <a:pt x="43" y="71"/>
                    </a:lnTo>
                    <a:lnTo>
                      <a:pt x="39" y="0"/>
                    </a:lnTo>
                    <a:lnTo>
                      <a:pt x="52" y="0"/>
                    </a:lnTo>
                    <a:close/>
                  </a:path>
                </a:pathLst>
              </a:custGeom>
              <a:solidFill>
                <a:srgbClr val="000000"/>
              </a:solidFill>
              <a:ln w="9525">
                <a:noFill/>
                <a:round/>
                <a:headEnd/>
                <a:tailEnd/>
              </a:ln>
            </p:spPr>
            <p:txBody>
              <a:bodyPr/>
              <a:lstStyle/>
              <a:p>
                <a:endParaRPr lang="en-US" dirty="0"/>
              </a:p>
            </p:txBody>
          </p:sp>
          <p:sp>
            <p:nvSpPr>
              <p:cNvPr id="6561" name="Freeform 197"/>
              <p:cNvSpPr>
                <a:spLocks noChangeAspect="1"/>
              </p:cNvSpPr>
              <p:nvPr/>
            </p:nvSpPr>
            <p:spPr bwMode="auto">
              <a:xfrm>
                <a:off x="1868" y="2167"/>
                <a:ext cx="73" cy="160"/>
              </a:xfrm>
              <a:custGeom>
                <a:avLst/>
                <a:gdLst>
                  <a:gd name="T0" fmla="*/ 0 w 73"/>
                  <a:gd name="T1" fmla="*/ 0 h 160"/>
                  <a:gd name="T2" fmla="*/ 34 w 73"/>
                  <a:gd name="T3" fmla="*/ 0 h 160"/>
                  <a:gd name="T4" fmla="*/ 38 w 73"/>
                  <a:gd name="T5" fmla="*/ 4 h 160"/>
                  <a:gd name="T6" fmla="*/ 43 w 73"/>
                  <a:gd name="T7" fmla="*/ 147 h 160"/>
                  <a:gd name="T8" fmla="*/ 73 w 73"/>
                  <a:gd name="T9" fmla="*/ 147 h 160"/>
                  <a:gd name="T10" fmla="*/ 73 w 73"/>
                  <a:gd name="T11" fmla="*/ 160 h 160"/>
                  <a:gd name="T12" fmla="*/ 38 w 73"/>
                  <a:gd name="T13" fmla="*/ 160 h 160"/>
                  <a:gd name="T14" fmla="*/ 30 w 73"/>
                  <a:gd name="T15" fmla="*/ 151 h 160"/>
                  <a:gd name="T16" fmla="*/ 25 w 73"/>
                  <a:gd name="T17" fmla="*/ 13 h 160"/>
                  <a:gd name="T18" fmla="*/ 0 w 73"/>
                  <a:gd name="T19" fmla="*/ 13 h 160"/>
                  <a:gd name="T20" fmla="*/ 0 w 73"/>
                  <a:gd name="T21" fmla="*/ 0 h 1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3"/>
                  <a:gd name="T34" fmla="*/ 0 h 160"/>
                  <a:gd name="T35" fmla="*/ 73 w 73"/>
                  <a:gd name="T36" fmla="*/ 160 h 1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3" h="160">
                    <a:moveTo>
                      <a:pt x="0" y="0"/>
                    </a:moveTo>
                    <a:lnTo>
                      <a:pt x="34" y="0"/>
                    </a:lnTo>
                    <a:lnTo>
                      <a:pt x="38" y="4"/>
                    </a:lnTo>
                    <a:lnTo>
                      <a:pt x="43" y="147"/>
                    </a:lnTo>
                    <a:lnTo>
                      <a:pt x="73" y="147"/>
                    </a:lnTo>
                    <a:lnTo>
                      <a:pt x="73" y="160"/>
                    </a:lnTo>
                    <a:lnTo>
                      <a:pt x="38" y="160"/>
                    </a:lnTo>
                    <a:lnTo>
                      <a:pt x="30" y="151"/>
                    </a:lnTo>
                    <a:lnTo>
                      <a:pt x="25" y="13"/>
                    </a:lnTo>
                    <a:lnTo>
                      <a:pt x="0" y="13"/>
                    </a:lnTo>
                    <a:lnTo>
                      <a:pt x="0" y="0"/>
                    </a:lnTo>
                    <a:close/>
                  </a:path>
                </a:pathLst>
              </a:custGeom>
              <a:solidFill>
                <a:srgbClr val="000000"/>
              </a:solidFill>
              <a:ln w="9525">
                <a:noFill/>
                <a:round/>
                <a:headEnd/>
                <a:tailEnd/>
              </a:ln>
            </p:spPr>
            <p:txBody>
              <a:bodyPr/>
              <a:lstStyle/>
              <a:p>
                <a:endParaRPr lang="en-US" dirty="0"/>
              </a:p>
            </p:txBody>
          </p:sp>
          <p:sp>
            <p:nvSpPr>
              <p:cNvPr id="6562" name="Freeform 198"/>
              <p:cNvSpPr>
                <a:spLocks noChangeAspect="1"/>
              </p:cNvSpPr>
              <p:nvPr/>
            </p:nvSpPr>
            <p:spPr bwMode="auto">
              <a:xfrm>
                <a:off x="1846" y="2198"/>
                <a:ext cx="30" cy="98"/>
              </a:xfrm>
              <a:custGeom>
                <a:avLst/>
                <a:gdLst>
                  <a:gd name="T0" fmla="*/ 26 w 30"/>
                  <a:gd name="T1" fmla="*/ 0 h 98"/>
                  <a:gd name="T2" fmla="*/ 30 w 30"/>
                  <a:gd name="T3" fmla="*/ 94 h 98"/>
                  <a:gd name="T4" fmla="*/ 26 w 30"/>
                  <a:gd name="T5" fmla="*/ 98 h 98"/>
                  <a:gd name="T6" fmla="*/ 0 w 30"/>
                  <a:gd name="T7" fmla="*/ 98 h 98"/>
                  <a:gd name="T8" fmla="*/ 0 w 30"/>
                  <a:gd name="T9" fmla="*/ 85 h 98"/>
                  <a:gd name="T10" fmla="*/ 17 w 30"/>
                  <a:gd name="T11" fmla="*/ 85 h 98"/>
                  <a:gd name="T12" fmla="*/ 13 w 30"/>
                  <a:gd name="T13" fmla="*/ 0 h 98"/>
                  <a:gd name="T14" fmla="*/ 26 w 30"/>
                  <a:gd name="T15" fmla="*/ 0 h 98"/>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98"/>
                  <a:gd name="T26" fmla="*/ 30 w 30"/>
                  <a:gd name="T27" fmla="*/ 98 h 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98">
                    <a:moveTo>
                      <a:pt x="26" y="0"/>
                    </a:moveTo>
                    <a:lnTo>
                      <a:pt x="30" y="94"/>
                    </a:lnTo>
                    <a:lnTo>
                      <a:pt x="26" y="98"/>
                    </a:lnTo>
                    <a:lnTo>
                      <a:pt x="0" y="98"/>
                    </a:lnTo>
                    <a:lnTo>
                      <a:pt x="0" y="85"/>
                    </a:lnTo>
                    <a:lnTo>
                      <a:pt x="17" y="85"/>
                    </a:lnTo>
                    <a:lnTo>
                      <a:pt x="13" y="0"/>
                    </a:lnTo>
                    <a:lnTo>
                      <a:pt x="26" y="0"/>
                    </a:lnTo>
                    <a:close/>
                  </a:path>
                </a:pathLst>
              </a:custGeom>
              <a:solidFill>
                <a:srgbClr val="000000"/>
              </a:solidFill>
              <a:ln w="9525">
                <a:noFill/>
                <a:round/>
                <a:headEnd/>
                <a:tailEnd/>
              </a:ln>
            </p:spPr>
            <p:txBody>
              <a:bodyPr/>
              <a:lstStyle/>
              <a:p>
                <a:endParaRPr lang="en-US" dirty="0"/>
              </a:p>
            </p:txBody>
          </p:sp>
          <p:sp>
            <p:nvSpPr>
              <p:cNvPr id="6563" name="Freeform 199"/>
              <p:cNvSpPr>
                <a:spLocks noChangeAspect="1"/>
              </p:cNvSpPr>
              <p:nvPr/>
            </p:nvSpPr>
            <p:spPr bwMode="auto">
              <a:xfrm>
                <a:off x="1898" y="1784"/>
                <a:ext cx="60" cy="245"/>
              </a:xfrm>
              <a:custGeom>
                <a:avLst/>
                <a:gdLst>
                  <a:gd name="T0" fmla="*/ 60 w 60"/>
                  <a:gd name="T1" fmla="*/ 14 h 245"/>
                  <a:gd name="T2" fmla="*/ 21 w 60"/>
                  <a:gd name="T3" fmla="*/ 18 h 245"/>
                  <a:gd name="T4" fmla="*/ 30 w 60"/>
                  <a:gd name="T5" fmla="*/ 241 h 245"/>
                  <a:gd name="T6" fmla="*/ 25 w 60"/>
                  <a:gd name="T7" fmla="*/ 245 h 245"/>
                  <a:gd name="T8" fmla="*/ 0 w 60"/>
                  <a:gd name="T9" fmla="*/ 245 h 245"/>
                  <a:gd name="T10" fmla="*/ 0 w 60"/>
                  <a:gd name="T11" fmla="*/ 232 h 245"/>
                  <a:gd name="T12" fmla="*/ 17 w 60"/>
                  <a:gd name="T13" fmla="*/ 232 h 245"/>
                  <a:gd name="T14" fmla="*/ 8 w 60"/>
                  <a:gd name="T15" fmla="*/ 14 h 245"/>
                  <a:gd name="T16" fmla="*/ 17 w 60"/>
                  <a:gd name="T17" fmla="*/ 5 h 245"/>
                  <a:gd name="T18" fmla="*/ 60 w 60"/>
                  <a:gd name="T19" fmla="*/ 0 h 245"/>
                  <a:gd name="T20" fmla="*/ 60 w 60"/>
                  <a:gd name="T21" fmla="*/ 14 h 2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245"/>
                  <a:gd name="T35" fmla="*/ 60 w 60"/>
                  <a:gd name="T36" fmla="*/ 245 h 2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245">
                    <a:moveTo>
                      <a:pt x="60" y="14"/>
                    </a:moveTo>
                    <a:lnTo>
                      <a:pt x="21" y="18"/>
                    </a:lnTo>
                    <a:lnTo>
                      <a:pt x="30" y="241"/>
                    </a:lnTo>
                    <a:lnTo>
                      <a:pt x="25" y="245"/>
                    </a:lnTo>
                    <a:lnTo>
                      <a:pt x="0" y="245"/>
                    </a:lnTo>
                    <a:lnTo>
                      <a:pt x="0" y="232"/>
                    </a:lnTo>
                    <a:lnTo>
                      <a:pt x="17" y="232"/>
                    </a:lnTo>
                    <a:lnTo>
                      <a:pt x="8" y="14"/>
                    </a:lnTo>
                    <a:lnTo>
                      <a:pt x="17" y="5"/>
                    </a:lnTo>
                    <a:lnTo>
                      <a:pt x="60" y="0"/>
                    </a:lnTo>
                    <a:lnTo>
                      <a:pt x="60" y="14"/>
                    </a:lnTo>
                    <a:close/>
                  </a:path>
                </a:pathLst>
              </a:custGeom>
              <a:solidFill>
                <a:srgbClr val="000000"/>
              </a:solidFill>
              <a:ln w="9525">
                <a:noFill/>
                <a:round/>
                <a:headEnd/>
                <a:tailEnd/>
              </a:ln>
            </p:spPr>
            <p:txBody>
              <a:bodyPr/>
              <a:lstStyle/>
              <a:p>
                <a:endParaRPr lang="en-US" dirty="0"/>
              </a:p>
            </p:txBody>
          </p:sp>
          <p:sp>
            <p:nvSpPr>
              <p:cNvPr id="6564" name="Freeform 200"/>
              <p:cNvSpPr>
                <a:spLocks noChangeAspect="1"/>
              </p:cNvSpPr>
              <p:nvPr/>
            </p:nvSpPr>
            <p:spPr bwMode="auto">
              <a:xfrm>
                <a:off x="1945" y="1829"/>
                <a:ext cx="30" cy="89"/>
              </a:xfrm>
              <a:custGeom>
                <a:avLst/>
                <a:gdLst>
                  <a:gd name="T0" fmla="*/ 0 w 30"/>
                  <a:gd name="T1" fmla="*/ 0 h 89"/>
                  <a:gd name="T2" fmla="*/ 26 w 30"/>
                  <a:gd name="T3" fmla="*/ 0 h 89"/>
                  <a:gd name="T4" fmla="*/ 30 w 30"/>
                  <a:gd name="T5" fmla="*/ 4 h 89"/>
                  <a:gd name="T6" fmla="*/ 30 w 30"/>
                  <a:gd name="T7" fmla="*/ 89 h 89"/>
                  <a:gd name="T8" fmla="*/ 17 w 30"/>
                  <a:gd name="T9" fmla="*/ 89 h 89"/>
                  <a:gd name="T10" fmla="*/ 17 w 30"/>
                  <a:gd name="T11" fmla="*/ 13 h 89"/>
                  <a:gd name="T12" fmla="*/ 0 w 30"/>
                  <a:gd name="T13" fmla="*/ 13 h 89"/>
                  <a:gd name="T14" fmla="*/ 0 w 30"/>
                  <a:gd name="T15" fmla="*/ 0 h 89"/>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89"/>
                  <a:gd name="T26" fmla="*/ 30 w 30"/>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89">
                    <a:moveTo>
                      <a:pt x="0" y="0"/>
                    </a:moveTo>
                    <a:lnTo>
                      <a:pt x="26" y="0"/>
                    </a:lnTo>
                    <a:lnTo>
                      <a:pt x="30" y="4"/>
                    </a:lnTo>
                    <a:lnTo>
                      <a:pt x="30" y="89"/>
                    </a:lnTo>
                    <a:lnTo>
                      <a:pt x="17" y="89"/>
                    </a:lnTo>
                    <a:lnTo>
                      <a:pt x="17" y="13"/>
                    </a:lnTo>
                    <a:lnTo>
                      <a:pt x="0" y="13"/>
                    </a:lnTo>
                    <a:lnTo>
                      <a:pt x="0" y="0"/>
                    </a:lnTo>
                    <a:close/>
                  </a:path>
                </a:pathLst>
              </a:custGeom>
              <a:solidFill>
                <a:srgbClr val="000000"/>
              </a:solidFill>
              <a:ln w="9525">
                <a:noFill/>
                <a:round/>
                <a:headEnd/>
                <a:tailEnd/>
              </a:ln>
            </p:spPr>
            <p:txBody>
              <a:bodyPr/>
              <a:lstStyle/>
              <a:p>
                <a:endParaRPr lang="en-US" dirty="0"/>
              </a:p>
            </p:txBody>
          </p:sp>
          <p:sp>
            <p:nvSpPr>
              <p:cNvPr id="6565" name="Freeform 201"/>
              <p:cNvSpPr>
                <a:spLocks noChangeAspect="1"/>
              </p:cNvSpPr>
              <p:nvPr/>
            </p:nvSpPr>
            <p:spPr bwMode="auto">
              <a:xfrm>
                <a:off x="1941" y="1949"/>
                <a:ext cx="43" cy="85"/>
              </a:xfrm>
              <a:custGeom>
                <a:avLst/>
                <a:gdLst>
                  <a:gd name="T0" fmla="*/ 43 w 43"/>
                  <a:gd name="T1" fmla="*/ 13 h 85"/>
                  <a:gd name="T2" fmla="*/ 13 w 43"/>
                  <a:gd name="T3" fmla="*/ 13 h 85"/>
                  <a:gd name="T4" fmla="*/ 13 w 43"/>
                  <a:gd name="T5" fmla="*/ 85 h 85"/>
                  <a:gd name="T6" fmla="*/ 0 w 43"/>
                  <a:gd name="T7" fmla="*/ 85 h 85"/>
                  <a:gd name="T8" fmla="*/ 0 w 43"/>
                  <a:gd name="T9" fmla="*/ 9 h 85"/>
                  <a:gd name="T10" fmla="*/ 8 w 43"/>
                  <a:gd name="T11" fmla="*/ 0 h 85"/>
                  <a:gd name="T12" fmla="*/ 43 w 43"/>
                  <a:gd name="T13" fmla="*/ 0 h 85"/>
                  <a:gd name="T14" fmla="*/ 43 w 43"/>
                  <a:gd name="T15" fmla="*/ 13 h 85"/>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85"/>
                  <a:gd name="T26" fmla="*/ 43 w 43"/>
                  <a:gd name="T27" fmla="*/ 85 h 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85">
                    <a:moveTo>
                      <a:pt x="43" y="13"/>
                    </a:moveTo>
                    <a:lnTo>
                      <a:pt x="13" y="13"/>
                    </a:lnTo>
                    <a:lnTo>
                      <a:pt x="13" y="85"/>
                    </a:lnTo>
                    <a:lnTo>
                      <a:pt x="0" y="85"/>
                    </a:lnTo>
                    <a:lnTo>
                      <a:pt x="0" y="9"/>
                    </a:lnTo>
                    <a:lnTo>
                      <a:pt x="8" y="0"/>
                    </a:lnTo>
                    <a:lnTo>
                      <a:pt x="43" y="0"/>
                    </a:lnTo>
                    <a:lnTo>
                      <a:pt x="43" y="13"/>
                    </a:lnTo>
                    <a:close/>
                  </a:path>
                </a:pathLst>
              </a:custGeom>
              <a:solidFill>
                <a:srgbClr val="000000"/>
              </a:solidFill>
              <a:ln w="9525">
                <a:noFill/>
                <a:round/>
                <a:headEnd/>
                <a:tailEnd/>
              </a:ln>
            </p:spPr>
            <p:txBody>
              <a:bodyPr/>
              <a:lstStyle/>
              <a:p>
                <a:endParaRPr lang="en-US" dirty="0"/>
              </a:p>
            </p:txBody>
          </p:sp>
          <p:sp>
            <p:nvSpPr>
              <p:cNvPr id="6566" name="Freeform 202"/>
              <p:cNvSpPr>
                <a:spLocks noChangeAspect="1"/>
              </p:cNvSpPr>
              <p:nvPr/>
            </p:nvSpPr>
            <p:spPr bwMode="auto">
              <a:xfrm>
                <a:off x="1936" y="2105"/>
                <a:ext cx="61" cy="107"/>
              </a:xfrm>
              <a:custGeom>
                <a:avLst/>
                <a:gdLst>
                  <a:gd name="T0" fmla="*/ 61 w 61"/>
                  <a:gd name="T1" fmla="*/ 13 h 107"/>
                  <a:gd name="T2" fmla="*/ 13 w 61"/>
                  <a:gd name="T3" fmla="*/ 13 h 107"/>
                  <a:gd name="T4" fmla="*/ 13 w 61"/>
                  <a:gd name="T5" fmla="*/ 93 h 107"/>
                  <a:gd name="T6" fmla="*/ 39 w 61"/>
                  <a:gd name="T7" fmla="*/ 93 h 107"/>
                  <a:gd name="T8" fmla="*/ 39 w 61"/>
                  <a:gd name="T9" fmla="*/ 107 h 107"/>
                  <a:gd name="T10" fmla="*/ 9 w 61"/>
                  <a:gd name="T11" fmla="*/ 107 h 107"/>
                  <a:gd name="T12" fmla="*/ 0 w 61"/>
                  <a:gd name="T13" fmla="*/ 98 h 107"/>
                  <a:gd name="T14" fmla="*/ 0 w 61"/>
                  <a:gd name="T15" fmla="*/ 9 h 107"/>
                  <a:gd name="T16" fmla="*/ 9 w 61"/>
                  <a:gd name="T17" fmla="*/ 0 h 107"/>
                  <a:gd name="T18" fmla="*/ 61 w 61"/>
                  <a:gd name="T19" fmla="*/ 0 h 107"/>
                  <a:gd name="T20" fmla="*/ 61 w 61"/>
                  <a:gd name="T21" fmla="*/ 13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1"/>
                  <a:gd name="T34" fmla="*/ 0 h 107"/>
                  <a:gd name="T35" fmla="*/ 61 w 61"/>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1" h="107">
                    <a:moveTo>
                      <a:pt x="61" y="13"/>
                    </a:moveTo>
                    <a:lnTo>
                      <a:pt x="13" y="13"/>
                    </a:lnTo>
                    <a:lnTo>
                      <a:pt x="13" y="93"/>
                    </a:lnTo>
                    <a:lnTo>
                      <a:pt x="39" y="93"/>
                    </a:lnTo>
                    <a:lnTo>
                      <a:pt x="39" y="107"/>
                    </a:lnTo>
                    <a:lnTo>
                      <a:pt x="9" y="107"/>
                    </a:lnTo>
                    <a:lnTo>
                      <a:pt x="0" y="98"/>
                    </a:lnTo>
                    <a:lnTo>
                      <a:pt x="0" y="9"/>
                    </a:lnTo>
                    <a:lnTo>
                      <a:pt x="9" y="0"/>
                    </a:lnTo>
                    <a:lnTo>
                      <a:pt x="61" y="0"/>
                    </a:lnTo>
                    <a:lnTo>
                      <a:pt x="61" y="13"/>
                    </a:lnTo>
                    <a:close/>
                  </a:path>
                </a:pathLst>
              </a:custGeom>
              <a:solidFill>
                <a:srgbClr val="000000"/>
              </a:solidFill>
              <a:ln w="9525">
                <a:noFill/>
                <a:round/>
                <a:headEnd/>
                <a:tailEnd/>
              </a:ln>
            </p:spPr>
            <p:txBody>
              <a:bodyPr/>
              <a:lstStyle/>
              <a:p>
                <a:endParaRPr lang="en-US" dirty="0"/>
              </a:p>
            </p:txBody>
          </p:sp>
          <p:sp>
            <p:nvSpPr>
              <p:cNvPr id="6567" name="Freeform 203"/>
              <p:cNvSpPr>
                <a:spLocks noChangeAspect="1"/>
              </p:cNvSpPr>
              <p:nvPr/>
            </p:nvSpPr>
            <p:spPr bwMode="auto">
              <a:xfrm>
                <a:off x="1923" y="2220"/>
                <a:ext cx="26" cy="27"/>
              </a:xfrm>
              <a:custGeom>
                <a:avLst/>
                <a:gdLst>
                  <a:gd name="T0" fmla="*/ 0 w 26"/>
                  <a:gd name="T1" fmla="*/ 0 h 27"/>
                  <a:gd name="T2" fmla="*/ 9 w 26"/>
                  <a:gd name="T3" fmla="*/ 5 h 27"/>
                  <a:gd name="T4" fmla="*/ 13 w 26"/>
                  <a:gd name="T5" fmla="*/ 9 h 27"/>
                  <a:gd name="T6" fmla="*/ 13 w 26"/>
                  <a:gd name="T7" fmla="*/ 14 h 27"/>
                  <a:gd name="T8" fmla="*/ 26 w 26"/>
                  <a:gd name="T9" fmla="*/ 14 h 27"/>
                  <a:gd name="T10" fmla="*/ 26 w 26"/>
                  <a:gd name="T11" fmla="*/ 27 h 27"/>
                  <a:gd name="T12" fmla="*/ 9 w 26"/>
                  <a:gd name="T13" fmla="*/ 27 h 27"/>
                  <a:gd name="T14" fmla="*/ 0 w 26"/>
                  <a:gd name="T15" fmla="*/ 18 h 27"/>
                  <a:gd name="T16" fmla="*/ 0 w 26"/>
                  <a:gd name="T17" fmla="*/ 14 h 27"/>
                  <a:gd name="T18" fmla="*/ 0 w 26"/>
                  <a:gd name="T19" fmla="*/ 14 h 27"/>
                  <a:gd name="T20" fmla="*/ 0 w 26"/>
                  <a:gd name="T21" fmla="*/ 0 h 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27"/>
                  <a:gd name="T35" fmla="*/ 26 w 26"/>
                  <a:gd name="T36" fmla="*/ 27 h 2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27">
                    <a:moveTo>
                      <a:pt x="0" y="0"/>
                    </a:moveTo>
                    <a:lnTo>
                      <a:pt x="9" y="5"/>
                    </a:lnTo>
                    <a:lnTo>
                      <a:pt x="13" y="9"/>
                    </a:lnTo>
                    <a:lnTo>
                      <a:pt x="13" y="14"/>
                    </a:lnTo>
                    <a:lnTo>
                      <a:pt x="26" y="14"/>
                    </a:lnTo>
                    <a:lnTo>
                      <a:pt x="26" y="27"/>
                    </a:lnTo>
                    <a:lnTo>
                      <a:pt x="9" y="27"/>
                    </a:lnTo>
                    <a:lnTo>
                      <a:pt x="0" y="18"/>
                    </a:lnTo>
                    <a:lnTo>
                      <a:pt x="0" y="14"/>
                    </a:lnTo>
                    <a:lnTo>
                      <a:pt x="0" y="0"/>
                    </a:lnTo>
                    <a:close/>
                  </a:path>
                </a:pathLst>
              </a:custGeom>
              <a:solidFill>
                <a:srgbClr val="000000"/>
              </a:solidFill>
              <a:ln w="9525">
                <a:noFill/>
                <a:round/>
                <a:headEnd/>
                <a:tailEnd/>
              </a:ln>
            </p:spPr>
            <p:txBody>
              <a:bodyPr/>
              <a:lstStyle/>
              <a:p>
                <a:endParaRPr lang="en-US" dirty="0"/>
              </a:p>
            </p:txBody>
          </p:sp>
          <p:sp>
            <p:nvSpPr>
              <p:cNvPr id="6568" name="Freeform 204"/>
              <p:cNvSpPr>
                <a:spLocks noChangeAspect="1"/>
              </p:cNvSpPr>
              <p:nvPr/>
            </p:nvSpPr>
            <p:spPr bwMode="auto">
              <a:xfrm>
                <a:off x="1923" y="2056"/>
                <a:ext cx="35" cy="13"/>
              </a:xfrm>
              <a:custGeom>
                <a:avLst/>
                <a:gdLst>
                  <a:gd name="T0" fmla="*/ 0 w 35"/>
                  <a:gd name="T1" fmla="*/ 0 h 13"/>
                  <a:gd name="T2" fmla="*/ 26 w 35"/>
                  <a:gd name="T3" fmla="*/ 0 h 13"/>
                  <a:gd name="T4" fmla="*/ 31 w 35"/>
                  <a:gd name="T5" fmla="*/ 4 h 13"/>
                  <a:gd name="T6" fmla="*/ 35 w 35"/>
                  <a:gd name="T7" fmla="*/ 13 h 13"/>
                  <a:gd name="T8" fmla="*/ 22 w 35"/>
                  <a:gd name="T9" fmla="*/ 13 h 13"/>
                  <a:gd name="T10" fmla="*/ 22 w 35"/>
                  <a:gd name="T11" fmla="*/ 13 h 13"/>
                  <a:gd name="T12" fmla="*/ 0 w 35"/>
                  <a:gd name="T13" fmla="*/ 13 h 13"/>
                  <a:gd name="T14" fmla="*/ 0 w 35"/>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3"/>
                  <a:gd name="T26" fmla="*/ 35 w 35"/>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3">
                    <a:moveTo>
                      <a:pt x="0" y="0"/>
                    </a:moveTo>
                    <a:lnTo>
                      <a:pt x="26" y="0"/>
                    </a:lnTo>
                    <a:lnTo>
                      <a:pt x="31" y="4"/>
                    </a:lnTo>
                    <a:lnTo>
                      <a:pt x="35" y="13"/>
                    </a:lnTo>
                    <a:lnTo>
                      <a:pt x="22" y="13"/>
                    </a:lnTo>
                    <a:lnTo>
                      <a:pt x="0" y="13"/>
                    </a:lnTo>
                    <a:lnTo>
                      <a:pt x="0" y="0"/>
                    </a:lnTo>
                    <a:close/>
                  </a:path>
                </a:pathLst>
              </a:custGeom>
              <a:solidFill>
                <a:srgbClr val="000000"/>
              </a:solidFill>
              <a:ln w="9525">
                <a:noFill/>
                <a:round/>
                <a:headEnd/>
                <a:tailEnd/>
              </a:ln>
            </p:spPr>
            <p:txBody>
              <a:bodyPr/>
              <a:lstStyle/>
              <a:p>
                <a:endParaRPr lang="en-US" dirty="0"/>
              </a:p>
            </p:txBody>
          </p:sp>
          <p:sp>
            <p:nvSpPr>
              <p:cNvPr id="6569" name="Freeform 205"/>
              <p:cNvSpPr>
                <a:spLocks noChangeAspect="1"/>
              </p:cNvSpPr>
              <p:nvPr/>
            </p:nvSpPr>
            <p:spPr bwMode="auto">
              <a:xfrm>
                <a:off x="1915" y="2060"/>
                <a:ext cx="82" cy="31"/>
              </a:xfrm>
              <a:custGeom>
                <a:avLst/>
                <a:gdLst>
                  <a:gd name="T0" fmla="*/ 43 w 82"/>
                  <a:gd name="T1" fmla="*/ 9 h 31"/>
                  <a:gd name="T2" fmla="*/ 39 w 82"/>
                  <a:gd name="T3" fmla="*/ 14 h 31"/>
                  <a:gd name="T4" fmla="*/ 13 w 82"/>
                  <a:gd name="T5" fmla="*/ 14 h 31"/>
                  <a:gd name="T6" fmla="*/ 17 w 82"/>
                  <a:gd name="T7" fmla="*/ 18 h 31"/>
                  <a:gd name="T8" fmla="*/ 82 w 82"/>
                  <a:gd name="T9" fmla="*/ 18 h 31"/>
                  <a:gd name="T10" fmla="*/ 82 w 82"/>
                  <a:gd name="T11" fmla="*/ 31 h 31"/>
                  <a:gd name="T12" fmla="*/ 13 w 82"/>
                  <a:gd name="T13" fmla="*/ 31 h 31"/>
                  <a:gd name="T14" fmla="*/ 4 w 82"/>
                  <a:gd name="T15" fmla="*/ 22 h 31"/>
                  <a:gd name="T16" fmla="*/ 0 w 82"/>
                  <a:gd name="T17" fmla="*/ 9 h 31"/>
                  <a:gd name="T18" fmla="*/ 8 w 82"/>
                  <a:gd name="T19" fmla="*/ 0 h 31"/>
                  <a:gd name="T20" fmla="*/ 39 w 82"/>
                  <a:gd name="T21" fmla="*/ 0 h 31"/>
                  <a:gd name="T22" fmla="*/ 43 w 82"/>
                  <a:gd name="T23" fmla="*/ 9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2"/>
                  <a:gd name="T37" fmla="*/ 0 h 31"/>
                  <a:gd name="T38" fmla="*/ 82 w 82"/>
                  <a:gd name="T39" fmla="*/ 31 h 3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2" h="31">
                    <a:moveTo>
                      <a:pt x="43" y="9"/>
                    </a:moveTo>
                    <a:lnTo>
                      <a:pt x="39" y="14"/>
                    </a:lnTo>
                    <a:lnTo>
                      <a:pt x="13" y="14"/>
                    </a:lnTo>
                    <a:lnTo>
                      <a:pt x="17" y="18"/>
                    </a:lnTo>
                    <a:lnTo>
                      <a:pt x="82" y="18"/>
                    </a:lnTo>
                    <a:lnTo>
                      <a:pt x="82" y="31"/>
                    </a:lnTo>
                    <a:lnTo>
                      <a:pt x="13" y="31"/>
                    </a:lnTo>
                    <a:lnTo>
                      <a:pt x="4" y="22"/>
                    </a:lnTo>
                    <a:lnTo>
                      <a:pt x="0" y="9"/>
                    </a:lnTo>
                    <a:lnTo>
                      <a:pt x="8" y="0"/>
                    </a:lnTo>
                    <a:lnTo>
                      <a:pt x="39" y="0"/>
                    </a:lnTo>
                    <a:lnTo>
                      <a:pt x="43" y="9"/>
                    </a:lnTo>
                    <a:close/>
                  </a:path>
                </a:pathLst>
              </a:custGeom>
              <a:solidFill>
                <a:srgbClr val="000000"/>
              </a:solidFill>
              <a:ln w="9525">
                <a:noFill/>
                <a:round/>
                <a:headEnd/>
                <a:tailEnd/>
              </a:ln>
            </p:spPr>
            <p:txBody>
              <a:bodyPr/>
              <a:lstStyle/>
              <a:p>
                <a:endParaRPr lang="en-US" dirty="0"/>
              </a:p>
            </p:txBody>
          </p:sp>
          <p:sp>
            <p:nvSpPr>
              <p:cNvPr id="6570" name="Freeform 206"/>
              <p:cNvSpPr>
                <a:spLocks noChangeAspect="1"/>
              </p:cNvSpPr>
              <p:nvPr/>
            </p:nvSpPr>
            <p:spPr bwMode="auto">
              <a:xfrm>
                <a:off x="1992" y="1998"/>
                <a:ext cx="43" cy="165"/>
              </a:xfrm>
              <a:custGeom>
                <a:avLst/>
                <a:gdLst>
                  <a:gd name="T0" fmla="*/ 0 w 43"/>
                  <a:gd name="T1" fmla="*/ 0 h 165"/>
                  <a:gd name="T2" fmla="*/ 35 w 43"/>
                  <a:gd name="T3" fmla="*/ 0 h 165"/>
                  <a:gd name="T4" fmla="*/ 39 w 43"/>
                  <a:gd name="T5" fmla="*/ 4 h 165"/>
                  <a:gd name="T6" fmla="*/ 43 w 43"/>
                  <a:gd name="T7" fmla="*/ 160 h 165"/>
                  <a:gd name="T8" fmla="*/ 39 w 43"/>
                  <a:gd name="T9" fmla="*/ 165 h 165"/>
                  <a:gd name="T10" fmla="*/ 13 w 43"/>
                  <a:gd name="T11" fmla="*/ 165 h 165"/>
                  <a:gd name="T12" fmla="*/ 13 w 43"/>
                  <a:gd name="T13" fmla="*/ 151 h 165"/>
                  <a:gd name="T14" fmla="*/ 30 w 43"/>
                  <a:gd name="T15" fmla="*/ 151 h 165"/>
                  <a:gd name="T16" fmla="*/ 26 w 43"/>
                  <a:gd name="T17" fmla="*/ 13 h 165"/>
                  <a:gd name="T18" fmla="*/ 0 w 43"/>
                  <a:gd name="T19" fmla="*/ 13 h 165"/>
                  <a:gd name="T20" fmla="*/ 0 w 43"/>
                  <a:gd name="T21" fmla="*/ 0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
                  <a:gd name="T34" fmla="*/ 0 h 165"/>
                  <a:gd name="T35" fmla="*/ 43 w 43"/>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 h="165">
                    <a:moveTo>
                      <a:pt x="0" y="0"/>
                    </a:moveTo>
                    <a:lnTo>
                      <a:pt x="35" y="0"/>
                    </a:lnTo>
                    <a:lnTo>
                      <a:pt x="39" y="4"/>
                    </a:lnTo>
                    <a:lnTo>
                      <a:pt x="43" y="160"/>
                    </a:lnTo>
                    <a:lnTo>
                      <a:pt x="39" y="165"/>
                    </a:lnTo>
                    <a:lnTo>
                      <a:pt x="13" y="165"/>
                    </a:lnTo>
                    <a:lnTo>
                      <a:pt x="13" y="151"/>
                    </a:lnTo>
                    <a:lnTo>
                      <a:pt x="30" y="151"/>
                    </a:lnTo>
                    <a:lnTo>
                      <a:pt x="26" y="13"/>
                    </a:lnTo>
                    <a:lnTo>
                      <a:pt x="0" y="13"/>
                    </a:lnTo>
                    <a:lnTo>
                      <a:pt x="0" y="0"/>
                    </a:lnTo>
                    <a:close/>
                  </a:path>
                </a:pathLst>
              </a:custGeom>
              <a:solidFill>
                <a:srgbClr val="000000"/>
              </a:solidFill>
              <a:ln w="9525">
                <a:noFill/>
                <a:round/>
                <a:headEnd/>
                <a:tailEnd/>
              </a:ln>
            </p:spPr>
            <p:txBody>
              <a:bodyPr/>
              <a:lstStyle/>
              <a:p>
                <a:endParaRPr lang="en-US" dirty="0"/>
              </a:p>
            </p:txBody>
          </p:sp>
          <p:sp>
            <p:nvSpPr>
              <p:cNvPr id="6571" name="Freeform 207"/>
              <p:cNvSpPr>
                <a:spLocks noChangeAspect="1"/>
              </p:cNvSpPr>
              <p:nvPr/>
            </p:nvSpPr>
            <p:spPr bwMode="auto">
              <a:xfrm>
                <a:off x="1949" y="1758"/>
                <a:ext cx="52" cy="62"/>
              </a:xfrm>
              <a:custGeom>
                <a:avLst/>
                <a:gdLst>
                  <a:gd name="T0" fmla="*/ 0 w 52"/>
                  <a:gd name="T1" fmla="*/ 0 h 62"/>
                  <a:gd name="T2" fmla="*/ 43 w 52"/>
                  <a:gd name="T3" fmla="*/ 0 h 62"/>
                  <a:gd name="T4" fmla="*/ 48 w 52"/>
                  <a:gd name="T5" fmla="*/ 4 h 62"/>
                  <a:gd name="T6" fmla="*/ 52 w 52"/>
                  <a:gd name="T7" fmla="*/ 62 h 62"/>
                  <a:gd name="T8" fmla="*/ 39 w 52"/>
                  <a:gd name="T9" fmla="*/ 62 h 62"/>
                  <a:gd name="T10" fmla="*/ 35 w 52"/>
                  <a:gd name="T11" fmla="*/ 13 h 62"/>
                  <a:gd name="T12" fmla="*/ 0 w 52"/>
                  <a:gd name="T13" fmla="*/ 13 h 62"/>
                  <a:gd name="T14" fmla="*/ 0 w 52"/>
                  <a:gd name="T15" fmla="*/ 0 h 62"/>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62"/>
                  <a:gd name="T26" fmla="*/ 52 w 52"/>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62">
                    <a:moveTo>
                      <a:pt x="0" y="0"/>
                    </a:moveTo>
                    <a:lnTo>
                      <a:pt x="43" y="0"/>
                    </a:lnTo>
                    <a:lnTo>
                      <a:pt x="48" y="4"/>
                    </a:lnTo>
                    <a:lnTo>
                      <a:pt x="52" y="62"/>
                    </a:lnTo>
                    <a:lnTo>
                      <a:pt x="39" y="62"/>
                    </a:lnTo>
                    <a:lnTo>
                      <a:pt x="35" y="13"/>
                    </a:lnTo>
                    <a:lnTo>
                      <a:pt x="0" y="13"/>
                    </a:lnTo>
                    <a:lnTo>
                      <a:pt x="0" y="0"/>
                    </a:lnTo>
                    <a:close/>
                  </a:path>
                </a:pathLst>
              </a:custGeom>
              <a:solidFill>
                <a:srgbClr val="000000"/>
              </a:solidFill>
              <a:ln w="9525">
                <a:noFill/>
                <a:round/>
                <a:headEnd/>
                <a:tailEnd/>
              </a:ln>
            </p:spPr>
            <p:txBody>
              <a:bodyPr/>
              <a:lstStyle/>
              <a:p>
                <a:endParaRPr lang="en-US" dirty="0"/>
              </a:p>
            </p:txBody>
          </p:sp>
          <p:sp>
            <p:nvSpPr>
              <p:cNvPr id="6572" name="Freeform 208"/>
              <p:cNvSpPr>
                <a:spLocks noChangeAspect="1"/>
              </p:cNvSpPr>
              <p:nvPr/>
            </p:nvSpPr>
            <p:spPr bwMode="auto">
              <a:xfrm>
                <a:off x="1997" y="1811"/>
                <a:ext cx="34" cy="169"/>
              </a:xfrm>
              <a:custGeom>
                <a:avLst/>
                <a:gdLst>
                  <a:gd name="T0" fmla="*/ 34 w 34"/>
                  <a:gd name="T1" fmla="*/ 13 h 169"/>
                  <a:gd name="T2" fmla="*/ 12 w 34"/>
                  <a:gd name="T3" fmla="*/ 13 h 169"/>
                  <a:gd name="T4" fmla="*/ 17 w 34"/>
                  <a:gd name="T5" fmla="*/ 169 h 169"/>
                  <a:gd name="T6" fmla="*/ 4 w 34"/>
                  <a:gd name="T7" fmla="*/ 169 h 169"/>
                  <a:gd name="T8" fmla="*/ 0 w 34"/>
                  <a:gd name="T9" fmla="*/ 9 h 169"/>
                  <a:gd name="T10" fmla="*/ 8 w 34"/>
                  <a:gd name="T11" fmla="*/ 0 h 169"/>
                  <a:gd name="T12" fmla="*/ 34 w 34"/>
                  <a:gd name="T13" fmla="*/ 0 h 169"/>
                  <a:gd name="T14" fmla="*/ 34 w 34"/>
                  <a:gd name="T15" fmla="*/ 13 h 169"/>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69"/>
                  <a:gd name="T26" fmla="*/ 34 w 34"/>
                  <a:gd name="T27" fmla="*/ 169 h 16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69">
                    <a:moveTo>
                      <a:pt x="34" y="13"/>
                    </a:moveTo>
                    <a:lnTo>
                      <a:pt x="12" y="13"/>
                    </a:lnTo>
                    <a:lnTo>
                      <a:pt x="17" y="169"/>
                    </a:lnTo>
                    <a:lnTo>
                      <a:pt x="4" y="169"/>
                    </a:lnTo>
                    <a:lnTo>
                      <a:pt x="0" y="9"/>
                    </a:lnTo>
                    <a:lnTo>
                      <a:pt x="8" y="0"/>
                    </a:lnTo>
                    <a:lnTo>
                      <a:pt x="34" y="0"/>
                    </a:lnTo>
                    <a:lnTo>
                      <a:pt x="34" y="13"/>
                    </a:lnTo>
                    <a:close/>
                  </a:path>
                </a:pathLst>
              </a:custGeom>
              <a:solidFill>
                <a:srgbClr val="000000"/>
              </a:solidFill>
              <a:ln w="9525">
                <a:noFill/>
                <a:round/>
                <a:headEnd/>
                <a:tailEnd/>
              </a:ln>
            </p:spPr>
            <p:txBody>
              <a:bodyPr/>
              <a:lstStyle/>
              <a:p>
                <a:endParaRPr lang="en-US" dirty="0"/>
              </a:p>
            </p:txBody>
          </p:sp>
          <p:sp>
            <p:nvSpPr>
              <p:cNvPr id="6573" name="Freeform 209"/>
              <p:cNvSpPr>
                <a:spLocks noChangeAspect="1"/>
              </p:cNvSpPr>
              <p:nvPr/>
            </p:nvSpPr>
            <p:spPr bwMode="auto">
              <a:xfrm>
                <a:off x="1997" y="2180"/>
                <a:ext cx="30" cy="147"/>
              </a:xfrm>
              <a:custGeom>
                <a:avLst/>
                <a:gdLst>
                  <a:gd name="T0" fmla="*/ 25 w 30"/>
                  <a:gd name="T1" fmla="*/ 0 h 147"/>
                  <a:gd name="T2" fmla="*/ 30 w 30"/>
                  <a:gd name="T3" fmla="*/ 143 h 147"/>
                  <a:gd name="T4" fmla="*/ 25 w 30"/>
                  <a:gd name="T5" fmla="*/ 147 h 147"/>
                  <a:gd name="T6" fmla="*/ 0 w 30"/>
                  <a:gd name="T7" fmla="*/ 147 h 147"/>
                  <a:gd name="T8" fmla="*/ 0 w 30"/>
                  <a:gd name="T9" fmla="*/ 134 h 147"/>
                  <a:gd name="T10" fmla="*/ 17 w 30"/>
                  <a:gd name="T11" fmla="*/ 134 h 147"/>
                  <a:gd name="T12" fmla="*/ 12 w 30"/>
                  <a:gd name="T13" fmla="*/ 0 h 147"/>
                  <a:gd name="T14" fmla="*/ 25 w 30"/>
                  <a:gd name="T15" fmla="*/ 0 h 147"/>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47"/>
                  <a:gd name="T26" fmla="*/ 30 w 30"/>
                  <a:gd name="T27" fmla="*/ 147 h 1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47">
                    <a:moveTo>
                      <a:pt x="25" y="0"/>
                    </a:moveTo>
                    <a:lnTo>
                      <a:pt x="30" y="143"/>
                    </a:lnTo>
                    <a:lnTo>
                      <a:pt x="25" y="147"/>
                    </a:lnTo>
                    <a:lnTo>
                      <a:pt x="0" y="147"/>
                    </a:lnTo>
                    <a:lnTo>
                      <a:pt x="0" y="134"/>
                    </a:lnTo>
                    <a:lnTo>
                      <a:pt x="17" y="134"/>
                    </a:lnTo>
                    <a:lnTo>
                      <a:pt x="12" y="0"/>
                    </a:lnTo>
                    <a:lnTo>
                      <a:pt x="25" y="0"/>
                    </a:lnTo>
                    <a:close/>
                  </a:path>
                </a:pathLst>
              </a:custGeom>
              <a:solidFill>
                <a:srgbClr val="000000"/>
              </a:solidFill>
              <a:ln w="9525">
                <a:noFill/>
                <a:round/>
                <a:headEnd/>
                <a:tailEnd/>
              </a:ln>
            </p:spPr>
            <p:txBody>
              <a:bodyPr/>
              <a:lstStyle/>
              <a:p>
                <a:endParaRPr lang="en-US" dirty="0"/>
              </a:p>
            </p:txBody>
          </p:sp>
          <p:sp>
            <p:nvSpPr>
              <p:cNvPr id="6574" name="Freeform 210"/>
              <p:cNvSpPr>
                <a:spLocks noChangeAspect="1"/>
              </p:cNvSpPr>
              <p:nvPr/>
            </p:nvSpPr>
            <p:spPr bwMode="auto">
              <a:xfrm>
                <a:off x="1949" y="2247"/>
                <a:ext cx="35" cy="129"/>
              </a:xfrm>
              <a:custGeom>
                <a:avLst/>
                <a:gdLst>
                  <a:gd name="T0" fmla="*/ 35 w 35"/>
                  <a:gd name="T1" fmla="*/ 13 h 129"/>
                  <a:gd name="T2" fmla="*/ 13 w 35"/>
                  <a:gd name="T3" fmla="*/ 13 h 129"/>
                  <a:gd name="T4" fmla="*/ 17 w 35"/>
                  <a:gd name="T5" fmla="*/ 129 h 129"/>
                  <a:gd name="T6" fmla="*/ 5 w 35"/>
                  <a:gd name="T7" fmla="*/ 129 h 129"/>
                  <a:gd name="T8" fmla="*/ 0 w 35"/>
                  <a:gd name="T9" fmla="*/ 9 h 129"/>
                  <a:gd name="T10" fmla="*/ 9 w 35"/>
                  <a:gd name="T11" fmla="*/ 0 h 129"/>
                  <a:gd name="T12" fmla="*/ 35 w 35"/>
                  <a:gd name="T13" fmla="*/ 0 h 129"/>
                  <a:gd name="T14" fmla="*/ 35 w 35"/>
                  <a:gd name="T15" fmla="*/ 13 h 129"/>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29"/>
                  <a:gd name="T26" fmla="*/ 35 w 35"/>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29">
                    <a:moveTo>
                      <a:pt x="35" y="13"/>
                    </a:moveTo>
                    <a:lnTo>
                      <a:pt x="13" y="13"/>
                    </a:lnTo>
                    <a:lnTo>
                      <a:pt x="17" y="129"/>
                    </a:lnTo>
                    <a:lnTo>
                      <a:pt x="5" y="129"/>
                    </a:lnTo>
                    <a:lnTo>
                      <a:pt x="0" y="9"/>
                    </a:lnTo>
                    <a:lnTo>
                      <a:pt x="9" y="0"/>
                    </a:lnTo>
                    <a:lnTo>
                      <a:pt x="35" y="0"/>
                    </a:lnTo>
                    <a:lnTo>
                      <a:pt x="35" y="13"/>
                    </a:lnTo>
                    <a:close/>
                  </a:path>
                </a:pathLst>
              </a:custGeom>
              <a:solidFill>
                <a:srgbClr val="000000"/>
              </a:solidFill>
              <a:ln w="9525">
                <a:noFill/>
                <a:round/>
                <a:headEnd/>
                <a:tailEnd/>
              </a:ln>
            </p:spPr>
            <p:txBody>
              <a:bodyPr/>
              <a:lstStyle/>
              <a:p>
                <a:endParaRPr lang="en-US" dirty="0"/>
              </a:p>
            </p:txBody>
          </p:sp>
          <p:sp>
            <p:nvSpPr>
              <p:cNvPr id="6575" name="Freeform 211"/>
              <p:cNvSpPr>
                <a:spLocks noChangeAspect="1"/>
              </p:cNvSpPr>
              <p:nvPr/>
            </p:nvSpPr>
            <p:spPr bwMode="auto">
              <a:xfrm>
                <a:off x="2289" y="1798"/>
                <a:ext cx="56" cy="71"/>
              </a:xfrm>
              <a:custGeom>
                <a:avLst/>
                <a:gdLst>
                  <a:gd name="T0" fmla="*/ 56 w 56"/>
                  <a:gd name="T1" fmla="*/ 13 h 71"/>
                  <a:gd name="T2" fmla="*/ 17 w 56"/>
                  <a:gd name="T3" fmla="*/ 13 h 71"/>
                  <a:gd name="T4" fmla="*/ 13 w 56"/>
                  <a:gd name="T5" fmla="*/ 71 h 71"/>
                  <a:gd name="T6" fmla="*/ 0 w 56"/>
                  <a:gd name="T7" fmla="*/ 71 h 71"/>
                  <a:gd name="T8" fmla="*/ 4 w 56"/>
                  <a:gd name="T9" fmla="*/ 9 h 71"/>
                  <a:gd name="T10" fmla="*/ 13 w 56"/>
                  <a:gd name="T11" fmla="*/ 0 h 71"/>
                  <a:gd name="T12" fmla="*/ 56 w 56"/>
                  <a:gd name="T13" fmla="*/ 0 h 71"/>
                  <a:gd name="T14" fmla="*/ 56 w 56"/>
                  <a:gd name="T15" fmla="*/ 13 h 71"/>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71"/>
                  <a:gd name="T26" fmla="*/ 56 w 56"/>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71">
                    <a:moveTo>
                      <a:pt x="56" y="13"/>
                    </a:moveTo>
                    <a:lnTo>
                      <a:pt x="17" y="13"/>
                    </a:lnTo>
                    <a:lnTo>
                      <a:pt x="13" y="71"/>
                    </a:lnTo>
                    <a:lnTo>
                      <a:pt x="0" y="71"/>
                    </a:lnTo>
                    <a:lnTo>
                      <a:pt x="4" y="9"/>
                    </a:lnTo>
                    <a:lnTo>
                      <a:pt x="13" y="0"/>
                    </a:lnTo>
                    <a:lnTo>
                      <a:pt x="56" y="0"/>
                    </a:lnTo>
                    <a:lnTo>
                      <a:pt x="56" y="13"/>
                    </a:lnTo>
                    <a:close/>
                  </a:path>
                </a:pathLst>
              </a:custGeom>
              <a:solidFill>
                <a:srgbClr val="000000"/>
              </a:solidFill>
              <a:ln w="9525">
                <a:noFill/>
                <a:round/>
                <a:headEnd/>
                <a:tailEnd/>
              </a:ln>
            </p:spPr>
            <p:txBody>
              <a:bodyPr/>
              <a:lstStyle/>
              <a:p>
                <a:endParaRPr lang="en-US" dirty="0"/>
              </a:p>
            </p:txBody>
          </p:sp>
          <p:sp>
            <p:nvSpPr>
              <p:cNvPr id="6576" name="Freeform 212"/>
              <p:cNvSpPr>
                <a:spLocks noChangeAspect="1"/>
              </p:cNvSpPr>
              <p:nvPr/>
            </p:nvSpPr>
            <p:spPr bwMode="auto">
              <a:xfrm>
                <a:off x="2272" y="1882"/>
                <a:ext cx="107" cy="169"/>
              </a:xfrm>
              <a:custGeom>
                <a:avLst/>
                <a:gdLst>
                  <a:gd name="T0" fmla="*/ 43 w 107"/>
                  <a:gd name="T1" fmla="*/ 14 h 169"/>
                  <a:gd name="T2" fmla="*/ 13 w 107"/>
                  <a:gd name="T3" fmla="*/ 14 h 169"/>
                  <a:gd name="T4" fmla="*/ 13 w 107"/>
                  <a:gd name="T5" fmla="*/ 27 h 169"/>
                  <a:gd name="T6" fmla="*/ 60 w 107"/>
                  <a:gd name="T7" fmla="*/ 23 h 169"/>
                  <a:gd name="T8" fmla="*/ 94 w 107"/>
                  <a:gd name="T9" fmla="*/ 23 h 169"/>
                  <a:gd name="T10" fmla="*/ 99 w 107"/>
                  <a:gd name="T11" fmla="*/ 27 h 169"/>
                  <a:gd name="T12" fmla="*/ 99 w 107"/>
                  <a:gd name="T13" fmla="*/ 129 h 169"/>
                  <a:gd name="T14" fmla="*/ 107 w 107"/>
                  <a:gd name="T15" fmla="*/ 165 h 169"/>
                  <a:gd name="T16" fmla="*/ 103 w 107"/>
                  <a:gd name="T17" fmla="*/ 169 h 169"/>
                  <a:gd name="T18" fmla="*/ 73 w 107"/>
                  <a:gd name="T19" fmla="*/ 169 h 169"/>
                  <a:gd name="T20" fmla="*/ 73 w 107"/>
                  <a:gd name="T21" fmla="*/ 156 h 169"/>
                  <a:gd name="T22" fmla="*/ 94 w 107"/>
                  <a:gd name="T23" fmla="*/ 156 h 169"/>
                  <a:gd name="T24" fmla="*/ 86 w 107"/>
                  <a:gd name="T25" fmla="*/ 129 h 169"/>
                  <a:gd name="T26" fmla="*/ 86 w 107"/>
                  <a:gd name="T27" fmla="*/ 36 h 169"/>
                  <a:gd name="T28" fmla="*/ 60 w 107"/>
                  <a:gd name="T29" fmla="*/ 36 h 169"/>
                  <a:gd name="T30" fmla="*/ 8 w 107"/>
                  <a:gd name="T31" fmla="*/ 40 h 169"/>
                  <a:gd name="T32" fmla="*/ 0 w 107"/>
                  <a:gd name="T33" fmla="*/ 31 h 169"/>
                  <a:gd name="T34" fmla="*/ 0 w 107"/>
                  <a:gd name="T35" fmla="*/ 9 h 169"/>
                  <a:gd name="T36" fmla="*/ 8 w 107"/>
                  <a:gd name="T37" fmla="*/ 0 h 169"/>
                  <a:gd name="T38" fmla="*/ 43 w 107"/>
                  <a:gd name="T39" fmla="*/ 0 h 169"/>
                  <a:gd name="T40" fmla="*/ 43 w 107"/>
                  <a:gd name="T41" fmla="*/ 14 h 1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7"/>
                  <a:gd name="T64" fmla="*/ 0 h 169"/>
                  <a:gd name="T65" fmla="*/ 107 w 107"/>
                  <a:gd name="T66" fmla="*/ 169 h 1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7" h="169">
                    <a:moveTo>
                      <a:pt x="43" y="14"/>
                    </a:moveTo>
                    <a:lnTo>
                      <a:pt x="13" y="14"/>
                    </a:lnTo>
                    <a:lnTo>
                      <a:pt x="13" y="27"/>
                    </a:lnTo>
                    <a:lnTo>
                      <a:pt x="60" y="23"/>
                    </a:lnTo>
                    <a:lnTo>
                      <a:pt x="94" y="23"/>
                    </a:lnTo>
                    <a:lnTo>
                      <a:pt x="99" y="27"/>
                    </a:lnTo>
                    <a:lnTo>
                      <a:pt x="99" y="129"/>
                    </a:lnTo>
                    <a:lnTo>
                      <a:pt x="107" y="165"/>
                    </a:lnTo>
                    <a:lnTo>
                      <a:pt x="103" y="169"/>
                    </a:lnTo>
                    <a:lnTo>
                      <a:pt x="73" y="169"/>
                    </a:lnTo>
                    <a:lnTo>
                      <a:pt x="73" y="156"/>
                    </a:lnTo>
                    <a:lnTo>
                      <a:pt x="94" y="156"/>
                    </a:lnTo>
                    <a:lnTo>
                      <a:pt x="86" y="129"/>
                    </a:lnTo>
                    <a:lnTo>
                      <a:pt x="86" y="36"/>
                    </a:lnTo>
                    <a:lnTo>
                      <a:pt x="60" y="36"/>
                    </a:lnTo>
                    <a:lnTo>
                      <a:pt x="8" y="40"/>
                    </a:lnTo>
                    <a:lnTo>
                      <a:pt x="0" y="31"/>
                    </a:lnTo>
                    <a:lnTo>
                      <a:pt x="0" y="9"/>
                    </a:lnTo>
                    <a:lnTo>
                      <a:pt x="8" y="0"/>
                    </a:lnTo>
                    <a:lnTo>
                      <a:pt x="43" y="0"/>
                    </a:lnTo>
                    <a:lnTo>
                      <a:pt x="43" y="14"/>
                    </a:lnTo>
                    <a:close/>
                  </a:path>
                </a:pathLst>
              </a:custGeom>
              <a:solidFill>
                <a:srgbClr val="000000"/>
              </a:solidFill>
              <a:ln w="9525">
                <a:noFill/>
                <a:round/>
                <a:headEnd/>
                <a:tailEnd/>
              </a:ln>
            </p:spPr>
            <p:txBody>
              <a:bodyPr/>
              <a:lstStyle/>
              <a:p>
                <a:endParaRPr lang="en-US" dirty="0"/>
              </a:p>
            </p:txBody>
          </p:sp>
          <p:sp>
            <p:nvSpPr>
              <p:cNvPr id="6577" name="Freeform 213"/>
              <p:cNvSpPr>
                <a:spLocks noChangeAspect="1"/>
              </p:cNvSpPr>
              <p:nvPr/>
            </p:nvSpPr>
            <p:spPr bwMode="auto">
              <a:xfrm>
                <a:off x="2311" y="2034"/>
                <a:ext cx="34" cy="17"/>
              </a:xfrm>
              <a:custGeom>
                <a:avLst/>
                <a:gdLst>
                  <a:gd name="T0" fmla="*/ 34 w 34"/>
                  <a:gd name="T1" fmla="*/ 17 h 17"/>
                  <a:gd name="T2" fmla="*/ 0 w 34"/>
                  <a:gd name="T3" fmla="*/ 13 h 17"/>
                  <a:gd name="T4" fmla="*/ 0 w 34"/>
                  <a:gd name="T5" fmla="*/ 0 h 17"/>
                  <a:gd name="T6" fmla="*/ 34 w 34"/>
                  <a:gd name="T7" fmla="*/ 4 h 17"/>
                  <a:gd name="T8" fmla="*/ 34 w 34"/>
                  <a:gd name="T9" fmla="*/ 17 h 17"/>
                  <a:gd name="T10" fmla="*/ 0 60000 65536"/>
                  <a:gd name="T11" fmla="*/ 0 60000 65536"/>
                  <a:gd name="T12" fmla="*/ 0 60000 65536"/>
                  <a:gd name="T13" fmla="*/ 0 60000 65536"/>
                  <a:gd name="T14" fmla="*/ 0 60000 65536"/>
                  <a:gd name="T15" fmla="*/ 0 w 34"/>
                  <a:gd name="T16" fmla="*/ 0 h 17"/>
                  <a:gd name="T17" fmla="*/ 34 w 34"/>
                  <a:gd name="T18" fmla="*/ 17 h 17"/>
                </a:gdLst>
                <a:ahLst/>
                <a:cxnLst>
                  <a:cxn ang="T10">
                    <a:pos x="T0" y="T1"/>
                  </a:cxn>
                  <a:cxn ang="T11">
                    <a:pos x="T2" y="T3"/>
                  </a:cxn>
                  <a:cxn ang="T12">
                    <a:pos x="T4" y="T5"/>
                  </a:cxn>
                  <a:cxn ang="T13">
                    <a:pos x="T6" y="T7"/>
                  </a:cxn>
                  <a:cxn ang="T14">
                    <a:pos x="T8" y="T9"/>
                  </a:cxn>
                </a:cxnLst>
                <a:rect l="T15" t="T16" r="T17" b="T18"/>
                <a:pathLst>
                  <a:path w="34" h="17">
                    <a:moveTo>
                      <a:pt x="34" y="17"/>
                    </a:moveTo>
                    <a:lnTo>
                      <a:pt x="0" y="13"/>
                    </a:lnTo>
                    <a:lnTo>
                      <a:pt x="0" y="0"/>
                    </a:lnTo>
                    <a:lnTo>
                      <a:pt x="34" y="4"/>
                    </a:lnTo>
                    <a:lnTo>
                      <a:pt x="34" y="17"/>
                    </a:lnTo>
                    <a:close/>
                  </a:path>
                </a:pathLst>
              </a:custGeom>
              <a:solidFill>
                <a:srgbClr val="000000"/>
              </a:solidFill>
              <a:ln w="9525">
                <a:noFill/>
                <a:round/>
                <a:headEnd/>
                <a:tailEnd/>
              </a:ln>
            </p:spPr>
            <p:txBody>
              <a:bodyPr/>
              <a:lstStyle/>
              <a:p>
                <a:endParaRPr lang="en-US" dirty="0"/>
              </a:p>
            </p:txBody>
          </p:sp>
          <p:sp>
            <p:nvSpPr>
              <p:cNvPr id="6578" name="Rectangle 214"/>
              <p:cNvSpPr>
                <a:spLocks noChangeAspect="1" noChangeArrowheads="1"/>
              </p:cNvSpPr>
              <p:nvPr/>
            </p:nvSpPr>
            <p:spPr bwMode="auto">
              <a:xfrm>
                <a:off x="2328" y="2047"/>
                <a:ext cx="43" cy="13"/>
              </a:xfrm>
              <a:prstGeom prst="rect">
                <a:avLst/>
              </a:prstGeom>
              <a:solidFill>
                <a:srgbClr val="000000"/>
              </a:solidFill>
              <a:ln w="9525">
                <a:noFill/>
                <a:miter lim="800000"/>
                <a:headEnd/>
                <a:tailEnd/>
              </a:ln>
            </p:spPr>
            <p:txBody>
              <a:bodyPr/>
              <a:lstStyle/>
              <a:p>
                <a:endParaRPr lang="en-US" dirty="0"/>
              </a:p>
            </p:txBody>
          </p:sp>
          <p:sp>
            <p:nvSpPr>
              <p:cNvPr id="6579" name="Freeform 215"/>
              <p:cNvSpPr>
                <a:spLocks noChangeAspect="1"/>
              </p:cNvSpPr>
              <p:nvPr/>
            </p:nvSpPr>
            <p:spPr bwMode="auto">
              <a:xfrm>
                <a:off x="2306" y="2056"/>
                <a:ext cx="69" cy="115"/>
              </a:xfrm>
              <a:custGeom>
                <a:avLst/>
                <a:gdLst>
                  <a:gd name="T0" fmla="*/ 26 w 69"/>
                  <a:gd name="T1" fmla="*/ 0 h 115"/>
                  <a:gd name="T2" fmla="*/ 26 w 69"/>
                  <a:gd name="T3" fmla="*/ 13 h 115"/>
                  <a:gd name="T4" fmla="*/ 65 w 69"/>
                  <a:gd name="T5" fmla="*/ 13 h 115"/>
                  <a:gd name="T6" fmla="*/ 69 w 69"/>
                  <a:gd name="T7" fmla="*/ 18 h 115"/>
                  <a:gd name="T8" fmla="*/ 69 w 69"/>
                  <a:gd name="T9" fmla="*/ 111 h 115"/>
                  <a:gd name="T10" fmla="*/ 65 w 69"/>
                  <a:gd name="T11" fmla="*/ 115 h 115"/>
                  <a:gd name="T12" fmla="*/ 0 w 69"/>
                  <a:gd name="T13" fmla="*/ 115 h 115"/>
                  <a:gd name="T14" fmla="*/ 0 w 69"/>
                  <a:gd name="T15" fmla="*/ 102 h 115"/>
                  <a:gd name="T16" fmla="*/ 56 w 69"/>
                  <a:gd name="T17" fmla="*/ 102 h 115"/>
                  <a:gd name="T18" fmla="*/ 56 w 69"/>
                  <a:gd name="T19" fmla="*/ 26 h 115"/>
                  <a:gd name="T20" fmla="*/ 22 w 69"/>
                  <a:gd name="T21" fmla="*/ 26 h 115"/>
                  <a:gd name="T22" fmla="*/ 13 w 69"/>
                  <a:gd name="T23" fmla="*/ 18 h 115"/>
                  <a:gd name="T24" fmla="*/ 13 w 69"/>
                  <a:gd name="T25" fmla="*/ 0 h 115"/>
                  <a:gd name="T26" fmla="*/ 26 w 69"/>
                  <a:gd name="T27" fmla="*/ 0 h 1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5"/>
                  <a:gd name="T44" fmla="*/ 69 w 69"/>
                  <a:gd name="T45" fmla="*/ 115 h 1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5">
                    <a:moveTo>
                      <a:pt x="26" y="0"/>
                    </a:moveTo>
                    <a:lnTo>
                      <a:pt x="26" y="13"/>
                    </a:lnTo>
                    <a:lnTo>
                      <a:pt x="65" y="13"/>
                    </a:lnTo>
                    <a:lnTo>
                      <a:pt x="69" y="18"/>
                    </a:lnTo>
                    <a:lnTo>
                      <a:pt x="69" y="111"/>
                    </a:lnTo>
                    <a:lnTo>
                      <a:pt x="65" y="115"/>
                    </a:lnTo>
                    <a:lnTo>
                      <a:pt x="0" y="115"/>
                    </a:lnTo>
                    <a:lnTo>
                      <a:pt x="0" y="102"/>
                    </a:lnTo>
                    <a:lnTo>
                      <a:pt x="56" y="102"/>
                    </a:lnTo>
                    <a:lnTo>
                      <a:pt x="56" y="26"/>
                    </a:lnTo>
                    <a:lnTo>
                      <a:pt x="22" y="26"/>
                    </a:lnTo>
                    <a:lnTo>
                      <a:pt x="13" y="18"/>
                    </a:lnTo>
                    <a:lnTo>
                      <a:pt x="13" y="0"/>
                    </a:lnTo>
                    <a:lnTo>
                      <a:pt x="26" y="0"/>
                    </a:lnTo>
                    <a:close/>
                  </a:path>
                </a:pathLst>
              </a:custGeom>
              <a:solidFill>
                <a:srgbClr val="000000"/>
              </a:solidFill>
              <a:ln w="9525">
                <a:noFill/>
                <a:round/>
                <a:headEnd/>
                <a:tailEnd/>
              </a:ln>
            </p:spPr>
            <p:txBody>
              <a:bodyPr/>
              <a:lstStyle/>
              <a:p>
                <a:endParaRPr lang="en-US" dirty="0"/>
              </a:p>
            </p:txBody>
          </p:sp>
          <p:sp>
            <p:nvSpPr>
              <p:cNvPr id="6580" name="Freeform 216"/>
              <p:cNvSpPr>
                <a:spLocks noChangeAspect="1"/>
              </p:cNvSpPr>
              <p:nvPr/>
            </p:nvSpPr>
            <p:spPr bwMode="auto">
              <a:xfrm>
                <a:off x="2293" y="2180"/>
                <a:ext cx="39" cy="107"/>
              </a:xfrm>
              <a:custGeom>
                <a:avLst/>
                <a:gdLst>
                  <a:gd name="T0" fmla="*/ 39 w 39"/>
                  <a:gd name="T1" fmla="*/ 14 h 107"/>
                  <a:gd name="T2" fmla="*/ 26 w 39"/>
                  <a:gd name="T3" fmla="*/ 14 h 107"/>
                  <a:gd name="T4" fmla="*/ 22 w 39"/>
                  <a:gd name="T5" fmla="*/ 103 h 107"/>
                  <a:gd name="T6" fmla="*/ 18 w 39"/>
                  <a:gd name="T7" fmla="*/ 107 h 107"/>
                  <a:gd name="T8" fmla="*/ 0 w 39"/>
                  <a:gd name="T9" fmla="*/ 107 h 107"/>
                  <a:gd name="T10" fmla="*/ 0 w 39"/>
                  <a:gd name="T11" fmla="*/ 94 h 107"/>
                  <a:gd name="T12" fmla="*/ 9 w 39"/>
                  <a:gd name="T13" fmla="*/ 94 h 107"/>
                  <a:gd name="T14" fmla="*/ 13 w 39"/>
                  <a:gd name="T15" fmla="*/ 9 h 107"/>
                  <a:gd name="T16" fmla="*/ 22 w 39"/>
                  <a:gd name="T17" fmla="*/ 0 h 107"/>
                  <a:gd name="T18" fmla="*/ 39 w 39"/>
                  <a:gd name="T19" fmla="*/ 0 h 107"/>
                  <a:gd name="T20" fmla="*/ 39 w 39"/>
                  <a:gd name="T21" fmla="*/ 14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107"/>
                  <a:gd name="T35" fmla="*/ 39 w 39"/>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107">
                    <a:moveTo>
                      <a:pt x="39" y="14"/>
                    </a:moveTo>
                    <a:lnTo>
                      <a:pt x="26" y="14"/>
                    </a:lnTo>
                    <a:lnTo>
                      <a:pt x="22" y="103"/>
                    </a:lnTo>
                    <a:lnTo>
                      <a:pt x="18" y="107"/>
                    </a:lnTo>
                    <a:lnTo>
                      <a:pt x="0" y="107"/>
                    </a:lnTo>
                    <a:lnTo>
                      <a:pt x="0" y="94"/>
                    </a:lnTo>
                    <a:lnTo>
                      <a:pt x="9" y="94"/>
                    </a:lnTo>
                    <a:lnTo>
                      <a:pt x="13" y="9"/>
                    </a:lnTo>
                    <a:lnTo>
                      <a:pt x="22" y="0"/>
                    </a:lnTo>
                    <a:lnTo>
                      <a:pt x="39" y="0"/>
                    </a:lnTo>
                    <a:lnTo>
                      <a:pt x="39" y="14"/>
                    </a:lnTo>
                    <a:close/>
                  </a:path>
                </a:pathLst>
              </a:custGeom>
              <a:solidFill>
                <a:srgbClr val="000000"/>
              </a:solidFill>
              <a:ln w="9525">
                <a:noFill/>
                <a:round/>
                <a:headEnd/>
                <a:tailEnd/>
              </a:ln>
            </p:spPr>
            <p:txBody>
              <a:bodyPr/>
              <a:lstStyle/>
              <a:p>
                <a:endParaRPr lang="en-US" dirty="0"/>
              </a:p>
            </p:txBody>
          </p:sp>
          <p:sp>
            <p:nvSpPr>
              <p:cNvPr id="6581" name="Freeform 217"/>
              <p:cNvSpPr>
                <a:spLocks noChangeAspect="1"/>
              </p:cNvSpPr>
              <p:nvPr/>
            </p:nvSpPr>
            <p:spPr bwMode="auto">
              <a:xfrm>
                <a:off x="2250" y="1860"/>
                <a:ext cx="35" cy="142"/>
              </a:xfrm>
              <a:custGeom>
                <a:avLst/>
                <a:gdLst>
                  <a:gd name="T0" fmla="*/ 18 w 35"/>
                  <a:gd name="T1" fmla="*/ 0 h 142"/>
                  <a:gd name="T2" fmla="*/ 13 w 35"/>
                  <a:gd name="T3" fmla="*/ 129 h 142"/>
                  <a:gd name="T4" fmla="*/ 35 w 35"/>
                  <a:gd name="T5" fmla="*/ 129 h 142"/>
                  <a:gd name="T6" fmla="*/ 35 w 35"/>
                  <a:gd name="T7" fmla="*/ 142 h 142"/>
                  <a:gd name="T8" fmla="*/ 9 w 35"/>
                  <a:gd name="T9" fmla="*/ 142 h 142"/>
                  <a:gd name="T10" fmla="*/ 0 w 35"/>
                  <a:gd name="T11" fmla="*/ 134 h 142"/>
                  <a:gd name="T12" fmla="*/ 5 w 35"/>
                  <a:gd name="T13" fmla="*/ 0 h 142"/>
                  <a:gd name="T14" fmla="*/ 18 w 35"/>
                  <a:gd name="T15" fmla="*/ 0 h 142"/>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42"/>
                  <a:gd name="T26" fmla="*/ 35 w 35"/>
                  <a:gd name="T27" fmla="*/ 142 h 1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42">
                    <a:moveTo>
                      <a:pt x="18" y="0"/>
                    </a:moveTo>
                    <a:lnTo>
                      <a:pt x="13" y="129"/>
                    </a:lnTo>
                    <a:lnTo>
                      <a:pt x="35" y="129"/>
                    </a:lnTo>
                    <a:lnTo>
                      <a:pt x="35" y="142"/>
                    </a:lnTo>
                    <a:lnTo>
                      <a:pt x="9" y="142"/>
                    </a:lnTo>
                    <a:lnTo>
                      <a:pt x="0" y="134"/>
                    </a:lnTo>
                    <a:lnTo>
                      <a:pt x="5" y="0"/>
                    </a:lnTo>
                    <a:lnTo>
                      <a:pt x="18" y="0"/>
                    </a:lnTo>
                    <a:close/>
                  </a:path>
                </a:pathLst>
              </a:custGeom>
              <a:solidFill>
                <a:srgbClr val="000000"/>
              </a:solidFill>
              <a:ln w="9525">
                <a:noFill/>
                <a:round/>
                <a:headEnd/>
                <a:tailEnd/>
              </a:ln>
            </p:spPr>
            <p:txBody>
              <a:bodyPr/>
              <a:lstStyle/>
              <a:p>
                <a:endParaRPr lang="en-US" dirty="0"/>
              </a:p>
            </p:txBody>
          </p:sp>
          <p:sp>
            <p:nvSpPr>
              <p:cNvPr id="6582" name="Freeform 218"/>
              <p:cNvSpPr>
                <a:spLocks noChangeAspect="1"/>
              </p:cNvSpPr>
              <p:nvPr/>
            </p:nvSpPr>
            <p:spPr bwMode="auto">
              <a:xfrm>
                <a:off x="2229" y="2007"/>
                <a:ext cx="64" cy="245"/>
              </a:xfrm>
              <a:custGeom>
                <a:avLst/>
                <a:gdLst>
                  <a:gd name="T0" fmla="*/ 0 w 64"/>
                  <a:gd name="T1" fmla="*/ 0 h 245"/>
                  <a:gd name="T2" fmla="*/ 56 w 64"/>
                  <a:gd name="T3" fmla="*/ 4 h 245"/>
                  <a:gd name="T4" fmla="*/ 60 w 64"/>
                  <a:gd name="T5" fmla="*/ 9 h 245"/>
                  <a:gd name="T6" fmla="*/ 51 w 64"/>
                  <a:gd name="T7" fmla="*/ 231 h 245"/>
                  <a:gd name="T8" fmla="*/ 64 w 64"/>
                  <a:gd name="T9" fmla="*/ 231 h 245"/>
                  <a:gd name="T10" fmla="*/ 64 w 64"/>
                  <a:gd name="T11" fmla="*/ 245 h 245"/>
                  <a:gd name="T12" fmla="*/ 47 w 64"/>
                  <a:gd name="T13" fmla="*/ 245 h 245"/>
                  <a:gd name="T14" fmla="*/ 39 w 64"/>
                  <a:gd name="T15" fmla="*/ 236 h 245"/>
                  <a:gd name="T16" fmla="*/ 47 w 64"/>
                  <a:gd name="T17" fmla="*/ 18 h 245"/>
                  <a:gd name="T18" fmla="*/ 0 w 64"/>
                  <a:gd name="T19" fmla="*/ 13 h 245"/>
                  <a:gd name="T20" fmla="*/ 0 w 64"/>
                  <a:gd name="T21" fmla="*/ 0 h 2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245"/>
                  <a:gd name="T35" fmla="*/ 64 w 64"/>
                  <a:gd name="T36" fmla="*/ 245 h 2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245">
                    <a:moveTo>
                      <a:pt x="0" y="0"/>
                    </a:moveTo>
                    <a:lnTo>
                      <a:pt x="56" y="4"/>
                    </a:lnTo>
                    <a:lnTo>
                      <a:pt x="60" y="9"/>
                    </a:lnTo>
                    <a:lnTo>
                      <a:pt x="51" y="231"/>
                    </a:lnTo>
                    <a:lnTo>
                      <a:pt x="64" y="231"/>
                    </a:lnTo>
                    <a:lnTo>
                      <a:pt x="64" y="245"/>
                    </a:lnTo>
                    <a:lnTo>
                      <a:pt x="47" y="245"/>
                    </a:lnTo>
                    <a:lnTo>
                      <a:pt x="39" y="236"/>
                    </a:lnTo>
                    <a:lnTo>
                      <a:pt x="47" y="18"/>
                    </a:lnTo>
                    <a:lnTo>
                      <a:pt x="0" y="13"/>
                    </a:lnTo>
                    <a:lnTo>
                      <a:pt x="0" y="0"/>
                    </a:lnTo>
                    <a:close/>
                  </a:path>
                </a:pathLst>
              </a:custGeom>
              <a:solidFill>
                <a:srgbClr val="000000"/>
              </a:solidFill>
              <a:ln w="9525">
                <a:noFill/>
                <a:round/>
                <a:headEnd/>
                <a:tailEnd/>
              </a:ln>
            </p:spPr>
            <p:txBody>
              <a:bodyPr/>
              <a:lstStyle/>
              <a:p>
                <a:endParaRPr lang="en-US" dirty="0"/>
              </a:p>
            </p:txBody>
          </p:sp>
          <p:sp>
            <p:nvSpPr>
              <p:cNvPr id="6583" name="Freeform 219"/>
              <p:cNvSpPr>
                <a:spLocks noChangeAspect="1"/>
              </p:cNvSpPr>
              <p:nvPr/>
            </p:nvSpPr>
            <p:spPr bwMode="auto">
              <a:xfrm>
                <a:off x="2216" y="1775"/>
                <a:ext cx="47" cy="125"/>
              </a:xfrm>
              <a:custGeom>
                <a:avLst/>
                <a:gdLst>
                  <a:gd name="T0" fmla="*/ 17 w 47"/>
                  <a:gd name="T1" fmla="*/ 0 h 125"/>
                  <a:gd name="T2" fmla="*/ 13 w 47"/>
                  <a:gd name="T3" fmla="*/ 112 h 125"/>
                  <a:gd name="T4" fmla="*/ 47 w 47"/>
                  <a:gd name="T5" fmla="*/ 112 h 125"/>
                  <a:gd name="T6" fmla="*/ 47 w 47"/>
                  <a:gd name="T7" fmla="*/ 125 h 125"/>
                  <a:gd name="T8" fmla="*/ 9 w 47"/>
                  <a:gd name="T9" fmla="*/ 125 h 125"/>
                  <a:gd name="T10" fmla="*/ 0 w 47"/>
                  <a:gd name="T11" fmla="*/ 116 h 125"/>
                  <a:gd name="T12" fmla="*/ 4 w 47"/>
                  <a:gd name="T13" fmla="*/ 0 h 125"/>
                  <a:gd name="T14" fmla="*/ 17 w 47"/>
                  <a:gd name="T15" fmla="*/ 0 h 125"/>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125"/>
                  <a:gd name="T26" fmla="*/ 47 w 47"/>
                  <a:gd name="T27" fmla="*/ 125 h 1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125">
                    <a:moveTo>
                      <a:pt x="17" y="0"/>
                    </a:moveTo>
                    <a:lnTo>
                      <a:pt x="13" y="112"/>
                    </a:lnTo>
                    <a:lnTo>
                      <a:pt x="47" y="112"/>
                    </a:lnTo>
                    <a:lnTo>
                      <a:pt x="47" y="125"/>
                    </a:lnTo>
                    <a:lnTo>
                      <a:pt x="9" y="125"/>
                    </a:lnTo>
                    <a:lnTo>
                      <a:pt x="0" y="116"/>
                    </a:lnTo>
                    <a:lnTo>
                      <a:pt x="4" y="0"/>
                    </a:lnTo>
                    <a:lnTo>
                      <a:pt x="17" y="0"/>
                    </a:lnTo>
                    <a:close/>
                  </a:path>
                </a:pathLst>
              </a:custGeom>
              <a:solidFill>
                <a:srgbClr val="000000"/>
              </a:solidFill>
              <a:ln w="9525">
                <a:noFill/>
                <a:round/>
                <a:headEnd/>
                <a:tailEnd/>
              </a:ln>
            </p:spPr>
            <p:txBody>
              <a:bodyPr/>
              <a:lstStyle/>
              <a:p>
                <a:endParaRPr lang="en-US" dirty="0"/>
              </a:p>
            </p:txBody>
          </p:sp>
          <p:sp>
            <p:nvSpPr>
              <p:cNvPr id="6584" name="Freeform 220"/>
              <p:cNvSpPr>
                <a:spLocks noChangeAspect="1"/>
              </p:cNvSpPr>
              <p:nvPr/>
            </p:nvSpPr>
            <p:spPr bwMode="auto">
              <a:xfrm>
                <a:off x="2194" y="1953"/>
                <a:ext cx="43" cy="129"/>
              </a:xfrm>
              <a:custGeom>
                <a:avLst/>
                <a:gdLst>
                  <a:gd name="T0" fmla="*/ 0 w 43"/>
                  <a:gd name="T1" fmla="*/ 0 h 129"/>
                  <a:gd name="T2" fmla="*/ 39 w 43"/>
                  <a:gd name="T3" fmla="*/ 5 h 129"/>
                  <a:gd name="T4" fmla="*/ 43 w 43"/>
                  <a:gd name="T5" fmla="*/ 9 h 129"/>
                  <a:gd name="T6" fmla="*/ 39 w 43"/>
                  <a:gd name="T7" fmla="*/ 129 h 129"/>
                  <a:gd name="T8" fmla="*/ 26 w 43"/>
                  <a:gd name="T9" fmla="*/ 129 h 129"/>
                  <a:gd name="T10" fmla="*/ 31 w 43"/>
                  <a:gd name="T11" fmla="*/ 18 h 129"/>
                  <a:gd name="T12" fmla="*/ 0 w 43"/>
                  <a:gd name="T13" fmla="*/ 14 h 129"/>
                  <a:gd name="T14" fmla="*/ 0 w 43"/>
                  <a:gd name="T15" fmla="*/ 0 h 129"/>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29"/>
                  <a:gd name="T26" fmla="*/ 43 w 43"/>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29">
                    <a:moveTo>
                      <a:pt x="0" y="0"/>
                    </a:moveTo>
                    <a:lnTo>
                      <a:pt x="39" y="5"/>
                    </a:lnTo>
                    <a:lnTo>
                      <a:pt x="43" y="9"/>
                    </a:lnTo>
                    <a:lnTo>
                      <a:pt x="39" y="129"/>
                    </a:lnTo>
                    <a:lnTo>
                      <a:pt x="26" y="129"/>
                    </a:lnTo>
                    <a:lnTo>
                      <a:pt x="31" y="18"/>
                    </a:lnTo>
                    <a:lnTo>
                      <a:pt x="0" y="14"/>
                    </a:lnTo>
                    <a:lnTo>
                      <a:pt x="0" y="0"/>
                    </a:lnTo>
                    <a:close/>
                  </a:path>
                </a:pathLst>
              </a:custGeom>
              <a:solidFill>
                <a:srgbClr val="000000"/>
              </a:solidFill>
              <a:ln w="9525">
                <a:noFill/>
                <a:round/>
                <a:headEnd/>
                <a:tailEnd/>
              </a:ln>
            </p:spPr>
            <p:txBody>
              <a:bodyPr/>
              <a:lstStyle/>
              <a:p>
                <a:endParaRPr lang="en-US" dirty="0"/>
              </a:p>
            </p:txBody>
          </p:sp>
          <p:sp>
            <p:nvSpPr>
              <p:cNvPr id="6585" name="Freeform 221"/>
              <p:cNvSpPr>
                <a:spLocks noChangeAspect="1"/>
              </p:cNvSpPr>
              <p:nvPr/>
            </p:nvSpPr>
            <p:spPr bwMode="auto">
              <a:xfrm>
                <a:off x="2190" y="2065"/>
                <a:ext cx="56" cy="106"/>
              </a:xfrm>
              <a:custGeom>
                <a:avLst/>
                <a:gdLst>
                  <a:gd name="T0" fmla="*/ 17 w 56"/>
                  <a:gd name="T1" fmla="*/ 0 h 106"/>
                  <a:gd name="T2" fmla="*/ 13 w 56"/>
                  <a:gd name="T3" fmla="*/ 75 h 106"/>
                  <a:gd name="T4" fmla="*/ 43 w 56"/>
                  <a:gd name="T5" fmla="*/ 75 h 106"/>
                  <a:gd name="T6" fmla="*/ 47 w 56"/>
                  <a:gd name="T7" fmla="*/ 80 h 106"/>
                  <a:gd name="T8" fmla="*/ 56 w 56"/>
                  <a:gd name="T9" fmla="*/ 106 h 106"/>
                  <a:gd name="T10" fmla="*/ 43 w 56"/>
                  <a:gd name="T11" fmla="*/ 106 h 106"/>
                  <a:gd name="T12" fmla="*/ 39 w 56"/>
                  <a:gd name="T13" fmla="*/ 89 h 106"/>
                  <a:gd name="T14" fmla="*/ 9 w 56"/>
                  <a:gd name="T15" fmla="*/ 89 h 106"/>
                  <a:gd name="T16" fmla="*/ 0 w 56"/>
                  <a:gd name="T17" fmla="*/ 80 h 106"/>
                  <a:gd name="T18" fmla="*/ 4 w 56"/>
                  <a:gd name="T19" fmla="*/ 0 h 106"/>
                  <a:gd name="T20" fmla="*/ 17 w 56"/>
                  <a:gd name="T21" fmla="*/ 0 h 1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
                  <a:gd name="T34" fmla="*/ 0 h 106"/>
                  <a:gd name="T35" fmla="*/ 56 w 56"/>
                  <a:gd name="T36" fmla="*/ 106 h 10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 h="106">
                    <a:moveTo>
                      <a:pt x="17" y="0"/>
                    </a:moveTo>
                    <a:lnTo>
                      <a:pt x="13" y="75"/>
                    </a:lnTo>
                    <a:lnTo>
                      <a:pt x="43" y="75"/>
                    </a:lnTo>
                    <a:lnTo>
                      <a:pt x="47" y="80"/>
                    </a:lnTo>
                    <a:lnTo>
                      <a:pt x="56" y="106"/>
                    </a:lnTo>
                    <a:lnTo>
                      <a:pt x="43" y="106"/>
                    </a:lnTo>
                    <a:lnTo>
                      <a:pt x="39" y="89"/>
                    </a:lnTo>
                    <a:lnTo>
                      <a:pt x="9" y="89"/>
                    </a:lnTo>
                    <a:lnTo>
                      <a:pt x="0" y="80"/>
                    </a:lnTo>
                    <a:lnTo>
                      <a:pt x="4" y="0"/>
                    </a:lnTo>
                    <a:lnTo>
                      <a:pt x="17" y="0"/>
                    </a:lnTo>
                    <a:close/>
                  </a:path>
                </a:pathLst>
              </a:custGeom>
              <a:solidFill>
                <a:srgbClr val="000000"/>
              </a:solidFill>
              <a:ln w="9525">
                <a:noFill/>
                <a:round/>
                <a:headEnd/>
                <a:tailEnd/>
              </a:ln>
            </p:spPr>
            <p:txBody>
              <a:bodyPr/>
              <a:lstStyle/>
              <a:p>
                <a:endParaRPr lang="en-US" dirty="0"/>
              </a:p>
            </p:txBody>
          </p:sp>
          <p:sp>
            <p:nvSpPr>
              <p:cNvPr id="6586" name="Freeform 222"/>
              <p:cNvSpPr>
                <a:spLocks noChangeAspect="1"/>
              </p:cNvSpPr>
              <p:nvPr/>
            </p:nvSpPr>
            <p:spPr bwMode="auto">
              <a:xfrm>
                <a:off x="2156" y="2163"/>
                <a:ext cx="77" cy="160"/>
              </a:xfrm>
              <a:custGeom>
                <a:avLst/>
                <a:gdLst>
                  <a:gd name="T0" fmla="*/ 77 w 77"/>
                  <a:gd name="T1" fmla="*/ 13 h 160"/>
                  <a:gd name="T2" fmla="*/ 47 w 77"/>
                  <a:gd name="T3" fmla="*/ 13 h 160"/>
                  <a:gd name="T4" fmla="*/ 43 w 77"/>
                  <a:gd name="T5" fmla="*/ 155 h 160"/>
                  <a:gd name="T6" fmla="*/ 38 w 77"/>
                  <a:gd name="T7" fmla="*/ 160 h 160"/>
                  <a:gd name="T8" fmla="*/ 0 w 77"/>
                  <a:gd name="T9" fmla="*/ 160 h 160"/>
                  <a:gd name="T10" fmla="*/ 0 w 77"/>
                  <a:gd name="T11" fmla="*/ 146 h 160"/>
                  <a:gd name="T12" fmla="*/ 30 w 77"/>
                  <a:gd name="T13" fmla="*/ 146 h 160"/>
                  <a:gd name="T14" fmla="*/ 34 w 77"/>
                  <a:gd name="T15" fmla="*/ 8 h 160"/>
                  <a:gd name="T16" fmla="*/ 43 w 77"/>
                  <a:gd name="T17" fmla="*/ 0 h 160"/>
                  <a:gd name="T18" fmla="*/ 77 w 77"/>
                  <a:gd name="T19" fmla="*/ 0 h 160"/>
                  <a:gd name="T20" fmla="*/ 77 w 77"/>
                  <a:gd name="T21" fmla="*/ 13 h 1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7"/>
                  <a:gd name="T34" fmla="*/ 0 h 160"/>
                  <a:gd name="T35" fmla="*/ 77 w 77"/>
                  <a:gd name="T36" fmla="*/ 160 h 1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7" h="160">
                    <a:moveTo>
                      <a:pt x="77" y="13"/>
                    </a:moveTo>
                    <a:lnTo>
                      <a:pt x="47" y="13"/>
                    </a:lnTo>
                    <a:lnTo>
                      <a:pt x="43" y="155"/>
                    </a:lnTo>
                    <a:lnTo>
                      <a:pt x="38" y="160"/>
                    </a:lnTo>
                    <a:lnTo>
                      <a:pt x="0" y="160"/>
                    </a:lnTo>
                    <a:lnTo>
                      <a:pt x="0" y="146"/>
                    </a:lnTo>
                    <a:lnTo>
                      <a:pt x="30" y="146"/>
                    </a:lnTo>
                    <a:lnTo>
                      <a:pt x="34" y="8"/>
                    </a:lnTo>
                    <a:lnTo>
                      <a:pt x="43" y="0"/>
                    </a:lnTo>
                    <a:lnTo>
                      <a:pt x="77" y="0"/>
                    </a:lnTo>
                    <a:lnTo>
                      <a:pt x="77" y="13"/>
                    </a:lnTo>
                    <a:close/>
                  </a:path>
                </a:pathLst>
              </a:custGeom>
              <a:solidFill>
                <a:srgbClr val="000000"/>
              </a:solidFill>
              <a:ln w="9525">
                <a:noFill/>
                <a:round/>
                <a:headEnd/>
                <a:tailEnd/>
              </a:ln>
            </p:spPr>
            <p:txBody>
              <a:bodyPr/>
              <a:lstStyle/>
              <a:p>
                <a:endParaRPr lang="en-US" dirty="0"/>
              </a:p>
            </p:txBody>
          </p:sp>
          <p:sp>
            <p:nvSpPr>
              <p:cNvPr id="6587" name="Freeform 223"/>
              <p:cNvSpPr>
                <a:spLocks noChangeAspect="1"/>
              </p:cNvSpPr>
              <p:nvPr/>
            </p:nvSpPr>
            <p:spPr bwMode="auto">
              <a:xfrm>
                <a:off x="2220" y="2198"/>
                <a:ext cx="39" cy="103"/>
              </a:xfrm>
              <a:custGeom>
                <a:avLst/>
                <a:gdLst>
                  <a:gd name="T0" fmla="*/ 17 w 39"/>
                  <a:gd name="T1" fmla="*/ 0 h 103"/>
                  <a:gd name="T2" fmla="*/ 13 w 39"/>
                  <a:gd name="T3" fmla="*/ 89 h 103"/>
                  <a:gd name="T4" fmla="*/ 39 w 39"/>
                  <a:gd name="T5" fmla="*/ 89 h 103"/>
                  <a:gd name="T6" fmla="*/ 39 w 39"/>
                  <a:gd name="T7" fmla="*/ 103 h 103"/>
                  <a:gd name="T8" fmla="*/ 9 w 39"/>
                  <a:gd name="T9" fmla="*/ 103 h 103"/>
                  <a:gd name="T10" fmla="*/ 0 w 39"/>
                  <a:gd name="T11" fmla="*/ 94 h 103"/>
                  <a:gd name="T12" fmla="*/ 5 w 39"/>
                  <a:gd name="T13" fmla="*/ 0 h 103"/>
                  <a:gd name="T14" fmla="*/ 17 w 39"/>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103"/>
                  <a:gd name="T26" fmla="*/ 39 w 39"/>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103">
                    <a:moveTo>
                      <a:pt x="17" y="0"/>
                    </a:moveTo>
                    <a:lnTo>
                      <a:pt x="13" y="89"/>
                    </a:lnTo>
                    <a:lnTo>
                      <a:pt x="39" y="89"/>
                    </a:lnTo>
                    <a:lnTo>
                      <a:pt x="39" y="103"/>
                    </a:lnTo>
                    <a:lnTo>
                      <a:pt x="9" y="103"/>
                    </a:lnTo>
                    <a:lnTo>
                      <a:pt x="0" y="94"/>
                    </a:lnTo>
                    <a:lnTo>
                      <a:pt x="5" y="0"/>
                    </a:lnTo>
                    <a:lnTo>
                      <a:pt x="17" y="0"/>
                    </a:lnTo>
                    <a:close/>
                  </a:path>
                </a:pathLst>
              </a:custGeom>
              <a:solidFill>
                <a:srgbClr val="000000"/>
              </a:solidFill>
              <a:ln w="9525">
                <a:noFill/>
                <a:round/>
                <a:headEnd/>
                <a:tailEnd/>
              </a:ln>
            </p:spPr>
            <p:txBody>
              <a:bodyPr/>
              <a:lstStyle/>
              <a:p>
                <a:endParaRPr lang="en-US" dirty="0"/>
              </a:p>
            </p:txBody>
          </p:sp>
          <p:sp>
            <p:nvSpPr>
              <p:cNvPr id="6588" name="Freeform 224"/>
              <p:cNvSpPr>
                <a:spLocks noChangeAspect="1"/>
              </p:cNvSpPr>
              <p:nvPr/>
            </p:nvSpPr>
            <p:spPr bwMode="auto">
              <a:xfrm>
                <a:off x="2138" y="1789"/>
                <a:ext cx="65" cy="245"/>
              </a:xfrm>
              <a:custGeom>
                <a:avLst/>
                <a:gdLst>
                  <a:gd name="T0" fmla="*/ 0 w 65"/>
                  <a:gd name="T1" fmla="*/ 0 h 245"/>
                  <a:gd name="T2" fmla="*/ 48 w 65"/>
                  <a:gd name="T3" fmla="*/ 4 h 245"/>
                  <a:gd name="T4" fmla="*/ 52 w 65"/>
                  <a:gd name="T5" fmla="*/ 9 h 245"/>
                  <a:gd name="T6" fmla="*/ 44 w 65"/>
                  <a:gd name="T7" fmla="*/ 231 h 245"/>
                  <a:gd name="T8" fmla="*/ 65 w 65"/>
                  <a:gd name="T9" fmla="*/ 231 h 245"/>
                  <a:gd name="T10" fmla="*/ 65 w 65"/>
                  <a:gd name="T11" fmla="*/ 245 h 245"/>
                  <a:gd name="T12" fmla="*/ 39 w 65"/>
                  <a:gd name="T13" fmla="*/ 245 h 245"/>
                  <a:gd name="T14" fmla="*/ 31 w 65"/>
                  <a:gd name="T15" fmla="*/ 236 h 245"/>
                  <a:gd name="T16" fmla="*/ 39 w 65"/>
                  <a:gd name="T17" fmla="*/ 18 h 245"/>
                  <a:gd name="T18" fmla="*/ 0 w 65"/>
                  <a:gd name="T19" fmla="*/ 13 h 245"/>
                  <a:gd name="T20" fmla="*/ 0 w 65"/>
                  <a:gd name="T21" fmla="*/ 0 h 2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
                  <a:gd name="T34" fmla="*/ 0 h 245"/>
                  <a:gd name="T35" fmla="*/ 65 w 65"/>
                  <a:gd name="T36" fmla="*/ 245 h 2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 h="245">
                    <a:moveTo>
                      <a:pt x="0" y="0"/>
                    </a:moveTo>
                    <a:lnTo>
                      <a:pt x="48" y="4"/>
                    </a:lnTo>
                    <a:lnTo>
                      <a:pt x="52" y="9"/>
                    </a:lnTo>
                    <a:lnTo>
                      <a:pt x="44" y="231"/>
                    </a:lnTo>
                    <a:lnTo>
                      <a:pt x="65" y="231"/>
                    </a:lnTo>
                    <a:lnTo>
                      <a:pt x="65" y="245"/>
                    </a:lnTo>
                    <a:lnTo>
                      <a:pt x="39" y="245"/>
                    </a:lnTo>
                    <a:lnTo>
                      <a:pt x="31" y="236"/>
                    </a:lnTo>
                    <a:lnTo>
                      <a:pt x="39" y="18"/>
                    </a:lnTo>
                    <a:lnTo>
                      <a:pt x="0" y="13"/>
                    </a:lnTo>
                    <a:lnTo>
                      <a:pt x="0" y="0"/>
                    </a:lnTo>
                    <a:close/>
                  </a:path>
                </a:pathLst>
              </a:custGeom>
              <a:solidFill>
                <a:srgbClr val="000000"/>
              </a:solidFill>
              <a:ln w="9525">
                <a:noFill/>
                <a:round/>
                <a:headEnd/>
                <a:tailEnd/>
              </a:ln>
            </p:spPr>
            <p:txBody>
              <a:bodyPr/>
              <a:lstStyle/>
              <a:p>
                <a:endParaRPr lang="en-US" dirty="0"/>
              </a:p>
            </p:txBody>
          </p:sp>
          <p:sp>
            <p:nvSpPr>
              <p:cNvPr id="6589" name="Freeform 225"/>
              <p:cNvSpPr>
                <a:spLocks noChangeAspect="1"/>
              </p:cNvSpPr>
              <p:nvPr/>
            </p:nvSpPr>
            <p:spPr bwMode="auto">
              <a:xfrm>
                <a:off x="2117" y="1824"/>
                <a:ext cx="39" cy="94"/>
              </a:xfrm>
              <a:custGeom>
                <a:avLst/>
                <a:gdLst>
                  <a:gd name="T0" fmla="*/ 39 w 39"/>
                  <a:gd name="T1" fmla="*/ 14 h 94"/>
                  <a:gd name="T2" fmla="*/ 17 w 39"/>
                  <a:gd name="T3" fmla="*/ 14 h 94"/>
                  <a:gd name="T4" fmla="*/ 13 w 39"/>
                  <a:gd name="T5" fmla="*/ 94 h 94"/>
                  <a:gd name="T6" fmla="*/ 0 w 39"/>
                  <a:gd name="T7" fmla="*/ 94 h 94"/>
                  <a:gd name="T8" fmla="*/ 4 w 39"/>
                  <a:gd name="T9" fmla="*/ 9 h 94"/>
                  <a:gd name="T10" fmla="*/ 13 w 39"/>
                  <a:gd name="T11" fmla="*/ 0 h 94"/>
                  <a:gd name="T12" fmla="*/ 39 w 39"/>
                  <a:gd name="T13" fmla="*/ 0 h 94"/>
                  <a:gd name="T14" fmla="*/ 39 w 39"/>
                  <a:gd name="T15" fmla="*/ 14 h 94"/>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94"/>
                  <a:gd name="T26" fmla="*/ 39 w 39"/>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94">
                    <a:moveTo>
                      <a:pt x="39" y="14"/>
                    </a:moveTo>
                    <a:lnTo>
                      <a:pt x="17" y="14"/>
                    </a:lnTo>
                    <a:lnTo>
                      <a:pt x="13" y="94"/>
                    </a:lnTo>
                    <a:lnTo>
                      <a:pt x="0" y="94"/>
                    </a:lnTo>
                    <a:lnTo>
                      <a:pt x="4" y="9"/>
                    </a:lnTo>
                    <a:lnTo>
                      <a:pt x="13" y="0"/>
                    </a:lnTo>
                    <a:lnTo>
                      <a:pt x="39" y="0"/>
                    </a:lnTo>
                    <a:lnTo>
                      <a:pt x="39" y="14"/>
                    </a:lnTo>
                    <a:close/>
                  </a:path>
                </a:pathLst>
              </a:custGeom>
              <a:solidFill>
                <a:srgbClr val="000000"/>
              </a:solidFill>
              <a:ln w="9525">
                <a:noFill/>
                <a:round/>
                <a:headEnd/>
                <a:tailEnd/>
              </a:ln>
            </p:spPr>
            <p:txBody>
              <a:bodyPr/>
              <a:lstStyle/>
              <a:p>
                <a:endParaRPr lang="en-US" dirty="0"/>
              </a:p>
            </p:txBody>
          </p:sp>
          <p:sp>
            <p:nvSpPr>
              <p:cNvPr id="6590" name="Freeform 226"/>
              <p:cNvSpPr>
                <a:spLocks noChangeAspect="1"/>
              </p:cNvSpPr>
              <p:nvPr/>
            </p:nvSpPr>
            <p:spPr bwMode="auto">
              <a:xfrm>
                <a:off x="2117" y="1953"/>
                <a:ext cx="39" cy="81"/>
              </a:xfrm>
              <a:custGeom>
                <a:avLst/>
                <a:gdLst>
                  <a:gd name="T0" fmla="*/ 0 w 39"/>
                  <a:gd name="T1" fmla="*/ 0 h 81"/>
                  <a:gd name="T2" fmla="*/ 34 w 39"/>
                  <a:gd name="T3" fmla="*/ 0 h 81"/>
                  <a:gd name="T4" fmla="*/ 39 w 39"/>
                  <a:gd name="T5" fmla="*/ 5 h 81"/>
                  <a:gd name="T6" fmla="*/ 34 w 39"/>
                  <a:gd name="T7" fmla="*/ 81 h 81"/>
                  <a:gd name="T8" fmla="*/ 21 w 39"/>
                  <a:gd name="T9" fmla="*/ 81 h 81"/>
                  <a:gd name="T10" fmla="*/ 26 w 39"/>
                  <a:gd name="T11" fmla="*/ 14 h 81"/>
                  <a:gd name="T12" fmla="*/ 0 w 39"/>
                  <a:gd name="T13" fmla="*/ 14 h 81"/>
                  <a:gd name="T14" fmla="*/ 0 w 39"/>
                  <a:gd name="T15" fmla="*/ 0 h 81"/>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81"/>
                  <a:gd name="T26" fmla="*/ 39 w 39"/>
                  <a:gd name="T27" fmla="*/ 81 h 8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81">
                    <a:moveTo>
                      <a:pt x="0" y="0"/>
                    </a:moveTo>
                    <a:lnTo>
                      <a:pt x="34" y="0"/>
                    </a:lnTo>
                    <a:lnTo>
                      <a:pt x="39" y="5"/>
                    </a:lnTo>
                    <a:lnTo>
                      <a:pt x="34" y="81"/>
                    </a:lnTo>
                    <a:lnTo>
                      <a:pt x="21" y="81"/>
                    </a:lnTo>
                    <a:lnTo>
                      <a:pt x="26" y="14"/>
                    </a:lnTo>
                    <a:lnTo>
                      <a:pt x="0" y="14"/>
                    </a:lnTo>
                    <a:lnTo>
                      <a:pt x="0" y="0"/>
                    </a:lnTo>
                    <a:close/>
                  </a:path>
                </a:pathLst>
              </a:custGeom>
              <a:solidFill>
                <a:srgbClr val="000000"/>
              </a:solidFill>
              <a:ln w="9525">
                <a:noFill/>
                <a:round/>
                <a:headEnd/>
                <a:tailEnd/>
              </a:ln>
            </p:spPr>
            <p:txBody>
              <a:bodyPr/>
              <a:lstStyle/>
              <a:p>
                <a:endParaRPr lang="en-US" dirty="0"/>
              </a:p>
            </p:txBody>
          </p:sp>
          <p:sp>
            <p:nvSpPr>
              <p:cNvPr id="6591" name="Freeform 227"/>
              <p:cNvSpPr>
                <a:spLocks noChangeAspect="1"/>
              </p:cNvSpPr>
              <p:nvPr/>
            </p:nvSpPr>
            <p:spPr bwMode="auto">
              <a:xfrm>
                <a:off x="2100" y="2109"/>
                <a:ext cx="60" cy="98"/>
              </a:xfrm>
              <a:custGeom>
                <a:avLst/>
                <a:gdLst>
                  <a:gd name="T0" fmla="*/ 0 w 60"/>
                  <a:gd name="T1" fmla="*/ 0 h 98"/>
                  <a:gd name="T2" fmla="*/ 56 w 60"/>
                  <a:gd name="T3" fmla="*/ 0 h 98"/>
                  <a:gd name="T4" fmla="*/ 60 w 60"/>
                  <a:gd name="T5" fmla="*/ 5 h 98"/>
                  <a:gd name="T6" fmla="*/ 56 w 60"/>
                  <a:gd name="T7" fmla="*/ 94 h 98"/>
                  <a:gd name="T8" fmla="*/ 51 w 60"/>
                  <a:gd name="T9" fmla="*/ 98 h 98"/>
                  <a:gd name="T10" fmla="*/ 26 w 60"/>
                  <a:gd name="T11" fmla="*/ 98 h 98"/>
                  <a:gd name="T12" fmla="*/ 26 w 60"/>
                  <a:gd name="T13" fmla="*/ 85 h 98"/>
                  <a:gd name="T14" fmla="*/ 43 w 60"/>
                  <a:gd name="T15" fmla="*/ 85 h 98"/>
                  <a:gd name="T16" fmla="*/ 47 w 60"/>
                  <a:gd name="T17" fmla="*/ 14 h 98"/>
                  <a:gd name="T18" fmla="*/ 0 w 60"/>
                  <a:gd name="T19" fmla="*/ 14 h 98"/>
                  <a:gd name="T20" fmla="*/ 0 w 60"/>
                  <a:gd name="T21" fmla="*/ 0 h 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98"/>
                  <a:gd name="T35" fmla="*/ 60 w 60"/>
                  <a:gd name="T36" fmla="*/ 98 h 9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98">
                    <a:moveTo>
                      <a:pt x="0" y="0"/>
                    </a:moveTo>
                    <a:lnTo>
                      <a:pt x="56" y="0"/>
                    </a:lnTo>
                    <a:lnTo>
                      <a:pt x="60" y="5"/>
                    </a:lnTo>
                    <a:lnTo>
                      <a:pt x="56" y="94"/>
                    </a:lnTo>
                    <a:lnTo>
                      <a:pt x="51" y="98"/>
                    </a:lnTo>
                    <a:lnTo>
                      <a:pt x="26" y="98"/>
                    </a:lnTo>
                    <a:lnTo>
                      <a:pt x="26" y="85"/>
                    </a:lnTo>
                    <a:lnTo>
                      <a:pt x="43" y="85"/>
                    </a:lnTo>
                    <a:lnTo>
                      <a:pt x="47" y="14"/>
                    </a:lnTo>
                    <a:lnTo>
                      <a:pt x="0" y="14"/>
                    </a:lnTo>
                    <a:lnTo>
                      <a:pt x="0" y="0"/>
                    </a:lnTo>
                    <a:close/>
                  </a:path>
                </a:pathLst>
              </a:custGeom>
              <a:solidFill>
                <a:srgbClr val="000000"/>
              </a:solidFill>
              <a:ln w="9525">
                <a:noFill/>
                <a:round/>
                <a:headEnd/>
                <a:tailEnd/>
              </a:ln>
            </p:spPr>
            <p:txBody>
              <a:bodyPr/>
              <a:lstStyle/>
              <a:p>
                <a:endParaRPr lang="en-US" dirty="0"/>
              </a:p>
            </p:txBody>
          </p:sp>
          <p:sp>
            <p:nvSpPr>
              <p:cNvPr id="6592" name="Freeform 228"/>
              <p:cNvSpPr>
                <a:spLocks noChangeAspect="1"/>
              </p:cNvSpPr>
              <p:nvPr/>
            </p:nvSpPr>
            <p:spPr bwMode="auto">
              <a:xfrm>
                <a:off x="2151" y="2216"/>
                <a:ext cx="26" cy="27"/>
              </a:xfrm>
              <a:custGeom>
                <a:avLst/>
                <a:gdLst>
                  <a:gd name="T0" fmla="*/ 26 w 26"/>
                  <a:gd name="T1" fmla="*/ 13 h 27"/>
                  <a:gd name="T2" fmla="*/ 22 w 26"/>
                  <a:gd name="T3" fmla="*/ 18 h 27"/>
                  <a:gd name="T4" fmla="*/ 22 w 26"/>
                  <a:gd name="T5" fmla="*/ 22 h 27"/>
                  <a:gd name="T6" fmla="*/ 18 w 26"/>
                  <a:gd name="T7" fmla="*/ 27 h 27"/>
                  <a:gd name="T8" fmla="*/ 0 w 26"/>
                  <a:gd name="T9" fmla="*/ 27 h 27"/>
                  <a:gd name="T10" fmla="*/ 0 w 26"/>
                  <a:gd name="T11" fmla="*/ 13 h 27"/>
                  <a:gd name="T12" fmla="*/ 9 w 26"/>
                  <a:gd name="T13" fmla="*/ 13 h 27"/>
                  <a:gd name="T14" fmla="*/ 9 w 26"/>
                  <a:gd name="T15" fmla="*/ 13 h 27"/>
                  <a:gd name="T16" fmla="*/ 18 w 26"/>
                  <a:gd name="T17" fmla="*/ 4 h 27"/>
                  <a:gd name="T18" fmla="*/ 26 w 26"/>
                  <a:gd name="T19" fmla="*/ 0 h 27"/>
                  <a:gd name="T20" fmla="*/ 26 w 26"/>
                  <a:gd name="T21" fmla="*/ 13 h 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27"/>
                  <a:gd name="T35" fmla="*/ 26 w 26"/>
                  <a:gd name="T36" fmla="*/ 27 h 2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27">
                    <a:moveTo>
                      <a:pt x="26" y="13"/>
                    </a:moveTo>
                    <a:lnTo>
                      <a:pt x="22" y="18"/>
                    </a:lnTo>
                    <a:lnTo>
                      <a:pt x="22" y="22"/>
                    </a:lnTo>
                    <a:lnTo>
                      <a:pt x="18" y="27"/>
                    </a:lnTo>
                    <a:lnTo>
                      <a:pt x="0" y="27"/>
                    </a:lnTo>
                    <a:lnTo>
                      <a:pt x="0" y="13"/>
                    </a:lnTo>
                    <a:lnTo>
                      <a:pt x="9" y="13"/>
                    </a:lnTo>
                    <a:lnTo>
                      <a:pt x="18" y="4"/>
                    </a:lnTo>
                    <a:lnTo>
                      <a:pt x="26" y="0"/>
                    </a:lnTo>
                    <a:lnTo>
                      <a:pt x="26" y="13"/>
                    </a:lnTo>
                    <a:close/>
                  </a:path>
                </a:pathLst>
              </a:custGeom>
              <a:solidFill>
                <a:srgbClr val="000000"/>
              </a:solidFill>
              <a:ln w="9525">
                <a:noFill/>
                <a:round/>
                <a:headEnd/>
                <a:tailEnd/>
              </a:ln>
            </p:spPr>
            <p:txBody>
              <a:bodyPr/>
              <a:lstStyle/>
              <a:p>
                <a:endParaRPr lang="en-US" dirty="0"/>
              </a:p>
            </p:txBody>
          </p:sp>
          <p:sp>
            <p:nvSpPr>
              <p:cNvPr id="6593" name="Freeform 229"/>
              <p:cNvSpPr>
                <a:spLocks noChangeAspect="1"/>
              </p:cNvSpPr>
              <p:nvPr/>
            </p:nvSpPr>
            <p:spPr bwMode="auto">
              <a:xfrm>
                <a:off x="2104" y="2051"/>
                <a:ext cx="73" cy="36"/>
              </a:xfrm>
              <a:custGeom>
                <a:avLst/>
                <a:gdLst>
                  <a:gd name="T0" fmla="*/ 69 w 73"/>
                  <a:gd name="T1" fmla="*/ 14 h 36"/>
                  <a:gd name="T2" fmla="*/ 47 w 73"/>
                  <a:gd name="T3" fmla="*/ 14 h 36"/>
                  <a:gd name="T4" fmla="*/ 47 w 73"/>
                  <a:gd name="T5" fmla="*/ 14 h 36"/>
                  <a:gd name="T6" fmla="*/ 69 w 73"/>
                  <a:gd name="T7" fmla="*/ 14 h 36"/>
                  <a:gd name="T8" fmla="*/ 73 w 73"/>
                  <a:gd name="T9" fmla="*/ 18 h 36"/>
                  <a:gd name="T10" fmla="*/ 73 w 73"/>
                  <a:gd name="T11" fmla="*/ 31 h 36"/>
                  <a:gd name="T12" fmla="*/ 69 w 73"/>
                  <a:gd name="T13" fmla="*/ 36 h 36"/>
                  <a:gd name="T14" fmla="*/ 0 w 73"/>
                  <a:gd name="T15" fmla="*/ 36 h 36"/>
                  <a:gd name="T16" fmla="*/ 0 w 73"/>
                  <a:gd name="T17" fmla="*/ 23 h 36"/>
                  <a:gd name="T18" fmla="*/ 60 w 73"/>
                  <a:gd name="T19" fmla="*/ 23 h 36"/>
                  <a:gd name="T20" fmla="*/ 60 w 73"/>
                  <a:gd name="T21" fmla="*/ 27 h 36"/>
                  <a:gd name="T22" fmla="*/ 43 w 73"/>
                  <a:gd name="T23" fmla="*/ 27 h 36"/>
                  <a:gd name="T24" fmla="*/ 34 w 73"/>
                  <a:gd name="T25" fmla="*/ 18 h 36"/>
                  <a:gd name="T26" fmla="*/ 34 w 73"/>
                  <a:gd name="T27" fmla="*/ 9 h 36"/>
                  <a:gd name="T28" fmla="*/ 43 w 73"/>
                  <a:gd name="T29" fmla="*/ 0 h 36"/>
                  <a:gd name="T30" fmla="*/ 69 w 73"/>
                  <a:gd name="T31" fmla="*/ 0 h 36"/>
                  <a:gd name="T32" fmla="*/ 69 w 73"/>
                  <a:gd name="T33" fmla="*/ 14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3"/>
                  <a:gd name="T52" fmla="*/ 0 h 36"/>
                  <a:gd name="T53" fmla="*/ 73 w 73"/>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3" h="36">
                    <a:moveTo>
                      <a:pt x="69" y="14"/>
                    </a:moveTo>
                    <a:lnTo>
                      <a:pt x="47" y="14"/>
                    </a:lnTo>
                    <a:lnTo>
                      <a:pt x="69" y="14"/>
                    </a:lnTo>
                    <a:lnTo>
                      <a:pt x="73" y="18"/>
                    </a:lnTo>
                    <a:lnTo>
                      <a:pt x="73" y="31"/>
                    </a:lnTo>
                    <a:lnTo>
                      <a:pt x="69" y="36"/>
                    </a:lnTo>
                    <a:lnTo>
                      <a:pt x="0" y="36"/>
                    </a:lnTo>
                    <a:lnTo>
                      <a:pt x="0" y="23"/>
                    </a:lnTo>
                    <a:lnTo>
                      <a:pt x="60" y="23"/>
                    </a:lnTo>
                    <a:lnTo>
                      <a:pt x="60" y="27"/>
                    </a:lnTo>
                    <a:lnTo>
                      <a:pt x="43" y="27"/>
                    </a:lnTo>
                    <a:lnTo>
                      <a:pt x="34" y="18"/>
                    </a:lnTo>
                    <a:lnTo>
                      <a:pt x="34" y="9"/>
                    </a:lnTo>
                    <a:lnTo>
                      <a:pt x="43" y="0"/>
                    </a:lnTo>
                    <a:lnTo>
                      <a:pt x="69" y="0"/>
                    </a:lnTo>
                    <a:lnTo>
                      <a:pt x="69" y="14"/>
                    </a:lnTo>
                    <a:close/>
                  </a:path>
                </a:pathLst>
              </a:custGeom>
              <a:solidFill>
                <a:srgbClr val="000000"/>
              </a:solidFill>
              <a:ln w="9525">
                <a:noFill/>
                <a:round/>
                <a:headEnd/>
                <a:tailEnd/>
              </a:ln>
            </p:spPr>
            <p:txBody>
              <a:bodyPr/>
              <a:lstStyle/>
              <a:p>
                <a:endParaRPr lang="en-US" dirty="0"/>
              </a:p>
            </p:txBody>
          </p:sp>
          <p:sp>
            <p:nvSpPr>
              <p:cNvPr id="6594" name="Freeform 230"/>
              <p:cNvSpPr>
                <a:spLocks noChangeAspect="1"/>
              </p:cNvSpPr>
              <p:nvPr/>
            </p:nvSpPr>
            <p:spPr bwMode="auto">
              <a:xfrm>
                <a:off x="2057" y="1994"/>
                <a:ext cx="47" cy="173"/>
              </a:xfrm>
              <a:custGeom>
                <a:avLst/>
                <a:gdLst>
                  <a:gd name="T0" fmla="*/ 47 w 47"/>
                  <a:gd name="T1" fmla="*/ 13 h 173"/>
                  <a:gd name="T2" fmla="*/ 17 w 47"/>
                  <a:gd name="T3" fmla="*/ 13 h 173"/>
                  <a:gd name="T4" fmla="*/ 13 w 47"/>
                  <a:gd name="T5" fmla="*/ 160 h 173"/>
                  <a:gd name="T6" fmla="*/ 34 w 47"/>
                  <a:gd name="T7" fmla="*/ 160 h 173"/>
                  <a:gd name="T8" fmla="*/ 34 w 47"/>
                  <a:gd name="T9" fmla="*/ 173 h 173"/>
                  <a:gd name="T10" fmla="*/ 8 w 47"/>
                  <a:gd name="T11" fmla="*/ 173 h 173"/>
                  <a:gd name="T12" fmla="*/ 0 w 47"/>
                  <a:gd name="T13" fmla="*/ 164 h 173"/>
                  <a:gd name="T14" fmla="*/ 4 w 47"/>
                  <a:gd name="T15" fmla="*/ 8 h 173"/>
                  <a:gd name="T16" fmla="*/ 13 w 47"/>
                  <a:gd name="T17" fmla="*/ 0 h 173"/>
                  <a:gd name="T18" fmla="*/ 47 w 47"/>
                  <a:gd name="T19" fmla="*/ 0 h 173"/>
                  <a:gd name="T20" fmla="*/ 47 w 47"/>
                  <a:gd name="T21" fmla="*/ 13 h 1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
                  <a:gd name="T34" fmla="*/ 0 h 173"/>
                  <a:gd name="T35" fmla="*/ 47 w 47"/>
                  <a:gd name="T36" fmla="*/ 173 h 1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 h="173">
                    <a:moveTo>
                      <a:pt x="47" y="13"/>
                    </a:moveTo>
                    <a:lnTo>
                      <a:pt x="17" y="13"/>
                    </a:lnTo>
                    <a:lnTo>
                      <a:pt x="13" y="160"/>
                    </a:lnTo>
                    <a:lnTo>
                      <a:pt x="34" y="160"/>
                    </a:lnTo>
                    <a:lnTo>
                      <a:pt x="34" y="173"/>
                    </a:lnTo>
                    <a:lnTo>
                      <a:pt x="8" y="173"/>
                    </a:lnTo>
                    <a:lnTo>
                      <a:pt x="0" y="164"/>
                    </a:lnTo>
                    <a:lnTo>
                      <a:pt x="4" y="8"/>
                    </a:lnTo>
                    <a:lnTo>
                      <a:pt x="13" y="0"/>
                    </a:lnTo>
                    <a:lnTo>
                      <a:pt x="47" y="0"/>
                    </a:lnTo>
                    <a:lnTo>
                      <a:pt x="47" y="13"/>
                    </a:lnTo>
                    <a:close/>
                  </a:path>
                </a:pathLst>
              </a:custGeom>
              <a:solidFill>
                <a:srgbClr val="000000"/>
              </a:solidFill>
              <a:ln w="9525">
                <a:noFill/>
                <a:round/>
                <a:headEnd/>
                <a:tailEnd/>
              </a:ln>
            </p:spPr>
            <p:txBody>
              <a:bodyPr/>
              <a:lstStyle/>
              <a:p>
                <a:endParaRPr lang="en-US" dirty="0"/>
              </a:p>
            </p:txBody>
          </p:sp>
          <p:sp>
            <p:nvSpPr>
              <p:cNvPr id="6595" name="Freeform 231"/>
              <p:cNvSpPr>
                <a:spLocks noChangeAspect="1"/>
              </p:cNvSpPr>
              <p:nvPr/>
            </p:nvSpPr>
            <p:spPr bwMode="auto">
              <a:xfrm>
                <a:off x="2095" y="1753"/>
                <a:ext cx="52" cy="67"/>
              </a:xfrm>
              <a:custGeom>
                <a:avLst/>
                <a:gdLst>
                  <a:gd name="T0" fmla="*/ 52 w 52"/>
                  <a:gd name="T1" fmla="*/ 14 h 67"/>
                  <a:gd name="T2" fmla="*/ 13 w 52"/>
                  <a:gd name="T3" fmla="*/ 14 h 67"/>
                  <a:gd name="T4" fmla="*/ 13 w 52"/>
                  <a:gd name="T5" fmla="*/ 67 h 67"/>
                  <a:gd name="T6" fmla="*/ 0 w 52"/>
                  <a:gd name="T7" fmla="*/ 67 h 67"/>
                  <a:gd name="T8" fmla="*/ 0 w 52"/>
                  <a:gd name="T9" fmla="*/ 9 h 67"/>
                  <a:gd name="T10" fmla="*/ 9 w 52"/>
                  <a:gd name="T11" fmla="*/ 0 h 67"/>
                  <a:gd name="T12" fmla="*/ 52 w 52"/>
                  <a:gd name="T13" fmla="*/ 0 h 67"/>
                  <a:gd name="T14" fmla="*/ 52 w 52"/>
                  <a:gd name="T15" fmla="*/ 14 h 67"/>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67"/>
                  <a:gd name="T26" fmla="*/ 52 w 52"/>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67">
                    <a:moveTo>
                      <a:pt x="52" y="14"/>
                    </a:moveTo>
                    <a:lnTo>
                      <a:pt x="13" y="14"/>
                    </a:lnTo>
                    <a:lnTo>
                      <a:pt x="13" y="67"/>
                    </a:lnTo>
                    <a:lnTo>
                      <a:pt x="0" y="67"/>
                    </a:lnTo>
                    <a:lnTo>
                      <a:pt x="0" y="9"/>
                    </a:lnTo>
                    <a:lnTo>
                      <a:pt x="9" y="0"/>
                    </a:lnTo>
                    <a:lnTo>
                      <a:pt x="52" y="0"/>
                    </a:lnTo>
                    <a:lnTo>
                      <a:pt x="52" y="14"/>
                    </a:lnTo>
                    <a:close/>
                  </a:path>
                </a:pathLst>
              </a:custGeom>
              <a:solidFill>
                <a:srgbClr val="000000"/>
              </a:solidFill>
              <a:ln w="9525">
                <a:noFill/>
                <a:round/>
                <a:headEnd/>
                <a:tailEnd/>
              </a:ln>
            </p:spPr>
            <p:txBody>
              <a:bodyPr/>
              <a:lstStyle/>
              <a:p>
                <a:endParaRPr lang="en-US" dirty="0"/>
              </a:p>
            </p:txBody>
          </p:sp>
          <p:sp>
            <p:nvSpPr>
              <p:cNvPr id="6596" name="Freeform 232"/>
              <p:cNvSpPr>
                <a:spLocks noChangeAspect="1"/>
              </p:cNvSpPr>
              <p:nvPr/>
            </p:nvSpPr>
            <p:spPr bwMode="auto">
              <a:xfrm>
                <a:off x="2065" y="1816"/>
                <a:ext cx="35" cy="164"/>
              </a:xfrm>
              <a:custGeom>
                <a:avLst/>
                <a:gdLst>
                  <a:gd name="T0" fmla="*/ 0 w 35"/>
                  <a:gd name="T1" fmla="*/ 0 h 164"/>
                  <a:gd name="T2" fmla="*/ 30 w 35"/>
                  <a:gd name="T3" fmla="*/ 0 h 164"/>
                  <a:gd name="T4" fmla="*/ 35 w 35"/>
                  <a:gd name="T5" fmla="*/ 4 h 164"/>
                  <a:gd name="T6" fmla="*/ 26 w 35"/>
                  <a:gd name="T7" fmla="*/ 164 h 164"/>
                  <a:gd name="T8" fmla="*/ 13 w 35"/>
                  <a:gd name="T9" fmla="*/ 164 h 164"/>
                  <a:gd name="T10" fmla="*/ 22 w 35"/>
                  <a:gd name="T11" fmla="*/ 13 h 164"/>
                  <a:gd name="T12" fmla="*/ 0 w 35"/>
                  <a:gd name="T13" fmla="*/ 13 h 164"/>
                  <a:gd name="T14" fmla="*/ 0 w 35"/>
                  <a:gd name="T15" fmla="*/ 0 h 164"/>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64"/>
                  <a:gd name="T26" fmla="*/ 35 w 35"/>
                  <a:gd name="T27" fmla="*/ 164 h 1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64">
                    <a:moveTo>
                      <a:pt x="0" y="0"/>
                    </a:moveTo>
                    <a:lnTo>
                      <a:pt x="30" y="0"/>
                    </a:lnTo>
                    <a:lnTo>
                      <a:pt x="35" y="4"/>
                    </a:lnTo>
                    <a:lnTo>
                      <a:pt x="26" y="164"/>
                    </a:lnTo>
                    <a:lnTo>
                      <a:pt x="13" y="164"/>
                    </a:lnTo>
                    <a:lnTo>
                      <a:pt x="22" y="13"/>
                    </a:lnTo>
                    <a:lnTo>
                      <a:pt x="0" y="13"/>
                    </a:lnTo>
                    <a:lnTo>
                      <a:pt x="0" y="0"/>
                    </a:lnTo>
                    <a:close/>
                  </a:path>
                </a:pathLst>
              </a:custGeom>
              <a:solidFill>
                <a:srgbClr val="000000"/>
              </a:solidFill>
              <a:ln w="9525">
                <a:noFill/>
                <a:round/>
                <a:headEnd/>
                <a:tailEnd/>
              </a:ln>
            </p:spPr>
            <p:txBody>
              <a:bodyPr/>
              <a:lstStyle/>
              <a:p>
                <a:endParaRPr lang="en-US" dirty="0"/>
              </a:p>
            </p:txBody>
          </p:sp>
          <p:sp>
            <p:nvSpPr>
              <p:cNvPr id="6597" name="Freeform 233"/>
              <p:cNvSpPr>
                <a:spLocks noChangeAspect="1"/>
              </p:cNvSpPr>
              <p:nvPr/>
            </p:nvSpPr>
            <p:spPr bwMode="auto">
              <a:xfrm>
                <a:off x="2070" y="2180"/>
                <a:ext cx="34" cy="152"/>
              </a:xfrm>
              <a:custGeom>
                <a:avLst/>
                <a:gdLst>
                  <a:gd name="T0" fmla="*/ 17 w 34"/>
                  <a:gd name="T1" fmla="*/ 0 h 152"/>
                  <a:gd name="T2" fmla="*/ 13 w 34"/>
                  <a:gd name="T3" fmla="*/ 138 h 152"/>
                  <a:gd name="T4" fmla="*/ 34 w 34"/>
                  <a:gd name="T5" fmla="*/ 138 h 152"/>
                  <a:gd name="T6" fmla="*/ 34 w 34"/>
                  <a:gd name="T7" fmla="*/ 152 h 152"/>
                  <a:gd name="T8" fmla="*/ 8 w 34"/>
                  <a:gd name="T9" fmla="*/ 152 h 152"/>
                  <a:gd name="T10" fmla="*/ 0 w 34"/>
                  <a:gd name="T11" fmla="*/ 143 h 152"/>
                  <a:gd name="T12" fmla="*/ 4 w 34"/>
                  <a:gd name="T13" fmla="*/ 0 h 152"/>
                  <a:gd name="T14" fmla="*/ 17 w 34"/>
                  <a:gd name="T15" fmla="*/ 0 h 15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52"/>
                  <a:gd name="T26" fmla="*/ 34 w 34"/>
                  <a:gd name="T27" fmla="*/ 152 h 1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52">
                    <a:moveTo>
                      <a:pt x="17" y="0"/>
                    </a:moveTo>
                    <a:lnTo>
                      <a:pt x="13" y="138"/>
                    </a:lnTo>
                    <a:lnTo>
                      <a:pt x="34" y="138"/>
                    </a:lnTo>
                    <a:lnTo>
                      <a:pt x="34" y="152"/>
                    </a:lnTo>
                    <a:lnTo>
                      <a:pt x="8" y="152"/>
                    </a:lnTo>
                    <a:lnTo>
                      <a:pt x="0" y="143"/>
                    </a:lnTo>
                    <a:lnTo>
                      <a:pt x="4" y="0"/>
                    </a:lnTo>
                    <a:lnTo>
                      <a:pt x="17" y="0"/>
                    </a:lnTo>
                    <a:close/>
                  </a:path>
                </a:pathLst>
              </a:custGeom>
              <a:solidFill>
                <a:srgbClr val="000000"/>
              </a:solidFill>
              <a:ln w="9525">
                <a:noFill/>
                <a:round/>
                <a:headEnd/>
                <a:tailEnd/>
              </a:ln>
            </p:spPr>
            <p:txBody>
              <a:bodyPr/>
              <a:lstStyle/>
              <a:p>
                <a:endParaRPr lang="en-US" dirty="0"/>
              </a:p>
            </p:txBody>
          </p:sp>
          <p:sp>
            <p:nvSpPr>
              <p:cNvPr id="6598" name="Freeform 234"/>
              <p:cNvSpPr>
                <a:spLocks noChangeAspect="1"/>
              </p:cNvSpPr>
              <p:nvPr/>
            </p:nvSpPr>
            <p:spPr bwMode="auto">
              <a:xfrm>
                <a:off x="2113" y="2252"/>
                <a:ext cx="34" cy="124"/>
              </a:xfrm>
              <a:custGeom>
                <a:avLst/>
                <a:gdLst>
                  <a:gd name="T0" fmla="*/ 0 w 34"/>
                  <a:gd name="T1" fmla="*/ 0 h 124"/>
                  <a:gd name="T2" fmla="*/ 30 w 34"/>
                  <a:gd name="T3" fmla="*/ 0 h 124"/>
                  <a:gd name="T4" fmla="*/ 34 w 34"/>
                  <a:gd name="T5" fmla="*/ 4 h 124"/>
                  <a:gd name="T6" fmla="*/ 30 w 34"/>
                  <a:gd name="T7" fmla="*/ 124 h 124"/>
                  <a:gd name="T8" fmla="*/ 17 w 34"/>
                  <a:gd name="T9" fmla="*/ 124 h 124"/>
                  <a:gd name="T10" fmla="*/ 21 w 34"/>
                  <a:gd name="T11" fmla="*/ 13 h 124"/>
                  <a:gd name="T12" fmla="*/ 0 w 34"/>
                  <a:gd name="T13" fmla="*/ 13 h 124"/>
                  <a:gd name="T14" fmla="*/ 0 w 34"/>
                  <a:gd name="T15" fmla="*/ 0 h 124"/>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4"/>
                  <a:gd name="T26" fmla="*/ 34 w 34"/>
                  <a:gd name="T27" fmla="*/ 124 h 1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4">
                    <a:moveTo>
                      <a:pt x="0" y="0"/>
                    </a:moveTo>
                    <a:lnTo>
                      <a:pt x="30" y="0"/>
                    </a:lnTo>
                    <a:lnTo>
                      <a:pt x="34" y="4"/>
                    </a:lnTo>
                    <a:lnTo>
                      <a:pt x="30" y="124"/>
                    </a:lnTo>
                    <a:lnTo>
                      <a:pt x="17" y="124"/>
                    </a:lnTo>
                    <a:lnTo>
                      <a:pt x="21" y="13"/>
                    </a:lnTo>
                    <a:lnTo>
                      <a:pt x="0" y="13"/>
                    </a:lnTo>
                    <a:lnTo>
                      <a:pt x="0" y="0"/>
                    </a:lnTo>
                    <a:close/>
                  </a:path>
                </a:pathLst>
              </a:custGeom>
              <a:solidFill>
                <a:srgbClr val="000000"/>
              </a:solidFill>
              <a:ln w="9525">
                <a:noFill/>
                <a:round/>
                <a:headEnd/>
                <a:tailEnd/>
              </a:ln>
            </p:spPr>
            <p:txBody>
              <a:bodyPr/>
              <a:lstStyle/>
              <a:p>
                <a:endParaRPr lang="en-US" dirty="0"/>
              </a:p>
            </p:txBody>
          </p:sp>
          <p:sp>
            <p:nvSpPr>
              <p:cNvPr id="6599" name="Freeform 235"/>
              <p:cNvSpPr>
                <a:spLocks noChangeAspect="1"/>
              </p:cNvSpPr>
              <p:nvPr/>
            </p:nvSpPr>
            <p:spPr bwMode="auto">
              <a:xfrm>
                <a:off x="2409" y="1793"/>
                <a:ext cx="48" cy="67"/>
              </a:xfrm>
              <a:custGeom>
                <a:avLst/>
                <a:gdLst>
                  <a:gd name="T0" fmla="*/ 0 w 48"/>
                  <a:gd name="T1" fmla="*/ 0 h 67"/>
                  <a:gd name="T2" fmla="*/ 39 w 48"/>
                  <a:gd name="T3" fmla="*/ 0 h 67"/>
                  <a:gd name="T4" fmla="*/ 43 w 48"/>
                  <a:gd name="T5" fmla="*/ 5 h 67"/>
                  <a:gd name="T6" fmla="*/ 48 w 48"/>
                  <a:gd name="T7" fmla="*/ 67 h 67"/>
                  <a:gd name="T8" fmla="*/ 35 w 48"/>
                  <a:gd name="T9" fmla="*/ 67 h 67"/>
                  <a:gd name="T10" fmla="*/ 31 w 48"/>
                  <a:gd name="T11" fmla="*/ 14 h 67"/>
                  <a:gd name="T12" fmla="*/ 0 w 48"/>
                  <a:gd name="T13" fmla="*/ 14 h 67"/>
                  <a:gd name="T14" fmla="*/ 0 w 48"/>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48"/>
                  <a:gd name="T25" fmla="*/ 0 h 67"/>
                  <a:gd name="T26" fmla="*/ 48 w 48"/>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 h="67">
                    <a:moveTo>
                      <a:pt x="0" y="0"/>
                    </a:moveTo>
                    <a:lnTo>
                      <a:pt x="39" y="0"/>
                    </a:lnTo>
                    <a:lnTo>
                      <a:pt x="43" y="5"/>
                    </a:lnTo>
                    <a:lnTo>
                      <a:pt x="48" y="67"/>
                    </a:lnTo>
                    <a:lnTo>
                      <a:pt x="35" y="67"/>
                    </a:lnTo>
                    <a:lnTo>
                      <a:pt x="31" y="14"/>
                    </a:lnTo>
                    <a:lnTo>
                      <a:pt x="0" y="14"/>
                    </a:lnTo>
                    <a:lnTo>
                      <a:pt x="0" y="0"/>
                    </a:lnTo>
                    <a:close/>
                  </a:path>
                </a:pathLst>
              </a:custGeom>
              <a:solidFill>
                <a:srgbClr val="000000"/>
              </a:solidFill>
              <a:ln w="9525">
                <a:noFill/>
                <a:round/>
                <a:headEnd/>
                <a:tailEnd/>
              </a:ln>
            </p:spPr>
            <p:txBody>
              <a:bodyPr/>
              <a:lstStyle/>
              <a:p>
                <a:endParaRPr lang="en-US" dirty="0"/>
              </a:p>
            </p:txBody>
          </p:sp>
          <p:sp>
            <p:nvSpPr>
              <p:cNvPr id="6600" name="Freeform 236"/>
              <p:cNvSpPr>
                <a:spLocks noChangeAspect="1"/>
              </p:cNvSpPr>
              <p:nvPr/>
            </p:nvSpPr>
            <p:spPr bwMode="auto">
              <a:xfrm>
                <a:off x="2379" y="1878"/>
                <a:ext cx="95" cy="169"/>
              </a:xfrm>
              <a:custGeom>
                <a:avLst/>
                <a:gdLst>
                  <a:gd name="T0" fmla="*/ 56 w 95"/>
                  <a:gd name="T1" fmla="*/ 0 h 169"/>
                  <a:gd name="T2" fmla="*/ 86 w 95"/>
                  <a:gd name="T3" fmla="*/ 0 h 169"/>
                  <a:gd name="T4" fmla="*/ 91 w 95"/>
                  <a:gd name="T5" fmla="*/ 4 h 169"/>
                  <a:gd name="T6" fmla="*/ 95 w 95"/>
                  <a:gd name="T7" fmla="*/ 27 h 169"/>
                  <a:gd name="T8" fmla="*/ 91 w 95"/>
                  <a:gd name="T9" fmla="*/ 31 h 169"/>
                  <a:gd name="T10" fmla="*/ 43 w 95"/>
                  <a:gd name="T11" fmla="*/ 27 h 169"/>
                  <a:gd name="T12" fmla="*/ 18 w 95"/>
                  <a:gd name="T13" fmla="*/ 27 h 169"/>
                  <a:gd name="T14" fmla="*/ 18 w 95"/>
                  <a:gd name="T15" fmla="*/ 124 h 169"/>
                  <a:gd name="T16" fmla="*/ 13 w 95"/>
                  <a:gd name="T17" fmla="*/ 156 h 169"/>
                  <a:gd name="T18" fmla="*/ 30 w 95"/>
                  <a:gd name="T19" fmla="*/ 156 h 169"/>
                  <a:gd name="T20" fmla="*/ 30 w 95"/>
                  <a:gd name="T21" fmla="*/ 169 h 169"/>
                  <a:gd name="T22" fmla="*/ 9 w 95"/>
                  <a:gd name="T23" fmla="*/ 169 h 169"/>
                  <a:gd name="T24" fmla="*/ 0 w 95"/>
                  <a:gd name="T25" fmla="*/ 160 h 169"/>
                  <a:gd name="T26" fmla="*/ 5 w 95"/>
                  <a:gd name="T27" fmla="*/ 124 h 169"/>
                  <a:gd name="T28" fmla="*/ 5 w 95"/>
                  <a:gd name="T29" fmla="*/ 22 h 169"/>
                  <a:gd name="T30" fmla="*/ 13 w 95"/>
                  <a:gd name="T31" fmla="*/ 13 h 169"/>
                  <a:gd name="T32" fmla="*/ 43 w 95"/>
                  <a:gd name="T33" fmla="*/ 13 h 169"/>
                  <a:gd name="T34" fmla="*/ 82 w 95"/>
                  <a:gd name="T35" fmla="*/ 18 h 169"/>
                  <a:gd name="T36" fmla="*/ 78 w 95"/>
                  <a:gd name="T37" fmla="*/ 13 h 169"/>
                  <a:gd name="T38" fmla="*/ 56 w 95"/>
                  <a:gd name="T39" fmla="*/ 13 h 169"/>
                  <a:gd name="T40" fmla="*/ 56 w 95"/>
                  <a:gd name="T41" fmla="*/ 0 h 1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5"/>
                  <a:gd name="T64" fmla="*/ 0 h 169"/>
                  <a:gd name="T65" fmla="*/ 95 w 95"/>
                  <a:gd name="T66" fmla="*/ 169 h 1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5" h="169">
                    <a:moveTo>
                      <a:pt x="56" y="0"/>
                    </a:moveTo>
                    <a:lnTo>
                      <a:pt x="86" y="0"/>
                    </a:lnTo>
                    <a:lnTo>
                      <a:pt x="91" y="4"/>
                    </a:lnTo>
                    <a:lnTo>
                      <a:pt x="95" y="27"/>
                    </a:lnTo>
                    <a:lnTo>
                      <a:pt x="91" y="31"/>
                    </a:lnTo>
                    <a:lnTo>
                      <a:pt x="43" y="27"/>
                    </a:lnTo>
                    <a:lnTo>
                      <a:pt x="18" y="27"/>
                    </a:lnTo>
                    <a:lnTo>
                      <a:pt x="18" y="124"/>
                    </a:lnTo>
                    <a:lnTo>
                      <a:pt x="13" y="156"/>
                    </a:lnTo>
                    <a:lnTo>
                      <a:pt x="30" y="156"/>
                    </a:lnTo>
                    <a:lnTo>
                      <a:pt x="30" y="169"/>
                    </a:lnTo>
                    <a:lnTo>
                      <a:pt x="9" y="169"/>
                    </a:lnTo>
                    <a:lnTo>
                      <a:pt x="0" y="160"/>
                    </a:lnTo>
                    <a:lnTo>
                      <a:pt x="5" y="124"/>
                    </a:lnTo>
                    <a:lnTo>
                      <a:pt x="5" y="22"/>
                    </a:lnTo>
                    <a:lnTo>
                      <a:pt x="13" y="13"/>
                    </a:lnTo>
                    <a:lnTo>
                      <a:pt x="43" y="13"/>
                    </a:lnTo>
                    <a:lnTo>
                      <a:pt x="82" y="18"/>
                    </a:lnTo>
                    <a:lnTo>
                      <a:pt x="78" y="13"/>
                    </a:lnTo>
                    <a:lnTo>
                      <a:pt x="56" y="13"/>
                    </a:lnTo>
                    <a:lnTo>
                      <a:pt x="56" y="0"/>
                    </a:lnTo>
                    <a:close/>
                  </a:path>
                </a:pathLst>
              </a:custGeom>
              <a:solidFill>
                <a:srgbClr val="000000"/>
              </a:solidFill>
              <a:ln w="9525">
                <a:noFill/>
                <a:round/>
                <a:headEnd/>
                <a:tailEnd/>
              </a:ln>
            </p:spPr>
            <p:txBody>
              <a:bodyPr/>
              <a:lstStyle/>
              <a:p>
                <a:endParaRPr lang="en-US" dirty="0"/>
              </a:p>
            </p:txBody>
          </p:sp>
          <p:sp>
            <p:nvSpPr>
              <p:cNvPr id="6601" name="Freeform 237"/>
              <p:cNvSpPr>
                <a:spLocks noChangeAspect="1"/>
              </p:cNvSpPr>
              <p:nvPr/>
            </p:nvSpPr>
            <p:spPr bwMode="auto">
              <a:xfrm>
                <a:off x="2409" y="2029"/>
                <a:ext cx="31" cy="18"/>
              </a:xfrm>
              <a:custGeom>
                <a:avLst/>
                <a:gdLst>
                  <a:gd name="T0" fmla="*/ 0 w 31"/>
                  <a:gd name="T1" fmla="*/ 5 h 18"/>
                  <a:gd name="T2" fmla="*/ 31 w 31"/>
                  <a:gd name="T3" fmla="*/ 0 h 18"/>
                  <a:gd name="T4" fmla="*/ 31 w 31"/>
                  <a:gd name="T5" fmla="*/ 13 h 18"/>
                  <a:gd name="T6" fmla="*/ 0 w 31"/>
                  <a:gd name="T7" fmla="*/ 18 h 18"/>
                  <a:gd name="T8" fmla="*/ 0 w 31"/>
                  <a:gd name="T9" fmla="*/ 5 h 18"/>
                  <a:gd name="T10" fmla="*/ 0 60000 65536"/>
                  <a:gd name="T11" fmla="*/ 0 60000 65536"/>
                  <a:gd name="T12" fmla="*/ 0 60000 65536"/>
                  <a:gd name="T13" fmla="*/ 0 60000 65536"/>
                  <a:gd name="T14" fmla="*/ 0 60000 65536"/>
                  <a:gd name="T15" fmla="*/ 0 w 31"/>
                  <a:gd name="T16" fmla="*/ 0 h 18"/>
                  <a:gd name="T17" fmla="*/ 31 w 31"/>
                  <a:gd name="T18" fmla="*/ 18 h 18"/>
                </a:gdLst>
                <a:ahLst/>
                <a:cxnLst>
                  <a:cxn ang="T10">
                    <a:pos x="T0" y="T1"/>
                  </a:cxn>
                  <a:cxn ang="T11">
                    <a:pos x="T2" y="T3"/>
                  </a:cxn>
                  <a:cxn ang="T12">
                    <a:pos x="T4" y="T5"/>
                  </a:cxn>
                  <a:cxn ang="T13">
                    <a:pos x="T6" y="T7"/>
                  </a:cxn>
                  <a:cxn ang="T14">
                    <a:pos x="T8" y="T9"/>
                  </a:cxn>
                </a:cxnLst>
                <a:rect l="T15" t="T16" r="T17" b="T18"/>
                <a:pathLst>
                  <a:path w="31" h="18">
                    <a:moveTo>
                      <a:pt x="0" y="5"/>
                    </a:moveTo>
                    <a:lnTo>
                      <a:pt x="31" y="0"/>
                    </a:lnTo>
                    <a:lnTo>
                      <a:pt x="31" y="13"/>
                    </a:lnTo>
                    <a:lnTo>
                      <a:pt x="0" y="18"/>
                    </a:lnTo>
                    <a:lnTo>
                      <a:pt x="0" y="5"/>
                    </a:lnTo>
                    <a:close/>
                  </a:path>
                </a:pathLst>
              </a:custGeom>
              <a:solidFill>
                <a:srgbClr val="000000"/>
              </a:solidFill>
              <a:ln w="9525">
                <a:noFill/>
                <a:round/>
                <a:headEnd/>
                <a:tailEnd/>
              </a:ln>
            </p:spPr>
            <p:txBody>
              <a:bodyPr/>
              <a:lstStyle/>
              <a:p>
                <a:endParaRPr lang="en-US" dirty="0"/>
              </a:p>
            </p:txBody>
          </p:sp>
          <p:sp>
            <p:nvSpPr>
              <p:cNvPr id="6602" name="Rectangle 238"/>
              <p:cNvSpPr>
                <a:spLocks noChangeAspect="1" noChangeArrowheads="1"/>
              </p:cNvSpPr>
              <p:nvPr/>
            </p:nvSpPr>
            <p:spPr bwMode="auto">
              <a:xfrm>
                <a:off x="2388" y="2042"/>
                <a:ext cx="39" cy="14"/>
              </a:xfrm>
              <a:prstGeom prst="rect">
                <a:avLst/>
              </a:prstGeom>
              <a:solidFill>
                <a:srgbClr val="000000"/>
              </a:solidFill>
              <a:ln w="9525">
                <a:noFill/>
                <a:miter lim="800000"/>
                <a:headEnd/>
                <a:tailEnd/>
              </a:ln>
            </p:spPr>
            <p:txBody>
              <a:bodyPr/>
              <a:lstStyle/>
              <a:p>
                <a:endParaRPr lang="en-US" dirty="0"/>
              </a:p>
            </p:txBody>
          </p:sp>
          <p:sp>
            <p:nvSpPr>
              <p:cNvPr id="6603" name="Freeform 239"/>
              <p:cNvSpPr>
                <a:spLocks noChangeAspect="1"/>
              </p:cNvSpPr>
              <p:nvPr/>
            </p:nvSpPr>
            <p:spPr bwMode="auto">
              <a:xfrm>
                <a:off x="2379" y="2047"/>
                <a:ext cx="65" cy="120"/>
              </a:xfrm>
              <a:custGeom>
                <a:avLst/>
                <a:gdLst>
                  <a:gd name="T0" fmla="*/ 52 w 65"/>
                  <a:gd name="T1" fmla="*/ 0 h 120"/>
                  <a:gd name="T2" fmla="*/ 52 w 65"/>
                  <a:gd name="T3" fmla="*/ 18 h 120"/>
                  <a:gd name="T4" fmla="*/ 48 w 65"/>
                  <a:gd name="T5" fmla="*/ 22 h 120"/>
                  <a:gd name="T6" fmla="*/ 13 w 65"/>
                  <a:gd name="T7" fmla="*/ 22 h 120"/>
                  <a:gd name="T8" fmla="*/ 13 w 65"/>
                  <a:gd name="T9" fmla="*/ 107 h 120"/>
                  <a:gd name="T10" fmla="*/ 65 w 65"/>
                  <a:gd name="T11" fmla="*/ 107 h 120"/>
                  <a:gd name="T12" fmla="*/ 65 w 65"/>
                  <a:gd name="T13" fmla="*/ 120 h 120"/>
                  <a:gd name="T14" fmla="*/ 9 w 65"/>
                  <a:gd name="T15" fmla="*/ 120 h 120"/>
                  <a:gd name="T16" fmla="*/ 0 w 65"/>
                  <a:gd name="T17" fmla="*/ 111 h 120"/>
                  <a:gd name="T18" fmla="*/ 0 w 65"/>
                  <a:gd name="T19" fmla="*/ 18 h 120"/>
                  <a:gd name="T20" fmla="*/ 9 w 65"/>
                  <a:gd name="T21" fmla="*/ 9 h 120"/>
                  <a:gd name="T22" fmla="*/ 39 w 65"/>
                  <a:gd name="T23" fmla="*/ 9 h 120"/>
                  <a:gd name="T24" fmla="*/ 39 w 65"/>
                  <a:gd name="T25" fmla="*/ 0 h 120"/>
                  <a:gd name="T26" fmla="*/ 52 w 65"/>
                  <a:gd name="T27" fmla="*/ 0 h 1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
                  <a:gd name="T43" fmla="*/ 0 h 120"/>
                  <a:gd name="T44" fmla="*/ 65 w 65"/>
                  <a:gd name="T45" fmla="*/ 120 h 1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 h="120">
                    <a:moveTo>
                      <a:pt x="52" y="0"/>
                    </a:moveTo>
                    <a:lnTo>
                      <a:pt x="52" y="18"/>
                    </a:lnTo>
                    <a:lnTo>
                      <a:pt x="48" y="22"/>
                    </a:lnTo>
                    <a:lnTo>
                      <a:pt x="13" y="22"/>
                    </a:lnTo>
                    <a:lnTo>
                      <a:pt x="13" y="107"/>
                    </a:lnTo>
                    <a:lnTo>
                      <a:pt x="65" y="107"/>
                    </a:lnTo>
                    <a:lnTo>
                      <a:pt x="65" y="120"/>
                    </a:lnTo>
                    <a:lnTo>
                      <a:pt x="9" y="120"/>
                    </a:lnTo>
                    <a:lnTo>
                      <a:pt x="0" y="111"/>
                    </a:lnTo>
                    <a:lnTo>
                      <a:pt x="0" y="18"/>
                    </a:lnTo>
                    <a:lnTo>
                      <a:pt x="9" y="9"/>
                    </a:lnTo>
                    <a:lnTo>
                      <a:pt x="39" y="9"/>
                    </a:lnTo>
                    <a:lnTo>
                      <a:pt x="39" y="0"/>
                    </a:lnTo>
                    <a:lnTo>
                      <a:pt x="52" y="0"/>
                    </a:lnTo>
                    <a:close/>
                  </a:path>
                </a:pathLst>
              </a:custGeom>
              <a:solidFill>
                <a:srgbClr val="000000"/>
              </a:solidFill>
              <a:ln w="9525">
                <a:noFill/>
                <a:round/>
                <a:headEnd/>
                <a:tailEnd/>
              </a:ln>
            </p:spPr>
            <p:txBody>
              <a:bodyPr/>
              <a:lstStyle/>
              <a:p>
                <a:endParaRPr lang="en-US" dirty="0"/>
              </a:p>
            </p:txBody>
          </p:sp>
          <p:sp>
            <p:nvSpPr>
              <p:cNvPr id="6604" name="Freeform 240"/>
              <p:cNvSpPr>
                <a:spLocks noChangeAspect="1"/>
              </p:cNvSpPr>
              <p:nvPr/>
            </p:nvSpPr>
            <p:spPr bwMode="auto">
              <a:xfrm>
                <a:off x="2422" y="2176"/>
                <a:ext cx="35" cy="107"/>
              </a:xfrm>
              <a:custGeom>
                <a:avLst/>
                <a:gdLst>
                  <a:gd name="T0" fmla="*/ 0 w 35"/>
                  <a:gd name="T1" fmla="*/ 0 h 107"/>
                  <a:gd name="T2" fmla="*/ 13 w 35"/>
                  <a:gd name="T3" fmla="*/ 0 h 107"/>
                  <a:gd name="T4" fmla="*/ 18 w 35"/>
                  <a:gd name="T5" fmla="*/ 4 h 107"/>
                  <a:gd name="T6" fmla="*/ 22 w 35"/>
                  <a:gd name="T7" fmla="*/ 93 h 107"/>
                  <a:gd name="T8" fmla="*/ 35 w 35"/>
                  <a:gd name="T9" fmla="*/ 93 h 107"/>
                  <a:gd name="T10" fmla="*/ 35 w 35"/>
                  <a:gd name="T11" fmla="*/ 107 h 107"/>
                  <a:gd name="T12" fmla="*/ 18 w 35"/>
                  <a:gd name="T13" fmla="*/ 107 h 107"/>
                  <a:gd name="T14" fmla="*/ 9 w 35"/>
                  <a:gd name="T15" fmla="*/ 98 h 107"/>
                  <a:gd name="T16" fmla="*/ 5 w 35"/>
                  <a:gd name="T17" fmla="*/ 13 h 107"/>
                  <a:gd name="T18" fmla="*/ 0 w 35"/>
                  <a:gd name="T19" fmla="*/ 13 h 107"/>
                  <a:gd name="T20" fmla="*/ 0 w 35"/>
                  <a:gd name="T21" fmla="*/ 0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107"/>
                  <a:gd name="T35" fmla="*/ 35 w 35"/>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107">
                    <a:moveTo>
                      <a:pt x="0" y="0"/>
                    </a:moveTo>
                    <a:lnTo>
                      <a:pt x="13" y="0"/>
                    </a:lnTo>
                    <a:lnTo>
                      <a:pt x="18" y="4"/>
                    </a:lnTo>
                    <a:lnTo>
                      <a:pt x="22" y="93"/>
                    </a:lnTo>
                    <a:lnTo>
                      <a:pt x="35" y="93"/>
                    </a:lnTo>
                    <a:lnTo>
                      <a:pt x="35" y="107"/>
                    </a:lnTo>
                    <a:lnTo>
                      <a:pt x="18" y="107"/>
                    </a:lnTo>
                    <a:lnTo>
                      <a:pt x="9" y="98"/>
                    </a:lnTo>
                    <a:lnTo>
                      <a:pt x="5" y="13"/>
                    </a:lnTo>
                    <a:lnTo>
                      <a:pt x="0" y="13"/>
                    </a:lnTo>
                    <a:lnTo>
                      <a:pt x="0" y="0"/>
                    </a:lnTo>
                    <a:close/>
                  </a:path>
                </a:pathLst>
              </a:custGeom>
              <a:solidFill>
                <a:srgbClr val="000000"/>
              </a:solidFill>
              <a:ln w="9525">
                <a:noFill/>
                <a:round/>
                <a:headEnd/>
                <a:tailEnd/>
              </a:ln>
            </p:spPr>
            <p:txBody>
              <a:bodyPr/>
              <a:lstStyle/>
              <a:p>
                <a:endParaRPr lang="en-US" dirty="0"/>
              </a:p>
            </p:txBody>
          </p:sp>
          <p:sp>
            <p:nvSpPr>
              <p:cNvPr id="6605" name="Freeform 241"/>
              <p:cNvSpPr>
                <a:spLocks noChangeAspect="1"/>
              </p:cNvSpPr>
              <p:nvPr/>
            </p:nvSpPr>
            <p:spPr bwMode="auto">
              <a:xfrm>
                <a:off x="2461" y="1851"/>
                <a:ext cx="30" cy="138"/>
              </a:xfrm>
              <a:custGeom>
                <a:avLst/>
                <a:gdLst>
                  <a:gd name="T0" fmla="*/ 26 w 30"/>
                  <a:gd name="T1" fmla="*/ 0 h 138"/>
                  <a:gd name="T2" fmla="*/ 30 w 30"/>
                  <a:gd name="T3" fmla="*/ 134 h 138"/>
                  <a:gd name="T4" fmla="*/ 26 w 30"/>
                  <a:gd name="T5" fmla="*/ 138 h 138"/>
                  <a:gd name="T6" fmla="*/ 0 w 30"/>
                  <a:gd name="T7" fmla="*/ 138 h 138"/>
                  <a:gd name="T8" fmla="*/ 0 w 30"/>
                  <a:gd name="T9" fmla="*/ 125 h 138"/>
                  <a:gd name="T10" fmla="*/ 17 w 30"/>
                  <a:gd name="T11" fmla="*/ 125 h 138"/>
                  <a:gd name="T12" fmla="*/ 13 w 30"/>
                  <a:gd name="T13" fmla="*/ 0 h 138"/>
                  <a:gd name="T14" fmla="*/ 26 w 30"/>
                  <a:gd name="T15" fmla="*/ 0 h 138"/>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38"/>
                  <a:gd name="T26" fmla="*/ 30 w 30"/>
                  <a:gd name="T27" fmla="*/ 138 h 1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38">
                    <a:moveTo>
                      <a:pt x="26" y="0"/>
                    </a:moveTo>
                    <a:lnTo>
                      <a:pt x="30" y="134"/>
                    </a:lnTo>
                    <a:lnTo>
                      <a:pt x="26" y="138"/>
                    </a:lnTo>
                    <a:lnTo>
                      <a:pt x="0" y="138"/>
                    </a:lnTo>
                    <a:lnTo>
                      <a:pt x="0" y="125"/>
                    </a:lnTo>
                    <a:lnTo>
                      <a:pt x="17" y="125"/>
                    </a:lnTo>
                    <a:lnTo>
                      <a:pt x="13" y="0"/>
                    </a:lnTo>
                    <a:lnTo>
                      <a:pt x="26" y="0"/>
                    </a:lnTo>
                    <a:close/>
                  </a:path>
                </a:pathLst>
              </a:custGeom>
              <a:solidFill>
                <a:srgbClr val="000000"/>
              </a:solidFill>
              <a:ln w="9525">
                <a:noFill/>
                <a:round/>
                <a:headEnd/>
                <a:tailEnd/>
              </a:ln>
            </p:spPr>
            <p:txBody>
              <a:bodyPr/>
              <a:lstStyle/>
              <a:p>
                <a:endParaRPr lang="en-US" dirty="0"/>
              </a:p>
            </p:txBody>
          </p:sp>
          <p:sp>
            <p:nvSpPr>
              <p:cNvPr id="6606" name="Freeform 242"/>
              <p:cNvSpPr>
                <a:spLocks noChangeAspect="1"/>
              </p:cNvSpPr>
              <p:nvPr/>
            </p:nvSpPr>
            <p:spPr bwMode="auto">
              <a:xfrm>
                <a:off x="2452" y="1994"/>
                <a:ext cx="56" cy="244"/>
              </a:xfrm>
              <a:custGeom>
                <a:avLst/>
                <a:gdLst>
                  <a:gd name="T0" fmla="*/ 56 w 56"/>
                  <a:gd name="T1" fmla="*/ 13 h 244"/>
                  <a:gd name="T2" fmla="*/ 13 w 56"/>
                  <a:gd name="T3" fmla="*/ 17 h 244"/>
                  <a:gd name="T4" fmla="*/ 22 w 56"/>
                  <a:gd name="T5" fmla="*/ 240 h 244"/>
                  <a:gd name="T6" fmla="*/ 18 w 56"/>
                  <a:gd name="T7" fmla="*/ 244 h 244"/>
                  <a:gd name="T8" fmla="*/ 0 w 56"/>
                  <a:gd name="T9" fmla="*/ 244 h 244"/>
                  <a:gd name="T10" fmla="*/ 0 w 56"/>
                  <a:gd name="T11" fmla="*/ 231 h 244"/>
                  <a:gd name="T12" fmla="*/ 9 w 56"/>
                  <a:gd name="T13" fmla="*/ 231 h 244"/>
                  <a:gd name="T14" fmla="*/ 0 w 56"/>
                  <a:gd name="T15" fmla="*/ 13 h 244"/>
                  <a:gd name="T16" fmla="*/ 9 w 56"/>
                  <a:gd name="T17" fmla="*/ 4 h 244"/>
                  <a:gd name="T18" fmla="*/ 56 w 56"/>
                  <a:gd name="T19" fmla="*/ 0 h 244"/>
                  <a:gd name="T20" fmla="*/ 56 w 56"/>
                  <a:gd name="T21" fmla="*/ 13 h 2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
                  <a:gd name="T34" fmla="*/ 0 h 244"/>
                  <a:gd name="T35" fmla="*/ 56 w 56"/>
                  <a:gd name="T36" fmla="*/ 244 h 2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 h="244">
                    <a:moveTo>
                      <a:pt x="56" y="13"/>
                    </a:moveTo>
                    <a:lnTo>
                      <a:pt x="13" y="17"/>
                    </a:lnTo>
                    <a:lnTo>
                      <a:pt x="22" y="240"/>
                    </a:lnTo>
                    <a:lnTo>
                      <a:pt x="18" y="244"/>
                    </a:lnTo>
                    <a:lnTo>
                      <a:pt x="0" y="244"/>
                    </a:lnTo>
                    <a:lnTo>
                      <a:pt x="0" y="231"/>
                    </a:lnTo>
                    <a:lnTo>
                      <a:pt x="9" y="231"/>
                    </a:lnTo>
                    <a:lnTo>
                      <a:pt x="0" y="13"/>
                    </a:lnTo>
                    <a:lnTo>
                      <a:pt x="9" y="4"/>
                    </a:lnTo>
                    <a:lnTo>
                      <a:pt x="56" y="0"/>
                    </a:lnTo>
                    <a:lnTo>
                      <a:pt x="56" y="13"/>
                    </a:lnTo>
                    <a:close/>
                  </a:path>
                </a:pathLst>
              </a:custGeom>
              <a:solidFill>
                <a:srgbClr val="000000"/>
              </a:solidFill>
              <a:ln w="9525">
                <a:noFill/>
                <a:round/>
                <a:headEnd/>
                <a:tailEnd/>
              </a:ln>
            </p:spPr>
            <p:txBody>
              <a:bodyPr/>
              <a:lstStyle/>
              <a:p>
                <a:endParaRPr lang="en-US" dirty="0"/>
              </a:p>
            </p:txBody>
          </p:sp>
          <p:sp>
            <p:nvSpPr>
              <p:cNvPr id="6607" name="Freeform 243"/>
              <p:cNvSpPr>
                <a:spLocks noChangeAspect="1"/>
              </p:cNvSpPr>
              <p:nvPr/>
            </p:nvSpPr>
            <p:spPr bwMode="auto">
              <a:xfrm>
                <a:off x="2483" y="1767"/>
                <a:ext cx="34" cy="120"/>
              </a:xfrm>
              <a:custGeom>
                <a:avLst/>
                <a:gdLst>
                  <a:gd name="T0" fmla="*/ 30 w 34"/>
                  <a:gd name="T1" fmla="*/ 0 h 120"/>
                  <a:gd name="T2" fmla="*/ 34 w 34"/>
                  <a:gd name="T3" fmla="*/ 115 h 120"/>
                  <a:gd name="T4" fmla="*/ 30 w 34"/>
                  <a:gd name="T5" fmla="*/ 120 h 120"/>
                  <a:gd name="T6" fmla="*/ 0 w 34"/>
                  <a:gd name="T7" fmla="*/ 120 h 120"/>
                  <a:gd name="T8" fmla="*/ 0 w 34"/>
                  <a:gd name="T9" fmla="*/ 106 h 120"/>
                  <a:gd name="T10" fmla="*/ 21 w 34"/>
                  <a:gd name="T11" fmla="*/ 106 h 120"/>
                  <a:gd name="T12" fmla="*/ 17 w 34"/>
                  <a:gd name="T13" fmla="*/ 0 h 120"/>
                  <a:gd name="T14" fmla="*/ 30 w 34"/>
                  <a:gd name="T15" fmla="*/ 0 h 120"/>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0"/>
                  <a:gd name="T26" fmla="*/ 34 w 34"/>
                  <a:gd name="T27" fmla="*/ 120 h 1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0">
                    <a:moveTo>
                      <a:pt x="30" y="0"/>
                    </a:moveTo>
                    <a:lnTo>
                      <a:pt x="34" y="115"/>
                    </a:lnTo>
                    <a:lnTo>
                      <a:pt x="30" y="120"/>
                    </a:lnTo>
                    <a:lnTo>
                      <a:pt x="0" y="120"/>
                    </a:lnTo>
                    <a:lnTo>
                      <a:pt x="0" y="106"/>
                    </a:lnTo>
                    <a:lnTo>
                      <a:pt x="21" y="106"/>
                    </a:lnTo>
                    <a:lnTo>
                      <a:pt x="17" y="0"/>
                    </a:lnTo>
                    <a:lnTo>
                      <a:pt x="30" y="0"/>
                    </a:lnTo>
                    <a:close/>
                  </a:path>
                </a:pathLst>
              </a:custGeom>
              <a:solidFill>
                <a:srgbClr val="000000"/>
              </a:solidFill>
              <a:ln w="9525">
                <a:noFill/>
                <a:round/>
                <a:headEnd/>
                <a:tailEnd/>
              </a:ln>
            </p:spPr>
            <p:txBody>
              <a:bodyPr/>
              <a:lstStyle/>
              <a:p>
                <a:endParaRPr lang="en-US" dirty="0"/>
              </a:p>
            </p:txBody>
          </p:sp>
          <p:sp>
            <p:nvSpPr>
              <p:cNvPr id="6608" name="Freeform 244"/>
              <p:cNvSpPr>
                <a:spLocks noChangeAspect="1"/>
              </p:cNvSpPr>
              <p:nvPr/>
            </p:nvSpPr>
            <p:spPr bwMode="auto">
              <a:xfrm>
                <a:off x="2500" y="1940"/>
                <a:ext cx="38" cy="134"/>
              </a:xfrm>
              <a:custGeom>
                <a:avLst/>
                <a:gdLst>
                  <a:gd name="T0" fmla="*/ 38 w 38"/>
                  <a:gd name="T1" fmla="*/ 13 h 134"/>
                  <a:gd name="T2" fmla="*/ 13 w 38"/>
                  <a:gd name="T3" fmla="*/ 18 h 134"/>
                  <a:gd name="T4" fmla="*/ 17 w 38"/>
                  <a:gd name="T5" fmla="*/ 134 h 134"/>
                  <a:gd name="T6" fmla="*/ 4 w 38"/>
                  <a:gd name="T7" fmla="*/ 134 h 134"/>
                  <a:gd name="T8" fmla="*/ 0 w 38"/>
                  <a:gd name="T9" fmla="*/ 13 h 134"/>
                  <a:gd name="T10" fmla="*/ 8 w 38"/>
                  <a:gd name="T11" fmla="*/ 5 h 134"/>
                  <a:gd name="T12" fmla="*/ 38 w 38"/>
                  <a:gd name="T13" fmla="*/ 0 h 134"/>
                  <a:gd name="T14" fmla="*/ 38 w 38"/>
                  <a:gd name="T15" fmla="*/ 13 h 134"/>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134"/>
                  <a:gd name="T26" fmla="*/ 38 w 38"/>
                  <a:gd name="T27" fmla="*/ 134 h 1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134">
                    <a:moveTo>
                      <a:pt x="38" y="13"/>
                    </a:moveTo>
                    <a:lnTo>
                      <a:pt x="13" y="18"/>
                    </a:lnTo>
                    <a:lnTo>
                      <a:pt x="17" y="134"/>
                    </a:lnTo>
                    <a:lnTo>
                      <a:pt x="4" y="134"/>
                    </a:lnTo>
                    <a:lnTo>
                      <a:pt x="0" y="13"/>
                    </a:lnTo>
                    <a:lnTo>
                      <a:pt x="8" y="5"/>
                    </a:lnTo>
                    <a:lnTo>
                      <a:pt x="38" y="0"/>
                    </a:lnTo>
                    <a:lnTo>
                      <a:pt x="38" y="13"/>
                    </a:lnTo>
                    <a:close/>
                  </a:path>
                </a:pathLst>
              </a:custGeom>
              <a:solidFill>
                <a:srgbClr val="000000"/>
              </a:solidFill>
              <a:ln w="9525">
                <a:noFill/>
                <a:round/>
                <a:headEnd/>
                <a:tailEnd/>
              </a:ln>
            </p:spPr>
            <p:txBody>
              <a:bodyPr/>
              <a:lstStyle/>
              <a:p>
                <a:endParaRPr lang="en-US" dirty="0"/>
              </a:p>
            </p:txBody>
          </p:sp>
          <p:sp>
            <p:nvSpPr>
              <p:cNvPr id="6609" name="Freeform 245"/>
              <p:cNvSpPr>
                <a:spLocks noChangeAspect="1"/>
              </p:cNvSpPr>
              <p:nvPr/>
            </p:nvSpPr>
            <p:spPr bwMode="auto">
              <a:xfrm>
                <a:off x="2491" y="2056"/>
                <a:ext cx="52" cy="107"/>
              </a:xfrm>
              <a:custGeom>
                <a:avLst/>
                <a:gdLst>
                  <a:gd name="T0" fmla="*/ 47 w 52"/>
                  <a:gd name="T1" fmla="*/ 0 h 107"/>
                  <a:gd name="T2" fmla="*/ 52 w 52"/>
                  <a:gd name="T3" fmla="*/ 80 h 107"/>
                  <a:gd name="T4" fmla="*/ 47 w 52"/>
                  <a:gd name="T5" fmla="*/ 84 h 107"/>
                  <a:gd name="T6" fmla="*/ 17 w 52"/>
                  <a:gd name="T7" fmla="*/ 84 h 107"/>
                  <a:gd name="T8" fmla="*/ 13 w 52"/>
                  <a:gd name="T9" fmla="*/ 107 h 107"/>
                  <a:gd name="T10" fmla="*/ 0 w 52"/>
                  <a:gd name="T11" fmla="*/ 107 h 107"/>
                  <a:gd name="T12" fmla="*/ 4 w 52"/>
                  <a:gd name="T13" fmla="*/ 80 h 107"/>
                  <a:gd name="T14" fmla="*/ 13 w 52"/>
                  <a:gd name="T15" fmla="*/ 71 h 107"/>
                  <a:gd name="T16" fmla="*/ 39 w 52"/>
                  <a:gd name="T17" fmla="*/ 71 h 107"/>
                  <a:gd name="T18" fmla="*/ 35 w 52"/>
                  <a:gd name="T19" fmla="*/ 0 h 107"/>
                  <a:gd name="T20" fmla="*/ 47 w 52"/>
                  <a:gd name="T21" fmla="*/ 0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2"/>
                  <a:gd name="T34" fmla="*/ 0 h 107"/>
                  <a:gd name="T35" fmla="*/ 52 w 52"/>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2" h="107">
                    <a:moveTo>
                      <a:pt x="47" y="0"/>
                    </a:moveTo>
                    <a:lnTo>
                      <a:pt x="52" y="80"/>
                    </a:lnTo>
                    <a:lnTo>
                      <a:pt x="47" y="84"/>
                    </a:lnTo>
                    <a:lnTo>
                      <a:pt x="17" y="84"/>
                    </a:lnTo>
                    <a:lnTo>
                      <a:pt x="13" y="107"/>
                    </a:lnTo>
                    <a:lnTo>
                      <a:pt x="0" y="107"/>
                    </a:lnTo>
                    <a:lnTo>
                      <a:pt x="4" y="80"/>
                    </a:lnTo>
                    <a:lnTo>
                      <a:pt x="13" y="71"/>
                    </a:lnTo>
                    <a:lnTo>
                      <a:pt x="39" y="71"/>
                    </a:lnTo>
                    <a:lnTo>
                      <a:pt x="35" y="0"/>
                    </a:lnTo>
                    <a:lnTo>
                      <a:pt x="47" y="0"/>
                    </a:lnTo>
                    <a:close/>
                  </a:path>
                </a:pathLst>
              </a:custGeom>
              <a:solidFill>
                <a:srgbClr val="000000"/>
              </a:solidFill>
              <a:ln w="9525">
                <a:noFill/>
                <a:round/>
                <a:headEnd/>
                <a:tailEnd/>
              </a:ln>
            </p:spPr>
            <p:txBody>
              <a:bodyPr/>
              <a:lstStyle/>
              <a:p>
                <a:endParaRPr lang="en-US" dirty="0"/>
              </a:p>
            </p:txBody>
          </p:sp>
          <p:sp>
            <p:nvSpPr>
              <p:cNvPr id="6610" name="Freeform 246"/>
              <p:cNvSpPr>
                <a:spLocks noChangeAspect="1"/>
              </p:cNvSpPr>
              <p:nvPr/>
            </p:nvSpPr>
            <p:spPr bwMode="auto">
              <a:xfrm>
                <a:off x="2504" y="2158"/>
                <a:ext cx="69" cy="160"/>
              </a:xfrm>
              <a:custGeom>
                <a:avLst/>
                <a:gdLst>
                  <a:gd name="T0" fmla="*/ 0 w 69"/>
                  <a:gd name="T1" fmla="*/ 0 h 160"/>
                  <a:gd name="T2" fmla="*/ 34 w 69"/>
                  <a:gd name="T3" fmla="*/ 0 h 160"/>
                  <a:gd name="T4" fmla="*/ 39 w 69"/>
                  <a:gd name="T5" fmla="*/ 5 h 160"/>
                  <a:gd name="T6" fmla="*/ 43 w 69"/>
                  <a:gd name="T7" fmla="*/ 147 h 160"/>
                  <a:gd name="T8" fmla="*/ 69 w 69"/>
                  <a:gd name="T9" fmla="*/ 147 h 160"/>
                  <a:gd name="T10" fmla="*/ 69 w 69"/>
                  <a:gd name="T11" fmla="*/ 160 h 160"/>
                  <a:gd name="T12" fmla="*/ 39 w 69"/>
                  <a:gd name="T13" fmla="*/ 160 h 160"/>
                  <a:gd name="T14" fmla="*/ 30 w 69"/>
                  <a:gd name="T15" fmla="*/ 151 h 160"/>
                  <a:gd name="T16" fmla="*/ 26 w 69"/>
                  <a:gd name="T17" fmla="*/ 13 h 160"/>
                  <a:gd name="T18" fmla="*/ 0 w 69"/>
                  <a:gd name="T19" fmla="*/ 13 h 160"/>
                  <a:gd name="T20" fmla="*/ 0 w 69"/>
                  <a:gd name="T21" fmla="*/ 0 h 1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160"/>
                  <a:gd name="T35" fmla="*/ 69 w 69"/>
                  <a:gd name="T36" fmla="*/ 160 h 1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160">
                    <a:moveTo>
                      <a:pt x="0" y="0"/>
                    </a:moveTo>
                    <a:lnTo>
                      <a:pt x="34" y="0"/>
                    </a:lnTo>
                    <a:lnTo>
                      <a:pt x="39" y="5"/>
                    </a:lnTo>
                    <a:lnTo>
                      <a:pt x="43" y="147"/>
                    </a:lnTo>
                    <a:lnTo>
                      <a:pt x="69" y="147"/>
                    </a:lnTo>
                    <a:lnTo>
                      <a:pt x="69" y="160"/>
                    </a:lnTo>
                    <a:lnTo>
                      <a:pt x="39" y="160"/>
                    </a:lnTo>
                    <a:lnTo>
                      <a:pt x="30" y="151"/>
                    </a:lnTo>
                    <a:lnTo>
                      <a:pt x="26" y="13"/>
                    </a:lnTo>
                    <a:lnTo>
                      <a:pt x="0" y="13"/>
                    </a:lnTo>
                    <a:lnTo>
                      <a:pt x="0" y="0"/>
                    </a:lnTo>
                    <a:close/>
                  </a:path>
                </a:pathLst>
              </a:custGeom>
              <a:solidFill>
                <a:srgbClr val="000000"/>
              </a:solidFill>
              <a:ln w="9525">
                <a:noFill/>
                <a:round/>
                <a:headEnd/>
                <a:tailEnd/>
              </a:ln>
            </p:spPr>
            <p:txBody>
              <a:bodyPr/>
              <a:lstStyle/>
              <a:p>
                <a:endParaRPr lang="en-US" dirty="0"/>
              </a:p>
            </p:txBody>
          </p:sp>
          <p:sp>
            <p:nvSpPr>
              <p:cNvPr id="6611" name="Freeform 247"/>
              <p:cNvSpPr>
                <a:spLocks noChangeAspect="1"/>
              </p:cNvSpPr>
              <p:nvPr/>
            </p:nvSpPr>
            <p:spPr bwMode="auto">
              <a:xfrm>
                <a:off x="2487" y="2189"/>
                <a:ext cx="26" cy="98"/>
              </a:xfrm>
              <a:custGeom>
                <a:avLst/>
                <a:gdLst>
                  <a:gd name="T0" fmla="*/ 26 w 26"/>
                  <a:gd name="T1" fmla="*/ 0 h 98"/>
                  <a:gd name="T2" fmla="*/ 26 w 26"/>
                  <a:gd name="T3" fmla="*/ 94 h 98"/>
                  <a:gd name="T4" fmla="*/ 21 w 26"/>
                  <a:gd name="T5" fmla="*/ 98 h 98"/>
                  <a:gd name="T6" fmla="*/ 0 w 26"/>
                  <a:gd name="T7" fmla="*/ 98 h 98"/>
                  <a:gd name="T8" fmla="*/ 0 w 26"/>
                  <a:gd name="T9" fmla="*/ 85 h 98"/>
                  <a:gd name="T10" fmla="*/ 13 w 26"/>
                  <a:gd name="T11" fmla="*/ 85 h 98"/>
                  <a:gd name="T12" fmla="*/ 13 w 26"/>
                  <a:gd name="T13" fmla="*/ 0 h 98"/>
                  <a:gd name="T14" fmla="*/ 26 w 26"/>
                  <a:gd name="T15" fmla="*/ 0 h 98"/>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98"/>
                  <a:gd name="T26" fmla="*/ 26 w 26"/>
                  <a:gd name="T27" fmla="*/ 98 h 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98">
                    <a:moveTo>
                      <a:pt x="26" y="0"/>
                    </a:moveTo>
                    <a:lnTo>
                      <a:pt x="26" y="94"/>
                    </a:lnTo>
                    <a:lnTo>
                      <a:pt x="21" y="98"/>
                    </a:lnTo>
                    <a:lnTo>
                      <a:pt x="0" y="98"/>
                    </a:lnTo>
                    <a:lnTo>
                      <a:pt x="0" y="85"/>
                    </a:lnTo>
                    <a:lnTo>
                      <a:pt x="13" y="85"/>
                    </a:lnTo>
                    <a:lnTo>
                      <a:pt x="13" y="0"/>
                    </a:lnTo>
                    <a:lnTo>
                      <a:pt x="26" y="0"/>
                    </a:lnTo>
                    <a:close/>
                  </a:path>
                </a:pathLst>
              </a:custGeom>
              <a:solidFill>
                <a:srgbClr val="000000"/>
              </a:solidFill>
              <a:ln w="9525">
                <a:noFill/>
                <a:round/>
                <a:headEnd/>
                <a:tailEnd/>
              </a:ln>
            </p:spPr>
            <p:txBody>
              <a:bodyPr/>
              <a:lstStyle/>
              <a:p>
                <a:endParaRPr lang="en-US" dirty="0"/>
              </a:p>
            </p:txBody>
          </p:sp>
          <p:sp>
            <p:nvSpPr>
              <p:cNvPr id="6612" name="Freeform 248"/>
              <p:cNvSpPr>
                <a:spLocks noChangeAspect="1"/>
              </p:cNvSpPr>
              <p:nvPr/>
            </p:nvSpPr>
            <p:spPr bwMode="auto">
              <a:xfrm>
                <a:off x="2534" y="1775"/>
                <a:ext cx="56" cy="245"/>
              </a:xfrm>
              <a:custGeom>
                <a:avLst/>
                <a:gdLst>
                  <a:gd name="T0" fmla="*/ 56 w 56"/>
                  <a:gd name="T1" fmla="*/ 14 h 245"/>
                  <a:gd name="T2" fmla="*/ 22 w 56"/>
                  <a:gd name="T3" fmla="*/ 18 h 245"/>
                  <a:gd name="T4" fmla="*/ 26 w 56"/>
                  <a:gd name="T5" fmla="*/ 241 h 245"/>
                  <a:gd name="T6" fmla="*/ 22 w 56"/>
                  <a:gd name="T7" fmla="*/ 245 h 245"/>
                  <a:gd name="T8" fmla="*/ 0 w 56"/>
                  <a:gd name="T9" fmla="*/ 245 h 245"/>
                  <a:gd name="T10" fmla="*/ 0 w 56"/>
                  <a:gd name="T11" fmla="*/ 232 h 245"/>
                  <a:gd name="T12" fmla="*/ 13 w 56"/>
                  <a:gd name="T13" fmla="*/ 232 h 245"/>
                  <a:gd name="T14" fmla="*/ 9 w 56"/>
                  <a:gd name="T15" fmla="*/ 14 h 245"/>
                  <a:gd name="T16" fmla="*/ 17 w 56"/>
                  <a:gd name="T17" fmla="*/ 5 h 245"/>
                  <a:gd name="T18" fmla="*/ 56 w 56"/>
                  <a:gd name="T19" fmla="*/ 0 h 245"/>
                  <a:gd name="T20" fmla="*/ 56 w 56"/>
                  <a:gd name="T21" fmla="*/ 14 h 2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
                  <a:gd name="T34" fmla="*/ 0 h 245"/>
                  <a:gd name="T35" fmla="*/ 56 w 56"/>
                  <a:gd name="T36" fmla="*/ 245 h 2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 h="245">
                    <a:moveTo>
                      <a:pt x="56" y="14"/>
                    </a:moveTo>
                    <a:lnTo>
                      <a:pt x="22" y="18"/>
                    </a:lnTo>
                    <a:lnTo>
                      <a:pt x="26" y="241"/>
                    </a:lnTo>
                    <a:lnTo>
                      <a:pt x="22" y="245"/>
                    </a:lnTo>
                    <a:lnTo>
                      <a:pt x="0" y="245"/>
                    </a:lnTo>
                    <a:lnTo>
                      <a:pt x="0" y="232"/>
                    </a:lnTo>
                    <a:lnTo>
                      <a:pt x="13" y="232"/>
                    </a:lnTo>
                    <a:lnTo>
                      <a:pt x="9" y="14"/>
                    </a:lnTo>
                    <a:lnTo>
                      <a:pt x="17" y="5"/>
                    </a:lnTo>
                    <a:lnTo>
                      <a:pt x="56" y="0"/>
                    </a:lnTo>
                    <a:lnTo>
                      <a:pt x="56" y="14"/>
                    </a:lnTo>
                    <a:close/>
                  </a:path>
                </a:pathLst>
              </a:custGeom>
              <a:solidFill>
                <a:srgbClr val="000000"/>
              </a:solidFill>
              <a:ln w="9525">
                <a:noFill/>
                <a:round/>
                <a:headEnd/>
                <a:tailEnd/>
              </a:ln>
            </p:spPr>
            <p:txBody>
              <a:bodyPr/>
              <a:lstStyle/>
              <a:p>
                <a:endParaRPr lang="en-US" dirty="0"/>
              </a:p>
            </p:txBody>
          </p:sp>
          <p:sp>
            <p:nvSpPr>
              <p:cNvPr id="6613" name="Freeform 249"/>
              <p:cNvSpPr>
                <a:spLocks noChangeAspect="1"/>
              </p:cNvSpPr>
              <p:nvPr/>
            </p:nvSpPr>
            <p:spPr bwMode="auto">
              <a:xfrm>
                <a:off x="2573" y="1820"/>
                <a:ext cx="30" cy="89"/>
              </a:xfrm>
              <a:custGeom>
                <a:avLst/>
                <a:gdLst>
                  <a:gd name="T0" fmla="*/ 0 w 30"/>
                  <a:gd name="T1" fmla="*/ 0 h 89"/>
                  <a:gd name="T2" fmla="*/ 26 w 30"/>
                  <a:gd name="T3" fmla="*/ 0 h 89"/>
                  <a:gd name="T4" fmla="*/ 30 w 30"/>
                  <a:gd name="T5" fmla="*/ 4 h 89"/>
                  <a:gd name="T6" fmla="*/ 30 w 30"/>
                  <a:gd name="T7" fmla="*/ 89 h 89"/>
                  <a:gd name="T8" fmla="*/ 17 w 30"/>
                  <a:gd name="T9" fmla="*/ 89 h 89"/>
                  <a:gd name="T10" fmla="*/ 17 w 30"/>
                  <a:gd name="T11" fmla="*/ 13 h 89"/>
                  <a:gd name="T12" fmla="*/ 0 w 30"/>
                  <a:gd name="T13" fmla="*/ 13 h 89"/>
                  <a:gd name="T14" fmla="*/ 0 w 30"/>
                  <a:gd name="T15" fmla="*/ 0 h 89"/>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89"/>
                  <a:gd name="T26" fmla="*/ 30 w 30"/>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89">
                    <a:moveTo>
                      <a:pt x="0" y="0"/>
                    </a:moveTo>
                    <a:lnTo>
                      <a:pt x="26" y="0"/>
                    </a:lnTo>
                    <a:lnTo>
                      <a:pt x="30" y="4"/>
                    </a:lnTo>
                    <a:lnTo>
                      <a:pt x="30" y="89"/>
                    </a:lnTo>
                    <a:lnTo>
                      <a:pt x="17" y="89"/>
                    </a:lnTo>
                    <a:lnTo>
                      <a:pt x="17" y="13"/>
                    </a:lnTo>
                    <a:lnTo>
                      <a:pt x="0" y="13"/>
                    </a:lnTo>
                    <a:lnTo>
                      <a:pt x="0" y="0"/>
                    </a:lnTo>
                    <a:close/>
                  </a:path>
                </a:pathLst>
              </a:custGeom>
              <a:solidFill>
                <a:srgbClr val="000000"/>
              </a:solidFill>
              <a:ln w="9525">
                <a:noFill/>
                <a:round/>
                <a:headEnd/>
                <a:tailEnd/>
              </a:ln>
            </p:spPr>
            <p:txBody>
              <a:bodyPr/>
              <a:lstStyle/>
              <a:p>
                <a:endParaRPr lang="en-US" dirty="0"/>
              </a:p>
            </p:txBody>
          </p:sp>
          <p:sp>
            <p:nvSpPr>
              <p:cNvPr id="6614" name="Freeform 250"/>
              <p:cNvSpPr>
                <a:spLocks noChangeAspect="1"/>
              </p:cNvSpPr>
              <p:nvPr/>
            </p:nvSpPr>
            <p:spPr bwMode="auto">
              <a:xfrm>
                <a:off x="2569" y="1940"/>
                <a:ext cx="38" cy="85"/>
              </a:xfrm>
              <a:custGeom>
                <a:avLst/>
                <a:gdLst>
                  <a:gd name="T0" fmla="*/ 38 w 38"/>
                  <a:gd name="T1" fmla="*/ 13 h 85"/>
                  <a:gd name="T2" fmla="*/ 12 w 38"/>
                  <a:gd name="T3" fmla="*/ 13 h 85"/>
                  <a:gd name="T4" fmla="*/ 17 w 38"/>
                  <a:gd name="T5" fmla="*/ 85 h 85"/>
                  <a:gd name="T6" fmla="*/ 4 w 38"/>
                  <a:gd name="T7" fmla="*/ 85 h 85"/>
                  <a:gd name="T8" fmla="*/ 0 w 38"/>
                  <a:gd name="T9" fmla="*/ 9 h 85"/>
                  <a:gd name="T10" fmla="*/ 8 w 38"/>
                  <a:gd name="T11" fmla="*/ 0 h 85"/>
                  <a:gd name="T12" fmla="*/ 38 w 38"/>
                  <a:gd name="T13" fmla="*/ 0 h 85"/>
                  <a:gd name="T14" fmla="*/ 38 w 38"/>
                  <a:gd name="T15" fmla="*/ 13 h 85"/>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5"/>
                  <a:gd name="T26" fmla="*/ 38 w 38"/>
                  <a:gd name="T27" fmla="*/ 85 h 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5">
                    <a:moveTo>
                      <a:pt x="38" y="13"/>
                    </a:moveTo>
                    <a:lnTo>
                      <a:pt x="12" y="13"/>
                    </a:lnTo>
                    <a:lnTo>
                      <a:pt x="17" y="85"/>
                    </a:lnTo>
                    <a:lnTo>
                      <a:pt x="4" y="85"/>
                    </a:lnTo>
                    <a:lnTo>
                      <a:pt x="0" y="9"/>
                    </a:lnTo>
                    <a:lnTo>
                      <a:pt x="8" y="0"/>
                    </a:lnTo>
                    <a:lnTo>
                      <a:pt x="38" y="0"/>
                    </a:lnTo>
                    <a:lnTo>
                      <a:pt x="38" y="13"/>
                    </a:lnTo>
                    <a:close/>
                  </a:path>
                </a:pathLst>
              </a:custGeom>
              <a:solidFill>
                <a:srgbClr val="000000"/>
              </a:solidFill>
              <a:ln w="9525">
                <a:noFill/>
                <a:round/>
                <a:headEnd/>
                <a:tailEnd/>
              </a:ln>
            </p:spPr>
            <p:txBody>
              <a:bodyPr/>
              <a:lstStyle/>
              <a:p>
                <a:endParaRPr lang="en-US" dirty="0"/>
              </a:p>
            </p:txBody>
          </p:sp>
          <p:sp>
            <p:nvSpPr>
              <p:cNvPr id="6615" name="Freeform 251"/>
              <p:cNvSpPr>
                <a:spLocks noChangeAspect="1"/>
              </p:cNvSpPr>
              <p:nvPr/>
            </p:nvSpPr>
            <p:spPr bwMode="auto">
              <a:xfrm>
                <a:off x="2564" y="2096"/>
                <a:ext cx="56" cy="107"/>
              </a:xfrm>
              <a:custGeom>
                <a:avLst/>
                <a:gdLst>
                  <a:gd name="T0" fmla="*/ 56 w 56"/>
                  <a:gd name="T1" fmla="*/ 13 h 107"/>
                  <a:gd name="T2" fmla="*/ 13 w 56"/>
                  <a:gd name="T3" fmla="*/ 13 h 107"/>
                  <a:gd name="T4" fmla="*/ 17 w 56"/>
                  <a:gd name="T5" fmla="*/ 93 h 107"/>
                  <a:gd name="T6" fmla="*/ 35 w 56"/>
                  <a:gd name="T7" fmla="*/ 93 h 107"/>
                  <a:gd name="T8" fmla="*/ 35 w 56"/>
                  <a:gd name="T9" fmla="*/ 107 h 107"/>
                  <a:gd name="T10" fmla="*/ 13 w 56"/>
                  <a:gd name="T11" fmla="*/ 107 h 107"/>
                  <a:gd name="T12" fmla="*/ 5 w 56"/>
                  <a:gd name="T13" fmla="*/ 98 h 107"/>
                  <a:gd name="T14" fmla="*/ 0 w 56"/>
                  <a:gd name="T15" fmla="*/ 9 h 107"/>
                  <a:gd name="T16" fmla="*/ 9 w 56"/>
                  <a:gd name="T17" fmla="*/ 0 h 107"/>
                  <a:gd name="T18" fmla="*/ 56 w 56"/>
                  <a:gd name="T19" fmla="*/ 0 h 107"/>
                  <a:gd name="T20" fmla="*/ 56 w 56"/>
                  <a:gd name="T21" fmla="*/ 13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
                  <a:gd name="T34" fmla="*/ 0 h 107"/>
                  <a:gd name="T35" fmla="*/ 56 w 56"/>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 h="107">
                    <a:moveTo>
                      <a:pt x="56" y="13"/>
                    </a:moveTo>
                    <a:lnTo>
                      <a:pt x="13" y="13"/>
                    </a:lnTo>
                    <a:lnTo>
                      <a:pt x="17" y="93"/>
                    </a:lnTo>
                    <a:lnTo>
                      <a:pt x="35" y="93"/>
                    </a:lnTo>
                    <a:lnTo>
                      <a:pt x="35" y="107"/>
                    </a:lnTo>
                    <a:lnTo>
                      <a:pt x="13" y="107"/>
                    </a:lnTo>
                    <a:lnTo>
                      <a:pt x="5" y="98"/>
                    </a:lnTo>
                    <a:lnTo>
                      <a:pt x="0" y="9"/>
                    </a:lnTo>
                    <a:lnTo>
                      <a:pt x="9" y="0"/>
                    </a:lnTo>
                    <a:lnTo>
                      <a:pt x="56" y="0"/>
                    </a:lnTo>
                    <a:lnTo>
                      <a:pt x="56" y="13"/>
                    </a:lnTo>
                    <a:close/>
                  </a:path>
                </a:pathLst>
              </a:custGeom>
              <a:solidFill>
                <a:srgbClr val="000000"/>
              </a:solidFill>
              <a:ln w="9525">
                <a:noFill/>
                <a:round/>
                <a:headEnd/>
                <a:tailEnd/>
              </a:ln>
            </p:spPr>
            <p:txBody>
              <a:bodyPr/>
              <a:lstStyle/>
              <a:p>
                <a:endParaRPr lang="en-US" dirty="0"/>
              </a:p>
            </p:txBody>
          </p:sp>
          <p:sp>
            <p:nvSpPr>
              <p:cNvPr id="6616" name="Freeform 252"/>
              <p:cNvSpPr>
                <a:spLocks noChangeAspect="1"/>
              </p:cNvSpPr>
              <p:nvPr/>
            </p:nvSpPr>
            <p:spPr bwMode="auto">
              <a:xfrm>
                <a:off x="2556" y="2212"/>
                <a:ext cx="21" cy="26"/>
              </a:xfrm>
              <a:custGeom>
                <a:avLst/>
                <a:gdLst>
                  <a:gd name="T0" fmla="*/ 0 w 21"/>
                  <a:gd name="T1" fmla="*/ 0 h 26"/>
                  <a:gd name="T2" fmla="*/ 8 w 21"/>
                  <a:gd name="T3" fmla="*/ 4 h 26"/>
                  <a:gd name="T4" fmla="*/ 13 w 21"/>
                  <a:gd name="T5" fmla="*/ 8 h 26"/>
                  <a:gd name="T6" fmla="*/ 13 w 21"/>
                  <a:gd name="T7" fmla="*/ 13 h 26"/>
                  <a:gd name="T8" fmla="*/ 21 w 21"/>
                  <a:gd name="T9" fmla="*/ 13 h 26"/>
                  <a:gd name="T10" fmla="*/ 21 w 21"/>
                  <a:gd name="T11" fmla="*/ 26 h 26"/>
                  <a:gd name="T12" fmla="*/ 8 w 21"/>
                  <a:gd name="T13" fmla="*/ 26 h 26"/>
                  <a:gd name="T14" fmla="*/ 0 w 21"/>
                  <a:gd name="T15" fmla="*/ 17 h 26"/>
                  <a:gd name="T16" fmla="*/ 0 w 21"/>
                  <a:gd name="T17" fmla="*/ 13 h 26"/>
                  <a:gd name="T18" fmla="*/ 0 w 21"/>
                  <a:gd name="T19" fmla="*/ 13 h 26"/>
                  <a:gd name="T20" fmla="*/ 0 w 21"/>
                  <a:gd name="T21" fmla="*/ 0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26"/>
                  <a:gd name="T35" fmla="*/ 21 w 21"/>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26">
                    <a:moveTo>
                      <a:pt x="0" y="0"/>
                    </a:moveTo>
                    <a:lnTo>
                      <a:pt x="8" y="4"/>
                    </a:lnTo>
                    <a:lnTo>
                      <a:pt x="13" y="8"/>
                    </a:lnTo>
                    <a:lnTo>
                      <a:pt x="13" y="13"/>
                    </a:lnTo>
                    <a:lnTo>
                      <a:pt x="21" y="13"/>
                    </a:lnTo>
                    <a:lnTo>
                      <a:pt x="21" y="26"/>
                    </a:lnTo>
                    <a:lnTo>
                      <a:pt x="8" y="26"/>
                    </a:lnTo>
                    <a:lnTo>
                      <a:pt x="0" y="17"/>
                    </a:lnTo>
                    <a:lnTo>
                      <a:pt x="0" y="13"/>
                    </a:lnTo>
                    <a:lnTo>
                      <a:pt x="0" y="0"/>
                    </a:lnTo>
                    <a:close/>
                  </a:path>
                </a:pathLst>
              </a:custGeom>
              <a:solidFill>
                <a:srgbClr val="000000"/>
              </a:solidFill>
              <a:ln w="9525">
                <a:noFill/>
                <a:round/>
                <a:headEnd/>
                <a:tailEnd/>
              </a:ln>
            </p:spPr>
            <p:txBody>
              <a:bodyPr/>
              <a:lstStyle/>
              <a:p>
                <a:endParaRPr lang="en-US" dirty="0"/>
              </a:p>
            </p:txBody>
          </p:sp>
          <p:sp>
            <p:nvSpPr>
              <p:cNvPr id="6617" name="Freeform 253"/>
              <p:cNvSpPr>
                <a:spLocks noChangeAspect="1"/>
              </p:cNvSpPr>
              <p:nvPr/>
            </p:nvSpPr>
            <p:spPr bwMode="auto">
              <a:xfrm>
                <a:off x="2547" y="2047"/>
                <a:ext cx="73" cy="35"/>
              </a:xfrm>
              <a:custGeom>
                <a:avLst/>
                <a:gdLst>
                  <a:gd name="T0" fmla="*/ 9 w 73"/>
                  <a:gd name="T1" fmla="*/ 0 h 35"/>
                  <a:gd name="T2" fmla="*/ 34 w 73"/>
                  <a:gd name="T3" fmla="*/ 0 h 35"/>
                  <a:gd name="T4" fmla="*/ 39 w 73"/>
                  <a:gd name="T5" fmla="*/ 4 h 35"/>
                  <a:gd name="T6" fmla="*/ 39 w 73"/>
                  <a:gd name="T7" fmla="*/ 13 h 35"/>
                  <a:gd name="T8" fmla="*/ 34 w 73"/>
                  <a:gd name="T9" fmla="*/ 18 h 35"/>
                  <a:gd name="T10" fmla="*/ 13 w 73"/>
                  <a:gd name="T11" fmla="*/ 18 h 35"/>
                  <a:gd name="T12" fmla="*/ 17 w 73"/>
                  <a:gd name="T13" fmla="*/ 22 h 35"/>
                  <a:gd name="T14" fmla="*/ 73 w 73"/>
                  <a:gd name="T15" fmla="*/ 22 h 35"/>
                  <a:gd name="T16" fmla="*/ 73 w 73"/>
                  <a:gd name="T17" fmla="*/ 35 h 35"/>
                  <a:gd name="T18" fmla="*/ 13 w 73"/>
                  <a:gd name="T19" fmla="*/ 35 h 35"/>
                  <a:gd name="T20" fmla="*/ 4 w 73"/>
                  <a:gd name="T21" fmla="*/ 27 h 35"/>
                  <a:gd name="T22" fmla="*/ 0 w 73"/>
                  <a:gd name="T23" fmla="*/ 13 h 35"/>
                  <a:gd name="T24" fmla="*/ 9 w 73"/>
                  <a:gd name="T25" fmla="*/ 4 h 35"/>
                  <a:gd name="T26" fmla="*/ 26 w 73"/>
                  <a:gd name="T27" fmla="*/ 4 h 35"/>
                  <a:gd name="T28" fmla="*/ 26 w 73"/>
                  <a:gd name="T29" fmla="*/ 13 h 35"/>
                  <a:gd name="T30" fmla="*/ 9 w 73"/>
                  <a:gd name="T31" fmla="*/ 13 h 35"/>
                  <a:gd name="T32" fmla="*/ 9 w 73"/>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3"/>
                  <a:gd name="T52" fmla="*/ 0 h 35"/>
                  <a:gd name="T53" fmla="*/ 73 w 73"/>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3" h="35">
                    <a:moveTo>
                      <a:pt x="9" y="0"/>
                    </a:moveTo>
                    <a:lnTo>
                      <a:pt x="34" y="0"/>
                    </a:lnTo>
                    <a:lnTo>
                      <a:pt x="39" y="4"/>
                    </a:lnTo>
                    <a:lnTo>
                      <a:pt x="39" y="13"/>
                    </a:lnTo>
                    <a:lnTo>
                      <a:pt x="34" y="18"/>
                    </a:lnTo>
                    <a:lnTo>
                      <a:pt x="13" y="18"/>
                    </a:lnTo>
                    <a:lnTo>
                      <a:pt x="17" y="22"/>
                    </a:lnTo>
                    <a:lnTo>
                      <a:pt x="73" y="22"/>
                    </a:lnTo>
                    <a:lnTo>
                      <a:pt x="73" y="35"/>
                    </a:lnTo>
                    <a:lnTo>
                      <a:pt x="13" y="35"/>
                    </a:lnTo>
                    <a:lnTo>
                      <a:pt x="4" y="27"/>
                    </a:lnTo>
                    <a:lnTo>
                      <a:pt x="0" y="13"/>
                    </a:lnTo>
                    <a:lnTo>
                      <a:pt x="9" y="4"/>
                    </a:lnTo>
                    <a:lnTo>
                      <a:pt x="26" y="4"/>
                    </a:lnTo>
                    <a:lnTo>
                      <a:pt x="26" y="13"/>
                    </a:lnTo>
                    <a:lnTo>
                      <a:pt x="9" y="13"/>
                    </a:lnTo>
                    <a:lnTo>
                      <a:pt x="9" y="0"/>
                    </a:lnTo>
                    <a:close/>
                  </a:path>
                </a:pathLst>
              </a:custGeom>
              <a:solidFill>
                <a:srgbClr val="000000"/>
              </a:solidFill>
              <a:ln w="9525">
                <a:noFill/>
                <a:round/>
                <a:headEnd/>
                <a:tailEnd/>
              </a:ln>
            </p:spPr>
            <p:txBody>
              <a:bodyPr/>
              <a:lstStyle/>
              <a:p>
                <a:endParaRPr lang="en-US" dirty="0"/>
              </a:p>
            </p:txBody>
          </p:sp>
          <p:sp>
            <p:nvSpPr>
              <p:cNvPr id="6618" name="Freeform 254"/>
              <p:cNvSpPr>
                <a:spLocks noChangeAspect="1"/>
              </p:cNvSpPr>
              <p:nvPr/>
            </p:nvSpPr>
            <p:spPr bwMode="auto">
              <a:xfrm>
                <a:off x="2616" y="1989"/>
                <a:ext cx="43" cy="165"/>
              </a:xfrm>
              <a:custGeom>
                <a:avLst/>
                <a:gdLst>
                  <a:gd name="T0" fmla="*/ 0 w 43"/>
                  <a:gd name="T1" fmla="*/ 0 h 165"/>
                  <a:gd name="T2" fmla="*/ 34 w 43"/>
                  <a:gd name="T3" fmla="*/ 0 h 165"/>
                  <a:gd name="T4" fmla="*/ 39 w 43"/>
                  <a:gd name="T5" fmla="*/ 5 h 165"/>
                  <a:gd name="T6" fmla="*/ 43 w 43"/>
                  <a:gd name="T7" fmla="*/ 160 h 165"/>
                  <a:gd name="T8" fmla="*/ 39 w 43"/>
                  <a:gd name="T9" fmla="*/ 165 h 165"/>
                  <a:gd name="T10" fmla="*/ 13 w 43"/>
                  <a:gd name="T11" fmla="*/ 165 h 165"/>
                  <a:gd name="T12" fmla="*/ 13 w 43"/>
                  <a:gd name="T13" fmla="*/ 151 h 165"/>
                  <a:gd name="T14" fmla="*/ 30 w 43"/>
                  <a:gd name="T15" fmla="*/ 151 h 165"/>
                  <a:gd name="T16" fmla="*/ 26 w 43"/>
                  <a:gd name="T17" fmla="*/ 13 h 165"/>
                  <a:gd name="T18" fmla="*/ 0 w 43"/>
                  <a:gd name="T19" fmla="*/ 13 h 165"/>
                  <a:gd name="T20" fmla="*/ 0 w 43"/>
                  <a:gd name="T21" fmla="*/ 0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
                  <a:gd name="T34" fmla="*/ 0 h 165"/>
                  <a:gd name="T35" fmla="*/ 43 w 43"/>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 h="165">
                    <a:moveTo>
                      <a:pt x="0" y="0"/>
                    </a:moveTo>
                    <a:lnTo>
                      <a:pt x="34" y="0"/>
                    </a:lnTo>
                    <a:lnTo>
                      <a:pt x="39" y="5"/>
                    </a:lnTo>
                    <a:lnTo>
                      <a:pt x="43" y="160"/>
                    </a:lnTo>
                    <a:lnTo>
                      <a:pt x="39" y="165"/>
                    </a:lnTo>
                    <a:lnTo>
                      <a:pt x="13" y="165"/>
                    </a:lnTo>
                    <a:lnTo>
                      <a:pt x="13" y="151"/>
                    </a:lnTo>
                    <a:lnTo>
                      <a:pt x="30" y="151"/>
                    </a:lnTo>
                    <a:lnTo>
                      <a:pt x="26" y="13"/>
                    </a:lnTo>
                    <a:lnTo>
                      <a:pt x="0" y="13"/>
                    </a:lnTo>
                    <a:lnTo>
                      <a:pt x="0" y="0"/>
                    </a:lnTo>
                    <a:close/>
                  </a:path>
                </a:pathLst>
              </a:custGeom>
              <a:solidFill>
                <a:srgbClr val="000000"/>
              </a:solidFill>
              <a:ln w="9525">
                <a:noFill/>
                <a:round/>
                <a:headEnd/>
                <a:tailEnd/>
              </a:ln>
            </p:spPr>
            <p:txBody>
              <a:bodyPr/>
              <a:lstStyle/>
              <a:p>
                <a:endParaRPr lang="en-US" dirty="0"/>
              </a:p>
            </p:txBody>
          </p:sp>
          <p:sp>
            <p:nvSpPr>
              <p:cNvPr id="6619" name="Freeform 255"/>
              <p:cNvSpPr>
                <a:spLocks noChangeAspect="1"/>
              </p:cNvSpPr>
              <p:nvPr/>
            </p:nvSpPr>
            <p:spPr bwMode="auto">
              <a:xfrm>
                <a:off x="2581" y="1749"/>
                <a:ext cx="43" cy="62"/>
              </a:xfrm>
              <a:custGeom>
                <a:avLst/>
                <a:gdLst>
                  <a:gd name="T0" fmla="*/ 0 w 43"/>
                  <a:gd name="T1" fmla="*/ 0 h 62"/>
                  <a:gd name="T2" fmla="*/ 39 w 43"/>
                  <a:gd name="T3" fmla="*/ 0 h 62"/>
                  <a:gd name="T4" fmla="*/ 43 w 43"/>
                  <a:gd name="T5" fmla="*/ 4 h 62"/>
                  <a:gd name="T6" fmla="*/ 43 w 43"/>
                  <a:gd name="T7" fmla="*/ 62 h 62"/>
                  <a:gd name="T8" fmla="*/ 31 w 43"/>
                  <a:gd name="T9" fmla="*/ 62 h 62"/>
                  <a:gd name="T10" fmla="*/ 31 w 43"/>
                  <a:gd name="T11" fmla="*/ 13 h 62"/>
                  <a:gd name="T12" fmla="*/ 0 w 43"/>
                  <a:gd name="T13" fmla="*/ 13 h 62"/>
                  <a:gd name="T14" fmla="*/ 0 w 43"/>
                  <a:gd name="T15" fmla="*/ 0 h 62"/>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62"/>
                  <a:gd name="T26" fmla="*/ 43 w 43"/>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62">
                    <a:moveTo>
                      <a:pt x="0" y="0"/>
                    </a:moveTo>
                    <a:lnTo>
                      <a:pt x="39" y="0"/>
                    </a:lnTo>
                    <a:lnTo>
                      <a:pt x="43" y="4"/>
                    </a:lnTo>
                    <a:lnTo>
                      <a:pt x="43" y="62"/>
                    </a:lnTo>
                    <a:lnTo>
                      <a:pt x="31" y="62"/>
                    </a:lnTo>
                    <a:lnTo>
                      <a:pt x="31" y="13"/>
                    </a:lnTo>
                    <a:lnTo>
                      <a:pt x="0" y="13"/>
                    </a:lnTo>
                    <a:lnTo>
                      <a:pt x="0" y="0"/>
                    </a:lnTo>
                    <a:close/>
                  </a:path>
                </a:pathLst>
              </a:custGeom>
              <a:solidFill>
                <a:srgbClr val="000000"/>
              </a:solidFill>
              <a:ln w="9525">
                <a:noFill/>
                <a:round/>
                <a:headEnd/>
                <a:tailEnd/>
              </a:ln>
            </p:spPr>
            <p:txBody>
              <a:bodyPr/>
              <a:lstStyle/>
              <a:p>
                <a:endParaRPr lang="en-US" dirty="0"/>
              </a:p>
            </p:txBody>
          </p:sp>
          <p:sp>
            <p:nvSpPr>
              <p:cNvPr id="6620" name="Freeform 256"/>
              <p:cNvSpPr>
                <a:spLocks noChangeAspect="1"/>
              </p:cNvSpPr>
              <p:nvPr/>
            </p:nvSpPr>
            <p:spPr bwMode="auto">
              <a:xfrm>
                <a:off x="2620" y="1802"/>
                <a:ext cx="30" cy="169"/>
              </a:xfrm>
              <a:custGeom>
                <a:avLst/>
                <a:gdLst>
                  <a:gd name="T0" fmla="*/ 30 w 30"/>
                  <a:gd name="T1" fmla="*/ 14 h 169"/>
                  <a:gd name="T2" fmla="*/ 13 w 30"/>
                  <a:gd name="T3" fmla="*/ 14 h 169"/>
                  <a:gd name="T4" fmla="*/ 17 w 30"/>
                  <a:gd name="T5" fmla="*/ 169 h 169"/>
                  <a:gd name="T6" fmla="*/ 4 w 30"/>
                  <a:gd name="T7" fmla="*/ 169 h 169"/>
                  <a:gd name="T8" fmla="*/ 0 w 30"/>
                  <a:gd name="T9" fmla="*/ 9 h 169"/>
                  <a:gd name="T10" fmla="*/ 9 w 30"/>
                  <a:gd name="T11" fmla="*/ 0 h 169"/>
                  <a:gd name="T12" fmla="*/ 30 w 30"/>
                  <a:gd name="T13" fmla="*/ 0 h 169"/>
                  <a:gd name="T14" fmla="*/ 30 w 30"/>
                  <a:gd name="T15" fmla="*/ 14 h 169"/>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69"/>
                  <a:gd name="T26" fmla="*/ 30 w 30"/>
                  <a:gd name="T27" fmla="*/ 169 h 16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69">
                    <a:moveTo>
                      <a:pt x="30" y="14"/>
                    </a:moveTo>
                    <a:lnTo>
                      <a:pt x="13" y="14"/>
                    </a:lnTo>
                    <a:lnTo>
                      <a:pt x="17" y="169"/>
                    </a:lnTo>
                    <a:lnTo>
                      <a:pt x="4" y="169"/>
                    </a:lnTo>
                    <a:lnTo>
                      <a:pt x="0" y="9"/>
                    </a:lnTo>
                    <a:lnTo>
                      <a:pt x="9" y="0"/>
                    </a:lnTo>
                    <a:lnTo>
                      <a:pt x="30" y="0"/>
                    </a:lnTo>
                    <a:lnTo>
                      <a:pt x="30" y="14"/>
                    </a:lnTo>
                    <a:close/>
                  </a:path>
                </a:pathLst>
              </a:custGeom>
              <a:solidFill>
                <a:srgbClr val="000000"/>
              </a:solidFill>
              <a:ln w="9525">
                <a:noFill/>
                <a:round/>
                <a:headEnd/>
                <a:tailEnd/>
              </a:ln>
            </p:spPr>
            <p:txBody>
              <a:bodyPr/>
              <a:lstStyle/>
              <a:p>
                <a:endParaRPr lang="en-US" dirty="0"/>
              </a:p>
            </p:txBody>
          </p:sp>
          <p:sp>
            <p:nvSpPr>
              <p:cNvPr id="6621" name="Freeform 257"/>
              <p:cNvSpPr>
                <a:spLocks noChangeAspect="1"/>
              </p:cNvSpPr>
              <p:nvPr/>
            </p:nvSpPr>
            <p:spPr bwMode="auto">
              <a:xfrm>
                <a:off x="2620" y="2171"/>
                <a:ext cx="26" cy="147"/>
              </a:xfrm>
              <a:custGeom>
                <a:avLst/>
                <a:gdLst>
                  <a:gd name="T0" fmla="*/ 22 w 26"/>
                  <a:gd name="T1" fmla="*/ 0 h 147"/>
                  <a:gd name="T2" fmla="*/ 26 w 26"/>
                  <a:gd name="T3" fmla="*/ 143 h 147"/>
                  <a:gd name="T4" fmla="*/ 22 w 26"/>
                  <a:gd name="T5" fmla="*/ 147 h 147"/>
                  <a:gd name="T6" fmla="*/ 0 w 26"/>
                  <a:gd name="T7" fmla="*/ 147 h 147"/>
                  <a:gd name="T8" fmla="*/ 0 w 26"/>
                  <a:gd name="T9" fmla="*/ 134 h 147"/>
                  <a:gd name="T10" fmla="*/ 13 w 26"/>
                  <a:gd name="T11" fmla="*/ 134 h 147"/>
                  <a:gd name="T12" fmla="*/ 9 w 26"/>
                  <a:gd name="T13" fmla="*/ 0 h 147"/>
                  <a:gd name="T14" fmla="*/ 22 w 26"/>
                  <a:gd name="T15" fmla="*/ 0 h 147"/>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47"/>
                  <a:gd name="T26" fmla="*/ 26 w 26"/>
                  <a:gd name="T27" fmla="*/ 147 h 1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47">
                    <a:moveTo>
                      <a:pt x="22" y="0"/>
                    </a:moveTo>
                    <a:lnTo>
                      <a:pt x="26" y="143"/>
                    </a:lnTo>
                    <a:lnTo>
                      <a:pt x="22" y="147"/>
                    </a:lnTo>
                    <a:lnTo>
                      <a:pt x="0" y="147"/>
                    </a:lnTo>
                    <a:lnTo>
                      <a:pt x="0" y="134"/>
                    </a:lnTo>
                    <a:lnTo>
                      <a:pt x="13" y="134"/>
                    </a:lnTo>
                    <a:lnTo>
                      <a:pt x="9" y="0"/>
                    </a:lnTo>
                    <a:lnTo>
                      <a:pt x="22" y="0"/>
                    </a:lnTo>
                    <a:close/>
                  </a:path>
                </a:pathLst>
              </a:custGeom>
              <a:solidFill>
                <a:srgbClr val="000000"/>
              </a:solidFill>
              <a:ln w="9525">
                <a:noFill/>
                <a:round/>
                <a:headEnd/>
                <a:tailEnd/>
              </a:ln>
            </p:spPr>
            <p:txBody>
              <a:bodyPr/>
              <a:lstStyle/>
              <a:p>
                <a:endParaRPr lang="en-US" dirty="0"/>
              </a:p>
            </p:txBody>
          </p:sp>
          <p:sp>
            <p:nvSpPr>
              <p:cNvPr id="6622" name="Freeform 258"/>
              <p:cNvSpPr>
                <a:spLocks noChangeAspect="1"/>
              </p:cNvSpPr>
              <p:nvPr/>
            </p:nvSpPr>
            <p:spPr bwMode="auto">
              <a:xfrm>
                <a:off x="2577" y="2238"/>
                <a:ext cx="30" cy="129"/>
              </a:xfrm>
              <a:custGeom>
                <a:avLst/>
                <a:gdLst>
                  <a:gd name="T0" fmla="*/ 30 w 30"/>
                  <a:gd name="T1" fmla="*/ 14 h 129"/>
                  <a:gd name="T2" fmla="*/ 13 w 30"/>
                  <a:gd name="T3" fmla="*/ 14 h 129"/>
                  <a:gd name="T4" fmla="*/ 17 w 30"/>
                  <a:gd name="T5" fmla="*/ 129 h 129"/>
                  <a:gd name="T6" fmla="*/ 4 w 30"/>
                  <a:gd name="T7" fmla="*/ 129 h 129"/>
                  <a:gd name="T8" fmla="*/ 0 w 30"/>
                  <a:gd name="T9" fmla="*/ 9 h 129"/>
                  <a:gd name="T10" fmla="*/ 9 w 30"/>
                  <a:gd name="T11" fmla="*/ 0 h 129"/>
                  <a:gd name="T12" fmla="*/ 30 w 30"/>
                  <a:gd name="T13" fmla="*/ 0 h 129"/>
                  <a:gd name="T14" fmla="*/ 30 w 30"/>
                  <a:gd name="T15" fmla="*/ 14 h 129"/>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29"/>
                  <a:gd name="T26" fmla="*/ 30 w 30"/>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29">
                    <a:moveTo>
                      <a:pt x="30" y="14"/>
                    </a:moveTo>
                    <a:lnTo>
                      <a:pt x="13" y="14"/>
                    </a:lnTo>
                    <a:lnTo>
                      <a:pt x="17" y="129"/>
                    </a:lnTo>
                    <a:lnTo>
                      <a:pt x="4" y="129"/>
                    </a:lnTo>
                    <a:lnTo>
                      <a:pt x="0" y="9"/>
                    </a:lnTo>
                    <a:lnTo>
                      <a:pt x="9" y="0"/>
                    </a:lnTo>
                    <a:lnTo>
                      <a:pt x="30" y="0"/>
                    </a:lnTo>
                    <a:lnTo>
                      <a:pt x="30" y="14"/>
                    </a:lnTo>
                    <a:close/>
                  </a:path>
                </a:pathLst>
              </a:custGeom>
              <a:solidFill>
                <a:srgbClr val="000000"/>
              </a:solidFill>
              <a:ln w="9525">
                <a:noFill/>
                <a:round/>
                <a:headEnd/>
                <a:tailEnd/>
              </a:ln>
            </p:spPr>
            <p:txBody>
              <a:bodyPr/>
              <a:lstStyle/>
              <a:p>
                <a:endParaRPr lang="en-US" dirty="0"/>
              </a:p>
            </p:txBody>
          </p:sp>
          <p:sp>
            <p:nvSpPr>
              <p:cNvPr id="6623" name="Freeform 259"/>
              <p:cNvSpPr>
                <a:spLocks noChangeAspect="1"/>
              </p:cNvSpPr>
              <p:nvPr/>
            </p:nvSpPr>
            <p:spPr bwMode="auto">
              <a:xfrm>
                <a:off x="1859" y="2363"/>
                <a:ext cx="112" cy="53"/>
              </a:xfrm>
              <a:custGeom>
                <a:avLst/>
                <a:gdLst>
                  <a:gd name="T0" fmla="*/ 13 w 112"/>
                  <a:gd name="T1" fmla="*/ 0 h 53"/>
                  <a:gd name="T2" fmla="*/ 13 w 112"/>
                  <a:gd name="T3" fmla="*/ 40 h 53"/>
                  <a:gd name="T4" fmla="*/ 112 w 112"/>
                  <a:gd name="T5" fmla="*/ 40 h 53"/>
                  <a:gd name="T6" fmla="*/ 112 w 112"/>
                  <a:gd name="T7" fmla="*/ 53 h 53"/>
                  <a:gd name="T8" fmla="*/ 9 w 112"/>
                  <a:gd name="T9" fmla="*/ 53 h 53"/>
                  <a:gd name="T10" fmla="*/ 0 w 112"/>
                  <a:gd name="T11" fmla="*/ 44 h 53"/>
                  <a:gd name="T12" fmla="*/ 0 w 112"/>
                  <a:gd name="T13" fmla="*/ 0 h 53"/>
                  <a:gd name="T14" fmla="*/ 13 w 112"/>
                  <a:gd name="T15" fmla="*/ 0 h 53"/>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53"/>
                  <a:gd name="T26" fmla="*/ 112 w 11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53">
                    <a:moveTo>
                      <a:pt x="13" y="0"/>
                    </a:moveTo>
                    <a:lnTo>
                      <a:pt x="13" y="40"/>
                    </a:lnTo>
                    <a:lnTo>
                      <a:pt x="112" y="40"/>
                    </a:lnTo>
                    <a:lnTo>
                      <a:pt x="112" y="53"/>
                    </a:lnTo>
                    <a:lnTo>
                      <a:pt x="9" y="53"/>
                    </a:lnTo>
                    <a:lnTo>
                      <a:pt x="0" y="44"/>
                    </a:lnTo>
                    <a:lnTo>
                      <a:pt x="0" y="0"/>
                    </a:lnTo>
                    <a:lnTo>
                      <a:pt x="13" y="0"/>
                    </a:lnTo>
                    <a:close/>
                  </a:path>
                </a:pathLst>
              </a:custGeom>
              <a:solidFill>
                <a:srgbClr val="000000"/>
              </a:solidFill>
              <a:ln w="9525">
                <a:noFill/>
                <a:round/>
                <a:headEnd/>
                <a:tailEnd/>
              </a:ln>
            </p:spPr>
            <p:txBody>
              <a:bodyPr/>
              <a:lstStyle/>
              <a:p>
                <a:endParaRPr lang="en-US" dirty="0"/>
              </a:p>
            </p:txBody>
          </p:sp>
          <p:sp>
            <p:nvSpPr>
              <p:cNvPr id="6624" name="Freeform 260"/>
              <p:cNvSpPr>
                <a:spLocks noChangeAspect="1"/>
              </p:cNvSpPr>
              <p:nvPr/>
            </p:nvSpPr>
            <p:spPr bwMode="auto">
              <a:xfrm>
                <a:off x="1997" y="2323"/>
                <a:ext cx="266" cy="115"/>
              </a:xfrm>
              <a:custGeom>
                <a:avLst/>
                <a:gdLst>
                  <a:gd name="T0" fmla="*/ 12 w 266"/>
                  <a:gd name="T1" fmla="*/ 67 h 115"/>
                  <a:gd name="T2" fmla="*/ 12 w 266"/>
                  <a:gd name="T3" fmla="*/ 102 h 115"/>
                  <a:gd name="T4" fmla="*/ 38 w 266"/>
                  <a:gd name="T5" fmla="*/ 102 h 115"/>
                  <a:gd name="T6" fmla="*/ 30 w 266"/>
                  <a:gd name="T7" fmla="*/ 49 h 115"/>
                  <a:gd name="T8" fmla="*/ 30 w 266"/>
                  <a:gd name="T9" fmla="*/ 13 h 115"/>
                  <a:gd name="T10" fmla="*/ 34 w 266"/>
                  <a:gd name="T11" fmla="*/ 9 h 115"/>
                  <a:gd name="T12" fmla="*/ 202 w 266"/>
                  <a:gd name="T13" fmla="*/ 9 h 115"/>
                  <a:gd name="T14" fmla="*/ 262 w 266"/>
                  <a:gd name="T15" fmla="*/ 0 h 115"/>
                  <a:gd name="T16" fmla="*/ 266 w 266"/>
                  <a:gd name="T17" fmla="*/ 4 h 115"/>
                  <a:gd name="T18" fmla="*/ 266 w 266"/>
                  <a:gd name="T19" fmla="*/ 31 h 115"/>
                  <a:gd name="T20" fmla="*/ 253 w 266"/>
                  <a:gd name="T21" fmla="*/ 31 h 115"/>
                  <a:gd name="T22" fmla="*/ 253 w 266"/>
                  <a:gd name="T23" fmla="*/ 13 h 115"/>
                  <a:gd name="T24" fmla="*/ 202 w 266"/>
                  <a:gd name="T25" fmla="*/ 22 h 115"/>
                  <a:gd name="T26" fmla="*/ 43 w 266"/>
                  <a:gd name="T27" fmla="*/ 22 h 115"/>
                  <a:gd name="T28" fmla="*/ 43 w 266"/>
                  <a:gd name="T29" fmla="*/ 49 h 115"/>
                  <a:gd name="T30" fmla="*/ 51 w 266"/>
                  <a:gd name="T31" fmla="*/ 107 h 115"/>
                  <a:gd name="T32" fmla="*/ 43 w 266"/>
                  <a:gd name="T33" fmla="*/ 115 h 115"/>
                  <a:gd name="T34" fmla="*/ 8 w 266"/>
                  <a:gd name="T35" fmla="*/ 115 h 115"/>
                  <a:gd name="T36" fmla="*/ 0 w 266"/>
                  <a:gd name="T37" fmla="*/ 107 h 115"/>
                  <a:gd name="T38" fmla="*/ 0 w 266"/>
                  <a:gd name="T39" fmla="*/ 67 h 115"/>
                  <a:gd name="T40" fmla="*/ 12 w 266"/>
                  <a:gd name="T41" fmla="*/ 67 h 1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66"/>
                  <a:gd name="T64" fmla="*/ 0 h 115"/>
                  <a:gd name="T65" fmla="*/ 266 w 266"/>
                  <a:gd name="T66" fmla="*/ 115 h 11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66" h="115">
                    <a:moveTo>
                      <a:pt x="12" y="67"/>
                    </a:moveTo>
                    <a:lnTo>
                      <a:pt x="12" y="102"/>
                    </a:lnTo>
                    <a:lnTo>
                      <a:pt x="38" y="102"/>
                    </a:lnTo>
                    <a:lnTo>
                      <a:pt x="30" y="49"/>
                    </a:lnTo>
                    <a:lnTo>
                      <a:pt x="30" y="13"/>
                    </a:lnTo>
                    <a:lnTo>
                      <a:pt x="34" y="9"/>
                    </a:lnTo>
                    <a:lnTo>
                      <a:pt x="202" y="9"/>
                    </a:lnTo>
                    <a:lnTo>
                      <a:pt x="262" y="0"/>
                    </a:lnTo>
                    <a:lnTo>
                      <a:pt x="266" y="4"/>
                    </a:lnTo>
                    <a:lnTo>
                      <a:pt x="266" y="31"/>
                    </a:lnTo>
                    <a:lnTo>
                      <a:pt x="253" y="31"/>
                    </a:lnTo>
                    <a:lnTo>
                      <a:pt x="253" y="13"/>
                    </a:lnTo>
                    <a:lnTo>
                      <a:pt x="202" y="22"/>
                    </a:lnTo>
                    <a:lnTo>
                      <a:pt x="43" y="22"/>
                    </a:lnTo>
                    <a:lnTo>
                      <a:pt x="43" y="49"/>
                    </a:lnTo>
                    <a:lnTo>
                      <a:pt x="51" y="107"/>
                    </a:lnTo>
                    <a:lnTo>
                      <a:pt x="43" y="115"/>
                    </a:lnTo>
                    <a:lnTo>
                      <a:pt x="8" y="115"/>
                    </a:lnTo>
                    <a:lnTo>
                      <a:pt x="0" y="107"/>
                    </a:lnTo>
                    <a:lnTo>
                      <a:pt x="0" y="67"/>
                    </a:lnTo>
                    <a:lnTo>
                      <a:pt x="12" y="67"/>
                    </a:lnTo>
                    <a:close/>
                  </a:path>
                </a:pathLst>
              </a:custGeom>
              <a:solidFill>
                <a:srgbClr val="000000"/>
              </a:solidFill>
              <a:ln w="9525">
                <a:noFill/>
                <a:round/>
                <a:headEnd/>
                <a:tailEnd/>
              </a:ln>
            </p:spPr>
            <p:txBody>
              <a:bodyPr/>
              <a:lstStyle/>
              <a:p>
                <a:endParaRPr lang="en-US" dirty="0"/>
              </a:p>
            </p:txBody>
          </p:sp>
          <p:sp>
            <p:nvSpPr>
              <p:cNvPr id="6625" name="Freeform 261"/>
              <p:cNvSpPr>
                <a:spLocks noChangeAspect="1"/>
              </p:cNvSpPr>
              <p:nvPr/>
            </p:nvSpPr>
            <p:spPr bwMode="auto">
              <a:xfrm>
                <a:off x="2242" y="2354"/>
                <a:ext cx="21" cy="36"/>
              </a:xfrm>
              <a:custGeom>
                <a:avLst/>
                <a:gdLst>
                  <a:gd name="T0" fmla="*/ 21 w 21"/>
                  <a:gd name="T1" fmla="*/ 0 h 36"/>
                  <a:gd name="T2" fmla="*/ 13 w 21"/>
                  <a:gd name="T3" fmla="*/ 36 h 36"/>
                  <a:gd name="T4" fmla="*/ 0 w 21"/>
                  <a:gd name="T5" fmla="*/ 36 h 36"/>
                  <a:gd name="T6" fmla="*/ 8 w 21"/>
                  <a:gd name="T7" fmla="*/ 0 h 36"/>
                  <a:gd name="T8" fmla="*/ 21 w 21"/>
                  <a:gd name="T9" fmla="*/ 0 h 36"/>
                  <a:gd name="T10" fmla="*/ 0 60000 65536"/>
                  <a:gd name="T11" fmla="*/ 0 60000 65536"/>
                  <a:gd name="T12" fmla="*/ 0 60000 65536"/>
                  <a:gd name="T13" fmla="*/ 0 60000 65536"/>
                  <a:gd name="T14" fmla="*/ 0 60000 65536"/>
                  <a:gd name="T15" fmla="*/ 0 w 21"/>
                  <a:gd name="T16" fmla="*/ 0 h 36"/>
                  <a:gd name="T17" fmla="*/ 21 w 21"/>
                  <a:gd name="T18" fmla="*/ 36 h 36"/>
                </a:gdLst>
                <a:ahLst/>
                <a:cxnLst>
                  <a:cxn ang="T10">
                    <a:pos x="T0" y="T1"/>
                  </a:cxn>
                  <a:cxn ang="T11">
                    <a:pos x="T2" y="T3"/>
                  </a:cxn>
                  <a:cxn ang="T12">
                    <a:pos x="T4" y="T5"/>
                  </a:cxn>
                  <a:cxn ang="T13">
                    <a:pos x="T6" y="T7"/>
                  </a:cxn>
                  <a:cxn ang="T14">
                    <a:pos x="T8" y="T9"/>
                  </a:cxn>
                </a:cxnLst>
                <a:rect l="T15" t="T16" r="T17" b="T18"/>
                <a:pathLst>
                  <a:path w="21" h="36">
                    <a:moveTo>
                      <a:pt x="21" y="0"/>
                    </a:moveTo>
                    <a:lnTo>
                      <a:pt x="13" y="36"/>
                    </a:lnTo>
                    <a:lnTo>
                      <a:pt x="0" y="36"/>
                    </a:lnTo>
                    <a:lnTo>
                      <a:pt x="8" y="0"/>
                    </a:lnTo>
                    <a:lnTo>
                      <a:pt x="21" y="0"/>
                    </a:lnTo>
                    <a:close/>
                  </a:path>
                </a:pathLst>
              </a:custGeom>
              <a:solidFill>
                <a:srgbClr val="000000"/>
              </a:solidFill>
              <a:ln w="9525">
                <a:noFill/>
                <a:round/>
                <a:headEnd/>
                <a:tailEnd/>
              </a:ln>
            </p:spPr>
            <p:txBody>
              <a:bodyPr/>
              <a:lstStyle/>
              <a:p>
                <a:endParaRPr lang="en-US" dirty="0"/>
              </a:p>
            </p:txBody>
          </p:sp>
          <p:sp>
            <p:nvSpPr>
              <p:cNvPr id="6626" name="Rectangle 262"/>
              <p:cNvSpPr>
                <a:spLocks noChangeAspect="1" noChangeArrowheads="1"/>
              </p:cNvSpPr>
              <p:nvPr/>
            </p:nvSpPr>
            <p:spPr bwMode="auto">
              <a:xfrm>
                <a:off x="2268" y="2327"/>
                <a:ext cx="12" cy="45"/>
              </a:xfrm>
              <a:prstGeom prst="rect">
                <a:avLst/>
              </a:prstGeom>
              <a:solidFill>
                <a:srgbClr val="000000"/>
              </a:solidFill>
              <a:ln w="9525">
                <a:noFill/>
                <a:miter lim="800000"/>
                <a:headEnd/>
                <a:tailEnd/>
              </a:ln>
            </p:spPr>
            <p:txBody>
              <a:bodyPr/>
              <a:lstStyle/>
              <a:p>
                <a:endParaRPr lang="en-US" dirty="0"/>
              </a:p>
            </p:txBody>
          </p:sp>
          <p:sp>
            <p:nvSpPr>
              <p:cNvPr id="6627" name="Freeform 263"/>
              <p:cNvSpPr>
                <a:spLocks noChangeAspect="1"/>
              </p:cNvSpPr>
              <p:nvPr/>
            </p:nvSpPr>
            <p:spPr bwMode="auto">
              <a:xfrm>
                <a:off x="2276" y="2323"/>
                <a:ext cx="189" cy="67"/>
              </a:xfrm>
              <a:custGeom>
                <a:avLst/>
                <a:gdLst>
                  <a:gd name="T0" fmla="*/ 0 w 189"/>
                  <a:gd name="T1" fmla="*/ 44 h 67"/>
                  <a:gd name="T2" fmla="*/ 22 w 189"/>
                  <a:gd name="T3" fmla="*/ 44 h 67"/>
                  <a:gd name="T4" fmla="*/ 22 w 189"/>
                  <a:gd name="T5" fmla="*/ 4 h 67"/>
                  <a:gd name="T6" fmla="*/ 26 w 189"/>
                  <a:gd name="T7" fmla="*/ 0 h 67"/>
                  <a:gd name="T8" fmla="*/ 185 w 189"/>
                  <a:gd name="T9" fmla="*/ 0 h 67"/>
                  <a:gd name="T10" fmla="*/ 189 w 189"/>
                  <a:gd name="T11" fmla="*/ 4 h 67"/>
                  <a:gd name="T12" fmla="*/ 189 w 189"/>
                  <a:gd name="T13" fmla="*/ 67 h 67"/>
                  <a:gd name="T14" fmla="*/ 176 w 189"/>
                  <a:gd name="T15" fmla="*/ 67 h 67"/>
                  <a:gd name="T16" fmla="*/ 176 w 189"/>
                  <a:gd name="T17" fmla="*/ 13 h 67"/>
                  <a:gd name="T18" fmla="*/ 35 w 189"/>
                  <a:gd name="T19" fmla="*/ 13 h 67"/>
                  <a:gd name="T20" fmla="*/ 35 w 189"/>
                  <a:gd name="T21" fmla="*/ 49 h 67"/>
                  <a:gd name="T22" fmla="*/ 26 w 189"/>
                  <a:gd name="T23" fmla="*/ 58 h 67"/>
                  <a:gd name="T24" fmla="*/ 0 w 189"/>
                  <a:gd name="T25" fmla="*/ 58 h 67"/>
                  <a:gd name="T26" fmla="*/ 0 w 189"/>
                  <a:gd name="T27" fmla="*/ 44 h 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9"/>
                  <a:gd name="T43" fmla="*/ 0 h 67"/>
                  <a:gd name="T44" fmla="*/ 189 w 189"/>
                  <a:gd name="T45" fmla="*/ 67 h 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9" h="67">
                    <a:moveTo>
                      <a:pt x="0" y="44"/>
                    </a:moveTo>
                    <a:lnTo>
                      <a:pt x="22" y="44"/>
                    </a:lnTo>
                    <a:lnTo>
                      <a:pt x="22" y="4"/>
                    </a:lnTo>
                    <a:lnTo>
                      <a:pt x="26" y="0"/>
                    </a:lnTo>
                    <a:lnTo>
                      <a:pt x="185" y="0"/>
                    </a:lnTo>
                    <a:lnTo>
                      <a:pt x="189" y="4"/>
                    </a:lnTo>
                    <a:lnTo>
                      <a:pt x="189" y="67"/>
                    </a:lnTo>
                    <a:lnTo>
                      <a:pt x="176" y="67"/>
                    </a:lnTo>
                    <a:lnTo>
                      <a:pt x="176" y="13"/>
                    </a:lnTo>
                    <a:lnTo>
                      <a:pt x="35" y="13"/>
                    </a:lnTo>
                    <a:lnTo>
                      <a:pt x="35" y="49"/>
                    </a:lnTo>
                    <a:lnTo>
                      <a:pt x="26" y="58"/>
                    </a:lnTo>
                    <a:lnTo>
                      <a:pt x="0" y="58"/>
                    </a:lnTo>
                    <a:lnTo>
                      <a:pt x="0" y="44"/>
                    </a:lnTo>
                    <a:close/>
                  </a:path>
                </a:pathLst>
              </a:custGeom>
              <a:solidFill>
                <a:srgbClr val="000000"/>
              </a:solidFill>
              <a:ln w="9525">
                <a:noFill/>
                <a:round/>
                <a:headEnd/>
                <a:tailEnd/>
              </a:ln>
            </p:spPr>
            <p:txBody>
              <a:bodyPr/>
              <a:lstStyle/>
              <a:p>
                <a:endParaRPr lang="en-US" dirty="0"/>
              </a:p>
            </p:txBody>
          </p:sp>
          <p:sp>
            <p:nvSpPr>
              <p:cNvPr id="6628" name="Freeform 264"/>
              <p:cNvSpPr>
                <a:spLocks noChangeAspect="1"/>
              </p:cNvSpPr>
              <p:nvPr/>
            </p:nvSpPr>
            <p:spPr bwMode="auto">
              <a:xfrm>
                <a:off x="2487" y="2363"/>
                <a:ext cx="168" cy="35"/>
              </a:xfrm>
              <a:custGeom>
                <a:avLst/>
                <a:gdLst>
                  <a:gd name="T0" fmla="*/ 13 w 168"/>
                  <a:gd name="T1" fmla="*/ 0 h 35"/>
                  <a:gd name="T2" fmla="*/ 13 w 168"/>
                  <a:gd name="T3" fmla="*/ 13 h 35"/>
                  <a:gd name="T4" fmla="*/ 163 w 168"/>
                  <a:gd name="T5" fmla="*/ 13 h 35"/>
                  <a:gd name="T6" fmla="*/ 168 w 168"/>
                  <a:gd name="T7" fmla="*/ 18 h 35"/>
                  <a:gd name="T8" fmla="*/ 168 w 168"/>
                  <a:gd name="T9" fmla="*/ 35 h 35"/>
                  <a:gd name="T10" fmla="*/ 155 w 168"/>
                  <a:gd name="T11" fmla="*/ 35 h 35"/>
                  <a:gd name="T12" fmla="*/ 155 w 168"/>
                  <a:gd name="T13" fmla="*/ 27 h 35"/>
                  <a:gd name="T14" fmla="*/ 8 w 168"/>
                  <a:gd name="T15" fmla="*/ 27 h 35"/>
                  <a:gd name="T16" fmla="*/ 0 w 168"/>
                  <a:gd name="T17" fmla="*/ 18 h 35"/>
                  <a:gd name="T18" fmla="*/ 0 w 168"/>
                  <a:gd name="T19" fmla="*/ 0 h 35"/>
                  <a:gd name="T20" fmla="*/ 13 w 168"/>
                  <a:gd name="T21" fmla="*/ 0 h 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
                  <a:gd name="T34" fmla="*/ 0 h 35"/>
                  <a:gd name="T35" fmla="*/ 168 w 168"/>
                  <a:gd name="T36" fmla="*/ 35 h 3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 h="35">
                    <a:moveTo>
                      <a:pt x="13" y="0"/>
                    </a:moveTo>
                    <a:lnTo>
                      <a:pt x="13" y="13"/>
                    </a:lnTo>
                    <a:lnTo>
                      <a:pt x="163" y="13"/>
                    </a:lnTo>
                    <a:lnTo>
                      <a:pt x="168" y="18"/>
                    </a:lnTo>
                    <a:lnTo>
                      <a:pt x="168" y="35"/>
                    </a:lnTo>
                    <a:lnTo>
                      <a:pt x="155" y="35"/>
                    </a:lnTo>
                    <a:lnTo>
                      <a:pt x="155" y="27"/>
                    </a:lnTo>
                    <a:lnTo>
                      <a:pt x="8" y="27"/>
                    </a:lnTo>
                    <a:lnTo>
                      <a:pt x="0" y="18"/>
                    </a:lnTo>
                    <a:lnTo>
                      <a:pt x="0" y="0"/>
                    </a:lnTo>
                    <a:lnTo>
                      <a:pt x="13" y="0"/>
                    </a:lnTo>
                    <a:close/>
                  </a:path>
                </a:pathLst>
              </a:custGeom>
              <a:solidFill>
                <a:srgbClr val="000000"/>
              </a:solidFill>
              <a:ln w="9525">
                <a:noFill/>
                <a:round/>
                <a:headEnd/>
                <a:tailEnd/>
              </a:ln>
            </p:spPr>
            <p:txBody>
              <a:bodyPr/>
              <a:lstStyle/>
              <a:p>
                <a:endParaRPr lang="en-US" dirty="0"/>
              </a:p>
            </p:txBody>
          </p:sp>
        </p:grpSp>
        <p:grpSp>
          <p:nvGrpSpPr>
            <p:cNvPr id="5" name="Group 265"/>
            <p:cNvGrpSpPr>
              <a:grpSpLocks noChangeAspect="1"/>
            </p:cNvGrpSpPr>
            <p:nvPr/>
          </p:nvGrpSpPr>
          <p:grpSpPr bwMode="auto">
            <a:xfrm>
              <a:off x="1916" y="1626"/>
              <a:ext cx="1881" cy="1120"/>
              <a:chOff x="1790" y="1250"/>
              <a:chExt cx="2340" cy="1393"/>
            </a:xfrm>
          </p:grpSpPr>
          <p:sp>
            <p:nvSpPr>
              <p:cNvPr id="6229" name="Freeform 266"/>
              <p:cNvSpPr>
                <a:spLocks noChangeAspect="1"/>
              </p:cNvSpPr>
              <p:nvPr/>
            </p:nvSpPr>
            <p:spPr bwMode="auto">
              <a:xfrm>
                <a:off x="1954" y="2421"/>
                <a:ext cx="228" cy="35"/>
              </a:xfrm>
              <a:custGeom>
                <a:avLst/>
                <a:gdLst>
                  <a:gd name="T0" fmla="*/ 0 w 228"/>
                  <a:gd name="T1" fmla="*/ 22 h 35"/>
                  <a:gd name="T2" fmla="*/ 215 w 228"/>
                  <a:gd name="T3" fmla="*/ 22 h 35"/>
                  <a:gd name="T4" fmla="*/ 215 w 228"/>
                  <a:gd name="T5" fmla="*/ 0 h 35"/>
                  <a:gd name="T6" fmla="*/ 228 w 228"/>
                  <a:gd name="T7" fmla="*/ 0 h 35"/>
                  <a:gd name="T8" fmla="*/ 228 w 228"/>
                  <a:gd name="T9" fmla="*/ 26 h 35"/>
                  <a:gd name="T10" fmla="*/ 219 w 228"/>
                  <a:gd name="T11" fmla="*/ 35 h 35"/>
                  <a:gd name="T12" fmla="*/ 0 w 228"/>
                  <a:gd name="T13" fmla="*/ 35 h 35"/>
                  <a:gd name="T14" fmla="*/ 0 w 228"/>
                  <a:gd name="T15" fmla="*/ 22 h 35"/>
                  <a:gd name="T16" fmla="*/ 0 60000 65536"/>
                  <a:gd name="T17" fmla="*/ 0 60000 65536"/>
                  <a:gd name="T18" fmla="*/ 0 60000 65536"/>
                  <a:gd name="T19" fmla="*/ 0 60000 65536"/>
                  <a:gd name="T20" fmla="*/ 0 60000 65536"/>
                  <a:gd name="T21" fmla="*/ 0 60000 65536"/>
                  <a:gd name="T22" fmla="*/ 0 60000 65536"/>
                  <a:gd name="T23" fmla="*/ 0 60000 65536"/>
                  <a:gd name="T24" fmla="*/ 0 w 228"/>
                  <a:gd name="T25" fmla="*/ 0 h 35"/>
                  <a:gd name="T26" fmla="*/ 228 w 228"/>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8" h="35">
                    <a:moveTo>
                      <a:pt x="0" y="22"/>
                    </a:moveTo>
                    <a:lnTo>
                      <a:pt x="215" y="22"/>
                    </a:lnTo>
                    <a:lnTo>
                      <a:pt x="215" y="0"/>
                    </a:lnTo>
                    <a:lnTo>
                      <a:pt x="228" y="0"/>
                    </a:lnTo>
                    <a:lnTo>
                      <a:pt x="228" y="26"/>
                    </a:lnTo>
                    <a:lnTo>
                      <a:pt x="219" y="35"/>
                    </a:lnTo>
                    <a:lnTo>
                      <a:pt x="0" y="35"/>
                    </a:lnTo>
                    <a:lnTo>
                      <a:pt x="0" y="22"/>
                    </a:lnTo>
                    <a:close/>
                  </a:path>
                </a:pathLst>
              </a:custGeom>
              <a:solidFill>
                <a:srgbClr val="000000"/>
              </a:solidFill>
              <a:ln w="9525">
                <a:noFill/>
                <a:round/>
                <a:headEnd/>
                <a:tailEnd/>
              </a:ln>
            </p:spPr>
            <p:txBody>
              <a:bodyPr/>
              <a:lstStyle/>
              <a:p>
                <a:endParaRPr lang="en-US" dirty="0"/>
              </a:p>
            </p:txBody>
          </p:sp>
          <p:sp>
            <p:nvSpPr>
              <p:cNvPr id="6230" name="Freeform 267"/>
              <p:cNvSpPr>
                <a:spLocks noChangeAspect="1"/>
              </p:cNvSpPr>
              <p:nvPr/>
            </p:nvSpPr>
            <p:spPr bwMode="auto">
              <a:xfrm>
                <a:off x="2203" y="2398"/>
                <a:ext cx="387" cy="76"/>
              </a:xfrm>
              <a:custGeom>
                <a:avLst/>
                <a:gdLst>
                  <a:gd name="T0" fmla="*/ 0 w 387"/>
                  <a:gd name="T1" fmla="*/ 76 h 76"/>
                  <a:gd name="T2" fmla="*/ 0 w 387"/>
                  <a:gd name="T3" fmla="*/ 23 h 76"/>
                  <a:gd name="T4" fmla="*/ 4 w 387"/>
                  <a:gd name="T5" fmla="*/ 18 h 76"/>
                  <a:gd name="T6" fmla="*/ 374 w 387"/>
                  <a:gd name="T7" fmla="*/ 18 h 76"/>
                  <a:gd name="T8" fmla="*/ 374 w 387"/>
                  <a:gd name="T9" fmla="*/ 0 h 76"/>
                  <a:gd name="T10" fmla="*/ 387 w 387"/>
                  <a:gd name="T11" fmla="*/ 0 h 76"/>
                  <a:gd name="T12" fmla="*/ 387 w 387"/>
                  <a:gd name="T13" fmla="*/ 23 h 76"/>
                  <a:gd name="T14" fmla="*/ 378 w 387"/>
                  <a:gd name="T15" fmla="*/ 32 h 76"/>
                  <a:gd name="T16" fmla="*/ 13 w 387"/>
                  <a:gd name="T17" fmla="*/ 32 h 76"/>
                  <a:gd name="T18" fmla="*/ 13 w 387"/>
                  <a:gd name="T19" fmla="*/ 76 h 76"/>
                  <a:gd name="T20" fmla="*/ 0 w 387"/>
                  <a:gd name="T21" fmla="*/ 76 h 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76"/>
                  <a:gd name="T35" fmla="*/ 387 w 387"/>
                  <a:gd name="T36" fmla="*/ 76 h 7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76">
                    <a:moveTo>
                      <a:pt x="0" y="76"/>
                    </a:moveTo>
                    <a:lnTo>
                      <a:pt x="0" y="23"/>
                    </a:lnTo>
                    <a:lnTo>
                      <a:pt x="4" y="18"/>
                    </a:lnTo>
                    <a:lnTo>
                      <a:pt x="374" y="18"/>
                    </a:lnTo>
                    <a:lnTo>
                      <a:pt x="374" y="0"/>
                    </a:lnTo>
                    <a:lnTo>
                      <a:pt x="387" y="0"/>
                    </a:lnTo>
                    <a:lnTo>
                      <a:pt x="387" y="23"/>
                    </a:lnTo>
                    <a:lnTo>
                      <a:pt x="378" y="32"/>
                    </a:lnTo>
                    <a:lnTo>
                      <a:pt x="13" y="32"/>
                    </a:lnTo>
                    <a:lnTo>
                      <a:pt x="13" y="76"/>
                    </a:lnTo>
                    <a:lnTo>
                      <a:pt x="0" y="76"/>
                    </a:lnTo>
                    <a:close/>
                  </a:path>
                </a:pathLst>
              </a:custGeom>
              <a:solidFill>
                <a:srgbClr val="000000"/>
              </a:solidFill>
              <a:ln w="9525">
                <a:noFill/>
                <a:round/>
                <a:headEnd/>
                <a:tailEnd/>
              </a:ln>
            </p:spPr>
            <p:txBody>
              <a:bodyPr/>
              <a:lstStyle/>
              <a:p>
                <a:endParaRPr lang="en-US" dirty="0"/>
              </a:p>
            </p:txBody>
          </p:sp>
          <p:sp>
            <p:nvSpPr>
              <p:cNvPr id="6231" name="Freeform 268"/>
              <p:cNvSpPr>
                <a:spLocks noChangeAspect="1"/>
              </p:cNvSpPr>
              <p:nvPr/>
            </p:nvSpPr>
            <p:spPr bwMode="auto">
              <a:xfrm>
                <a:off x="1816" y="2447"/>
                <a:ext cx="198" cy="45"/>
              </a:xfrm>
              <a:custGeom>
                <a:avLst/>
                <a:gdLst>
                  <a:gd name="T0" fmla="*/ 0 w 198"/>
                  <a:gd name="T1" fmla="*/ 31 h 45"/>
                  <a:gd name="T2" fmla="*/ 185 w 198"/>
                  <a:gd name="T3" fmla="*/ 31 h 45"/>
                  <a:gd name="T4" fmla="*/ 185 w 198"/>
                  <a:gd name="T5" fmla="*/ 0 h 45"/>
                  <a:gd name="T6" fmla="*/ 198 w 198"/>
                  <a:gd name="T7" fmla="*/ 0 h 45"/>
                  <a:gd name="T8" fmla="*/ 198 w 198"/>
                  <a:gd name="T9" fmla="*/ 36 h 45"/>
                  <a:gd name="T10" fmla="*/ 189 w 198"/>
                  <a:gd name="T11" fmla="*/ 45 h 45"/>
                  <a:gd name="T12" fmla="*/ 0 w 198"/>
                  <a:gd name="T13" fmla="*/ 45 h 45"/>
                  <a:gd name="T14" fmla="*/ 0 w 198"/>
                  <a:gd name="T15" fmla="*/ 31 h 45"/>
                  <a:gd name="T16" fmla="*/ 0 60000 65536"/>
                  <a:gd name="T17" fmla="*/ 0 60000 65536"/>
                  <a:gd name="T18" fmla="*/ 0 60000 65536"/>
                  <a:gd name="T19" fmla="*/ 0 60000 65536"/>
                  <a:gd name="T20" fmla="*/ 0 60000 65536"/>
                  <a:gd name="T21" fmla="*/ 0 60000 65536"/>
                  <a:gd name="T22" fmla="*/ 0 60000 65536"/>
                  <a:gd name="T23" fmla="*/ 0 60000 65536"/>
                  <a:gd name="T24" fmla="*/ 0 w 198"/>
                  <a:gd name="T25" fmla="*/ 0 h 45"/>
                  <a:gd name="T26" fmla="*/ 198 w 198"/>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8" h="45">
                    <a:moveTo>
                      <a:pt x="0" y="31"/>
                    </a:moveTo>
                    <a:lnTo>
                      <a:pt x="185" y="31"/>
                    </a:lnTo>
                    <a:lnTo>
                      <a:pt x="185" y="0"/>
                    </a:lnTo>
                    <a:lnTo>
                      <a:pt x="198" y="0"/>
                    </a:lnTo>
                    <a:lnTo>
                      <a:pt x="198" y="36"/>
                    </a:lnTo>
                    <a:lnTo>
                      <a:pt x="189" y="45"/>
                    </a:lnTo>
                    <a:lnTo>
                      <a:pt x="0" y="45"/>
                    </a:lnTo>
                    <a:lnTo>
                      <a:pt x="0" y="31"/>
                    </a:lnTo>
                    <a:close/>
                  </a:path>
                </a:pathLst>
              </a:custGeom>
              <a:solidFill>
                <a:srgbClr val="000000"/>
              </a:solidFill>
              <a:ln w="9525">
                <a:noFill/>
                <a:round/>
                <a:headEnd/>
                <a:tailEnd/>
              </a:ln>
            </p:spPr>
            <p:txBody>
              <a:bodyPr/>
              <a:lstStyle/>
              <a:p>
                <a:endParaRPr lang="en-US" dirty="0"/>
              </a:p>
            </p:txBody>
          </p:sp>
          <p:sp>
            <p:nvSpPr>
              <p:cNvPr id="6232" name="Freeform 269"/>
              <p:cNvSpPr>
                <a:spLocks noChangeAspect="1"/>
              </p:cNvSpPr>
              <p:nvPr/>
            </p:nvSpPr>
            <p:spPr bwMode="auto">
              <a:xfrm>
                <a:off x="2117" y="2470"/>
                <a:ext cx="202" cy="40"/>
              </a:xfrm>
              <a:custGeom>
                <a:avLst/>
                <a:gdLst>
                  <a:gd name="T0" fmla="*/ 0 w 202"/>
                  <a:gd name="T1" fmla="*/ 40 h 40"/>
                  <a:gd name="T2" fmla="*/ 0 w 202"/>
                  <a:gd name="T3" fmla="*/ 4 h 40"/>
                  <a:gd name="T4" fmla="*/ 4 w 202"/>
                  <a:gd name="T5" fmla="*/ 0 h 40"/>
                  <a:gd name="T6" fmla="*/ 202 w 202"/>
                  <a:gd name="T7" fmla="*/ 0 h 40"/>
                  <a:gd name="T8" fmla="*/ 202 w 202"/>
                  <a:gd name="T9" fmla="*/ 13 h 40"/>
                  <a:gd name="T10" fmla="*/ 13 w 202"/>
                  <a:gd name="T11" fmla="*/ 13 h 40"/>
                  <a:gd name="T12" fmla="*/ 13 w 202"/>
                  <a:gd name="T13" fmla="*/ 40 h 40"/>
                  <a:gd name="T14" fmla="*/ 0 w 202"/>
                  <a:gd name="T15" fmla="*/ 40 h 40"/>
                  <a:gd name="T16" fmla="*/ 0 60000 65536"/>
                  <a:gd name="T17" fmla="*/ 0 60000 65536"/>
                  <a:gd name="T18" fmla="*/ 0 60000 65536"/>
                  <a:gd name="T19" fmla="*/ 0 60000 65536"/>
                  <a:gd name="T20" fmla="*/ 0 60000 65536"/>
                  <a:gd name="T21" fmla="*/ 0 60000 65536"/>
                  <a:gd name="T22" fmla="*/ 0 60000 65536"/>
                  <a:gd name="T23" fmla="*/ 0 60000 65536"/>
                  <a:gd name="T24" fmla="*/ 0 w 202"/>
                  <a:gd name="T25" fmla="*/ 0 h 40"/>
                  <a:gd name="T26" fmla="*/ 202 w 202"/>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 h="40">
                    <a:moveTo>
                      <a:pt x="0" y="40"/>
                    </a:moveTo>
                    <a:lnTo>
                      <a:pt x="0" y="4"/>
                    </a:lnTo>
                    <a:lnTo>
                      <a:pt x="4" y="0"/>
                    </a:lnTo>
                    <a:lnTo>
                      <a:pt x="202" y="0"/>
                    </a:lnTo>
                    <a:lnTo>
                      <a:pt x="202" y="13"/>
                    </a:lnTo>
                    <a:lnTo>
                      <a:pt x="13" y="13"/>
                    </a:lnTo>
                    <a:lnTo>
                      <a:pt x="13" y="40"/>
                    </a:lnTo>
                    <a:lnTo>
                      <a:pt x="0" y="40"/>
                    </a:lnTo>
                    <a:close/>
                  </a:path>
                </a:pathLst>
              </a:custGeom>
              <a:solidFill>
                <a:srgbClr val="000000"/>
              </a:solidFill>
              <a:ln w="9525">
                <a:noFill/>
                <a:round/>
                <a:headEnd/>
                <a:tailEnd/>
              </a:ln>
            </p:spPr>
            <p:txBody>
              <a:bodyPr/>
              <a:lstStyle/>
              <a:p>
                <a:endParaRPr lang="en-US" dirty="0"/>
              </a:p>
            </p:txBody>
          </p:sp>
          <p:sp>
            <p:nvSpPr>
              <p:cNvPr id="6233" name="Freeform 270"/>
              <p:cNvSpPr>
                <a:spLocks noChangeAspect="1"/>
              </p:cNvSpPr>
              <p:nvPr/>
            </p:nvSpPr>
            <p:spPr bwMode="auto">
              <a:xfrm>
                <a:off x="2293" y="2452"/>
                <a:ext cx="177" cy="58"/>
              </a:xfrm>
              <a:custGeom>
                <a:avLst/>
                <a:gdLst>
                  <a:gd name="T0" fmla="*/ 0 w 177"/>
                  <a:gd name="T1" fmla="*/ 44 h 58"/>
                  <a:gd name="T2" fmla="*/ 129 w 177"/>
                  <a:gd name="T3" fmla="*/ 44 h 58"/>
                  <a:gd name="T4" fmla="*/ 129 w 177"/>
                  <a:gd name="T5" fmla="*/ 13 h 58"/>
                  <a:gd name="T6" fmla="*/ 134 w 177"/>
                  <a:gd name="T7" fmla="*/ 9 h 58"/>
                  <a:gd name="T8" fmla="*/ 177 w 177"/>
                  <a:gd name="T9" fmla="*/ 0 h 58"/>
                  <a:gd name="T10" fmla="*/ 177 w 177"/>
                  <a:gd name="T11" fmla="*/ 13 h 58"/>
                  <a:gd name="T12" fmla="*/ 142 w 177"/>
                  <a:gd name="T13" fmla="*/ 22 h 58"/>
                  <a:gd name="T14" fmla="*/ 142 w 177"/>
                  <a:gd name="T15" fmla="*/ 49 h 58"/>
                  <a:gd name="T16" fmla="*/ 134 w 177"/>
                  <a:gd name="T17" fmla="*/ 58 h 58"/>
                  <a:gd name="T18" fmla="*/ 0 w 177"/>
                  <a:gd name="T19" fmla="*/ 58 h 58"/>
                  <a:gd name="T20" fmla="*/ 0 w 177"/>
                  <a:gd name="T21" fmla="*/ 44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7"/>
                  <a:gd name="T34" fmla="*/ 0 h 58"/>
                  <a:gd name="T35" fmla="*/ 177 w 177"/>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7" h="58">
                    <a:moveTo>
                      <a:pt x="0" y="44"/>
                    </a:moveTo>
                    <a:lnTo>
                      <a:pt x="129" y="44"/>
                    </a:lnTo>
                    <a:lnTo>
                      <a:pt x="129" y="13"/>
                    </a:lnTo>
                    <a:lnTo>
                      <a:pt x="134" y="9"/>
                    </a:lnTo>
                    <a:lnTo>
                      <a:pt x="177" y="0"/>
                    </a:lnTo>
                    <a:lnTo>
                      <a:pt x="177" y="13"/>
                    </a:lnTo>
                    <a:lnTo>
                      <a:pt x="142" y="22"/>
                    </a:lnTo>
                    <a:lnTo>
                      <a:pt x="142" y="49"/>
                    </a:lnTo>
                    <a:lnTo>
                      <a:pt x="134" y="58"/>
                    </a:lnTo>
                    <a:lnTo>
                      <a:pt x="0" y="58"/>
                    </a:lnTo>
                    <a:lnTo>
                      <a:pt x="0" y="44"/>
                    </a:lnTo>
                    <a:close/>
                  </a:path>
                </a:pathLst>
              </a:custGeom>
              <a:solidFill>
                <a:srgbClr val="000000"/>
              </a:solidFill>
              <a:ln w="9525">
                <a:noFill/>
                <a:round/>
                <a:headEnd/>
                <a:tailEnd/>
              </a:ln>
            </p:spPr>
            <p:txBody>
              <a:bodyPr/>
              <a:lstStyle/>
              <a:p>
                <a:endParaRPr lang="en-US" dirty="0"/>
              </a:p>
            </p:txBody>
          </p:sp>
          <p:sp>
            <p:nvSpPr>
              <p:cNvPr id="6234" name="Freeform 271"/>
              <p:cNvSpPr>
                <a:spLocks noChangeAspect="1"/>
              </p:cNvSpPr>
              <p:nvPr/>
            </p:nvSpPr>
            <p:spPr bwMode="auto">
              <a:xfrm>
                <a:off x="2461" y="2465"/>
                <a:ext cx="258" cy="71"/>
              </a:xfrm>
              <a:custGeom>
                <a:avLst/>
                <a:gdLst>
                  <a:gd name="T0" fmla="*/ 13 w 258"/>
                  <a:gd name="T1" fmla="*/ 0 h 71"/>
                  <a:gd name="T2" fmla="*/ 13 w 258"/>
                  <a:gd name="T3" fmla="*/ 31 h 71"/>
                  <a:gd name="T4" fmla="*/ 254 w 258"/>
                  <a:gd name="T5" fmla="*/ 31 h 71"/>
                  <a:gd name="T6" fmla="*/ 258 w 258"/>
                  <a:gd name="T7" fmla="*/ 36 h 71"/>
                  <a:gd name="T8" fmla="*/ 258 w 258"/>
                  <a:gd name="T9" fmla="*/ 71 h 71"/>
                  <a:gd name="T10" fmla="*/ 245 w 258"/>
                  <a:gd name="T11" fmla="*/ 71 h 71"/>
                  <a:gd name="T12" fmla="*/ 245 w 258"/>
                  <a:gd name="T13" fmla="*/ 45 h 71"/>
                  <a:gd name="T14" fmla="*/ 9 w 258"/>
                  <a:gd name="T15" fmla="*/ 45 h 71"/>
                  <a:gd name="T16" fmla="*/ 0 w 258"/>
                  <a:gd name="T17" fmla="*/ 36 h 71"/>
                  <a:gd name="T18" fmla="*/ 0 w 258"/>
                  <a:gd name="T19" fmla="*/ 0 h 71"/>
                  <a:gd name="T20" fmla="*/ 13 w 258"/>
                  <a:gd name="T21" fmla="*/ 0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8"/>
                  <a:gd name="T34" fmla="*/ 0 h 71"/>
                  <a:gd name="T35" fmla="*/ 258 w 258"/>
                  <a:gd name="T36" fmla="*/ 71 h 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8" h="71">
                    <a:moveTo>
                      <a:pt x="13" y="0"/>
                    </a:moveTo>
                    <a:lnTo>
                      <a:pt x="13" y="31"/>
                    </a:lnTo>
                    <a:lnTo>
                      <a:pt x="254" y="31"/>
                    </a:lnTo>
                    <a:lnTo>
                      <a:pt x="258" y="36"/>
                    </a:lnTo>
                    <a:lnTo>
                      <a:pt x="258" y="71"/>
                    </a:lnTo>
                    <a:lnTo>
                      <a:pt x="245" y="71"/>
                    </a:lnTo>
                    <a:lnTo>
                      <a:pt x="245" y="45"/>
                    </a:lnTo>
                    <a:lnTo>
                      <a:pt x="9" y="45"/>
                    </a:lnTo>
                    <a:lnTo>
                      <a:pt x="0" y="36"/>
                    </a:lnTo>
                    <a:lnTo>
                      <a:pt x="0" y="0"/>
                    </a:lnTo>
                    <a:lnTo>
                      <a:pt x="13" y="0"/>
                    </a:lnTo>
                    <a:close/>
                  </a:path>
                </a:pathLst>
              </a:custGeom>
              <a:solidFill>
                <a:srgbClr val="000000"/>
              </a:solidFill>
              <a:ln w="9525">
                <a:noFill/>
                <a:round/>
                <a:headEnd/>
                <a:tailEnd/>
              </a:ln>
            </p:spPr>
            <p:txBody>
              <a:bodyPr/>
              <a:lstStyle/>
              <a:p>
                <a:endParaRPr lang="en-US" dirty="0"/>
              </a:p>
            </p:txBody>
          </p:sp>
          <p:sp>
            <p:nvSpPr>
              <p:cNvPr id="6235" name="Freeform 272"/>
              <p:cNvSpPr>
                <a:spLocks noChangeAspect="1"/>
              </p:cNvSpPr>
              <p:nvPr/>
            </p:nvSpPr>
            <p:spPr bwMode="auto">
              <a:xfrm>
                <a:off x="2513" y="2438"/>
                <a:ext cx="167" cy="36"/>
              </a:xfrm>
              <a:custGeom>
                <a:avLst/>
                <a:gdLst>
                  <a:gd name="T0" fmla="*/ 0 w 167"/>
                  <a:gd name="T1" fmla="*/ 23 h 36"/>
                  <a:gd name="T2" fmla="*/ 154 w 167"/>
                  <a:gd name="T3" fmla="*/ 23 h 36"/>
                  <a:gd name="T4" fmla="*/ 154 w 167"/>
                  <a:gd name="T5" fmla="*/ 0 h 36"/>
                  <a:gd name="T6" fmla="*/ 167 w 167"/>
                  <a:gd name="T7" fmla="*/ 0 h 36"/>
                  <a:gd name="T8" fmla="*/ 167 w 167"/>
                  <a:gd name="T9" fmla="*/ 27 h 36"/>
                  <a:gd name="T10" fmla="*/ 159 w 167"/>
                  <a:gd name="T11" fmla="*/ 36 h 36"/>
                  <a:gd name="T12" fmla="*/ 0 w 167"/>
                  <a:gd name="T13" fmla="*/ 36 h 36"/>
                  <a:gd name="T14" fmla="*/ 0 w 167"/>
                  <a:gd name="T15" fmla="*/ 23 h 36"/>
                  <a:gd name="T16" fmla="*/ 0 60000 65536"/>
                  <a:gd name="T17" fmla="*/ 0 60000 65536"/>
                  <a:gd name="T18" fmla="*/ 0 60000 65536"/>
                  <a:gd name="T19" fmla="*/ 0 60000 65536"/>
                  <a:gd name="T20" fmla="*/ 0 60000 65536"/>
                  <a:gd name="T21" fmla="*/ 0 60000 65536"/>
                  <a:gd name="T22" fmla="*/ 0 60000 65536"/>
                  <a:gd name="T23" fmla="*/ 0 60000 65536"/>
                  <a:gd name="T24" fmla="*/ 0 w 167"/>
                  <a:gd name="T25" fmla="*/ 0 h 36"/>
                  <a:gd name="T26" fmla="*/ 167 w 167"/>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7" h="36">
                    <a:moveTo>
                      <a:pt x="0" y="23"/>
                    </a:moveTo>
                    <a:lnTo>
                      <a:pt x="154" y="23"/>
                    </a:lnTo>
                    <a:lnTo>
                      <a:pt x="154" y="0"/>
                    </a:lnTo>
                    <a:lnTo>
                      <a:pt x="167" y="0"/>
                    </a:lnTo>
                    <a:lnTo>
                      <a:pt x="167" y="27"/>
                    </a:lnTo>
                    <a:lnTo>
                      <a:pt x="159" y="36"/>
                    </a:lnTo>
                    <a:lnTo>
                      <a:pt x="0" y="36"/>
                    </a:lnTo>
                    <a:lnTo>
                      <a:pt x="0" y="23"/>
                    </a:lnTo>
                    <a:close/>
                  </a:path>
                </a:pathLst>
              </a:custGeom>
              <a:solidFill>
                <a:srgbClr val="000000"/>
              </a:solidFill>
              <a:ln w="9525">
                <a:noFill/>
                <a:round/>
                <a:headEnd/>
                <a:tailEnd/>
              </a:ln>
            </p:spPr>
            <p:txBody>
              <a:bodyPr/>
              <a:lstStyle/>
              <a:p>
                <a:endParaRPr lang="en-US" dirty="0"/>
              </a:p>
            </p:txBody>
          </p:sp>
          <p:sp>
            <p:nvSpPr>
              <p:cNvPr id="6236" name="Freeform 273"/>
              <p:cNvSpPr>
                <a:spLocks noChangeAspect="1"/>
              </p:cNvSpPr>
              <p:nvPr/>
            </p:nvSpPr>
            <p:spPr bwMode="auto">
              <a:xfrm>
                <a:off x="1846" y="2501"/>
                <a:ext cx="387" cy="71"/>
              </a:xfrm>
              <a:custGeom>
                <a:avLst/>
                <a:gdLst>
                  <a:gd name="T0" fmla="*/ 0 w 387"/>
                  <a:gd name="T1" fmla="*/ 71 h 71"/>
                  <a:gd name="T2" fmla="*/ 0 w 387"/>
                  <a:gd name="T3" fmla="*/ 26 h 71"/>
                  <a:gd name="T4" fmla="*/ 4 w 387"/>
                  <a:gd name="T5" fmla="*/ 22 h 71"/>
                  <a:gd name="T6" fmla="*/ 374 w 387"/>
                  <a:gd name="T7" fmla="*/ 22 h 71"/>
                  <a:gd name="T8" fmla="*/ 374 w 387"/>
                  <a:gd name="T9" fmla="*/ 0 h 71"/>
                  <a:gd name="T10" fmla="*/ 387 w 387"/>
                  <a:gd name="T11" fmla="*/ 0 h 71"/>
                  <a:gd name="T12" fmla="*/ 387 w 387"/>
                  <a:gd name="T13" fmla="*/ 26 h 71"/>
                  <a:gd name="T14" fmla="*/ 379 w 387"/>
                  <a:gd name="T15" fmla="*/ 35 h 71"/>
                  <a:gd name="T16" fmla="*/ 13 w 387"/>
                  <a:gd name="T17" fmla="*/ 35 h 71"/>
                  <a:gd name="T18" fmla="*/ 13 w 387"/>
                  <a:gd name="T19" fmla="*/ 71 h 71"/>
                  <a:gd name="T20" fmla="*/ 0 w 387"/>
                  <a:gd name="T21" fmla="*/ 71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71"/>
                  <a:gd name="T35" fmla="*/ 387 w 387"/>
                  <a:gd name="T36" fmla="*/ 71 h 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71">
                    <a:moveTo>
                      <a:pt x="0" y="71"/>
                    </a:moveTo>
                    <a:lnTo>
                      <a:pt x="0" y="26"/>
                    </a:lnTo>
                    <a:lnTo>
                      <a:pt x="4" y="22"/>
                    </a:lnTo>
                    <a:lnTo>
                      <a:pt x="374" y="22"/>
                    </a:lnTo>
                    <a:lnTo>
                      <a:pt x="374" y="0"/>
                    </a:lnTo>
                    <a:lnTo>
                      <a:pt x="387" y="0"/>
                    </a:lnTo>
                    <a:lnTo>
                      <a:pt x="387" y="26"/>
                    </a:lnTo>
                    <a:lnTo>
                      <a:pt x="379" y="35"/>
                    </a:lnTo>
                    <a:lnTo>
                      <a:pt x="13" y="35"/>
                    </a:lnTo>
                    <a:lnTo>
                      <a:pt x="13" y="71"/>
                    </a:lnTo>
                    <a:lnTo>
                      <a:pt x="0" y="71"/>
                    </a:lnTo>
                    <a:close/>
                  </a:path>
                </a:pathLst>
              </a:custGeom>
              <a:solidFill>
                <a:srgbClr val="000000"/>
              </a:solidFill>
              <a:ln w="9525">
                <a:noFill/>
                <a:round/>
                <a:headEnd/>
                <a:tailEnd/>
              </a:ln>
            </p:spPr>
            <p:txBody>
              <a:bodyPr/>
              <a:lstStyle/>
              <a:p>
                <a:endParaRPr lang="en-US" dirty="0"/>
              </a:p>
            </p:txBody>
          </p:sp>
          <p:sp>
            <p:nvSpPr>
              <p:cNvPr id="6237" name="Freeform 274"/>
              <p:cNvSpPr>
                <a:spLocks noChangeAspect="1"/>
              </p:cNvSpPr>
              <p:nvPr/>
            </p:nvSpPr>
            <p:spPr bwMode="auto">
              <a:xfrm>
                <a:off x="1902" y="2554"/>
                <a:ext cx="146" cy="36"/>
              </a:xfrm>
              <a:custGeom>
                <a:avLst/>
                <a:gdLst>
                  <a:gd name="T0" fmla="*/ 13 w 146"/>
                  <a:gd name="T1" fmla="*/ 0 h 36"/>
                  <a:gd name="T2" fmla="*/ 13 w 146"/>
                  <a:gd name="T3" fmla="*/ 22 h 36"/>
                  <a:gd name="T4" fmla="*/ 146 w 146"/>
                  <a:gd name="T5" fmla="*/ 22 h 36"/>
                  <a:gd name="T6" fmla="*/ 146 w 146"/>
                  <a:gd name="T7" fmla="*/ 36 h 36"/>
                  <a:gd name="T8" fmla="*/ 9 w 146"/>
                  <a:gd name="T9" fmla="*/ 36 h 36"/>
                  <a:gd name="T10" fmla="*/ 0 w 146"/>
                  <a:gd name="T11" fmla="*/ 27 h 36"/>
                  <a:gd name="T12" fmla="*/ 0 w 146"/>
                  <a:gd name="T13" fmla="*/ 0 h 36"/>
                  <a:gd name="T14" fmla="*/ 13 w 146"/>
                  <a:gd name="T15" fmla="*/ 0 h 36"/>
                  <a:gd name="T16" fmla="*/ 0 60000 65536"/>
                  <a:gd name="T17" fmla="*/ 0 60000 65536"/>
                  <a:gd name="T18" fmla="*/ 0 60000 65536"/>
                  <a:gd name="T19" fmla="*/ 0 60000 65536"/>
                  <a:gd name="T20" fmla="*/ 0 60000 65536"/>
                  <a:gd name="T21" fmla="*/ 0 60000 65536"/>
                  <a:gd name="T22" fmla="*/ 0 60000 65536"/>
                  <a:gd name="T23" fmla="*/ 0 60000 65536"/>
                  <a:gd name="T24" fmla="*/ 0 w 146"/>
                  <a:gd name="T25" fmla="*/ 0 h 36"/>
                  <a:gd name="T26" fmla="*/ 146 w 146"/>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 h="36">
                    <a:moveTo>
                      <a:pt x="13" y="0"/>
                    </a:moveTo>
                    <a:lnTo>
                      <a:pt x="13" y="22"/>
                    </a:lnTo>
                    <a:lnTo>
                      <a:pt x="146" y="22"/>
                    </a:lnTo>
                    <a:lnTo>
                      <a:pt x="146" y="36"/>
                    </a:lnTo>
                    <a:lnTo>
                      <a:pt x="9" y="36"/>
                    </a:lnTo>
                    <a:lnTo>
                      <a:pt x="0" y="27"/>
                    </a:lnTo>
                    <a:lnTo>
                      <a:pt x="0" y="0"/>
                    </a:lnTo>
                    <a:lnTo>
                      <a:pt x="13" y="0"/>
                    </a:lnTo>
                    <a:close/>
                  </a:path>
                </a:pathLst>
              </a:custGeom>
              <a:solidFill>
                <a:srgbClr val="000000"/>
              </a:solidFill>
              <a:ln w="9525">
                <a:noFill/>
                <a:round/>
                <a:headEnd/>
                <a:tailEnd/>
              </a:ln>
            </p:spPr>
            <p:txBody>
              <a:bodyPr/>
              <a:lstStyle/>
              <a:p>
                <a:endParaRPr lang="en-US" dirty="0"/>
              </a:p>
            </p:txBody>
          </p:sp>
          <p:sp>
            <p:nvSpPr>
              <p:cNvPr id="6238" name="Freeform 275"/>
              <p:cNvSpPr>
                <a:spLocks noChangeAspect="1"/>
              </p:cNvSpPr>
              <p:nvPr/>
            </p:nvSpPr>
            <p:spPr bwMode="auto">
              <a:xfrm>
                <a:off x="2117" y="2550"/>
                <a:ext cx="125" cy="40"/>
              </a:xfrm>
              <a:custGeom>
                <a:avLst/>
                <a:gdLst>
                  <a:gd name="T0" fmla="*/ 0 w 125"/>
                  <a:gd name="T1" fmla="*/ 40 h 40"/>
                  <a:gd name="T2" fmla="*/ 0 w 125"/>
                  <a:gd name="T3" fmla="*/ 4 h 40"/>
                  <a:gd name="T4" fmla="*/ 4 w 125"/>
                  <a:gd name="T5" fmla="*/ 0 h 40"/>
                  <a:gd name="T6" fmla="*/ 125 w 125"/>
                  <a:gd name="T7" fmla="*/ 0 h 40"/>
                  <a:gd name="T8" fmla="*/ 125 w 125"/>
                  <a:gd name="T9" fmla="*/ 13 h 40"/>
                  <a:gd name="T10" fmla="*/ 13 w 125"/>
                  <a:gd name="T11" fmla="*/ 13 h 40"/>
                  <a:gd name="T12" fmla="*/ 13 w 125"/>
                  <a:gd name="T13" fmla="*/ 40 h 40"/>
                  <a:gd name="T14" fmla="*/ 0 w 125"/>
                  <a:gd name="T15" fmla="*/ 40 h 40"/>
                  <a:gd name="T16" fmla="*/ 0 60000 65536"/>
                  <a:gd name="T17" fmla="*/ 0 60000 65536"/>
                  <a:gd name="T18" fmla="*/ 0 60000 65536"/>
                  <a:gd name="T19" fmla="*/ 0 60000 65536"/>
                  <a:gd name="T20" fmla="*/ 0 60000 65536"/>
                  <a:gd name="T21" fmla="*/ 0 60000 65536"/>
                  <a:gd name="T22" fmla="*/ 0 60000 65536"/>
                  <a:gd name="T23" fmla="*/ 0 60000 65536"/>
                  <a:gd name="T24" fmla="*/ 0 w 125"/>
                  <a:gd name="T25" fmla="*/ 0 h 40"/>
                  <a:gd name="T26" fmla="*/ 125 w 125"/>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5" h="40">
                    <a:moveTo>
                      <a:pt x="0" y="40"/>
                    </a:moveTo>
                    <a:lnTo>
                      <a:pt x="0" y="4"/>
                    </a:lnTo>
                    <a:lnTo>
                      <a:pt x="4" y="0"/>
                    </a:lnTo>
                    <a:lnTo>
                      <a:pt x="125" y="0"/>
                    </a:lnTo>
                    <a:lnTo>
                      <a:pt x="125" y="13"/>
                    </a:lnTo>
                    <a:lnTo>
                      <a:pt x="13" y="13"/>
                    </a:lnTo>
                    <a:lnTo>
                      <a:pt x="13" y="40"/>
                    </a:lnTo>
                    <a:lnTo>
                      <a:pt x="0" y="40"/>
                    </a:lnTo>
                    <a:close/>
                  </a:path>
                </a:pathLst>
              </a:custGeom>
              <a:solidFill>
                <a:srgbClr val="000000"/>
              </a:solidFill>
              <a:ln w="9525">
                <a:noFill/>
                <a:round/>
                <a:headEnd/>
                <a:tailEnd/>
              </a:ln>
            </p:spPr>
            <p:txBody>
              <a:bodyPr/>
              <a:lstStyle/>
              <a:p>
                <a:endParaRPr lang="en-US" dirty="0"/>
              </a:p>
            </p:txBody>
          </p:sp>
          <p:sp>
            <p:nvSpPr>
              <p:cNvPr id="6239" name="Freeform 276"/>
              <p:cNvSpPr>
                <a:spLocks noChangeAspect="1"/>
              </p:cNvSpPr>
              <p:nvPr/>
            </p:nvSpPr>
            <p:spPr bwMode="auto">
              <a:xfrm>
                <a:off x="2371" y="2541"/>
                <a:ext cx="155" cy="58"/>
              </a:xfrm>
              <a:custGeom>
                <a:avLst/>
                <a:gdLst>
                  <a:gd name="T0" fmla="*/ 0 w 155"/>
                  <a:gd name="T1" fmla="*/ 58 h 58"/>
                  <a:gd name="T2" fmla="*/ 0 w 155"/>
                  <a:gd name="T3" fmla="*/ 4 h 58"/>
                  <a:gd name="T4" fmla="*/ 4 w 155"/>
                  <a:gd name="T5" fmla="*/ 0 h 58"/>
                  <a:gd name="T6" fmla="*/ 150 w 155"/>
                  <a:gd name="T7" fmla="*/ 0 h 58"/>
                  <a:gd name="T8" fmla="*/ 155 w 155"/>
                  <a:gd name="T9" fmla="*/ 4 h 58"/>
                  <a:gd name="T10" fmla="*/ 155 w 155"/>
                  <a:gd name="T11" fmla="*/ 31 h 58"/>
                  <a:gd name="T12" fmla="*/ 142 w 155"/>
                  <a:gd name="T13" fmla="*/ 31 h 58"/>
                  <a:gd name="T14" fmla="*/ 142 w 155"/>
                  <a:gd name="T15" fmla="*/ 13 h 58"/>
                  <a:gd name="T16" fmla="*/ 13 w 155"/>
                  <a:gd name="T17" fmla="*/ 13 h 58"/>
                  <a:gd name="T18" fmla="*/ 13 w 155"/>
                  <a:gd name="T19" fmla="*/ 58 h 58"/>
                  <a:gd name="T20" fmla="*/ 0 w 155"/>
                  <a:gd name="T21" fmla="*/ 58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
                  <a:gd name="T34" fmla="*/ 0 h 58"/>
                  <a:gd name="T35" fmla="*/ 155 w 155"/>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 h="58">
                    <a:moveTo>
                      <a:pt x="0" y="58"/>
                    </a:moveTo>
                    <a:lnTo>
                      <a:pt x="0" y="4"/>
                    </a:lnTo>
                    <a:lnTo>
                      <a:pt x="4" y="0"/>
                    </a:lnTo>
                    <a:lnTo>
                      <a:pt x="150" y="0"/>
                    </a:lnTo>
                    <a:lnTo>
                      <a:pt x="155" y="4"/>
                    </a:lnTo>
                    <a:lnTo>
                      <a:pt x="155" y="31"/>
                    </a:lnTo>
                    <a:lnTo>
                      <a:pt x="142" y="31"/>
                    </a:lnTo>
                    <a:lnTo>
                      <a:pt x="142" y="13"/>
                    </a:lnTo>
                    <a:lnTo>
                      <a:pt x="13" y="13"/>
                    </a:lnTo>
                    <a:lnTo>
                      <a:pt x="13" y="58"/>
                    </a:lnTo>
                    <a:lnTo>
                      <a:pt x="0" y="58"/>
                    </a:lnTo>
                    <a:close/>
                  </a:path>
                </a:pathLst>
              </a:custGeom>
              <a:solidFill>
                <a:srgbClr val="000000"/>
              </a:solidFill>
              <a:ln w="9525">
                <a:noFill/>
                <a:round/>
                <a:headEnd/>
                <a:tailEnd/>
              </a:ln>
            </p:spPr>
            <p:txBody>
              <a:bodyPr/>
              <a:lstStyle/>
              <a:p>
                <a:endParaRPr lang="en-US" dirty="0"/>
              </a:p>
            </p:txBody>
          </p:sp>
          <p:sp>
            <p:nvSpPr>
              <p:cNvPr id="6240" name="Freeform 277"/>
              <p:cNvSpPr>
                <a:spLocks noChangeAspect="1"/>
              </p:cNvSpPr>
              <p:nvPr/>
            </p:nvSpPr>
            <p:spPr bwMode="auto">
              <a:xfrm>
                <a:off x="2551" y="2514"/>
                <a:ext cx="35" cy="31"/>
              </a:xfrm>
              <a:custGeom>
                <a:avLst/>
                <a:gdLst>
                  <a:gd name="T0" fmla="*/ 9 w 35"/>
                  <a:gd name="T1" fmla="*/ 0 h 31"/>
                  <a:gd name="T2" fmla="*/ 18 w 35"/>
                  <a:gd name="T3" fmla="*/ 9 h 31"/>
                  <a:gd name="T4" fmla="*/ 30 w 35"/>
                  <a:gd name="T5" fmla="*/ 9 h 31"/>
                  <a:gd name="T6" fmla="*/ 35 w 35"/>
                  <a:gd name="T7" fmla="*/ 13 h 31"/>
                  <a:gd name="T8" fmla="*/ 35 w 35"/>
                  <a:gd name="T9" fmla="*/ 31 h 31"/>
                  <a:gd name="T10" fmla="*/ 22 w 35"/>
                  <a:gd name="T11" fmla="*/ 31 h 31"/>
                  <a:gd name="T12" fmla="*/ 22 w 35"/>
                  <a:gd name="T13" fmla="*/ 22 h 31"/>
                  <a:gd name="T14" fmla="*/ 13 w 35"/>
                  <a:gd name="T15" fmla="*/ 22 h 31"/>
                  <a:gd name="T16" fmla="*/ 9 w 35"/>
                  <a:gd name="T17" fmla="*/ 18 h 31"/>
                  <a:gd name="T18" fmla="*/ 0 w 35"/>
                  <a:gd name="T19" fmla="*/ 9 h 31"/>
                  <a:gd name="T20" fmla="*/ 9 w 35"/>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31"/>
                  <a:gd name="T35" fmla="*/ 35 w 35"/>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31">
                    <a:moveTo>
                      <a:pt x="9" y="0"/>
                    </a:moveTo>
                    <a:lnTo>
                      <a:pt x="18" y="9"/>
                    </a:lnTo>
                    <a:lnTo>
                      <a:pt x="30" y="9"/>
                    </a:lnTo>
                    <a:lnTo>
                      <a:pt x="35" y="13"/>
                    </a:lnTo>
                    <a:lnTo>
                      <a:pt x="35" y="31"/>
                    </a:lnTo>
                    <a:lnTo>
                      <a:pt x="22" y="31"/>
                    </a:lnTo>
                    <a:lnTo>
                      <a:pt x="22" y="22"/>
                    </a:lnTo>
                    <a:lnTo>
                      <a:pt x="13" y="22"/>
                    </a:lnTo>
                    <a:lnTo>
                      <a:pt x="9" y="18"/>
                    </a:lnTo>
                    <a:lnTo>
                      <a:pt x="0" y="9"/>
                    </a:lnTo>
                    <a:lnTo>
                      <a:pt x="9" y="0"/>
                    </a:lnTo>
                    <a:close/>
                  </a:path>
                </a:pathLst>
              </a:custGeom>
              <a:solidFill>
                <a:srgbClr val="000000"/>
              </a:solidFill>
              <a:ln w="9525">
                <a:noFill/>
                <a:round/>
                <a:headEnd/>
                <a:tailEnd/>
              </a:ln>
            </p:spPr>
            <p:txBody>
              <a:bodyPr/>
              <a:lstStyle/>
              <a:p>
                <a:endParaRPr lang="en-US" dirty="0"/>
              </a:p>
            </p:txBody>
          </p:sp>
          <p:sp>
            <p:nvSpPr>
              <p:cNvPr id="6241" name="Freeform 278"/>
              <p:cNvSpPr>
                <a:spLocks noChangeAspect="1"/>
              </p:cNvSpPr>
              <p:nvPr/>
            </p:nvSpPr>
            <p:spPr bwMode="auto">
              <a:xfrm>
                <a:off x="2276" y="2523"/>
                <a:ext cx="47" cy="76"/>
              </a:xfrm>
              <a:custGeom>
                <a:avLst/>
                <a:gdLst>
                  <a:gd name="T0" fmla="*/ 13 w 47"/>
                  <a:gd name="T1" fmla="*/ 4 h 76"/>
                  <a:gd name="T2" fmla="*/ 13 w 47"/>
                  <a:gd name="T3" fmla="*/ 27 h 76"/>
                  <a:gd name="T4" fmla="*/ 22 w 47"/>
                  <a:gd name="T5" fmla="*/ 27 h 76"/>
                  <a:gd name="T6" fmla="*/ 22 w 47"/>
                  <a:gd name="T7" fmla="*/ 4 h 76"/>
                  <a:gd name="T8" fmla="*/ 26 w 47"/>
                  <a:gd name="T9" fmla="*/ 0 h 76"/>
                  <a:gd name="T10" fmla="*/ 43 w 47"/>
                  <a:gd name="T11" fmla="*/ 0 h 76"/>
                  <a:gd name="T12" fmla="*/ 47 w 47"/>
                  <a:gd name="T13" fmla="*/ 4 h 76"/>
                  <a:gd name="T14" fmla="*/ 47 w 47"/>
                  <a:gd name="T15" fmla="*/ 76 h 76"/>
                  <a:gd name="T16" fmla="*/ 35 w 47"/>
                  <a:gd name="T17" fmla="*/ 76 h 76"/>
                  <a:gd name="T18" fmla="*/ 35 w 47"/>
                  <a:gd name="T19" fmla="*/ 13 h 76"/>
                  <a:gd name="T20" fmla="*/ 35 w 47"/>
                  <a:gd name="T21" fmla="*/ 13 h 76"/>
                  <a:gd name="T22" fmla="*/ 35 w 47"/>
                  <a:gd name="T23" fmla="*/ 31 h 76"/>
                  <a:gd name="T24" fmla="*/ 26 w 47"/>
                  <a:gd name="T25" fmla="*/ 40 h 76"/>
                  <a:gd name="T26" fmla="*/ 9 w 47"/>
                  <a:gd name="T27" fmla="*/ 40 h 76"/>
                  <a:gd name="T28" fmla="*/ 0 w 47"/>
                  <a:gd name="T29" fmla="*/ 31 h 76"/>
                  <a:gd name="T30" fmla="*/ 0 w 47"/>
                  <a:gd name="T31" fmla="*/ 4 h 76"/>
                  <a:gd name="T32" fmla="*/ 13 w 47"/>
                  <a:gd name="T33" fmla="*/ 4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76"/>
                  <a:gd name="T53" fmla="*/ 47 w 47"/>
                  <a:gd name="T54" fmla="*/ 76 h 7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76">
                    <a:moveTo>
                      <a:pt x="13" y="4"/>
                    </a:moveTo>
                    <a:lnTo>
                      <a:pt x="13" y="27"/>
                    </a:lnTo>
                    <a:lnTo>
                      <a:pt x="22" y="27"/>
                    </a:lnTo>
                    <a:lnTo>
                      <a:pt x="22" y="4"/>
                    </a:lnTo>
                    <a:lnTo>
                      <a:pt x="26" y="0"/>
                    </a:lnTo>
                    <a:lnTo>
                      <a:pt x="43" y="0"/>
                    </a:lnTo>
                    <a:lnTo>
                      <a:pt x="47" y="4"/>
                    </a:lnTo>
                    <a:lnTo>
                      <a:pt x="47" y="76"/>
                    </a:lnTo>
                    <a:lnTo>
                      <a:pt x="35" y="76"/>
                    </a:lnTo>
                    <a:lnTo>
                      <a:pt x="35" y="13"/>
                    </a:lnTo>
                    <a:lnTo>
                      <a:pt x="35" y="31"/>
                    </a:lnTo>
                    <a:lnTo>
                      <a:pt x="26" y="40"/>
                    </a:lnTo>
                    <a:lnTo>
                      <a:pt x="9" y="40"/>
                    </a:lnTo>
                    <a:lnTo>
                      <a:pt x="0" y="31"/>
                    </a:lnTo>
                    <a:lnTo>
                      <a:pt x="0" y="4"/>
                    </a:lnTo>
                    <a:lnTo>
                      <a:pt x="13" y="4"/>
                    </a:lnTo>
                    <a:close/>
                  </a:path>
                </a:pathLst>
              </a:custGeom>
              <a:solidFill>
                <a:srgbClr val="000000"/>
              </a:solidFill>
              <a:ln w="9525">
                <a:noFill/>
                <a:round/>
                <a:headEnd/>
                <a:tailEnd/>
              </a:ln>
            </p:spPr>
            <p:txBody>
              <a:bodyPr/>
              <a:lstStyle/>
              <a:p>
                <a:endParaRPr lang="en-US" dirty="0"/>
              </a:p>
            </p:txBody>
          </p:sp>
          <p:sp>
            <p:nvSpPr>
              <p:cNvPr id="6242" name="Freeform 279"/>
              <p:cNvSpPr>
                <a:spLocks noChangeAspect="1"/>
              </p:cNvSpPr>
              <p:nvPr/>
            </p:nvSpPr>
            <p:spPr bwMode="auto">
              <a:xfrm>
                <a:off x="2182" y="2599"/>
                <a:ext cx="279" cy="44"/>
              </a:xfrm>
              <a:custGeom>
                <a:avLst/>
                <a:gdLst>
                  <a:gd name="T0" fmla="*/ 12 w 279"/>
                  <a:gd name="T1" fmla="*/ 0 h 44"/>
                  <a:gd name="T2" fmla="*/ 12 w 279"/>
                  <a:gd name="T3" fmla="*/ 31 h 44"/>
                  <a:gd name="T4" fmla="*/ 266 w 279"/>
                  <a:gd name="T5" fmla="*/ 31 h 44"/>
                  <a:gd name="T6" fmla="*/ 266 w 279"/>
                  <a:gd name="T7" fmla="*/ 9 h 44"/>
                  <a:gd name="T8" fmla="*/ 279 w 279"/>
                  <a:gd name="T9" fmla="*/ 9 h 44"/>
                  <a:gd name="T10" fmla="*/ 279 w 279"/>
                  <a:gd name="T11" fmla="*/ 35 h 44"/>
                  <a:gd name="T12" fmla="*/ 270 w 279"/>
                  <a:gd name="T13" fmla="*/ 44 h 44"/>
                  <a:gd name="T14" fmla="*/ 8 w 279"/>
                  <a:gd name="T15" fmla="*/ 44 h 44"/>
                  <a:gd name="T16" fmla="*/ 0 w 279"/>
                  <a:gd name="T17" fmla="*/ 35 h 44"/>
                  <a:gd name="T18" fmla="*/ 0 w 279"/>
                  <a:gd name="T19" fmla="*/ 0 h 44"/>
                  <a:gd name="T20" fmla="*/ 12 w 279"/>
                  <a:gd name="T21" fmla="*/ 0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9"/>
                  <a:gd name="T34" fmla="*/ 0 h 44"/>
                  <a:gd name="T35" fmla="*/ 279 w 279"/>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9" h="44">
                    <a:moveTo>
                      <a:pt x="12" y="0"/>
                    </a:moveTo>
                    <a:lnTo>
                      <a:pt x="12" y="31"/>
                    </a:lnTo>
                    <a:lnTo>
                      <a:pt x="266" y="31"/>
                    </a:lnTo>
                    <a:lnTo>
                      <a:pt x="266" y="9"/>
                    </a:lnTo>
                    <a:lnTo>
                      <a:pt x="279" y="9"/>
                    </a:lnTo>
                    <a:lnTo>
                      <a:pt x="279" y="35"/>
                    </a:lnTo>
                    <a:lnTo>
                      <a:pt x="270" y="44"/>
                    </a:lnTo>
                    <a:lnTo>
                      <a:pt x="8" y="44"/>
                    </a:lnTo>
                    <a:lnTo>
                      <a:pt x="0" y="35"/>
                    </a:lnTo>
                    <a:lnTo>
                      <a:pt x="0" y="0"/>
                    </a:lnTo>
                    <a:lnTo>
                      <a:pt x="12" y="0"/>
                    </a:lnTo>
                    <a:close/>
                  </a:path>
                </a:pathLst>
              </a:custGeom>
              <a:solidFill>
                <a:srgbClr val="000000"/>
              </a:solidFill>
              <a:ln w="9525">
                <a:noFill/>
                <a:round/>
                <a:headEnd/>
                <a:tailEnd/>
              </a:ln>
            </p:spPr>
            <p:txBody>
              <a:bodyPr/>
              <a:lstStyle/>
              <a:p>
                <a:endParaRPr lang="en-US" dirty="0"/>
              </a:p>
            </p:txBody>
          </p:sp>
          <p:sp>
            <p:nvSpPr>
              <p:cNvPr id="6243" name="Freeform 280"/>
              <p:cNvSpPr>
                <a:spLocks noChangeAspect="1"/>
              </p:cNvSpPr>
              <p:nvPr/>
            </p:nvSpPr>
            <p:spPr bwMode="auto">
              <a:xfrm>
                <a:off x="1790" y="2563"/>
                <a:ext cx="103" cy="53"/>
              </a:xfrm>
              <a:custGeom>
                <a:avLst/>
                <a:gdLst>
                  <a:gd name="T0" fmla="*/ 13 w 103"/>
                  <a:gd name="T1" fmla="*/ 0 h 53"/>
                  <a:gd name="T2" fmla="*/ 13 w 103"/>
                  <a:gd name="T3" fmla="*/ 40 h 53"/>
                  <a:gd name="T4" fmla="*/ 103 w 103"/>
                  <a:gd name="T5" fmla="*/ 40 h 53"/>
                  <a:gd name="T6" fmla="*/ 103 w 103"/>
                  <a:gd name="T7" fmla="*/ 53 h 53"/>
                  <a:gd name="T8" fmla="*/ 9 w 103"/>
                  <a:gd name="T9" fmla="*/ 53 h 53"/>
                  <a:gd name="T10" fmla="*/ 0 w 103"/>
                  <a:gd name="T11" fmla="*/ 45 h 53"/>
                  <a:gd name="T12" fmla="*/ 0 w 103"/>
                  <a:gd name="T13" fmla="*/ 0 h 53"/>
                  <a:gd name="T14" fmla="*/ 13 w 103"/>
                  <a:gd name="T15" fmla="*/ 0 h 53"/>
                  <a:gd name="T16" fmla="*/ 0 60000 65536"/>
                  <a:gd name="T17" fmla="*/ 0 60000 65536"/>
                  <a:gd name="T18" fmla="*/ 0 60000 65536"/>
                  <a:gd name="T19" fmla="*/ 0 60000 65536"/>
                  <a:gd name="T20" fmla="*/ 0 60000 65536"/>
                  <a:gd name="T21" fmla="*/ 0 60000 65536"/>
                  <a:gd name="T22" fmla="*/ 0 60000 65536"/>
                  <a:gd name="T23" fmla="*/ 0 60000 65536"/>
                  <a:gd name="T24" fmla="*/ 0 w 103"/>
                  <a:gd name="T25" fmla="*/ 0 h 53"/>
                  <a:gd name="T26" fmla="*/ 103 w 103"/>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 h="53">
                    <a:moveTo>
                      <a:pt x="13" y="0"/>
                    </a:moveTo>
                    <a:lnTo>
                      <a:pt x="13" y="40"/>
                    </a:lnTo>
                    <a:lnTo>
                      <a:pt x="103" y="40"/>
                    </a:lnTo>
                    <a:lnTo>
                      <a:pt x="103" y="53"/>
                    </a:lnTo>
                    <a:lnTo>
                      <a:pt x="9" y="53"/>
                    </a:lnTo>
                    <a:lnTo>
                      <a:pt x="0" y="45"/>
                    </a:lnTo>
                    <a:lnTo>
                      <a:pt x="0" y="0"/>
                    </a:lnTo>
                    <a:lnTo>
                      <a:pt x="13" y="0"/>
                    </a:lnTo>
                    <a:close/>
                  </a:path>
                </a:pathLst>
              </a:custGeom>
              <a:solidFill>
                <a:srgbClr val="000000"/>
              </a:solidFill>
              <a:ln w="9525">
                <a:noFill/>
                <a:round/>
                <a:headEnd/>
                <a:tailEnd/>
              </a:ln>
            </p:spPr>
            <p:txBody>
              <a:bodyPr/>
              <a:lstStyle/>
              <a:p>
                <a:endParaRPr lang="en-US" dirty="0"/>
              </a:p>
            </p:txBody>
          </p:sp>
          <p:sp>
            <p:nvSpPr>
              <p:cNvPr id="6244" name="Freeform 281"/>
              <p:cNvSpPr>
                <a:spLocks noChangeAspect="1"/>
              </p:cNvSpPr>
              <p:nvPr/>
            </p:nvSpPr>
            <p:spPr bwMode="auto">
              <a:xfrm>
                <a:off x="1889" y="2612"/>
                <a:ext cx="267" cy="31"/>
              </a:xfrm>
              <a:custGeom>
                <a:avLst/>
                <a:gdLst>
                  <a:gd name="T0" fmla="*/ 0 w 267"/>
                  <a:gd name="T1" fmla="*/ 31 h 31"/>
                  <a:gd name="T2" fmla="*/ 0 w 267"/>
                  <a:gd name="T3" fmla="*/ 4 h 31"/>
                  <a:gd name="T4" fmla="*/ 4 w 267"/>
                  <a:gd name="T5" fmla="*/ 0 h 31"/>
                  <a:gd name="T6" fmla="*/ 267 w 267"/>
                  <a:gd name="T7" fmla="*/ 0 h 31"/>
                  <a:gd name="T8" fmla="*/ 267 w 267"/>
                  <a:gd name="T9" fmla="*/ 13 h 31"/>
                  <a:gd name="T10" fmla="*/ 13 w 267"/>
                  <a:gd name="T11" fmla="*/ 13 h 31"/>
                  <a:gd name="T12" fmla="*/ 13 w 267"/>
                  <a:gd name="T13" fmla="*/ 31 h 31"/>
                  <a:gd name="T14" fmla="*/ 0 w 267"/>
                  <a:gd name="T15" fmla="*/ 31 h 31"/>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31"/>
                  <a:gd name="T26" fmla="*/ 267 w 267"/>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31">
                    <a:moveTo>
                      <a:pt x="0" y="31"/>
                    </a:moveTo>
                    <a:lnTo>
                      <a:pt x="0" y="4"/>
                    </a:lnTo>
                    <a:lnTo>
                      <a:pt x="4" y="0"/>
                    </a:lnTo>
                    <a:lnTo>
                      <a:pt x="267" y="0"/>
                    </a:lnTo>
                    <a:lnTo>
                      <a:pt x="267" y="13"/>
                    </a:lnTo>
                    <a:lnTo>
                      <a:pt x="13" y="13"/>
                    </a:lnTo>
                    <a:lnTo>
                      <a:pt x="13" y="31"/>
                    </a:lnTo>
                    <a:lnTo>
                      <a:pt x="0" y="31"/>
                    </a:lnTo>
                    <a:close/>
                  </a:path>
                </a:pathLst>
              </a:custGeom>
              <a:solidFill>
                <a:srgbClr val="000000"/>
              </a:solidFill>
              <a:ln w="9525">
                <a:noFill/>
                <a:round/>
                <a:headEnd/>
                <a:tailEnd/>
              </a:ln>
            </p:spPr>
            <p:txBody>
              <a:bodyPr/>
              <a:lstStyle/>
              <a:p>
                <a:endParaRPr lang="en-US" dirty="0"/>
              </a:p>
            </p:txBody>
          </p:sp>
          <p:sp>
            <p:nvSpPr>
              <p:cNvPr id="6245" name="Freeform 282"/>
              <p:cNvSpPr>
                <a:spLocks noChangeAspect="1"/>
              </p:cNvSpPr>
              <p:nvPr/>
            </p:nvSpPr>
            <p:spPr bwMode="auto">
              <a:xfrm>
                <a:off x="2487" y="2590"/>
                <a:ext cx="245" cy="35"/>
              </a:xfrm>
              <a:custGeom>
                <a:avLst/>
                <a:gdLst>
                  <a:gd name="T0" fmla="*/ 0 w 245"/>
                  <a:gd name="T1" fmla="*/ 22 h 35"/>
                  <a:gd name="T2" fmla="*/ 232 w 245"/>
                  <a:gd name="T3" fmla="*/ 22 h 35"/>
                  <a:gd name="T4" fmla="*/ 232 w 245"/>
                  <a:gd name="T5" fmla="*/ 0 h 35"/>
                  <a:gd name="T6" fmla="*/ 245 w 245"/>
                  <a:gd name="T7" fmla="*/ 0 h 35"/>
                  <a:gd name="T8" fmla="*/ 245 w 245"/>
                  <a:gd name="T9" fmla="*/ 26 h 35"/>
                  <a:gd name="T10" fmla="*/ 236 w 245"/>
                  <a:gd name="T11" fmla="*/ 35 h 35"/>
                  <a:gd name="T12" fmla="*/ 0 w 245"/>
                  <a:gd name="T13" fmla="*/ 35 h 35"/>
                  <a:gd name="T14" fmla="*/ 0 w 245"/>
                  <a:gd name="T15" fmla="*/ 22 h 35"/>
                  <a:gd name="T16" fmla="*/ 0 60000 65536"/>
                  <a:gd name="T17" fmla="*/ 0 60000 65536"/>
                  <a:gd name="T18" fmla="*/ 0 60000 65536"/>
                  <a:gd name="T19" fmla="*/ 0 60000 65536"/>
                  <a:gd name="T20" fmla="*/ 0 60000 65536"/>
                  <a:gd name="T21" fmla="*/ 0 60000 65536"/>
                  <a:gd name="T22" fmla="*/ 0 60000 65536"/>
                  <a:gd name="T23" fmla="*/ 0 60000 65536"/>
                  <a:gd name="T24" fmla="*/ 0 w 245"/>
                  <a:gd name="T25" fmla="*/ 0 h 35"/>
                  <a:gd name="T26" fmla="*/ 245 w 245"/>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5" h="35">
                    <a:moveTo>
                      <a:pt x="0" y="22"/>
                    </a:moveTo>
                    <a:lnTo>
                      <a:pt x="232" y="22"/>
                    </a:lnTo>
                    <a:lnTo>
                      <a:pt x="232" y="0"/>
                    </a:lnTo>
                    <a:lnTo>
                      <a:pt x="245" y="0"/>
                    </a:lnTo>
                    <a:lnTo>
                      <a:pt x="245" y="26"/>
                    </a:lnTo>
                    <a:lnTo>
                      <a:pt x="236" y="35"/>
                    </a:lnTo>
                    <a:lnTo>
                      <a:pt x="0" y="35"/>
                    </a:lnTo>
                    <a:lnTo>
                      <a:pt x="0" y="22"/>
                    </a:lnTo>
                    <a:close/>
                  </a:path>
                </a:pathLst>
              </a:custGeom>
              <a:solidFill>
                <a:srgbClr val="000000"/>
              </a:solidFill>
              <a:ln w="9525">
                <a:noFill/>
                <a:round/>
                <a:headEnd/>
                <a:tailEnd/>
              </a:ln>
            </p:spPr>
            <p:txBody>
              <a:bodyPr/>
              <a:lstStyle/>
              <a:p>
                <a:endParaRPr lang="en-US" dirty="0"/>
              </a:p>
            </p:txBody>
          </p:sp>
          <p:sp>
            <p:nvSpPr>
              <p:cNvPr id="6246" name="Freeform 283"/>
              <p:cNvSpPr>
                <a:spLocks noChangeAspect="1"/>
              </p:cNvSpPr>
              <p:nvPr/>
            </p:nvSpPr>
            <p:spPr bwMode="auto">
              <a:xfrm>
                <a:off x="2603" y="2550"/>
                <a:ext cx="206" cy="31"/>
              </a:xfrm>
              <a:custGeom>
                <a:avLst/>
                <a:gdLst>
                  <a:gd name="T0" fmla="*/ 0 w 206"/>
                  <a:gd name="T1" fmla="*/ 31 h 31"/>
                  <a:gd name="T2" fmla="*/ 0 w 206"/>
                  <a:gd name="T3" fmla="*/ 4 h 31"/>
                  <a:gd name="T4" fmla="*/ 4 w 206"/>
                  <a:gd name="T5" fmla="*/ 0 h 31"/>
                  <a:gd name="T6" fmla="*/ 206 w 206"/>
                  <a:gd name="T7" fmla="*/ 0 h 31"/>
                  <a:gd name="T8" fmla="*/ 206 w 206"/>
                  <a:gd name="T9" fmla="*/ 13 h 31"/>
                  <a:gd name="T10" fmla="*/ 13 w 206"/>
                  <a:gd name="T11" fmla="*/ 13 h 31"/>
                  <a:gd name="T12" fmla="*/ 13 w 206"/>
                  <a:gd name="T13" fmla="*/ 31 h 31"/>
                  <a:gd name="T14" fmla="*/ 0 w 206"/>
                  <a:gd name="T15" fmla="*/ 31 h 31"/>
                  <a:gd name="T16" fmla="*/ 0 60000 65536"/>
                  <a:gd name="T17" fmla="*/ 0 60000 65536"/>
                  <a:gd name="T18" fmla="*/ 0 60000 65536"/>
                  <a:gd name="T19" fmla="*/ 0 60000 65536"/>
                  <a:gd name="T20" fmla="*/ 0 60000 65536"/>
                  <a:gd name="T21" fmla="*/ 0 60000 65536"/>
                  <a:gd name="T22" fmla="*/ 0 60000 65536"/>
                  <a:gd name="T23" fmla="*/ 0 60000 65536"/>
                  <a:gd name="T24" fmla="*/ 0 w 206"/>
                  <a:gd name="T25" fmla="*/ 0 h 31"/>
                  <a:gd name="T26" fmla="*/ 206 w 206"/>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6" h="31">
                    <a:moveTo>
                      <a:pt x="0" y="31"/>
                    </a:moveTo>
                    <a:lnTo>
                      <a:pt x="0" y="4"/>
                    </a:lnTo>
                    <a:lnTo>
                      <a:pt x="4" y="0"/>
                    </a:lnTo>
                    <a:lnTo>
                      <a:pt x="206" y="0"/>
                    </a:lnTo>
                    <a:lnTo>
                      <a:pt x="206" y="13"/>
                    </a:lnTo>
                    <a:lnTo>
                      <a:pt x="13" y="13"/>
                    </a:lnTo>
                    <a:lnTo>
                      <a:pt x="13" y="31"/>
                    </a:lnTo>
                    <a:lnTo>
                      <a:pt x="0" y="31"/>
                    </a:lnTo>
                    <a:close/>
                  </a:path>
                </a:pathLst>
              </a:custGeom>
              <a:solidFill>
                <a:srgbClr val="000000"/>
              </a:solidFill>
              <a:ln w="9525">
                <a:noFill/>
                <a:round/>
                <a:headEnd/>
                <a:tailEnd/>
              </a:ln>
            </p:spPr>
            <p:txBody>
              <a:bodyPr/>
              <a:lstStyle/>
              <a:p>
                <a:endParaRPr lang="en-US" dirty="0"/>
              </a:p>
            </p:txBody>
          </p:sp>
          <p:sp>
            <p:nvSpPr>
              <p:cNvPr id="6247" name="Freeform 284"/>
              <p:cNvSpPr>
                <a:spLocks noChangeAspect="1"/>
              </p:cNvSpPr>
              <p:nvPr/>
            </p:nvSpPr>
            <p:spPr bwMode="auto">
              <a:xfrm>
                <a:off x="2930" y="1299"/>
                <a:ext cx="60" cy="76"/>
              </a:xfrm>
              <a:custGeom>
                <a:avLst/>
                <a:gdLst>
                  <a:gd name="T0" fmla="*/ 60 w 60"/>
                  <a:gd name="T1" fmla="*/ 14 h 76"/>
                  <a:gd name="T2" fmla="*/ 17 w 60"/>
                  <a:gd name="T3" fmla="*/ 14 h 76"/>
                  <a:gd name="T4" fmla="*/ 13 w 60"/>
                  <a:gd name="T5" fmla="*/ 76 h 76"/>
                  <a:gd name="T6" fmla="*/ 0 w 60"/>
                  <a:gd name="T7" fmla="*/ 76 h 76"/>
                  <a:gd name="T8" fmla="*/ 4 w 60"/>
                  <a:gd name="T9" fmla="*/ 9 h 76"/>
                  <a:gd name="T10" fmla="*/ 13 w 60"/>
                  <a:gd name="T11" fmla="*/ 0 h 76"/>
                  <a:gd name="T12" fmla="*/ 60 w 60"/>
                  <a:gd name="T13" fmla="*/ 0 h 76"/>
                  <a:gd name="T14" fmla="*/ 60 w 60"/>
                  <a:gd name="T15" fmla="*/ 14 h 76"/>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76"/>
                  <a:gd name="T26" fmla="*/ 60 w 60"/>
                  <a:gd name="T27" fmla="*/ 76 h 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76">
                    <a:moveTo>
                      <a:pt x="60" y="14"/>
                    </a:moveTo>
                    <a:lnTo>
                      <a:pt x="17" y="14"/>
                    </a:lnTo>
                    <a:lnTo>
                      <a:pt x="13" y="76"/>
                    </a:lnTo>
                    <a:lnTo>
                      <a:pt x="0" y="76"/>
                    </a:lnTo>
                    <a:lnTo>
                      <a:pt x="4" y="9"/>
                    </a:lnTo>
                    <a:lnTo>
                      <a:pt x="13" y="0"/>
                    </a:lnTo>
                    <a:lnTo>
                      <a:pt x="60" y="0"/>
                    </a:lnTo>
                    <a:lnTo>
                      <a:pt x="60" y="14"/>
                    </a:lnTo>
                    <a:close/>
                  </a:path>
                </a:pathLst>
              </a:custGeom>
              <a:solidFill>
                <a:srgbClr val="000000"/>
              </a:solidFill>
              <a:ln w="9525">
                <a:noFill/>
                <a:round/>
                <a:headEnd/>
                <a:tailEnd/>
              </a:ln>
            </p:spPr>
            <p:txBody>
              <a:bodyPr/>
              <a:lstStyle/>
              <a:p>
                <a:endParaRPr lang="en-US" dirty="0"/>
              </a:p>
            </p:txBody>
          </p:sp>
          <p:sp>
            <p:nvSpPr>
              <p:cNvPr id="6248" name="Freeform 285"/>
              <p:cNvSpPr>
                <a:spLocks noChangeAspect="1"/>
              </p:cNvSpPr>
              <p:nvPr/>
            </p:nvSpPr>
            <p:spPr bwMode="auto">
              <a:xfrm>
                <a:off x="2913" y="1388"/>
                <a:ext cx="111" cy="183"/>
              </a:xfrm>
              <a:custGeom>
                <a:avLst/>
                <a:gdLst>
                  <a:gd name="T0" fmla="*/ 47 w 111"/>
                  <a:gd name="T1" fmla="*/ 18 h 183"/>
                  <a:gd name="T2" fmla="*/ 13 w 111"/>
                  <a:gd name="T3" fmla="*/ 14 h 183"/>
                  <a:gd name="T4" fmla="*/ 13 w 111"/>
                  <a:gd name="T5" fmla="*/ 32 h 183"/>
                  <a:gd name="T6" fmla="*/ 64 w 111"/>
                  <a:gd name="T7" fmla="*/ 23 h 183"/>
                  <a:gd name="T8" fmla="*/ 103 w 111"/>
                  <a:gd name="T9" fmla="*/ 27 h 183"/>
                  <a:gd name="T10" fmla="*/ 107 w 111"/>
                  <a:gd name="T11" fmla="*/ 32 h 183"/>
                  <a:gd name="T12" fmla="*/ 103 w 111"/>
                  <a:gd name="T13" fmla="*/ 138 h 183"/>
                  <a:gd name="T14" fmla="*/ 111 w 111"/>
                  <a:gd name="T15" fmla="*/ 178 h 183"/>
                  <a:gd name="T16" fmla="*/ 107 w 111"/>
                  <a:gd name="T17" fmla="*/ 183 h 183"/>
                  <a:gd name="T18" fmla="*/ 77 w 111"/>
                  <a:gd name="T19" fmla="*/ 183 h 183"/>
                  <a:gd name="T20" fmla="*/ 77 w 111"/>
                  <a:gd name="T21" fmla="*/ 169 h 183"/>
                  <a:gd name="T22" fmla="*/ 99 w 111"/>
                  <a:gd name="T23" fmla="*/ 169 h 183"/>
                  <a:gd name="T24" fmla="*/ 90 w 111"/>
                  <a:gd name="T25" fmla="*/ 138 h 183"/>
                  <a:gd name="T26" fmla="*/ 94 w 111"/>
                  <a:gd name="T27" fmla="*/ 40 h 183"/>
                  <a:gd name="T28" fmla="*/ 64 w 111"/>
                  <a:gd name="T29" fmla="*/ 36 h 183"/>
                  <a:gd name="T30" fmla="*/ 8 w 111"/>
                  <a:gd name="T31" fmla="*/ 45 h 183"/>
                  <a:gd name="T32" fmla="*/ 0 w 111"/>
                  <a:gd name="T33" fmla="*/ 36 h 183"/>
                  <a:gd name="T34" fmla="*/ 0 w 111"/>
                  <a:gd name="T35" fmla="*/ 9 h 183"/>
                  <a:gd name="T36" fmla="*/ 8 w 111"/>
                  <a:gd name="T37" fmla="*/ 0 h 183"/>
                  <a:gd name="T38" fmla="*/ 47 w 111"/>
                  <a:gd name="T39" fmla="*/ 5 h 183"/>
                  <a:gd name="T40" fmla="*/ 47 w 111"/>
                  <a:gd name="T41" fmla="*/ 18 h 1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
                  <a:gd name="T64" fmla="*/ 0 h 183"/>
                  <a:gd name="T65" fmla="*/ 111 w 111"/>
                  <a:gd name="T66" fmla="*/ 183 h 18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 h="183">
                    <a:moveTo>
                      <a:pt x="47" y="18"/>
                    </a:moveTo>
                    <a:lnTo>
                      <a:pt x="13" y="14"/>
                    </a:lnTo>
                    <a:lnTo>
                      <a:pt x="13" y="32"/>
                    </a:lnTo>
                    <a:lnTo>
                      <a:pt x="64" y="23"/>
                    </a:lnTo>
                    <a:lnTo>
                      <a:pt x="103" y="27"/>
                    </a:lnTo>
                    <a:lnTo>
                      <a:pt x="107" y="32"/>
                    </a:lnTo>
                    <a:lnTo>
                      <a:pt x="103" y="138"/>
                    </a:lnTo>
                    <a:lnTo>
                      <a:pt x="111" y="178"/>
                    </a:lnTo>
                    <a:lnTo>
                      <a:pt x="107" y="183"/>
                    </a:lnTo>
                    <a:lnTo>
                      <a:pt x="77" y="183"/>
                    </a:lnTo>
                    <a:lnTo>
                      <a:pt x="77" y="169"/>
                    </a:lnTo>
                    <a:lnTo>
                      <a:pt x="99" y="169"/>
                    </a:lnTo>
                    <a:lnTo>
                      <a:pt x="90" y="138"/>
                    </a:lnTo>
                    <a:lnTo>
                      <a:pt x="94" y="40"/>
                    </a:lnTo>
                    <a:lnTo>
                      <a:pt x="64" y="36"/>
                    </a:lnTo>
                    <a:lnTo>
                      <a:pt x="8" y="45"/>
                    </a:lnTo>
                    <a:lnTo>
                      <a:pt x="0" y="36"/>
                    </a:lnTo>
                    <a:lnTo>
                      <a:pt x="0" y="9"/>
                    </a:lnTo>
                    <a:lnTo>
                      <a:pt x="8" y="0"/>
                    </a:lnTo>
                    <a:lnTo>
                      <a:pt x="47" y="5"/>
                    </a:lnTo>
                    <a:lnTo>
                      <a:pt x="47" y="18"/>
                    </a:lnTo>
                    <a:close/>
                  </a:path>
                </a:pathLst>
              </a:custGeom>
              <a:solidFill>
                <a:srgbClr val="000000"/>
              </a:solidFill>
              <a:ln w="9525">
                <a:noFill/>
                <a:round/>
                <a:headEnd/>
                <a:tailEnd/>
              </a:ln>
            </p:spPr>
            <p:txBody>
              <a:bodyPr/>
              <a:lstStyle/>
              <a:p>
                <a:endParaRPr lang="en-US" dirty="0"/>
              </a:p>
            </p:txBody>
          </p:sp>
          <p:sp>
            <p:nvSpPr>
              <p:cNvPr id="6249" name="Freeform 286"/>
              <p:cNvSpPr>
                <a:spLocks noChangeAspect="1"/>
              </p:cNvSpPr>
              <p:nvPr/>
            </p:nvSpPr>
            <p:spPr bwMode="auto">
              <a:xfrm>
                <a:off x="2951" y="1553"/>
                <a:ext cx="39" cy="18"/>
              </a:xfrm>
              <a:custGeom>
                <a:avLst/>
                <a:gdLst>
                  <a:gd name="T0" fmla="*/ 39 w 39"/>
                  <a:gd name="T1" fmla="*/ 18 h 18"/>
                  <a:gd name="T2" fmla="*/ 0 w 39"/>
                  <a:gd name="T3" fmla="*/ 13 h 18"/>
                  <a:gd name="T4" fmla="*/ 0 w 39"/>
                  <a:gd name="T5" fmla="*/ 0 h 18"/>
                  <a:gd name="T6" fmla="*/ 39 w 39"/>
                  <a:gd name="T7" fmla="*/ 4 h 18"/>
                  <a:gd name="T8" fmla="*/ 39 w 39"/>
                  <a:gd name="T9" fmla="*/ 18 h 18"/>
                  <a:gd name="T10" fmla="*/ 0 60000 65536"/>
                  <a:gd name="T11" fmla="*/ 0 60000 65536"/>
                  <a:gd name="T12" fmla="*/ 0 60000 65536"/>
                  <a:gd name="T13" fmla="*/ 0 60000 65536"/>
                  <a:gd name="T14" fmla="*/ 0 60000 65536"/>
                  <a:gd name="T15" fmla="*/ 0 w 39"/>
                  <a:gd name="T16" fmla="*/ 0 h 18"/>
                  <a:gd name="T17" fmla="*/ 39 w 39"/>
                  <a:gd name="T18" fmla="*/ 18 h 18"/>
                </a:gdLst>
                <a:ahLst/>
                <a:cxnLst>
                  <a:cxn ang="T10">
                    <a:pos x="T0" y="T1"/>
                  </a:cxn>
                  <a:cxn ang="T11">
                    <a:pos x="T2" y="T3"/>
                  </a:cxn>
                  <a:cxn ang="T12">
                    <a:pos x="T4" y="T5"/>
                  </a:cxn>
                  <a:cxn ang="T13">
                    <a:pos x="T6" y="T7"/>
                  </a:cxn>
                  <a:cxn ang="T14">
                    <a:pos x="T8" y="T9"/>
                  </a:cxn>
                </a:cxnLst>
                <a:rect l="T15" t="T16" r="T17" b="T18"/>
                <a:pathLst>
                  <a:path w="39" h="18">
                    <a:moveTo>
                      <a:pt x="39" y="18"/>
                    </a:moveTo>
                    <a:lnTo>
                      <a:pt x="0" y="13"/>
                    </a:lnTo>
                    <a:lnTo>
                      <a:pt x="0" y="0"/>
                    </a:lnTo>
                    <a:lnTo>
                      <a:pt x="39" y="4"/>
                    </a:lnTo>
                    <a:lnTo>
                      <a:pt x="39" y="18"/>
                    </a:lnTo>
                    <a:close/>
                  </a:path>
                </a:pathLst>
              </a:custGeom>
              <a:solidFill>
                <a:srgbClr val="000000"/>
              </a:solidFill>
              <a:ln w="9525">
                <a:noFill/>
                <a:round/>
                <a:headEnd/>
                <a:tailEnd/>
              </a:ln>
            </p:spPr>
            <p:txBody>
              <a:bodyPr/>
              <a:lstStyle/>
              <a:p>
                <a:endParaRPr lang="en-US" dirty="0"/>
              </a:p>
            </p:txBody>
          </p:sp>
          <p:sp>
            <p:nvSpPr>
              <p:cNvPr id="6250" name="Freeform 287"/>
              <p:cNvSpPr>
                <a:spLocks noChangeAspect="1"/>
              </p:cNvSpPr>
              <p:nvPr/>
            </p:nvSpPr>
            <p:spPr bwMode="auto">
              <a:xfrm>
                <a:off x="2973" y="1566"/>
                <a:ext cx="47" cy="18"/>
              </a:xfrm>
              <a:custGeom>
                <a:avLst/>
                <a:gdLst>
                  <a:gd name="T0" fmla="*/ 47 w 47"/>
                  <a:gd name="T1" fmla="*/ 18 h 18"/>
                  <a:gd name="T2" fmla="*/ 0 w 47"/>
                  <a:gd name="T3" fmla="*/ 14 h 18"/>
                  <a:gd name="T4" fmla="*/ 0 w 47"/>
                  <a:gd name="T5" fmla="*/ 0 h 18"/>
                  <a:gd name="T6" fmla="*/ 47 w 47"/>
                  <a:gd name="T7" fmla="*/ 5 h 18"/>
                  <a:gd name="T8" fmla="*/ 47 w 47"/>
                  <a:gd name="T9" fmla="*/ 18 h 18"/>
                  <a:gd name="T10" fmla="*/ 0 60000 65536"/>
                  <a:gd name="T11" fmla="*/ 0 60000 65536"/>
                  <a:gd name="T12" fmla="*/ 0 60000 65536"/>
                  <a:gd name="T13" fmla="*/ 0 60000 65536"/>
                  <a:gd name="T14" fmla="*/ 0 60000 65536"/>
                  <a:gd name="T15" fmla="*/ 0 w 47"/>
                  <a:gd name="T16" fmla="*/ 0 h 18"/>
                  <a:gd name="T17" fmla="*/ 47 w 47"/>
                  <a:gd name="T18" fmla="*/ 18 h 18"/>
                </a:gdLst>
                <a:ahLst/>
                <a:cxnLst>
                  <a:cxn ang="T10">
                    <a:pos x="T0" y="T1"/>
                  </a:cxn>
                  <a:cxn ang="T11">
                    <a:pos x="T2" y="T3"/>
                  </a:cxn>
                  <a:cxn ang="T12">
                    <a:pos x="T4" y="T5"/>
                  </a:cxn>
                  <a:cxn ang="T13">
                    <a:pos x="T6" y="T7"/>
                  </a:cxn>
                  <a:cxn ang="T14">
                    <a:pos x="T8" y="T9"/>
                  </a:cxn>
                </a:cxnLst>
                <a:rect l="T15" t="T16" r="T17" b="T18"/>
                <a:pathLst>
                  <a:path w="47" h="18">
                    <a:moveTo>
                      <a:pt x="47" y="18"/>
                    </a:moveTo>
                    <a:lnTo>
                      <a:pt x="0" y="14"/>
                    </a:lnTo>
                    <a:lnTo>
                      <a:pt x="0" y="0"/>
                    </a:lnTo>
                    <a:lnTo>
                      <a:pt x="47" y="5"/>
                    </a:lnTo>
                    <a:lnTo>
                      <a:pt x="47" y="18"/>
                    </a:lnTo>
                    <a:close/>
                  </a:path>
                </a:pathLst>
              </a:custGeom>
              <a:solidFill>
                <a:srgbClr val="000000"/>
              </a:solidFill>
              <a:ln w="9525">
                <a:noFill/>
                <a:round/>
                <a:headEnd/>
                <a:tailEnd/>
              </a:ln>
            </p:spPr>
            <p:txBody>
              <a:bodyPr/>
              <a:lstStyle/>
              <a:p>
                <a:endParaRPr lang="en-US" dirty="0"/>
              </a:p>
            </p:txBody>
          </p:sp>
          <p:sp>
            <p:nvSpPr>
              <p:cNvPr id="6251" name="Freeform 288"/>
              <p:cNvSpPr>
                <a:spLocks noChangeAspect="1"/>
              </p:cNvSpPr>
              <p:nvPr/>
            </p:nvSpPr>
            <p:spPr bwMode="auto">
              <a:xfrm>
                <a:off x="2947" y="1575"/>
                <a:ext cx="77" cy="129"/>
              </a:xfrm>
              <a:custGeom>
                <a:avLst/>
                <a:gdLst>
                  <a:gd name="T0" fmla="*/ 30 w 77"/>
                  <a:gd name="T1" fmla="*/ 0 h 129"/>
                  <a:gd name="T2" fmla="*/ 26 w 77"/>
                  <a:gd name="T3" fmla="*/ 14 h 129"/>
                  <a:gd name="T4" fmla="*/ 73 w 77"/>
                  <a:gd name="T5" fmla="*/ 14 h 129"/>
                  <a:gd name="T6" fmla="*/ 77 w 77"/>
                  <a:gd name="T7" fmla="*/ 18 h 129"/>
                  <a:gd name="T8" fmla="*/ 73 w 77"/>
                  <a:gd name="T9" fmla="*/ 125 h 129"/>
                  <a:gd name="T10" fmla="*/ 69 w 77"/>
                  <a:gd name="T11" fmla="*/ 129 h 129"/>
                  <a:gd name="T12" fmla="*/ 39 w 77"/>
                  <a:gd name="T13" fmla="*/ 129 h 129"/>
                  <a:gd name="T14" fmla="*/ 0 w 77"/>
                  <a:gd name="T15" fmla="*/ 125 h 129"/>
                  <a:gd name="T16" fmla="*/ 0 w 77"/>
                  <a:gd name="T17" fmla="*/ 111 h 129"/>
                  <a:gd name="T18" fmla="*/ 39 w 77"/>
                  <a:gd name="T19" fmla="*/ 116 h 129"/>
                  <a:gd name="T20" fmla="*/ 60 w 77"/>
                  <a:gd name="T21" fmla="*/ 116 h 129"/>
                  <a:gd name="T22" fmla="*/ 65 w 77"/>
                  <a:gd name="T23" fmla="*/ 27 h 129"/>
                  <a:gd name="T24" fmla="*/ 22 w 77"/>
                  <a:gd name="T25" fmla="*/ 27 h 129"/>
                  <a:gd name="T26" fmla="*/ 13 w 77"/>
                  <a:gd name="T27" fmla="*/ 18 h 129"/>
                  <a:gd name="T28" fmla="*/ 17 w 77"/>
                  <a:gd name="T29" fmla="*/ 0 h 129"/>
                  <a:gd name="T30" fmla="*/ 30 w 77"/>
                  <a:gd name="T31" fmla="*/ 0 h 12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7"/>
                  <a:gd name="T49" fmla="*/ 0 h 129"/>
                  <a:gd name="T50" fmla="*/ 77 w 77"/>
                  <a:gd name="T51" fmla="*/ 129 h 12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7" h="129">
                    <a:moveTo>
                      <a:pt x="30" y="0"/>
                    </a:moveTo>
                    <a:lnTo>
                      <a:pt x="26" y="14"/>
                    </a:lnTo>
                    <a:lnTo>
                      <a:pt x="73" y="14"/>
                    </a:lnTo>
                    <a:lnTo>
                      <a:pt x="77" y="18"/>
                    </a:lnTo>
                    <a:lnTo>
                      <a:pt x="73" y="125"/>
                    </a:lnTo>
                    <a:lnTo>
                      <a:pt x="69" y="129"/>
                    </a:lnTo>
                    <a:lnTo>
                      <a:pt x="39" y="129"/>
                    </a:lnTo>
                    <a:lnTo>
                      <a:pt x="0" y="125"/>
                    </a:lnTo>
                    <a:lnTo>
                      <a:pt x="0" y="111"/>
                    </a:lnTo>
                    <a:lnTo>
                      <a:pt x="39" y="116"/>
                    </a:lnTo>
                    <a:lnTo>
                      <a:pt x="60" y="116"/>
                    </a:lnTo>
                    <a:lnTo>
                      <a:pt x="65" y="27"/>
                    </a:lnTo>
                    <a:lnTo>
                      <a:pt x="22" y="27"/>
                    </a:lnTo>
                    <a:lnTo>
                      <a:pt x="13" y="18"/>
                    </a:lnTo>
                    <a:lnTo>
                      <a:pt x="17" y="0"/>
                    </a:lnTo>
                    <a:lnTo>
                      <a:pt x="30" y="0"/>
                    </a:lnTo>
                    <a:close/>
                  </a:path>
                </a:pathLst>
              </a:custGeom>
              <a:solidFill>
                <a:srgbClr val="000000"/>
              </a:solidFill>
              <a:ln w="9525">
                <a:noFill/>
                <a:round/>
                <a:headEnd/>
                <a:tailEnd/>
              </a:ln>
            </p:spPr>
            <p:txBody>
              <a:bodyPr/>
              <a:lstStyle/>
              <a:p>
                <a:endParaRPr lang="en-US" dirty="0"/>
              </a:p>
            </p:txBody>
          </p:sp>
          <p:sp>
            <p:nvSpPr>
              <p:cNvPr id="6252" name="Freeform 289"/>
              <p:cNvSpPr>
                <a:spLocks noChangeAspect="1"/>
              </p:cNvSpPr>
              <p:nvPr/>
            </p:nvSpPr>
            <p:spPr bwMode="auto">
              <a:xfrm>
                <a:off x="2934" y="1713"/>
                <a:ext cx="43" cy="116"/>
              </a:xfrm>
              <a:custGeom>
                <a:avLst/>
                <a:gdLst>
                  <a:gd name="T0" fmla="*/ 43 w 43"/>
                  <a:gd name="T1" fmla="*/ 14 h 116"/>
                  <a:gd name="T2" fmla="*/ 26 w 43"/>
                  <a:gd name="T3" fmla="*/ 14 h 116"/>
                  <a:gd name="T4" fmla="*/ 26 w 43"/>
                  <a:gd name="T5" fmla="*/ 111 h 116"/>
                  <a:gd name="T6" fmla="*/ 22 w 43"/>
                  <a:gd name="T7" fmla="*/ 116 h 116"/>
                  <a:gd name="T8" fmla="*/ 0 w 43"/>
                  <a:gd name="T9" fmla="*/ 116 h 116"/>
                  <a:gd name="T10" fmla="*/ 0 w 43"/>
                  <a:gd name="T11" fmla="*/ 103 h 116"/>
                  <a:gd name="T12" fmla="*/ 13 w 43"/>
                  <a:gd name="T13" fmla="*/ 103 h 116"/>
                  <a:gd name="T14" fmla="*/ 13 w 43"/>
                  <a:gd name="T15" fmla="*/ 9 h 116"/>
                  <a:gd name="T16" fmla="*/ 22 w 43"/>
                  <a:gd name="T17" fmla="*/ 0 h 116"/>
                  <a:gd name="T18" fmla="*/ 43 w 43"/>
                  <a:gd name="T19" fmla="*/ 0 h 116"/>
                  <a:gd name="T20" fmla="*/ 43 w 43"/>
                  <a:gd name="T21" fmla="*/ 14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
                  <a:gd name="T34" fmla="*/ 0 h 116"/>
                  <a:gd name="T35" fmla="*/ 43 w 43"/>
                  <a:gd name="T36" fmla="*/ 116 h 1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 h="116">
                    <a:moveTo>
                      <a:pt x="43" y="14"/>
                    </a:moveTo>
                    <a:lnTo>
                      <a:pt x="26" y="14"/>
                    </a:lnTo>
                    <a:lnTo>
                      <a:pt x="26" y="111"/>
                    </a:lnTo>
                    <a:lnTo>
                      <a:pt x="22" y="116"/>
                    </a:lnTo>
                    <a:lnTo>
                      <a:pt x="0" y="116"/>
                    </a:lnTo>
                    <a:lnTo>
                      <a:pt x="0" y="103"/>
                    </a:lnTo>
                    <a:lnTo>
                      <a:pt x="13" y="103"/>
                    </a:lnTo>
                    <a:lnTo>
                      <a:pt x="13" y="9"/>
                    </a:lnTo>
                    <a:lnTo>
                      <a:pt x="22" y="0"/>
                    </a:lnTo>
                    <a:lnTo>
                      <a:pt x="43" y="0"/>
                    </a:lnTo>
                    <a:lnTo>
                      <a:pt x="43" y="14"/>
                    </a:lnTo>
                    <a:close/>
                  </a:path>
                </a:pathLst>
              </a:custGeom>
              <a:solidFill>
                <a:srgbClr val="000000"/>
              </a:solidFill>
              <a:ln w="9525">
                <a:noFill/>
                <a:round/>
                <a:headEnd/>
                <a:tailEnd/>
              </a:ln>
            </p:spPr>
            <p:txBody>
              <a:bodyPr/>
              <a:lstStyle/>
              <a:p>
                <a:endParaRPr lang="en-US" dirty="0"/>
              </a:p>
            </p:txBody>
          </p:sp>
          <p:sp>
            <p:nvSpPr>
              <p:cNvPr id="6253" name="Freeform 290"/>
              <p:cNvSpPr>
                <a:spLocks noChangeAspect="1"/>
              </p:cNvSpPr>
              <p:nvPr/>
            </p:nvSpPr>
            <p:spPr bwMode="auto">
              <a:xfrm>
                <a:off x="2891" y="1366"/>
                <a:ext cx="35" cy="151"/>
              </a:xfrm>
              <a:custGeom>
                <a:avLst/>
                <a:gdLst>
                  <a:gd name="T0" fmla="*/ 17 w 35"/>
                  <a:gd name="T1" fmla="*/ 0 h 151"/>
                  <a:gd name="T2" fmla="*/ 13 w 35"/>
                  <a:gd name="T3" fmla="*/ 138 h 151"/>
                  <a:gd name="T4" fmla="*/ 35 w 35"/>
                  <a:gd name="T5" fmla="*/ 138 h 151"/>
                  <a:gd name="T6" fmla="*/ 35 w 35"/>
                  <a:gd name="T7" fmla="*/ 151 h 151"/>
                  <a:gd name="T8" fmla="*/ 9 w 35"/>
                  <a:gd name="T9" fmla="*/ 151 h 151"/>
                  <a:gd name="T10" fmla="*/ 0 w 35"/>
                  <a:gd name="T11" fmla="*/ 143 h 151"/>
                  <a:gd name="T12" fmla="*/ 4 w 35"/>
                  <a:gd name="T13" fmla="*/ 0 h 151"/>
                  <a:gd name="T14" fmla="*/ 17 w 35"/>
                  <a:gd name="T15" fmla="*/ 0 h 151"/>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51"/>
                  <a:gd name="T26" fmla="*/ 35 w 35"/>
                  <a:gd name="T27" fmla="*/ 151 h 1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51">
                    <a:moveTo>
                      <a:pt x="17" y="0"/>
                    </a:moveTo>
                    <a:lnTo>
                      <a:pt x="13" y="138"/>
                    </a:lnTo>
                    <a:lnTo>
                      <a:pt x="35" y="138"/>
                    </a:lnTo>
                    <a:lnTo>
                      <a:pt x="35" y="151"/>
                    </a:lnTo>
                    <a:lnTo>
                      <a:pt x="9" y="151"/>
                    </a:lnTo>
                    <a:lnTo>
                      <a:pt x="0" y="143"/>
                    </a:lnTo>
                    <a:lnTo>
                      <a:pt x="4" y="0"/>
                    </a:lnTo>
                    <a:lnTo>
                      <a:pt x="17" y="0"/>
                    </a:lnTo>
                    <a:close/>
                  </a:path>
                </a:pathLst>
              </a:custGeom>
              <a:solidFill>
                <a:srgbClr val="000000"/>
              </a:solidFill>
              <a:ln w="9525">
                <a:noFill/>
                <a:round/>
                <a:headEnd/>
                <a:tailEnd/>
              </a:ln>
            </p:spPr>
            <p:txBody>
              <a:bodyPr/>
              <a:lstStyle/>
              <a:p>
                <a:endParaRPr lang="en-US" dirty="0"/>
              </a:p>
            </p:txBody>
          </p:sp>
          <p:sp>
            <p:nvSpPr>
              <p:cNvPr id="6254" name="Freeform 291"/>
              <p:cNvSpPr>
                <a:spLocks noChangeAspect="1"/>
              </p:cNvSpPr>
              <p:nvPr/>
            </p:nvSpPr>
            <p:spPr bwMode="auto">
              <a:xfrm>
                <a:off x="2870" y="1526"/>
                <a:ext cx="68" cy="258"/>
              </a:xfrm>
              <a:custGeom>
                <a:avLst/>
                <a:gdLst>
                  <a:gd name="T0" fmla="*/ 0 w 68"/>
                  <a:gd name="T1" fmla="*/ 0 h 258"/>
                  <a:gd name="T2" fmla="*/ 56 w 68"/>
                  <a:gd name="T3" fmla="*/ 0 h 258"/>
                  <a:gd name="T4" fmla="*/ 60 w 68"/>
                  <a:gd name="T5" fmla="*/ 5 h 258"/>
                  <a:gd name="T6" fmla="*/ 51 w 68"/>
                  <a:gd name="T7" fmla="*/ 245 h 258"/>
                  <a:gd name="T8" fmla="*/ 68 w 68"/>
                  <a:gd name="T9" fmla="*/ 245 h 258"/>
                  <a:gd name="T10" fmla="*/ 68 w 68"/>
                  <a:gd name="T11" fmla="*/ 258 h 258"/>
                  <a:gd name="T12" fmla="*/ 47 w 68"/>
                  <a:gd name="T13" fmla="*/ 258 h 258"/>
                  <a:gd name="T14" fmla="*/ 38 w 68"/>
                  <a:gd name="T15" fmla="*/ 249 h 258"/>
                  <a:gd name="T16" fmla="*/ 47 w 68"/>
                  <a:gd name="T17" fmla="*/ 14 h 258"/>
                  <a:gd name="T18" fmla="*/ 0 w 68"/>
                  <a:gd name="T19" fmla="*/ 14 h 258"/>
                  <a:gd name="T20" fmla="*/ 0 w 68"/>
                  <a:gd name="T21" fmla="*/ 0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8"/>
                  <a:gd name="T34" fmla="*/ 0 h 258"/>
                  <a:gd name="T35" fmla="*/ 68 w 68"/>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8" h="258">
                    <a:moveTo>
                      <a:pt x="0" y="0"/>
                    </a:moveTo>
                    <a:lnTo>
                      <a:pt x="56" y="0"/>
                    </a:lnTo>
                    <a:lnTo>
                      <a:pt x="60" y="5"/>
                    </a:lnTo>
                    <a:lnTo>
                      <a:pt x="51" y="245"/>
                    </a:lnTo>
                    <a:lnTo>
                      <a:pt x="68" y="245"/>
                    </a:lnTo>
                    <a:lnTo>
                      <a:pt x="68" y="258"/>
                    </a:lnTo>
                    <a:lnTo>
                      <a:pt x="47" y="258"/>
                    </a:lnTo>
                    <a:lnTo>
                      <a:pt x="38" y="249"/>
                    </a:lnTo>
                    <a:lnTo>
                      <a:pt x="47" y="14"/>
                    </a:lnTo>
                    <a:lnTo>
                      <a:pt x="0" y="14"/>
                    </a:lnTo>
                    <a:lnTo>
                      <a:pt x="0" y="0"/>
                    </a:lnTo>
                    <a:close/>
                  </a:path>
                </a:pathLst>
              </a:custGeom>
              <a:solidFill>
                <a:srgbClr val="000000"/>
              </a:solidFill>
              <a:ln w="9525">
                <a:noFill/>
                <a:round/>
                <a:headEnd/>
                <a:tailEnd/>
              </a:ln>
            </p:spPr>
            <p:txBody>
              <a:bodyPr/>
              <a:lstStyle/>
              <a:p>
                <a:endParaRPr lang="en-US" dirty="0"/>
              </a:p>
            </p:txBody>
          </p:sp>
          <p:sp>
            <p:nvSpPr>
              <p:cNvPr id="6255" name="Freeform 292"/>
              <p:cNvSpPr>
                <a:spLocks noChangeAspect="1"/>
              </p:cNvSpPr>
              <p:nvPr/>
            </p:nvSpPr>
            <p:spPr bwMode="auto">
              <a:xfrm>
                <a:off x="2857" y="1273"/>
                <a:ext cx="43" cy="133"/>
              </a:xfrm>
              <a:custGeom>
                <a:avLst/>
                <a:gdLst>
                  <a:gd name="T0" fmla="*/ 17 w 43"/>
                  <a:gd name="T1" fmla="*/ 0 h 133"/>
                  <a:gd name="T2" fmla="*/ 13 w 43"/>
                  <a:gd name="T3" fmla="*/ 120 h 133"/>
                  <a:gd name="T4" fmla="*/ 43 w 43"/>
                  <a:gd name="T5" fmla="*/ 120 h 133"/>
                  <a:gd name="T6" fmla="*/ 43 w 43"/>
                  <a:gd name="T7" fmla="*/ 133 h 133"/>
                  <a:gd name="T8" fmla="*/ 8 w 43"/>
                  <a:gd name="T9" fmla="*/ 133 h 133"/>
                  <a:gd name="T10" fmla="*/ 0 w 43"/>
                  <a:gd name="T11" fmla="*/ 124 h 133"/>
                  <a:gd name="T12" fmla="*/ 4 w 43"/>
                  <a:gd name="T13" fmla="*/ 0 h 133"/>
                  <a:gd name="T14" fmla="*/ 17 w 43"/>
                  <a:gd name="T15" fmla="*/ 0 h 133"/>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3"/>
                  <a:gd name="T26" fmla="*/ 43 w 43"/>
                  <a:gd name="T27" fmla="*/ 133 h 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3">
                    <a:moveTo>
                      <a:pt x="17" y="0"/>
                    </a:moveTo>
                    <a:lnTo>
                      <a:pt x="13" y="120"/>
                    </a:lnTo>
                    <a:lnTo>
                      <a:pt x="43" y="120"/>
                    </a:lnTo>
                    <a:lnTo>
                      <a:pt x="43" y="133"/>
                    </a:lnTo>
                    <a:lnTo>
                      <a:pt x="8" y="133"/>
                    </a:lnTo>
                    <a:lnTo>
                      <a:pt x="0" y="124"/>
                    </a:lnTo>
                    <a:lnTo>
                      <a:pt x="4" y="0"/>
                    </a:lnTo>
                    <a:lnTo>
                      <a:pt x="17" y="0"/>
                    </a:lnTo>
                    <a:close/>
                  </a:path>
                </a:pathLst>
              </a:custGeom>
              <a:solidFill>
                <a:srgbClr val="000000"/>
              </a:solidFill>
              <a:ln w="9525">
                <a:noFill/>
                <a:round/>
                <a:headEnd/>
                <a:tailEnd/>
              </a:ln>
            </p:spPr>
            <p:txBody>
              <a:bodyPr/>
              <a:lstStyle/>
              <a:p>
                <a:endParaRPr lang="en-US" dirty="0"/>
              </a:p>
            </p:txBody>
          </p:sp>
          <p:sp>
            <p:nvSpPr>
              <p:cNvPr id="6256" name="Freeform 293"/>
              <p:cNvSpPr>
                <a:spLocks noChangeAspect="1"/>
              </p:cNvSpPr>
              <p:nvPr/>
            </p:nvSpPr>
            <p:spPr bwMode="auto">
              <a:xfrm>
                <a:off x="2831" y="1468"/>
                <a:ext cx="43" cy="138"/>
              </a:xfrm>
              <a:custGeom>
                <a:avLst/>
                <a:gdLst>
                  <a:gd name="T0" fmla="*/ 0 w 43"/>
                  <a:gd name="T1" fmla="*/ 0 h 138"/>
                  <a:gd name="T2" fmla="*/ 39 w 43"/>
                  <a:gd name="T3" fmla="*/ 0 h 138"/>
                  <a:gd name="T4" fmla="*/ 43 w 43"/>
                  <a:gd name="T5" fmla="*/ 5 h 138"/>
                  <a:gd name="T6" fmla="*/ 39 w 43"/>
                  <a:gd name="T7" fmla="*/ 138 h 138"/>
                  <a:gd name="T8" fmla="*/ 26 w 43"/>
                  <a:gd name="T9" fmla="*/ 138 h 138"/>
                  <a:gd name="T10" fmla="*/ 30 w 43"/>
                  <a:gd name="T11" fmla="*/ 14 h 138"/>
                  <a:gd name="T12" fmla="*/ 0 w 43"/>
                  <a:gd name="T13" fmla="*/ 14 h 138"/>
                  <a:gd name="T14" fmla="*/ 0 w 43"/>
                  <a:gd name="T15" fmla="*/ 0 h 138"/>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8"/>
                  <a:gd name="T26" fmla="*/ 43 w 43"/>
                  <a:gd name="T27" fmla="*/ 138 h 1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8">
                    <a:moveTo>
                      <a:pt x="0" y="0"/>
                    </a:moveTo>
                    <a:lnTo>
                      <a:pt x="39" y="0"/>
                    </a:lnTo>
                    <a:lnTo>
                      <a:pt x="43" y="5"/>
                    </a:lnTo>
                    <a:lnTo>
                      <a:pt x="39" y="138"/>
                    </a:lnTo>
                    <a:lnTo>
                      <a:pt x="26" y="138"/>
                    </a:lnTo>
                    <a:lnTo>
                      <a:pt x="30" y="14"/>
                    </a:lnTo>
                    <a:lnTo>
                      <a:pt x="0" y="14"/>
                    </a:lnTo>
                    <a:lnTo>
                      <a:pt x="0" y="0"/>
                    </a:lnTo>
                    <a:close/>
                  </a:path>
                </a:pathLst>
              </a:custGeom>
              <a:solidFill>
                <a:srgbClr val="000000"/>
              </a:solidFill>
              <a:ln w="9525">
                <a:noFill/>
                <a:round/>
                <a:headEnd/>
                <a:tailEnd/>
              </a:ln>
            </p:spPr>
            <p:txBody>
              <a:bodyPr/>
              <a:lstStyle/>
              <a:p>
                <a:endParaRPr lang="en-US" dirty="0"/>
              </a:p>
            </p:txBody>
          </p:sp>
          <p:sp>
            <p:nvSpPr>
              <p:cNvPr id="6257" name="Freeform 294"/>
              <p:cNvSpPr>
                <a:spLocks noChangeAspect="1"/>
              </p:cNvSpPr>
              <p:nvPr/>
            </p:nvSpPr>
            <p:spPr bwMode="auto">
              <a:xfrm>
                <a:off x="2827" y="1589"/>
                <a:ext cx="60" cy="115"/>
              </a:xfrm>
              <a:custGeom>
                <a:avLst/>
                <a:gdLst>
                  <a:gd name="T0" fmla="*/ 17 w 60"/>
                  <a:gd name="T1" fmla="*/ 0 h 115"/>
                  <a:gd name="T2" fmla="*/ 12 w 60"/>
                  <a:gd name="T3" fmla="*/ 80 h 115"/>
                  <a:gd name="T4" fmla="*/ 47 w 60"/>
                  <a:gd name="T5" fmla="*/ 80 h 115"/>
                  <a:gd name="T6" fmla="*/ 51 w 60"/>
                  <a:gd name="T7" fmla="*/ 84 h 115"/>
                  <a:gd name="T8" fmla="*/ 60 w 60"/>
                  <a:gd name="T9" fmla="*/ 115 h 115"/>
                  <a:gd name="T10" fmla="*/ 47 w 60"/>
                  <a:gd name="T11" fmla="*/ 115 h 115"/>
                  <a:gd name="T12" fmla="*/ 43 w 60"/>
                  <a:gd name="T13" fmla="*/ 93 h 115"/>
                  <a:gd name="T14" fmla="*/ 8 w 60"/>
                  <a:gd name="T15" fmla="*/ 93 h 115"/>
                  <a:gd name="T16" fmla="*/ 0 w 60"/>
                  <a:gd name="T17" fmla="*/ 84 h 115"/>
                  <a:gd name="T18" fmla="*/ 4 w 60"/>
                  <a:gd name="T19" fmla="*/ 0 h 115"/>
                  <a:gd name="T20" fmla="*/ 17 w 60"/>
                  <a:gd name="T21" fmla="*/ 0 h 1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115"/>
                  <a:gd name="T35" fmla="*/ 60 w 60"/>
                  <a:gd name="T36" fmla="*/ 115 h 1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115">
                    <a:moveTo>
                      <a:pt x="17" y="0"/>
                    </a:moveTo>
                    <a:lnTo>
                      <a:pt x="12" y="80"/>
                    </a:lnTo>
                    <a:lnTo>
                      <a:pt x="47" y="80"/>
                    </a:lnTo>
                    <a:lnTo>
                      <a:pt x="51" y="84"/>
                    </a:lnTo>
                    <a:lnTo>
                      <a:pt x="60" y="115"/>
                    </a:lnTo>
                    <a:lnTo>
                      <a:pt x="47" y="115"/>
                    </a:lnTo>
                    <a:lnTo>
                      <a:pt x="43" y="93"/>
                    </a:lnTo>
                    <a:lnTo>
                      <a:pt x="8" y="93"/>
                    </a:lnTo>
                    <a:lnTo>
                      <a:pt x="0" y="84"/>
                    </a:lnTo>
                    <a:lnTo>
                      <a:pt x="4" y="0"/>
                    </a:lnTo>
                    <a:lnTo>
                      <a:pt x="17" y="0"/>
                    </a:lnTo>
                    <a:close/>
                  </a:path>
                </a:pathLst>
              </a:custGeom>
              <a:solidFill>
                <a:srgbClr val="000000"/>
              </a:solidFill>
              <a:ln w="9525">
                <a:noFill/>
                <a:round/>
                <a:headEnd/>
                <a:tailEnd/>
              </a:ln>
            </p:spPr>
            <p:txBody>
              <a:bodyPr/>
              <a:lstStyle/>
              <a:p>
                <a:endParaRPr lang="en-US" dirty="0"/>
              </a:p>
            </p:txBody>
          </p:sp>
          <p:sp>
            <p:nvSpPr>
              <p:cNvPr id="6258" name="Freeform 295"/>
              <p:cNvSpPr>
                <a:spLocks noChangeAspect="1"/>
              </p:cNvSpPr>
              <p:nvPr/>
            </p:nvSpPr>
            <p:spPr bwMode="auto">
              <a:xfrm>
                <a:off x="2792" y="1691"/>
                <a:ext cx="82" cy="173"/>
              </a:xfrm>
              <a:custGeom>
                <a:avLst/>
                <a:gdLst>
                  <a:gd name="T0" fmla="*/ 82 w 82"/>
                  <a:gd name="T1" fmla="*/ 18 h 173"/>
                  <a:gd name="T2" fmla="*/ 47 w 82"/>
                  <a:gd name="T3" fmla="*/ 13 h 173"/>
                  <a:gd name="T4" fmla="*/ 43 w 82"/>
                  <a:gd name="T5" fmla="*/ 169 h 173"/>
                  <a:gd name="T6" fmla="*/ 39 w 82"/>
                  <a:gd name="T7" fmla="*/ 173 h 173"/>
                  <a:gd name="T8" fmla="*/ 0 w 82"/>
                  <a:gd name="T9" fmla="*/ 173 h 173"/>
                  <a:gd name="T10" fmla="*/ 0 w 82"/>
                  <a:gd name="T11" fmla="*/ 160 h 173"/>
                  <a:gd name="T12" fmla="*/ 30 w 82"/>
                  <a:gd name="T13" fmla="*/ 160 h 173"/>
                  <a:gd name="T14" fmla="*/ 35 w 82"/>
                  <a:gd name="T15" fmla="*/ 9 h 173"/>
                  <a:gd name="T16" fmla="*/ 43 w 82"/>
                  <a:gd name="T17" fmla="*/ 0 h 173"/>
                  <a:gd name="T18" fmla="*/ 82 w 82"/>
                  <a:gd name="T19" fmla="*/ 4 h 173"/>
                  <a:gd name="T20" fmla="*/ 82 w 82"/>
                  <a:gd name="T21" fmla="*/ 18 h 1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173"/>
                  <a:gd name="T35" fmla="*/ 82 w 82"/>
                  <a:gd name="T36" fmla="*/ 173 h 1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173">
                    <a:moveTo>
                      <a:pt x="82" y="18"/>
                    </a:moveTo>
                    <a:lnTo>
                      <a:pt x="47" y="13"/>
                    </a:lnTo>
                    <a:lnTo>
                      <a:pt x="43" y="169"/>
                    </a:lnTo>
                    <a:lnTo>
                      <a:pt x="39" y="173"/>
                    </a:lnTo>
                    <a:lnTo>
                      <a:pt x="0" y="173"/>
                    </a:lnTo>
                    <a:lnTo>
                      <a:pt x="0" y="160"/>
                    </a:lnTo>
                    <a:lnTo>
                      <a:pt x="30" y="160"/>
                    </a:lnTo>
                    <a:lnTo>
                      <a:pt x="35" y="9"/>
                    </a:lnTo>
                    <a:lnTo>
                      <a:pt x="43" y="0"/>
                    </a:lnTo>
                    <a:lnTo>
                      <a:pt x="82" y="4"/>
                    </a:lnTo>
                    <a:lnTo>
                      <a:pt x="82" y="18"/>
                    </a:lnTo>
                    <a:close/>
                  </a:path>
                </a:pathLst>
              </a:custGeom>
              <a:solidFill>
                <a:srgbClr val="000000"/>
              </a:solidFill>
              <a:ln w="9525">
                <a:noFill/>
                <a:round/>
                <a:headEnd/>
                <a:tailEnd/>
              </a:ln>
            </p:spPr>
            <p:txBody>
              <a:bodyPr/>
              <a:lstStyle/>
              <a:p>
                <a:endParaRPr lang="en-US" dirty="0"/>
              </a:p>
            </p:txBody>
          </p:sp>
          <p:sp>
            <p:nvSpPr>
              <p:cNvPr id="6259" name="Freeform 296"/>
              <p:cNvSpPr>
                <a:spLocks noChangeAspect="1"/>
              </p:cNvSpPr>
              <p:nvPr/>
            </p:nvSpPr>
            <p:spPr bwMode="auto">
              <a:xfrm>
                <a:off x="2861" y="1731"/>
                <a:ext cx="34" cy="111"/>
              </a:xfrm>
              <a:custGeom>
                <a:avLst/>
                <a:gdLst>
                  <a:gd name="T0" fmla="*/ 17 w 34"/>
                  <a:gd name="T1" fmla="*/ 0 h 111"/>
                  <a:gd name="T2" fmla="*/ 13 w 34"/>
                  <a:gd name="T3" fmla="*/ 98 h 111"/>
                  <a:gd name="T4" fmla="*/ 34 w 34"/>
                  <a:gd name="T5" fmla="*/ 98 h 111"/>
                  <a:gd name="T6" fmla="*/ 34 w 34"/>
                  <a:gd name="T7" fmla="*/ 111 h 111"/>
                  <a:gd name="T8" fmla="*/ 9 w 34"/>
                  <a:gd name="T9" fmla="*/ 111 h 111"/>
                  <a:gd name="T10" fmla="*/ 0 w 34"/>
                  <a:gd name="T11" fmla="*/ 102 h 111"/>
                  <a:gd name="T12" fmla="*/ 4 w 34"/>
                  <a:gd name="T13" fmla="*/ 0 h 111"/>
                  <a:gd name="T14" fmla="*/ 17 w 34"/>
                  <a:gd name="T15" fmla="*/ 0 h 111"/>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11"/>
                  <a:gd name="T26" fmla="*/ 34 w 34"/>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11">
                    <a:moveTo>
                      <a:pt x="17" y="0"/>
                    </a:moveTo>
                    <a:lnTo>
                      <a:pt x="13" y="98"/>
                    </a:lnTo>
                    <a:lnTo>
                      <a:pt x="34" y="98"/>
                    </a:lnTo>
                    <a:lnTo>
                      <a:pt x="34" y="111"/>
                    </a:lnTo>
                    <a:lnTo>
                      <a:pt x="9" y="111"/>
                    </a:lnTo>
                    <a:lnTo>
                      <a:pt x="0" y="102"/>
                    </a:lnTo>
                    <a:lnTo>
                      <a:pt x="4" y="0"/>
                    </a:lnTo>
                    <a:lnTo>
                      <a:pt x="17" y="0"/>
                    </a:lnTo>
                    <a:close/>
                  </a:path>
                </a:pathLst>
              </a:custGeom>
              <a:solidFill>
                <a:srgbClr val="000000"/>
              </a:solidFill>
              <a:ln w="9525">
                <a:noFill/>
                <a:round/>
                <a:headEnd/>
                <a:tailEnd/>
              </a:ln>
            </p:spPr>
            <p:txBody>
              <a:bodyPr/>
              <a:lstStyle/>
              <a:p>
                <a:endParaRPr lang="en-US" dirty="0"/>
              </a:p>
            </p:txBody>
          </p:sp>
          <p:sp>
            <p:nvSpPr>
              <p:cNvPr id="6260" name="Freeform 297"/>
              <p:cNvSpPr>
                <a:spLocks noChangeAspect="1"/>
              </p:cNvSpPr>
              <p:nvPr/>
            </p:nvSpPr>
            <p:spPr bwMode="auto">
              <a:xfrm>
                <a:off x="2771" y="1290"/>
                <a:ext cx="68" cy="259"/>
              </a:xfrm>
              <a:custGeom>
                <a:avLst/>
                <a:gdLst>
                  <a:gd name="T0" fmla="*/ 0 w 68"/>
                  <a:gd name="T1" fmla="*/ 0 h 259"/>
                  <a:gd name="T2" fmla="*/ 47 w 68"/>
                  <a:gd name="T3" fmla="*/ 0 h 259"/>
                  <a:gd name="T4" fmla="*/ 51 w 68"/>
                  <a:gd name="T5" fmla="*/ 5 h 259"/>
                  <a:gd name="T6" fmla="*/ 47 w 68"/>
                  <a:gd name="T7" fmla="*/ 245 h 259"/>
                  <a:gd name="T8" fmla="*/ 68 w 68"/>
                  <a:gd name="T9" fmla="*/ 245 h 259"/>
                  <a:gd name="T10" fmla="*/ 68 w 68"/>
                  <a:gd name="T11" fmla="*/ 259 h 259"/>
                  <a:gd name="T12" fmla="*/ 43 w 68"/>
                  <a:gd name="T13" fmla="*/ 259 h 259"/>
                  <a:gd name="T14" fmla="*/ 34 w 68"/>
                  <a:gd name="T15" fmla="*/ 250 h 259"/>
                  <a:gd name="T16" fmla="*/ 38 w 68"/>
                  <a:gd name="T17" fmla="*/ 14 h 259"/>
                  <a:gd name="T18" fmla="*/ 0 w 68"/>
                  <a:gd name="T19" fmla="*/ 14 h 259"/>
                  <a:gd name="T20" fmla="*/ 0 w 68"/>
                  <a:gd name="T21" fmla="*/ 0 h 2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8"/>
                  <a:gd name="T34" fmla="*/ 0 h 259"/>
                  <a:gd name="T35" fmla="*/ 68 w 68"/>
                  <a:gd name="T36" fmla="*/ 259 h 2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8" h="259">
                    <a:moveTo>
                      <a:pt x="0" y="0"/>
                    </a:moveTo>
                    <a:lnTo>
                      <a:pt x="47" y="0"/>
                    </a:lnTo>
                    <a:lnTo>
                      <a:pt x="51" y="5"/>
                    </a:lnTo>
                    <a:lnTo>
                      <a:pt x="47" y="245"/>
                    </a:lnTo>
                    <a:lnTo>
                      <a:pt x="68" y="245"/>
                    </a:lnTo>
                    <a:lnTo>
                      <a:pt x="68" y="259"/>
                    </a:lnTo>
                    <a:lnTo>
                      <a:pt x="43" y="259"/>
                    </a:lnTo>
                    <a:lnTo>
                      <a:pt x="34" y="250"/>
                    </a:lnTo>
                    <a:lnTo>
                      <a:pt x="38" y="14"/>
                    </a:lnTo>
                    <a:lnTo>
                      <a:pt x="0" y="14"/>
                    </a:lnTo>
                    <a:lnTo>
                      <a:pt x="0" y="0"/>
                    </a:lnTo>
                    <a:close/>
                  </a:path>
                </a:pathLst>
              </a:custGeom>
              <a:solidFill>
                <a:srgbClr val="000000"/>
              </a:solidFill>
              <a:ln w="9525">
                <a:noFill/>
                <a:round/>
                <a:headEnd/>
                <a:tailEnd/>
              </a:ln>
            </p:spPr>
            <p:txBody>
              <a:bodyPr/>
              <a:lstStyle/>
              <a:p>
                <a:endParaRPr lang="en-US" dirty="0"/>
              </a:p>
            </p:txBody>
          </p:sp>
          <p:sp>
            <p:nvSpPr>
              <p:cNvPr id="6261" name="Freeform 298"/>
              <p:cNvSpPr>
                <a:spLocks noChangeAspect="1"/>
              </p:cNvSpPr>
              <p:nvPr/>
            </p:nvSpPr>
            <p:spPr bwMode="auto">
              <a:xfrm>
                <a:off x="2749" y="1326"/>
                <a:ext cx="39" cy="98"/>
              </a:xfrm>
              <a:custGeom>
                <a:avLst/>
                <a:gdLst>
                  <a:gd name="T0" fmla="*/ 39 w 39"/>
                  <a:gd name="T1" fmla="*/ 13 h 98"/>
                  <a:gd name="T2" fmla="*/ 17 w 39"/>
                  <a:gd name="T3" fmla="*/ 13 h 98"/>
                  <a:gd name="T4" fmla="*/ 13 w 39"/>
                  <a:gd name="T5" fmla="*/ 98 h 98"/>
                  <a:gd name="T6" fmla="*/ 0 w 39"/>
                  <a:gd name="T7" fmla="*/ 98 h 98"/>
                  <a:gd name="T8" fmla="*/ 4 w 39"/>
                  <a:gd name="T9" fmla="*/ 9 h 98"/>
                  <a:gd name="T10" fmla="*/ 13 w 39"/>
                  <a:gd name="T11" fmla="*/ 0 h 98"/>
                  <a:gd name="T12" fmla="*/ 39 w 39"/>
                  <a:gd name="T13" fmla="*/ 0 h 98"/>
                  <a:gd name="T14" fmla="*/ 39 w 39"/>
                  <a:gd name="T15" fmla="*/ 13 h 98"/>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98"/>
                  <a:gd name="T26" fmla="*/ 39 w 39"/>
                  <a:gd name="T27" fmla="*/ 98 h 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98">
                    <a:moveTo>
                      <a:pt x="39" y="13"/>
                    </a:moveTo>
                    <a:lnTo>
                      <a:pt x="17" y="13"/>
                    </a:lnTo>
                    <a:lnTo>
                      <a:pt x="13" y="98"/>
                    </a:lnTo>
                    <a:lnTo>
                      <a:pt x="0" y="98"/>
                    </a:lnTo>
                    <a:lnTo>
                      <a:pt x="4" y="9"/>
                    </a:lnTo>
                    <a:lnTo>
                      <a:pt x="13" y="0"/>
                    </a:lnTo>
                    <a:lnTo>
                      <a:pt x="39" y="0"/>
                    </a:lnTo>
                    <a:lnTo>
                      <a:pt x="39" y="13"/>
                    </a:lnTo>
                    <a:close/>
                  </a:path>
                </a:pathLst>
              </a:custGeom>
              <a:solidFill>
                <a:srgbClr val="000000"/>
              </a:solidFill>
              <a:ln w="9525">
                <a:noFill/>
                <a:round/>
                <a:headEnd/>
                <a:tailEnd/>
              </a:ln>
            </p:spPr>
            <p:txBody>
              <a:bodyPr/>
              <a:lstStyle/>
              <a:p>
                <a:endParaRPr lang="en-US" dirty="0"/>
              </a:p>
            </p:txBody>
          </p:sp>
          <p:sp>
            <p:nvSpPr>
              <p:cNvPr id="6262" name="Freeform 299"/>
              <p:cNvSpPr>
                <a:spLocks noChangeAspect="1"/>
              </p:cNvSpPr>
              <p:nvPr/>
            </p:nvSpPr>
            <p:spPr bwMode="auto">
              <a:xfrm>
                <a:off x="2749" y="1468"/>
                <a:ext cx="39" cy="85"/>
              </a:xfrm>
              <a:custGeom>
                <a:avLst/>
                <a:gdLst>
                  <a:gd name="T0" fmla="*/ 0 w 39"/>
                  <a:gd name="T1" fmla="*/ 0 h 85"/>
                  <a:gd name="T2" fmla="*/ 35 w 39"/>
                  <a:gd name="T3" fmla="*/ 0 h 85"/>
                  <a:gd name="T4" fmla="*/ 39 w 39"/>
                  <a:gd name="T5" fmla="*/ 5 h 85"/>
                  <a:gd name="T6" fmla="*/ 39 w 39"/>
                  <a:gd name="T7" fmla="*/ 85 h 85"/>
                  <a:gd name="T8" fmla="*/ 26 w 39"/>
                  <a:gd name="T9" fmla="*/ 85 h 85"/>
                  <a:gd name="T10" fmla="*/ 26 w 39"/>
                  <a:gd name="T11" fmla="*/ 14 h 85"/>
                  <a:gd name="T12" fmla="*/ 0 w 39"/>
                  <a:gd name="T13" fmla="*/ 14 h 85"/>
                  <a:gd name="T14" fmla="*/ 0 w 39"/>
                  <a:gd name="T15" fmla="*/ 0 h 85"/>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85"/>
                  <a:gd name="T26" fmla="*/ 39 w 39"/>
                  <a:gd name="T27" fmla="*/ 85 h 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85">
                    <a:moveTo>
                      <a:pt x="0" y="0"/>
                    </a:moveTo>
                    <a:lnTo>
                      <a:pt x="35" y="0"/>
                    </a:lnTo>
                    <a:lnTo>
                      <a:pt x="39" y="5"/>
                    </a:lnTo>
                    <a:lnTo>
                      <a:pt x="39" y="85"/>
                    </a:lnTo>
                    <a:lnTo>
                      <a:pt x="26" y="85"/>
                    </a:lnTo>
                    <a:lnTo>
                      <a:pt x="26" y="14"/>
                    </a:lnTo>
                    <a:lnTo>
                      <a:pt x="0" y="14"/>
                    </a:lnTo>
                    <a:lnTo>
                      <a:pt x="0" y="0"/>
                    </a:lnTo>
                    <a:close/>
                  </a:path>
                </a:pathLst>
              </a:custGeom>
              <a:solidFill>
                <a:srgbClr val="000000"/>
              </a:solidFill>
              <a:ln w="9525">
                <a:noFill/>
                <a:round/>
                <a:headEnd/>
                <a:tailEnd/>
              </a:ln>
            </p:spPr>
            <p:txBody>
              <a:bodyPr/>
              <a:lstStyle/>
              <a:p>
                <a:endParaRPr lang="en-US" dirty="0"/>
              </a:p>
            </p:txBody>
          </p:sp>
          <p:sp>
            <p:nvSpPr>
              <p:cNvPr id="6263" name="Freeform 300"/>
              <p:cNvSpPr>
                <a:spLocks noChangeAspect="1"/>
              </p:cNvSpPr>
              <p:nvPr/>
            </p:nvSpPr>
            <p:spPr bwMode="auto">
              <a:xfrm>
                <a:off x="2732" y="1633"/>
                <a:ext cx="60" cy="107"/>
              </a:xfrm>
              <a:custGeom>
                <a:avLst/>
                <a:gdLst>
                  <a:gd name="T0" fmla="*/ 0 w 60"/>
                  <a:gd name="T1" fmla="*/ 0 h 107"/>
                  <a:gd name="T2" fmla="*/ 56 w 60"/>
                  <a:gd name="T3" fmla="*/ 0 h 107"/>
                  <a:gd name="T4" fmla="*/ 60 w 60"/>
                  <a:gd name="T5" fmla="*/ 5 h 107"/>
                  <a:gd name="T6" fmla="*/ 60 w 60"/>
                  <a:gd name="T7" fmla="*/ 102 h 107"/>
                  <a:gd name="T8" fmla="*/ 56 w 60"/>
                  <a:gd name="T9" fmla="*/ 107 h 107"/>
                  <a:gd name="T10" fmla="*/ 26 w 60"/>
                  <a:gd name="T11" fmla="*/ 107 h 107"/>
                  <a:gd name="T12" fmla="*/ 26 w 60"/>
                  <a:gd name="T13" fmla="*/ 94 h 107"/>
                  <a:gd name="T14" fmla="*/ 47 w 60"/>
                  <a:gd name="T15" fmla="*/ 94 h 107"/>
                  <a:gd name="T16" fmla="*/ 47 w 60"/>
                  <a:gd name="T17" fmla="*/ 13 h 107"/>
                  <a:gd name="T18" fmla="*/ 0 w 60"/>
                  <a:gd name="T19" fmla="*/ 13 h 107"/>
                  <a:gd name="T20" fmla="*/ 0 w 60"/>
                  <a:gd name="T21" fmla="*/ 0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107"/>
                  <a:gd name="T35" fmla="*/ 60 w 60"/>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107">
                    <a:moveTo>
                      <a:pt x="0" y="0"/>
                    </a:moveTo>
                    <a:lnTo>
                      <a:pt x="56" y="0"/>
                    </a:lnTo>
                    <a:lnTo>
                      <a:pt x="60" y="5"/>
                    </a:lnTo>
                    <a:lnTo>
                      <a:pt x="60" y="102"/>
                    </a:lnTo>
                    <a:lnTo>
                      <a:pt x="56" y="107"/>
                    </a:lnTo>
                    <a:lnTo>
                      <a:pt x="26" y="107"/>
                    </a:lnTo>
                    <a:lnTo>
                      <a:pt x="26" y="94"/>
                    </a:lnTo>
                    <a:lnTo>
                      <a:pt x="47" y="94"/>
                    </a:lnTo>
                    <a:lnTo>
                      <a:pt x="47" y="13"/>
                    </a:lnTo>
                    <a:lnTo>
                      <a:pt x="0" y="13"/>
                    </a:lnTo>
                    <a:lnTo>
                      <a:pt x="0" y="0"/>
                    </a:lnTo>
                    <a:close/>
                  </a:path>
                </a:pathLst>
              </a:custGeom>
              <a:solidFill>
                <a:srgbClr val="000000"/>
              </a:solidFill>
              <a:ln w="9525">
                <a:noFill/>
                <a:round/>
                <a:headEnd/>
                <a:tailEnd/>
              </a:ln>
            </p:spPr>
            <p:txBody>
              <a:bodyPr/>
              <a:lstStyle/>
              <a:p>
                <a:endParaRPr lang="en-US" dirty="0"/>
              </a:p>
            </p:txBody>
          </p:sp>
          <p:sp>
            <p:nvSpPr>
              <p:cNvPr id="6264" name="Freeform 301"/>
              <p:cNvSpPr>
                <a:spLocks noChangeAspect="1"/>
              </p:cNvSpPr>
              <p:nvPr/>
            </p:nvSpPr>
            <p:spPr bwMode="auto">
              <a:xfrm>
                <a:off x="2784" y="1753"/>
                <a:ext cx="34" cy="27"/>
              </a:xfrm>
              <a:custGeom>
                <a:avLst/>
                <a:gdLst>
                  <a:gd name="T0" fmla="*/ 34 w 34"/>
                  <a:gd name="T1" fmla="*/ 9 h 27"/>
                  <a:gd name="T2" fmla="*/ 25 w 34"/>
                  <a:gd name="T3" fmla="*/ 18 h 27"/>
                  <a:gd name="T4" fmla="*/ 25 w 34"/>
                  <a:gd name="T5" fmla="*/ 22 h 27"/>
                  <a:gd name="T6" fmla="*/ 21 w 34"/>
                  <a:gd name="T7" fmla="*/ 27 h 27"/>
                  <a:gd name="T8" fmla="*/ 0 w 34"/>
                  <a:gd name="T9" fmla="*/ 27 h 27"/>
                  <a:gd name="T10" fmla="*/ 0 w 34"/>
                  <a:gd name="T11" fmla="*/ 14 h 27"/>
                  <a:gd name="T12" fmla="*/ 12 w 34"/>
                  <a:gd name="T13" fmla="*/ 14 h 27"/>
                  <a:gd name="T14" fmla="*/ 12 w 34"/>
                  <a:gd name="T15" fmla="*/ 14 h 27"/>
                  <a:gd name="T16" fmla="*/ 17 w 34"/>
                  <a:gd name="T17" fmla="*/ 9 h 27"/>
                  <a:gd name="T18" fmla="*/ 25 w 34"/>
                  <a:gd name="T19" fmla="*/ 0 h 27"/>
                  <a:gd name="T20" fmla="*/ 34 w 34"/>
                  <a:gd name="T21" fmla="*/ 9 h 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27"/>
                  <a:gd name="T35" fmla="*/ 34 w 34"/>
                  <a:gd name="T36" fmla="*/ 27 h 2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27">
                    <a:moveTo>
                      <a:pt x="34" y="9"/>
                    </a:moveTo>
                    <a:lnTo>
                      <a:pt x="25" y="18"/>
                    </a:lnTo>
                    <a:lnTo>
                      <a:pt x="25" y="22"/>
                    </a:lnTo>
                    <a:lnTo>
                      <a:pt x="21" y="27"/>
                    </a:lnTo>
                    <a:lnTo>
                      <a:pt x="0" y="27"/>
                    </a:lnTo>
                    <a:lnTo>
                      <a:pt x="0" y="14"/>
                    </a:lnTo>
                    <a:lnTo>
                      <a:pt x="12" y="14"/>
                    </a:lnTo>
                    <a:lnTo>
                      <a:pt x="17" y="9"/>
                    </a:lnTo>
                    <a:lnTo>
                      <a:pt x="25" y="0"/>
                    </a:lnTo>
                    <a:lnTo>
                      <a:pt x="34" y="9"/>
                    </a:lnTo>
                    <a:close/>
                  </a:path>
                </a:pathLst>
              </a:custGeom>
              <a:solidFill>
                <a:srgbClr val="000000"/>
              </a:solidFill>
              <a:ln w="9525">
                <a:noFill/>
                <a:round/>
                <a:headEnd/>
                <a:tailEnd/>
              </a:ln>
            </p:spPr>
            <p:txBody>
              <a:bodyPr/>
              <a:lstStyle/>
              <a:p>
                <a:endParaRPr lang="en-US" dirty="0"/>
              </a:p>
            </p:txBody>
          </p:sp>
          <p:sp>
            <p:nvSpPr>
              <p:cNvPr id="6265" name="Freeform 302"/>
              <p:cNvSpPr>
                <a:spLocks noChangeAspect="1"/>
              </p:cNvSpPr>
              <p:nvPr/>
            </p:nvSpPr>
            <p:spPr bwMode="auto">
              <a:xfrm>
                <a:off x="2736" y="1571"/>
                <a:ext cx="78" cy="35"/>
              </a:xfrm>
              <a:custGeom>
                <a:avLst/>
                <a:gdLst>
                  <a:gd name="T0" fmla="*/ 73 w 78"/>
                  <a:gd name="T1" fmla="*/ 13 h 35"/>
                  <a:gd name="T2" fmla="*/ 52 w 78"/>
                  <a:gd name="T3" fmla="*/ 13 h 35"/>
                  <a:gd name="T4" fmla="*/ 52 w 78"/>
                  <a:gd name="T5" fmla="*/ 18 h 35"/>
                  <a:gd name="T6" fmla="*/ 73 w 78"/>
                  <a:gd name="T7" fmla="*/ 18 h 35"/>
                  <a:gd name="T8" fmla="*/ 78 w 78"/>
                  <a:gd name="T9" fmla="*/ 22 h 35"/>
                  <a:gd name="T10" fmla="*/ 78 w 78"/>
                  <a:gd name="T11" fmla="*/ 31 h 35"/>
                  <a:gd name="T12" fmla="*/ 73 w 78"/>
                  <a:gd name="T13" fmla="*/ 35 h 35"/>
                  <a:gd name="T14" fmla="*/ 0 w 78"/>
                  <a:gd name="T15" fmla="*/ 35 h 35"/>
                  <a:gd name="T16" fmla="*/ 0 w 78"/>
                  <a:gd name="T17" fmla="*/ 22 h 35"/>
                  <a:gd name="T18" fmla="*/ 65 w 78"/>
                  <a:gd name="T19" fmla="*/ 22 h 35"/>
                  <a:gd name="T20" fmla="*/ 65 w 78"/>
                  <a:gd name="T21" fmla="*/ 31 h 35"/>
                  <a:gd name="T22" fmla="*/ 48 w 78"/>
                  <a:gd name="T23" fmla="*/ 31 h 35"/>
                  <a:gd name="T24" fmla="*/ 39 w 78"/>
                  <a:gd name="T25" fmla="*/ 22 h 35"/>
                  <a:gd name="T26" fmla="*/ 39 w 78"/>
                  <a:gd name="T27" fmla="*/ 9 h 35"/>
                  <a:gd name="T28" fmla="*/ 48 w 78"/>
                  <a:gd name="T29" fmla="*/ 0 h 35"/>
                  <a:gd name="T30" fmla="*/ 73 w 78"/>
                  <a:gd name="T31" fmla="*/ 0 h 35"/>
                  <a:gd name="T32" fmla="*/ 73 w 78"/>
                  <a:gd name="T33" fmla="*/ 13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8"/>
                  <a:gd name="T52" fmla="*/ 0 h 35"/>
                  <a:gd name="T53" fmla="*/ 78 w 78"/>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8" h="35">
                    <a:moveTo>
                      <a:pt x="73" y="13"/>
                    </a:moveTo>
                    <a:lnTo>
                      <a:pt x="52" y="13"/>
                    </a:lnTo>
                    <a:lnTo>
                      <a:pt x="52" y="18"/>
                    </a:lnTo>
                    <a:lnTo>
                      <a:pt x="73" y="18"/>
                    </a:lnTo>
                    <a:lnTo>
                      <a:pt x="78" y="22"/>
                    </a:lnTo>
                    <a:lnTo>
                      <a:pt x="78" y="31"/>
                    </a:lnTo>
                    <a:lnTo>
                      <a:pt x="73" y="35"/>
                    </a:lnTo>
                    <a:lnTo>
                      <a:pt x="0" y="35"/>
                    </a:lnTo>
                    <a:lnTo>
                      <a:pt x="0" y="22"/>
                    </a:lnTo>
                    <a:lnTo>
                      <a:pt x="65" y="22"/>
                    </a:lnTo>
                    <a:lnTo>
                      <a:pt x="65" y="31"/>
                    </a:lnTo>
                    <a:lnTo>
                      <a:pt x="48" y="31"/>
                    </a:lnTo>
                    <a:lnTo>
                      <a:pt x="39" y="22"/>
                    </a:lnTo>
                    <a:lnTo>
                      <a:pt x="39" y="9"/>
                    </a:lnTo>
                    <a:lnTo>
                      <a:pt x="48" y="0"/>
                    </a:lnTo>
                    <a:lnTo>
                      <a:pt x="73" y="0"/>
                    </a:lnTo>
                    <a:lnTo>
                      <a:pt x="73" y="13"/>
                    </a:lnTo>
                    <a:close/>
                  </a:path>
                </a:pathLst>
              </a:custGeom>
              <a:solidFill>
                <a:srgbClr val="000000"/>
              </a:solidFill>
              <a:ln w="9525">
                <a:noFill/>
                <a:round/>
                <a:headEnd/>
                <a:tailEnd/>
              </a:ln>
            </p:spPr>
            <p:txBody>
              <a:bodyPr/>
              <a:lstStyle/>
              <a:p>
                <a:endParaRPr lang="en-US" dirty="0"/>
              </a:p>
            </p:txBody>
          </p:sp>
          <p:sp>
            <p:nvSpPr>
              <p:cNvPr id="6266" name="Freeform 303"/>
              <p:cNvSpPr>
                <a:spLocks noChangeAspect="1"/>
              </p:cNvSpPr>
              <p:nvPr/>
            </p:nvSpPr>
            <p:spPr bwMode="auto">
              <a:xfrm>
                <a:off x="2685" y="1509"/>
                <a:ext cx="51" cy="191"/>
              </a:xfrm>
              <a:custGeom>
                <a:avLst/>
                <a:gdLst>
                  <a:gd name="T0" fmla="*/ 51 w 51"/>
                  <a:gd name="T1" fmla="*/ 13 h 191"/>
                  <a:gd name="T2" fmla="*/ 17 w 51"/>
                  <a:gd name="T3" fmla="*/ 13 h 191"/>
                  <a:gd name="T4" fmla="*/ 13 w 51"/>
                  <a:gd name="T5" fmla="*/ 173 h 191"/>
                  <a:gd name="T6" fmla="*/ 38 w 51"/>
                  <a:gd name="T7" fmla="*/ 177 h 191"/>
                  <a:gd name="T8" fmla="*/ 38 w 51"/>
                  <a:gd name="T9" fmla="*/ 191 h 191"/>
                  <a:gd name="T10" fmla="*/ 8 w 51"/>
                  <a:gd name="T11" fmla="*/ 186 h 191"/>
                  <a:gd name="T12" fmla="*/ 0 w 51"/>
                  <a:gd name="T13" fmla="*/ 177 h 191"/>
                  <a:gd name="T14" fmla="*/ 4 w 51"/>
                  <a:gd name="T15" fmla="*/ 8 h 191"/>
                  <a:gd name="T16" fmla="*/ 13 w 51"/>
                  <a:gd name="T17" fmla="*/ 0 h 191"/>
                  <a:gd name="T18" fmla="*/ 51 w 51"/>
                  <a:gd name="T19" fmla="*/ 0 h 191"/>
                  <a:gd name="T20" fmla="*/ 51 w 51"/>
                  <a:gd name="T21" fmla="*/ 13 h 1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
                  <a:gd name="T34" fmla="*/ 0 h 191"/>
                  <a:gd name="T35" fmla="*/ 51 w 51"/>
                  <a:gd name="T36" fmla="*/ 191 h 1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 h="191">
                    <a:moveTo>
                      <a:pt x="51" y="13"/>
                    </a:moveTo>
                    <a:lnTo>
                      <a:pt x="17" y="13"/>
                    </a:lnTo>
                    <a:lnTo>
                      <a:pt x="13" y="173"/>
                    </a:lnTo>
                    <a:lnTo>
                      <a:pt x="38" y="177"/>
                    </a:lnTo>
                    <a:lnTo>
                      <a:pt x="38" y="191"/>
                    </a:lnTo>
                    <a:lnTo>
                      <a:pt x="8" y="186"/>
                    </a:lnTo>
                    <a:lnTo>
                      <a:pt x="0" y="177"/>
                    </a:lnTo>
                    <a:lnTo>
                      <a:pt x="4" y="8"/>
                    </a:lnTo>
                    <a:lnTo>
                      <a:pt x="13" y="0"/>
                    </a:lnTo>
                    <a:lnTo>
                      <a:pt x="51" y="0"/>
                    </a:lnTo>
                    <a:lnTo>
                      <a:pt x="51" y="13"/>
                    </a:lnTo>
                    <a:close/>
                  </a:path>
                </a:pathLst>
              </a:custGeom>
              <a:solidFill>
                <a:srgbClr val="000000"/>
              </a:solidFill>
              <a:ln w="9525">
                <a:noFill/>
                <a:round/>
                <a:headEnd/>
                <a:tailEnd/>
              </a:ln>
            </p:spPr>
            <p:txBody>
              <a:bodyPr/>
              <a:lstStyle/>
              <a:p>
                <a:endParaRPr lang="en-US" dirty="0"/>
              </a:p>
            </p:txBody>
          </p:sp>
          <p:sp>
            <p:nvSpPr>
              <p:cNvPr id="6267" name="Freeform 304"/>
              <p:cNvSpPr>
                <a:spLocks noChangeAspect="1"/>
              </p:cNvSpPr>
              <p:nvPr/>
            </p:nvSpPr>
            <p:spPr bwMode="auto">
              <a:xfrm>
                <a:off x="2723" y="1250"/>
                <a:ext cx="61" cy="72"/>
              </a:xfrm>
              <a:custGeom>
                <a:avLst/>
                <a:gdLst>
                  <a:gd name="T0" fmla="*/ 61 w 61"/>
                  <a:gd name="T1" fmla="*/ 14 h 72"/>
                  <a:gd name="T2" fmla="*/ 18 w 61"/>
                  <a:gd name="T3" fmla="*/ 14 h 72"/>
                  <a:gd name="T4" fmla="*/ 13 w 61"/>
                  <a:gd name="T5" fmla="*/ 72 h 72"/>
                  <a:gd name="T6" fmla="*/ 0 w 61"/>
                  <a:gd name="T7" fmla="*/ 72 h 72"/>
                  <a:gd name="T8" fmla="*/ 5 w 61"/>
                  <a:gd name="T9" fmla="*/ 9 h 72"/>
                  <a:gd name="T10" fmla="*/ 13 w 61"/>
                  <a:gd name="T11" fmla="*/ 0 h 72"/>
                  <a:gd name="T12" fmla="*/ 61 w 61"/>
                  <a:gd name="T13" fmla="*/ 0 h 72"/>
                  <a:gd name="T14" fmla="*/ 61 w 61"/>
                  <a:gd name="T15" fmla="*/ 14 h 72"/>
                  <a:gd name="T16" fmla="*/ 0 60000 65536"/>
                  <a:gd name="T17" fmla="*/ 0 60000 65536"/>
                  <a:gd name="T18" fmla="*/ 0 60000 65536"/>
                  <a:gd name="T19" fmla="*/ 0 60000 65536"/>
                  <a:gd name="T20" fmla="*/ 0 60000 65536"/>
                  <a:gd name="T21" fmla="*/ 0 60000 65536"/>
                  <a:gd name="T22" fmla="*/ 0 60000 65536"/>
                  <a:gd name="T23" fmla="*/ 0 60000 65536"/>
                  <a:gd name="T24" fmla="*/ 0 w 61"/>
                  <a:gd name="T25" fmla="*/ 0 h 72"/>
                  <a:gd name="T26" fmla="*/ 61 w 61"/>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1" h="72">
                    <a:moveTo>
                      <a:pt x="61" y="14"/>
                    </a:moveTo>
                    <a:lnTo>
                      <a:pt x="18" y="14"/>
                    </a:lnTo>
                    <a:lnTo>
                      <a:pt x="13" y="72"/>
                    </a:lnTo>
                    <a:lnTo>
                      <a:pt x="0" y="72"/>
                    </a:lnTo>
                    <a:lnTo>
                      <a:pt x="5" y="9"/>
                    </a:lnTo>
                    <a:lnTo>
                      <a:pt x="13" y="0"/>
                    </a:lnTo>
                    <a:lnTo>
                      <a:pt x="61" y="0"/>
                    </a:lnTo>
                    <a:lnTo>
                      <a:pt x="61" y="14"/>
                    </a:lnTo>
                    <a:close/>
                  </a:path>
                </a:pathLst>
              </a:custGeom>
              <a:solidFill>
                <a:srgbClr val="000000"/>
              </a:solidFill>
              <a:ln w="9525">
                <a:noFill/>
                <a:round/>
                <a:headEnd/>
                <a:tailEnd/>
              </a:ln>
            </p:spPr>
            <p:txBody>
              <a:bodyPr/>
              <a:lstStyle/>
              <a:p>
                <a:endParaRPr lang="en-US" dirty="0"/>
              </a:p>
            </p:txBody>
          </p:sp>
          <p:sp>
            <p:nvSpPr>
              <p:cNvPr id="6268" name="Freeform 305"/>
              <p:cNvSpPr>
                <a:spLocks noChangeAspect="1"/>
              </p:cNvSpPr>
              <p:nvPr/>
            </p:nvSpPr>
            <p:spPr bwMode="auto">
              <a:xfrm>
                <a:off x="2698" y="1317"/>
                <a:ext cx="30" cy="178"/>
              </a:xfrm>
              <a:custGeom>
                <a:avLst/>
                <a:gdLst>
                  <a:gd name="T0" fmla="*/ 0 w 30"/>
                  <a:gd name="T1" fmla="*/ 0 h 178"/>
                  <a:gd name="T2" fmla="*/ 25 w 30"/>
                  <a:gd name="T3" fmla="*/ 0 h 178"/>
                  <a:gd name="T4" fmla="*/ 30 w 30"/>
                  <a:gd name="T5" fmla="*/ 5 h 178"/>
                  <a:gd name="T6" fmla="*/ 25 w 30"/>
                  <a:gd name="T7" fmla="*/ 178 h 178"/>
                  <a:gd name="T8" fmla="*/ 12 w 30"/>
                  <a:gd name="T9" fmla="*/ 178 h 178"/>
                  <a:gd name="T10" fmla="*/ 17 w 30"/>
                  <a:gd name="T11" fmla="*/ 14 h 178"/>
                  <a:gd name="T12" fmla="*/ 0 w 30"/>
                  <a:gd name="T13" fmla="*/ 14 h 178"/>
                  <a:gd name="T14" fmla="*/ 0 w 30"/>
                  <a:gd name="T15" fmla="*/ 0 h 178"/>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78"/>
                  <a:gd name="T26" fmla="*/ 30 w 30"/>
                  <a:gd name="T27" fmla="*/ 178 h 17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78">
                    <a:moveTo>
                      <a:pt x="0" y="0"/>
                    </a:moveTo>
                    <a:lnTo>
                      <a:pt x="25" y="0"/>
                    </a:lnTo>
                    <a:lnTo>
                      <a:pt x="30" y="5"/>
                    </a:lnTo>
                    <a:lnTo>
                      <a:pt x="25" y="178"/>
                    </a:lnTo>
                    <a:lnTo>
                      <a:pt x="12" y="178"/>
                    </a:lnTo>
                    <a:lnTo>
                      <a:pt x="17" y="14"/>
                    </a:lnTo>
                    <a:lnTo>
                      <a:pt x="0" y="14"/>
                    </a:lnTo>
                    <a:lnTo>
                      <a:pt x="0" y="0"/>
                    </a:lnTo>
                    <a:close/>
                  </a:path>
                </a:pathLst>
              </a:custGeom>
              <a:solidFill>
                <a:srgbClr val="000000"/>
              </a:solidFill>
              <a:ln w="9525">
                <a:noFill/>
                <a:round/>
                <a:headEnd/>
                <a:tailEnd/>
              </a:ln>
            </p:spPr>
            <p:txBody>
              <a:bodyPr/>
              <a:lstStyle/>
              <a:p>
                <a:endParaRPr lang="en-US" dirty="0"/>
              </a:p>
            </p:txBody>
          </p:sp>
          <p:sp>
            <p:nvSpPr>
              <p:cNvPr id="6269" name="Freeform 306"/>
              <p:cNvSpPr>
                <a:spLocks noChangeAspect="1"/>
              </p:cNvSpPr>
              <p:nvPr/>
            </p:nvSpPr>
            <p:spPr bwMode="auto">
              <a:xfrm>
                <a:off x="2698" y="1713"/>
                <a:ext cx="38" cy="165"/>
              </a:xfrm>
              <a:custGeom>
                <a:avLst/>
                <a:gdLst>
                  <a:gd name="T0" fmla="*/ 17 w 38"/>
                  <a:gd name="T1" fmla="*/ 0 h 165"/>
                  <a:gd name="T2" fmla="*/ 12 w 38"/>
                  <a:gd name="T3" fmla="*/ 147 h 165"/>
                  <a:gd name="T4" fmla="*/ 38 w 38"/>
                  <a:gd name="T5" fmla="*/ 151 h 165"/>
                  <a:gd name="T6" fmla="*/ 38 w 38"/>
                  <a:gd name="T7" fmla="*/ 165 h 165"/>
                  <a:gd name="T8" fmla="*/ 8 w 38"/>
                  <a:gd name="T9" fmla="*/ 160 h 165"/>
                  <a:gd name="T10" fmla="*/ 0 w 38"/>
                  <a:gd name="T11" fmla="*/ 151 h 165"/>
                  <a:gd name="T12" fmla="*/ 4 w 38"/>
                  <a:gd name="T13" fmla="*/ 0 h 165"/>
                  <a:gd name="T14" fmla="*/ 17 w 38"/>
                  <a:gd name="T15" fmla="*/ 0 h 165"/>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165"/>
                  <a:gd name="T26" fmla="*/ 38 w 38"/>
                  <a:gd name="T27" fmla="*/ 165 h 1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165">
                    <a:moveTo>
                      <a:pt x="17" y="0"/>
                    </a:moveTo>
                    <a:lnTo>
                      <a:pt x="12" y="147"/>
                    </a:lnTo>
                    <a:lnTo>
                      <a:pt x="38" y="151"/>
                    </a:lnTo>
                    <a:lnTo>
                      <a:pt x="38" y="165"/>
                    </a:lnTo>
                    <a:lnTo>
                      <a:pt x="8" y="160"/>
                    </a:lnTo>
                    <a:lnTo>
                      <a:pt x="0" y="151"/>
                    </a:lnTo>
                    <a:lnTo>
                      <a:pt x="4" y="0"/>
                    </a:lnTo>
                    <a:lnTo>
                      <a:pt x="17" y="0"/>
                    </a:lnTo>
                    <a:close/>
                  </a:path>
                </a:pathLst>
              </a:custGeom>
              <a:solidFill>
                <a:srgbClr val="000000"/>
              </a:solidFill>
              <a:ln w="9525">
                <a:noFill/>
                <a:round/>
                <a:headEnd/>
                <a:tailEnd/>
              </a:ln>
            </p:spPr>
            <p:txBody>
              <a:bodyPr/>
              <a:lstStyle/>
              <a:p>
                <a:endParaRPr lang="en-US" dirty="0"/>
              </a:p>
            </p:txBody>
          </p:sp>
          <p:sp>
            <p:nvSpPr>
              <p:cNvPr id="6270" name="Freeform 307"/>
              <p:cNvSpPr>
                <a:spLocks noChangeAspect="1"/>
              </p:cNvSpPr>
              <p:nvPr/>
            </p:nvSpPr>
            <p:spPr bwMode="auto">
              <a:xfrm>
                <a:off x="2745" y="1789"/>
                <a:ext cx="34" cy="133"/>
              </a:xfrm>
              <a:custGeom>
                <a:avLst/>
                <a:gdLst>
                  <a:gd name="T0" fmla="*/ 0 w 34"/>
                  <a:gd name="T1" fmla="*/ 0 h 133"/>
                  <a:gd name="T2" fmla="*/ 30 w 34"/>
                  <a:gd name="T3" fmla="*/ 0 h 133"/>
                  <a:gd name="T4" fmla="*/ 34 w 34"/>
                  <a:gd name="T5" fmla="*/ 4 h 133"/>
                  <a:gd name="T6" fmla="*/ 30 w 34"/>
                  <a:gd name="T7" fmla="*/ 133 h 133"/>
                  <a:gd name="T8" fmla="*/ 17 w 34"/>
                  <a:gd name="T9" fmla="*/ 133 h 133"/>
                  <a:gd name="T10" fmla="*/ 21 w 34"/>
                  <a:gd name="T11" fmla="*/ 13 h 133"/>
                  <a:gd name="T12" fmla="*/ 0 w 34"/>
                  <a:gd name="T13" fmla="*/ 13 h 133"/>
                  <a:gd name="T14" fmla="*/ 0 w 34"/>
                  <a:gd name="T15" fmla="*/ 0 h 133"/>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33"/>
                  <a:gd name="T26" fmla="*/ 34 w 34"/>
                  <a:gd name="T27" fmla="*/ 133 h 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33">
                    <a:moveTo>
                      <a:pt x="0" y="0"/>
                    </a:moveTo>
                    <a:lnTo>
                      <a:pt x="30" y="0"/>
                    </a:lnTo>
                    <a:lnTo>
                      <a:pt x="34" y="4"/>
                    </a:lnTo>
                    <a:lnTo>
                      <a:pt x="30" y="133"/>
                    </a:lnTo>
                    <a:lnTo>
                      <a:pt x="17" y="133"/>
                    </a:lnTo>
                    <a:lnTo>
                      <a:pt x="21" y="13"/>
                    </a:lnTo>
                    <a:lnTo>
                      <a:pt x="0" y="13"/>
                    </a:lnTo>
                    <a:lnTo>
                      <a:pt x="0" y="0"/>
                    </a:lnTo>
                    <a:close/>
                  </a:path>
                </a:pathLst>
              </a:custGeom>
              <a:solidFill>
                <a:srgbClr val="000000"/>
              </a:solidFill>
              <a:ln w="9525">
                <a:noFill/>
                <a:round/>
                <a:headEnd/>
                <a:tailEnd/>
              </a:ln>
            </p:spPr>
            <p:txBody>
              <a:bodyPr/>
              <a:lstStyle/>
              <a:p>
                <a:endParaRPr lang="en-US" dirty="0"/>
              </a:p>
            </p:txBody>
          </p:sp>
          <p:sp>
            <p:nvSpPr>
              <p:cNvPr id="6271" name="Freeform 308"/>
              <p:cNvSpPr>
                <a:spLocks noChangeAspect="1"/>
              </p:cNvSpPr>
              <p:nvPr/>
            </p:nvSpPr>
            <p:spPr bwMode="auto">
              <a:xfrm>
                <a:off x="3218" y="1308"/>
                <a:ext cx="60" cy="76"/>
              </a:xfrm>
              <a:custGeom>
                <a:avLst/>
                <a:gdLst>
                  <a:gd name="T0" fmla="*/ 60 w 60"/>
                  <a:gd name="T1" fmla="*/ 14 h 76"/>
                  <a:gd name="T2" fmla="*/ 17 w 60"/>
                  <a:gd name="T3" fmla="*/ 14 h 76"/>
                  <a:gd name="T4" fmla="*/ 13 w 60"/>
                  <a:gd name="T5" fmla="*/ 76 h 76"/>
                  <a:gd name="T6" fmla="*/ 0 w 60"/>
                  <a:gd name="T7" fmla="*/ 76 h 76"/>
                  <a:gd name="T8" fmla="*/ 4 w 60"/>
                  <a:gd name="T9" fmla="*/ 9 h 76"/>
                  <a:gd name="T10" fmla="*/ 13 w 60"/>
                  <a:gd name="T11" fmla="*/ 0 h 76"/>
                  <a:gd name="T12" fmla="*/ 60 w 60"/>
                  <a:gd name="T13" fmla="*/ 0 h 76"/>
                  <a:gd name="T14" fmla="*/ 60 w 60"/>
                  <a:gd name="T15" fmla="*/ 14 h 76"/>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76"/>
                  <a:gd name="T26" fmla="*/ 60 w 60"/>
                  <a:gd name="T27" fmla="*/ 76 h 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76">
                    <a:moveTo>
                      <a:pt x="60" y="14"/>
                    </a:moveTo>
                    <a:lnTo>
                      <a:pt x="17" y="14"/>
                    </a:lnTo>
                    <a:lnTo>
                      <a:pt x="13" y="76"/>
                    </a:lnTo>
                    <a:lnTo>
                      <a:pt x="0" y="76"/>
                    </a:lnTo>
                    <a:lnTo>
                      <a:pt x="4" y="9"/>
                    </a:lnTo>
                    <a:lnTo>
                      <a:pt x="13" y="0"/>
                    </a:lnTo>
                    <a:lnTo>
                      <a:pt x="60" y="0"/>
                    </a:lnTo>
                    <a:lnTo>
                      <a:pt x="60" y="14"/>
                    </a:lnTo>
                    <a:close/>
                  </a:path>
                </a:pathLst>
              </a:custGeom>
              <a:solidFill>
                <a:srgbClr val="000000"/>
              </a:solidFill>
              <a:ln w="9525">
                <a:noFill/>
                <a:round/>
                <a:headEnd/>
                <a:tailEnd/>
              </a:ln>
            </p:spPr>
            <p:txBody>
              <a:bodyPr/>
              <a:lstStyle/>
              <a:p>
                <a:endParaRPr lang="en-US" dirty="0"/>
              </a:p>
            </p:txBody>
          </p:sp>
          <p:sp>
            <p:nvSpPr>
              <p:cNvPr id="6272" name="Freeform 309"/>
              <p:cNvSpPr>
                <a:spLocks noChangeAspect="1"/>
              </p:cNvSpPr>
              <p:nvPr/>
            </p:nvSpPr>
            <p:spPr bwMode="auto">
              <a:xfrm>
                <a:off x="3201" y="1397"/>
                <a:ext cx="112" cy="183"/>
              </a:xfrm>
              <a:custGeom>
                <a:avLst/>
                <a:gdLst>
                  <a:gd name="T0" fmla="*/ 47 w 112"/>
                  <a:gd name="T1" fmla="*/ 14 h 183"/>
                  <a:gd name="T2" fmla="*/ 13 w 112"/>
                  <a:gd name="T3" fmla="*/ 14 h 183"/>
                  <a:gd name="T4" fmla="*/ 13 w 112"/>
                  <a:gd name="T5" fmla="*/ 27 h 183"/>
                  <a:gd name="T6" fmla="*/ 64 w 112"/>
                  <a:gd name="T7" fmla="*/ 23 h 183"/>
                  <a:gd name="T8" fmla="*/ 103 w 112"/>
                  <a:gd name="T9" fmla="*/ 23 h 183"/>
                  <a:gd name="T10" fmla="*/ 107 w 112"/>
                  <a:gd name="T11" fmla="*/ 27 h 183"/>
                  <a:gd name="T12" fmla="*/ 103 w 112"/>
                  <a:gd name="T13" fmla="*/ 138 h 183"/>
                  <a:gd name="T14" fmla="*/ 112 w 112"/>
                  <a:gd name="T15" fmla="*/ 178 h 183"/>
                  <a:gd name="T16" fmla="*/ 107 w 112"/>
                  <a:gd name="T17" fmla="*/ 183 h 183"/>
                  <a:gd name="T18" fmla="*/ 77 w 112"/>
                  <a:gd name="T19" fmla="*/ 183 h 183"/>
                  <a:gd name="T20" fmla="*/ 77 w 112"/>
                  <a:gd name="T21" fmla="*/ 169 h 183"/>
                  <a:gd name="T22" fmla="*/ 99 w 112"/>
                  <a:gd name="T23" fmla="*/ 169 h 183"/>
                  <a:gd name="T24" fmla="*/ 90 w 112"/>
                  <a:gd name="T25" fmla="*/ 138 h 183"/>
                  <a:gd name="T26" fmla="*/ 94 w 112"/>
                  <a:gd name="T27" fmla="*/ 36 h 183"/>
                  <a:gd name="T28" fmla="*/ 64 w 112"/>
                  <a:gd name="T29" fmla="*/ 36 h 183"/>
                  <a:gd name="T30" fmla="*/ 8 w 112"/>
                  <a:gd name="T31" fmla="*/ 40 h 183"/>
                  <a:gd name="T32" fmla="*/ 0 w 112"/>
                  <a:gd name="T33" fmla="*/ 31 h 183"/>
                  <a:gd name="T34" fmla="*/ 0 w 112"/>
                  <a:gd name="T35" fmla="*/ 9 h 183"/>
                  <a:gd name="T36" fmla="*/ 8 w 112"/>
                  <a:gd name="T37" fmla="*/ 0 h 183"/>
                  <a:gd name="T38" fmla="*/ 47 w 112"/>
                  <a:gd name="T39" fmla="*/ 0 h 183"/>
                  <a:gd name="T40" fmla="*/ 47 w 112"/>
                  <a:gd name="T41" fmla="*/ 14 h 1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2"/>
                  <a:gd name="T64" fmla="*/ 0 h 183"/>
                  <a:gd name="T65" fmla="*/ 112 w 112"/>
                  <a:gd name="T66" fmla="*/ 183 h 18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2" h="183">
                    <a:moveTo>
                      <a:pt x="47" y="14"/>
                    </a:moveTo>
                    <a:lnTo>
                      <a:pt x="13" y="14"/>
                    </a:lnTo>
                    <a:lnTo>
                      <a:pt x="13" y="27"/>
                    </a:lnTo>
                    <a:lnTo>
                      <a:pt x="64" y="23"/>
                    </a:lnTo>
                    <a:lnTo>
                      <a:pt x="103" y="23"/>
                    </a:lnTo>
                    <a:lnTo>
                      <a:pt x="107" y="27"/>
                    </a:lnTo>
                    <a:lnTo>
                      <a:pt x="103" y="138"/>
                    </a:lnTo>
                    <a:lnTo>
                      <a:pt x="112" y="178"/>
                    </a:lnTo>
                    <a:lnTo>
                      <a:pt x="107" y="183"/>
                    </a:lnTo>
                    <a:lnTo>
                      <a:pt x="77" y="183"/>
                    </a:lnTo>
                    <a:lnTo>
                      <a:pt x="77" y="169"/>
                    </a:lnTo>
                    <a:lnTo>
                      <a:pt x="99" y="169"/>
                    </a:lnTo>
                    <a:lnTo>
                      <a:pt x="90" y="138"/>
                    </a:lnTo>
                    <a:lnTo>
                      <a:pt x="94" y="36"/>
                    </a:lnTo>
                    <a:lnTo>
                      <a:pt x="64" y="36"/>
                    </a:lnTo>
                    <a:lnTo>
                      <a:pt x="8" y="40"/>
                    </a:lnTo>
                    <a:lnTo>
                      <a:pt x="0" y="31"/>
                    </a:lnTo>
                    <a:lnTo>
                      <a:pt x="0" y="9"/>
                    </a:lnTo>
                    <a:lnTo>
                      <a:pt x="8" y="0"/>
                    </a:lnTo>
                    <a:lnTo>
                      <a:pt x="47" y="0"/>
                    </a:lnTo>
                    <a:lnTo>
                      <a:pt x="47" y="14"/>
                    </a:lnTo>
                    <a:close/>
                  </a:path>
                </a:pathLst>
              </a:custGeom>
              <a:solidFill>
                <a:srgbClr val="000000"/>
              </a:solidFill>
              <a:ln w="9525">
                <a:noFill/>
                <a:round/>
                <a:headEnd/>
                <a:tailEnd/>
              </a:ln>
            </p:spPr>
            <p:txBody>
              <a:bodyPr/>
              <a:lstStyle/>
              <a:p>
                <a:endParaRPr lang="en-US" dirty="0"/>
              </a:p>
            </p:txBody>
          </p:sp>
          <p:sp>
            <p:nvSpPr>
              <p:cNvPr id="6273" name="Freeform 310"/>
              <p:cNvSpPr>
                <a:spLocks noChangeAspect="1"/>
              </p:cNvSpPr>
              <p:nvPr/>
            </p:nvSpPr>
            <p:spPr bwMode="auto">
              <a:xfrm>
                <a:off x="3239" y="1557"/>
                <a:ext cx="39" cy="23"/>
              </a:xfrm>
              <a:custGeom>
                <a:avLst/>
                <a:gdLst>
                  <a:gd name="T0" fmla="*/ 39 w 39"/>
                  <a:gd name="T1" fmla="*/ 23 h 23"/>
                  <a:gd name="T2" fmla="*/ 0 w 39"/>
                  <a:gd name="T3" fmla="*/ 14 h 23"/>
                  <a:gd name="T4" fmla="*/ 0 w 39"/>
                  <a:gd name="T5" fmla="*/ 0 h 23"/>
                  <a:gd name="T6" fmla="*/ 39 w 39"/>
                  <a:gd name="T7" fmla="*/ 9 h 23"/>
                  <a:gd name="T8" fmla="*/ 39 w 39"/>
                  <a:gd name="T9" fmla="*/ 23 h 23"/>
                  <a:gd name="T10" fmla="*/ 0 60000 65536"/>
                  <a:gd name="T11" fmla="*/ 0 60000 65536"/>
                  <a:gd name="T12" fmla="*/ 0 60000 65536"/>
                  <a:gd name="T13" fmla="*/ 0 60000 65536"/>
                  <a:gd name="T14" fmla="*/ 0 60000 65536"/>
                  <a:gd name="T15" fmla="*/ 0 w 39"/>
                  <a:gd name="T16" fmla="*/ 0 h 23"/>
                  <a:gd name="T17" fmla="*/ 39 w 39"/>
                  <a:gd name="T18" fmla="*/ 23 h 23"/>
                </a:gdLst>
                <a:ahLst/>
                <a:cxnLst>
                  <a:cxn ang="T10">
                    <a:pos x="T0" y="T1"/>
                  </a:cxn>
                  <a:cxn ang="T11">
                    <a:pos x="T2" y="T3"/>
                  </a:cxn>
                  <a:cxn ang="T12">
                    <a:pos x="T4" y="T5"/>
                  </a:cxn>
                  <a:cxn ang="T13">
                    <a:pos x="T6" y="T7"/>
                  </a:cxn>
                  <a:cxn ang="T14">
                    <a:pos x="T8" y="T9"/>
                  </a:cxn>
                </a:cxnLst>
                <a:rect l="T15" t="T16" r="T17" b="T18"/>
                <a:pathLst>
                  <a:path w="39" h="23">
                    <a:moveTo>
                      <a:pt x="39" y="23"/>
                    </a:moveTo>
                    <a:lnTo>
                      <a:pt x="0" y="14"/>
                    </a:lnTo>
                    <a:lnTo>
                      <a:pt x="0" y="0"/>
                    </a:lnTo>
                    <a:lnTo>
                      <a:pt x="39" y="9"/>
                    </a:lnTo>
                    <a:lnTo>
                      <a:pt x="39" y="23"/>
                    </a:lnTo>
                    <a:close/>
                  </a:path>
                </a:pathLst>
              </a:custGeom>
              <a:solidFill>
                <a:srgbClr val="000000"/>
              </a:solidFill>
              <a:ln w="9525">
                <a:noFill/>
                <a:round/>
                <a:headEnd/>
                <a:tailEnd/>
              </a:ln>
            </p:spPr>
            <p:txBody>
              <a:bodyPr/>
              <a:lstStyle/>
              <a:p>
                <a:endParaRPr lang="en-US" dirty="0"/>
              </a:p>
            </p:txBody>
          </p:sp>
          <p:sp>
            <p:nvSpPr>
              <p:cNvPr id="6274" name="Rectangle 311"/>
              <p:cNvSpPr>
                <a:spLocks noChangeAspect="1" noChangeArrowheads="1"/>
              </p:cNvSpPr>
              <p:nvPr/>
            </p:nvSpPr>
            <p:spPr bwMode="auto">
              <a:xfrm>
                <a:off x="3261" y="1575"/>
                <a:ext cx="47" cy="14"/>
              </a:xfrm>
              <a:prstGeom prst="rect">
                <a:avLst/>
              </a:prstGeom>
              <a:solidFill>
                <a:srgbClr val="000000"/>
              </a:solidFill>
              <a:ln w="9525">
                <a:noFill/>
                <a:miter lim="800000"/>
                <a:headEnd/>
                <a:tailEnd/>
              </a:ln>
            </p:spPr>
            <p:txBody>
              <a:bodyPr/>
              <a:lstStyle/>
              <a:p>
                <a:endParaRPr lang="en-US" dirty="0"/>
              </a:p>
            </p:txBody>
          </p:sp>
          <p:sp>
            <p:nvSpPr>
              <p:cNvPr id="6275" name="Freeform 312"/>
              <p:cNvSpPr>
                <a:spLocks noChangeAspect="1"/>
              </p:cNvSpPr>
              <p:nvPr/>
            </p:nvSpPr>
            <p:spPr bwMode="auto">
              <a:xfrm>
                <a:off x="3235" y="1584"/>
                <a:ext cx="78" cy="129"/>
              </a:xfrm>
              <a:custGeom>
                <a:avLst/>
                <a:gdLst>
                  <a:gd name="T0" fmla="*/ 30 w 78"/>
                  <a:gd name="T1" fmla="*/ 0 h 129"/>
                  <a:gd name="T2" fmla="*/ 30 w 78"/>
                  <a:gd name="T3" fmla="*/ 13 h 129"/>
                  <a:gd name="T4" fmla="*/ 73 w 78"/>
                  <a:gd name="T5" fmla="*/ 13 h 129"/>
                  <a:gd name="T6" fmla="*/ 78 w 78"/>
                  <a:gd name="T7" fmla="*/ 18 h 129"/>
                  <a:gd name="T8" fmla="*/ 73 w 78"/>
                  <a:gd name="T9" fmla="*/ 125 h 129"/>
                  <a:gd name="T10" fmla="*/ 69 w 78"/>
                  <a:gd name="T11" fmla="*/ 129 h 129"/>
                  <a:gd name="T12" fmla="*/ 39 w 78"/>
                  <a:gd name="T13" fmla="*/ 125 h 129"/>
                  <a:gd name="T14" fmla="*/ 0 w 78"/>
                  <a:gd name="T15" fmla="*/ 125 h 129"/>
                  <a:gd name="T16" fmla="*/ 0 w 78"/>
                  <a:gd name="T17" fmla="*/ 111 h 129"/>
                  <a:gd name="T18" fmla="*/ 39 w 78"/>
                  <a:gd name="T19" fmla="*/ 111 h 129"/>
                  <a:gd name="T20" fmla="*/ 60 w 78"/>
                  <a:gd name="T21" fmla="*/ 116 h 129"/>
                  <a:gd name="T22" fmla="*/ 65 w 78"/>
                  <a:gd name="T23" fmla="*/ 27 h 129"/>
                  <a:gd name="T24" fmla="*/ 26 w 78"/>
                  <a:gd name="T25" fmla="*/ 27 h 129"/>
                  <a:gd name="T26" fmla="*/ 17 w 78"/>
                  <a:gd name="T27" fmla="*/ 18 h 129"/>
                  <a:gd name="T28" fmla="*/ 17 w 78"/>
                  <a:gd name="T29" fmla="*/ 0 h 129"/>
                  <a:gd name="T30" fmla="*/ 30 w 78"/>
                  <a:gd name="T31" fmla="*/ 0 h 12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8"/>
                  <a:gd name="T49" fmla="*/ 0 h 129"/>
                  <a:gd name="T50" fmla="*/ 78 w 78"/>
                  <a:gd name="T51" fmla="*/ 129 h 12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8" h="129">
                    <a:moveTo>
                      <a:pt x="30" y="0"/>
                    </a:moveTo>
                    <a:lnTo>
                      <a:pt x="30" y="13"/>
                    </a:lnTo>
                    <a:lnTo>
                      <a:pt x="73" y="13"/>
                    </a:lnTo>
                    <a:lnTo>
                      <a:pt x="78" y="18"/>
                    </a:lnTo>
                    <a:lnTo>
                      <a:pt x="73" y="125"/>
                    </a:lnTo>
                    <a:lnTo>
                      <a:pt x="69" y="129"/>
                    </a:lnTo>
                    <a:lnTo>
                      <a:pt x="39" y="125"/>
                    </a:lnTo>
                    <a:lnTo>
                      <a:pt x="0" y="125"/>
                    </a:lnTo>
                    <a:lnTo>
                      <a:pt x="0" y="111"/>
                    </a:lnTo>
                    <a:lnTo>
                      <a:pt x="39" y="111"/>
                    </a:lnTo>
                    <a:lnTo>
                      <a:pt x="60" y="116"/>
                    </a:lnTo>
                    <a:lnTo>
                      <a:pt x="65" y="27"/>
                    </a:lnTo>
                    <a:lnTo>
                      <a:pt x="26" y="27"/>
                    </a:lnTo>
                    <a:lnTo>
                      <a:pt x="17" y="18"/>
                    </a:lnTo>
                    <a:lnTo>
                      <a:pt x="17" y="0"/>
                    </a:lnTo>
                    <a:lnTo>
                      <a:pt x="30" y="0"/>
                    </a:lnTo>
                    <a:close/>
                  </a:path>
                </a:pathLst>
              </a:custGeom>
              <a:solidFill>
                <a:srgbClr val="000000"/>
              </a:solidFill>
              <a:ln w="9525">
                <a:noFill/>
                <a:round/>
                <a:headEnd/>
                <a:tailEnd/>
              </a:ln>
            </p:spPr>
            <p:txBody>
              <a:bodyPr/>
              <a:lstStyle/>
              <a:p>
                <a:endParaRPr lang="en-US" dirty="0"/>
              </a:p>
            </p:txBody>
          </p:sp>
          <p:sp>
            <p:nvSpPr>
              <p:cNvPr id="6276" name="Freeform 313"/>
              <p:cNvSpPr>
                <a:spLocks noChangeAspect="1"/>
              </p:cNvSpPr>
              <p:nvPr/>
            </p:nvSpPr>
            <p:spPr bwMode="auto">
              <a:xfrm>
                <a:off x="3222" y="1722"/>
                <a:ext cx="43" cy="116"/>
              </a:xfrm>
              <a:custGeom>
                <a:avLst/>
                <a:gdLst>
                  <a:gd name="T0" fmla="*/ 43 w 43"/>
                  <a:gd name="T1" fmla="*/ 13 h 116"/>
                  <a:gd name="T2" fmla="*/ 26 w 43"/>
                  <a:gd name="T3" fmla="*/ 13 h 116"/>
                  <a:gd name="T4" fmla="*/ 26 w 43"/>
                  <a:gd name="T5" fmla="*/ 111 h 116"/>
                  <a:gd name="T6" fmla="*/ 22 w 43"/>
                  <a:gd name="T7" fmla="*/ 116 h 116"/>
                  <a:gd name="T8" fmla="*/ 0 w 43"/>
                  <a:gd name="T9" fmla="*/ 116 h 116"/>
                  <a:gd name="T10" fmla="*/ 0 w 43"/>
                  <a:gd name="T11" fmla="*/ 102 h 116"/>
                  <a:gd name="T12" fmla="*/ 13 w 43"/>
                  <a:gd name="T13" fmla="*/ 102 h 116"/>
                  <a:gd name="T14" fmla="*/ 13 w 43"/>
                  <a:gd name="T15" fmla="*/ 9 h 116"/>
                  <a:gd name="T16" fmla="*/ 22 w 43"/>
                  <a:gd name="T17" fmla="*/ 0 h 116"/>
                  <a:gd name="T18" fmla="*/ 43 w 43"/>
                  <a:gd name="T19" fmla="*/ 0 h 116"/>
                  <a:gd name="T20" fmla="*/ 43 w 43"/>
                  <a:gd name="T21" fmla="*/ 13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
                  <a:gd name="T34" fmla="*/ 0 h 116"/>
                  <a:gd name="T35" fmla="*/ 43 w 43"/>
                  <a:gd name="T36" fmla="*/ 116 h 1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 h="116">
                    <a:moveTo>
                      <a:pt x="43" y="13"/>
                    </a:moveTo>
                    <a:lnTo>
                      <a:pt x="26" y="13"/>
                    </a:lnTo>
                    <a:lnTo>
                      <a:pt x="26" y="111"/>
                    </a:lnTo>
                    <a:lnTo>
                      <a:pt x="22" y="116"/>
                    </a:lnTo>
                    <a:lnTo>
                      <a:pt x="0" y="116"/>
                    </a:lnTo>
                    <a:lnTo>
                      <a:pt x="0" y="102"/>
                    </a:lnTo>
                    <a:lnTo>
                      <a:pt x="13" y="102"/>
                    </a:lnTo>
                    <a:lnTo>
                      <a:pt x="13" y="9"/>
                    </a:lnTo>
                    <a:lnTo>
                      <a:pt x="22" y="0"/>
                    </a:lnTo>
                    <a:lnTo>
                      <a:pt x="43" y="0"/>
                    </a:lnTo>
                    <a:lnTo>
                      <a:pt x="43" y="13"/>
                    </a:lnTo>
                    <a:close/>
                  </a:path>
                </a:pathLst>
              </a:custGeom>
              <a:solidFill>
                <a:srgbClr val="000000"/>
              </a:solidFill>
              <a:ln w="9525">
                <a:noFill/>
                <a:round/>
                <a:headEnd/>
                <a:tailEnd/>
              </a:ln>
            </p:spPr>
            <p:txBody>
              <a:bodyPr/>
              <a:lstStyle/>
              <a:p>
                <a:endParaRPr lang="en-US" dirty="0"/>
              </a:p>
            </p:txBody>
          </p:sp>
          <p:sp>
            <p:nvSpPr>
              <p:cNvPr id="6277" name="Freeform 314"/>
              <p:cNvSpPr>
                <a:spLocks noChangeAspect="1"/>
              </p:cNvSpPr>
              <p:nvPr/>
            </p:nvSpPr>
            <p:spPr bwMode="auto">
              <a:xfrm>
                <a:off x="3179" y="1371"/>
                <a:ext cx="35" cy="155"/>
              </a:xfrm>
              <a:custGeom>
                <a:avLst/>
                <a:gdLst>
                  <a:gd name="T0" fmla="*/ 17 w 35"/>
                  <a:gd name="T1" fmla="*/ 0 h 155"/>
                  <a:gd name="T2" fmla="*/ 13 w 35"/>
                  <a:gd name="T3" fmla="*/ 142 h 155"/>
                  <a:gd name="T4" fmla="*/ 35 w 35"/>
                  <a:gd name="T5" fmla="*/ 142 h 155"/>
                  <a:gd name="T6" fmla="*/ 35 w 35"/>
                  <a:gd name="T7" fmla="*/ 155 h 155"/>
                  <a:gd name="T8" fmla="*/ 9 w 35"/>
                  <a:gd name="T9" fmla="*/ 155 h 155"/>
                  <a:gd name="T10" fmla="*/ 0 w 35"/>
                  <a:gd name="T11" fmla="*/ 146 h 155"/>
                  <a:gd name="T12" fmla="*/ 5 w 35"/>
                  <a:gd name="T13" fmla="*/ 0 h 155"/>
                  <a:gd name="T14" fmla="*/ 17 w 35"/>
                  <a:gd name="T15" fmla="*/ 0 h 155"/>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55"/>
                  <a:gd name="T26" fmla="*/ 35 w 35"/>
                  <a:gd name="T27" fmla="*/ 155 h 15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55">
                    <a:moveTo>
                      <a:pt x="17" y="0"/>
                    </a:moveTo>
                    <a:lnTo>
                      <a:pt x="13" y="142"/>
                    </a:lnTo>
                    <a:lnTo>
                      <a:pt x="35" y="142"/>
                    </a:lnTo>
                    <a:lnTo>
                      <a:pt x="35" y="155"/>
                    </a:lnTo>
                    <a:lnTo>
                      <a:pt x="9" y="155"/>
                    </a:lnTo>
                    <a:lnTo>
                      <a:pt x="0" y="146"/>
                    </a:lnTo>
                    <a:lnTo>
                      <a:pt x="5" y="0"/>
                    </a:lnTo>
                    <a:lnTo>
                      <a:pt x="17" y="0"/>
                    </a:lnTo>
                    <a:close/>
                  </a:path>
                </a:pathLst>
              </a:custGeom>
              <a:solidFill>
                <a:srgbClr val="000000"/>
              </a:solidFill>
              <a:ln w="9525">
                <a:noFill/>
                <a:round/>
                <a:headEnd/>
                <a:tailEnd/>
              </a:ln>
            </p:spPr>
            <p:txBody>
              <a:bodyPr/>
              <a:lstStyle/>
              <a:p>
                <a:endParaRPr lang="en-US" dirty="0"/>
              </a:p>
            </p:txBody>
          </p:sp>
          <p:sp>
            <p:nvSpPr>
              <p:cNvPr id="6278" name="Freeform 315"/>
              <p:cNvSpPr>
                <a:spLocks noChangeAspect="1"/>
              </p:cNvSpPr>
              <p:nvPr/>
            </p:nvSpPr>
            <p:spPr bwMode="auto">
              <a:xfrm>
                <a:off x="3158" y="1535"/>
                <a:ext cx="69" cy="258"/>
              </a:xfrm>
              <a:custGeom>
                <a:avLst/>
                <a:gdLst>
                  <a:gd name="T0" fmla="*/ 0 w 69"/>
                  <a:gd name="T1" fmla="*/ 0 h 258"/>
                  <a:gd name="T2" fmla="*/ 56 w 69"/>
                  <a:gd name="T3" fmla="*/ 0 h 258"/>
                  <a:gd name="T4" fmla="*/ 60 w 69"/>
                  <a:gd name="T5" fmla="*/ 5 h 258"/>
                  <a:gd name="T6" fmla="*/ 51 w 69"/>
                  <a:gd name="T7" fmla="*/ 245 h 258"/>
                  <a:gd name="T8" fmla="*/ 69 w 69"/>
                  <a:gd name="T9" fmla="*/ 245 h 258"/>
                  <a:gd name="T10" fmla="*/ 69 w 69"/>
                  <a:gd name="T11" fmla="*/ 258 h 258"/>
                  <a:gd name="T12" fmla="*/ 47 w 69"/>
                  <a:gd name="T13" fmla="*/ 258 h 258"/>
                  <a:gd name="T14" fmla="*/ 38 w 69"/>
                  <a:gd name="T15" fmla="*/ 249 h 258"/>
                  <a:gd name="T16" fmla="*/ 47 w 69"/>
                  <a:gd name="T17" fmla="*/ 14 h 258"/>
                  <a:gd name="T18" fmla="*/ 0 w 69"/>
                  <a:gd name="T19" fmla="*/ 14 h 258"/>
                  <a:gd name="T20" fmla="*/ 0 w 69"/>
                  <a:gd name="T21" fmla="*/ 0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258"/>
                  <a:gd name="T35" fmla="*/ 69 w 69"/>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258">
                    <a:moveTo>
                      <a:pt x="0" y="0"/>
                    </a:moveTo>
                    <a:lnTo>
                      <a:pt x="56" y="0"/>
                    </a:lnTo>
                    <a:lnTo>
                      <a:pt x="60" y="5"/>
                    </a:lnTo>
                    <a:lnTo>
                      <a:pt x="51" y="245"/>
                    </a:lnTo>
                    <a:lnTo>
                      <a:pt x="69" y="245"/>
                    </a:lnTo>
                    <a:lnTo>
                      <a:pt x="69" y="258"/>
                    </a:lnTo>
                    <a:lnTo>
                      <a:pt x="47" y="258"/>
                    </a:lnTo>
                    <a:lnTo>
                      <a:pt x="38" y="249"/>
                    </a:lnTo>
                    <a:lnTo>
                      <a:pt x="47" y="14"/>
                    </a:lnTo>
                    <a:lnTo>
                      <a:pt x="0" y="14"/>
                    </a:lnTo>
                    <a:lnTo>
                      <a:pt x="0" y="0"/>
                    </a:lnTo>
                    <a:close/>
                  </a:path>
                </a:pathLst>
              </a:custGeom>
              <a:solidFill>
                <a:srgbClr val="000000"/>
              </a:solidFill>
              <a:ln w="9525">
                <a:noFill/>
                <a:round/>
                <a:headEnd/>
                <a:tailEnd/>
              </a:ln>
            </p:spPr>
            <p:txBody>
              <a:bodyPr/>
              <a:lstStyle/>
              <a:p>
                <a:endParaRPr lang="en-US" dirty="0"/>
              </a:p>
            </p:txBody>
          </p:sp>
          <p:sp>
            <p:nvSpPr>
              <p:cNvPr id="6279" name="Freeform 316"/>
              <p:cNvSpPr>
                <a:spLocks noChangeAspect="1"/>
              </p:cNvSpPr>
              <p:nvPr/>
            </p:nvSpPr>
            <p:spPr bwMode="auto">
              <a:xfrm>
                <a:off x="3145" y="1282"/>
                <a:ext cx="43" cy="133"/>
              </a:xfrm>
              <a:custGeom>
                <a:avLst/>
                <a:gdLst>
                  <a:gd name="T0" fmla="*/ 17 w 43"/>
                  <a:gd name="T1" fmla="*/ 0 h 133"/>
                  <a:gd name="T2" fmla="*/ 13 w 43"/>
                  <a:gd name="T3" fmla="*/ 120 h 133"/>
                  <a:gd name="T4" fmla="*/ 43 w 43"/>
                  <a:gd name="T5" fmla="*/ 120 h 133"/>
                  <a:gd name="T6" fmla="*/ 43 w 43"/>
                  <a:gd name="T7" fmla="*/ 133 h 133"/>
                  <a:gd name="T8" fmla="*/ 8 w 43"/>
                  <a:gd name="T9" fmla="*/ 133 h 133"/>
                  <a:gd name="T10" fmla="*/ 0 w 43"/>
                  <a:gd name="T11" fmla="*/ 124 h 133"/>
                  <a:gd name="T12" fmla="*/ 4 w 43"/>
                  <a:gd name="T13" fmla="*/ 0 h 133"/>
                  <a:gd name="T14" fmla="*/ 17 w 43"/>
                  <a:gd name="T15" fmla="*/ 0 h 133"/>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3"/>
                  <a:gd name="T26" fmla="*/ 43 w 43"/>
                  <a:gd name="T27" fmla="*/ 133 h 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3">
                    <a:moveTo>
                      <a:pt x="17" y="0"/>
                    </a:moveTo>
                    <a:lnTo>
                      <a:pt x="13" y="120"/>
                    </a:lnTo>
                    <a:lnTo>
                      <a:pt x="43" y="120"/>
                    </a:lnTo>
                    <a:lnTo>
                      <a:pt x="43" y="133"/>
                    </a:lnTo>
                    <a:lnTo>
                      <a:pt x="8" y="133"/>
                    </a:lnTo>
                    <a:lnTo>
                      <a:pt x="0" y="124"/>
                    </a:lnTo>
                    <a:lnTo>
                      <a:pt x="4" y="0"/>
                    </a:lnTo>
                    <a:lnTo>
                      <a:pt x="17" y="0"/>
                    </a:lnTo>
                    <a:close/>
                  </a:path>
                </a:pathLst>
              </a:custGeom>
              <a:solidFill>
                <a:srgbClr val="000000"/>
              </a:solidFill>
              <a:ln w="9525">
                <a:noFill/>
                <a:round/>
                <a:headEnd/>
                <a:tailEnd/>
              </a:ln>
            </p:spPr>
            <p:txBody>
              <a:bodyPr/>
              <a:lstStyle/>
              <a:p>
                <a:endParaRPr lang="en-US" dirty="0"/>
              </a:p>
            </p:txBody>
          </p:sp>
          <p:sp>
            <p:nvSpPr>
              <p:cNvPr id="6280" name="Freeform 317"/>
              <p:cNvSpPr>
                <a:spLocks noChangeAspect="1"/>
              </p:cNvSpPr>
              <p:nvPr/>
            </p:nvSpPr>
            <p:spPr bwMode="auto">
              <a:xfrm>
                <a:off x="3119" y="1477"/>
                <a:ext cx="43" cy="134"/>
              </a:xfrm>
              <a:custGeom>
                <a:avLst/>
                <a:gdLst>
                  <a:gd name="T0" fmla="*/ 0 w 43"/>
                  <a:gd name="T1" fmla="*/ 0 h 134"/>
                  <a:gd name="T2" fmla="*/ 39 w 43"/>
                  <a:gd name="T3" fmla="*/ 0 h 134"/>
                  <a:gd name="T4" fmla="*/ 43 w 43"/>
                  <a:gd name="T5" fmla="*/ 5 h 134"/>
                  <a:gd name="T6" fmla="*/ 39 w 43"/>
                  <a:gd name="T7" fmla="*/ 134 h 134"/>
                  <a:gd name="T8" fmla="*/ 26 w 43"/>
                  <a:gd name="T9" fmla="*/ 134 h 134"/>
                  <a:gd name="T10" fmla="*/ 30 w 43"/>
                  <a:gd name="T11" fmla="*/ 14 h 134"/>
                  <a:gd name="T12" fmla="*/ 0 w 43"/>
                  <a:gd name="T13" fmla="*/ 14 h 134"/>
                  <a:gd name="T14" fmla="*/ 0 w 43"/>
                  <a:gd name="T15" fmla="*/ 0 h 134"/>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4"/>
                  <a:gd name="T26" fmla="*/ 43 w 43"/>
                  <a:gd name="T27" fmla="*/ 134 h 1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4">
                    <a:moveTo>
                      <a:pt x="0" y="0"/>
                    </a:moveTo>
                    <a:lnTo>
                      <a:pt x="39" y="0"/>
                    </a:lnTo>
                    <a:lnTo>
                      <a:pt x="43" y="5"/>
                    </a:lnTo>
                    <a:lnTo>
                      <a:pt x="39" y="134"/>
                    </a:lnTo>
                    <a:lnTo>
                      <a:pt x="26" y="134"/>
                    </a:lnTo>
                    <a:lnTo>
                      <a:pt x="30" y="14"/>
                    </a:lnTo>
                    <a:lnTo>
                      <a:pt x="0" y="14"/>
                    </a:lnTo>
                    <a:lnTo>
                      <a:pt x="0" y="0"/>
                    </a:lnTo>
                    <a:close/>
                  </a:path>
                </a:pathLst>
              </a:custGeom>
              <a:solidFill>
                <a:srgbClr val="000000"/>
              </a:solidFill>
              <a:ln w="9525">
                <a:noFill/>
                <a:round/>
                <a:headEnd/>
                <a:tailEnd/>
              </a:ln>
            </p:spPr>
            <p:txBody>
              <a:bodyPr/>
              <a:lstStyle/>
              <a:p>
                <a:endParaRPr lang="en-US" dirty="0"/>
              </a:p>
            </p:txBody>
          </p:sp>
          <p:sp>
            <p:nvSpPr>
              <p:cNvPr id="6281" name="Freeform 318"/>
              <p:cNvSpPr>
                <a:spLocks noChangeAspect="1"/>
              </p:cNvSpPr>
              <p:nvPr/>
            </p:nvSpPr>
            <p:spPr bwMode="auto">
              <a:xfrm>
                <a:off x="3115" y="1597"/>
                <a:ext cx="60" cy="112"/>
              </a:xfrm>
              <a:custGeom>
                <a:avLst/>
                <a:gdLst>
                  <a:gd name="T0" fmla="*/ 17 w 60"/>
                  <a:gd name="T1" fmla="*/ 0 h 112"/>
                  <a:gd name="T2" fmla="*/ 13 w 60"/>
                  <a:gd name="T3" fmla="*/ 81 h 112"/>
                  <a:gd name="T4" fmla="*/ 47 w 60"/>
                  <a:gd name="T5" fmla="*/ 81 h 112"/>
                  <a:gd name="T6" fmla="*/ 51 w 60"/>
                  <a:gd name="T7" fmla="*/ 85 h 112"/>
                  <a:gd name="T8" fmla="*/ 60 w 60"/>
                  <a:gd name="T9" fmla="*/ 112 h 112"/>
                  <a:gd name="T10" fmla="*/ 47 w 60"/>
                  <a:gd name="T11" fmla="*/ 112 h 112"/>
                  <a:gd name="T12" fmla="*/ 43 w 60"/>
                  <a:gd name="T13" fmla="*/ 94 h 112"/>
                  <a:gd name="T14" fmla="*/ 8 w 60"/>
                  <a:gd name="T15" fmla="*/ 94 h 112"/>
                  <a:gd name="T16" fmla="*/ 0 w 60"/>
                  <a:gd name="T17" fmla="*/ 85 h 112"/>
                  <a:gd name="T18" fmla="*/ 4 w 60"/>
                  <a:gd name="T19" fmla="*/ 0 h 112"/>
                  <a:gd name="T20" fmla="*/ 17 w 60"/>
                  <a:gd name="T21" fmla="*/ 0 h 1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112"/>
                  <a:gd name="T35" fmla="*/ 60 w 60"/>
                  <a:gd name="T36" fmla="*/ 112 h 1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112">
                    <a:moveTo>
                      <a:pt x="17" y="0"/>
                    </a:moveTo>
                    <a:lnTo>
                      <a:pt x="13" y="81"/>
                    </a:lnTo>
                    <a:lnTo>
                      <a:pt x="47" y="81"/>
                    </a:lnTo>
                    <a:lnTo>
                      <a:pt x="51" y="85"/>
                    </a:lnTo>
                    <a:lnTo>
                      <a:pt x="60" y="112"/>
                    </a:lnTo>
                    <a:lnTo>
                      <a:pt x="47" y="112"/>
                    </a:lnTo>
                    <a:lnTo>
                      <a:pt x="43" y="94"/>
                    </a:lnTo>
                    <a:lnTo>
                      <a:pt x="8" y="94"/>
                    </a:lnTo>
                    <a:lnTo>
                      <a:pt x="0" y="85"/>
                    </a:lnTo>
                    <a:lnTo>
                      <a:pt x="4" y="0"/>
                    </a:lnTo>
                    <a:lnTo>
                      <a:pt x="17" y="0"/>
                    </a:lnTo>
                    <a:close/>
                  </a:path>
                </a:pathLst>
              </a:custGeom>
              <a:solidFill>
                <a:srgbClr val="000000"/>
              </a:solidFill>
              <a:ln w="9525">
                <a:noFill/>
                <a:round/>
                <a:headEnd/>
                <a:tailEnd/>
              </a:ln>
            </p:spPr>
            <p:txBody>
              <a:bodyPr/>
              <a:lstStyle/>
              <a:p>
                <a:endParaRPr lang="en-US" dirty="0"/>
              </a:p>
            </p:txBody>
          </p:sp>
          <p:sp>
            <p:nvSpPr>
              <p:cNvPr id="6282" name="Freeform 319"/>
              <p:cNvSpPr>
                <a:spLocks noChangeAspect="1"/>
              </p:cNvSpPr>
              <p:nvPr/>
            </p:nvSpPr>
            <p:spPr bwMode="auto">
              <a:xfrm>
                <a:off x="3080" y="1700"/>
                <a:ext cx="82" cy="173"/>
              </a:xfrm>
              <a:custGeom>
                <a:avLst/>
                <a:gdLst>
                  <a:gd name="T0" fmla="*/ 82 w 82"/>
                  <a:gd name="T1" fmla="*/ 13 h 173"/>
                  <a:gd name="T2" fmla="*/ 48 w 82"/>
                  <a:gd name="T3" fmla="*/ 13 h 173"/>
                  <a:gd name="T4" fmla="*/ 43 w 82"/>
                  <a:gd name="T5" fmla="*/ 169 h 173"/>
                  <a:gd name="T6" fmla="*/ 39 w 82"/>
                  <a:gd name="T7" fmla="*/ 173 h 173"/>
                  <a:gd name="T8" fmla="*/ 0 w 82"/>
                  <a:gd name="T9" fmla="*/ 173 h 173"/>
                  <a:gd name="T10" fmla="*/ 0 w 82"/>
                  <a:gd name="T11" fmla="*/ 160 h 173"/>
                  <a:gd name="T12" fmla="*/ 30 w 82"/>
                  <a:gd name="T13" fmla="*/ 160 h 173"/>
                  <a:gd name="T14" fmla="*/ 35 w 82"/>
                  <a:gd name="T15" fmla="*/ 9 h 173"/>
                  <a:gd name="T16" fmla="*/ 43 w 82"/>
                  <a:gd name="T17" fmla="*/ 0 h 173"/>
                  <a:gd name="T18" fmla="*/ 82 w 82"/>
                  <a:gd name="T19" fmla="*/ 0 h 173"/>
                  <a:gd name="T20" fmla="*/ 82 w 82"/>
                  <a:gd name="T21" fmla="*/ 13 h 1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173"/>
                  <a:gd name="T35" fmla="*/ 82 w 82"/>
                  <a:gd name="T36" fmla="*/ 173 h 1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173">
                    <a:moveTo>
                      <a:pt x="82" y="13"/>
                    </a:moveTo>
                    <a:lnTo>
                      <a:pt x="48" y="13"/>
                    </a:lnTo>
                    <a:lnTo>
                      <a:pt x="43" y="169"/>
                    </a:lnTo>
                    <a:lnTo>
                      <a:pt x="39" y="173"/>
                    </a:lnTo>
                    <a:lnTo>
                      <a:pt x="0" y="173"/>
                    </a:lnTo>
                    <a:lnTo>
                      <a:pt x="0" y="160"/>
                    </a:lnTo>
                    <a:lnTo>
                      <a:pt x="30" y="160"/>
                    </a:lnTo>
                    <a:lnTo>
                      <a:pt x="35" y="9"/>
                    </a:lnTo>
                    <a:lnTo>
                      <a:pt x="43" y="0"/>
                    </a:lnTo>
                    <a:lnTo>
                      <a:pt x="82" y="0"/>
                    </a:lnTo>
                    <a:lnTo>
                      <a:pt x="82" y="13"/>
                    </a:lnTo>
                    <a:close/>
                  </a:path>
                </a:pathLst>
              </a:custGeom>
              <a:solidFill>
                <a:srgbClr val="000000"/>
              </a:solidFill>
              <a:ln w="9525">
                <a:noFill/>
                <a:round/>
                <a:headEnd/>
                <a:tailEnd/>
              </a:ln>
            </p:spPr>
            <p:txBody>
              <a:bodyPr/>
              <a:lstStyle/>
              <a:p>
                <a:endParaRPr lang="en-US" dirty="0"/>
              </a:p>
            </p:txBody>
          </p:sp>
          <p:sp>
            <p:nvSpPr>
              <p:cNvPr id="6283" name="Freeform 320"/>
              <p:cNvSpPr>
                <a:spLocks noChangeAspect="1"/>
              </p:cNvSpPr>
              <p:nvPr/>
            </p:nvSpPr>
            <p:spPr bwMode="auto">
              <a:xfrm>
                <a:off x="3149" y="1740"/>
                <a:ext cx="35" cy="111"/>
              </a:xfrm>
              <a:custGeom>
                <a:avLst/>
                <a:gdLst>
                  <a:gd name="T0" fmla="*/ 13 w 35"/>
                  <a:gd name="T1" fmla="*/ 0 h 111"/>
                  <a:gd name="T2" fmla="*/ 13 w 35"/>
                  <a:gd name="T3" fmla="*/ 98 h 111"/>
                  <a:gd name="T4" fmla="*/ 35 w 35"/>
                  <a:gd name="T5" fmla="*/ 98 h 111"/>
                  <a:gd name="T6" fmla="*/ 35 w 35"/>
                  <a:gd name="T7" fmla="*/ 111 h 111"/>
                  <a:gd name="T8" fmla="*/ 9 w 35"/>
                  <a:gd name="T9" fmla="*/ 111 h 111"/>
                  <a:gd name="T10" fmla="*/ 0 w 35"/>
                  <a:gd name="T11" fmla="*/ 102 h 111"/>
                  <a:gd name="T12" fmla="*/ 0 w 35"/>
                  <a:gd name="T13" fmla="*/ 0 h 111"/>
                  <a:gd name="T14" fmla="*/ 13 w 35"/>
                  <a:gd name="T15" fmla="*/ 0 h 111"/>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11"/>
                  <a:gd name="T26" fmla="*/ 35 w 35"/>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11">
                    <a:moveTo>
                      <a:pt x="13" y="0"/>
                    </a:moveTo>
                    <a:lnTo>
                      <a:pt x="13" y="98"/>
                    </a:lnTo>
                    <a:lnTo>
                      <a:pt x="35" y="98"/>
                    </a:lnTo>
                    <a:lnTo>
                      <a:pt x="35" y="111"/>
                    </a:lnTo>
                    <a:lnTo>
                      <a:pt x="9" y="111"/>
                    </a:lnTo>
                    <a:lnTo>
                      <a:pt x="0" y="102"/>
                    </a:lnTo>
                    <a:lnTo>
                      <a:pt x="0" y="0"/>
                    </a:lnTo>
                    <a:lnTo>
                      <a:pt x="13" y="0"/>
                    </a:lnTo>
                    <a:close/>
                  </a:path>
                </a:pathLst>
              </a:custGeom>
              <a:solidFill>
                <a:srgbClr val="000000"/>
              </a:solidFill>
              <a:ln w="9525">
                <a:noFill/>
                <a:round/>
                <a:headEnd/>
                <a:tailEnd/>
              </a:ln>
            </p:spPr>
            <p:txBody>
              <a:bodyPr/>
              <a:lstStyle/>
              <a:p>
                <a:endParaRPr lang="en-US" dirty="0"/>
              </a:p>
            </p:txBody>
          </p:sp>
          <p:sp>
            <p:nvSpPr>
              <p:cNvPr id="6284" name="Freeform 321"/>
              <p:cNvSpPr>
                <a:spLocks noChangeAspect="1"/>
              </p:cNvSpPr>
              <p:nvPr/>
            </p:nvSpPr>
            <p:spPr bwMode="auto">
              <a:xfrm>
                <a:off x="3059" y="1299"/>
                <a:ext cx="69" cy="258"/>
              </a:xfrm>
              <a:custGeom>
                <a:avLst/>
                <a:gdLst>
                  <a:gd name="T0" fmla="*/ 0 w 69"/>
                  <a:gd name="T1" fmla="*/ 0 h 258"/>
                  <a:gd name="T2" fmla="*/ 47 w 69"/>
                  <a:gd name="T3" fmla="*/ 0 h 258"/>
                  <a:gd name="T4" fmla="*/ 51 w 69"/>
                  <a:gd name="T5" fmla="*/ 5 h 258"/>
                  <a:gd name="T6" fmla="*/ 43 w 69"/>
                  <a:gd name="T7" fmla="*/ 245 h 258"/>
                  <a:gd name="T8" fmla="*/ 69 w 69"/>
                  <a:gd name="T9" fmla="*/ 245 h 258"/>
                  <a:gd name="T10" fmla="*/ 69 w 69"/>
                  <a:gd name="T11" fmla="*/ 258 h 258"/>
                  <a:gd name="T12" fmla="*/ 39 w 69"/>
                  <a:gd name="T13" fmla="*/ 258 h 258"/>
                  <a:gd name="T14" fmla="*/ 30 w 69"/>
                  <a:gd name="T15" fmla="*/ 250 h 258"/>
                  <a:gd name="T16" fmla="*/ 39 w 69"/>
                  <a:gd name="T17" fmla="*/ 14 h 258"/>
                  <a:gd name="T18" fmla="*/ 0 w 69"/>
                  <a:gd name="T19" fmla="*/ 14 h 258"/>
                  <a:gd name="T20" fmla="*/ 0 w 69"/>
                  <a:gd name="T21" fmla="*/ 0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258"/>
                  <a:gd name="T35" fmla="*/ 69 w 69"/>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258">
                    <a:moveTo>
                      <a:pt x="0" y="0"/>
                    </a:moveTo>
                    <a:lnTo>
                      <a:pt x="47" y="0"/>
                    </a:lnTo>
                    <a:lnTo>
                      <a:pt x="51" y="5"/>
                    </a:lnTo>
                    <a:lnTo>
                      <a:pt x="43" y="245"/>
                    </a:lnTo>
                    <a:lnTo>
                      <a:pt x="69" y="245"/>
                    </a:lnTo>
                    <a:lnTo>
                      <a:pt x="69" y="258"/>
                    </a:lnTo>
                    <a:lnTo>
                      <a:pt x="39" y="258"/>
                    </a:lnTo>
                    <a:lnTo>
                      <a:pt x="30" y="250"/>
                    </a:lnTo>
                    <a:lnTo>
                      <a:pt x="39" y="14"/>
                    </a:lnTo>
                    <a:lnTo>
                      <a:pt x="0" y="14"/>
                    </a:lnTo>
                    <a:lnTo>
                      <a:pt x="0" y="0"/>
                    </a:lnTo>
                    <a:close/>
                  </a:path>
                </a:pathLst>
              </a:custGeom>
              <a:solidFill>
                <a:srgbClr val="000000"/>
              </a:solidFill>
              <a:ln w="9525">
                <a:noFill/>
                <a:round/>
                <a:headEnd/>
                <a:tailEnd/>
              </a:ln>
            </p:spPr>
            <p:txBody>
              <a:bodyPr/>
              <a:lstStyle/>
              <a:p>
                <a:endParaRPr lang="en-US" dirty="0"/>
              </a:p>
            </p:txBody>
          </p:sp>
          <p:sp>
            <p:nvSpPr>
              <p:cNvPr id="6285" name="Freeform 322"/>
              <p:cNvSpPr>
                <a:spLocks noChangeAspect="1"/>
              </p:cNvSpPr>
              <p:nvPr/>
            </p:nvSpPr>
            <p:spPr bwMode="auto">
              <a:xfrm>
                <a:off x="3037" y="1335"/>
                <a:ext cx="39" cy="98"/>
              </a:xfrm>
              <a:custGeom>
                <a:avLst/>
                <a:gdLst>
                  <a:gd name="T0" fmla="*/ 39 w 39"/>
                  <a:gd name="T1" fmla="*/ 13 h 98"/>
                  <a:gd name="T2" fmla="*/ 18 w 39"/>
                  <a:gd name="T3" fmla="*/ 13 h 98"/>
                  <a:gd name="T4" fmla="*/ 13 w 39"/>
                  <a:gd name="T5" fmla="*/ 98 h 98"/>
                  <a:gd name="T6" fmla="*/ 0 w 39"/>
                  <a:gd name="T7" fmla="*/ 98 h 98"/>
                  <a:gd name="T8" fmla="*/ 5 w 39"/>
                  <a:gd name="T9" fmla="*/ 9 h 98"/>
                  <a:gd name="T10" fmla="*/ 13 w 39"/>
                  <a:gd name="T11" fmla="*/ 0 h 98"/>
                  <a:gd name="T12" fmla="*/ 39 w 39"/>
                  <a:gd name="T13" fmla="*/ 0 h 98"/>
                  <a:gd name="T14" fmla="*/ 39 w 39"/>
                  <a:gd name="T15" fmla="*/ 13 h 98"/>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98"/>
                  <a:gd name="T26" fmla="*/ 39 w 39"/>
                  <a:gd name="T27" fmla="*/ 98 h 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98">
                    <a:moveTo>
                      <a:pt x="39" y="13"/>
                    </a:moveTo>
                    <a:lnTo>
                      <a:pt x="18" y="13"/>
                    </a:lnTo>
                    <a:lnTo>
                      <a:pt x="13" y="98"/>
                    </a:lnTo>
                    <a:lnTo>
                      <a:pt x="0" y="98"/>
                    </a:lnTo>
                    <a:lnTo>
                      <a:pt x="5" y="9"/>
                    </a:lnTo>
                    <a:lnTo>
                      <a:pt x="13" y="0"/>
                    </a:lnTo>
                    <a:lnTo>
                      <a:pt x="39" y="0"/>
                    </a:lnTo>
                    <a:lnTo>
                      <a:pt x="39" y="13"/>
                    </a:lnTo>
                    <a:close/>
                  </a:path>
                </a:pathLst>
              </a:custGeom>
              <a:solidFill>
                <a:srgbClr val="000000"/>
              </a:solidFill>
              <a:ln w="9525">
                <a:noFill/>
                <a:round/>
                <a:headEnd/>
                <a:tailEnd/>
              </a:ln>
            </p:spPr>
            <p:txBody>
              <a:bodyPr/>
              <a:lstStyle/>
              <a:p>
                <a:endParaRPr lang="en-US" dirty="0"/>
              </a:p>
            </p:txBody>
          </p:sp>
          <p:sp>
            <p:nvSpPr>
              <p:cNvPr id="6286" name="Freeform 323"/>
              <p:cNvSpPr>
                <a:spLocks noChangeAspect="1"/>
              </p:cNvSpPr>
              <p:nvPr/>
            </p:nvSpPr>
            <p:spPr bwMode="auto">
              <a:xfrm>
                <a:off x="3037" y="1473"/>
                <a:ext cx="39" cy="89"/>
              </a:xfrm>
              <a:custGeom>
                <a:avLst/>
                <a:gdLst>
                  <a:gd name="T0" fmla="*/ 0 w 39"/>
                  <a:gd name="T1" fmla="*/ 0 h 89"/>
                  <a:gd name="T2" fmla="*/ 35 w 39"/>
                  <a:gd name="T3" fmla="*/ 4 h 89"/>
                  <a:gd name="T4" fmla="*/ 39 w 39"/>
                  <a:gd name="T5" fmla="*/ 9 h 89"/>
                  <a:gd name="T6" fmla="*/ 39 w 39"/>
                  <a:gd name="T7" fmla="*/ 89 h 89"/>
                  <a:gd name="T8" fmla="*/ 26 w 39"/>
                  <a:gd name="T9" fmla="*/ 89 h 89"/>
                  <a:gd name="T10" fmla="*/ 26 w 39"/>
                  <a:gd name="T11" fmla="*/ 18 h 89"/>
                  <a:gd name="T12" fmla="*/ 0 w 39"/>
                  <a:gd name="T13" fmla="*/ 13 h 89"/>
                  <a:gd name="T14" fmla="*/ 0 w 39"/>
                  <a:gd name="T15" fmla="*/ 0 h 89"/>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89"/>
                  <a:gd name="T26" fmla="*/ 39 w 39"/>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89">
                    <a:moveTo>
                      <a:pt x="0" y="0"/>
                    </a:moveTo>
                    <a:lnTo>
                      <a:pt x="35" y="4"/>
                    </a:lnTo>
                    <a:lnTo>
                      <a:pt x="39" y="9"/>
                    </a:lnTo>
                    <a:lnTo>
                      <a:pt x="39" y="89"/>
                    </a:lnTo>
                    <a:lnTo>
                      <a:pt x="26" y="89"/>
                    </a:lnTo>
                    <a:lnTo>
                      <a:pt x="26" y="18"/>
                    </a:lnTo>
                    <a:lnTo>
                      <a:pt x="0" y="13"/>
                    </a:lnTo>
                    <a:lnTo>
                      <a:pt x="0" y="0"/>
                    </a:lnTo>
                    <a:close/>
                  </a:path>
                </a:pathLst>
              </a:custGeom>
              <a:solidFill>
                <a:srgbClr val="000000"/>
              </a:solidFill>
              <a:ln w="9525">
                <a:noFill/>
                <a:round/>
                <a:headEnd/>
                <a:tailEnd/>
              </a:ln>
            </p:spPr>
            <p:txBody>
              <a:bodyPr/>
              <a:lstStyle/>
              <a:p>
                <a:endParaRPr lang="en-US" dirty="0"/>
              </a:p>
            </p:txBody>
          </p:sp>
          <p:sp>
            <p:nvSpPr>
              <p:cNvPr id="6287" name="Freeform 324"/>
              <p:cNvSpPr>
                <a:spLocks noChangeAspect="1"/>
              </p:cNvSpPr>
              <p:nvPr/>
            </p:nvSpPr>
            <p:spPr bwMode="auto">
              <a:xfrm>
                <a:off x="3020" y="1642"/>
                <a:ext cx="60" cy="107"/>
              </a:xfrm>
              <a:custGeom>
                <a:avLst/>
                <a:gdLst>
                  <a:gd name="T0" fmla="*/ 0 w 60"/>
                  <a:gd name="T1" fmla="*/ 0 h 107"/>
                  <a:gd name="T2" fmla="*/ 56 w 60"/>
                  <a:gd name="T3" fmla="*/ 0 h 107"/>
                  <a:gd name="T4" fmla="*/ 60 w 60"/>
                  <a:gd name="T5" fmla="*/ 4 h 107"/>
                  <a:gd name="T6" fmla="*/ 60 w 60"/>
                  <a:gd name="T7" fmla="*/ 102 h 107"/>
                  <a:gd name="T8" fmla="*/ 56 w 60"/>
                  <a:gd name="T9" fmla="*/ 107 h 107"/>
                  <a:gd name="T10" fmla="*/ 26 w 60"/>
                  <a:gd name="T11" fmla="*/ 107 h 107"/>
                  <a:gd name="T12" fmla="*/ 26 w 60"/>
                  <a:gd name="T13" fmla="*/ 93 h 107"/>
                  <a:gd name="T14" fmla="*/ 47 w 60"/>
                  <a:gd name="T15" fmla="*/ 93 h 107"/>
                  <a:gd name="T16" fmla="*/ 47 w 60"/>
                  <a:gd name="T17" fmla="*/ 13 h 107"/>
                  <a:gd name="T18" fmla="*/ 0 w 60"/>
                  <a:gd name="T19" fmla="*/ 13 h 107"/>
                  <a:gd name="T20" fmla="*/ 0 w 60"/>
                  <a:gd name="T21" fmla="*/ 0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107"/>
                  <a:gd name="T35" fmla="*/ 60 w 60"/>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107">
                    <a:moveTo>
                      <a:pt x="0" y="0"/>
                    </a:moveTo>
                    <a:lnTo>
                      <a:pt x="56" y="0"/>
                    </a:lnTo>
                    <a:lnTo>
                      <a:pt x="60" y="4"/>
                    </a:lnTo>
                    <a:lnTo>
                      <a:pt x="60" y="102"/>
                    </a:lnTo>
                    <a:lnTo>
                      <a:pt x="56" y="107"/>
                    </a:lnTo>
                    <a:lnTo>
                      <a:pt x="26" y="107"/>
                    </a:lnTo>
                    <a:lnTo>
                      <a:pt x="26" y="93"/>
                    </a:lnTo>
                    <a:lnTo>
                      <a:pt x="47" y="93"/>
                    </a:lnTo>
                    <a:lnTo>
                      <a:pt x="47" y="13"/>
                    </a:lnTo>
                    <a:lnTo>
                      <a:pt x="0" y="13"/>
                    </a:lnTo>
                    <a:lnTo>
                      <a:pt x="0" y="0"/>
                    </a:lnTo>
                    <a:close/>
                  </a:path>
                </a:pathLst>
              </a:custGeom>
              <a:solidFill>
                <a:srgbClr val="000000"/>
              </a:solidFill>
              <a:ln w="9525">
                <a:noFill/>
                <a:round/>
                <a:headEnd/>
                <a:tailEnd/>
              </a:ln>
            </p:spPr>
            <p:txBody>
              <a:bodyPr/>
              <a:lstStyle/>
              <a:p>
                <a:endParaRPr lang="en-US" dirty="0"/>
              </a:p>
            </p:txBody>
          </p:sp>
          <p:sp>
            <p:nvSpPr>
              <p:cNvPr id="6288" name="Freeform 325"/>
              <p:cNvSpPr>
                <a:spLocks noChangeAspect="1"/>
              </p:cNvSpPr>
              <p:nvPr/>
            </p:nvSpPr>
            <p:spPr bwMode="auto">
              <a:xfrm>
                <a:off x="3072" y="1758"/>
                <a:ext cx="30" cy="31"/>
              </a:xfrm>
              <a:custGeom>
                <a:avLst/>
                <a:gdLst>
                  <a:gd name="T0" fmla="*/ 30 w 30"/>
                  <a:gd name="T1" fmla="*/ 13 h 31"/>
                  <a:gd name="T2" fmla="*/ 26 w 30"/>
                  <a:gd name="T3" fmla="*/ 17 h 31"/>
                  <a:gd name="T4" fmla="*/ 26 w 30"/>
                  <a:gd name="T5" fmla="*/ 26 h 31"/>
                  <a:gd name="T6" fmla="*/ 21 w 30"/>
                  <a:gd name="T7" fmla="*/ 31 h 31"/>
                  <a:gd name="T8" fmla="*/ 0 w 30"/>
                  <a:gd name="T9" fmla="*/ 31 h 31"/>
                  <a:gd name="T10" fmla="*/ 0 w 30"/>
                  <a:gd name="T11" fmla="*/ 17 h 31"/>
                  <a:gd name="T12" fmla="*/ 13 w 30"/>
                  <a:gd name="T13" fmla="*/ 17 h 31"/>
                  <a:gd name="T14" fmla="*/ 13 w 30"/>
                  <a:gd name="T15" fmla="*/ 13 h 31"/>
                  <a:gd name="T16" fmla="*/ 21 w 30"/>
                  <a:gd name="T17" fmla="*/ 4 h 31"/>
                  <a:gd name="T18" fmla="*/ 30 w 30"/>
                  <a:gd name="T19" fmla="*/ 0 h 31"/>
                  <a:gd name="T20" fmla="*/ 30 w 30"/>
                  <a:gd name="T21" fmla="*/ 13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
                  <a:gd name="T34" fmla="*/ 0 h 31"/>
                  <a:gd name="T35" fmla="*/ 30 w 30"/>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 h="31">
                    <a:moveTo>
                      <a:pt x="30" y="13"/>
                    </a:moveTo>
                    <a:lnTo>
                      <a:pt x="26" y="17"/>
                    </a:lnTo>
                    <a:lnTo>
                      <a:pt x="26" y="26"/>
                    </a:lnTo>
                    <a:lnTo>
                      <a:pt x="21" y="31"/>
                    </a:lnTo>
                    <a:lnTo>
                      <a:pt x="0" y="31"/>
                    </a:lnTo>
                    <a:lnTo>
                      <a:pt x="0" y="17"/>
                    </a:lnTo>
                    <a:lnTo>
                      <a:pt x="13" y="17"/>
                    </a:lnTo>
                    <a:lnTo>
                      <a:pt x="13" y="13"/>
                    </a:lnTo>
                    <a:lnTo>
                      <a:pt x="21" y="4"/>
                    </a:lnTo>
                    <a:lnTo>
                      <a:pt x="30" y="0"/>
                    </a:lnTo>
                    <a:lnTo>
                      <a:pt x="30" y="13"/>
                    </a:lnTo>
                    <a:close/>
                  </a:path>
                </a:pathLst>
              </a:custGeom>
              <a:solidFill>
                <a:srgbClr val="000000"/>
              </a:solidFill>
              <a:ln w="9525">
                <a:noFill/>
                <a:round/>
                <a:headEnd/>
                <a:tailEnd/>
              </a:ln>
            </p:spPr>
            <p:txBody>
              <a:bodyPr/>
              <a:lstStyle/>
              <a:p>
                <a:endParaRPr lang="en-US" dirty="0"/>
              </a:p>
            </p:txBody>
          </p:sp>
          <p:sp>
            <p:nvSpPr>
              <p:cNvPr id="6289" name="Freeform 326"/>
              <p:cNvSpPr>
                <a:spLocks noChangeAspect="1"/>
              </p:cNvSpPr>
              <p:nvPr/>
            </p:nvSpPr>
            <p:spPr bwMode="auto">
              <a:xfrm>
                <a:off x="3020" y="1580"/>
                <a:ext cx="82" cy="35"/>
              </a:xfrm>
              <a:custGeom>
                <a:avLst/>
                <a:gdLst>
                  <a:gd name="T0" fmla="*/ 78 w 82"/>
                  <a:gd name="T1" fmla="*/ 13 h 35"/>
                  <a:gd name="T2" fmla="*/ 56 w 82"/>
                  <a:gd name="T3" fmla="*/ 13 h 35"/>
                  <a:gd name="T4" fmla="*/ 52 w 82"/>
                  <a:gd name="T5" fmla="*/ 17 h 35"/>
                  <a:gd name="T6" fmla="*/ 78 w 82"/>
                  <a:gd name="T7" fmla="*/ 17 h 35"/>
                  <a:gd name="T8" fmla="*/ 82 w 82"/>
                  <a:gd name="T9" fmla="*/ 22 h 35"/>
                  <a:gd name="T10" fmla="*/ 82 w 82"/>
                  <a:gd name="T11" fmla="*/ 31 h 35"/>
                  <a:gd name="T12" fmla="*/ 78 w 82"/>
                  <a:gd name="T13" fmla="*/ 35 h 35"/>
                  <a:gd name="T14" fmla="*/ 0 w 82"/>
                  <a:gd name="T15" fmla="*/ 35 h 35"/>
                  <a:gd name="T16" fmla="*/ 0 w 82"/>
                  <a:gd name="T17" fmla="*/ 22 h 35"/>
                  <a:gd name="T18" fmla="*/ 69 w 82"/>
                  <a:gd name="T19" fmla="*/ 22 h 35"/>
                  <a:gd name="T20" fmla="*/ 69 w 82"/>
                  <a:gd name="T21" fmla="*/ 31 h 35"/>
                  <a:gd name="T22" fmla="*/ 47 w 82"/>
                  <a:gd name="T23" fmla="*/ 31 h 35"/>
                  <a:gd name="T24" fmla="*/ 39 w 82"/>
                  <a:gd name="T25" fmla="*/ 22 h 35"/>
                  <a:gd name="T26" fmla="*/ 43 w 82"/>
                  <a:gd name="T27" fmla="*/ 9 h 35"/>
                  <a:gd name="T28" fmla="*/ 52 w 82"/>
                  <a:gd name="T29" fmla="*/ 0 h 35"/>
                  <a:gd name="T30" fmla="*/ 78 w 82"/>
                  <a:gd name="T31" fmla="*/ 0 h 35"/>
                  <a:gd name="T32" fmla="*/ 78 w 82"/>
                  <a:gd name="T33" fmla="*/ 13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2"/>
                  <a:gd name="T52" fmla="*/ 0 h 35"/>
                  <a:gd name="T53" fmla="*/ 82 w 82"/>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2" h="35">
                    <a:moveTo>
                      <a:pt x="78" y="13"/>
                    </a:moveTo>
                    <a:lnTo>
                      <a:pt x="56" y="13"/>
                    </a:lnTo>
                    <a:lnTo>
                      <a:pt x="52" y="17"/>
                    </a:lnTo>
                    <a:lnTo>
                      <a:pt x="78" y="17"/>
                    </a:lnTo>
                    <a:lnTo>
                      <a:pt x="82" y="22"/>
                    </a:lnTo>
                    <a:lnTo>
                      <a:pt x="82" y="31"/>
                    </a:lnTo>
                    <a:lnTo>
                      <a:pt x="78" y="35"/>
                    </a:lnTo>
                    <a:lnTo>
                      <a:pt x="0" y="35"/>
                    </a:lnTo>
                    <a:lnTo>
                      <a:pt x="0" y="22"/>
                    </a:lnTo>
                    <a:lnTo>
                      <a:pt x="69" y="22"/>
                    </a:lnTo>
                    <a:lnTo>
                      <a:pt x="69" y="31"/>
                    </a:lnTo>
                    <a:lnTo>
                      <a:pt x="47" y="31"/>
                    </a:lnTo>
                    <a:lnTo>
                      <a:pt x="39" y="22"/>
                    </a:lnTo>
                    <a:lnTo>
                      <a:pt x="43" y="9"/>
                    </a:lnTo>
                    <a:lnTo>
                      <a:pt x="52" y="0"/>
                    </a:lnTo>
                    <a:lnTo>
                      <a:pt x="78" y="0"/>
                    </a:lnTo>
                    <a:lnTo>
                      <a:pt x="78" y="13"/>
                    </a:lnTo>
                    <a:close/>
                  </a:path>
                </a:pathLst>
              </a:custGeom>
              <a:solidFill>
                <a:srgbClr val="000000"/>
              </a:solidFill>
              <a:ln w="9525">
                <a:noFill/>
                <a:round/>
                <a:headEnd/>
                <a:tailEnd/>
              </a:ln>
            </p:spPr>
            <p:txBody>
              <a:bodyPr/>
              <a:lstStyle/>
              <a:p>
                <a:endParaRPr lang="en-US" dirty="0"/>
              </a:p>
            </p:txBody>
          </p:sp>
          <p:sp>
            <p:nvSpPr>
              <p:cNvPr id="6290" name="Freeform 327"/>
              <p:cNvSpPr>
                <a:spLocks noChangeAspect="1"/>
              </p:cNvSpPr>
              <p:nvPr/>
            </p:nvSpPr>
            <p:spPr bwMode="auto">
              <a:xfrm>
                <a:off x="2973" y="1517"/>
                <a:ext cx="51" cy="187"/>
              </a:xfrm>
              <a:custGeom>
                <a:avLst/>
                <a:gdLst>
                  <a:gd name="T0" fmla="*/ 51 w 51"/>
                  <a:gd name="T1" fmla="*/ 14 h 187"/>
                  <a:gd name="T2" fmla="*/ 17 w 51"/>
                  <a:gd name="T3" fmla="*/ 14 h 187"/>
                  <a:gd name="T4" fmla="*/ 13 w 51"/>
                  <a:gd name="T5" fmla="*/ 174 h 187"/>
                  <a:gd name="T6" fmla="*/ 39 w 51"/>
                  <a:gd name="T7" fmla="*/ 174 h 187"/>
                  <a:gd name="T8" fmla="*/ 39 w 51"/>
                  <a:gd name="T9" fmla="*/ 187 h 187"/>
                  <a:gd name="T10" fmla="*/ 8 w 51"/>
                  <a:gd name="T11" fmla="*/ 187 h 187"/>
                  <a:gd name="T12" fmla="*/ 0 w 51"/>
                  <a:gd name="T13" fmla="*/ 178 h 187"/>
                  <a:gd name="T14" fmla="*/ 4 w 51"/>
                  <a:gd name="T15" fmla="*/ 9 h 187"/>
                  <a:gd name="T16" fmla="*/ 13 w 51"/>
                  <a:gd name="T17" fmla="*/ 0 h 187"/>
                  <a:gd name="T18" fmla="*/ 51 w 51"/>
                  <a:gd name="T19" fmla="*/ 0 h 187"/>
                  <a:gd name="T20" fmla="*/ 51 w 51"/>
                  <a:gd name="T21" fmla="*/ 14 h 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
                  <a:gd name="T34" fmla="*/ 0 h 187"/>
                  <a:gd name="T35" fmla="*/ 51 w 51"/>
                  <a:gd name="T36" fmla="*/ 187 h 18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 h="187">
                    <a:moveTo>
                      <a:pt x="51" y="14"/>
                    </a:moveTo>
                    <a:lnTo>
                      <a:pt x="17" y="14"/>
                    </a:lnTo>
                    <a:lnTo>
                      <a:pt x="13" y="174"/>
                    </a:lnTo>
                    <a:lnTo>
                      <a:pt x="39" y="174"/>
                    </a:lnTo>
                    <a:lnTo>
                      <a:pt x="39" y="187"/>
                    </a:lnTo>
                    <a:lnTo>
                      <a:pt x="8" y="187"/>
                    </a:lnTo>
                    <a:lnTo>
                      <a:pt x="0" y="178"/>
                    </a:lnTo>
                    <a:lnTo>
                      <a:pt x="4" y="9"/>
                    </a:lnTo>
                    <a:lnTo>
                      <a:pt x="13" y="0"/>
                    </a:lnTo>
                    <a:lnTo>
                      <a:pt x="51" y="0"/>
                    </a:lnTo>
                    <a:lnTo>
                      <a:pt x="51" y="14"/>
                    </a:lnTo>
                    <a:close/>
                  </a:path>
                </a:pathLst>
              </a:custGeom>
              <a:solidFill>
                <a:srgbClr val="000000"/>
              </a:solidFill>
              <a:ln w="9525">
                <a:noFill/>
                <a:round/>
                <a:headEnd/>
                <a:tailEnd/>
              </a:ln>
            </p:spPr>
            <p:txBody>
              <a:bodyPr/>
              <a:lstStyle/>
              <a:p>
                <a:endParaRPr lang="en-US" dirty="0"/>
              </a:p>
            </p:txBody>
          </p:sp>
          <p:sp>
            <p:nvSpPr>
              <p:cNvPr id="6291" name="Freeform 328"/>
              <p:cNvSpPr>
                <a:spLocks noChangeAspect="1"/>
              </p:cNvSpPr>
              <p:nvPr/>
            </p:nvSpPr>
            <p:spPr bwMode="auto">
              <a:xfrm>
                <a:off x="3012" y="1259"/>
                <a:ext cx="60" cy="72"/>
              </a:xfrm>
              <a:custGeom>
                <a:avLst/>
                <a:gdLst>
                  <a:gd name="T0" fmla="*/ 60 w 60"/>
                  <a:gd name="T1" fmla="*/ 14 h 72"/>
                  <a:gd name="T2" fmla="*/ 17 w 60"/>
                  <a:gd name="T3" fmla="*/ 14 h 72"/>
                  <a:gd name="T4" fmla="*/ 12 w 60"/>
                  <a:gd name="T5" fmla="*/ 72 h 72"/>
                  <a:gd name="T6" fmla="*/ 0 w 60"/>
                  <a:gd name="T7" fmla="*/ 72 h 72"/>
                  <a:gd name="T8" fmla="*/ 4 w 60"/>
                  <a:gd name="T9" fmla="*/ 9 h 72"/>
                  <a:gd name="T10" fmla="*/ 12 w 60"/>
                  <a:gd name="T11" fmla="*/ 0 h 72"/>
                  <a:gd name="T12" fmla="*/ 60 w 60"/>
                  <a:gd name="T13" fmla="*/ 0 h 72"/>
                  <a:gd name="T14" fmla="*/ 60 w 60"/>
                  <a:gd name="T15" fmla="*/ 14 h 72"/>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72"/>
                  <a:gd name="T26" fmla="*/ 60 w 60"/>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72">
                    <a:moveTo>
                      <a:pt x="60" y="14"/>
                    </a:moveTo>
                    <a:lnTo>
                      <a:pt x="17" y="14"/>
                    </a:lnTo>
                    <a:lnTo>
                      <a:pt x="12" y="72"/>
                    </a:lnTo>
                    <a:lnTo>
                      <a:pt x="0" y="72"/>
                    </a:lnTo>
                    <a:lnTo>
                      <a:pt x="4" y="9"/>
                    </a:lnTo>
                    <a:lnTo>
                      <a:pt x="12" y="0"/>
                    </a:lnTo>
                    <a:lnTo>
                      <a:pt x="60" y="0"/>
                    </a:lnTo>
                    <a:lnTo>
                      <a:pt x="60" y="14"/>
                    </a:lnTo>
                    <a:close/>
                  </a:path>
                </a:pathLst>
              </a:custGeom>
              <a:solidFill>
                <a:srgbClr val="000000"/>
              </a:solidFill>
              <a:ln w="9525">
                <a:noFill/>
                <a:round/>
                <a:headEnd/>
                <a:tailEnd/>
              </a:ln>
            </p:spPr>
            <p:txBody>
              <a:bodyPr/>
              <a:lstStyle/>
              <a:p>
                <a:endParaRPr lang="en-US" dirty="0"/>
              </a:p>
            </p:txBody>
          </p:sp>
          <p:sp>
            <p:nvSpPr>
              <p:cNvPr id="6292" name="Freeform 329"/>
              <p:cNvSpPr>
                <a:spLocks noChangeAspect="1"/>
              </p:cNvSpPr>
              <p:nvPr/>
            </p:nvSpPr>
            <p:spPr bwMode="auto">
              <a:xfrm>
                <a:off x="2986" y="1326"/>
                <a:ext cx="30" cy="178"/>
              </a:xfrm>
              <a:custGeom>
                <a:avLst/>
                <a:gdLst>
                  <a:gd name="T0" fmla="*/ 0 w 30"/>
                  <a:gd name="T1" fmla="*/ 0 h 178"/>
                  <a:gd name="T2" fmla="*/ 26 w 30"/>
                  <a:gd name="T3" fmla="*/ 0 h 178"/>
                  <a:gd name="T4" fmla="*/ 30 w 30"/>
                  <a:gd name="T5" fmla="*/ 5 h 178"/>
                  <a:gd name="T6" fmla="*/ 26 w 30"/>
                  <a:gd name="T7" fmla="*/ 178 h 178"/>
                  <a:gd name="T8" fmla="*/ 13 w 30"/>
                  <a:gd name="T9" fmla="*/ 178 h 178"/>
                  <a:gd name="T10" fmla="*/ 17 w 30"/>
                  <a:gd name="T11" fmla="*/ 13 h 178"/>
                  <a:gd name="T12" fmla="*/ 0 w 30"/>
                  <a:gd name="T13" fmla="*/ 13 h 178"/>
                  <a:gd name="T14" fmla="*/ 0 w 30"/>
                  <a:gd name="T15" fmla="*/ 0 h 178"/>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78"/>
                  <a:gd name="T26" fmla="*/ 30 w 30"/>
                  <a:gd name="T27" fmla="*/ 178 h 17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78">
                    <a:moveTo>
                      <a:pt x="0" y="0"/>
                    </a:moveTo>
                    <a:lnTo>
                      <a:pt x="26" y="0"/>
                    </a:lnTo>
                    <a:lnTo>
                      <a:pt x="30" y="5"/>
                    </a:lnTo>
                    <a:lnTo>
                      <a:pt x="26" y="178"/>
                    </a:lnTo>
                    <a:lnTo>
                      <a:pt x="13" y="178"/>
                    </a:lnTo>
                    <a:lnTo>
                      <a:pt x="17" y="13"/>
                    </a:lnTo>
                    <a:lnTo>
                      <a:pt x="0" y="13"/>
                    </a:lnTo>
                    <a:lnTo>
                      <a:pt x="0" y="0"/>
                    </a:lnTo>
                    <a:close/>
                  </a:path>
                </a:pathLst>
              </a:custGeom>
              <a:solidFill>
                <a:srgbClr val="000000"/>
              </a:solidFill>
              <a:ln w="9525">
                <a:noFill/>
                <a:round/>
                <a:headEnd/>
                <a:tailEnd/>
              </a:ln>
            </p:spPr>
            <p:txBody>
              <a:bodyPr/>
              <a:lstStyle/>
              <a:p>
                <a:endParaRPr lang="en-US" dirty="0"/>
              </a:p>
            </p:txBody>
          </p:sp>
          <p:sp>
            <p:nvSpPr>
              <p:cNvPr id="6293" name="Freeform 330"/>
              <p:cNvSpPr>
                <a:spLocks noChangeAspect="1"/>
              </p:cNvSpPr>
              <p:nvPr/>
            </p:nvSpPr>
            <p:spPr bwMode="auto">
              <a:xfrm>
                <a:off x="2986" y="1722"/>
                <a:ext cx="38" cy="165"/>
              </a:xfrm>
              <a:custGeom>
                <a:avLst/>
                <a:gdLst>
                  <a:gd name="T0" fmla="*/ 17 w 38"/>
                  <a:gd name="T1" fmla="*/ 0 h 165"/>
                  <a:gd name="T2" fmla="*/ 13 w 38"/>
                  <a:gd name="T3" fmla="*/ 147 h 165"/>
                  <a:gd name="T4" fmla="*/ 38 w 38"/>
                  <a:gd name="T5" fmla="*/ 151 h 165"/>
                  <a:gd name="T6" fmla="*/ 38 w 38"/>
                  <a:gd name="T7" fmla="*/ 165 h 165"/>
                  <a:gd name="T8" fmla="*/ 8 w 38"/>
                  <a:gd name="T9" fmla="*/ 160 h 165"/>
                  <a:gd name="T10" fmla="*/ 0 w 38"/>
                  <a:gd name="T11" fmla="*/ 151 h 165"/>
                  <a:gd name="T12" fmla="*/ 4 w 38"/>
                  <a:gd name="T13" fmla="*/ 0 h 165"/>
                  <a:gd name="T14" fmla="*/ 17 w 38"/>
                  <a:gd name="T15" fmla="*/ 0 h 165"/>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165"/>
                  <a:gd name="T26" fmla="*/ 38 w 38"/>
                  <a:gd name="T27" fmla="*/ 165 h 1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165">
                    <a:moveTo>
                      <a:pt x="17" y="0"/>
                    </a:moveTo>
                    <a:lnTo>
                      <a:pt x="13" y="147"/>
                    </a:lnTo>
                    <a:lnTo>
                      <a:pt x="38" y="151"/>
                    </a:lnTo>
                    <a:lnTo>
                      <a:pt x="38" y="165"/>
                    </a:lnTo>
                    <a:lnTo>
                      <a:pt x="8" y="160"/>
                    </a:lnTo>
                    <a:lnTo>
                      <a:pt x="0" y="151"/>
                    </a:lnTo>
                    <a:lnTo>
                      <a:pt x="4" y="0"/>
                    </a:lnTo>
                    <a:lnTo>
                      <a:pt x="17" y="0"/>
                    </a:lnTo>
                    <a:close/>
                  </a:path>
                </a:pathLst>
              </a:custGeom>
              <a:solidFill>
                <a:srgbClr val="000000"/>
              </a:solidFill>
              <a:ln w="9525">
                <a:noFill/>
                <a:round/>
                <a:headEnd/>
                <a:tailEnd/>
              </a:ln>
            </p:spPr>
            <p:txBody>
              <a:bodyPr/>
              <a:lstStyle/>
              <a:p>
                <a:endParaRPr lang="en-US" dirty="0"/>
              </a:p>
            </p:txBody>
          </p:sp>
          <p:sp>
            <p:nvSpPr>
              <p:cNvPr id="6294" name="Freeform 331"/>
              <p:cNvSpPr>
                <a:spLocks noChangeAspect="1"/>
              </p:cNvSpPr>
              <p:nvPr/>
            </p:nvSpPr>
            <p:spPr bwMode="auto">
              <a:xfrm>
                <a:off x="3033" y="1798"/>
                <a:ext cx="34" cy="138"/>
              </a:xfrm>
              <a:custGeom>
                <a:avLst/>
                <a:gdLst>
                  <a:gd name="T0" fmla="*/ 0 w 34"/>
                  <a:gd name="T1" fmla="*/ 0 h 138"/>
                  <a:gd name="T2" fmla="*/ 30 w 34"/>
                  <a:gd name="T3" fmla="*/ 0 h 138"/>
                  <a:gd name="T4" fmla="*/ 34 w 34"/>
                  <a:gd name="T5" fmla="*/ 4 h 138"/>
                  <a:gd name="T6" fmla="*/ 30 w 34"/>
                  <a:gd name="T7" fmla="*/ 138 h 138"/>
                  <a:gd name="T8" fmla="*/ 17 w 34"/>
                  <a:gd name="T9" fmla="*/ 138 h 138"/>
                  <a:gd name="T10" fmla="*/ 22 w 34"/>
                  <a:gd name="T11" fmla="*/ 13 h 138"/>
                  <a:gd name="T12" fmla="*/ 0 w 34"/>
                  <a:gd name="T13" fmla="*/ 13 h 138"/>
                  <a:gd name="T14" fmla="*/ 0 w 34"/>
                  <a:gd name="T15" fmla="*/ 0 h 138"/>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38"/>
                  <a:gd name="T26" fmla="*/ 34 w 34"/>
                  <a:gd name="T27" fmla="*/ 138 h 1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38">
                    <a:moveTo>
                      <a:pt x="0" y="0"/>
                    </a:moveTo>
                    <a:lnTo>
                      <a:pt x="30" y="0"/>
                    </a:lnTo>
                    <a:lnTo>
                      <a:pt x="34" y="4"/>
                    </a:lnTo>
                    <a:lnTo>
                      <a:pt x="30" y="138"/>
                    </a:lnTo>
                    <a:lnTo>
                      <a:pt x="17" y="138"/>
                    </a:lnTo>
                    <a:lnTo>
                      <a:pt x="22" y="13"/>
                    </a:lnTo>
                    <a:lnTo>
                      <a:pt x="0" y="13"/>
                    </a:lnTo>
                    <a:lnTo>
                      <a:pt x="0" y="0"/>
                    </a:lnTo>
                    <a:close/>
                  </a:path>
                </a:pathLst>
              </a:custGeom>
              <a:solidFill>
                <a:srgbClr val="000000"/>
              </a:solidFill>
              <a:ln w="9525">
                <a:noFill/>
                <a:round/>
                <a:headEnd/>
                <a:tailEnd/>
              </a:ln>
            </p:spPr>
            <p:txBody>
              <a:bodyPr/>
              <a:lstStyle/>
              <a:p>
                <a:endParaRPr lang="en-US" dirty="0"/>
              </a:p>
            </p:txBody>
          </p:sp>
          <p:sp>
            <p:nvSpPr>
              <p:cNvPr id="6295" name="Freeform 332"/>
              <p:cNvSpPr>
                <a:spLocks noChangeAspect="1"/>
              </p:cNvSpPr>
              <p:nvPr/>
            </p:nvSpPr>
            <p:spPr bwMode="auto">
              <a:xfrm>
                <a:off x="2930" y="1299"/>
                <a:ext cx="60" cy="76"/>
              </a:xfrm>
              <a:custGeom>
                <a:avLst/>
                <a:gdLst>
                  <a:gd name="T0" fmla="*/ 60 w 60"/>
                  <a:gd name="T1" fmla="*/ 14 h 76"/>
                  <a:gd name="T2" fmla="*/ 17 w 60"/>
                  <a:gd name="T3" fmla="*/ 14 h 76"/>
                  <a:gd name="T4" fmla="*/ 13 w 60"/>
                  <a:gd name="T5" fmla="*/ 76 h 76"/>
                  <a:gd name="T6" fmla="*/ 0 w 60"/>
                  <a:gd name="T7" fmla="*/ 76 h 76"/>
                  <a:gd name="T8" fmla="*/ 4 w 60"/>
                  <a:gd name="T9" fmla="*/ 9 h 76"/>
                  <a:gd name="T10" fmla="*/ 13 w 60"/>
                  <a:gd name="T11" fmla="*/ 0 h 76"/>
                  <a:gd name="T12" fmla="*/ 60 w 60"/>
                  <a:gd name="T13" fmla="*/ 0 h 76"/>
                  <a:gd name="T14" fmla="*/ 60 w 60"/>
                  <a:gd name="T15" fmla="*/ 14 h 76"/>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76"/>
                  <a:gd name="T26" fmla="*/ 60 w 60"/>
                  <a:gd name="T27" fmla="*/ 76 h 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76">
                    <a:moveTo>
                      <a:pt x="60" y="14"/>
                    </a:moveTo>
                    <a:lnTo>
                      <a:pt x="17" y="14"/>
                    </a:lnTo>
                    <a:lnTo>
                      <a:pt x="13" y="76"/>
                    </a:lnTo>
                    <a:lnTo>
                      <a:pt x="0" y="76"/>
                    </a:lnTo>
                    <a:lnTo>
                      <a:pt x="4" y="9"/>
                    </a:lnTo>
                    <a:lnTo>
                      <a:pt x="13" y="0"/>
                    </a:lnTo>
                    <a:lnTo>
                      <a:pt x="60" y="0"/>
                    </a:lnTo>
                    <a:lnTo>
                      <a:pt x="60" y="14"/>
                    </a:lnTo>
                    <a:close/>
                  </a:path>
                </a:pathLst>
              </a:custGeom>
              <a:solidFill>
                <a:srgbClr val="000000"/>
              </a:solidFill>
              <a:ln w="9525">
                <a:noFill/>
                <a:round/>
                <a:headEnd/>
                <a:tailEnd/>
              </a:ln>
            </p:spPr>
            <p:txBody>
              <a:bodyPr/>
              <a:lstStyle/>
              <a:p>
                <a:endParaRPr lang="en-US" dirty="0"/>
              </a:p>
            </p:txBody>
          </p:sp>
          <p:sp>
            <p:nvSpPr>
              <p:cNvPr id="6296" name="Freeform 333"/>
              <p:cNvSpPr>
                <a:spLocks noChangeAspect="1"/>
              </p:cNvSpPr>
              <p:nvPr/>
            </p:nvSpPr>
            <p:spPr bwMode="auto">
              <a:xfrm>
                <a:off x="2913" y="1388"/>
                <a:ext cx="111" cy="183"/>
              </a:xfrm>
              <a:custGeom>
                <a:avLst/>
                <a:gdLst>
                  <a:gd name="T0" fmla="*/ 47 w 111"/>
                  <a:gd name="T1" fmla="*/ 18 h 183"/>
                  <a:gd name="T2" fmla="*/ 13 w 111"/>
                  <a:gd name="T3" fmla="*/ 14 h 183"/>
                  <a:gd name="T4" fmla="*/ 13 w 111"/>
                  <a:gd name="T5" fmla="*/ 32 h 183"/>
                  <a:gd name="T6" fmla="*/ 64 w 111"/>
                  <a:gd name="T7" fmla="*/ 23 h 183"/>
                  <a:gd name="T8" fmla="*/ 103 w 111"/>
                  <a:gd name="T9" fmla="*/ 27 h 183"/>
                  <a:gd name="T10" fmla="*/ 107 w 111"/>
                  <a:gd name="T11" fmla="*/ 32 h 183"/>
                  <a:gd name="T12" fmla="*/ 103 w 111"/>
                  <a:gd name="T13" fmla="*/ 138 h 183"/>
                  <a:gd name="T14" fmla="*/ 111 w 111"/>
                  <a:gd name="T15" fmla="*/ 178 h 183"/>
                  <a:gd name="T16" fmla="*/ 107 w 111"/>
                  <a:gd name="T17" fmla="*/ 183 h 183"/>
                  <a:gd name="T18" fmla="*/ 77 w 111"/>
                  <a:gd name="T19" fmla="*/ 183 h 183"/>
                  <a:gd name="T20" fmla="*/ 77 w 111"/>
                  <a:gd name="T21" fmla="*/ 169 h 183"/>
                  <a:gd name="T22" fmla="*/ 99 w 111"/>
                  <a:gd name="T23" fmla="*/ 169 h 183"/>
                  <a:gd name="T24" fmla="*/ 90 w 111"/>
                  <a:gd name="T25" fmla="*/ 138 h 183"/>
                  <a:gd name="T26" fmla="*/ 94 w 111"/>
                  <a:gd name="T27" fmla="*/ 40 h 183"/>
                  <a:gd name="T28" fmla="*/ 64 w 111"/>
                  <a:gd name="T29" fmla="*/ 36 h 183"/>
                  <a:gd name="T30" fmla="*/ 8 w 111"/>
                  <a:gd name="T31" fmla="*/ 45 h 183"/>
                  <a:gd name="T32" fmla="*/ 0 w 111"/>
                  <a:gd name="T33" fmla="*/ 36 h 183"/>
                  <a:gd name="T34" fmla="*/ 0 w 111"/>
                  <a:gd name="T35" fmla="*/ 9 h 183"/>
                  <a:gd name="T36" fmla="*/ 8 w 111"/>
                  <a:gd name="T37" fmla="*/ 0 h 183"/>
                  <a:gd name="T38" fmla="*/ 47 w 111"/>
                  <a:gd name="T39" fmla="*/ 5 h 183"/>
                  <a:gd name="T40" fmla="*/ 47 w 111"/>
                  <a:gd name="T41" fmla="*/ 18 h 1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
                  <a:gd name="T64" fmla="*/ 0 h 183"/>
                  <a:gd name="T65" fmla="*/ 111 w 111"/>
                  <a:gd name="T66" fmla="*/ 183 h 18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 h="183">
                    <a:moveTo>
                      <a:pt x="47" y="18"/>
                    </a:moveTo>
                    <a:lnTo>
                      <a:pt x="13" y="14"/>
                    </a:lnTo>
                    <a:lnTo>
                      <a:pt x="13" y="32"/>
                    </a:lnTo>
                    <a:lnTo>
                      <a:pt x="64" y="23"/>
                    </a:lnTo>
                    <a:lnTo>
                      <a:pt x="103" y="27"/>
                    </a:lnTo>
                    <a:lnTo>
                      <a:pt x="107" y="32"/>
                    </a:lnTo>
                    <a:lnTo>
                      <a:pt x="103" y="138"/>
                    </a:lnTo>
                    <a:lnTo>
                      <a:pt x="111" y="178"/>
                    </a:lnTo>
                    <a:lnTo>
                      <a:pt x="107" y="183"/>
                    </a:lnTo>
                    <a:lnTo>
                      <a:pt x="77" y="183"/>
                    </a:lnTo>
                    <a:lnTo>
                      <a:pt x="77" y="169"/>
                    </a:lnTo>
                    <a:lnTo>
                      <a:pt x="99" y="169"/>
                    </a:lnTo>
                    <a:lnTo>
                      <a:pt x="90" y="138"/>
                    </a:lnTo>
                    <a:lnTo>
                      <a:pt x="94" y="40"/>
                    </a:lnTo>
                    <a:lnTo>
                      <a:pt x="64" y="36"/>
                    </a:lnTo>
                    <a:lnTo>
                      <a:pt x="8" y="45"/>
                    </a:lnTo>
                    <a:lnTo>
                      <a:pt x="0" y="36"/>
                    </a:lnTo>
                    <a:lnTo>
                      <a:pt x="0" y="9"/>
                    </a:lnTo>
                    <a:lnTo>
                      <a:pt x="8" y="0"/>
                    </a:lnTo>
                    <a:lnTo>
                      <a:pt x="47" y="5"/>
                    </a:lnTo>
                    <a:lnTo>
                      <a:pt x="47" y="18"/>
                    </a:lnTo>
                    <a:close/>
                  </a:path>
                </a:pathLst>
              </a:custGeom>
              <a:solidFill>
                <a:srgbClr val="000000"/>
              </a:solidFill>
              <a:ln w="9525">
                <a:noFill/>
                <a:round/>
                <a:headEnd/>
                <a:tailEnd/>
              </a:ln>
            </p:spPr>
            <p:txBody>
              <a:bodyPr/>
              <a:lstStyle/>
              <a:p>
                <a:endParaRPr lang="en-US" dirty="0"/>
              </a:p>
            </p:txBody>
          </p:sp>
          <p:sp>
            <p:nvSpPr>
              <p:cNvPr id="6297" name="Freeform 334"/>
              <p:cNvSpPr>
                <a:spLocks noChangeAspect="1"/>
              </p:cNvSpPr>
              <p:nvPr/>
            </p:nvSpPr>
            <p:spPr bwMode="auto">
              <a:xfrm>
                <a:off x="2951" y="1553"/>
                <a:ext cx="39" cy="18"/>
              </a:xfrm>
              <a:custGeom>
                <a:avLst/>
                <a:gdLst>
                  <a:gd name="T0" fmla="*/ 39 w 39"/>
                  <a:gd name="T1" fmla="*/ 18 h 18"/>
                  <a:gd name="T2" fmla="*/ 0 w 39"/>
                  <a:gd name="T3" fmla="*/ 13 h 18"/>
                  <a:gd name="T4" fmla="*/ 0 w 39"/>
                  <a:gd name="T5" fmla="*/ 0 h 18"/>
                  <a:gd name="T6" fmla="*/ 39 w 39"/>
                  <a:gd name="T7" fmla="*/ 4 h 18"/>
                  <a:gd name="T8" fmla="*/ 39 w 39"/>
                  <a:gd name="T9" fmla="*/ 18 h 18"/>
                  <a:gd name="T10" fmla="*/ 0 60000 65536"/>
                  <a:gd name="T11" fmla="*/ 0 60000 65536"/>
                  <a:gd name="T12" fmla="*/ 0 60000 65536"/>
                  <a:gd name="T13" fmla="*/ 0 60000 65536"/>
                  <a:gd name="T14" fmla="*/ 0 60000 65536"/>
                  <a:gd name="T15" fmla="*/ 0 w 39"/>
                  <a:gd name="T16" fmla="*/ 0 h 18"/>
                  <a:gd name="T17" fmla="*/ 39 w 39"/>
                  <a:gd name="T18" fmla="*/ 18 h 18"/>
                </a:gdLst>
                <a:ahLst/>
                <a:cxnLst>
                  <a:cxn ang="T10">
                    <a:pos x="T0" y="T1"/>
                  </a:cxn>
                  <a:cxn ang="T11">
                    <a:pos x="T2" y="T3"/>
                  </a:cxn>
                  <a:cxn ang="T12">
                    <a:pos x="T4" y="T5"/>
                  </a:cxn>
                  <a:cxn ang="T13">
                    <a:pos x="T6" y="T7"/>
                  </a:cxn>
                  <a:cxn ang="T14">
                    <a:pos x="T8" y="T9"/>
                  </a:cxn>
                </a:cxnLst>
                <a:rect l="T15" t="T16" r="T17" b="T18"/>
                <a:pathLst>
                  <a:path w="39" h="18">
                    <a:moveTo>
                      <a:pt x="39" y="18"/>
                    </a:moveTo>
                    <a:lnTo>
                      <a:pt x="0" y="13"/>
                    </a:lnTo>
                    <a:lnTo>
                      <a:pt x="0" y="0"/>
                    </a:lnTo>
                    <a:lnTo>
                      <a:pt x="39" y="4"/>
                    </a:lnTo>
                    <a:lnTo>
                      <a:pt x="39" y="18"/>
                    </a:lnTo>
                    <a:close/>
                  </a:path>
                </a:pathLst>
              </a:custGeom>
              <a:solidFill>
                <a:srgbClr val="000000"/>
              </a:solidFill>
              <a:ln w="9525">
                <a:noFill/>
                <a:round/>
                <a:headEnd/>
                <a:tailEnd/>
              </a:ln>
            </p:spPr>
            <p:txBody>
              <a:bodyPr/>
              <a:lstStyle/>
              <a:p>
                <a:endParaRPr lang="en-US" dirty="0"/>
              </a:p>
            </p:txBody>
          </p:sp>
          <p:sp>
            <p:nvSpPr>
              <p:cNvPr id="6298" name="Freeform 335"/>
              <p:cNvSpPr>
                <a:spLocks noChangeAspect="1"/>
              </p:cNvSpPr>
              <p:nvPr/>
            </p:nvSpPr>
            <p:spPr bwMode="auto">
              <a:xfrm>
                <a:off x="2973" y="1566"/>
                <a:ext cx="47" cy="18"/>
              </a:xfrm>
              <a:custGeom>
                <a:avLst/>
                <a:gdLst>
                  <a:gd name="T0" fmla="*/ 47 w 47"/>
                  <a:gd name="T1" fmla="*/ 18 h 18"/>
                  <a:gd name="T2" fmla="*/ 0 w 47"/>
                  <a:gd name="T3" fmla="*/ 14 h 18"/>
                  <a:gd name="T4" fmla="*/ 0 w 47"/>
                  <a:gd name="T5" fmla="*/ 0 h 18"/>
                  <a:gd name="T6" fmla="*/ 47 w 47"/>
                  <a:gd name="T7" fmla="*/ 5 h 18"/>
                  <a:gd name="T8" fmla="*/ 47 w 47"/>
                  <a:gd name="T9" fmla="*/ 18 h 18"/>
                  <a:gd name="T10" fmla="*/ 0 60000 65536"/>
                  <a:gd name="T11" fmla="*/ 0 60000 65536"/>
                  <a:gd name="T12" fmla="*/ 0 60000 65536"/>
                  <a:gd name="T13" fmla="*/ 0 60000 65536"/>
                  <a:gd name="T14" fmla="*/ 0 60000 65536"/>
                  <a:gd name="T15" fmla="*/ 0 w 47"/>
                  <a:gd name="T16" fmla="*/ 0 h 18"/>
                  <a:gd name="T17" fmla="*/ 47 w 47"/>
                  <a:gd name="T18" fmla="*/ 18 h 18"/>
                </a:gdLst>
                <a:ahLst/>
                <a:cxnLst>
                  <a:cxn ang="T10">
                    <a:pos x="T0" y="T1"/>
                  </a:cxn>
                  <a:cxn ang="T11">
                    <a:pos x="T2" y="T3"/>
                  </a:cxn>
                  <a:cxn ang="T12">
                    <a:pos x="T4" y="T5"/>
                  </a:cxn>
                  <a:cxn ang="T13">
                    <a:pos x="T6" y="T7"/>
                  </a:cxn>
                  <a:cxn ang="T14">
                    <a:pos x="T8" y="T9"/>
                  </a:cxn>
                </a:cxnLst>
                <a:rect l="T15" t="T16" r="T17" b="T18"/>
                <a:pathLst>
                  <a:path w="47" h="18">
                    <a:moveTo>
                      <a:pt x="47" y="18"/>
                    </a:moveTo>
                    <a:lnTo>
                      <a:pt x="0" y="14"/>
                    </a:lnTo>
                    <a:lnTo>
                      <a:pt x="0" y="0"/>
                    </a:lnTo>
                    <a:lnTo>
                      <a:pt x="47" y="5"/>
                    </a:lnTo>
                    <a:lnTo>
                      <a:pt x="47" y="18"/>
                    </a:lnTo>
                    <a:close/>
                  </a:path>
                </a:pathLst>
              </a:custGeom>
              <a:solidFill>
                <a:srgbClr val="000000"/>
              </a:solidFill>
              <a:ln w="9525">
                <a:noFill/>
                <a:round/>
                <a:headEnd/>
                <a:tailEnd/>
              </a:ln>
            </p:spPr>
            <p:txBody>
              <a:bodyPr/>
              <a:lstStyle/>
              <a:p>
                <a:endParaRPr lang="en-US" dirty="0"/>
              </a:p>
            </p:txBody>
          </p:sp>
          <p:sp>
            <p:nvSpPr>
              <p:cNvPr id="6299" name="Freeform 336"/>
              <p:cNvSpPr>
                <a:spLocks noChangeAspect="1"/>
              </p:cNvSpPr>
              <p:nvPr/>
            </p:nvSpPr>
            <p:spPr bwMode="auto">
              <a:xfrm>
                <a:off x="2947" y="1575"/>
                <a:ext cx="77" cy="129"/>
              </a:xfrm>
              <a:custGeom>
                <a:avLst/>
                <a:gdLst>
                  <a:gd name="T0" fmla="*/ 30 w 77"/>
                  <a:gd name="T1" fmla="*/ 0 h 129"/>
                  <a:gd name="T2" fmla="*/ 26 w 77"/>
                  <a:gd name="T3" fmla="*/ 14 h 129"/>
                  <a:gd name="T4" fmla="*/ 73 w 77"/>
                  <a:gd name="T5" fmla="*/ 14 h 129"/>
                  <a:gd name="T6" fmla="*/ 77 w 77"/>
                  <a:gd name="T7" fmla="*/ 18 h 129"/>
                  <a:gd name="T8" fmla="*/ 73 w 77"/>
                  <a:gd name="T9" fmla="*/ 125 h 129"/>
                  <a:gd name="T10" fmla="*/ 69 w 77"/>
                  <a:gd name="T11" fmla="*/ 129 h 129"/>
                  <a:gd name="T12" fmla="*/ 39 w 77"/>
                  <a:gd name="T13" fmla="*/ 129 h 129"/>
                  <a:gd name="T14" fmla="*/ 0 w 77"/>
                  <a:gd name="T15" fmla="*/ 125 h 129"/>
                  <a:gd name="T16" fmla="*/ 0 w 77"/>
                  <a:gd name="T17" fmla="*/ 111 h 129"/>
                  <a:gd name="T18" fmla="*/ 39 w 77"/>
                  <a:gd name="T19" fmla="*/ 116 h 129"/>
                  <a:gd name="T20" fmla="*/ 60 w 77"/>
                  <a:gd name="T21" fmla="*/ 116 h 129"/>
                  <a:gd name="T22" fmla="*/ 65 w 77"/>
                  <a:gd name="T23" fmla="*/ 27 h 129"/>
                  <a:gd name="T24" fmla="*/ 22 w 77"/>
                  <a:gd name="T25" fmla="*/ 27 h 129"/>
                  <a:gd name="T26" fmla="*/ 13 w 77"/>
                  <a:gd name="T27" fmla="*/ 18 h 129"/>
                  <a:gd name="T28" fmla="*/ 17 w 77"/>
                  <a:gd name="T29" fmla="*/ 0 h 129"/>
                  <a:gd name="T30" fmla="*/ 30 w 77"/>
                  <a:gd name="T31" fmla="*/ 0 h 12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7"/>
                  <a:gd name="T49" fmla="*/ 0 h 129"/>
                  <a:gd name="T50" fmla="*/ 77 w 77"/>
                  <a:gd name="T51" fmla="*/ 129 h 12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7" h="129">
                    <a:moveTo>
                      <a:pt x="30" y="0"/>
                    </a:moveTo>
                    <a:lnTo>
                      <a:pt x="26" y="14"/>
                    </a:lnTo>
                    <a:lnTo>
                      <a:pt x="73" y="14"/>
                    </a:lnTo>
                    <a:lnTo>
                      <a:pt x="77" y="18"/>
                    </a:lnTo>
                    <a:lnTo>
                      <a:pt x="73" y="125"/>
                    </a:lnTo>
                    <a:lnTo>
                      <a:pt x="69" y="129"/>
                    </a:lnTo>
                    <a:lnTo>
                      <a:pt x="39" y="129"/>
                    </a:lnTo>
                    <a:lnTo>
                      <a:pt x="0" y="125"/>
                    </a:lnTo>
                    <a:lnTo>
                      <a:pt x="0" y="111"/>
                    </a:lnTo>
                    <a:lnTo>
                      <a:pt x="39" y="116"/>
                    </a:lnTo>
                    <a:lnTo>
                      <a:pt x="60" y="116"/>
                    </a:lnTo>
                    <a:lnTo>
                      <a:pt x="65" y="27"/>
                    </a:lnTo>
                    <a:lnTo>
                      <a:pt x="22" y="27"/>
                    </a:lnTo>
                    <a:lnTo>
                      <a:pt x="13" y="18"/>
                    </a:lnTo>
                    <a:lnTo>
                      <a:pt x="17" y="0"/>
                    </a:lnTo>
                    <a:lnTo>
                      <a:pt x="30" y="0"/>
                    </a:lnTo>
                    <a:close/>
                  </a:path>
                </a:pathLst>
              </a:custGeom>
              <a:solidFill>
                <a:srgbClr val="000000"/>
              </a:solidFill>
              <a:ln w="9525">
                <a:noFill/>
                <a:round/>
                <a:headEnd/>
                <a:tailEnd/>
              </a:ln>
            </p:spPr>
            <p:txBody>
              <a:bodyPr/>
              <a:lstStyle/>
              <a:p>
                <a:endParaRPr lang="en-US" dirty="0"/>
              </a:p>
            </p:txBody>
          </p:sp>
          <p:sp>
            <p:nvSpPr>
              <p:cNvPr id="6300" name="Freeform 337"/>
              <p:cNvSpPr>
                <a:spLocks noChangeAspect="1"/>
              </p:cNvSpPr>
              <p:nvPr/>
            </p:nvSpPr>
            <p:spPr bwMode="auto">
              <a:xfrm>
                <a:off x="2934" y="1713"/>
                <a:ext cx="43" cy="116"/>
              </a:xfrm>
              <a:custGeom>
                <a:avLst/>
                <a:gdLst>
                  <a:gd name="T0" fmla="*/ 43 w 43"/>
                  <a:gd name="T1" fmla="*/ 14 h 116"/>
                  <a:gd name="T2" fmla="*/ 26 w 43"/>
                  <a:gd name="T3" fmla="*/ 14 h 116"/>
                  <a:gd name="T4" fmla="*/ 26 w 43"/>
                  <a:gd name="T5" fmla="*/ 111 h 116"/>
                  <a:gd name="T6" fmla="*/ 22 w 43"/>
                  <a:gd name="T7" fmla="*/ 116 h 116"/>
                  <a:gd name="T8" fmla="*/ 0 w 43"/>
                  <a:gd name="T9" fmla="*/ 116 h 116"/>
                  <a:gd name="T10" fmla="*/ 0 w 43"/>
                  <a:gd name="T11" fmla="*/ 103 h 116"/>
                  <a:gd name="T12" fmla="*/ 13 w 43"/>
                  <a:gd name="T13" fmla="*/ 103 h 116"/>
                  <a:gd name="T14" fmla="*/ 13 w 43"/>
                  <a:gd name="T15" fmla="*/ 9 h 116"/>
                  <a:gd name="T16" fmla="*/ 22 w 43"/>
                  <a:gd name="T17" fmla="*/ 0 h 116"/>
                  <a:gd name="T18" fmla="*/ 43 w 43"/>
                  <a:gd name="T19" fmla="*/ 0 h 116"/>
                  <a:gd name="T20" fmla="*/ 43 w 43"/>
                  <a:gd name="T21" fmla="*/ 14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
                  <a:gd name="T34" fmla="*/ 0 h 116"/>
                  <a:gd name="T35" fmla="*/ 43 w 43"/>
                  <a:gd name="T36" fmla="*/ 116 h 1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 h="116">
                    <a:moveTo>
                      <a:pt x="43" y="14"/>
                    </a:moveTo>
                    <a:lnTo>
                      <a:pt x="26" y="14"/>
                    </a:lnTo>
                    <a:lnTo>
                      <a:pt x="26" y="111"/>
                    </a:lnTo>
                    <a:lnTo>
                      <a:pt x="22" y="116"/>
                    </a:lnTo>
                    <a:lnTo>
                      <a:pt x="0" y="116"/>
                    </a:lnTo>
                    <a:lnTo>
                      <a:pt x="0" y="103"/>
                    </a:lnTo>
                    <a:lnTo>
                      <a:pt x="13" y="103"/>
                    </a:lnTo>
                    <a:lnTo>
                      <a:pt x="13" y="9"/>
                    </a:lnTo>
                    <a:lnTo>
                      <a:pt x="22" y="0"/>
                    </a:lnTo>
                    <a:lnTo>
                      <a:pt x="43" y="0"/>
                    </a:lnTo>
                    <a:lnTo>
                      <a:pt x="43" y="14"/>
                    </a:lnTo>
                    <a:close/>
                  </a:path>
                </a:pathLst>
              </a:custGeom>
              <a:solidFill>
                <a:srgbClr val="000000"/>
              </a:solidFill>
              <a:ln w="9525">
                <a:noFill/>
                <a:round/>
                <a:headEnd/>
                <a:tailEnd/>
              </a:ln>
            </p:spPr>
            <p:txBody>
              <a:bodyPr/>
              <a:lstStyle/>
              <a:p>
                <a:endParaRPr lang="en-US" dirty="0"/>
              </a:p>
            </p:txBody>
          </p:sp>
          <p:sp>
            <p:nvSpPr>
              <p:cNvPr id="6301" name="Freeform 338"/>
              <p:cNvSpPr>
                <a:spLocks noChangeAspect="1"/>
              </p:cNvSpPr>
              <p:nvPr/>
            </p:nvSpPr>
            <p:spPr bwMode="auto">
              <a:xfrm>
                <a:off x="2891" y="1366"/>
                <a:ext cx="35" cy="151"/>
              </a:xfrm>
              <a:custGeom>
                <a:avLst/>
                <a:gdLst>
                  <a:gd name="T0" fmla="*/ 17 w 35"/>
                  <a:gd name="T1" fmla="*/ 0 h 151"/>
                  <a:gd name="T2" fmla="*/ 13 w 35"/>
                  <a:gd name="T3" fmla="*/ 138 h 151"/>
                  <a:gd name="T4" fmla="*/ 35 w 35"/>
                  <a:gd name="T5" fmla="*/ 138 h 151"/>
                  <a:gd name="T6" fmla="*/ 35 w 35"/>
                  <a:gd name="T7" fmla="*/ 151 h 151"/>
                  <a:gd name="T8" fmla="*/ 9 w 35"/>
                  <a:gd name="T9" fmla="*/ 151 h 151"/>
                  <a:gd name="T10" fmla="*/ 0 w 35"/>
                  <a:gd name="T11" fmla="*/ 143 h 151"/>
                  <a:gd name="T12" fmla="*/ 4 w 35"/>
                  <a:gd name="T13" fmla="*/ 0 h 151"/>
                  <a:gd name="T14" fmla="*/ 17 w 35"/>
                  <a:gd name="T15" fmla="*/ 0 h 151"/>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51"/>
                  <a:gd name="T26" fmla="*/ 35 w 35"/>
                  <a:gd name="T27" fmla="*/ 151 h 1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51">
                    <a:moveTo>
                      <a:pt x="17" y="0"/>
                    </a:moveTo>
                    <a:lnTo>
                      <a:pt x="13" y="138"/>
                    </a:lnTo>
                    <a:lnTo>
                      <a:pt x="35" y="138"/>
                    </a:lnTo>
                    <a:lnTo>
                      <a:pt x="35" y="151"/>
                    </a:lnTo>
                    <a:lnTo>
                      <a:pt x="9" y="151"/>
                    </a:lnTo>
                    <a:lnTo>
                      <a:pt x="0" y="143"/>
                    </a:lnTo>
                    <a:lnTo>
                      <a:pt x="4" y="0"/>
                    </a:lnTo>
                    <a:lnTo>
                      <a:pt x="17" y="0"/>
                    </a:lnTo>
                    <a:close/>
                  </a:path>
                </a:pathLst>
              </a:custGeom>
              <a:solidFill>
                <a:srgbClr val="000000"/>
              </a:solidFill>
              <a:ln w="9525">
                <a:noFill/>
                <a:round/>
                <a:headEnd/>
                <a:tailEnd/>
              </a:ln>
            </p:spPr>
            <p:txBody>
              <a:bodyPr/>
              <a:lstStyle/>
              <a:p>
                <a:endParaRPr lang="en-US" dirty="0"/>
              </a:p>
            </p:txBody>
          </p:sp>
          <p:sp>
            <p:nvSpPr>
              <p:cNvPr id="6302" name="Freeform 339"/>
              <p:cNvSpPr>
                <a:spLocks noChangeAspect="1"/>
              </p:cNvSpPr>
              <p:nvPr/>
            </p:nvSpPr>
            <p:spPr bwMode="auto">
              <a:xfrm>
                <a:off x="2870" y="1526"/>
                <a:ext cx="68" cy="258"/>
              </a:xfrm>
              <a:custGeom>
                <a:avLst/>
                <a:gdLst>
                  <a:gd name="T0" fmla="*/ 0 w 68"/>
                  <a:gd name="T1" fmla="*/ 0 h 258"/>
                  <a:gd name="T2" fmla="*/ 56 w 68"/>
                  <a:gd name="T3" fmla="*/ 0 h 258"/>
                  <a:gd name="T4" fmla="*/ 60 w 68"/>
                  <a:gd name="T5" fmla="*/ 5 h 258"/>
                  <a:gd name="T6" fmla="*/ 51 w 68"/>
                  <a:gd name="T7" fmla="*/ 245 h 258"/>
                  <a:gd name="T8" fmla="*/ 68 w 68"/>
                  <a:gd name="T9" fmla="*/ 245 h 258"/>
                  <a:gd name="T10" fmla="*/ 68 w 68"/>
                  <a:gd name="T11" fmla="*/ 258 h 258"/>
                  <a:gd name="T12" fmla="*/ 47 w 68"/>
                  <a:gd name="T13" fmla="*/ 258 h 258"/>
                  <a:gd name="T14" fmla="*/ 38 w 68"/>
                  <a:gd name="T15" fmla="*/ 249 h 258"/>
                  <a:gd name="T16" fmla="*/ 47 w 68"/>
                  <a:gd name="T17" fmla="*/ 14 h 258"/>
                  <a:gd name="T18" fmla="*/ 0 w 68"/>
                  <a:gd name="T19" fmla="*/ 14 h 258"/>
                  <a:gd name="T20" fmla="*/ 0 w 68"/>
                  <a:gd name="T21" fmla="*/ 0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8"/>
                  <a:gd name="T34" fmla="*/ 0 h 258"/>
                  <a:gd name="T35" fmla="*/ 68 w 68"/>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8" h="258">
                    <a:moveTo>
                      <a:pt x="0" y="0"/>
                    </a:moveTo>
                    <a:lnTo>
                      <a:pt x="56" y="0"/>
                    </a:lnTo>
                    <a:lnTo>
                      <a:pt x="60" y="5"/>
                    </a:lnTo>
                    <a:lnTo>
                      <a:pt x="51" y="245"/>
                    </a:lnTo>
                    <a:lnTo>
                      <a:pt x="68" y="245"/>
                    </a:lnTo>
                    <a:lnTo>
                      <a:pt x="68" y="258"/>
                    </a:lnTo>
                    <a:lnTo>
                      <a:pt x="47" y="258"/>
                    </a:lnTo>
                    <a:lnTo>
                      <a:pt x="38" y="249"/>
                    </a:lnTo>
                    <a:lnTo>
                      <a:pt x="47" y="14"/>
                    </a:lnTo>
                    <a:lnTo>
                      <a:pt x="0" y="14"/>
                    </a:lnTo>
                    <a:lnTo>
                      <a:pt x="0" y="0"/>
                    </a:lnTo>
                    <a:close/>
                  </a:path>
                </a:pathLst>
              </a:custGeom>
              <a:solidFill>
                <a:srgbClr val="000000"/>
              </a:solidFill>
              <a:ln w="9525">
                <a:noFill/>
                <a:round/>
                <a:headEnd/>
                <a:tailEnd/>
              </a:ln>
            </p:spPr>
            <p:txBody>
              <a:bodyPr/>
              <a:lstStyle/>
              <a:p>
                <a:endParaRPr lang="en-US" dirty="0"/>
              </a:p>
            </p:txBody>
          </p:sp>
          <p:sp>
            <p:nvSpPr>
              <p:cNvPr id="6303" name="Freeform 340"/>
              <p:cNvSpPr>
                <a:spLocks noChangeAspect="1"/>
              </p:cNvSpPr>
              <p:nvPr/>
            </p:nvSpPr>
            <p:spPr bwMode="auto">
              <a:xfrm>
                <a:off x="2857" y="1273"/>
                <a:ext cx="43" cy="133"/>
              </a:xfrm>
              <a:custGeom>
                <a:avLst/>
                <a:gdLst>
                  <a:gd name="T0" fmla="*/ 17 w 43"/>
                  <a:gd name="T1" fmla="*/ 0 h 133"/>
                  <a:gd name="T2" fmla="*/ 13 w 43"/>
                  <a:gd name="T3" fmla="*/ 120 h 133"/>
                  <a:gd name="T4" fmla="*/ 43 w 43"/>
                  <a:gd name="T5" fmla="*/ 120 h 133"/>
                  <a:gd name="T6" fmla="*/ 43 w 43"/>
                  <a:gd name="T7" fmla="*/ 133 h 133"/>
                  <a:gd name="T8" fmla="*/ 8 w 43"/>
                  <a:gd name="T9" fmla="*/ 133 h 133"/>
                  <a:gd name="T10" fmla="*/ 0 w 43"/>
                  <a:gd name="T11" fmla="*/ 124 h 133"/>
                  <a:gd name="T12" fmla="*/ 4 w 43"/>
                  <a:gd name="T13" fmla="*/ 0 h 133"/>
                  <a:gd name="T14" fmla="*/ 17 w 43"/>
                  <a:gd name="T15" fmla="*/ 0 h 133"/>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3"/>
                  <a:gd name="T26" fmla="*/ 43 w 43"/>
                  <a:gd name="T27" fmla="*/ 133 h 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3">
                    <a:moveTo>
                      <a:pt x="17" y="0"/>
                    </a:moveTo>
                    <a:lnTo>
                      <a:pt x="13" y="120"/>
                    </a:lnTo>
                    <a:lnTo>
                      <a:pt x="43" y="120"/>
                    </a:lnTo>
                    <a:lnTo>
                      <a:pt x="43" y="133"/>
                    </a:lnTo>
                    <a:lnTo>
                      <a:pt x="8" y="133"/>
                    </a:lnTo>
                    <a:lnTo>
                      <a:pt x="0" y="124"/>
                    </a:lnTo>
                    <a:lnTo>
                      <a:pt x="4" y="0"/>
                    </a:lnTo>
                    <a:lnTo>
                      <a:pt x="17" y="0"/>
                    </a:lnTo>
                    <a:close/>
                  </a:path>
                </a:pathLst>
              </a:custGeom>
              <a:solidFill>
                <a:srgbClr val="000000"/>
              </a:solidFill>
              <a:ln w="9525">
                <a:noFill/>
                <a:round/>
                <a:headEnd/>
                <a:tailEnd/>
              </a:ln>
            </p:spPr>
            <p:txBody>
              <a:bodyPr/>
              <a:lstStyle/>
              <a:p>
                <a:endParaRPr lang="en-US" dirty="0"/>
              </a:p>
            </p:txBody>
          </p:sp>
          <p:sp>
            <p:nvSpPr>
              <p:cNvPr id="6304" name="Freeform 341"/>
              <p:cNvSpPr>
                <a:spLocks noChangeAspect="1"/>
              </p:cNvSpPr>
              <p:nvPr/>
            </p:nvSpPr>
            <p:spPr bwMode="auto">
              <a:xfrm>
                <a:off x="2831" y="1468"/>
                <a:ext cx="43" cy="138"/>
              </a:xfrm>
              <a:custGeom>
                <a:avLst/>
                <a:gdLst>
                  <a:gd name="T0" fmla="*/ 0 w 43"/>
                  <a:gd name="T1" fmla="*/ 0 h 138"/>
                  <a:gd name="T2" fmla="*/ 39 w 43"/>
                  <a:gd name="T3" fmla="*/ 0 h 138"/>
                  <a:gd name="T4" fmla="*/ 43 w 43"/>
                  <a:gd name="T5" fmla="*/ 5 h 138"/>
                  <a:gd name="T6" fmla="*/ 39 w 43"/>
                  <a:gd name="T7" fmla="*/ 138 h 138"/>
                  <a:gd name="T8" fmla="*/ 26 w 43"/>
                  <a:gd name="T9" fmla="*/ 138 h 138"/>
                  <a:gd name="T10" fmla="*/ 30 w 43"/>
                  <a:gd name="T11" fmla="*/ 14 h 138"/>
                  <a:gd name="T12" fmla="*/ 0 w 43"/>
                  <a:gd name="T13" fmla="*/ 14 h 138"/>
                  <a:gd name="T14" fmla="*/ 0 w 43"/>
                  <a:gd name="T15" fmla="*/ 0 h 138"/>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8"/>
                  <a:gd name="T26" fmla="*/ 43 w 43"/>
                  <a:gd name="T27" fmla="*/ 138 h 1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8">
                    <a:moveTo>
                      <a:pt x="0" y="0"/>
                    </a:moveTo>
                    <a:lnTo>
                      <a:pt x="39" y="0"/>
                    </a:lnTo>
                    <a:lnTo>
                      <a:pt x="43" y="5"/>
                    </a:lnTo>
                    <a:lnTo>
                      <a:pt x="39" y="138"/>
                    </a:lnTo>
                    <a:lnTo>
                      <a:pt x="26" y="138"/>
                    </a:lnTo>
                    <a:lnTo>
                      <a:pt x="30" y="14"/>
                    </a:lnTo>
                    <a:lnTo>
                      <a:pt x="0" y="14"/>
                    </a:lnTo>
                    <a:lnTo>
                      <a:pt x="0" y="0"/>
                    </a:lnTo>
                    <a:close/>
                  </a:path>
                </a:pathLst>
              </a:custGeom>
              <a:solidFill>
                <a:srgbClr val="000000"/>
              </a:solidFill>
              <a:ln w="9525">
                <a:noFill/>
                <a:round/>
                <a:headEnd/>
                <a:tailEnd/>
              </a:ln>
            </p:spPr>
            <p:txBody>
              <a:bodyPr/>
              <a:lstStyle/>
              <a:p>
                <a:endParaRPr lang="en-US" dirty="0"/>
              </a:p>
            </p:txBody>
          </p:sp>
          <p:sp>
            <p:nvSpPr>
              <p:cNvPr id="6305" name="Freeform 342"/>
              <p:cNvSpPr>
                <a:spLocks noChangeAspect="1"/>
              </p:cNvSpPr>
              <p:nvPr/>
            </p:nvSpPr>
            <p:spPr bwMode="auto">
              <a:xfrm>
                <a:off x="2827" y="1589"/>
                <a:ext cx="60" cy="115"/>
              </a:xfrm>
              <a:custGeom>
                <a:avLst/>
                <a:gdLst>
                  <a:gd name="T0" fmla="*/ 17 w 60"/>
                  <a:gd name="T1" fmla="*/ 0 h 115"/>
                  <a:gd name="T2" fmla="*/ 12 w 60"/>
                  <a:gd name="T3" fmla="*/ 80 h 115"/>
                  <a:gd name="T4" fmla="*/ 47 w 60"/>
                  <a:gd name="T5" fmla="*/ 80 h 115"/>
                  <a:gd name="T6" fmla="*/ 51 w 60"/>
                  <a:gd name="T7" fmla="*/ 84 h 115"/>
                  <a:gd name="T8" fmla="*/ 60 w 60"/>
                  <a:gd name="T9" fmla="*/ 115 h 115"/>
                  <a:gd name="T10" fmla="*/ 47 w 60"/>
                  <a:gd name="T11" fmla="*/ 115 h 115"/>
                  <a:gd name="T12" fmla="*/ 43 w 60"/>
                  <a:gd name="T13" fmla="*/ 93 h 115"/>
                  <a:gd name="T14" fmla="*/ 8 w 60"/>
                  <a:gd name="T15" fmla="*/ 93 h 115"/>
                  <a:gd name="T16" fmla="*/ 0 w 60"/>
                  <a:gd name="T17" fmla="*/ 84 h 115"/>
                  <a:gd name="T18" fmla="*/ 4 w 60"/>
                  <a:gd name="T19" fmla="*/ 0 h 115"/>
                  <a:gd name="T20" fmla="*/ 17 w 60"/>
                  <a:gd name="T21" fmla="*/ 0 h 1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115"/>
                  <a:gd name="T35" fmla="*/ 60 w 60"/>
                  <a:gd name="T36" fmla="*/ 115 h 1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115">
                    <a:moveTo>
                      <a:pt x="17" y="0"/>
                    </a:moveTo>
                    <a:lnTo>
                      <a:pt x="12" y="80"/>
                    </a:lnTo>
                    <a:lnTo>
                      <a:pt x="47" y="80"/>
                    </a:lnTo>
                    <a:lnTo>
                      <a:pt x="51" y="84"/>
                    </a:lnTo>
                    <a:lnTo>
                      <a:pt x="60" y="115"/>
                    </a:lnTo>
                    <a:lnTo>
                      <a:pt x="47" y="115"/>
                    </a:lnTo>
                    <a:lnTo>
                      <a:pt x="43" y="93"/>
                    </a:lnTo>
                    <a:lnTo>
                      <a:pt x="8" y="93"/>
                    </a:lnTo>
                    <a:lnTo>
                      <a:pt x="0" y="84"/>
                    </a:lnTo>
                    <a:lnTo>
                      <a:pt x="4" y="0"/>
                    </a:lnTo>
                    <a:lnTo>
                      <a:pt x="17" y="0"/>
                    </a:lnTo>
                    <a:close/>
                  </a:path>
                </a:pathLst>
              </a:custGeom>
              <a:solidFill>
                <a:srgbClr val="000000"/>
              </a:solidFill>
              <a:ln w="9525">
                <a:noFill/>
                <a:round/>
                <a:headEnd/>
                <a:tailEnd/>
              </a:ln>
            </p:spPr>
            <p:txBody>
              <a:bodyPr/>
              <a:lstStyle/>
              <a:p>
                <a:endParaRPr lang="en-US" dirty="0"/>
              </a:p>
            </p:txBody>
          </p:sp>
          <p:sp>
            <p:nvSpPr>
              <p:cNvPr id="6306" name="Freeform 343"/>
              <p:cNvSpPr>
                <a:spLocks noChangeAspect="1"/>
              </p:cNvSpPr>
              <p:nvPr/>
            </p:nvSpPr>
            <p:spPr bwMode="auto">
              <a:xfrm>
                <a:off x="2792" y="1691"/>
                <a:ext cx="82" cy="173"/>
              </a:xfrm>
              <a:custGeom>
                <a:avLst/>
                <a:gdLst>
                  <a:gd name="T0" fmla="*/ 82 w 82"/>
                  <a:gd name="T1" fmla="*/ 18 h 173"/>
                  <a:gd name="T2" fmla="*/ 47 w 82"/>
                  <a:gd name="T3" fmla="*/ 13 h 173"/>
                  <a:gd name="T4" fmla="*/ 43 w 82"/>
                  <a:gd name="T5" fmla="*/ 169 h 173"/>
                  <a:gd name="T6" fmla="*/ 39 w 82"/>
                  <a:gd name="T7" fmla="*/ 173 h 173"/>
                  <a:gd name="T8" fmla="*/ 0 w 82"/>
                  <a:gd name="T9" fmla="*/ 173 h 173"/>
                  <a:gd name="T10" fmla="*/ 0 w 82"/>
                  <a:gd name="T11" fmla="*/ 160 h 173"/>
                  <a:gd name="T12" fmla="*/ 30 w 82"/>
                  <a:gd name="T13" fmla="*/ 160 h 173"/>
                  <a:gd name="T14" fmla="*/ 35 w 82"/>
                  <a:gd name="T15" fmla="*/ 9 h 173"/>
                  <a:gd name="T16" fmla="*/ 43 w 82"/>
                  <a:gd name="T17" fmla="*/ 0 h 173"/>
                  <a:gd name="T18" fmla="*/ 82 w 82"/>
                  <a:gd name="T19" fmla="*/ 4 h 173"/>
                  <a:gd name="T20" fmla="*/ 82 w 82"/>
                  <a:gd name="T21" fmla="*/ 18 h 1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173"/>
                  <a:gd name="T35" fmla="*/ 82 w 82"/>
                  <a:gd name="T36" fmla="*/ 173 h 1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173">
                    <a:moveTo>
                      <a:pt x="82" y="18"/>
                    </a:moveTo>
                    <a:lnTo>
                      <a:pt x="47" y="13"/>
                    </a:lnTo>
                    <a:lnTo>
                      <a:pt x="43" y="169"/>
                    </a:lnTo>
                    <a:lnTo>
                      <a:pt x="39" y="173"/>
                    </a:lnTo>
                    <a:lnTo>
                      <a:pt x="0" y="173"/>
                    </a:lnTo>
                    <a:lnTo>
                      <a:pt x="0" y="160"/>
                    </a:lnTo>
                    <a:lnTo>
                      <a:pt x="30" y="160"/>
                    </a:lnTo>
                    <a:lnTo>
                      <a:pt x="35" y="9"/>
                    </a:lnTo>
                    <a:lnTo>
                      <a:pt x="43" y="0"/>
                    </a:lnTo>
                    <a:lnTo>
                      <a:pt x="82" y="4"/>
                    </a:lnTo>
                    <a:lnTo>
                      <a:pt x="82" y="18"/>
                    </a:lnTo>
                    <a:close/>
                  </a:path>
                </a:pathLst>
              </a:custGeom>
              <a:solidFill>
                <a:srgbClr val="000000"/>
              </a:solidFill>
              <a:ln w="9525">
                <a:noFill/>
                <a:round/>
                <a:headEnd/>
                <a:tailEnd/>
              </a:ln>
            </p:spPr>
            <p:txBody>
              <a:bodyPr/>
              <a:lstStyle/>
              <a:p>
                <a:endParaRPr lang="en-US" dirty="0"/>
              </a:p>
            </p:txBody>
          </p:sp>
          <p:sp>
            <p:nvSpPr>
              <p:cNvPr id="6307" name="Freeform 344"/>
              <p:cNvSpPr>
                <a:spLocks noChangeAspect="1"/>
              </p:cNvSpPr>
              <p:nvPr/>
            </p:nvSpPr>
            <p:spPr bwMode="auto">
              <a:xfrm>
                <a:off x="2861" y="1731"/>
                <a:ext cx="34" cy="111"/>
              </a:xfrm>
              <a:custGeom>
                <a:avLst/>
                <a:gdLst>
                  <a:gd name="T0" fmla="*/ 17 w 34"/>
                  <a:gd name="T1" fmla="*/ 0 h 111"/>
                  <a:gd name="T2" fmla="*/ 13 w 34"/>
                  <a:gd name="T3" fmla="*/ 98 h 111"/>
                  <a:gd name="T4" fmla="*/ 34 w 34"/>
                  <a:gd name="T5" fmla="*/ 98 h 111"/>
                  <a:gd name="T6" fmla="*/ 34 w 34"/>
                  <a:gd name="T7" fmla="*/ 111 h 111"/>
                  <a:gd name="T8" fmla="*/ 9 w 34"/>
                  <a:gd name="T9" fmla="*/ 111 h 111"/>
                  <a:gd name="T10" fmla="*/ 0 w 34"/>
                  <a:gd name="T11" fmla="*/ 102 h 111"/>
                  <a:gd name="T12" fmla="*/ 4 w 34"/>
                  <a:gd name="T13" fmla="*/ 0 h 111"/>
                  <a:gd name="T14" fmla="*/ 17 w 34"/>
                  <a:gd name="T15" fmla="*/ 0 h 111"/>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11"/>
                  <a:gd name="T26" fmla="*/ 34 w 34"/>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11">
                    <a:moveTo>
                      <a:pt x="17" y="0"/>
                    </a:moveTo>
                    <a:lnTo>
                      <a:pt x="13" y="98"/>
                    </a:lnTo>
                    <a:lnTo>
                      <a:pt x="34" y="98"/>
                    </a:lnTo>
                    <a:lnTo>
                      <a:pt x="34" y="111"/>
                    </a:lnTo>
                    <a:lnTo>
                      <a:pt x="9" y="111"/>
                    </a:lnTo>
                    <a:lnTo>
                      <a:pt x="0" y="102"/>
                    </a:lnTo>
                    <a:lnTo>
                      <a:pt x="4" y="0"/>
                    </a:lnTo>
                    <a:lnTo>
                      <a:pt x="17" y="0"/>
                    </a:lnTo>
                    <a:close/>
                  </a:path>
                </a:pathLst>
              </a:custGeom>
              <a:solidFill>
                <a:srgbClr val="000000"/>
              </a:solidFill>
              <a:ln w="9525">
                <a:noFill/>
                <a:round/>
                <a:headEnd/>
                <a:tailEnd/>
              </a:ln>
            </p:spPr>
            <p:txBody>
              <a:bodyPr/>
              <a:lstStyle/>
              <a:p>
                <a:endParaRPr lang="en-US" dirty="0"/>
              </a:p>
            </p:txBody>
          </p:sp>
          <p:sp>
            <p:nvSpPr>
              <p:cNvPr id="6308" name="Freeform 345"/>
              <p:cNvSpPr>
                <a:spLocks noChangeAspect="1"/>
              </p:cNvSpPr>
              <p:nvPr/>
            </p:nvSpPr>
            <p:spPr bwMode="auto">
              <a:xfrm>
                <a:off x="2771" y="1290"/>
                <a:ext cx="68" cy="259"/>
              </a:xfrm>
              <a:custGeom>
                <a:avLst/>
                <a:gdLst>
                  <a:gd name="T0" fmla="*/ 0 w 68"/>
                  <a:gd name="T1" fmla="*/ 0 h 259"/>
                  <a:gd name="T2" fmla="*/ 47 w 68"/>
                  <a:gd name="T3" fmla="*/ 0 h 259"/>
                  <a:gd name="T4" fmla="*/ 51 w 68"/>
                  <a:gd name="T5" fmla="*/ 5 h 259"/>
                  <a:gd name="T6" fmla="*/ 47 w 68"/>
                  <a:gd name="T7" fmla="*/ 245 h 259"/>
                  <a:gd name="T8" fmla="*/ 68 w 68"/>
                  <a:gd name="T9" fmla="*/ 245 h 259"/>
                  <a:gd name="T10" fmla="*/ 68 w 68"/>
                  <a:gd name="T11" fmla="*/ 259 h 259"/>
                  <a:gd name="T12" fmla="*/ 43 w 68"/>
                  <a:gd name="T13" fmla="*/ 259 h 259"/>
                  <a:gd name="T14" fmla="*/ 34 w 68"/>
                  <a:gd name="T15" fmla="*/ 250 h 259"/>
                  <a:gd name="T16" fmla="*/ 38 w 68"/>
                  <a:gd name="T17" fmla="*/ 14 h 259"/>
                  <a:gd name="T18" fmla="*/ 0 w 68"/>
                  <a:gd name="T19" fmla="*/ 14 h 259"/>
                  <a:gd name="T20" fmla="*/ 0 w 68"/>
                  <a:gd name="T21" fmla="*/ 0 h 2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8"/>
                  <a:gd name="T34" fmla="*/ 0 h 259"/>
                  <a:gd name="T35" fmla="*/ 68 w 68"/>
                  <a:gd name="T36" fmla="*/ 259 h 2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8" h="259">
                    <a:moveTo>
                      <a:pt x="0" y="0"/>
                    </a:moveTo>
                    <a:lnTo>
                      <a:pt x="47" y="0"/>
                    </a:lnTo>
                    <a:lnTo>
                      <a:pt x="51" y="5"/>
                    </a:lnTo>
                    <a:lnTo>
                      <a:pt x="47" y="245"/>
                    </a:lnTo>
                    <a:lnTo>
                      <a:pt x="68" y="245"/>
                    </a:lnTo>
                    <a:lnTo>
                      <a:pt x="68" y="259"/>
                    </a:lnTo>
                    <a:lnTo>
                      <a:pt x="43" y="259"/>
                    </a:lnTo>
                    <a:lnTo>
                      <a:pt x="34" y="250"/>
                    </a:lnTo>
                    <a:lnTo>
                      <a:pt x="38" y="14"/>
                    </a:lnTo>
                    <a:lnTo>
                      <a:pt x="0" y="14"/>
                    </a:lnTo>
                    <a:lnTo>
                      <a:pt x="0" y="0"/>
                    </a:lnTo>
                    <a:close/>
                  </a:path>
                </a:pathLst>
              </a:custGeom>
              <a:solidFill>
                <a:srgbClr val="000000"/>
              </a:solidFill>
              <a:ln w="9525">
                <a:noFill/>
                <a:round/>
                <a:headEnd/>
                <a:tailEnd/>
              </a:ln>
            </p:spPr>
            <p:txBody>
              <a:bodyPr/>
              <a:lstStyle/>
              <a:p>
                <a:endParaRPr lang="en-US" dirty="0"/>
              </a:p>
            </p:txBody>
          </p:sp>
          <p:sp>
            <p:nvSpPr>
              <p:cNvPr id="6309" name="Freeform 346"/>
              <p:cNvSpPr>
                <a:spLocks noChangeAspect="1"/>
              </p:cNvSpPr>
              <p:nvPr/>
            </p:nvSpPr>
            <p:spPr bwMode="auto">
              <a:xfrm>
                <a:off x="2749" y="1326"/>
                <a:ext cx="39" cy="98"/>
              </a:xfrm>
              <a:custGeom>
                <a:avLst/>
                <a:gdLst>
                  <a:gd name="T0" fmla="*/ 39 w 39"/>
                  <a:gd name="T1" fmla="*/ 13 h 98"/>
                  <a:gd name="T2" fmla="*/ 17 w 39"/>
                  <a:gd name="T3" fmla="*/ 13 h 98"/>
                  <a:gd name="T4" fmla="*/ 13 w 39"/>
                  <a:gd name="T5" fmla="*/ 98 h 98"/>
                  <a:gd name="T6" fmla="*/ 0 w 39"/>
                  <a:gd name="T7" fmla="*/ 98 h 98"/>
                  <a:gd name="T8" fmla="*/ 4 w 39"/>
                  <a:gd name="T9" fmla="*/ 9 h 98"/>
                  <a:gd name="T10" fmla="*/ 13 w 39"/>
                  <a:gd name="T11" fmla="*/ 0 h 98"/>
                  <a:gd name="T12" fmla="*/ 39 w 39"/>
                  <a:gd name="T13" fmla="*/ 0 h 98"/>
                  <a:gd name="T14" fmla="*/ 39 w 39"/>
                  <a:gd name="T15" fmla="*/ 13 h 98"/>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98"/>
                  <a:gd name="T26" fmla="*/ 39 w 39"/>
                  <a:gd name="T27" fmla="*/ 98 h 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98">
                    <a:moveTo>
                      <a:pt x="39" y="13"/>
                    </a:moveTo>
                    <a:lnTo>
                      <a:pt x="17" y="13"/>
                    </a:lnTo>
                    <a:lnTo>
                      <a:pt x="13" y="98"/>
                    </a:lnTo>
                    <a:lnTo>
                      <a:pt x="0" y="98"/>
                    </a:lnTo>
                    <a:lnTo>
                      <a:pt x="4" y="9"/>
                    </a:lnTo>
                    <a:lnTo>
                      <a:pt x="13" y="0"/>
                    </a:lnTo>
                    <a:lnTo>
                      <a:pt x="39" y="0"/>
                    </a:lnTo>
                    <a:lnTo>
                      <a:pt x="39" y="13"/>
                    </a:lnTo>
                    <a:close/>
                  </a:path>
                </a:pathLst>
              </a:custGeom>
              <a:solidFill>
                <a:srgbClr val="000000"/>
              </a:solidFill>
              <a:ln w="9525">
                <a:noFill/>
                <a:round/>
                <a:headEnd/>
                <a:tailEnd/>
              </a:ln>
            </p:spPr>
            <p:txBody>
              <a:bodyPr/>
              <a:lstStyle/>
              <a:p>
                <a:endParaRPr lang="en-US" dirty="0"/>
              </a:p>
            </p:txBody>
          </p:sp>
          <p:sp>
            <p:nvSpPr>
              <p:cNvPr id="6310" name="Freeform 347"/>
              <p:cNvSpPr>
                <a:spLocks noChangeAspect="1"/>
              </p:cNvSpPr>
              <p:nvPr/>
            </p:nvSpPr>
            <p:spPr bwMode="auto">
              <a:xfrm>
                <a:off x="2749" y="1468"/>
                <a:ext cx="39" cy="85"/>
              </a:xfrm>
              <a:custGeom>
                <a:avLst/>
                <a:gdLst>
                  <a:gd name="T0" fmla="*/ 0 w 39"/>
                  <a:gd name="T1" fmla="*/ 0 h 85"/>
                  <a:gd name="T2" fmla="*/ 35 w 39"/>
                  <a:gd name="T3" fmla="*/ 0 h 85"/>
                  <a:gd name="T4" fmla="*/ 39 w 39"/>
                  <a:gd name="T5" fmla="*/ 5 h 85"/>
                  <a:gd name="T6" fmla="*/ 39 w 39"/>
                  <a:gd name="T7" fmla="*/ 85 h 85"/>
                  <a:gd name="T8" fmla="*/ 26 w 39"/>
                  <a:gd name="T9" fmla="*/ 85 h 85"/>
                  <a:gd name="T10" fmla="*/ 26 w 39"/>
                  <a:gd name="T11" fmla="*/ 14 h 85"/>
                  <a:gd name="T12" fmla="*/ 0 w 39"/>
                  <a:gd name="T13" fmla="*/ 14 h 85"/>
                  <a:gd name="T14" fmla="*/ 0 w 39"/>
                  <a:gd name="T15" fmla="*/ 0 h 85"/>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85"/>
                  <a:gd name="T26" fmla="*/ 39 w 39"/>
                  <a:gd name="T27" fmla="*/ 85 h 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85">
                    <a:moveTo>
                      <a:pt x="0" y="0"/>
                    </a:moveTo>
                    <a:lnTo>
                      <a:pt x="35" y="0"/>
                    </a:lnTo>
                    <a:lnTo>
                      <a:pt x="39" y="5"/>
                    </a:lnTo>
                    <a:lnTo>
                      <a:pt x="39" y="85"/>
                    </a:lnTo>
                    <a:lnTo>
                      <a:pt x="26" y="85"/>
                    </a:lnTo>
                    <a:lnTo>
                      <a:pt x="26" y="14"/>
                    </a:lnTo>
                    <a:lnTo>
                      <a:pt x="0" y="14"/>
                    </a:lnTo>
                    <a:lnTo>
                      <a:pt x="0" y="0"/>
                    </a:lnTo>
                    <a:close/>
                  </a:path>
                </a:pathLst>
              </a:custGeom>
              <a:solidFill>
                <a:srgbClr val="000000"/>
              </a:solidFill>
              <a:ln w="9525">
                <a:noFill/>
                <a:round/>
                <a:headEnd/>
                <a:tailEnd/>
              </a:ln>
            </p:spPr>
            <p:txBody>
              <a:bodyPr/>
              <a:lstStyle/>
              <a:p>
                <a:endParaRPr lang="en-US" dirty="0"/>
              </a:p>
            </p:txBody>
          </p:sp>
          <p:sp>
            <p:nvSpPr>
              <p:cNvPr id="6311" name="Freeform 348"/>
              <p:cNvSpPr>
                <a:spLocks noChangeAspect="1"/>
              </p:cNvSpPr>
              <p:nvPr/>
            </p:nvSpPr>
            <p:spPr bwMode="auto">
              <a:xfrm>
                <a:off x="2732" y="1633"/>
                <a:ext cx="60" cy="107"/>
              </a:xfrm>
              <a:custGeom>
                <a:avLst/>
                <a:gdLst>
                  <a:gd name="T0" fmla="*/ 0 w 60"/>
                  <a:gd name="T1" fmla="*/ 0 h 107"/>
                  <a:gd name="T2" fmla="*/ 56 w 60"/>
                  <a:gd name="T3" fmla="*/ 0 h 107"/>
                  <a:gd name="T4" fmla="*/ 60 w 60"/>
                  <a:gd name="T5" fmla="*/ 5 h 107"/>
                  <a:gd name="T6" fmla="*/ 60 w 60"/>
                  <a:gd name="T7" fmla="*/ 102 h 107"/>
                  <a:gd name="T8" fmla="*/ 56 w 60"/>
                  <a:gd name="T9" fmla="*/ 107 h 107"/>
                  <a:gd name="T10" fmla="*/ 26 w 60"/>
                  <a:gd name="T11" fmla="*/ 107 h 107"/>
                  <a:gd name="T12" fmla="*/ 26 w 60"/>
                  <a:gd name="T13" fmla="*/ 94 h 107"/>
                  <a:gd name="T14" fmla="*/ 47 w 60"/>
                  <a:gd name="T15" fmla="*/ 94 h 107"/>
                  <a:gd name="T16" fmla="*/ 47 w 60"/>
                  <a:gd name="T17" fmla="*/ 13 h 107"/>
                  <a:gd name="T18" fmla="*/ 0 w 60"/>
                  <a:gd name="T19" fmla="*/ 13 h 107"/>
                  <a:gd name="T20" fmla="*/ 0 w 60"/>
                  <a:gd name="T21" fmla="*/ 0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107"/>
                  <a:gd name="T35" fmla="*/ 60 w 60"/>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107">
                    <a:moveTo>
                      <a:pt x="0" y="0"/>
                    </a:moveTo>
                    <a:lnTo>
                      <a:pt x="56" y="0"/>
                    </a:lnTo>
                    <a:lnTo>
                      <a:pt x="60" y="5"/>
                    </a:lnTo>
                    <a:lnTo>
                      <a:pt x="60" y="102"/>
                    </a:lnTo>
                    <a:lnTo>
                      <a:pt x="56" y="107"/>
                    </a:lnTo>
                    <a:lnTo>
                      <a:pt x="26" y="107"/>
                    </a:lnTo>
                    <a:lnTo>
                      <a:pt x="26" y="94"/>
                    </a:lnTo>
                    <a:lnTo>
                      <a:pt x="47" y="94"/>
                    </a:lnTo>
                    <a:lnTo>
                      <a:pt x="47" y="13"/>
                    </a:lnTo>
                    <a:lnTo>
                      <a:pt x="0" y="13"/>
                    </a:lnTo>
                    <a:lnTo>
                      <a:pt x="0" y="0"/>
                    </a:lnTo>
                    <a:close/>
                  </a:path>
                </a:pathLst>
              </a:custGeom>
              <a:solidFill>
                <a:srgbClr val="000000"/>
              </a:solidFill>
              <a:ln w="9525">
                <a:noFill/>
                <a:round/>
                <a:headEnd/>
                <a:tailEnd/>
              </a:ln>
            </p:spPr>
            <p:txBody>
              <a:bodyPr/>
              <a:lstStyle/>
              <a:p>
                <a:endParaRPr lang="en-US" dirty="0"/>
              </a:p>
            </p:txBody>
          </p:sp>
          <p:sp>
            <p:nvSpPr>
              <p:cNvPr id="6312" name="Freeform 349"/>
              <p:cNvSpPr>
                <a:spLocks noChangeAspect="1"/>
              </p:cNvSpPr>
              <p:nvPr/>
            </p:nvSpPr>
            <p:spPr bwMode="auto">
              <a:xfrm>
                <a:off x="2784" y="1753"/>
                <a:ext cx="34" cy="27"/>
              </a:xfrm>
              <a:custGeom>
                <a:avLst/>
                <a:gdLst>
                  <a:gd name="T0" fmla="*/ 34 w 34"/>
                  <a:gd name="T1" fmla="*/ 9 h 27"/>
                  <a:gd name="T2" fmla="*/ 25 w 34"/>
                  <a:gd name="T3" fmla="*/ 18 h 27"/>
                  <a:gd name="T4" fmla="*/ 25 w 34"/>
                  <a:gd name="T5" fmla="*/ 22 h 27"/>
                  <a:gd name="T6" fmla="*/ 21 w 34"/>
                  <a:gd name="T7" fmla="*/ 27 h 27"/>
                  <a:gd name="T8" fmla="*/ 0 w 34"/>
                  <a:gd name="T9" fmla="*/ 27 h 27"/>
                  <a:gd name="T10" fmla="*/ 0 w 34"/>
                  <a:gd name="T11" fmla="*/ 14 h 27"/>
                  <a:gd name="T12" fmla="*/ 12 w 34"/>
                  <a:gd name="T13" fmla="*/ 14 h 27"/>
                  <a:gd name="T14" fmla="*/ 12 w 34"/>
                  <a:gd name="T15" fmla="*/ 14 h 27"/>
                  <a:gd name="T16" fmla="*/ 17 w 34"/>
                  <a:gd name="T17" fmla="*/ 9 h 27"/>
                  <a:gd name="T18" fmla="*/ 25 w 34"/>
                  <a:gd name="T19" fmla="*/ 0 h 27"/>
                  <a:gd name="T20" fmla="*/ 34 w 34"/>
                  <a:gd name="T21" fmla="*/ 9 h 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27"/>
                  <a:gd name="T35" fmla="*/ 34 w 34"/>
                  <a:gd name="T36" fmla="*/ 27 h 2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27">
                    <a:moveTo>
                      <a:pt x="34" y="9"/>
                    </a:moveTo>
                    <a:lnTo>
                      <a:pt x="25" y="18"/>
                    </a:lnTo>
                    <a:lnTo>
                      <a:pt x="25" y="22"/>
                    </a:lnTo>
                    <a:lnTo>
                      <a:pt x="21" y="27"/>
                    </a:lnTo>
                    <a:lnTo>
                      <a:pt x="0" y="27"/>
                    </a:lnTo>
                    <a:lnTo>
                      <a:pt x="0" y="14"/>
                    </a:lnTo>
                    <a:lnTo>
                      <a:pt x="12" y="14"/>
                    </a:lnTo>
                    <a:lnTo>
                      <a:pt x="17" y="9"/>
                    </a:lnTo>
                    <a:lnTo>
                      <a:pt x="25" y="0"/>
                    </a:lnTo>
                    <a:lnTo>
                      <a:pt x="34" y="9"/>
                    </a:lnTo>
                    <a:close/>
                  </a:path>
                </a:pathLst>
              </a:custGeom>
              <a:solidFill>
                <a:srgbClr val="000000"/>
              </a:solidFill>
              <a:ln w="9525">
                <a:noFill/>
                <a:round/>
                <a:headEnd/>
                <a:tailEnd/>
              </a:ln>
            </p:spPr>
            <p:txBody>
              <a:bodyPr/>
              <a:lstStyle/>
              <a:p>
                <a:endParaRPr lang="en-US" dirty="0"/>
              </a:p>
            </p:txBody>
          </p:sp>
          <p:sp>
            <p:nvSpPr>
              <p:cNvPr id="6313" name="Freeform 350"/>
              <p:cNvSpPr>
                <a:spLocks noChangeAspect="1"/>
              </p:cNvSpPr>
              <p:nvPr/>
            </p:nvSpPr>
            <p:spPr bwMode="auto">
              <a:xfrm>
                <a:off x="2736" y="1571"/>
                <a:ext cx="78" cy="35"/>
              </a:xfrm>
              <a:custGeom>
                <a:avLst/>
                <a:gdLst>
                  <a:gd name="T0" fmla="*/ 73 w 78"/>
                  <a:gd name="T1" fmla="*/ 13 h 35"/>
                  <a:gd name="T2" fmla="*/ 52 w 78"/>
                  <a:gd name="T3" fmla="*/ 13 h 35"/>
                  <a:gd name="T4" fmla="*/ 52 w 78"/>
                  <a:gd name="T5" fmla="*/ 18 h 35"/>
                  <a:gd name="T6" fmla="*/ 73 w 78"/>
                  <a:gd name="T7" fmla="*/ 18 h 35"/>
                  <a:gd name="T8" fmla="*/ 78 w 78"/>
                  <a:gd name="T9" fmla="*/ 22 h 35"/>
                  <a:gd name="T10" fmla="*/ 78 w 78"/>
                  <a:gd name="T11" fmla="*/ 31 h 35"/>
                  <a:gd name="T12" fmla="*/ 73 w 78"/>
                  <a:gd name="T13" fmla="*/ 35 h 35"/>
                  <a:gd name="T14" fmla="*/ 0 w 78"/>
                  <a:gd name="T15" fmla="*/ 35 h 35"/>
                  <a:gd name="T16" fmla="*/ 0 w 78"/>
                  <a:gd name="T17" fmla="*/ 22 h 35"/>
                  <a:gd name="T18" fmla="*/ 65 w 78"/>
                  <a:gd name="T19" fmla="*/ 22 h 35"/>
                  <a:gd name="T20" fmla="*/ 65 w 78"/>
                  <a:gd name="T21" fmla="*/ 31 h 35"/>
                  <a:gd name="T22" fmla="*/ 48 w 78"/>
                  <a:gd name="T23" fmla="*/ 31 h 35"/>
                  <a:gd name="T24" fmla="*/ 39 w 78"/>
                  <a:gd name="T25" fmla="*/ 22 h 35"/>
                  <a:gd name="T26" fmla="*/ 39 w 78"/>
                  <a:gd name="T27" fmla="*/ 9 h 35"/>
                  <a:gd name="T28" fmla="*/ 48 w 78"/>
                  <a:gd name="T29" fmla="*/ 0 h 35"/>
                  <a:gd name="T30" fmla="*/ 73 w 78"/>
                  <a:gd name="T31" fmla="*/ 0 h 35"/>
                  <a:gd name="T32" fmla="*/ 73 w 78"/>
                  <a:gd name="T33" fmla="*/ 13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8"/>
                  <a:gd name="T52" fmla="*/ 0 h 35"/>
                  <a:gd name="T53" fmla="*/ 78 w 78"/>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8" h="35">
                    <a:moveTo>
                      <a:pt x="73" y="13"/>
                    </a:moveTo>
                    <a:lnTo>
                      <a:pt x="52" y="13"/>
                    </a:lnTo>
                    <a:lnTo>
                      <a:pt x="52" y="18"/>
                    </a:lnTo>
                    <a:lnTo>
                      <a:pt x="73" y="18"/>
                    </a:lnTo>
                    <a:lnTo>
                      <a:pt x="78" y="22"/>
                    </a:lnTo>
                    <a:lnTo>
                      <a:pt x="78" y="31"/>
                    </a:lnTo>
                    <a:lnTo>
                      <a:pt x="73" y="35"/>
                    </a:lnTo>
                    <a:lnTo>
                      <a:pt x="0" y="35"/>
                    </a:lnTo>
                    <a:lnTo>
                      <a:pt x="0" y="22"/>
                    </a:lnTo>
                    <a:lnTo>
                      <a:pt x="65" y="22"/>
                    </a:lnTo>
                    <a:lnTo>
                      <a:pt x="65" y="31"/>
                    </a:lnTo>
                    <a:lnTo>
                      <a:pt x="48" y="31"/>
                    </a:lnTo>
                    <a:lnTo>
                      <a:pt x="39" y="22"/>
                    </a:lnTo>
                    <a:lnTo>
                      <a:pt x="39" y="9"/>
                    </a:lnTo>
                    <a:lnTo>
                      <a:pt x="48" y="0"/>
                    </a:lnTo>
                    <a:lnTo>
                      <a:pt x="73" y="0"/>
                    </a:lnTo>
                    <a:lnTo>
                      <a:pt x="73" y="13"/>
                    </a:lnTo>
                    <a:close/>
                  </a:path>
                </a:pathLst>
              </a:custGeom>
              <a:solidFill>
                <a:srgbClr val="000000"/>
              </a:solidFill>
              <a:ln w="9525">
                <a:noFill/>
                <a:round/>
                <a:headEnd/>
                <a:tailEnd/>
              </a:ln>
            </p:spPr>
            <p:txBody>
              <a:bodyPr/>
              <a:lstStyle/>
              <a:p>
                <a:endParaRPr lang="en-US" dirty="0"/>
              </a:p>
            </p:txBody>
          </p:sp>
          <p:sp>
            <p:nvSpPr>
              <p:cNvPr id="6314" name="Freeform 351"/>
              <p:cNvSpPr>
                <a:spLocks noChangeAspect="1"/>
              </p:cNvSpPr>
              <p:nvPr/>
            </p:nvSpPr>
            <p:spPr bwMode="auto">
              <a:xfrm>
                <a:off x="2685" y="1509"/>
                <a:ext cx="51" cy="191"/>
              </a:xfrm>
              <a:custGeom>
                <a:avLst/>
                <a:gdLst>
                  <a:gd name="T0" fmla="*/ 51 w 51"/>
                  <a:gd name="T1" fmla="*/ 13 h 191"/>
                  <a:gd name="T2" fmla="*/ 17 w 51"/>
                  <a:gd name="T3" fmla="*/ 13 h 191"/>
                  <a:gd name="T4" fmla="*/ 13 w 51"/>
                  <a:gd name="T5" fmla="*/ 173 h 191"/>
                  <a:gd name="T6" fmla="*/ 38 w 51"/>
                  <a:gd name="T7" fmla="*/ 177 h 191"/>
                  <a:gd name="T8" fmla="*/ 38 w 51"/>
                  <a:gd name="T9" fmla="*/ 191 h 191"/>
                  <a:gd name="T10" fmla="*/ 8 w 51"/>
                  <a:gd name="T11" fmla="*/ 186 h 191"/>
                  <a:gd name="T12" fmla="*/ 0 w 51"/>
                  <a:gd name="T13" fmla="*/ 177 h 191"/>
                  <a:gd name="T14" fmla="*/ 4 w 51"/>
                  <a:gd name="T15" fmla="*/ 8 h 191"/>
                  <a:gd name="T16" fmla="*/ 13 w 51"/>
                  <a:gd name="T17" fmla="*/ 0 h 191"/>
                  <a:gd name="T18" fmla="*/ 51 w 51"/>
                  <a:gd name="T19" fmla="*/ 0 h 191"/>
                  <a:gd name="T20" fmla="*/ 51 w 51"/>
                  <a:gd name="T21" fmla="*/ 13 h 1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
                  <a:gd name="T34" fmla="*/ 0 h 191"/>
                  <a:gd name="T35" fmla="*/ 51 w 51"/>
                  <a:gd name="T36" fmla="*/ 191 h 1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 h="191">
                    <a:moveTo>
                      <a:pt x="51" y="13"/>
                    </a:moveTo>
                    <a:lnTo>
                      <a:pt x="17" y="13"/>
                    </a:lnTo>
                    <a:lnTo>
                      <a:pt x="13" y="173"/>
                    </a:lnTo>
                    <a:lnTo>
                      <a:pt x="38" y="177"/>
                    </a:lnTo>
                    <a:lnTo>
                      <a:pt x="38" y="191"/>
                    </a:lnTo>
                    <a:lnTo>
                      <a:pt x="8" y="186"/>
                    </a:lnTo>
                    <a:lnTo>
                      <a:pt x="0" y="177"/>
                    </a:lnTo>
                    <a:lnTo>
                      <a:pt x="4" y="8"/>
                    </a:lnTo>
                    <a:lnTo>
                      <a:pt x="13" y="0"/>
                    </a:lnTo>
                    <a:lnTo>
                      <a:pt x="51" y="0"/>
                    </a:lnTo>
                    <a:lnTo>
                      <a:pt x="51" y="13"/>
                    </a:lnTo>
                    <a:close/>
                  </a:path>
                </a:pathLst>
              </a:custGeom>
              <a:solidFill>
                <a:srgbClr val="000000"/>
              </a:solidFill>
              <a:ln w="9525">
                <a:noFill/>
                <a:round/>
                <a:headEnd/>
                <a:tailEnd/>
              </a:ln>
            </p:spPr>
            <p:txBody>
              <a:bodyPr/>
              <a:lstStyle/>
              <a:p>
                <a:endParaRPr lang="en-US" dirty="0"/>
              </a:p>
            </p:txBody>
          </p:sp>
          <p:sp>
            <p:nvSpPr>
              <p:cNvPr id="6315" name="Freeform 352"/>
              <p:cNvSpPr>
                <a:spLocks noChangeAspect="1"/>
              </p:cNvSpPr>
              <p:nvPr/>
            </p:nvSpPr>
            <p:spPr bwMode="auto">
              <a:xfrm>
                <a:off x="2723" y="1250"/>
                <a:ext cx="61" cy="72"/>
              </a:xfrm>
              <a:custGeom>
                <a:avLst/>
                <a:gdLst>
                  <a:gd name="T0" fmla="*/ 61 w 61"/>
                  <a:gd name="T1" fmla="*/ 14 h 72"/>
                  <a:gd name="T2" fmla="*/ 18 w 61"/>
                  <a:gd name="T3" fmla="*/ 14 h 72"/>
                  <a:gd name="T4" fmla="*/ 13 w 61"/>
                  <a:gd name="T5" fmla="*/ 72 h 72"/>
                  <a:gd name="T6" fmla="*/ 0 w 61"/>
                  <a:gd name="T7" fmla="*/ 72 h 72"/>
                  <a:gd name="T8" fmla="*/ 5 w 61"/>
                  <a:gd name="T9" fmla="*/ 9 h 72"/>
                  <a:gd name="T10" fmla="*/ 13 w 61"/>
                  <a:gd name="T11" fmla="*/ 0 h 72"/>
                  <a:gd name="T12" fmla="*/ 61 w 61"/>
                  <a:gd name="T13" fmla="*/ 0 h 72"/>
                  <a:gd name="T14" fmla="*/ 61 w 61"/>
                  <a:gd name="T15" fmla="*/ 14 h 72"/>
                  <a:gd name="T16" fmla="*/ 0 60000 65536"/>
                  <a:gd name="T17" fmla="*/ 0 60000 65536"/>
                  <a:gd name="T18" fmla="*/ 0 60000 65536"/>
                  <a:gd name="T19" fmla="*/ 0 60000 65536"/>
                  <a:gd name="T20" fmla="*/ 0 60000 65536"/>
                  <a:gd name="T21" fmla="*/ 0 60000 65536"/>
                  <a:gd name="T22" fmla="*/ 0 60000 65536"/>
                  <a:gd name="T23" fmla="*/ 0 60000 65536"/>
                  <a:gd name="T24" fmla="*/ 0 w 61"/>
                  <a:gd name="T25" fmla="*/ 0 h 72"/>
                  <a:gd name="T26" fmla="*/ 61 w 61"/>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1" h="72">
                    <a:moveTo>
                      <a:pt x="61" y="14"/>
                    </a:moveTo>
                    <a:lnTo>
                      <a:pt x="18" y="14"/>
                    </a:lnTo>
                    <a:lnTo>
                      <a:pt x="13" y="72"/>
                    </a:lnTo>
                    <a:lnTo>
                      <a:pt x="0" y="72"/>
                    </a:lnTo>
                    <a:lnTo>
                      <a:pt x="5" y="9"/>
                    </a:lnTo>
                    <a:lnTo>
                      <a:pt x="13" y="0"/>
                    </a:lnTo>
                    <a:lnTo>
                      <a:pt x="61" y="0"/>
                    </a:lnTo>
                    <a:lnTo>
                      <a:pt x="61" y="14"/>
                    </a:lnTo>
                    <a:close/>
                  </a:path>
                </a:pathLst>
              </a:custGeom>
              <a:solidFill>
                <a:srgbClr val="000000"/>
              </a:solidFill>
              <a:ln w="9525">
                <a:noFill/>
                <a:round/>
                <a:headEnd/>
                <a:tailEnd/>
              </a:ln>
            </p:spPr>
            <p:txBody>
              <a:bodyPr/>
              <a:lstStyle/>
              <a:p>
                <a:endParaRPr lang="en-US" dirty="0"/>
              </a:p>
            </p:txBody>
          </p:sp>
          <p:sp>
            <p:nvSpPr>
              <p:cNvPr id="6316" name="Freeform 353"/>
              <p:cNvSpPr>
                <a:spLocks noChangeAspect="1"/>
              </p:cNvSpPr>
              <p:nvPr/>
            </p:nvSpPr>
            <p:spPr bwMode="auto">
              <a:xfrm>
                <a:off x="2698" y="1317"/>
                <a:ext cx="30" cy="178"/>
              </a:xfrm>
              <a:custGeom>
                <a:avLst/>
                <a:gdLst>
                  <a:gd name="T0" fmla="*/ 0 w 30"/>
                  <a:gd name="T1" fmla="*/ 0 h 178"/>
                  <a:gd name="T2" fmla="*/ 25 w 30"/>
                  <a:gd name="T3" fmla="*/ 0 h 178"/>
                  <a:gd name="T4" fmla="*/ 30 w 30"/>
                  <a:gd name="T5" fmla="*/ 5 h 178"/>
                  <a:gd name="T6" fmla="*/ 25 w 30"/>
                  <a:gd name="T7" fmla="*/ 178 h 178"/>
                  <a:gd name="T8" fmla="*/ 12 w 30"/>
                  <a:gd name="T9" fmla="*/ 178 h 178"/>
                  <a:gd name="T10" fmla="*/ 17 w 30"/>
                  <a:gd name="T11" fmla="*/ 14 h 178"/>
                  <a:gd name="T12" fmla="*/ 0 w 30"/>
                  <a:gd name="T13" fmla="*/ 14 h 178"/>
                  <a:gd name="T14" fmla="*/ 0 w 30"/>
                  <a:gd name="T15" fmla="*/ 0 h 178"/>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78"/>
                  <a:gd name="T26" fmla="*/ 30 w 30"/>
                  <a:gd name="T27" fmla="*/ 178 h 17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78">
                    <a:moveTo>
                      <a:pt x="0" y="0"/>
                    </a:moveTo>
                    <a:lnTo>
                      <a:pt x="25" y="0"/>
                    </a:lnTo>
                    <a:lnTo>
                      <a:pt x="30" y="5"/>
                    </a:lnTo>
                    <a:lnTo>
                      <a:pt x="25" y="178"/>
                    </a:lnTo>
                    <a:lnTo>
                      <a:pt x="12" y="178"/>
                    </a:lnTo>
                    <a:lnTo>
                      <a:pt x="17" y="14"/>
                    </a:lnTo>
                    <a:lnTo>
                      <a:pt x="0" y="14"/>
                    </a:lnTo>
                    <a:lnTo>
                      <a:pt x="0" y="0"/>
                    </a:lnTo>
                    <a:close/>
                  </a:path>
                </a:pathLst>
              </a:custGeom>
              <a:solidFill>
                <a:srgbClr val="000000"/>
              </a:solidFill>
              <a:ln w="9525">
                <a:noFill/>
                <a:round/>
                <a:headEnd/>
                <a:tailEnd/>
              </a:ln>
            </p:spPr>
            <p:txBody>
              <a:bodyPr/>
              <a:lstStyle/>
              <a:p>
                <a:endParaRPr lang="en-US" dirty="0"/>
              </a:p>
            </p:txBody>
          </p:sp>
          <p:sp>
            <p:nvSpPr>
              <p:cNvPr id="6317" name="Freeform 354"/>
              <p:cNvSpPr>
                <a:spLocks noChangeAspect="1"/>
              </p:cNvSpPr>
              <p:nvPr/>
            </p:nvSpPr>
            <p:spPr bwMode="auto">
              <a:xfrm>
                <a:off x="2698" y="1713"/>
                <a:ext cx="38" cy="165"/>
              </a:xfrm>
              <a:custGeom>
                <a:avLst/>
                <a:gdLst>
                  <a:gd name="T0" fmla="*/ 17 w 38"/>
                  <a:gd name="T1" fmla="*/ 0 h 165"/>
                  <a:gd name="T2" fmla="*/ 12 w 38"/>
                  <a:gd name="T3" fmla="*/ 147 h 165"/>
                  <a:gd name="T4" fmla="*/ 38 w 38"/>
                  <a:gd name="T5" fmla="*/ 151 h 165"/>
                  <a:gd name="T6" fmla="*/ 38 w 38"/>
                  <a:gd name="T7" fmla="*/ 165 h 165"/>
                  <a:gd name="T8" fmla="*/ 8 w 38"/>
                  <a:gd name="T9" fmla="*/ 160 h 165"/>
                  <a:gd name="T10" fmla="*/ 0 w 38"/>
                  <a:gd name="T11" fmla="*/ 151 h 165"/>
                  <a:gd name="T12" fmla="*/ 4 w 38"/>
                  <a:gd name="T13" fmla="*/ 0 h 165"/>
                  <a:gd name="T14" fmla="*/ 17 w 38"/>
                  <a:gd name="T15" fmla="*/ 0 h 165"/>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165"/>
                  <a:gd name="T26" fmla="*/ 38 w 38"/>
                  <a:gd name="T27" fmla="*/ 165 h 1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165">
                    <a:moveTo>
                      <a:pt x="17" y="0"/>
                    </a:moveTo>
                    <a:lnTo>
                      <a:pt x="12" y="147"/>
                    </a:lnTo>
                    <a:lnTo>
                      <a:pt x="38" y="151"/>
                    </a:lnTo>
                    <a:lnTo>
                      <a:pt x="38" y="165"/>
                    </a:lnTo>
                    <a:lnTo>
                      <a:pt x="8" y="160"/>
                    </a:lnTo>
                    <a:lnTo>
                      <a:pt x="0" y="151"/>
                    </a:lnTo>
                    <a:lnTo>
                      <a:pt x="4" y="0"/>
                    </a:lnTo>
                    <a:lnTo>
                      <a:pt x="17" y="0"/>
                    </a:lnTo>
                    <a:close/>
                  </a:path>
                </a:pathLst>
              </a:custGeom>
              <a:solidFill>
                <a:srgbClr val="000000"/>
              </a:solidFill>
              <a:ln w="9525">
                <a:noFill/>
                <a:round/>
                <a:headEnd/>
                <a:tailEnd/>
              </a:ln>
            </p:spPr>
            <p:txBody>
              <a:bodyPr/>
              <a:lstStyle/>
              <a:p>
                <a:endParaRPr lang="en-US" dirty="0"/>
              </a:p>
            </p:txBody>
          </p:sp>
          <p:sp>
            <p:nvSpPr>
              <p:cNvPr id="6318" name="Freeform 355"/>
              <p:cNvSpPr>
                <a:spLocks noChangeAspect="1"/>
              </p:cNvSpPr>
              <p:nvPr/>
            </p:nvSpPr>
            <p:spPr bwMode="auto">
              <a:xfrm>
                <a:off x="2745" y="1789"/>
                <a:ext cx="34" cy="133"/>
              </a:xfrm>
              <a:custGeom>
                <a:avLst/>
                <a:gdLst>
                  <a:gd name="T0" fmla="*/ 0 w 34"/>
                  <a:gd name="T1" fmla="*/ 0 h 133"/>
                  <a:gd name="T2" fmla="*/ 30 w 34"/>
                  <a:gd name="T3" fmla="*/ 0 h 133"/>
                  <a:gd name="T4" fmla="*/ 34 w 34"/>
                  <a:gd name="T5" fmla="*/ 4 h 133"/>
                  <a:gd name="T6" fmla="*/ 30 w 34"/>
                  <a:gd name="T7" fmla="*/ 133 h 133"/>
                  <a:gd name="T8" fmla="*/ 17 w 34"/>
                  <a:gd name="T9" fmla="*/ 133 h 133"/>
                  <a:gd name="T10" fmla="*/ 21 w 34"/>
                  <a:gd name="T11" fmla="*/ 13 h 133"/>
                  <a:gd name="T12" fmla="*/ 0 w 34"/>
                  <a:gd name="T13" fmla="*/ 13 h 133"/>
                  <a:gd name="T14" fmla="*/ 0 w 34"/>
                  <a:gd name="T15" fmla="*/ 0 h 133"/>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33"/>
                  <a:gd name="T26" fmla="*/ 34 w 34"/>
                  <a:gd name="T27" fmla="*/ 133 h 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33">
                    <a:moveTo>
                      <a:pt x="0" y="0"/>
                    </a:moveTo>
                    <a:lnTo>
                      <a:pt x="30" y="0"/>
                    </a:lnTo>
                    <a:lnTo>
                      <a:pt x="34" y="4"/>
                    </a:lnTo>
                    <a:lnTo>
                      <a:pt x="30" y="133"/>
                    </a:lnTo>
                    <a:lnTo>
                      <a:pt x="17" y="133"/>
                    </a:lnTo>
                    <a:lnTo>
                      <a:pt x="21" y="13"/>
                    </a:lnTo>
                    <a:lnTo>
                      <a:pt x="0" y="13"/>
                    </a:lnTo>
                    <a:lnTo>
                      <a:pt x="0" y="0"/>
                    </a:lnTo>
                    <a:close/>
                  </a:path>
                </a:pathLst>
              </a:custGeom>
              <a:solidFill>
                <a:srgbClr val="000000"/>
              </a:solidFill>
              <a:ln w="9525">
                <a:noFill/>
                <a:round/>
                <a:headEnd/>
                <a:tailEnd/>
              </a:ln>
            </p:spPr>
            <p:txBody>
              <a:bodyPr/>
              <a:lstStyle/>
              <a:p>
                <a:endParaRPr lang="en-US" dirty="0"/>
              </a:p>
            </p:txBody>
          </p:sp>
          <p:sp>
            <p:nvSpPr>
              <p:cNvPr id="6319" name="Freeform 356"/>
              <p:cNvSpPr>
                <a:spLocks noChangeAspect="1"/>
              </p:cNvSpPr>
              <p:nvPr/>
            </p:nvSpPr>
            <p:spPr bwMode="auto">
              <a:xfrm>
                <a:off x="3218" y="1308"/>
                <a:ext cx="60" cy="76"/>
              </a:xfrm>
              <a:custGeom>
                <a:avLst/>
                <a:gdLst>
                  <a:gd name="T0" fmla="*/ 60 w 60"/>
                  <a:gd name="T1" fmla="*/ 14 h 76"/>
                  <a:gd name="T2" fmla="*/ 17 w 60"/>
                  <a:gd name="T3" fmla="*/ 14 h 76"/>
                  <a:gd name="T4" fmla="*/ 13 w 60"/>
                  <a:gd name="T5" fmla="*/ 76 h 76"/>
                  <a:gd name="T6" fmla="*/ 0 w 60"/>
                  <a:gd name="T7" fmla="*/ 76 h 76"/>
                  <a:gd name="T8" fmla="*/ 4 w 60"/>
                  <a:gd name="T9" fmla="*/ 9 h 76"/>
                  <a:gd name="T10" fmla="*/ 13 w 60"/>
                  <a:gd name="T11" fmla="*/ 0 h 76"/>
                  <a:gd name="T12" fmla="*/ 60 w 60"/>
                  <a:gd name="T13" fmla="*/ 0 h 76"/>
                  <a:gd name="T14" fmla="*/ 60 w 60"/>
                  <a:gd name="T15" fmla="*/ 14 h 76"/>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76"/>
                  <a:gd name="T26" fmla="*/ 60 w 60"/>
                  <a:gd name="T27" fmla="*/ 76 h 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76">
                    <a:moveTo>
                      <a:pt x="60" y="14"/>
                    </a:moveTo>
                    <a:lnTo>
                      <a:pt x="17" y="14"/>
                    </a:lnTo>
                    <a:lnTo>
                      <a:pt x="13" y="76"/>
                    </a:lnTo>
                    <a:lnTo>
                      <a:pt x="0" y="76"/>
                    </a:lnTo>
                    <a:lnTo>
                      <a:pt x="4" y="9"/>
                    </a:lnTo>
                    <a:lnTo>
                      <a:pt x="13" y="0"/>
                    </a:lnTo>
                    <a:lnTo>
                      <a:pt x="60" y="0"/>
                    </a:lnTo>
                    <a:lnTo>
                      <a:pt x="60" y="14"/>
                    </a:lnTo>
                    <a:close/>
                  </a:path>
                </a:pathLst>
              </a:custGeom>
              <a:solidFill>
                <a:srgbClr val="000000"/>
              </a:solidFill>
              <a:ln w="9525">
                <a:noFill/>
                <a:round/>
                <a:headEnd/>
                <a:tailEnd/>
              </a:ln>
            </p:spPr>
            <p:txBody>
              <a:bodyPr/>
              <a:lstStyle/>
              <a:p>
                <a:endParaRPr lang="en-US" dirty="0"/>
              </a:p>
            </p:txBody>
          </p:sp>
          <p:sp>
            <p:nvSpPr>
              <p:cNvPr id="6320" name="Freeform 357"/>
              <p:cNvSpPr>
                <a:spLocks noChangeAspect="1"/>
              </p:cNvSpPr>
              <p:nvPr/>
            </p:nvSpPr>
            <p:spPr bwMode="auto">
              <a:xfrm>
                <a:off x="3201" y="1397"/>
                <a:ext cx="112" cy="183"/>
              </a:xfrm>
              <a:custGeom>
                <a:avLst/>
                <a:gdLst>
                  <a:gd name="T0" fmla="*/ 47 w 112"/>
                  <a:gd name="T1" fmla="*/ 14 h 183"/>
                  <a:gd name="T2" fmla="*/ 13 w 112"/>
                  <a:gd name="T3" fmla="*/ 14 h 183"/>
                  <a:gd name="T4" fmla="*/ 13 w 112"/>
                  <a:gd name="T5" fmla="*/ 27 h 183"/>
                  <a:gd name="T6" fmla="*/ 64 w 112"/>
                  <a:gd name="T7" fmla="*/ 23 h 183"/>
                  <a:gd name="T8" fmla="*/ 103 w 112"/>
                  <a:gd name="T9" fmla="*/ 23 h 183"/>
                  <a:gd name="T10" fmla="*/ 107 w 112"/>
                  <a:gd name="T11" fmla="*/ 27 h 183"/>
                  <a:gd name="T12" fmla="*/ 103 w 112"/>
                  <a:gd name="T13" fmla="*/ 138 h 183"/>
                  <a:gd name="T14" fmla="*/ 112 w 112"/>
                  <a:gd name="T15" fmla="*/ 178 h 183"/>
                  <a:gd name="T16" fmla="*/ 107 w 112"/>
                  <a:gd name="T17" fmla="*/ 183 h 183"/>
                  <a:gd name="T18" fmla="*/ 77 w 112"/>
                  <a:gd name="T19" fmla="*/ 183 h 183"/>
                  <a:gd name="T20" fmla="*/ 77 w 112"/>
                  <a:gd name="T21" fmla="*/ 169 h 183"/>
                  <a:gd name="T22" fmla="*/ 99 w 112"/>
                  <a:gd name="T23" fmla="*/ 169 h 183"/>
                  <a:gd name="T24" fmla="*/ 90 w 112"/>
                  <a:gd name="T25" fmla="*/ 138 h 183"/>
                  <a:gd name="T26" fmla="*/ 94 w 112"/>
                  <a:gd name="T27" fmla="*/ 36 h 183"/>
                  <a:gd name="T28" fmla="*/ 64 w 112"/>
                  <a:gd name="T29" fmla="*/ 36 h 183"/>
                  <a:gd name="T30" fmla="*/ 8 w 112"/>
                  <a:gd name="T31" fmla="*/ 40 h 183"/>
                  <a:gd name="T32" fmla="*/ 0 w 112"/>
                  <a:gd name="T33" fmla="*/ 31 h 183"/>
                  <a:gd name="T34" fmla="*/ 0 w 112"/>
                  <a:gd name="T35" fmla="*/ 9 h 183"/>
                  <a:gd name="T36" fmla="*/ 8 w 112"/>
                  <a:gd name="T37" fmla="*/ 0 h 183"/>
                  <a:gd name="T38" fmla="*/ 47 w 112"/>
                  <a:gd name="T39" fmla="*/ 0 h 183"/>
                  <a:gd name="T40" fmla="*/ 47 w 112"/>
                  <a:gd name="T41" fmla="*/ 14 h 1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2"/>
                  <a:gd name="T64" fmla="*/ 0 h 183"/>
                  <a:gd name="T65" fmla="*/ 112 w 112"/>
                  <a:gd name="T66" fmla="*/ 183 h 18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2" h="183">
                    <a:moveTo>
                      <a:pt x="47" y="14"/>
                    </a:moveTo>
                    <a:lnTo>
                      <a:pt x="13" y="14"/>
                    </a:lnTo>
                    <a:lnTo>
                      <a:pt x="13" y="27"/>
                    </a:lnTo>
                    <a:lnTo>
                      <a:pt x="64" y="23"/>
                    </a:lnTo>
                    <a:lnTo>
                      <a:pt x="103" y="23"/>
                    </a:lnTo>
                    <a:lnTo>
                      <a:pt x="107" y="27"/>
                    </a:lnTo>
                    <a:lnTo>
                      <a:pt x="103" y="138"/>
                    </a:lnTo>
                    <a:lnTo>
                      <a:pt x="112" y="178"/>
                    </a:lnTo>
                    <a:lnTo>
                      <a:pt x="107" y="183"/>
                    </a:lnTo>
                    <a:lnTo>
                      <a:pt x="77" y="183"/>
                    </a:lnTo>
                    <a:lnTo>
                      <a:pt x="77" y="169"/>
                    </a:lnTo>
                    <a:lnTo>
                      <a:pt x="99" y="169"/>
                    </a:lnTo>
                    <a:lnTo>
                      <a:pt x="90" y="138"/>
                    </a:lnTo>
                    <a:lnTo>
                      <a:pt x="94" y="36"/>
                    </a:lnTo>
                    <a:lnTo>
                      <a:pt x="64" y="36"/>
                    </a:lnTo>
                    <a:lnTo>
                      <a:pt x="8" y="40"/>
                    </a:lnTo>
                    <a:lnTo>
                      <a:pt x="0" y="31"/>
                    </a:lnTo>
                    <a:lnTo>
                      <a:pt x="0" y="9"/>
                    </a:lnTo>
                    <a:lnTo>
                      <a:pt x="8" y="0"/>
                    </a:lnTo>
                    <a:lnTo>
                      <a:pt x="47" y="0"/>
                    </a:lnTo>
                    <a:lnTo>
                      <a:pt x="47" y="14"/>
                    </a:lnTo>
                    <a:close/>
                  </a:path>
                </a:pathLst>
              </a:custGeom>
              <a:solidFill>
                <a:srgbClr val="000000"/>
              </a:solidFill>
              <a:ln w="9525">
                <a:noFill/>
                <a:round/>
                <a:headEnd/>
                <a:tailEnd/>
              </a:ln>
            </p:spPr>
            <p:txBody>
              <a:bodyPr/>
              <a:lstStyle/>
              <a:p>
                <a:endParaRPr lang="en-US" dirty="0"/>
              </a:p>
            </p:txBody>
          </p:sp>
          <p:sp>
            <p:nvSpPr>
              <p:cNvPr id="6321" name="Freeform 358"/>
              <p:cNvSpPr>
                <a:spLocks noChangeAspect="1"/>
              </p:cNvSpPr>
              <p:nvPr/>
            </p:nvSpPr>
            <p:spPr bwMode="auto">
              <a:xfrm>
                <a:off x="3239" y="1557"/>
                <a:ext cx="39" cy="23"/>
              </a:xfrm>
              <a:custGeom>
                <a:avLst/>
                <a:gdLst>
                  <a:gd name="T0" fmla="*/ 39 w 39"/>
                  <a:gd name="T1" fmla="*/ 23 h 23"/>
                  <a:gd name="T2" fmla="*/ 0 w 39"/>
                  <a:gd name="T3" fmla="*/ 14 h 23"/>
                  <a:gd name="T4" fmla="*/ 0 w 39"/>
                  <a:gd name="T5" fmla="*/ 0 h 23"/>
                  <a:gd name="T6" fmla="*/ 39 w 39"/>
                  <a:gd name="T7" fmla="*/ 9 h 23"/>
                  <a:gd name="T8" fmla="*/ 39 w 39"/>
                  <a:gd name="T9" fmla="*/ 23 h 23"/>
                  <a:gd name="T10" fmla="*/ 0 60000 65536"/>
                  <a:gd name="T11" fmla="*/ 0 60000 65536"/>
                  <a:gd name="T12" fmla="*/ 0 60000 65536"/>
                  <a:gd name="T13" fmla="*/ 0 60000 65536"/>
                  <a:gd name="T14" fmla="*/ 0 60000 65536"/>
                  <a:gd name="T15" fmla="*/ 0 w 39"/>
                  <a:gd name="T16" fmla="*/ 0 h 23"/>
                  <a:gd name="T17" fmla="*/ 39 w 39"/>
                  <a:gd name="T18" fmla="*/ 23 h 23"/>
                </a:gdLst>
                <a:ahLst/>
                <a:cxnLst>
                  <a:cxn ang="T10">
                    <a:pos x="T0" y="T1"/>
                  </a:cxn>
                  <a:cxn ang="T11">
                    <a:pos x="T2" y="T3"/>
                  </a:cxn>
                  <a:cxn ang="T12">
                    <a:pos x="T4" y="T5"/>
                  </a:cxn>
                  <a:cxn ang="T13">
                    <a:pos x="T6" y="T7"/>
                  </a:cxn>
                  <a:cxn ang="T14">
                    <a:pos x="T8" y="T9"/>
                  </a:cxn>
                </a:cxnLst>
                <a:rect l="T15" t="T16" r="T17" b="T18"/>
                <a:pathLst>
                  <a:path w="39" h="23">
                    <a:moveTo>
                      <a:pt x="39" y="23"/>
                    </a:moveTo>
                    <a:lnTo>
                      <a:pt x="0" y="14"/>
                    </a:lnTo>
                    <a:lnTo>
                      <a:pt x="0" y="0"/>
                    </a:lnTo>
                    <a:lnTo>
                      <a:pt x="39" y="9"/>
                    </a:lnTo>
                    <a:lnTo>
                      <a:pt x="39" y="23"/>
                    </a:lnTo>
                    <a:close/>
                  </a:path>
                </a:pathLst>
              </a:custGeom>
              <a:solidFill>
                <a:srgbClr val="000000"/>
              </a:solidFill>
              <a:ln w="9525">
                <a:noFill/>
                <a:round/>
                <a:headEnd/>
                <a:tailEnd/>
              </a:ln>
            </p:spPr>
            <p:txBody>
              <a:bodyPr/>
              <a:lstStyle/>
              <a:p>
                <a:endParaRPr lang="en-US" dirty="0"/>
              </a:p>
            </p:txBody>
          </p:sp>
          <p:sp>
            <p:nvSpPr>
              <p:cNvPr id="6322" name="Rectangle 359"/>
              <p:cNvSpPr>
                <a:spLocks noChangeAspect="1" noChangeArrowheads="1"/>
              </p:cNvSpPr>
              <p:nvPr/>
            </p:nvSpPr>
            <p:spPr bwMode="auto">
              <a:xfrm>
                <a:off x="3261" y="1575"/>
                <a:ext cx="47" cy="14"/>
              </a:xfrm>
              <a:prstGeom prst="rect">
                <a:avLst/>
              </a:prstGeom>
              <a:solidFill>
                <a:srgbClr val="000000"/>
              </a:solidFill>
              <a:ln w="9525">
                <a:noFill/>
                <a:miter lim="800000"/>
                <a:headEnd/>
                <a:tailEnd/>
              </a:ln>
            </p:spPr>
            <p:txBody>
              <a:bodyPr/>
              <a:lstStyle/>
              <a:p>
                <a:endParaRPr lang="en-US" dirty="0"/>
              </a:p>
            </p:txBody>
          </p:sp>
          <p:sp>
            <p:nvSpPr>
              <p:cNvPr id="6323" name="Freeform 360"/>
              <p:cNvSpPr>
                <a:spLocks noChangeAspect="1"/>
              </p:cNvSpPr>
              <p:nvPr/>
            </p:nvSpPr>
            <p:spPr bwMode="auto">
              <a:xfrm>
                <a:off x="3235" y="1584"/>
                <a:ext cx="78" cy="129"/>
              </a:xfrm>
              <a:custGeom>
                <a:avLst/>
                <a:gdLst>
                  <a:gd name="T0" fmla="*/ 30 w 78"/>
                  <a:gd name="T1" fmla="*/ 0 h 129"/>
                  <a:gd name="T2" fmla="*/ 30 w 78"/>
                  <a:gd name="T3" fmla="*/ 13 h 129"/>
                  <a:gd name="T4" fmla="*/ 73 w 78"/>
                  <a:gd name="T5" fmla="*/ 13 h 129"/>
                  <a:gd name="T6" fmla="*/ 78 w 78"/>
                  <a:gd name="T7" fmla="*/ 18 h 129"/>
                  <a:gd name="T8" fmla="*/ 73 w 78"/>
                  <a:gd name="T9" fmla="*/ 125 h 129"/>
                  <a:gd name="T10" fmla="*/ 69 w 78"/>
                  <a:gd name="T11" fmla="*/ 129 h 129"/>
                  <a:gd name="T12" fmla="*/ 39 w 78"/>
                  <a:gd name="T13" fmla="*/ 125 h 129"/>
                  <a:gd name="T14" fmla="*/ 0 w 78"/>
                  <a:gd name="T15" fmla="*/ 125 h 129"/>
                  <a:gd name="T16" fmla="*/ 0 w 78"/>
                  <a:gd name="T17" fmla="*/ 111 h 129"/>
                  <a:gd name="T18" fmla="*/ 39 w 78"/>
                  <a:gd name="T19" fmla="*/ 111 h 129"/>
                  <a:gd name="T20" fmla="*/ 60 w 78"/>
                  <a:gd name="T21" fmla="*/ 116 h 129"/>
                  <a:gd name="T22" fmla="*/ 65 w 78"/>
                  <a:gd name="T23" fmla="*/ 27 h 129"/>
                  <a:gd name="T24" fmla="*/ 26 w 78"/>
                  <a:gd name="T25" fmla="*/ 27 h 129"/>
                  <a:gd name="T26" fmla="*/ 17 w 78"/>
                  <a:gd name="T27" fmla="*/ 18 h 129"/>
                  <a:gd name="T28" fmla="*/ 17 w 78"/>
                  <a:gd name="T29" fmla="*/ 0 h 129"/>
                  <a:gd name="T30" fmla="*/ 30 w 78"/>
                  <a:gd name="T31" fmla="*/ 0 h 12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8"/>
                  <a:gd name="T49" fmla="*/ 0 h 129"/>
                  <a:gd name="T50" fmla="*/ 78 w 78"/>
                  <a:gd name="T51" fmla="*/ 129 h 12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8" h="129">
                    <a:moveTo>
                      <a:pt x="30" y="0"/>
                    </a:moveTo>
                    <a:lnTo>
                      <a:pt x="30" y="13"/>
                    </a:lnTo>
                    <a:lnTo>
                      <a:pt x="73" y="13"/>
                    </a:lnTo>
                    <a:lnTo>
                      <a:pt x="78" y="18"/>
                    </a:lnTo>
                    <a:lnTo>
                      <a:pt x="73" y="125"/>
                    </a:lnTo>
                    <a:lnTo>
                      <a:pt x="69" y="129"/>
                    </a:lnTo>
                    <a:lnTo>
                      <a:pt x="39" y="125"/>
                    </a:lnTo>
                    <a:lnTo>
                      <a:pt x="0" y="125"/>
                    </a:lnTo>
                    <a:lnTo>
                      <a:pt x="0" y="111"/>
                    </a:lnTo>
                    <a:lnTo>
                      <a:pt x="39" y="111"/>
                    </a:lnTo>
                    <a:lnTo>
                      <a:pt x="60" y="116"/>
                    </a:lnTo>
                    <a:lnTo>
                      <a:pt x="65" y="27"/>
                    </a:lnTo>
                    <a:lnTo>
                      <a:pt x="26" y="27"/>
                    </a:lnTo>
                    <a:lnTo>
                      <a:pt x="17" y="18"/>
                    </a:lnTo>
                    <a:lnTo>
                      <a:pt x="17" y="0"/>
                    </a:lnTo>
                    <a:lnTo>
                      <a:pt x="30" y="0"/>
                    </a:lnTo>
                    <a:close/>
                  </a:path>
                </a:pathLst>
              </a:custGeom>
              <a:solidFill>
                <a:srgbClr val="000000"/>
              </a:solidFill>
              <a:ln w="9525">
                <a:noFill/>
                <a:round/>
                <a:headEnd/>
                <a:tailEnd/>
              </a:ln>
            </p:spPr>
            <p:txBody>
              <a:bodyPr/>
              <a:lstStyle/>
              <a:p>
                <a:endParaRPr lang="en-US" dirty="0"/>
              </a:p>
            </p:txBody>
          </p:sp>
          <p:sp>
            <p:nvSpPr>
              <p:cNvPr id="6324" name="Freeform 361"/>
              <p:cNvSpPr>
                <a:spLocks noChangeAspect="1"/>
              </p:cNvSpPr>
              <p:nvPr/>
            </p:nvSpPr>
            <p:spPr bwMode="auto">
              <a:xfrm>
                <a:off x="3222" y="1722"/>
                <a:ext cx="43" cy="116"/>
              </a:xfrm>
              <a:custGeom>
                <a:avLst/>
                <a:gdLst>
                  <a:gd name="T0" fmla="*/ 43 w 43"/>
                  <a:gd name="T1" fmla="*/ 13 h 116"/>
                  <a:gd name="T2" fmla="*/ 26 w 43"/>
                  <a:gd name="T3" fmla="*/ 13 h 116"/>
                  <a:gd name="T4" fmla="*/ 26 w 43"/>
                  <a:gd name="T5" fmla="*/ 111 h 116"/>
                  <a:gd name="T6" fmla="*/ 22 w 43"/>
                  <a:gd name="T7" fmla="*/ 116 h 116"/>
                  <a:gd name="T8" fmla="*/ 0 w 43"/>
                  <a:gd name="T9" fmla="*/ 116 h 116"/>
                  <a:gd name="T10" fmla="*/ 0 w 43"/>
                  <a:gd name="T11" fmla="*/ 102 h 116"/>
                  <a:gd name="T12" fmla="*/ 13 w 43"/>
                  <a:gd name="T13" fmla="*/ 102 h 116"/>
                  <a:gd name="T14" fmla="*/ 13 w 43"/>
                  <a:gd name="T15" fmla="*/ 9 h 116"/>
                  <a:gd name="T16" fmla="*/ 22 w 43"/>
                  <a:gd name="T17" fmla="*/ 0 h 116"/>
                  <a:gd name="T18" fmla="*/ 43 w 43"/>
                  <a:gd name="T19" fmla="*/ 0 h 116"/>
                  <a:gd name="T20" fmla="*/ 43 w 43"/>
                  <a:gd name="T21" fmla="*/ 13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
                  <a:gd name="T34" fmla="*/ 0 h 116"/>
                  <a:gd name="T35" fmla="*/ 43 w 43"/>
                  <a:gd name="T36" fmla="*/ 116 h 1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 h="116">
                    <a:moveTo>
                      <a:pt x="43" y="13"/>
                    </a:moveTo>
                    <a:lnTo>
                      <a:pt x="26" y="13"/>
                    </a:lnTo>
                    <a:lnTo>
                      <a:pt x="26" y="111"/>
                    </a:lnTo>
                    <a:lnTo>
                      <a:pt x="22" y="116"/>
                    </a:lnTo>
                    <a:lnTo>
                      <a:pt x="0" y="116"/>
                    </a:lnTo>
                    <a:lnTo>
                      <a:pt x="0" y="102"/>
                    </a:lnTo>
                    <a:lnTo>
                      <a:pt x="13" y="102"/>
                    </a:lnTo>
                    <a:lnTo>
                      <a:pt x="13" y="9"/>
                    </a:lnTo>
                    <a:lnTo>
                      <a:pt x="22" y="0"/>
                    </a:lnTo>
                    <a:lnTo>
                      <a:pt x="43" y="0"/>
                    </a:lnTo>
                    <a:lnTo>
                      <a:pt x="43" y="13"/>
                    </a:lnTo>
                    <a:close/>
                  </a:path>
                </a:pathLst>
              </a:custGeom>
              <a:solidFill>
                <a:srgbClr val="000000"/>
              </a:solidFill>
              <a:ln w="9525">
                <a:noFill/>
                <a:round/>
                <a:headEnd/>
                <a:tailEnd/>
              </a:ln>
            </p:spPr>
            <p:txBody>
              <a:bodyPr/>
              <a:lstStyle/>
              <a:p>
                <a:endParaRPr lang="en-US" dirty="0"/>
              </a:p>
            </p:txBody>
          </p:sp>
          <p:sp>
            <p:nvSpPr>
              <p:cNvPr id="6325" name="Freeform 362"/>
              <p:cNvSpPr>
                <a:spLocks noChangeAspect="1"/>
              </p:cNvSpPr>
              <p:nvPr/>
            </p:nvSpPr>
            <p:spPr bwMode="auto">
              <a:xfrm>
                <a:off x="3179" y="1371"/>
                <a:ext cx="35" cy="155"/>
              </a:xfrm>
              <a:custGeom>
                <a:avLst/>
                <a:gdLst>
                  <a:gd name="T0" fmla="*/ 17 w 35"/>
                  <a:gd name="T1" fmla="*/ 0 h 155"/>
                  <a:gd name="T2" fmla="*/ 13 w 35"/>
                  <a:gd name="T3" fmla="*/ 142 h 155"/>
                  <a:gd name="T4" fmla="*/ 35 w 35"/>
                  <a:gd name="T5" fmla="*/ 142 h 155"/>
                  <a:gd name="T6" fmla="*/ 35 w 35"/>
                  <a:gd name="T7" fmla="*/ 155 h 155"/>
                  <a:gd name="T8" fmla="*/ 9 w 35"/>
                  <a:gd name="T9" fmla="*/ 155 h 155"/>
                  <a:gd name="T10" fmla="*/ 0 w 35"/>
                  <a:gd name="T11" fmla="*/ 146 h 155"/>
                  <a:gd name="T12" fmla="*/ 5 w 35"/>
                  <a:gd name="T13" fmla="*/ 0 h 155"/>
                  <a:gd name="T14" fmla="*/ 17 w 35"/>
                  <a:gd name="T15" fmla="*/ 0 h 155"/>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55"/>
                  <a:gd name="T26" fmla="*/ 35 w 35"/>
                  <a:gd name="T27" fmla="*/ 155 h 15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55">
                    <a:moveTo>
                      <a:pt x="17" y="0"/>
                    </a:moveTo>
                    <a:lnTo>
                      <a:pt x="13" y="142"/>
                    </a:lnTo>
                    <a:lnTo>
                      <a:pt x="35" y="142"/>
                    </a:lnTo>
                    <a:lnTo>
                      <a:pt x="35" y="155"/>
                    </a:lnTo>
                    <a:lnTo>
                      <a:pt x="9" y="155"/>
                    </a:lnTo>
                    <a:lnTo>
                      <a:pt x="0" y="146"/>
                    </a:lnTo>
                    <a:lnTo>
                      <a:pt x="5" y="0"/>
                    </a:lnTo>
                    <a:lnTo>
                      <a:pt x="17" y="0"/>
                    </a:lnTo>
                    <a:close/>
                  </a:path>
                </a:pathLst>
              </a:custGeom>
              <a:solidFill>
                <a:srgbClr val="000000"/>
              </a:solidFill>
              <a:ln w="9525">
                <a:noFill/>
                <a:round/>
                <a:headEnd/>
                <a:tailEnd/>
              </a:ln>
            </p:spPr>
            <p:txBody>
              <a:bodyPr/>
              <a:lstStyle/>
              <a:p>
                <a:endParaRPr lang="en-US" dirty="0"/>
              </a:p>
            </p:txBody>
          </p:sp>
          <p:sp>
            <p:nvSpPr>
              <p:cNvPr id="6326" name="Freeform 363"/>
              <p:cNvSpPr>
                <a:spLocks noChangeAspect="1"/>
              </p:cNvSpPr>
              <p:nvPr/>
            </p:nvSpPr>
            <p:spPr bwMode="auto">
              <a:xfrm>
                <a:off x="3158" y="1535"/>
                <a:ext cx="69" cy="258"/>
              </a:xfrm>
              <a:custGeom>
                <a:avLst/>
                <a:gdLst>
                  <a:gd name="T0" fmla="*/ 0 w 69"/>
                  <a:gd name="T1" fmla="*/ 0 h 258"/>
                  <a:gd name="T2" fmla="*/ 56 w 69"/>
                  <a:gd name="T3" fmla="*/ 0 h 258"/>
                  <a:gd name="T4" fmla="*/ 60 w 69"/>
                  <a:gd name="T5" fmla="*/ 5 h 258"/>
                  <a:gd name="T6" fmla="*/ 51 w 69"/>
                  <a:gd name="T7" fmla="*/ 245 h 258"/>
                  <a:gd name="T8" fmla="*/ 69 w 69"/>
                  <a:gd name="T9" fmla="*/ 245 h 258"/>
                  <a:gd name="T10" fmla="*/ 69 w 69"/>
                  <a:gd name="T11" fmla="*/ 258 h 258"/>
                  <a:gd name="T12" fmla="*/ 47 w 69"/>
                  <a:gd name="T13" fmla="*/ 258 h 258"/>
                  <a:gd name="T14" fmla="*/ 38 w 69"/>
                  <a:gd name="T15" fmla="*/ 249 h 258"/>
                  <a:gd name="T16" fmla="*/ 47 w 69"/>
                  <a:gd name="T17" fmla="*/ 14 h 258"/>
                  <a:gd name="T18" fmla="*/ 0 w 69"/>
                  <a:gd name="T19" fmla="*/ 14 h 258"/>
                  <a:gd name="T20" fmla="*/ 0 w 69"/>
                  <a:gd name="T21" fmla="*/ 0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258"/>
                  <a:gd name="T35" fmla="*/ 69 w 69"/>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258">
                    <a:moveTo>
                      <a:pt x="0" y="0"/>
                    </a:moveTo>
                    <a:lnTo>
                      <a:pt x="56" y="0"/>
                    </a:lnTo>
                    <a:lnTo>
                      <a:pt x="60" y="5"/>
                    </a:lnTo>
                    <a:lnTo>
                      <a:pt x="51" y="245"/>
                    </a:lnTo>
                    <a:lnTo>
                      <a:pt x="69" y="245"/>
                    </a:lnTo>
                    <a:lnTo>
                      <a:pt x="69" y="258"/>
                    </a:lnTo>
                    <a:lnTo>
                      <a:pt x="47" y="258"/>
                    </a:lnTo>
                    <a:lnTo>
                      <a:pt x="38" y="249"/>
                    </a:lnTo>
                    <a:lnTo>
                      <a:pt x="47" y="14"/>
                    </a:lnTo>
                    <a:lnTo>
                      <a:pt x="0" y="14"/>
                    </a:lnTo>
                    <a:lnTo>
                      <a:pt x="0" y="0"/>
                    </a:lnTo>
                    <a:close/>
                  </a:path>
                </a:pathLst>
              </a:custGeom>
              <a:solidFill>
                <a:srgbClr val="000000"/>
              </a:solidFill>
              <a:ln w="9525">
                <a:noFill/>
                <a:round/>
                <a:headEnd/>
                <a:tailEnd/>
              </a:ln>
            </p:spPr>
            <p:txBody>
              <a:bodyPr/>
              <a:lstStyle/>
              <a:p>
                <a:endParaRPr lang="en-US" dirty="0"/>
              </a:p>
            </p:txBody>
          </p:sp>
          <p:sp>
            <p:nvSpPr>
              <p:cNvPr id="6327" name="Freeform 364"/>
              <p:cNvSpPr>
                <a:spLocks noChangeAspect="1"/>
              </p:cNvSpPr>
              <p:nvPr/>
            </p:nvSpPr>
            <p:spPr bwMode="auto">
              <a:xfrm>
                <a:off x="3145" y="1282"/>
                <a:ext cx="43" cy="133"/>
              </a:xfrm>
              <a:custGeom>
                <a:avLst/>
                <a:gdLst>
                  <a:gd name="T0" fmla="*/ 17 w 43"/>
                  <a:gd name="T1" fmla="*/ 0 h 133"/>
                  <a:gd name="T2" fmla="*/ 13 w 43"/>
                  <a:gd name="T3" fmla="*/ 120 h 133"/>
                  <a:gd name="T4" fmla="*/ 43 w 43"/>
                  <a:gd name="T5" fmla="*/ 120 h 133"/>
                  <a:gd name="T6" fmla="*/ 43 w 43"/>
                  <a:gd name="T7" fmla="*/ 133 h 133"/>
                  <a:gd name="T8" fmla="*/ 8 w 43"/>
                  <a:gd name="T9" fmla="*/ 133 h 133"/>
                  <a:gd name="T10" fmla="*/ 0 w 43"/>
                  <a:gd name="T11" fmla="*/ 124 h 133"/>
                  <a:gd name="T12" fmla="*/ 4 w 43"/>
                  <a:gd name="T13" fmla="*/ 0 h 133"/>
                  <a:gd name="T14" fmla="*/ 17 w 43"/>
                  <a:gd name="T15" fmla="*/ 0 h 133"/>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3"/>
                  <a:gd name="T26" fmla="*/ 43 w 43"/>
                  <a:gd name="T27" fmla="*/ 133 h 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3">
                    <a:moveTo>
                      <a:pt x="17" y="0"/>
                    </a:moveTo>
                    <a:lnTo>
                      <a:pt x="13" y="120"/>
                    </a:lnTo>
                    <a:lnTo>
                      <a:pt x="43" y="120"/>
                    </a:lnTo>
                    <a:lnTo>
                      <a:pt x="43" y="133"/>
                    </a:lnTo>
                    <a:lnTo>
                      <a:pt x="8" y="133"/>
                    </a:lnTo>
                    <a:lnTo>
                      <a:pt x="0" y="124"/>
                    </a:lnTo>
                    <a:lnTo>
                      <a:pt x="4" y="0"/>
                    </a:lnTo>
                    <a:lnTo>
                      <a:pt x="17" y="0"/>
                    </a:lnTo>
                    <a:close/>
                  </a:path>
                </a:pathLst>
              </a:custGeom>
              <a:solidFill>
                <a:srgbClr val="000000"/>
              </a:solidFill>
              <a:ln w="9525">
                <a:noFill/>
                <a:round/>
                <a:headEnd/>
                <a:tailEnd/>
              </a:ln>
            </p:spPr>
            <p:txBody>
              <a:bodyPr/>
              <a:lstStyle/>
              <a:p>
                <a:endParaRPr lang="en-US" dirty="0"/>
              </a:p>
            </p:txBody>
          </p:sp>
          <p:sp>
            <p:nvSpPr>
              <p:cNvPr id="6328" name="Freeform 365"/>
              <p:cNvSpPr>
                <a:spLocks noChangeAspect="1"/>
              </p:cNvSpPr>
              <p:nvPr/>
            </p:nvSpPr>
            <p:spPr bwMode="auto">
              <a:xfrm>
                <a:off x="3119" y="1477"/>
                <a:ext cx="43" cy="134"/>
              </a:xfrm>
              <a:custGeom>
                <a:avLst/>
                <a:gdLst>
                  <a:gd name="T0" fmla="*/ 0 w 43"/>
                  <a:gd name="T1" fmla="*/ 0 h 134"/>
                  <a:gd name="T2" fmla="*/ 39 w 43"/>
                  <a:gd name="T3" fmla="*/ 0 h 134"/>
                  <a:gd name="T4" fmla="*/ 43 w 43"/>
                  <a:gd name="T5" fmla="*/ 5 h 134"/>
                  <a:gd name="T6" fmla="*/ 39 w 43"/>
                  <a:gd name="T7" fmla="*/ 134 h 134"/>
                  <a:gd name="T8" fmla="*/ 26 w 43"/>
                  <a:gd name="T9" fmla="*/ 134 h 134"/>
                  <a:gd name="T10" fmla="*/ 30 w 43"/>
                  <a:gd name="T11" fmla="*/ 14 h 134"/>
                  <a:gd name="T12" fmla="*/ 0 w 43"/>
                  <a:gd name="T13" fmla="*/ 14 h 134"/>
                  <a:gd name="T14" fmla="*/ 0 w 43"/>
                  <a:gd name="T15" fmla="*/ 0 h 134"/>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4"/>
                  <a:gd name="T26" fmla="*/ 43 w 43"/>
                  <a:gd name="T27" fmla="*/ 134 h 1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4">
                    <a:moveTo>
                      <a:pt x="0" y="0"/>
                    </a:moveTo>
                    <a:lnTo>
                      <a:pt x="39" y="0"/>
                    </a:lnTo>
                    <a:lnTo>
                      <a:pt x="43" y="5"/>
                    </a:lnTo>
                    <a:lnTo>
                      <a:pt x="39" y="134"/>
                    </a:lnTo>
                    <a:lnTo>
                      <a:pt x="26" y="134"/>
                    </a:lnTo>
                    <a:lnTo>
                      <a:pt x="30" y="14"/>
                    </a:lnTo>
                    <a:lnTo>
                      <a:pt x="0" y="14"/>
                    </a:lnTo>
                    <a:lnTo>
                      <a:pt x="0" y="0"/>
                    </a:lnTo>
                    <a:close/>
                  </a:path>
                </a:pathLst>
              </a:custGeom>
              <a:solidFill>
                <a:srgbClr val="000000"/>
              </a:solidFill>
              <a:ln w="9525">
                <a:noFill/>
                <a:round/>
                <a:headEnd/>
                <a:tailEnd/>
              </a:ln>
            </p:spPr>
            <p:txBody>
              <a:bodyPr/>
              <a:lstStyle/>
              <a:p>
                <a:endParaRPr lang="en-US" dirty="0"/>
              </a:p>
            </p:txBody>
          </p:sp>
          <p:sp>
            <p:nvSpPr>
              <p:cNvPr id="6329" name="Freeform 366"/>
              <p:cNvSpPr>
                <a:spLocks noChangeAspect="1"/>
              </p:cNvSpPr>
              <p:nvPr/>
            </p:nvSpPr>
            <p:spPr bwMode="auto">
              <a:xfrm>
                <a:off x="3115" y="1597"/>
                <a:ext cx="60" cy="112"/>
              </a:xfrm>
              <a:custGeom>
                <a:avLst/>
                <a:gdLst>
                  <a:gd name="T0" fmla="*/ 17 w 60"/>
                  <a:gd name="T1" fmla="*/ 0 h 112"/>
                  <a:gd name="T2" fmla="*/ 13 w 60"/>
                  <a:gd name="T3" fmla="*/ 81 h 112"/>
                  <a:gd name="T4" fmla="*/ 47 w 60"/>
                  <a:gd name="T5" fmla="*/ 81 h 112"/>
                  <a:gd name="T6" fmla="*/ 51 w 60"/>
                  <a:gd name="T7" fmla="*/ 85 h 112"/>
                  <a:gd name="T8" fmla="*/ 60 w 60"/>
                  <a:gd name="T9" fmla="*/ 112 h 112"/>
                  <a:gd name="T10" fmla="*/ 47 w 60"/>
                  <a:gd name="T11" fmla="*/ 112 h 112"/>
                  <a:gd name="T12" fmla="*/ 43 w 60"/>
                  <a:gd name="T13" fmla="*/ 94 h 112"/>
                  <a:gd name="T14" fmla="*/ 8 w 60"/>
                  <a:gd name="T15" fmla="*/ 94 h 112"/>
                  <a:gd name="T16" fmla="*/ 0 w 60"/>
                  <a:gd name="T17" fmla="*/ 85 h 112"/>
                  <a:gd name="T18" fmla="*/ 4 w 60"/>
                  <a:gd name="T19" fmla="*/ 0 h 112"/>
                  <a:gd name="T20" fmla="*/ 17 w 60"/>
                  <a:gd name="T21" fmla="*/ 0 h 1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112"/>
                  <a:gd name="T35" fmla="*/ 60 w 60"/>
                  <a:gd name="T36" fmla="*/ 112 h 1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112">
                    <a:moveTo>
                      <a:pt x="17" y="0"/>
                    </a:moveTo>
                    <a:lnTo>
                      <a:pt x="13" y="81"/>
                    </a:lnTo>
                    <a:lnTo>
                      <a:pt x="47" y="81"/>
                    </a:lnTo>
                    <a:lnTo>
                      <a:pt x="51" y="85"/>
                    </a:lnTo>
                    <a:lnTo>
                      <a:pt x="60" y="112"/>
                    </a:lnTo>
                    <a:lnTo>
                      <a:pt x="47" y="112"/>
                    </a:lnTo>
                    <a:lnTo>
                      <a:pt x="43" y="94"/>
                    </a:lnTo>
                    <a:lnTo>
                      <a:pt x="8" y="94"/>
                    </a:lnTo>
                    <a:lnTo>
                      <a:pt x="0" y="85"/>
                    </a:lnTo>
                    <a:lnTo>
                      <a:pt x="4" y="0"/>
                    </a:lnTo>
                    <a:lnTo>
                      <a:pt x="17" y="0"/>
                    </a:lnTo>
                    <a:close/>
                  </a:path>
                </a:pathLst>
              </a:custGeom>
              <a:solidFill>
                <a:srgbClr val="000000"/>
              </a:solidFill>
              <a:ln w="9525">
                <a:noFill/>
                <a:round/>
                <a:headEnd/>
                <a:tailEnd/>
              </a:ln>
            </p:spPr>
            <p:txBody>
              <a:bodyPr/>
              <a:lstStyle/>
              <a:p>
                <a:endParaRPr lang="en-US" dirty="0"/>
              </a:p>
            </p:txBody>
          </p:sp>
          <p:sp>
            <p:nvSpPr>
              <p:cNvPr id="6330" name="Freeform 367"/>
              <p:cNvSpPr>
                <a:spLocks noChangeAspect="1"/>
              </p:cNvSpPr>
              <p:nvPr/>
            </p:nvSpPr>
            <p:spPr bwMode="auto">
              <a:xfrm>
                <a:off x="3080" y="1700"/>
                <a:ext cx="82" cy="173"/>
              </a:xfrm>
              <a:custGeom>
                <a:avLst/>
                <a:gdLst>
                  <a:gd name="T0" fmla="*/ 82 w 82"/>
                  <a:gd name="T1" fmla="*/ 13 h 173"/>
                  <a:gd name="T2" fmla="*/ 48 w 82"/>
                  <a:gd name="T3" fmla="*/ 13 h 173"/>
                  <a:gd name="T4" fmla="*/ 43 w 82"/>
                  <a:gd name="T5" fmla="*/ 169 h 173"/>
                  <a:gd name="T6" fmla="*/ 39 w 82"/>
                  <a:gd name="T7" fmla="*/ 173 h 173"/>
                  <a:gd name="T8" fmla="*/ 0 w 82"/>
                  <a:gd name="T9" fmla="*/ 173 h 173"/>
                  <a:gd name="T10" fmla="*/ 0 w 82"/>
                  <a:gd name="T11" fmla="*/ 160 h 173"/>
                  <a:gd name="T12" fmla="*/ 30 w 82"/>
                  <a:gd name="T13" fmla="*/ 160 h 173"/>
                  <a:gd name="T14" fmla="*/ 35 w 82"/>
                  <a:gd name="T15" fmla="*/ 9 h 173"/>
                  <a:gd name="T16" fmla="*/ 43 w 82"/>
                  <a:gd name="T17" fmla="*/ 0 h 173"/>
                  <a:gd name="T18" fmla="*/ 82 w 82"/>
                  <a:gd name="T19" fmla="*/ 0 h 173"/>
                  <a:gd name="T20" fmla="*/ 82 w 82"/>
                  <a:gd name="T21" fmla="*/ 13 h 1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173"/>
                  <a:gd name="T35" fmla="*/ 82 w 82"/>
                  <a:gd name="T36" fmla="*/ 173 h 1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173">
                    <a:moveTo>
                      <a:pt x="82" y="13"/>
                    </a:moveTo>
                    <a:lnTo>
                      <a:pt x="48" y="13"/>
                    </a:lnTo>
                    <a:lnTo>
                      <a:pt x="43" y="169"/>
                    </a:lnTo>
                    <a:lnTo>
                      <a:pt x="39" y="173"/>
                    </a:lnTo>
                    <a:lnTo>
                      <a:pt x="0" y="173"/>
                    </a:lnTo>
                    <a:lnTo>
                      <a:pt x="0" y="160"/>
                    </a:lnTo>
                    <a:lnTo>
                      <a:pt x="30" y="160"/>
                    </a:lnTo>
                    <a:lnTo>
                      <a:pt x="35" y="9"/>
                    </a:lnTo>
                    <a:lnTo>
                      <a:pt x="43" y="0"/>
                    </a:lnTo>
                    <a:lnTo>
                      <a:pt x="82" y="0"/>
                    </a:lnTo>
                    <a:lnTo>
                      <a:pt x="82" y="13"/>
                    </a:lnTo>
                    <a:close/>
                  </a:path>
                </a:pathLst>
              </a:custGeom>
              <a:solidFill>
                <a:srgbClr val="000000"/>
              </a:solidFill>
              <a:ln w="9525">
                <a:noFill/>
                <a:round/>
                <a:headEnd/>
                <a:tailEnd/>
              </a:ln>
            </p:spPr>
            <p:txBody>
              <a:bodyPr/>
              <a:lstStyle/>
              <a:p>
                <a:endParaRPr lang="en-US" dirty="0"/>
              </a:p>
            </p:txBody>
          </p:sp>
          <p:sp>
            <p:nvSpPr>
              <p:cNvPr id="6331" name="Freeform 368"/>
              <p:cNvSpPr>
                <a:spLocks noChangeAspect="1"/>
              </p:cNvSpPr>
              <p:nvPr/>
            </p:nvSpPr>
            <p:spPr bwMode="auto">
              <a:xfrm>
                <a:off x="3149" y="1740"/>
                <a:ext cx="35" cy="111"/>
              </a:xfrm>
              <a:custGeom>
                <a:avLst/>
                <a:gdLst>
                  <a:gd name="T0" fmla="*/ 13 w 35"/>
                  <a:gd name="T1" fmla="*/ 0 h 111"/>
                  <a:gd name="T2" fmla="*/ 13 w 35"/>
                  <a:gd name="T3" fmla="*/ 98 h 111"/>
                  <a:gd name="T4" fmla="*/ 35 w 35"/>
                  <a:gd name="T5" fmla="*/ 98 h 111"/>
                  <a:gd name="T6" fmla="*/ 35 w 35"/>
                  <a:gd name="T7" fmla="*/ 111 h 111"/>
                  <a:gd name="T8" fmla="*/ 9 w 35"/>
                  <a:gd name="T9" fmla="*/ 111 h 111"/>
                  <a:gd name="T10" fmla="*/ 0 w 35"/>
                  <a:gd name="T11" fmla="*/ 102 h 111"/>
                  <a:gd name="T12" fmla="*/ 0 w 35"/>
                  <a:gd name="T13" fmla="*/ 0 h 111"/>
                  <a:gd name="T14" fmla="*/ 13 w 35"/>
                  <a:gd name="T15" fmla="*/ 0 h 111"/>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11"/>
                  <a:gd name="T26" fmla="*/ 35 w 35"/>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11">
                    <a:moveTo>
                      <a:pt x="13" y="0"/>
                    </a:moveTo>
                    <a:lnTo>
                      <a:pt x="13" y="98"/>
                    </a:lnTo>
                    <a:lnTo>
                      <a:pt x="35" y="98"/>
                    </a:lnTo>
                    <a:lnTo>
                      <a:pt x="35" y="111"/>
                    </a:lnTo>
                    <a:lnTo>
                      <a:pt x="9" y="111"/>
                    </a:lnTo>
                    <a:lnTo>
                      <a:pt x="0" y="102"/>
                    </a:lnTo>
                    <a:lnTo>
                      <a:pt x="0" y="0"/>
                    </a:lnTo>
                    <a:lnTo>
                      <a:pt x="13" y="0"/>
                    </a:lnTo>
                    <a:close/>
                  </a:path>
                </a:pathLst>
              </a:custGeom>
              <a:solidFill>
                <a:srgbClr val="000000"/>
              </a:solidFill>
              <a:ln w="9525">
                <a:noFill/>
                <a:round/>
                <a:headEnd/>
                <a:tailEnd/>
              </a:ln>
            </p:spPr>
            <p:txBody>
              <a:bodyPr/>
              <a:lstStyle/>
              <a:p>
                <a:endParaRPr lang="en-US" dirty="0"/>
              </a:p>
            </p:txBody>
          </p:sp>
          <p:sp>
            <p:nvSpPr>
              <p:cNvPr id="6332" name="Freeform 369"/>
              <p:cNvSpPr>
                <a:spLocks noChangeAspect="1"/>
              </p:cNvSpPr>
              <p:nvPr/>
            </p:nvSpPr>
            <p:spPr bwMode="auto">
              <a:xfrm>
                <a:off x="3059" y="1299"/>
                <a:ext cx="69" cy="258"/>
              </a:xfrm>
              <a:custGeom>
                <a:avLst/>
                <a:gdLst>
                  <a:gd name="T0" fmla="*/ 0 w 69"/>
                  <a:gd name="T1" fmla="*/ 0 h 258"/>
                  <a:gd name="T2" fmla="*/ 47 w 69"/>
                  <a:gd name="T3" fmla="*/ 0 h 258"/>
                  <a:gd name="T4" fmla="*/ 51 w 69"/>
                  <a:gd name="T5" fmla="*/ 5 h 258"/>
                  <a:gd name="T6" fmla="*/ 43 w 69"/>
                  <a:gd name="T7" fmla="*/ 245 h 258"/>
                  <a:gd name="T8" fmla="*/ 69 w 69"/>
                  <a:gd name="T9" fmla="*/ 245 h 258"/>
                  <a:gd name="T10" fmla="*/ 69 w 69"/>
                  <a:gd name="T11" fmla="*/ 258 h 258"/>
                  <a:gd name="T12" fmla="*/ 39 w 69"/>
                  <a:gd name="T13" fmla="*/ 258 h 258"/>
                  <a:gd name="T14" fmla="*/ 30 w 69"/>
                  <a:gd name="T15" fmla="*/ 250 h 258"/>
                  <a:gd name="T16" fmla="*/ 39 w 69"/>
                  <a:gd name="T17" fmla="*/ 14 h 258"/>
                  <a:gd name="T18" fmla="*/ 0 w 69"/>
                  <a:gd name="T19" fmla="*/ 14 h 258"/>
                  <a:gd name="T20" fmla="*/ 0 w 69"/>
                  <a:gd name="T21" fmla="*/ 0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258"/>
                  <a:gd name="T35" fmla="*/ 69 w 69"/>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258">
                    <a:moveTo>
                      <a:pt x="0" y="0"/>
                    </a:moveTo>
                    <a:lnTo>
                      <a:pt x="47" y="0"/>
                    </a:lnTo>
                    <a:lnTo>
                      <a:pt x="51" y="5"/>
                    </a:lnTo>
                    <a:lnTo>
                      <a:pt x="43" y="245"/>
                    </a:lnTo>
                    <a:lnTo>
                      <a:pt x="69" y="245"/>
                    </a:lnTo>
                    <a:lnTo>
                      <a:pt x="69" y="258"/>
                    </a:lnTo>
                    <a:lnTo>
                      <a:pt x="39" y="258"/>
                    </a:lnTo>
                    <a:lnTo>
                      <a:pt x="30" y="250"/>
                    </a:lnTo>
                    <a:lnTo>
                      <a:pt x="39" y="14"/>
                    </a:lnTo>
                    <a:lnTo>
                      <a:pt x="0" y="14"/>
                    </a:lnTo>
                    <a:lnTo>
                      <a:pt x="0" y="0"/>
                    </a:lnTo>
                    <a:close/>
                  </a:path>
                </a:pathLst>
              </a:custGeom>
              <a:solidFill>
                <a:srgbClr val="000000"/>
              </a:solidFill>
              <a:ln w="9525">
                <a:noFill/>
                <a:round/>
                <a:headEnd/>
                <a:tailEnd/>
              </a:ln>
            </p:spPr>
            <p:txBody>
              <a:bodyPr/>
              <a:lstStyle/>
              <a:p>
                <a:endParaRPr lang="en-US" dirty="0"/>
              </a:p>
            </p:txBody>
          </p:sp>
          <p:sp>
            <p:nvSpPr>
              <p:cNvPr id="6333" name="Freeform 370"/>
              <p:cNvSpPr>
                <a:spLocks noChangeAspect="1"/>
              </p:cNvSpPr>
              <p:nvPr/>
            </p:nvSpPr>
            <p:spPr bwMode="auto">
              <a:xfrm>
                <a:off x="3037" y="1335"/>
                <a:ext cx="39" cy="98"/>
              </a:xfrm>
              <a:custGeom>
                <a:avLst/>
                <a:gdLst>
                  <a:gd name="T0" fmla="*/ 39 w 39"/>
                  <a:gd name="T1" fmla="*/ 13 h 98"/>
                  <a:gd name="T2" fmla="*/ 18 w 39"/>
                  <a:gd name="T3" fmla="*/ 13 h 98"/>
                  <a:gd name="T4" fmla="*/ 13 w 39"/>
                  <a:gd name="T5" fmla="*/ 98 h 98"/>
                  <a:gd name="T6" fmla="*/ 0 w 39"/>
                  <a:gd name="T7" fmla="*/ 98 h 98"/>
                  <a:gd name="T8" fmla="*/ 5 w 39"/>
                  <a:gd name="T9" fmla="*/ 9 h 98"/>
                  <a:gd name="T10" fmla="*/ 13 w 39"/>
                  <a:gd name="T11" fmla="*/ 0 h 98"/>
                  <a:gd name="T12" fmla="*/ 39 w 39"/>
                  <a:gd name="T13" fmla="*/ 0 h 98"/>
                  <a:gd name="T14" fmla="*/ 39 w 39"/>
                  <a:gd name="T15" fmla="*/ 13 h 98"/>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98"/>
                  <a:gd name="T26" fmla="*/ 39 w 39"/>
                  <a:gd name="T27" fmla="*/ 98 h 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98">
                    <a:moveTo>
                      <a:pt x="39" y="13"/>
                    </a:moveTo>
                    <a:lnTo>
                      <a:pt x="18" y="13"/>
                    </a:lnTo>
                    <a:lnTo>
                      <a:pt x="13" y="98"/>
                    </a:lnTo>
                    <a:lnTo>
                      <a:pt x="0" y="98"/>
                    </a:lnTo>
                    <a:lnTo>
                      <a:pt x="5" y="9"/>
                    </a:lnTo>
                    <a:lnTo>
                      <a:pt x="13" y="0"/>
                    </a:lnTo>
                    <a:lnTo>
                      <a:pt x="39" y="0"/>
                    </a:lnTo>
                    <a:lnTo>
                      <a:pt x="39" y="13"/>
                    </a:lnTo>
                    <a:close/>
                  </a:path>
                </a:pathLst>
              </a:custGeom>
              <a:solidFill>
                <a:srgbClr val="000000"/>
              </a:solidFill>
              <a:ln w="9525">
                <a:noFill/>
                <a:round/>
                <a:headEnd/>
                <a:tailEnd/>
              </a:ln>
            </p:spPr>
            <p:txBody>
              <a:bodyPr/>
              <a:lstStyle/>
              <a:p>
                <a:endParaRPr lang="en-US" dirty="0"/>
              </a:p>
            </p:txBody>
          </p:sp>
          <p:sp>
            <p:nvSpPr>
              <p:cNvPr id="6334" name="Freeform 371"/>
              <p:cNvSpPr>
                <a:spLocks noChangeAspect="1"/>
              </p:cNvSpPr>
              <p:nvPr/>
            </p:nvSpPr>
            <p:spPr bwMode="auto">
              <a:xfrm>
                <a:off x="3037" y="1473"/>
                <a:ext cx="39" cy="89"/>
              </a:xfrm>
              <a:custGeom>
                <a:avLst/>
                <a:gdLst>
                  <a:gd name="T0" fmla="*/ 0 w 39"/>
                  <a:gd name="T1" fmla="*/ 0 h 89"/>
                  <a:gd name="T2" fmla="*/ 35 w 39"/>
                  <a:gd name="T3" fmla="*/ 4 h 89"/>
                  <a:gd name="T4" fmla="*/ 39 w 39"/>
                  <a:gd name="T5" fmla="*/ 9 h 89"/>
                  <a:gd name="T6" fmla="*/ 39 w 39"/>
                  <a:gd name="T7" fmla="*/ 89 h 89"/>
                  <a:gd name="T8" fmla="*/ 26 w 39"/>
                  <a:gd name="T9" fmla="*/ 89 h 89"/>
                  <a:gd name="T10" fmla="*/ 26 w 39"/>
                  <a:gd name="T11" fmla="*/ 18 h 89"/>
                  <a:gd name="T12" fmla="*/ 0 w 39"/>
                  <a:gd name="T13" fmla="*/ 13 h 89"/>
                  <a:gd name="T14" fmla="*/ 0 w 39"/>
                  <a:gd name="T15" fmla="*/ 0 h 89"/>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89"/>
                  <a:gd name="T26" fmla="*/ 39 w 39"/>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89">
                    <a:moveTo>
                      <a:pt x="0" y="0"/>
                    </a:moveTo>
                    <a:lnTo>
                      <a:pt x="35" y="4"/>
                    </a:lnTo>
                    <a:lnTo>
                      <a:pt x="39" y="9"/>
                    </a:lnTo>
                    <a:lnTo>
                      <a:pt x="39" y="89"/>
                    </a:lnTo>
                    <a:lnTo>
                      <a:pt x="26" y="89"/>
                    </a:lnTo>
                    <a:lnTo>
                      <a:pt x="26" y="18"/>
                    </a:lnTo>
                    <a:lnTo>
                      <a:pt x="0" y="13"/>
                    </a:lnTo>
                    <a:lnTo>
                      <a:pt x="0" y="0"/>
                    </a:lnTo>
                    <a:close/>
                  </a:path>
                </a:pathLst>
              </a:custGeom>
              <a:solidFill>
                <a:srgbClr val="000000"/>
              </a:solidFill>
              <a:ln w="9525">
                <a:noFill/>
                <a:round/>
                <a:headEnd/>
                <a:tailEnd/>
              </a:ln>
            </p:spPr>
            <p:txBody>
              <a:bodyPr/>
              <a:lstStyle/>
              <a:p>
                <a:endParaRPr lang="en-US" dirty="0"/>
              </a:p>
            </p:txBody>
          </p:sp>
          <p:sp>
            <p:nvSpPr>
              <p:cNvPr id="6335" name="Freeform 372"/>
              <p:cNvSpPr>
                <a:spLocks noChangeAspect="1"/>
              </p:cNvSpPr>
              <p:nvPr/>
            </p:nvSpPr>
            <p:spPr bwMode="auto">
              <a:xfrm>
                <a:off x="3020" y="1642"/>
                <a:ext cx="60" cy="107"/>
              </a:xfrm>
              <a:custGeom>
                <a:avLst/>
                <a:gdLst>
                  <a:gd name="T0" fmla="*/ 0 w 60"/>
                  <a:gd name="T1" fmla="*/ 0 h 107"/>
                  <a:gd name="T2" fmla="*/ 56 w 60"/>
                  <a:gd name="T3" fmla="*/ 0 h 107"/>
                  <a:gd name="T4" fmla="*/ 60 w 60"/>
                  <a:gd name="T5" fmla="*/ 4 h 107"/>
                  <a:gd name="T6" fmla="*/ 60 w 60"/>
                  <a:gd name="T7" fmla="*/ 102 h 107"/>
                  <a:gd name="T8" fmla="*/ 56 w 60"/>
                  <a:gd name="T9" fmla="*/ 107 h 107"/>
                  <a:gd name="T10" fmla="*/ 26 w 60"/>
                  <a:gd name="T11" fmla="*/ 107 h 107"/>
                  <a:gd name="T12" fmla="*/ 26 w 60"/>
                  <a:gd name="T13" fmla="*/ 93 h 107"/>
                  <a:gd name="T14" fmla="*/ 47 w 60"/>
                  <a:gd name="T15" fmla="*/ 93 h 107"/>
                  <a:gd name="T16" fmla="*/ 47 w 60"/>
                  <a:gd name="T17" fmla="*/ 13 h 107"/>
                  <a:gd name="T18" fmla="*/ 0 w 60"/>
                  <a:gd name="T19" fmla="*/ 13 h 107"/>
                  <a:gd name="T20" fmla="*/ 0 w 60"/>
                  <a:gd name="T21" fmla="*/ 0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107"/>
                  <a:gd name="T35" fmla="*/ 60 w 60"/>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107">
                    <a:moveTo>
                      <a:pt x="0" y="0"/>
                    </a:moveTo>
                    <a:lnTo>
                      <a:pt x="56" y="0"/>
                    </a:lnTo>
                    <a:lnTo>
                      <a:pt x="60" y="4"/>
                    </a:lnTo>
                    <a:lnTo>
                      <a:pt x="60" y="102"/>
                    </a:lnTo>
                    <a:lnTo>
                      <a:pt x="56" y="107"/>
                    </a:lnTo>
                    <a:lnTo>
                      <a:pt x="26" y="107"/>
                    </a:lnTo>
                    <a:lnTo>
                      <a:pt x="26" y="93"/>
                    </a:lnTo>
                    <a:lnTo>
                      <a:pt x="47" y="93"/>
                    </a:lnTo>
                    <a:lnTo>
                      <a:pt x="47" y="13"/>
                    </a:lnTo>
                    <a:lnTo>
                      <a:pt x="0" y="13"/>
                    </a:lnTo>
                    <a:lnTo>
                      <a:pt x="0" y="0"/>
                    </a:lnTo>
                    <a:close/>
                  </a:path>
                </a:pathLst>
              </a:custGeom>
              <a:solidFill>
                <a:srgbClr val="000000"/>
              </a:solidFill>
              <a:ln w="9525">
                <a:noFill/>
                <a:round/>
                <a:headEnd/>
                <a:tailEnd/>
              </a:ln>
            </p:spPr>
            <p:txBody>
              <a:bodyPr/>
              <a:lstStyle/>
              <a:p>
                <a:endParaRPr lang="en-US" dirty="0"/>
              </a:p>
            </p:txBody>
          </p:sp>
          <p:sp>
            <p:nvSpPr>
              <p:cNvPr id="6336" name="Freeform 373"/>
              <p:cNvSpPr>
                <a:spLocks noChangeAspect="1"/>
              </p:cNvSpPr>
              <p:nvPr/>
            </p:nvSpPr>
            <p:spPr bwMode="auto">
              <a:xfrm>
                <a:off x="3072" y="1758"/>
                <a:ext cx="30" cy="31"/>
              </a:xfrm>
              <a:custGeom>
                <a:avLst/>
                <a:gdLst>
                  <a:gd name="T0" fmla="*/ 30 w 30"/>
                  <a:gd name="T1" fmla="*/ 13 h 31"/>
                  <a:gd name="T2" fmla="*/ 26 w 30"/>
                  <a:gd name="T3" fmla="*/ 17 h 31"/>
                  <a:gd name="T4" fmla="*/ 26 w 30"/>
                  <a:gd name="T5" fmla="*/ 26 h 31"/>
                  <a:gd name="T6" fmla="*/ 21 w 30"/>
                  <a:gd name="T7" fmla="*/ 31 h 31"/>
                  <a:gd name="T8" fmla="*/ 0 w 30"/>
                  <a:gd name="T9" fmla="*/ 31 h 31"/>
                  <a:gd name="T10" fmla="*/ 0 w 30"/>
                  <a:gd name="T11" fmla="*/ 17 h 31"/>
                  <a:gd name="T12" fmla="*/ 13 w 30"/>
                  <a:gd name="T13" fmla="*/ 17 h 31"/>
                  <a:gd name="T14" fmla="*/ 13 w 30"/>
                  <a:gd name="T15" fmla="*/ 13 h 31"/>
                  <a:gd name="T16" fmla="*/ 21 w 30"/>
                  <a:gd name="T17" fmla="*/ 4 h 31"/>
                  <a:gd name="T18" fmla="*/ 30 w 30"/>
                  <a:gd name="T19" fmla="*/ 0 h 31"/>
                  <a:gd name="T20" fmla="*/ 30 w 30"/>
                  <a:gd name="T21" fmla="*/ 13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
                  <a:gd name="T34" fmla="*/ 0 h 31"/>
                  <a:gd name="T35" fmla="*/ 30 w 30"/>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 h="31">
                    <a:moveTo>
                      <a:pt x="30" y="13"/>
                    </a:moveTo>
                    <a:lnTo>
                      <a:pt x="26" y="17"/>
                    </a:lnTo>
                    <a:lnTo>
                      <a:pt x="26" y="26"/>
                    </a:lnTo>
                    <a:lnTo>
                      <a:pt x="21" y="31"/>
                    </a:lnTo>
                    <a:lnTo>
                      <a:pt x="0" y="31"/>
                    </a:lnTo>
                    <a:lnTo>
                      <a:pt x="0" y="17"/>
                    </a:lnTo>
                    <a:lnTo>
                      <a:pt x="13" y="17"/>
                    </a:lnTo>
                    <a:lnTo>
                      <a:pt x="13" y="13"/>
                    </a:lnTo>
                    <a:lnTo>
                      <a:pt x="21" y="4"/>
                    </a:lnTo>
                    <a:lnTo>
                      <a:pt x="30" y="0"/>
                    </a:lnTo>
                    <a:lnTo>
                      <a:pt x="30" y="13"/>
                    </a:lnTo>
                    <a:close/>
                  </a:path>
                </a:pathLst>
              </a:custGeom>
              <a:solidFill>
                <a:srgbClr val="000000"/>
              </a:solidFill>
              <a:ln w="9525">
                <a:noFill/>
                <a:round/>
                <a:headEnd/>
                <a:tailEnd/>
              </a:ln>
            </p:spPr>
            <p:txBody>
              <a:bodyPr/>
              <a:lstStyle/>
              <a:p>
                <a:endParaRPr lang="en-US" dirty="0"/>
              </a:p>
            </p:txBody>
          </p:sp>
          <p:sp>
            <p:nvSpPr>
              <p:cNvPr id="6337" name="Freeform 374"/>
              <p:cNvSpPr>
                <a:spLocks noChangeAspect="1"/>
              </p:cNvSpPr>
              <p:nvPr/>
            </p:nvSpPr>
            <p:spPr bwMode="auto">
              <a:xfrm>
                <a:off x="3020" y="1580"/>
                <a:ext cx="82" cy="35"/>
              </a:xfrm>
              <a:custGeom>
                <a:avLst/>
                <a:gdLst>
                  <a:gd name="T0" fmla="*/ 78 w 82"/>
                  <a:gd name="T1" fmla="*/ 13 h 35"/>
                  <a:gd name="T2" fmla="*/ 56 w 82"/>
                  <a:gd name="T3" fmla="*/ 13 h 35"/>
                  <a:gd name="T4" fmla="*/ 52 w 82"/>
                  <a:gd name="T5" fmla="*/ 17 h 35"/>
                  <a:gd name="T6" fmla="*/ 78 w 82"/>
                  <a:gd name="T7" fmla="*/ 17 h 35"/>
                  <a:gd name="T8" fmla="*/ 82 w 82"/>
                  <a:gd name="T9" fmla="*/ 22 h 35"/>
                  <a:gd name="T10" fmla="*/ 82 w 82"/>
                  <a:gd name="T11" fmla="*/ 31 h 35"/>
                  <a:gd name="T12" fmla="*/ 78 w 82"/>
                  <a:gd name="T13" fmla="*/ 35 h 35"/>
                  <a:gd name="T14" fmla="*/ 0 w 82"/>
                  <a:gd name="T15" fmla="*/ 35 h 35"/>
                  <a:gd name="T16" fmla="*/ 0 w 82"/>
                  <a:gd name="T17" fmla="*/ 22 h 35"/>
                  <a:gd name="T18" fmla="*/ 69 w 82"/>
                  <a:gd name="T19" fmla="*/ 22 h 35"/>
                  <a:gd name="T20" fmla="*/ 69 w 82"/>
                  <a:gd name="T21" fmla="*/ 31 h 35"/>
                  <a:gd name="T22" fmla="*/ 47 w 82"/>
                  <a:gd name="T23" fmla="*/ 31 h 35"/>
                  <a:gd name="T24" fmla="*/ 39 w 82"/>
                  <a:gd name="T25" fmla="*/ 22 h 35"/>
                  <a:gd name="T26" fmla="*/ 43 w 82"/>
                  <a:gd name="T27" fmla="*/ 9 h 35"/>
                  <a:gd name="T28" fmla="*/ 52 w 82"/>
                  <a:gd name="T29" fmla="*/ 0 h 35"/>
                  <a:gd name="T30" fmla="*/ 78 w 82"/>
                  <a:gd name="T31" fmla="*/ 0 h 35"/>
                  <a:gd name="T32" fmla="*/ 78 w 82"/>
                  <a:gd name="T33" fmla="*/ 13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2"/>
                  <a:gd name="T52" fmla="*/ 0 h 35"/>
                  <a:gd name="T53" fmla="*/ 82 w 82"/>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2" h="35">
                    <a:moveTo>
                      <a:pt x="78" y="13"/>
                    </a:moveTo>
                    <a:lnTo>
                      <a:pt x="56" y="13"/>
                    </a:lnTo>
                    <a:lnTo>
                      <a:pt x="52" y="17"/>
                    </a:lnTo>
                    <a:lnTo>
                      <a:pt x="78" y="17"/>
                    </a:lnTo>
                    <a:lnTo>
                      <a:pt x="82" y="22"/>
                    </a:lnTo>
                    <a:lnTo>
                      <a:pt x="82" y="31"/>
                    </a:lnTo>
                    <a:lnTo>
                      <a:pt x="78" y="35"/>
                    </a:lnTo>
                    <a:lnTo>
                      <a:pt x="0" y="35"/>
                    </a:lnTo>
                    <a:lnTo>
                      <a:pt x="0" y="22"/>
                    </a:lnTo>
                    <a:lnTo>
                      <a:pt x="69" y="22"/>
                    </a:lnTo>
                    <a:lnTo>
                      <a:pt x="69" y="31"/>
                    </a:lnTo>
                    <a:lnTo>
                      <a:pt x="47" y="31"/>
                    </a:lnTo>
                    <a:lnTo>
                      <a:pt x="39" y="22"/>
                    </a:lnTo>
                    <a:lnTo>
                      <a:pt x="43" y="9"/>
                    </a:lnTo>
                    <a:lnTo>
                      <a:pt x="52" y="0"/>
                    </a:lnTo>
                    <a:lnTo>
                      <a:pt x="78" y="0"/>
                    </a:lnTo>
                    <a:lnTo>
                      <a:pt x="78" y="13"/>
                    </a:lnTo>
                    <a:close/>
                  </a:path>
                </a:pathLst>
              </a:custGeom>
              <a:solidFill>
                <a:srgbClr val="000000"/>
              </a:solidFill>
              <a:ln w="9525">
                <a:noFill/>
                <a:round/>
                <a:headEnd/>
                <a:tailEnd/>
              </a:ln>
            </p:spPr>
            <p:txBody>
              <a:bodyPr/>
              <a:lstStyle/>
              <a:p>
                <a:endParaRPr lang="en-US" dirty="0"/>
              </a:p>
            </p:txBody>
          </p:sp>
          <p:sp>
            <p:nvSpPr>
              <p:cNvPr id="6338" name="Freeform 375"/>
              <p:cNvSpPr>
                <a:spLocks noChangeAspect="1"/>
              </p:cNvSpPr>
              <p:nvPr/>
            </p:nvSpPr>
            <p:spPr bwMode="auto">
              <a:xfrm>
                <a:off x="2973" y="1517"/>
                <a:ext cx="51" cy="187"/>
              </a:xfrm>
              <a:custGeom>
                <a:avLst/>
                <a:gdLst>
                  <a:gd name="T0" fmla="*/ 51 w 51"/>
                  <a:gd name="T1" fmla="*/ 14 h 187"/>
                  <a:gd name="T2" fmla="*/ 17 w 51"/>
                  <a:gd name="T3" fmla="*/ 14 h 187"/>
                  <a:gd name="T4" fmla="*/ 13 w 51"/>
                  <a:gd name="T5" fmla="*/ 174 h 187"/>
                  <a:gd name="T6" fmla="*/ 39 w 51"/>
                  <a:gd name="T7" fmla="*/ 174 h 187"/>
                  <a:gd name="T8" fmla="*/ 39 w 51"/>
                  <a:gd name="T9" fmla="*/ 187 h 187"/>
                  <a:gd name="T10" fmla="*/ 8 w 51"/>
                  <a:gd name="T11" fmla="*/ 187 h 187"/>
                  <a:gd name="T12" fmla="*/ 0 w 51"/>
                  <a:gd name="T13" fmla="*/ 178 h 187"/>
                  <a:gd name="T14" fmla="*/ 4 w 51"/>
                  <a:gd name="T15" fmla="*/ 9 h 187"/>
                  <a:gd name="T16" fmla="*/ 13 w 51"/>
                  <a:gd name="T17" fmla="*/ 0 h 187"/>
                  <a:gd name="T18" fmla="*/ 51 w 51"/>
                  <a:gd name="T19" fmla="*/ 0 h 187"/>
                  <a:gd name="T20" fmla="*/ 51 w 51"/>
                  <a:gd name="T21" fmla="*/ 14 h 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
                  <a:gd name="T34" fmla="*/ 0 h 187"/>
                  <a:gd name="T35" fmla="*/ 51 w 51"/>
                  <a:gd name="T36" fmla="*/ 187 h 18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 h="187">
                    <a:moveTo>
                      <a:pt x="51" y="14"/>
                    </a:moveTo>
                    <a:lnTo>
                      <a:pt x="17" y="14"/>
                    </a:lnTo>
                    <a:lnTo>
                      <a:pt x="13" y="174"/>
                    </a:lnTo>
                    <a:lnTo>
                      <a:pt x="39" y="174"/>
                    </a:lnTo>
                    <a:lnTo>
                      <a:pt x="39" y="187"/>
                    </a:lnTo>
                    <a:lnTo>
                      <a:pt x="8" y="187"/>
                    </a:lnTo>
                    <a:lnTo>
                      <a:pt x="0" y="178"/>
                    </a:lnTo>
                    <a:lnTo>
                      <a:pt x="4" y="9"/>
                    </a:lnTo>
                    <a:lnTo>
                      <a:pt x="13" y="0"/>
                    </a:lnTo>
                    <a:lnTo>
                      <a:pt x="51" y="0"/>
                    </a:lnTo>
                    <a:lnTo>
                      <a:pt x="51" y="14"/>
                    </a:lnTo>
                    <a:close/>
                  </a:path>
                </a:pathLst>
              </a:custGeom>
              <a:solidFill>
                <a:srgbClr val="000000"/>
              </a:solidFill>
              <a:ln w="9525">
                <a:noFill/>
                <a:round/>
                <a:headEnd/>
                <a:tailEnd/>
              </a:ln>
            </p:spPr>
            <p:txBody>
              <a:bodyPr/>
              <a:lstStyle/>
              <a:p>
                <a:endParaRPr lang="en-US" dirty="0"/>
              </a:p>
            </p:txBody>
          </p:sp>
          <p:sp>
            <p:nvSpPr>
              <p:cNvPr id="6339" name="Freeform 376"/>
              <p:cNvSpPr>
                <a:spLocks noChangeAspect="1"/>
              </p:cNvSpPr>
              <p:nvPr/>
            </p:nvSpPr>
            <p:spPr bwMode="auto">
              <a:xfrm>
                <a:off x="3012" y="1259"/>
                <a:ext cx="60" cy="72"/>
              </a:xfrm>
              <a:custGeom>
                <a:avLst/>
                <a:gdLst>
                  <a:gd name="T0" fmla="*/ 60 w 60"/>
                  <a:gd name="T1" fmla="*/ 14 h 72"/>
                  <a:gd name="T2" fmla="*/ 17 w 60"/>
                  <a:gd name="T3" fmla="*/ 14 h 72"/>
                  <a:gd name="T4" fmla="*/ 12 w 60"/>
                  <a:gd name="T5" fmla="*/ 72 h 72"/>
                  <a:gd name="T6" fmla="*/ 0 w 60"/>
                  <a:gd name="T7" fmla="*/ 72 h 72"/>
                  <a:gd name="T8" fmla="*/ 4 w 60"/>
                  <a:gd name="T9" fmla="*/ 9 h 72"/>
                  <a:gd name="T10" fmla="*/ 12 w 60"/>
                  <a:gd name="T11" fmla="*/ 0 h 72"/>
                  <a:gd name="T12" fmla="*/ 60 w 60"/>
                  <a:gd name="T13" fmla="*/ 0 h 72"/>
                  <a:gd name="T14" fmla="*/ 60 w 60"/>
                  <a:gd name="T15" fmla="*/ 14 h 72"/>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72"/>
                  <a:gd name="T26" fmla="*/ 60 w 60"/>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72">
                    <a:moveTo>
                      <a:pt x="60" y="14"/>
                    </a:moveTo>
                    <a:lnTo>
                      <a:pt x="17" y="14"/>
                    </a:lnTo>
                    <a:lnTo>
                      <a:pt x="12" y="72"/>
                    </a:lnTo>
                    <a:lnTo>
                      <a:pt x="0" y="72"/>
                    </a:lnTo>
                    <a:lnTo>
                      <a:pt x="4" y="9"/>
                    </a:lnTo>
                    <a:lnTo>
                      <a:pt x="12" y="0"/>
                    </a:lnTo>
                    <a:lnTo>
                      <a:pt x="60" y="0"/>
                    </a:lnTo>
                    <a:lnTo>
                      <a:pt x="60" y="14"/>
                    </a:lnTo>
                    <a:close/>
                  </a:path>
                </a:pathLst>
              </a:custGeom>
              <a:solidFill>
                <a:srgbClr val="000000"/>
              </a:solidFill>
              <a:ln w="9525">
                <a:noFill/>
                <a:round/>
                <a:headEnd/>
                <a:tailEnd/>
              </a:ln>
            </p:spPr>
            <p:txBody>
              <a:bodyPr/>
              <a:lstStyle/>
              <a:p>
                <a:endParaRPr lang="en-US" dirty="0"/>
              </a:p>
            </p:txBody>
          </p:sp>
          <p:sp>
            <p:nvSpPr>
              <p:cNvPr id="6340" name="Freeform 377"/>
              <p:cNvSpPr>
                <a:spLocks noChangeAspect="1"/>
              </p:cNvSpPr>
              <p:nvPr/>
            </p:nvSpPr>
            <p:spPr bwMode="auto">
              <a:xfrm>
                <a:off x="2986" y="1326"/>
                <a:ext cx="30" cy="178"/>
              </a:xfrm>
              <a:custGeom>
                <a:avLst/>
                <a:gdLst>
                  <a:gd name="T0" fmla="*/ 0 w 30"/>
                  <a:gd name="T1" fmla="*/ 0 h 178"/>
                  <a:gd name="T2" fmla="*/ 26 w 30"/>
                  <a:gd name="T3" fmla="*/ 0 h 178"/>
                  <a:gd name="T4" fmla="*/ 30 w 30"/>
                  <a:gd name="T5" fmla="*/ 5 h 178"/>
                  <a:gd name="T6" fmla="*/ 26 w 30"/>
                  <a:gd name="T7" fmla="*/ 178 h 178"/>
                  <a:gd name="T8" fmla="*/ 13 w 30"/>
                  <a:gd name="T9" fmla="*/ 178 h 178"/>
                  <a:gd name="T10" fmla="*/ 17 w 30"/>
                  <a:gd name="T11" fmla="*/ 13 h 178"/>
                  <a:gd name="T12" fmla="*/ 0 w 30"/>
                  <a:gd name="T13" fmla="*/ 13 h 178"/>
                  <a:gd name="T14" fmla="*/ 0 w 30"/>
                  <a:gd name="T15" fmla="*/ 0 h 178"/>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78"/>
                  <a:gd name="T26" fmla="*/ 30 w 30"/>
                  <a:gd name="T27" fmla="*/ 178 h 17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78">
                    <a:moveTo>
                      <a:pt x="0" y="0"/>
                    </a:moveTo>
                    <a:lnTo>
                      <a:pt x="26" y="0"/>
                    </a:lnTo>
                    <a:lnTo>
                      <a:pt x="30" y="5"/>
                    </a:lnTo>
                    <a:lnTo>
                      <a:pt x="26" y="178"/>
                    </a:lnTo>
                    <a:lnTo>
                      <a:pt x="13" y="178"/>
                    </a:lnTo>
                    <a:lnTo>
                      <a:pt x="17" y="13"/>
                    </a:lnTo>
                    <a:lnTo>
                      <a:pt x="0" y="13"/>
                    </a:lnTo>
                    <a:lnTo>
                      <a:pt x="0" y="0"/>
                    </a:lnTo>
                    <a:close/>
                  </a:path>
                </a:pathLst>
              </a:custGeom>
              <a:solidFill>
                <a:srgbClr val="000000"/>
              </a:solidFill>
              <a:ln w="9525">
                <a:noFill/>
                <a:round/>
                <a:headEnd/>
                <a:tailEnd/>
              </a:ln>
            </p:spPr>
            <p:txBody>
              <a:bodyPr/>
              <a:lstStyle/>
              <a:p>
                <a:endParaRPr lang="en-US" dirty="0"/>
              </a:p>
            </p:txBody>
          </p:sp>
          <p:sp>
            <p:nvSpPr>
              <p:cNvPr id="6341" name="Freeform 378"/>
              <p:cNvSpPr>
                <a:spLocks noChangeAspect="1"/>
              </p:cNvSpPr>
              <p:nvPr/>
            </p:nvSpPr>
            <p:spPr bwMode="auto">
              <a:xfrm>
                <a:off x="2986" y="1722"/>
                <a:ext cx="38" cy="165"/>
              </a:xfrm>
              <a:custGeom>
                <a:avLst/>
                <a:gdLst>
                  <a:gd name="T0" fmla="*/ 17 w 38"/>
                  <a:gd name="T1" fmla="*/ 0 h 165"/>
                  <a:gd name="T2" fmla="*/ 13 w 38"/>
                  <a:gd name="T3" fmla="*/ 147 h 165"/>
                  <a:gd name="T4" fmla="*/ 38 w 38"/>
                  <a:gd name="T5" fmla="*/ 151 h 165"/>
                  <a:gd name="T6" fmla="*/ 38 w 38"/>
                  <a:gd name="T7" fmla="*/ 165 h 165"/>
                  <a:gd name="T8" fmla="*/ 8 w 38"/>
                  <a:gd name="T9" fmla="*/ 160 h 165"/>
                  <a:gd name="T10" fmla="*/ 0 w 38"/>
                  <a:gd name="T11" fmla="*/ 151 h 165"/>
                  <a:gd name="T12" fmla="*/ 4 w 38"/>
                  <a:gd name="T13" fmla="*/ 0 h 165"/>
                  <a:gd name="T14" fmla="*/ 17 w 38"/>
                  <a:gd name="T15" fmla="*/ 0 h 165"/>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165"/>
                  <a:gd name="T26" fmla="*/ 38 w 38"/>
                  <a:gd name="T27" fmla="*/ 165 h 1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165">
                    <a:moveTo>
                      <a:pt x="17" y="0"/>
                    </a:moveTo>
                    <a:lnTo>
                      <a:pt x="13" y="147"/>
                    </a:lnTo>
                    <a:lnTo>
                      <a:pt x="38" y="151"/>
                    </a:lnTo>
                    <a:lnTo>
                      <a:pt x="38" y="165"/>
                    </a:lnTo>
                    <a:lnTo>
                      <a:pt x="8" y="160"/>
                    </a:lnTo>
                    <a:lnTo>
                      <a:pt x="0" y="151"/>
                    </a:lnTo>
                    <a:lnTo>
                      <a:pt x="4" y="0"/>
                    </a:lnTo>
                    <a:lnTo>
                      <a:pt x="17" y="0"/>
                    </a:lnTo>
                    <a:close/>
                  </a:path>
                </a:pathLst>
              </a:custGeom>
              <a:solidFill>
                <a:srgbClr val="000000"/>
              </a:solidFill>
              <a:ln w="9525">
                <a:noFill/>
                <a:round/>
                <a:headEnd/>
                <a:tailEnd/>
              </a:ln>
            </p:spPr>
            <p:txBody>
              <a:bodyPr/>
              <a:lstStyle/>
              <a:p>
                <a:endParaRPr lang="en-US" dirty="0"/>
              </a:p>
            </p:txBody>
          </p:sp>
          <p:sp>
            <p:nvSpPr>
              <p:cNvPr id="6342" name="Freeform 379"/>
              <p:cNvSpPr>
                <a:spLocks noChangeAspect="1"/>
              </p:cNvSpPr>
              <p:nvPr/>
            </p:nvSpPr>
            <p:spPr bwMode="auto">
              <a:xfrm>
                <a:off x="3033" y="1798"/>
                <a:ext cx="34" cy="138"/>
              </a:xfrm>
              <a:custGeom>
                <a:avLst/>
                <a:gdLst>
                  <a:gd name="T0" fmla="*/ 0 w 34"/>
                  <a:gd name="T1" fmla="*/ 0 h 138"/>
                  <a:gd name="T2" fmla="*/ 30 w 34"/>
                  <a:gd name="T3" fmla="*/ 0 h 138"/>
                  <a:gd name="T4" fmla="*/ 34 w 34"/>
                  <a:gd name="T5" fmla="*/ 4 h 138"/>
                  <a:gd name="T6" fmla="*/ 30 w 34"/>
                  <a:gd name="T7" fmla="*/ 138 h 138"/>
                  <a:gd name="T8" fmla="*/ 17 w 34"/>
                  <a:gd name="T9" fmla="*/ 138 h 138"/>
                  <a:gd name="T10" fmla="*/ 22 w 34"/>
                  <a:gd name="T11" fmla="*/ 13 h 138"/>
                  <a:gd name="T12" fmla="*/ 0 w 34"/>
                  <a:gd name="T13" fmla="*/ 13 h 138"/>
                  <a:gd name="T14" fmla="*/ 0 w 34"/>
                  <a:gd name="T15" fmla="*/ 0 h 138"/>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38"/>
                  <a:gd name="T26" fmla="*/ 34 w 34"/>
                  <a:gd name="T27" fmla="*/ 138 h 1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38">
                    <a:moveTo>
                      <a:pt x="0" y="0"/>
                    </a:moveTo>
                    <a:lnTo>
                      <a:pt x="30" y="0"/>
                    </a:lnTo>
                    <a:lnTo>
                      <a:pt x="34" y="4"/>
                    </a:lnTo>
                    <a:lnTo>
                      <a:pt x="30" y="138"/>
                    </a:lnTo>
                    <a:lnTo>
                      <a:pt x="17" y="138"/>
                    </a:lnTo>
                    <a:lnTo>
                      <a:pt x="22" y="13"/>
                    </a:lnTo>
                    <a:lnTo>
                      <a:pt x="0" y="13"/>
                    </a:lnTo>
                    <a:lnTo>
                      <a:pt x="0" y="0"/>
                    </a:lnTo>
                    <a:close/>
                  </a:path>
                </a:pathLst>
              </a:custGeom>
              <a:solidFill>
                <a:srgbClr val="000000"/>
              </a:solidFill>
              <a:ln w="9525">
                <a:noFill/>
                <a:round/>
                <a:headEnd/>
                <a:tailEnd/>
              </a:ln>
            </p:spPr>
            <p:txBody>
              <a:bodyPr/>
              <a:lstStyle/>
              <a:p>
                <a:endParaRPr lang="en-US" dirty="0"/>
              </a:p>
            </p:txBody>
          </p:sp>
          <p:sp>
            <p:nvSpPr>
              <p:cNvPr id="6343" name="Freeform 380"/>
              <p:cNvSpPr>
                <a:spLocks noChangeAspect="1"/>
              </p:cNvSpPr>
              <p:nvPr/>
            </p:nvSpPr>
            <p:spPr bwMode="auto">
              <a:xfrm>
                <a:off x="2994" y="1945"/>
                <a:ext cx="52" cy="71"/>
              </a:xfrm>
              <a:custGeom>
                <a:avLst/>
                <a:gdLst>
                  <a:gd name="T0" fmla="*/ 0 w 52"/>
                  <a:gd name="T1" fmla="*/ 0 h 71"/>
                  <a:gd name="T2" fmla="*/ 48 w 52"/>
                  <a:gd name="T3" fmla="*/ 0 h 71"/>
                  <a:gd name="T4" fmla="*/ 52 w 52"/>
                  <a:gd name="T5" fmla="*/ 4 h 71"/>
                  <a:gd name="T6" fmla="*/ 52 w 52"/>
                  <a:gd name="T7" fmla="*/ 71 h 71"/>
                  <a:gd name="T8" fmla="*/ 39 w 52"/>
                  <a:gd name="T9" fmla="*/ 71 h 71"/>
                  <a:gd name="T10" fmla="*/ 39 w 52"/>
                  <a:gd name="T11" fmla="*/ 13 h 71"/>
                  <a:gd name="T12" fmla="*/ 0 w 52"/>
                  <a:gd name="T13" fmla="*/ 13 h 71"/>
                  <a:gd name="T14" fmla="*/ 0 w 52"/>
                  <a:gd name="T15" fmla="*/ 0 h 71"/>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71"/>
                  <a:gd name="T26" fmla="*/ 52 w 52"/>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71">
                    <a:moveTo>
                      <a:pt x="0" y="0"/>
                    </a:moveTo>
                    <a:lnTo>
                      <a:pt x="48" y="0"/>
                    </a:lnTo>
                    <a:lnTo>
                      <a:pt x="52" y="4"/>
                    </a:lnTo>
                    <a:lnTo>
                      <a:pt x="52" y="71"/>
                    </a:lnTo>
                    <a:lnTo>
                      <a:pt x="39" y="71"/>
                    </a:lnTo>
                    <a:lnTo>
                      <a:pt x="39" y="13"/>
                    </a:lnTo>
                    <a:lnTo>
                      <a:pt x="0" y="13"/>
                    </a:lnTo>
                    <a:lnTo>
                      <a:pt x="0" y="0"/>
                    </a:lnTo>
                    <a:close/>
                  </a:path>
                </a:pathLst>
              </a:custGeom>
              <a:solidFill>
                <a:srgbClr val="000000"/>
              </a:solidFill>
              <a:ln w="9525">
                <a:noFill/>
                <a:round/>
                <a:headEnd/>
                <a:tailEnd/>
              </a:ln>
            </p:spPr>
            <p:txBody>
              <a:bodyPr/>
              <a:lstStyle/>
              <a:p>
                <a:endParaRPr lang="en-US" dirty="0"/>
              </a:p>
            </p:txBody>
          </p:sp>
          <p:sp>
            <p:nvSpPr>
              <p:cNvPr id="6344" name="Freeform 381"/>
              <p:cNvSpPr>
                <a:spLocks noChangeAspect="1"/>
              </p:cNvSpPr>
              <p:nvPr/>
            </p:nvSpPr>
            <p:spPr bwMode="auto">
              <a:xfrm>
                <a:off x="2956" y="2038"/>
                <a:ext cx="111" cy="178"/>
              </a:xfrm>
              <a:custGeom>
                <a:avLst/>
                <a:gdLst>
                  <a:gd name="T0" fmla="*/ 68 w 111"/>
                  <a:gd name="T1" fmla="*/ 0 h 178"/>
                  <a:gd name="T2" fmla="*/ 107 w 111"/>
                  <a:gd name="T3" fmla="*/ 0 h 178"/>
                  <a:gd name="T4" fmla="*/ 111 w 111"/>
                  <a:gd name="T5" fmla="*/ 4 h 178"/>
                  <a:gd name="T6" fmla="*/ 111 w 111"/>
                  <a:gd name="T7" fmla="*/ 27 h 178"/>
                  <a:gd name="T8" fmla="*/ 107 w 111"/>
                  <a:gd name="T9" fmla="*/ 31 h 178"/>
                  <a:gd name="T10" fmla="*/ 51 w 111"/>
                  <a:gd name="T11" fmla="*/ 27 h 178"/>
                  <a:gd name="T12" fmla="*/ 17 w 111"/>
                  <a:gd name="T13" fmla="*/ 27 h 178"/>
                  <a:gd name="T14" fmla="*/ 21 w 111"/>
                  <a:gd name="T15" fmla="*/ 129 h 178"/>
                  <a:gd name="T16" fmla="*/ 13 w 111"/>
                  <a:gd name="T17" fmla="*/ 165 h 178"/>
                  <a:gd name="T18" fmla="*/ 38 w 111"/>
                  <a:gd name="T19" fmla="*/ 165 h 178"/>
                  <a:gd name="T20" fmla="*/ 38 w 111"/>
                  <a:gd name="T21" fmla="*/ 178 h 178"/>
                  <a:gd name="T22" fmla="*/ 8 w 111"/>
                  <a:gd name="T23" fmla="*/ 178 h 178"/>
                  <a:gd name="T24" fmla="*/ 0 w 111"/>
                  <a:gd name="T25" fmla="*/ 169 h 178"/>
                  <a:gd name="T26" fmla="*/ 8 w 111"/>
                  <a:gd name="T27" fmla="*/ 129 h 178"/>
                  <a:gd name="T28" fmla="*/ 4 w 111"/>
                  <a:gd name="T29" fmla="*/ 22 h 178"/>
                  <a:gd name="T30" fmla="*/ 13 w 111"/>
                  <a:gd name="T31" fmla="*/ 13 h 178"/>
                  <a:gd name="T32" fmla="*/ 51 w 111"/>
                  <a:gd name="T33" fmla="*/ 13 h 178"/>
                  <a:gd name="T34" fmla="*/ 99 w 111"/>
                  <a:gd name="T35" fmla="*/ 18 h 178"/>
                  <a:gd name="T36" fmla="*/ 99 w 111"/>
                  <a:gd name="T37" fmla="*/ 13 h 178"/>
                  <a:gd name="T38" fmla="*/ 68 w 111"/>
                  <a:gd name="T39" fmla="*/ 13 h 178"/>
                  <a:gd name="T40" fmla="*/ 68 w 111"/>
                  <a:gd name="T41" fmla="*/ 0 h 1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
                  <a:gd name="T64" fmla="*/ 0 h 178"/>
                  <a:gd name="T65" fmla="*/ 111 w 111"/>
                  <a:gd name="T66" fmla="*/ 178 h 1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 h="178">
                    <a:moveTo>
                      <a:pt x="68" y="0"/>
                    </a:moveTo>
                    <a:lnTo>
                      <a:pt x="107" y="0"/>
                    </a:lnTo>
                    <a:lnTo>
                      <a:pt x="111" y="4"/>
                    </a:lnTo>
                    <a:lnTo>
                      <a:pt x="111" y="27"/>
                    </a:lnTo>
                    <a:lnTo>
                      <a:pt x="107" y="31"/>
                    </a:lnTo>
                    <a:lnTo>
                      <a:pt x="51" y="27"/>
                    </a:lnTo>
                    <a:lnTo>
                      <a:pt x="17" y="27"/>
                    </a:lnTo>
                    <a:lnTo>
                      <a:pt x="21" y="129"/>
                    </a:lnTo>
                    <a:lnTo>
                      <a:pt x="13" y="165"/>
                    </a:lnTo>
                    <a:lnTo>
                      <a:pt x="38" y="165"/>
                    </a:lnTo>
                    <a:lnTo>
                      <a:pt x="38" y="178"/>
                    </a:lnTo>
                    <a:lnTo>
                      <a:pt x="8" y="178"/>
                    </a:lnTo>
                    <a:lnTo>
                      <a:pt x="0" y="169"/>
                    </a:lnTo>
                    <a:lnTo>
                      <a:pt x="8" y="129"/>
                    </a:lnTo>
                    <a:lnTo>
                      <a:pt x="4" y="22"/>
                    </a:lnTo>
                    <a:lnTo>
                      <a:pt x="13" y="13"/>
                    </a:lnTo>
                    <a:lnTo>
                      <a:pt x="51" y="13"/>
                    </a:lnTo>
                    <a:lnTo>
                      <a:pt x="99" y="18"/>
                    </a:lnTo>
                    <a:lnTo>
                      <a:pt x="99" y="13"/>
                    </a:lnTo>
                    <a:lnTo>
                      <a:pt x="68" y="13"/>
                    </a:lnTo>
                    <a:lnTo>
                      <a:pt x="68" y="0"/>
                    </a:lnTo>
                    <a:close/>
                  </a:path>
                </a:pathLst>
              </a:custGeom>
              <a:solidFill>
                <a:srgbClr val="000000"/>
              </a:solidFill>
              <a:ln w="9525">
                <a:noFill/>
                <a:round/>
                <a:headEnd/>
                <a:tailEnd/>
              </a:ln>
            </p:spPr>
            <p:txBody>
              <a:bodyPr/>
              <a:lstStyle/>
              <a:p>
                <a:endParaRPr lang="en-US" dirty="0"/>
              </a:p>
            </p:txBody>
          </p:sp>
          <p:sp>
            <p:nvSpPr>
              <p:cNvPr id="6345" name="Freeform 382"/>
              <p:cNvSpPr>
                <a:spLocks noChangeAspect="1"/>
              </p:cNvSpPr>
              <p:nvPr/>
            </p:nvSpPr>
            <p:spPr bwMode="auto">
              <a:xfrm>
                <a:off x="2994" y="2198"/>
                <a:ext cx="35" cy="18"/>
              </a:xfrm>
              <a:custGeom>
                <a:avLst/>
                <a:gdLst>
                  <a:gd name="T0" fmla="*/ 0 w 35"/>
                  <a:gd name="T1" fmla="*/ 5 h 18"/>
                  <a:gd name="T2" fmla="*/ 35 w 35"/>
                  <a:gd name="T3" fmla="*/ 0 h 18"/>
                  <a:gd name="T4" fmla="*/ 35 w 35"/>
                  <a:gd name="T5" fmla="*/ 14 h 18"/>
                  <a:gd name="T6" fmla="*/ 0 w 35"/>
                  <a:gd name="T7" fmla="*/ 18 h 18"/>
                  <a:gd name="T8" fmla="*/ 0 w 35"/>
                  <a:gd name="T9" fmla="*/ 5 h 18"/>
                  <a:gd name="T10" fmla="*/ 0 60000 65536"/>
                  <a:gd name="T11" fmla="*/ 0 60000 65536"/>
                  <a:gd name="T12" fmla="*/ 0 60000 65536"/>
                  <a:gd name="T13" fmla="*/ 0 60000 65536"/>
                  <a:gd name="T14" fmla="*/ 0 60000 65536"/>
                  <a:gd name="T15" fmla="*/ 0 w 35"/>
                  <a:gd name="T16" fmla="*/ 0 h 18"/>
                  <a:gd name="T17" fmla="*/ 35 w 35"/>
                  <a:gd name="T18" fmla="*/ 18 h 18"/>
                </a:gdLst>
                <a:ahLst/>
                <a:cxnLst>
                  <a:cxn ang="T10">
                    <a:pos x="T0" y="T1"/>
                  </a:cxn>
                  <a:cxn ang="T11">
                    <a:pos x="T2" y="T3"/>
                  </a:cxn>
                  <a:cxn ang="T12">
                    <a:pos x="T4" y="T5"/>
                  </a:cxn>
                  <a:cxn ang="T13">
                    <a:pos x="T6" y="T7"/>
                  </a:cxn>
                  <a:cxn ang="T14">
                    <a:pos x="T8" y="T9"/>
                  </a:cxn>
                </a:cxnLst>
                <a:rect l="T15" t="T16" r="T17" b="T18"/>
                <a:pathLst>
                  <a:path w="35" h="18">
                    <a:moveTo>
                      <a:pt x="0" y="5"/>
                    </a:moveTo>
                    <a:lnTo>
                      <a:pt x="35" y="0"/>
                    </a:lnTo>
                    <a:lnTo>
                      <a:pt x="35" y="14"/>
                    </a:lnTo>
                    <a:lnTo>
                      <a:pt x="0" y="18"/>
                    </a:lnTo>
                    <a:lnTo>
                      <a:pt x="0" y="5"/>
                    </a:lnTo>
                    <a:close/>
                  </a:path>
                </a:pathLst>
              </a:custGeom>
              <a:solidFill>
                <a:srgbClr val="000000"/>
              </a:solidFill>
              <a:ln w="9525">
                <a:noFill/>
                <a:round/>
                <a:headEnd/>
                <a:tailEnd/>
              </a:ln>
            </p:spPr>
            <p:txBody>
              <a:bodyPr/>
              <a:lstStyle/>
              <a:p>
                <a:endParaRPr lang="en-US" dirty="0"/>
              </a:p>
            </p:txBody>
          </p:sp>
          <p:sp>
            <p:nvSpPr>
              <p:cNvPr id="6346" name="Rectangle 383"/>
              <p:cNvSpPr>
                <a:spLocks noChangeAspect="1" noChangeArrowheads="1"/>
              </p:cNvSpPr>
              <p:nvPr/>
            </p:nvSpPr>
            <p:spPr bwMode="auto">
              <a:xfrm>
                <a:off x="2964" y="2216"/>
                <a:ext cx="48" cy="13"/>
              </a:xfrm>
              <a:prstGeom prst="rect">
                <a:avLst/>
              </a:prstGeom>
              <a:solidFill>
                <a:srgbClr val="000000"/>
              </a:solidFill>
              <a:ln w="9525">
                <a:noFill/>
                <a:miter lim="800000"/>
                <a:headEnd/>
                <a:tailEnd/>
              </a:ln>
            </p:spPr>
            <p:txBody>
              <a:bodyPr/>
              <a:lstStyle/>
              <a:p>
                <a:endParaRPr lang="en-US" dirty="0"/>
              </a:p>
            </p:txBody>
          </p:sp>
          <p:sp>
            <p:nvSpPr>
              <p:cNvPr id="6347" name="Freeform 384"/>
              <p:cNvSpPr>
                <a:spLocks noChangeAspect="1"/>
              </p:cNvSpPr>
              <p:nvPr/>
            </p:nvSpPr>
            <p:spPr bwMode="auto">
              <a:xfrm>
                <a:off x="2956" y="2220"/>
                <a:ext cx="77" cy="129"/>
              </a:xfrm>
              <a:custGeom>
                <a:avLst/>
                <a:gdLst>
                  <a:gd name="T0" fmla="*/ 60 w 77"/>
                  <a:gd name="T1" fmla="*/ 0 h 129"/>
                  <a:gd name="T2" fmla="*/ 60 w 77"/>
                  <a:gd name="T3" fmla="*/ 14 h 129"/>
                  <a:gd name="T4" fmla="*/ 56 w 77"/>
                  <a:gd name="T5" fmla="*/ 18 h 129"/>
                  <a:gd name="T6" fmla="*/ 13 w 77"/>
                  <a:gd name="T7" fmla="*/ 23 h 129"/>
                  <a:gd name="T8" fmla="*/ 17 w 77"/>
                  <a:gd name="T9" fmla="*/ 116 h 129"/>
                  <a:gd name="T10" fmla="*/ 77 w 77"/>
                  <a:gd name="T11" fmla="*/ 116 h 129"/>
                  <a:gd name="T12" fmla="*/ 77 w 77"/>
                  <a:gd name="T13" fmla="*/ 129 h 129"/>
                  <a:gd name="T14" fmla="*/ 13 w 77"/>
                  <a:gd name="T15" fmla="*/ 129 h 129"/>
                  <a:gd name="T16" fmla="*/ 4 w 77"/>
                  <a:gd name="T17" fmla="*/ 121 h 129"/>
                  <a:gd name="T18" fmla="*/ 0 w 77"/>
                  <a:gd name="T19" fmla="*/ 18 h 129"/>
                  <a:gd name="T20" fmla="*/ 8 w 77"/>
                  <a:gd name="T21" fmla="*/ 9 h 129"/>
                  <a:gd name="T22" fmla="*/ 47 w 77"/>
                  <a:gd name="T23" fmla="*/ 5 h 129"/>
                  <a:gd name="T24" fmla="*/ 47 w 77"/>
                  <a:gd name="T25" fmla="*/ 0 h 129"/>
                  <a:gd name="T26" fmla="*/ 60 w 77"/>
                  <a:gd name="T27" fmla="*/ 0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7"/>
                  <a:gd name="T43" fmla="*/ 0 h 129"/>
                  <a:gd name="T44" fmla="*/ 77 w 77"/>
                  <a:gd name="T45" fmla="*/ 129 h 12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7" h="129">
                    <a:moveTo>
                      <a:pt x="60" y="0"/>
                    </a:moveTo>
                    <a:lnTo>
                      <a:pt x="60" y="14"/>
                    </a:lnTo>
                    <a:lnTo>
                      <a:pt x="56" y="18"/>
                    </a:lnTo>
                    <a:lnTo>
                      <a:pt x="13" y="23"/>
                    </a:lnTo>
                    <a:lnTo>
                      <a:pt x="17" y="116"/>
                    </a:lnTo>
                    <a:lnTo>
                      <a:pt x="77" y="116"/>
                    </a:lnTo>
                    <a:lnTo>
                      <a:pt x="77" y="129"/>
                    </a:lnTo>
                    <a:lnTo>
                      <a:pt x="13" y="129"/>
                    </a:lnTo>
                    <a:lnTo>
                      <a:pt x="4" y="121"/>
                    </a:lnTo>
                    <a:lnTo>
                      <a:pt x="0" y="18"/>
                    </a:lnTo>
                    <a:lnTo>
                      <a:pt x="8" y="9"/>
                    </a:lnTo>
                    <a:lnTo>
                      <a:pt x="47" y="5"/>
                    </a:lnTo>
                    <a:lnTo>
                      <a:pt x="47" y="0"/>
                    </a:lnTo>
                    <a:lnTo>
                      <a:pt x="60" y="0"/>
                    </a:lnTo>
                    <a:close/>
                  </a:path>
                </a:pathLst>
              </a:custGeom>
              <a:solidFill>
                <a:srgbClr val="000000"/>
              </a:solidFill>
              <a:ln w="9525">
                <a:noFill/>
                <a:round/>
                <a:headEnd/>
                <a:tailEnd/>
              </a:ln>
            </p:spPr>
            <p:txBody>
              <a:bodyPr/>
              <a:lstStyle/>
              <a:p>
                <a:endParaRPr lang="en-US" dirty="0"/>
              </a:p>
            </p:txBody>
          </p:sp>
          <p:sp>
            <p:nvSpPr>
              <p:cNvPr id="6348" name="Freeform 385"/>
              <p:cNvSpPr>
                <a:spLocks noChangeAspect="1"/>
              </p:cNvSpPr>
              <p:nvPr/>
            </p:nvSpPr>
            <p:spPr bwMode="auto">
              <a:xfrm>
                <a:off x="3007" y="2358"/>
                <a:ext cx="43" cy="116"/>
              </a:xfrm>
              <a:custGeom>
                <a:avLst/>
                <a:gdLst>
                  <a:gd name="T0" fmla="*/ 0 w 43"/>
                  <a:gd name="T1" fmla="*/ 0 h 116"/>
                  <a:gd name="T2" fmla="*/ 17 w 43"/>
                  <a:gd name="T3" fmla="*/ 0 h 116"/>
                  <a:gd name="T4" fmla="*/ 22 w 43"/>
                  <a:gd name="T5" fmla="*/ 5 h 116"/>
                  <a:gd name="T6" fmla="*/ 26 w 43"/>
                  <a:gd name="T7" fmla="*/ 103 h 116"/>
                  <a:gd name="T8" fmla="*/ 43 w 43"/>
                  <a:gd name="T9" fmla="*/ 103 h 116"/>
                  <a:gd name="T10" fmla="*/ 43 w 43"/>
                  <a:gd name="T11" fmla="*/ 116 h 116"/>
                  <a:gd name="T12" fmla="*/ 22 w 43"/>
                  <a:gd name="T13" fmla="*/ 116 h 116"/>
                  <a:gd name="T14" fmla="*/ 13 w 43"/>
                  <a:gd name="T15" fmla="*/ 107 h 116"/>
                  <a:gd name="T16" fmla="*/ 9 w 43"/>
                  <a:gd name="T17" fmla="*/ 14 h 116"/>
                  <a:gd name="T18" fmla="*/ 0 w 43"/>
                  <a:gd name="T19" fmla="*/ 14 h 116"/>
                  <a:gd name="T20" fmla="*/ 0 w 43"/>
                  <a:gd name="T21" fmla="*/ 0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
                  <a:gd name="T34" fmla="*/ 0 h 116"/>
                  <a:gd name="T35" fmla="*/ 43 w 43"/>
                  <a:gd name="T36" fmla="*/ 116 h 1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 h="116">
                    <a:moveTo>
                      <a:pt x="0" y="0"/>
                    </a:moveTo>
                    <a:lnTo>
                      <a:pt x="17" y="0"/>
                    </a:lnTo>
                    <a:lnTo>
                      <a:pt x="22" y="5"/>
                    </a:lnTo>
                    <a:lnTo>
                      <a:pt x="26" y="103"/>
                    </a:lnTo>
                    <a:lnTo>
                      <a:pt x="43" y="103"/>
                    </a:lnTo>
                    <a:lnTo>
                      <a:pt x="43" y="116"/>
                    </a:lnTo>
                    <a:lnTo>
                      <a:pt x="22" y="116"/>
                    </a:lnTo>
                    <a:lnTo>
                      <a:pt x="13" y="107"/>
                    </a:lnTo>
                    <a:lnTo>
                      <a:pt x="9" y="14"/>
                    </a:lnTo>
                    <a:lnTo>
                      <a:pt x="0" y="14"/>
                    </a:lnTo>
                    <a:lnTo>
                      <a:pt x="0" y="0"/>
                    </a:lnTo>
                    <a:close/>
                  </a:path>
                </a:pathLst>
              </a:custGeom>
              <a:solidFill>
                <a:srgbClr val="000000"/>
              </a:solidFill>
              <a:ln w="9525">
                <a:noFill/>
                <a:round/>
                <a:headEnd/>
                <a:tailEnd/>
              </a:ln>
            </p:spPr>
            <p:txBody>
              <a:bodyPr/>
              <a:lstStyle/>
              <a:p>
                <a:endParaRPr lang="en-US" dirty="0"/>
              </a:p>
            </p:txBody>
          </p:sp>
          <p:sp>
            <p:nvSpPr>
              <p:cNvPr id="6349" name="Freeform 386"/>
              <p:cNvSpPr>
                <a:spLocks noChangeAspect="1"/>
              </p:cNvSpPr>
              <p:nvPr/>
            </p:nvSpPr>
            <p:spPr bwMode="auto">
              <a:xfrm>
                <a:off x="3059" y="2007"/>
                <a:ext cx="30" cy="147"/>
              </a:xfrm>
              <a:custGeom>
                <a:avLst/>
                <a:gdLst>
                  <a:gd name="T0" fmla="*/ 26 w 30"/>
                  <a:gd name="T1" fmla="*/ 0 h 147"/>
                  <a:gd name="T2" fmla="*/ 30 w 30"/>
                  <a:gd name="T3" fmla="*/ 142 h 147"/>
                  <a:gd name="T4" fmla="*/ 26 w 30"/>
                  <a:gd name="T5" fmla="*/ 147 h 147"/>
                  <a:gd name="T6" fmla="*/ 0 w 30"/>
                  <a:gd name="T7" fmla="*/ 147 h 147"/>
                  <a:gd name="T8" fmla="*/ 0 w 30"/>
                  <a:gd name="T9" fmla="*/ 133 h 147"/>
                  <a:gd name="T10" fmla="*/ 17 w 30"/>
                  <a:gd name="T11" fmla="*/ 133 h 147"/>
                  <a:gd name="T12" fmla="*/ 13 w 30"/>
                  <a:gd name="T13" fmla="*/ 0 h 147"/>
                  <a:gd name="T14" fmla="*/ 26 w 30"/>
                  <a:gd name="T15" fmla="*/ 0 h 147"/>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47"/>
                  <a:gd name="T26" fmla="*/ 30 w 30"/>
                  <a:gd name="T27" fmla="*/ 147 h 1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47">
                    <a:moveTo>
                      <a:pt x="26" y="0"/>
                    </a:moveTo>
                    <a:lnTo>
                      <a:pt x="30" y="142"/>
                    </a:lnTo>
                    <a:lnTo>
                      <a:pt x="26" y="147"/>
                    </a:lnTo>
                    <a:lnTo>
                      <a:pt x="0" y="147"/>
                    </a:lnTo>
                    <a:lnTo>
                      <a:pt x="0" y="133"/>
                    </a:lnTo>
                    <a:lnTo>
                      <a:pt x="17" y="133"/>
                    </a:lnTo>
                    <a:lnTo>
                      <a:pt x="13" y="0"/>
                    </a:lnTo>
                    <a:lnTo>
                      <a:pt x="26" y="0"/>
                    </a:lnTo>
                    <a:close/>
                  </a:path>
                </a:pathLst>
              </a:custGeom>
              <a:solidFill>
                <a:srgbClr val="000000"/>
              </a:solidFill>
              <a:ln w="9525">
                <a:noFill/>
                <a:round/>
                <a:headEnd/>
                <a:tailEnd/>
              </a:ln>
            </p:spPr>
            <p:txBody>
              <a:bodyPr/>
              <a:lstStyle/>
              <a:p>
                <a:endParaRPr lang="en-US" dirty="0"/>
              </a:p>
            </p:txBody>
          </p:sp>
          <p:sp>
            <p:nvSpPr>
              <p:cNvPr id="6350" name="Freeform 387"/>
              <p:cNvSpPr>
                <a:spLocks noChangeAspect="1"/>
              </p:cNvSpPr>
              <p:nvPr/>
            </p:nvSpPr>
            <p:spPr bwMode="auto">
              <a:xfrm>
                <a:off x="3046" y="2163"/>
                <a:ext cx="69" cy="262"/>
              </a:xfrm>
              <a:custGeom>
                <a:avLst/>
                <a:gdLst>
                  <a:gd name="T0" fmla="*/ 69 w 69"/>
                  <a:gd name="T1" fmla="*/ 13 h 262"/>
                  <a:gd name="T2" fmla="*/ 17 w 69"/>
                  <a:gd name="T3" fmla="*/ 13 h 262"/>
                  <a:gd name="T4" fmla="*/ 26 w 69"/>
                  <a:gd name="T5" fmla="*/ 258 h 262"/>
                  <a:gd name="T6" fmla="*/ 21 w 69"/>
                  <a:gd name="T7" fmla="*/ 262 h 262"/>
                  <a:gd name="T8" fmla="*/ 0 w 69"/>
                  <a:gd name="T9" fmla="*/ 262 h 262"/>
                  <a:gd name="T10" fmla="*/ 0 w 69"/>
                  <a:gd name="T11" fmla="*/ 249 h 262"/>
                  <a:gd name="T12" fmla="*/ 13 w 69"/>
                  <a:gd name="T13" fmla="*/ 249 h 262"/>
                  <a:gd name="T14" fmla="*/ 4 w 69"/>
                  <a:gd name="T15" fmla="*/ 8 h 262"/>
                  <a:gd name="T16" fmla="*/ 13 w 69"/>
                  <a:gd name="T17" fmla="*/ 0 h 262"/>
                  <a:gd name="T18" fmla="*/ 69 w 69"/>
                  <a:gd name="T19" fmla="*/ 0 h 262"/>
                  <a:gd name="T20" fmla="*/ 69 w 69"/>
                  <a:gd name="T21" fmla="*/ 13 h 2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262"/>
                  <a:gd name="T35" fmla="*/ 69 w 69"/>
                  <a:gd name="T36" fmla="*/ 262 h 2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262">
                    <a:moveTo>
                      <a:pt x="69" y="13"/>
                    </a:moveTo>
                    <a:lnTo>
                      <a:pt x="17" y="13"/>
                    </a:lnTo>
                    <a:lnTo>
                      <a:pt x="26" y="258"/>
                    </a:lnTo>
                    <a:lnTo>
                      <a:pt x="21" y="262"/>
                    </a:lnTo>
                    <a:lnTo>
                      <a:pt x="0" y="262"/>
                    </a:lnTo>
                    <a:lnTo>
                      <a:pt x="0" y="249"/>
                    </a:lnTo>
                    <a:lnTo>
                      <a:pt x="13" y="249"/>
                    </a:lnTo>
                    <a:lnTo>
                      <a:pt x="4" y="8"/>
                    </a:lnTo>
                    <a:lnTo>
                      <a:pt x="13" y="0"/>
                    </a:lnTo>
                    <a:lnTo>
                      <a:pt x="69" y="0"/>
                    </a:lnTo>
                    <a:lnTo>
                      <a:pt x="69" y="13"/>
                    </a:lnTo>
                    <a:close/>
                  </a:path>
                </a:pathLst>
              </a:custGeom>
              <a:solidFill>
                <a:srgbClr val="000000"/>
              </a:solidFill>
              <a:ln w="9525">
                <a:noFill/>
                <a:round/>
                <a:headEnd/>
                <a:tailEnd/>
              </a:ln>
            </p:spPr>
            <p:txBody>
              <a:bodyPr/>
              <a:lstStyle/>
              <a:p>
                <a:endParaRPr lang="en-US" dirty="0"/>
              </a:p>
            </p:txBody>
          </p:sp>
          <p:sp>
            <p:nvSpPr>
              <p:cNvPr id="6351" name="Freeform 388"/>
              <p:cNvSpPr>
                <a:spLocks noChangeAspect="1"/>
              </p:cNvSpPr>
              <p:nvPr/>
            </p:nvSpPr>
            <p:spPr bwMode="auto">
              <a:xfrm>
                <a:off x="3080" y="1913"/>
                <a:ext cx="43" cy="129"/>
              </a:xfrm>
              <a:custGeom>
                <a:avLst/>
                <a:gdLst>
                  <a:gd name="T0" fmla="*/ 39 w 43"/>
                  <a:gd name="T1" fmla="*/ 0 h 129"/>
                  <a:gd name="T2" fmla="*/ 43 w 43"/>
                  <a:gd name="T3" fmla="*/ 125 h 129"/>
                  <a:gd name="T4" fmla="*/ 39 w 43"/>
                  <a:gd name="T5" fmla="*/ 129 h 129"/>
                  <a:gd name="T6" fmla="*/ 0 w 43"/>
                  <a:gd name="T7" fmla="*/ 129 h 129"/>
                  <a:gd name="T8" fmla="*/ 0 w 43"/>
                  <a:gd name="T9" fmla="*/ 116 h 129"/>
                  <a:gd name="T10" fmla="*/ 30 w 43"/>
                  <a:gd name="T11" fmla="*/ 116 h 129"/>
                  <a:gd name="T12" fmla="*/ 26 w 43"/>
                  <a:gd name="T13" fmla="*/ 0 h 129"/>
                  <a:gd name="T14" fmla="*/ 39 w 43"/>
                  <a:gd name="T15" fmla="*/ 0 h 129"/>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29"/>
                  <a:gd name="T26" fmla="*/ 43 w 43"/>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29">
                    <a:moveTo>
                      <a:pt x="39" y="0"/>
                    </a:moveTo>
                    <a:lnTo>
                      <a:pt x="43" y="125"/>
                    </a:lnTo>
                    <a:lnTo>
                      <a:pt x="39" y="129"/>
                    </a:lnTo>
                    <a:lnTo>
                      <a:pt x="0" y="129"/>
                    </a:lnTo>
                    <a:lnTo>
                      <a:pt x="0" y="116"/>
                    </a:lnTo>
                    <a:lnTo>
                      <a:pt x="30" y="116"/>
                    </a:lnTo>
                    <a:lnTo>
                      <a:pt x="26" y="0"/>
                    </a:lnTo>
                    <a:lnTo>
                      <a:pt x="39" y="0"/>
                    </a:lnTo>
                    <a:close/>
                  </a:path>
                </a:pathLst>
              </a:custGeom>
              <a:solidFill>
                <a:srgbClr val="000000"/>
              </a:solidFill>
              <a:ln w="9525">
                <a:noFill/>
                <a:round/>
                <a:headEnd/>
                <a:tailEnd/>
              </a:ln>
            </p:spPr>
            <p:txBody>
              <a:bodyPr/>
              <a:lstStyle/>
              <a:p>
                <a:endParaRPr lang="en-US" dirty="0"/>
              </a:p>
            </p:txBody>
          </p:sp>
          <p:sp>
            <p:nvSpPr>
              <p:cNvPr id="6352" name="Freeform 389"/>
              <p:cNvSpPr>
                <a:spLocks noChangeAspect="1"/>
              </p:cNvSpPr>
              <p:nvPr/>
            </p:nvSpPr>
            <p:spPr bwMode="auto">
              <a:xfrm>
                <a:off x="3106" y="2105"/>
                <a:ext cx="43" cy="142"/>
              </a:xfrm>
              <a:custGeom>
                <a:avLst/>
                <a:gdLst>
                  <a:gd name="T0" fmla="*/ 43 w 43"/>
                  <a:gd name="T1" fmla="*/ 13 h 142"/>
                  <a:gd name="T2" fmla="*/ 13 w 43"/>
                  <a:gd name="T3" fmla="*/ 13 h 142"/>
                  <a:gd name="T4" fmla="*/ 17 w 43"/>
                  <a:gd name="T5" fmla="*/ 142 h 142"/>
                  <a:gd name="T6" fmla="*/ 4 w 43"/>
                  <a:gd name="T7" fmla="*/ 142 h 142"/>
                  <a:gd name="T8" fmla="*/ 0 w 43"/>
                  <a:gd name="T9" fmla="*/ 9 h 142"/>
                  <a:gd name="T10" fmla="*/ 9 w 43"/>
                  <a:gd name="T11" fmla="*/ 0 h 142"/>
                  <a:gd name="T12" fmla="*/ 43 w 43"/>
                  <a:gd name="T13" fmla="*/ 0 h 142"/>
                  <a:gd name="T14" fmla="*/ 43 w 43"/>
                  <a:gd name="T15" fmla="*/ 13 h 142"/>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42"/>
                  <a:gd name="T26" fmla="*/ 43 w 43"/>
                  <a:gd name="T27" fmla="*/ 142 h 1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42">
                    <a:moveTo>
                      <a:pt x="43" y="13"/>
                    </a:moveTo>
                    <a:lnTo>
                      <a:pt x="13" y="13"/>
                    </a:lnTo>
                    <a:lnTo>
                      <a:pt x="17" y="142"/>
                    </a:lnTo>
                    <a:lnTo>
                      <a:pt x="4" y="142"/>
                    </a:lnTo>
                    <a:lnTo>
                      <a:pt x="0" y="9"/>
                    </a:lnTo>
                    <a:lnTo>
                      <a:pt x="9" y="0"/>
                    </a:lnTo>
                    <a:lnTo>
                      <a:pt x="43" y="0"/>
                    </a:lnTo>
                    <a:lnTo>
                      <a:pt x="43" y="13"/>
                    </a:lnTo>
                    <a:close/>
                  </a:path>
                </a:pathLst>
              </a:custGeom>
              <a:solidFill>
                <a:srgbClr val="000000"/>
              </a:solidFill>
              <a:ln w="9525">
                <a:noFill/>
                <a:round/>
                <a:headEnd/>
                <a:tailEnd/>
              </a:ln>
            </p:spPr>
            <p:txBody>
              <a:bodyPr/>
              <a:lstStyle/>
              <a:p>
                <a:endParaRPr lang="en-US" dirty="0"/>
              </a:p>
            </p:txBody>
          </p:sp>
          <p:sp>
            <p:nvSpPr>
              <p:cNvPr id="6353" name="Freeform 390"/>
              <p:cNvSpPr>
                <a:spLocks noChangeAspect="1"/>
              </p:cNvSpPr>
              <p:nvPr/>
            </p:nvSpPr>
            <p:spPr bwMode="auto">
              <a:xfrm>
                <a:off x="3093" y="2229"/>
                <a:ext cx="60" cy="116"/>
              </a:xfrm>
              <a:custGeom>
                <a:avLst/>
                <a:gdLst>
                  <a:gd name="T0" fmla="*/ 56 w 60"/>
                  <a:gd name="T1" fmla="*/ 0 h 116"/>
                  <a:gd name="T2" fmla="*/ 60 w 60"/>
                  <a:gd name="T3" fmla="*/ 85 h 116"/>
                  <a:gd name="T4" fmla="*/ 56 w 60"/>
                  <a:gd name="T5" fmla="*/ 89 h 116"/>
                  <a:gd name="T6" fmla="*/ 22 w 60"/>
                  <a:gd name="T7" fmla="*/ 89 h 116"/>
                  <a:gd name="T8" fmla="*/ 13 w 60"/>
                  <a:gd name="T9" fmla="*/ 116 h 116"/>
                  <a:gd name="T10" fmla="*/ 0 w 60"/>
                  <a:gd name="T11" fmla="*/ 116 h 116"/>
                  <a:gd name="T12" fmla="*/ 9 w 60"/>
                  <a:gd name="T13" fmla="*/ 85 h 116"/>
                  <a:gd name="T14" fmla="*/ 17 w 60"/>
                  <a:gd name="T15" fmla="*/ 76 h 116"/>
                  <a:gd name="T16" fmla="*/ 48 w 60"/>
                  <a:gd name="T17" fmla="*/ 76 h 116"/>
                  <a:gd name="T18" fmla="*/ 43 w 60"/>
                  <a:gd name="T19" fmla="*/ 0 h 116"/>
                  <a:gd name="T20" fmla="*/ 56 w 60"/>
                  <a:gd name="T21" fmla="*/ 0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116"/>
                  <a:gd name="T35" fmla="*/ 60 w 60"/>
                  <a:gd name="T36" fmla="*/ 116 h 1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116">
                    <a:moveTo>
                      <a:pt x="56" y="0"/>
                    </a:moveTo>
                    <a:lnTo>
                      <a:pt x="60" y="85"/>
                    </a:lnTo>
                    <a:lnTo>
                      <a:pt x="56" y="89"/>
                    </a:lnTo>
                    <a:lnTo>
                      <a:pt x="22" y="89"/>
                    </a:lnTo>
                    <a:lnTo>
                      <a:pt x="13" y="116"/>
                    </a:lnTo>
                    <a:lnTo>
                      <a:pt x="0" y="116"/>
                    </a:lnTo>
                    <a:lnTo>
                      <a:pt x="9" y="85"/>
                    </a:lnTo>
                    <a:lnTo>
                      <a:pt x="17" y="76"/>
                    </a:lnTo>
                    <a:lnTo>
                      <a:pt x="48" y="76"/>
                    </a:lnTo>
                    <a:lnTo>
                      <a:pt x="43" y="0"/>
                    </a:lnTo>
                    <a:lnTo>
                      <a:pt x="56" y="0"/>
                    </a:lnTo>
                    <a:close/>
                  </a:path>
                </a:pathLst>
              </a:custGeom>
              <a:solidFill>
                <a:srgbClr val="000000"/>
              </a:solidFill>
              <a:ln w="9525">
                <a:noFill/>
                <a:round/>
                <a:headEnd/>
                <a:tailEnd/>
              </a:ln>
            </p:spPr>
            <p:txBody>
              <a:bodyPr/>
              <a:lstStyle/>
              <a:p>
                <a:endParaRPr lang="en-US" dirty="0"/>
              </a:p>
            </p:txBody>
          </p:sp>
          <p:sp>
            <p:nvSpPr>
              <p:cNvPr id="6354" name="Freeform 391"/>
              <p:cNvSpPr>
                <a:spLocks noChangeAspect="1"/>
              </p:cNvSpPr>
              <p:nvPr/>
            </p:nvSpPr>
            <p:spPr bwMode="auto">
              <a:xfrm>
                <a:off x="3110" y="2341"/>
                <a:ext cx="82" cy="173"/>
              </a:xfrm>
              <a:custGeom>
                <a:avLst/>
                <a:gdLst>
                  <a:gd name="T0" fmla="*/ 0 w 82"/>
                  <a:gd name="T1" fmla="*/ 0 h 173"/>
                  <a:gd name="T2" fmla="*/ 39 w 82"/>
                  <a:gd name="T3" fmla="*/ 0 h 173"/>
                  <a:gd name="T4" fmla="*/ 43 w 82"/>
                  <a:gd name="T5" fmla="*/ 4 h 173"/>
                  <a:gd name="T6" fmla="*/ 48 w 82"/>
                  <a:gd name="T7" fmla="*/ 160 h 173"/>
                  <a:gd name="T8" fmla="*/ 82 w 82"/>
                  <a:gd name="T9" fmla="*/ 155 h 173"/>
                  <a:gd name="T10" fmla="*/ 82 w 82"/>
                  <a:gd name="T11" fmla="*/ 169 h 173"/>
                  <a:gd name="T12" fmla="*/ 43 w 82"/>
                  <a:gd name="T13" fmla="*/ 173 h 173"/>
                  <a:gd name="T14" fmla="*/ 35 w 82"/>
                  <a:gd name="T15" fmla="*/ 164 h 173"/>
                  <a:gd name="T16" fmla="*/ 31 w 82"/>
                  <a:gd name="T17" fmla="*/ 13 h 173"/>
                  <a:gd name="T18" fmla="*/ 0 w 82"/>
                  <a:gd name="T19" fmla="*/ 13 h 173"/>
                  <a:gd name="T20" fmla="*/ 0 w 82"/>
                  <a:gd name="T21" fmla="*/ 0 h 1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173"/>
                  <a:gd name="T35" fmla="*/ 82 w 82"/>
                  <a:gd name="T36" fmla="*/ 173 h 1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173">
                    <a:moveTo>
                      <a:pt x="0" y="0"/>
                    </a:moveTo>
                    <a:lnTo>
                      <a:pt x="39" y="0"/>
                    </a:lnTo>
                    <a:lnTo>
                      <a:pt x="43" y="4"/>
                    </a:lnTo>
                    <a:lnTo>
                      <a:pt x="48" y="160"/>
                    </a:lnTo>
                    <a:lnTo>
                      <a:pt x="82" y="155"/>
                    </a:lnTo>
                    <a:lnTo>
                      <a:pt x="82" y="169"/>
                    </a:lnTo>
                    <a:lnTo>
                      <a:pt x="43" y="173"/>
                    </a:lnTo>
                    <a:lnTo>
                      <a:pt x="35" y="164"/>
                    </a:lnTo>
                    <a:lnTo>
                      <a:pt x="31" y="13"/>
                    </a:lnTo>
                    <a:lnTo>
                      <a:pt x="0" y="13"/>
                    </a:lnTo>
                    <a:lnTo>
                      <a:pt x="0" y="0"/>
                    </a:lnTo>
                    <a:close/>
                  </a:path>
                </a:pathLst>
              </a:custGeom>
              <a:solidFill>
                <a:srgbClr val="000000"/>
              </a:solidFill>
              <a:ln w="9525">
                <a:noFill/>
                <a:round/>
                <a:headEnd/>
                <a:tailEnd/>
              </a:ln>
            </p:spPr>
            <p:txBody>
              <a:bodyPr/>
              <a:lstStyle/>
              <a:p>
                <a:endParaRPr lang="en-US" dirty="0"/>
              </a:p>
            </p:txBody>
          </p:sp>
          <p:sp>
            <p:nvSpPr>
              <p:cNvPr id="6355" name="Freeform 392"/>
              <p:cNvSpPr>
                <a:spLocks noChangeAspect="1"/>
              </p:cNvSpPr>
              <p:nvPr/>
            </p:nvSpPr>
            <p:spPr bwMode="auto">
              <a:xfrm>
                <a:off x="3085" y="2372"/>
                <a:ext cx="34" cy="106"/>
              </a:xfrm>
              <a:custGeom>
                <a:avLst/>
                <a:gdLst>
                  <a:gd name="T0" fmla="*/ 30 w 34"/>
                  <a:gd name="T1" fmla="*/ 0 h 106"/>
                  <a:gd name="T2" fmla="*/ 34 w 34"/>
                  <a:gd name="T3" fmla="*/ 102 h 106"/>
                  <a:gd name="T4" fmla="*/ 30 w 34"/>
                  <a:gd name="T5" fmla="*/ 106 h 106"/>
                  <a:gd name="T6" fmla="*/ 0 w 34"/>
                  <a:gd name="T7" fmla="*/ 106 h 106"/>
                  <a:gd name="T8" fmla="*/ 0 w 34"/>
                  <a:gd name="T9" fmla="*/ 93 h 106"/>
                  <a:gd name="T10" fmla="*/ 21 w 34"/>
                  <a:gd name="T11" fmla="*/ 93 h 106"/>
                  <a:gd name="T12" fmla="*/ 17 w 34"/>
                  <a:gd name="T13" fmla="*/ 0 h 106"/>
                  <a:gd name="T14" fmla="*/ 30 w 34"/>
                  <a:gd name="T15" fmla="*/ 0 h 106"/>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06"/>
                  <a:gd name="T26" fmla="*/ 34 w 34"/>
                  <a:gd name="T27" fmla="*/ 106 h 10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06">
                    <a:moveTo>
                      <a:pt x="30" y="0"/>
                    </a:moveTo>
                    <a:lnTo>
                      <a:pt x="34" y="102"/>
                    </a:lnTo>
                    <a:lnTo>
                      <a:pt x="30" y="106"/>
                    </a:lnTo>
                    <a:lnTo>
                      <a:pt x="0" y="106"/>
                    </a:lnTo>
                    <a:lnTo>
                      <a:pt x="0" y="93"/>
                    </a:lnTo>
                    <a:lnTo>
                      <a:pt x="21" y="93"/>
                    </a:lnTo>
                    <a:lnTo>
                      <a:pt x="17" y="0"/>
                    </a:lnTo>
                    <a:lnTo>
                      <a:pt x="30" y="0"/>
                    </a:lnTo>
                    <a:close/>
                  </a:path>
                </a:pathLst>
              </a:custGeom>
              <a:solidFill>
                <a:srgbClr val="000000"/>
              </a:solidFill>
              <a:ln w="9525">
                <a:noFill/>
                <a:round/>
                <a:headEnd/>
                <a:tailEnd/>
              </a:ln>
            </p:spPr>
            <p:txBody>
              <a:bodyPr/>
              <a:lstStyle/>
              <a:p>
                <a:endParaRPr lang="en-US" dirty="0"/>
              </a:p>
            </p:txBody>
          </p:sp>
          <p:sp>
            <p:nvSpPr>
              <p:cNvPr id="6356" name="Freeform 393"/>
              <p:cNvSpPr>
                <a:spLocks noChangeAspect="1"/>
              </p:cNvSpPr>
              <p:nvPr/>
            </p:nvSpPr>
            <p:spPr bwMode="auto">
              <a:xfrm>
                <a:off x="3145" y="1927"/>
                <a:ext cx="64" cy="258"/>
              </a:xfrm>
              <a:custGeom>
                <a:avLst/>
                <a:gdLst>
                  <a:gd name="T0" fmla="*/ 64 w 64"/>
                  <a:gd name="T1" fmla="*/ 13 h 258"/>
                  <a:gd name="T2" fmla="*/ 21 w 64"/>
                  <a:gd name="T3" fmla="*/ 13 h 258"/>
                  <a:gd name="T4" fmla="*/ 30 w 64"/>
                  <a:gd name="T5" fmla="*/ 253 h 258"/>
                  <a:gd name="T6" fmla="*/ 26 w 64"/>
                  <a:gd name="T7" fmla="*/ 258 h 258"/>
                  <a:gd name="T8" fmla="*/ 0 w 64"/>
                  <a:gd name="T9" fmla="*/ 258 h 258"/>
                  <a:gd name="T10" fmla="*/ 0 w 64"/>
                  <a:gd name="T11" fmla="*/ 244 h 258"/>
                  <a:gd name="T12" fmla="*/ 17 w 64"/>
                  <a:gd name="T13" fmla="*/ 244 h 258"/>
                  <a:gd name="T14" fmla="*/ 8 w 64"/>
                  <a:gd name="T15" fmla="*/ 9 h 258"/>
                  <a:gd name="T16" fmla="*/ 17 w 64"/>
                  <a:gd name="T17" fmla="*/ 0 h 258"/>
                  <a:gd name="T18" fmla="*/ 64 w 64"/>
                  <a:gd name="T19" fmla="*/ 0 h 258"/>
                  <a:gd name="T20" fmla="*/ 64 w 64"/>
                  <a:gd name="T21" fmla="*/ 13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258"/>
                  <a:gd name="T35" fmla="*/ 64 w 64"/>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258">
                    <a:moveTo>
                      <a:pt x="64" y="13"/>
                    </a:moveTo>
                    <a:lnTo>
                      <a:pt x="21" y="13"/>
                    </a:lnTo>
                    <a:lnTo>
                      <a:pt x="30" y="253"/>
                    </a:lnTo>
                    <a:lnTo>
                      <a:pt x="26" y="258"/>
                    </a:lnTo>
                    <a:lnTo>
                      <a:pt x="0" y="258"/>
                    </a:lnTo>
                    <a:lnTo>
                      <a:pt x="0" y="244"/>
                    </a:lnTo>
                    <a:lnTo>
                      <a:pt x="17" y="244"/>
                    </a:lnTo>
                    <a:lnTo>
                      <a:pt x="8" y="9"/>
                    </a:lnTo>
                    <a:lnTo>
                      <a:pt x="17" y="0"/>
                    </a:lnTo>
                    <a:lnTo>
                      <a:pt x="64" y="0"/>
                    </a:lnTo>
                    <a:lnTo>
                      <a:pt x="64" y="13"/>
                    </a:lnTo>
                    <a:close/>
                  </a:path>
                </a:pathLst>
              </a:custGeom>
              <a:solidFill>
                <a:srgbClr val="000000"/>
              </a:solidFill>
              <a:ln w="9525">
                <a:noFill/>
                <a:round/>
                <a:headEnd/>
                <a:tailEnd/>
              </a:ln>
            </p:spPr>
            <p:txBody>
              <a:bodyPr/>
              <a:lstStyle/>
              <a:p>
                <a:endParaRPr lang="en-US" dirty="0"/>
              </a:p>
            </p:txBody>
          </p:sp>
          <p:sp>
            <p:nvSpPr>
              <p:cNvPr id="6357" name="Freeform 394"/>
              <p:cNvSpPr>
                <a:spLocks noChangeAspect="1"/>
              </p:cNvSpPr>
              <p:nvPr/>
            </p:nvSpPr>
            <p:spPr bwMode="auto">
              <a:xfrm>
                <a:off x="3192" y="1971"/>
                <a:ext cx="39" cy="94"/>
              </a:xfrm>
              <a:custGeom>
                <a:avLst/>
                <a:gdLst>
                  <a:gd name="T0" fmla="*/ 0 w 39"/>
                  <a:gd name="T1" fmla="*/ 0 h 94"/>
                  <a:gd name="T2" fmla="*/ 30 w 39"/>
                  <a:gd name="T3" fmla="*/ 0 h 94"/>
                  <a:gd name="T4" fmla="*/ 35 w 39"/>
                  <a:gd name="T5" fmla="*/ 5 h 94"/>
                  <a:gd name="T6" fmla="*/ 39 w 39"/>
                  <a:gd name="T7" fmla="*/ 94 h 94"/>
                  <a:gd name="T8" fmla="*/ 26 w 39"/>
                  <a:gd name="T9" fmla="*/ 94 h 94"/>
                  <a:gd name="T10" fmla="*/ 22 w 39"/>
                  <a:gd name="T11" fmla="*/ 14 h 94"/>
                  <a:gd name="T12" fmla="*/ 0 w 39"/>
                  <a:gd name="T13" fmla="*/ 14 h 94"/>
                  <a:gd name="T14" fmla="*/ 0 w 39"/>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94"/>
                  <a:gd name="T26" fmla="*/ 39 w 39"/>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94">
                    <a:moveTo>
                      <a:pt x="0" y="0"/>
                    </a:moveTo>
                    <a:lnTo>
                      <a:pt x="30" y="0"/>
                    </a:lnTo>
                    <a:lnTo>
                      <a:pt x="35" y="5"/>
                    </a:lnTo>
                    <a:lnTo>
                      <a:pt x="39" y="94"/>
                    </a:lnTo>
                    <a:lnTo>
                      <a:pt x="26" y="94"/>
                    </a:lnTo>
                    <a:lnTo>
                      <a:pt x="22" y="14"/>
                    </a:lnTo>
                    <a:lnTo>
                      <a:pt x="0" y="14"/>
                    </a:lnTo>
                    <a:lnTo>
                      <a:pt x="0" y="0"/>
                    </a:lnTo>
                    <a:close/>
                  </a:path>
                </a:pathLst>
              </a:custGeom>
              <a:solidFill>
                <a:srgbClr val="000000"/>
              </a:solidFill>
              <a:ln w="9525">
                <a:noFill/>
                <a:round/>
                <a:headEnd/>
                <a:tailEnd/>
              </a:ln>
            </p:spPr>
            <p:txBody>
              <a:bodyPr/>
              <a:lstStyle/>
              <a:p>
                <a:endParaRPr lang="en-US" dirty="0"/>
              </a:p>
            </p:txBody>
          </p:sp>
          <p:sp>
            <p:nvSpPr>
              <p:cNvPr id="6358" name="Freeform 395"/>
              <p:cNvSpPr>
                <a:spLocks noChangeAspect="1"/>
              </p:cNvSpPr>
              <p:nvPr/>
            </p:nvSpPr>
            <p:spPr bwMode="auto">
              <a:xfrm>
                <a:off x="3188" y="2105"/>
                <a:ext cx="47" cy="89"/>
              </a:xfrm>
              <a:custGeom>
                <a:avLst/>
                <a:gdLst>
                  <a:gd name="T0" fmla="*/ 47 w 47"/>
                  <a:gd name="T1" fmla="*/ 13 h 89"/>
                  <a:gd name="T2" fmla="*/ 13 w 47"/>
                  <a:gd name="T3" fmla="*/ 13 h 89"/>
                  <a:gd name="T4" fmla="*/ 17 w 47"/>
                  <a:gd name="T5" fmla="*/ 89 h 89"/>
                  <a:gd name="T6" fmla="*/ 4 w 47"/>
                  <a:gd name="T7" fmla="*/ 89 h 89"/>
                  <a:gd name="T8" fmla="*/ 0 w 47"/>
                  <a:gd name="T9" fmla="*/ 9 h 89"/>
                  <a:gd name="T10" fmla="*/ 8 w 47"/>
                  <a:gd name="T11" fmla="*/ 0 h 89"/>
                  <a:gd name="T12" fmla="*/ 47 w 47"/>
                  <a:gd name="T13" fmla="*/ 0 h 89"/>
                  <a:gd name="T14" fmla="*/ 47 w 47"/>
                  <a:gd name="T15" fmla="*/ 13 h 89"/>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89"/>
                  <a:gd name="T26" fmla="*/ 47 w 47"/>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89">
                    <a:moveTo>
                      <a:pt x="47" y="13"/>
                    </a:moveTo>
                    <a:lnTo>
                      <a:pt x="13" y="13"/>
                    </a:lnTo>
                    <a:lnTo>
                      <a:pt x="17" y="89"/>
                    </a:lnTo>
                    <a:lnTo>
                      <a:pt x="4" y="89"/>
                    </a:lnTo>
                    <a:lnTo>
                      <a:pt x="0" y="9"/>
                    </a:lnTo>
                    <a:lnTo>
                      <a:pt x="8" y="0"/>
                    </a:lnTo>
                    <a:lnTo>
                      <a:pt x="47" y="0"/>
                    </a:lnTo>
                    <a:lnTo>
                      <a:pt x="47" y="13"/>
                    </a:lnTo>
                    <a:close/>
                  </a:path>
                </a:pathLst>
              </a:custGeom>
              <a:solidFill>
                <a:srgbClr val="000000"/>
              </a:solidFill>
              <a:ln w="9525">
                <a:noFill/>
                <a:round/>
                <a:headEnd/>
                <a:tailEnd/>
              </a:ln>
            </p:spPr>
            <p:txBody>
              <a:bodyPr/>
              <a:lstStyle/>
              <a:p>
                <a:endParaRPr lang="en-US" dirty="0"/>
              </a:p>
            </p:txBody>
          </p:sp>
          <p:sp>
            <p:nvSpPr>
              <p:cNvPr id="6359" name="Freeform 396"/>
              <p:cNvSpPr>
                <a:spLocks noChangeAspect="1"/>
              </p:cNvSpPr>
              <p:nvPr/>
            </p:nvSpPr>
            <p:spPr bwMode="auto">
              <a:xfrm>
                <a:off x="3184" y="2269"/>
                <a:ext cx="68" cy="116"/>
              </a:xfrm>
              <a:custGeom>
                <a:avLst/>
                <a:gdLst>
                  <a:gd name="T0" fmla="*/ 68 w 68"/>
                  <a:gd name="T1" fmla="*/ 14 h 116"/>
                  <a:gd name="T2" fmla="*/ 12 w 68"/>
                  <a:gd name="T3" fmla="*/ 14 h 116"/>
                  <a:gd name="T4" fmla="*/ 17 w 68"/>
                  <a:gd name="T5" fmla="*/ 103 h 116"/>
                  <a:gd name="T6" fmla="*/ 43 w 68"/>
                  <a:gd name="T7" fmla="*/ 103 h 116"/>
                  <a:gd name="T8" fmla="*/ 43 w 68"/>
                  <a:gd name="T9" fmla="*/ 116 h 116"/>
                  <a:gd name="T10" fmla="*/ 12 w 68"/>
                  <a:gd name="T11" fmla="*/ 116 h 116"/>
                  <a:gd name="T12" fmla="*/ 4 w 68"/>
                  <a:gd name="T13" fmla="*/ 107 h 116"/>
                  <a:gd name="T14" fmla="*/ 0 w 68"/>
                  <a:gd name="T15" fmla="*/ 9 h 116"/>
                  <a:gd name="T16" fmla="*/ 8 w 68"/>
                  <a:gd name="T17" fmla="*/ 0 h 116"/>
                  <a:gd name="T18" fmla="*/ 68 w 68"/>
                  <a:gd name="T19" fmla="*/ 0 h 116"/>
                  <a:gd name="T20" fmla="*/ 68 w 68"/>
                  <a:gd name="T21" fmla="*/ 14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8"/>
                  <a:gd name="T34" fmla="*/ 0 h 116"/>
                  <a:gd name="T35" fmla="*/ 68 w 68"/>
                  <a:gd name="T36" fmla="*/ 116 h 1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8" h="116">
                    <a:moveTo>
                      <a:pt x="68" y="14"/>
                    </a:moveTo>
                    <a:lnTo>
                      <a:pt x="12" y="14"/>
                    </a:lnTo>
                    <a:lnTo>
                      <a:pt x="17" y="103"/>
                    </a:lnTo>
                    <a:lnTo>
                      <a:pt x="43" y="103"/>
                    </a:lnTo>
                    <a:lnTo>
                      <a:pt x="43" y="116"/>
                    </a:lnTo>
                    <a:lnTo>
                      <a:pt x="12" y="116"/>
                    </a:lnTo>
                    <a:lnTo>
                      <a:pt x="4" y="107"/>
                    </a:lnTo>
                    <a:lnTo>
                      <a:pt x="0" y="9"/>
                    </a:lnTo>
                    <a:lnTo>
                      <a:pt x="8" y="0"/>
                    </a:lnTo>
                    <a:lnTo>
                      <a:pt x="68" y="0"/>
                    </a:lnTo>
                    <a:lnTo>
                      <a:pt x="68" y="14"/>
                    </a:lnTo>
                    <a:close/>
                  </a:path>
                </a:pathLst>
              </a:custGeom>
              <a:solidFill>
                <a:srgbClr val="000000"/>
              </a:solidFill>
              <a:ln w="9525">
                <a:noFill/>
                <a:round/>
                <a:headEnd/>
                <a:tailEnd/>
              </a:ln>
            </p:spPr>
            <p:txBody>
              <a:bodyPr/>
              <a:lstStyle/>
              <a:p>
                <a:endParaRPr lang="en-US" dirty="0"/>
              </a:p>
            </p:txBody>
          </p:sp>
          <p:sp>
            <p:nvSpPr>
              <p:cNvPr id="6360" name="Freeform 397"/>
              <p:cNvSpPr>
                <a:spLocks noChangeAspect="1"/>
              </p:cNvSpPr>
              <p:nvPr/>
            </p:nvSpPr>
            <p:spPr bwMode="auto">
              <a:xfrm>
                <a:off x="3166" y="2394"/>
                <a:ext cx="30" cy="31"/>
              </a:xfrm>
              <a:custGeom>
                <a:avLst/>
                <a:gdLst>
                  <a:gd name="T0" fmla="*/ 9 w 30"/>
                  <a:gd name="T1" fmla="*/ 0 h 31"/>
                  <a:gd name="T2" fmla="*/ 18 w 30"/>
                  <a:gd name="T3" fmla="*/ 9 h 31"/>
                  <a:gd name="T4" fmla="*/ 18 w 30"/>
                  <a:gd name="T5" fmla="*/ 13 h 31"/>
                  <a:gd name="T6" fmla="*/ 18 w 30"/>
                  <a:gd name="T7" fmla="*/ 18 h 31"/>
                  <a:gd name="T8" fmla="*/ 30 w 30"/>
                  <a:gd name="T9" fmla="*/ 18 h 31"/>
                  <a:gd name="T10" fmla="*/ 30 w 30"/>
                  <a:gd name="T11" fmla="*/ 31 h 31"/>
                  <a:gd name="T12" fmla="*/ 13 w 30"/>
                  <a:gd name="T13" fmla="*/ 31 h 31"/>
                  <a:gd name="T14" fmla="*/ 5 w 30"/>
                  <a:gd name="T15" fmla="*/ 22 h 31"/>
                  <a:gd name="T16" fmla="*/ 5 w 30"/>
                  <a:gd name="T17" fmla="*/ 13 h 31"/>
                  <a:gd name="T18" fmla="*/ 0 w 30"/>
                  <a:gd name="T19" fmla="*/ 9 h 31"/>
                  <a:gd name="T20" fmla="*/ 9 w 30"/>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
                  <a:gd name="T34" fmla="*/ 0 h 31"/>
                  <a:gd name="T35" fmla="*/ 30 w 30"/>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 h="31">
                    <a:moveTo>
                      <a:pt x="9" y="0"/>
                    </a:moveTo>
                    <a:lnTo>
                      <a:pt x="18" y="9"/>
                    </a:lnTo>
                    <a:lnTo>
                      <a:pt x="18" y="13"/>
                    </a:lnTo>
                    <a:lnTo>
                      <a:pt x="18" y="18"/>
                    </a:lnTo>
                    <a:lnTo>
                      <a:pt x="30" y="18"/>
                    </a:lnTo>
                    <a:lnTo>
                      <a:pt x="30" y="31"/>
                    </a:lnTo>
                    <a:lnTo>
                      <a:pt x="13" y="31"/>
                    </a:lnTo>
                    <a:lnTo>
                      <a:pt x="5" y="22"/>
                    </a:lnTo>
                    <a:lnTo>
                      <a:pt x="5" y="13"/>
                    </a:lnTo>
                    <a:lnTo>
                      <a:pt x="0" y="9"/>
                    </a:lnTo>
                    <a:lnTo>
                      <a:pt x="9" y="0"/>
                    </a:lnTo>
                    <a:close/>
                  </a:path>
                </a:pathLst>
              </a:custGeom>
              <a:solidFill>
                <a:srgbClr val="000000"/>
              </a:solidFill>
              <a:ln w="9525">
                <a:noFill/>
                <a:round/>
                <a:headEnd/>
                <a:tailEnd/>
              </a:ln>
            </p:spPr>
            <p:txBody>
              <a:bodyPr/>
              <a:lstStyle/>
              <a:p>
                <a:endParaRPr lang="en-US" dirty="0"/>
              </a:p>
            </p:txBody>
          </p:sp>
          <p:sp>
            <p:nvSpPr>
              <p:cNvPr id="6361" name="Freeform 398"/>
              <p:cNvSpPr>
                <a:spLocks noChangeAspect="1"/>
              </p:cNvSpPr>
              <p:nvPr/>
            </p:nvSpPr>
            <p:spPr bwMode="auto">
              <a:xfrm>
                <a:off x="3166" y="2216"/>
                <a:ext cx="39" cy="31"/>
              </a:xfrm>
              <a:custGeom>
                <a:avLst/>
                <a:gdLst>
                  <a:gd name="T0" fmla="*/ 9 w 39"/>
                  <a:gd name="T1" fmla="*/ 0 h 31"/>
                  <a:gd name="T2" fmla="*/ 35 w 39"/>
                  <a:gd name="T3" fmla="*/ 0 h 31"/>
                  <a:gd name="T4" fmla="*/ 39 w 39"/>
                  <a:gd name="T5" fmla="*/ 4 h 31"/>
                  <a:gd name="T6" fmla="*/ 39 w 39"/>
                  <a:gd name="T7" fmla="*/ 18 h 31"/>
                  <a:gd name="T8" fmla="*/ 35 w 39"/>
                  <a:gd name="T9" fmla="*/ 22 h 31"/>
                  <a:gd name="T10" fmla="*/ 13 w 39"/>
                  <a:gd name="T11" fmla="*/ 22 h 31"/>
                  <a:gd name="T12" fmla="*/ 13 w 39"/>
                  <a:gd name="T13" fmla="*/ 31 h 31"/>
                  <a:gd name="T14" fmla="*/ 0 w 39"/>
                  <a:gd name="T15" fmla="*/ 31 h 31"/>
                  <a:gd name="T16" fmla="*/ 0 w 39"/>
                  <a:gd name="T17" fmla="*/ 18 h 31"/>
                  <a:gd name="T18" fmla="*/ 9 w 39"/>
                  <a:gd name="T19" fmla="*/ 9 h 31"/>
                  <a:gd name="T20" fmla="*/ 26 w 39"/>
                  <a:gd name="T21" fmla="*/ 9 h 31"/>
                  <a:gd name="T22" fmla="*/ 26 w 39"/>
                  <a:gd name="T23" fmla="*/ 13 h 31"/>
                  <a:gd name="T24" fmla="*/ 9 w 39"/>
                  <a:gd name="T25" fmla="*/ 13 h 31"/>
                  <a:gd name="T26" fmla="*/ 9 w 39"/>
                  <a:gd name="T27" fmla="*/ 0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9"/>
                  <a:gd name="T43" fmla="*/ 0 h 31"/>
                  <a:gd name="T44" fmla="*/ 39 w 39"/>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9" h="31">
                    <a:moveTo>
                      <a:pt x="9" y="0"/>
                    </a:moveTo>
                    <a:lnTo>
                      <a:pt x="35" y="0"/>
                    </a:lnTo>
                    <a:lnTo>
                      <a:pt x="39" y="4"/>
                    </a:lnTo>
                    <a:lnTo>
                      <a:pt x="39" y="18"/>
                    </a:lnTo>
                    <a:lnTo>
                      <a:pt x="35" y="22"/>
                    </a:lnTo>
                    <a:lnTo>
                      <a:pt x="13" y="22"/>
                    </a:lnTo>
                    <a:lnTo>
                      <a:pt x="13" y="31"/>
                    </a:lnTo>
                    <a:lnTo>
                      <a:pt x="0" y="31"/>
                    </a:lnTo>
                    <a:lnTo>
                      <a:pt x="0" y="18"/>
                    </a:lnTo>
                    <a:lnTo>
                      <a:pt x="9" y="9"/>
                    </a:lnTo>
                    <a:lnTo>
                      <a:pt x="26" y="9"/>
                    </a:lnTo>
                    <a:lnTo>
                      <a:pt x="26" y="13"/>
                    </a:lnTo>
                    <a:lnTo>
                      <a:pt x="9" y="13"/>
                    </a:lnTo>
                    <a:lnTo>
                      <a:pt x="9" y="0"/>
                    </a:lnTo>
                    <a:close/>
                  </a:path>
                </a:pathLst>
              </a:custGeom>
              <a:solidFill>
                <a:srgbClr val="000000"/>
              </a:solidFill>
              <a:ln w="9525">
                <a:noFill/>
                <a:round/>
                <a:headEnd/>
                <a:tailEnd/>
              </a:ln>
            </p:spPr>
            <p:txBody>
              <a:bodyPr/>
              <a:lstStyle/>
              <a:p>
                <a:endParaRPr lang="en-US" dirty="0"/>
              </a:p>
            </p:txBody>
          </p:sp>
          <p:sp>
            <p:nvSpPr>
              <p:cNvPr id="6362" name="Freeform 399"/>
              <p:cNvSpPr>
                <a:spLocks noChangeAspect="1"/>
              </p:cNvSpPr>
              <p:nvPr/>
            </p:nvSpPr>
            <p:spPr bwMode="auto">
              <a:xfrm>
                <a:off x="3166" y="2238"/>
                <a:ext cx="82" cy="18"/>
              </a:xfrm>
              <a:custGeom>
                <a:avLst/>
                <a:gdLst>
                  <a:gd name="T0" fmla="*/ 9 w 82"/>
                  <a:gd name="T1" fmla="*/ 5 h 18"/>
                  <a:gd name="T2" fmla="*/ 82 w 82"/>
                  <a:gd name="T3" fmla="*/ 0 h 18"/>
                  <a:gd name="T4" fmla="*/ 82 w 82"/>
                  <a:gd name="T5" fmla="*/ 14 h 18"/>
                  <a:gd name="T6" fmla="*/ 9 w 82"/>
                  <a:gd name="T7" fmla="*/ 18 h 18"/>
                  <a:gd name="T8" fmla="*/ 0 w 82"/>
                  <a:gd name="T9" fmla="*/ 9 h 18"/>
                  <a:gd name="T10" fmla="*/ 9 w 82"/>
                  <a:gd name="T11" fmla="*/ 5 h 18"/>
                  <a:gd name="T12" fmla="*/ 0 60000 65536"/>
                  <a:gd name="T13" fmla="*/ 0 60000 65536"/>
                  <a:gd name="T14" fmla="*/ 0 60000 65536"/>
                  <a:gd name="T15" fmla="*/ 0 60000 65536"/>
                  <a:gd name="T16" fmla="*/ 0 60000 65536"/>
                  <a:gd name="T17" fmla="*/ 0 60000 65536"/>
                  <a:gd name="T18" fmla="*/ 0 w 82"/>
                  <a:gd name="T19" fmla="*/ 0 h 18"/>
                  <a:gd name="T20" fmla="*/ 82 w 82"/>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82" h="18">
                    <a:moveTo>
                      <a:pt x="9" y="5"/>
                    </a:moveTo>
                    <a:lnTo>
                      <a:pt x="82" y="0"/>
                    </a:lnTo>
                    <a:lnTo>
                      <a:pt x="82" y="14"/>
                    </a:lnTo>
                    <a:lnTo>
                      <a:pt x="9" y="18"/>
                    </a:lnTo>
                    <a:lnTo>
                      <a:pt x="0" y="9"/>
                    </a:lnTo>
                    <a:lnTo>
                      <a:pt x="9" y="5"/>
                    </a:lnTo>
                    <a:close/>
                  </a:path>
                </a:pathLst>
              </a:custGeom>
              <a:solidFill>
                <a:srgbClr val="000000"/>
              </a:solidFill>
              <a:ln w="9525">
                <a:noFill/>
                <a:round/>
                <a:headEnd/>
                <a:tailEnd/>
              </a:ln>
            </p:spPr>
            <p:txBody>
              <a:bodyPr/>
              <a:lstStyle/>
              <a:p>
                <a:endParaRPr lang="en-US" dirty="0"/>
              </a:p>
            </p:txBody>
          </p:sp>
          <p:sp>
            <p:nvSpPr>
              <p:cNvPr id="6363" name="Freeform 400"/>
              <p:cNvSpPr>
                <a:spLocks noChangeAspect="1"/>
              </p:cNvSpPr>
              <p:nvPr/>
            </p:nvSpPr>
            <p:spPr bwMode="auto">
              <a:xfrm>
                <a:off x="3248" y="2154"/>
                <a:ext cx="47" cy="182"/>
              </a:xfrm>
              <a:custGeom>
                <a:avLst/>
                <a:gdLst>
                  <a:gd name="T0" fmla="*/ 0 w 47"/>
                  <a:gd name="T1" fmla="*/ 0 h 182"/>
                  <a:gd name="T2" fmla="*/ 34 w 47"/>
                  <a:gd name="T3" fmla="*/ 0 h 182"/>
                  <a:gd name="T4" fmla="*/ 39 w 47"/>
                  <a:gd name="T5" fmla="*/ 4 h 182"/>
                  <a:gd name="T6" fmla="*/ 47 w 47"/>
                  <a:gd name="T7" fmla="*/ 178 h 182"/>
                  <a:gd name="T8" fmla="*/ 43 w 47"/>
                  <a:gd name="T9" fmla="*/ 182 h 182"/>
                  <a:gd name="T10" fmla="*/ 13 w 47"/>
                  <a:gd name="T11" fmla="*/ 182 h 182"/>
                  <a:gd name="T12" fmla="*/ 13 w 47"/>
                  <a:gd name="T13" fmla="*/ 169 h 182"/>
                  <a:gd name="T14" fmla="*/ 34 w 47"/>
                  <a:gd name="T15" fmla="*/ 169 h 182"/>
                  <a:gd name="T16" fmla="*/ 26 w 47"/>
                  <a:gd name="T17" fmla="*/ 13 h 182"/>
                  <a:gd name="T18" fmla="*/ 0 w 47"/>
                  <a:gd name="T19" fmla="*/ 13 h 182"/>
                  <a:gd name="T20" fmla="*/ 0 w 47"/>
                  <a:gd name="T21" fmla="*/ 0 h 18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
                  <a:gd name="T34" fmla="*/ 0 h 182"/>
                  <a:gd name="T35" fmla="*/ 47 w 47"/>
                  <a:gd name="T36" fmla="*/ 182 h 18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 h="182">
                    <a:moveTo>
                      <a:pt x="0" y="0"/>
                    </a:moveTo>
                    <a:lnTo>
                      <a:pt x="34" y="0"/>
                    </a:lnTo>
                    <a:lnTo>
                      <a:pt x="39" y="4"/>
                    </a:lnTo>
                    <a:lnTo>
                      <a:pt x="47" y="178"/>
                    </a:lnTo>
                    <a:lnTo>
                      <a:pt x="43" y="182"/>
                    </a:lnTo>
                    <a:lnTo>
                      <a:pt x="13" y="182"/>
                    </a:lnTo>
                    <a:lnTo>
                      <a:pt x="13" y="169"/>
                    </a:lnTo>
                    <a:lnTo>
                      <a:pt x="34" y="169"/>
                    </a:lnTo>
                    <a:lnTo>
                      <a:pt x="26" y="13"/>
                    </a:lnTo>
                    <a:lnTo>
                      <a:pt x="0" y="13"/>
                    </a:lnTo>
                    <a:lnTo>
                      <a:pt x="0" y="0"/>
                    </a:lnTo>
                    <a:close/>
                  </a:path>
                </a:pathLst>
              </a:custGeom>
              <a:solidFill>
                <a:srgbClr val="000000"/>
              </a:solidFill>
              <a:ln w="9525">
                <a:noFill/>
                <a:round/>
                <a:headEnd/>
                <a:tailEnd/>
              </a:ln>
            </p:spPr>
            <p:txBody>
              <a:bodyPr/>
              <a:lstStyle/>
              <a:p>
                <a:endParaRPr lang="en-US" dirty="0"/>
              </a:p>
            </p:txBody>
          </p:sp>
          <p:sp>
            <p:nvSpPr>
              <p:cNvPr id="6364" name="Freeform 401"/>
              <p:cNvSpPr>
                <a:spLocks noChangeAspect="1"/>
              </p:cNvSpPr>
              <p:nvPr/>
            </p:nvSpPr>
            <p:spPr bwMode="auto">
              <a:xfrm>
                <a:off x="3201" y="1896"/>
                <a:ext cx="51" cy="66"/>
              </a:xfrm>
              <a:custGeom>
                <a:avLst/>
                <a:gdLst>
                  <a:gd name="T0" fmla="*/ 0 w 51"/>
                  <a:gd name="T1" fmla="*/ 0 h 66"/>
                  <a:gd name="T2" fmla="*/ 47 w 51"/>
                  <a:gd name="T3" fmla="*/ 0 h 66"/>
                  <a:gd name="T4" fmla="*/ 51 w 51"/>
                  <a:gd name="T5" fmla="*/ 4 h 66"/>
                  <a:gd name="T6" fmla="*/ 51 w 51"/>
                  <a:gd name="T7" fmla="*/ 66 h 66"/>
                  <a:gd name="T8" fmla="*/ 38 w 51"/>
                  <a:gd name="T9" fmla="*/ 66 h 66"/>
                  <a:gd name="T10" fmla="*/ 38 w 51"/>
                  <a:gd name="T11" fmla="*/ 13 h 66"/>
                  <a:gd name="T12" fmla="*/ 0 w 51"/>
                  <a:gd name="T13" fmla="*/ 13 h 66"/>
                  <a:gd name="T14" fmla="*/ 0 w 51"/>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66"/>
                  <a:gd name="T26" fmla="*/ 51 w 51"/>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66">
                    <a:moveTo>
                      <a:pt x="0" y="0"/>
                    </a:moveTo>
                    <a:lnTo>
                      <a:pt x="47" y="0"/>
                    </a:lnTo>
                    <a:lnTo>
                      <a:pt x="51" y="4"/>
                    </a:lnTo>
                    <a:lnTo>
                      <a:pt x="51" y="66"/>
                    </a:lnTo>
                    <a:lnTo>
                      <a:pt x="38" y="66"/>
                    </a:lnTo>
                    <a:lnTo>
                      <a:pt x="38" y="13"/>
                    </a:lnTo>
                    <a:lnTo>
                      <a:pt x="0" y="13"/>
                    </a:lnTo>
                    <a:lnTo>
                      <a:pt x="0" y="0"/>
                    </a:lnTo>
                    <a:close/>
                  </a:path>
                </a:pathLst>
              </a:custGeom>
              <a:solidFill>
                <a:srgbClr val="000000"/>
              </a:solidFill>
              <a:ln w="9525">
                <a:noFill/>
                <a:round/>
                <a:headEnd/>
                <a:tailEnd/>
              </a:ln>
            </p:spPr>
            <p:txBody>
              <a:bodyPr/>
              <a:lstStyle/>
              <a:p>
                <a:endParaRPr lang="en-US" dirty="0"/>
              </a:p>
            </p:txBody>
          </p:sp>
          <p:sp>
            <p:nvSpPr>
              <p:cNvPr id="6365" name="Freeform 402"/>
              <p:cNvSpPr>
                <a:spLocks noChangeAspect="1"/>
              </p:cNvSpPr>
              <p:nvPr/>
            </p:nvSpPr>
            <p:spPr bwMode="auto">
              <a:xfrm>
                <a:off x="3252" y="1953"/>
                <a:ext cx="35" cy="183"/>
              </a:xfrm>
              <a:custGeom>
                <a:avLst/>
                <a:gdLst>
                  <a:gd name="T0" fmla="*/ 35 w 35"/>
                  <a:gd name="T1" fmla="*/ 14 h 183"/>
                  <a:gd name="T2" fmla="*/ 13 w 35"/>
                  <a:gd name="T3" fmla="*/ 14 h 183"/>
                  <a:gd name="T4" fmla="*/ 18 w 35"/>
                  <a:gd name="T5" fmla="*/ 183 h 183"/>
                  <a:gd name="T6" fmla="*/ 5 w 35"/>
                  <a:gd name="T7" fmla="*/ 183 h 183"/>
                  <a:gd name="T8" fmla="*/ 0 w 35"/>
                  <a:gd name="T9" fmla="*/ 9 h 183"/>
                  <a:gd name="T10" fmla="*/ 9 w 35"/>
                  <a:gd name="T11" fmla="*/ 0 h 183"/>
                  <a:gd name="T12" fmla="*/ 35 w 35"/>
                  <a:gd name="T13" fmla="*/ 0 h 183"/>
                  <a:gd name="T14" fmla="*/ 35 w 35"/>
                  <a:gd name="T15" fmla="*/ 14 h 183"/>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83"/>
                  <a:gd name="T26" fmla="*/ 35 w 35"/>
                  <a:gd name="T27" fmla="*/ 183 h 18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83">
                    <a:moveTo>
                      <a:pt x="35" y="14"/>
                    </a:moveTo>
                    <a:lnTo>
                      <a:pt x="13" y="14"/>
                    </a:lnTo>
                    <a:lnTo>
                      <a:pt x="18" y="183"/>
                    </a:lnTo>
                    <a:lnTo>
                      <a:pt x="5" y="183"/>
                    </a:lnTo>
                    <a:lnTo>
                      <a:pt x="0" y="9"/>
                    </a:lnTo>
                    <a:lnTo>
                      <a:pt x="9" y="0"/>
                    </a:lnTo>
                    <a:lnTo>
                      <a:pt x="35" y="0"/>
                    </a:lnTo>
                    <a:lnTo>
                      <a:pt x="35" y="14"/>
                    </a:lnTo>
                    <a:close/>
                  </a:path>
                </a:pathLst>
              </a:custGeom>
              <a:solidFill>
                <a:srgbClr val="000000"/>
              </a:solidFill>
              <a:ln w="9525">
                <a:noFill/>
                <a:round/>
                <a:headEnd/>
                <a:tailEnd/>
              </a:ln>
            </p:spPr>
            <p:txBody>
              <a:bodyPr/>
              <a:lstStyle/>
              <a:p>
                <a:endParaRPr lang="en-US" dirty="0"/>
              </a:p>
            </p:txBody>
          </p:sp>
          <p:sp>
            <p:nvSpPr>
              <p:cNvPr id="6366" name="Freeform 403"/>
              <p:cNvSpPr>
                <a:spLocks noChangeAspect="1"/>
              </p:cNvSpPr>
              <p:nvPr/>
            </p:nvSpPr>
            <p:spPr bwMode="auto">
              <a:xfrm>
                <a:off x="3248" y="2354"/>
                <a:ext cx="34" cy="160"/>
              </a:xfrm>
              <a:custGeom>
                <a:avLst/>
                <a:gdLst>
                  <a:gd name="T0" fmla="*/ 30 w 34"/>
                  <a:gd name="T1" fmla="*/ 0 h 160"/>
                  <a:gd name="T2" fmla="*/ 34 w 34"/>
                  <a:gd name="T3" fmla="*/ 156 h 160"/>
                  <a:gd name="T4" fmla="*/ 30 w 34"/>
                  <a:gd name="T5" fmla="*/ 160 h 160"/>
                  <a:gd name="T6" fmla="*/ 0 w 34"/>
                  <a:gd name="T7" fmla="*/ 160 h 160"/>
                  <a:gd name="T8" fmla="*/ 0 w 34"/>
                  <a:gd name="T9" fmla="*/ 147 h 160"/>
                  <a:gd name="T10" fmla="*/ 22 w 34"/>
                  <a:gd name="T11" fmla="*/ 147 h 160"/>
                  <a:gd name="T12" fmla="*/ 17 w 34"/>
                  <a:gd name="T13" fmla="*/ 0 h 160"/>
                  <a:gd name="T14" fmla="*/ 30 w 34"/>
                  <a:gd name="T15" fmla="*/ 0 h 160"/>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60"/>
                  <a:gd name="T26" fmla="*/ 34 w 34"/>
                  <a:gd name="T27" fmla="*/ 160 h 1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60">
                    <a:moveTo>
                      <a:pt x="30" y="0"/>
                    </a:moveTo>
                    <a:lnTo>
                      <a:pt x="34" y="156"/>
                    </a:lnTo>
                    <a:lnTo>
                      <a:pt x="30" y="160"/>
                    </a:lnTo>
                    <a:lnTo>
                      <a:pt x="0" y="160"/>
                    </a:lnTo>
                    <a:lnTo>
                      <a:pt x="0" y="147"/>
                    </a:lnTo>
                    <a:lnTo>
                      <a:pt x="22" y="147"/>
                    </a:lnTo>
                    <a:lnTo>
                      <a:pt x="17" y="0"/>
                    </a:lnTo>
                    <a:lnTo>
                      <a:pt x="30" y="0"/>
                    </a:lnTo>
                    <a:close/>
                  </a:path>
                </a:pathLst>
              </a:custGeom>
              <a:solidFill>
                <a:srgbClr val="000000"/>
              </a:solidFill>
              <a:ln w="9525">
                <a:noFill/>
                <a:round/>
                <a:headEnd/>
                <a:tailEnd/>
              </a:ln>
            </p:spPr>
            <p:txBody>
              <a:bodyPr/>
              <a:lstStyle/>
              <a:p>
                <a:endParaRPr lang="en-US" dirty="0"/>
              </a:p>
            </p:txBody>
          </p:sp>
          <p:sp>
            <p:nvSpPr>
              <p:cNvPr id="6367" name="Freeform 404"/>
              <p:cNvSpPr>
                <a:spLocks noChangeAspect="1"/>
              </p:cNvSpPr>
              <p:nvPr/>
            </p:nvSpPr>
            <p:spPr bwMode="auto">
              <a:xfrm>
                <a:off x="3201" y="2425"/>
                <a:ext cx="34" cy="142"/>
              </a:xfrm>
              <a:custGeom>
                <a:avLst/>
                <a:gdLst>
                  <a:gd name="T0" fmla="*/ 34 w 34"/>
                  <a:gd name="T1" fmla="*/ 13 h 142"/>
                  <a:gd name="T2" fmla="*/ 13 w 34"/>
                  <a:gd name="T3" fmla="*/ 13 h 142"/>
                  <a:gd name="T4" fmla="*/ 17 w 34"/>
                  <a:gd name="T5" fmla="*/ 142 h 142"/>
                  <a:gd name="T6" fmla="*/ 4 w 34"/>
                  <a:gd name="T7" fmla="*/ 142 h 142"/>
                  <a:gd name="T8" fmla="*/ 0 w 34"/>
                  <a:gd name="T9" fmla="*/ 9 h 142"/>
                  <a:gd name="T10" fmla="*/ 8 w 34"/>
                  <a:gd name="T11" fmla="*/ 0 h 142"/>
                  <a:gd name="T12" fmla="*/ 34 w 34"/>
                  <a:gd name="T13" fmla="*/ 0 h 142"/>
                  <a:gd name="T14" fmla="*/ 34 w 34"/>
                  <a:gd name="T15" fmla="*/ 13 h 14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42"/>
                  <a:gd name="T26" fmla="*/ 34 w 34"/>
                  <a:gd name="T27" fmla="*/ 142 h 1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42">
                    <a:moveTo>
                      <a:pt x="34" y="13"/>
                    </a:moveTo>
                    <a:lnTo>
                      <a:pt x="13" y="13"/>
                    </a:lnTo>
                    <a:lnTo>
                      <a:pt x="17" y="142"/>
                    </a:lnTo>
                    <a:lnTo>
                      <a:pt x="4" y="142"/>
                    </a:lnTo>
                    <a:lnTo>
                      <a:pt x="0" y="9"/>
                    </a:lnTo>
                    <a:lnTo>
                      <a:pt x="8" y="0"/>
                    </a:lnTo>
                    <a:lnTo>
                      <a:pt x="34" y="0"/>
                    </a:lnTo>
                    <a:lnTo>
                      <a:pt x="34" y="13"/>
                    </a:lnTo>
                    <a:close/>
                  </a:path>
                </a:pathLst>
              </a:custGeom>
              <a:solidFill>
                <a:srgbClr val="000000"/>
              </a:solidFill>
              <a:ln w="9525">
                <a:noFill/>
                <a:round/>
                <a:headEnd/>
                <a:tailEnd/>
              </a:ln>
            </p:spPr>
            <p:txBody>
              <a:bodyPr/>
              <a:lstStyle/>
              <a:p>
                <a:endParaRPr lang="en-US" dirty="0"/>
              </a:p>
            </p:txBody>
          </p:sp>
          <p:sp>
            <p:nvSpPr>
              <p:cNvPr id="6368" name="Freeform 405"/>
              <p:cNvSpPr>
                <a:spLocks noChangeAspect="1"/>
              </p:cNvSpPr>
              <p:nvPr/>
            </p:nvSpPr>
            <p:spPr bwMode="auto">
              <a:xfrm>
                <a:off x="2706" y="1953"/>
                <a:ext cx="52" cy="72"/>
              </a:xfrm>
              <a:custGeom>
                <a:avLst/>
                <a:gdLst>
                  <a:gd name="T0" fmla="*/ 0 w 52"/>
                  <a:gd name="T1" fmla="*/ 0 h 72"/>
                  <a:gd name="T2" fmla="*/ 47 w 52"/>
                  <a:gd name="T3" fmla="*/ 0 h 72"/>
                  <a:gd name="T4" fmla="*/ 52 w 52"/>
                  <a:gd name="T5" fmla="*/ 5 h 72"/>
                  <a:gd name="T6" fmla="*/ 52 w 52"/>
                  <a:gd name="T7" fmla="*/ 72 h 72"/>
                  <a:gd name="T8" fmla="*/ 39 w 52"/>
                  <a:gd name="T9" fmla="*/ 72 h 72"/>
                  <a:gd name="T10" fmla="*/ 39 w 52"/>
                  <a:gd name="T11" fmla="*/ 14 h 72"/>
                  <a:gd name="T12" fmla="*/ 0 w 52"/>
                  <a:gd name="T13" fmla="*/ 14 h 72"/>
                  <a:gd name="T14" fmla="*/ 0 w 52"/>
                  <a:gd name="T15" fmla="*/ 0 h 72"/>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72"/>
                  <a:gd name="T26" fmla="*/ 52 w 52"/>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72">
                    <a:moveTo>
                      <a:pt x="0" y="0"/>
                    </a:moveTo>
                    <a:lnTo>
                      <a:pt x="47" y="0"/>
                    </a:lnTo>
                    <a:lnTo>
                      <a:pt x="52" y="5"/>
                    </a:lnTo>
                    <a:lnTo>
                      <a:pt x="52" y="72"/>
                    </a:lnTo>
                    <a:lnTo>
                      <a:pt x="39" y="72"/>
                    </a:lnTo>
                    <a:lnTo>
                      <a:pt x="39" y="14"/>
                    </a:lnTo>
                    <a:lnTo>
                      <a:pt x="0" y="14"/>
                    </a:lnTo>
                    <a:lnTo>
                      <a:pt x="0" y="0"/>
                    </a:lnTo>
                    <a:close/>
                  </a:path>
                </a:pathLst>
              </a:custGeom>
              <a:solidFill>
                <a:srgbClr val="000000"/>
              </a:solidFill>
              <a:ln w="9525">
                <a:noFill/>
                <a:round/>
                <a:headEnd/>
                <a:tailEnd/>
              </a:ln>
            </p:spPr>
            <p:txBody>
              <a:bodyPr/>
              <a:lstStyle/>
              <a:p>
                <a:endParaRPr lang="en-US" dirty="0"/>
              </a:p>
            </p:txBody>
          </p:sp>
          <p:sp>
            <p:nvSpPr>
              <p:cNvPr id="6369" name="Freeform 406"/>
              <p:cNvSpPr>
                <a:spLocks noChangeAspect="1"/>
              </p:cNvSpPr>
              <p:nvPr/>
            </p:nvSpPr>
            <p:spPr bwMode="auto">
              <a:xfrm>
                <a:off x="2667" y="2042"/>
                <a:ext cx="112" cy="183"/>
              </a:xfrm>
              <a:custGeom>
                <a:avLst/>
                <a:gdLst>
                  <a:gd name="T0" fmla="*/ 69 w 112"/>
                  <a:gd name="T1" fmla="*/ 0 h 183"/>
                  <a:gd name="T2" fmla="*/ 108 w 112"/>
                  <a:gd name="T3" fmla="*/ 0 h 183"/>
                  <a:gd name="T4" fmla="*/ 112 w 112"/>
                  <a:gd name="T5" fmla="*/ 5 h 183"/>
                  <a:gd name="T6" fmla="*/ 112 w 112"/>
                  <a:gd name="T7" fmla="*/ 27 h 183"/>
                  <a:gd name="T8" fmla="*/ 108 w 112"/>
                  <a:gd name="T9" fmla="*/ 32 h 183"/>
                  <a:gd name="T10" fmla="*/ 52 w 112"/>
                  <a:gd name="T11" fmla="*/ 27 h 183"/>
                  <a:gd name="T12" fmla="*/ 18 w 112"/>
                  <a:gd name="T13" fmla="*/ 27 h 183"/>
                  <a:gd name="T14" fmla="*/ 22 w 112"/>
                  <a:gd name="T15" fmla="*/ 134 h 183"/>
                  <a:gd name="T16" fmla="*/ 13 w 112"/>
                  <a:gd name="T17" fmla="*/ 170 h 183"/>
                  <a:gd name="T18" fmla="*/ 39 w 112"/>
                  <a:gd name="T19" fmla="*/ 170 h 183"/>
                  <a:gd name="T20" fmla="*/ 39 w 112"/>
                  <a:gd name="T21" fmla="*/ 183 h 183"/>
                  <a:gd name="T22" fmla="*/ 9 w 112"/>
                  <a:gd name="T23" fmla="*/ 183 h 183"/>
                  <a:gd name="T24" fmla="*/ 0 w 112"/>
                  <a:gd name="T25" fmla="*/ 174 h 183"/>
                  <a:gd name="T26" fmla="*/ 9 w 112"/>
                  <a:gd name="T27" fmla="*/ 134 h 183"/>
                  <a:gd name="T28" fmla="*/ 5 w 112"/>
                  <a:gd name="T29" fmla="*/ 23 h 183"/>
                  <a:gd name="T30" fmla="*/ 13 w 112"/>
                  <a:gd name="T31" fmla="*/ 14 h 183"/>
                  <a:gd name="T32" fmla="*/ 52 w 112"/>
                  <a:gd name="T33" fmla="*/ 14 h 183"/>
                  <a:gd name="T34" fmla="*/ 99 w 112"/>
                  <a:gd name="T35" fmla="*/ 18 h 183"/>
                  <a:gd name="T36" fmla="*/ 99 w 112"/>
                  <a:gd name="T37" fmla="*/ 14 h 183"/>
                  <a:gd name="T38" fmla="*/ 69 w 112"/>
                  <a:gd name="T39" fmla="*/ 14 h 183"/>
                  <a:gd name="T40" fmla="*/ 69 w 112"/>
                  <a:gd name="T41" fmla="*/ 0 h 1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2"/>
                  <a:gd name="T64" fmla="*/ 0 h 183"/>
                  <a:gd name="T65" fmla="*/ 112 w 112"/>
                  <a:gd name="T66" fmla="*/ 183 h 18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2" h="183">
                    <a:moveTo>
                      <a:pt x="69" y="0"/>
                    </a:moveTo>
                    <a:lnTo>
                      <a:pt x="108" y="0"/>
                    </a:lnTo>
                    <a:lnTo>
                      <a:pt x="112" y="5"/>
                    </a:lnTo>
                    <a:lnTo>
                      <a:pt x="112" y="27"/>
                    </a:lnTo>
                    <a:lnTo>
                      <a:pt x="108" y="32"/>
                    </a:lnTo>
                    <a:lnTo>
                      <a:pt x="52" y="27"/>
                    </a:lnTo>
                    <a:lnTo>
                      <a:pt x="18" y="27"/>
                    </a:lnTo>
                    <a:lnTo>
                      <a:pt x="22" y="134"/>
                    </a:lnTo>
                    <a:lnTo>
                      <a:pt x="13" y="170"/>
                    </a:lnTo>
                    <a:lnTo>
                      <a:pt x="39" y="170"/>
                    </a:lnTo>
                    <a:lnTo>
                      <a:pt x="39" y="183"/>
                    </a:lnTo>
                    <a:lnTo>
                      <a:pt x="9" y="183"/>
                    </a:lnTo>
                    <a:lnTo>
                      <a:pt x="0" y="174"/>
                    </a:lnTo>
                    <a:lnTo>
                      <a:pt x="9" y="134"/>
                    </a:lnTo>
                    <a:lnTo>
                      <a:pt x="5" y="23"/>
                    </a:lnTo>
                    <a:lnTo>
                      <a:pt x="13" y="14"/>
                    </a:lnTo>
                    <a:lnTo>
                      <a:pt x="52" y="14"/>
                    </a:lnTo>
                    <a:lnTo>
                      <a:pt x="99" y="18"/>
                    </a:lnTo>
                    <a:lnTo>
                      <a:pt x="99" y="14"/>
                    </a:lnTo>
                    <a:lnTo>
                      <a:pt x="69" y="14"/>
                    </a:lnTo>
                    <a:lnTo>
                      <a:pt x="69" y="0"/>
                    </a:lnTo>
                    <a:close/>
                  </a:path>
                </a:pathLst>
              </a:custGeom>
              <a:solidFill>
                <a:srgbClr val="000000"/>
              </a:solidFill>
              <a:ln w="9525">
                <a:noFill/>
                <a:round/>
                <a:headEnd/>
                <a:tailEnd/>
              </a:ln>
            </p:spPr>
            <p:txBody>
              <a:bodyPr/>
              <a:lstStyle/>
              <a:p>
                <a:endParaRPr lang="en-US" dirty="0"/>
              </a:p>
            </p:txBody>
          </p:sp>
          <p:sp>
            <p:nvSpPr>
              <p:cNvPr id="6370" name="Freeform 407"/>
              <p:cNvSpPr>
                <a:spLocks noChangeAspect="1"/>
              </p:cNvSpPr>
              <p:nvPr/>
            </p:nvSpPr>
            <p:spPr bwMode="auto">
              <a:xfrm>
                <a:off x="2706" y="2203"/>
                <a:ext cx="35" cy="22"/>
              </a:xfrm>
              <a:custGeom>
                <a:avLst/>
                <a:gdLst>
                  <a:gd name="T0" fmla="*/ 0 w 35"/>
                  <a:gd name="T1" fmla="*/ 9 h 22"/>
                  <a:gd name="T2" fmla="*/ 35 w 35"/>
                  <a:gd name="T3" fmla="*/ 0 h 22"/>
                  <a:gd name="T4" fmla="*/ 35 w 35"/>
                  <a:gd name="T5" fmla="*/ 13 h 22"/>
                  <a:gd name="T6" fmla="*/ 0 w 35"/>
                  <a:gd name="T7" fmla="*/ 22 h 22"/>
                  <a:gd name="T8" fmla="*/ 0 w 35"/>
                  <a:gd name="T9" fmla="*/ 9 h 22"/>
                  <a:gd name="T10" fmla="*/ 0 60000 65536"/>
                  <a:gd name="T11" fmla="*/ 0 60000 65536"/>
                  <a:gd name="T12" fmla="*/ 0 60000 65536"/>
                  <a:gd name="T13" fmla="*/ 0 60000 65536"/>
                  <a:gd name="T14" fmla="*/ 0 60000 65536"/>
                  <a:gd name="T15" fmla="*/ 0 w 35"/>
                  <a:gd name="T16" fmla="*/ 0 h 22"/>
                  <a:gd name="T17" fmla="*/ 35 w 35"/>
                  <a:gd name="T18" fmla="*/ 22 h 22"/>
                </a:gdLst>
                <a:ahLst/>
                <a:cxnLst>
                  <a:cxn ang="T10">
                    <a:pos x="T0" y="T1"/>
                  </a:cxn>
                  <a:cxn ang="T11">
                    <a:pos x="T2" y="T3"/>
                  </a:cxn>
                  <a:cxn ang="T12">
                    <a:pos x="T4" y="T5"/>
                  </a:cxn>
                  <a:cxn ang="T13">
                    <a:pos x="T6" y="T7"/>
                  </a:cxn>
                  <a:cxn ang="T14">
                    <a:pos x="T8" y="T9"/>
                  </a:cxn>
                </a:cxnLst>
                <a:rect l="T15" t="T16" r="T17" b="T18"/>
                <a:pathLst>
                  <a:path w="35" h="22">
                    <a:moveTo>
                      <a:pt x="0" y="9"/>
                    </a:moveTo>
                    <a:lnTo>
                      <a:pt x="35" y="0"/>
                    </a:lnTo>
                    <a:lnTo>
                      <a:pt x="35" y="13"/>
                    </a:lnTo>
                    <a:lnTo>
                      <a:pt x="0" y="22"/>
                    </a:lnTo>
                    <a:lnTo>
                      <a:pt x="0" y="9"/>
                    </a:lnTo>
                    <a:close/>
                  </a:path>
                </a:pathLst>
              </a:custGeom>
              <a:solidFill>
                <a:srgbClr val="000000"/>
              </a:solidFill>
              <a:ln w="9525">
                <a:noFill/>
                <a:round/>
                <a:headEnd/>
                <a:tailEnd/>
              </a:ln>
            </p:spPr>
            <p:txBody>
              <a:bodyPr/>
              <a:lstStyle/>
              <a:p>
                <a:endParaRPr lang="en-US" dirty="0"/>
              </a:p>
            </p:txBody>
          </p:sp>
          <p:sp>
            <p:nvSpPr>
              <p:cNvPr id="6371" name="Freeform 408"/>
              <p:cNvSpPr>
                <a:spLocks noChangeAspect="1"/>
              </p:cNvSpPr>
              <p:nvPr/>
            </p:nvSpPr>
            <p:spPr bwMode="auto">
              <a:xfrm>
                <a:off x="2676" y="2220"/>
                <a:ext cx="47" cy="18"/>
              </a:xfrm>
              <a:custGeom>
                <a:avLst/>
                <a:gdLst>
                  <a:gd name="T0" fmla="*/ 0 w 47"/>
                  <a:gd name="T1" fmla="*/ 5 h 18"/>
                  <a:gd name="T2" fmla="*/ 47 w 47"/>
                  <a:gd name="T3" fmla="*/ 0 h 18"/>
                  <a:gd name="T4" fmla="*/ 47 w 47"/>
                  <a:gd name="T5" fmla="*/ 14 h 18"/>
                  <a:gd name="T6" fmla="*/ 0 w 47"/>
                  <a:gd name="T7" fmla="*/ 18 h 18"/>
                  <a:gd name="T8" fmla="*/ 0 w 47"/>
                  <a:gd name="T9" fmla="*/ 5 h 18"/>
                  <a:gd name="T10" fmla="*/ 0 60000 65536"/>
                  <a:gd name="T11" fmla="*/ 0 60000 65536"/>
                  <a:gd name="T12" fmla="*/ 0 60000 65536"/>
                  <a:gd name="T13" fmla="*/ 0 60000 65536"/>
                  <a:gd name="T14" fmla="*/ 0 60000 65536"/>
                  <a:gd name="T15" fmla="*/ 0 w 47"/>
                  <a:gd name="T16" fmla="*/ 0 h 18"/>
                  <a:gd name="T17" fmla="*/ 47 w 47"/>
                  <a:gd name="T18" fmla="*/ 18 h 18"/>
                </a:gdLst>
                <a:ahLst/>
                <a:cxnLst>
                  <a:cxn ang="T10">
                    <a:pos x="T0" y="T1"/>
                  </a:cxn>
                  <a:cxn ang="T11">
                    <a:pos x="T2" y="T3"/>
                  </a:cxn>
                  <a:cxn ang="T12">
                    <a:pos x="T4" y="T5"/>
                  </a:cxn>
                  <a:cxn ang="T13">
                    <a:pos x="T6" y="T7"/>
                  </a:cxn>
                  <a:cxn ang="T14">
                    <a:pos x="T8" y="T9"/>
                  </a:cxn>
                </a:cxnLst>
                <a:rect l="T15" t="T16" r="T17" b="T18"/>
                <a:pathLst>
                  <a:path w="47" h="18">
                    <a:moveTo>
                      <a:pt x="0" y="5"/>
                    </a:moveTo>
                    <a:lnTo>
                      <a:pt x="47" y="0"/>
                    </a:lnTo>
                    <a:lnTo>
                      <a:pt x="47" y="14"/>
                    </a:lnTo>
                    <a:lnTo>
                      <a:pt x="0" y="18"/>
                    </a:lnTo>
                    <a:lnTo>
                      <a:pt x="0" y="5"/>
                    </a:lnTo>
                    <a:close/>
                  </a:path>
                </a:pathLst>
              </a:custGeom>
              <a:solidFill>
                <a:srgbClr val="000000"/>
              </a:solidFill>
              <a:ln w="9525">
                <a:noFill/>
                <a:round/>
                <a:headEnd/>
                <a:tailEnd/>
              </a:ln>
            </p:spPr>
            <p:txBody>
              <a:bodyPr/>
              <a:lstStyle/>
              <a:p>
                <a:endParaRPr lang="en-US" dirty="0"/>
              </a:p>
            </p:txBody>
          </p:sp>
          <p:sp>
            <p:nvSpPr>
              <p:cNvPr id="6372" name="Freeform 409"/>
              <p:cNvSpPr>
                <a:spLocks noChangeAspect="1"/>
              </p:cNvSpPr>
              <p:nvPr/>
            </p:nvSpPr>
            <p:spPr bwMode="auto">
              <a:xfrm>
                <a:off x="2667" y="2225"/>
                <a:ext cx="78" cy="133"/>
              </a:xfrm>
              <a:custGeom>
                <a:avLst/>
                <a:gdLst>
                  <a:gd name="T0" fmla="*/ 61 w 78"/>
                  <a:gd name="T1" fmla="*/ 0 h 133"/>
                  <a:gd name="T2" fmla="*/ 61 w 78"/>
                  <a:gd name="T3" fmla="*/ 18 h 133"/>
                  <a:gd name="T4" fmla="*/ 56 w 78"/>
                  <a:gd name="T5" fmla="*/ 22 h 133"/>
                  <a:gd name="T6" fmla="*/ 13 w 78"/>
                  <a:gd name="T7" fmla="*/ 22 h 133"/>
                  <a:gd name="T8" fmla="*/ 18 w 78"/>
                  <a:gd name="T9" fmla="*/ 120 h 133"/>
                  <a:gd name="T10" fmla="*/ 43 w 78"/>
                  <a:gd name="T11" fmla="*/ 120 h 133"/>
                  <a:gd name="T12" fmla="*/ 78 w 78"/>
                  <a:gd name="T13" fmla="*/ 116 h 133"/>
                  <a:gd name="T14" fmla="*/ 78 w 78"/>
                  <a:gd name="T15" fmla="*/ 129 h 133"/>
                  <a:gd name="T16" fmla="*/ 43 w 78"/>
                  <a:gd name="T17" fmla="*/ 133 h 133"/>
                  <a:gd name="T18" fmla="*/ 13 w 78"/>
                  <a:gd name="T19" fmla="*/ 133 h 133"/>
                  <a:gd name="T20" fmla="*/ 5 w 78"/>
                  <a:gd name="T21" fmla="*/ 124 h 133"/>
                  <a:gd name="T22" fmla="*/ 0 w 78"/>
                  <a:gd name="T23" fmla="*/ 18 h 133"/>
                  <a:gd name="T24" fmla="*/ 9 w 78"/>
                  <a:gd name="T25" fmla="*/ 9 h 133"/>
                  <a:gd name="T26" fmla="*/ 48 w 78"/>
                  <a:gd name="T27" fmla="*/ 9 h 133"/>
                  <a:gd name="T28" fmla="*/ 48 w 78"/>
                  <a:gd name="T29" fmla="*/ 0 h 133"/>
                  <a:gd name="T30" fmla="*/ 61 w 78"/>
                  <a:gd name="T31" fmla="*/ 0 h 1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8"/>
                  <a:gd name="T49" fmla="*/ 0 h 133"/>
                  <a:gd name="T50" fmla="*/ 78 w 78"/>
                  <a:gd name="T51" fmla="*/ 133 h 1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8" h="133">
                    <a:moveTo>
                      <a:pt x="61" y="0"/>
                    </a:moveTo>
                    <a:lnTo>
                      <a:pt x="61" y="18"/>
                    </a:lnTo>
                    <a:lnTo>
                      <a:pt x="56" y="22"/>
                    </a:lnTo>
                    <a:lnTo>
                      <a:pt x="13" y="22"/>
                    </a:lnTo>
                    <a:lnTo>
                      <a:pt x="18" y="120"/>
                    </a:lnTo>
                    <a:lnTo>
                      <a:pt x="43" y="120"/>
                    </a:lnTo>
                    <a:lnTo>
                      <a:pt x="78" y="116"/>
                    </a:lnTo>
                    <a:lnTo>
                      <a:pt x="78" y="129"/>
                    </a:lnTo>
                    <a:lnTo>
                      <a:pt x="43" y="133"/>
                    </a:lnTo>
                    <a:lnTo>
                      <a:pt x="13" y="133"/>
                    </a:lnTo>
                    <a:lnTo>
                      <a:pt x="5" y="124"/>
                    </a:lnTo>
                    <a:lnTo>
                      <a:pt x="0" y="18"/>
                    </a:lnTo>
                    <a:lnTo>
                      <a:pt x="9" y="9"/>
                    </a:lnTo>
                    <a:lnTo>
                      <a:pt x="48" y="9"/>
                    </a:lnTo>
                    <a:lnTo>
                      <a:pt x="48" y="0"/>
                    </a:lnTo>
                    <a:lnTo>
                      <a:pt x="61" y="0"/>
                    </a:lnTo>
                    <a:close/>
                  </a:path>
                </a:pathLst>
              </a:custGeom>
              <a:solidFill>
                <a:srgbClr val="000000"/>
              </a:solidFill>
              <a:ln w="9525">
                <a:noFill/>
                <a:round/>
                <a:headEnd/>
                <a:tailEnd/>
              </a:ln>
            </p:spPr>
            <p:txBody>
              <a:bodyPr/>
              <a:lstStyle/>
              <a:p>
                <a:endParaRPr lang="en-US" dirty="0"/>
              </a:p>
            </p:txBody>
          </p:sp>
          <p:sp>
            <p:nvSpPr>
              <p:cNvPr id="6373" name="Freeform 410"/>
              <p:cNvSpPr>
                <a:spLocks noChangeAspect="1"/>
              </p:cNvSpPr>
              <p:nvPr/>
            </p:nvSpPr>
            <p:spPr bwMode="auto">
              <a:xfrm>
                <a:off x="2719" y="2367"/>
                <a:ext cx="43" cy="116"/>
              </a:xfrm>
              <a:custGeom>
                <a:avLst/>
                <a:gdLst>
                  <a:gd name="T0" fmla="*/ 0 w 43"/>
                  <a:gd name="T1" fmla="*/ 0 h 116"/>
                  <a:gd name="T2" fmla="*/ 17 w 43"/>
                  <a:gd name="T3" fmla="*/ 0 h 116"/>
                  <a:gd name="T4" fmla="*/ 22 w 43"/>
                  <a:gd name="T5" fmla="*/ 5 h 116"/>
                  <a:gd name="T6" fmla="*/ 26 w 43"/>
                  <a:gd name="T7" fmla="*/ 103 h 116"/>
                  <a:gd name="T8" fmla="*/ 43 w 43"/>
                  <a:gd name="T9" fmla="*/ 103 h 116"/>
                  <a:gd name="T10" fmla="*/ 43 w 43"/>
                  <a:gd name="T11" fmla="*/ 116 h 116"/>
                  <a:gd name="T12" fmla="*/ 22 w 43"/>
                  <a:gd name="T13" fmla="*/ 116 h 116"/>
                  <a:gd name="T14" fmla="*/ 13 w 43"/>
                  <a:gd name="T15" fmla="*/ 107 h 116"/>
                  <a:gd name="T16" fmla="*/ 9 w 43"/>
                  <a:gd name="T17" fmla="*/ 14 h 116"/>
                  <a:gd name="T18" fmla="*/ 0 w 43"/>
                  <a:gd name="T19" fmla="*/ 14 h 116"/>
                  <a:gd name="T20" fmla="*/ 0 w 43"/>
                  <a:gd name="T21" fmla="*/ 0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
                  <a:gd name="T34" fmla="*/ 0 h 116"/>
                  <a:gd name="T35" fmla="*/ 43 w 43"/>
                  <a:gd name="T36" fmla="*/ 116 h 1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 h="116">
                    <a:moveTo>
                      <a:pt x="0" y="0"/>
                    </a:moveTo>
                    <a:lnTo>
                      <a:pt x="17" y="0"/>
                    </a:lnTo>
                    <a:lnTo>
                      <a:pt x="22" y="5"/>
                    </a:lnTo>
                    <a:lnTo>
                      <a:pt x="26" y="103"/>
                    </a:lnTo>
                    <a:lnTo>
                      <a:pt x="43" y="103"/>
                    </a:lnTo>
                    <a:lnTo>
                      <a:pt x="43" y="116"/>
                    </a:lnTo>
                    <a:lnTo>
                      <a:pt x="22" y="116"/>
                    </a:lnTo>
                    <a:lnTo>
                      <a:pt x="13" y="107"/>
                    </a:lnTo>
                    <a:lnTo>
                      <a:pt x="9" y="14"/>
                    </a:lnTo>
                    <a:lnTo>
                      <a:pt x="0" y="14"/>
                    </a:lnTo>
                    <a:lnTo>
                      <a:pt x="0" y="0"/>
                    </a:lnTo>
                    <a:close/>
                  </a:path>
                </a:pathLst>
              </a:custGeom>
              <a:solidFill>
                <a:srgbClr val="000000"/>
              </a:solidFill>
              <a:ln w="9525">
                <a:noFill/>
                <a:round/>
                <a:headEnd/>
                <a:tailEnd/>
              </a:ln>
            </p:spPr>
            <p:txBody>
              <a:bodyPr/>
              <a:lstStyle/>
              <a:p>
                <a:endParaRPr lang="en-US" dirty="0"/>
              </a:p>
            </p:txBody>
          </p:sp>
          <p:sp>
            <p:nvSpPr>
              <p:cNvPr id="6374" name="Freeform 411"/>
              <p:cNvSpPr>
                <a:spLocks noChangeAspect="1"/>
              </p:cNvSpPr>
              <p:nvPr/>
            </p:nvSpPr>
            <p:spPr bwMode="auto">
              <a:xfrm>
                <a:off x="2771" y="2011"/>
                <a:ext cx="30" cy="152"/>
              </a:xfrm>
              <a:custGeom>
                <a:avLst/>
                <a:gdLst>
                  <a:gd name="T0" fmla="*/ 25 w 30"/>
                  <a:gd name="T1" fmla="*/ 0 h 152"/>
                  <a:gd name="T2" fmla="*/ 30 w 30"/>
                  <a:gd name="T3" fmla="*/ 147 h 152"/>
                  <a:gd name="T4" fmla="*/ 25 w 30"/>
                  <a:gd name="T5" fmla="*/ 152 h 152"/>
                  <a:gd name="T6" fmla="*/ 0 w 30"/>
                  <a:gd name="T7" fmla="*/ 152 h 152"/>
                  <a:gd name="T8" fmla="*/ 0 w 30"/>
                  <a:gd name="T9" fmla="*/ 138 h 152"/>
                  <a:gd name="T10" fmla="*/ 17 w 30"/>
                  <a:gd name="T11" fmla="*/ 138 h 152"/>
                  <a:gd name="T12" fmla="*/ 13 w 30"/>
                  <a:gd name="T13" fmla="*/ 0 h 152"/>
                  <a:gd name="T14" fmla="*/ 25 w 30"/>
                  <a:gd name="T15" fmla="*/ 0 h 152"/>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52"/>
                  <a:gd name="T26" fmla="*/ 30 w 30"/>
                  <a:gd name="T27" fmla="*/ 152 h 1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52">
                    <a:moveTo>
                      <a:pt x="25" y="0"/>
                    </a:moveTo>
                    <a:lnTo>
                      <a:pt x="30" y="147"/>
                    </a:lnTo>
                    <a:lnTo>
                      <a:pt x="25" y="152"/>
                    </a:lnTo>
                    <a:lnTo>
                      <a:pt x="0" y="152"/>
                    </a:lnTo>
                    <a:lnTo>
                      <a:pt x="0" y="138"/>
                    </a:lnTo>
                    <a:lnTo>
                      <a:pt x="17" y="138"/>
                    </a:lnTo>
                    <a:lnTo>
                      <a:pt x="13" y="0"/>
                    </a:lnTo>
                    <a:lnTo>
                      <a:pt x="25" y="0"/>
                    </a:lnTo>
                    <a:close/>
                  </a:path>
                </a:pathLst>
              </a:custGeom>
              <a:solidFill>
                <a:srgbClr val="000000"/>
              </a:solidFill>
              <a:ln w="9525">
                <a:noFill/>
                <a:round/>
                <a:headEnd/>
                <a:tailEnd/>
              </a:ln>
            </p:spPr>
            <p:txBody>
              <a:bodyPr/>
              <a:lstStyle/>
              <a:p>
                <a:endParaRPr lang="en-US" dirty="0"/>
              </a:p>
            </p:txBody>
          </p:sp>
          <p:sp>
            <p:nvSpPr>
              <p:cNvPr id="6375" name="Freeform 412"/>
              <p:cNvSpPr>
                <a:spLocks noChangeAspect="1"/>
              </p:cNvSpPr>
              <p:nvPr/>
            </p:nvSpPr>
            <p:spPr bwMode="auto">
              <a:xfrm>
                <a:off x="2758" y="2171"/>
                <a:ext cx="69" cy="259"/>
              </a:xfrm>
              <a:custGeom>
                <a:avLst/>
                <a:gdLst>
                  <a:gd name="T0" fmla="*/ 69 w 69"/>
                  <a:gd name="T1" fmla="*/ 14 h 259"/>
                  <a:gd name="T2" fmla="*/ 17 w 69"/>
                  <a:gd name="T3" fmla="*/ 14 h 259"/>
                  <a:gd name="T4" fmla="*/ 26 w 69"/>
                  <a:gd name="T5" fmla="*/ 254 h 259"/>
                  <a:gd name="T6" fmla="*/ 21 w 69"/>
                  <a:gd name="T7" fmla="*/ 259 h 259"/>
                  <a:gd name="T8" fmla="*/ 0 w 69"/>
                  <a:gd name="T9" fmla="*/ 259 h 259"/>
                  <a:gd name="T10" fmla="*/ 0 w 69"/>
                  <a:gd name="T11" fmla="*/ 245 h 259"/>
                  <a:gd name="T12" fmla="*/ 13 w 69"/>
                  <a:gd name="T13" fmla="*/ 245 h 259"/>
                  <a:gd name="T14" fmla="*/ 4 w 69"/>
                  <a:gd name="T15" fmla="*/ 9 h 259"/>
                  <a:gd name="T16" fmla="*/ 13 w 69"/>
                  <a:gd name="T17" fmla="*/ 0 h 259"/>
                  <a:gd name="T18" fmla="*/ 69 w 69"/>
                  <a:gd name="T19" fmla="*/ 0 h 259"/>
                  <a:gd name="T20" fmla="*/ 69 w 69"/>
                  <a:gd name="T21" fmla="*/ 14 h 2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259"/>
                  <a:gd name="T35" fmla="*/ 69 w 69"/>
                  <a:gd name="T36" fmla="*/ 259 h 2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259">
                    <a:moveTo>
                      <a:pt x="69" y="14"/>
                    </a:moveTo>
                    <a:lnTo>
                      <a:pt x="17" y="14"/>
                    </a:lnTo>
                    <a:lnTo>
                      <a:pt x="26" y="254"/>
                    </a:lnTo>
                    <a:lnTo>
                      <a:pt x="21" y="259"/>
                    </a:lnTo>
                    <a:lnTo>
                      <a:pt x="0" y="259"/>
                    </a:lnTo>
                    <a:lnTo>
                      <a:pt x="0" y="245"/>
                    </a:lnTo>
                    <a:lnTo>
                      <a:pt x="13" y="245"/>
                    </a:lnTo>
                    <a:lnTo>
                      <a:pt x="4" y="9"/>
                    </a:lnTo>
                    <a:lnTo>
                      <a:pt x="13" y="0"/>
                    </a:lnTo>
                    <a:lnTo>
                      <a:pt x="69" y="0"/>
                    </a:lnTo>
                    <a:lnTo>
                      <a:pt x="69" y="14"/>
                    </a:lnTo>
                    <a:close/>
                  </a:path>
                </a:pathLst>
              </a:custGeom>
              <a:solidFill>
                <a:srgbClr val="000000"/>
              </a:solidFill>
              <a:ln w="9525">
                <a:noFill/>
                <a:round/>
                <a:headEnd/>
                <a:tailEnd/>
              </a:ln>
            </p:spPr>
            <p:txBody>
              <a:bodyPr/>
              <a:lstStyle/>
              <a:p>
                <a:endParaRPr lang="en-US" dirty="0"/>
              </a:p>
            </p:txBody>
          </p:sp>
          <p:sp>
            <p:nvSpPr>
              <p:cNvPr id="6376" name="Freeform 413"/>
              <p:cNvSpPr>
                <a:spLocks noChangeAspect="1"/>
              </p:cNvSpPr>
              <p:nvPr/>
            </p:nvSpPr>
            <p:spPr bwMode="auto">
              <a:xfrm>
                <a:off x="2792" y="1922"/>
                <a:ext cx="43" cy="129"/>
              </a:xfrm>
              <a:custGeom>
                <a:avLst/>
                <a:gdLst>
                  <a:gd name="T0" fmla="*/ 39 w 43"/>
                  <a:gd name="T1" fmla="*/ 0 h 129"/>
                  <a:gd name="T2" fmla="*/ 43 w 43"/>
                  <a:gd name="T3" fmla="*/ 125 h 129"/>
                  <a:gd name="T4" fmla="*/ 39 w 43"/>
                  <a:gd name="T5" fmla="*/ 129 h 129"/>
                  <a:gd name="T6" fmla="*/ 0 w 43"/>
                  <a:gd name="T7" fmla="*/ 129 h 129"/>
                  <a:gd name="T8" fmla="*/ 0 w 43"/>
                  <a:gd name="T9" fmla="*/ 116 h 129"/>
                  <a:gd name="T10" fmla="*/ 30 w 43"/>
                  <a:gd name="T11" fmla="*/ 116 h 129"/>
                  <a:gd name="T12" fmla="*/ 26 w 43"/>
                  <a:gd name="T13" fmla="*/ 0 h 129"/>
                  <a:gd name="T14" fmla="*/ 39 w 43"/>
                  <a:gd name="T15" fmla="*/ 0 h 129"/>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29"/>
                  <a:gd name="T26" fmla="*/ 43 w 43"/>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29">
                    <a:moveTo>
                      <a:pt x="39" y="0"/>
                    </a:moveTo>
                    <a:lnTo>
                      <a:pt x="43" y="125"/>
                    </a:lnTo>
                    <a:lnTo>
                      <a:pt x="39" y="129"/>
                    </a:lnTo>
                    <a:lnTo>
                      <a:pt x="0" y="129"/>
                    </a:lnTo>
                    <a:lnTo>
                      <a:pt x="0" y="116"/>
                    </a:lnTo>
                    <a:lnTo>
                      <a:pt x="30" y="116"/>
                    </a:lnTo>
                    <a:lnTo>
                      <a:pt x="26" y="0"/>
                    </a:lnTo>
                    <a:lnTo>
                      <a:pt x="39" y="0"/>
                    </a:lnTo>
                    <a:close/>
                  </a:path>
                </a:pathLst>
              </a:custGeom>
              <a:solidFill>
                <a:srgbClr val="000000"/>
              </a:solidFill>
              <a:ln w="9525">
                <a:noFill/>
                <a:round/>
                <a:headEnd/>
                <a:tailEnd/>
              </a:ln>
            </p:spPr>
            <p:txBody>
              <a:bodyPr/>
              <a:lstStyle/>
              <a:p>
                <a:endParaRPr lang="en-US" dirty="0"/>
              </a:p>
            </p:txBody>
          </p:sp>
          <p:sp>
            <p:nvSpPr>
              <p:cNvPr id="6377" name="Freeform 414"/>
              <p:cNvSpPr>
                <a:spLocks noChangeAspect="1"/>
              </p:cNvSpPr>
              <p:nvPr/>
            </p:nvSpPr>
            <p:spPr bwMode="auto">
              <a:xfrm>
                <a:off x="2818" y="2114"/>
                <a:ext cx="43" cy="142"/>
              </a:xfrm>
              <a:custGeom>
                <a:avLst/>
                <a:gdLst>
                  <a:gd name="T0" fmla="*/ 43 w 43"/>
                  <a:gd name="T1" fmla="*/ 13 h 142"/>
                  <a:gd name="T2" fmla="*/ 13 w 43"/>
                  <a:gd name="T3" fmla="*/ 13 h 142"/>
                  <a:gd name="T4" fmla="*/ 17 w 43"/>
                  <a:gd name="T5" fmla="*/ 142 h 142"/>
                  <a:gd name="T6" fmla="*/ 4 w 43"/>
                  <a:gd name="T7" fmla="*/ 142 h 142"/>
                  <a:gd name="T8" fmla="*/ 0 w 43"/>
                  <a:gd name="T9" fmla="*/ 9 h 142"/>
                  <a:gd name="T10" fmla="*/ 9 w 43"/>
                  <a:gd name="T11" fmla="*/ 0 h 142"/>
                  <a:gd name="T12" fmla="*/ 43 w 43"/>
                  <a:gd name="T13" fmla="*/ 0 h 142"/>
                  <a:gd name="T14" fmla="*/ 43 w 43"/>
                  <a:gd name="T15" fmla="*/ 13 h 142"/>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42"/>
                  <a:gd name="T26" fmla="*/ 43 w 43"/>
                  <a:gd name="T27" fmla="*/ 142 h 1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42">
                    <a:moveTo>
                      <a:pt x="43" y="13"/>
                    </a:moveTo>
                    <a:lnTo>
                      <a:pt x="13" y="13"/>
                    </a:lnTo>
                    <a:lnTo>
                      <a:pt x="17" y="142"/>
                    </a:lnTo>
                    <a:lnTo>
                      <a:pt x="4" y="142"/>
                    </a:lnTo>
                    <a:lnTo>
                      <a:pt x="0" y="9"/>
                    </a:lnTo>
                    <a:lnTo>
                      <a:pt x="9" y="0"/>
                    </a:lnTo>
                    <a:lnTo>
                      <a:pt x="43" y="0"/>
                    </a:lnTo>
                    <a:lnTo>
                      <a:pt x="43" y="13"/>
                    </a:lnTo>
                    <a:close/>
                  </a:path>
                </a:pathLst>
              </a:custGeom>
              <a:solidFill>
                <a:srgbClr val="000000"/>
              </a:solidFill>
              <a:ln w="9525">
                <a:noFill/>
                <a:round/>
                <a:headEnd/>
                <a:tailEnd/>
              </a:ln>
            </p:spPr>
            <p:txBody>
              <a:bodyPr/>
              <a:lstStyle/>
              <a:p>
                <a:endParaRPr lang="en-US" dirty="0"/>
              </a:p>
            </p:txBody>
          </p:sp>
          <p:sp>
            <p:nvSpPr>
              <p:cNvPr id="6378" name="Freeform 415"/>
              <p:cNvSpPr>
                <a:spLocks noChangeAspect="1"/>
              </p:cNvSpPr>
              <p:nvPr/>
            </p:nvSpPr>
            <p:spPr bwMode="auto">
              <a:xfrm>
                <a:off x="2805" y="2238"/>
                <a:ext cx="60" cy="116"/>
              </a:xfrm>
              <a:custGeom>
                <a:avLst/>
                <a:gdLst>
                  <a:gd name="T0" fmla="*/ 56 w 60"/>
                  <a:gd name="T1" fmla="*/ 0 h 116"/>
                  <a:gd name="T2" fmla="*/ 60 w 60"/>
                  <a:gd name="T3" fmla="*/ 85 h 116"/>
                  <a:gd name="T4" fmla="*/ 56 w 60"/>
                  <a:gd name="T5" fmla="*/ 89 h 116"/>
                  <a:gd name="T6" fmla="*/ 22 w 60"/>
                  <a:gd name="T7" fmla="*/ 89 h 116"/>
                  <a:gd name="T8" fmla="*/ 13 w 60"/>
                  <a:gd name="T9" fmla="*/ 116 h 116"/>
                  <a:gd name="T10" fmla="*/ 0 w 60"/>
                  <a:gd name="T11" fmla="*/ 116 h 116"/>
                  <a:gd name="T12" fmla="*/ 9 w 60"/>
                  <a:gd name="T13" fmla="*/ 85 h 116"/>
                  <a:gd name="T14" fmla="*/ 17 w 60"/>
                  <a:gd name="T15" fmla="*/ 76 h 116"/>
                  <a:gd name="T16" fmla="*/ 47 w 60"/>
                  <a:gd name="T17" fmla="*/ 76 h 116"/>
                  <a:gd name="T18" fmla="*/ 43 w 60"/>
                  <a:gd name="T19" fmla="*/ 0 h 116"/>
                  <a:gd name="T20" fmla="*/ 56 w 60"/>
                  <a:gd name="T21" fmla="*/ 0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116"/>
                  <a:gd name="T35" fmla="*/ 60 w 60"/>
                  <a:gd name="T36" fmla="*/ 116 h 1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116">
                    <a:moveTo>
                      <a:pt x="56" y="0"/>
                    </a:moveTo>
                    <a:lnTo>
                      <a:pt x="60" y="85"/>
                    </a:lnTo>
                    <a:lnTo>
                      <a:pt x="56" y="89"/>
                    </a:lnTo>
                    <a:lnTo>
                      <a:pt x="22" y="89"/>
                    </a:lnTo>
                    <a:lnTo>
                      <a:pt x="13" y="116"/>
                    </a:lnTo>
                    <a:lnTo>
                      <a:pt x="0" y="116"/>
                    </a:lnTo>
                    <a:lnTo>
                      <a:pt x="9" y="85"/>
                    </a:lnTo>
                    <a:lnTo>
                      <a:pt x="17" y="76"/>
                    </a:lnTo>
                    <a:lnTo>
                      <a:pt x="47" y="76"/>
                    </a:lnTo>
                    <a:lnTo>
                      <a:pt x="43" y="0"/>
                    </a:lnTo>
                    <a:lnTo>
                      <a:pt x="56" y="0"/>
                    </a:lnTo>
                    <a:close/>
                  </a:path>
                </a:pathLst>
              </a:custGeom>
              <a:solidFill>
                <a:srgbClr val="000000"/>
              </a:solidFill>
              <a:ln w="9525">
                <a:noFill/>
                <a:round/>
                <a:headEnd/>
                <a:tailEnd/>
              </a:ln>
            </p:spPr>
            <p:txBody>
              <a:bodyPr/>
              <a:lstStyle/>
              <a:p>
                <a:endParaRPr lang="en-US" dirty="0"/>
              </a:p>
            </p:txBody>
          </p:sp>
          <p:sp>
            <p:nvSpPr>
              <p:cNvPr id="6379" name="Freeform 416"/>
              <p:cNvSpPr>
                <a:spLocks noChangeAspect="1"/>
              </p:cNvSpPr>
              <p:nvPr/>
            </p:nvSpPr>
            <p:spPr bwMode="auto">
              <a:xfrm>
                <a:off x="2822" y="2345"/>
                <a:ext cx="82" cy="178"/>
              </a:xfrm>
              <a:custGeom>
                <a:avLst/>
                <a:gdLst>
                  <a:gd name="T0" fmla="*/ 0 w 82"/>
                  <a:gd name="T1" fmla="*/ 4 h 178"/>
                  <a:gd name="T2" fmla="*/ 39 w 82"/>
                  <a:gd name="T3" fmla="*/ 0 h 178"/>
                  <a:gd name="T4" fmla="*/ 43 w 82"/>
                  <a:gd name="T5" fmla="*/ 4 h 178"/>
                  <a:gd name="T6" fmla="*/ 48 w 82"/>
                  <a:gd name="T7" fmla="*/ 165 h 178"/>
                  <a:gd name="T8" fmla="*/ 82 w 82"/>
                  <a:gd name="T9" fmla="*/ 160 h 178"/>
                  <a:gd name="T10" fmla="*/ 82 w 82"/>
                  <a:gd name="T11" fmla="*/ 174 h 178"/>
                  <a:gd name="T12" fmla="*/ 43 w 82"/>
                  <a:gd name="T13" fmla="*/ 178 h 178"/>
                  <a:gd name="T14" fmla="*/ 35 w 82"/>
                  <a:gd name="T15" fmla="*/ 169 h 178"/>
                  <a:gd name="T16" fmla="*/ 30 w 82"/>
                  <a:gd name="T17" fmla="*/ 13 h 178"/>
                  <a:gd name="T18" fmla="*/ 0 w 82"/>
                  <a:gd name="T19" fmla="*/ 18 h 178"/>
                  <a:gd name="T20" fmla="*/ 0 w 82"/>
                  <a:gd name="T21" fmla="*/ 4 h 1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178"/>
                  <a:gd name="T35" fmla="*/ 82 w 82"/>
                  <a:gd name="T36" fmla="*/ 178 h 1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178">
                    <a:moveTo>
                      <a:pt x="0" y="4"/>
                    </a:moveTo>
                    <a:lnTo>
                      <a:pt x="39" y="0"/>
                    </a:lnTo>
                    <a:lnTo>
                      <a:pt x="43" y="4"/>
                    </a:lnTo>
                    <a:lnTo>
                      <a:pt x="48" y="165"/>
                    </a:lnTo>
                    <a:lnTo>
                      <a:pt x="82" y="160"/>
                    </a:lnTo>
                    <a:lnTo>
                      <a:pt x="82" y="174"/>
                    </a:lnTo>
                    <a:lnTo>
                      <a:pt x="43" y="178"/>
                    </a:lnTo>
                    <a:lnTo>
                      <a:pt x="35" y="169"/>
                    </a:lnTo>
                    <a:lnTo>
                      <a:pt x="30" y="13"/>
                    </a:lnTo>
                    <a:lnTo>
                      <a:pt x="0" y="18"/>
                    </a:lnTo>
                    <a:lnTo>
                      <a:pt x="0" y="4"/>
                    </a:lnTo>
                    <a:close/>
                  </a:path>
                </a:pathLst>
              </a:custGeom>
              <a:solidFill>
                <a:srgbClr val="000000"/>
              </a:solidFill>
              <a:ln w="9525">
                <a:noFill/>
                <a:round/>
                <a:headEnd/>
                <a:tailEnd/>
              </a:ln>
            </p:spPr>
            <p:txBody>
              <a:bodyPr/>
              <a:lstStyle/>
              <a:p>
                <a:endParaRPr lang="en-US" dirty="0"/>
              </a:p>
            </p:txBody>
          </p:sp>
          <p:sp>
            <p:nvSpPr>
              <p:cNvPr id="6380" name="Freeform 417"/>
              <p:cNvSpPr>
                <a:spLocks noChangeAspect="1"/>
              </p:cNvSpPr>
              <p:nvPr/>
            </p:nvSpPr>
            <p:spPr bwMode="auto">
              <a:xfrm>
                <a:off x="2796" y="2381"/>
                <a:ext cx="35" cy="106"/>
              </a:xfrm>
              <a:custGeom>
                <a:avLst/>
                <a:gdLst>
                  <a:gd name="T0" fmla="*/ 31 w 35"/>
                  <a:gd name="T1" fmla="*/ 0 h 106"/>
                  <a:gd name="T2" fmla="*/ 35 w 35"/>
                  <a:gd name="T3" fmla="*/ 102 h 106"/>
                  <a:gd name="T4" fmla="*/ 31 w 35"/>
                  <a:gd name="T5" fmla="*/ 106 h 106"/>
                  <a:gd name="T6" fmla="*/ 0 w 35"/>
                  <a:gd name="T7" fmla="*/ 106 h 106"/>
                  <a:gd name="T8" fmla="*/ 0 w 35"/>
                  <a:gd name="T9" fmla="*/ 93 h 106"/>
                  <a:gd name="T10" fmla="*/ 22 w 35"/>
                  <a:gd name="T11" fmla="*/ 93 h 106"/>
                  <a:gd name="T12" fmla="*/ 18 w 35"/>
                  <a:gd name="T13" fmla="*/ 0 h 106"/>
                  <a:gd name="T14" fmla="*/ 31 w 35"/>
                  <a:gd name="T15" fmla="*/ 0 h 106"/>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06"/>
                  <a:gd name="T26" fmla="*/ 35 w 35"/>
                  <a:gd name="T27" fmla="*/ 106 h 10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06">
                    <a:moveTo>
                      <a:pt x="31" y="0"/>
                    </a:moveTo>
                    <a:lnTo>
                      <a:pt x="35" y="102"/>
                    </a:lnTo>
                    <a:lnTo>
                      <a:pt x="31" y="106"/>
                    </a:lnTo>
                    <a:lnTo>
                      <a:pt x="0" y="106"/>
                    </a:lnTo>
                    <a:lnTo>
                      <a:pt x="0" y="93"/>
                    </a:lnTo>
                    <a:lnTo>
                      <a:pt x="22" y="93"/>
                    </a:lnTo>
                    <a:lnTo>
                      <a:pt x="18" y="0"/>
                    </a:lnTo>
                    <a:lnTo>
                      <a:pt x="31" y="0"/>
                    </a:lnTo>
                    <a:close/>
                  </a:path>
                </a:pathLst>
              </a:custGeom>
              <a:solidFill>
                <a:srgbClr val="000000"/>
              </a:solidFill>
              <a:ln w="9525">
                <a:noFill/>
                <a:round/>
                <a:headEnd/>
                <a:tailEnd/>
              </a:ln>
            </p:spPr>
            <p:txBody>
              <a:bodyPr/>
              <a:lstStyle/>
              <a:p>
                <a:endParaRPr lang="en-US" dirty="0"/>
              </a:p>
            </p:txBody>
          </p:sp>
          <p:sp>
            <p:nvSpPr>
              <p:cNvPr id="6381" name="Freeform 418"/>
              <p:cNvSpPr>
                <a:spLocks noChangeAspect="1"/>
              </p:cNvSpPr>
              <p:nvPr/>
            </p:nvSpPr>
            <p:spPr bwMode="auto">
              <a:xfrm>
                <a:off x="2857" y="1936"/>
                <a:ext cx="64" cy="258"/>
              </a:xfrm>
              <a:custGeom>
                <a:avLst/>
                <a:gdLst>
                  <a:gd name="T0" fmla="*/ 64 w 64"/>
                  <a:gd name="T1" fmla="*/ 13 h 258"/>
                  <a:gd name="T2" fmla="*/ 21 w 64"/>
                  <a:gd name="T3" fmla="*/ 13 h 258"/>
                  <a:gd name="T4" fmla="*/ 30 w 64"/>
                  <a:gd name="T5" fmla="*/ 253 h 258"/>
                  <a:gd name="T6" fmla="*/ 25 w 64"/>
                  <a:gd name="T7" fmla="*/ 258 h 258"/>
                  <a:gd name="T8" fmla="*/ 0 w 64"/>
                  <a:gd name="T9" fmla="*/ 258 h 258"/>
                  <a:gd name="T10" fmla="*/ 0 w 64"/>
                  <a:gd name="T11" fmla="*/ 244 h 258"/>
                  <a:gd name="T12" fmla="*/ 17 w 64"/>
                  <a:gd name="T13" fmla="*/ 244 h 258"/>
                  <a:gd name="T14" fmla="*/ 8 w 64"/>
                  <a:gd name="T15" fmla="*/ 9 h 258"/>
                  <a:gd name="T16" fmla="*/ 17 w 64"/>
                  <a:gd name="T17" fmla="*/ 0 h 258"/>
                  <a:gd name="T18" fmla="*/ 64 w 64"/>
                  <a:gd name="T19" fmla="*/ 0 h 258"/>
                  <a:gd name="T20" fmla="*/ 64 w 64"/>
                  <a:gd name="T21" fmla="*/ 13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258"/>
                  <a:gd name="T35" fmla="*/ 64 w 64"/>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258">
                    <a:moveTo>
                      <a:pt x="64" y="13"/>
                    </a:moveTo>
                    <a:lnTo>
                      <a:pt x="21" y="13"/>
                    </a:lnTo>
                    <a:lnTo>
                      <a:pt x="30" y="253"/>
                    </a:lnTo>
                    <a:lnTo>
                      <a:pt x="25" y="258"/>
                    </a:lnTo>
                    <a:lnTo>
                      <a:pt x="0" y="258"/>
                    </a:lnTo>
                    <a:lnTo>
                      <a:pt x="0" y="244"/>
                    </a:lnTo>
                    <a:lnTo>
                      <a:pt x="17" y="244"/>
                    </a:lnTo>
                    <a:lnTo>
                      <a:pt x="8" y="9"/>
                    </a:lnTo>
                    <a:lnTo>
                      <a:pt x="17" y="0"/>
                    </a:lnTo>
                    <a:lnTo>
                      <a:pt x="64" y="0"/>
                    </a:lnTo>
                    <a:lnTo>
                      <a:pt x="64" y="13"/>
                    </a:lnTo>
                    <a:close/>
                  </a:path>
                </a:pathLst>
              </a:custGeom>
              <a:solidFill>
                <a:srgbClr val="000000"/>
              </a:solidFill>
              <a:ln w="9525">
                <a:noFill/>
                <a:round/>
                <a:headEnd/>
                <a:tailEnd/>
              </a:ln>
            </p:spPr>
            <p:txBody>
              <a:bodyPr/>
              <a:lstStyle/>
              <a:p>
                <a:endParaRPr lang="en-US" dirty="0"/>
              </a:p>
            </p:txBody>
          </p:sp>
          <p:sp>
            <p:nvSpPr>
              <p:cNvPr id="6382" name="Freeform 419"/>
              <p:cNvSpPr>
                <a:spLocks noChangeAspect="1"/>
              </p:cNvSpPr>
              <p:nvPr/>
            </p:nvSpPr>
            <p:spPr bwMode="auto">
              <a:xfrm>
                <a:off x="2904" y="1980"/>
                <a:ext cx="39" cy="94"/>
              </a:xfrm>
              <a:custGeom>
                <a:avLst/>
                <a:gdLst>
                  <a:gd name="T0" fmla="*/ 0 w 39"/>
                  <a:gd name="T1" fmla="*/ 0 h 94"/>
                  <a:gd name="T2" fmla="*/ 30 w 39"/>
                  <a:gd name="T3" fmla="*/ 0 h 94"/>
                  <a:gd name="T4" fmla="*/ 34 w 39"/>
                  <a:gd name="T5" fmla="*/ 5 h 94"/>
                  <a:gd name="T6" fmla="*/ 39 w 39"/>
                  <a:gd name="T7" fmla="*/ 94 h 94"/>
                  <a:gd name="T8" fmla="*/ 26 w 39"/>
                  <a:gd name="T9" fmla="*/ 94 h 94"/>
                  <a:gd name="T10" fmla="*/ 22 w 39"/>
                  <a:gd name="T11" fmla="*/ 14 h 94"/>
                  <a:gd name="T12" fmla="*/ 0 w 39"/>
                  <a:gd name="T13" fmla="*/ 14 h 94"/>
                  <a:gd name="T14" fmla="*/ 0 w 39"/>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94"/>
                  <a:gd name="T26" fmla="*/ 39 w 39"/>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94">
                    <a:moveTo>
                      <a:pt x="0" y="0"/>
                    </a:moveTo>
                    <a:lnTo>
                      <a:pt x="30" y="0"/>
                    </a:lnTo>
                    <a:lnTo>
                      <a:pt x="34" y="5"/>
                    </a:lnTo>
                    <a:lnTo>
                      <a:pt x="39" y="94"/>
                    </a:lnTo>
                    <a:lnTo>
                      <a:pt x="26" y="94"/>
                    </a:lnTo>
                    <a:lnTo>
                      <a:pt x="22" y="14"/>
                    </a:lnTo>
                    <a:lnTo>
                      <a:pt x="0" y="14"/>
                    </a:lnTo>
                    <a:lnTo>
                      <a:pt x="0" y="0"/>
                    </a:lnTo>
                    <a:close/>
                  </a:path>
                </a:pathLst>
              </a:custGeom>
              <a:solidFill>
                <a:srgbClr val="000000"/>
              </a:solidFill>
              <a:ln w="9525">
                <a:noFill/>
                <a:round/>
                <a:headEnd/>
                <a:tailEnd/>
              </a:ln>
            </p:spPr>
            <p:txBody>
              <a:bodyPr/>
              <a:lstStyle/>
              <a:p>
                <a:endParaRPr lang="en-US" dirty="0"/>
              </a:p>
            </p:txBody>
          </p:sp>
          <p:sp>
            <p:nvSpPr>
              <p:cNvPr id="6383" name="Freeform 420"/>
              <p:cNvSpPr>
                <a:spLocks noChangeAspect="1"/>
              </p:cNvSpPr>
              <p:nvPr/>
            </p:nvSpPr>
            <p:spPr bwMode="auto">
              <a:xfrm>
                <a:off x="2900" y="2114"/>
                <a:ext cx="47" cy="89"/>
              </a:xfrm>
              <a:custGeom>
                <a:avLst/>
                <a:gdLst>
                  <a:gd name="T0" fmla="*/ 47 w 47"/>
                  <a:gd name="T1" fmla="*/ 13 h 89"/>
                  <a:gd name="T2" fmla="*/ 13 w 47"/>
                  <a:gd name="T3" fmla="*/ 13 h 89"/>
                  <a:gd name="T4" fmla="*/ 17 w 47"/>
                  <a:gd name="T5" fmla="*/ 89 h 89"/>
                  <a:gd name="T6" fmla="*/ 4 w 47"/>
                  <a:gd name="T7" fmla="*/ 89 h 89"/>
                  <a:gd name="T8" fmla="*/ 0 w 47"/>
                  <a:gd name="T9" fmla="*/ 9 h 89"/>
                  <a:gd name="T10" fmla="*/ 8 w 47"/>
                  <a:gd name="T11" fmla="*/ 0 h 89"/>
                  <a:gd name="T12" fmla="*/ 47 w 47"/>
                  <a:gd name="T13" fmla="*/ 0 h 89"/>
                  <a:gd name="T14" fmla="*/ 47 w 47"/>
                  <a:gd name="T15" fmla="*/ 13 h 89"/>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89"/>
                  <a:gd name="T26" fmla="*/ 47 w 47"/>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89">
                    <a:moveTo>
                      <a:pt x="47" y="13"/>
                    </a:moveTo>
                    <a:lnTo>
                      <a:pt x="13" y="13"/>
                    </a:lnTo>
                    <a:lnTo>
                      <a:pt x="17" y="89"/>
                    </a:lnTo>
                    <a:lnTo>
                      <a:pt x="4" y="89"/>
                    </a:lnTo>
                    <a:lnTo>
                      <a:pt x="0" y="9"/>
                    </a:lnTo>
                    <a:lnTo>
                      <a:pt x="8" y="0"/>
                    </a:lnTo>
                    <a:lnTo>
                      <a:pt x="47" y="0"/>
                    </a:lnTo>
                    <a:lnTo>
                      <a:pt x="47" y="13"/>
                    </a:lnTo>
                    <a:close/>
                  </a:path>
                </a:pathLst>
              </a:custGeom>
              <a:solidFill>
                <a:srgbClr val="000000"/>
              </a:solidFill>
              <a:ln w="9525">
                <a:noFill/>
                <a:round/>
                <a:headEnd/>
                <a:tailEnd/>
              </a:ln>
            </p:spPr>
            <p:txBody>
              <a:bodyPr/>
              <a:lstStyle/>
              <a:p>
                <a:endParaRPr lang="en-US" dirty="0"/>
              </a:p>
            </p:txBody>
          </p:sp>
          <p:sp>
            <p:nvSpPr>
              <p:cNvPr id="6384" name="Freeform 421"/>
              <p:cNvSpPr>
                <a:spLocks noChangeAspect="1"/>
              </p:cNvSpPr>
              <p:nvPr/>
            </p:nvSpPr>
            <p:spPr bwMode="auto">
              <a:xfrm>
                <a:off x="2895" y="2278"/>
                <a:ext cx="69" cy="116"/>
              </a:xfrm>
              <a:custGeom>
                <a:avLst/>
                <a:gdLst>
                  <a:gd name="T0" fmla="*/ 69 w 69"/>
                  <a:gd name="T1" fmla="*/ 14 h 116"/>
                  <a:gd name="T2" fmla="*/ 13 w 69"/>
                  <a:gd name="T3" fmla="*/ 14 h 116"/>
                  <a:gd name="T4" fmla="*/ 18 w 69"/>
                  <a:gd name="T5" fmla="*/ 103 h 116"/>
                  <a:gd name="T6" fmla="*/ 43 w 69"/>
                  <a:gd name="T7" fmla="*/ 103 h 116"/>
                  <a:gd name="T8" fmla="*/ 43 w 69"/>
                  <a:gd name="T9" fmla="*/ 116 h 116"/>
                  <a:gd name="T10" fmla="*/ 13 w 69"/>
                  <a:gd name="T11" fmla="*/ 116 h 116"/>
                  <a:gd name="T12" fmla="*/ 5 w 69"/>
                  <a:gd name="T13" fmla="*/ 107 h 116"/>
                  <a:gd name="T14" fmla="*/ 0 w 69"/>
                  <a:gd name="T15" fmla="*/ 9 h 116"/>
                  <a:gd name="T16" fmla="*/ 9 w 69"/>
                  <a:gd name="T17" fmla="*/ 0 h 116"/>
                  <a:gd name="T18" fmla="*/ 69 w 69"/>
                  <a:gd name="T19" fmla="*/ 0 h 116"/>
                  <a:gd name="T20" fmla="*/ 69 w 69"/>
                  <a:gd name="T21" fmla="*/ 14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116"/>
                  <a:gd name="T35" fmla="*/ 69 w 69"/>
                  <a:gd name="T36" fmla="*/ 116 h 1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116">
                    <a:moveTo>
                      <a:pt x="69" y="14"/>
                    </a:moveTo>
                    <a:lnTo>
                      <a:pt x="13" y="14"/>
                    </a:lnTo>
                    <a:lnTo>
                      <a:pt x="18" y="103"/>
                    </a:lnTo>
                    <a:lnTo>
                      <a:pt x="43" y="103"/>
                    </a:lnTo>
                    <a:lnTo>
                      <a:pt x="43" y="116"/>
                    </a:lnTo>
                    <a:lnTo>
                      <a:pt x="13" y="116"/>
                    </a:lnTo>
                    <a:lnTo>
                      <a:pt x="5" y="107"/>
                    </a:lnTo>
                    <a:lnTo>
                      <a:pt x="0" y="9"/>
                    </a:lnTo>
                    <a:lnTo>
                      <a:pt x="9" y="0"/>
                    </a:lnTo>
                    <a:lnTo>
                      <a:pt x="69" y="0"/>
                    </a:lnTo>
                    <a:lnTo>
                      <a:pt x="69" y="14"/>
                    </a:lnTo>
                    <a:close/>
                  </a:path>
                </a:pathLst>
              </a:custGeom>
              <a:solidFill>
                <a:srgbClr val="000000"/>
              </a:solidFill>
              <a:ln w="9525">
                <a:noFill/>
                <a:round/>
                <a:headEnd/>
                <a:tailEnd/>
              </a:ln>
            </p:spPr>
            <p:txBody>
              <a:bodyPr/>
              <a:lstStyle/>
              <a:p>
                <a:endParaRPr lang="en-US" dirty="0"/>
              </a:p>
            </p:txBody>
          </p:sp>
          <p:sp>
            <p:nvSpPr>
              <p:cNvPr id="6385" name="Freeform 422"/>
              <p:cNvSpPr>
                <a:spLocks noChangeAspect="1"/>
              </p:cNvSpPr>
              <p:nvPr/>
            </p:nvSpPr>
            <p:spPr bwMode="auto">
              <a:xfrm>
                <a:off x="2878" y="2403"/>
                <a:ext cx="30" cy="31"/>
              </a:xfrm>
              <a:custGeom>
                <a:avLst/>
                <a:gdLst>
                  <a:gd name="T0" fmla="*/ 9 w 30"/>
                  <a:gd name="T1" fmla="*/ 0 h 31"/>
                  <a:gd name="T2" fmla="*/ 17 w 30"/>
                  <a:gd name="T3" fmla="*/ 9 h 31"/>
                  <a:gd name="T4" fmla="*/ 17 w 30"/>
                  <a:gd name="T5" fmla="*/ 13 h 31"/>
                  <a:gd name="T6" fmla="*/ 17 w 30"/>
                  <a:gd name="T7" fmla="*/ 18 h 31"/>
                  <a:gd name="T8" fmla="*/ 30 w 30"/>
                  <a:gd name="T9" fmla="*/ 18 h 31"/>
                  <a:gd name="T10" fmla="*/ 30 w 30"/>
                  <a:gd name="T11" fmla="*/ 31 h 31"/>
                  <a:gd name="T12" fmla="*/ 13 w 30"/>
                  <a:gd name="T13" fmla="*/ 31 h 31"/>
                  <a:gd name="T14" fmla="*/ 4 w 30"/>
                  <a:gd name="T15" fmla="*/ 22 h 31"/>
                  <a:gd name="T16" fmla="*/ 4 w 30"/>
                  <a:gd name="T17" fmla="*/ 13 h 31"/>
                  <a:gd name="T18" fmla="*/ 0 w 30"/>
                  <a:gd name="T19" fmla="*/ 9 h 31"/>
                  <a:gd name="T20" fmla="*/ 9 w 30"/>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
                  <a:gd name="T34" fmla="*/ 0 h 31"/>
                  <a:gd name="T35" fmla="*/ 30 w 30"/>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 h="31">
                    <a:moveTo>
                      <a:pt x="9" y="0"/>
                    </a:moveTo>
                    <a:lnTo>
                      <a:pt x="17" y="9"/>
                    </a:lnTo>
                    <a:lnTo>
                      <a:pt x="17" y="13"/>
                    </a:lnTo>
                    <a:lnTo>
                      <a:pt x="17" y="18"/>
                    </a:lnTo>
                    <a:lnTo>
                      <a:pt x="30" y="18"/>
                    </a:lnTo>
                    <a:lnTo>
                      <a:pt x="30" y="31"/>
                    </a:lnTo>
                    <a:lnTo>
                      <a:pt x="13" y="31"/>
                    </a:lnTo>
                    <a:lnTo>
                      <a:pt x="4" y="22"/>
                    </a:lnTo>
                    <a:lnTo>
                      <a:pt x="4" y="13"/>
                    </a:lnTo>
                    <a:lnTo>
                      <a:pt x="0" y="9"/>
                    </a:lnTo>
                    <a:lnTo>
                      <a:pt x="9" y="0"/>
                    </a:lnTo>
                    <a:close/>
                  </a:path>
                </a:pathLst>
              </a:custGeom>
              <a:solidFill>
                <a:srgbClr val="000000"/>
              </a:solidFill>
              <a:ln w="9525">
                <a:noFill/>
                <a:round/>
                <a:headEnd/>
                <a:tailEnd/>
              </a:ln>
            </p:spPr>
            <p:txBody>
              <a:bodyPr/>
              <a:lstStyle/>
              <a:p>
                <a:endParaRPr lang="en-US" dirty="0"/>
              </a:p>
            </p:txBody>
          </p:sp>
          <p:sp>
            <p:nvSpPr>
              <p:cNvPr id="6386" name="Freeform 423"/>
              <p:cNvSpPr>
                <a:spLocks noChangeAspect="1"/>
              </p:cNvSpPr>
              <p:nvPr/>
            </p:nvSpPr>
            <p:spPr bwMode="auto">
              <a:xfrm>
                <a:off x="2878" y="2225"/>
                <a:ext cx="82" cy="35"/>
              </a:xfrm>
              <a:custGeom>
                <a:avLst/>
                <a:gdLst>
                  <a:gd name="T0" fmla="*/ 9 w 82"/>
                  <a:gd name="T1" fmla="*/ 0 h 35"/>
                  <a:gd name="T2" fmla="*/ 35 w 82"/>
                  <a:gd name="T3" fmla="*/ 0 h 35"/>
                  <a:gd name="T4" fmla="*/ 39 w 82"/>
                  <a:gd name="T5" fmla="*/ 4 h 35"/>
                  <a:gd name="T6" fmla="*/ 39 w 82"/>
                  <a:gd name="T7" fmla="*/ 18 h 35"/>
                  <a:gd name="T8" fmla="*/ 35 w 82"/>
                  <a:gd name="T9" fmla="*/ 22 h 35"/>
                  <a:gd name="T10" fmla="*/ 13 w 82"/>
                  <a:gd name="T11" fmla="*/ 22 h 35"/>
                  <a:gd name="T12" fmla="*/ 13 w 82"/>
                  <a:gd name="T13" fmla="*/ 22 h 35"/>
                  <a:gd name="T14" fmla="*/ 82 w 82"/>
                  <a:gd name="T15" fmla="*/ 22 h 35"/>
                  <a:gd name="T16" fmla="*/ 82 w 82"/>
                  <a:gd name="T17" fmla="*/ 35 h 35"/>
                  <a:gd name="T18" fmla="*/ 9 w 82"/>
                  <a:gd name="T19" fmla="*/ 35 h 35"/>
                  <a:gd name="T20" fmla="*/ 0 w 82"/>
                  <a:gd name="T21" fmla="*/ 27 h 35"/>
                  <a:gd name="T22" fmla="*/ 0 w 82"/>
                  <a:gd name="T23" fmla="*/ 18 h 35"/>
                  <a:gd name="T24" fmla="*/ 9 w 82"/>
                  <a:gd name="T25" fmla="*/ 9 h 35"/>
                  <a:gd name="T26" fmla="*/ 26 w 82"/>
                  <a:gd name="T27" fmla="*/ 9 h 35"/>
                  <a:gd name="T28" fmla="*/ 26 w 82"/>
                  <a:gd name="T29" fmla="*/ 13 h 35"/>
                  <a:gd name="T30" fmla="*/ 9 w 82"/>
                  <a:gd name="T31" fmla="*/ 13 h 35"/>
                  <a:gd name="T32" fmla="*/ 9 w 82"/>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2"/>
                  <a:gd name="T52" fmla="*/ 0 h 35"/>
                  <a:gd name="T53" fmla="*/ 82 w 82"/>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2" h="35">
                    <a:moveTo>
                      <a:pt x="9" y="0"/>
                    </a:moveTo>
                    <a:lnTo>
                      <a:pt x="35" y="0"/>
                    </a:lnTo>
                    <a:lnTo>
                      <a:pt x="39" y="4"/>
                    </a:lnTo>
                    <a:lnTo>
                      <a:pt x="39" y="18"/>
                    </a:lnTo>
                    <a:lnTo>
                      <a:pt x="35" y="22"/>
                    </a:lnTo>
                    <a:lnTo>
                      <a:pt x="13" y="22"/>
                    </a:lnTo>
                    <a:lnTo>
                      <a:pt x="82" y="22"/>
                    </a:lnTo>
                    <a:lnTo>
                      <a:pt x="82" y="35"/>
                    </a:lnTo>
                    <a:lnTo>
                      <a:pt x="9" y="35"/>
                    </a:lnTo>
                    <a:lnTo>
                      <a:pt x="0" y="27"/>
                    </a:lnTo>
                    <a:lnTo>
                      <a:pt x="0" y="18"/>
                    </a:lnTo>
                    <a:lnTo>
                      <a:pt x="9" y="9"/>
                    </a:lnTo>
                    <a:lnTo>
                      <a:pt x="26" y="9"/>
                    </a:lnTo>
                    <a:lnTo>
                      <a:pt x="26" y="13"/>
                    </a:lnTo>
                    <a:lnTo>
                      <a:pt x="9" y="13"/>
                    </a:lnTo>
                    <a:lnTo>
                      <a:pt x="9" y="0"/>
                    </a:lnTo>
                    <a:close/>
                  </a:path>
                </a:pathLst>
              </a:custGeom>
              <a:solidFill>
                <a:srgbClr val="000000"/>
              </a:solidFill>
              <a:ln w="9525">
                <a:noFill/>
                <a:round/>
                <a:headEnd/>
                <a:tailEnd/>
              </a:ln>
            </p:spPr>
            <p:txBody>
              <a:bodyPr/>
              <a:lstStyle/>
              <a:p>
                <a:endParaRPr lang="en-US" dirty="0"/>
              </a:p>
            </p:txBody>
          </p:sp>
          <p:sp>
            <p:nvSpPr>
              <p:cNvPr id="6387" name="Freeform 424"/>
              <p:cNvSpPr>
                <a:spLocks noChangeAspect="1"/>
              </p:cNvSpPr>
              <p:nvPr/>
            </p:nvSpPr>
            <p:spPr bwMode="auto">
              <a:xfrm>
                <a:off x="2960" y="2163"/>
                <a:ext cx="47" cy="182"/>
              </a:xfrm>
              <a:custGeom>
                <a:avLst/>
                <a:gdLst>
                  <a:gd name="T0" fmla="*/ 0 w 47"/>
                  <a:gd name="T1" fmla="*/ 0 h 182"/>
                  <a:gd name="T2" fmla="*/ 39 w 47"/>
                  <a:gd name="T3" fmla="*/ 0 h 182"/>
                  <a:gd name="T4" fmla="*/ 43 w 47"/>
                  <a:gd name="T5" fmla="*/ 4 h 182"/>
                  <a:gd name="T6" fmla="*/ 47 w 47"/>
                  <a:gd name="T7" fmla="*/ 173 h 182"/>
                  <a:gd name="T8" fmla="*/ 43 w 47"/>
                  <a:gd name="T9" fmla="*/ 178 h 182"/>
                  <a:gd name="T10" fmla="*/ 13 w 47"/>
                  <a:gd name="T11" fmla="*/ 182 h 182"/>
                  <a:gd name="T12" fmla="*/ 13 w 47"/>
                  <a:gd name="T13" fmla="*/ 169 h 182"/>
                  <a:gd name="T14" fmla="*/ 34 w 47"/>
                  <a:gd name="T15" fmla="*/ 164 h 182"/>
                  <a:gd name="T16" fmla="*/ 30 w 47"/>
                  <a:gd name="T17" fmla="*/ 13 h 182"/>
                  <a:gd name="T18" fmla="*/ 0 w 47"/>
                  <a:gd name="T19" fmla="*/ 13 h 182"/>
                  <a:gd name="T20" fmla="*/ 0 w 47"/>
                  <a:gd name="T21" fmla="*/ 0 h 18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
                  <a:gd name="T34" fmla="*/ 0 h 182"/>
                  <a:gd name="T35" fmla="*/ 47 w 47"/>
                  <a:gd name="T36" fmla="*/ 182 h 18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 h="182">
                    <a:moveTo>
                      <a:pt x="0" y="0"/>
                    </a:moveTo>
                    <a:lnTo>
                      <a:pt x="39" y="0"/>
                    </a:lnTo>
                    <a:lnTo>
                      <a:pt x="43" y="4"/>
                    </a:lnTo>
                    <a:lnTo>
                      <a:pt x="47" y="173"/>
                    </a:lnTo>
                    <a:lnTo>
                      <a:pt x="43" y="178"/>
                    </a:lnTo>
                    <a:lnTo>
                      <a:pt x="13" y="182"/>
                    </a:lnTo>
                    <a:lnTo>
                      <a:pt x="13" y="169"/>
                    </a:lnTo>
                    <a:lnTo>
                      <a:pt x="34" y="164"/>
                    </a:lnTo>
                    <a:lnTo>
                      <a:pt x="30" y="13"/>
                    </a:lnTo>
                    <a:lnTo>
                      <a:pt x="0" y="13"/>
                    </a:lnTo>
                    <a:lnTo>
                      <a:pt x="0" y="0"/>
                    </a:lnTo>
                    <a:close/>
                  </a:path>
                </a:pathLst>
              </a:custGeom>
              <a:solidFill>
                <a:srgbClr val="000000"/>
              </a:solidFill>
              <a:ln w="9525">
                <a:noFill/>
                <a:round/>
                <a:headEnd/>
                <a:tailEnd/>
              </a:ln>
            </p:spPr>
            <p:txBody>
              <a:bodyPr/>
              <a:lstStyle/>
              <a:p>
                <a:endParaRPr lang="en-US" dirty="0"/>
              </a:p>
            </p:txBody>
          </p:sp>
          <p:sp>
            <p:nvSpPr>
              <p:cNvPr id="6388" name="Freeform 425"/>
              <p:cNvSpPr>
                <a:spLocks noChangeAspect="1"/>
              </p:cNvSpPr>
              <p:nvPr/>
            </p:nvSpPr>
            <p:spPr bwMode="auto">
              <a:xfrm>
                <a:off x="2913" y="1905"/>
                <a:ext cx="51" cy="66"/>
              </a:xfrm>
              <a:custGeom>
                <a:avLst/>
                <a:gdLst>
                  <a:gd name="T0" fmla="*/ 0 w 51"/>
                  <a:gd name="T1" fmla="*/ 0 h 66"/>
                  <a:gd name="T2" fmla="*/ 47 w 51"/>
                  <a:gd name="T3" fmla="*/ 0 h 66"/>
                  <a:gd name="T4" fmla="*/ 51 w 51"/>
                  <a:gd name="T5" fmla="*/ 4 h 66"/>
                  <a:gd name="T6" fmla="*/ 51 w 51"/>
                  <a:gd name="T7" fmla="*/ 66 h 66"/>
                  <a:gd name="T8" fmla="*/ 38 w 51"/>
                  <a:gd name="T9" fmla="*/ 66 h 66"/>
                  <a:gd name="T10" fmla="*/ 38 w 51"/>
                  <a:gd name="T11" fmla="*/ 13 h 66"/>
                  <a:gd name="T12" fmla="*/ 0 w 51"/>
                  <a:gd name="T13" fmla="*/ 13 h 66"/>
                  <a:gd name="T14" fmla="*/ 0 w 51"/>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66"/>
                  <a:gd name="T26" fmla="*/ 51 w 51"/>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66">
                    <a:moveTo>
                      <a:pt x="0" y="0"/>
                    </a:moveTo>
                    <a:lnTo>
                      <a:pt x="47" y="0"/>
                    </a:lnTo>
                    <a:lnTo>
                      <a:pt x="51" y="4"/>
                    </a:lnTo>
                    <a:lnTo>
                      <a:pt x="51" y="66"/>
                    </a:lnTo>
                    <a:lnTo>
                      <a:pt x="38" y="66"/>
                    </a:lnTo>
                    <a:lnTo>
                      <a:pt x="38" y="13"/>
                    </a:lnTo>
                    <a:lnTo>
                      <a:pt x="0" y="13"/>
                    </a:lnTo>
                    <a:lnTo>
                      <a:pt x="0" y="0"/>
                    </a:lnTo>
                    <a:close/>
                  </a:path>
                </a:pathLst>
              </a:custGeom>
              <a:solidFill>
                <a:srgbClr val="000000"/>
              </a:solidFill>
              <a:ln w="9525">
                <a:noFill/>
                <a:round/>
                <a:headEnd/>
                <a:tailEnd/>
              </a:ln>
            </p:spPr>
            <p:txBody>
              <a:bodyPr/>
              <a:lstStyle/>
              <a:p>
                <a:endParaRPr lang="en-US" dirty="0"/>
              </a:p>
            </p:txBody>
          </p:sp>
          <p:sp>
            <p:nvSpPr>
              <p:cNvPr id="6389" name="Freeform 426"/>
              <p:cNvSpPr>
                <a:spLocks noChangeAspect="1"/>
              </p:cNvSpPr>
              <p:nvPr/>
            </p:nvSpPr>
            <p:spPr bwMode="auto">
              <a:xfrm>
                <a:off x="2964" y="1962"/>
                <a:ext cx="35" cy="183"/>
              </a:xfrm>
              <a:custGeom>
                <a:avLst/>
                <a:gdLst>
                  <a:gd name="T0" fmla="*/ 35 w 35"/>
                  <a:gd name="T1" fmla="*/ 14 h 183"/>
                  <a:gd name="T2" fmla="*/ 13 w 35"/>
                  <a:gd name="T3" fmla="*/ 14 h 183"/>
                  <a:gd name="T4" fmla="*/ 17 w 35"/>
                  <a:gd name="T5" fmla="*/ 183 h 183"/>
                  <a:gd name="T6" fmla="*/ 5 w 35"/>
                  <a:gd name="T7" fmla="*/ 183 h 183"/>
                  <a:gd name="T8" fmla="*/ 0 w 35"/>
                  <a:gd name="T9" fmla="*/ 9 h 183"/>
                  <a:gd name="T10" fmla="*/ 9 w 35"/>
                  <a:gd name="T11" fmla="*/ 0 h 183"/>
                  <a:gd name="T12" fmla="*/ 35 w 35"/>
                  <a:gd name="T13" fmla="*/ 0 h 183"/>
                  <a:gd name="T14" fmla="*/ 35 w 35"/>
                  <a:gd name="T15" fmla="*/ 14 h 183"/>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83"/>
                  <a:gd name="T26" fmla="*/ 35 w 35"/>
                  <a:gd name="T27" fmla="*/ 183 h 18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83">
                    <a:moveTo>
                      <a:pt x="35" y="14"/>
                    </a:moveTo>
                    <a:lnTo>
                      <a:pt x="13" y="14"/>
                    </a:lnTo>
                    <a:lnTo>
                      <a:pt x="17" y="183"/>
                    </a:lnTo>
                    <a:lnTo>
                      <a:pt x="5" y="183"/>
                    </a:lnTo>
                    <a:lnTo>
                      <a:pt x="0" y="9"/>
                    </a:lnTo>
                    <a:lnTo>
                      <a:pt x="9" y="0"/>
                    </a:lnTo>
                    <a:lnTo>
                      <a:pt x="35" y="0"/>
                    </a:lnTo>
                    <a:lnTo>
                      <a:pt x="35" y="14"/>
                    </a:lnTo>
                    <a:close/>
                  </a:path>
                </a:pathLst>
              </a:custGeom>
              <a:solidFill>
                <a:srgbClr val="000000"/>
              </a:solidFill>
              <a:ln w="9525">
                <a:noFill/>
                <a:round/>
                <a:headEnd/>
                <a:tailEnd/>
              </a:ln>
            </p:spPr>
            <p:txBody>
              <a:bodyPr/>
              <a:lstStyle/>
              <a:p>
                <a:endParaRPr lang="en-US" dirty="0"/>
              </a:p>
            </p:txBody>
          </p:sp>
          <p:sp>
            <p:nvSpPr>
              <p:cNvPr id="6390" name="Freeform 427"/>
              <p:cNvSpPr>
                <a:spLocks noChangeAspect="1"/>
              </p:cNvSpPr>
              <p:nvPr/>
            </p:nvSpPr>
            <p:spPr bwMode="auto">
              <a:xfrm>
                <a:off x="2960" y="2363"/>
                <a:ext cx="34" cy="160"/>
              </a:xfrm>
              <a:custGeom>
                <a:avLst/>
                <a:gdLst>
                  <a:gd name="T0" fmla="*/ 30 w 34"/>
                  <a:gd name="T1" fmla="*/ 0 h 160"/>
                  <a:gd name="T2" fmla="*/ 34 w 34"/>
                  <a:gd name="T3" fmla="*/ 156 h 160"/>
                  <a:gd name="T4" fmla="*/ 30 w 34"/>
                  <a:gd name="T5" fmla="*/ 160 h 160"/>
                  <a:gd name="T6" fmla="*/ 0 w 34"/>
                  <a:gd name="T7" fmla="*/ 160 h 160"/>
                  <a:gd name="T8" fmla="*/ 0 w 34"/>
                  <a:gd name="T9" fmla="*/ 147 h 160"/>
                  <a:gd name="T10" fmla="*/ 21 w 34"/>
                  <a:gd name="T11" fmla="*/ 147 h 160"/>
                  <a:gd name="T12" fmla="*/ 17 w 34"/>
                  <a:gd name="T13" fmla="*/ 0 h 160"/>
                  <a:gd name="T14" fmla="*/ 30 w 34"/>
                  <a:gd name="T15" fmla="*/ 0 h 160"/>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60"/>
                  <a:gd name="T26" fmla="*/ 34 w 34"/>
                  <a:gd name="T27" fmla="*/ 160 h 1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60">
                    <a:moveTo>
                      <a:pt x="30" y="0"/>
                    </a:moveTo>
                    <a:lnTo>
                      <a:pt x="34" y="156"/>
                    </a:lnTo>
                    <a:lnTo>
                      <a:pt x="30" y="160"/>
                    </a:lnTo>
                    <a:lnTo>
                      <a:pt x="0" y="160"/>
                    </a:lnTo>
                    <a:lnTo>
                      <a:pt x="0" y="147"/>
                    </a:lnTo>
                    <a:lnTo>
                      <a:pt x="21" y="147"/>
                    </a:lnTo>
                    <a:lnTo>
                      <a:pt x="17" y="0"/>
                    </a:lnTo>
                    <a:lnTo>
                      <a:pt x="30" y="0"/>
                    </a:lnTo>
                    <a:close/>
                  </a:path>
                </a:pathLst>
              </a:custGeom>
              <a:solidFill>
                <a:srgbClr val="000000"/>
              </a:solidFill>
              <a:ln w="9525">
                <a:noFill/>
                <a:round/>
                <a:headEnd/>
                <a:tailEnd/>
              </a:ln>
            </p:spPr>
            <p:txBody>
              <a:bodyPr/>
              <a:lstStyle/>
              <a:p>
                <a:endParaRPr lang="en-US" dirty="0"/>
              </a:p>
            </p:txBody>
          </p:sp>
          <p:sp>
            <p:nvSpPr>
              <p:cNvPr id="6391" name="Freeform 428"/>
              <p:cNvSpPr>
                <a:spLocks noChangeAspect="1"/>
              </p:cNvSpPr>
              <p:nvPr/>
            </p:nvSpPr>
            <p:spPr bwMode="auto">
              <a:xfrm>
                <a:off x="2913" y="2434"/>
                <a:ext cx="34" cy="142"/>
              </a:xfrm>
              <a:custGeom>
                <a:avLst/>
                <a:gdLst>
                  <a:gd name="T0" fmla="*/ 34 w 34"/>
                  <a:gd name="T1" fmla="*/ 13 h 142"/>
                  <a:gd name="T2" fmla="*/ 13 w 34"/>
                  <a:gd name="T3" fmla="*/ 13 h 142"/>
                  <a:gd name="T4" fmla="*/ 17 w 34"/>
                  <a:gd name="T5" fmla="*/ 142 h 142"/>
                  <a:gd name="T6" fmla="*/ 4 w 34"/>
                  <a:gd name="T7" fmla="*/ 142 h 142"/>
                  <a:gd name="T8" fmla="*/ 0 w 34"/>
                  <a:gd name="T9" fmla="*/ 9 h 142"/>
                  <a:gd name="T10" fmla="*/ 8 w 34"/>
                  <a:gd name="T11" fmla="*/ 0 h 142"/>
                  <a:gd name="T12" fmla="*/ 34 w 34"/>
                  <a:gd name="T13" fmla="*/ 0 h 142"/>
                  <a:gd name="T14" fmla="*/ 34 w 34"/>
                  <a:gd name="T15" fmla="*/ 13 h 14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42"/>
                  <a:gd name="T26" fmla="*/ 34 w 34"/>
                  <a:gd name="T27" fmla="*/ 142 h 1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42">
                    <a:moveTo>
                      <a:pt x="34" y="13"/>
                    </a:moveTo>
                    <a:lnTo>
                      <a:pt x="13" y="13"/>
                    </a:lnTo>
                    <a:lnTo>
                      <a:pt x="17" y="142"/>
                    </a:lnTo>
                    <a:lnTo>
                      <a:pt x="4" y="142"/>
                    </a:lnTo>
                    <a:lnTo>
                      <a:pt x="0" y="9"/>
                    </a:lnTo>
                    <a:lnTo>
                      <a:pt x="8" y="0"/>
                    </a:lnTo>
                    <a:lnTo>
                      <a:pt x="34" y="0"/>
                    </a:lnTo>
                    <a:lnTo>
                      <a:pt x="34" y="13"/>
                    </a:lnTo>
                    <a:close/>
                  </a:path>
                </a:pathLst>
              </a:custGeom>
              <a:solidFill>
                <a:srgbClr val="000000"/>
              </a:solidFill>
              <a:ln w="9525">
                <a:noFill/>
                <a:round/>
                <a:headEnd/>
                <a:tailEnd/>
              </a:ln>
            </p:spPr>
            <p:txBody>
              <a:bodyPr/>
              <a:lstStyle/>
              <a:p>
                <a:endParaRPr lang="en-US" dirty="0"/>
              </a:p>
            </p:txBody>
          </p:sp>
          <p:sp>
            <p:nvSpPr>
              <p:cNvPr id="6392" name="Freeform 429"/>
              <p:cNvSpPr>
                <a:spLocks noChangeAspect="1"/>
              </p:cNvSpPr>
              <p:nvPr/>
            </p:nvSpPr>
            <p:spPr bwMode="auto">
              <a:xfrm>
                <a:off x="3313" y="1771"/>
                <a:ext cx="98" cy="49"/>
              </a:xfrm>
              <a:custGeom>
                <a:avLst/>
                <a:gdLst>
                  <a:gd name="T0" fmla="*/ 12 w 98"/>
                  <a:gd name="T1" fmla="*/ 0 h 49"/>
                  <a:gd name="T2" fmla="*/ 12 w 98"/>
                  <a:gd name="T3" fmla="*/ 36 h 49"/>
                  <a:gd name="T4" fmla="*/ 98 w 98"/>
                  <a:gd name="T5" fmla="*/ 36 h 49"/>
                  <a:gd name="T6" fmla="*/ 98 w 98"/>
                  <a:gd name="T7" fmla="*/ 49 h 49"/>
                  <a:gd name="T8" fmla="*/ 8 w 98"/>
                  <a:gd name="T9" fmla="*/ 49 h 49"/>
                  <a:gd name="T10" fmla="*/ 0 w 98"/>
                  <a:gd name="T11" fmla="*/ 40 h 49"/>
                  <a:gd name="T12" fmla="*/ 0 w 98"/>
                  <a:gd name="T13" fmla="*/ 0 h 49"/>
                  <a:gd name="T14" fmla="*/ 12 w 98"/>
                  <a:gd name="T15" fmla="*/ 0 h 49"/>
                  <a:gd name="T16" fmla="*/ 0 60000 65536"/>
                  <a:gd name="T17" fmla="*/ 0 60000 65536"/>
                  <a:gd name="T18" fmla="*/ 0 60000 65536"/>
                  <a:gd name="T19" fmla="*/ 0 60000 65536"/>
                  <a:gd name="T20" fmla="*/ 0 60000 65536"/>
                  <a:gd name="T21" fmla="*/ 0 60000 65536"/>
                  <a:gd name="T22" fmla="*/ 0 60000 65536"/>
                  <a:gd name="T23" fmla="*/ 0 60000 65536"/>
                  <a:gd name="T24" fmla="*/ 0 w 98"/>
                  <a:gd name="T25" fmla="*/ 0 h 49"/>
                  <a:gd name="T26" fmla="*/ 98 w 98"/>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8" h="49">
                    <a:moveTo>
                      <a:pt x="12" y="0"/>
                    </a:moveTo>
                    <a:lnTo>
                      <a:pt x="12" y="36"/>
                    </a:lnTo>
                    <a:lnTo>
                      <a:pt x="98" y="36"/>
                    </a:lnTo>
                    <a:lnTo>
                      <a:pt x="98" y="49"/>
                    </a:lnTo>
                    <a:lnTo>
                      <a:pt x="8" y="49"/>
                    </a:lnTo>
                    <a:lnTo>
                      <a:pt x="0" y="40"/>
                    </a:lnTo>
                    <a:lnTo>
                      <a:pt x="0" y="0"/>
                    </a:lnTo>
                    <a:lnTo>
                      <a:pt x="12" y="0"/>
                    </a:lnTo>
                    <a:close/>
                  </a:path>
                </a:pathLst>
              </a:custGeom>
              <a:solidFill>
                <a:srgbClr val="000000"/>
              </a:solidFill>
              <a:ln w="9525">
                <a:noFill/>
                <a:round/>
                <a:headEnd/>
                <a:tailEnd/>
              </a:ln>
            </p:spPr>
            <p:txBody>
              <a:bodyPr/>
              <a:lstStyle/>
              <a:p>
                <a:endParaRPr lang="en-US" dirty="0"/>
              </a:p>
            </p:txBody>
          </p:sp>
          <p:sp>
            <p:nvSpPr>
              <p:cNvPr id="6393" name="Freeform 430"/>
              <p:cNvSpPr>
                <a:spLocks noChangeAspect="1"/>
              </p:cNvSpPr>
              <p:nvPr/>
            </p:nvSpPr>
            <p:spPr bwMode="auto">
              <a:xfrm>
                <a:off x="3433" y="1735"/>
                <a:ext cx="228" cy="98"/>
              </a:xfrm>
              <a:custGeom>
                <a:avLst/>
                <a:gdLst>
                  <a:gd name="T0" fmla="*/ 13 w 228"/>
                  <a:gd name="T1" fmla="*/ 58 h 98"/>
                  <a:gd name="T2" fmla="*/ 13 w 228"/>
                  <a:gd name="T3" fmla="*/ 85 h 98"/>
                  <a:gd name="T4" fmla="*/ 34 w 228"/>
                  <a:gd name="T5" fmla="*/ 85 h 98"/>
                  <a:gd name="T6" fmla="*/ 26 w 228"/>
                  <a:gd name="T7" fmla="*/ 45 h 98"/>
                  <a:gd name="T8" fmla="*/ 26 w 228"/>
                  <a:gd name="T9" fmla="*/ 14 h 98"/>
                  <a:gd name="T10" fmla="*/ 30 w 228"/>
                  <a:gd name="T11" fmla="*/ 9 h 98"/>
                  <a:gd name="T12" fmla="*/ 172 w 228"/>
                  <a:gd name="T13" fmla="*/ 9 h 98"/>
                  <a:gd name="T14" fmla="*/ 224 w 228"/>
                  <a:gd name="T15" fmla="*/ 0 h 98"/>
                  <a:gd name="T16" fmla="*/ 228 w 228"/>
                  <a:gd name="T17" fmla="*/ 5 h 98"/>
                  <a:gd name="T18" fmla="*/ 228 w 228"/>
                  <a:gd name="T19" fmla="*/ 27 h 98"/>
                  <a:gd name="T20" fmla="*/ 215 w 228"/>
                  <a:gd name="T21" fmla="*/ 27 h 98"/>
                  <a:gd name="T22" fmla="*/ 215 w 228"/>
                  <a:gd name="T23" fmla="*/ 14 h 98"/>
                  <a:gd name="T24" fmla="*/ 172 w 228"/>
                  <a:gd name="T25" fmla="*/ 23 h 98"/>
                  <a:gd name="T26" fmla="*/ 39 w 228"/>
                  <a:gd name="T27" fmla="*/ 23 h 98"/>
                  <a:gd name="T28" fmla="*/ 39 w 228"/>
                  <a:gd name="T29" fmla="*/ 45 h 98"/>
                  <a:gd name="T30" fmla="*/ 47 w 228"/>
                  <a:gd name="T31" fmla="*/ 89 h 98"/>
                  <a:gd name="T32" fmla="*/ 39 w 228"/>
                  <a:gd name="T33" fmla="*/ 98 h 98"/>
                  <a:gd name="T34" fmla="*/ 9 w 228"/>
                  <a:gd name="T35" fmla="*/ 98 h 98"/>
                  <a:gd name="T36" fmla="*/ 0 w 228"/>
                  <a:gd name="T37" fmla="*/ 89 h 98"/>
                  <a:gd name="T38" fmla="*/ 0 w 228"/>
                  <a:gd name="T39" fmla="*/ 58 h 98"/>
                  <a:gd name="T40" fmla="*/ 13 w 228"/>
                  <a:gd name="T41" fmla="*/ 58 h 9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8"/>
                  <a:gd name="T64" fmla="*/ 0 h 98"/>
                  <a:gd name="T65" fmla="*/ 228 w 228"/>
                  <a:gd name="T66" fmla="*/ 98 h 9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8" h="98">
                    <a:moveTo>
                      <a:pt x="13" y="58"/>
                    </a:moveTo>
                    <a:lnTo>
                      <a:pt x="13" y="85"/>
                    </a:lnTo>
                    <a:lnTo>
                      <a:pt x="34" y="85"/>
                    </a:lnTo>
                    <a:lnTo>
                      <a:pt x="26" y="45"/>
                    </a:lnTo>
                    <a:lnTo>
                      <a:pt x="26" y="14"/>
                    </a:lnTo>
                    <a:lnTo>
                      <a:pt x="30" y="9"/>
                    </a:lnTo>
                    <a:lnTo>
                      <a:pt x="172" y="9"/>
                    </a:lnTo>
                    <a:lnTo>
                      <a:pt x="224" y="0"/>
                    </a:lnTo>
                    <a:lnTo>
                      <a:pt x="228" y="5"/>
                    </a:lnTo>
                    <a:lnTo>
                      <a:pt x="228" y="27"/>
                    </a:lnTo>
                    <a:lnTo>
                      <a:pt x="215" y="27"/>
                    </a:lnTo>
                    <a:lnTo>
                      <a:pt x="215" y="14"/>
                    </a:lnTo>
                    <a:lnTo>
                      <a:pt x="172" y="23"/>
                    </a:lnTo>
                    <a:lnTo>
                      <a:pt x="39" y="23"/>
                    </a:lnTo>
                    <a:lnTo>
                      <a:pt x="39" y="45"/>
                    </a:lnTo>
                    <a:lnTo>
                      <a:pt x="47" y="89"/>
                    </a:lnTo>
                    <a:lnTo>
                      <a:pt x="39" y="98"/>
                    </a:lnTo>
                    <a:lnTo>
                      <a:pt x="9" y="98"/>
                    </a:lnTo>
                    <a:lnTo>
                      <a:pt x="0" y="89"/>
                    </a:lnTo>
                    <a:lnTo>
                      <a:pt x="0" y="58"/>
                    </a:lnTo>
                    <a:lnTo>
                      <a:pt x="13" y="58"/>
                    </a:lnTo>
                    <a:close/>
                  </a:path>
                </a:pathLst>
              </a:custGeom>
              <a:solidFill>
                <a:srgbClr val="000000"/>
              </a:solidFill>
              <a:ln w="9525">
                <a:noFill/>
                <a:round/>
                <a:headEnd/>
                <a:tailEnd/>
              </a:ln>
            </p:spPr>
            <p:txBody>
              <a:bodyPr/>
              <a:lstStyle/>
              <a:p>
                <a:endParaRPr lang="en-US" dirty="0"/>
              </a:p>
            </p:txBody>
          </p:sp>
          <p:sp>
            <p:nvSpPr>
              <p:cNvPr id="6394" name="Freeform 431"/>
              <p:cNvSpPr>
                <a:spLocks noChangeAspect="1"/>
              </p:cNvSpPr>
              <p:nvPr/>
            </p:nvSpPr>
            <p:spPr bwMode="auto">
              <a:xfrm>
                <a:off x="3644" y="1762"/>
                <a:ext cx="17" cy="31"/>
              </a:xfrm>
              <a:custGeom>
                <a:avLst/>
                <a:gdLst>
                  <a:gd name="T0" fmla="*/ 17 w 17"/>
                  <a:gd name="T1" fmla="*/ 0 h 31"/>
                  <a:gd name="T2" fmla="*/ 13 w 17"/>
                  <a:gd name="T3" fmla="*/ 31 h 31"/>
                  <a:gd name="T4" fmla="*/ 0 w 17"/>
                  <a:gd name="T5" fmla="*/ 31 h 31"/>
                  <a:gd name="T6" fmla="*/ 4 w 17"/>
                  <a:gd name="T7" fmla="*/ 0 h 31"/>
                  <a:gd name="T8" fmla="*/ 17 w 17"/>
                  <a:gd name="T9" fmla="*/ 0 h 31"/>
                  <a:gd name="T10" fmla="*/ 0 60000 65536"/>
                  <a:gd name="T11" fmla="*/ 0 60000 65536"/>
                  <a:gd name="T12" fmla="*/ 0 60000 65536"/>
                  <a:gd name="T13" fmla="*/ 0 60000 65536"/>
                  <a:gd name="T14" fmla="*/ 0 60000 65536"/>
                  <a:gd name="T15" fmla="*/ 0 w 17"/>
                  <a:gd name="T16" fmla="*/ 0 h 31"/>
                  <a:gd name="T17" fmla="*/ 17 w 17"/>
                  <a:gd name="T18" fmla="*/ 31 h 31"/>
                </a:gdLst>
                <a:ahLst/>
                <a:cxnLst>
                  <a:cxn ang="T10">
                    <a:pos x="T0" y="T1"/>
                  </a:cxn>
                  <a:cxn ang="T11">
                    <a:pos x="T2" y="T3"/>
                  </a:cxn>
                  <a:cxn ang="T12">
                    <a:pos x="T4" y="T5"/>
                  </a:cxn>
                  <a:cxn ang="T13">
                    <a:pos x="T6" y="T7"/>
                  </a:cxn>
                  <a:cxn ang="T14">
                    <a:pos x="T8" y="T9"/>
                  </a:cxn>
                </a:cxnLst>
                <a:rect l="T15" t="T16" r="T17" b="T18"/>
                <a:pathLst>
                  <a:path w="17" h="31">
                    <a:moveTo>
                      <a:pt x="17" y="0"/>
                    </a:moveTo>
                    <a:lnTo>
                      <a:pt x="13" y="31"/>
                    </a:lnTo>
                    <a:lnTo>
                      <a:pt x="0" y="31"/>
                    </a:lnTo>
                    <a:lnTo>
                      <a:pt x="4" y="0"/>
                    </a:lnTo>
                    <a:lnTo>
                      <a:pt x="17" y="0"/>
                    </a:lnTo>
                    <a:close/>
                  </a:path>
                </a:pathLst>
              </a:custGeom>
              <a:solidFill>
                <a:srgbClr val="000000"/>
              </a:solidFill>
              <a:ln w="9525">
                <a:noFill/>
                <a:round/>
                <a:headEnd/>
                <a:tailEnd/>
              </a:ln>
            </p:spPr>
            <p:txBody>
              <a:bodyPr/>
              <a:lstStyle/>
              <a:p>
                <a:endParaRPr lang="en-US" dirty="0"/>
              </a:p>
            </p:txBody>
          </p:sp>
          <p:sp>
            <p:nvSpPr>
              <p:cNvPr id="6395" name="Rectangle 432"/>
              <p:cNvSpPr>
                <a:spLocks noChangeAspect="1" noChangeArrowheads="1"/>
              </p:cNvSpPr>
              <p:nvPr/>
            </p:nvSpPr>
            <p:spPr bwMode="auto">
              <a:xfrm>
                <a:off x="3665" y="1740"/>
                <a:ext cx="13" cy="40"/>
              </a:xfrm>
              <a:prstGeom prst="rect">
                <a:avLst/>
              </a:prstGeom>
              <a:solidFill>
                <a:srgbClr val="000000"/>
              </a:solidFill>
              <a:ln w="9525">
                <a:noFill/>
                <a:miter lim="800000"/>
                <a:headEnd/>
                <a:tailEnd/>
              </a:ln>
            </p:spPr>
            <p:txBody>
              <a:bodyPr/>
              <a:lstStyle/>
              <a:p>
                <a:endParaRPr lang="en-US" dirty="0"/>
              </a:p>
            </p:txBody>
          </p:sp>
          <p:sp>
            <p:nvSpPr>
              <p:cNvPr id="6396" name="Freeform 433"/>
              <p:cNvSpPr>
                <a:spLocks noChangeAspect="1"/>
              </p:cNvSpPr>
              <p:nvPr/>
            </p:nvSpPr>
            <p:spPr bwMode="auto">
              <a:xfrm>
                <a:off x="3674" y="1735"/>
                <a:ext cx="159" cy="58"/>
              </a:xfrm>
              <a:custGeom>
                <a:avLst/>
                <a:gdLst>
                  <a:gd name="T0" fmla="*/ 0 w 159"/>
                  <a:gd name="T1" fmla="*/ 40 h 58"/>
                  <a:gd name="T2" fmla="*/ 17 w 159"/>
                  <a:gd name="T3" fmla="*/ 40 h 58"/>
                  <a:gd name="T4" fmla="*/ 17 w 159"/>
                  <a:gd name="T5" fmla="*/ 5 h 58"/>
                  <a:gd name="T6" fmla="*/ 21 w 159"/>
                  <a:gd name="T7" fmla="*/ 0 h 58"/>
                  <a:gd name="T8" fmla="*/ 155 w 159"/>
                  <a:gd name="T9" fmla="*/ 0 h 58"/>
                  <a:gd name="T10" fmla="*/ 159 w 159"/>
                  <a:gd name="T11" fmla="*/ 5 h 58"/>
                  <a:gd name="T12" fmla="*/ 159 w 159"/>
                  <a:gd name="T13" fmla="*/ 58 h 58"/>
                  <a:gd name="T14" fmla="*/ 146 w 159"/>
                  <a:gd name="T15" fmla="*/ 58 h 58"/>
                  <a:gd name="T16" fmla="*/ 146 w 159"/>
                  <a:gd name="T17" fmla="*/ 14 h 58"/>
                  <a:gd name="T18" fmla="*/ 30 w 159"/>
                  <a:gd name="T19" fmla="*/ 14 h 58"/>
                  <a:gd name="T20" fmla="*/ 30 w 159"/>
                  <a:gd name="T21" fmla="*/ 45 h 58"/>
                  <a:gd name="T22" fmla="*/ 21 w 159"/>
                  <a:gd name="T23" fmla="*/ 54 h 58"/>
                  <a:gd name="T24" fmla="*/ 0 w 159"/>
                  <a:gd name="T25" fmla="*/ 54 h 58"/>
                  <a:gd name="T26" fmla="*/ 0 w 159"/>
                  <a:gd name="T27" fmla="*/ 40 h 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9"/>
                  <a:gd name="T43" fmla="*/ 0 h 58"/>
                  <a:gd name="T44" fmla="*/ 159 w 159"/>
                  <a:gd name="T45" fmla="*/ 58 h 5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9" h="58">
                    <a:moveTo>
                      <a:pt x="0" y="40"/>
                    </a:moveTo>
                    <a:lnTo>
                      <a:pt x="17" y="40"/>
                    </a:lnTo>
                    <a:lnTo>
                      <a:pt x="17" y="5"/>
                    </a:lnTo>
                    <a:lnTo>
                      <a:pt x="21" y="0"/>
                    </a:lnTo>
                    <a:lnTo>
                      <a:pt x="155" y="0"/>
                    </a:lnTo>
                    <a:lnTo>
                      <a:pt x="159" y="5"/>
                    </a:lnTo>
                    <a:lnTo>
                      <a:pt x="159" y="58"/>
                    </a:lnTo>
                    <a:lnTo>
                      <a:pt x="146" y="58"/>
                    </a:lnTo>
                    <a:lnTo>
                      <a:pt x="146" y="14"/>
                    </a:lnTo>
                    <a:lnTo>
                      <a:pt x="30" y="14"/>
                    </a:lnTo>
                    <a:lnTo>
                      <a:pt x="30" y="45"/>
                    </a:lnTo>
                    <a:lnTo>
                      <a:pt x="21" y="54"/>
                    </a:lnTo>
                    <a:lnTo>
                      <a:pt x="0" y="54"/>
                    </a:lnTo>
                    <a:lnTo>
                      <a:pt x="0" y="40"/>
                    </a:lnTo>
                    <a:close/>
                  </a:path>
                </a:pathLst>
              </a:custGeom>
              <a:solidFill>
                <a:srgbClr val="000000"/>
              </a:solidFill>
              <a:ln w="9525">
                <a:noFill/>
                <a:round/>
                <a:headEnd/>
                <a:tailEnd/>
              </a:ln>
            </p:spPr>
            <p:txBody>
              <a:bodyPr/>
              <a:lstStyle/>
              <a:p>
                <a:endParaRPr lang="en-US" dirty="0"/>
              </a:p>
            </p:txBody>
          </p:sp>
          <p:sp>
            <p:nvSpPr>
              <p:cNvPr id="6397" name="Freeform 434"/>
              <p:cNvSpPr>
                <a:spLocks noChangeAspect="1"/>
              </p:cNvSpPr>
              <p:nvPr/>
            </p:nvSpPr>
            <p:spPr bwMode="auto">
              <a:xfrm>
                <a:off x="3850" y="1771"/>
                <a:ext cx="146" cy="31"/>
              </a:xfrm>
              <a:custGeom>
                <a:avLst/>
                <a:gdLst>
                  <a:gd name="T0" fmla="*/ 13 w 146"/>
                  <a:gd name="T1" fmla="*/ 0 h 31"/>
                  <a:gd name="T2" fmla="*/ 13 w 146"/>
                  <a:gd name="T3" fmla="*/ 9 h 31"/>
                  <a:gd name="T4" fmla="*/ 142 w 146"/>
                  <a:gd name="T5" fmla="*/ 9 h 31"/>
                  <a:gd name="T6" fmla="*/ 146 w 146"/>
                  <a:gd name="T7" fmla="*/ 13 h 31"/>
                  <a:gd name="T8" fmla="*/ 146 w 146"/>
                  <a:gd name="T9" fmla="*/ 31 h 31"/>
                  <a:gd name="T10" fmla="*/ 133 w 146"/>
                  <a:gd name="T11" fmla="*/ 31 h 31"/>
                  <a:gd name="T12" fmla="*/ 133 w 146"/>
                  <a:gd name="T13" fmla="*/ 22 h 31"/>
                  <a:gd name="T14" fmla="*/ 9 w 146"/>
                  <a:gd name="T15" fmla="*/ 22 h 31"/>
                  <a:gd name="T16" fmla="*/ 0 w 146"/>
                  <a:gd name="T17" fmla="*/ 13 h 31"/>
                  <a:gd name="T18" fmla="*/ 0 w 146"/>
                  <a:gd name="T19" fmla="*/ 0 h 31"/>
                  <a:gd name="T20" fmla="*/ 13 w 146"/>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6"/>
                  <a:gd name="T34" fmla="*/ 0 h 31"/>
                  <a:gd name="T35" fmla="*/ 146 w 146"/>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6" h="31">
                    <a:moveTo>
                      <a:pt x="13" y="0"/>
                    </a:moveTo>
                    <a:lnTo>
                      <a:pt x="13" y="9"/>
                    </a:lnTo>
                    <a:lnTo>
                      <a:pt x="142" y="9"/>
                    </a:lnTo>
                    <a:lnTo>
                      <a:pt x="146" y="13"/>
                    </a:lnTo>
                    <a:lnTo>
                      <a:pt x="146" y="31"/>
                    </a:lnTo>
                    <a:lnTo>
                      <a:pt x="133" y="31"/>
                    </a:lnTo>
                    <a:lnTo>
                      <a:pt x="133" y="22"/>
                    </a:lnTo>
                    <a:lnTo>
                      <a:pt x="9" y="22"/>
                    </a:lnTo>
                    <a:lnTo>
                      <a:pt x="0" y="13"/>
                    </a:lnTo>
                    <a:lnTo>
                      <a:pt x="0" y="0"/>
                    </a:lnTo>
                    <a:lnTo>
                      <a:pt x="13" y="0"/>
                    </a:lnTo>
                    <a:close/>
                  </a:path>
                </a:pathLst>
              </a:custGeom>
              <a:solidFill>
                <a:srgbClr val="000000"/>
              </a:solidFill>
              <a:ln w="9525">
                <a:noFill/>
                <a:round/>
                <a:headEnd/>
                <a:tailEnd/>
              </a:ln>
            </p:spPr>
            <p:txBody>
              <a:bodyPr/>
              <a:lstStyle/>
              <a:p>
                <a:endParaRPr lang="en-US" dirty="0"/>
              </a:p>
            </p:txBody>
          </p:sp>
          <p:sp>
            <p:nvSpPr>
              <p:cNvPr id="6398" name="Freeform 435"/>
              <p:cNvSpPr>
                <a:spLocks noChangeAspect="1"/>
              </p:cNvSpPr>
              <p:nvPr/>
            </p:nvSpPr>
            <p:spPr bwMode="auto">
              <a:xfrm>
                <a:off x="3399" y="1816"/>
                <a:ext cx="193" cy="35"/>
              </a:xfrm>
              <a:custGeom>
                <a:avLst/>
                <a:gdLst>
                  <a:gd name="T0" fmla="*/ 0 w 193"/>
                  <a:gd name="T1" fmla="*/ 22 h 35"/>
                  <a:gd name="T2" fmla="*/ 180 w 193"/>
                  <a:gd name="T3" fmla="*/ 22 h 35"/>
                  <a:gd name="T4" fmla="*/ 180 w 193"/>
                  <a:gd name="T5" fmla="*/ 0 h 35"/>
                  <a:gd name="T6" fmla="*/ 193 w 193"/>
                  <a:gd name="T7" fmla="*/ 0 h 35"/>
                  <a:gd name="T8" fmla="*/ 193 w 193"/>
                  <a:gd name="T9" fmla="*/ 26 h 35"/>
                  <a:gd name="T10" fmla="*/ 184 w 193"/>
                  <a:gd name="T11" fmla="*/ 35 h 35"/>
                  <a:gd name="T12" fmla="*/ 0 w 193"/>
                  <a:gd name="T13" fmla="*/ 35 h 35"/>
                  <a:gd name="T14" fmla="*/ 0 w 193"/>
                  <a:gd name="T15" fmla="*/ 22 h 35"/>
                  <a:gd name="T16" fmla="*/ 0 60000 65536"/>
                  <a:gd name="T17" fmla="*/ 0 60000 65536"/>
                  <a:gd name="T18" fmla="*/ 0 60000 65536"/>
                  <a:gd name="T19" fmla="*/ 0 60000 65536"/>
                  <a:gd name="T20" fmla="*/ 0 60000 65536"/>
                  <a:gd name="T21" fmla="*/ 0 60000 65536"/>
                  <a:gd name="T22" fmla="*/ 0 60000 65536"/>
                  <a:gd name="T23" fmla="*/ 0 60000 65536"/>
                  <a:gd name="T24" fmla="*/ 0 w 193"/>
                  <a:gd name="T25" fmla="*/ 0 h 35"/>
                  <a:gd name="T26" fmla="*/ 193 w 193"/>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3" h="35">
                    <a:moveTo>
                      <a:pt x="0" y="22"/>
                    </a:moveTo>
                    <a:lnTo>
                      <a:pt x="180" y="22"/>
                    </a:lnTo>
                    <a:lnTo>
                      <a:pt x="180" y="0"/>
                    </a:lnTo>
                    <a:lnTo>
                      <a:pt x="193" y="0"/>
                    </a:lnTo>
                    <a:lnTo>
                      <a:pt x="193" y="26"/>
                    </a:lnTo>
                    <a:lnTo>
                      <a:pt x="184" y="35"/>
                    </a:lnTo>
                    <a:lnTo>
                      <a:pt x="0" y="35"/>
                    </a:lnTo>
                    <a:lnTo>
                      <a:pt x="0" y="22"/>
                    </a:lnTo>
                    <a:close/>
                  </a:path>
                </a:pathLst>
              </a:custGeom>
              <a:solidFill>
                <a:srgbClr val="000000"/>
              </a:solidFill>
              <a:ln w="9525">
                <a:noFill/>
                <a:round/>
                <a:headEnd/>
                <a:tailEnd/>
              </a:ln>
            </p:spPr>
            <p:txBody>
              <a:bodyPr/>
              <a:lstStyle/>
              <a:p>
                <a:endParaRPr lang="en-US" dirty="0"/>
              </a:p>
            </p:txBody>
          </p:sp>
          <p:sp>
            <p:nvSpPr>
              <p:cNvPr id="6399" name="Freeform 436"/>
              <p:cNvSpPr>
                <a:spLocks noChangeAspect="1"/>
              </p:cNvSpPr>
              <p:nvPr/>
            </p:nvSpPr>
            <p:spPr bwMode="auto">
              <a:xfrm>
                <a:off x="3609" y="1802"/>
                <a:ext cx="336" cy="62"/>
              </a:xfrm>
              <a:custGeom>
                <a:avLst/>
                <a:gdLst>
                  <a:gd name="T0" fmla="*/ 0 w 336"/>
                  <a:gd name="T1" fmla="*/ 62 h 62"/>
                  <a:gd name="T2" fmla="*/ 0 w 336"/>
                  <a:gd name="T3" fmla="*/ 14 h 62"/>
                  <a:gd name="T4" fmla="*/ 5 w 336"/>
                  <a:gd name="T5" fmla="*/ 9 h 62"/>
                  <a:gd name="T6" fmla="*/ 323 w 336"/>
                  <a:gd name="T7" fmla="*/ 9 h 62"/>
                  <a:gd name="T8" fmla="*/ 323 w 336"/>
                  <a:gd name="T9" fmla="*/ 0 h 62"/>
                  <a:gd name="T10" fmla="*/ 336 w 336"/>
                  <a:gd name="T11" fmla="*/ 0 h 62"/>
                  <a:gd name="T12" fmla="*/ 336 w 336"/>
                  <a:gd name="T13" fmla="*/ 14 h 62"/>
                  <a:gd name="T14" fmla="*/ 327 w 336"/>
                  <a:gd name="T15" fmla="*/ 22 h 62"/>
                  <a:gd name="T16" fmla="*/ 13 w 336"/>
                  <a:gd name="T17" fmla="*/ 22 h 62"/>
                  <a:gd name="T18" fmla="*/ 13 w 336"/>
                  <a:gd name="T19" fmla="*/ 62 h 62"/>
                  <a:gd name="T20" fmla="*/ 0 w 336"/>
                  <a:gd name="T21" fmla="*/ 62 h 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6"/>
                  <a:gd name="T34" fmla="*/ 0 h 62"/>
                  <a:gd name="T35" fmla="*/ 336 w 336"/>
                  <a:gd name="T36" fmla="*/ 62 h 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6" h="62">
                    <a:moveTo>
                      <a:pt x="0" y="62"/>
                    </a:moveTo>
                    <a:lnTo>
                      <a:pt x="0" y="14"/>
                    </a:lnTo>
                    <a:lnTo>
                      <a:pt x="5" y="9"/>
                    </a:lnTo>
                    <a:lnTo>
                      <a:pt x="323" y="9"/>
                    </a:lnTo>
                    <a:lnTo>
                      <a:pt x="323" y="0"/>
                    </a:lnTo>
                    <a:lnTo>
                      <a:pt x="336" y="0"/>
                    </a:lnTo>
                    <a:lnTo>
                      <a:pt x="336" y="14"/>
                    </a:lnTo>
                    <a:lnTo>
                      <a:pt x="327" y="22"/>
                    </a:lnTo>
                    <a:lnTo>
                      <a:pt x="13" y="22"/>
                    </a:lnTo>
                    <a:lnTo>
                      <a:pt x="13" y="62"/>
                    </a:lnTo>
                    <a:lnTo>
                      <a:pt x="0" y="62"/>
                    </a:lnTo>
                    <a:close/>
                  </a:path>
                </a:pathLst>
              </a:custGeom>
              <a:solidFill>
                <a:srgbClr val="000000"/>
              </a:solidFill>
              <a:ln w="9525">
                <a:noFill/>
                <a:round/>
                <a:headEnd/>
                <a:tailEnd/>
              </a:ln>
            </p:spPr>
            <p:txBody>
              <a:bodyPr/>
              <a:lstStyle/>
              <a:p>
                <a:endParaRPr lang="en-US" dirty="0"/>
              </a:p>
            </p:txBody>
          </p:sp>
          <p:sp>
            <p:nvSpPr>
              <p:cNvPr id="6400" name="Freeform 437"/>
              <p:cNvSpPr>
                <a:spLocks noChangeAspect="1"/>
              </p:cNvSpPr>
              <p:nvPr/>
            </p:nvSpPr>
            <p:spPr bwMode="auto">
              <a:xfrm>
                <a:off x="3278" y="1842"/>
                <a:ext cx="172" cy="36"/>
              </a:xfrm>
              <a:custGeom>
                <a:avLst/>
                <a:gdLst>
                  <a:gd name="T0" fmla="*/ 0 w 172"/>
                  <a:gd name="T1" fmla="*/ 22 h 36"/>
                  <a:gd name="T2" fmla="*/ 159 w 172"/>
                  <a:gd name="T3" fmla="*/ 22 h 36"/>
                  <a:gd name="T4" fmla="*/ 159 w 172"/>
                  <a:gd name="T5" fmla="*/ 0 h 36"/>
                  <a:gd name="T6" fmla="*/ 172 w 172"/>
                  <a:gd name="T7" fmla="*/ 0 h 36"/>
                  <a:gd name="T8" fmla="*/ 172 w 172"/>
                  <a:gd name="T9" fmla="*/ 27 h 36"/>
                  <a:gd name="T10" fmla="*/ 164 w 172"/>
                  <a:gd name="T11" fmla="*/ 36 h 36"/>
                  <a:gd name="T12" fmla="*/ 0 w 172"/>
                  <a:gd name="T13" fmla="*/ 36 h 36"/>
                  <a:gd name="T14" fmla="*/ 0 w 172"/>
                  <a:gd name="T15" fmla="*/ 22 h 36"/>
                  <a:gd name="T16" fmla="*/ 0 60000 65536"/>
                  <a:gd name="T17" fmla="*/ 0 60000 65536"/>
                  <a:gd name="T18" fmla="*/ 0 60000 65536"/>
                  <a:gd name="T19" fmla="*/ 0 60000 65536"/>
                  <a:gd name="T20" fmla="*/ 0 60000 65536"/>
                  <a:gd name="T21" fmla="*/ 0 60000 65536"/>
                  <a:gd name="T22" fmla="*/ 0 60000 65536"/>
                  <a:gd name="T23" fmla="*/ 0 60000 65536"/>
                  <a:gd name="T24" fmla="*/ 0 w 172"/>
                  <a:gd name="T25" fmla="*/ 0 h 36"/>
                  <a:gd name="T26" fmla="*/ 172 w 172"/>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2" h="36">
                    <a:moveTo>
                      <a:pt x="0" y="22"/>
                    </a:moveTo>
                    <a:lnTo>
                      <a:pt x="159" y="22"/>
                    </a:lnTo>
                    <a:lnTo>
                      <a:pt x="159" y="0"/>
                    </a:lnTo>
                    <a:lnTo>
                      <a:pt x="172" y="0"/>
                    </a:lnTo>
                    <a:lnTo>
                      <a:pt x="172" y="27"/>
                    </a:lnTo>
                    <a:lnTo>
                      <a:pt x="164" y="36"/>
                    </a:lnTo>
                    <a:lnTo>
                      <a:pt x="0" y="36"/>
                    </a:lnTo>
                    <a:lnTo>
                      <a:pt x="0" y="22"/>
                    </a:lnTo>
                    <a:close/>
                  </a:path>
                </a:pathLst>
              </a:custGeom>
              <a:solidFill>
                <a:srgbClr val="000000"/>
              </a:solidFill>
              <a:ln w="9525">
                <a:noFill/>
                <a:round/>
                <a:headEnd/>
                <a:tailEnd/>
              </a:ln>
            </p:spPr>
            <p:txBody>
              <a:bodyPr/>
              <a:lstStyle/>
              <a:p>
                <a:endParaRPr lang="en-US" dirty="0"/>
              </a:p>
            </p:txBody>
          </p:sp>
          <p:sp>
            <p:nvSpPr>
              <p:cNvPr id="6401" name="Freeform 438"/>
              <p:cNvSpPr>
                <a:spLocks noChangeAspect="1"/>
              </p:cNvSpPr>
              <p:nvPr/>
            </p:nvSpPr>
            <p:spPr bwMode="auto">
              <a:xfrm>
                <a:off x="3536" y="1860"/>
                <a:ext cx="172" cy="36"/>
              </a:xfrm>
              <a:custGeom>
                <a:avLst/>
                <a:gdLst>
                  <a:gd name="T0" fmla="*/ 0 w 172"/>
                  <a:gd name="T1" fmla="*/ 36 h 36"/>
                  <a:gd name="T2" fmla="*/ 0 w 172"/>
                  <a:gd name="T3" fmla="*/ 4 h 36"/>
                  <a:gd name="T4" fmla="*/ 4 w 172"/>
                  <a:gd name="T5" fmla="*/ 0 h 36"/>
                  <a:gd name="T6" fmla="*/ 172 w 172"/>
                  <a:gd name="T7" fmla="*/ 0 h 36"/>
                  <a:gd name="T8" fmla="*/ 172 w 172"/>
                  <a:gd name="T9" fmla="*/ 13 h 36"/>
                  <a:gd name="T10" fmla="*/ 13 w 172"/>
                  <a:gd name="T11" fmla="*/ 13 h 36"/>
                  <a:gd name="T12" fmla="*/ 13 w 172"/>
                  <a:gd name="T13" fmla="*/ 36 h 36"/>
                  <a:gd name="T14" fmla="*/ 0 w 172"/>
                  <a:gd name="T15" fmla="*/ 36 h 36"/>
                  <a:gd name="T16" fmla="*/ 0 60000 65536"/>
                  <a:gd name="T17" fmla="*/ 0 60000 65536"/>
                  <a:gd name="T18" fmla="*/ 0 60000 65536"/>
                  <a:gd name="T19" fmla="*/ 0 60000 65536"/>
                  <a:gd name="T20" fmla="*/ 0 60000 65536"/>
                  <a:gd name="T21" fmla="*/ 0 60000 65536"/>
                  <a:gd name="T22" fmla="*/ 0 60000 65536"/>
                  <a:gd name="T23" fmla="*/ 0 60000 65536"/>
                  <a:gd name="T24" fmla="*/ 0 w 172"/>
                  <a:gd name="T25" fmla="*/ 0 h 36"/>
                  <a:gd name="T26" fmla="*/ 172 w 172"/>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2" h="36">
                    <a:moveTo>
                      <a:pt x="0" y="36"/>
                    </a:moveTo>
                    <a:lnTo>
                      <a:pt x="0" y="4"/>
                    </a:lnTo>
                    <a:lnTo>
                      <a:pt x="4" y="0"/>
                    </a:lnTo>
                    <a:lnTo>
                      <a:pt x="172" y="0"/>
                    </a:lnTo>
                    <a:lnTo>
                      <a:pt x="172" y="13"/>
                    </a:lnTo>
                    <a:lnTo>
                      <a:pt x="13" y="13"/>
                    </a:lnTo>
                    <a:lnTo>
                      <a:pt x="13" y="36"/>
                    </a:lnTo>
                    <a:lnTo>
                      <a:pt x="0" y="36"/>
                    </a:lnTo>
                    <a:close/>
                  </a:path>
                </a:pathLst>
              </a:custGeom>
              <a:solidFill>
                <a:srgbClr val="000000"/>
              </a:solidFill>
              <a:ln w="9525">
                <a:noFill/>
                <a:round/>
                <a:headEnd/>
                <a:tailEnd/>
              </a:ln>
            </p:spPr>
            <p:txBody>
              <a:bodyPr/>
              <a:lstStyle/>
              <a:p>
                <a:endParaRPr lang="en-US" dirty="0"/>
              </a:p>
            </p:txBody>
          </p:sp>
          <p:sp>
            <p:nvSpPr>
              <p:cNvPr id="6402" name="Freeform 439"/>
              <p:cNvSpPr>
                <a:spLocks noChangeAspect="1"/>
              </p:cNvSpPr>
              <p:nvPr/>
            </p:nvSpPr>
            <p:spPr bwMode="auto">
              <a:xfrm>
                <a:off x="3687" y="1842"/>
                <a:ext cx="150" cy="54"/>
              </a:xfrm>
              <a:custGeom>
                <a:avLst/>
                <a:gdLst>
                  <a:gd name="T0" fmla="*/ 0 w 150"/>
                  <a:gd name="T1" fmla="*/ 40 h 54"/>
                  <a:gd name="T2" fmla="*/ 107 w 150"/>
                  <a:gd name="T3" fmla="*/ 40 h 54"/>
                  <a:gd name="T4" fmla="*/ 107 w 150"/>
                  <a:gd name="T5" fmla="*/ 14 h 54"/>
                  <a:gd name="T6" fmla="*/ 112 w 150"/>
                  <a:gd name="T7" fmla="*/ 9 h 54"/>
                  <a:gd name="T8" fmla="*/ 150 w 150"/>
                  <a:gd name="T9" fmla="*/ 0 h 54"/>
                  <a:gd name="T10" fmla="*/ 150 w 150"/>
                  <a:gd name="T11" fmla="*/ 14 h 54"/>
                  <a:gd name="T12" fmla="*/ 120 w 150"/>
                  <a:gd name="T13" fmla="*/ 22 h 54"/>
                  <a:gd name="T14" fmla="*/ 120 w 150"/>
                  <a:gd name="T15" fmla="*/ 45 h 54"/>
                  <a:gd name="T16" fmla="*/ 112 w 150"/>
                  <a:gd name="T17" fmla="*/ 54 h 54"/>
                  <a:gd name="T18" fmla="*/ 0 w 150"/>
                  <a:gd name="T19" fmla="*/ 54 h 54"/>
                  <a:gd name="T20" fmla="*/ 0 w 150"/>
                  <a:gd name="T21" fmla="*/ 40 h 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0"/>
                  <a:gd name="T34" fmla="*/ 0 h 54"/>
                  <a:gd name="T35" fmla="*/ 150 w 150"/>
                  <a:gd name="T36" fmla="*/ 54 h 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0" h="54">
                    <a:moveTo>
                      <a:pt x="0" y="40"/>
                    </a:moveTo>
                    <a:lnTo>
                      <a:pt x="107" y="40"/>
                    </a:lnTo>
                    <a:lnTo>
                      <a:pt x="107" y="14"/>
                    </a:lnTo>
                    <a:lnTo>
                      <a:pt x="112" y="9"/>
                    </a:lnTo>
                    <a:lnTo>
                      <a:pt x="150" y="0"/>
                    </a:lnTo>
                    <a:lnTo>
                      <a:pt x="150" y="14"/>
                    </a:lnTo>
                    <a:lnTo>
                      <a:pt x="120" y="22"/>
                    </a:lnTo>
                    <a:lnTo>
                      <a:pt x="120" y="45"/>
                    </a:lnTo>
                    <a:lnTo>
                      <a:pt x="112" y="54"/>
                    </a:lnTo>
                    <a:lnTo>
                      <a:pt x="0" y="54"/>
                    </a:lnTo>
                    <a:lnTo>
                      <a:pt x="0" y="40"/>
                    </a:lnTo>
                    <a:close/>
                  </a:path>
                </a:pathLst>
              </a:custGeom>
              <a:solidFill>
                <a:srgbClr val="000000"/>
              </a:solidFill>
              <a:ln w="9525">
                <a:noFill/>
                <a:round/>
                <a:headEnd/>
                <a:tailEnd/>
              </a:ln>
            </p:spPr>
            <p:txBody>
              <a:bodyPr/>
              <a:lstStyle/>
              <a:p>
                <a:endParaRPr lang="en-US" dirty="0"/>
              </a:p>
            </p:txBody>
          </p:sp>
          <p:sp>
            <p:nvSpPr>
              <p:cNvPr id="6403" name="Freeform 440"/>
              <p:cNvSpPr>
                <a:spLocks noChangeAspect="1"/>
              </p:cNvSpPr>
              <p:nvPr/>
            </p:nvSpPr>
            <p:spPr bwMode="auto">
              <a:xfrm>
                <a:off x="3829" y="1856"/>
                <a:ext cx="223" cy="62"/>
              </a:xfrm>
              <a:custGeom>
                <a:avLst/>
                <a:gdLst>
                  <a:gd name="T0" fmla="*/ 13 w 223"/>
                  <a:gd name="T1" fmla="*/ 0 h 62"/>
                  <a:gd name="T2" fmla="*/ 13 w 223"/>
                  <a:gd name="T3" fmla="*/ 26 h 62"/>
                  <a:gd name="T4" fmla="*/ 219 w 223"/>
                  <a:gd name="T5" fmla="*/ 26 h 62"/>
                  <a:gd name="T6" fmla="*/ 223 w 223"/>
                  <a:gd name="T7" fmla="*/ 31 h 62"/>
                  <a:gd name="T8" fmla="*/ 223 w 223"/>
                  <a:gd name="T9" fmla="*/ 62 h 62"/>
                  <a:gd name="T10" fmla="*/ 210 w 223"/>
                  <a:gd name="T11" fmla="*/ 62 h 62"/>
                  <a:gd name="T12" fmla="*/ 210 w 223"/>
                  <a:gd name="T13" fmla="*/ 40 h 62"/>
                  <a:gd name="T14" fmla="*/ 8 w 223"/>
                  <a:gd name="T15" fmla="*/ 40 h 62"/>
                  <a:gd name="T16" fmla="*/ 0 w 223"/>
                  <a:gd name="T17" fmla="*/ 31 h 62"/>
                  <a:gd name="T18" fmla="*/ 0 w 223"/>
                  <a:gd name="T19" fmla="*/ 0 h 62"/>
                  <a:gd name="T20" fmla="*/ 13 w 223"/>
                  <a:gd name="T21" fmla="*/ 0 h 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3"/>
                  <a:gd name="T34" fmla="*/ 0 h 62"/>
                  <a:gd name="T35" fmla="*/ 223 w 223"/>
                  <a:gd name="T36" fmla="*/ 62 h 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3" h="62">
                    <a:moveTo>
                      <a:pt x="13" y="0"/>
                    </a:moveTo>
                    <a:lnTo>
                      <a:pt x="13" y="26"/>
                    </a:lnTo>
                    <a:lnTo>
                      <a:pt x="219" y="26"/>
                    </a:lnTo>
                    <a:lnTo>
                      <a:pt x="223" y="31"/>
                    </a:lnTo>
                    <a:lnTo>
                      <a:pt x="223" y="62"/>
                    </a:lnTo>
                    <a:lnTo>
                      <a:pt x="210" y="62"/>
                    </a:lnTo>
                    <a:lnTo>
                      <a:pt x="210" y="40"/>
                    </a:lnTo>
                    <a:lnTo>
                      <a:pt x="8" y="40"/>
                    </a:lnTo>
                    <a:lnTo>
                      <a:pt x="0" y="31"/>
                    </a:lnTo>
                    <a:lnTo>
                      <a:pt x="0" y="0"/>
                    </a:lnTo>
                    <a:lnTo>
                      <a:pt x="13" y="0"/>
                    </a:lnTo>
                    <a:close/>
                  </a:path>
                </a:pathLst>
              </a:custGeom>
              <a:solidFill>
                <a:srgbClr val="000000"/>
              </a:solidFill>
              <a:ln w="9525">
                <a:noFill/>
                <a:round/>
                <a:headEnd/>
                <a:tailEnd/>
              </a:ln>
            </p:spPr>
            <p:txBody>
              <a:bodyPr/>
              <a:lstStyle/>
              <a:p>
                <a:endParaRPr lang="en-US" dirty="0"/>
              </a:p>
            </p:txBody>
          </p:sp>
          <p:sp>
            <p:nvSpPr>
              <p:cNvPr id="6404" name="Freeform 441"/>
              <p:cNvSpPr>
                <a:spLocks noChangeAspect="1"/>
              </p:cNvSpPr>
              <p:nvPr/>
            </p:nvSpPr>
            <p:spPr bwMode="auto">
              <a:xfrm>
                <a:off x="3876" y="1833"/>
                <a:ext cx="142" cy="31"/>
              </a:xfrm>
              <a:custGeom>
                <a:avLst/>
                <a:gdLst>
                  <a:gd name="T0" fmla="*/ 0 w 142"/>
                  <a:gd name="T1" fmla="*/ 18 h 31"/>
                  <a:gd name="T2" fmla="*/ 129 w 142"/>
                  <a:gd name="T3" fmla="*/ 18 h 31"/>
                  <a:gd name="T4" fmla="*/ 129 w 142"/>
                  <a:gd name="T5" fmla="*/ 0 h 31"/>
                  <a:gd name="T6" fmla="*/ 142 w 142"/>
                  <a:gd name="T7" fmla="*/ 0 h 31"/>
                  <a:gd name="T8" fmla="*/ 142 w 142"/>
                  <a:gd name="T9" fmla="*/ 23 h 31"/>
                  <a:gd name="T10" fmla="*/ 133 w 142"/>
                  <a:gd name="T11" fmla="*/ 31 h 31"/>
                  <a:gd name="T12" fmla="*/ 0 w 142"/>
                  <a:gd name="T13" fmla="*/ 31 h 31"/>
                  <a:gd name="T14" fmla="*/ 0 w 142"/>
                  <a:gd name="T15" fmla="*/ 18 h 3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31"/>
                  <a:gd name="T26" fmla="*/ 142 w 142"/>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31">
                    <a:moveTo>
                      <a:pt x="0" y="18"/>
                    </a:moveTo>
                    <a:lnTo>
                      <a:pt x="129" y="18"/>
                    </a:lnTo>
                    <a:lnTo>
                      <a:pt x="129" y="0"/>
                    </a:lnTo>
                    <a:lnTo>
                      <a:pt x="142" y="0"/>
                    </a:lnTo>
                    <a:lnTo>
                      <a:pt x="142" y="23"/>
                    </a:lnTo>
                    <a:lnTo>
                      <a:pt x="133" y="31"/>
                    </a:lnTo>
                    <a:lnTo>
                      <a:pt x="0" y="31"/>
                    </a:lnTo>
                    <a:lnTo>
                      <a:pt x="0" y="18"/>
                    </a:lnTo>
                    <a:close/>
                  </a:path>
                </a:pathLst>
              </a:custGeom>
              <a:solidFill>
                <a:srgbClr val="000000"/>
              </a:solidFill>
              <a:ln w="9525">
                <a:noFill/>
                <a:round/>
                <a:headEnd/>
                <a:tailEnd/>
              </a:ln>
            </p:spPr>
            <p:txBody>
              <a:bodyPr/>
              <a:lstStyle/>
              <a:p>
                <a:endParaRPr lang="en-US" dirty="0"/>
              </a:p>
            </p:txBody>
          </p:sp>
          <p:sp>
            <p:nvSpPr>
              <p:cNvPr id="6405" name="Freeform 442"/>
              <p:cNvSpPr>
                <a:spLocks noChangeAspect="1"/>
              </p:cNvSpPr>
              <p:nvPr/>
            </p:nvSpPr>
            <p:spPr bwMode="auto">
              <a:xfrm>
                <a:off x="3304" y="1887"/>
                <a:ext cx="331" cy="62"/>
              </a:xfrm>
              <a:custGeom>
                <a:avLst/>
                <a:gdLst>
                  <a:gd name="T0" fmla="*/ 0 w 331"/>
                  <a:gd name="T1" fmla="*/ 62 h 62"/>
                  <a:gd name="T2" fmla="*/ 0 w 331"/>
                  <a:gd name="T3" fmla="*/ 22 h 62"/>
                  <a:gd name="T4" fmla="*/ 4 w 331"/>
                  <a:gd name="T5" fmla="*/ 18 h 62"/>
                  <a:gd name="T6" fmla="*/ 318 w 331"/>
                  <a:gd name="T7" fmla="*/ 18 h 62"/>
                  <a:gd name="T8" fmla="*/ 318 w 331"/>
                  <a:gd name="T9" fmla="*/ 0 h 62"/>
                  <a:gd name="T10" fmla="*/ 331 w 331"/>
                  <a:gd name="T11" fmla="*/ 0 h 62"/>
                  <a:gd name="T12" fmla="*/ 331 w 331"/>
                  <a:gd name="T13" fmla="*/ 22 h 62"/>
                  <a:gd name="T14" fmla="*/ 322 w 331"/>
                  <a:gd name="T15" fmla="*/ 31 h 62"/>
                  <a:gd name="T16" fmla="*/ 13 w 331"/>
                  <a:gd name="T17" fmla="*/ 31 h 62"/>
                  <a:gd name="T18" fmla="*/ 13 w 331"/>
                  <a:gd name="T19" fmla="*/ 62 h 62"/>
                  <a:gd name="T20" fmla="*/ 0 w 331"/>
                  <a:gd name="T21" fmla="*/ 62 h 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1"/>
                  <a:gd name="T34" fmla="*/ 0 h 62"/>
                  <a:gd name="T35" fmla="*/ 331 w 331"/>
                  <a:gd name="T36" fmla="*/ 62 h 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1" h="62">
                    <a:moveTo>
                      <a:pt x="0" y="62"/>
                    </a:moveTo>
                    <a:lnTo>
                      <a:pt x="0" y="22"/>
                    </a:lnTo>
                    <a:lnTo>
                      <a:pt x="4" y="18"/>
                    </a:lnTo>
                    <a:lnTo>
                      <a:pt x="318" y="18"/>
                    </a:lnTo>
                    <a:lnTo>
                      <a:pt x="318" y="0"/>
                    </a:lnTo>
                    <a:lnTo>
                      <a:pt x="331" y="0"/>
                    </a:lnTo>
                    <a:lnTo>
                      <a:pt x="331" y="22"/>
                    </a:lnTo>
                    <a:lnTo>
                      <a:pt x="322" y="31"/>
                    </a:lnTo>
                    <a:lnTo>
                      <a:pt x="13" y="31"/>
                    </a:lnTo>
                    <a:lnTo>
                      <a:pt x="13" y="62"/>
                    </a:lnTo>
                    <a:lnTo>
                      <a:pt x="0" y="62"/>
                    </a:lnTo>
                    <a:close/>
                  </a:path>
                </a:pathLst>
              </a:custGeom>
              <a:solidFill>
                <a:srgbClr val="000000"/>
              </a:solidFill>
              <a:ln w="9525">
                <a:noFill/>
                <a:round/>
                <a:headEnd/>
                <a:tailEnd/>
              </a:ln>
            </p:spPr>
            <p:txBody>
              <a:bodyPr/>
              <a:lstStyle/>
              <a:p>
                <a:endParaRPr lang="en-US" dirty="0"/>
              </a:p>
            </p:txBody>
          </p:sp>
          <p:sp>
            <p:nvSpPr>
              <p:cNvPr id="6406" name="Freeform 443"/>
              <p:cNvSpPr>
                <a:spLocks noChangeAspect="1"/>
              </p:cNvSpPr>
              <p:nvPr/>
            </p:nvSpPr>
            <p:spPr bwMode="auto">
              <a:xfrm>
                <a:off x="3351" y="1931"/>
                <a:ext cx="129" cy="36"/>
              </a:xfrm>
              <a:custGeom>
                <a:avLst/>
                <a:gdLst>
                  <a:gd name="T0" fmla="*/ 13 w 129"/>
                  <a:gd name="T1" fmla="*/ 0 h 36"/>
                  <a:gd name="T2" fmla="*/ 13 w 129"/>
                  <a:gd name="T3" fmla="*/ 22 h 36"/>
                  <a:gd name="T4" fmla="*/ 129 w 129"/>
                  <a:gd name="T5" fmla="*/ 22 h 36"/>
                  <a:gd name="T6" fmla="*/ 129 w 129"/>
                  <a:gd name="T7" fmla="*/ 36 h 36"/>
                  <a:gd name="T8" fmla="*/ 9 w 129"/>
                  <a:gd name="T9" fmla="*/ 36 h 36"/>
                  <a:gd name="T10" fmla="*/ 0 w 129"/>
                  <a:gd name="T11" fmla="*/ 27 h 36"/>
                  <a:gd name="T12" fmla="*/ 0 w 129"/>
                  <a:gd name="T13" fmla="*/ 0 h 36"/>
                  <a:gd name="T14" fmla="*/ 13 w 129"/>
                  <a:gd name="T15" fmla="*/ 0 h 36"/>
                  <a:gd name="T16" fmla="*/ 0 60000 65536"/>
                  <a:gd name="T17" fmla="*/ 0 60000 65536"/>
                  <a:gd name="T18" fmla="*/ 0 60000 65536"/>
                  <a:gd name="T19" fmla="*/ 0 60000 65536"/>
                  <a:gd name="T20" fmla="*/ 0 60000 65536"/>
                  <a:gd name="T21" fmla="*/ 0 60000 65536"/>
                  <a:gd name="T22" fmla="*/ 0 60000 65536"/>
                  <a:gd name="T23" fmla="*/ 0 60000 65536"/>
                  <a:gd name="T24" fmla="*/ 0 w 129"/>
                  <a:gd name="T25" fmla="*/ 0 h 36"/>
                  <a:gd name="T26" fmla="*/ 129 w 129"/>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 h="36">
                    <a:moveTo>
                      <a:pt x="13" y="0"/>
                    </a:moveTo>
                    <a:lnTo>
                      <a:pt x="13" y="22"/>
                    </a:lnTo>
                    <a:lnTo>
                      <a:pt x="129" y="22"/>
                    </a:lnTo>
                    <a:lnTo>
                      <a:pt x="129" y="36"/>
                    </a:lnTo>
                    <a:lnTo>
                      <a:pt x="9" y="36"/>
                    </a:lnTo>
                    <a:lnTo>
                      <a:pt x="0" y="27"/>
                    </a:lnTo>
                    <a:lnTo>
                      <a:pt x="0" y="0"/>
                    </a:lnTo>
                    <a:lnTo>
                      <a:pt x="13" y="0"/>
                    </a:lnTo>
                    <a:close/>
                  </a:path>
                </a:pathLst>
              </a:custGeom>
              <a:solidFill>
                <a:srgbClr val="000000"/>
              </a:solidFill>
              <a:ln w="9525">
                <a:noFill/>
                <a:round/>
                <a:headEnd/>
                <a:tailEnd/>
              </a:ln>
            </p:spPr>
            <p:txBody>
              <a:bodyPr/>
              <a:lstStyle/>
              <a:p>
                <a:endParaRPr lang="en-US" dirty="0"/>
              </a:p>
            </p:txBody>
          </p:sp>
          <p:sp>
            <p:nvSpPr>
              <p:cNvPr id="6407" name="Freeform 444"/>
              <p:cNvSpPr>
                <a:spLocks noChangeAspect="1"/>
              </p:cNvSpPr>
              <p:nvPr/>
            </p:nvSpPr>
            <p:spPr bwMode="auto">
              <a:xfrm>
                <a:off x="3536" y="1927"/>
                <a:ext cx="108" cy="35"/>
              </a:xfrm>
              <a:custGeom>
                <a:avLst/>
                <a:gdLst>
                  <a:gd name="T0" fmla="*/ 0 w 108"/>
                  <a:gd name="T1" fmla="*/ 35 h 35"/>
                  <a:gd name="T2" fmla="*/ 0 w 108"/>
                  <a:gd name="T3" fmla="*/ 4 h 35"/>
                  <a:gd name="T4" fmla="*/ 4 w 108"/>
                  <a:gd name="T5" fmla="*/ 0 h 35"/>
                  <a:gd name="T6" fmla="*/ 108 w 108"/>
                  <a:gd name="T7" fmla="*/ 0 h 35"/>
                  <a:gd name="T8" fmla="*/ 108 w 108"/>
                  <a:gd name="T9" fmla="*/ 13 h 35"/>
                  <a:gd name="T10" fmla="*/ 13 w 108"/>
                  <a:gd name="T11" fmla="*/ 13 h 35"/>
                  <a:gd name="T12" fmla="*/ 13 w 108"/>
                  <a:gd name="T13" fmla="*/ 35 h 35"/>
                  <a:gd name="T14" fmla="*/ 0 w 108"/>
                  <a:gd name="T15" fmla="*/ 35 h 35"/>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35"/>
                  <a:gd name="T26" fmla="*/ 108 w 108"/>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35">
                    <a:moveTo>
                      <a:pt x="0" y="35"/>
                    </a:moveTo>
                    <a:lnTo>
                      <a:pt x="0" y="4"/>
                    </a:lnTo>
                    <a:lnTo>
                      <a:pt x="4" y="0"/>
                    </a:lnTo>
                    <a:lnTo>
                      <a:pt x="108" y="0"/>
                    </a:lnTo>
                    <a:lnTo>
                      <a:pt x="108" y="13"/>
                    </a:lnTo>
                    <a:lnTo>
                      <a:pt x="13" y="13"/>
                    </a:lnTo>
                    <a:lnTo>
                      <a:pt x="13" y="35"/>
                    </a:lnTo>
                    <a:lnTo>
                      <a:pt x="0" y="35"/>
                    </a:lnTo>
                    <a:close/>
                  </a:path>
                </a:pathLst>
              </a:custGeom>
              <a:solidFill>
                <a:srgbClr val="000000"/>
              </a:solidFill>
              <a:ln w="9525">
                <a:noFill/>
                <a:round/>
                <a:headEnd/>
                <a:tailEnd/>
              </a:ln>
            </p:spPr>
            <p:txBody>
              <a:bodyPr/>
              <a:lstStyle/>
              <a:p>
                <a:endParaRPr lang="en-US" dirty="0"/>
              </a:p>
            </p:txBody>
          </p:sp>
          <p:sp>
            <p:nvSpPr>
              <p:cNvPr id="6408" name="Freeform 445"/>
              <p:cNvSpPr>
                <a:spLocks noChangeAspect="1"/>
              </p:cNvSpPr>
              <p:nvPr/>
            </p:nvSpPr>
            <p:spPr bwMode="auto">
              <a:xfrm>
                <a:off x="3751" y="1922"/>
                <a:ext cx="134" cy="49"/>
              </a:xfrm>
              <a:custGeom>
                <a:avLst/>
                <a:gdLst>
                  <a:gd name="T0" fmla="*/ 0 w 134"/>
                  <a:gd name="T1" fmla="*/ 49 h 49"/>
                  <a:gd name="T2" fmla="*/ 0 w 134"/>
                  <a:gd name="T3" fmla="*/ 5 h 49"/>
                  <a:gd name="T4" fmla="*/ 5 w 134"/>
                  <a:gd name="T5" fmla="*/ 0 h 49"/>
                  <a:gd name="T6" fmla="*/ 129 w 134"/>
                  <a:gd name="T7" fmla="*/ 0 h 49"/>
                  <a:gd name="T8" fmla="*/ 134 w 134"/>
                  <a:gd name="T9" fmla="*/ 5 h 49"/>
                  <a:gd name="T10" fmla="*/ 134 w 134"/>
                  <a:gd name="T11" fmla="*/ 27 h 49"/>
                  <a:gd name="T12" fmla="*/ 121 w 134"/>
                  <a:gd name="T13" fmla="*/ 27 h 49"/>
                  <a:gd name="T14" fmla="*/ 121 w 134"/>
                  <a:gd name="T15" fmla="*/ 14 h 49"/>
                  <a:gd name="T16" fmla="*/ 13 w 134"/>
                  <a:gd name="T17" fmla="*/ 14 h 49"/>
                  <a:gd name="T18" fmla="*/ 13 w 134"/>
                  <a:gd name="T19" fmla="*/ 49 h 49"/>
                  <a:gd name="T20" fmla="*/ 0 w 134"/>
                  <a:gd name="T21" fmla="*/ 49 h 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4"/>
                  <a:gd name="T34" fmla="*/ 0 h 49"/>
                  <a:gd name="T35" fmla="*/ 134 w 134"/>
                  <a:gd name="T36" fmla="*/ 49 h 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4" h="49">
                    <a:moveTo>
                      <a:pt x="0" y="49"/>
                    </a:moveTo>
                    <a:lnTo>
                      <a:pt x="0" y="5"/>
                    </a:lnTo>
                    <a:lnTo>
                      <a:pt x="5" y="0"/>
                    </a:lnTo>
                    <a:lnTo>
                      <a:pt x="129" y="0"/>
                    </a:lnTo>
                    <a:lnTo>
                      <a:pt x="134" y="5"/>
                    </a:lnTo>
                    <a:lnTo>
                      <a:pt x="134" y="27"/>
                    </a:lnTo>
                    <a:lnTo>
                      <a:pt x="121" y="27"/>
                    </a:lnTo>
                    <a:lnTo>
                      <a:pt x="121" y="14"/>
                    </a:lnTo>
                    <a:lnTo>
                      <a:pt x="13" y="14"/>
                    </a:lnTo>
                    <a:lnTo>
                      <a:pt x="13" y="49"/>
                    </a:lnTo>
                    <a:lnTo>
                      <a:pt x="0" y="49"/>
                    </a:lnTo>
                    <a:close/>
                  </a:path>
                </a:pathLst>
              </a:custGeom>
              <a:solidFill>
                <a:srgbClr val="000000"/>
              </a:solidFill>
              <a:ln w="9525">
                <a:noFill/>
                <a:round/>
                <a:headEnd/>
                <a:tailEnd/>
              </a:ln>
            </p:spPr>
            <p:txBody>
              <a:bodyPr/>
              <a:lstStyle/>
              <a:p>
                <a:endParaRPr lang="en-US" dirty="0"/>
              </a:p>
            </p:txBody>
          </p:sp>
          <p:sp>
            <p:nvSpPr>
              <p:cNvPr id="6409" name="Freeform 446"/>
              <p:cNvSpPr>
                <a:spLocks noChangeAspect="1"/>
              </p:cNvSpPr>
              <p:nvPr/>
            </p:nvSpPr>
            <p:spPr bwMode="auto">
              <a:xfrm>
                <a:off x="3906" y="1896"/>
                <a:ext cx="34" cy="31"/>
              </a:xfrm>
              <a:custGeom>
                <a:avLst/>
                <a:gdLst>
                  <a:gd name="T0" fmla="*/ 9 w 34"/>
                  <a:gd name="T1" fmla="*/ 0 h 31"/>
                  <a:gd name="T2" fmla="*/ 17 w 34"/>
                  <a:gd name="T3" fmla="*/ 9 h 31"/>
                  <a:gd name="T4" fmla="*/ 30 w 34"/>
                  <a:gd name="T5" fmla="*/ 9 h 31"/>
                  <a:gd name="T6" fmla="*/ 34 w 34"/>
                  <a:gd name="T7" fmla="*/ 13 h 31"/>
                  <a:gd name="T8" fmla="*/ 34 w 34"/>
                  <a:gd name="T9" fmla="*/ 31 h 31"/>
                  <a:gd name="T10" fmla="*/ 22 w 34"/>
                  <a:gd name="T11" fmla="*/ 31 h 31"/>
                  <a:gd name="T12" fmla="*/ 22 w 34"/>
                  <a:gd name="T13" fmla="*/ 22 h 31"/>
                  <a:gd name="T14" fmla="*/ 13 w 34"/>
                  <a:gd name="T15" fmla="*/ 22 h 31"/>
                  <a:gd name="T16" fmla="*/ 9 w 34"/>
                  <a:gd name="T17" fmla="*/ 17 h 31"/>
                  <a:gd name="T18" fmla="*/ 0 w 34"/>
                  <a:gd name="T19" fmla="*/ 9 h 31"/>
                  <a:gd name="T20" fmla="*/ 9 w 34"/>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31"/>
                  <a:gd name="T35" fmla="*/ 34 w 34"/>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31">
                    <a:moveTo>
                      <a:pt x="9" y="0"/>
                    </a:moveTo>
                    <a:lnTo>
                      <a:pt x="17" y="9"/>
                    </a:lnTo>
                    <a:lnTo>
                      <a:pt x="30" y="9"/>
                    </a:lnTo>
                    <a:lnTo>
                      <a:pt x="34" y="13"/>
                    </a:lnTo>
                    <a:lnTo>
                      <a:pt x="34" y="31"/>
                    </a:lnTo>
                    <a:lnTo>
                      <a:pt x="22" y="31"/>
                    </a:lnTo>
                    <a:lnTo>
                      <a:pt x="22" y="22"/>
                    </a:lnTo>
                    <a:lnTo>
                      <a:pt x="13" y="22"/>
                    </a:lnTo>
                    <a:lnTo>
                      <a:pt x="9" y="17"/>
                    </a:lnTo>
                    <a:lnTo>
                      <a:pt x="0" y="9"/>
                    </a:lnTo>
                    <a:lnTo>
                      <a:pt x="9" y="0"/>
                    </a:lnTo>
                    <a:close/>
                  </a:path>
                </a:pathLst>
              </a:custGeom>
              <a:solidFill>
                <a:srgbClr val="000000"/>
              </a:solidFill>
              <a:ln w="9525">
                <a:noFill/>
                <a:round/>
                <a:headEnd/>
                <a:tailEnd/>
              </a:ln>
            </p:spPr>
            <p:txBody>
              <a:bodyPr/>
              <a:lstStyle/>
              <a:p>
                <a:endParaRPr lang="en-US" dirty="0"/>
              </a:p>
            </p:txBody>
          </p:sp>
          <p:sp>
            <p:nvSpPr>
              <p:cNvPr id="6410" name="Freeform 447"/>
              <p:cNvSpPr>
                <a:spLocks noChangeAspect="1"/>
              </p:cNvSpPr>
              <p:nvPr/>
            </p:nvSpPr>
            <p:spPr bwMode="auto">
              <a:xfrm>
                <a:off x="3674" y="1905"/>
                <a:ext cx="39" cy="66"/>
              </a:xfrm>
              <a:custGeom>
                <a:avLst/>
                <a:gdLst>
                  <a:gd name="T0" fmla="*/ 13 w 39"/>
                  <a:gd name="T1" fmla="*/ 4 h 66"/>
                  <a:gd name="T2" fmla="*/ 13 w 39"/>
                  <a:gd name="T3" fmla="*/ 22 h 66"/>
                  <a:gd name="T4" fmla="*/ 17 w 39"/>
                  <a:gd name="T5" fmla="*/ 22 h 66"/>
                  <a:gd name="T6" fmla="*/ 17 w 39"/>
                  <a:gd name="T7" fmla="*/ 4 h 66"/>
                  <a:gd name="T8" fmla="*/ 21 w 39"/>
                  <a:gd name="T9" fmla="*/ 0 h 66"/>
                  <a:gd name="T10" fmla="*/ 34 w 39"/>
                  <a:gd name="T11" fmla="*/ 0 h 66"/>
                  <a:gd name="T12" fmla="*/ 39 w 39"/>
                  <a:gd name="T13" fmla="*/ 4 h 66"/>
                  <a:gd name="T14" fmla="*/ 39 w 39"/>
                  <a:gd name="T15" fmla="*/ 66 h 66"/>
                  <a:gd name="T16" fmla="*/ 26 w 39"/>
                  <a:gd name="T17" fmla="*/ 66 h 66"/>
                  <a:gd name="T18" fmla="*/ 26 w 39"/>
                  <a:gd name="T19" fmla="*/ 13 h 66"/>
                  <a:gd name="T20" fmla="*/ 30 w 39"/>
                  <a:gd name="T21" fmla="*/ 13 h 66"/>
                  <a:gd name="T22" fmla="*/ 30 w 39"/>
                  <a:gd name="T23" fmla="*/ 26 h 66"/>
                  <a:gd name="T24" fmla="*/ 21 w 39"/>
                  <a:gd name="T25" fmla="*/ 35 h 66"/>
                  <a:gd name="T26" fmla="*/ 8 w 39"/>
                  <a:gd name="T27" fmla="*/ 35 h 66"/>
                  <a:gd name="T28" fmla="*/ 0 w 39"/>
                  <a:gd name="T29" fmla="*/ 26 h 66"/>
                  <a:gd name="T30" fmla="*/ 0 w 39"/>
                  <a:gd name="T31" fmla="*/ 4 h 66"/>
                  <a:gd name="T32" fmla="*/ 13 w 39"/>
                  <a:gd name="T33" fmla="*/ 4 h 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9"/>
                  <a:gd name="T52" fmla="*/ 0 h 66"/>
                  <a:gd name="T53" fmla="*/ 39 w 39"/>
                  <a:gd name="T54" fmla="*/ 66 h 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9" h="66">
                    <a:moveTo>
                      <a:pt x="13" y="4"/>
                    </a:moveTo>
                    <a:lnTo>
                      <a:pt x="13" y="22"/>
                    </a:lnTo>
                    <a:lnTo>
                      <a:pt x="17" y="22"/>
                    </a:lnTo>
                    <a:lnTo>
                      <a:pt x="17" y="4"/>
                    </a:lnTo>
                    <a:lnTo>
                      <a:pt x="21" y="0"/>
                    </a:lnTo>
                    <a:lnTo>
                      <a:pt x="34" y="0"/>
                    </a:lnTo>
                    <a:lnTo>
                      <a:pt x="39" y="4"/>
                    </a:lnTo>
                    <a:lnTo>
                      <a:pt x="39" y="66"/>
                    </a:lnTo>
                    <a:lnTo>
                      <a:pt x="26" y="66"/>
                    </a:lnTo>
                    <a:lnTo>
                      <a:pt x="26" y="13"/>
                    </a:lnTo>
                    <a:lnTo>
                      <a:pt x="30" y="13"/>
                    </a:lnTo>
                    <a:lnTo>
                      <a:pt x="30" y="26"/>
                    </a:lnTo>
                    <a:lnTo>
                      <a:pt x="21" y="35"/>
                    </a:lnTo>
                    <a:lnTo>
                      <a:pt x="8" y="35"/>
                    </a:lnTo>
                    <a:lnTo>
                      <a:pt x="0" y="26"/>
                    </a:lnTo>
                    <a:lnTo>
                      <a:pt x="0" y="4"/>
                    </a:lnTo>
                    <a:lnTo>
                      <a:pt x="13" y="4"/>
                    </a:lnTo>
                    <a:close/>
                  </a:path>
                </a:pathLst>
              </a:custGeom>
              <a:solidFill>
                <a:srgbClr val="000000"/>
              </a:solidFill>
              <a:ln w="9525">
                <a:noFill/>
                <a:round/>
                <a:headEnd/>
                <a:tailEnd/>
              </a:ln>
            </p:spPr>
            <p:txBody>
              <a:bodyPr/>
              <a:lstStyle/>
              <a:p>
                <a:endParaRPr lang="en-US" dirty="0"/>
              </a:p>
            </p:txBody>
          </p:sp>
          <p:sp>
            <p:nvSpPr>
              <p:cNvPr id="6411" name="Freeform 448"/>
              <p:cNvSpPr>
                <a:spLocks noChangeAspect="1"/>
              </p:cNvSpPr>
              <p:nvPr/>
            </p:nvSpPr>
            <p:spPr bwMode="auto">
              <a:xfrm>
                <a:off x="3588" y="1971"/>
                <a:ext cx="245" cy="40"/>
              </a:xfrm>
              <a:custGeom>
                <a:avLst/>
                <a:gdLst>
                  <a:gd name="T0" fmla="*/ 13 w 245"/>
                  <a:gd name="T1" fmla="*/ 0 h 40"/>
                  <a:gd name="T2" fmla="*/ 13 w 245"/>
                  <a:gd name="T3" fmla="*/ 27 h 40"/>
                  <a:gd name="T4" fmla="*/ 232 w 245"/>
                  <a:gd name="T5" fmla="*/ 27 h 40"/>
                  <a:gd name="T6" fmla="*/ 232 w 245"/>
                  <a:gd name="T7" fmla="*/ 9 h 40"/>
                  <a:gd name="T8" fmla="*/ 245 w 245"/>
                  <a:gd name="T9" fmla="*/ 9 h 40"/>
                  <a:gd name="T10" fmla="*/ 245 w 245"/>
                  <a:gd name="T11" fmla="*/ 31 h 40"/>
                  <a:gd name="T12" fmla="*/ 236 w 245"/>
                  <a:gd name="T13" fmla="*/ 40 h 40"/>
                  <a:gd name="T14" fmla="*/ 8 w 245"/>
                  <a:gd name="T15" fmla="*/ 40 h 40"/>
                  <a:gd name="T16" fmla="*/ 0 w 245"/>
                  <a:gd name="T17" fmla="*/ 31 h 40"/>
                  <a:gd name="T18" fmla="*/ 0 w 245"/>
                  <a:gd name="T19" fmla="*/ 0 h 40"/>
                  <a:gd name="T20" fmla="*/ 13 w 245"/>
                  <a:gd name="T21" fmla="*/ 0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5"/>
                  <a:gd name="T34" fmla="*/ 0 h 40"/>
                  <a:gd name="T35" fmla="*/ 245 w 245"/>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5" h="40">
                    <a:moveTo>
                      <a:pt x="13" y="0"/>
                    </a:moveTo>
                    <a:lnTo>
                      <a:pt x="13" y="27"/>
                    </a:lnTo>
                    <a:lnTo>
                      <a:pt x="232" y="27"/>
                    </a:lnTo>
                    <a:lnTo>
                      <a:pt x="232" y="9"/>
                    </a:lnTo>
                    <a:lnTo>
                      <a:pt x="245" y="9"/>
                    </a:lnTo>
                    <a:lnTo>
                      <a:pt x="245" y="31"/>
                    </a:lnTo>
                    <a:lnTo>
                      <a:pt x="236" y="40"/>
                    </a:lnTo>
                    <a:lnTo>
                      <a:pt x="8" y="40"/>
                    </a:lnTo>
                    <a:lnTo>
                      <a:pt x="0" y="31"/>
                    </a:lnTo>
                    <a:lnTo>
                      <a:pt x="0" y="0"/>
                    </a:lnTo>
                    <a:lnTo>
                      <a:pt x="13" y="0"/>
                    </a:lnTo>
                    <a:close/>
                  </a:path>
                </a:pathLst>
              </a:custGeom>
              <a:solidFill>
                <a:srgbClr val="000000"/>
              </a:solidFill>
              <a:ln w="9525">
                <a:noFill/>
                <a:round/>
                <a:headEnd/>
                <a:tailEnd/>
              </a:ln>
            </p:spPr>
            <p:txBody>
              <a:bodyPr/>
              <a:lstStyle/>
              <a:p>
                <a:endParaRPr lang="en-US" dirty="0"/>
              </a:p>
            </p:txBody>
          </p:sp>
          <p:sp>
            <p:nvSpPr>
              <p:cNvPr id="6412" name="Freeform 449"/>
              <p:cNvSpPr>
                <a:spLocks noChangeAspect="1"/>
              </p:cNvSpPr>
              <p:nvPr/>
            </p:nvSpPr>
            <p:spPr bwMode="auto">
              <a:xfrm>
                <a:off x="3252" y="1940"/>
                <a:ext cx="91" cy="49"/>
              </a:xfrm>
              <a:custGeom>
                <a:avLst/>
                <a:gdLst>
                  <a:gd name="T0" fmla="*/ 13 w 91"/>
                  <a:gd name="T1" fmla="*/ 0 h 49"/>
                  <a:gd name="T2" fmla="*/ 13 w 91"/>
                  <a:gd name="T3" fmla="*/ 36 h 49"/>
                  <a:gd name="T4" fmla="*/ 91 w 91"/>
                  <a:gd name="T5" fmla="*/ 36 h 49"/>
                  <a:gd name="T6" fmla="*/ 91 w 91"/>
                  <a:gd name="T7" fmla="*/ 49 h 49"/>
                  <a:gd name="T8" fmla="*/ 9 w 91"/>
                  <a:gd name="T9" fmla="*/ 49 h 49"/>
                  <a:gd name="T10" fmla="*/ 0 w 91"/>
                  <a:gd name="T11" fmla="*/ 40 h 49"/>
                  <a:gd name="T12" fmla="*/ 0 w 91"/>
                  <a:gd name="T13" fmla="*/ 0 h 49"/>
                  <a:gd name="T14" fmla="*/ 13 w 91"/>
                  <a:gd name="T15" fmla="*/ 0 h 49"/>
                  <a:gd name="T16" fmla="*/ 0 60000 65536"/>
                  <a:gd name="T17" fmla="*/ 0 60000 65536"/>
                  <a:gd name="T18" fmla="*/ 0 60000 65536"/>
                  <a:gd name="T19" fmla="*/ 0 60000 65536"/>
                  <a:gd name="T20" fmla="*/ 0 60000 65536"/>
                  <a:gd name="T21" fmla="*/ 0 60000 65536"/>
                  <a:gd name="T22" fmla="*/ 0 60000 65536"/>
                  <a:gd name="T23" fmla="*/ 0 60000 65536"/>
                  <a:gd name="T24" fmla="*/ 0 w 91"/>
                  <a:gd name="T25" fmla="*/ 0 h 49"/>
                  <a:gd name="T26" fmla="*/ 91 w 91"/>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1" h="49">
                    <a:moveTo>
                      <a:pt x="13" y="0"/>
                    </a:moveTo>
                    <a:lnTo>
                      <a:pt x="13" y="36"/>
                    </a:lnTo>
                    <a:lnTo>
                      <a:pt x="91" y="36"/>
                    </a:lnTo>
                    <a:lnTo>
                      <a:pt x="91" y="49"/>
                    </a:lnTo>
                    <a:lnTo>
                      <a:pt x="9" y="49"/>
                    </a:lnTo>
                    <a:lnTo>
                      <a:pt x="0" y="40"/>
                    </a:lnTo>
                    <a:lnTo>
                      <a:pt x="0" y="0"/>
                    </a:lnTo>
                    <a:lnTo>
                      <a:pt x="13" y="0"/>
                    </a:lnTo>
                    <a:close/>
                  </a:path>
                </a:pathLst>
              </a:custGeom>
              <a:solidFill>
                <a:srgbClr val="000000"/>
              </a:solidFill>
              <a:ln w="9525">
                <a:noFill/>
                <a:round/>
                <a:headEnd/>
                <a:tailEnd/>
              </a:ln>
            </p:spPr>
            <p:txBody>
              <a:bodyPr/>
              <a:lstStyle/>
              <a:p>
                <a:endParaRPr lang="en-US" dirty="0"/>
              </a:p>
            </p:txBody>
          </p:sp>
          <p:sp>
            <p:nvSpPr>
              <p:cNvPr id="6413" name="Freeform 450"/>
              <p:cNvSpPr>
                <a:spLocks noChangeAspect="1"/>
              </p:cNvSpPr>
              <p:nvPr/>
            </p:nvSpPr>
            <p:spPr bwMode="auto">
              <a:xfrm>
                <a:off x="3338" y="1985"/>
                <a:ext cx="233" cy="26"/>
              </a:xfrm>
              <a:custGeom>
                <a:avLst/>
                <a:gdLst>
                  <a:gd name="T0" fmla="*/ 0 w 233"/>
                  <a:gd name="T1" fmla="*/ 26 h 26"/>
                  <a:gd name="T2" fmla="*/ 0 w 233"/>
                  <a:gd name="T3" fmla="*/ 4 h 26"/>
                  <a:gd name="T4" fmla="*/ 5 w 233"/>
                  <a:gd name="T5" fmla="*/ 0 h 26"/>
                  <a:gd name="T6" fmla="*/ 233 w 233"/>
                  <a:gd name="T7" fmla="*/ 0 h 26"/>
                  <a:gd name="T8" fmla="*/ 233 w 233"/>
                  <a:gd name="T9" fmla="*/ 13 h 26"/>
                  <a:gd name="T10" fmla="*/ 13 w 233"/>
                  <a:gd name="T11" fmla="*/ 13 h 26"/>
                  <a:gd name="T12" fmla="*/ 13 w 233"/>
                  <a:gd name="T13" fmla="*/ 26 h 26"/>
                  <a:gd name="T14" fmla="*/ 0 w 233"/>
                  <a:gd name="T15" fmla="*/ 26 h 26"/>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6"/>
                  <a:gd name="T26" fmla="*/ 233 w 233"/>
                  <a:gd name="T27" fmla="*/ 26 h 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6">
                    <a:moveTo>
                      <a:pt x="0" y="26"/>
                    </a:moveTo>
                    <a:lnTo>
                      <a:pt x="0" y="4"/>
                    </a:lnTo>
                    <a:lnTo>
                      <a:pt x="5" y="0"/>
                    </a:lnTo>
                    <a:lnTo>
                      <a:pt x="233" y="0"/>
                    </a:lnTo>
                    <a:lnTo>
                      <a:pt x="233" y="13"/>
                    </a:lnTo>
                    <a:lnTo>
                      <a:pt x="13" y="13"/>
                    </a:lnTo>
                    <a:lnTo>
                      <a:pt x="13" y="26"/>
                    </a:lnTo>
                    <a:lnTo>
                      <a:pt x="0" y="26"/>
                    </a:lnTo>
                    <a:close/>
                  </a:path>
                </a:pathLst>
              </a:custGeom>
              <a:solidFill>
                <a:srgbClr val="000000"/>
              </a:solidFill>
              <a:ln w="9525">
                <a:noFill/>
                <a:round/>
                <a:headEnd/>
                <a:tailEnd/>
              </a:ln>
            </p:spPr>
            <p:txBody>
              <a:bodyPr/>
              <a:lstStyle/>
              <a:p>
                <a:endParaRPr lang="en-US" dirty="0"/>
              </a:p>
            </p:txBody>
          </p:sp>
          <p:sp>
            <p:nvSpPr>
              <p:cNvPr id="6414" name="Freeform 451"/>
              <p:cNvSpPr>
                <a:spLocks noChangeAspect="1"/>
              </p:cNvSpPr>
              <p:nvPr/>
            </p:nvSpPr>
            <p:spPr bwMode="auto">
              <a:xfrm>
                <a:off x="3854" y="1962"/>
                <a:ext cx="207" cy="36"/>
              </a:xfrm>
              <a:custGeom>
                <a:avLst/>
                <a:gdLst>
                  <a:gd name="T0" fmla="*/ 0 w 207"/>
                  <a:gd name="T1" fmla="*/ 23 h 36"/>
                  <a:gd name="T2" fmla="*/ 194 w 207"/>
                  <a:gd name="T3" fmla="*/ 23 h 36"/>
                  <a:gd name="T4" fmla="*/ 194 w 207"/>
                  <a:gd name="T5" fmla="*/ 0 h 36"/>
                  <a:gd name="T6" fmla="*/ 207 w 207"/>
                  <a:gd name="T7" fmla="*/ 0 h 36"/>
                  <a:gd name="T8" fmla="*/ 207 w 207"/>
                  <a:gd name="T9" fmla="*/ 27 h 36"/>
                  <a:gd name="T10" fmla="*/ 198 w 207"/>
                  <a:gd name="T11" fmla="*/ 36 h 36"/>
                  <a:gd name="T12" fmla="*/ 0 w 207"/>
                  <a:gd name="T13" fmla="*/ 36 h 36"/>
                  <a:gd name="T14" fmla="*/ 0 w 207"/>
                  <a:gd name="T15" fmla="*/ 23 h 36"/>
                  <a:gd name="T16" fmla="*/ 0 60000 65536"/>
                  <a:gd name="T17" fmla="*/ 0 60000 65536"/>
                  <a:gd name="T18" fmla="*/ 0 60000 65536"/>
                  <a:gd name="T19" fmla="*/ 0 60000 65536"/>
                  <a:gd name="T20" fmla="*/ 0 60000 65536"/>
                  <a:gd name="T21" fmla="*/ 0 60000 65536"/>
                  <a:gd name="T22" fmla="*/ 0 60000 65536"/>
                  <a:gd name="T23" fmla="*/ 0 60000 65536"/>
                  <a:gd name="T24" fmla="*/ 0 w 207"/>
                  <a:gd name="T25" fmla="*/ 0 h 36"/>
                  <a:gd name="T26" fmla="*/ 207 w 207"/>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7" h="36">
                    <a:moveTo>
                      <a:pt x="0" y="23"/>
                    </a:moveTo>
                    <a:lnTo>
                      <a:pt x="194" y="23"/>
                    </a:lnTo>
                    <a:lnTo>
                      <a:pt x="194" y="0"/>
                    </a:lnTo>
                    <a:lnTo>
                      <a:pt x="207" y="0"/>
                    </a:lnTo>
                    <a:lnTo>
                      <a:pt x="207" y="27"/>
                    </a:lnTo>
                    <a:lnTo>
                      <a:pt x="198" y="36"/>
                    </a:lnTo>
                    <a:lnTo>
                      <a:pt x="0" y="36"/>
                    </a:lnTo>
                    <a:lnTo>
                      <a:pt x="0" y="23"/>
                    </a:lnTo>
                    <a:close/>
                  </a:path>
                </a:pathLst>
              </a:custGeom>
              <a:solidFill>
                <a:srgbClr val="000000"/>
              </a:solidFill>
              <a:ln w="9525">
                <a:noFill/>
                <a:round/>
                <a:headEnd/>
                <a:tailEnd/>
              </a:ln>
            </p:spPr>
            <p:txBody>
              <a:bodyPr/>
              <a:lstStyle/>
              <a:p>
                <a:endParaRPr lang="en-US" dirty="0"/>
              </a:p>
            </p:txBody>
          </p:sp>
          <p:sp>
            <p:nvSpPr>
              <p:cNvPr id="6415" name="Freeform 452"/>
              <p:cNvSpPr>
                <a:spLocks noChangeAspect="1"/>
              </p:cNvSpPr>
              <p:nvPr/>
            </p:nvSpPr>
            <p:spPr bwMode="auto">
              <a:xfrm>
                <a:off x="3953" y="1927"/>
                <a:ext cx="177" cy="31"/>
              </a:xfrm>
              <a:custGeom>
                <a:avLst/>
                <a:gdLst>
                  <a:gd name="T0" fmla="*/ 0 w 177"/>
                  <a:gd name="T1" fmla="*/ 31 h 31"/>
                  <a:gd name="T2" fmla="*/ 0 w 177"/>
                  <a:gd name="T3" fmla="*/ 4 h 31"/>
                  <a:gd name="T4" fmla="*/ 5 w 177"/>
                  <a:gd name="T5" fmla="*/ 0 h 31"/>
                  <a:gd name="T6" fmla="*/ 177 w 177"/>
                  <a:gd name="T7" fmla="*/ 0 h 31"/>
                  <a:gd name="T8" fmla="*/ 177 w 177"/>
                  <a:gd name="T9" fmla="*/ 13 h 31"/>
                  <a:gd name="T10" fmla="*/ 13 w 177"/>
                  <a:gd name="T11" fmla="*/ 13 h 31"/>
                  <a:gd name="T12" fmla="*/ 13 w 177"/>
                  <a:gd name="T13" fmla="*/ 31 h 31"/>
                  <a:gd name="T14" fmla="*/ 0 w 177"/>
                  <a:gd name="T15" fmla="*/ 31 h 31"/>
                  <a:gd name="T16" fmla="*/ 0 60000 65536"/>
                  <a:gd name="T17" fmla="*/ 0 60000 65536"/>
                  <a:gd name="T18" fmla="*/ 0 60000 65536"/>
                  <a:gd name="T19" fmla="*/ 0 60000 65536"/>
                  <a:gd name="T20" fmla="*/ 0 60000 65536"/>
                  <a:gd name="T21" fmla="*/ 0 60000 65536"/>
                  <a:gd name="T22" fmla="*/ 0 60000 65536"/>
                  <a:gd name="T23" fmla="*/ 0 60000 65536"/>
                  <a:gd name="T24" fmla="*/ 0 w 177"/>
                  <a:gd name="T25" fmla="*/ 0 h 31"/>
                  <a:gd name="T26" fmla="*/ 177 w 177"/>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7" h="31">
                    <a:moveTo>
                      <a:pt x="0" y="31"/>
                    </a:moveTo>
                    <a:lnTo>
                      <a:pt x="0" y="4"/>
                    </a:lnTo>
                    <a:lnTo>
                      <a:pt x="5" y="0"/>
                    </a:lnTo>
                    <a:lnTo>
                      <a:pt x="177" y="0"/>
                    </a:lnTo>
                    <a:lnTo>
                      <a:pt x="177" y="13"/>
                    </a:lnTo>
                    <a:lnTo>
                      <a:pt x="13" y="13"/>
                    </a:lnTo>
                    <a:lnTo>
                      <a:pt x="13" y="31"/>
                    </a:lnTo>
                    <a:lnTo>
                      <a:pt x="0" y="31"/>
                    </a:lnTo>
                    <a:close/>
                  </a:path>
                </a:pathLst>
              </a:custGeom>
              <a:solidFill>
                <a:srgbClr val="000000"/>
              </a:solidFill>
              <a:ln w="9525">
                <a:noFill/>
                <a:round/>
                <a:headEnd/>
                <a:tailEnd/>
              </a:ln>
            </p:spPr>
            <p:txBody>
              <a:bodyPr/>
              <a:lstStyle/>
              <a:p>
                <a:endParaRPr lang="en-US" dirty="0"/>
              </a:p>
            </p:txBody>
          </p:sp>
          <p:sp>
            <p:nvSpPr>
              <p:cNvPr id="6416" name="Freeform 453"/>
              <p:cNvSpPr>
                <a:spLocks noChangeAspect="1"/>
              </p:cNvSpPr>
              <p:nvPr/>
            </p:nvSpPr>
            <p:spPr bwMode="auto">
              <a:xfrm>
                <a:off x="3261" y="2225"/>
                <a:ext cx="107" cy="49"/>
              </a:xfrm>
              <a:custGeom>
                <a:avLst/>
                <a:gdLst>
                  <a:gd name="T0" fmla="*/ 0 w 107"/>
                  <a:gd name="T1" fmla="*/ 49 h 49"/>
                  <a:gd name="T2" fmla="*/ 0 w 107"/>
                  <a:gd name="T3" fmla="*/ 4 h 49"/>
                  <a:gd name="T4" fmla="*/ 4 w 107"/>
                  <a:gd name="T5" fmla="*/ 0 h 49"/>
                  <a:gd name="T6" fmla="*/ 107 w 107"/>
                  <a:gd name="T7" fmla="*/ 0 h 49"/>
                  <a:gd name="T8" fmla="*/ 107 w 107"/>
                  <a:gd name="T9" fmla="*/ 13 h 49"/>
                  <a:gd name="T10" fmla="*/ 13 w 107"/>
                  <a:gd name="T11" fmla="*/ 13 h 49"/>
                  <a:gd name="T12" fmla="*/ 13 w 107"/>
                  <a:gd name="T13" fmla="*/ 49 h 49"/>
                  <a:gd name="T14" fmla="*/ 0 w 107"/>
                  <a:gd name="T15" fmla="*/ 49 h 49"/>
                  <a:gd name="T16" fmla="*/ 0 60000 65536"/>
                  <a:gd name="T17" fmla="*/ 0 60000 65536"/>
                  <a:gd name="T18" fmla="*/ 0 60000 65536"/>
                  <a:gd name="T19" fmla="*/ 0 60000 65536"/>
                  <a:gd name="T20" fmla="*/ 0 60000 65536"/>
                  <a:gd name="T21" fmla="*/ 0 60000 65536"/>
                  <a:gd name="T22" fmla="*/ 0 60000 65536"/>
                  <a:gd name="T23" fmla="*/ 0 60000 65536"/>
                  <a:gd name="T24" fmla="*/ 0 w 107"/>
                  <a:gd name="T25" fmla="*/ 0 h 49"/>
                  <a:gd name="T26" fmla="*/ 107 w 107"/>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7" h="49">
                    <a:moveTo>
                      <a:pt x="0" y="49"/>
                    </a:moveTo>
                    <a:lnTo>
                      <a:pt x="0" y="4"/>
                    </a:lnTo>
                    <a:lnTo>
                      <a:pt x="4" y="0"/>
                    </a:lnTo>
                    <a:lnTo>
                      <a:pt x="107" y="0"/>
                    </a:lnTo>
                    <a:lnTo>
                      <a:pt x="107" y="13"/>
                    </a:lnTo>
                    <a:lnTo>
                      <a:pt x="13" y="13"/>
                    </a:lnTo>
                    <a:lnTo>
                      <a:pt x="13" y="49"/>
                    </a:lnTo>
                    <a:lnTo>
                      <a:pt x="0" y="49"/>
                    </a:lnTo>
                    <a:close/>
                  </a:path>
                </a:pathLst>
              </a:custGeom>
              <a:solidFill>
                <a:srgbClr val="000000"/>
              </a:solidFill>
              <a:ln w="9525">
                <a:noFill/>
                <a:round/>
                <a:headEnd/>
                <a:tailEnd/>
              </a:ln>
            </p:spPr>
            <p:txBody>
              <a:bodyPr/>
              <a:lstStyle/>
              <a:p>
                <a:endParaRPr lang="en-US" dirty="0"/>
              </a:p>
            </p:txBody>
          </p:sp>
          <p:sp>
            <p:nvSpPr>
              <p:cNvPr id="6417" name="Freeform 454"/>
              <p:cNvSpPr>
                <a:spLocks noChangeAspect="1"/>
              </p:cNvSpPr>
              <p:nvPr/>
            </p:nvSpPr>
            <p:spPr bwMode="auto">
              <a:xfrm>
                <a:off x="3399" y="2207"/>
                <a:ext cx="266" cy="111"/>
              </a:xfrm>
              <a:custGeom>
                <a:avLst/>
                <a:gdLst>
                  <a:gd name="T0" fmla="*/ 0 w 266"/>
                  <a:gd name="T1" fmla="*/ 40 h 111"/>
                  <a:gd name="T2" fmla="*/ 0 w 266"/>
                  <a:gd name="T3" fmla="*/ 5 h 111"/>
                  <a:gd name="T4" fmla="*/ 4 w 266"/>
                  <a:gd name="T5" fmla="*/ 0 h 111"/>
                  <a:gd name="T6" fmla="*/ 38 w 266"/>
                  <a:gd name="T7" fmla="*/ 0 h 111"/>
                  <a:gd name="T8" fmla="*/ 43 w 266"/>
                  <a:gd name="T9" fmla="*/ 5 h 111"/>
                  <a:gd name="T10" fmla="*/ 34 w 266"/>
                  <a:gd name="T11" fmla="*/ 58 h 111"/>
                  <a:gd name="T12" fmla="*/ 34 w 266"/>
                  <a:gd name="T13" fmla="*/ 89 h 111"/>
                  <a:gd name="T14" fmla="*/ 197 w 266"/>
                  <a:gd name="T15" fmla="*/ 89 h 111"/>
                  <a:gd name="T16" fmla="*/ 253 w 266"/>
                  <a:gd name="T17" fmla="*/ 98 h 111"/>
                  <a:gd name="T18" fmla="*/ 253 w 266"/>
                  <a:gd name="T19" fmla="*/ 76 h 111"/>
                  <a:gd name="T20" fmla="*/ 266 w 266"/>
                  <a:gd name="T21" fmla="*/ 76 h 111"/>
                  <a:gd name="T22" fmla="*/ 266 w 266"/>
                  <a:gd name="T23" fmla="*/ 102 h 111"/>
                  <a:gd name="T24" fmla="*/ 258 w 266"/>
                  <a:gd name="T25" fmla="*/ 111 h 111"/>
                  <a:gd name="T26" fmla="*/ 197 w 266"/>
                  <a:gd name="T27" fmla="*/ 102 h 111"/>
                  <a:gd name="T28" fmla="*/ 30 w 266"/>
                  <a:gd name="T29" fmla="*/ 102 h 111"/>
                  <a:gd name="T30" fmla="*/ 21 w 266"/>
                  <a:gd name="T31" fmla="*/ 94 h 111"/>
                  <a:gd name="T32" fmla="*/ 21 w 266"/>
                  <a:gd name="T33" fmla="*/ 58 h 111"/>
                  <a:gd name="T34" fmla="*/ 30 w 266"/>
                  <a:gd name="T35" fmla="*/ 13 h 111"/>
                  <a:gd name="T36" fmla="*/ 12 w 266"/>
                  <a:gd name="T37" fmla="*/ 13 h 111"/>
                  <a:gd name="T38" fmla="*/ 12 w 266"/>
                  <a:gd name="T39" fmla="*/ 40 h 111"/>
                  <a:gd name="T40" fmla="*/ 0 w 266"/>
                  <a:gd name="T41" fmla="*/ 40 h 1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66"/>
                  <a:gd name="T64" fmla="*/ 0 h 111"/>
                  <a:gd name="T65" fmla="*/ 266 w 266"/>
                  <a:gd name="T66" fmla="*/ 111 h 1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66" h="111">
                    <a:moveTo>
                      <a:pt x="0" y="40"/>
                    </a:moveTo>
                    <a:lnTo>
                      <a:pt x="0" y="5"/>
                    </a:lnTo>
                    <a:lnTo>
                      <a:pt x="4" y="0"/>
                    </a:lnTo>
                    <a:lnTo>
                      <a:pt x="38" y="0"/>
                    </a:lnTo>
                    <a:lnTo>
                      <a:pt x="43" y="5"/>
                    </a:lnTo>
                    <a:lnTo>
                      <a:pt x="34" y="58"/>
                    </a:lnTo>
                    <a:lnTo>
                      <a:pt x="34" y="89"/>
                    </a:lnTo>
                    <a:lnTo>
                      <a:pt x="197" y="89"/>
                    </a:lnTo>
                    <a:lnTo>
                      <a:pt x="253" y="98"/>
                    </a:lnTo>
                    <a:lnTo>
                      <a:pt x="253" y="76"/>
                    </a:lnTo>
                    <a:lnTo>
                      <a:pt x="266" y="76"/>
                    </a:lnTo>
                    <a:lnTo>
                      <a:pt x="266" y="102"/>
                    </a:lnTo>
                    <a:lnTo>
                      <a:pt x="258" y="111"/>
                    </a:lnTo>
                    <a:lnTo>
                      <a:pt x="197" y="102"/>
                    </a:lnTo>
                    <a:lnTo>
                      <a:pt x="30" y="102"/>
                    </a:lnTo>
                    <a:lnTo>
                      <a:pt x="21" y="94"/>
                    </a:lnTo>
                    <a:lnTo>
                      <a:pt x="21" y="58"/>
                    </a:lnTo>
                    <a:lnTo>
                      <a:pt x="30" y="13"/>
                    </a:lnTo>
                    <a:lnTo>
                      <a:pt x="12" y="13"/>
                    </a:lnTo>
                    <a:lnTo>
                      <a:pt x="12" y="40"/>
                    </a:lnTo>
                    <a:lnTo>
                      <a:pt x="0" y="40"/>
                    </a:lnTo>
                    <a:close/>
                  </a:path>
                </a:pathLst>
              </a:custGeom>
              <a:solidFill>
                <a:srgbClr val="000000"/>
              </a:solidFill>
              <a:ln w="9525">
                <a:noFill/>
                <a:round/>
                <a:headEnd/>
                <a:tailEnd/>
              </a:ln>
            </p:spPr>
            <p:txBody>
              <a:bodyPr/>
              <a:lstStyle/>
              <a:p>
                <a:endParaRPr lang="en-US" dirty="0"/>
              </a:p>
            </p:txBody>
          </p:sp>
          <p:sp>
            <p:nvSpPr>
              <p:cNvPr id="6418" name="Freeform 455"/>
              <p:cNvSpPr>
                <a:spLocks noChangeAspect="1"/>
              </p:cNvSpPr>
              <p:nvPr/>
            </p:nvSpPr>
            <p:spPr bwMode="auto">
              <a:xfrm>
                <a:off x="3644" y="2247"/>
                <a:ext cx="21" cy="36"/>
              </a:xfrm>
              <a:custGeom>
                <a:avLst/>
                <a:gdLst>
                  <a:gd name="T0" fmla="*/ 8 w 21"/>
                  <a:gd name="T1" fmla="*/ 36 h 36"/>
                  <a:gd name="T2" fmla="*/ 0 w 21"/>
                  <a:gd name="T3" fmla="*/ 0 h 36"/>
                  <a:gd name="T4" fmla="*/ 13 w 21"/>
                  <a:gd name="T5" fmla="*/ 0 h 36"/>
                  <a:gd name="T6" fmla="*/ 21 w 21"/>
                  <a:gd name="T7" fmla="*/ 36 h 36"/>
                  <a:gd name="T8" fmla="*/ 8 w 21"/>
                  <a:gd name="T9" fmla="*/ 36 h 36"/>
                  <a:gd name="T10" fmla="*/ 0 60000 65536"/>
                  <a:gd name="T11" fmla="*/ 0 60000 65536"/>
                  <a:gd name="T12" fmla="*/ 0 60000 65536"/>
                  <a:gd name="T13" fmla="*/ 0 60000 65536"/>
                  <a:gd name="T14" fmla="*/ 0 60000 65536"/>
                  <a:gd name="T15" fmla="*/ 0 w 21"/>
                  <a:gd name="T16" fmla="*/ 0 h 36"/>
                  <a:gd name="T17" fmla="*/ 21 w 21"/>
                  <a:gd name="T18" fmla="*/ 36 h 36"/>
                </a:gdLst>
                <a:ahLst/>
                <a:cxnLst>
                  <a:cxn ang="T10">
                    <a:pos x="T0" y="T1"/>
                  </a:cxn>
                  <a:cxn ang="T11">
                    <a:pos x="T2" y="T3"/>
                  </a:cxn>
                  <a:cxn ang="T12">
                    <a:pos x="T4" y="T5"/>
                  </a:cxn>
                  <a:cxn ang="T13">
                    <a:pos x="T6" y="T7"/>
                  </a:cxn>
                  <a:cxn ang="T14">
                    <a:pos x="T8" y="T9"/>
                  </a:cxn>
                </a:cxnLst>
                <a:rect l="T15" t="T16" r="T17" b="T18"/>
                <a:pathLst>
                  <a:path w="21" h="36">
                    <a:moveTo>
                      <a:pt x="8" y="36"/>
                    </a:moveTo>
                    <a:lnTo>
                      <a:pt x="0" y="0"/>
                    </a:lnTo>
                    <a:lnTo>
                      <a:pt x="13" y="0"/>
                    </a:lnTo>
                    <a:lnTo>
                      <a:pt x="21" y="36"/>
                    </a:lnTo>
                    <a:lnTo>
                      <a:pt x="8" y="36"/>
                    </a:lnTo>
                    <a:close/>
                  </a:path>
                </a:pathLst>
              </a:custGeom>
              <a:solidFill>
                <a:srgbClr val="000000"/>
              </a:solidFill>
              <a:ln w="9525">
                <a:noFill/>
                <a:round/>
                <a:headEnd/>
                <a:tailEnd/>
              </a:ln>
            </p:spPr>
            <p:txBody>
              <a:bodyPr/>
              <a:lstStyle/>
              <a:p>
                <a:endParaRPr lang="en-US" dirty="0"/>
              </a:p>
            </p:txBody>
          </p:sp>
          <p:sp>
            <p:nvSpPr>
              <p:cNvPr id="6419" name="Rectangle 456"/>
              <p:cNvSpPr>
                <a:spLocks noChangeAspect="1" noChangeArrowheads="1"/>
              </p:cNvSpPr>
              <p:nvPr/>
            </p:nvSpPr>
            <p:spPr bwMode="auto">
              <a:xfrm>
                <a:off x="3670" y="2265"/>
                <a:ext cx="12" cy="44"/>
              </a:xfrm>
              <a:prstGeom prst="rect">
                <a:avLst/>
              </a:prstGeom>
              <a:solidFill>
                <a:srgbClr val="000000"/>
              </a:solidFill>
              <a:ln w="9525">
                <a:noFill/>
                <a:miter lim="800000"/>
                <a:headEnd/>
                <a:tailEnd/>
              </a:ln>
            </p:spPr>
            <p:txBody>
              <a:bodyPr/>
              <a:lstStyle/>
              <a:p>
                <a:endParaRPr lang="en-US" dirty="0"/>
              </a:p>
            </p:txBody>
          </p:sp>
          <p:sp>
            <p:nvSpPr>
              <p:cNvPr id="6420" name="Freeform 457"/>
              <p:cNvSpPr>
                <a:spLocks noChangeAspect="1"/>
              </p:cNvSpPr>
              <p:nvPr/>
            </p:nvSpPr>
            <p:spPr bwMode="auto">
              <a:xfrm>
                <a:off x="3674" y="2247"/>
                <a:ext cx="193" cy="71"/>
              </a:xfrm>
              <a:custGeom>
                <a:avLst/>
                <a:gdLst>
                  <a:gd name="T0" fmla="*/ 0 w 193"/>
                  <a:gd name="T1" fmla="*/ 13 h 71"/>
                  <a:gd name="T2" fmla="*/ 26 w 193"/>
                  <a:gd name="T3" fmla="*/ 13 h 71"/>
                  <a:gd name="T4" fmla="*/ 30 w 193"/>
                  <a:gd name="T5" fmla="*/ 18 h 71"/>
                  <a:gd name="T6" fmla="*/ 30 w 193"/>
                  <a:gd name="T7" fmla="*/ 58 h 71"/>
                  <a:gd name="T8" fmla="*/ 180 w 193"/>
                  <a:gd name="T9" fmla="*/ 58 h 71"/>
                  <a:gd name="T10" fmla="*/ 180 w 193"/>
                  <a:gd name="T11" fmla="*/ 0 h 71"/>
                  <a:gd name="T12" fmla="*/ 193 w 193"/>
                  <a:gd name="T13" fmla="*/ 0 h 71"/>
                  <a:gd name="T14" fmla="*/ 193 w 193"/>
                  <a:gd name="T15" fmla="*/ 62 h 71"/>
                  <a:gd name="T16" fmla="*/ 185 w 193"/>
                  <a:gd name="T17" fmla="*/ 71 h 71"/>
                  <a:gd name="T18" fmla="*/ 26 w 193"/>
                  <a:gd name="T19" fmla="*/ 71 h 71"/>
                  <a:gd name="T20" fmla="*/ 17 w 193"/>
                  <a:gd name="T21" fmla="*/ 62 h 71"/>
                  <a:gd name="T22" fmla="*/ 17 w 193"/>
                  <a:gd name="T23" fmla="*/ 27 h 71"/>
                  <a:gd name="T24" fmla="*/ 0 w 193"/>
                  <a:gd name="T25" fmla="*/ 27 h 71"/>
                  <a:gd name="T26" fmla="*/ 0 w 193"/>
                  <a:gd name="T27" fmla="*/ 13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3"/>
                  <a:gd name="T43" fmla="*/ 0 h 71"/>
                  <a:gd name="T44" fmla="*/ 193 w 193"/>
                  <a:gd name="T45" fmla="*/ 71 h 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3" h="71">
                    <a:moveTo>
                      <a:pt x="0" y="13"/>
                    </a:moveTo>
                    <a:lnTo>
                      <a:pt x="26" y="13"/>
                    </a:lnTo>
                    <a:lnTo>
                      <a:pt x="30" y="18"/>
                    </a:lnTo>
                    <a:lnTo>
                      <a:pt x="30" y="58"/>
                    </a:lnTo>
                    <a:lnTo>
                      <a:pt x="180" y="58"/>
                    </a:lnTo>
                    <a:lnTo>
                      <a:pt x="180" y="0"/>
                    </a:lnTo>
                    <a:lnTo>
                      <a:pt x="193" y="0"/>
                    </a:lnTo>
                    <a:lnTo>
                      <a:pt x="193" y="62"/>
                    </a:lnTo>
                    <a:lnTo>
                      <a:pt x="185" y="71"/>
                    </a:lnTo>
                    <a:lnTo>
                      <a:pt x="26" y="71"/>
                    </a:lnTo>
                    <a:lnTo>
                      <a:pt x="17" y="62"/>
                    </a:lnTo>
                    <a:lnTo>
                      <a:pt x="17" y="27"/>
                    </a:lnTo>
                    <a:lnTo>
                      <a:pt x="0" y="27"/>
                    </a:lnTo>
                    <a:lnTo>
                      <a:pt x="0" y="13"/>
                    </a:lnTo>
                    <a:close/>
                  </a:path>
                </a:pathLst>
              </a:custGeom>
              <a:solidFill>
                <a:srgbClr val="000000"/>
              </a:solidFill>
              <a:ln w="9525">
                <a:noFill/>
                <a:round/>
                <a:headEnd/>
                <a:tailEnd/>
              </a:ln>
            </p:spPr>
            <p:txBody>
              <a:bodyPr/>
              <a:lstStyle/>
              <a:p>
                <a:endParaRPr lang="en-US" dirty="0"/>
              </a:p>
            </p:txBody>
          </p:sp>
          <p:sp>
            <p:nvSpPr>
              <p:cNvPr id="6421" name="Freeform 458"/>
              <p:cNvSpPr>
                <a:spLocks noChangeAspect="1"/>
              </p:cNvSpPr>
              <p:nvPr/>
            </p:nvSpPr>
            <p:spPr bwMode="auto">
              <a:xfrm>
                <a:off x="3889" y="2238"/>
                <a:ext cx="168" cy="36"/>
              </a:xfrm>
              <a:custGeom>
                <a:avLst/>
                <a:gdLst>
                  <a:gd name="T0" fmla="*/ 0 w 168"/>
                  <a:gd name="T1" fmla="*/ 36 h 36"/>
                  <a:gd name="T2" fmla="*/ 0 w 168"/>
                  <a:gd name="T3" fmla="*/ 18 h 36"/>
                  <a:gd name="T4" fmla="*/ 4 w 168"/>
                  <a:gd name="T5" fmla="*/ 14 h 36"/>
                  <a:gd name="T6" fmla="*/ 155 w 168"/>
                  <a:gd name="T7" fmla="*/ 14 h 36"/>
                  <a:gd name="T8" fmla="*/ 155 w 168"/>
                  <a:gd name="T9" fmla="*/ 0 h 36"/>
                  <a:gd name="T10" fmla="*/ 168 w 168"/>
                  <a:gd name="T11" fmla="*/ 0 h 36"/>
                  <a:gd name="T12" fmla="*/ 168 w 168"/>
                  <a:gd name="T13" fmla="*/ 18 h 36"/>
                  <a:gd name="T14" fmla="*/ 159 w 168"/>
                  <a:gd name="T15" fmla="*/ 27 h 36"/>
                  <a:gd name="T16" fmla="*/ 13 w 168"/>
                  <a:gd name="T17" fmla="*/ 27 h 36"/>
                  <a:gd name="T18" fmla="*/ 13 w 168"/>
                  <a:gd name="T19" fmla="*/ 36 h 36"/>
                  <a:gd name="T20" fmla="*/ 0 w 168"/>
                  <a:gd name="T21" fmla="*/ 36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
                  <a:gd name="T34" fmla="*/ 0 h 36"/>
                  <a:gd name="T35" fmla="*/ 168 w 168"/>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 h="36">
                    <a:moveTo>
                      <a:pt x="0" y="36"/>
                    </a:moveTo>
                    <a:lnTo>
                      <a:pt x="0" y="18"/>
                    </a:lnTo>
                    <a:lnTo>
                      <a:pt x="4" y="14"/>
                    </a:lnTo>
                    <a:lnTo>
                      <a:pt x="155" y="14"/>
                    </a:lnTo>
                    <a:lnTo>
                      <a:pt x="155" y="0"/>
                    </a:lnTo>
                    <a:lnTo>
                      <a:pt x="168" y="0"/>
                    </a:lnTo>
                    <a:lnTo>
                      <a:pt x="168" y="18"/>
                    </a:lnTo>
                    <a:lnTo>
                      <a:pt x="159" y="27"/>
                    </a:lnTo>
                    <a:lnTo>
                      <a:pt x="13" y="27"/>
                    </a:lnTo>
                    <a:lnTo>
                      <a:pt x="13" y="36"/>
                    </a:lnTo>
                    <a:lnTo>
                      <a:pt x="0" y="36"/>
                    </a:lnTo>
                    <a:close/>
                  </a:path>
                </a:pathLst>
              </a:custGeom>
              <a:solidFill>
                <a:srgbClr val="000000"/>
              </a:solidFill>
              <a:ln w="9525">
                <a:noFill/>
                <a:round/>
                <a:headEnd/>
                <a:tailEnd/>
              </a:ln>
            </p:spPr>
            <p:txBody>
              <a:bodyPr/>
              <a:lstStyle/>
              <a:p>
                <a:endParaRPr lang="en-US" dirty="0"/>
              </a:p>
            </p:txBody>
          </p:sp>
          <p:sp>
            <p:nvSpPr>
              <p:cNvPr id="6422" name="Freeform 459"/>
              <p:cNvSpPr>
                <a:spLocks noChangeAspect="1"/>
              </p:cNvSpPr>
              <p:nvPr/>
            </p:nvSpPr>
            <p:spPr bwMode="auto">
              <a:xfrm>
                <a:off x="3351" y="2189"/>
                <a:ext cx="224" cy="31"/>
              </a:xfrm>
              <a:custGeom>
                <a:avLst/>
                <a:gdLst>
                  <a:gd name="T0" fmla="*/ 0 w 224"/>
                  <a:gd name="T1" fmla="*/ 0 h 31"/>
                  <a:gd name="T2" fmla="*/ 220 w 224"/>
                  <a:gd name="T3" fmla="*/ 0 h 31"/>
                  <a:gd name="T4" fmla="*/ 224 w 224"/>
                  <a:gd name="T5" fmla="*/ 5 h 31"/>
                  <a:gd name="T6" fmla="*/ 224 w 224"/>
                  <a:gd name="T7" fmla="*/ 31 h 31"/>
                  <a:gd name="T8" fmla="*/ 211 w 224"/>
                  <a:gd name="T9" fmla="*/ 31 h 31"/>
                  <a:gd name="T10" fmla="*/ 211 w 224"/>
                  <a:gd name="T11" fmla="*/ 14 h 31"/>
                  <a:gd name="T12" fmla="*/ 0 w 224"/>
                  <a:gd name="T13" fmla="*/ 14 h 31"/>
                  <a:gd name="T14" fmla="*/ 0 w 224"/>
                  <a:gd name="T15" fmla="*/ 0 h 31"/>
                  <a:gd name="T16" fmla="*/ 0 60000 65536"/>
                  <a:gd name="T17" fmla="*/ 0 60000 65536"/>
                  <a:gd name="T18" fmla="*/ 0 60000 65536"/>
                  <a:gd name="T19" fmla="*/ 0 60000 65536"/>
                  <a:gd name="T20" fmla="*/ 0 60000 65536"/>
                  <a:gd name="T21" fmla="*/ 0 60000 65536"/>
                  <a:gd name="T22" fmla="*/ 0 60000 65536"/>
                  <a:gd name="T23" fmla="*/ 0 60000 65536"/>
                  <a:gd name="T24" fmla="*/ 0 w 224"/>
                  <a:gd name="T25" fmla="*/ 0 h 31"/>
                  <a:gd name="T26" fmla="*/ 224 w 224"/>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4" h="31">
                    <a:moveTo>
                      <a:pt x="0" y="0"/>
                    </a:moveTo>
                    <a:lnTo>
                      <a:pt x="220" y="0"/>
                    </a:lnTo>
                    <a:lnTo>
                      <a:pt x="224" y="5"/>
                    </a:lnTo>
                    <a:lnTo>
                      <a:pt x="224" y="31"/>
                    </a:lnTo>
                    <a:lnTo>
                      <a:pt x="211" y="31"/>
                    </a:lnTo>
                    <a:lnTo>
                      <a:pt x="211" y="14"/>
                    </a:lnTo>
                    <a:lnTo>
                      <a:pt x="0" y="14"/>
                    </a:lnTo>
                    <a:lnTo>
                      <a:pt x="0" y="0"/>
                    </a:lnTo>
                    <a:close/>
                  </a:path>
                </a:pathLst>
              </a:custGeom>
              <a:solidFill>
                <a:srgbClr val="000000"/>
              </a:solidFill>
              <a:ln w="9525">
                <a:noFill/>
                <a:round/>
                <a:headEnd/>
                <a:tailEnd/>
              </a:ln>
            </p:spPr>
            <p:txBody>
              <a:bodyPr/>
              <a:lstStyle/>
              <a:p>
                <a:endParaRPr lang="en-US" dirty="0"/>
              </a:p>
            </p:txBody>
          </p:sp>
          <p:sp>
            <p:nvSpPr>
              <p:cNvPr id="6423" name="Freeform 460"/>
              <p:cNvSpPr>
                <a:spLocks noChangeAspect="1"/>
              </p:cNvSpPr>
              <p:nvPr/>
            </p:nvSpPr>
            <p:spPr bwMode="auto">
              <a:xfrm>
                <a:off x="3596" y="2167"/>
                <a:ext cx="387" cy="71"/>
              </a:xfrm>
              <a:custGeom>
                <a:avLst/>
                <a:gdLst>
                  <a:gd name="T0" fmla="*/ 13 w 387"/>
                  <a:gd name="T1" fmla="*/ 0 h 71"/>
                  <a:gd name="T2" fmla="*/ 13 w 387"/>
                  <a:gd name="T3" fmla="*/ 49 h 71"/>
                  <a:gd name="T4" fmla="*/ 383 w 387"/>
                  <a:gd name="T5" fmla="*/ 49 h 71"/>
                  <a:gd name="T6" fmla="*/ 387 w 387"/>
                  <a:gd name="T7" fmla="*/ 53 h 71"/>
                  <a:gd name="T8" fmla="*/ 387 w 387"/>
                  <a:gd name="T9" fmla="*/ 71 h 71"/>
                  <a:gd name="T10" fmla="*/ 375 w 387"/>
                  <a:gd name="T11" fmla="*/ 71 h 71"/>
                  <a:gd name="T12" fmla="*/ 375 w 387"/>
                  <a:gd name="T13" fmla="*/ 62 h 71"/>
                  <a:gd name="T14" fmla="*/ 9 w 387"/>
                  <a:gd name="T15" fmla="*/ 62 h 71"/>
                  <a:gd name="T16" fmla="*/ 0 w 387"/>
                  <a:gd name="T17" fmla="*/ 53 h 71"/>
                  <a:gd name="T18" fmla="*/ 0 w 387"/>
                  <a:gd name="T19" fmla="*/ 0 h 71"/>
                  <a:gd name="T20" fmla="*/ 13 w 387"/>
                  <a:gd name="T21" fmla="*/ 0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71"/>
                  <a:gd name="T35" fmla="*/ 387 w 387"/>
                  <a:gd name="T36" fmla="*/ 71 h 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71">
                    <a:moveTo>
                      <a:pt x="13" y="0"/>
                    </a:moveTo>
                    <a:lnTo>
                      <a:pt x="13" y="49"/>
                    </a:lnTo>
                    <a:lnTo>
                      <a:pt x="383" y="49"/>
                    </a:lnTo>
                    <a:lnTo>
                      <a:pt x="387" y="53"/>
                    </a:lnTo>
                    <a:lnTo>
                      <a:pt x="387" y="71"/>
                    </a:lnTo>
                    <a:lnTo>
                      <a:pt x="375" y="71"/>
                    </a:lnTo>
                    <a:lnTo>
                      <a:pt x="375" y="62"/>
                    </a:lnTo>
                    <a:lnTo>
                      <a:pt x="9" y="62"/>
                    </a:lnTo>
                    <a:lnTo>
                      <a:pt x="0" y="53"/>
                    </a:lnTo>
                    <a:lnTo>
                      <a:pt x="0" y="0"/>
                    </a:lnTo>
                    <a:lnTo>
                      <a:pt x="13" y="0"/>
                    </a:lnTo>
                    <a:close/>
                  </a:path>
                </a:pathLst>
              </a:custGeom>
              <a:solidFill>
                <a:srgbClr val="000000"/>
              </a:solidFill>
              <a:ln w="9525">
                <a:noFill/>
                <a:round/>
                <a:headEnd/>
                <a:tailEnd/>
              </a:ln>
            </p:spPr>
            <p:txBody>
              <a:bodyPr/>
              <a:lstStyle/>
              <a:p>
                <a:endParaRPr lang="en-US" dirty="0"/>
              </a:p>
            </p:txBody>
          </p:sp>
          <p:sp>
            <p:nvSpPr>
              <p:cNvPr id="6424" name="Freeform 461"/>
              <p:cNvSpPr>
                <a:spLocks noChangeAspect="1"/>
              </p:cNvSpPr>
              <p:nvPr/>
            </p:nvSpPr>
            <p:spPr bwMode="auto">
              <a:xfrm>
                <a:off x="3209" y="2154"/>
                <a:ext cx="198" cy="40"/>
              </a:xfrm>
              <a:custGeom>
                <a:avLst/>
                <a:gdLst>
                  <a:gd name="T0" fmla="*/ 0 w 198"/>
                  <a:gd name="T1" fmla="*/ 0 h 40"/>
                  <a:gd name="T2" fmla="*/ 194 w 198"/>
                  <a:gd name="T3" fmla="*/ 0 h 40"/>
                  <a:gd name="T4" fmla="*/ 198 w 198"/>
                  <a:gd name="T5" fmla="*/ 4 h 40"/>
                  <a:gd name="T6" fmla="*/ 198 w 198"/>
                  <a:gd name="T7" fmla="*/ 40 h 40"/>
                  <a:gd name="T8" fmla="*/ 185 w 198"/>
                  <a:gd name="T9" fmla="*/ 40 h 40"/>
                  <a:gd name="T10" fmla="*/ 185 w 198"/>
                  <a:gd name="T11" fmla="*/ 13 h 40"/>
                  <a:gd name="T12" fmla="*/ 0 w 198"/>
                  <a:gd name="T13" fmla="*/ 13 h 40"/>
                  <a:gd name="T14" fmla="*/ 0 w 198"/>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198"/>
                  <a:gd name="T25" fmla="*/ 0 h 40"/>
                  <a:gd name="T26" fmla="*/ 198 w 198"/>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8" h="40">
                    <a:moveTo>
                      <a:pt x="0" y="0"/>
                    </a:moveTo>
                    <a:lnTo>
                      <a:pt x="194" y="0"/>
                    </a:lnTo>
                    <a:lnTo>
                      <a:pt x="198" y="4"/>
                    </a:lnTo>
                    <a:lnTo>
                      <a:pt x="198" y="40"/>
                    </a:lnTo>
                    <a:lnTo>
                      <a:pt x="185" y="40"/>
                    </a:lnTo>
                    <a:lnTo>
                      <a:pt x="185" y="13"/>
                    </a:lnTo>
                    <a:lnTo>
                      <a:pt x="0" y="13"/>
                    </a:lnTo>
                    <a:lnTo>
                      <a:pt x="0" y="0"/>
                    </a:lnTo>
                    <a:close/>
                  </a:path>
                </a:pathLst>
              </a:custGeom>
              <a:solidFill>
                <a:srgbClr val="000000"/>
              </a:solidFill>
              <a:ln w="9525">
                <a:noFill/>
                <a:round/>
                <a:headEnd/>
                <a:tailEnd/>
              </a:ln>
            </p:spPr>
            <p:txBody>
              <a:bodyPr/>
              <a:lstStyle/>
              <a:p>
                <a:endParaRPr lang="en-US" dirty="0"/>
              </a:p>
            </p:txBody>
          </p:sp>
          <p:sp>
            <p:nvSpPr>
              <p:cNvPr id="6425" name="Freeform 462"/>
              <p:cNvSpPr>
                <a:spLocks noChangeAspect="1"/>
              </p:cNvSpPr>
              <p:nvPr/>
            </p:nvSpPr>
            <p:spPr bwMode="auto">
              <a:xfrm>
                <a:off x="3506" y="2131"/>
                <a:ext cx="211" cy="45"/>
              </a:xfrm>
              <a:custGeom>
                <a:avLst/>
                <a:gdLst>
                  <a:gd name="T0" fmla="*/ 13 w 211"/>
                  <a:gd name="T1" fmla="*/ 0 h 45"/>
                  <a:gd name="T2" fmla="*/ 13 w 211"/>
                  <a:gd name="T3" fmla="*/ 32 h 45"/>
                  <a:gd name="T4" fmla="*/ 211 w 211"/>
                  <a:gd name="T5" fmla="*/ 32 h 45"/>
                  <a:gd name="T6" fmla="*/ 211 w 211"/>
                  <a:gd name="T7" fmla="*/ 45 h 45"/>
                  <a:gd name="T8" fmla="*/ 9 w 211"/>
                  <a:gd name="T9" fmla="*/ 45 h 45"/>
                  <a:gd name="T10" fmla="*/ 0 w 211"/>
                  <a:gd name="T11" fmla="*/ 36 h 45"/>
                  <a:gd name="T12" fmla="*/ 0 w 211"/>
                  <a:gd name="T13" fmla="*/ 0 h 45"/>
                  <a:gd name="T14" fmla="*/ 13 w 211"/>
                  <a:gd name="T15" fmla="*/ 0 h 45"/>
                  <a:gd name="T16" fmla="*/ 0 60000 65536"/>
                  <a:gd name="T17" fmla="*/ 0 60000 65536"/>
                  <a:gd name="T18" fmla="*/ 0 60000 65536"/>
                  <a:gd name="T19" fmla="*/ 0 60000 65536"/>
                  <a:gd name="T20" fmla="*/ 0 60000 65536"/>
                  <a:gd name="T21" fmla="*/ 0 60000 65536"/>
                  <a:gd name="T22" fmla="*/ 0 60000 65536"/>
                  <a:gd name="T23" fmla="*/ 0 60000 65536"/>
                  <a:gd name="T24" fmla="*/ 0 w 211"/>
                  <a:gd name="T25" fmla="*/ 0 h 45"/>
                  <a:gd name="T26" fmla="*/ 211 w 211"/>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1" h="45">
                    <a:moveTo>
                      <a:pt x="13" y="0"/>
                    </a:moveTo>
                    <a:lnTo>
                      <a:pt x="13" y="32"/>
                    </a:lnTo>
                    <a:lnTo>
                      <a:pt x="211" y="32"/>
                    </a:lnTo>
                    <a:lnTo>
                      <a:pt x="211" y="45"/>
                    </a:lnTo>
                    <a:lnTo>
                      <a:pt x="9" y="45"/>
                    </a:lnTo>
                    <a:lnTo>
                      <a:pt x="0" y="36"/>
                    </a:lnTo>
                    <a:lnTo>
                      <a:pt x="0" y="0"/>
                    </a:lnTo>
                    <a:lnTo>
                      <a:pt x="13" y="0"/>
                    </a:lnTo>
                    <a:close/>
                  </a:path>
                </a:pathLst>
              </a:custGeom>
              <a:solidFill>
                <a:srgbClr val="000000"/>
              </a:solidFill>
              <a:ln w="9525">
                <a:noFill/>
                <a:round/>
                <a:headEnd/>
                <a:tailEnd/>
              </a:ln>
            </p:spPr>
            <p:txBody>
              <a:bodyPr/>
              <a:lstStyle/>
              <a:p>
                <a:endParaRPr lang="en-US" dirty="0"/>
              </a:p>
            </p:txBody>
          </p:sp>
          <p:sp>
            <p:nvSpPr>
              <p:cNvPr id="6426" name="Freeform 463"/>
              <p:cNvSpPr>
                <a:spLocks noChangeAspect="1"/>
              </p:cNvSpPr>
              <p:nvPr/>
            </p:nvSpPr>
            <p:spPr bwMode="auto">
              <a:xfrm>
                <a:off x="3691" y="2136"/>
                <a:ext cx="176" cy="58"/>
              </a:xfrm>
              <a:custGeom>
                <a:avLst/>
                <a:gdLst>
                  <a:gd name="T0" fmla="*/ 0 w 176"/>
                  <a:gd name="T1" fmla="*/ 0 h 58"/>
                  <a:gd name="T2" fmla="*/ 129 w 176"/>
                  <a:gd name="T3" fmla="*/ 0 h 58"/>
                  <a:gd name="T4" fmla="*/ 133 w 176"/>
                  <a:gd name="T5" fmla="*/ 4 h 58"/>
                  <a:gd name="T6" fmla="*/ 133 w 176"/>
                  <a:gd name="T7" fmla="*/ 35 h 58"/>
                  <a:gd name="T8" fmla="*/ 176 w 176"/>
                  <a:gd name="T9" fmla="*/ 44 h 58"/>
                  <a:gd name="T10" fmla="*/ 176 w 176"/>
                  <a:gd name="T11" fmla="*/ 58 h 58"/>
                  <a:gd name="T12" fmla="*/ 129 w 176"/>
                  <a:gd name="T13" fmla="*/ 49 h 58"/>
                  <a:gd name="T14" fmla="*/ 120 w 176"/>
                  <a:gd name="T15" fmla="*/ 40 h 58"/>
                  <a:gd name="T16" fmla="*/ 120 w 176"/>
                  <a:gd name="T17" fmla="*/ 13 h 58"/>
                  <a:gd name="T18" fmla="*/ 0 w 176"/>
                  <a:gd name="T19" fmla="*/ 13 h 58"/>
                  <a:gd name="T20" fmla="*/ 0 w 176"/>
                  <a:gd name="T21" fmla="*/ 0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6"/>
                  <a:gd name="T34" fmla="*/ 0 h 58"/>
                  <a:gd name="T35" fmla="*/ 176 w 176"/>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6" h="58">
                    <a:moveTo>
                      <a:pt x="0" y="0"/>
                    </a:moveTo>
                    <a:lnTo>
                      <a:pt x="129" y="0"/>
                    </a:lnTo>
                    <a:lnTo>
                      <a:pt x="133" y="4"/>
                    </a:lnTo>
                    <a:lnTo>
                      <a:pt x="133" y="35"/>
                    </a:lnTo>
                    <a:lnTo>
                      <a:pt x="176" y="44"/>
                    </a:lnTo>
                    <a:lnTo>
                      <a:pt x="176" y="58"/>
                    </a:lnTo>
                    <a:lnTo>
                      <a:pt x="129" y="49"/>
                    </a:lnTo>
                    <a:lnTo>
                      <a:pt x="120" y="40"/>
                    </a:lnTo>
                    <a:lnTo>
                      <a:pt x="120" y="13"/>
                    </a:lnTo>
                    <a:lnTo>
                      <a:pt x="0" y="13"/>
                    </a:lnTo>
                    <a:lnTo>
                      <a:pt x="0" y="0"/>
                    </a:lnTo>
                    <a:close/>
                  </a:path>
                </a:pathLst>
              </a:custGeom>
              <a:solidFill>
                <a:srgbClr val="000000"/>
              </a:solidFill>
              <a:ln w="9525">
                <a:noFill/>
                <a:round/>
                <a:headEnd/>
                <a:tailEnd/>
              </a:ln>
            </p:spPr>
            <p:txBody>
              <a:bodyPr/>
              <a:lstStyle/>
              <a:p>
                <a:endParaRPr lang="en-US" dirty="0"/>
              </a:p>
            </p:txBody>
          </p:sp>
          <p:sp>
            <p:nvSpPr>
              <p:cNvPr id="6427" name="Freeform 464"/>
              <p:cNvSpPr>
                <a:spLocks noChangeAspect="1"/>
              </p:cNvSpPr>
              <p:nvPr/>
            </p:nvSpPr>
            <p:spPr bwMode="auto">
              <a:xfrm>
                <a:off x="3863" y="2100"/>
                <a:ext cx="254" cy="76"/>
              </a:xfrm>
              <a:custGeom>
                <a:avLst/>
                <a:gdLst>
                  <a:gd name="T0" fmla="*/ 0 w 254"/>
                  <a:gd name="T1" fmla="*/ 76 h 76"/>
                  <a:gd name="T2" fmla="*/ 0 w 254"/>
                  <a:gd name="T3" fmla="*/ 40 h 76"/>
                  <a:gd name="T4" fmla="*/ 4 w 254"/>
                  <a:gd name="T5" fmla="*/ 36 h 76"/>
                  <a:gd name="T6" fmla="*/ 241 w 254"/>
                  <a:gd name="T7" fmla="*/ 36 h 76"/>
                  <a:gd name="T8" fmla="*/ 241 w 254"/>
                  <a:gd name="T9" fmla="*/ 0 h 76"/>
                  <a:gd name="T10" fmla="*/ 254 w 254"/>
                  <a:gd name="T11" fmla="*/ 0 h 76"/>
                  <a:gd name="T12" fmla="*/ 254 w 254"/>
                  <a:gd name="T13" fmla="*/ 40 h 76"/>
                  <a:gd name="T14" fmla="*/ 245 w 254"/>
                  <a:gd name="T15" fmla="*/ 49 h 76"/>
                  <a:gd name="T16" fmla="*/ 13 w 254"/>
                  <a:gd name="T17" fmla="*/ 49 h 76"/>
                  <a:gd name="T18" fmla="*/ 13 w 254"/>
                  <a:gd name="T19" fmla="*/ 76 h 76"/>
                  <a:gd name="T20" fmla="*/ 0 w 254"/>
                  <a:gd name="T21" fmla="*/ 76 h 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4"/>
                  <a:gd name="T34" fmla="*/ 0 h 76"/>
                  <a:gd name="T35" fmla="*/ 254 w 254"/>
                  <a:gd name="T36" fmla="*/ 76 h 7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4" h="76">
                    <a:moveTo>
                      <a:pt x="0" y="76"/>
                    </a:moveTo>
                    <a:lnTo>
                      <a:pt x="0" y="40"/>
                    </a:lnTo>
                    <a:lnTo>
                      <a:pt x="4" y="36"/>
                    </a:lnTo>
                    <a:lnTo>
                      <a:pt x="241" y="36"/>
                    </a:lnTo>
                    <a:lnTo>
                      <a:pt x="241" y="0"/>
                    </a:lnTo>
                    <a:lnTo>
                      <a:pt x="254" y="0"/>
                    </a:lnTo>
                    <a:lnTo>
                      <a:pt x="254" y="40"/>
                    </a:lnTo>
                    <a:lnTo>
                      <a:pt x="245" y="49"/>
                    </a:lnTo>
                    <a:lnTo>
                      <a:pt x="13" y="49"/>
                    </a:lnTo>
                    <a:lnTo>
                      <a:pt x="13" y="76"/>
                    </a:lnTo>
                    <a:lnTo>
                      <a:pt x="0" y="76"/>
                    </a:lnTo>
                    <a:close/>
                  </a:path>
                </a:pathLst>
              </a:custGeom>
              <a:solidFill>
                <a:srgbClr val="000000"/>
              </a:solidFill>
              <a:ln w="9525">
                <a:noFill/>
                <a:round/>
                <a:headEnd/>
                <a:tailEnd/>
              </a:ln>
            </p:spPr>
            <p:txBody>
              <a:bodyPr/>
              <a:lstStyle/>
              <a:p>
                <a:endParaRPr lang="en-US" dirty="0"/>
              </a:p>
            </p:txBody>
          </p:sp>
          <p:sp>
            <p:nvSpPr>
              <p:cNvPr id="6428" name="Freeform 465"/>
              <p:cNvSpPr>
                <a:spLocks noChangeAspect="1"/>
              </p:cNvSpPr>
              <p:nvPr/>
            </p:nvSpPr>
            <p:spPr bwMode="auto">
              <a:xfrm>
                <a:off x="3910" y="2171"/>
                <a:ext cx="159" cy="32"/>
              </a:xfrm>
              <a:custGeom>
                <a:avLst/>
                <a:gdLst>
                  <a:gd name="T0" fmla="*/ 0 w 159"/>
                  <a:gd name="T1" fmla="*/ 0 h 32"/>
                  <a:gd name="T2" fmla="*/ 155 w 159"/>
                  <a:gd name="T3" fmla="*/ 0 h 32"/>
                  <a:gd name="T4" fmla="*/ 159 w 159"/>
                  <a:gd name="T5" fmla="*/ 5 h 32"/>
                  <a:gd name="T6" fmla="*/ 159 w 159"/>
                  <a:gd name="T7" fmla="*/ 32 h 32"/>
                  <a:gd name="T8" fmla="*/ 147 w 159"/>
                  <a:gd name="T9" fmla="*/ 32 h 32"/>
                  <a:gd name="T10" fmla="*/ 147 w 159"/>
                  <a:gd name="T11" fmla="*/ 14 h 32"/>
                  <a:gd name="T12" fmla="*/ 0 w 159"/>
                  <a:gd name="T13" fmla="*/ 14 h 32"/>
                  <a:gd name="T14" fmla="*/ 0 w 159"/>
                  <a:gd name="T15" fmla="*/ 0 h 32"/>
                  <a:gd name="T16" fmla="*/ 0 60000 65536"/>
                  <a:gd name="T17" fmla="*/ 0 60000 65536"/>
                  <a:gd name="T18" fmla="*/ 0 60000 65536"/>
                  <a:gd name="T19" fmla="*/ 0 60000 65536"/>
                  <a:gd name="T20" fmla="*/ 0 60000 65536"/>
                  <a:gd name="T21" fmla="*/ 0 60000 65536"/>
                  <a:gd name="T22" fmla="*/ 0 60000 65536"/>
                  <a:gd name="T23" fmla="*/ 0 60000 65536"/>
                  <a:gd name="T24" fmla="*/ 0 w 159"/>
                  <a:gd name="T25" fmla="*/ 0 h 32"/>
                  <a:gd name="T26" fmla="*/ 159 w 159"/>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9" h="32">
                    <a:moveTo>
                      <a:pt x="0" y="0"/>
                    </a:moveTo>
                    <a:lnTo>
                      <a:pt x="155" y="0"/>
                    </a:lnTo>
                    <a:lnTo>
                      <a:pt x="159" y="5"/>
                    </a:lnTo>
                    <a:lnTo>
                      <a:pt x="159" y="32"/>
                    </a:lnTo>
                    <a:lnTo>
                      <a:pt x="147" y="32"/>
                    </a:lnTo>
                    <a:lnTo>
                      <a:pt x="147" y="14"/>
                    </a:lnTo>
                    <a:lnTo>
                      <a:pt x="0" y="14"/>
                    </a:lnTo>
                    <a:lnTo>
                      <a:pt x="0" y="0"/>
                    </a:lnTo>
                    <a:close/>
                  </a:path>
                </a:pathLst>
              </a:custGeom>
              <a:solidFill>
                <a:srgbClr val="000000"/>
              </a:solidFill>
              <a:ln w="9525">
                <a:noFill/>
                <a:round/>
                <a:headEnd/>
                <a:tailEnd/>
              </a:ln>
            </p:spPr>
            <p:txBody>
              <a:bodyPr/>
              <a:lstStyle/>
              <a:p>
                <a:endParaRPr lang="en-US" dirty="0"/>
              </a:p>
            </p:txBody>
          </p:sp>
        </p:grpSp>
        <p:sp>
          <p:nvSpPr>
            <p:cNvPr id="6162" name="Freeform 466"/>
            <p:cNvSpPr>
              <a:spLocks noChangeAspect="1"/>
            </p:cNvSpPr>
            <p:nvPr/>
          </p:nvSpPr>
          <p:spPr bwMode="auto">
            <a:xfrm>
              <a:off x="3081" y="2281"/>
              <a:ext cx="311" cy="61"/>
            </a:xfrm>
            <a:custGeom>
              <a:avLst/>
              <a:gdLst>
                <a:gd name="T0" fmla="*/ 8 w 387"/>
                <a:gd name="T1" fmla="*/ 0 h 75"/>
                <a:gd name="T2" fmla="*/ 8 w 387"/>
                <a:gd name="T3" fmla="*/ 27 h 75"/>
                <a:gd name="T4" fmla="*/ 248 w 387"/>
                <a:gd name="T5" fmla="*/ 27 h 75"/>
                <a:gd name="T6" fmla="*/ 250 w 387"/>
                <a:gd name="T7" fmla="*/ 29 h 75"/>
                <a:gd name="T8" fmla="*/ 250 w 387"/>
                <a:gd name="T9" fmla="*/ 50 h 75"/>
                <a:gd name="T10" fmla="*/ 242 w 387"/>
                <a:gd name="T11" fmla="*/ 50 h 75"/>
                <a:gd name="T12" fmla="*/ 242 w 387"/>
                <a:gd name="T13" fmla="*/ 35 h 75"/>
                <a:gd name="T14" fmla="*/ 6 w 387"/>
                <a:gd name="T15" fmla="*/ 35 h 75"/>
                <a:gd name="T16" fmla="*/ 0 w 387"/>
                <a:gd name="T17" fmla="*/ 29 h 75"/>
                <a:gd name="T18" fmla="*/ 0 w 387"/>
                <a:gd name="T19" fmla="*/ 0 h 75"/>
                <a:gd name="T20" fmla="*/ 8 w 387"/>
                <a:gd name="T21" fmla="*/ 0 h 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75"/>
                <a:gd name="T35" fmla="*/ 387 w 387"/>
                <a:gd name="T36" fmla="*/ 75 h 7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75">
                  <a:moveTo>
                    <a:pt x="13" y="0"/>
                  </a:moveTo>
                  <a:lnTo>
                    <a:pt x="13" y="40"/>
                  </a:lnTo>
                  <a:lnTo>
                    <a:pt x="383" y="40"/>
                  </a:lnTo>
                  <a:lnTo>
                    <a:pt x="387" y="44"/>
                  </a:lnTo>
                  <a:lnTo>
                    <a:pt x="387" y="75"/>
                  </a:lnTo>
                  <a:lnTo>
                    <a:pt x="375" y="75"/>
                  </a:lnTo>
                  <a:lnTo>
                    <a:pt x="375" y="53"/>
                  </a:lnTo>
                  <a:lnTo>
                    <a:pt x="9" y="53"/>
                  </a:lnTo>
                  <a:lnTo>
                    <a:pt x="0" y="44"/>
                  </a:lnTo>
                  <a:lnTo>
                    <a:pt x="0" y="0"/>
                  </a:lnTo>
                  <a:lnTo>
                    <a:pt x="13" y="0"/>
                  </a:lnTo>
                  <a:close/>
                </a:path>
              </a:pathLst>
            </a:custGeom>
            <a:solidFill>
              <a:srgbClr val="000000"/>
            </a:solidFill>
            <a:ln w="9525">
              <a:noFill/>
              <a:round/>
              <a:headEnd/>
              <a:tailEnd/>
            </a:ln>
          </p:spPr>
          <p:txBody>
            <a:bodyPr/>
            <a:lstStyle/>
            <a:p>
              <a:endParaRPr lang="en-US" dirty="0"/>
            </a:p>
          </p:txBody>
        </p:sp>
        <p:sp>
          <p:nvSpPr>
            <p:cNvPr id="6163" name="Freeform 467"/>
            <p:cNvSpPr>
              <a:spLocks noChangeAspect="1"/>
            </p:cNvSpPr>
            <p:nvPr/>
          </p:nvSpPr>
          <p:spPr bwMode="auto">
            <a:xfrm>
              <a:off x="3133" y="2270"/>
              <a:ext cx="115" cy="25"/>
            </a:xfrm>
            <a:custGeom>
              <a:avLst/>
              <a:gdLst>
                <a:gd name="T0" fmla="*/ 0 w 142"/>
                <a:gd name="T1" fmla="*/ 20 h 31"/>
                <a:gd name="T2" fmla="*/ 0 w 142"/>
                <a:gd name="T3" fmla="*/ 3 h 31"/>
                <a:gd name="T4" fmla="*/ 2 w 142"/>
                <a:gd name="T5" fmla="*/ 0 h 31"/>
                <a:gd name="T6" fmla="*/ 93 w 142"/>
                <a:gd name="T7" fmla="*/ 0 h 31"/>
                <a:gd name="T8" fmla="*/ 93 w 142"/>
                <a:gd name="T9" fmla="*/ 9 h 31"/>
                <a:gd name="T10" fmla="*/ 9 w 142"/>
                <a:gd name="T11" fmla="*/ 9 h 31"/>
                <a:gd name="T12" fmla="*/ 9 w 142"/>
                <a:gd name="T13" fmla="*/ 20 h 31"/>
                <a:gd name="T14" fmla="*/ 0 w 142"/>
                <a:gd name="T15" fmla="*/ 20 h 3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31"/>
                <a:gd name="T26" fmla="*/ 142 w 142"/>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31">
                  <a:moveTo>
                    <a:pt x="0" y="31"/>
                  </a:moveTo>
                  <a:lnTo>
                    <a:pt x="0" y="5"/>
                  </a:lnTo>
                  <a:lnTo>
                    <a:pt x="4" y="0"/>
                  </a:lnTo>
                  <a:lnTo>
                    <a:pt x="142" y="0"/>
                  </a:lnTo>
                  <a:lnTo>
                    <a:pt x="142" y="14"/>
                  </a:lnTo>
                  <a:lnTo>
                    <a:pt x="13" y="14"/>
                  </a:lnTo>
                  <a:lnTo>
                    <a:pt x="13" y="31"/>
                  </a:lnTo>
                  <a:lnTo>
                    <a:pt x="0" y="31"/>
                  </a:lnTo>
                  <a:close/>
                </a:path>
              </a:pathLst>
            </a:custGeom>
            <a:solidFill>
              <a:srgbClr val="000000"/>
            </a:solidFill>
            <a:ln w="9525">
              <a:noFill/>
              <a:round/>
              <a:headEnd/>
              <a:tailEnd/>
            </a:ln>
          </p:spPr>
          <p:txBody>
            <a:bodyPr/>
            <a:lstStyle/>
            <a:p>
              <a:endParaRPr lang="en-US" dirty="0"/>
            </a:p>
          </p:txBody>
        </p:sp>
        <p:sp>
          <p:nvSpPr>
            <p:cNvPr id="6164" name="Freeform 468"/>
            <p:cNvSpPr>
              <a:spLocks noChangeAspect="1"/>
            </p:cNvSpPr>
            <p:nvPr/>
          </p:nvSpPr>
          <p:spPr bwMode="auto">
            <a:xfrm>
              <a:off x="3296" y="2266"/>
              <a:ext cx="106" cy="36"/>
            </a:xfrm>
            <a:custGeom>
              <a:avLst/>
              <a:gdLst>
                <a:gd name="T0" fmla="*/ 8 w 133"/>
                <a:gd name="T1" fmla="*/ 0 h 44"/>
                <a:gd name="T2" fmla="*/ 8 w 133"/>
                <a:gd name="T3" fmla="*/ 20 h 44"/>
                <a:gd name="T4" fmla="*/ 84 w 133"/>
                <a:gd name="T5" fmla="*/ 20 h 44"/>
                <a:gd name="T6" fmla="*/ 84 w 133"/>
                <a:gd name="T7" fmla="*/ 29 h 44"/>
                <a:gd name="T8" fmla="*/ 6 w 133"/>
                <a:gd name="T9" fmla="*/ 29 h 44"/>
                <a:gd name="T10" fmla="*/ 0 w 133"/>
                <a:gd name="T11" fmla="*/ 24 h 44"/>
                <a:gd name="T12" fmla="*/ 0 w 133"/>
                <a:gd name="T13" fmla="*/ 0 h 44"/>
                <a:gd name="T14" fmla="*/ 8 w 133"/>
                <a:gd name="T15" fmla="*/ 0 h 44"/>
                <a:gd name="T16" fmla="*/ 0 60000 65536"/>
                <a:gd name="T17" fmla="*/ 0 60000 65536"/>
                <a:gd name="T18" fmla="*/ 0 60000 65536"/>
                <a:gd name="T19" fmla="*/ 0 60000 65536"/>
                <a:gd name="T20" fmla="*/ 0 60000 65536"/>
                <a:gd name="T21" fmla="*/ 0 60000 65536"/>
                <a:gd name="T22" fmla="*/ 0 60000 65536"/>
                <a:gd name="T23" fmla="*/ 0 60000 65536"/>
                <a:gd name="T24" fmla="*/ 0 w 133"/>
                <a:gd name="T25" fmla="*/ 0 h 44"/>
                <a:gd name="T26" fmla="*/ 133 w 133"/>
                <a:gd name="T27" fmla="*/ 44 h 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3" h="44">
                  <a:moveTo>
                    <a:pt x="13" y="0"/>
                  </a:moveTo>
                  <a:lnTo>
                    <a:pt x="13" y="31"/>
                  </a:lnTo>
                  <a:lnTo>
                    <a:pt x="133" y="31"/>
                  </a:lnTo>
                  <a:lnTo>
                    <a:pt x="133" y="44"/>
                  </a:lnTo>
                  <a:lnTo>
                    <a:pt x="9" y="44"/>
                  </a:lnTo>
                  <a:lnTo>
                    <a:pt x="0" y="35"/>
                  </a:lnTo>
                  <a:lnTo>
                    <a:pt x="0" y="0"/>
                  </a:lnTo>
                  <a:lnTo>
                    <a:pt x="13" y="0"/>
                  </a:lnTo>
                  <a:close/>
                </a:path>
              </a:pathLst>
            </a:custGeom>
            <a:solidFill>
              <a:srgbClr val="000000"/>
            </a:solidFill>
            <a:ln w="9525">
              <a:noFill/>
              <a:round/>
              <a:headEnd/>
              <a:tailEnd/>
            </a:ln>
          </p:spPr>
          <p:txBody>
            <a:bodyPr/>
            <a:lstStyle/>
            <a:p>
              <a:endParaRPr lang="en-US" dirty="0"/>
            </a:p>
          </p:txBody>
        </p:sp>
        <p:sp>
          <p:nvSpPr>
            <p:cNvPr id="6165" name="Freeform 469"/>
            <p:cNvSpPr>
              <a:spLocks noChangeAspect="1"/>
            </p:cNvSpPr>
            <p:nvPr/>
          </p:nvSpPr>
          <p:spPr bwMode="auto">
            <a:xfrm>
              <a:off x="3500" y="2259"/>
              <a:ext cx="134" cy="50"/>
            </a:xfrm>
            <a:custGeom>
              <a:avLst/>
              <a:gdLst>
                <a:gd name="T0" fmla="*/ 8 w 168"/>
                <a:gd name="T1" fmla="*/ 0 h 62"/>
                <a:gd name="T2" fmla="*/ 8 w 168"/>
                <a:gd name="T3" fmla="*/ 32 h 62"/>
                <a:gd name="T4" fmla="*/ 99 w 168"/>
                <a:gd name="T5" fmla="*/ 32 h 62"/>
                <a:gd name="T6" fmla="*/ 99 w 168"/>
                <a:gd name="T7" fmla="*/ 18 h 62"/>
                <a:gd name="T8" fmla="*/ 107 w 168"/>
                <a:gd name="T9" fmla="*/ 18 h 62"/>
                <a:gd name="T10" fmla="*/ 107 w 168"/>
                <a:gd name="T11" fmla="*/ 35 h 62"/>
                <a:gd name="T12" fmla="*/ 101 w 168"/>
                <a:gd name="T13" fmla="*/ 40 h 62"/>
                <a:gd name="T14" fmla="*/ 5 w 168"/>
                <a:gd name="T15" fmla="*/ 40 h 62"/>
                <a:gd name="T16" fmla="*/ 0 w 168"/>
                <a:gd name="T17" fmla="*/ 35 h 62"/>
                <a:gd name="T18" fmla="*/ 0 w 168"/>
                <a:gd name="T19" fmla="*/ 0 h 62"/>
                <a:gd name="T20" fmla="*/ 8 w 168"/>
                <a:gd name="T21" fmla="*/ 0 h 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
                <a:gd name="T34" fmla="*/ 0 h 62"/>
                <a:gd name="T35" fmla="*/ 168 w 168"/>
                <a:gd name="T36" fmla="*/ 62 h 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 h="62">
                  <a:moveTo>
                    <a:pt x="13" y="0"/>
                  </a:moveTo>
                  <a:lnTo>
                    <a:pt x="13" y="49"/>
                  </a:lnTo>
                  <a:lnTo>
                    <a:pt x="155" y="49"/>
                  </a:lnTo>
                  <a:lnTo>
                    <a:pt x="155" y="27"/>
                  </a:lnTo>
                  <a:lnTo>
                    <a:pt x="168" y="27"/>
                  </a:lnTo>
                  <a:lnTo>
                    <a:pt x="168" y="53"/>
                  </a:lnTo>
                  <a:lnTo>
                    <a:pt x="159" y="62"/>
                  </a:lnTo>
                  <a:lnTo>
                    <a:pt x="8" y="62"/>
                  </a:lnTo>
                  <a:lnTo>
                    <a:pt x="0" y="53"/>
                  </a:lnTo>
                  <a:lnTo>
                    <a:pt x="0" y="0"/>
                  </a:lnTo>
                  <a:lnTo>
                    <a:pt x="13" y="0"/>
                  </a:lnTo>
                  <a:close/>
                </a:path>
              </a:pathLst>
            </a:custGeom>
            <a:solidFill>
              <a:srgbClr val="000000"/>
            </a:solidFill>
            <a:ln w="9525">
              <a:noFill/>
              <a:round/>
              <a:headEnd/>
              <a:tailEnd/>
            </a:ln>
          </p:spPr>
          <p:txBody>
            <a:bodyPr/>
            <a:lstStyle/>
            <a:p>
              <a:endParaRPr lang="en-US" dirty="0"/>
            </a:p>
          </p:txBody>
        </p:sp>
        <p:sp>
          <p:nvSpPr>
            <p:cNvPr id="6166" name="Freeform 470"/>
            <p:cNvSpPr>
              <a:spLocks noChangeAspect="1"/>
            </p:cNvSpPr>
            <p:nvPr/>
          </p:nvSpPr>
          <p:spPr bwMode="auto">
            <a:xfrm>
              <a:off x="3651" y="2302"/>
              <a:ext cx="31" cy="29"/>
            </a:xfrm>
            <a:custGeom>
              <a:avLst/>
              <a:gdLst>
                <a:gd name="T0" fmla="*/ 0 w 39"/>
                <a:gd name="T1" fmla="*/ 18 h 36"/>
                <a:gd name="T2" fmla="*/ 6 w 39"/>
                <a:gd name="T3" fmla="*/ 9 h 36"/>
                <a:gd name="T4" fmla="*/ 8 w 39"/>
                <a:gd name="T5" fmla="*/ 9 h 36"/>
                <a:gd name="T6" fmla="*/ 17 w 39"/>
                <a:gd name="T7" fmla="*/ 9 h 36"/>
                <a:gd name="T8" fmla="*/ 17 w 39"/>
                <a:gd name="T9" fmla="*/ 0 h 36"/>
                <a:gd name="T10" fmla="*/ 25 w 39"/>
                <a:gd name="T11" fmla="*/ 0 h 36"/>
                <a:gd name="T12" fmla="*/ 25 w 39"/>
                <a:gd name="T13" fmla="*/ 12 h 36"/>
                <a:gd name="T14" fmla="*/ 19 w 39"/>
                <a:gd name="T15" fmla="*/ 18 h 36"/>
                <a:gd name="T16" fmla="*/ 8 w 39"/>
                <a:gd name="T17" fmla="*/ 18 h 36"/>
                <a:gd name="T18" fmla="*/ 6 w 39"/>
                <a:gd name="T19" fmla="*/ 23 h 36"/>
                <a:gd name="T20" fmla="*/ 0 w 39"/>
                <a:gd name="T21" fmla="*/ 18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36"/>
                <a:gd name="T35" fmla="*/ 39 w 39"/>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36">
                  <a:moveTo>
                    <a:pt x="0" y="27"/>
                  </a:moveTo>
                  <a:lnTo>
                    <a:pt x="9" y="14"/>
                  </a:lnTo>
                  <a:lnTo>
                    <a:pt x="13" y="14"/>
                  </a:lnTo>
                  <a:lnTo>
                    <a:pt x="26" y="14"/>
                  </a:lnTo>
                  <a:lnTo>
                    <a:pt x="26" y="0"/>
                  </a:lnTo>
                  <a:lnTo>
                    <a:pt x="39" y="0"/>
                  </a:lnTo>
                  <a:lnTo>
                    <a:pt x="39" y="18"/>
                  </a:lnTo>
                  <a:lnTo>
                    <a:pt x="30" y="27"/>
                  </a:lnTo>
                  <a:lnTo>
                    <a:pt x="13" y="27"/>
                  </a:lnTo>
                  <a:lnTo>
                    <a:pt x="9" y="36"/>
                  </a:lnTo>
                  <a:lnTo>
                    <a:pt x="0" y="27"/>
                  </a:lnTo>
                  <a:close/>
                </a:path>
              </a:pathLst>
            </a:custGeom>
            <a:solidFill>
              <a:srgbClr val="000000"/>
            </a:solidFill>
            <a:ln w="9525">
              <a:noFill/>
              <a:round/>
              <a:headEnd/>
              <a:tailEnd/>
            </a:ln>
          </p:spPr>
          <p:txBody>
            <a:bodyPr/>
            <a:lstStyle/>
            <a:p>
              <a:endParaRPr lang="en-US" dirty="0"/>
            </a:p>
          </p:txBody>
        </p:sp>
        <p:sp>
          <p:nvSpPr>
            <p:cNvPr id="6167" name="Freeform 471"/>
            <p:cNvSpPr>
              <a:spLocks noChangeAspect="1"/>
            </p:cNvSpPr>
            <p:nvPr/>
          </p:nvSpPr>
          <p:spPr bwMode="auto">
            <a:xfrm>
              <a:off x="3433" y="2259"/>
              <a:ext cx="38" cy="64"/>
            </a:xfrm>
            <a:custGeom>
              <a:avLst/>
              <a:gdLst>
                <a:gd name="T0" fmla="*/ 0 w 47"/>
                <a:gd name="T1" fmla="*/ 46 h 80"/>
                <a:gd name="T2" fmla="*/ 0 w 47"/>
                <a:gd name="T3" fmla="*/ 28 h 80"/>
                <a:gd name="T4" fmla="*/ 2 w 47"/>
                <a:gd name="T5" fmla="*/ 26 h 80"/>
                <a:gd name="T6" fmla="*/ 15 w 47"/>
                <a:gd name="T7" fmla="*/ 26 h 80"/>
                <a:gd name="T8" fmla="*/ 17 w 47"/>
                <a:gd name="T9" fmla="*/ 28 h 80"/>
                <a:gd name="T10" fmla="*/ 17 w 47"/>
                <a:gd name="T11" fmla="*/ 43 h 80"/>
                <a:gd name="T12" fmla="*/ 23 w 47"/>
                <a:gd name="T13" fmla="*/ 43 h 80"/>
                <a:gd name="T14" fmla="*/ 23 w 47"/>
                <a:gd name="T15" fmla="*/ 0 h 80"/>
                <a:gd name="T16" fmla="*/ 31 w 47"/>
                <a:gd name="T17" fmla="*/ 0 h 80"/>
                <a:gd name="T18" fmla="*/ 31 w 47"/>
                <a:gd name="T19" fmla="*/ 46 h 80"/>
                <a:gd name="T20" fmla="*/ 26 w 47"/>
                <a:gd name="T21" fmla="*/ 51 h 80"/>
                <a:gd name="T22" fmla="*/ 15 w 47"/>
                <a:gd name="T23" fmla="*/ 51 h 80"/>
                <a:gd name="T24" fmla="*/ 9 w 47"/>
                <a:gd name="T25" fmla="*/ 46 h 80"/>
                <a:gd name="T26" fmla="*/ 9 w 47"/>
                <a:gd name="T27" fmla="*/ 34 h 80"/>
                <a:gd name="T28" fmla="*/ 9 w 47"/>
                <a:gd name="T29" fmla="*/ 34 h 80"/>
                <a:gd name="T30" fmla="*/ 9 w 47"/>
                <a:gd name="T31" fmla="*/ 46 h 80"/>
                <a:gd name="T32" fmla="*/ 0 w 47"/>
                <a:gd name="T33" fmla="*/ 46 h 8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80"/>
                <a:gd name="T53" fmla="*/ 47 w 47"/>
                <a:gd name="T54" fmla="*/ 80 h 8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80">
                  <a:moveTo>
                    <a:pt x="0" y="71"/>
                  </a:moveTo>
                  <a:lnTo>
                    <a:pt x="0" y="44"/>
                  </a:lnTo>
                  <a:lnTo>
                    <a:pt x="4" y="40"/>
                  </a:lnTo>
                  <a:lnTo>
                    <a:pt x="22" y="40"/>
                  </a:lnTo>
                  <a:lnTo>
                    <a:pt x="26" y="44"/>
                  </a:lnTo>
                  <a:lnTo>
                    <a:pt x="26" y="67"/>
                  </a:lnTo>
                  <a:lnTo>
                    <a:pt x="35" y="67"/>
                  </a:lnTo>
                  <a:lnTo>
                    <a:pt x="35" y="0"/>
                  </a:lnTo>
                  <a:lnTo>
                    <a:pt x="47" y="0"/>
                  </a:lnTo>
                  <a:lnTo>
                    <a:pt x="47" y="71"/>
                  </a:lnTo>
                  <a:lnTo>
                    <a:pt x="39" y="80"/>
                  </a:lnTo>
                  <a:lnTo>
                    <a:pt x="22" y="80"/>
                  </a:lnTo>
                  <a:lnTo>
                    <a:pt x="13" y="71"/>
                  </a:lnTo>
                  <a:lnTo>
                    <a:pt x="13" y="53"/>
                  </a:lnTo>
                  <a:lnTo>
                    <a:pt x="13" y="71"/>
                  </a:lnTo>
                  <a:lnTo>
                    <a:pt x="0" y="71"/>
                  </a:lnTo>
                  <a:close/>
                </a:path>
              </a:pathLst>
            </a:custGeom>
            <a:solidFill>
              <a:srgbClr val="000000"/>
            </a:solidFill>
            <a:ln w="9525">
              <a:noFill/>
              <a:round/>
              <a:headEnd/>
              <a:tailEnd/>
            </a:ln>
          </p:spPr>
          <p:txBody>
            <a:bodyPr/>
            <a:lstStyle/>
            <a:p>
              <a:endParaRPr lang="en-US" dirty="0"/>
            </a:p>
          </p:txBody>
        </p:sp>
        <p:sp>
          <p:nvSpPr>
            <p:cNvPr id="6168" name="Freeform 472"/>
            <p:cNvSpPr>
              <a:spLocks noChangeAspect="1"/>
            </p:cNvSpPr>
            <p:nvPr/>
          </p:nvSpPr>
          <p:spPr bwMode="auto">
            <a:xfrm>
              <a:off x="3357" y="2227"/>
              <a:ext cx="218" cy="32"/>
            </a:xfrm>
            <a:custGeom>
              <a:avLst/>
              <a:gdLst>
                <a:gd name="T0" fmla="*/ 0 w 271"/>
                <a:gd name="T1" fmla="*/ 26 h 40"/>
                <a:gd name="T2" fmla="*/ 0 w 271"/>
                <a:gd name="T3" fmla="*/ 2 h 40"/>
                <a:gd name="T4" fmla="*/ 3 w 271"/>
                <a:gd name="T5" fmla="*/ 0 h 40"/>
                <a:gd name="T6" fmla="*/ 173 w 271"/>
                <a:gd name="T7" fmla="*/ 0 h 40"/>
                <a:gd name="T8" fmla="*/ 175 w 271"/>
                <a:gd name="T9" fmla="*/ 2 h 40"/>
                <a:gd name="T10" fmla="*/ 175 w 271"/>
                <a:gd name="T11" fmla="*/ 20 h 40"/>
                <a:gd name="T12" fmla="*/ 167 w 271"/>
                <a:gd name="T13" fmla="*/ 20 h 40"/>
                <a:gd name="T14" fmla="*/ 167 w 271"/>
                <a:gd name="T15" fmla="*/ 8 h 40"/>
                <a:gd name="T16" fmla="*/ 8 w 271"/>
                <a:gd name="T17" fmla="*/ 8 h 40"/>
                <a:gd name="T18" fmla="*/ 8 w 271"/>
                <a:gd name="T19" fmla="*/ 26 h 40"/>
                <a:gd name="T20" fmla="*/ 0 w 271"/>
                <a:gd name="T21" fmla="*/ 26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1"/>
                <a:gd name="T34" fmla="*/ 0 h 40"/>
                <a:gd name="T35" fmla="*/ 271 w 271"/>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1" h="40">
                  <a:moveTo>
                    <a:pt x="0" y="40"/>
                  </a:moveTo>
                  <a:lnTo>
                    <a:pt x="0" y="4"/>
                  </a:lnTo>
                  <a:lnTo>
                    <a:pt x="5" y="0"/>
                  </a:lnTo>
                  <a:lnTo>
                    <a:pt x="267" y="0"/>
                  </a:lnTo>
                  <a:lnTo>
                    <a:pt x="271" y="4"/>
                  </a:lnTo>
                  <a:lnTo>
                    <a:pt x="271" y="31"/>
                  </a:lnTo>
                  <a:lnTo>
                    <a:pt x="259" y="31"/>
                  </a:lnTo>
                  <a:lnTo>
                    <a:pt x="259" y="13"/>
                  </a:lnTo>
                  <a:lnTo>
                    <a:pt x="13" y="13"/>
                  </a:lnTo>
                  <a:lnTo>
                    <a:pt x="13" y="40"/>
                  </a:lnTo>
                  <a:lnTo>
                    <a:pt x="0" y="40"/>
                  </a:lnTo>
                  <a:close/>
                </a:path>
              </a:pathLst>
            </a:custGeom>
            <a:solidFill>
              <a:srgbClr val="000000"/>
            </a:solidFill>
            <a:ln w="9525">
              <a:noFill/>
              <a:round/>
              <a:headEnd/>
              <a:tailEnd/>
            </a:ln>
          </p:spPr>
          <p:txBody>
            <a:bodyPr/>
            <a:lstStyle/>
            <a:p>
              <a:endParaRPr lang="en-US" dirty="0"/>
            </a:p>
          </p:txBody>
        </p:sp>
        <p:sp>
          <p:nvSpPr>
            <p:cNvPr id="6169" name="Freeform 473"/>
            <p:cNvSpPr>
              <a:spLocks noChangeAspect="1"/>
            </p:cNvSpPr>
            <p:nvPr/>
          </p:nvSpPr>
          <p:spPr bwMode="auto">
            <a:xfrm>
              <a:off x="3040" y="2249"/>
              <a:ext cx="82" cy="39"/>
            </a:xfrm>
            <a:custGeom>
              <a:avLst/>
              <a:gdLst>
                <a:gd name="T0" fmla="*/ 0 w 103"/>
                <a:gd name="T1" fmla="*/ 31 h 49"/>
                <a:gd name="T2" fmla="*/ 0 w 103"/>
                <a:gd name="T3" fmla="*/ 2 h 49"/>
                <a:gd name="T4" fmla="*/ 2 w 103"/>
                <a:gd name="T5" fmla="*/ 0 h 49"/>
                <a:gd name="T6" fmla="*/ 65 w 103"/>
                <a:gd name="T7" fmla="*/ 0 h 49"/>
                <a:gd name="T8" fmla="*/ 65 w 103"/>
                <a:gd name="T9" fmla="*/ 8 h 49"/>
                <a:gd name="T10" fmla="*/ 8 w 103"/>
                <a:gd name="T11" fmla="*/ 8 h 49"/>
                <a:gd name="T12" fmla="*/ 8 w 103"/>
                <a:gd name="T13" fmla="*/ 31 h 49"/>
                <a:gd name="T14" fmla="*/ 0 w 103"/>
                <a:gd name="T15" fmla="*/ 31 h 49"/>
                <a:gd name="T16" fmla="*/ 0 60000 65536"/>
                <a:gd name="T17" fmla="*/ 0 60000 65536"/>
                <a:gd name="T18" fmla="*/ 0 60000 65536"/>
                <a:gd name="T19" fmla="*/ 0 60000 65536"/>
                <a:gd name="T20" fmla="*/ 0 60000 65536"/>
                <a:gd name="T21" fmla="*/ 0 60000 65536"/>
                <a:gd name="T22" fmla="*/ 0 60000 65536"/>
                <a:gd name="T23" fmla="*/ 0 60000 65536"/>
                <a:gd name="T24" fmla="*/ 0 w 103"/>
                <a:gd name="T25" fmla="*/ 0 h 49"/>
                <a:gd name="T26" fmla="*/ 103 w 103"/>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 h="49">
                  <a:moveTo>
                    <a:pt x="0" y="49"/>
                  </a:moveTo>
                  <a:lnTo>
                    <a:pt x="0" y="4"/>
                  </a:lnTo>
                  <a:lnTo>
                    <a:pt x="4" y="0"/>
                  </a:lnTo>
                  <a:lnTo>
                    <a:pt x="103" y="0"/>
                  </a:lnTo>
                  <a:lnTo>
                    <a:pt x="103" y="13"/>
                  </a:lnTo>
                  <a:lnTo>
                    <a:pt x="13" y="13"/>
                  </a:lnTo>
                  <a:lnTo>
                    <a:pt x="13" y="49"/>
                  </a:lnTo>
                  <a:lnTo>
                    <a:pt x="0" y="49"/>
                  </a:lnTo>
                  <a:close/>
                </a:path>
              </a:pathLst>
            </a:custGeom>
            <a:solidFill>
              <a:srgbClr val="000000"/>
            </a:solidFill>
            <a:ln w="9525">
              <a:noFill/>
              <a:round/>
              <a:headEnd/>
              <a:tailEnd/>
            </a:ln>
          </p:spPr>
          <p:txBody>
            <a:bodyPr/>
            <a:lstStyle/>
            <a:p>
              <a:endParaRPr lang="en-US" dirty="0"/>
            </a:p>
          </p:txBody>
        </p:sp>
        <p:sp>
          <p:nvSpPr>
            <p:cNvPr id="6170" name="Freeform 474"/>
            <p:cNvSpPr>
              <a:spLocks noChangeAspect="1"/>
            </p:cNvSpPr>
            <p:nvPr/>
          </p:nvSpPr>
          <p:spPr bwMode="auto">
            <a:xfrm>
              <a:off x="3115" y="2224"/>
              <a:ext cx="218" cy="28"/>
            </a:xfrm>
            <a:custGeom>
              <a:avLst/>
              <a:gdLst>
                <a:gd name="T0" fmla="*/ 8 w 271"/>
                <a:gd name="T1" fmla="*/ 0 h 35"/>
                <a:gd name="T2" fmla="*/ 8 w 271"/>
                <a:gd name="T3" fmla="*/ 14 h 35"/>
                <a:gd name="T4" fmla="*/ 175 w 271"/>
                <a:gd name="T5" fmla="*/ 14 h 35"/>
                <a:gd name="T6" fmla="*/ 175 w 271"/>
                <a:gd name="T7" fmla="*/ 22 h 35"/>
                <a:gd name="T8" fmla="*/ 6 w 271"/>
                <a:gd name="T9" fmla="*/ 22 h 35"/>
                <a:gd name="T10" fmla="*/ 0 w 271"/>
                <a:gd name="T11" fmla="*/ 17 h 35"/>
                <a:gd name="T12" fmla="*/ 0 w 271"/>
                <a:gd name="T13" fmla="*/ 0 h 35"/>
                <a:gd name="T14" fmla="*/ 8 w 271"/>
                <a:gd name="T15" fmla="*/ 0 h 35"/>
                <a:gd name="T16" fmla="*/ 0 60000 65536"/>
                <a:gd name="T17" fmla="*/ 0 60000 65536"/>
                <a:gd name="T18" fmla="*/ 0 60000 65536"/>
                <a:gd name="T19" fmla="*/ 0 60000 65536"/>
                <a:gd name="T20" fmla="*/ 0 60000 65536"/>
                <a:gd name="T21" fmla="*/ 0 60000 65536"/>
                <a:gd name="T22" fmla="*/ 0 60000 65536"/>
                <a:gd name="T23" fmla="*/ 0 60000 65536"/>
                <a:gd name="T24" fmla="*/ 0 w 271"/>
                <a:gd name="T25" fmla="*/ 0 h 35"/>
                <a:gd name="T26" fmla="*/ 271 w 271"/>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1" h="35">
                  <a:moveTo>
                    <a:pt x="13" y="0"/>
                  </a:moveTo>
                  <a:lnTo>
                    <a:pt x="13" y="22"/>
                  </a:lnTo>
                  <a:lnTo>
                    <a:pt x="271" y="22"/>
                  </a:lnTo>
                  <a:lnTo>
                    <a:pt x="271" y="35"/>
                  </a:lnTo>
                  <a:lnTo>
                    <a:pt x="9" y="35"/>
                  </a:lnTo>
                  <a:lnTo>
                    <a:pt x="0" y="26"/>
                  </a:lnTo>
                  <a:lnTo>
                    <a:pt x="0" y="0"/>
                  </a:lnTo>
                  <a:lnTo>
                    <a:pt x="13" y="0"/>
                  </a:lnTo>
                  <a:close/>
                </a:path>
              </a:pathLst>
            </a:custGeom>
            <a:solidFill>
              <a:srgbClr val="000000"/>
            </a:solidFill>
            <a:ln w="9525">
              <a:noFill/>
              <a:round/>
              <a:headEnd/>
              <a:tailEnd/>
            </a:ln>
          </p:spPr>
          <p:txBody>
            <a:bodyPr/>
            <a:lstStyle/>
            <a:p>
              <a:endParaRPr lang="en-US" dirty="0"/>
            </a:p>
          </p:txBody>
        </p:sp>
        <p:sp>
          <p:nvSpPr>
            <p:cNvPr id="6171" name="Freeform 475"/>
            <p:cNvSpPr>
              <a:spLocks noChangeAspect="1"/>
            </p:cNvSpPr>
            <p:nvPr/>
          </p:nvSpPr>
          <p:spPr bwMode="auto">
            <a:xfrm>
              <a:off x="3600" y="2242"/>
              <a:ext cx="193" cy="24"/>
            </a:xfrm>
            <a:custGeom>
              <a:avLst/>
              <a:gdLst>
                <a:gd name="T0" fmla="*/ 0 w 240"/>
                <a:gd name="T1" fmla="*/ 0 h 31"/>
                <a:gd name="T2" fmla="*/ 153 w 240"/>
                <a:gd name="T3" fmla="*/ 0 h 31"/>
                <a:gd name="T4" fmla="*/ 155 w 240"/>
                <a:gd name="T5" fmla="*/ 2 h 31"/>
                <a:gd name="T6" fmla="*/ 155 w 240"/>
                <a:gd name="T7" fmla="*/ 19 h 31"/>
                <a:gd name="T8" fmla="*/ 147 w 240"/>
                <a:gd name="T9" fmla="*/ 19 h 31"/>
                <a:gd name="T10" fmla="*/ 147 w 240"/>
                <a:gd name="T11" fmla="*/ 8 h 31"/>
                <a:gd name="T12" fmla="*/ 0 w 240"/>
                <a:gd name="T13" fmla="*/ 8 h 31"/>
                <a:gd name="T14" fmla="*/ 0 w 240"/>
                <a:gd name="T15" fmla="*/ 0 h 31"/>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31"/>
                <a:gd name="T26" fmla="*/ 240 w 240"/>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31">
                  <a:moveTo>
                    <a:pt x="0" y="0"/>
                  </a:moveTo>
                  <a:lnTo>
                    <a:pt x="236" y="0"/>
                  </a:lnTo>
                  <a:lnTo>
                    <a:pt x="240" y="4"/>
                  </a:lnTo>
                  <a:lnTo>
                    <a:pt x="240" y="31"/>
                  </a:lnTo>
                  <a:lnTo>
                    <a:pt x="227" y="31"/>
                  </a:lnTo>
                  <a:lnTo>
                    <a:pt x="227" y="13"/>
                  </a:lnTo>
                  <a:lnTo>
                    <a:pt x="0" y="13"/>
                  </a:lnTo>
                  <a:lnTo>
                    <a:pt x="0" y="0"/>
                  </a:lnTo>
                  <a:close/>
                </a:path>
              </a:pathLst>
            </a:custGeom>
            <a:solidFill>
              <a:srgbClr val="000000"/>
            </a:solidFill>
            <a:ln w="9525">
              <a:noFill/>
              <a:round/>
              <a:headEnd/>
              <a:tailEnd/>
            </a:ln>
          </p:spPr>
          <p:txBody>
            <a:bodyPr/>
            <a:lstStyle/>
            <a:p>
              <a:endParaRPr lang="en-US" dirty="0"/>
            </a:p>
          </p:txBody>
        </p:sp>
        <p:sp>
          <p:nvSpPr>
            <p:cNvPr id="6172" name="Freeform 476"/>
            <p:cNvSpPr>
              <a:spLocks noChangeAspect="1"/>
            </p:cNvSpPr>
            <p:nvPr/>
          </p:nvSpPr>
          <p:spPr bwMode="auto">
            <a:xfrm>
              <a:off x="3689" y="2274"/>
              <a:ext cx="170" cy="28"/>
            </a:xfrm>
            <a:custGeom>
              <a:avLst/>
              <a:gdLst>
                <a:gd name="T0" fmla="*/ 8 w 211"/>
                <a:gd name="T1" fmla="*/ 0 h 35"/>
                <a:gd name="T2" fmla="*/ 8 w 211"/>
                <a:gd name="T3" fmla="*/ 14 h 35"/>
                <a:gd name="T4" fmla="*/ 137 w 211"/>
                <a:gd name="T5" fmla="*/ 14 h 35"/>
                <a:gd name="T6" fmla="*/ 137 w 211"/>
                <a:gd name="T7" fmla="*/ 22 h 35"/>
                <a:gd name="T8" fmla="*/ 6 w 211"/>
                <a:gd name="T9" fmla="*/ 22 h 35"/>
                <a:gd name="T10" fmla="*/ 0 w 211"/>
                <a:gd name="T11" fmla="*/ 17 h 35"/>
                <a:gd name="T12" fmla="*/ 0 w 211"/>
                <a:gd name="T13" fmla="*/ 0 h 35"/>
                <a:gd name="T14" fmla="*/ 8 w 211"/>
                <a:gd name="T15" fmla="*/ 0 h 35"/>
                <a:gd name="T16" fmla="*/ 0 60000 65536"/>
                <a:gd name="T17" fmla="*/ 0 60000 65536"/>
                <a:gd name="T18" fmla="*/ 0 60000 65536"/>
                <a:gd name="T19" fmla="*/ 0 60000 65536"/>
                <a:gd name="T20" fmla="*/ 0 60000 65536"/>
                <a:gd name="T21" fmla="*/ 0 60000 65536"/>
                <a:gd name="T22" fmla="*/ 0 60000 65536"/>
                <a:gd name="T23" fmla="*/ 0 60000 65536"/>
                <a:gd name="T24" fmla="*/ 0 w 211"/>
                <a:gd name="T25" fmla="*/ 0 h 35"/>
                <a:gd name="T26" fmla="*/ 211 w 211"/>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1" h="35">
                  <a:moveTo>
                    <a:pt x="13" y="0"/>
                  </a:moveTo>
                  <a:lnTo>
                    <a:pt x="13" y="22"/>
                  </a:lnTo>
                  <a:lnTo>
                    <a:pt x="211" y="22"/>
                  </a:lnTo>
                  <a:lnTo>
                    <a:pt x="211" y="35"/>
                  </a:lnTo>
                  <a:lnTo>
                    <a:pt x="9" y="35"/>
                  </a:lnTo>
                  <a:lnTo>
                    <a:pt x="0" y="26"/>
                  </a:lnTo>
                  <a:lnTo>
                    <a:pt x="0" y="0"/>
                  </a:lnTo>
                  <a:lnTo>
                    <a:pt x="13" y="0"/>
                  </a:lnTo>
                  <a:close/>
                </a:path>
              </a:pathLst>
            </a:custGeom>
            <a:solidFill>
              <a:srgbClr val="000000"/>
            </a:solidFill>
            <a:ln w="9525">
              <a:noFill/>
              <a:round/>
              <a:headEnd/>
              <a:tailEnd/>
            </a:ln>
          </p:spPr>
          <p:txBody>
            <a:bodyPr/>
            <a:lstStyle/>
            <a:p>
              <a:endParaRPr lang="en-US" dirty="0"/>
            </a:p>
          </p:txBody>
        </p:sp>
        <p:sp>
          <p:nvSpPr>
            <p:cNvPr id="6173" name="Freeform 477"/>
            <p:cNvSpPr>
              <a:spLocks noChangeAspect="1"/>
            </p:cNvSpPr>
            <p:nvPr/>
          </p:nvSpPr>
          <p:spPr bwMode="auto">
            <a:xfrm>
              <a:off x="3078" y="2521"/>
              <a:ext cx="92" cy="42"/>
            </a:xfrm>
            <a:custGeom>
              <a:avLst/>
              <a:gdLst>
                <a:gd name="T0" fmla="*/ 8 w 116"/>
                <a:gd name="T1" fmla="*/ 0 h 53"/>
                <a:gd name="T2" fmla="*/ 8 w 116"/>
                <a:gd name="T3" fmla="*/ 25 h 53"/>
                <a:gd name="T4" fmla="*/ 73 w 116"/>
                <a:gd name="T5" fmla="*/ 25 h 53"/>
                <a:gd name="T6" fmla="*/ 73 w 116"/>
                <a:gd name="T7" fmla="*/ 33 h 53"/>
                <a:gd name="T8" fmla="*/ 6 w 116"/>
                <a:gd name="T9" fmla="*/ 33 h 53"/>
                <a:gd name="T10" fmla="*/ 0 w 116"/>
                <a:gd name="T11" fmla="*/ 28 h 53"/>
                <a:gd name="T12" fmla="*/ 0 w 116"/>
                <a:gd name="T13" fmla="*/ 0 h 53"/>
                <a:gd name="T14" fmla="*/ 8 w 116"/>
                <a:gd name="T15" fmla="*/ 0 h 53"/>
                <a:gd name="T16" fmla="*/ 0 60000 65536"/>
                <a:gd name="T17" fmla="*/ 0 60000 65536"/>
                <a:gd name="T18" fmla="*/ 0 60000 65536"/>
                <a:gd name="T19" fmla="*/ 0 60000 65536"/>
                <a:gd name="T20" fmla="*/ 0 60000 65536"/>
                <a:gd name="T21" fmla="*/ 0 60000 65536"/>
                <a:gd name="T22" fmla="*/ 0 60000 65536"/>
                <a:gd name="T23" fmla="*/ 0 60000 65536"/>
                <a:gd name="T24" fmla="*/ 0 w 116"/>
                <a:gd name="T25" fmla="*/ 0 h 53"/>
                <a:gd name="T26" fmla="*/ 116 w 116"/>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6" h="53">
                  <a:moveTo>
                    <a:pt x="13" y="0"/>
                  </a:moveTo>
                  <a:lnTo>
                    <a:pt x="13" y="40"/>
                  </a:lnTo>
                  <a:lnTo>
                    <a:pt x="116" y="40"/>
                  </a:lnTo>
                  <a:lnTo>
                    <a:pt x="116" y="53"/>
                  </a:lnTo>
                  <a:lnTo>
                    <a:pt x="9" y="53"/>
                  </a:lnTo>
                  <a:lnTo>
                    <a:pt x="0" y="44"/>
                  </a:lnTo>
                  <a:lnTo>
                    <a:pt x="0" y="0"/>
                  </a:lnTo>
                  <a:lnTo>
                    <a:pt x="13" y="0"/>
                  </a:lnTo>
                  <a:close/>
                </a:path>
              </a:pathLst>
            </a:custGeom>
            <a:solidFill>
              <a:srgbClr val="000000"/>
            </a:solidFill>
            <a:ln w="9525">
              <a:noFill/>
              <a:round/>
              <a:headEnd/>
              <a:tailEnd/>
            </a:ln>
          </p:spPr>
          <p:txBody>
            <a:bodyPr/>
            <a:lstStyle/>
            <a:p>
              <a:endParaRPr lang="en-US" dirty="0"/>
            </a:p>
          </p:txBody>
        </p:sp>
        <p:sp>
          <p:nvSpPr>
            <p:cNvPr id="6174" name="Freeform 478"/>
            <p:cNvSpPr>
              <a:spLocks noChangeAspect="1"/>
            </p:cNvSpPr>
            <p:nvPr/>
          </p:nvSpPr>
          <p:spPr bwMode="auto">
            <a:xfrm>
              <a:off x="3191" y="2488"/>
              <a:ext cx="215" cy="89"/>
            </a:xfrm>
            <a:custGeom>
              <a:avLst/>
              <a:gdLst>
                <a:gd name="T0" fmla="*/ 8 w 267"/>
                <a:gd name="T1" fmla="*/ 43 h 111"/>
                <a:gd name="T2" fmla="*/ 8 w 267"/>
                <a:gd name="T3" fmla="*/ 63 h 111"/>
                <a:gd name="T4" fmla="*/ 25 w 267"/>
                <a:gd name="T5" fmla="*/ 63 h 111"/>
                <a:gd name="T6" fmla="*/ 19 w 267"/>
                <a:gd name="T7" fmla="*/ 31 h 111"/>
                <a:gd name="T8" fmla="*/ 19 w 267"/>
                <a:gd name="T9" fmla="*/ 8 h 111"/>
                <a:gd name="T10" fmla="*/ 22 w 267"/>
                <a:gd name="T11" fmla="*/ 6 h 111"/>
                <a:gd name="T12" fmla="*/ 131 w 267"/>
                <a:gd name="T13" fmla="*/ 6 h 111"/>
                <a:gd name="T14" fmla="*/ 170 w 267"/>
                <a:gd name="T15" fmla="*/ 0 h 111"/>
                <a:gd name="T16" fmla="*/ 173 w 267"/>
                <a:gd name="T17" fmla="*/ 2 h 111"/>
                <a:gd name="T18" fmla="*/ 173 w 267"/>
                <a:gd name="T19" fmla="*/ 20 h 111"/>
                <a:gd name="T20" fmla="*/ 165 w 267"/>
                <a:gd name="T21" fmla="*/ 20 h 111"/>
                <a:gd name="T22" fmla="*/ 165 w 267"/>
                <a:gd name="T23" fmla="*/ 8 h 111"/>
                <a:gd name="T24" fmla="*/ 131 w 267"/>
                <a:gd name="T25" fmla="*/ 14 h 111"/>
                <a:gd name="T26" fmla="*/ 28 w 267"/>
                <a:gd name="T27" fmla="*/ 14 h 111"/>
                <a:gd name="T28" fmla="*/ 28 w 267"/>
                <a:gd name="T29" fmla="*/ 31 h 111"/>
                <a:gd name="T30" fmla="*/ 34 w 267"/>
                <a:gd name="T31" fmla="*/ 66 h 111"/>
                <a:gd name="T32" fmla="*/ 28 w 267"/>
                <a:gd name="T33" fmla="*/ 71 h 111"/>
                <a:gd name="T34" fmla="*/ 6 w 267"/>
                <a:gd name="T35" fmla="*/ 71 h 111"/>
                <a:gd name="T36" fmla="*/ 0 w 267"/>
                <a:gd name="T37" fmla="*/ 66 h 111"/>
                <a:gd name="T38" fmla="*/ 0 w 267"/>
                <a:gd name="T39" fmla="*/ 43 h 111"/>
                <a:gd name="T40" fmla="*/ 8 w 267"/>
                <a:gd name="T41" fmla="*/ 43 h 1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67"/>
                <a:gd name="T64" fmla="*/ 0 h 111"/>
                <a:gd name="T65" fmla="*/ 267 w 267"/>
                <a:gd name="T66" fmla="*/ 111 h 1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67" h="111">
                  <a:moveTo>
                    <a:pt x="13" y="67"/>
                  </a:moveTo>
                  <a:lnTo>
                    <a:pt x="13" y="98"/>
                  </a:lnTo>
                  <a:lnTo>
                    <a:pt x="39" y="98"/>
                  </a:lnTo>
                  <a:lnTo>
                    <a:pt x="30" y="49"/>
                  </a:lnTo>
                  <a:lnTo>
                    <a:pt x="30" y="13"/>
                  </a:lnTo>
                  <a:lnTo>
                    <a:pt x="34" y="9"/>
                  </a:lnTo>
                  <a:lnTo>
                    <a:pt x="202" y="9"/>
                  </a:lnTo>
                  <a:lnTo>
                    <a:pt x="262" y="0"/>
                  </a:lnTo>
                  <a:lnTo>
                    <a:pt x="267" y="4"/>
                  </a:lnTo>
                  <a:lnTo>
                    <a:pt x="267" y="31"/>
                  </a:lnTo>
                  <a:lnTo>
                    <a:pt x="254" y="31"/>
                  </a:lnTo>
                  <a:lnTo>
                    <a:pt x="254" y="13"/>
                  </a:lnTo>
                  <a:lnTo>
                    <a:pt x="202" y="22"/>
                  </a:lnTo>
                  <a:lnTo>
                    <a:pt x="43" y="22"/>
                  </a:lnTo>
                  <a:lnTo>
                    <a:pt x="43" y="49"/>
                  </a:lnTo>
                  <a:lnTo>
                    <a:pt x="52" y="102"/>
                  </a:lnTo>
                  <a:lnTo>
                    <a:pt x="43" y="111"/>
                  </a:lnTo>
                  <a:lnTo>
                    <a:pt x="9" y="111"/>
                  </a:lnTo>
                  <a:lnTo>
                    <a:pt x="0" y="102"/>
                  </a:lnTo>
                  <a:lnTo>
                    <a:pt x="0" y="67"/>
                  </a:lnTo>
                  <a:lnTo>
                    <a:pt x="13" y="67"/>
                  </a:lnTo>
                  <a:close/>
                </a:path>
              </a:pathLst>
            </a:custGeom>
            <a:solidFill>
              <a:srgbClr val="000000"/>
            </a:solidFill>
            <a:ln w="9525">
              <a:noFill/>
              <a:round/>
              <a:headEnd/>
              <a:tailEnd/>
            </a:ln>
          </p:spPr>
          <p:txBody>
            <a:bodyPr/>
            <a:lstStyle/>
            <a:p>
              <a:endParaRPr lang="en-US" dirty="0"/>
            </a:p>
          </p:txBody>
        </p:sp>
        <p:sp>
          <p:nvSpPr>
            <p:cNvPr id="6175" name="Freeform 479"/>
            <p:cNvSpPr>
              <a:spLocks noChangeAspect="1"/>
            </p:cNvSpPr>
            <p:nvPr/>
          </p:nvSpPr>
          <p:spPr bwMode="auto">
            <a:xfrm>
              <a:off x="3388" y="2513"/>
              <a:ext cx="18" cy="29"/>
            </a:xfrm>
            <a:custGeom>
              <a:avLst/>
              <a:gdLst>
                <a:gd name="T0" fmla="*/ 15 w 22"/>
                <a:gd name="T1" fmla="*/ 0 h 36"/>
                <a:gd name="T2" fmla="*/ 9 w 22"/>
                <a:gd name="T3" fmla="*/ 23 h 36"/>
                <a:gd name="T4" fmla="*/ 0 w 22"/>
                <a:gd name="T5" fmla="*/ 23 h 36"/>
                <a:gd name="T6" fmla="*/ 6 w 22"/>
                <a:gd name="T7" fmla="*/ 0 h 36"/>
                <a:gd name="T8" fmla="*/ 15 w 22"/>
                <a:gd name="T9" fmla="*/ 0 h 36"/>
                <a:gd name="T10" fmla="*/ 0 60000 65536"/>
                <a:gd name="T11" fmla="*/ 0 60000 65536"/>
                <a:gd name="T12" fmla="*/ 0 60000 65536"/>
                <a:gd name="T13" fmla="*/ 0 60000 65536"/>
                <a:gd name="T14" fmla="*/ 0 60000 65536"/>
                <a:gd name="T15" fmla="*/ 0 w 22"/>
                <a:gd name="T16" fmla="*/ 0 h 36"/>
                <a:gd name="T17" fmla="*/ 22 w 22"/>
                <a:gd name="T18" fmla="*/ 36 h 36"/>
              </a:gdLst>
              <a:ahLst/>
              <a:cxnLst>
                <a:cxn ang="T10">
                  <a:pos x="T0" y="T1"/>
                </a:cxn>
                <a:cxn ang="T11">
                  <a:pos x="T2" y="T3"/>
                </a:cxn>
                <a:cxn ang="T12">
                  <a:pos x="T4" y="T5"/>
                </a:cxn>
                <a:cxn ang="T13">
                  <a:pos x="T6" y="T7"/>
                </a:cxn>
                <a:cxn ang="T14">
                  <a:pos x="T8" y="T9"/>
                </a:cxn>
              </a:cxnLst>
              <a:rect l="T15" t="T16" r="T17" b="T18"/>
              <a:pathLst>
                <a:path w="22" h="36">
                  <a:moveTo>
                    <a:pt x="22" y="0"/>
                  </a:moveTo>
                  <a:lnTo>
                    <a:pt x="13" y="36"/>
                  </a:lnTo>
                  <a:lnTo>
                    <a:pt x="0" y="36"/>
                  </a:lnTo>
                  <a:lnTo>
                    <a:pt x="9" y="0"/>
                  </a:lnTo>
                  <a:lnTo>
                    <a:pt x="22" y="0"/>
                  </a:lnTo>
                  <a:close/>
                </a:path>
              </a:pathLst>
            </a:custGeom>
            <a:solidFill>
              <a:srgbClr val="000000"/>
            </a:solidFill>
            <a:ln w="9525">
              <a:noFill/>
              <a:round/>
              <a:headEnd/>
              <a:tailEnd/>
            </a:ln>
          </p:spPr>
          <p:txBody>
            <a:bodyPr/>
            <a:lstStyle/>
            <a:p>
              <a:endParaRPr lang="en-US" dirty="0"/>
            </a:p>
          </p:txBody>
        </p:sp>
        <p:sp>
          <p:nvSpPr>
            <p:cNvPr id="6176" name="Rectangle 480"/>
            <p:cNvSpPr>
              <a:spLocks noChangeAspect="1" noChangeArrowheads="1"/>
            </p:cNvSpPr>
            <p:nvPr/>
          </p:nvSpPr>
          <p:spPr bwMode="auto">
            <a:xfrm>
              <a:off x="3409" y="2492"/>
              <a:ext cx="11" cy="36"/>
            </a:xfrm>
            <a:prstGeom prst="rect">
              <a:avLst/>
            </a:prstGeom>
            <a:solidFill>
              <a:srgbClr val="000000"/>
            </a:solidFill>
            <a:ln w="9525">
              <a:noFill/>
              <a:miter lim="800000"/>
              <a:headEnd/>
              <a:tailEnd/>
            </a:ln>
          </p:spPr>
          <p:txBody>
            <a:bodyPr/>
            <a:lstStyle/>
            <a:p>
              <a:endParaRPr lang="en-US" dirty="0"/>
            </a:p>
          </p:txBody>
        </p:sp>
        <p:sp>
          <p:nvSpPr>
            <p:cNvPr id="6177" name="Freeform 481"/>
            <p:cNvSpPr>
              <a:spLocks noChangeAspect="1"/>
            </p:cNvSpPr>
            <p:nvPr/>
          </p:nvSpPr>
          <p:spPr bwMode="auto">
            <a:xfrm>
              <a:off x="3416" y="2488"/>
              <a:ext cx="153" cy="54"/>
            </a:xfrm>
            <a:custGeom>
              <a:avLst/>
              <a:gdLst>
                <a:gd name="T0" fmla="*/ 0 w 189"/>
                <a:gd name="T1" fmla="*/ 28 h 67"/>
                <a:gd name="T2" fmla="*/ 14 w 189"/>
                <a:gd name="T3" fmla="*/ 28 h 67"/>
                <a:gd name="T4" fmla="*/ 14 w 189"/>
                <a:gd name="T5" fmla="*/ 2 h 67"/>
                <a:gd name="T6" fmla="*/ 16 w 189"/>
                <a:gd name="T7" fmla="*/ 0 h 67"/>
                <a:gd name="T8" fmla="*/ 121 w 189"/>
                <a:gd name="T9" fmla="*/ 0 h 67"/>
                <a:gd name="T10" fmla="*/ 124 w 189"/>
                <a:gd name="T11" fmla="*/ 2 h 67"/>
                <a:gd name="T12" fmla="*/ 124 w 189"/>
                <a:gd name="T13" fmla="*/ 44 h 67"/>
                <a:gd name="T14" fmla="*/ 115 w 189"/>
                <a:gd name="T15" fmla="*/ 44 h 67"/>
                <a:gd name="T16" fmla="*/ 115 w 189"/>
                <a:gd name="T17" fmla="*/ 8 h 67"/>
                <a:gd name="T18" fmla="*/ 23 w 189"/>
                <a:gd name="T19" fmla="*/ 8 h 67"/>
                <a:gd name="T20" fmla="*/ 23 w 189"/>
                <a:gd name="T21" fmla="*/ 31 h 67"/>
                <a:gd name="T22" fmla="*/ 16 w 189"/>
                <a:gd name="T23" fmla="*/ 38 h 67"/>
                <a:gd name="T24" fmla="*/ 0 w 189"/>
                <a:gd name="T25" fmla="*/ 38 h 67"/>
                <a:gd name="T26" fmla="*/ 0 w 189"/>
                <a:gd name="T27" fmla="*/ 28 h 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9"/>
                <a:gd name="T43" fmla="*/ 0 h 67"/>
                <a:gd name="T44" fmla="*/ 189 w 189"/>
                <a:gd name="T45" fmla="*/ 67 h 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9" h="67">
                  <a:moveTo>
                    <a:pt x="0" y="44"/>
                  </a:moveTo>
                  <a:lnTo>
                    <a:pt x="21" y="44"/>
                  </a:lnTo>
                  <a:lnTo>
                    <a:pt x="21" y="4"/>
                  </a:lnTo>
                  <a:lnTo>
                    <a:pt x="25" y="0"/>
                  </a:lnTo>
                  <a:lnTo>
                    <a:pt x="185" y="0"/>
                  </a:lnTo>
                  <a:lnTo>
                    <a:pt x="189" y="4"/>
                  </a:lnTo>
                  <a:lnTo>
                    <a:pt x="189" y="67"/>
                  </a:lnTo>
                  <a:lnTo>
                    <a:pt x="176" y="67"/>
                  </a:lnTo>
                  <a:lnTo>
                    <a:pt x="176" y="13"/>
                  </a:lnTo>
                  <a:lnTo>
                    <a:pt x="34" y="13"/>
                  </a:lnTo>
                  <a:lnTo>
                    <a:pt x="34" y="49"/>
                  </a:lnTo>
                  <a:lnTo>
                    <a:pt x="25" y="58"/>
                  </a:lnTo>
                  <a:lnTo>
                    <a:pt x="0" y="58"/>
                  </a:lnTo>
                  <a:lnTo>
                    <a:pt x="0" y="44"/>
                  </a:lnTo>
                  <a:close/>
                </a:path>
              </a:pathLst>
            </a:custGeom>
            <a:solidFill>
              <a:srgbClr val="000000"/>
            </a:solidFill>
            <a:ln w="9525">
              <a:noFill/>
              <a:round/>
              <a:headEnd/>
              <a:tailEnd/>
            </a:ln>
          </p:spPr>
          <p:txBody>
            <a:bodyPr/>
            <a:lstStyle/>
            <a:p>
              <a:endParaRPr lang="en-US" dirty="0"/>
            </a:p>
          </p:txBody>
        </p:sp>
        <p:sp>
          <p:nvSpPr>
            <p:cNvPr id="6178" name="Freeform 482"/>
            <p:cNvSpPr>
              <a:spLocks noChangeAspect="1"/>
            </p:cNvSpPr>
            <p:nvPr/>
          </p:nvSpPr>
          <p:spPr bwMode="auto">
            <a:xfrm>
              <a:off x="3586" y="2521"/>
              <a:ext cx="134" cy="28"/>
            </a:xfrm>
            <a:custGeom>
              <a:avLst/>
              <a:gdLst>
                <a:gd name="T0" fmla="*/ 8 w 168"/>
                <a:gd name="T1" fmla="*/ 0 h 35"/>
                <a:gd name="T2" fmla="*/ 8 w 168"/>
                <a:gd name="T3" fmla="*/ 8 h 35"/>
                <a:gd name="T4" fmla="*/ 104 w 168"/>
                <a:gd name="T5" fmla="*/ 8 h 35"/>
                <a:gd name="T6" fmla="*/ 107 w 168"/>
                <a:gd name="T7" fmla="*/ 11 h 35"/>
                <a:gd name="T8" fmla="*/ 107 w 168"/>
                <a:gd name="T9" fmla="*/ 22 h 35"/>
                <a:gd name="T10" fmla="*/ 99 w 168"/>
                <a:gd name="T11" fmla="*/ 22 h 35"/>
                <a:gd name="T12" fmla="*/ 99 w 168"/>
                <a:gd name="T13" fmla="*/ 18 h 35"/>
                <a:gd name="T14" fmla="*/ 6 w 168"/>
                <a:gd name="T15" fmla="*/ 18 h 35"/>
                <a:gd name="T16" fmla="*/ 0 w 168"/>
                <a:gd name="T17" fmla="*/ 11 h 35"/>
                <a:gd name="T18" fmla="*/ 0 w 168"/>
                <a:gd name="T19" fmla="*/ 0 h 35"/>
                <a:gd name="T20" fmla="*/ 8 w 168"/>
                <a:gd name="T21" fmla="*/ 0 h 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
                <a:gd name="T34" fmla="*/ 0 h 35"/>
                <a:gd name="T35" fmla="*/ 168 w 168"/>
                <a:gd name="T36" fmla="*/ 35 h 3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 h="35">
                  <a:moveTo>
                    <a:pt x="13" y="0"/>
                  </a:moveTo>
                  <a:lnTo>
                    <a:pt x="13" y="13"/>
                  </a:lnTo>
                  <a:lnTo>
                    <a:pt x="164" y="13"/>
                  </a:lnTo>
                  <a:lnTo>
                    <a:pt x="168" y="18"/>
                  </a:lnTo>
                  <a:lnTo>
                    <a:pt x="168" y="35"/>
                  </a:lnTo>
                  <a:lnTo>
                    <a:pt x="155" y="35"/>
                  </a:lnTo>
                  <a:lnTo>
                    <a:pt x="155" y="27"/>
                  </a:lnTo>
                  <a:lnTo>
                    <a:pt x="9" y="27"/>
                  </a:lnTo>
                  <a:lnTo>
                    <a:pt x="0" y="18"/>
                  </a:lnTo>
                  <a:lnTo>
                    <a:pt x="0" y="0"/>
                  </a:lnTo>
                  <a:lnTo>
                    <a:pt x="13" y="0"/>
                  </a:lnTo>
                  <a:close/>
                </a:path>
              </a:pathLst>
            </a:custGeom>
            <a:solidFill>
              <a:srgbClr val="000000"/>
            </a:solidFill>
            <a:ln w="9525">
              <a:noFill/>
              <a:round/>
              <a:headEnd/>
              <a:tailEnd/>
            </a:ln>
          </p:spPr>
          <p:txBody>
            <a:bodyPr/>
            <a:lstStyle/>
            <a:p>
              <a:endParaRPr lang="en-US" dirty="0"/>
            </a:p>
          </p:txBody>
        </p:sp>
        <p:sp>
          <p:nvSpPr>
            <p:cNvPr id="6179" name="Freeform 483"/>
            <p:cNvSpPr>
              <a:spLocks noChangeAspect="1"/>
            </p:cNvSpPr>
            <p:nvPr/>
          </p:nvSpPr>
          <p:spPr bwMode="auto">
            <a:xfrm>
              <a:off x="3157" y="2563"/>
              <a:ext cx="180" cy="33"/>
            </a:xfrm>
            <a:custGeom>
              <a:avLst/>
              <a:gdLst>
                <a:gd name="T0" fmla="*/ 0 w 224"/>
                <a:gd name="T1" fmla="*/ 18 h 40"/>
                <a:gd name="T2" fmla="*/ 137 w 224"/>
                <a:gd name="T3" fmla="*/ 18 h 40"/>
                <a:gd name="T4" fmla="*/ 137 w 224"/>
                <a:gd name="T5" fmla="*/ 0 h 40"/>
                <a:gd name="T6" fmla="*/ 145 w 224"/>
                <a:gd name="T7" fmla="*/ 0 h 40"/>
                <a:gd name="T8" fmla="*/ 145 w 224"/>
                <a:gd name="T9" fmla="*/ 21 h 40"/>
                <a:gd name="T10" fmla="*/ 139 w 224"/>
                <a:gd name="T11" fmla="*/ 27 h 40"/>
                <a:gd name="T12" fmla="*/ 0 w 224"/>
                <a:gd name="T13" fmla="*/ 27 h 40"/>
                <a:gd name="T14" fmla="*/ 0 w 224"/>
                <a:gd name="T15" fmla="*/ 18 h 40"/>
                <a:gd name="T16" fmla="*/ 0 60000 65536"/>
                <a:gd name="T17" fmla="*/ 0 60000 65536"/>
                <a:gd name="T18" fmla="*/ 0 60000 65536"/>
                <a:gd name="T19" fmla="*/ 0 60000 65536"/>
                <a:gd name="T20" fmla="*/ 0 60000 65536"/>
                <a:gd name="T21" fmla="*/ 0 60000 65536"/>
                <a:gd name="T22" fmla="*/ 0 60000 65536"/>
                <a:gd name="T23" fmla="*/ 0 60000 65536"/>
                <a:gd name="T24" fmla="*/ 0 w 224"/>
                <a:gd name="T25" fmla="*/ 0 h 40"/>
                <a:gd name="T26" fmla="*/ 224 w 2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4" h="40">
                  <a:moveTo>
                    <a:pt x="0" y="27"/>
                  </a:moveTo>
                  <a:lnTo>
                    <a:pt x="211" y="27"/>
                  </a:lnTo>
                  <a:lnTo>
                    <a:pt x="211" y="0"/>
                  </a:lnTo>
                  <a:lnTo>
                    <a:pt x="224" y="0"/>
                  </a:lnTo>
                  <a:lnTo>
                    <a:pt x="224" y="31"/>
                  </a:lnTo>
                  <a:lnTo>
                    <a:pt x="215" y="40"/>
                  </a:lnTo>
                  <a:lnTo>
                    <a:pt x="0" y="40"/>
                  </a:lnTo>
                  <a:lnTo>
                    <a:pt x="0" y="27"/>
                  </a:lnTo>
                  <a:close/>
                </a:path>
              </a:pathLst>
            </a:custGeom>
            <a:solidFill>
              <a:srgbClr val="000000"/>
            </a:solidFill>
            <a:ln w="9525">
              <a:noFill/>
              <a:round/>
              <a:headEnd/>
              <a:tailEnd/>
            </a:ln>
          </p:spPr>
          <p:txBody>
            <a:bodyPr/>
            <a:lstStyle/>
            <a:p>
              <a:endParaRPr lang="en-US" dirty="0"/>
            </a:p>
          </p:txBody>
        </p:sp>
        <p:sp>
          <p:nvSpPr>
            <p:cNvPr id="6180" name="Freeform 484"/>
            <p:cNvSpPr>
              <a:spLocks noChangeAspect="1"/>
            </p:cNvSpPr>
            <p:nvPr/>
          </p:nvSpPr>
          <p:spPr bwMode="auto">
            <a:xfrm>
              <a:off x="3357" y="2549"/>
              <a:ext cx="312" cy="61"/>
            </a:xfrm>
            <a:custGeom>
              <a:avLst/>
              <a:gdLst>
                <a:gd name="T0" fmla="*/ 0 w 388"/>
                <a:gd name="T1" fmla="*/ 49 h 76"/>
                <a:gd name="T2" fmla="*/ 0 w 388"/>
                <a:gd name="T3" fmla="*/ 11 h 76"/>
                <a:gd name="T4" fmla="*/ 3 w 388"/>
                <a:gd name="T5" fmla="*/ 9 h 76"/>
                <a:gd name="T6" fmla="*/ 243 w 388"/>
                <a:gd name="T7" fmla="*/ 9 h 76"/>
                <a:gd name="T8" fmla="*/ 243 w 388"/>
                <a:gd name="T9" fmla="*/ 0 h 76"/>
                <a:gd name="T10" fmla="*/ 251 w 388"/>
                <a:gd name="T11" fmla="*/ 0 h 76"/>
                <a:gd name="T12" fmla="*/ 251 w 388"/>
                <a:gd name="T13" fmla="*/ 11 h 76"/>
                <a:gd name="T14" fmla="*/ 245 w 388"/>
                <a:gd name="T15" fmla="*/ 18 h 76"/>
                <a:gd name="T16" fmla="*/ 8 w 388"/>
                <a:gd name="T17" fmla="*/ 18 h 76"/>
                <a:gd name="T18" fmla="*/ 8 w 388"/>
                <a:gd name="T19" fmla="*/ 49 h 76"/>
                <a:gd name="T20" fmla="*/ 0 w 388"/>
                <a:gd name="T21" fmla="*/ 49 h 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8"/>
                <a:gd name="T34" fmla="*/ 0 h 76"/>
                <a:gd name="T35" fmla="*/ 388 w 388"/>
                <a:gd name="T36" fmla="*/ 76 h 7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8" h="76">
                  <a:moveTo>
                    <a:pt x="0" y="76"/>
                  </a:moveTo>
                  <a:lnTo>
                    <a:pt x="0" y="18"/>
                  </a:lnTo>
                  <a:lnTo>
                    <a:pt x="5" y="14"/>
                  </a:lnTo>
                  <a:lnTo>
                    <a:pt x="375" y="14"/>
                  </a:lnTo>
                  <a:lnTo>
                    <a:pt x="375" y="0"/>
                  </a:lnTo>
                  <a:lnTo>
                    <a:pt x="388" y="0"/>
                  </a:lnTo>
                  <a:lnTo>
                    <a:pt x="388" y="18"/>
                  </a:lnTo>
                  <a:lnTo>
                    <a:pt x="379" y="27"/>
                  </a:lnTo>
                  <a:lnTo>
                    <a:pt x="13" y="27"/>
                  </a:lnTo>
                  <a:lnTo>
                    <a:pt x="13" y="76"/>
                  </a:lnTo>
                  <a:lnTo>
                    <a:pt x="0" y="76"/>
                  </a:lnTo>
                  <a:close/>
                </a:path>
              </a:pathLst>
            </a:custGeom>
            <a:solidFill>
              <a:srgbClr val="000000"/>
            </a:solidFill>
            <a:ln w="9525">
              <a:noFill/>
              <a:round/>
              <a:headEnd/>
              <a:tailEnd/>
            </a:ln>
          </p:spPr>
          <p:txBody>
            <a:bodyPr/>
            <a:lstStyle/>
            <a:p>
              <a:endParaRPr lang="en-US" dirty="0"/>
            </a:p>
          </p:txBody>
        </p:sp>
        <p:sp>
          <p:nvSpPr>
            <p:cNvPr id="6181" name="Freeform 485"/>
            <p:cNvSpPr>
              <a:spLocks noChangeAspect="1"/>
            </p:cNvSpPr>
            <p:nvPr/>
          </p:nvSpPr>
          <p:spPr bwMode="auto">
            <a:xfrm>
              <a:off x="3043" y="2588"/>
              <a:ext cx="162" cy="37"/>
            </a:xfrm>
            <a:custGeom>
              <a:avLst/>
              <a:gdLst>
                <a:gd name="T0" fmla="*/ 0 w 202"/>
                <a:gd name="T1" fmla="*/ 21 h 45"/>
                <a:gd name="T2" fmla="*/ 122 w 202"/>
                <a:gd name="T3" fmla="*/ 21 h 45"/>
                <a:gd name="T4" fmla="*/ 122 w 202"/>
                <a:gd name="T5" fmla="*/ 0 h 45"/>
                <a:gd name="T6" fmla="*/ 130 w 202"/>
                <a:gd name="T7" fmla="*/ 0 h 45"/>
                <a:gd name="T8" fmla="*/ 130 w 202"/>
                <a:gd name="T9" fmla="*/ 25 h 45"/>
                <a:gd name="T10" fmla="*/ 125 w 202"/>
                <a:gd name="T11" fmla="*/ 30 h 45"/>
                <a:gd name="T12" fmla="*/ 0 w 202"/>
                <a:gd name="T13" fmla="*/ 30 h 45"/>
                <a:gd name="T14" fmla="*/ 0 w 202"/>
                <a:gd name="T15" fmla="*/ 21 h 45"/>
                <a:gd name="T16" fmla="*/ 0 60000 65536"/>
                <a:gd name="T17" fmla="*/ 0 60000 65536"/>
                <a:gd name="T18" fmla="*/ 0 60000 65536"/>
                <a:gd name="T19" fmla="*/ 0 60000 65536"/>
                <a:gd name="T20" fmla="*/ 0 60000 65536"/>
                <a:gd name="T21" fmla="*/ 0 60000 65536"/>
                <a:gd name="T22" fmla="*/ 0 60000 65536"/>
                <a:gd name="T23" fmla="*/ 0 60000 65536"/>
                <a:gd name="T24" fmla="*/ 0 w 202"/>
                <a:gd name="T25" fmla="*/ 0 h 45"/>
                <a:gd name="T26" fmla="*/ 202 w 202"/>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 h="45">
                  <a:moveTo>
                    <a:pt x="0" y="31"/>
                  </a:moveTo>
                  <a:lnTo>
                    <a:pt x="189" y="31"/>
                  </a:lnTo>
                  <a:lnTo>
                    <a:pt x="189" y="0"/>
                  </a:lnTo>
                  <a:lnTo>
                    <a:pt x="202" y="0"/>
                  </a:lnTo>
                  <a:lnTo>
                    <a:pt x="202" y="36"/>
                  </a:lnTo>
                  <a:lnTo>
                    <a:pt x="194" y="45"/>
                  </a:lnTo>
                  <a:lnTo>
                    <a:pt x="0" y="45"/>
                  </a:lnTo>
                  <a:lnTo>
                    <a:pt x="0" y="31"/>
                  </a:lnTo>
                  <a:close/>
                </a:path>
              </a:pathLst>
            </a:custGeom>
            <a:solidFill>
              <a:srgbClr val="000000"/>
            </a:solidFill>
            <a:ln w="9525">
              <a:noFill/>
              <a:round/>
              <a:headEnd/>
              <a:tailEnd/>
            </a:ln>
          </p:spPr>
          <p:txBody>
            <a:bodyPr/>
            <a:lstStyle/>
            <a:p>
              <a:endParaRPr lang="en-US" dirty="0"/>
            </a:p>
          </p:txBody>
        </p:sp>
        <p:sp>
          <p:nvSpPr>
            <p:cNvPr id="6182" name="Freeform 486"/>
            <p:cNvSpPr>
              <a:spLocks noChangeAspect="1"/>
            </p:cNvSpPr>
            <p:nvPr/>
          </p:nvSpPr>
          <p:spPr bwMode="auto">
            <a:xfrm>
              <a:off x="3285" y="2607"/>
              <a:ext cx="166" cy="32"/>
            </a:xfrm>
            <a:custGeom>
              <a:avLst/>
              <a:gdLst>
                <a:gd name="T0" fmla="*/ 0 w 207"/>
                <a:gd name="T1" fmla="*/ 26 h 40"/>
                <a:gd name="T2" fmla="*/ 0 w 207"/>
                <a:gd name="T3" fmla="*/ 2 h 40"/>
                <a:gd name="T4" fmla="*/ 2 w 207"/>
                <a:gd name="T5" fmla="*/ 0 h 40"/>
                <a:gd name="T6" fmla="*/ 133 w 207"/>
                <a:gd name="T7" fmla="*/ 0 h 40"/>
                <a:gd name="T8" fmla="*/ 133 w 207"/>
                <a:gd name="T9" fmla="*/ 8 h 40"/>
                <a:gd name="T10" fmla="*/ 8 w 207"/>
                <a:gd name="T11" fmla="*/ 8 h 40"/>
                <a:gd name="T12" fmla="*/ 8 w 207"/>
                <a:gd name="T13" fmla="*/ 26 h 40"/>
                <a:gd name="T14" fmla="*/ 0 w 207"/>
                <a:gd name="T15" fmla="*/ 26 h 40"/>
                <a:gd name="T16" fmla="*/ 0 60000 65536"/>
                <a:gd name="T17" fmla="*/ 0 60000 65536"/>
                <a:gd name="T18" fmla="*/ 0 60000 65536"/>
                <a:gd name="T19" fmla="*/ 0 60000 65536"/>
                <a:gd name="T20" fmla="*/ 0 60000 65536"/>
                <a:gd name="T21" fmla="*/ 0 60000 65536"/>
                <a:gd name="T22" fmla="*/ 0 60000 65536"/>
                <a:gd name="T23" fmla="*/ 0 60000 65536"/>
                <a:gd name="T24" fmla="*/ 0 w 207"/>
                <a:gd name="T25" fmla="*/ 0 h 40"/>
                <a:gd name="T26" fmla="*/ 207 w 207"/>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7" h="40">
                  <a:moveTo>
                    <a:pt x="0" y="40"/>
                  </a:moveTo>
                  <a:lnTo>
                    <a:pt x="0" y="4"/>
                  </a:lnTo>
                  <a:lnTo>
                    <a:pt x="4" y="0"/>
                  </a:lnTo>
                  <a:lnTo>
                    <a:pt x="207" y="0"/>
                  </a:lnTo>
                  <a:lnTo>
                    <a:pt x="207" y="13"/>
                  </a:lnTo>
                  <a:lnTo>
                    <a:pt x="13" y="13"/>
                  </a:lnTo>
                  <a:lnTo>
                    <a:pt x="13" y="40"/>
                  </a:lnTo>
                  <a:lnTo>
                    <a:pt x="0" y="40"/>
                  </a:lnTo>
                  <a:close/>
                </a:path>
              </a:pathLst>
            </a:custGeom>
            <a:solidFill>
              <a:srgbClr val="000000"/>
            </a:solidFill>
            <a:ln w="9525">
              <a:noFill/>
              <a:round/>
              <a:headEnd/>
              <a:tailEnd/>
            </a:ln>
          </p:spPr>
          <p:txBody>
            <a:bodyPr/>
            <a:lstStyle/>
            <a:p>
              <a:endParaRPr lang="en-US" dirty="0"/>
            </a:p>
          </p:txBody>
        </p:sp>
        <p:sp>
          <p:nvSpPr>
            <p:cNvPr id="6183" name="Freeform 487"/>
            <p:cNvSpPr>
              <a:spLocks noChangeAspect="1"/>
            </p:cNvSpPr>
            <p:nvPr/>
          </p:nvSpPr>
          <p:spPr bwMode="auto">
            <a:xfrm>
              <a:off x="3430" y="2593"/>
              <a:ext cx="142" cy="46"/>
            </a:xfrm>
            <a:custGeom>
              <a:avLst/>
              <a:gdLst>
                <a:gd name="T0" fmla="*/ 0 w 176"/>
                <a:gd name="T1" fmla="*/ 28 h 58"/>
                <a:gd name="T2" fmla="*/ 81 w 176"/>
                <a:gd name="T3" fmla="*/ 28 h 58"/>
                <a:gd name="T4" fmla="*/ 81 w 176"/>
                <a:gd name="T5" fmla="*/ 8 h 58"/>
                <a:gd name="T6" fmla="*/ 84 w 176"/>
                <a:gd name="T7" fmla="*/ 6 h 58"/>
                <a:gd name="T8" fmla="*/ 115 w 176"/>
                <a:gd name="T9" fmla="*/ 0 h 58"/>
                <a:gd name="T10" fmla="*/ 115 w 176"/>
                <a:gd name="T11" fmla="*/ 8 h 58"/>
                <a:gd name="T12" fmla="*/ 90 w 176"/>
                <a:gd name="T13" fmla="*/ 13 h 58"/>
                <a:gd name="T14" fmla="*/ 90 w 176"/>
                <a:gd name="T15" fmla="*/ 31 h 58"/>
                <a:gd name="T16" fmla="*/ 84 w 176"/>
                <a:gd name="T17" fmla="*/ 36 h 58"/>
                <a:gd name="T18" fmla="*/ 0 w 176"/>
                <a:gd name="T19" fmla="*/ 36 h 58"/>
                <a:gd name="T20" fmla="*/ 0 w 176"/>
                <a:gd name="T21" fmla="*/ 28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6"/>
                <a:gd name="T34" fmla="*/ 0 h 58"/>
                <a:gd name="T35" fmla="*/ 176 w 176"/>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6" h="58">
                  <a:moveTo>
                    <a:pt x="0" y="44"/>
                  </a:moveTo>
                  <a:lnTo>
                    <a:pt x="125" y="44"/>
                  </a:lnTo>
                  <a:lnTo>
                    <a:pt x="125" y="13"/>
                  </a:lnTo>
                  <a:lnTo>
                    <a:pt x="129" y="9"/>
                  </a:lnTo>
                  <a:lnTo>
                    <a:pt x="176" y="0"/>
                  </a:lnTo>
                  <a:lnTo>
                    <a:pt x="176" y="13"/>
                  </a:lnTo>
                  <a:lnTo>
                    <a:pt x="137" y="22"/>
                  </a:lnTo>
                  <a:lnTo>
                    <a:pt x="137" y="49"/>
                  </a:lnTo>
                  <a:lnTo>
                    <a:pt x="129" y="58"/>
                  </a:lnTo>
                  <a:lnTo>
                    <a:pt x="0" y="58"/>
                  </a:lnTo>
                  <a:lnTo>
                    <a:pt x="0" y="44"/>
                  </a:lnTo>
                  <a:close/>
                </a:path>
              </a:pathLst>
            </a:custGeom>
            <a:solidFill>
              <a:srgbClr val="000000"/>
            </a:solidFill>
            <a:ln w="9525">
              <a:noFill/>
              <a:round/>
              <a:headEnd/>
              <a:tailEnd/>
            </a:ln>
          </p:spPr>
          <p:txBody>
            <a:bodyPr/>
            <a:lstStyle/>
            <a:p>
              <a:endParaRPr lang="en-US" dirty="0"/>
            </a:p>
          </p:txBody>
        </p:sp>
        <p:sp>
          <p:nvSpPr>
            <p:cNvPr id="6184" name="Freeform 488"/>
            <p:cNvSpPr>
              <a:spLocks noChangeAspect="1"/>
            </p:cNvSpPr>
            <p:nvPr/>
          </p:nvSpPr>
          <p:spPr bwMode="auto">
            <a:xfrm>
              <a:off x="3566" y="2603"/>
              <a:ext cx="203" cy="57"/>
            </a:xfrm>
            <a:custGeom>
              <a:avLst/>
              <a:gdLst>
                <a:gd name="T0" fmla="*/ 8 w 253"/>
                <a:gd name="T1" fmla="*/ 0 h 71"/>
                <a:gd name="T2" fmla="*/ 8 w 253"/>
                <a:gd name="T3" fmla="*/ 20 h 71"/>
                <a:gd name="T4" fmla="*/ 160 w 253"/>
                <a:gd name="T5" fmla="*/ 20 h 71"/>
                <a:gd name="T6" fmla="*/ 163 w 253"/>
                <a:gd name="T7" fmla="*/ 23 h 71"/>
                <a:gd name="T8" fmla="*/ 163 w 253"/>
                <a:gd name="T9" fmla="*/ 46 h 71"/>
                <a:gd name="T10" fmla="*/ 155 w 253"/>
                <a:gd name="T11" fmla="*/ 46 h 71"/>
                <a:gd name="T12" fmla="*/ 155 w 253"/>
                <a:gd name="T13" fmla="*/ 29 h 71"/>
                <a:gd name="T14" fmla="*/ 5 w 253"/>
                <a:gd name="T15" fmla="*/ 29 h 71"/>
                <a:gd name="T16" fmla="*/ 0 w 253"/>
                <a:gd name="T17" fmla="*/ 23 h 71"/>
                <a:gd name="T18" fmla="*/ 0 w 253"/>
                <a:gd name="T19" fmla="*/ 0 h 71"/>
                <a:gd name="T20" fmla="*/ 8 w 253"/>
                <a:gd name="T21" fmla="*/ 0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3"/>
                <a:gd name="T34" fmla="*/ 0 h 71"/>
                <a:gd name="T35" fmla="*/ 253 w 253"/>
                <a:gd name="T36" fmla="*/ 71 h 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3" h="71">
                  <a:moveTo>
                    <a:pt x="12" y="0"/>
                  </a:moveTo>
                  <a:lnTo>
                    <a:pt x="12" y="31"/>
                  </a:lnTo>
                  <a:lnTo>
                    <a:pt x="249" y="31"/>
                  </a:lnTo>
                  <a:lnTo>
                    <a:pt x="253" y="36"/>
                  </a:lnTo>
                  <a:lnTo>
                    <a:pt x="253" y="71"/>
                  </a:lnTo>
                  <a:lnTo>
                    <a:pt x="240" y="71"/>
                  </a:lnTo>
                  <a:lnTo>
                    <a:pt x="240" y="45"/>
                  </a:lnTo>
                  <a:lnTo>
                    <a:pt x="8" y="45"/>
                  </a:lnTo>
                  <a:lnTo>
                    <a:pt x="0" y="36"/>
                  </a:lnTo>
                  <a:lnTo>
                    <a:pt x="0" y="0"/>
                  </a:lnTo>
                  <a:lnTo>
                    <a:pt x="12" y="0"/>
                  </a:lnTo>
                  <a:close/>
                </a:path>
              </a:pathLst>
            </a:custGeom>
            <a:solidFill>
              <a:srgbClr val="000000"/>
            </a:solidFill>
            <a:ln w="9525">
              <a:noFill/>
              <a:round/>
              <a:headEnd/>
              <a:tailEnd/>
            </a:ln>
          </p:spPr>
          <p:txBody>
            <a:bodyPr/>
            <a:lstStyle/>
            <a:p>
              <a:endParaRPr lang="en-US" dirty="0"/>
            </a:p>
          </p:txBody>
        </p:sp>
        <p:sp>
          <p:nvSpPr>
            <p:cNvPr id="6185" name="Freeform 489"/>
            <p:cNvSpPr>
              <a:spLocks noChangeAspect="1"/>
            </p:cNvSpPr>
            <p:nvPr/>
          </p:nvSpPr>
          <p:spPr bwMode="auto">
            <a:xfrm>
              <a:off x="3606" y="2581"/>
              <a:ext cx="133" cy="29"/>
            </a:xfrm>
            <a:custGeom>
              <a:avLst/>
              <a:gdLst>
                <a:gd name="T0" fmla="*/ 0 w 164"/>
                <a:gd name="T1" fmla="*/ 15 h 36"/>
                <a:gd name="T2" fmla="*/ 99 w 164"/>
                <a:gd name="T3" fmla="*/ 15 h 36"/>
                <a:gd name="T4" fmla="*/ 99 w 164"/>
                <a:gd name="T5" fmla="*/ 0 h 36"/>
                <a:gd name="T6" fmla="*/ 108 w 164"/>
                <a:gd name="T7" fmla="*/ 0 h 36"/>
                <a:gd name="T8" fmla="*/ 108 w 164"/>
                <a:gd name="T9" fmla="*/ 18 h 36"/>
                <a:gd name="T10" fmla="*/ 102 w 164"/>
                <a:gd name="T11" fmla="*/ 23 h 36"/>
                <a:gd name="T12" fmla="*/ 0 w 164"/>
                <a:gd name="T13" fmla="*/ 23 h 36"/>
                <a:gd name="T14" fmla="*/ 0 w 164"/>
                <a:gd name="T15" fmla="*/ 15 h 36"/>
                <a:gd name="T16" fmla="*/ 0 60000 65536"/>
                <a:gd name="T17" fmla="*/ 0 60000 65536"/>
                <a:gd name="T18" fmla="*/ 0 60000 65536"/>
                <a:gd name="T19" fmla="*/ 0 60000 65536"/>
                <a:gd name="T20" fmla="*/ 0 60000 65536"/>
                <a:gd name="T21" fmla="*/ 0 60000 65536"/>
                <a:gd name="T22" fmla="*/ 0 60000 65536"/>
                <a:gd name="T23" fmla="*/ 0 60000 65536"/>
                <a:gd name="T24" fmla="*/ 0 w 164"/>
                <a:gd name="T25" fmla="*/ 0 h 36"/>
                <a:gd name="T26" fmla="*/ 164 w 164"/>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4" h="36">
                  <a:moveTo>
                    <a:pt x="0" y="23"/>
                  </a:moveTo>
                  <a:lnTo>
                    <a:pt x="151" y="23"/>
                  </a:lnTo>
                  <a:lnTo>
                    <a:pt x="151" y="0"/>
                  </a:lnTo>
                  <a:lnTo>
                    <a:pt x="164" y="0"/>
                  </a:lnTo>
                  <a:lnTo>
                    <a:pt x="164" y="27"/>
                  </a:lnTo>
                  <a:lnTo>
                    <a:pt x="155" y="36"/>
                  </a:lnTo>
                  <a:lnTo>
                    <a:pt x="0" y="36"/>
                  </a:lnTo>
                  <a:lnTo>
                    <a:pt x="0" y="23"/>
                  </a:lnTo>
                  <a:close/>
                </a:path>
              </a:pathLst>
            </a:custGeom>
            <a:solidFill>
              <a:srgbClr val="000000"/>
            </a:solidFill>
            <a:ln w="9525">
              <a:noFill/>
              <a:round/>
              <a:headEnd/>
              <a:tailEnd/>
            </a:ln>
          </p:spPr>
          <p:txBody>
            <a:bodyPr/>
            <a:lstStyle/>
            <a:p>
              <a:endParaRPr lang="en-US" dirty="0"/>
            </a:p>
          </p:txBody>
        </p:sp>
        <p:sp>
          <p:nvSpPr>
            <p:cNvPr id="6186" name="Freeform 490"/>
            <p:cNvSpPr>
              <a:spLocks noChangeAspect="1"/>
            </p:cNvSpPr>
            <p:nvPr/>
          </p:nvSpPr>
          <p:spPr bwMode="auto">
            <a:xfrm>
              <a:off x="3067" y="2632"/>
              <a:ext cx="315" cy="57"/>
            </a:xfrm>
            <a:custGeom>
              <a:avLst/>
              <a:gdLst>
                <a:gd name="T0" fmla="*/ 0 w 392"/>
                <a:gd name="T1" fmla="*/ 46 h 71"/>
                <a:gd name="T2" fmla="*/ 0 w 392"/>
                <a:gd name="T3" fmla="*/ 17 h 71"/>
                <a:gd name="T4" fmla="*/ 3 w 392"/>
                <a:gd name="T5" fmla="*/ 14 h 71"/>
                <a:gd name="T6" fmla="*/ 245 w 392"/>
                <a:gd name="T7" fmla="*/ 14 h 71"/>
                <a:gd name="T8" fmla="*/ 245 w 392"/>
                <a:gd name="T9" fmla="*/ 0 h 71"/>
                <a:gd name="T10" fmla="*/ 253 w 392"/>
                <a:gd name="T11" fmla="*/ 0 h 71"/>
                <a:gd name="T12" fmla="*/ 253 w 392"/>
                <a:gd name="T13" fmla="*/ 17 h 71"/>
                <a:gd name="T14" fmla="*/ 248 w 392"/>
                <a:gd name="T15" fmla="*/ 22 h 71"/>
                <a:gd name="T16" fmla="*/ 8 w 392"/>
                <a:gd name="T17" fmla="*/ 22 h 71"/>
                <a:gd name="T18" fmla="*/ 8 w 392"/>
                <a:gd name="T19" fmla="*/ 46 h 71"/>
                <a:gd name="T20" fmla="*/ 0 w 392"/>
                <a:gd name="T21" fmla="*/ 46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2"/>
                <a:gd name="T34" fmla="*/ 0 h 71"/>
                <a:gd name="T35" fmla="*/ 392 w 392"/>
                <a:gd name="T36" fmla="*/ 71 h 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2" h="71">
                  <a:moveTo>
                    <a:pt x="0" y="71"/>
                  </a:moveTo>
                  <a:lnTo>
                    <a:pt x="0" y="26"/>
                  </a:lnTo>
                  <a:lnTo>
                    <a:pt x="5" y="22"/>
                  </a:lnTo>
                  <a:lnTo>
                    <a:pt x="379" y="22"/>
                  </a:lnTo>
                  <a:lnTo>
                    <a:pt x="379" y="0"/>
                  </a:lnTo>
                  <a:lnTo>
                    <a:pt x="392" y="0"/>
                  </a:lnTo>
                  <a:lnTo>
                    <a:pt x="392" y="26"/>
                  </a:lnTo>
                  <a:lnTo>
                    <a:pt x="383" y="35"/>
                  </a:lnTo>
                  <a:lnTo>
                    <a:pt x="13" y="35"/>
                  </a:lnTo>
                  <a:lnTo>
                    <a:pt x="13" y="71"/>
                  </a:lnTo>
                  <a:lnTo>
                    <a:pt x="0" y="71"/>
                  </a:lnTo>
                  <a:close/>
                </a:path>
              </a:pathLst>
            </a:custGeom>
            <a:solidFill>
              <a:srgbClr val="000000"/>
            </a:solidFill>
            <a:ln w="9525">
              <a:noFill/>
              <a:round/>
              <a:headEnd/>
              <a:tailEnd/>
            </a:ln>
          </p:spPr>
          <p:txBody>
            <a:bodyPr/>
            <a:lstStyle/>
            <a:p>
              <a:endParaRPr lang="en-US" dirty="0"/>
            </a:p>
          </p:txBody>
        </p:sp>
        <p:sp>
          <p:nvSpPr>
            <p:cNvPr id="6187" name="Freeform 491"/>
            <p:cNvSpPr>
              <a:spLocks noChangeAspect="1"/>
            </p:cNvSpPr>
            <p:nvPr/>
          </p:nvSpPr>
          <p:spPr bwMode="auto">
            <a:xfrm>
              <a:off x="3115" y="2674"/>
              <a:ext cx="119" cy="29"/>
            </a:xfrm>
            <a:custGeom>
              <a:avLst/>
              <a:gdLst>
                <a:gd name="T0" fmla="*/ 9 w 147"/>
                <a:gd name="T1" fmla="*/ 0 h 36"/>
                <a:gd name="T2" fmla="*/ 9 w 147"/>
                <a:gd name="T3" fmla="*/ 15 h 36"/>
                <a:gd name="T4" fmla="*/ 96 w 147"/>
                <a:gd name="T5" fmla="*/ 15 h 36"/>
                <a:gd name="T6" fmla="*/ 96 w 147"/>
                <a:gd name="T7" fmla="*/ 23 h 36"/>
                <a:gd name="T8" fmla="*/ 6 w 147"/>
                <a:gd name="T9" fmla="*/ 23 h 36"/>
                <a:gd name="T10" fmla="*/ 0 w 147"/>
                <a:gd name="T11" fmla="*/ 18 h 36"/>
                <a:gd name="T12" fmla="*/ 0 w 147"/>
                <a:gd name="T13" fmla="*/ 0 h 36"/>
                <a:gd name="T14" fmla="*/ 9 w 147"/>
                <a:gd name="T15" fmla="*/ 0 h 36"/>
                <a:gd name="T16" fmla="*/ 0 60000 65536"/>
                <a:gd name="T17" fmla="*/ 0 60000 65536"/>
                <a:gd name="T18" fmla="*/ 0 60000 65536"/>
                <a:gd name="T19" fmla="*/ 0 60000 65536"/>
                <a:gd name="T20" fmla="*/ 0 60000 65536"/>
                <a:gd name="T21" fmla="*/ 0 60000 65536"/>
                <a:gd name="T22" fmla="*/ 0 60000 65536"/>
                <a:gd name="T23" fmla="*/ 0 60000 65536"/>
                <a:gd name="T24" fmla="*/ 0 w 147"/>
                <a:gd name="T25" fmla="*/ 0 h 36"/>
                <a:gd name="T26" fmla="*/ 147 w 147"/>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7" h="36">
                  <a:moveTo>
                    <a:pt x="13" y="0"/>
                  </a:moveTo>
                  <a:lnTo>
                    <a:pt x="13" y="22"/>
                  </a:lnTo>
                  <a:lnTo>
                    <a:pt x="147" y="22"/>
                  </a:lnTo>
                  <a:lnTo>
                    <a:pt x="147" y="36"/>
                  </a:lnTo>
                  <a:lnTo>
                    <a:pt x="9" y="36"/>
                  </a:lnTo>
                  <a:lnTo>
                    <a:pt x="0" y="27"/>
                  </a:lnTo>
                  <a:lnTo>
                    <a:pt x="0" y="0"/>
                  </a:lnTo>
                  <a:lnTo>
                    <a:pt x="13" y="0"/>
                  </a:lnTo>
                  <a:close/>
                </a:path>
              </a:pathLst>
            </a:custGeom>
            <a:solidFill>
              <a:srgbClr val="000000"/>
            </a:solidFill>
            <a:ln w="9525">
              <a:noFill/>
              <a:round/>
              <a:headEnd/>
              <a:tailEnd/>
            </a:ln>
          </p:spPr>
          <p:txBody>
            <a:bodyPr/>
            <a:lstStyle/>
            <a:p>
              <a:endParaRPr lang="en-US" dirty="0"/>
            </a:p>
          </p:txBody>
        </p:sp>
        <p:sp>
          <p:nvSpPr>
            <p:cNvPr id="6188" name="Freeform 492"/>
            <p:cNvSpPr>
              <a:spLocks noChangeAspect="1"/>
            </p:cNvSpPr>
            <p:nvPr/>
          </p:nvSpPr>
          <p:spPr bwMode="auto">
            <a:xfrm>
              <a:off x="3285" y="2671"/>
              <a:ext cx="103" cy="32"/>
            </a:xfrm>
            <a:custGeom>
              <a:avLst/>
              <a:gdLst>
                <a:gd name="T0" fmla="*/ 0 w 129"/>
                <a:gd name="T1" fmla="*/ 26 h 40"/>
                <a:gd name="T2" fmla="*/ 0 w 129"/>
                <a:gd name="T3" fmla="*/ 2 h 40"/>
                <a:gd name="T4" fmla="*/ 2 w 129"/>
                <a:gd name="T5" fmla="*/ 0 h 40"/>
                <a:gd name="T6" fmla="*/ 82 w 129"/>
                <a:gd name="T7" fmla="*/ 0 h 40"/>
                <a:gd name="T8" fmla="*/ 82 w 129"/>
                <a:gd name="T9" fmla="*/ 8 h 40"/>
                <a:gd name="T10" fmla="*/ 8 w 129"/>
                <a:gd name="T11" fmla="*/ 8 h 40"/>
                <a:gd name="T12" fmla="*/ 8 w 129"/>
                <a:gd name="T13" fmla="*/ 26 h 40"/>
                <a:gd name="T14" fmla="*/ 0 w 129"/>
                <a:gd name="T15" fmla="*/ 26 h 40"/>
                <a:gd name="T16" fmla="*/ 0 60000 65536"/>
                <a:gd name="T17" fmla="*/ 0 60000 65536"/>
                <a:gd name="T18" fmla="*/ 0 60000 65536"/>
                <a:gd name="T19" fmla="*/ 0 60000 65536"/>
                <a:gd name="T20" fmla="*/ 0 60000 65536"/>
                <a:gd name="T21" fmla="*/ 0 60000 65536"/>
                <a:gd name="T22" fmla="*/ 0 60000 65536"/>
                <a:gd name="T23" fmla="*/ 0 60000 65536"/>
                <a:gd name="T24" fmla="*/ 0 w 129"/>
                <a:gd name="T25" fmla="*/ 0 h 40"/>
                <a:gd name="T26" fmla="*/ 129 w 129"/>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 h="40">
                  <a:moveTo>
                    <a:pt x="0" y="40"/>
                  </a:moveTo>
                  <a:lnTo>
                    <a:pt x="0" y="4"/>
                  </a:lnTo>
                  <a:lnTo>
                    <a:pt x="4" y="0"/>
                  </a:lnTo>
                  <a:lnTo>
                    <a:pt x="129" y="0"/>
                  </a:lnTo>
                  <a:lnTo>
                    <a:pt x="129" y="13"/>
                  </a:lnTo>
                  <a:lnTo>
                    <a:pt x="13" y="13"/>
                  </a:lnTo>
                  <a:lnTo>
                    <a:pt x="13" y="40"/>
                  </a:lnTo>
                  <a:lnTo>
                    <a:pt x="0" y="40"/>
                  </a:lnTo>
                  <a:close/>
                </a:path>
              </a:pathLst>
            </a:custGeom>
            <a:solidFill>
              <a:srgbClr val="000000"/>
            </a:solidFill>
            <a:ln w="9525">
              <a:noFill/>
              <a:round/>
              <a:headEnd/>
              <a:tailEnd/>
            </a:ln>
          </p:spPr>
          <p:txBody>
            <a:bodyPr/>
            <a:lstStyle/>
            <a:p>
              <a:endParaRPr lang="en-US" dirty="0"/>
            </a:p>
          </p:txBody>
        </p:sp>
        <p:sp>
          <p:nvSpPr>
            <p:cNvPr id="6189" name="Freeform 493"/>
            <p:cNvSpPr>
              <a:spLocks noChangeAspect="1"/>
            </p:cNvSpPr>
            <p:nvPr/>
          </p:nvSpPr>
          <p:spPr bwMode="auto">
            <a:xfrm>
              <a:off x="3490" y="2664"/>
              <a:ext cx="127" cy="47"/>
            </a:xfrm>
            <a:custGeom>
              <a:avLst/>
              <a:gdLst>
                <a:gd name="T0" fmla="*/ 0 w 159"/>
                <a:gd name="T1" fmla="*/ 38 h 58"/>
                <a:gd name="T2" fmla="*/ 0 w 159"/>
                <a:gd name="T3" fmla="*/ 2 h 58"/>
                <a:gd name="T4" fmla="*/ 2 w 159"/>
                <a:gd name="T5" fmla="*/ 0 h 58"/>
                <a:gd name="T6" fmla="*/ 99 w 159"/>
                <a:gd name="T7" fmla="*/ 0 h 58"/>
                <a:gd name="T8" fmla="*/ 101 w 159"/>
                <a:gd name="T9" fmla="*/ 2 h 58"/>
                <a:gd name="T10" fmla="*/ 101 w 159"/>
                <a:gd name="T11" fmla="*/ 20 h 58"/>
                <a:gd name="T12" fmla="*/ 93 w 159"/>
                <a:gd name="T13" fmla="*/ 20 h 58"/>
                <a:gd name="T14" fmla="*/ 93 w 159"/>
                <a:gd name="T15" fmla="*/ 9 h 58"/>
                <a:gd name="T16" fmla="*/ 8 w 159"/>
                <a:gd name="T17" fmla="*/ 9 h 58"/>
                <a:gd name="T18" fmla="*/ 8 w 159"/>
                <a:gd name="T19" fmla="*/ 38 h 58"/>
                <a:gd name="T20" fmla="*/ 0 w 159"/>
                <a:gd name="T21" fmla="*/ 38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9"/>
                <a:gd name="T34" fmla="*/ 0 h 58"/>
                <a:gd name="T35" fmla="*/ 159 w 159"/>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9" h="58">
                  <a:moveTo>
                    <a:pt x="0" y="58"/>
                  </a:moveTo>
                  <a:lnTo>
                    <a:pt x="0" y="4"/>
                  </a:lnTo>
                  <a:lnTo>
                    <a:pt x="4" y="0"/>
                  </a:lnTo>
                  <a:lnTo>
                    <a:pt x="155" y="0"/>
                  </a:lnTo>
                  <a:lnTo>
                    <a:pt x="159" y="4"/>
                  </a:lnTo>
                  <a:lnTo>
                    <a:pt x="159" y="31"/>
                  </a:lnTo>
                  <a:lnTo>
                    <a:pt x="146" y="31"/>
                  </a:lnTo>
                  <a:lnTo>
                    <a:pt x="146" y="13"/>
                  </a:lnTo>
                  <a:lnTo>
                    <a:pt x="13" y="13"/>
                  </a:lnTo>
                  <a:lnTo>
                    <a:pt x="13" y="58"/>
                  </a:lnTo>
                  <a:lnTo>
                    <a:pt x="0" y="58"/>
                  </a:lnTo>
                  <a:close/>
                </a:path>
              </a:pathLst>
            </a:custGeom>
            <a:solidFill>
              <a:srgbClr val="000000"/>
            </a:solidFill>
            <a:ln w="9525">
              <a:noFill/>
              <a:round/>
              <a:headEnd/>
              <a:tailEnd/>
            </a:ln>
          </p:spPr>
          <p:txBody>
            <a:bodyPr/>
            <a:lstStyle/>
            <a:p>
              <a:endParaRPr lang="en-US" dirty="0"/>
            </a:p>
          </p:txBody>
        </p:sp>
        <p:sp>
          <p:nvSpPr>
            <p:cNvPr id="6190" name="Freeform 494"/>
            <p:cNvSpPr>
              <a:spLocks noChangeAspect="1"/>
            </p:cNvSpPr>
            <p:nvPr/>
          </p:nvSpPr>
          <p:spPr bwMode="auto">
            <a:xfrm>
              <a:off x="3638" y="2642"/>
              <a:ext cx="27" cy="25"/>
            </a:xfrm>
            <a:custGeom>
              <a:avLst/>
              <a:gdLst>
                <a:gd name="T0" fmla="*/ 5 w 34"/>
                <a:gd name="T1" fmla="*/ 0 h 31"/>
                <a:gd name="T2" fmla="*/ 11 w 34"/>
                <a:gd name="T3" fmla="*/ 6 h 31"/>
                <a:gd name="T4" fmla="*/ 19 w 34"/>
                <a:gd name="T5" fmla="*/ 6 h 31"/>
                <a:gd name="T6" fmla="*/ 21 w 34"/>
                <a:gd name="T7" fmla="*/ 8 h 31"/>
                <a:gd name="T8" fmla="*/ 21 w 34"/>
                <a:gd name="T9" fmla="*/ 20 h 31"/>
                <a:gd name="T10" fmla="*/ 14 w 34"/>
                <a:gd name="T11" fmla="*/ 20 h 31"/>
                <a:gd name="T12" fmla="*/ 14 w 34"/>
                <a:gd name="T13" fmla="*/ 15 h 31"/>
                <a:gd name="T14" fmla="*/ 8 w 34"/>
                <a:gd name="T15" fmla="*/ 15 h 31"/>
                <a:gd name="T16" fmla="*/ 5 w 34"/>
                <a:gd name="T17" fmla="*/ 12 h 31"/>
                <a:gd name="T18" fmla="*/ 0 w 34"/>
                <a:gd name="T19" fmla="*/ 6 h 31"/>
                <a:gd name="T20" fmla="*/ 5 w 34"/>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31"/>
                <a:gd name="T35" fmla="*/ 34 w 34"/>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31">
                  <a:moveTo>
                    <a:pt x="8" y="0"/>
                  </a:moveTo>
                  <a:lnTo>
                    <a:pt x="17" y="9"/>
                  </a:lnTo>
                  <a:lnTo>
                    <a:pt x="30" y="9"/>
                  </a:lnTo>
                  <a:lnTo>
                    <a:pt x="34" y="13"/>
                  </a:lnTo>
                  <a:lnTo>
                    <a:pt x="34" y="31"/>
                  </a:lnTo>
                  <a:lnTo>
                    <a:pt x="21" y="31"/>
                  </a:lnTo>
                  <a:lnTo>
                    <a:pt x="21" y="22"/>
                  </a:lnTo>
                  <a:lnTo>
                    <a:pt x="13" y="22"/>
                  </a:lnTo>
                  <a:lnTo>
                    <a:pt x="8" y="18"/>
                  </a:lnTo>
                  <a:lnTo>
                    <a:pt x="0" y="9"/>
                  </a:lnTo>
                  <a:lnTo>
                    <a:pt x="8" y="0"/>
                  </a:lnTo>
                  <a:close/>
                </a:path>
              </a:pathLst>
            </a:custGeom>
            <a:solidFill>
              <a:srgbClr val="000000"/>
            </a:solidFill>
            <a:ln w="9525">
              <a:noFill/>
              <a:round/>
              <a:headEnd/>
              <a:tailEnd/>
            </a:ln>
          </p:spPr>
          <p:txBody>
            <a:bodyPr/>
            <a:lstStyle/>
            <a:p>
              <a:endParaRPr lang="en-US" dirty="0"/>
            </a:p>
          </p:txBody>
        </p:sp>
        <p:sp>
          <p:nvSpPr>
            <p:cNvPr id="6191" name="Freeform 495"/>
            <p:cNvSpPr>
              <a:spLocks noChangeAspect="1"/>
            </p:cNvSpPr>
            <p:nvPr/>
          </p:nvSpPr>
          <p:spPr bwMode="auto">
            <a:xfrm>
              <a:off x="3416" y="2650"/>
              <a:ext cx="38" cy="61"/>
            </a:xfrm>
            <a:custGeom>
              <a:avLst/>
              <a:gdLst>
                <a:gd name="T0" fmla="*/ 9 w 47"/>
                <a:gd name="T1" fmla="*/ 2 h 76"/>
                <a:gd name="T2" fmla="*/ 9 w 47"/>
                <a:gd name="T3" fmla="*/ 18 h 76"/>
                <a:gd name="T4" fmla="*/ 14 w 47"/>
                <a:gd name="T5" fmla="*/ 18 h 76"/>
                <a:gd name="T6" fmla="*/ 14 w 47"/>
                <a:gd name="T7" fmla="*/ 2 h 76"/>
                <a:gd name="T8" fmla="*/ 16 w 47"/>
                <a:gd name="T9" fmla="*/ 0 h 76"/>
                <a:gd name="T10" fmla="*/ 28 w 47"/>
                <a:gd name="T11" fmla="*/ 0 h 76"/>
                <a:gd name="T12" fmla="*/ 31 w 47"/>
                <a:gd name="T13" fmla="*/ 2 h 76"/>
                <a:gd name="T14" fmla="*/ 31 w 47"/>
                <a:gd name="T15" fmla="*/ 49 h 76"/>
                <a:gd name="T16" fmla="*/ 22 w 47"/>
                <a:gd name="T17" fmla="*/ 49 h 76"/>
                <a:gd name="T18" fmla="*/ 22 w 47"/>
                <a:gd name="T19" fmla="*/ 8 h 76"/>
                <a:gd name="T20" fmla="*/ 22 w 47"/>
                <a:gd name="T21" fmla="*/ 8 h 76"/>
                <a:gd name="T22" fmla="*/ 22 w 47"/>
                <a:gd name="T23" fmla="*/ 20 h 76"/>
                <a:gd name="T24" fmla="*/ 16 w 47"/>
                <a:gd name="T25" fmla="*/ 26 h 76"/>
                <a:gd name="T26" fmla="*/ 5 w 47"/>
                <a:gd name="T27" fmla="*/ 26 h 76"/>
                <a:gd name="T28" fmla="*/ 0 w 47"/>
                <a:gd name="T29" fmla="*/ 20 h 76"/>
                <a:gd name="T30" fmla="*/ 0 w 47"/>
                <a:gd name="T31" fmla="*/ 2 h 76"/>
                <a:gd name="T32" fmla="*/ 9 w 47"/>
                <a:gd name="T33" fmla="*/ 2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76"/>
                <a:gd name="T53" fmla="*/ 47 w 47"/>
                <a:gd name="T54" fmla="*/ 76 h 7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76">
                  <a:moveTo>
                    <a:pt x="13" y="4"/>
                  </a:moveTo>
                  <a:lnTo>
                    <a:pt x="13" y="27"/>
                  </a:lnTo>
                  <a:lnTo>
                    <a:pt x="21" y="27"/>
                  </a:lnTo>
                  <a:lnTo>
                    <a:pt x="21" y="4"/>
                  </a:lnTo>
                  <a:lnTo>
                    <a:pt x="25" y="0"/>
                  </a:lnTo>
                  <a:lnTo>
                    <a:pt x="43" y="0"/>
                  </a:lnTo>
                  <a:lnTo>
                    <a:pt x="47" y="4"/>
                  </a:lnTo>
                  <a:lnTo>
                    <a:pt x="47" y="76"/>
                  </a:lnTo>
                  <a:lnTo>
                    <a:pt x="34" y="76"/>
                  </a:lnTo>
                  <a:lnTo>
                    <a:pt x="34" y="13"/>
                  </a:lnTo>
                  <a:lnTo>
                    <a:pt x="34" y="31"/>
                  </a:lnTo>
                  <a:lnTo>
                    <a:pt x="25" y="40"/>
                  </a:lnTo>
                  <a:lnTo>
                    <a:pt x="8" y="40"/>
                  </a:lnTo>
                  <a:lnTo>
                    <a:pt x="0" y="31"/>
                  </a:lnTo>
                  <a:lnTo>
                    <a:pt x="0" y="4"/>
                  </a:lnTo>
                  <a:lnTo>
                    <a:pt x="13" y="4"/>
                  </a:lnTo>
                  <a:close/>
                </a:path>
              </a:pathLst>
            </a:custGeom>
            <a:solidFill>
              <a:srgbClr val="000000"/>
            </a:solidFill>
            <a:ln w="9525">
              <a:noFill/>
              <a:round/>
              <a:headEnd/>
              <a:tailEnd/>
            </a:ln>
          </p:spPr>
          <p:txBody>
            <a:bodyPr/>
            <a:lstStyle/>
            <a:p>
              <a:endParaRPr lang="en-US" dirty="0"/>
            </a:p>
          </p:txBody>
        </p:sp>
        <p:sp>
          <p:nvSpPr>
            <p:cNvPr id="6192" name="Freeform 496"/>
            <p:cNvSpPr>
              <a:spLocks noChangeAspect="1"/>
            </p:cNvSpPr>
            <p:nvPr/>
          </p:nvSpPr>
          <p:spPr bwMode="auto">
            <a:xfrm>
              <a:off x="3340" y="2711"/>
              <a:ext cx="222" cy="35"/>
            </a:xfrm>
            <a:custGeom>
              <a:avLst/>
              <a:gdLst>
                <a:gd name="T0" fmla="*/ 8 w 275"/>
                <a:gd name="T1" fmla="*/ 0 h 44"/>
                <a:gd name="T2" fmla="*/ 8 w 275"/>
                <a:gd name="T3" fmla="*/ 20 h 44"/>
                <a:gd name="T4" fmla="*/ 171 w 275"/>
                <a:gd name="T5" fmla="*/ 20 h 44"/>
                <a:gd name="T6" fmla="*/ 171 w 275"/>
                <a:gd name="T7" fmla="*/ 6 h 44"/>
                <a:gd name="T8" fmla="*/ 179 w 275"/>
                <a:gd name="T9" fmla="*/ 6 h 44"/>
                <a:gd name="T10" fmla="*/ 179 w 275"/>
                <a:gd name="T11" fmla="*/ 22 h 44"/>
                <a:gd name="T12" fmla="*/ 174 w 275"/>
                <a:gd name="T13" fmla="*/ 28 h 44"/>
                <a:gd name="T14" fmla="*/ 6 w 275"/>
                <a:gd name="T15" fmla="*/ 28 h 44"/>
                <a:gd name="T16" fmla="*/ 0 w 275"/>
                <a:gd name="T17" fmla="*/ 22 h 44"/>
                <a:gd name="T18" fmla="*/ 0 w 275"/>
                <a:gd name="T19" fmla="*/ 0 h 44"/>
                <a:gd name="T20" fmla="*/ 8 w 275"/>
                <a:gd name="T21" fmla="*/ 0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5"/>
                <a:gd name="T34" fmla="*/ 0 h 44"/>
                <a:gd name="T35" fmla="*/ 275 w 27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5" h="44">
                  <a:moveTo>
                    <a:pt x="13" y="0"/>
                  </a:moveTo>
                  <a:lnTo>
                    <a:pt x="13" y="31"/>
                  </a:lnTo>
                  <a:lnTo>
                    <a:pt x="262" y="31"/>
                  </a:lnTo>
                  <a:lnTo>
                    <a:pt x="262" y="9"/>
                  </a:lnTo>
                  <a:lnTo>
                    <a:pt x="275" y="9"/>
                  </a:lnTo>
                  <a:lnTo>
                    <a:pt x="275" y="35"/>
                  </a:lnTo>
                  <a:lnTo>
                    <a:pt x="267" y="44"/>
                  </a:lnTo>
                  <a:lnTo>
                    <a:pt x="9" y="44"/>
                  </a:lnTo>
                  <a:lnTo>
                    <a:pt x="0" y="35"/>
                  </a:lnTo>
                  <a:lnTo>
                    <a:pt x="0" y="0"/>
                  </a:lnTo>
                  <a:lnTo>
                    <a:pt x="13" y="0"/>
                  </a:lnTo>
                  <a:close/>
                </a:path>
              </a:pathLst>
            </a:custGeom>
            <a:solidFill>
              <a:srgbClr val="000000"/>
            </a:solidFill>
            <a:ln w="9525">
              <a:noFill/>
              <a:round/>
              <a:headEnd/>
              <a:tailEnd/>
            </a:ln>
          </p:spPr>
          <p:txBody>
            <a:bodyPr/>
            <a:lstStyle/>
            <a:p>
              <a:endParaRPr lang="en-US" dirty="0"/>
            </a:p>
          </p:txBody>
        </p:sp>
        <p:sp>
          <p:nvSpPr>
            <p:cNvPr id="6193" name="Freeform 497"/>
            <p:cNvSpPr>
              <a:spLocks noChangeAspect="1"/>
            </p:cNvSpPr>
            <p:nvPr/>
          </p:nvSpPr>
          <p:spPr bwMode="auto">
            <a:xfrm>
              <a:off x="3022" y="2682"/>
              <a:ext cx="87" cy="42"/>
            </a:xfrm>
            <a:custGeom>
              <a:avLst/>
              <a:gdLst>
                <a:gd name="T0" fmla="*/ 8 w 108"/>
                <a:gd name="T1" fmla="*/ 0 h 53"/>
                <a:gd name="T2" fmla="*/ 8 w 108"/>
                <a:gd name="T3" fmla="*/ 25 h 53"/>
                <a:gd name="T4" fmla="*/ 70 w 108"/>
                <a:gd name="T5" fmla="*/ 25 h 53"/>
                <a:gd name="T6" fmla="*/ 70 w 108"/>
                <a:gd name="T7" fmla="*/ 33 h 53"/>
                <a:gd name="T8" fmla="*/ 6 w 108"/>
                <a:gd name="T9" fmla="*/ 33 h 53"/>
                <a:gd name="T10" fmla="*/ 0 w 108"/>
                <a:gd name="T11" fmla="*/ 29 h 53"/>
                <a:gd name="T12" fmla="*/ 0 w 108"/>
                <a:gd name="T13" fmla="*/ 0 h 53"/>
                <a:gd name="T14" fmla="*/ 8 w 108"/>
                <a:gd name="T15" fmla="*/ 0 h 53"/>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53"/>
                <a:gd name="T26" fmla="*/ 108 w 108"/>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53">
                  <a:moveTo>
                    <a:pt x="13" y="0"/>
                  </a:moveTo>
                  <a:lnTo>
                    <a:pt x="13" y="40"/>
                  </a:lnTo>
                  <a:lnTo>
                    <a:pt x="108" y="40"/>
                  </a:lnTo>
                  <a:lnTo>
                    <a:pt x="108" y="53"/>
                  </a:lnTo>
                  <a:lnTo>
                    <a:pt x="9" y="53"/>
                  </a:lnTo>
                  <a:lnTo>
                    <a:pt x="0" y="45"/>
                  </a:lnTo>
                  <a:lnTo>
                    <a:pt x="0" y="0"/>
                  </a:lnTo>
                  <a:lnTo>
                    <a:pt x="13" y="0"/>
                  </a:lnTo>
                  <a:close/>
                </a:path>
              </a:pathLst>
            </a:custGeom>
            <a:solidFill>
              <a:srgbClr val="000000"/>
            </a:solidFill>
            <a:ln w="9525">
              <a:noFill/>
              <a:round/>
              <a:headEnd/>
              <a:tailEnd/>
            </a:ln>
          </p:spPr>
          <p:txBody>
            <a:bodyPr/>
            <a:lstStyle/>
            <a:p>
              <a:endParaRPr lang="en-US" dirty="0"/>
            </a:p>
          </p:txBody>
        </p:sp>
        <p:sp>
          <p:nvSpPr>
            <p:cNvPr id="6194" name="Freeform 498"/>
            <p:cNvSpPr>
              <a:spLocks noChangeAspect="1"/>
            </p:cNvSpPr>
            <p:nvPr/>
          </p:nvSpPr>
          <p:spPr bwMode="auto">
            <a:xfrm>
              <a:off x="3106" y="2721"/>
              <a:ext cx="210" cy="25"/>
            </a:xfrm>
            <a:custGeom>
              <a:avLst/>
              <a:gdLst>
                <a:gd name="T0" fmla="*/ 0 w 262"/>
                <a:gd name="T1" fmla="*/ 20 h 31"/>
                <a:gd name="T2" fmla="*/ 0 w 262"/>
                <a:gd name="T3" fmla="*/ 2 h 31"/>
                <a:gd name="T4" fmla="*/ 2 w 262"/>
                <a:gd name="T5" fmla="*/ 0 h 31"/>
                <a:gd name="T6" fmla="*/ 168 w 262"/>
                <a:gd name="T7" fmla="*/ 0 h 31"/>
                <a:gd name="T8" fmla="*/ 168 w 262"/>
                <a:gd name="T9" fmla="*/ 8 h 31"/>
                <a:gd name="T10" fmla="*/ 8 w 262"/>
                <a:gd name="T11" fmla="*/ 8 h 31"/>
                <a:gd name="T12" fmla="*/ 8 w 262"/>
                <a:gd name="T13" fmla="*/ 20 h 31"/>
                <a:gd name="T14" fmla="*/ 0 w 262"/>
                <a:gd name="T15" fmla="*/ 20 h 31"/>
                <a:gd name="T16" fmla="*/ 0 60000 65536"/>
                <a:gd name="T17" fmla="*/ 0 60000 65536"/>
                <a:gd name="T18" fmla="*/ 0 60000 65536"/>
                <a:gd name="T19" fmla="*/ 0 60000 65536"/>
                <a:gd name="T20" fmla="*/ 0 60000 65536"/>
                <a:gd name="T21" fmla="*/ 0 60000 65536"/>
                <a:gd name="T22" fmla="*/ 0 60000 65536"/>
                <a:gd name="T23" fmla="*/ 0 60000 65536"/>
                <a:gd name="T24" fmla="*/ 0 w 262"/>
                <a:gd name="T25" fmla="*/ 0 h 31"/>
                <a:gd name="T26" fmla="*/ 262 w 262"/>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2" h="31">
                  <a:moveTo>
                    <a:pt x="0" y="31"/>
                  </a:moveTo>
                  <a:lnTo>
                    <a:pt x="0" y="4"/>
                  </a:lnTo>
                  <a:lnTo>
                    <a:pt x="4" y="0"/>
                  </a:lnTo>
                  <a:lnTo>
                    <a:pt x="262" y="0"/>
                  </a:lnTo>
                  <a:lnTo>
                    <a:pt x="262" y="13"/>
                  </a:lnTo>
                  <a:lnTo>
                    <a:pt x="12" y="13"/>
                  </a:lnTo>
                  <a:lnTo>
                    <a:pt x="12" y="31"/>
                  </a:lnTo>
                  <a:lnTo>
                    <a:pt x="0" y="31"/>
                  </a:lnTo>
                  <a:close/>
                </a:path>
              </a:pathLst>
            </a:custGeom>
            <a:solidFill>
              <a:srgbClr val="000000"/>
            </a:solidFill>
            <a:ln w="9525">
              <a:noFill/>
              <a:round/>
              <a:headEnd/>
              <a:tailEnd/>
            </a:ln>
          </p:spPr>
          <p:txBody>
            <a:bodyPr/>
            <a:lstStyle/>
            <a:p>
              <a:endParaRPr lang="en-US" dirty="0"/>
            </a:p>
          </p:txBody>
        </p:sp>
        <p:sp>
          <p:nvSpPr>
            <p:cNvPr id="6195" name="Freeform 499"/>
            <p:cNvSpPr>
              <a:spLocks noChangeAspect="1"/>
            </p:cNvSpPr>
            <p:nvPr/>
          </p:nvSpPr>
          <p:spPr bwMode="auto">
            <a:xfrm>
              <a:off x="3586" y="2703"/>
              <a:ext cx="194" cy="28"/>
            </a:xfrm>
            <a:custGeom>
              <a:avLst/>
              <a:gdLst>
                <a:gd name="T0" fmla="*/ 0 w 241"/>
                <a:gd name="T1" fmla="*/ 14 h 35"/>
                <a:gd name="T2" fmla="*/ 148 w 241"/>
                <a:gd name="T3" fmla="*/ 14 h 35"/>
                <a:gd name="T4" fmla="*/ 148 w 241"/>
                <a:gd name="T5" fmla="*/ 0 h 35"/>
                <a:gd name="T6" fmla="*/ 156 w 241"/>
                <a:gd name="T7" fmla="*/ 0 h 35"/>
                <a:gd name="T8" fmla="*/ 156 w 241"/>
                <a:gd name="T9" fmla="*/ 17 h 35"/>
                <a:gd name="T10" fmla="*/ 151 w 241"/>
                <a:gd name="T11" fmla="*/ 22 h 35"/>
                <a:gd name="T12" fmla="*/ 0 w 241"/>
                <a:gd name="T13" fmla="*/ 22 h 35"/>
                <a:gd name="T14" fmla="*/ 0 w 241"/>
                <a:gd name="T15" fmla="*/ 14 h 35"/>
                <a:gd name="T16" fmla="*/ 0 60000 65536"/>
                <a:gd name="T17" fmla="*/ 0 60000 65536"/>
                <a:gd name="T18" fmla="*/ 0 60000 65536"/>
                <a:gd name="T19" fmla="*/ 0 60000 65536"/>
                <a:gd name="T20" fmla="*/ 0 60000 65536"/>
                <a:gd name="T21" fmla="*/ 0 60000 65536"/>
                <a:gd name="T22" fmla="*/ 0 60000 65536"/>
                <a:gd name="T23" fmla="*/ 0 60000 65536"/>
                <a:gd name="T24" fmla="*/ 0 w 241"/>
                <a:gd name="T25" fmla="*/ 0 h 35"/>
                <a:gd name="T26" fmla="*/ 241 w 241"/>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1" h="35">
                  <a:moveTo>
                    <a:pt x="0" y="22"/>
                  </a:moveTo>
                  <a:lnTo>
                    <a:pt x="228" y="22"/>
                  </a:lnTo>
                  <a:lnTo>
                    <a:pt x="228" y="0"/>
                  </a:lnTo>
                  <a:lnTo>
                    <a:pt x="241" y="0"/>
                  </a:lnTo>
                  <a:lnTo>
                    <a:pt x="241" y="26"/>
                  </a:lnTo>
                  <a:lnTo>
                    <a:pt x="233" y="35"/>
                  </a:lnTo>
                  <a:lnTo>
                    <a:pt x="0" y="35"/>
                  </a:lnTo>
                  <a:lnTo>
                    <a:pt x="0" y="22"/>
                  </a:lnTo>
                  <a:close/>
                </a:path>
              </a:pathLst>
            </a:custGeom>
            <a:solidFill>
              <a:srgbClr val="000000"/>
            </a:solidFill>
            <a:ln w="9525">
              <a:noFill/>
              <a:round/>
              <a:headEnd/>
              <a:tailEnd/>
            </a:ln>
          </p:spPr>
          <p:txBody>
            <a:bodyPr/>
            <a:lstStyle/>
            <a:p>
              <a:endParaRPr lang="en-US" dirty="0"/>
            </a:p>
          </p:txBody>
        </p:sp>
        <p:sp>
          <p:nvSpPr>
            <p:cNvPr id="6196" name="Freeform 500"/>
            <p:cNvSpPr>
              <a:spLocks noChangeAspect="1"/>
            </p:cNvSpPr>
            <p:nvPr/>
          </p:nvSpPr>
          <p:spPr bwMode="auto">
            <a:xfrm>
              <a:off x="3678" y="2671"/>
              <a:ext cx="167" cy="25"/>
            </a:xfrm>
            <a:custGeom>
              <a:avLst/>
              <a:gdLst>
                <a:gd name="T0" fmla="*/ 0 w 207"/>
                <a:gd name="T1" fmla="*/ 20 h 31"/>
                <a:gd name="T2" fmla="*/ 0 w 207"/>
                <a:gd name="T3" fmla="*/ 2 h 31"/>
                <a:gd name="T4" fmla="*/ 3 w 207"/>
                <a:gd name="T5" fmla="*/ 0 h 31"/>
                <a:gd name="T6" fmla="*/ 135 w 207"/>
                <a:gd name="T7" fmla="*/ 0 h 31"/>
                <a:gd name="T8" fmla="*/ 135 w 207"/>
                <a:gd name="T9" fmla="*/ 8 h 31"/>
                <a:gd name="T10" fmla="*/ 8 w 207"/>
                <a:gd name="T11" fmla="*/ 8 h 31"/>
                <a:gd name="T12" fmla="*/ 8 w 207"/>
                <a:gd name="T13" fmla="*/ 20 h 31"/>
                <a:gd name="T14" fmla="*/ 0 w 207"/>
                <a:gd name="T15" fmla="*/ 20 h 31"/>
                <a:gd name="T16" fmla="*/ 0 60000 65536"/>
                <a:gd name="T17" fmla="*/ 0 60000 65536"/>
                <a:gd name="T18" fmla="*/ 0 60000 65536"/>
                <a:gd name="T19" fmla="*/ 0 60000 65536"/>
                <a:gd name="T20" fmla="*/ 0 60000 65536"/>
                <a:gd name="T21" fmla="*/ 0 60000 65536"/>
                <a:gd name="T22" fmla="*/ 0 60000 65536"/>
                <a:gd name="T23" fmla="*/ 0 60000 65536"/>
                <a:gd name="T24" fmla="*/ 0 w 207"/>
                <a:gd name="T25" fmla="*/ 0 h 31"/>
                <a:gd name="T26" fmla="*/ 207 w 207"/>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7" h="31">
                  <a:moveTo>
                    <a:pt x="0" y="31"/>
                  </a:moveTo>
                  <a:lnTo>
                    <a:pt x="0" y="4"/>
                  </a:lnTo>
                  <a:lnTo>
                    <a:pt x="5" y="0"/>
                  </a:lnTo>
                  <a:lnTo>
                    <a:pt x="207" y="0"/>
                  </a:lnTo>
                  <a:lnTo>
                    <a:pt x="207" y="13"/>
                  </a:lnTo>
                  <a:lnTo>
                    <a:pt x="13" y="13"/>
                  </a:lnTo>
                  <a:lnTo>
                    <a:pt x="13" y="31"/>
                  </a:lnTo>
                  <a:lnTo>
                    <a:pt x="0" y="31"/>
                  </a:lnTo>
                  <a:close/>
                </a:path>
              </a:pathLst>
            </a:custGeom>
            <a:solidFill>
              <a:srgbClr val="000000"/>
            </a:solidFill>
            <a:ln w="9525">
              <a:noFill/>
              <a:round/>
              <a:headEnd/>
              <a:tailEnd/>
            </a:ln>
          </p:spPr>
          <p:txBody>
            <a:bodyPr/>
            <a:lstStyle/>
            <a:p>
              <a:endParaRPr lang="en-US" dirty="0"/>
            </a:p>
          </p:txBody>
        </p:sp>
        <p:sp>
          <p:nvSpPr>
            <p:cNvPr id="6197" name="Freeform 501"/>
            <p:cNvSpPr>
              <a:spLocks noChangeAspect="1"/>
            </p:cNvSpPr>
            <p:nvPr/>
          </p:nvSpPr>
          <p:spPr bwMode="auto">
            <a:xfrm>
              <a:off x="3140" y="1902"/>
              <a:ext cx="173" cy="121"/>
            </a:xfrm>
            <a:custGeom>
              <a:avLst/>
              <a:gdLst>
                <a:gd name="T0" fmla="*/ 0 w 215"/>
                <a:gd name="T1" fmla="*/ 91 h 151"/>
                <a:gd name="T2" fmla="*/ 134 w 215"/>
                <a:gd name="T3" fmla="*/ 0 h 151"/>
                <a:gd name="T4" fmla="*/ 139 w 215"/>
                <a:gd name="T5" fmla="*/ 6 h 151"/>
                <a:gd name="T6" fmla="*/ 5 w 215"/>
                <a:gd name="T7" fmla="*/ 97 h 151"/>
                <a:gd name="T8" fmla="*/ 0 w 215"/>
                <a:gd name="T9" fmla="*/ 91 h 151"/>
                <a:gd name="T10" fmla="*/ 0 60000 65536"/>
                <a:gd name="T11" fmla="*/ 0 60000 65536"/>
                <a:gd name="T12" fmla="*/ 0 60000 65536"/>
                <a:gd name="T13" fmla="*/ 0 60000 65536"/>
                <a:gd name="T14" fmla="*/ 0 60000 65536"/>
                <a:gd name="T15" fmla="*/ 0 w 215"/>
                <a:gd name="T16" fmla="*/ 0 h 151"/>
                <a:gd name="T17" fmla="*/ 215 w 215"/>
                <a:gd name="T18" fmla="*/ 151 h 151"/>
              </a:gdLst>
              <a:ahLst/>
              <a:cxnLst>
                <a:cxn ang="T10">
                  <a:pos x="T0" y="T1"/>
                </a:cxn>
                <a:cxn ang="T11">
                  <a:pos x="T2" y="T3"/>
                </a:cxn>
                <a:cxn ang="T12">
                  <a:pos x="T4" y="T5"/>
                </a:cxn>
                <a:cxn ang="T13">
                  <a:pos x="T6" y="T7"/>
                </a:cxn>
                <a:cxn ang="T14">
                  <a:pos x="T8" y="T9"/>
                </a:cxn>
              </a:cxnLst>
              <a:rect l="T15" t="T16" r="T17" b="T18"/>
              <a:pathLst>
                <a:path w="215" h="151">
                  <a:moveTo>
                    <a:pt x="0" y="142"/>
                  </a:moveTo>
                  <a:lnTo>
                    <a:pt x="206" y="0"/>
                  </a:lnTo>
                  <a:lnTo>
                    <a:pt x="215" y="9"/>
                  </a:lnTo>
                  <a:lnTo>
                    <a:pt x="8" y="151"/>
                  </a:lnTo>
                  <a:lnTo>
                    <a:pt x="0" y="142"/>
                  </a:lnTo>
                  <a:close/>
                </a:path>
              </a:pathLst>
            </a:custGeom>
            <a:solidFill>
              <a:srgbClr val="000000"/>
            </a:solidFill>
            <a:ln w="9525">
              <a:noFill/>
              <a:round/>
              <a:headEnd/>
              <a:tailEnd/>
            </a:ln>
          </p:spPr>
          <p:txBody>
            <a:bodyPr/>
            <a:lstStyle/>
            <a:p>
              <a:endParaRPr lang="en-US" dirty="0"/>
            </a:p>
          </p:txBody>
        </p:sp>
        <p:sp>
          <p:nvSpPr>
            <p:cNvPr id="6198" name="Freeform 502"/>
            <p:cNvSpPr>
              <a:spLocks noChangeAspect="1"/>
            </p:cNvSpPr>
            <p:nvPr/>
          </p:nvSpPr>
          <p:spPr bwMode="auto">
            <a:xfrm>
              <a:off x="3188" y="1859"/>
              <a:ext cx="132" cy="75"/>
            </a:xfrm>
            <a:custGeom>
              <a:avLst/>
              <a:gdLst>
                <a:gd name="T0" fmla="*/ 0 w 163"/>
                <a:gd name="T1" fmla="*/ 52 h 93"/>
                <a:gd name="T2" fmla="*/ 79 w 163"/>
                <a:gd name="T3" fmla="*/ 0 h 93"/>
                <a:gd name="T4" fmla="*/ 84 w 163"/>
                <a:gd name="T5" fmla="*/ 0 h 93"/>
                <a:gd name="T6" fmla="*/ 107 w 163"/>
                <a:gd name="T7" fmla="*/ 35 h 93"/>
                <a:gd name="T8" fmla="*/ 102 w 163"/>
                <a:gd name="T9" fmla="*/ 40 h 93"/>
                <a:gd name="T10" fmla="*/ 81 w 163"/>
                <a:gd name="T11" fmla="*/ 11 h 93"/>
                <a:gd name="T12" fmla="*/ 5 w 163"/>
                <a:gd name="T13" fmla="*/ 60 h 93"/>
                <a:gd name="T14" fmla="*/ 0 w 163"/>
                <a:gd name="T15" fmla="*/ 52 h 93"/>
                <a:gd name="T16" fmla="*/ 0 60000 65536"/>
                <a:gd name="T17" fmla="*/ 0 60000 65536"/>
                <a:gd name="T18" fmla="*/ 0 60000 65536"/>
                <a:gd name="T19" fmla="*/ 0 60000 65536"/>
                <a:gd name="T20" fmla="*/ 0 60000 65536"/>
                <a:gd name="T21" fmla="*/ 0 60000 65536"/>
                <a:gd name="T22" fmla="*/ 0 60000 65536"/>
                <a:gd name="T23" fmla="*/ 0 60000 65536"/>
                <a:gd name="T24" fmla="*/ 0 w 163"/>
                <a:gd name="T25" fmla="*/ 0 h 93"/>
                <a:gd name="T26" fmla="*/ 163 w 163"/>
                <a:gd name="T27" fmla="*/ 93 h 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3" h="93">
                  <a:moveTo>
                    <a:pt x="0" y="80"/>
                  </a:moveTo>
                  <a:lnTo>
                    <a:pt x="120" y="0"/>
                  </a:lnTo>
                  <a:lnTo>
                    <a:pt x="129" y="0"/>
                  </a:lnTo>
                  <a:lnTo>
                    <a:pt x="163" y="53"/>
                  </a:lnTo>
                  <a:lnTo>
                    <a:pt x="155" y="62"/>
                  </a:lnTo>
                  <a:lnTo>
                    <a:pt x="124" y="17"/>
                  </a:lnTo>
                  <a:lnTo>
                    <a:pt x="8" y="93"/>
                  </a:lnTo>
                  <a:lnTo>
                    <a:pt x="0" y="80"/>
                  </a:lnTo>
                  <a:close/>
                </a:path>
              </a:pathLst>
            </a:custGeom>
            <a:solidFill>
              <a:srgbClr val="000000"/>
            </a:solidFill>
            <a:ln w="9525">
              <a:noFill/>
              <a:round/>
              <a:headEnd/>
              <a:tailEnd/>
            </a:ln>
          </p:spPr>
          <p:txBody>
            <a:bodyPr/>
            <a:lstStyle/>
            <a:p>
              <a:endParaRPr lang="en-US" dirty="0"/>
            </a:p>
          </p:txBody>
        </p:sp>
        <p:sp>
          <p:nvSpPr>
            <p:cNvPr id="6199" name="Freeform 503"/>
            <p:cNvSpPr>
              <a:spLocks noChangeAspect="1"/>
            </p:cNvSpPr>
            <p:nvPr/>
          </p:nvSpPr>
          <p:spPr bwMode="auto">
            <a:xfrm>
              <a:off x="3184" y="1794"/>
              <a:ext cx="70" cy="83"/>
            </a:xfrm>
            <a:custGeom>
              <a:avLst/>
              <a:gdLst>
                <a:gd name="T0" fmla="*/ 0 w 86"/>
                <a:gd name="T1" fmla="*/ 59 h 102"/>
                <a:gd name="T2" fmla="*/ 49 w 86"/>
                <a:gd name="T3" fmla="*/ 35 h 102"/>
                <a:gd name="T4" fmla="*/ 49 w 86"/>
                <a:gd name="T5" fmla="*/ 9 h 102"/>
                <a:gd name="T6" fmla="*/ 17 w 86"/>
                <a:gd name="T7" fmla="*/ 9 h 102"/>
                <a:gd name="T8" fmla="*/ 17 w 86"/>
                <a:gd name="T9" fmla="*/ 0 h 102"/>
                <a:gd name="T10" fmla="*/ 51 w 86"/>
                <a:gd name="T11" fmla="*/ 0 h 102"/>
                <a:gd name="T12" fmla="*/ 57 w 86"/>
                <a:gd name="T13" fmla="*/ 6 h 102"/>
                <a:gd name="T14" fmla="*/ 57 w 86"/>
                <a:gd name="T15" fmla="*/ 37 h 102"/>
                <a:gd name="T16" fmla="*/ 51 w 86"/>
                <a:gd name="T17" fmla="*/ 44 h 102"/>
                <a:gd name="T18" fmla="*/ 0 w 86"/>
                <a:gd name="T19" fmla="*/ 68 h 102"/>
                <a:gd name="T20" fmla="*/ 0 w 86"/>
                <a:gd name="T21" fmla="*/ 59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
                <a:gd name="T34" fmla="*/ 0 h 102"/>
                <a:gd name="T35" fmla="*/ 86 w 86"/>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 h="102">
                  <a:moveTo>
                    <a:pt x="0" y="89"/>
                  </a:moveTo>
                  <a:lnTo>
                    <a:pt x="74" y="53"/>
                  </a:lnTo>
                  <a:lnTo>
                    <a:pt x="74" y="13"/>
                  </a:lnTo>
                  <a:lnTo>
                    <a:pt x="26" y="13"/>
                  </a:lnTo>
                  <a:lnTo>
                    <a:pt x="26" y="0"/>
                  </a:lnTo>
                  <a:lnTo>
                    <a:pt x="78" y="0"/>
                  </a:lnTo>
                  <a:lnTo>
                    <a:pt x="86" y="8"/>
                  </a:lnTo>
                  <a:lnTo>
                    <a:pt x="86" y="57"/>
                  </a:lnTo>
                  <a:lnTo>
                    <a:pt x="78" y="66"/>
                  </a:lnTo>
                  <a:lnTo>
                    <a:pt x="0" y="102"/>
                  </a:lnTo>
                  <a:lnTo>
                    <a:pt x="0" y="89"/>
                  </a:lnTo>
                  <a:close/>
                </a:path>
              </a:pathLst>
            </a:custGeom>
            <a:solidFill>
              <a:srgbClr val="000000"/>
            </a:solidFill>
            <a:ln w="9525">
              <a:noFill/>
              <a:round/>
              <a:headEnd/>
              <a:tailEnd/>
            </a:ln>
          </p:spPr>
          <p:txBody>
            <a:bodyPr/>
            <a:lstStyle/>
            <a:p>
              <a:endParaRPr lang="en-US" dirty="0"/>
            </a:p>
          </p:txBody>
        </p:sp>
        <p:sp>
          <p:nvSpPr>
            <p:cNvPr id="6200" name="Rectangle 504"/>
            <p:cNvSpPr>
              <a:spLocks noChangeAspect="1" noChangeArrowheads="1"/>
            </p:cNvSpPr>
            <p:nvPr/>
          </p:nvSpPr>
          <p:spPr bwMode="auto">
            <a:xfrm>
              <a:off x="3309" y="1880"/>
              <a:ext cx="107" cy="12"/>
            </a:xfrm>
            <a:prstGeom prst="rect">
              <a:avLst/>
            </a:prstGeom>
            <a:solidFill>
              <a:srgbClr val="000000"/>
            </a:solidFill>
            <a:ln w="9525">
              <a:noFill/>
              <a:miter lim="800000"/>
              <a:headEnd/>
              <a:tailEnd/>
            </a:ln>
          </p:spPr>
          <p:txBody>
            <a:bodyPr/>
            <a:lstStyle/>
            <a:p>
              <a:endParaRPr lang="en-US" dirty="0"/>
            </a:p>
          </p:txBody>
        </p:sp>
        <p:sp>
          <p:nvSpPr>
            <p:cNvPr id="6201" name="Rectangle 505"/>
            <p:cNvSpPr>
              <a:spLocks noChangeAspect="1" noChangeArrowheads="1"/>
            </p:cNvSpPr>
            <p:nvPr/>
          </p:nvSpPr>
          <p:spPr bwMode="auto">
            <a:xfrm>
              <a:off x="3327" y="1916"/>
              <a:ext cx="117" cy="11"/>
            </a:xfrm>
            <a:prstGeom prst="rect">
              <a:avLst/>
            </a:prstGeom>
            <a:solidFill>
              <a:srgbClr val="000000"/>
            </a:solidFill>
            <a:ln w="9525">
              <a:noFill/>
              <a:miter lim="800000"/>
              <a:headEnd/>
              <a:tailEnd/>
            </a:ln>
          </p:spPr>
          <p:txBody>
            <a:bodyPr/>
            <a:lstStyle/>
            <a:p>
              <a:endParaRPr lang="en-US" dirty="0"/>
            </a:p>
          </p:txBody>
        </p:sp>
        <p:sp>
          <p:nvSpPr>
            <p:cNvPr id="6202" name="Freeform 506"/>
            <p:cNvSpPr>
              <a:spLocks noChangeAspect="1"/>
            </p:cNvSpPr>
            <p:nvPr/>
          </p:nvSpPr>
          <p:spPr bwMode="auto">
            <a:xfrm>
              <a:off x="3303" y="1902"/>
              <a:ext cx="259" cy="61"/>
            </a:xfrm>
            <a:custGeom>
              <a:avLst/>
              <a:gdLst>
                <a:gd name="T0" fmla="*/ 0 w 322"/>
                <a:gd name="T1" fmla="*/ 40 h 76"/>
                <a:gd name="T2" fmla="*/ 161 w 322"/>
                <a:gd name="T3" fmla="*/ 40 h 76"/>
                <a:gd name="T4" fmla="*/ 203 w 322"/>
                <a:gd name="T5" fmla="*/ 0 h 76"/>
                <a:gd name="T6" fmla="*/ 208 w 322"/>
                <a:gd name="T7" fmla="*/ 6 h 76"/>
                <a:gd name="T8" fmla="*/ 167 w 322"/>
                <a:gd name="T9" fmla="*/ 46 h 76"/>
                <a:gd name="T10" fmla="*/ 163 w 322"/>
                <a:gd name="T11" fmla="*/ 49 h 76"/>
                <a:gd name="T12" fmla="*/ 0 w 322"/>
                <a:gd name="T13" fmla="*/ 49 h 76"/>
                <a:gd name="T14" fmla="*/ 0 w 322"/>
                <a:gd name="T15" fmla="*/ 40 h 76"/>
                <a:gd name="T16" fmla="*/ 0 60000 65536"/>
                <a:gd name="T17" fmla="*/ 0 60000 65536"/>
                <a:gd name="T18" fmla="*/ 0 60000 65536"/>
                <a:gd name="T19" fmla="*/ 0 60000 65536"/>
                <a:gd name="T20" fmla="*/ 0 60000 65536"/>
                <a:gd name="T21" fmla="*/ 0 60000 65536"/>
                <a:gd name="T22" fmla="*/ 0 60000 65536"/>
                <a:gd name="T23" fmla="*/ 0 60000 65536"/>
                <a:gd name="T24" fmla="*/ 0 w 322"/>
                <a:gd name="T25" fmla="*/ 0 h 76"/>
                <a:gd name="T26" fmla="*/ 322 w 322"/>
                <a:gd name="T27" fmla="*/ 76 h 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2" h="76">
                  <a:moveTo>
                    <a:pt x="0" y="62"/>
                  </a:moveTo>
                  <a:lnTo>
                    <a:pt x="249" y="62"/>
                  </a:lnTo>
                  <a:lnTo>
                    <a:pt x="314" y="0"/>
                  </a:lnTo>
                  <a:lnTo>
                    <a:pt x="322" y="9"/>
                  </a:lnTo>
                  <a:lnTo>
                    <a:pt x="258" y="71"/>
                  </a:lnTo>
                  <a:lnTo>
                    <a:pt x="253" y="76"/>
                  </a:lnTo>
                  <a:lnTo>
                    <a:pt x="0" y="76"/>
                  </a:lnTo>
                  <a:lnTo>
                    <a:pt x="0" y="62"/>
                  </a:lnTo>
                  <a:close/>
                </a:path>
              </a:pathLst>
            </a:custGeom>
            <a:solidFill>
              <a:srgbClr val="000000"/>
            </a:solidFill>
            <a:ln w="9525">
              <a:noFill/>
              <a:round/>
              <a:headEnd/>
              <a:tailEnd/>
            </a:ln>
          </p:spPr>
          <p:txBody>
            <a:bodyPr/>
            <a:lstStyle/>
            <a:p>
              <a:endParaRPr lang="en-US" dirty="0"/>
            </a:p>
          </p:txBody>
        </p:sp>
        <p:sp>
          <p:nvSpPr>
            <p:cNvPr id="6203" name="Freeform 507"/>
            <p:cNvSpPr>
              <a:spLocks noChangeAspect="1"/>
            </p:cNvSpPr>
            <p:nvPr/>
          </p:nvSpPr>
          <p:spPr bwMode="auto">
            <a:xfrm>
              <a:off x="3476" y="1852"/>
              <a:ext cx="162" cy="114"/>
            </a:xfrm>
            <a:custGeom>
              <a:avLst/>
              <a:gdLst>
                <a:gd name="T0" fmla="*/ 5 w 202"/>
                <a:gd name="T1" fmla="*/ 0 h 142"/>
                <a:gd name="T2" fmla="*/ 130 w 202"/>
                <a:gd name="T3" fmla="*/ 86 h 142"/>
                <a:gd name="T4" fmla="*/ 124 w 202"/>
                <a:gd name="T5" fmla="*/ 92 h 142"/>
                <a:gd name="T6" fmla="*/ 0 w 202"/>
                <a:gd name="T7" fmla="*/ 6 h 142"/>
                <a:gd name="T8" fmla="*/ 5 w 202"/>
                <a:gd name="T9" fmla="*/ 0 h 142"/>
                <a:gd name="T10" fmla="*/ 0 60000 65536"/>
                <a:gd name="T11" fmla="*/ 0 60000 65536"/>
                <a:gd name="T12" fmla="*/ 0 60000 65536"/>
                <a:gd name="T13" fmla="*/ 0 60000 65536"/>
                <a:gd name="T14" fmla="*/ 0 60000 65536"/>
                <a:gd name="T15" fmla="*/ 0 w 202"/>
                <a:gd name="T16" fmla="*/ 0 h 142"/>
                <a:gd name="T17" fmla="*/ 202 w 202"/>
                <a:gd name="T18" fmla="*/ 142 h 142"/>
              </a:gdLst>
              <a:ahLst/>
              <a:cxnLst>
                <a:cxn ang="T10">
                  <a:pos x="T0" y="T1"/>
                </a:cxn>
                <a:cxn ang="T11">
                  <a:pos x="T2" y="T3"/>
                </a:cxn>
                <a:cxn ang="T12">
                  <a:pos x="T4" y="T5"/>
                </a:cxn>
                <a:cxn ang="T13">
                  <a:pos x="T6" y="T7"/>
                </a:cxn>
                <a:cxn ang="T14">
                  <a:pos x="T8" y="T9"/>
                </a:cxn>
              </a:cxnLst>
              <a:rect l="T15" t="T16" r="T17" b="T18"/>
              <a:pathLst>
                <a:path w="202" h="142">
                  <a:moveTo>
                    <a:pt x="8" y="0"/>
                  </a:moveTo>
                  <a:lnTo>
                    <a:pt x="202" y="133"/>
                  </a:lnTo>
                  <a:lnTo>
                    <a:pt x="193" y="142"/>
                  </a:lnTo>
                  <a:lnTo>
                    <a:pt x="0" y="9"/>
                  </a:lnTo>
                  <a:lnTo>
                    <a:pt x="8" y="0"/>
                  </a:lnTo>
                  <a:close/>
                </a:path>
              </a:pathLst>
            </a:custGeom>
            <a:solidFill>
              <a:srgbClr val="000000"/>
            </a:solidFill>
            <a:ln w="9525">
              <a:noFill/>
              <a:round/>
              <a:headEnd/>
              <a:tailEnd/>
            </a:ln>
          </p:spPr>
          <p:txBody>
            <a:bodyPr/>
            <a:lstStyle/>
            <a:p>
              <a:endParaRPr lang="en-US" dirty="0"/>
            </a:p>
          </p:txBody>
        </p:sp>
        <p:sp>
          <p:nvSpPr>
            <p:cNvPr id="6204" name="Freeform 508"/>
            <p:cNvSpPr>
              <a:spLocks noChangeAspect="1"/>
            </p:cNvSpPr>
            <p:nvPr/>
          </p:nvSpPr>
          <p:spPr bwMode="auto">
            <a:xfrm>
              <a:off x="3479" y="1790"/>
              <a:ext cx="175" cy="65"/>
            </a:xfrm>
            <a:custGeom>
              <a:avLst/>
              <a:gdLst>
                <a:gd name="T0" fmla="*/ 0 w 219"/>
                <a:gd name="T1" fmla="*/ 44 h 80"/>
                <a:gd name="T2" fmla="*/ 140 w 219"/>
                <a:gd name="T3" fmla="*/ 0 h 80"/>
                <a:gd name="T4" fmla="*/ 140 w 219"/>
                <a:gd name="T5" fmla="*/ 9 h 80"/>
                <a:gd name="T6" fmla="*/ 0 w 219"/>
                <a:gd name="T7" fmla="*/ 53 h 80"/>
                <a:gd name="T8" fmla="*/ 0 w 219"/>
                <a:gd name="T9" fmla="*/ 44 h 80"/>
                <a:gd name="T10" fmla="*/ 0 60000 65536"/>
                <a:gd name="T11" fmla="*/ 0 60000 65536"/>
                <a:gd name="T12" fmla="*/ 0 60000 65536"/>
                <a:gd name="T13" fmla="*/ 0 60000 65536"/>
                <a:gd name="T14" fmla="*/ 0 60000 65536"/>
                <a:gd name="T15" fmla="*/ 0 w 219"/>
                <a:gd name="T16" fmla="*/ 0 h 80"/>
                <a:gd name="T17" fmla="*/ 219 w 219"/>
                <a:gd name="T18" fmla="*/ 80 h 80"/>
              </a:gdLst>
              <a:ahLst/>
              <a:cxnLst>
                <a:cxn ang="T10">
                  <a:pos x="T0" y="T1"/>
                </a:cxn>
                <a:cxn ang="T11">
                  <a:pos x="T2" y="T3"/>
                </a:cxn>
                <a:cxn ang="T12">
                  <a:pos x="T4" y="T5"/>
                </a:cxn>
                <a:cxn ang="T13">
                  <a:pos x="T6" y="T7"/>
                </a:cxn>
                <a:cxn ang="T14">
                  <a:pos x="T8" y="T9"/>
                </a:cxn>
              </a:cxnLst>
              <a:rect l="T15" t="T16" r="T17" b="T18"/>
              <a:pathLst>
                <a:path w="219" h="80">
                  <a:moveTo>
                    <a:pt x="0" y="67"/>
                  </a:moveTo>
                  <a:lnTo>
                    <a:pt x="219" y="0"/>
                  </a:lnTo>
                  <a:lnTo>
                    <a:pt x="219" y="13"/>
                  </a:lnTo>
                  <a:lnTo>
                    <a:pt x="0" y="80"/>
                  </a:lnTo>
                  <a:lnTo>
                    <a:pt x="0" y="67"/>
                  </a:lnTo>
                  <a:close/>
                </a:path>
              </a:pathLst>
            </a:custGeom>
            <a:solidFill>
              <a:srgbClr val="000000"/>
            </a:solidFill>
            <a:ln w="9525">
              <a:noFill/>
              <a:round/>
              <a:headEnd/>
              <a:tailEnd/>
            </a:ln>
          </p:spPr>
          <p:txBody>
            <a:bodyPr/>
            <a:lstStyle/>
            <a:p>
              <a:endParaRPr lang="en-US" dirty="0"/>
            </a:p>
          </p:txBody>
        </p:sp>
        <p:sp>
          <p:nvSpPr>
            <p:cNvPr id="6205" name="Freeform 509"/>
            <p:cNvSpPr>
              <a:spLocks noChangeAspect="1"/>
            </p:cNvSpPr>
            <p:nvPr/>
          </p:nvSpPr>
          <p:spPr bwMode="auto">
            <a:xfrm>
              <a:off x="3493" y="1758"/>
              <a:ext cx="155" cy="126"/>
            </a:xfrm>
            <a:custGeom>
              <a:avLst/>
              <a:gdLst>
                <a:gd name="T0" fmla="*/ 8 w 194"/>
                <a:gd name="T1" fmla="*/ 0 h 156"/>
                <a:gd name="T2" fmla="*/ 36 w 194"/>
                <a:gd name="T3" fmla="*/ 56 h 156"/>
                <a:gd name="T4" fmla="*/ 124 w 194"/>
                <a:gd name="T5" fmla="*/ 93 h 156"/>
                <a:gd name="T6" fmla="*/ 124 w 194"/>
                <a:gd name="T7" fmla="*/ 102 h 156"/>
                <a:gd name="T8" fmla="*/ 34 w 194"/>
                <a:gd name="T9" fmla="*/ 64 h 156"/>
                <a:gd name="T10" fmla="*/ 27 w 194"/>
                <a:gd name="T11" fmla="*/ 58 h 156"/>
                <a:gd name="T12" fmla="*/ 0 w 194"/>
                <a:gd name="T13" fmla="*/ 0 h 156"/>
                <a:gd name="T14" fmla="*/ 8 w 194"/>
                <a:gd name="T15" fmla="*/ 0 h 156"/>
                <a:gd name="T16" fmla="*/ 0 60000 65536"/>
                <a:gd name="T17" fmla="*/ 0 60000 65536"/>
                <a:gd name="T18" fmla="*/ 0 60000 65536"/>
                <a:gd name="T19" fmla="*/ 0 60000 65536"/>
                <a:gd name="T20" fmla="*/ 0 60000 65536"/>
                <a:gd name="T21" fmla="*/ 0 60000 65536"/>
                <a:gd name="T22" fmla="*/ 0 60000 65536"/>
                <a:gd name="T23" fmla="*/ 0 60000 65536"/>
                <a:gd name="T24" fmla="*/ 0 w 194"/>
                <a:gd name="T25" fmla="*/ 0 h 156"/>
                <a:gd name="T26" fmla="*/ 194 w 194"/>
                <a:gd name="T27" fmla="*/ 156 h 1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4" h="156">
                  <a:moveTo>
                    <a:pt x="13" y="0"/>
                  </a:moveTo>
                  <a:lnTo>
                    <a:pt x="56" y="85"/>
                  </a:lnTo>
                  <a:lnTo>
                    <a:pt x="194" y="142"/>
                  </a:lnTo>
                  <a:lnTo>
                    <a:pt x="194" y="156"/>
                  </a:lnTo>
                  <a:lnTo>
                    <a:pt x="52" y="98"/>
                  </a:lnTo>
                  <a:lnTo>
                    <a:pt x="43" y="89"/>
                  </a:lnTo>
                  <a:lnTo>
                    <a:pt x="0" y="0"/>
                  </a:lnTo>
                  <a:lnTo>
                    <a:pt x="13" y="0"/>
                  </a:lnTo>
                  <a:close/>
                </a:path>
              </a:pathLst>
            </a:custGeom>
            <a:solidFill>
              <a:srgbClr val="000000"/>
            </a:solidFill>
            <a:ln w="9525">
              <a:noFill/>
              <a:round/>
              <a:headEnd/>
              <a:tailEnd/>
            </a:ln>
          </p:spPr>
          <p:txBody>
            <a:bodyPr/>
            <a:lstStyle/>
            <a:p>
              <a:endParaRPr lang="en-US" dirty="0"/>
            </a:p>
          </p:txBody>
        </p:sp>
        <p:sp>
          <p:nvSpPr>
            <p:cNvPr id="6206" name="Freeform 510"/>
            <p:cNvSpPr>
              <a:spLocks noChangeAspect="1"/>
            </p:cNvSpPr>
            <p:nvPr/>
          </p:nvSpPr>
          <p:spPr bwMode="auto">
            <a:xfrm>
              <a:off x="3569" y="1902"/>
              <a:ext cx="141" cy="46"/>
            </a:xfrm>
            <a:custGeom>
              <a:avLst/>
              <a:gdLst>
                <a:gd name="T0" fmla="*/ 0 w 176"/>
                <a:gd name="T1" fmla="*/ 17 h 58"/>
                <a:gd name="T2" fmla="*/ 27 w 176"/>
                <a:gd name="T3" fmla="*/ 0 h 58"/>
                <a:gd name="T4" fmla="*/ 30 w 176"/>
                <a:gd name="T5" fmla="*/ 0 h 58"/>
                <a:gd name="T6" fmla="*/ 113 w 176"/>
                <a:gd name="T7" fmla="*/ 29 h 58"/>
                <a:gd name="T8" fmla="*/ 113 w 176"/>
                <a:gd name="T9" fmla="*/ 36 h 58"/>
                <a:gd name="T10" fmla="*/ 33 w 176"/>
                <a:gd name="T11" fmla="*/ 8 h 58"/>
                <a:gd name="T12" fmla="*/ 5 w 176"/>
                <a:gd name="T13" fmla="*/ 25 h 58"/>
                <a:gd name="T14" fmla="*/ 0 w 176"/>
                <a:gd name="T15" fmla="*/ 17 h 58"/>
                <a:gd name="T16" fmla="*/ 0 60000 65536"/>
                <a:gd name="T17" fmla="*/ 0 60000 65536"/>
                <a:gd name="T18" fmla="*/ 0 60000 65536"/>
                <a:gd name="T19" fmla="*/ 0 60000 65536"/>
                <a:gd name="T20" fmla="*/ 0 60000 65536"/>
                <a:gd name="T21" fmla="*/ 0 60000 65536"/>
                <a:gd name="T22" fmla="*/ 0 60000 65536"/>
                <a:gd name="T23" fmla="*/ 0 60000 65536"/>
                <a:gd name="T24" fmla="*/ 0 w 176"/>
                <a:gd name="T25" fmla="*/ 0 h 58"/>
                <a:gd name="T26" fmla="*/ 176 w 176"/>
                <a:gd name="T27" fmla="*/ 58 h 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6" h="58">
                  <a:moveTo>
                    <a:pt x="0" y="27"/>
                  </a:moveTo>
                  <a:lnTo>
                    <a:pt x="43" y="0"/>
                  </a:lnTo>
                  <a:lnTo>
                    <a:pt x="47" y="0"/>
                  </a:lnTo>
                  <a:lnTo>
                    <a:pt x="176" y="45"/>
                  </a:lnTo>
                  <a:lnTo>
                    <a:pt x="176" y="58"/>
                  </a:lnTo>
                  <a:lnTo>
                    <a:pt x="51" y="13"/>
                  </a:lnTo>
                  <a:lnTo>
                    <a:pt x="8" y="40"/>
                  </a:lnTo>
                  <a:lnTo>
                    <a:pt x="0" y="27"/>
                  </a:lnTo>
                  <a:close/>
                </a:path>
              </a:pathLst>
            </a:custGeom>
            <a:solidFill>
              <a:srgbClr val="000000"/>
            </a:solidFill>
            <a:ln w="9525">
              <a:noFill/>
              <a:round/>
              <a:headEnd/>
              <a:tailEnd/>
            </a:ln>
          </p:spPr>
          <p:txBody>
            <a:bodyPr/>
            <a:lstStyle/>
            <a:p>
              <a:endParaRPr lang="en-US" dirty="0"/>
            </a:p>
          </p:txBody>
        </p:sp>
        <p:sp>
          <p:nvSpPr>
            <p:cNvPr id="6207" name="Freeform 511"/>
            <p:cNvSpPr>
              <a:spLocks noChangeAspect="1"/>
            </p:cNvSpPr>
            <p:nvPr/>
          </p:nvSpPr>
          <p:spPr bwMode="auto">
            <a:xfrm>
              <a:off x="3569" y="1944"/>
              <a:ext cx="34" cy="29"/>
            </a:xfrm>
            <a:custGeom>
              <a:avLst/>
              <a:gdLst>
                <a:gd name="T0" fmla="*/ 5 w 43"/>
                <a:gd name="T1" fmla="*/ 0 h 36"/>
                <a:gd name="T2" fmla="*/ 27 w 43"/>
                <a:gd name="T3" fmla="*/ 18 h 36"/>
                <a:gd name="T4" fmla="*/ 21 w 43"/>
                <a:gd name="T5" fmla="*/ 23 h 36"/>
                <a:gd name="T6" fmla="*/ 0 w 43"/>
                <a:gd name="T7" fmla="*/ 6 h 36"/>
                <a:gd name="T8" fmla="*/ 5 w 43"/>
                <a:gd name="T9" fmla="*/ 0 h 36"/>
                <a:gd name="T10" fmla="*/ 0 60000 65536"/>
                <a:gd name="T11" fmla="*/ 0 60000 65536"/>
                <a:gd name="T12" fmla="*/ 0 60000 65536"/>
                <a:gd name="T13" fmla="*/ 0 60000 65536"/>
                <a:gd name="T14" fmla="*/ 0 60000 65536"/>
                <a:gd name="T15" fmla="*/ 0 w 43"/>
                <a:gd name="T16" fmla="*/ 0 h 36"/>
                <a:gd name="T17" fmla="*/ 43 w 43"/>
                <a:gd name="T18" fmla="*/ 36 h 36"/>
              </a:gdLst>
              <a:ahLst/>
              <a:cxnLst>
                <a:cxn ang="T10">
                  <a:pos x="T0" y="T1"/>
                </a:cxn>
                <a:cxn ang="T11">
                  <a:pos x="T2" y="T3"/>
                </a:cxn>
                <a:cxn ang="T12">
                  <a:pos x="T4" y="T5"/>
                </a:cxn>
                <a:cxn ang="T13">
                  <a:pos x="T6" y="T7"/>
                </a:cxn>
                <a:cxn ang="T14">
                  <a:pos x="T8" y="T9"/>
                </a:cxn>
              </a:cxnLst>
              <a:rect l="T15" t="T16" r="T17" b="T18"/>
              <a:pathLst>
                <a:path w="43" h="36">
                  <a:moveTo>
                    <a:pt x="8" y="0"/>
                  </a:moveTo>
                  <a:lnTo>
                    <a:pt x="43" y="27"/>
                  </a:lnTo>
                  <a:lnTo>
                    <a:pt x="34" y="36"/>
                  </a:lnTo>
                  <a:lnTo>
                    <a:pt x="0" y="9"/>
                  </a:lnTo>
                  <a:lnTo>
                    <a:pt x="8" y="0"/>
                  </a:lnTo>
                  <a:close/>
                </a:path>
              </a:pathLst>
            </a:custGeom>
            <a:solidFill>
              <a:srgbClr val="000000"/>
            </a:solidFill>
            <a:ln w="9525">
              <a:noFill/>
              <a:round/>
              <a:headEnd/>
              <a:tailEnd/>
            </a:ln>
          </p:spPr>
          <p:txBody>
            <a:bodyPr/>
            <a:lstStyle/>
            <a:p>
              <a:endParaRPr lang="en-US" dirty="0"/>
            </a:p>
          </p:txBody>
        </p:sp>
        <p:sp>
          <p:nvSpPr>
            <p:cNvPr id="6208" name="Freeform 512"/>
            <p:cNvSpPr>
              <a:spLocks noChangeAspect="1"/>
            </p:cNvSpPr>
            <p:nvPr/>
          </p:nvSpPr>
          <p:spPr bwMode="auto">
            <a:xfrm>
              <a:off x="3296" y="1758"/>
              <a:ext cx="65" cy="47"/>
            </a:xfrm>
            <a:custGeom>
              <a:avLst/>
              <a:gdLst>
                <a:gd name="T0" fmla="*/ 52 w 82"/>
                <a:gd name="T1" fmla="*/ 9 h 58"/>
                <a:gd name="T2" fmla="*/ 0 w 82"/>
                <a:gd name="T3" fmla="*/ 38 h 58"/>
                <a:gd name="T4" fmla="*/ 0 w 82"/>
                <a:gd name="T5" fmla="*/ 29 h 58"/>
                <a:gd name="T6" fmla="*/ 52 w 82"/>
                <a:gd name="T7" fmla="*/ 0 h 58"/>
                <a:gd name="T8" fmla="*/ 52 w 82"/>
                <a:gd name="T9" fmla="*/ 9 h 58"/>
                <a:gd name="T10" fmla="*/ 0 60000 65536"/>
                <a:gd name="T11" fmla="*/ 0 60000 65536"/>
                <a:gd name="T12" fmla="*/ 0 60000 65536"/>
                <a:gd name="T13" fmla="*/ 0 60000 65536"/>
                <a:gd name="T14" fmla="*/ 0 60000 65536"/>
                <a:gd name="T15" fmla="*/ 0 w 82"/>
                <a:gd name="T16" fmla="*/ 0 h 58"/>
                <a:gd name="T17" fmla="*/ 82 w 82"/>
                <a:gd name="T18" fmla="*/ 58 h 58"/>
              </a:gdLst>
              <a:ahLst/>
              <a:cxnLst>
                <a:cxn ang="T10">
                  <a:pos x="T0" y="T1"/>
                </a:cxn>
                <a:cxn ang="T11">
                  <a:pos x="T2" y="T3"/>
                </a:cxn>
                <a:cxn ang="T12">
                  <a:pos x="T4" y="T5"/>
                </a:cxn>
                <a:cxn ang="T13">
                  <a:pos x="T6" y="T7"/>
                </a:cxn>
                <a:cxn ang="T14">
                  <a:pos x="T8" y="T9"/>
                </a:cxn>
              </a:cxnLst>
              <a:rect l="T15" t="T16" r="T17" b="T18"/>
              <a:pathLst>
                <a:path w="82" h="58">
                  <a:moveTo>
                    <a:pt x="82" y="13"/>
                  </a:moveTo>
                  <a:lnTo>
                    <a:pt x="0" y="58"/>
                  </a:lnTo>
                  <a:lnTo>
                    <a:pt x="0" y="45"/>
                  </a:lnTo>
                  <a:lnTo>
                    <a:pt x="82" y="0"/>
                  </a:lnTo>
                  <a:lnTo>
                    <a:pt x="82" y="13"/>
                  </a:lnTo>
                  <a:close/>
                </a:path>
              </a:pathLst>
            </a:custGeom>
            <a:solidFill>
              <a:srgbClr val="000000"/>
            </a:solidFill>
            <a:ln w="9525">
              <a:noFill/>
              <a:round/>
              <a:headEnd/>
              <a:tailEnd/>
            </a:ln>
          </p:spPr>
          <p:txBody>
            <a:bodyPr/>
            <a:lstStyle/>
            <a:p>
              <a:endParaRPr lang="en-US" dirty="0"/>
            </a:p>
          </p:txBody>
        </p:sp>
        <p:sp>
          <p:nvSpPr>
            <p:cNvPr id="6209" name="Freeform 513"/>
            <p:cNvSpPr>
              <a:spLocks noChangeAspect="1"/>
            </p:cNvSpPr>
            <p:nvPr/>
          </p:nvSpPr>
          <p:spPr bwMode="auto">
            <a:xfrm>
              <a:off x="3296" y="1783"/>
              <a:ext cx="161" cy="72"/>
            </a:xfrm>
            <a:custGeom>
              <a:avLst/>
              <a:gdLst>
                <a:gd name="T0" fmla="*/ 0 w 202"/>
                <a:gd name="T1" fmla="*/ 12 h 89"/>
                <a:gd name="T2" fmla="*/ 25 w 202"/>
                <a:gd name="T3" fmla="*/ 0 h 89"/>
                <a:gd name="T4" fmla="*/ 27 w 202"/>
                <a:gd name="T5" fmla="*/ 3 h 89"/>
                <a:gd name="T6" fmla="*/ 33 w 202"/>
                <a:gd name="T7" fmla="*/ 23 h 89"/>
                <a:gd name="T8" fmla="*/ 63 w 202"/>
                <a:gd name="T9" fmla="*/ 29 h 89"/>
                <a:gd name="T10" fmla="*/ 96 w 202"/>
                <a:gd name="T11" fmla="*/ 29 h 89"/>
                <a:gd name="T12" fmla="*/ 99 w 202"/>
                <a:gd name="T13" fmla="*/ 32 h 89"/>
                <a:gd name="T14" fmla="*/ 99 w 202"/>
                <a:gd name="T15" fmla="*/ 49 h 89"/>
                <a:gd name="T16" fmla="*/ 128 w 202"/>
                <a:gd name="T17" fmla="*/ 49 h 89"/>
                <a:gd name="T18" fmla="*/ 128 w 202"/>
                <a:gd name="T19" fmla="*/ 58 h 89"/>
                <a:gd name="T20" fmla="*/ 96 w 202"/>
                <a:gd name="T21" fmla="*/ 58 h 89"/>
                <a:gd name="T22" fmla="*/ 90 w 202"/>
                <a:gd name="T23" fmla="*/ 53 h 89"/>
                <a:gd name="T24" fmla="*/ 90 w 202"/>
                <a:gd name="T25" fmla="*/ 38 h 89"/>
                <a:gd name="T26" fmla="*/ 63 w 202"/>
                <a:gd name="T27" fmla="*/ 38 h 89"/>
                <a:gd name="T28" fmla="*/ 29 w 202"/>
                <a:gd name="T29" fmla="*/ 32 h 89"/>
                <a:gd name="T30" fmla="*/ 25 w 202"/>
                <a:gd name="T31" fmla="*/ 26 h 89"/>
                <a:gd name="T32" fmla="*/ 22 w 202"/>
                <a:gd name="T33" fmla="*/ 12 h 89"/>
                <a:gd name="T34" fmla="*/ 0 w 202"/>
                <a:gd name="T35" fmla="*/ 20 h 89"/>
                <a:gd name="T36" fmla="*/ 0 w 202"/>
                <a:gd name="T37" fmla="*/ 9 h 89"/>
                <a:gd name="T38" fmla="*/ 0 w 202"/>
                <a:gd name="T39" fmla="*/ 12 h 8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02"/>
                <a:gd name="T61" fmla="*/ 0 h 89"/>
                <a:gd name="T62" fmla="*/ 202 w 202"/>
                <a:gd name="T63" fmla="*/ 89 h 8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02" h="89">
                  <a:moveTo>
                    <a:pt x="0" y="18"/>
                  </a:moveTo>
                  <a:lnTo>
                    <a:pt x="39" y="0"/>
                  </a:lnTo>
                  <a:lnTo>
                    <a:pt x="43" y="5"/>
                  </a:lnTo>
                  <a:lnTo>
                    <a:pt x="52" y="36"/>
                  </a:lnTo>
                  <a:lnTo>
                    <a:pt x="99" y="45"/>
                  </a:lnTo>
                  <a:lnTo>
                    <a:pt x="151" y="45"/>
                  </a:lnTo>
                  <a:lnTo>
                    <a:pt x="155" y="49"/>
                  </a:lnTo>
                  <a:lnTo>
                    <a:pt x="155" y="76"/>
                  </a:lnTo>
                  <a:lnTo>
                    <a:pt x="202" y="76"/>
                  </a:lnTo>
                  <a:lnTo>
                    <a:pt x="202" y="89"/>
                  </a:lnTo>
                  <a:lnTo>
                    <a:pt x="151" y="89"/>
                  </a:lnTo>
                  <a:lnTo>
                    <a:pt x="142" y="80"/>
                  </a:lnTo>
                  <a:lnTo>
                    <a:pt x="142" y="58"/>
                  </a:lnTo>
                  <a:lnTo>
                    <a:pt x="99" y="58"/>
                  </a:lnTo>
                  <a:lnTo>
                    <a:pt x="47" y="49"/>
                  </a:lnTo>
                  <a:lnTo>
                    <a:pt x="39" y="40"/>
                  </a:lnTo>
                  <a:lnTo>
                    <a:pt x="34" y="18"/>
                  </a:lnTo>
                  <a:lnTo>
                    <a:pt x="0" y="31"/>
                  </a:lnTo>
                  <a:lnTo>
                    <a:pt x="0" y="14"/>
                  </a:lnTo>
                  <a:lnTo>
                    <a:pt x="0" y="18"/>
                  </a:lnTo>
                  <a:close/>
                </a:path>
              </a:pathLst>
            </a:custGeom>
            <a:solidFill>
              <a:srgbClr val="000000"/>
            </a:solidFill>
            <a:ln w="9525">
              <a:noFill/>
              <a:round/>
              <a:headEnd/>
              <a:tailEnd/>
            </a:ln>
          </p:spPr>
          <p:txBody>
            <a:bodyPr/>
            <a:lstStyle/>
            <a:p>
              <a:endParaRPr lang="en-US" dirty="0"/>
            </a:p>
          </p:txBody>
        </p:sp>
        <p:sp>
          <p:nvSpPr>
            <p:cNvPr id="6210" name="Rectangle 514"/>
            <p:cNvSpPr>
              <a:spLocks noChangeAspect="1" noChangeArrowheads="1"/>
            </p:cNvSpPr>
            <p:nvPr/>
          </p:nvSpPr>
          <p:spPr bwMode="auto">
            <a:xfrm>
              <a:off x="3375" y="1790"/>
              <a:ext cx="111" cy="11"/>
            </a:xfrm>
            <a:prstGeom prst="rect">
              <a:avLst/>
            </a:prstGeom>
            <a:solidFill>
              <a:srgbClr val="000000"/>
            </a:solidFill>
            <a:ln w="9525">
              <a:noFill/>
              <a:miter lim="800000"/>
              <a:headEnd/>
              <a:tailEnd/>
            </a:ln>
          </p:spPr>
          <p:txBody>
            <a:bodyPr/>
            <a:lstStyle/>
            <a:p>
              <a:endParaRPr lang="en-US" dirty="0"/>
            </a:p>
          </p:txBody>
        </p:sp>
        <p:sp>
          <p:nvSpPr>
            <p:cNvPr id="6211" name="Rectangle 515"/>
            <p:cNvSpPr>
              <a:spLocks noChangeAspect="1" noChangeArrowheads="1"/>
            </p:cNvSpPr>
            <p:nvPr/>
          </p:nvSpPr>
          <p:spPr bwMode="auto">
            <a:xfrm>
              <a:off x="3178" y="1741"/>
              <a:ext cx="224" cy="10"/>
            </a:xfrm>
            <a:prstGeom prst="rect">
              <a:avLst/>
            </a:prstGeom>
            <a:solidFill>
              <a:srgbClr val="000000"/>
            </a:solidFill>
            <a:ln w="9525">
              <a:noFill/>
              <a:miter lim="800000"/>
              <a:headEnd/>
              <a:tailEnd/>
            </a:ln>
          </p:spPr>
          <p:txBody>
            <a:bodyPr/>
            <a:lstStyle/>
            <a:p>
              <a:endParaRPr lang="en-US" dirty="0"/>
            </a:p>
          </p:txBody>
        </p:sp>
        <p:sp>
          <p:nvSpPr>
            <p:cNvPr id="6212" name="Freeform 516"/>
            <p:cNvSpPr>
              <a:spLocks noChangeAspect="1"/>
            </p:cNvSpPr>
            <p:nvPr/>
          </p:nvSpPr>
          <p:spPr bwMode="auto">
            <a:xfrm>
              <a:off x="3184" y="1734"/>
              <a:ext cx="67" cy="39"/>
            </a:xfrm>
            <a:custGeom>
              <a:avLst/>
              <a:gdLst>
                <a:gd name="T0" fmla="*/ 0 w 82"/>
                <a:gd name="T1" fmla="*/ 23 h 49"/>
                <a:gd name="T2" fmla="*/ 20 w 82"/>
                <a:gd name="T3" fmla="*/ 23 h 49"/>
                <a:gd name="T4" fmla="*/ 49 w 82"/>
                <a:gd name="T5" fmla="*/ 0 h 49"/>
                <a:gd name="T6" fmla="*/ 55 w 82"/>
                <a:gd name="T7" fmla="*/ 6 h 49"/>
                <a:gd name="T8" fmla="*/ 26 w 82"/>
                <a:gd name="T9" fmla="*/ 28 h 49"/>
                <a:gd name="T10" fmla="*/ 24 w 82"/>
                <a:gd name="T11" fmla="*/ 31 h 49"/>
                <a:gd name="T12" fmla="*/ 0 w 82"/>
                <a:gd name="T13" fmla="*/ 31 h 49"/>
                <a:gd name="T14" fmla="*/ 0 w 82"/>
                <a:gd name="T15" fmla="*/ 23 h 49"/>
                <a:gd name="T16" fmla="*/ 0 60000 65536"/>
                <a:gd name="T17" fmla="*/ 0 60000 65536"/>
                <a:gd name="T18" fmla="*/ 0 60000 65536"/>
                <a:gd name="T19" fmla="*/ 0 60000 65536"/>
                <a:gd name="T20" fmla="*/ 0 60000 65536"/>
                <a:gd name="T21" fmla="*/ 0 60000 65536"/>
                <a:gd name="T22" fmla="*/ 0 60000 65536"/>
                <a:gd name="T23" fmla="*/ 0 60000 65536"/>
                <a:gd name="T24" fmla="*/ 0 w 82"/>
                <a:gd name="T25" fmla="*/ 0 h 49"/>
                <a:gd name="T26" fmla="*/ 82 w 82"/>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2" h="49">
                  <a:moveTo>
                    <a:pt x="0" y="36"/>
                  </a:moveTo>
                  <a:lnTo>
                    <a:pt x="31" y="36"/>
                  </a:lnTo>
                  <a:lnTo>
                    <a:pt x="74" y="0"/>
                  </a:lnTo>
                  <a:lnTo>
                    <a:pt x="82" y="9"/>
                  </a:lnTo>
                  <a:lnTo>
                    <a:pt x="39" y="44"/>
                  </a:lnTo>
                  <a:lnTo>
                    <a:pt x="35" y="49"/>
                  </a:lnTo>
                  <a:lnTo>
                    <a:pt x="0" y="49"/>
                  </a:lnTo>
                  <a:lnTo>
                    <a:pt x="0" y="36"/>
                  </a:lnTo>
                  <a:close/>
                </a:path>
              </a:pathLst>
            </a:custGeom>
            <a:solidFill>
              <a:srgbClr val="000000"/>
            </a:solidFill>
            <a:ln w="9525">
              <a:noFill/>
              <a:round/>
              <a:headEnd/>
              <a:tailEnd/>
            </a:ln>
          </p:spPr>
          <p:txBody>
            <a:bodyPr/>
            <a:lstStyle/>
            <a:p>
              <a:endParaRPr lang="en-US" dirty="0"/>
            </a:p>
          </p:txBody>
        </p:sp>
        <p:sp>
          <p:nvSpPr>
            <p:cNvPr id="6213" name="Freeform 517"/>
            <p:cNvSpPr>
              <a:spLocks noChangeAspect="1"/>
            </p:cNvSpPr>
            <p:nvPr/>
          </p:nvSpPr>
          <p:spPr bwMode="auto">
            <a:xfrm>
              <a:off x="3170" y="1677"/>
              <a:ext cx="287" cy="46"/>
            </a:xfrm>
            <a:custGeom>
              <a:avLst/>
              <a:gdLst>
                <a:gd name="T0" fmla="*/ 0 w 357"/>
                <a:gd name="T1" fmla="*/ 17 h 58"/>
                <a:gd name="T2" fmla="*/ 42 w 357"/>
                <a:gd name="T3" fmla="*/ 17 h 58"/>
                <a:gd name="T4" fmla="*/ 59 w 357"/>
                <a:gd name="T5" fmla="*/ 0 h 58"/>
                <a:gd name="T6" fmla="*/ 61 w 357"/>
                <a:gd name="T7" fmla="*/ 0 h 58"/>
                <a:gd name="T8" fmla="*/ 84 w 357"/>
                <a:gd name="T9" fmla="*/ 0 h 58"/>
                <a:gd name="T10" fmla="*/ 87 w 357"/>
                <a:gd name="T11" fmla="*/ 2 h 58"/>
                <a:gd name="T12" fmla="*/ 97 w 357"/>
                <a:gd name="T13" fmla="*/ 28 h 58"/>
                <a:gd name="T14" fmla="*/ 231 w 357"/>
                <a:gd name="T15" fmla="*/ 28 h 58"/>
                <a:gd name="T16" fmla="*/ 231 w 357"/>
                <a:gd name="T17" fmla="*/ 36 h 58"/>
                <a:gd name="T18" fmla="*/ 94 w 357"/>
                <a:gd name="T19" fmla="*/ 36 h 58"/>
                <a:gd name="T20" fmla="*/ 89 w 357"/>
                <a:gd name="T21" fmla="*/ 31 h 58"/>
                <a:gd name="T22" fmla="*/ 80 w 357"/>
                <a:gd name="T23" fmla="*/ 8 h 58"/>
                <a:gd name="T24" fmla="*/ 61 w 357"/>
                <a:gd name="T25" fmla="*/ 8 h 58"/>
                <a:gd name="T26" fmla="*/ 47 w 357"/>
                <a:gd name="T27" fmla="*/ 22 h 58"/>
                <a:gd name="T28" fmla="*/ 44 w 357"/>
                <a:gd name="T29" fmla="*/ 25 h 58"/>
                <a:gd name="T30" fmla="*/ 0 w 357"/>
                <a:gd name="T31" fmla="*/ 25 h 58"/>
                <a:gd name="T32" fmla="*/ 0 w 357"/>
                <a:gd name="T33" fmla="*/ 17 h 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7"/>
                <a:gd name="T52" fmla="*/ 0 h 58"/>
                <a:gd name="T53" fmla="*/ 357 w 357"/>
                <a:gd name="T54" fmla="*/ 58 h 5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7" h="58">
                  <a:moveTo>
                    <a:pt x="0" y="26"/>
                  </a:moveTo>
                  <a:lnTo>
                    <a:pt x="65" y="26"/>
                  </a:lnTo>
                  <a:lnTo>
                    <a:pt x="91" y="0"/>
                  </a:lnTo>
                  <a:lnTo>
                    <a:pt x="95" y="0"/>
                  </a:lnTo>
                  <a:lnTo>
                    <a:pt x="129" y="0"/>
                  </a:lnTo>
                  <a:lnTo>
                    <a:pt x="134" y="4"/>
                  </a:lnTo>
                  <a:lnTo>
                    <a:pt x="151" y="44"/>
                  </a:lnTo>
                  <a:lnTo>
                    <a:pt x="357" y="44"/>
                  </a:lnTo>
                  <a:lnTo>
                    <a:pt x="357" y="58"/>
                  </a:lnTo>
                  <a:lnTo>
                    <a:pt x="146" y="58"/>
                  </a:lnTo>
                  <a:lnTo>
                    <a:pt x="138" y="49"/>
                  </a:lnTo>
                  <a:lnTo>
                    <a:pt x="125" y="13"/>
                  </a:lnTo>
                  <a:lnTo>
                    <a:pt x="95" y="13"/>
                  </a:lnTo>
                  <a:lnTo>
                    <a:pt x="73" y="35"/>
                  </a:lnTo>
                  <a:lnTo>
                    <a:pt x="69" y="40"/>
                  </a:lnTo>
                  <a:lnTo>
                    <a:pt x="0" y="40"/>
                  </a:lnTo>
                  <a:lnTo>
                    <a:pt x="0" y="26"/>
                  </a:lnTo>
                  <a:close/>
                </a:path>
              </a:pathLst>
            </a:custGeom>
            <a:solidFill>
              <a:srgbClr val="000000"/>
            </a:solidFill>
            <a:ln w="9525">
              <a:noFill/>
              <a:round/>
              <a:headEnd/>
              <a:tailEnd/>
            </a:ln>
          </p:spPr>
          <p:txBody>
            <a:bodyPr/>
            <a:lstStyle/>
            <a:p>
              <a:endParaRPr lang="en-US" dirty="0"/>
            </a:p>
          </p:txBody>
        </p:sp>
        <p:sp>
          <p:nvSpPr>
            <p:cNvPr id="6214" name="Freeform 518"/>
            <p:cNvSpPr>
              <a:spLocks noChangeAspect="1"/>
            </p:cNvSpPr>
            <p:nvPr/>
          </p:nvSpPr>
          <p:spPr bwMode="auto">
            <a:xfrm>
              <a:off x="3444" y="1666"/>
              <a:ext cx="146" cy="124"/>
            </a:xfrm>
            <a:custGeom>
              <a:avLst/>
              <a:gdLst>
                <a:gd name="T0" fmla="*/ 8 w 181"/>
                <a:gd name="T1" fmla="*/ 0 h 156"/>
                <a:gd name="T2" fmla="*/ 8 w 181"/>
                <a:gd name="T3" fmla="*/ 23 h 156"/>
                <a:gd name="T4" fmla="*/ 115 w 181"/>
                <a:gd name="T5" fmla="*/ 76 h 156"/>
                <a:gd name="T6" fmla="*/ 118 w 181"/>
                <a:gd name="T7" fmla="*/ 82 h 156"/>
                <a:gd name="T8" fmla="*/ 90 w 181"/>
                <a:gd name="T9" fmla="*/ 99 h 156"/>
                <a:gd name="T10" fmla="*/ 84 w 181"/>
                <a:gd name="T11" fmla="*/ 91 h 156"/>
                <a:gd name="T12" fmla="*/ 103 w 181"/>
                <a:gd name="T13" fmla="*/ 79 h 156"/>
                <a:gd name="T14" fmla="*/ 6 w 181"/>
                <a:gd name="T15" fmla="*/ 29 h 156"/>
                <a:gd name="T16" fmla="*/ 0 w 181"/>
                <a:gd name="T17" fmla="*/ 23 h 156"/>
                <a:gd name="T18" fmla="*/ 0 w 181"/>
                <a:gd name="T19" fmla="*/ 0 h 156"/>
                <a:gd name="T20" fmla="*/ 8 w 181"/>
                <a:gd name="T21" fmla="*/ 0 h 1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1"/>
                <a:gd name="T34" fmla="*/ 0 h 156"/>
                <a:gd name="T35" fmla="*/ 181 w 181"/>
                <a:gd name="T36" fmla="*/ 156 h 15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1" h="156">
                  <a:moveTo>
                    <a:pt x="13" y="0"/>
                  </a:moveTo>
                  <a:lnTo>
                    <a:pt x="13" y="36"/>
                  </a:lnTo>
                  <a:lnTo>
                    <a:pt x="176" y="121"/>
                  </a:lnTo>
                  <a:lnTo>
                    <a:pt x="181" y="129"/>
                  </a:lnTo>
                  <a:lnTo>
                    <a:pt x="138" y="156"/>
                  </a:lnTo>
                  <a:lnTo>
                    <a:pt x="129" y="143"/>
                  </a:lnTo>
                  <a:lnTo>
                    <a:pt x="159" y="125"/>
                  </a:lnTo>
                  <a:lnTo>
                    <a:pt x="9" y="45"/>
                  </a:lnTo>
                  <a:lnTo>
                    <a:pt x="0" y="36"/>
                  </a:lnTo>
                  <a:lnTo>
                    <a:pt x="0" y="0"/>
                  </a:lnTo>
                  <a:lnTo>
                    <a:pt x="13" y="0"/>
                  </a:lnTo>
                  <a:close/>
                </a:path>
              </a:pathLst>
            </a:custGeom>
            <a:solidFill>
              <a:srgbClr val="000000"/>
            </a:solidFill>
            <a:ln w="9525">
              <a:noFill/>
              <a:round/>
              <a:headEnd/>
              <a:tailEnd/>
            </a:ln>
          </p:spPr>
          <p:txBody>
            <a:bodyPr/>
            <a:lstStyle/>
            <a:p>
              <a:endParaRPr lang="en-US" dirty="0"/>
            </a:p>
          </p:txBody>
        </p:sp>
        <p:sp>
          <p:nvSpPr>
            <p:cNvPr id="6215" name="Rectangle 519"/>
            <p:cNvSpPr>
              <a:spLocks noChangeAspect="1" noChangeArrowheads="1"/>
            </p:cNvSpPr>
            <p:nvPr/>
          </p:nvSpPr>
          <p:spPr bwMode="auto">
            <a:xfrm>
              <a:off x="3248" y="1988"/>
              <a:ext cx="318" cy="10"/>
            </a:xfrm>
            <a:prstGeom prst="rect">
              <a:avLst/>
            </a:prstGeom>
            <a:solidFill>
              <a:srgbClr val="000000"/>
            </a:solidFill>
            <a:ln w="9525">
              <a:noFill/>
              <a:miter lim="800000"/>
              <a:headEnd/>
              <a:tailEnd/>
            </a:ln>
          </p:spPr>
          <p:txBody>
            <a:bodyPr/>
            <a:lstStyle/>
            <a:p>
              <a:endParaRPr lang="en-US" dirty="0"/>
            </a:p>
          </p:txBody>
        </p:sp>
        <p:sp>
          <p:nvSpPr>
            <p:cNvPr id="6216" name="Freeform 520"/>
            <p:cNvSpPr>
              <a:spLocks noChangeAspect="1"/>
            </p:cNvSpPr>
            <p:nvPr/>
          </p:nvSpPr>
          <p:spPr bwMode="auto">
            <a:xfrm>
              <a:off x="3323" y="1670"/>
              <a:ext cx="41" cy="42"/>
            </a:xfrm>
            <a:custGeom>
              <a:avLst/>
              <a:gdLst>
                <a:gd name="T0" fmla="*/ 6 w 52"/>
                <a:gd name="T1" fmla="*/ 0 h 53"/>
                <a:gd name="T2" fmla="*/ 32 w 52"/>
                <a:gd name="T3" fmla="*/ 28 h 53"/>
                <a:gd name="T4" fmla="*/ 27 w 52"/>
                <a:gd name="T5" fmla="*/ 33 h 53"/>
                <a:gd name="T6" fmla="*/ 0 w 52"/>
                <a:gd name="T7" fmla="*/ 6 h 53"/>
                <a:gd name="T8" fmla="*/ 6 w 52"/>
                <a:gd name="T9" fmla="*/ 0 h 53"/>
                <a:gd name="T10" fmla="*/ 0 60000 65536"/>
                <a:gd name="T11" fmla="*/ 0 60000 65536"/>
                <a:gd name="T12" fmla="*/ 0 60000 65536"/>
                <a:gd name="T13" fmla="*/ 0 60000 65536"/>
                <a:gd name="T14" fmla="*/ 0 60000 65536"/>
                <a:gd name="T15" fmla="*/ 0 w 52"/>
                <a:gd name="T16" fmla="*/ 0 h 53"/>
                <a:gd name="T17" fmla="*/ 52 w 52"/>
                <a:gd name="T18" fmla="*/ 53 h 53"/>
              </a:gdLst>
              <a:ahLst/>
              <a:cxnLst>
                <a:cxn ang="T10">
                  <a:pos x="T0" y="T1"/>
                </a:cxn>
                <a:cxn ang="T11">
                  <a:pos x="T2" y="T3"/>
                </a:cxn>
                <a:cxn ang="T12">
                  <a:pos x="T4" y="T5"/>
                </a:cxn>
                <a:cxn ang="T13">
                  <a:pos x="T6" y="T7"/>
                </a:cxn>
                <a:cxn ang="T14">
                  <a:pos x="T8" y="T9"/>
                </a:cxn>
              </a:cxnLst>
              <a:rect l="T15" t="T16" r="T17" b="T18"/>
              <a:pathLst>
                <a:path w="52" h="53">
                  <a:moveTo>
                    <a:pt x="9" y="0"/>
                  </a:moveTo>
                  <a:lnTo>
                    <a:pt x="52" y="44"/>
                  </a:lnTo>
                  <a:lnTo>
                    <a:pt x="43" y="53"/>
                  </a:lnTo>
                  <a:lnTo>
                    <a:pt x="0" y="9"/>
                  </a:lnTo>
                  <a:lnTo>
                    <a:pt x="9" y="0"/>
                  </a:lnTo>
                  <a:close/>
                </a:path>
              </a:pathLst>
            </a:custGeom>
            <a:solidFill>
              <a:srgbClr val="000000"/>
            </a:solidFill>
            <a:ln w="9525">
              <a:noFill/>
              <a:round/>
              <a:headEnd/>
              <a:tailEnd/>
            </a:ln>
          </p:spPr>
          <p:txBody>
            <a:bodyPr/>
            <a:lstStyle/>
            <a:p>
              <a:endParaRPr lang="en-US" dirty="0"/>
            </a:p>
          </p:txBody>
        </p:sp>
        <p:sp>
          <p:nvSpPr>
            <p:cNvPr id="6217" name="Freeform 521"/>
            <p:cNvSpPr>
              <a:spLocks noChangeAspect="1"/>
            </p:cNvSpPr>
            <p:nvPr/>
          </p:nvSpPr>
          <p:spPr bwMode="auto">
            <a:xfrm>
              <a:off x="3500" y="1684"/>
              <a:ext cx="165" cy="50"/>
            </a:xfrm>
            <a:custGeom>
              <a:avLst/>
              <a:gdLst>
                <a:gd name="T0" fmla="*/ 0 w 206"/>
                <a:gd name="T1" fmla="*/ 0 h 62"/>
                <a:gd name="T2" fmla="*/ 119 w 206"/>
                <a:gd name="T3" fmla="*/ 0 h 62"/>
                <a:gd name="T4" fmla="*/ 121 w 206"/>
                <a:gd name="T5" fmla="*/ 0 h 62"/>
                <a:gd name="T6" fmla="*/ 132 w 206"/>
                <a:gd name="T7" fmla="*/ 17 h 62"/>
                <a:gd name="T8" fmla="*/ 130 w 206"/>
                <a:gd name="T9" fmla="*/ 23 h 62"/>
                <a:gd name="T10" fmla="*/ 74 w 206"/>
                <a:gd name="T11" fmla="*/ 40 h 62"/>
                <a:gd name="T12" fmla="*/ 72 w 206"/>
                <a:gd name="T13" fmla="*/ 37 h 62"/>
                <a:gd name="T14" fmla="*/ 66 w 206"/>
                <a:gd name="T15" fmla="*/ 23 h 62"/>
                <a:gd name="T16" fmla="*/ 41 w 206"/>
                <a:gd name="T17" fmla="*/ 23 h 62"/>
                <a:gd name="T18" fmla="*/ 41 w 206"/>
                <a:gd name="T19" fmla="*/ 15 h 62"/>
                <a:gd name="T20" fmla="*/ 69 w 206"/>
                <a:gd name="T21" fmla="*/ 15 h 62"/>
                <a:gd name="T22" fmla="*/ 74 w 206"/>
                <a:gd name="T23" fmla="*/ 20 h 62"/>
                <a:gd name="T24" fmla="*/ 77 w 206"/>
                <a:gd name="T25" fmla="*/ 32 h 62"/>
                <a:gd name="T26" fmla="*/ 121 w 206"/>
                <a:gd name="T27" fmla="*/ 17 h 62"/>
                <a:gd name="T28" fmla="*/ 119 w 206"/>
                <a:gd name="T29" fmla="*/ 8 h 62"/>
                <a:gd name="T30" fmla="*/ 0 w 206"/>
                <a:gd name="T31" fmla="*/ 8 h 62"/>
                <a:gd name="T32" fmla="*/ 0 w 206"/>
                <a:gd name="T33" fmla="*/ 0 h 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6"/>
                <a:gd name="T52" fmla="*/ 0 h 62"/>
                <a:gd name="T53" fmla="*/ 206 w 206"/>
                <a:gd name="T54" fmla="*/ 62 h 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6" h="62">
                  <a:moveTo>
                    <a:pt x="0" y="0"/>
                  </a:moveTo>
                  <a:lnTo>
                    <a:pt x="185" y="0"/>
                  </a:lnTo>
                  <a:lnTo>
                    <a:pt x="189" y="0"/>
                  </a:lnTo>
                  <a:lnTo>
                    <a:pt x="206" y="26"/>
                  </a:lnTo>
                  <a:lnTo>
                    <a:pt x="202" y="35"/>
                  </a:lnTo>
                  <a:lnTo>
                    <a:pt x="116" y="62"/>
                  </a:lnTo>
                  <a:lnTo>
                    <a:pt x="112" y="57"/>
                  </a:lnTo>
                  <a:lnTo>
                    <a:pt x="103" y="35"/>
                  </a:lnTo>
                  <a:lnTo>
                    <a:pt x="64" y="35"/>
                  </a:lnTo>
                  <a:lnTo>
                    <a:pt x="64" y="22"/>
                  </a:lnTo>
                  <a:lnTo>
                    <a:pt x="107" y="22"/>
                  </a:lnTo>
                  <a:lnTo>
                    <a:pt x="116" y="31"/>
                  </a:lnTo>
                  <a:lnTo>
                    <a:pt x="120" y="49"/>
                  </a:lnTo>
                  <a:lnTo>
                    <a:pt x="189" y="26"/>
                  </a:lnTo>
                  <a:lnTo>
                    <a:pt x="185" y="13"/>
                  </a:lnTo>
                  <a:lnTo>
                    <a:pt x="0" y="13"/>
                  </a:lnTo>
                  <a:lnTo>
                    <a:pt x="0" y="0"/>
                  </a:lnTo>
                  <a:close/>
                </a:path>
              </a:pathLst>
            </a:custGeom>
            <a:solidFill>
              <a:srgbClr val="000000"/>
            </a:solidFill>
            <a:ln w="9525">
              <a:noFill/>
              <a:round/>
              <a:headEnd/>
              <a:tailEnd/>
            </a:ln>
          </p:spPr>
          <p:txBody>
            <a:bodyPr/>
            <a:lstStyle/>
            <a:p>
              <a:endParaRPr lang="en-US" dirty="0"/>
            </a:p>
          </p:txBody>
        </p:sp>
        <p:sp>
          <p:nvSpPr>
            <p:cNvPr id="6218" name="Rectangle 522"/>
            <p:cNvSpPr>
              <a:spLocks noChangeAspect="1" noChangeArrowheads="1"/>
            </p:cNvSpPr>
            <p:nvPr/>
          </p:nvSpPr>
          <p:spPr bwMode="auto">
            <a:xfrm>
              <a:off x="3627" y="1734"/>
              <a:ext cx="69" cy="10"/>
            </a:xfrm>
            <a:prstGeom prst="rect">
              <a:avLst/>
            </a:prstGeom>
            <a:solidFill>
              <a:srgbClr val="000000"/>
            </a:solidFill>
            <a:ln w="9525">
              <a:noFill/>
              <a:miter lim="800000"/>
              <a:headEnd/>
              <a:tailEnd/>
            </a:ln>
          </p:spPr>
          <p:txBody>
            <a:bodyPr/>
            <a:lstStyle/>
            <a:p>
              <a:endParaRPr lang="en-US" dirty="0"/>
            </a:p>
          </p:txBody>
        </p:sp>
        <p:sp>
          <p:nvSpPr>
            <p:cNvPr id="6219" name="Freeform 523"/>
            <p:cNvSpPr>
              <a:spLocks noChangeAspect="1"/>
            </p:cNvSpPr>
            <p:nvPr/>
          </p:nvSpPr>
          <p:spPr bwMode="auto">
            <a:xfrm>
              <a:off x="3627" y="1787"/>
              <a:ext cx="55" cy="83"/>
            </a:xfrm>
            <a:custGeom>
              <a:avLst/>
              <a:gdLst>
                <a:gd name="T0" fmla="*/ 0 w 69"/>
                <a:gd name="T1" fmla="*/ 59 h 102"/>
                <a:gd name="T2" fmla="*/ 36 w 69"/>
                <a:gd name="T3" fmla="*/ 41 h 102"/>
                <a:gd name="T4" fmla="*/ 36 w 69"/>
                <a:gd name="T5" fmla="*/ 0 h 102"/>
                <a:gd name="T6" fmla="*/ 44 w 69"/>
                <a:gd name="T7" fmla="*/ 0 h 102"/>
                <a:gd name="T8" fmla="*/ 44 w 69"/>
                <a:gd name="T9" fmla="*/ 44 h 102"/>
                <a:gd name="T10" fmla="*/ 38 w 69"/>
                <a:gd name="T11" fmla="*/ 50 h 102"/>
                <a:gd name="T12" fmla="*/ 0 w 69"/>
                <a:gd name="T13" fmla="*/ 68 h 102"/>
                <a:gd name="T14" fmla="*/ 0 w 69"/>
                <a:gd name="T15" fmla="*/ 59 h 102"/>
                <a:gd name="T16" fmla="*/ 0 60000 65536"/>
                <a:gd name="T17" fmla="*/ 0 60000 65536"/>
                <a:gd name="T18" fmla="*/ 0 60000 65536"/>
                <a:gd name="T19" fmla="*/ 0 60000 65536"/>
                <a:gd name="T20" fmla="*/ 0 60000 65536"/>
                <a:gd name="T21" fmla="*/ 0 60000 65536"/>
                <a:gd name="T22" fmla="*/ 0 60000 65536"/>
                <a:gd name="T23" fmla="*/ 0 60000 65536"/>
                <a:gd name="T24" fmla="*/ 0 w 69"/>
                <a:gd name="T25" fmla="*/ 0 h 102"/>
                <a:gd name="T26" fmla="*/ 69 w 69"/>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9" h="102">
                  <a:moveTo>
                    <a:pt x="0" y="89"/>
                  </a:moveTo>
                  <a:lnTo>
                    <a:pt x="56" y="62"/>
                  </a:lnTo>
                  <a:lnTo>
                    <a:pt x="56" y="0"/>
                  </a:lnTo>
                  <a:lnTo>
                    <a:pt x="69" y="0"/>
                  </a:lnTo>
                  <a:lnTo>
                    <a:pt x="69" y="66"/>
                  </a:lnTo>
                  <a:lnTo>
                    <a:pt x="60" y="75"/>
                  </a:lnTo>
                  <a:lnTo>
                    <a:pt x="0" y="102"/>
                  </a:lnTo>
                  <a:lnTo>
                    <a:pt x="0" y="89"/>
                  </a:lnTo>
                  <a:close/>
                </a:path>
              </a:pathLst>
            </a:custGeom>
            <a:solidFill>
              <a:srgbClr val="000000"/>
            </a:solidFill>
            <a:ln w="9525">
              <a:noFill/>
              <a:round/>
              <a:headEnd/>
              <a:tailEnd/>
            </a:ln>
          </p:spPr>
          <p:txBody>
            <a:bodyPr/>
            <a:lstStyle/>
            <a:p>
              <a:endParaRPr lang="en-US" dirty="0"/>
            </a:p>
          </p:txBody>
        </p:sp>
        <p:sp>
          <p:nvSpPr>
            <p:cNvPr id="6220" name="Rectangle 524"/>
            <p:cNvSpPr>
              <a:spLocks noChangeAspect="1" noChangeArrowheads="1"/>
            </p:cNvSpPr>
            <p:nvPr/>
          </p:nvSpPr>
          <p:spPr bwMode="auto">
            <a:xfrm>
              <a:off x="3662" y="1880"/>
              <a:ext cx="48" cy="12"/>
            </a:xfrm>
            <a:prstGeom prst="rect">
              <a:avLst/>
            </a:prstGeom>
            <a:solidFill>
              <a:srgbClr val="000000"/>
            </a:solidFill>
            <a:ln w="9525">
              <a:noFill/>
              <a:miter lim="800000"/>
              <a:headEnd/>
              <a:tailEnd/>
            </a:ln>
          </p:spPr>
          <p:txBody>
            <a:bodyPr/>
            <a:lstStyle/>
            <a:p>
              <a:endParaRPr lang="en-US" dirty="0"/>
            </a:p>
          </p:txBody>
        </p:sp>
        <p:sp>
          <p:nvSpPr>
            <p:cNvPr id="6221" name="Freeform 525"/>
            <p:cNvSpPr>
              <a:spLocks noChangeAspect="1"/>
            </p:cNvSpPr>
            <p:nvPr/>
          </p:nvSpPr>
          <p:spPr bwMode="auto">
            <a:xfrm>
              <a:off x="3617" y="1959"/>
              <a:ext cx="93" cy="43"/>
            </a:xfrm>
            <a:custGeom>
              <a:avLst/>
              <a:gdLst>
                <a:gd name="T0" fmla="*/ 0 w 116"/>
                <a:gd name="T1" fmla="*/ 29 h 54"/>
                <a:gd name="T2" fmla="*/ 22 w 116"/>
                <a:gd name="T3" fmla="*/ 0 h 54"/>
                <a:gd name="T4" fmla="*/ 25 w 116"/>
                <a:gd name="T5" fmla="*/ 0 h 54"/>
                <a:gd name="T6" fmla="*/ 75 w 116"/>
                <a:gd name="T7" fmla="*/ 11 h 54"/>
                <a:gd name="T8" fmla="*/ 75 w 116"/>
                <a:gd name="T9" fmla="*/ 20 h 54"/>
                <a:gd name="T10" fmla="*/ 25 w 116"/>
                <a:gd name="T11" fmla="*/ 9 h 54"/>
                <a:gd name="T12" fmla="*/ 6 w 116"/>
                <a:gd name="T13" fmla="*/ 34 h 54"/>
                <a:gd name="T14" fmla="*/ 0 w 116"/>
                <a:gd name="T15" fmla="*/ 29 h 54"/>
                <a:gd name="T16" fmla="*/ 0 60000 65536"/>
                <a:gd name="T17" fmla="*/ 0 60000 65536"/>
                <a:gd name="T18" fmla="*/ 0 60000 65536"/>
                <a:gd name="T19" fmla="*/ 0 60000 65536"/>
                <a:gd name="T20" fmla="*/ 0 60000 65536"/>
                <a:gd name="T21" fmla="*/ 0 60000 65536"/>
                <a:gd name="T22" fmla="*/ 0 60000 65536"/>
                <a:gd name="T23" fmla="*/ 0 60000 65536"/>
                <a:gd name="T24" fmla="*/ 0 w 116"/>
                <a:gd name="T25" fmla="*/ 0 h 54"/>
                <a:gd name="T26" fmla="*/ 116 w 116"/>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6" h="54">
                  <a:moveTo>
                    <a:pt x="0" y="45"/>
                  </a:moveTo>
                  <a:lnTo>
                    <a:pt x="34" y="0"/>
                  </a:lnTo>
                  <a:lnTo>
                    <a:pt x="39" y="0"/>
                  </a:lnTo>
                  <a:lnTo>
                    <a:pt x="116" y="18"/>
                  </a:lnTo>
                  <a:lnTo>
                    <a:pt x="116" y="31"/>
                  </a:lnTo>
                  <a:lnTo>
                    <a:pt x="39" y="14"/>
                  </a:lnTo>
                  <a:lnTo>
                    <a:pt x="9" y="54"/>
                  </a:lnTo>
                  <a:lnTo>
                    <a:pt x="0" y="45"/>
                  </a:lnTo>
                  <a:close/>
                </a:path>
              </a:pathLst>
            </a:custGeom>
            <a:solidFill>
              <a:srgbClr val="000000"/>
            </a:solidFill>
            <a:ln w="9525">
              <a:noFill/>
              <a:round/>
              <a:headEnd/>
              <a:tailEnd/>
            </a:ln>
          </p:spPr>
          <p:txBody>
            <a:bodyPr/>
            <a:lstStyle/>
            <a:p>
              <a:endParaRPr lang="en-US" dirty="0"/>
            </a:p>
          </p:txBody>
        </p:sp>
        <p:sp>
          <p:nvSpPr>
            <p:cNvPr id="6222" name="Freeform 526"/>
            <p:cNvSpPr>
              <a:spLocks noChangeAspect="1"/>
            </p:cNvSpPr>
            <p:nvPr/>
          </p:nvSpPr>
          <p:spPr bwMode="auto">
            <a:xfrm>
              <a:off x="1958" y="2635"/>
              <a:ext cx="301" cy="308"/>
            </a:xfrm>
            <a:custGeom>
              <a:avLst/>
              <a:gdLst>
                <a:gd name="T0" fmla="*/ 231 w 374"/>
                <a:gd name="T1" fmla="*/ 248 h 383"/>
                <a:gd name="T2" fmla="*/ 0 w 374"/>
                <a:gd name="T3" fmla="*/ 11 h 383"/>
                <a:gd name="T4" fmla="*/ 11 w 374"/>
                <a:gd name="T5" fmla="*/ 0 h 383"/>
                <a:gd name="T6" fmla="*/ 242 w 374"/>
                <a:gd name="T7" fmla="*/ 236 h 383"/>
                <a:gd name="T8" fmla="*/ 231 w 374"/>
                <a:gd name="T9" fmla="*/ 248 h 383"/>
                <a:gd name="T10" fmla="*/ 0 60000 65536"/>
                <a:gd name="T11" fmla="*/ 0 60000 65536"/>
                <a:gd name="T12" fmla="*/ 0 60000 65536"/>
                <a:gd name="T13" fmla="*/ 0 60000 65536"/>
                <a:gd name="T14" fmla="*/ 0 60000 65536"/>
                <a:gd name="T15" fmla="*/ 0 w 374"/>
                <a:gd name="T16" fmla="*/ 0 h 383"/>
                <a:gd name="T17" fmla="*/ 374 w 374"/>
                <a:gd name="T18" fmla="*/ 383 h 383"/>
              </a:gdLst>
              <a:ahLst/>
              <a:cxnLst>
                <a:cxn ang="T10">
                  <a:pos x="T0" y="T1"/>
                </a:cxn>
                <a:cxn ang="T11">
                  <a:pos x="T2" y="T3"/>
                </a:cxn>
                <a:cxn ang="T12">
                  <a:pos x="T4" y="T5"/>
                </a:cxn>
                <a:cxn ang="T13">
                  <a:pos x="T6" y="T7"/>
                </a:cxn>
                <a:cxn ang="T14">
                  <a:pos x="T8" y="T9"/>
                </a:cxn>
              </a:cxnLst>
              <a:rect l="T15" t="T16" r="T17" b="T18"/>
              <a:pathLst>
                <a:path w="374" h="383">
                  <a:moveTo>
                    <a:pt x="357" y="383"/>
                  </a:moveTo>
                  <a:lnTo>
                    <a:pt x="0" y="18"/>
                  </a:lnTo>
                  <a:lnTo>
                    <a:pt x="17" y="0"/>
                  </a:lnTo>
                  <a:lnTo>
                    <a:pt x="374" y="365"/>
                  </a:lnTo>
                  <a:lnTo>
                    <a:pt x="357" y="383"/>
                  </a:lnTo>
                  <a:close/>
                </a:path>
              </a:pathLst>
            </a:custGeom>
            <a:solidFill>
              <a:srgbClr val="FF007F"/>
            </a:solidFill>
            <a:ln w="9525">
              <a:noFill/>
              <a:round/>
              <a:headEnd/>
              <a:tailEnd/>
            </a:ln>
          </p:spPr>
          <p:txBody>
            <a:bodyPr/>
            <a:lstStyle/>
            <a:p>
              <a:endParaRPr lang="en-US" dirty="0"/>
            </a:p>
          </p:txBody>
        </p:sp>
        <p:sp>
          <p:nvSpPr>
            <p:cNvPr id="6223" name="Freeform 527"/>
            <p:cNvSpPr>
              <a:spLocks noChangeAspect="1"/>
            </p:cNvSpPr>
            <p:nvPr/>
          </p:nvSpPr>
          <p:spPr bwMode="auto">
            <a:xfrm>
              <a:off x="1926" y="2603"/>
              <a:ext cx="77" cy="79"/>
            </a:xfrm>
            <a:custGeom>
              <a:avLst/>
              <a:gdLst>
                <a:gd name="T0" fmla="*/ 0 w 95"/>
                <a:gd name="T1" fmla="*/ 0 h 98"/>
                <a:gd name="T2" fmla="*/ 62 w 95"/>
                <a:gd name="T3" fmla="*/ 29 h 98"/>
                <a:gd name="T4" fmla="*/ 36 w 95"/>
                <a:gd name="T5" fmla="*/ 38 h 98"/>
                <a:gd name="T6" fmla="*/ 31 w 95"/>
                <a:gd name="T7" fmla="*/ 64 h 98"/>
                <a:gd name="T8" fmla="*/ 0 w 95"/>
                <a:gd name="T9" fmla="*/ 0 h 98"/>
                <a:gd name="T10" fmla="*/ 0 60000 65536"/>
                <a:gd name="T11" fmla="*/ 0 60000 65536"/>
                <a:gd name="T12" fmla="*/ 0 60000 65536"/>
                <a:gd name="T13" fmla="*/ 0 60000 65536"/>
                <a:gd name="T14" fmla="*/ 0 60000 65536"/>
                <a:gd name="T15" fmla="*/ 0 w 95"/>
                <a:gd name="T16" fmla="*/ 0 h 98"/>
                <a:gd name="T17" fmla="*/ 95 w 95"/>
                <a:gd name="T18" fmla="*/ 98 h 98"/>
              </a:gdLst>
              <a:ahLst/>
              <a:cxnLst>
                <a:cxn ang="T10">
                  <a:pos x="T0" y="T1"/>
                </a:cxn>
                <a:cxn ang="T11">
                  <a:pos x="T2" y="T3"/>
                </a:cxn>
                <a:cxn ang="T12">
                  <a:pos x="T4" y="T5"/>
                </a:cxn>
                <a:cxn ang="T13">
                  <a:pos x="T6" y="T7"/>
                </a:cxn>
                <a:cxn ang="T14">
                  <a:pos x="T8" y="T9"/>
                </a:cxn>
              </a:cxnLst>
              <a:rect l="T15" t="T16" r="T17" b="T18"/>
              <a:pathLst>
                <a:path w="95" h="98">
                  <a:moveTo>
                    <a:pt x="0" y="0"/>
                  </a:moveTo>
                  <a:lnTo>
                    <a:pt x="95" y="45"/>
                  </a:lnTo>
                  <a:lnTo>
                    <a:pt x="56" y="58"/>
                  </a:lnTo>
                  <a:lnTo>
                    <a:pt x="47" y="98"/>
                  </a:lnTo>
                  <a:lnTo>
                    <a:pt x="0" y="0"/>
                  </a:lnTo>
                  <a:close/>
                </a:path>
              </a:pathLst>
            </a:custGeom>
            <a:solidFill>
              <a:srgbClr val="FF007F"/>
            </a:solidFill>
            <a:ln w="9525">
              <a:noFill/>
              <a:round/>
              <a:headEnd/>
              <a:tailEnd/>
            </a:ln>
          </p:spPr>
          <p:txBody>
            <a:bodyPr/>
            <a:lstStyle/>
            <a:p>
              <a:endParaRPr lang="en-US" dirty="0"/>
            </a:p>
          </p:txBody>
        </p:sp>
        <p:sp>
          <p:nvSpPr>
            <p:cNvPr id="6224" name="Rectangle 528"/>
            <p:cNvSpPr>
              <a:spLocks noChangeAspect="1" noChangeArrowheads="1"/>
            </p:cNvSpPr>
            <p:nvPr/>
          </p:nvSpPr>
          <p:spPr bwMode="auto">
            <a:xfrm>
              <a:off x="3051" y="3105"/>
              <a:ext cx="743" cy="135"/>
            </a:xfrm>
            <a:prstGeom prst="rect">
              <a:avLst/>
            </a:prstGeom>
            <a:noFill/>
            <a:ln w="9525">
              <a:noFill/>
              <a:miter lim="800000"/>
              <a:headEnd/>
              <a:tailEnd/>
            </a:ln>
          </p:spPr>
          <p:txBody>
            <a:bodyPr wrap="none" lIns="0" tIns="0" rIns="0" bIns="0">
              <a:spAutoFit/>
            </a:bodyPr>
            <a:lstStyle/>
            <a:p>
              <a:r>
                <a:rPr lang="en-GB" sz="1200" b="1" dirty="0"/>
                <a:t>1000 angstroms</a:t>
              </a:r>
              <a:endParaRPr lang="en-GB" sz="1200" dirty="0"/>
            </a:p>
          </p:txBody>
        </p:sp>
        <p:sp>
          <p:nvSpPr>
            <p:cNvPr id="6225" name="Text Box 529"/>
            <p:cNvSpPr txBox="1">
              <a:spLocks noChangeAspect="1" noChangeArrowheads="1"/>
            </p:cNvSpPr>
            <p:nvPr/>
          </p:nvSpPr>
          <p:spPr bwMode="auto">
            <a:xfrm>
              <a:off x="1056" y="1200"/>
              <a:ext cx="2276" cy="335"/>
            </a:xfrm>
            <a:prstGeom prst="rect">
              <a:avLst/>
            </a:prstGeom>
            <a:noFill/>
            <a:ln w="9525">
              <a:noFill/>
              <a:miter lim="800000"/>
              <a:headEnd/>
              <a:tailEnd/>
            </a:ln>
          </p:spPr>
          <p:txBody>
            <a:bodyPr>
              <a:spAutoFit/>
            </a:bodyPr>
            <a:lstStyle/>
            <a:p>
              <a:pPr>
                <a:spcBef>
                  <a:spcPct val="50000"/>
                </a:spcBef>
              </a:pPr>
              <a:r>
                <a:rPr lang="en-GB" sz="1200" b="1" dirty="0"/>
                <a:t>Localized Structure </a:t>
              </a:r>
              <a:br>
                <a:rPr lang="en-GB" sz="1200" b="1" dirty="0"/>
              </a:br>
              <a:r>
                <a:rPr lang="en-GB" sz="1200" b="1" dirty="0"/>
                <a:t>Graphitic Crystallite</a:t>
              </a:r>
            </a:p>
          </p:txBody>
        </p:sp>
        <p:sp>
          <p:nvSpPr>
            <p:cNvPr id="6226" name="Line 530"/>
            <p:cNvSpPr>
              <a:spLocks noChangeShapeType="1"/>
            </p:cNvSpPr>
            <p:nvPr/>
          </p:nvSpPr>
          <p:spPr bwMode="auto">
            <a:xfrm>
              <a:off x="2928" y="3024"/>
              <a:ext cx="1248" cy="0"/>
            </a:xfrm>
            <a:prstGeom prst="line">
              <a:avLst/>
            </a:prstGeom>
            <a:noFill/>
            <a:ln w="19050">
              <a:solidFill>
                <a:srgbClr val="FF0066"/>
              </a:solidFill>
              <a:round/>
              <a:headEnd type="stealth" w="lg" len="lg"/>
              <a:tailEnd type="stealth" w="lg" len="lg"/>
            </a:ln>
          </p:spPr>
          <p:txBody>
            <a:bodyPr/>
            <a:lstStyle/>
            <a:p>
              <a:endParaRPr lang="en-US" dirty="0"/>
            </a:p>
          </p:txBody>
        </p:sp>
        <p:sp>
          <p:nvSpPr>
            <p:cNvPr id="6227" name="Line 531"/>
            <p:cNvSpPr>
              <a:spLocks noChangeShapeType="1"/>
            </p:cNvSpPr>
            <p:nvPr/>
          </p:nvSpPr>
          <p:spPr bwMode="auto">
            <a:xfrm>
              <a:off x="2928" y="2928"/>
              <a:ext cx="0" cy="192"/>
            </a:xfrm>
            <a:prstGeom prst="line">
              <a:avLst/>
            </a:prstGeom>
            <a:noFill/>
            <a:ln w="22225">
              <a:solidFill>
                <a:srgbClr val="FF0066"/>
              </a:solidFill>
              <a:round/>
              <a:headEnd/>
              <a:tailEnd/>
            </a:ln>
          </p:spPr>
          <p:txBody>
            <a:bodyPr/>
            <a:lstStyle/>
            <a:p>
              <a:endParaRPr lang="en-US" dirty="0"/>
            </a:p>
          </p:txBody>
        </p:sp>
        <p:sp>
          <p:nvSpPr>
            <p:cNvPr id="6228" name="Line 532"/>
            <p:cNvSpPr>
              <a:spLocks noChangeShapeType="1"/>
            </p:cNvSpPr>
            <p:nvPr/>
          </p:nvSpPr>
          <p:spPr bwMode="auto">
            <a:xfrm>
              <a:off x="4176" y="2928"/>
              <a:ext cx="0" cy="192"/>
            </a:xfrm>
            <a:prstGeom prst="line">
              <a:avLst/>
            </a:prstGeom>
            <a:noFill/>
            <a:ln w="22225">
              <a:solidFill>
                <a:srgbClr val="FF0066"/>
              </a:solidFill>
              <a:round/>
              <a:headEnd/>
              <a:tailEnd/>
            </a:ln>
          </p:spPr>
          <p:txBody>
            <a:bodyPr/>
            <a:lstStyle/>
            <a:p>
              <a:endParaRPr lang="en-US" dirty="0"/>
            </a:p>
          </p:txBody>
        </p:sp>
      </p:grpSp>
      <p:grpSp>
        <p:nvGrpSpPr>
          <p:cNvPr id="6" name="Group 542"/>
          <p:cNvGrpSpPr>
            <a:grpSpLocks/>
          </p:cNvGrpSpPr>
          <p:nvPr/>
        </p:nvGrpSpPr>
        <p:grpSpPr bwMode="auto">
          <a:xfrm>
            <a:off x="4419600" y="3041650"/>
            <a:ext cx="1600200" cy="1676400"/>
            <a:chOff x="1824" y="1728"/>
            <a:chExt cx="1008" cy="1056"/>
          </a:xfrm>
        </p:grpSpPr>
        <p:sp>
          <p:nvSpPr>
            <p:cNvPr id="6155" name="Line 534"/>
            <p:cNvSpPr>
              <a:spLocks noChangeShapeType="1"/>
            </p:cNvSpPr>
            <p:nvPr/>
          </p:nvSpPr>
          <p:spPr bwMode="auto">
            <a:xfrm>
              <a:off x="2208" y="2016"/>
              <a:ext cx="624" cy="768"/>
            </a:xfrm>
            <a:prstGeom prst="line">
              <a:avLst/>
            </a:prstGeom>
            <a:noFill/>
            <a:ln w="19050">
              <a:solidFill>
                <a:srgbClr val="FF0066"/>
              </a:solidFill>
              <a:round/>
              <a:headEnd/>
              <a:tailEnd type="stealth" w="lg" len="lg"/>
            </a:ln>
          </p:spPr>
          <p:txBody>
            <a:bodyPr/>
            <a:lstStyle/>
            <a:p>
              <a:endParaRPr lang="en-US" dirty="0"/>
            </a:p>
          </p:txBody>
        </p:sp>
        <p:grpSp>
          <p:nvGrpSpPr>
            <p:cNvPr id="7" name="Group 541"/>
            <p:cNvGrpSpPr>
              <a:grpSpLocks/>
            </p:cNvGrpSpPr>
            <p:nvPr/>
          </p:nvGrpSpPr>
          <p:grpSpPr bwMode="auto">
            <a:xfrm>
              <a:off x="1824" y="1728"/>
              <a:ext cx="960" cy="288"/>
              <a:chOff x="1824" y="1728"/>
              <a:chExt cx="960" cy="288"/>
            </a:xfrm>
          </p:grpSpPr>
          <p:sp>
            <p:nvSpPr>
              <p:cNvPr id="6157" name="Line 535"/>
              <p:cNvSpPr>
                <a:spLocks noChangeShapeType="1"/>
              </p:cNvSpPr>
              <p:nvPr/>
            </p:nvSpPr>
            <p:spPr bwMode="auto">
              <a:xfrm flipV="1">
                <a:off x="2208" y="1728"/>
                <a:ext cx="576" cy="48"/>
              </a:xfrm>
              <a:prstGeom prst="line">
                <a:avLst/>
              </a:prstGeom>
              <a:noFill/>
              <a:ln w="19050">
                <a:solidFill>
                  <a:srgbClr val="FF0066"/>
                </a:solidFill>
                <a:round/>
                <a:headEnd/>
                <a:tailEnd type="stealth" w="lg" len="lg"/>
              </a:ln>
            </p:spPr>
            <p:txBody>
              <a:bodyPr/>
              <a:lstStyle/>
              <a:p>
                <a:endParaRPr lang="en-US" dirty="0"/>
              </a:p>
            </p:txBody>
          </p:sp>
          <p:sp>
            <p:nvSpPr>
              <p:cNvPr id="6158" name="Rectangle 536"/>
              <p:cNvSpPr>
                <a:spLocks noChangeArrowheads="1"/>
              </p:cNvSpPr>
              <p:nvPr/>
            </p:nvSpPr>
            <p:spPr bwMode="auto">
              <a:xfrm>
                <a:off x="1824" y="1776"/>
                <a:ext cx="384" cy="240"/>
              </a:xfrm>
              <a:prstGeom prst="rect">
                <a:avLst/>
              </a:prstGeom>
              <a:noFill/>
              <a:ln w="22225" algn="ctr">
                <a:solidFill>
                  <a:srgbClr val="FF0066"/>
                </a:solidFill>
                <a:miter lim="800000"/>
                <a:headEnd/>
                <a:tailEnd/>
              </a:ln>
            </p:spPr>
            <p:txBody>
              <a:bodyPr wrap="none" anchor="ctr"/>
              <a:lstStyle/>
              <a:p>
                <a:endParaRPr lang="en-US" dirty="0"/>
              </a:p>
            </p:txBody>
          </p:sp>
        </p:grpSp>
      </p:grpSp>
      <p:sp>
        <p:nvSpPr>
          <p:cNvPr id="6150" name="Text Box 538"/>
          <p:cNvSpPr txBox="1">
            <a:spLocks noChangeArrowheads="1"/>
          </p:cNvSpPr>
          <p:nvPr/>
        </p:nvSpPr>
        <p:spPr bwMode="auto">
          <a:xfrm>
            <a:off x="2895600" y="1365250"/>
            <a:ext cx="1143000" cy="369332"/>
          </a:xfrm>
          <a:prstGeom prst="rect">
            <a:avLst/>
          </a:prstGeom>
          <a:noFill/>
          <a:ln w="9525" algn="ctr">
            <a:noFill/>
            <a:miter lim="800000"/>
            <a:headEnd/>
            <a:tailEnd/>
          </a:ln>
        </p:spPr>
        <p:txBody>
          <a:bodyPr>
            <a:spAutoFit/>
          </a:bodyPr>
          <a:lstStyle/>
          <a:p>
            <a:pPr>
              <a:spcBef>
                <a:spcPct val="50000"/>
              </a:spcBef>
            </a:pPr>
            <a:r>
              <a:rPr lang="en-US" b="1" dirty="0"/>
              <a:t>1,000X</a:t>
            </a:r>
          </a:p>
        </p:txBody>
      </p:sp>
      <p:sp>
        <p:nvSpPr>
          <p:cNvPr id="282139" name="Text Box 539"/>
          <p:cNvSpPr txBox="1">
            <a:spLocks noChangeArrowheads="1"/>
          </p:cNvSpPr>
          <p:nvPr/>
        </p:nvSpPr>
        <p:spPr bwMode="auto">
          <a:xfrm>
            <a:off x="8001000" y="2660650"/>
            <a:ext cx="1905000" cy="369332"/>
          </a:xfrm>
          <a:prstGeom prst="rect">
            <a:avLst/>
          </a:prstGeom>
          <a:noFill/>
          <a:ln w="9525" algn="ctr">
            <a:noFill/>
            <a:miter lim="800000"/>
            <a:headEnd/>
            <a:tailEnd/>
          </a:ln>
        </p:spPr>
        <p:txBody>
          <a:bodyPr>
            <a:spAutoFit/>
          </a:bodyPr>
          <a:lstStyle/>
          <a:p>
            <a:pPr>
              <a:spcBef>
                <a:spcPct val="50000"/>
              </a:spcBef>
            </a:pPr>
            <a:r>
              <a:rPr lang="en-US" b="1" dirty="0"/>
              <a:t>1,000,000X</a:t>
            </a:r>
          </a:p>
        </p:txBody>
      </p:sp>
      <p:sp>
        <p:nvSpPr>
          <p:cNvPr id="6152" name="Freeform 547"/>
          <p:cNvSpPr>
            <a:spLocks/>
          </p:cNvSpPr>
          <p:nvPr/>
        </p:nvSpPr>
        <p:spPr bwMode="auto">
          <a:xfrm>
            <a:off x="4953000" y="1822450"/>
            <a:ext cx="1447800" cy="1600200"/>
          </a:xfrm>
          <a:custGeom>
            <a:avLst/>
            <a:gdLst>
              <a:gd name="T0" fmla="*/ 2147483647 w 912"/>
              <a:gd name="T1" fmla="*/ 0 h 1008"/>
              <a:gd name="T2" fmla="*/ 1572577476 w 912"/>
              <a:gd name="T3" fmla="*/ 241935041 h 1008"/>
              <a:gd name="T4" fmla="*/ 1572577476 w 912"/>
              <a:gd name="T5" fmla="*/ 846772692 h 1008"/>
              <a:gd name="T6" fmla="*/ 967740138 w 912"/>
              <a:gd name="T7" fmla="*/ 1451610045 h 1008"/>
              <a:gd name="T8" fmla="*/ 967740138 w 912"/>
              <a:gd name="T9" fmla="*/ 2056447796 h 1008"/>
              <a:gd name="T10" fmla="*/ 0 w 912"/>
              <a:gd name="T11" fmla="*/ 2147483647 h 1008"/>
              <a:gd name="T12" fmla="*/ 0 60000 65536"/>
              <a:gd name="T13" fmla="*/ 0 60000 65536"/>
              <a:gd name="T14" fmla="*/ 0 60000 65536"/>
              <a:gd name="T15" fmla="*/ 0 60000 65536"/>
              <a:gd name="T16" fmla="*/ 0 60000 65536"/>
              <a:gd name="T17" fmla="*/ 0 60000 65536"/>
              <a:gd name="T18" fmla="*/ 0 w 912"/>
              <a:gd name="T19" fmla="*/ 0 h 1008"/>
              <a:gd name="T20" fmla="*/ 912 w 912"/>
              <a:gd name="T21" fmla="*/ 1008 h 1008"/>
            </a:gdLst>
            <a:ahLst/>
            <a:cxnLst>
              <a:cxn ang="T12">
                <a:pos x="T0" y="T1"/>
              </a:cxn>
              <a:cxn ang="T13">
                <a:pos x="T2" y="T3"/>
              </a:cxn>
              <a:cxn ang="T14">
                <a:pos x="T4" y="T5"/>
              </a:cxn>
              <a:cxn ang="T15">
                <a:pos x="T6" y="T7"/>
              </a:cxn>
              <a:cxn ang="T16">
                <a:pos x="T8" y="T9"/>
              </a:cxn>
              <a:cxn ang="T17">
                <a:pos x="T10" y="T11"/>
              </a:cxn>
            </a:cxnLst>
            <a:rect l="T18" t="T19" r="T20" b="T21"/>
            <a:pathLst>
              <a:path w="912" h="1008">
                <a:moveTo>
                  <a:pt x="912" y="0"/>
                </a:moveTo>
                <a:cubicBezTo>
                  <a:pt x="792" y="20"/>
                  <a:pt x="672" y="40"/>
                  <a:pt x="624" y="96"/>
                </a:cubicBezTo>
                <a:cubicBezTo>
                  <a:pt x="576" y="152"/>
                  <a:pt x="664" y="256"/>
                  <a:pt x="624" y="336"/>
                </a:cubicBezTo>
                <a:cubicBezTo>
                  <a:pt x="584" y="416"/>
                  <a:pt x="424" y="496"/>
                  <a:pt x="384" y="576"/>
                </a:cubicBezTo>
                <a:cubicBezTo>
                  <a:pt x="344" y="656"/>
                  <a:pt x="448" y="744"/>
                  <a:pt x="384" y="816"/>
                </a:cubicBezTo>
                <a:cubicBezTo>
                  <a:pt x="320" y="888"/>
                  <a:pt x="56" y="984"/>
                  <a:pt x="0" y="1008"/>
                </a:cubicBezTo>
              </a:path>
            </a:pathLst>
          </a:custGeom>
          <a:noFill/>
          <a:ln w="19050" cap="flat" cmpd="sng">
            <a:solidFill>
              <a:srgbClr val="FF0000"/>
            </a:solidFill>
            <a:prstDash val="solid"/>
            <a:round/>
            <a:headEnd type="none" w="med" len="med"/>
            <a:tailEnd type="arrow" w="med" len="lg"/>
          </a:ln>
        </p:spPr>
        <p:txBody>
          <a:bodyPr/>
          <a:lstStyle/>
          <a:p>
            <a:endParaRPr lang="en-US" dirty="0"/>
          </a:p>
        </p:txBody>
      </p:sp>
      <p:pic>
        <p:nvPicPr>
          <p:cNvPr id="282148" name="Picture 548" descr="untitled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2612270">
            <a:off x="4876801" y="3346451"/>
            <a:ext cx="277813" cy="182563"/>
          </a:xfrm>
          <a:prstGeom prst="rect">
            <a:avLst/>
          </a:prstGeom>
          <a:noFill/>
          <a:ln w="9525">
            <a:noFill/>
            <a:miter lim="800000"/>
            <a:headEnd/>
            <a:tailEnd/>
          </a:ln>
        </p:spPr>
      </p:pic>
      <p:sp>
        <p:nvSpPr>
          <p:cNvPr id="545" name="Title 544"/>
          <p:cNvSpPr>
            <a:spLocks noGrp="1"/>
          </p:cNvSpPr>
          <p:nvPr>
            <p:ph type="title"/>
          </p:nvPr>
        </p:nvSpPr>
        <p:spPr/>
        <p:txBody>
          <a:bodyPr>
            <a:normAutofit fontScale="90000"/>
          </a:bodyPr>
          <a:lstStyle/>
          <a:p>
            <a:r>
              <a:rPr lang="en-US" sz="3600" dirty="0"/>
              <a:t>Structure of Activated Carbon (1,000X – 1,000,000X)</a:t>
            </a:r>
          </a:p>
        </p:txBody>
      </p:sp>
      <p:graphicFrame>
        <p:nvGraphicFramePr>
          <p:cNvPr id="282149" name="Object 2"/>
          <p:cNvGraphicFramePr>
            <a:graphicFrameLocks noGrp="1" noChangeAspect="1"/>
          </p:cNvGraphicFramePr>
          <p:nvPr>
            <p:ph idx="4294967295"/>
            <p:extLst>
              <p:ext uri="{D42A27DB-BD31-4B8C-83A1-F6EECF244321}">
                <p14:modId xmlns:p14="http://schemas.microsoft.com/office/powerpoint/2010/main" val="3690089472"/>
              </p:ext>
            </p:extLst>
          </p:nvPr>
        </p:nvGraphicFramePr>
        <p:xfrm>
          <a:off x="2146350" y="4402138"/>
          <a:ext cx="3145496" cy="1710067"/>
        </p:xfrm>
        <a:graphic>
          <a:graphicData uri="http://schemas.openxmlformats.org/presentationml/2006/ole">
            <mc:AlternateContent xmlns:mc="http://schemas.openxmlformats.org/markup-compatibility/2006">
              <mc:Choice xmlns:v="urn:schemas-microsoft-com:vml" Requires="v">
                <p:oleObj spid="_x0000_s3083" name="Drawing" r:id="rId7" imgW="1839600" imgH="1378800" progId="">
                  <p:embed/>
                </p:oleObj>
              </mc:Choice>
              <mc:Fallback>
                <p:oleObj name="Drawing" r:id="rId7" imgW="1839600" imgH="1378800" progId="">
                  <p:embed/>
                  <p:pic>
                    <p:nvPicPr>
                      <p:cNvPr id="282149"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46350" y="4402138"/>
                        <a:ext cx="3145496" cy="1710067"/>
                      </a:xfrm>
                      <a:prstGeom prst="rect">
                        <a:avLst/>
                      </a:prstGeom>
                      <a:noFill/>
                      <a:ln>
                        <a:noFill/>
                      </a:ln>
                      <a:effectLst/>
                      <a:extLst/>
                    </p:spPr>
                  </p:pic>
                </p:oleObj>
              </mc:Fallback>
            </mc:AlternateContent>
          </a:graphicData>
        </a:graphic>
      </p:graphicFrame>
      <p:sp>
        <p:nvSpPr>
          <p:cNvPr id="544" name="Rectangle 543">
            <a:extLst>
              <a:ext uri="{FF2B5EF4-FFF2-40B4-BE49-F238E27FC236}">
                <a16:creationId xmlns:a16="http://schemas.microsoft.com/office/drawing/2014/main" id="{24784828-67AE-48F1-B991-9951DB893B8B}"/>
              </a:ext>
            </a:extLst>
          </p:cNvPr>
          <p:cNvSpPr/>
          <p:nvPr/>
        </p:nvSpPr>
        <p:spPr>
          <a:xfrm>
            <a:off x="10048" y="5206710"/>
            <a:ext cx="1703085" cy="1200329"/>
          </a:xfrm>
          <a:prstGeom prst="rect">
            <a:avLst/>
          </a:prstGeom>
        </p:spPr>
        <p:txBody>
          <a:bodyPr wrap="square">
            <a:spAutoFit/>
          </a:bodyPr>
          <a:lstStyle/>
          <a:p>
            <a:r>
              <a:rPr lang="en-US" b="1" dirty="0"/>
              <a:t>Image</a:t>
            </a:r>
          </a:p>
          <a:p>
            <a:r>
              <a:rPr lang="en-US" b="1" dirty="0"/>
              <a:t>Courtesy of Calgon Carbon Corporation</a:t>
            </a:r>
          </a:p>
        </p:txBody>
      </p:sp>
      <p:sp>
        <p:nvSpPr>
          <p:cNvPr id="546" name="Text Box 538">
            <a:extLst>
              <a:ext uri="{FF2B5EF4-FFF2-40B4-BE49-F238E27FC236}">
                <a16:creationId xmlns:a16="http://schemas.microsoft.com/office/drawing/2014/main" id="{61FE0FEE-C507-49CC-BF4B-ED640231DC6F}"/>
              </a:ext>
            </a:extLst>
          </p:cNvPr>
          <p:cNvSpPr txBox="1">
            <a:spLocks noChangeArrowheads="1"/>
          </p:cNvSpPr>
          <p:nvPr/>
        </p:nvSpPr>
        <p:spPr bwMode="auto">
          <a:xfrm>
            <a:off x="3048000" y="1517650"/>
            <a:ext cx="1143000" cy="369332"/>
          </a:xfrm>
          <a:prstGeom prst="rect">
            <a:avLst/>
          </a:prstGeom>
          <a:noFill/>
          <a:ln w="9525" algn="ctr">
            <a:noFill/>
            <a:miter lim="800000"/>
            <a:headEnd/>
            <a:tailEnd/>
          </a:ln>
        </p:spPr>
        <p:txBody>
          <a:bodyPr>
            <a:spAutoFit/>
          </a:bodyPr>
          <a:lstStyle/>
          <a:p>
            <a:pPr>
              <a:spcBef>
                <a:spcPct val="50000"/>
              </a:spcBef>
            </a:pPr>
            <a:r>
              <a:rPr lang="en-US" b="1" dirty="0"/>
              <a:t>1,000X</a:t>
            </a:r>
          </a:p>
        </p:txBody>
      </p:sp>
    </p:spTree>
    <p:extLst>
      <p:ext uri="{BB962C8B-B14F-4D97-AF65-F5344CB8AC3E}">
        <p14:creationId xmlns:p14="http://schemas.microsoft.com/office/powerpoint/2010/main" val="2660931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539496"/>
            <a:ext cx="10477500" cy="533400"/>
          </a:xfrm>
        </p:spPr>
        <p:txBody>
          <a:bodyPr/>
          <a:lstStyle/>
          <a:p>
            <a:r>
              <a:rPr lang="en-US" sz="2800" dirty="0"/>
              <a:t>Project Partners</a:t>
            </a:r>
          </a:p>
        </p:txBody>
      </p:sp>
      <p:sp>
        <p:nvSpPr>
          <p:cNvPr id="6" name="Text Placeholder 5"/>
          <p:cNvSpPr>
            <a:spLocks noGrp="1"/>
          </p:cNvSpPr>
          <p:nvPr>
            <p:ph type="body" sz="quarter" idx="11"/>
          </p:nvPr>
        </p:nvSpPr>
        <p:spPr>
          <a:xfrm>
            <a:off x="914400" y="1602259"/>
            <a:ext cx="5029200" cy="4572000"/>
          </a:xfrm>
        </p:spPr>
        <p:txBody>
          <a:bodyPr/>
          <a:lstStyle/>
          <a:p>
            <a:pPr marL="280988" indent="-280988">
              <a:lnSpc>
                <a:spcPct val="100000"/>
              </a:lnSpc>
              <a:spcBef>
                <a:spcPts val="0"/>
              </a:spcBef>
            </a:pPr>
            <a:r>
              <a:rPr lang="en-US" sz="2800" dirty="0"/>
              <a:t>Hazen and Sawyer</a:t>
            </a:r>
          </a:p>
          <a:p>
            <a:pPr marL="280988" indent="-280988">
              <a:lnSpc>
                <a:spcPct val="100000"/>
              </a:lnSpc>
              <a:spcBef>
                <a:spcPts val="0"/>
              </a:spcBef>
            </a:pPr>
            <a:r>
              <a:rPr lang="en-US" sz="2800" dirty="0" err="1" smtClean="0"/>
              <a:t>Carollo</a:t>
            </a:r>
            <a:r>
              <a:rPr lang="en-US" sz="2800" dirty="0" smtClean="0"/>
              <a:t> Engineers</a:t>
            </a:r>
            <a:endParaRPr lang="en-US" sz="2800" dirty="0"/>
          </a:p>
          <a:p>
            <a:pPr marL="280988" indent="-280988">
              <a:lnSpc>
                <a:spcPct val="100000"/>
              </a:lnSpc>
              <a:spcBef>
                <a:spcPts val="0"/>
              </a:spcBef>
            </a:pPr>
            <a:r>
              <a:rPr lang="en-US" sz="2800" dirty="0"/>
              <a:t>Santa Clara Valley Water District</a:t>
            </a:r>
          </a:p>
          <a:p>
            <a:pPr marL="280988" indent="-280988">
              <a:lnSpc>
                <a:spcPct val="100000"/>
              </a:lnSpc>
              <a:spcBef>
                <a:spcPts val="0"/>
              </a:spcBef>
            </a:pPr>
            <a:r>
              <a:rPr lang="en-US" sz="2800" dirty="0" smtClean="0"/>
              <a:t>LA </a:t>
            </a:r>
            <a:r>
              <a:rPr lang="en-US" sz="2800" dirty="0"/>
              <a:t>Sanitation District</a:t>
            </a:r>
          </a:p>
          <a:p>
            <a:pPr marL="280988" indent="-280988">
              <a:lnSpc>
                <a:spcPct val="100000"/>
              </a:lnSpc>
              <a:spcBef>
                <a:spcPts val="0"/>
              </a:spcBef>
            </a:pPr>
            <a:r>
              <a:rPr lang="en-US" sz="2800" dirty="0"/>
              <a:t>Gwinnett County (GA)</a:t>
            </a:r>
          </a:p>
          <a:p>
            <a:pPr marL="280988" indent="-280988">
              <a:lnSpc>
                <a:spcPct val="100000"/>
              </a:lnSpc>
              <a:spcBef>
                <a:spcPts val="0"/>
              </a:spcBef>
            </a:pPr>
            <a:r>
              <a:rPr lang="en-US" sz="2800" dirty="0"/>
              <a:t>El Paso Water </a:t>
            </a:r>
            <a:r>
              <a:rPr lang="en-US" sz="2800" dirty="0" smtClean="0"/>
              <a:t>Utilities</a:t>
            </a:r>
          </a:p>
          <a:p>
            <a:pPr marL="280988" indent="-280988">
              <a:lnSpc>
                <a:spcPct val="100000"/>
              </a:lnSpc>
              <a:spcBef>
                <a:spcPts val="0"/>
              </a:spcBef>
            </a:pPr>
            <a:r>
              <a:rPr lang="en-US" sz="2800" dirty="0" smtClean="0"/>
              <a:t>UFTREEO (University of Florida)</a:t>
            </a:r>
            <a:endParaRPr lang="en-US" sz="2800" dirty="0"/>
          </a:p>
          <a:p>
            <a:pPr marL="0" indent="0">
              <a:lnSpc>
                <a:spcPct val="100000"/>
              </a:lnSpc>
              <a:spcBef>
                <a:spcPts val="0"/>
              </a:spcBef>
              <a:buNone/>
            </a:pPr>
            <a:endParaRPr lang="en-US" sz="2800" dirty="0"/>
          </a:p>
          <a:p>
            <a:pPr>
              <a:lnSpc>
                <a:spcPct val="100000"/>
              </a:lnSpc>
              <a:spcBef>
                <a:spcPts val="0"/>
              </a:spcBef>
            </a:pPr>
            <a:endParaRPr lang="en-US" sz="2800" dirty="0"/>
          </a:p>
        </p:txBody>
      </p:sp>
      <p:sp>
        <p:nvSpPr>
          <p:cNvPr id="7" name="Content Placeholder 6"/>
          <p:cNvSpPr>
            <a:spLocks noGrp="1"/>
          </p:cNvSpPr>
          <p:nvPr>
            <p:ph sz="quarter" idx="12"/>
          </p:nvPr>
        </p:nvSpPr>
        <p:spPr/>
        <p:txBody>
          <a:bodyPr>
            <a:normAutofit/>
          </a:bodyPr>
          <a:lstStyle/>
          <a:p>
            <a:pPr marL="457200" indent="-457200">
              <a:lnSpc>
                <a:spcPct val="100000"/>
              </a:lnSpc>
              <a:spcBef>
                <a:spcPts val="0"/>
              </a:spcBef>
              <a:buFont typeface="Arial" panose="020B0604020202020204" pitchFamily="34" charset="0"/>
              <a:buChar char="•"/>
            </a:pPr>
            <a:r>
              <a:rPr lang="en-US" sz="2800" dirty="0" smtClean="0"/>
              <a:t>Sacramento </a:t>
            </a:r>
            <a:r>
              <a:rPr lang="en-US" sz="2800" dirty="0"/>
              <a:t>State</a:t>
            </a:r>
          </a:p>
          <a:p>
            <a:pPr marL="457200" indent="-457200">
              <a:lnSpc>
                <a:spcPct val="100000"/>
              </a:lnSpc>
              <a:spcBef>
                <a:spcPts val="0"/>
              </a:spcBef>
              <a:buFont typeface="Arial" panose="020B0604020202020204" pitchFamily="34" charset="0"/>
              <a:buChar char="•"/>
            </a:pPr>
            <a:r>
              <a:rPr lang="en-US" sz="2800" dirty="0"/>
              <a:t>University of Arizona-WEST Center</a:t>
            </a:r>
          </a:p>
          <a:p>
            <a:pPr marL="457200" indent="-457200">
              <a:lnSpc>
                <a:spcPct val="100000"/>
              </a:lnSpc>
              <a:spcBef>
                <a:spcPts val="0"/>
              </a:spcBef>
              <a:buFont typeface="Arial" panose="020B0604020202020204" pitchFamily="34" charset="0"/>
              <a:buChar char="•"/>
            </a:pPr>
            <a:r>
              <a:rPr lang="en-US" sz="2800" dirty="0" err="1"/>
              <a:t>TrojanUV</a:t>
            </a:r>
            <a:endParaRPr lang="en-US" sz="2800" dirty="0"/>
          </a:p>
          <a:p>
            <a:pPr marL="457200" indent="-457200">
              <a:lnSpc>
                <a:spcPct val="100000"/>
              </a:lnSpc>
              <a:spcBef>
                <a:spcPts val="0"/>
              </a:spcBef>
              <a:buFont typeface="Arial" panose="020B0604020202020204" pitchFamily="34" charset="0"/>
              <a:buChar char="•"/>
            </a:pPr>
            <a:r>
              <a:rPr lang="en-US" sz="2800" dirty="0"/>
              <a:t>Xylem Inc.</a:t>
            </a:r>
          </a:p>
          <a:p>
            <a:pPr marL="457200" indent="-457200">
              <a:lnSpc>
                <a:spcPct val="100000"/>
              </a:lnSpc>
              <a:spcBef>
                <a:spcPts val="0"/>
              </a:spcBef>
              <a:buFont typeface="Arial" panose="020B0604020202020204" pitchFamily="34" charset="0"/>
              <a:buChar char="•"/>
            </a:pPr>
            <a:r>
              <a:rPr lang="en-US" sz="2800" dirty="0"/>
              <a:t>Process Applications </a:t>
            </a:r>
            <a:r>
              <a:rPr lang="en-US" sz="2800" dirty="0" smtClean="0"/>
              <a:t>Inc.</a:t>
            </a:r>
            <a:endParaRPr lang="en-US" sz="2800" dirty="0"/>
          </a:p>
          <a:p>
            <a:pPr marL="457200" indent="-457200">
              <a:lnSpc>
                <a:spcPct val="100000"/>
              </a:lnSpc>
              <a:spcBef>
                <a:spcPts val="0"/>
              </a:spcBef>
              <a:buFont typeface="Arial" panose="020B0604020202020204" pitchFamily="34" charset="0"/>
              <a:buChar char="•"/>
            </a:pPr>
            <a:r>
              <a:rPr lang="en-US" sz="2800" dirty="0" err="1"/>
              <a:t>Calgon</a:t>
            </a:r>
            <a:r>
              <a:rPr lang="en-US" sz="2800" dirty="0"/>
              <a:t> Carbon Corporation</a:t>
            </a:r>
          </a:p>
          <a:p>
            <a:pPr>
              <a:lnSpc>
                <a:spcPct val="100000"/>
              </a:lnSpc>
              <a:spcBef>
                <a:spcPts val="0"/>
              </a:spcBef>
            </a:pPr>
            <a:endParaRPr lang="en-US" sz="2800" dirty="0"/>
          </a:p>
        </p:txBody>
      </p:sp>
    </p:spTree>
    <p:extLst>
      <p:ext uri="{BB962C8B-B14F-4D97-AF65-F5344CB8AC3E}">
        <p14:creationId xmlns:p14="http://schemas.microsoft.com/office/powerpoint/2010/main" val="35578874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2"/>
          <p:cNvSpPr txBox="1">
            <a:spLocks noChangeAspect="1" noChangeArrowheads="1"/>
          </p:cNvSpPr>
          <p:nvPr/>
        </p:nvSpPr>
        <p:spPr bwMode="auto">
          <a:xfrm>
            <a:off x="2725739" y="3990976"/>
            <a:ext cx="1108075" cy="461665"/>
          </a:xfrm>
          <a:prstGeom prst="rect">
            <a:avLst/>
          </a:prstGeom>
          <a:noFill/>
          <a:ln w="9525">
            <a:noFill/>
            <a:miter lim="800000"/>
            <a:headEnd/>
            <a:tailEnd/>
          </a:ln>
        </p:spPr>
        <p:txBody>
          <a:bodyPr>
            <a:spAutoFit/>
          </a:bodyPr>
          <a:lstStyle/>
          <a:p>
            <a:pPr>
              <a:spcBef>
                <a:spcPct val="50000"/>
              </a:spcBef>
            </a:pPr>
            <a:r>
              <a:rPr lang="en-GB" sz="1200" b="1" dirty="0">
                <a:latin typeface="Arial" panose="020B0604020202020204" pitchFamily="34" charset="0"/>
                <a:cs typeface="Arial" panose="020B0604020202020204" pitchFamily="34" charset="0"/>
              </a:rPr>
              <a:t>Graphite</a:t>
            </a:r>
            <a:r>
              <a:rPr lang="en-GB" sz="1200" dirty="0">
                <a:latin typeface="Arial" panose="020B0604020202020204" pitchFamily="34" charset="0"/>
                <a:cs typeface="Arial" panose="020B0604020202020204" pitchFamily="34" charset="0"/>
              </a:rPr>
              <a:t> </a:t>
            </a:r>
            <a:r>
              <a:rPr lang="en-GB" sz="1200" b="1" dirty="0">
                <a:latin typeface="Arial" panose="020B0604020202020204" pitchFamily="34" charset="0"/>
                <a:cs typeface="Arial" panose="020B0604020202020204" pitchFamily="34" charset="0"/>
              </a:rPr>
              <a:t>plate</a:t>
            </a:r>
          </a:p>
        </p:txBody>
      </p:sp>
      <p:grpSp>
        <p:nvGrpSpPr>
          <p:cNvPr id="2" name="Group 3"/>
          <p:cNvGrpSpPr>
            <a:grpSpLocks noChangeAspect="1"/>
          </p:cNvGrpSpPr>
          <p:nvPr/>
        </p:nvGrpSpPr>
        <p:grpSpPr bwMode="auto">
          <a:xfrm>
            <a:off x="1997075" y="2198688"/>
            <a:ext cx="2006600" cy="1592262"/>
            <a:chOff x="874" y="1201"/>
            <a:chExt cx="1824" cy="1451"/>
          </a:xfrm>
        </p:grpSpPr>
        <p:sp>
          <p:nvSpPr>
            <p:cNvPr id="38694" name="Freeform 4"/>
            <p:cNvSpPr>
              <a:spLocks noChangeAspect="1"/>
            </p:cNvSpPr>
            <p:nvPr/>
          </p:nvSpPr>
          <p:spPr bwMode="auto">
            <a:xfrm>
              <a:off x="952" y="1246"/>
              <a:ext cx="111" cy="53"/>
            </a:xfrm>
            <a:custGeom>
              <a:avLst/>
              <a:gdLst>
                <a:gd name="T0" fmla="*/ 12 w 111"/>
                <a:gd name="T1" fmla="*/ 0 h 53"/>
                <a:gd name="T2" fmla="*/ 12 w 111"/>
                <a:gd name="T3" fmla="*/ 40 h 53"/>
                <a:gd name="T4" fmla="*/ 111 w 111"/>
                <a:gd name="T5" fmla="*/ 40 h 53"/>
                <a:gd name="T6" fmla="*/ 111 w 111"/>
                <a:gd name="T7" fmla="*/ 53 h 53"/>
                <a:gd name="T8" fmla="*/ 8 w 111"/>
                <a:gd name="T9" fmla="*/ 53 h 53"/>
                <a:gd name="T10" fmla="*/ 0 w 111"/>
                <a:gd name="T11" fmla="*/ 44 h 53"/>
                <a:gd name="T12" fmla="*/ 0 w 111"/>
                <a:gd name="T13" fmla="*/ 0 h 53"/>
                <a:gd name="T14" fmla="*/ 12 w 111"/>
                <a:gd name="T15" fmla="*/ 0 h 53"/>
                <a:gd name="T16" fmla="*/ 0 60000 65536"/>
                <a:gd name="T17" fmla="*/ 0 60000 65536"/>
                <a:gd name="T18" fmla="*/ 0 60000 65536"/>
                <a:gd name="T19" fmla="*/ 0 60000 65536"/>
                <a:gd name="T20" fmla="*/ 0 60000 65536"/>
                <a:gd name="T21" fmla="*/ 0 60000 65536"/>
                <a:gd name="T22" fmla="*/ 0 60000 65536"/>
                <a:gd name="T23" fmla="*/ 0 60000 65536"/>
                <a:gd name="T24" fmla="*/ 0 w 111"/>
                <a:gd name="T25" fmla="*/ 0 h 53"/>
                <a:gd name="T26" fmla="*/ 111 w 111"/>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1" h="53">
                  <a:moveTo>
                    <a:pt x="12" y="0"/>
                  </a:moveTo>
                  <a:lnTo>
                    <a:pt x="12" y="40"/>
                  </a:lnTo>
                  <a:lnTo>
                    <a:pt x="111" y="40"/>
                  </a:lnTo>
                  <a:lnTo>
                    <a:pt x="111" y="53"/>
                  </a:lnTo>
                  <a:lnTo>
                    <a:pt x="8" y="53"/>
                  </a:lnTo>
                  <a:lnTo>
                    <a:pt x="0" y="44"/>
                  </a:lnTo>
                  <a:lnTo>
                    <a:pt x="0" y="0"/>
                  </a:lnTo>
                  <a:lnTo>
                    <a:pt x="12"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95" name="Freeform 5"/>
            <p:cNvSpPr>
              <a:spLocks noChangeAspect="1"/>
            </p:cNvSpPr>
            <p:nvPr/>
          </p:nvSpPr>
          <p:spPr bwMode="auto">
            <a:xfrm>
              <a:off x="1089" y="1201"/>
              <a:ext cx="267" cy="116"/>
            </a:xfrm>
            <a:custGeom>
              <a:avLst/>
              <a:gdLst>
                <a:gd name="T0" fmla="*/ 13 w 267"/>
                <a:gd name="T1" fmla="*/ 72 h 116"/>
                <a:gd name="T2" fmla="*/ 13 w 267"/>
                <a:gd name="T3" fmla="*/ 103 h 116"/>
                <a:gd name="T4" fmla="*/ 39 w 267"/>
                <a:gd name="T5" fmla="*/ 103 h 116"/>
                <a:gd name="T6" fmla="*/ 30 w 267"/>
                <a:gd name="T7" fmla="*/ 54 h 116"/>
                <a:gd name="T8" fmla="*/ 30 w 267"/>
                <a:gd name="T9" fmla="*/ 18 h 116"/>
                <a:gd name="T10" fmla="*/ 35 w 267"/>
                <a:gd name="T11" fmla="*/ 14 h 116"/>
                <a:gd name="T12" fmla="*/ 202 w 267"/>
                <a:gd name="T13" fmla="*/ 14 h 116"/>
                <a:gd name="T14" fmla="*/ 262 w 267"/>
                <a:gd name="T15" fmla="*/ 0 h 116"/>
                <a:gd name="T16" fmla="*/ 267 w 267"/>
                <a:gd name="T17" fmla="*/ 5 h 116"/>
                <a:gd name="T18" fmla="*/ 267 w 267"/>
                <a:gd name="T19" fmla="*/ 36 h 116"/>
                <a:gd name="T20" fmla="*/ 254 w 267"/>
                <a:gd name="T21" fmla="*/ 36 h 116"/>
                <a:gd name="T22" fmla="*/ 254 w 267"/>
                <a:gd name="T23" fmla="*/ 14 h 116"/>
                <a:gd name="T24" fmla="*/ 202 w 267"/>
                <a:gd name="T25" fmla="*/ 27 h 116"/>
                <a:gd name="T26" fmla="*/ 43 w 267"/>
                <a:gd name="T27" fmla="*/ 27 h 116"/>
                <a:gd name="T28" fmla="*/ 43 w 267"/>
                <a:gd name="T29" fmla="*/ 54 h 116"/>
                <a:gd name="T30" fmla="*/ 52 w 267"/>
                <a:gd name="T31" fmla="*/ 107 h 116"/>
                <a:gd name="T32" fmla="*/ 43 w 267"/>
                <a:gd name="T33" fmla="*/ 116 h 116"/>
                <a:gd name="T34" fmla="*/ 9 w 267"/>
                <a:gd name="T35" fmla="*/ 116 h 116"/>
                <a:gd name="T36" fmla="*/ 0 w 267"/>
                <a:gd name="T37" fmla="*/ 107 h 116"/>
                <a:gd name="T38" fmla="*/ 0 w 267"/>
                <a:gd name="T39" fmla="*/ 72 h 116"/>
                <a:gd name="T40" fmla="*/ 13 w 267"/>
                <a:gd name="T41" fmla="*/ 72 h 1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67"/>
                <a:gd name="T64" fmla="*/ 0 h 116"/>
                <a:gd name="T65" fmla="*/ 267 w 267"/>
                <a:gd name="T66" fmla="*/ 116 h 11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67" h="116">
                  <a:moveTo>
                    <a:pt x="13" y="72"/>
                  </a:moveTo>
                  <a:lnTo>
                    <a:pt x="13" y="103"/>
                  </a:lnTo>
                  <a:lnTo>
                    <a:pt x="39" y="103"/>
                  </a:lnTo>
                  <a:lnTo>
                    <a:pt x="30" y="54"/>
                  </a:lnTo>
                  <a:lnTo>
                    <a:pt x="30" y="18"/>
                  </a:lnTo>
                  <a:lnTo>
                    <a:pt x="35" y="14"/>
                  </a:lnTo>
                  <a:lnTo>
                    <a:pt x="202" y="14"/>
                  </a:lnTo>
                  <a:lnTo>
                    <a:pt x="262" y="0"/>
                  </a:lnTo>
                  <a:lnTo>
                    <a:pt x="267" y="5"/>
                  </a:lnTo>
                  <a:lnTo>
                    <a:pt x="267" y="36"/>
                  </a:lnTo>
                  <a:lnTo>
                    <a:pt x="254" y="36"/>
                  </a:lnTo>
                  <a:lnTo>
                    <a:pt x="254" y="14"/>
                  </a:lnTo>
                  <a:lnTo>
                    <a:pt x="202" y="27"/>
                  </a:lnTo>
                  <a:lnTo>
                    <a:pt x="43" y="27"/>
                  </a:lnTo>
                  <a:lnTo>
                    <a:pt x="43" y="54"/>
                  </a:lnTo>
                  <a:lnTo>
                    <a:pt x="52" y="107"/>
                  </a:lnTo>
                  <a:lnTo>
                    <a:pt x="43" y="116"/>
                  </a:lnTo>
                  <a:lnTo>
                    <a:pt x="9" y="116"/>
                  </a:lnTo>
                  <a:lnTo>
                    <a:pt x="0" y="107"/>
                  </a:lnTo>
                  <a:lnTo>
                    <a:pt x="0" y="72"/>
                  </a:lnTo>
                  <a:lnTo>
                    <a:pt x="13" y="72"/>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96" name="Freeform 6"/>
            <p:cNvSpPr>
              <a:spLocks noChangeAspect="1"/>
            </p:cNvSpPr>
            <p:nvPr/>
          </p:nvSpPr>
          <p:spPr bwMode="auto">
            <a:xfrm>
              <a:off x="1334" y="1237"/>
              <a:ext cx="22" cy="36"/>
            </a:xfrm>
            <a:custGeom>
              <a:avLst/>
              <a:gdLst>
                <a:gd name="T0" fmla="*/ 22 w 22"/>
                <a:gd name="T1" fmla="*/ 0 h 36"/>
                <a:gd name="T2" fmla="*/ 13 w 22"/>
                <a:gd name="T3" fmla="*/ 36 h 36"/>
                <a:gd name="T4" fmla="*/ 0 w 22"/>
                <a:gd name="T5" fmla="*/ 36 h 36"/>
                <a:gd name="T6" fmla="*/ 9 w 22"/>
                <a:gd name="T7" fmla="*/ 0 h 36"/>
                <a:gd name="T8" fmla="*/ 22 w 22"/>
                <a:gd name="T9" fmla="*/ 0 h 36"/>
                <a:gd name="T10" fmla="*/ 0 60000 65536"/>
                <a:gd name="T11" fmla="*/ 0 60000 65536"/>
                <a:gd name="T12" fmla="*/ 0 60000 65536"/>
                <a:gd name="T13" fmla="*/ 0 60000 65536"/>
                <a:gd name="T14" fmla="*/ 0 60000 65536"/>
                <a:gd name="T15" fmla="*/ 0 w 22"/>
                <a:gd name="T16" fmla="*/ 0 h 36"/>
                <a:gd name="T17" fmla="*/ 22 w 22"/>
                <a:gd name="T18" fmla="*/ 36 h 36"/>
              </a:gdLst>
              <a:ahLst/>
              <a:cxnLst>
                <a:cxn ang="T10">
                  <a:pos x="T0" y="T1"/>
                </a:cxn>
                <a:cxn ang="T11">
                  <a:pos x="T2" y="T3"/>
                </a:cxn>
                <a:cxn ang="T12">
                  <a:pos x="T4" y="T5"/>
                </a:cxn>
                <a:cxn ang="T13">
                  <a:pos x="T6" y="T7"/>
                </a:cxn>
                <a:cxn ang="T14">
                  <a:pos x="T8" y="T9"/>
                </a:cxn>
              </a:cxnLst>
              <a:rect l="T15" t="T16" r="T17" b="T18"/>
              <a:pathLst>
                <a:path w="22" h="36">
                  <a:moveTo>
                    <a:pt x="22" y="0"/>
                  </a:moveTo>
                  <a:lnTo>
                    <a:pt x="13" y="36"/>
                  </a:lnTo>
                  <a:lnTo>
                    <a:pt x="0" y="36"/>
                  </a:lnTo>
                  <a:lnTo>
                    <a:pt x="9" y="0"/>
                  </a:lnTo>
                  <a:lnTo>
                    <a:pt x="22"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97" name="Rectangle 7"/>
            <p:cNvSpPr>
              <a:spLocks noChangeAspect="1" noChangeArrowheads="1"/>
            </p:cNvSpPr>
            <p:nvPr/>
          </p:nvSpPr>
          <p:spPr bwMode="auto">
            <a:xfrm>
              <a:off x="1360" y="1206"/>
              <a:ext cx="13" cy="49"/>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8698" name="Freeform 8"/>
            <p:cNvSpPr>
              <a:spLocks noChangeAspect="1"/>
            </p:cNvSpPr>
            <p:nvPr/>
          </p:nvSpPr>
          <p:spPr bwMode="auto">
            <a:xfrm>
              <a:off x="1369" y="1201"/>
              <a:ext cx="189" cy="72"/>
            </a:xfrm>
            <a:custGeom>
              <a:avLst/>
              <a:gdLst>
                <a:gd name="T0" fmla="*/ 0 w 189"/>
                <a:gd name="T1" fmla="*/ 49 h 72"/>
                <a:gd name="T2" fmla="*/ 21 w 189"/>
                <a:gd name="T3" fmla="*/ 49 h 72"/>
                <a:gd name="T4" fmla="*/ 21 w 189"/>
                <a:gd name="T5" fmla="*/ 5 h 72"/>
                <a:gd name="T6" fmla="*/ 25 w 189"/>
                <a:gd name="T7" fmla="*/ 0 h 72"/>
                <a:gd name="T8" fmla="*/ 185 w 189"/>
                <a:gd name="T9" fmla="*/ 0 h 72"/>
                <a:gd name="T10" fmla="*/ 189 w 189"/>
                <a:gd name="T11" fmla="*/ 5 h 72"/>
                <a:gd name="T12" fmla="*/ 189 w 189"/>
                <a:gd name="T13" fmla="*/ 72 h 72"/>
                <a:gd name="T14" fmla="*/ 176 w 189"/>
                <a:gd name="T15" fmla="*/ 72 h 72"/>
                <a:gd name="T16" fmla="*/ 176 w 189"/>
                <a:gd name="T17" fmla="*/ 14 h 72"/>
                <a:gd name="T18" fmla="*/ 34 w 189"/>
                <a:gd name="T19" fmla="*/ 14 h 72"/>
                <a:gd name="T20" fmla="*/ 34 w 189"/>
                <a:gd name="T21" fmla="*/ 54 h 72"/>
                <a:gd name="T22" fmla="*/ 25 w 189"/>
                <a:gd name="T23" fmla="*/ 63 h 72"/>
                <a:gd name="T24" fmla="*/ 0 w 189"/>
                <a:gd name="T25" fmla="*/ 63 h 72"/>
                <a:gd name="T26" fmla="*/ 0 w 189"/>
                <a:gd name="T27" fmla="*/ 49 h 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9"/>
                <a:gd name="T43" fmla="*/ 0 h 72"/>
                <a:gd name="T44" fmla="*/ 189 w 189"/>
                <a:gd name="T45" fmla="*/ 72 h 7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9" h="72">
                  <a:moveTo>
                    <a:pt x="0" y="49"/>
                  </a:moveTo>
                  <a:lnTo>
                    <a:pt x="21" y="49"/>
                  </a:lnTo>
                  <a:lnTo>
                    <a:pt x="21" y="5"/>
                  </a:lnTo>
                  <a:lnTo>
                    <a:pt x="25" y="0"/>
                  </a:lnTo>
                  <a:lnTo>
                    <a:pt x="185" y="0"/>
                  </a:lnTo>
                  <a:lnTo>
                    <a:pt x="189" y="5"/>
                  </a:lnTo>
                  <a:lnTo>
                    <a:pt x="189" y="72"/>
                  </a:lnTo>
                  <a:lnTo>
                    <a:pt x="176" y="72"/>
                  </a:lnTo>
                  <a:lnTo>
                    <a:pt x="176" y="14"/>
                  </a:lnTo>
                  <a:lnTo>
                    <a:pt x="34" y="14"/>
                  </a:lnTo>
                  <a:lnTo>
                    <a:pt x="34" y="54"/>
                  </a:lnTo>
                  <a:lnTo>
                    <a:pt x="25" y="63"/>
                  </a:lnTo>
                  <a:lnTo>
                    <a:pt x="0" y="63"/>
                  </a:lnTo>
                  <a:lnTo>
                    <a:pt x="0" y="49"/>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99" name="Freeform 9"/>
            <p:cNvSpPr>
              <a:spLocks noChangeAspect="1"/>
            </p:cNvSpPr>
            <p:nvPr/>
          </p:nvSpPr>
          <p:spPr bwMode="auto">
            <a:xfrm>
              <a:off x="1579" y="1246"/>
              <a:ext cx="168" cy="36"/>
            </a:xfrm>
            <a:custGeom>
              <a:avLst/>
              <a:gdLst>
                <a:gd name="T0" fmla="*/ 13 w 168"/>
                <a:gd name="T1" fmla="*/ 0 h 36"/>
                <a:gd name="T2" fmla="*/ 13 w 168"/>
                <a:gd name="T3" fmla="*/ 13 h 36"/>
                <a:gd name="T4" fmla="*/ 164 w 168"/>
                <a:gd name="T5" fmla="*/ 13 h 36"/>
                <a:gd name="T6" fmla="*/ 168 w 168"/>
                <a:gd name="T7" fmla="*/ 18 h 36"/>
                <a:gd name="T8" fmla="*/ 168 w 168"/>
                <a:gd name="T9" fmla="*/ 36 h 36"/>
                <a:gd name="T10" fmla="*/ 155 w 168"/>
                <a:gd name="T11" fmla="*/ 36 h 36"/>
                <a:gd name="T12" fmla="*/ 155 w 168"/>
                <a:gd name="T13" fmla="*/ 27 h 36"/>
                <a:gd name="T14" fmla="*/ 9 w 168"/>
                <a:gd name="T15" fmla="*/ 27 h 36"/>
                <a:gd name="T16" fmla="*/ 0 w 168"/>
                <a:gd name="T17" fmla="*/ 18 h 36"/>
                <a:gd name="T18" fmla="*/ 0 w 168"/>
                <a:gd name="T19" fmla="*/ 0 h 36"/>
                <a:gd name="T20" fmla="*/ 13 w 168"/>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
                <a:gd name="T34" fmla="*/ 0 h 36"/>
                <a:gd name="T35" fmla="*/ 168 w 168"/>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 h="36">
                  <a:moveTo>
                    <a:pt x="13" y="0"/>
                  </a:moveTo>
                  <a:lnTo>
                    <a:pt x="13" y="13"/>
                  </a:lnTo>
                  <a:lnTo>
                    <a:pt x="164" y="13"/>
                  </a:lnTo>
                  <a:lnTo>
                    <a:pt x="168" y="18"/>
                  </a:lnTo>
                  <a:lnTo>
                    <a:pt x="168" y="36"/>
                  </a:lnTo>
                  <a:lnTo>
                    <a:pt x="155" y="36"/>
                  </a:lnTo>
                  <a:lnTo>
                    <a:pt x="155" y="27"/>
                  </a:lnTo>
                  <a:lnTo>
                    <a:pt x="9" y="27"/>
                  </a:lnTo>
                  <a:lnTo>
                    <a:pt x="0" y="18"/>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00" name="Freeform 10"/>
            <p:cNvSpPr>
              <a:spLocks noChangeAspect="1"/>
            </p:cNvSpPr>
            <p:nvPr/>
          </p:nvSpPr>
          <p:spPr bwMode="auto">
            <a:xfrm>
              <a:off x="1046" y="1299"/>
              <a:ext cx="228" cy="36"/>
            </a:xfrm>
            <a:custGeom>
              <a:avLst/>
              <a:gdLst>
                <a:gd name="T0" fmla="*/ 0 w 228"/>
                <a:gd name="T1" fmla="*/ 23 h 36"/>
                <a:gd name="T2" fmla="*/ 215 w 228"/>
                <a:gd name="T3" fmla="*/ 23 h 36"/>
                <a:gd name="T4" fmla="*/ 215 w 228"/>
                <a:gd name="T5" fmla="*/ 0 h 36"/>
                <a:gd name="T6" fmla="*/ 228 w 228"/>
                <a:gd name="T7" fmla="*/ 0 h 36"/>
                <a:gd name="T8" fmla="*/ 228 w 228"/>
                <a:gd name="T9" fmla="*/ 27 h 36"/>
                <a:gd name="T10" fmla="*/ 219 w 228"/>
                <a:gd name="T11" fmla="*/ 36 h 36"/>
                <a:gd name="T12" fmla="*/ 0 w 228"/>
                <a:gd name="T13" fmla="*/ 36 h 36"/>
                <a:gd name="T14" fmla="*/ 0 w 228"/>
                <a:gd name="T15" fmla="*/ 23 h 36"/>
                <a:gd name="T16" fmla="*/ 0 60000 65536"/>
                <a:gd name="T17" fmla="*/ 0 60000 65536"/>
                <a:gd name="T18" fmla="*/ 0 60000 65536"/>
                <a:gd name="T19" fmla="*/ 0 60000 65536"/>
                <a:gd name="T20" fmla="*/ 0 60000 65536"/>
                <a:gd name="T21" fmla="*/ 0 60000 65536"/>
                <a:gd name="T22" fmla="*/ 0 60000 65536"/>
                <a:gd name="T23" fmla="*/ 0 60000 65536"/>
                <a:gd name="T24" fmla="*/ 0 w 228"/>
                <a:gd name="T25" fmla="*/ 0 h 36"/>
                <a:gd name="T26" fmla="*/ 228 w 228"/>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8" h="36">
                  <a:moveTo>
                    <a:pt x="0" y="23"/>
                  </a:moveTo>
                  <a:lnTo>
                    <a:pt x="215" y="23"/>
                  </a:lnTo>
                  <a:lnTo>
                    <a:pt x="215" y="0"/>
                  </a:lnTo>
                  <a:lnTo>
                    <a:pt x="228" y="0"/>
                  </a:lnTo>
                  <a:lnTo>
                    <a:pt x="228" y="27"/>
                  </a:lnTo>
                  <a:lnTo>
                    <a:pt x="219" y="36"/>
                  </a:lnTo>
                  <a:lnTo>
                    <a:pt x="0" y="36"/>
                  </a:lnTo>
                  <a:lnTo>
                    <a:pt x="0" y="2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01" name="Freeform 11"/>
            <p:cNvSpPr>
              <a:spLocks noChangeAspect="1"/>
            </p:cNvSpPr>
            <p:nvPr/>
          </p:nvSpPr>
          <p:spPr bwMode="auto">
            <a:xfrm>
              <a:off x="1296" y="1282"/>
              <a:ext cx="387" cy="71"/>
            </a:xfrm>
            <a:custGeom>
              <a:avLst/>
              <a:gdLst>
                <a:gd name="T0" fmla="*/ 0 w 387"/>
                <a:gd name="T1" fmla="*/ 71 h 71"/>
                <a:gd name="T2" fmla="*/ 0 w 387"/>
                <a:gd name="T3" fmla="*/ 17 h 71"/>
                <a:gd name="T4" fmla="*/ 4 w 387"/>
                <a:gd name="T5" fmla="*/ 13 h 71"/>
                <a:gd name="T6" fmla="*/ 374 w 387"/>
                <a:gd name="T7" fmla="*/ 13 h 71"/>
                <a:gd name="T8" fmla="*/ 374 w 387"/>
                <a:gd name="T9" fmla="*/ 0 h 71"/>
                <a:gd name="T10" fmla="*/ 387 w 387"/>
                <a:gd name="T11" fmla="*/ 0 h 71"/>
                <a:gd name="T12" fmla="*/ 387 w 387"/>
                <a:gd name="T13" fmla="*/ 17 h 71"/>
                <a:gd name="T14" fmla="*/ 378 w 387"/>
                <a:gd name="T15" fmla="*/ 26 h 71"/>
                <a:gd name="T16" fmla="*/ 12 w 387"/>
                <a:gd name="T17" fmla="*/ 26 h 71"/>
                <a:gd name="T18" fmla="*/ 12 w 387"/>
                <a:gd name="T19" fmla="*/ 71 h 71"/>
                <a:gd name="T20" fmla="*/ 0 w 387"/>
                <a:gd name="T21" fmla="*/ 71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71"/>
                <a:gd name="T35" fmla="*/ 387 w 387"/>
                <a:gd name="T36" fmla="*/ 71 h 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71">
                  <a:moveTo>
                    <a:pt x="0" y="71"/>
                  </a:moveTo>
                  <a:lnTo>
                    <a:pt x="0" y="17"/>
                  </a:lnTo>
                  <a:lnTo>
                    <a:pt x="4" y="13"/>
                  </a:lnTo>
                  <a:lnTo>
                    <a:pt x="374" y="13"/>
                  </a:lnTo>
                  <a:lnTo>
                    <a:pt x="374" y="0"/>
                  </a:lnTo>
                  <a:lnTo>
                    <a:pt x="387" y="0"/>
                  </a:lnTo>
                  <a:lnTo>
                    <a:pt x="387" y="17"/>
                  </a:lnTo>
                  <a:lnTo>
                    <a:pt x="378" y="26"/>
                  </a:lnTo>
                  <a:lnTo>
                    <a:pt x="12" y="26"/>
                  </a:lnTo>
                  <a:lnTo>
                    <a:pt x="12" y="71"/>
                  </a:lnTo>
                  <a:lnTo>
                    <a:pt x="0" y="71"/>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02" name="Freeform 12"/>
            <p:cNvSpPr>
              <a:spLocks noChangeAspect="1"/>
            </p:cNvSpPr>
            <p:nvPr/>
          </p:nvSpPr>
          <p:spPr bwMode="auto">
            <a:xfrm>
              <a:off x="904" y="1326"/>
              <a:ext cx="202" cy="45"/>
            </a:xfrm>
            <a:custGeom>
              <a:avLst/>
              <a:gdLst>
                <a:gd name="T0" fmla="*/ 0 w 202"/>
                <a:gd name="T1" fmla="*/ 31 h 45"/>
                <a:gd name="T2" fmla="*/ 189 w 202"/>
                <a:gd name="T3" fmla="*/ 31 h 45"/>
                <a:gd name="T4" fmla="*/ 189 w 202"/>
                <a:gd name="T5" fmla="*/ 0 h 45"/>
                <a:gd name="T6" fmla="*/ 202 w 202"/>
                <a:gd name="T7" fmla="*/ 0 h 45"/>
                <a:gd name="T8" fmla="*/ 202 w 202"/>
                <a:gd name="T9" fmla="*/ 36 h 45"/>
                <a:gd name="T10" fmla="*/ 194 w 202"/>
                <a:gd name="T11" fmla="*/ 45 h 45"/>
                <a:gd name="T12" fmla="*/ 0 w 202"/>
                <a:gd name="T13" fmla="*/ 45 h 45"/>
                <a:gd name="T14" fmla="*/ 0 w 202"/>
                <a:gd name="T15" fmla="*/ 31 h 45"/>
                <a:gd name="T16" fmla="*/ 0 60000 65536"/>
                <a:gd name="T17" fmla="*/ 0 60000 65536"/>
                <a:gd name="T18" fmla="*/ 0 60000 65536"/>
                <a:gd name="T19" fmla="*/ 0 60000 65536"/>
                <a:gd name="T20" fmla="*/ 0 60000 65536"/>
                <a:gd name="T21" fmla="*/ 0 60000 65536"/>
                <a:gd name="T22" fmla="*/ 0 60000 65536"/>
                <a:gd name="T23" fmla="*/ 0 60000 65536"/>
                <a:gd name="T24" fmla="*/ 0 w 202"/>
                <a:gd name="T25" fmla="*/ 0 h 45"/>
                <a:gd name="T26" fmla="*/ 202 w 202"/>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 h="45">
                  <a:moveTo>
                    <a:pt x="0" y="31"/>
                  </a:moveTo>
                  <a:lnTo>
                    <a:pt x="189" y="31"/>
                  </a:lnTo>
                  <a:lnTo>
                    <a:pt x="189" y="0"/>
                  </a:lnTo>
                  <a:lnTo>
                    <a:pt x="202" y="0"/>
                  </a:lnTo>
                  <a:lnTo>
                    <a:pt x="202" y="36"/>
                  </a:lnTo>
                  <a:lnTo>
                    <a:pt x="194" y="45"/>
                  </a:lnTo>
                  <a:lnTo>
                    <a:pt x="0" y="45"/>
                  </a:lnTo>
                  <a:lnTo>
                    <a:pt x="0" y="31"/>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03" name="Freeform 13"/>
            <p:cNvSpPr>
              <a:spLocks noChangeAspect="1"/>
            </p:cNvSpPr>
            <p:nvPr/>
          </p:nvSpPr>
          <p:spPr bwMode="auto">
            <a:xfrm>
              <a:off x="1205" y="1348"/>
              <a:ext cx="207" cy="40"/>
            </a:xfrm>
            <a:custGeom>
              <a:avLst/>
              <a:gdLst>
                <a:gd name="T0" fmla="*/ 0 w 207"/>
                <a:gd name="T1" fmla="*/ 40 h 40"/>
                <a:gd name="T2" fmla="*/ 0 w 207"/>
                <a:gd name="T3" fmla="*/ 5 h 40"/>
                <a:gd name="T4" fmla="*/ 5 w 207"/>
                <a:gd name="T5" fmla="*/ 0 h 40"/>
                <a:gd name="T6" fmla="*/ 207 w 207"/>
                <a:gd name="T7" fmla="*/ 0 h 40"/>
                <a:gd name="T8" fmla="*/ 207 w 207"/>
                <a:gd name="T9" fmla="*/ 14 h 40"/>
                <a:gd name="T10" fmla="*/ 13 w 207"/>
                <a:gd name="T11" fmla="*/ 14 h 40"/>
                <a:gd name="T12" fmla="*/ 13 w 207"/>
                <a:gd name="T13" fmla="*/ 40 h 40"/>
                <a:gd name="T14" fmla="*/ 0 w 207"/>
                <a:gd name="T15" fmla="*/ 40 h 40"/>
                <a:gd name="T16" fmla="*/ 0 60000 65536"/>
                <a:gd name="T17" fmla="*/ 0 60000 65536"/>
                <a:gd name="T18" fmla="*/ 0 60000 65536"/>
                <a:gd name="T19" fmla="*/ 0 60000 65536"/>
                <a:gd name="T20" fmla="*/ 0 60000 65536"/>
                <a:gd name="T21" fmla="*/ 0 60000 65536"/>
                <a:gd name="T22" fmla="*/ 0 60000 65536"/>
                <a:gd name="T23" fmla="*/ 0 60000 65536"/>
                <a:gd name="T24" fmla="*/ 0 w 207"/>
                <a:gd name="T25" fmla="*/ 0 h 40"/>
                <a:gd name="T26" fmla="*/ 207 w 207"/>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7" h="40">
                  <a:moveTo>
                    <a:pt x="0" y="40"/>
                  </a:moveTo>
                  <a:lnTo>
                    <a:pt x="0" y="5"/>
                  </a:lnTo>
                  <a:lnTo>
                    <a:pt x="5" y="0"/>
                  </a:lnTo>
                  <a:lnTo>
                    <a:pt x="207" y="0"/>
                  </a:lnTo>
                  <a:lnTo>
                    <a:pt x="207" y="14"/>
                  </a:lnTo>
                  <a:lnTo>
                    <a:pt x="13" y="14"/>
                  </a:lnTo>
                  <a:lnTo>
                    <a:pt x="13" y="40"/>
                  </a:lnTo>
                  <a:lnTo>
                    <a:pt x="0" y="4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04" name="Freeform 14"/>
            <p:cNvSpPr>
              <a:spLocks noChangeAspect="1"/>
            </p:cNvSpPr>
            <p:nvPr/>
          </p:nvSpPr>
          <p:spPr bwMode="auto">
            <a:xfrm>
              <a:off x="1386" y="1331"/>
              <a:ext cx="176" cy="57"/>
            </a:xfrm>
            <a:custGeom>
              <a:avLst/>
              <a:gdLst>
                <a:gd name="T0" fmla="*/ 0 w 176"/>
                <a:gd name="T1" fmla="*/ 44 h 57"/>
                <a:gd name="T2" fmla="*/ 129 w 176"/>
                <a:gd name="T3" fmla="*/ 44 h 57"/>
                <a:gd name="T4" fmla="*/ 129 w 176"/>
                <a:gd name="T5" fmla="*/ 13 h 57"/>
                <a:gd name="T6" fmla="*/ 133 w 176"/>
                <a:gd name="T7" fmla="*/ 8 h 57"/>
                <a:gd name="T8" fmla="*/ 176 w 176"/>
                <a:gd name="T9" fmla="*/ 0 h 57"/>
                <a:gd name="T10" fmla="*/ 176 w 176"/>
                <a:gd name="T11" fmla="*/ 13 h 57"/>
                <a:gd name="T12" fmla="*/ 142 w 176"/>
                <a:gd name="T13" fmla="*/ 22 h 57"/>
                <a:gd name="T14" fmla="*/ 142 w 176"/>
                <a:gd name="T15" fmla="*/ 48 h 57"/>
                <a:gd name="T16" fmla="*/ 133 w 176"/>
                <a:gd name="T17" fmla="*/ 57 h 57"/>
                <a:gd name="T18" fmla="*/ 0 w 176"/>
                <a:gd name="T19" fmla="*/ 57 h 57"/>
                <a:gd name="T20" fmla="*/ 0 w 176"/>
                <a:gd name="T21" fmla="*/ 44 h 5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6"/>
                <a:gd name="T34" fmla="*/ 0 h 57"/>
                <a:gd name="T35" fmla="*/ 176 w 176"/>
                <a:gd name="T36" fmla="*/ 57 h 5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6" h="57">
                  <a:moveTo>
                    <a:pt x="0" y="44"/>
                  </a:moveTo>
                  <a:lnTo>
                    <a:pt x="129" y="44"/>
                  </a:lnTo>
                  <a:lnTo>
                    <a:pt x="129" y="13"/>
                  </a:lnTo>
                  <a:lnTo>
                    <a:pt x="133" y="8"/>
                  </a:lnTo>
                  <a:lnTo>
                    <a:pt x="176" y="0"/>
                  </a:lnTo>
                  <a:lnTo>
                    <a:pt x="176" y="13"/>
                  </a:lnTo>
                  <a:lnTo>
                    <a:pt x="142" y="22"/>
                  </a:lnTo>
                  <a:lnTo>
                    <a:pt x="142" y="48"/>
                  </a:lnTo>
                  <a:lnTo>
                    <a:pt x="133" y="57"/>
                  </a:lnTo>
                  <a:lnTo>
                    <a:pt x="0" y="57"/>
                  </a:lnTo>
                  <a:lnTo>
                    <a:pt x="0" y="4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05" name="Freeform 15"/>
            <p:cNvSpPr>
              <a:spLocks noChangeAspect="1"/>
            </p:cNvSpPr>
            <p:nvPr/>
          </p:nvSpPr>
          <p:spPr bwMode="auto">
            <a:xfrm>
              <a:off x="1554" y="1344"/>
              <a:ext cx="253" cy="71"/>
            </a:xfrm>
            <a:custGeom>
              <a:avLst/>
              <a:gdLst>
                <a:gd name="T0" fmla="*/ 13 w 253"/>
                <a:gd name="T1" fmla="*/ 0 h 71"/>
                <a:gd name="T2" fmla="*/ 13 w 253"/>
                <a:gd name="T3" fmla="*/ 31 h 71"/>
                <a:gd name="T4" fmla="*/ 249 w 253"/>
                <a:gd name="T5" fmla="*/ 31 h 71"/>
                <a:gd name="T6" fmla="*/ 253 w 253"/>
                <a:gd name="T7" fmla="*/ 35 h 71"/>
                <a:gd name="T8" fmla="*/ 253 w 253"/>
                <a:gd name="T9" fmla="*/ 71 h 71"/>
                <a:gd name="T10" fmla="*/ 240 w 253"/>
                <a:gd name="T11" fmla="*/ 71 h 71"/>
                <a:gd name="T12" fmla="*/ 240 w 253"/>
                <a:gd name="T13" fmla="*/ 44 h 71"/>
                <a:gd name="T14" fmla="*/ 8 w 253"/>
                <a:gd name="T15" fmla="*/ 44 h 71"/>
                <a:gd name="T16" fmla="*/ 0 w 253"/>
                <a:gd name="T17" fmla="*/ 35 h 71"/>
                <a:gd name="T18" fmla="*/ 0 w 253"/>
                <a:gd name="T19" fmla="*/ 0 h 71"/>
                <a:gd name="T20" fmla="*/ 13 w 253"/>
                <a:gd name="T21" fmla="*/ 0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3"/>
                <a:gd name="T34" fmla="*/ 0 h 71"/>
                <a:gd name="T35" fmla="*/ 253 w 253"/>
                <a:gd name="T36" fmla="*/ 71 h 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3" h="71">
                  <a:moveTo>
                    <a:pt x="13" y="0"/>
                  </a:moveTo>
                  <a:lnTo>
                    <a:pt x="13" y="31"/>
                  </a:lnTo>
                  <a:lnTo>
                    <a:pt x="249" y="31"/>
                  </a:lnTo>
                  <a:lnTo>
                    <a:pt x="253" y="35"/>
                  </a:lnTo>
                  <a:lnTo>
                    <a:pt x="253" y="71"/>
                  </a:lnTo>
                  <a:lnTo>
                    <a:pt x="240" y="71"/>
                  </a:lnTo>
                  <a:lnTo>
                    <a:pt x="240" y="44"/>
                  </a:lnTo>
                  <a:lnTo>
                    <a:pt x="8" y="44"/>
                  </a:lnTo>
                  <a:lnTo>
                    <a:pt x="0" y="35"/>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06" name="Freeform 16"/>
            <p:cNvSpPr>
              <a:spLocks noChangeAspect="1"/>
            </p:cNvSpPr>
            <p:nvPr/>
          </p:nvSpPr>
          <p:spPr bwMode="auto">
            <a:xfrm>
              <a:off x="1605" y="1317"/>
              <a:ext cx="164" cy="36"/>
            </a:xfrm>
            <a:custGeom>
              <a:avLst/>
              <a:gdLst>
                <a:gd name="T0" fmla="*/ 0 w 164"/>
                <a:gd name="T1" fmla="*/ 22 h 36"/>
                <a:gd name="T2" fmla="*/ 151 w 164"/>
                <a:gd name="T3" fmla="*/ 22 h 36"/>
                <a:gd name="T4" fmla="*/ 151 w 164"/>
                <a:gd name="T5" fmla="*/ 0 h 36"/>
                <a:gd name="T6" fmla="*/ 164 w 164"/>
                <a:gd name="T7" fmla="*/ 0 h 36"/>
                <a:gd name="T8" fmla="*/ 164 w 164"/>
                <a:gd name="T9" fmla="*/ 27 h 36"/>
                <a:gd name="T10" fmla="*/ 155 w 164"/>
                <a:gd name="T11" fmla="*/ 36 h 36"/>
                <a:gd name="T12" fmla="*/ 0 w 164"/>
                <a:gd name="T13" fmla="*/ 36 h 36"/>
                <a:gd name="T14" fmla="*/ 0 w 164"/>
                <a:gd name="T15" fmla="*/ 22 h 36"/>
                <a:gd name="T16" fmla="*/ 0 60000 65536"/>
                <a:gd name="T17" fmla="*/ 0 60000 65536"/>
                <a:gd name="T18" fmla="*/ 0 60000 65536"/>
                <a:gd name="T19" fmla="*/ 0 60000 65536"/>
                <a:gd name="T20" fmla="*/ 0 60000 65536"/>
                <a:gd name="T21" fmla="*/ 0 60000 65536"/>
                <a:gd name="T22" fmla="*/ 0 60000 65536"/>
                <a:gd name="T23" fmla="*/ 0 60000 65536"/>
                <a:gd name="T24" fmla="*/ 0 w 164"/>
                <a:gd name="T25" fmla="*/ 0 h 36"/>
                <a:gd name="T26" fmla="*/ 164 w 164"/>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4" h="36">
                  <a:moveTo>
                    <a:pt x="0" y="22"/>
                  </a:moveTo>
                  <a:lnTo>
                    <a:pt x="151" y="22"/>
                  </a:lnTo>
                  <a:lnTo>
                    <a:pt x="151" y="0"/>
                  </a:lnTo>
                  <a:lnTo>
                    <a:pt x="164" y="0"/>
                  </a:lnTo>
                  <a:lnTo>
                    <a:pt x="164" y="27"/>
                  </a:lnTo>
                  <a:lnTo>
                    <a:pt x="155" y="36"/>
                  </a:lnTo>
                  <a:lnTo>
                    <a:pt x="0" y="36"/>
                  </a:lnTo>
                  <a:lnTo>
                    <a:pt x="0" y="22"/>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07" name="Freeform 17"/>
            <p:cNvSpPr>
              <a:spLocks noChangeAspect="1"/>
            </p:cNvSpPr>
            <p:nvPr/>
          </p:nvSpPr>
          <p:spPr bwMode="auto">
            <a:xfrm>
              <a:off x="939" y="1379"/>
              <a:ext cx="387" cy="72"/>
            </a:xfrm>
            <a:custGeom>
              <a:avLst/>
              <a:gdLst>
                <a:gd name="T0" fmla="*/ 0 w 387"/>
                <a:gd name="T1" fmla="*/ 72 h 72"/>
                <a:gd name="T2" fmla="*/ 0 w 387"/>
                <a:gd name="T3" fmla="*/ 27 h 72"/>
                <a:gd name="T4" fmla="*/ 4 w 387"/>
                <a:gd name="T5" fmla="*/ 23 h 72"/>
                <a:gd name="T6" fmla="*/ 374 w 387"/>
                <a:gd name="T7" fmla="*/ 23 h 72"/>
                <a:gd name="T8" fmla="*/ 374 w 387"/>
                <a:gd name="T9" fmla="*/ 0 h 72"/>
                <a:gd name="T10" fmla="*/ 387 w 387"/>
                <a:gd name="T11" fmla="*/ 0 h 72"/>
                <a:gd name="T12" fmla="*/ 387 w 387"/>
                <a:gd name="T13" fmla="*/ 27 h 72"/>
                <a:gd name="T14" fmla="*/ 378 w 387"/>
                <a:gd name="T15" fmla="*/ 36 h 72"/>
                <a:gd name="T16" fmla="*/ 13 w 387"/>
                <a:gd name="T17" fmla="*/ 36 h 72"/>
                <a:gd name="T18" fmla="*/ 13 w 387"/>
                <a:gd name="T19" fmla="*/ 72 h 72"/>
                <a:gd name="T20" fmla="*/ 0 w 387"/>
                <a:gd name="T21" fmla="*/ 72 h 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72"/>
                <a:gd name="T35" fmla="*/ 387 w 387"/>
                <a:gd name="T36" fmla="*/ 72 h 7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72">
                  <a:moveTo>
                    <a:pt x="0" y="72"/>
                  </a:moveTo>
                  <a:lnTo>
                    <a:pt x="0" y="27"/>
                  </a:lnTo>
                  <a:lnTo>
                    <a:pt x="4" y="23"/>
                  </a:lnTo>
                  <a:lnTo>
                    <a:pt x="374" y="23"/>
                  </a:lnTo>
                  <a:lnTo>
                    <a:pt x="374" y="0"/>
                  </a:lnTo>
                  <a:lnTo>
                    <a:pt x="387" y="0"/>
                  </a:lnTo>
                  <a:lnTo>
                    <a:pt x="387" y="27"/>
                  </a:lnTo>
                  <a:lnTo>
                    <a:pt x="378" y="36"/>
                  </a:lnTo>
                  <a:lnTo>
                    <a:pt x="13" y="36"/>
                  </a:lnTo>
                  <a:lnTo>
                    <a:pt x="13" y="72"/>
                  </a:lnTo>
                  <a:lnTo>
                    <a:pt x="0" y="72"/>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08" name="Freeform 18"/>
            <p:cNvSpPr>
              <a:spLocks noChangeAspect="1"/>
            </p:cNvSpPr>
            <p:nvPr/>
          </p:nvSpPr>
          <p:spPr bwMode="auto">
            <a:xfrm>
              <a:off x="995" y="1433"/>
              <a:ext cx="146" cy="35"/>
            </a:xfrm>
            <a:custGeom>
              <a:avLst/>
              <a:gdLst>
                <a:gd name="T0" fmla="*/ 12 w 146"/>
                <a:gd name="T1" fmla="*/ 0 h 35"/>
                <a:gd name="T2" fmla="*/ 12 w 146"/>
                <a:gd name="T3" fmla="*/ 22 h 35"/>
                <a:gd name="T4" fmla="*/ 146 w 146"/>
                <a:gd name="T5" fmla="*/ 22 h 35"/>
                <a:gd name="T6" fmla="*/ 146 w 146"/>
                <a:gd name="T7" fmla="*/ 35 h 35"/>
                <a:gd name="T8" fmla="*/ 8 w 146"/>
                <a:gd name="T9" fmla="*/ 35 h 35"/>
                <a:gd name="T10" fmla="*/ 0 w 146"/>
                <a:gd name="T11" fmla="*/ 27 h 35"/>
                <a:gd name="T12" fmla="*/ 0 w 146"/>
                <a:gd name="T13" fmla="*/ 0 h 35"/>
                <a:gd name="T14" fmla="*/ 12 w 146"/>
                <a:gd name="T15" fmla="*/ 0 h 35"/>
                <a:gd name="T16" fmla="*/ 0 60000 65536"/>
                <a:gd name="T17" fmla="*/ 0 60000 65536"/>
                <a:gd name="T18" fmla="*/ 0 60000 65536"/>
                <a:gd name="T19" fmla="*/ 0 60000 65536"/>
                <a:gd name="T20" fmla="*/ 0 60000 65536"/>
                <a:gd name="T21" fmla="*/ 0 60000 65536"/>
                <a:gd name="T22" fmla="*/ 0 60000 65536"/>
                <a:gd name="T23" fmla="*/ 0 60000 65536"/>
                <a:gd name="T24" fmla="*/ 0 w 146"/>
                <a:gd name="T25" fmla="*/ 0 h 35"/>
                <a:gd name="T26" fmla="*/ 146 w 146"/>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 h="35">
                  <a:moveTo>
                    <a:pt x="12" y="0"/>
                  </a:moveTo>
                  <a:lnTo>
                    <a:pt x="12" y="22"/>
                  </a:lnTo>
                  <a:lnTo>
                    <a:pt x="146" y="22"/>
                  </a:lnTo>
                  <a:lnTo>
                    <a:pt x="146" y="35"/>
                  </a:lnTo>
                  <a:lnTo>
                    <a:pt x="8" y="35"/>
                  </a:lnTo>
                  <a:lnTo>
                    <a:pt x="0" y="27"/>
                  </a:lnTo>
                  <a:lnTo>
                    <a:pt x="0" y="0"/>
                  </a:lnTo>
                  <a:lnTo>
                    <a:pt x="12"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09" name="Freeform 19"/>
            <p:cNvSpPr>
              <a:spLocks noChangeAspect="1"/>
            </p:cNvSpPr>
            <p:nvPr/>
          </p:nvSpPr>
          <p:spPr bwMode="auto">
            <a:xfrm>
              <a:off x="1205" y="1428"/>
              <a:ext cx="129" cy="40"/>
            </a:xfrm>
            <a:custGeom>
              <a:avLst/>
              <a:gdLst>
                <a:gd name="T0" fmla="*/ 0 w 129"/>
                <a:gd name="T1" fmla="*/ 40 h 40"/>
                <a:gd name="T2" fmla="*/ 0 w 129"/>
                <a:gd name="T3" fmla="*/ 5 h 40"/>
                <a:gd name="T4" fmla="*/ 5 w 129"/>
                <a:gd name="T5" fmla="*/ 0 h 40"/>
                <a:gd name="T6" fmla="*/ 129 w 129"/>
                <a:gd name="T7" fmla="*/ 0 h 40"/>
                <a:gd name="T8" fmla="*/ 129 w 129"/>
                <a:gd name="T9" fmla="*/ 14 h 40"/>
                <a:gd name="T10" fmla="*/ 13 w 129"/>
                <a:gd name="T11" fmla="*/ 14 h 40"/>
                <a:gd name="T12" fmla="*/ 13 w 129"/>
                <a:gd name="T13" fmla="*/ 40 h 40"/>
                <a:gd name="T14" fmla="*/ 0 w 129"/>
                <a:gd name="T15" fmla="*/ 40 h 40"/>
                <a:gd name="T16" fmla="*/ 0 60000 65536"/>
                <a:gd name="T17" fmla="*/ 0 60000 65536"/>
                <a:gd name="T18" fmla="*/ 0 60000 65536"/>
                <a:gd name="T19" fmla="*/ 0 60000 65536"/>
                <a:gd name="T20" fmla="*/ 0 60000 65536"/>
                <a:gd name="T21" fmla="*/ 0 60000 65536"/>
                <a:gd name="T22" fmla="*/ 0 60000 65536"/>
                <a:gd name="T23" fmla="*/ 0 60000 65536"/>
                <a:gd name="T24" fmla="*/ 0 w 129"/>
                <a:gd name="T25" fmla="*/ 0 h 40"/>
                <a:gd name="T26" fmla="*/ 129 w 129"/>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 h="40">
                  <a:moveTo>
                    <a:pt x="0" y="40"/>
                  </a:moveTo>
                  <a:lnTo>
                    <a:pt x="0" y="5"/>
                  </a:lnTo>
                  <a:lnTo>
                    <a:pt x="5" y="0"/>
                  </a:lnTo>
                  <a:lnTo>
                    <a:pt x="129" y="0"/>
                  </a:lnTo>
                  <a:lnTo>
                    <a:pt x="129" y="14"/>
                  </a:lnTo>
                  <a:lnTo>
                    <a:pt x="13" y="14"/>
                  </a:lnTo>
                  <a:lnTo>
                    <a:pt x="13" y="40"/>
                  </a:lnTo>
                  <a:lnTo>
                    <a:pt x="0" y="4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10" name="Freeform 20"/>
            <p:cNvSpPr>
              <a:spLocks noChangeAspect="1"/>
            </p:cNvSpPr>
            <p:nvPr/>
          </p:nvSpPr>
          <p:spPr bwMode="auto">
            <a:xfrm>
              <a:off x="1459" y="1420"/>
              <a:ext cx="159" cy="57"/>
            </a:xfrm>
            <a:custGeom>
              <a:avLst/>
              <a:gdLst>
                <a:gd name="T0" fmla="*/ 0 w 159"/>
                <a:gd name="T1" fmla="*/ 57 h 57"/>
                <a:gd name="T2" fmla="*/ 0 w 159"/>
                <a:gd name="T3" fmla="*/ 4 h 57"/>
                <a:gd name="T4" fmla="*/ 4 w 159"/>
                <a:gd name="T5" fmla="*/ 0 h 57"/>
                <a:gd name="T6" fmla="*/ 155 w 159"/>
                <a:gd name="T7" fmla="*/ 0 h 57"/>
                <a:gd name="T8" fmla="*/ 159 w 159"/>
                <a:gd name="T9" fmla="*/ 4 h 57"/>
                <a:gd name="T10" fmla="*/ 159 w 159"/>
                <a:gd name="T11" fmla="*/ 31 h 57"/>
                <a:gd name="T12" fmla="*/ 146 w 159"/>
                <a:gd name="T13" fmla="*/ 31 h 57"/>
                <a:gd name="T14" fmla="*/ 146 w 159"/>
                <a:gd name="T15" fmla="*/ 13 h 57"/>
                <a:gd name="T16" fmla="*/ 13 w 159"/>
                <a:gd name="T17" fmla="*/ 13 h 57"/>
                <a:gd name="T18" fmla="*/ 13 w 159"/>
                <a:gd name="T19" fmla="*/ 57 h 57"/>
                <a:gd name="T20" fmla="*/ 0 w 159"/>
                <a:gd name="T21" fmla="*/ 57 h 5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9"/>
                <a:gd name="T34" fmla="*/ 0 h 57"/>
                <a:gd name="T35" fmla="*/ 159 w 159"/>
                <a:gd name="T36" fmla="*/ 57 h 5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9" h="57">
                  <a:moveTo>
                    <a:pt x="0" y="57"/>
                  </a:moveTo>
                  <a:lnTo>
                    <a:pt x="0" y="4"/>
                  </a:lnTo>
                  <a:lnTo>
                    <a:pt x="4" y="0"/>
                  </a:lnTo>
                  <a:lnTo>
                    <a:pt x="155" y="0"/>
                  </a:lnTo>
                  <a:lnTo>
                    <a:pt x="159" y="4"/>
                  </a:lnTo>
                  <a:lnTo>
                    <a:pt x="159" y="31"/>
                  </a:lnTo>
                  <a:lnTo>
                    <a:pt x="146" y="31"/>
                  </a:lnTo>
                  <a:lnTo>
                    <a:pt x="146" y="13"/>
                  </a:lnTo>
                  <a:lnTo>
                    <a:pt x="13" y="13"/>
                  </a:lnTo>
                  <a:lnTo>
                    <a:pt x="13" y="57"/>
                  </a:lnTo>
                  <a:lnTo>
                    <a:pt x="0" y="57"/>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11" name="Freeform 21"/>
            <p:cNvSpPr>
              <a:spLocks noChangeAspect="1"/>
            </p:cNvSpPr>
            <p:nvPr/>
          </p:nvSpPr>
          <p:spPr bwMode="auto">
            <a:xfrm>
              <a:off x="1644" y="1393"/>
              <a:ext cx="34" cy="31"/>
            </a:xfrm>
            <a:custGeom>
              <a:avLst/>
              <a:gdLst>
                <a:gd name="T0" fmla="*/ 9 w 34"/>
                <a:gd name="T1" fmla="*/ 0 h 31"/>
                <a:gd name="T2" fmla="*/ 17 w 34"/>
                <a:gd name="T3" fmla="*/ 9 h 31"/>
                <a:gd name="T4" fmla="*/ 30 w 34"/>
                <a:gd name="T5" fmla="*/ 9 h 31"/>
                <a:gd name="T6" fmla="*/ 34 w 34"/>
                <a:gd name="T7" fmla="*/ 13 h 31"/>
                <a:gd name="T8" fmla="*/ 34 w 34"/>
                <a:gd name="T9" fmla="*/ 31 h 31"/>
                <a:gd name="T10" fmla="*/ 21 w 34"/>
                <a:gd name="T11" fmla="*/ 31 h 31"/>
                <a:gd name="T12" fmla="*/ 21 w 34"/>
                <a:gd name="T13" fmla="*/ 22 h 31"/>
                <a:gd name="T14" fmla="*/ 13 w 34"/>
                <a:gd name="T15" fmla="*/ 22 h 31"/>
                <a:gd name="T16" fmla="*/ 9 w 34"/>
                <a:gd name="T17" fmla="*/ 18 h 31"/>
                <a:gd name="T18" fmla="*/ 0 w 34"/>
                <a:gd name="T19" fmla="*/ 9 h 31"/>
                <a:gd name="T20" fmla="*/ 9 w 34"/>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31"/>
                <a:gd name="T35" fmla="*/ 34 w 34"/>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31">
                  <a:moveTo>
                    <a:pt x="9" y="0"/>
                  </a:moveTo>
                  <a:lnTo>
                    <a:pt x="17" y="9"/>
                  </a:lnTo>
                  <a:lnTo>
                    <a:pt x="30" y="9"/>
                  </a:lnTo>
                  <a:lnTo>
                    <a:pt x="34" y="13"/>
                  </a:lnTo>
                  <a:lnTo>
                    <a:pt x="34" y="31"/>
                  </a:lnTo>
                  <a:lnTo>
                    <a:pt x="21" y="31"/>
                  </a:lnTo>
                  <a:lnTo>
                    <a:pt x="21" y="22"/>
                  </a:lnTo>
                  <a:lnTo>
                    <a:pt x="13" y="22"/>
                  </a:lnTo>
                  <a:lnTo>
                    <a:pt x="9" y="18"/>
                  </a:lnTo>
                  <a:lnTo>
                    <a:pt x="0" y="9"/>
                  </a:lnTo>
                  <a:lnTo>
                    <a:pt x="9"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12" name="Freeform 22"/>
            <p:cNvSpPr>
              <a:spLocks noChangeAspect="1"/>
            </p:cNvSpPr>
            <p:nvPr/>
          </p:nvSpPr>
          <p:spPr bwMode="auto">
            <a:xfrm>
              <a:off x="1369" y="1402"/>
              <a:ext cx="47" cy="75"/>
            </a:xfrm>
            <a:custGeom>
              <a:avLst/>
              <a:gdLst>
                <a:gd name="T0" fmla="*/ 13 w 47"/>
                <a:gd name="T1" fmla="*/ 4 h 75"/>
                <a:gd name="T2" fmla="*/ 13 w 47"/>
                <a:gd name="T3" fmla="*/ 26 h 75"/>
                <a:gd name="T4" fmla="*/ 21 w 47"/>
                <a:gd name="T5" fmla="*/ 26 h 75"/>
                <a:gd name="T6" fmla="*/ 21 w 47"/>
                <a:gd name="T7" fmla="*/ 4 h 75"/>
                <a:gd name="T8" fmla="*/ 25 w 47"/>
                <a:gd name="T9" fmla="*/ 0 h 75"/>
                <a:gd name="T10" fmla="*/ 43 w 47"/>
                <a:gd name="T11" fmla="*/ 0 h 75"/>
                <a:gd name="T12" fmla="*/ 47 w 47"/>
                <a:gd name="T13" fmla="*/ 4 h 75"/>
                <a:gd name="T14" fmla="*/ 47 w 47"/>
                <a:gd name="T15" fmla="*/ 75 h 75"/>
                <a:gd name="T16" fmla="*/ 34 w 47"/>
                <a:gd name="T17" fmla="*/ 75 h 75"/>
                <a:gd name="T18" fmla="*/ 34 w 47"/>
                <a:gd name="T19" fmla="*/ 13 h 75"/>
                <a:gd name="T20" fmla="*/ 34 w 47"/>
                <a:gd name="T21" fmla="*/ 13 h 75"/>
                <a:gd name="T22" fmla="*/ 34 w 47"/>
                <a:gd name="T23" fmla="*/ 31 h 75"/>
                <a:gd name="T24" fmla="*/ 25 w 47"/>
                <a:gd name="T25" fmla="*/ 40 h 75"/>
                <a:gd name="T26" fmla="*/ 8 w 47"/>
                <a:gd name="T27" fmla="*/ 40 h 75"/>
                <a:gd name="T28" fmla="*/ 0 w 47"/>
                <a:gd name="T29" fmla="*/ 31 h 75"/>
                <a:gd name="T30" fmla="*/ 0 w 47"/>
                <a:gd name="T31" fmla="*/ 4 h 75"/>
                <a:gd name="T32" fmla="*/ 13 w 47"/>
                <a:gd name="T33" fmla="*/ 4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75"/>
                <a:gd name="T53" fmla="*/ 47 w 47"/>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75">
                  <a:moveTo>
                    <a:pt x="13" y="4"/>
                  </a:moveTo>
                  <a:lnTo>
                    <a:pt x="13" y="26"/>
                  </a:lnTo>
                  <a:lnTo>
                    <a:pt x="21" y="26"/>
                  </a:lnTo>
                  <a:lnTo>
                    <a:pt x="21" y="4"/>
                  </a:lnTo>
                  <a:lnTo>
                    <a:pt x="25" y="0"/>
                  </a:lnTo>
                  <a:lnTo>
                    <a:pt x="43" y="0"/>
                  </a:lnTo>
                  <a:lnTo>
                    <a:pt x="47" y="4"/>
                  </a:lnTo>
                  <a:lnTo>
                    <a:pt x="47" y="75"/>
                  </a:lnTo>
                  <a:lnTo>
                    <a:pt x="34" y="75"/>
                  </a:lnTo>
                  <a:lnTo>
                    <a:pt x="34" y="13"/>
                  </a:lnTo>
                  <a:lnTo>
                    <a:pt x="34" y="31"/>
                  </a:lnTo>
                  <a:lnTo>
                    <a:pt x="25" y="40"/>
                  </a:lnTo>
                  <a:lnTo>
                    <a:pt x="8" y="40"/>
                  </a:lnTo>
                  <a:lnTo>
                    <a:pt x="0" y="31"/>
                  </a:lnTo>
                  <a:lnTo>
                    <a:pt x="0" y="4"/>
                  </a:lnTo>
                  <a:lnTo>
                    <a:pt x="13" y="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13" name="Freeform 23"/>
            <p:cNvSpPr>
              <a:spLocks noChangeAspect="1"/>
            </p:cNvSpPr>
            <p:nvPr/>
          </p:nvSpPr>
          <p:spPr bwMode="auto">
            <a:xfrm>
              <a:off x="1274" y="1477"/>
              <a:ext cx="280" cy="49"/>
            </a:xfrm>
            <a:custGeom>
              <a:avLst/>
              <a:gdLst>
                <a:gd name="T0" fmla="*/ 13 w 280"/>
                <a:gd name="T1" fmla="*/ 0 h 49"/>
                <a:gd name="T2" fmla="*/ 13 w 280"/>
                <a:gd name="T3" fmla="*/ 36 h 49"/>
                <a:gd name="T4" fmla="*/ 267 w 280"/>
                <a:gd name="T5" fmla="*/ 36 h 49"/>
                <a:gd name="T6" fmla="*/ 267 w 280"/>
                <a:gd name="T7" fmla="*/ 9 h 49"/>
                <a:gd name="T8" fmla="*/ 280 w 280"/>
                <a:gd name="T9" fmla="*/ 9 h 49"/>
                <a:gd name="T10" fmla="*/ 280 w 280"/>
                <a:gd name="T11" fmla="*/ 40 h 49"/>
                <a:gd name="T12" fmla="*/ 271 w 280"/>
                <a:gd name="T13" fmla="*/ 49 h 49"/>
                <a:gd name="T14" fmla="*/ 9 w 280"/>
                <a:gd name="T15" fmla="*/ 49 h 49"/>
                <a:gd name="T16" fmla="*/ 0 w 280"/>
                <a:gd name="T17" fmla="*/ 40 h 49"/>
                <a:gd name="T18" fmla="*/ 0 w 280"/>
                <a:gd name="T19" fmla="*/ 0 h 49"/>
                <a:gd name="T20" fmla="*/ 13 w 280"/>
                <a:gd name="T21" fmla="*/ 0 h 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0"/>
                <a:gd name="T34" fmla="*/ 0 h 49"/>
                <a:gd name="T35" fmla="*/ 280 w 280"/>
                <a:gd name="T36" fmla="*/ 49 h 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0" h="49">
                  <a:moveTo>
                    <a:pt x="13" y="0"/>
                  </a:moveTo>
                  <a:lnTo>
                    <a:pt x="13" y="36"/>
                  </a:lnTo>
                  <a:lnTo>
                    <a:pt x="267" y="36"/>
                  </a:lnTo>
                  <a:lnTo>
                    <a:pt x="267" y="9"/>
                  </a:lnTo>
                  <a:lnTo>
                    <a:pt x="280" y="9"/>
                  </a:lnTo>
                  <a:lnTo>
                    <a:pt x="280" y="40"/>
                  </a:lnTo>
                  <a:lnTo>
                    <a:pt x="271" y="49"/>
                  </a:lnTo>
                  <a:lnTo>
                    <a:pt x="9" y="49"/>
                  </a:lnTo>
                  <a:lnTo>
                    <a:pt x="0" y="40"/>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14" name="Freeform 24"/>
            <p:cNvSpPr>
              <a:spLocks noChangeAspect="1"/>
            </p:cNvSpPr>
            <p:nvPr/>
          </p:nvSpPr>
          <p:spPr bwMode="auto">
            <a:xfrm>
              <a:off x="878" y="1442"/>
              <a:ext cx="108" cy="53"/>
            </a:xfrm>
            <a:custGeom>
              <a:avLst/>
              <a:gdLst>
                <a:gd name="T0" fmla="*/ 13 w 108"/>
                <a:gd name="T1" fmla="*/ 0 h 53"/>
                <a:gd name="T2" fmla="*/ 13 w 108"/>
                <a:gd name="T3" fmla="*/ 40 h 53"/>
                <a:gd name="T4" fmla="*/ 108 w 108"/>
                <a:gd name="T5" fmla="*/ 40 h 53"/>
                <a:gd name="T6" fmla="*/ 108 w 108"/>
                <a:gd name="T7" fmla="*/ 53 h 53"/>
                <a:gd name="T8" fmla="*/ 9 w 108"/>
                <a:gd name="T9" fmla="*/ 53 h 53"/>
                <a:gd name="T10" fmla="*/ 0 w 108"/>
                <a:gd name="T11" fmla="*/ 44 h 53"/>
                <a:gd name="T12" fmla="*/ 0 w 108"/>
                <a:gd name="T13" fmla="*/ 0 h 53"/>
                <a:gd name="T14" fmla="*/ 13 w 108"/>
                <a:gd name="T15" fmla="*/ 0 h 53"/>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53"/>
                <a:gd name="T26" fmla="*/ 108 w 108"/>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53">
                  <a:moveTo>
                    <a:pt x="13" y="0"/>
                  </a:moveTo>
                  <a:lnTo>
                    <a:pt x="13" y="40"/>
                  </a:lnTo>
                  <a:lnTo>
                    <a:pt x="108" y="40"/>
                  </a:lnTo>
                  <a:lnTo>
                    <a:pt x="108" y="53"/>
                  </a:lnTo>
                  <a:lnTo>
                    <a:pt x="9" y="53"/>
                  </a:lnTo>
                  <a:lnTo>
                    <a:pt x="0" y="44"/>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15" name="Freeform 25"/>
            <p:cNvSpPr>
              <a:spLocks noChangeAspect="1"/>
            </p:cNvSpPr>
            <p:nvPr/>
          </p:nvSpPr>
          <p:spPr bwMode="auto">
            <a:xfrm>
              <a:off x="982" y="1491"/>
              <a:ext cx="266" cy="35"/>
            </a:xfrm>
            <a:custGeom>
              <a:avLst/>
              <a:gdLst>
                <a:gd name="T0" fmla="*/ 0 w 266"/>
                <a:gd name="T1" fmla="*/ 35 h 35"/>
                <a:gd name="T2" fmla="*/ 0 w 266"/>
                <a:gd name="T3" fmla="*/ 4 h 35"/>
                <a:gd name="T4" fmla="*/ 4 w 266"/>
                <a:gd name="T5" fmla="*/ 0 h 35"/>
                <a:gd name="T6" fmla="*/ 266 w 266"/>
                <a:gd name="T7" fmla="*/ 0 h 35"/>
                <a:gd name="T8" fmla="*/ 266 w 266"/>
                <a:gd name="T9" fmla="*/ 13 h 35"/>
                <a:gd name="T10" fmla="*/ 13 w 266"/>
                <a:gd name="T11" fmla="*/ 13 h 35"/>
                <a:gd name="T12" fmla="*/ 13 w 266"/>
                <a:gd name="T13" fmla="*/ 35 h 35"/>
                <a:gd name="T14" fmla="*/ 0 w 266"/>
                <a:gd name="T15" fmla="*/ 35 h 35"/>
                <a:gd name="T16" fmla="*/ 0 60000 65536"/>
                <a:gd name="T17" fmla="*/ 0 60000 65536"/>
                <a:gd name="T18" fmla="*/ 0 60000 65536"/>
                <a:gd name="T19" fmla="*/ 0 60000 65536"/>
                <a:gd name="T20" fmla="*/ 0 60000 65536"/>
                <a:gd name="T21" fmla="*/ 0 60000 65536"/>
                <a:gd name="T22" fmla="*/ 0 60000 65536"/>
                <a:gd name="T23" fmla="*/ 0 60000 65536"/>
                <a:gd name="T24" fmla="*/ 0 w 266"/>
                <a:gd name="T25" fmla="*/ 0 h 35"/>
                <a:gd name="T26" fmla="*/ 266 w 266"/>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6" h="35">
                  <a:moveTo>
                    <a:pt x="0" y="35"/>
                  </a:moveTo>
                  <a:lnTo>
                    <a:pt x="0" y="4"/>
                  </a:lnTo>
                  <a:lnTo>
                    <a:pt x="4" y="0"/>
                  </a:lnTo>
                  <a:lnTo>
                    <a:pt x="266" y="0"/>
                  </a:lnTo>
                  <a:lnTo>
                    <a:pt x="266" y="13"/>
                  </a:lnTo>
                  <a:lnTo>
                    <a:pt x="13" y="13"/>
                  </a:lnTo>
                  <a:lnTo>
                    <a:pt x="13" y="35"/>
                  </a:lnTo>
                  <a:lnTo>
                    <a:pt x="0" y="35"/>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16" name="Freeform 26"/>
            <p:cNvSpPr>
              <a:spLocks noChangeAspect="1"/>
            </p:cNvSpPr>
            <p:nvPr/>
          </p:nvSpPr>
          <p:spPr bwMode="auto">
            <a:xfrm>
              <a:off x="1579" y="1468"/>
              <a:ext cx="246" cy="36"/>
            </a:xfrm>
            <a:custGeom>
              <a:avLst/>
              <a:gdLst>
                <a:gd name="T0" fmla="*/ 0 w 246"/>
                <a:gd name="T1" fmla="*/ 23 h 36"/>
                <a:gd name="T2" fmla="*/ 233 w 246"/>
                <a:gd name="T3" fmla="*/ 23 h 36"/>
                <a:gd name="T4" fmla="*/ 233 w 246"/>
                <a:gd name="T5" fmla="*/ 0 h 36"/>
                <a:gd name="T6" fmla="*/ 246 w 246"/>
                <a:gd name="T7" fmla="*/ 0 h 36"/>
                <a:gd name="T8" fmla="*/ 246 w 246"/>
                <a:gd name="T9" fmla="*/ 27 h 36"/>
                <a:gd name="T10" fmla="*/ 237 w 246"/>
                <a:gd name="T11" fmla="*/ 36 h 36"/>
                <a:gd name="T12" fmla="*/ 0 w 246"/>
                <a:gd name="T13" fmla="*/ 36 h 36"/>
                <a:gd name="T14" fmla="*/ 0 w 246"/>
                <a:gd name="T15" fmla="*/ 23 h 36"/>
                <a:gd name="T16" fmla="*/ 0 60000 65536"/>
                <a:gd name="T17" fmla="*/ 0 60000 65536"/>
                <a:gd name="T18" fmla="*/ 0 60000 65536"/>
                <a:gd name="T19" fmla="*/ 0 60000 65536"/>
                <a:gd name="T20" fmla="*/ 0 60000 65536"/>
                <a:gd name="T21" fmla="*/ 0 60000 65536"/>
                <a:gd name="T22" fmla="*/ 0 60000 65536"/>
                <a:gd name="T23" fmla="*/ 0 60000 65536"/>
                <a:gd name="T24" fmla="*/ 0 w 246"/>
                <a:gd name="T25" fmla="*/ 0 h 36"/>
                <a:gd name="T26" fmla="*/ 246 w 246"/>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6" h="36">
                  <a:moveTo>
                    <a:pt x="0" y="23"/>
                  </a:moveTo>
                  <a:lnTo>
                    <a:pt x="233" y="23"/>
                  </a:lnTo>
                  <a:lnTo>
                    <a:pt x="233" y="0"/>
                  </a:lnTo>
                  <a:lnTo>
                    <a:pt x="246" y="0"/>
                  </a:lnTo>
                  <a:lnTo>
                    <a:pt x="246" y="27"/>
                  </a:lnTo>
                  <a:lnTo>
                    <a:pt x="237" y="36"/>
                  </a:lnTo>
                  <a:lnTo>
                    <a:pt x="0" y="36"/>
                  </a:lnTo>
                  <a:lnTo>
                    <a:pt x="0" y="2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17" name="Freeform 27"/>
            <p:cNvSpPr>
              <a:spLocks noChangeAspect="1"/>
            </p:cNvSpPr>
            <p:nvPr/>
          </p:nvSpPr>
          <p:spPr bwMode="auto">
            <a:xfrm>
              <a:off x="1696" y="1428"/>
              <a:ext cx="206" cy="32"/>
            </a:xfrm>
            <a:custGeom>
              <a:avLst/>
              <a:gdLst>
                <a:gd name="T0" fmla="*/ 0 w 206"/>
                <a:gd name="T1" fmla="*/ 32 h 32"/>
                <a:gd name="T2" fmla="*/ 0 w 206"/>
                <a:gd name="T3" fmla="*/ 5 h 32"/>
                <a:gd name="T4" fmla="*/ 4 w 206"/>
                <a:gd name="T5" fmla="*/ 0 h 32"/>
                <a:gd name="T6" fmla="*/ 206 w 206"/>
                <a:gd name="T7" fmla="*/ 0 h 32"/>
                <a:gd name="T8" fmla="*/ 206 w 206"/>
                <a:gd name="T9" fmla="*/ 14 h 32"/>
                <a:gd name="T10" fmla="*/ 12 w 206"/>
                <a:gd name="T11" fmla="*/ 14 h 32"/>
                <a:gd name="T12" fmla="*/ 12 w 206"/>
                <a:gd name="T13" fmla="*/ 32 h 32"/>
                <a:gd name="T14" fmla="*/ 0 w 206"/>
                <a:gd name="T15" fmla="*/ 32 h 32"/>
                <a:gd name="T16" fmla="*/ 0 60000 65536"/>
                <a:gd name="T17" fmla="*/ 0 60000 65536"/>
                <a:gd name="T18" fmla="*/ 0 60000 65536"/>
                <a:gd name="T19" fmla="*/ 0 60000 65536"/>
                <a:gd name="T20" fmla="*/ 0 60000 65536"/>
                <a:gd name="T21" fmla="*/ 0 60000 65536"/>
                <a:gd name="T22" fmla="*/ 0 60000 65536"/>
                <a:gd name="T23" fmla="*/ 0 60000 65536"/>
                <a:gd name="T24" fmla="*/ 0 w 206"/>
                <a:gd name="T25" fmla="*/ 0 h 32"/>
                <a:gd name="T26" fmla="*/ 206 w 206"/>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6" h="32">
                  <a:moveTo>
                    <a:pt x="0" y="32"/>
                  </a:moveTo>
                  <a:lnTo>
                    <a:pt x="0" y="5"/>
                  </a:lnTo>
                  <a:lnTo>
                    <a:pt x="4" y="0"/>
                  </a:lnTo>
                  <a:lnTo>
                    <a:pt x="206" y="0"/>
                  </a:lnTo>
                  <a:lnTo>
                    <a:pt x="206" y="14"/>
                  </a:lnTo>
                  <a:lnTo>
                    <a:pt x="12" y="14"/>
                  </a:lnTo>
                  <a:lnTo>
                    <a:pt x="12" y="32"/>
                  </a:lnTo>
                  <a:lnTo>
                    <a:pt x="0" y="32"/>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18" name="Freeform 28"/>
            <p:cNvSpPr>
              <a:spLocks noChangeAspect="1"/>
            </p:cNvSpPr>
            <p:nvPr/>
          </p:nvSpPr>
          <p:spPr bwMode="auto">
            <a:xfrm>
              <a:off x="947" y="2559"/>
              <a:ext cx="108" cy="49"/>
            </a:xfrm>
            <a:custGeom>
              <a:avLst/>
              <a:gdLst>
                <a:gd name="T0" fmla="*/ 0 w 108"/>
                <a:gd name="T1" fmla="*/ 49 h 49"/>
                <a:gd name="T2" fmla="*/ 0 w 108"/>
                <a:gd name="T3" fmla="*/ 4 h 49"/>
                <a:gd name="T4" fmla="*/ 5 w 108"/>
                <a:gd name="T5" fmla="*/ 0 h 49"/>
                <a:gd name="T6" fmla="*/ 108 w 108"/>
                <a:gd name="T7" fmla="*/ 0 h 49"/>
                <a:gd name="T8" fmla="*/ 108 w 108"/>
                <a:gd name="T9" fmla="*/ 13 h 49"/>
                <a:gd name="T10" fmla="*/ 13 w 108"/>
                <a:gd name="T11" fmla="*/ 13 h 49"/>
                <a:gd name="T12" fmla="*/ 13 w 108"/>
                <a:gd name="T13" fmla="*/ 49 h 49"/>
                <a:gd name="T14" fmla="*/ 0 w 108"/>
                <a:gd name="T15" fmla="*/ 49 h 49"/>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49"/>
                <a:gd name="T26" fmla="*/ 108 w 108"/>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49">
                  <a:moveTo>
                    <a:pt x="0" y="49"/>
                  </a:moveTo>
                  <a:lnTo>
                    <a:pt x="0" y="4"/>
                  </a:lnTo>
                  <a:lnTo>
                    <a:pt x="5" y="0"/>
                  </a:lnTo>
                  <a:lnTo>
                    <a:pt x="108" y="0"/>
                  </a:lnTo>
                  <a:lnTo>
                    <a:pt x="108" y="13"/>
                  </a:lnTo>
                  <a:lnTo>
                    <a:pt x="13" y="13"/>
                  </a:lnTo>
                  <a:lnTo>
                    <a:pt x="13" y="49"/>
                  </a:lnTo>
                  <a:lnTo>
                    <a:pt x="0" y="49"/>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19" name="Freeform 29"/>
            <p:cNvSpPr>
              <a:spLocks noChangeAspect="1"/>
            </p:cNvSpPr>
            <p:nvPr/>
          </p:nvSpPr>
          <p:spPr bwMode="auto">
            <a:xfrm>
              <a:off x="1085" y="2541"/>
              <a:ext cx="266" cy="111"/>
            </a:xfrm>
            <a:custGeom>
              <a:avLst/>
              <a:gdLst>
                <a:gd name="T0" fmla="*/ 0 w 266"/>
                <a:gd name="T1" fmla="*/ 40 h 111"/>
                <a:gd name="T2" fmla="*/ 0 w 266"/>
                <a:gd name="T3" fmla="*/ 4 h 111"/>
                <a:gd name="T4" fmla="*/ 4 w 266"/>
                <a:gd name="T5" fmla="*/ 0 h 111"/>
                <a:gd name="T6" fmla="*/ 39 w 266"/>
                <a:gd name="T7" fmla="*/ 0 h 111"/>
                <a:gd name="T8" fmla="*/ 43 w 266"/>
                <a:gd name="T9" fmla="*/ 4 h 111"/>
                <a:gd name="T10" fmla="*/ 34 w 266"/>
                <a:gd name="T11" fmla="*/ 58 h 111"/>
                <a:gd name="T12" fmla="*/ 34 w 266"/>
                <a:gd name="T13" fmla="*/ 89 h 111"/>
                <a:gd name="T14" fmla="*/ 198 w 266"/>
                <a:gd name="T15" fmla="*/ 89 h 111"/>
                <a:gd name="T16" fmla="*/ 254 w 266"/>
                <a:gd name="T17" fmla="*/ 98 h 111"/>
                <a:gd name="T18" fmla="*/ 254 w 266"/>
                <a:gd name="T19" fmla="*/ 75 h 111"/>
                <a:gd name="T20" fmla="*/ 266 w 266"/>
                <a:gd name="T21" fmla="*/ 75 h 111"/>
                <a:gd name="T22" fmla="*/ 266 w 266"/>
                <a:gd name="T23" fmla="*/ 102 h 111"/>
                <a:gd name="T24" fmla="*/ 258 w 266"/>
                <a:gd name="T25" fmla="*/ 111 h 111"/>
                <a:gd name="T26" fmla="*/ 198 w 266"/>
                <a:gd name="T27" fmla="*/ 102 h 111"/>
                <a:gd name="T28" fmla="*/ 30 w 266"/>
                <a:gd name="T29" fmla="*/ 102 h 111"/>
                <a:gd name="T30" fmla="*/ 21 w 266"/>
                <a:gd name="T31" fmla="*/ 93 h 111"/>
                <a:gd name="T32" fmla="*/ 21 w 266"/>
                <a:gd name="T33" fmla="*/ 58 h 111"/>
                <a:gd name="T34" fmla="*/ 30 w 266"/>
                <a:gd name="T35" fmla="*/ 13 h 111"/>
                <a:gd name="T36" fmla="*/ 13 w 266"/>
                <a:gd name="T37" fmla="*/ 13 h 111"/>
                <a:gd name="T38" fmla="*/ 13 w 266"/>
                <a:gd name="T39" fmla="*/ 40 h 111"/>
                <a:gd name="T40" fmla="*/ 0 w 266"/>
                <a:gd name="T41" fmla="*/ 40 h 1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66"/>
                <a:gd name="T64" fmla="*/ 0 h 111"/>
                <a:gd name="T65" fmla="*/ 266 w 266"/>
                <a:gd name="T66" fmla="*/ 111 h 1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66" h="111">
                  <a:moveTo>
                    <a:pt x="0" y="40"/>
                  </a:moveTo>
                  <a:lnTo>
                    <a:pt x="0" y="4"/>
                  </a:lnTo>
                  <a:lnTo>
                    <a:pt x="4" y="0"/>
                  </a:lnTo>
                  <a:lnTo>
                    <a:pt x="39" y="0"/>
                  </a:lnTo>
                  <a:lnTo>
                    <a:pt x="43" y="4"/>
                  </a:lnTo>
                  <a:lnTo>
                    <a:pt x="34" y="58"/>
                  </a:lnTo>
                  <a:lnTo>
                    <a:pt x="34" y="89"/>
                  </a:lnTo>
                  <a:lnTo>
                    <a:pt x="198" y="89"/>
                  </a:lnTo>
                  <a:lnTo>
                    <a:pt x="254" y="98"/>
                  </a:lnTo>
                  <a:lnTo>
                    <a:pt x="254" y="75"/>
                  </a:lnTo>
                  <a:lnTo>
                    <a:pt x="266" y="75"/>
                  </a:lnTo>
                  <a:lnTo>
                    <a:pt x="266" y="102"/>
                  </a:lnTo>
                  <a:lnTo>
                    <a:pt x="258" y="111"/>
                  </a:lnTo>
                  <a:lnTo>
                    <a:pt x="198" y="102"/>
                  </a:lnTo>
                  <a:lnTo>
                    <a:pt x="30" y="102"/>
                  </a:lnTo>
                  <a:lnTo>
                    <a:pt x="21" y="93"/>
                  </a:lnTo>
                  <a:lnTo>
                    <a:pt x="21" y="58"/>
                  </a:lnTo>
                  <a:lnTo>
                    <a:pt x="30" y="13"/>
                  </a:lnTo>
                  <a:lnTo>
                    <a:pt x="13" y="13"/>
                  </a:lnTo>
                  <a:lnTo>
                    <a:pt x="13" y="40"/>
                  </a:lnTo>
                  <a:lnTo>
                    <a:pt x="0" y="4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20" name="Freeform 30"/>
            <p:cNvSpPr>
              <a:spLocks noChangeAspect="1"/>
            </p:cNvSpPr>
            <p:nvPr/>
          </p:nvSpPr>
          <p:spPr bwMode="auto">
            <a:xfrm>
              <a:off x="1330" y="2581"/>
              <a:ext cx="21" cy="35"/>
            </a:xfrm>
            <a:custGeom>
              <a:avLst/>
              <a:gdLst>
                <a:gd name="T0" fmla="*/ 9 w 21"/>
                <a:gd name="T1" fmla="*/ 35 h 35"/>
                <a:gd name="T2" fmla="*/ 0 w 21"/>
                <a:gd name="T3" fmla="*/ 0 h 35"/>
                <a:gd name="T4" fmla="*/ 13 w 21"/>
                <a:gd name="T5" fmla="*/ 0 h 35"/>
                <a:gd name="T6" fmla="*/ 21 w 21"/>
                <a:gd name="T7" fmla="*/ 35 h 35"/>
                <a:gd name="T8" fmla="*/ 9 w 21"/>
                <a:gd name="T9" fmla="*/ 35 h 35"/>
                <a:gd name="T10" fmla="*/ 0 60000 65536"/>
                <a:gd name="T11" fmla="*/ 0 60000 65536"/>
                <a:gd name="T12" fmla="*/ 0 60000 65536"/>
                <a:gd name="T13" fmla="*/ 0 60000 65536"/>
                <a:gd name="T14" fmla="*/ 0 60000 65536"/>
                <a:gd name="T15" fmla="*/ 0 w 21"/>
                <a:gd name="T16" fmla="*/ 0 h 35"/>
                <a:gd name="T17" fmla="*/ 21 w 21"/>
                <a:gd name="T18" fmla="*/ 35 h 35"/>
              </a:gdLst>
              <a:ahLst/>
              <a:cxnLst>
                <a:cxn ang="T10">
                  <a:pos x="T0" y="T1"/>
                </a:cxn>
                <a:cxn ang="T11">
                  <a:pos x="T2" y="T3"/>
                </a:cxn>
                <a:cxn ang="T12">
                  <a:pos x="T4" y="T5"/>
                </a:cxn>
                <a:cxn ang="T13">
                  <a:pos x="T6" y="T7"/>
                </a:cxn>
                <a:cxn ang="T14">
                  <a:pos x="T8" y="T9"/>
                </a:cxn>
              </a:cxnLst>
              <a:rect l="T15" t="T16" r="T17" b="T18"/>
              <a:pathLst>
                <a:path w="21" h="35">
                  <a:moveTo>
                    <a:pt x="9" y="35"/>
                  </a:moveTo>
                  <a:lnTo>
                    <a:pt x="0" y="0"/>
                  </a:lnTo>
                  <a:lnTo>
                    <a:pt x="13" y="0"/>
                  </a:lnTo>
                  <a:lnTo>
                    <a:pt x="21" y="35"/>
                  </a:lnTo>
                  <a:lnTo>
                    <a:pt x="9" y="35"/>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21" name="Rectangle 31"/>
            <p:cNvSpPr>
              <a:spLocks noChangeAspect="1" noChangeArrowheads="1"/>
            </p:cNvSpPr>
            <p:nvPr/>
          </p:nvSpPr>
          <p:spPr bwMode="auto">
            <a:xfrm>
              <a:off x="1356" y="2599"/>
              <a:ext cx="13" cy="44"/>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8722" name="Freeform 32"/>
            <p:cNvSpPr>
              <a:spLocks noChangeAspect="1"/>
            </p:cNvSpPr>
            <p:nvPr/>
          </p:nvSpPr>
          <p:spPr bwMode="auto">
            <a:xfrm>
              <a:off x="1360" y="2581"/>
              <a:ext cx="194" cy="71"/>
            </a:xfrm>
            <a:custGeom>
              <a:avLst/>
              <a:gdLst>
                <a:gd name="T0" fmla="*/ 0 w 194"/>
                <a:gd name="T1" fmla="*/ 13 h 71"/>
                <a:gd name="T2" fmla="*/ 26 w 194"/>
                <a:gd name="T3" fmla="*/ 13 h 71"/>
                <a:gd name="T4" fmla="*/ 30 w 194"/>
                <a:gd name="T5" fmla="*/ 18 h 71"/>
                <a:gd name="T6" fmla="*/ 30 w 194"/>
                <a:gd name="T7" fmla="*/ 58 h 71"/>
                <a:gd name="T8" fmla="*/ 181 w 194"/>
                <a:gd name="T9" fmla="*/ 58 h 71"/>
                <a:gd name="T10" fmla="*/ 181 w 194"/>
                <a:gd name="T11" fmla="*/ 0 h 71"/>
                <a:gd name="T12" fmla="*/ 194 w 194"/>
                <a:gd name="T13" fmla="*/ 0 h 71"/>
                <a:gd name="T14" fmla="*/ 194 w 194"/>
                <a:gd name="T15" fmla="*/ 62 h 71"/>
                <a:gd name="T16" fmla="*/ 185 w 194"/>
                <a:gd name="T17" fmla="*/ 71 h 71"/>
                <a:gd name="T18" fmla="*/ 26 w 194"/>
                <a:gd name="T19" fmla="*/ 71 h 71"/>
                <a:gd name="T20" fmla="*/ 17 w 194"/>
                <a:gd name="T21" fmla="*/ 62 h 71"/>
                <a:gd name="T22" fmla="*/ 17 w 194"/>
                <a:gd name="T23" fmla="*/ 27 h 71"/>
                <a:gd name="T24" fmla="*/ 0 w 194"/>
                <a:gd name="T25" fmla="*/ 27 h 71"/>
                <a:gd name="T26" fmla="*/ 0 w 194"/>
                <a:gd name="T27" fmla="*/ 13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4"/>
                <a:gd name="T43" fmla="*/ 0 h 71"/>
                <a:gd name="T44" fmla="*/ 194 w 194"/>
                <a:gd name="T45" fmla="*/ 71 h 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4" h="71">
                  <a:moveTo>
                    <a:pt x="0" y="13"/>
                  </a:moveTo>
                  <a:lnTo>
                    <a:pt x="26" y="13"/>
                  </a:lnTo>
                  <a:lnTo>
                    <a:pt x="30" y="18"/>
                  </a:lnTo>
                  <a:lnTo>
                    <a:pt x="30" y="58"/>
                  </a:lnTo>
                  <a:lnTo>
                    <a:pt x="181" y="58"/>
                  </a:lnTo>
                  <a:lnTo>
                    <a:pt x="181" y="0"/>
                  </a:lnTo>
                  <a:lnTo>
                    <a:pt x="194" y="0"/>
                  </a:lnTo>
                  <a:lnTo>
                    <a:pt x="194" y="62"/>
                  </a:lnTo>
                  <a:lnTo>
                    <a:pt x="185" y="71"/>
                  </a:lnTo>
                  <a:lnTo>
                    <a:pt x="26" y="71"/>
                  </a:lnTo>
                  <a:lnTo>
                    <a:pt x="17" y="62"/>
                  </a:lnTo>
                  <a:lnTo>
                    <a:pt x="17" y="27"/>
                  </a:lnTo>
                  <a:lnTo>
                    <a:pt x="0" y="27"/>
                  </a:lnTo>
                  <a:lnTo>
                    <a:pt x="0"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23" name="Freeform 33"/>
            <p:cNvSpPr>
              <a:spLocks noChangeAspect="1"/>
            </p:cNvSpPr>
            <p:nvPr/>
          </p:nvSpPr>
          <p:spPr bwMode="auto">
            <a:xfrm>
              <a:off x="1575" y="2572"/>
              <a:ext cx="168" cy="36"/>
            </a:xfrm>
            <a:custGeom>
              <a:avLst/>
              <a:gdLst>
                <a:gd name="T0" fmla="*/ 0 w 168"/>
                <a:gd name="T1" fmla="*/ 36 h 36"/>
                <a:gd name="T2" fmla="*/ 0 w 168"/>
                <a:gd name="T3" fmla="*/ 18 h 36"/>
                <a:gd name="T4" fmla="*/ 4 w 168"/>
                <a:gd name="T5" fmla="*/ 13 h 36"/>
                <a:gd name="T6" fmla="*/ 155 w 168"/>
                <a:gd name="T7" fmla="*/ 13 h 36"/>
                <a:gd name="T8" fmla="*/ 155 w 168"/>
                <a:gd name="T9" fmla="*/ 0 h 36"/>
                <a:gd name="T10" fmla="*/ 168 w 168"/>
                <a:gd name="T11" fmla="*/ 0 h 36"/>
                <a:gd name="T12" fmla="*/ 168 w 168"/>
                <a:gd name="T13" fmla="*/ 18 h 36"/>
                <a:gd name="T14" fmla="*/ 159 w 168"/>
                <a:gd name="T15" fmla="*/ 27 h 36"/>
                <a:gd name="T16" fmla="*/ 13 w 168"/>
                <a:gd name="T17" fmla="*/ 27 h 36"/>
                <a:gd name="T18" fmla="*/ 13 w 168"/>
                <a:gd name="T19" fmla="*/ 36 h 36"/>
                <a:gd name="T20" fmla="*/ 0 w 168"/>
                <a:gd name="T21" fmla="*/ 36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
                <a:gd name="T34" fmla="*/ 0 h 36"/>
                <a:gd name="T35" fmla="*/ 168 w 168"/>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 h="36">
                  <a:moveTo>
                    <a:pt x="0" y="36"/>
                  </a:moveTo>
                  <a:lnTo>
                    <a:pt x="0" y="18"/>
                  </a:lnTo>
                  <a:lnTo>
                    <a:pt x="4" y="13"/>
                  </a:lnTo>
                  <a:lnTo>
                    <a:pt x="155" y="13"/>
                  </a:lnTo>
                  <a:lnTo>
                    <a:pt x="155" y="0"/>
                  </a:lnTo>
                  <a:lnTo>
                    <a:pt x="168" y="0"/>
                  </a:lnTo>
                  <a:lnTo>
                    <a:pt x="168" y="18"/>
                  </a:lnTo>
                  <a:lnTo>
                    <a:pt x="159" y="27"/>
                  </a:lnTo>
                  <a:lnTo>
                    <a:pt x="13" y="27"/>
                  </a:lnTo>
                  <a:lnTo>
                    <a:pt x="13" y="36"/>
                  </a:lnTo>
                  <a:lnTo>
                    <a:pt x="0" y="36"/>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24" name="Freeform 34"/>
            <p:cNvSpPr>
              <a:spLocks noChangeAspect="1"/>
            </p:cNvSpPr>
            <p:nvPr/>
          </p:nvSpPr>
          <p:spPr bwMode="auto">
            <a:xfrm>
              <a:off x="1038" y="2523"/>
              <a:ext cx="223" cy="31"/>
            </a:xfrm>
            <a:custGeom>
              <a:avLst/>
              <a:gdLst>
                <a:gd name="T0" fmla="*/ 0 w 223"/>
                <a:gd name="T1" fmla="*/ 0 h 31"/>
                <a:gd name="T2" fmla="*/ 219 w 223"/>
                <a:gd name="T3" fmla="*/ 0 h 31"/>
                <a:gd name="T4" fmla="*/ 223 w 223"/>
                <a:gd name="T5" fmla="*/ 4 h 31"/>
                <a:gd name="T6" fmla="*/ 223 w 223"/>
                <a:gd name="T7" fmla="*/ 31 h 31"/>
                <a:gd name="T8" fmla="*/ 210 w 223"/>
                <a:gd name="T9" fmla="*/ 31 h 31"/>
                <a:gd name="T10" fmla="*/ 210 w 223"/>
                <a:gd name="T11" fmla="*/ 13 h 31"/>
                <a:gd name="T12" fmla="*/ 0 w 223"/>
                <a:gd name="T13" fmla="*/ 13 h 31"/>
                <a:gd name="T14" fmla="*/ 0 w 223"/>
                <a:gd name="T15" fmla="*/ 0 h 31"/>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31"/>
                <a:gd name="T26" fmla="*/ 223 w 223"/>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31">
                  <a:moveTo>
                    <a:pt x="0" y="0"/>
                  </a:moveTo>
                  <a:lnTo>
                    <a:pt x="219" y="0"/>
                  </a:lnTo>
                  <a:lnTo>
                    <a:pt x="223" y="4"/>
                  </a:lnTo>
                  <a:lnTo>
                    <a:pt x="223" y="31"/>
                  </a:lnTo>
                  <a:lnTo>
                    <a:pt x="210" y="31"/>
                  </a:lnTo>
                  <a:lnTo>
                    <a:pt x="210"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25" name="Freeform 35"/>
            <p:cNvSpPr>
              <a:spLocks noChangeAspect="1"/>
            </p:cNvSpPr>
            <p:nvPr/>
          </p:nvSpPr>
          <p:spPr bwMode="auto">
            <a:xfrm>
              <a:off x="1283" y="2501"/>
              <a:ext cx="387" cy="71"/>
            </a:xfrm>
            <a:custGeom>
              <a:avLst/>
              <a:gdLst>
                <a:gd name="T0" fmla="*/ 13 w 387"/>
                <a:gd name="T1" fmla="*/ 0 h 71"/>
                <a:gd name="T2" fmla="*/ 13 w 387"/>
                <a:gd name="T3" fmla="*/ 49 h 71"/>
                <a:gd name="T4" fmla="*/ 382 w 387"/>
                <a:gd name="T5" fmla="*/ 49 h 71"/>
                <a:gd name="T6" fmla="*/ 387 w 387"/>
                <a:gd name="T7" fmla="*/ 53 h 71"/>
                <a:gd name="T8" fmla="*/ 387 w 387"/>
                <a:gd name="T9" fmla="*/ 71 h 71"/>
                <a:gd name="T10" fmla="*/ 374 w 387"/>
                <a:gd name="T11" fmla="*/ 71 h 71"/>
                <a:gd name="T12" fmla="*/ 374 w 387"/>
                <a:gd name="T13" fmla="*/ 62 h 71"/>
                <a:gd name="T14" fmla="*/ 8 w 387"/>
                <a:gd name="T15" fmla="*/ 62 h 71"/>
                <a:gd name="T16" fmla="*/ 0 w 387"/>
                <a:gd name="T17" fmla="*/ 53 h 71"/>
                <a:gd name="T18" fmla="*/ 0 w 387"/>
                <a:gd name="T19" fmla="*/ 0 h 71"/>
                <a:gd name="T20" fmla="*/ 13 w 387"/>
                <a:gd name="T21" fmla="*/ 0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71"/>
                <a:gd name="T35" fmla="*/ 387 w 387"/>
                <a:gd name="T36" fmla="*/ 71 h 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71">
                  <a:moveTo>
                    <a:pt x="13" y="0"/>
                  </a:moveTo>
                  <a:lnTo>
                    <a:pt x="13" y="49"/>
                  </a:lnTo>
                  <a:lnTo>
                    <a:pt x="382" y="49"/>
                  </a:lnTo>
                  <a:lnTo>
                    <a:pt x="387" y="53"/>
                  </a:lnTo>
                  <a:lnTo>
                    <a:pt x="387" y="71"/>
                  </a:lnTo>
                  <a:lnTo>
                    <a:pt x="374" y="71"/>
                  </a:lnTo>
                  <a:lnTo>
                    <a:pt x="374" y="62"/>
                  </a:lnTo>
                  <a:lnTo>
                    <a:pt x="8" y="62"/>
                  </a:lnTo>
                  <a:lnTo>
                    <a:pt x="0" y="53"/>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26" name="Freeform 36"/>
            <p:cNvSpPr>
              <a:spLocks noChangeAspect="1"/>
            </p:cNvSpPr>
            <p:nvPr/>
          </p:nvSpPr>
          <p:spPr bwMode="auto">
            <a:xfrm>
              <a:off x="896" y="2487"/>
              <a:ext cx="197" cy="40"/>
            </a:xfrm>
            <a:custGeom>
              <a:avLst/>
              <a:gdLst>
                <a:gd name="T0" fmla="*/ 0 w 197"/>
                <a:gd name="T1" fmla="*/ 0 h 40"/>
                <a:gd name="T2" fmla="*/ 193 w 197"/>
                <a:gd name="T3" fmla="*/ 0 h 40"/>
                <a:gd name="T4" fmla="*/ 197 w 197"/>
                <a:gd name="T5" fmla="*/ 5 h 40"/>
                <a:gd name="T6" fmla="*/ 197 w 197"/>
                <a:gd name="T7" fmla="*/ 40 h 40"/>
                <a:gd name="T8" fmla="*/ 185 w 197"/>
                <a:gd name="T9" fmla="*/ 40 h 40"/>
                <a:gd name="T10" fmla="*/ 185 w 197"/>
                <a:gd name="T11" fmla="*/ 14 h 40"/>
                <a:gd name="T12" fmla="*/ 0 w 197"/>
                <a:gd name="T13" fmla="*/ 14 h 40"/>
                <a:gd name="T14" fmla="*/ 0 w 197"/>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197"/>
                <a:gd name="T25" fmla="*/ 0 h 40"/>
                <a:gd name="T26" fmla="*/ 197 w 197"/>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7" h="40">
                  <a:moveTo>
                    <a:pt x="0" y="0"/>
                  </a:moveTo>
                  <a:lnTo>
                    <a:pt x="193" y="0"/>
                  </a:lnTo>
                  <a:lnTo>
                    <a:pt x="197" y="5"/>
                  </a:lnTo>
                  <a:lnTo>
                    <a:pt x="197" y="40"/>
                  </a:lnTo>
                  <a:lnTo>
                    <a:pt x="185" y="40"/>
                  </a:lnTo>
                  <a:lnTo>
                    <a:pt x="185"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27" name="Freeform 37"/>
            <p:cNvSpPr>
              <a:spLocks noChangeAspect="1"/>
            </p:cNvSpPr>
            <p:nvPr/>
          </p:nvSpPr>
          <p:spPr bwMode="auto">
            <a:xfrm>
              <a:off x="1192" y="2465"/>
              <a:ext cx="211" cy="45"/>
            </a:xfrm>
            <a:custGeom>
              <a:avLst/>
              <a:gdLst>
                <a:gd name="T0" fmla="*/ 13 w 211"/>
                <a:gd name="T1" fmla="*/ 0 h 45"/>
                <a:gd name="T2" fmla="*/ 13 w 211"/>
                <a:gd name="T3" fmla="*/ 31 h 45"/>
                <a:gd name="T4" fmla="*/ 211 w 211"/>
                <a:gd name="T5" fmla="*/ 31 h 45"/>
                <a:gd name="T6" fmla="*/ 211 w 211"/>
                <a:gd name="T7" fmla="*/ 45 h 45"/>
                <a:gd name="T8" fmla="*/ 9 w 211"/>
                <a:gd name="T9" fmla="*/ 45 h 45"/>
                <a:gd name="T10" fmla="*/ 0 w 211"/>
                <a:gd name="T11" fmla="*/ 36 h 45"/>
                <a:gd name="T12" fmla="*/ 0 w 211"/>
                <a:gd name="T13" fmla="*/ 0 h 45"/>
                <a:gd name="T14" fmla="*/ 13 w 211"/>
                <a:gd name="T15" fmla="*/ 0 h 45"/>
                <a:gd name="T16" fmla="*/ 0 60000 65536"/>
                <a:gd name="T17" fmla="*/ 0 60000 65536"/>
                <a:gd name="T18" fmla="*/ 0 60000 65536"/>
                <a:gd name="T19" fmla="*/ 0 60000 65536"/>
                <a:gd name="T20" fmla="*/ 0 60000 65536"/>
                <a:gd name="T21" fmla="*/ 0 60000 65536"/>
                <a:gd name="T22" fmla="*/ 0 60000 65536"/>
                <a:gd name="T23" fmla="*/ 0 60000 65536"/>
                <a:gd name="T24" fmla="*/ 0 w 211"/>
                <a:gd name="T25" fmla="*/ 0 h 45"/>
                <a:gd name="T26" fmla="*/ 211 w 211"/>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1" h="45">
                  <a:moveTo>
                    <a:pt x="13" y="0"/>
                  </a:moveTo>
                  <a:lnTo>
                    <a:pt x="13" y="31"/>
                  </a:lnTo>
                  <a:lnTo>
                    <a:pt x="211" y="31"/>
                  </a:lnTo>
                  <a:lnTo>
                    <a:pt x="211" y="45"/>
                  </a:lnTo>
                  <a:lnTo>
                    <a:pt x="9" y="45"/>
                  </a:lnTo>
                  <a:lnTo>
                    <a:pt x="0" y="36"/>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28" name="Freeform 38"/>
            <p:cNvSpPr>
              <a:spLocks noChangeAspect="1"/>
            </p:cNvSpPr>
            <p:nvPr/>
          </p:nvSpPr>
          <p:spPr bwMode="auto">
            <a:xfrm>
              <a:off x="1377" y="2470"/>
              <a:ext cx="177" cy="57"/>
            </a:xfrm>
            <a:custGeom>
              <a:avLst/>
              <a:gdLst>
                <a:gd name="T0" fmla="*/ 0 w 177"/>
                <a:gd name="T1" fmla="*/ 0 h 57"/>
                <a:gd name="T2" fmla="*/ 129 w 177"/>
                <a:gd name="T3" fmla="*/ 0 h 57"/>
                <a:gd name="T4" fmla="*/ 134 w 177"/>
                <a:gd name="T5" fmla="*/ 4 h 57"/>
                <a:gd name="T6" fmla="*/ 134 w 177"/>
                <a:gd name="T7" fmla="*/ 35 h 57"/>
                <a:gd name="T8" fmla="*/ 177 w 177"/>
                <a:gd name="T9" fmla="*/ 44 h 57"/>
                <a:gd name="T10" fmla="*/ 177 w 177"/>
                <a:gd name="T11" fmla="*/ 57 h 57"/>
                <a:gd name="T12" fmla="*/ 129 w 177"/>
                <a:gd name="T13" fmla="*/ 49 h 57"/>
                <a:gd name="T14" fmla="*/ 121 w 177"/>
                <a:gd name="T15" fmla="*/ 40 h 57"/>
                <a:gd name="T16" fmla="*/ 121 w 177"/>
                <a:gd name="T17" fmla="*/ 13 h 57"/>
                <a:gd name="T18" fmla="*/ 0 w 177"/>
                <a:gd name="T19" fmla="*/ 13 h 57"/>
                <a:gd name="T20" fmla="*/ 0 w 177"/>
                <a:gd name="T21" fmla="*/ 0 h 5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7"/>
                <a:gd name="T34" fmla="*/ 0 h 57"/>
                <a:gd name="T35" fmla="*/ 177 w 177"/>
                <a:gd name="T36" fmla="*/ 57 h 5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7" h="57">
                  <a:moveTo>
                    <a:pt x="0" y="0"/>
                  </a:moveTo>
                  <a:lnTo>
                    <a:pt x="129" y="0"/>
                  </a:lnTo>
                  <a:lnTo>
                    <a:pt x="134" y="4"/>
                  </a:lnTo>
                  <a:lnTo>
                    <a:pt x="134" y="35"/>
                  </a:lnTo>
                  <a:lnTo>
                    <a:pt x="177" y="44"/>
                  </a:lnTo>
                  <a:lnTo>
                    <a:pt x="177" y="57"/>
                  </a:lnTo>
                  <a:lnTo>
                    <a:pt x="129" y="49"/>
                  </a:lnTo>
                  <a:lnTo>
                    <a:pt x="121" y="40"/>
                  </a:lnTo>
                  <a:lnTo>
                    <a:pt x="121"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29" name="Freeform 39"/>
            <p:cNvSpPr>
              <a:spLocks noChangeAspect="1"/>
            </p:cNvSpPr>
            <p:nvPr/>
          </p:nvSpPr>
          <p:spPr bwMode="auto">
            <a:xfrm>
              <a:off x="1549" y="2438"/>
              <a:ext cx="254" cy="72"/>
            </a:xfrm>
            <a:custGeom>
              <a:avLst/>
              <a:gdLst>
                <a:gd name="T0" fmla="*/ 0 w 254"/>
                <a:gd name="T1" fmla="*/ 72 h 72"/>
                <a:gd name="T2" fmla="*/ 0 w 254"/>
                <a:gd name="T3" fmla="*/ 36 h 72"/>
                <a:gd name="T4" fmla="*/ 5 w 254"/>
                <a:gd name="T5" fmla="*/ 32 h 72"/>
                <a:gd name="T6" fmla="*/ 241 w 254"/>
                <a:gd name="T7" fmla="*/ 32 h 72"/>
                <a:gd name="T8" fmla="*/ 241 w 254"/>
                <a:gd name="T9" fmla="*/ 0 h 72"/>
                <a:gd name="T10" fmla="*/ 254 w 254"/>
                <a:gd name="T11" fmla="*/ 0 h 72"/>
                <a:gd name="T12" fmla="*/ 254 w 254"/>
                <a:gd name="T13" fmla="*/ 36 h 72"/>
                <a:gd name="T14" fmla="*/ 245 w 254"/>
                <a:gd name="T15" fmla="*/ 45 h 72"/>
                <a:gd name="T16" fmla="*/ 13 w 254"/>
                <a:gd name="T17" fmla="*/ 45 h 72"/>
                <a:gd name="T18" fmla="*/ 13 w 254"/>
                <a:gd name="T19" fmla="*/ 72 h 72"/>
                <a:gd name="T20" fmla="*/ 0 w 254"/>
                <a:gd name="T21" fmla="*/ 72 h 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4"/>
                <a:gd name="T34" fmla="*/ 0 h 72"/>
                <a:gd name="T35" fmla="*/ 254 w 254"/>
                <a:gd name="T36" fmla="*/ 72 h 7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4" h="72">
                  <a:moveTo>
                    <a:pt x="0" y="72"/>
                  </a:moveTo>
                  <a:lnTo>
                    <a:pt x="0" y="36"/>
                  </a:lnTo>
                  <a:lnTo>
                    <a:pt x="5" y="32"/>
                  </a:lnTo>
                  <a:lnTo>
                    <a:pt x="241" y="32"/>
                  </a:lnTo>
                  <a:lnTo>
                    <a:pt x="241" y="0"/>
                  </a:lnTo>
                  <a:lnTo>
                    <a:pt x="254" y="0"/>
                  </a:lnTo>
                  <a:lnTo>
                    <a:pt x="254" y="36"/>
                  </a:lnTo>
                  <a:lnTo>
                    <a:pt x="245" y="45"/>
                  </a:lnTo>
                  <a:lnTo>
                    <a:pt x="13" y="45"/>
                  </a:lnTo>
                  <a:lnTo>
                    <a:pt x="13" y="72"/>
                  </a:lnTo>
                  <a:lnTo>
                    <a:pt x="0" y="72"/>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30" name="Freeform 40"/>
            <p:cNvSpPr>
              <a:spLocks noChangeAspect="1"/>
            </p:cNvSpPr>
            <p:nvPr/>
          </p:nvSpPr>
          <p:spPr bwMode="auto">
            <a:xfrm>
              <a:off x="1597" y="2505"/>
              <a:ext cx="159" cy="31"/>
            </a:xfrm>
            <a:custGeom>
              <a:avLst/>
              <a:gdLst>
                <a:gd name="T0" fmla="*/ 0 w 159"/>
                <a:gd name="T1" fmla="*/ 0 h 31"/>
                <a:gd name="T2" fmla="*/ 154 w 159"/>
                <a:gd name="T3" fmla="*/ 0 h 31"/>
                <a:gd name="T4" fmla="*/ 159 w 159"/>
                <a:gd name="T5" fmla="*/ 5 h 31"/>
                <a:gd name="T6" fmla="*/ 159 w 159"/>
                <a:gd name="T7" fmla="*/ 31 h 31"/>
                <a:gd name="T8" fmla="*/ 146 w 159"/>
                <a:gd name="T9" fmla="*/ 31 h 31"/>
                <a:gd name="T10" fmla="*/ 146 w 159"/>
                <a:gd name="T11" fmla="*/ 14 h 31"/>
                <a:gd name="T12" fmla="*/ 0 w 159"/>
                <a:gd name="T13" fmla="*/ 14 h 31"/>
                <a:gd name="T14" fmla="*/ 0 w 159"/>
                <a:gd name="T15" fmla="*/ 0 h 31"/>
                <a:gd name="T16" fmla="*/ 0 60000 65536"/>
                <a:gd name="T17" fmla="*/ 0 60000 65536"/>
                <a:gd name="T18" fmla="*/ 0 60000 65536"/>
                <a:gd name="T19" fmla="*/ 0 60000 65536"/>
                <a:gd name="T20" fmla="*/ 0 60000 65536"/>
                <a:gd name="T21" fmla="*/ 0 60000 65536"/>
                <a:gd name="T22" fmla="*/ 0 60000 65536"/>
                <a:gd name="T23" fmla="*/ 0 60000 65536"/>
                <a:gd name="T24" fmla="*/ 0 w 159"/>
                <a:gd name="T25" fmla="*/ 0 h 31"/>
                <a:gd name="T26" fmla="*/ 159 w 159"/>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9" h="31">
                  <a:moveTo>
                    <a:pt x="0" y="0"/>
                  </a:moveTo>
                  <a:lnTo>
                    <a:pt x="154" y="0"/>
                  </a:lnTo>
                  <a:lnTo>
                    <a:pt x="159" y="5"/>
                  </a:lnTo>
                  <a:lnTo>
                    <a:pt x="159" y="31"/>
                  </a:lnTo>
                  <a:lnTo>
                    <a:pt x="146" y="31"/>
                  </a:lnTo>
                  <a:lnTo>
                    <a:pt x="146"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31" name="Freeform 41"/>
            <p:cNvSpPr>
              <a:spLocks noChangeAspect="1"/>
            </p:cNvSpPr>
            <p:nvPr/>
          </p:nvSpPr>
          <p:spPr bwMode="auto">
            <a:xfrm>
              <a:off x="926" y="2398"/>
              <a:ext cx="387" cy="76"/>
            </a:xfrm>
            <a:custGeom>
              <a:avLst/>
              <a:gdLst>
                <a:gd name="T0" fmla="*/ 13 w 387"/>
                <a:gd name="T1" fmla="*/ 0 h 76"/>
                <a:gd name="T2" fmla="*/ 13 w 387"/>
                <a:gd name="T3" fmla="*/ 45 h 76"/>
                <a:gd name="T4" fmla="*/ 382 w 387"/>
                <a:gd name="T5" fmla="*/ 45 h 76"/>
                <a:gd name="T6" fmla="*/ 387 w 387"/>
                <a:gd name="T7" fmla="*/ 49 h 76"/>
                <a:gd name="T8" fmla="*/ 387 w 387"/>
                <a:gd name="T9" fmla="*/ 76 h 76"/>
                <a:gd name="T10" fmla="*/ 374 w 387"/>
                <a:gd name="T11" fmla="*/ 76 h 76"/>
                <a:gd name="T12" fmla="*/ 374 w 387"/>
                <a:gd name="T13" fmla="*/ 58 h 76"/>
                <a:gd name="T14" fmla="*/ 8 w 387"/>
                <a:gd name="T15" fmla="*/ 58 h 76"/>
                <a:gd name="T16" fmla="*/ 0 w 387"/>
                <a:gd name="T17" fmla="*/ 49 h 76"/>
                <a:gd name="T18" fmla="*/ 0 w 387"/>
                <a:gd name="T19" fmla="*/ 0 h 76"/>
                <a:gd name="T20" fmla="*/ 13 w 387"/>
                <a:gd name="T21" fmla="*/ 0 h 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76"/>
                <a:gd name="T35" fmla="*/ 387 w 387"/>
                <a:gd name="T36" fmla="*/ 76 h 7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76">
                  <a:moveTo>
                    <a:pt x="13" y="0"/>
                  </a:moveTo>
                  <a:lnTo>
                    <a:pt x="13" y="45"/>
                  </a:lnTo>
                  <a:lnTo>
                    <a:pt x="382" y="45"/>
                  </a:lnTo>
                  <a:lnTo>
                    <a:pt x="387" y="49"/>
                  </a:lnTo>
                  <a:lnTo>
                    <a:pt x="387" y="76"/>
                  </a:lnTo>
                  <a:lnTo>
                    <a:pt x="374" y="76"/>
                  </a:lnTo>
                  <a:lnTo>
                    <a:pt x="374" y="58"/>
                  </a:lnTo>
                  <a:lnTo>
                    <a:pt x="8" y="58"/>
                  </a:lnTo>
                  <a:lnTo>
                    <a:pt x="0" y="49"/>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32" name="Freeform 42"/>
            <p:cNvSpPr>
              <a:spLocks noChangeAspect="1"/>
            </p:cNvSpPr>
            <p:nvPr/>
          </p:nvSpPr>
          <p:spPr bwMode="auto">
            <a:xfrm>
              <a:off x="990" y="2385"/>
              <a:ext cx="142" cy="31"/>
            </a:xfrm>
            <a:custGeom>
              <a:avLst/>
              <a:gdLst>
                <a:gd name="T0" fmla="*/ 0 w 142"/>
                <a:gd name="T1" fmla="*/ 31 h 31"/>
                <a:gd name="T2" fmla="*/ 0 w 142"/>
                <a:gd name="T3" fmla="*/ 5 h 31"/>
                <a:gd name="T4" fmla="*/ 5 w 142"/>
                <a:gd name="T5" fmla="*/ 0 h 31"/>
                <a:gd name="T6" fmla="*/ 142 w 142"/>
                <a:gd name="T7" fmla="*/ 0 h 31"/>
                <a:gd name="T8" fmla="*/ 142 w 142"/>
                <a:gd name="T9" fmla="*/ 13 h 31"/>
                <a:gd name="T10" fmla="*/ 13 w 142"/>
                <a:gd name="T11" fmla="*/ 13 h 31"/>
                <a:gd name="T12" fmla="*/ 13 w 142"/>
                <a:gd name="T13" fmla="*/ 31 h 31"/>
                <a:gd name="T14" fmla="*/ 0 w 142"/>
                <a:gd name="T15" fmla="*/ 31 h 3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31"/>
                <a:gd name="T26" fmla="*/ 142 w 142"/>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31">
                  <a:moveTo>
                    <a:pt x="0" y="31"/>
                  </a:moveTo>
                  <a:lnTo>
                    <a:pt x="0" y="5"/>
                  </a:lnTo>
                  <a:lnTo>
                    <a:pt x="5" y="0"/>
                  </a:lnTo>
                  <a:lnTo>
                    <a:pt x="142" y="0"/>
                  </a:lnTo>
                  <a:lnTo>
                    <a:pt x="142" y="13"/>
                  </a:lnTo>
                  <a:lnTo>
                    <a:pt x="13" y="13"/>
                  </a:lnTo>
                  <a:lnTo>
                    <a:pt x="13" y="31"/>
                  </a:lnTo>
                  <a:lnTo>
                    <a:pt x="0" y="31"/>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33" name="Freeform 43"/>
            <p:cNvSpPr>
              <a:spLocks noChangeAspect="1"/>
            </p:cNvSpPr>
            <p:nvPr/>
          </p:nvSpPr>
          <p:spPr bwMode="auto">
            <a:xfrm>
              <a:off x="1192" y="2381"/>
              <a:ext cx="134" cy="44"/>
            </a:xfrm>
            <a:custGeom>
              <a:avLst/>
              <a:gdLst>
                <a:gd name="T0" fmla="*/ 13 w 134"/>
                <a:gd name="T1" fmla="*/ 0 h 44"/>
                <a:gd name="T2" fmla="*/ 13 w 134"/>
                <a:gd name="T3" fmla="*/ 31 h 44"/>
                <a:gd name="T4" fmla="*/ 134 w 134"/>
                <a:gd name="T5" fmla="*/ 31 h 44"/>
                <a:gd name="T6" fmla="*/ 134 w 134"/>
                <a:gd name="T7" fmla="*/ 44 h 44"/>
                <a:gd name="T8" fmla="*/ 9 w 134"/>
                <a:gd name="T9" fmla="*/ 44 h 44"/>
                <a:gd name="T10" fmla="*/ 0 w 134"/>
                <a:gd name="T11" fmla="*/ 35 h 44"/>
                <a:gd name="T12" fmla="*/ 0 w 134"/>
                <a:gd name="T13" fmla="*/ 0 h 44"/>
                <a:gd name="T14" fmla="*/ 13 w 134"/>
                <a:gd name="T15" fmla="*/ 0 h 44"/>
                <a:gd name="T16" fmla="*/ 0 60000 65536"/>
                <a:gd name="T17" fmla="*/ 0 60000 65536"/>
                <a:gd name="T18" fmla="*/ 0 60000 65536"/>
                <a:gd name="T19" fmla="*/ 0 60000 65536"/>
                <a:gd name="T20" fmla="*/ 0 60000 65536"/>
                <a:gd name="T21" fmla="*/ 0 60000 65536"/>
                <a:gd name="T22" fmla="*/ 0 60000 65536"/>
                <a:gd name="T23" fmla="*/ 0 60000 65536"/>
                <a:gd name="T24" fmla="*/ 0 w 134"/>
                <a:gd name="T25" fmla="*/ 0 h 44"/>
                <a:gd name="T26" fmla="*/ 134 w 134"/>
                <a:gd name="T27" fmla="*/ 44 h 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4" h="44">
                  <a:moveTo>
                    <a:pt x="13" y="0"/>
                  </a:moveTo>
                  <a:lnTo>
                    <a:pt x="13" y="31"/>
                  </a:lnTo>
                  <a:lnTo>
                    <a:pt x="134" y="31"/>
                  </a:lnTo>
                  <a:lnTo>
                    <a:pt x="134" y="44"/>
                  </a:lnTo>
                  <a:lnTo>
                    <a:pt x="9" y="44"/>
                  </a:lnTo>
                  <a:lnTo>
                    <a:pt x="0" y="35"/>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34" name="Freeform 44"/>
            <p:cNvSpPr>
              <a:spLocks noChangeAspect="1"/>
            </p:cNvSpPr>
            <p:nvPr/>
          </p:nvSpPr>
          <p:spPr bwMode="auto">
            <a:xfrm>
              <a:off x="1446" y="2372"/>
              <a:ext cx="168" cy="66"/>
            </a:xfrm>
            <a:custGeom>
              <a:avLst/>
              <a:gdLst>
                <a:gd name="T0" fmla="*/ 13 w 168"/>
                <a:gd name="T1" fmla="*/ 0 h 66"/>
                <a:gd name="T2" fmla="*/ 13 w 168"/>
                <a:gd name="T3" fmla="*/ 53 h 66"/>
                <a:gd name="T4" fmla="*/ 155 w 168"/>
                <a:gd name="T5" fmla="*/ 53 h 66"/>
                <a:gd name="T6" fmla="*/ 155 w 168"/>
                <a:gd name="T7" fmla="*/ 26 h 66"/>
                <a:gd name="T8" fmla="*/ 168 w 168"/>
                <a:gd name="T9" fmla="*/ 26 h 66"/>
                <a:gd name="T10" fmla="*/ 168 w 168"/>
                <a:gd name="T11" fmla="*/ 58 h 66"/>
                <a:gd name="T12" fmla="*/ 159 w 168"/>
                <a:gd name="T13" fmla="*/ 66 h 66"/>
                <a:gd name="T14" fmla="*/ 9 w 168"/>
                <a:gd name="T15" fmla="*/ 66 h 66"/>
                <a:gd name="T16" fmla="*/ 0 w 168"/>
                <a:gd name="T17" fmla="*/ 58 h 66"/>
                <a:gd name="T18" fmla="*/ 0 w 168"/>
                <a:gd name="T19" fmla="*/ 0 h 66"/>
                <a:gd name="T20" fmla="*/ 13 w 168"/>
                <a:gd name="T21" fmla="*/ 0 h 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
                <a:gd name="T34" fmla="*/ 0 h 66"/>
                <a:gd name="T35" fmla="*/ 168 w 168"/>
                <a:gd name="T36" fmla="*/ 66 h 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 h="66">
                  <a:moveTo>
                    <a:pt x="13" y="0"/>
                  </a:moveTo>
                  <a:lnTo>
                    <a:pt x="13" y="53"/>
                  </a:lnTo>
                  <a:lnTo>
                    <a:pt x="155" y="53"/>
                  </a:lnTo>
                  <a:lnTo>
                    <a:pt x="155" y="26"/>
                  </a:lnTo>
                  <a:lnTo>
                    <a:pt x="168" y="26"/>
                  </a:lnTo>
                  <a:lnTo>
                    <a:pt x="168" y="58"/>
                  </a:lnTo>
                  <a:lnTo>
                    <a:pt x="159" y="66"/>
                  </a:lnTo>
                  <a:lnTo>
                    <a:pt x="9" y="66"/>
                  </a:lnTo>
                  <a:lnTo>
                    <a:pt x="0" y="58"/>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35" name="Freeform 45"/>
            <p:cNvSpPr>
              <a:spLocks noChangeAspect="1"/>
            </p:cNvSpPr>
            <p:nvPr/>
          </p:nvSpPr>
          <p:spPr bwMode="auto">
            <a:xfrm>
              <a:off x="1635" y="2430"/>
              <a:ext cx="39" cy="31"/>
            </a:xfrm>
            <a:custGeom>
              <a:avLst/>
              <a:gdLst>
                <a:gd name="T0" fmla="*/ 0 w 39"/>
                <a:gd name="T1" fmla="*/ 22 h 31"/>
                <a:gd name="T2" fmla="*/ 9 w 39"/>
                <a:gd name="T3" fmla="*/ 13 h 31"/>
                <a:gd name="T4" fmla="*/ 13 w 39"/>
                <a:gd name="T5" fmla="*/ 13 h 31"/>
                <a:gd name="T6" fmla="*/ 26 w 39"/>
                <a:gd name="T7" fmla="*/ 13 h 31"/>
                <a:gd name="T8" fmla="*/ 26 w 39"/>
                <a:gd name="T9" fmla="*/ 0 h 31"/>
                <a:gd name="T10" fmla="*/ 39 w 39"/>
                <a:gd name="T11" fmla="*/ 0 h 31"/>
                <a:gd name="T12" fmla="*/ 39 w 39"/>
                <a:gd name="T13" fmla="*/ 17 h 31"/>
                <a:gd name="T14" fmla="*/ 30 w 39"/>
                <a:gd name="T15" fmla="*/ 26 h 31"/>
                <a:gd name="T16" fmla="*/ 13 w 39"/>
                <a:gd name="T17" fmla="*/ 26 h 31"/>
                <a:gd name="T18" fmla="*/ 9 w 39"/>
                <a:gd name="T19" fmla="*/ 31 h 31"/>
                <a:gd name="T20" fmla="*/ 0 w 39"/>
                <a:gd name="T21" fmla="*/ 22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31"/>
                <a:gd name="T35" fmla="*/ 39 w 39"/>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31">
                  <a:moveTo>
                    <a:pt x="0" y="22"/>
                  </a:moveTo>
                  <a:lnTo>
                    <a:pt x="9" y="13"/>
                  </a:lnTo>
                  <a:lnTo>
                    <a:pt x="13" y="13"/>
                  </a:lnTo>
                  <a:lnTo>
                    <a:pt x="26" y="13"/>
                  </a:lnTo>
                  <a:lnTo>
                    <a:pt x="26" y="0"/>
                  </a:lnTo>
                  <a:lnTo>
                    <a:pt x="39" y="0"/>
                  </a:lnTo>
                  <a:lnTo>
                    <a:pt x="39" y="17"/>
                  </a:lnTo>
                  <a:lnTo>
                    <a:pt x="30" y="26"/>
                  </a:lnTo>
                  <a:lnTo>
                    <a:pt x="13" y="26"/>
                  </a:lnTo>
                  <a:lnTo>
                    <a:pt x="9" y="31"/>
                  </a:lnTo>
                  <a:lnTo>
                    <a:pt x="0" y="22"/>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36" name="Freeform 46"/>
            <p:cNvSpPr>
              <a:spLocks noChangeAspect="1"/>
            </p:cNvSpPr>
            <p:nvPr/>
          </p:nvSpPr>
          <p:spPr bwMode="auto">
            <a:xfrm>
              <a:off x="1364" y="2372"/>
              <a:ext cx="48" cy="84"/>
            </a:xfrm>
            <a:custGeom>
              <a:avLst/>
              <a:gdLst>
                <a:gd name="T0" fmla="*/ 0 w 48"/>
                <a:gd name="T1" fmla="*/ 75 h 84"/>
                <a:gd name="T2" fmla="*/ 0 w 48"/>
                <a:gd name="T3" fmla="*/ 44 h 84"/>
                <a:gd name="T4" fmla="*/ 5 w 48"/>
                <a:gd name="T5" fmla="*/ 40 h 84"/>
                <a:gd name="T6" fmla="*/ 22 w 48"/>
                <a:gd name="T7" fmla="*/ 40 h 84"/>
                <a:gd name="T8" fmla="*/ 26 w 48"/>
                <a:gd name="T9" fmla="*/ 44 h 84"/>
                <a:gd name="T10" fmla="*/ 26 w 48"/>
                <a:gd name="T11" fmla="*/ 71 h 84"/>
                <a:gd name="T12" fmla="*/ 35 w 48"/>
                <a:gd name="T13" fmla="*/ 71 h 84"/>
                <a:gd name="T14" fmla="*/ 35 w 48"/>
                <a:gd name="T15" fmla="*/ 0 h 84"/>
                <a:gd name="T16" fmla="*/ 48 w 48"/>
                <a:gd name="T17" fmla="*/ 0 h 84"/>
                <a:gd name="T18" fmla="*/ 48 w 48"/>
                <a:gd name="T19" fmla="*/ 75 h 84"/>
                <a:gd name="T20" fmla="*/ 39 w 48"/>
                <a:gd name="T21" fmla="*/ 84 h 84"/>
                <a:gd name="T22" fmla="*/ 22 w 48"/>
                <a:gd name="T23" fmla="*/ 84 h 84"/>
                <a:gd name="T24" fmla="*/ 13 w 48"/>
                <a:gd name="T25" fmla="*/ 75 h 84"/>
                <a:gd name="T26" fmla="*/ 13 w 48"/>
                <a:gd name="T27" fmla="*/ 53 h 84"/>
                <a:gd name="T28" fmla="*/ 13 w 48"/>
                <a:gd name="T29" fmla="*/ 53 h 84"/>
                <a:gd name="T30" fmla="*/ 13 w 48"/>
                <a:gd name="T31" fmla="*/ 75 h 84"/>
                <a:gd name="T32" fmla="*/ 0 w 48"/>
                <a:gd name="T33" fmla="*/ 75 h 8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8"/>
                <a:gd name="T52" fmla="*/ 0 h 84"/>
                <a:gd name="T53" fmla="*/ 48 w 48"/>
                <a:gd name="T54" fmla="*/ 84 h 8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8" h="84">
                  <a:moveTo>
                    <a:pt x="0" y="75"/>
                  </a:moveTo>
                  <a:lnTo>
                    <a:pt x="0" y="44"/>
                  </a:lnTo>
                  <a:lnTo>
                    <a:pt x="5" y="40"/>
                  </a:lnTo>
                  <a:lnTo>
                    <a:pt x="22" y="40"/>
                  </a:lnTo>
                  <a:lnTo>
                    <a:pt x="26" y="44"/>
                  </a:lnTo>
                  <a:lnTo>
                    <a:pt x="26" y="71"/>
                  </a:lnTo>
                  <a:lnTo>
                    <a:pt x="35" y="71"/>
                  </a:lnTo>
                  <a:lnTo>
                    <a:pt x="35" y="0"/>
                  </a:lnTo>
                  <a:lnTo>
                    <a:pt x="48" y="0"/>
                  </a:lnTo>
                  <a:lnTo>
                    <a:pt x="48" y="75"/>
                  </a:lnTo>
                  <a:lnTo>
                    <a:pt x="39" y="84"/>
                  </a:lnTo>
                  <a:lnTo>
                    <a:pt x="22" y="84"/>
                  </a:lnTo>
                  <a:lnTo>
                    <a:pt x="13" y="75"/>
                  </a:lnTo>
                  <a:lnTo>
                    <a:pt x="13" y="53"/>
                  </a:lnTo>
                  <a:lnTo>
                    <a:pt x="13" y="75"/>
                  </a:lnTo>
                  <a:lnTo>
                    <a:pt x="0" y="75"/>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37" name="Freeform 47"/>
            <p:cNvSpPr>
              <a:spLocks noChangeAspect="1"/>
            </p:cNvSpPr>
            <p:nvPr/>
          </p:nvSpPr>
          <p:spPr bwMode="auto">
            <a:xfrm>
              <a:off x="1270" y="2332"/>
              <a:ext cx="271" cy="40"/>
            </a:xfrm>
            <a:custGeom>
              <a:avLst/>
              <a:gdLst>
                <a:gd name="T0" fmla="*/ 0 w 271"/>
                <a:gd name="T1" fmla="*/ 40 h 40"/>
                <a:gd name="T2" fmla="*/ 0 w 271"/>
                <a:gd name="T3" fmla="*/ 4 h 40"/>
                <a:gd name="T4" fmla="*/ 4 w 271"/>
                <a:gd name="T5" fmla="*/ 0 h 40"/>
                <a:gd name="T6" fmla="*/ 266 w 271"/>
                <a:gd name="T7" fmla="*/ 0 h 40"/>
                <a:gd name="T8" fmla="*/ 271 w 271"/>
                <a:gd name="T9" fmla="*/ 4 h 40"/>
                <a:gd name="T10" fmla="*/ 271 w 271"/>
                <a:gd name="T11" fmla="*/ 31 h 40"/>
                <a:gd name="T12" fmla="*/ 258 w 271"/>
                <a:gd name="T13" fmla="*/ 31 h 40"/>
                <a:gd name="T14" fmla="*/ 258 w 271"/>
                <a:gd name="T15" fmla="*/ 13 h 40"/>
                <a:gd name="T16" fmla="*/ 13 w 271"/>
                <a:gd name="T17" fmla="*/ 13 h 40"/>
                <a:gd name="T18" fmla="*/ 13 w 271"/>
                <a:gd name="T19" fmla="*/ 40 h 40"/>
                <a:gd name="T20" fmla="*/ 0 w 271"/>
                <a:gd name="T21" fmla="*/ 40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1"/>
                <a:gd name="T34" fmla="*/ 0 h 40"/>
                <a:gd name="T35" fmla="*/ 271 w 271"/>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1" h="40">
                  <a:moveTo>
                    <a:pt x="0" y="40"/>
                  </a:moveTo>
                  <a:lnTo>
                    <a:pt x="0" y="4"/>
                  </a:lnTo>
                  <a:lnTo>
                    <a:pt x="4" y="0"/>
                  </a:lnTo>
                  <a:lnTo>
                    <a:pt x="266" y="0"/>
                  </a:lnTo>
                  <a:lnTo>
                    <a:pt x="271" y="4"/>
                  </a:lnTo>
                  <a:lnTo>
                    <a:pt x="271" y="31"/>
                  </a:lnTo>
                  <a:lnTo>
                    <a:pt x="258" y="31"/>
                  </a:lnTo>
                  <a:lnTo>
                    <a:pt x="258" y="13"/>
                  </a:lnTo>
                  <a:lnTo>
                    <a:pt x="13" y="13"/>
                  </a:lnTo>
                  <a:lnTo>
                    <a:pt x="13" y="40"/>
                  </a:lnTo>
                  <a:lnTo>
                    <a:pt x="0" y="4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38" name="Freeform 48"/>
            <p:cNvSpPr>
              <a:spLocks noChangeAspect="1"/>
            </p:cNvSpPr>
            <p:nvPr/>
          </p:nvSpPr>
          <p:spPr bwMode="auto">
            <a:xfrm>
              <a:off x="874" y="2358"/>
              <a:ext cx="103" cy="49"/>
            </a:xfrm>
            <a:custGeom>
              <a:avLst/>
              <a:gdLst>
                <a:gd name="T0" fmla="*/ 0 w 103"/>
                <a:gd name="T1" fmla="*/ 49 h 49"/>
                <a:gd name="T2" fmla="*/ 0 w 103"/>
                <a:gd name="T3" fmla="*/ 5 h 49"/>
                <a:gd name="T4" fmla="*/ 4 w 103"/>
                <a:gd name="T5" fmla="*/ 0 h 49"/>
                <a:gd name="T6" fmla="*/ 103 w 103"/>
                <a:gd name="T7" fmla="*/ 0 h 49"/>
                <a:gd name="T8" fmla="*/ 103 w 103"/>
                <a:gd name="T9" fmla="*/ 14 h 49"/>
                <a:gd name="T10" fmla="*/ 13 w 103"/>
                <a:gd name="T11" fmla="*/ 14 h 49"/>
                <a:gd name="T12" fmla="*/ 13 w 103"/>
                <a:gd name="T13" fmla="*/ 49 h 49"/>
                <a:gd name="T14" fmla="*/ 0 w 103"/>
                <a:gd name="T15" fmla="*/ 49 h 49"/>
                <a:gd name="T16" fmla="*/ 0 60000 65536"/>
                <a:gd name="T17" fmla="*/ 0 60000 65536"/>
                <a:gd name="T18" fmla="*/ 0 60000 65536"/>
                <a:gd name="T19" fmla="*/ 0 60000 65536"/>
                <a:gd name="T20" fmla="*/ 0 60000 65536"/>
                <a:gd name="T21" fmla="*/ 0 60000 65536"/>
                <a:gd name="T22" fmla="*/ 0 60000 65536"/>
                <a:gd name="T23" fmla="*/ 0 60000 65536"/>
                <a:gd name="T24" fmla="*/ 0 w 103"/>
                <a:gd name="T25" fmla="*/ 0 h 49"/>
                <a:gd name="T26" fmla="*/ 103 w 103"/>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 h="49">
                  <a:moveTo>
                    <a:pt x="0" y="49"/>
                  </a:moveTo>
                  <a:lnTo>
                    <a:pt x="0" y="5"/>
                  </a:lnTo>
                  <a:lnTo>
                    <a:pt x="4" y="0"/>
                  </a:lnTo>
                  <a:lnTo>
                    <a:pt x="103" y="0"/>
                  </a:lnTo>
                  <a:lnTo>
                    <a:pt x="103" y="14"/>
                  </a:lnTo>
                  <a:lnTo>
                    <a:pt x="13" y="14"/>
                  </a:lnTo>
                  <a:lnTo>
                    <a:pt x="13" y="49"/>
                  </a:lnTo>
                  <a:lnTo>
                    <a:pt x="0" y="49"/>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39" name="Freeform 49"/>
            <p:cNvSpPr>
              <a:spLocks noChangeAspect="1"/>
            </p:cNvSpPr>
            <p:nvPr/>
          </p:nvSpPr>
          <p:spPr bwMode="auto">
            <a:xfrm>
              <a:off x="969" y="2327"/>
              <a:ext cx="271" cy="36"/>
            </a:xfrm>
            <a:custGeom>
              <a:avLst/>
              <a:gdLst>
                <a:gd name="T0" fmla="*/ 13 w 271"/>
                <a:gd name="T1" fmla="*/ 0 h 36"/>
                <a:gd name="T2" fmla="*/ 13 w 271"/>
                <a:gd name="T3" fmla="*/ 22 h 36"/>
                <a:gd name="T4" fmla="*/ 271 w 271"/>
                <a:gd name="T5" fmla="*/ 22 h 36"/>
                <a:gd name="T6" fmla="*/ 271 w 271"/>
                <a:gd name="T7" fmla="*/ 36 h 36"/>
                <a:gd name="T8" fmla="*/ 8 w 271"/>
                <a:gd name="T9" fmla="*/ 36 h 36"/>
                <a:gd name="T10" fmla="*/ 0 w 271"/>
                <a:gd name="T11" fmla="*/ 27 h 36"/>
                <a:gd name="T12" fmla="*/ 0 w 271"/>
                <a:gd name="T13" fmla="*/ 0 h 36"/>
                <a:gd name="T14" fmla="*/ 13 w 271"/>
                <a:gd name="T15" fmla="*/ 0 h 36"/>
                <a:gd name="T16" fmla="*/ 0 60000 65536"/>
                <a:gd name="T17" fmla="*/ 0 60000 65536"/>
                <a:gd name="T18" fmla="*/ 0 60000 65536"/>
                <a:gd name="T19" fmla="*/ 0 60000 65536"/>
                <a:gd name="T20" fmla="*/ 0 60000 65536"/>
                <a:gd name="T21" fmla="*/ 0 60000 65536"/>
                <a:gd name="T22" fmla="*/ 0 60000 65536"/>
                <a:gd name="T23" fmla="*/ 0 60000 65536"/>
                <a:gd name="T24" fmla="*/ 0 w 271"/>
                <a:gd name="T25" fmla="*/ 0 h 36"/>
                <a:gd name="T26" fmla="*/ 271 w 271"/>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1" h="36">
                  <a:moveTo>
                    <a:pt x="13" y="0"/>
                  </a:moveTo>
                  <a:lnTo>
                    <a:pt x="13" y="22"/>
                  </a:lnTo>
                  <a:lnTo>
                    <a:pt x="271" y="22"/>
                  </a:lnTo>
                  <a:lnTo>
                    <a:pt x="271" y="36"/>
                  </a:lnTo>
                  <a:lnTo>
                    <a:pt x="8" y="36"/>
                  </a:lnTo>
                  <a:lnTo>
                    <a:pt x="0" y="27"/>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40" name="Freeform 50"/>
            <p:cNvSpPr>
              <a:spLocks noChangeAspect="1"/>
            </p:cNvSpPr>
            <p:nvPr/>
          </p:nvSpPr>
          <p:spPr bwMode="auto">
            <a:xfrm>
              <a:off x="1571" y="2349"/>
              <a:ext cx="236" cy="32"/>
            </a:xfrm>
            <a:custGeom>
              <a:avLst/>
              <a:gdLst>
                <a:gd name="T0" fmla="*/ 0 w 236"/>
                <a:gd name="T1" fmla="*/ 0 h 32"/>
                <a:gd name="T2" fmla="*/ 232 w 236"/>
                <a:gd name="T3" fmla="*/ 0 h 32"/>
                <a:gd name="T4" fmla="*/ 236 w 236"/>
                <a:gd name="T5" fmla="*/ 5 h 32"/>
                <a:gd name="T6" fmla="*/ 236 w 236"/>
                <a:gd name="T7" fmla="*/ 32 h 32"/>
                <a:gd name="T8" fmla="*/ 223 w 236"/>
                <a:gd name="T9" fmla="*/ 32 h 32"/>
                <a:gd name="T10" fmla="*/ 223 w 236"/>
                <a:gd name="T11" fmla="*/ 14 h 32"/>
                <a:gd name="T12" fmla="*/ 0 w 236"/>
                <a:gd name="T13" fmla="*/ 14 h 32"/>
                <a:gd name="T14" fmla="*/ 0 w 236"/>
                <a:gd name="T15" fmla="*/ 0 h 32"/>
                <a:gd name="T16" fmla="*/ 0 60000 65536"/>
                <a:gd name="T17" fmla="*/ 0 60000 65536"/>
                <a:gd name="T18" fmla="*/ 0 60000 65536"/>
                <a:gd name="T19" fmla="*/ 0 60000 65536"/>
                <a:gd name="T20" fmla="*/ 0 60000 65536"/>
                <a:gd name="T21" fmla="*/ 0 60000 65536"/>
                <a:gd name="T22" fmla="*/ 0 60000 65536"/>
                <a:gd name="T23" fmla="*/ 0 60000 65536"/>
                <a:gd name="T24" fmla="*/ 0 w 236"/>
                <a:gd name="T25" fmla="*/ 0 h 32"/>
                <a:gd name="T26" fmla="*/ 236 w 236"/>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6" h="32">
                  <a:moveTo>
                    <a:pt x="0" y="0"/>
                  </a:moveTo>
                  <a:lnTo>
                    <a:pt x="232" y="0"/>
                  </a:lnTo>
                  <a:lnTo>
                    <a:pt x="236" y="5"/>
                  </a:lnTo>
                  <a:lnTo>
                    <a:pt x="236" y="32"/>
                  </a:lnTo>
                  <a:lnTo>
                    <a:pt x="223" y="32"/>
                  </a:lnTo>
                  <a:lnTo>
                    <a:pt x="223"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41" name="Freeform 51"/>
            <p:cNvSpPr>
              <a:spLocks noChangeAspect="1"/>
            </p:cNvSpPr>
            <p:nvPr/>
          </p:nvSpPr>
          <p:spPr bwMode="auto">
            <a:xfrm>
              <a:off x="1683" y="2390"/>
              <a:ext cx="210" cy="35"/>
            </a:xfrm>
            <a:custGeom>
              <a:avLst/>
              <a:gdLst>
                <a:gd name="T0" fmla="*/ 13 w 210"/>
                <a:gd name="T1" fmla="*/ 0 h 35"/>
                <a:gd name="T2" fmla="*/ 13 w 210"/>
                <a:gd name="T3" fmla="*/ 22 h 35"/>
                <a:gd name="T4" fmla="*/ 210 w 210"/>
                <a:gd name="T5" fmla="*/ 22 h 35"/>
                <a:gd name="T6" fmla="*/ 210 w 210"/>
                <a:gd name="T7" fmla="*/ 35 h 35"/>
                <a:gd name="T8" fmla="*/ 8 w 210"/>
                <a:gd name="T9" fmla="*/ 35 h 35"/>
                <a:gd name="T10" fmla="*/ 0 w 210"/>
                <a:gd name="T11" fmla="*/ 26 h 35"/>
                <a:gd name="T12" fmla="*/ 0 w 210"/>
                <a:gd name="T13" fmla="*/ 0 h 35"/>
                <a:gd name="T14" fmla="*/ 13 w 210"/>
                <a:gd name="T15" fmla="*/ 0 h 35"/>
                <a:gd name="T16" fmla="*/ 0 60000 65536"/>
                <a:gd name="T17" fmla="*/ 0 60000 65536"/>
                <a:gd name="T18" fmla="*/ 0 60000 65536"/>
                <a:gd name="T19" fmla="*/ 0 60000 65536"/>
                <a:gd name="T20" fmla="*/ 0 60000 65536"/>
                <a:gd name="T21" fmla="*/ 0 60000 65536"/>
                <a:gd name="T22" fmla="*/ 0 60000 65536"/>
                <a:gd name="T23" fmla="*/ 0 60000 65536"/>
                <a:gd name="T24" fmla="*/ 0 w 210"/>
                <a:gd name="T25" fmla="*/ 0 h 35"/>
                <a:gd name="T26" fmla="*/ 210 w 210"/>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0" h="35">
                  <a:moveTo>
                    <a:pt x="13" y="0"/>
                  </a:moveTo>
                  <a:lnTo>
                    <a:pt x="13" y="22"/>
                  </a:lnTo>
                  <a:lnTo>
                    <a:pt x="210" y="22"/>
                  </a:lnTo>
                  <a:lnTo>
                    <a:pt x="210" y="35"/>
                  </a:lnTo>
                  <a:lnTo>
                    <a:pt x="8" y="35"/>
                  </a:lnTo>
                  <a:lnTo>
                    <a:pt x="0" y="26"/>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42" name="Freeform 52"/>
            <p:cNvSpPr>
              <a:spLocks noChangeAspect="1"/>
            </p:cNvSpPr>
            <p:nvPr/>
          </p:nvSpPr>
          <p:spPr bwMode="auto">
            <a:xfrm>
              <a:off x="2534" y="1646"/>
              <a:ext cx="103" cy="67"/>
            </a:xfrm>
            <a:custGeom>
              <a:avLst/>
              <a:gdLst>
                <a:gd name="T0" fmla="*/ 86 w 103"/>
                <a:gd name="T1" fmla="*/ 67 h 67"/>
                <a:gd name="T2" fmla="*/ 86 w 103"/>
                <a:gd name="T3" fmla="*/ 18 h 67"/>
                <a:gd name="T4" fmla="*/ 0 w 103"/>
                <a:gd name="T5" fmla="*/ 18 h 67"/>
                <a:gd name="T6" fmla="*/ 0 w 103"/>
                <a:gd name="T7" fmla="*/ 0 h 67"/>
                <a:gd name="T8" fmla="*/ 95 w 103"/>
                <a:gd name="T9" fmla="*/ 0 h 67"/>
                <a:gd name="T10" fmla="*/ 103 w 103"/>
                <a:gd name="T11" fmla="*/ 9 h 67"/>
                <a:gd name="T12" fmla="*/ 103 w 103"/>
                <a:gd name="T13" fmla="*/ 67 h 67"/>
                <a:gd name="T14" fmla="*/ 86 w 103"/>
                <a:gd name="T15" fmla="*/ 67 h 67"/>
                <a:gd name="T16" fmla="*/ 0 60000 65536"/>
                <a:gd name="T17" fmla="*/ 0 60000 65536"/>
                <a:gd name="T18" fmla="*/ 0 60000 65536"/>
                <a:gd name="T19" fmla="*/ 0 60000 65536"/>
                <a:gd name="T20" fmla="*/ 0 60000 65536"/>
                <a:gd name="T21" fmla="*/ 0 60000 65536"/>
                <a:gd name="T22" fmla="*/ 0 60000 65536"/>
                <a:gd name="T23" fmla="*/ 0 60000 65536"/>
                <a:gd name="T24" fmla="*/ 0 w 103"/>
                <a:gd name="T25" fmla="*/ 0 h 67"/>
                <a:gd name="T26" fmla="*/ 103 w 103"/>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 h="67">
                  <a:moveTo>
                    <a:pt x="86" y="67"/>
                  </a:moveTo>
                  <a:lnTo>
                    <a:pt x="86" y="18"/>
                  </a:lnTo>
                  <a:lnTo>
                    <a:pt x="0" y="18"/>
                  </a:lnTo>
                  <a:lnTo>
                    <a:pt x="0" y="0"/>
                  </a:lnTo>
                  <a:lnTo>
                    <a:pt x="95" y="0"/>
                  </a:lnTo>
                  <a:lnTo>
                    <a:pt x="103" y="9"/>
                  </a:lnTo>
                  <a:lnTo>
                    <a:pt x="103" y="67"/>
                  </a:lnTo>
                  <a:lnTo>
                    <a:pt x="86" y="67"/>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43" name="Freeform 53"/>
            <p:cNvSpPr>
              <a:spLocks noChangeAspect="1"/>
            </p:cNvSpPr>
            <p:nvPr/>
          </p:nvSpPr>
          <p:spPr bwMode="auto">
            <a:xfrm>
              <a:off x="2276" y="1624"/>
              <a:ext cx="237" cy="143"/>
            </a:xfrm>
            <a:custGeom>
              <a:avLst/>
              <a:gdLst>
                <a:gd name="T0" fmla="*/ 219 w 237"/>
                <a:gd name="T1" fmla="*/ 54 h 143"/>
                <a:gd name="T2" fmla="*/ 219 w 237"/>
                <a:gd name="T3" fmla="*/ 18 h 143"/>
                <a:gd name="T4" fmla="*/ 207 w 237"/>
                <a:gd name="T5" fmla="*/ 18 h 143"/>
                <a:gd name="T6" fmla="*/ 215 w 237"/>
                <a:gd name="T7" fmla="*/ 76 h 143"/>
                <a:gd name="T8" fmla="*/ 215 w 237"/>
                <a:gd name="T9" fmla="*/ 120 h 143"/>
                <a:gd name="T10" fmla="*/ 207 w 237"/>
                <a:gd name="T11" fmla="*/ 129 h 143"/>
                <a:gd name="T12" fmla="*/ 60 w 237"/>
                <a:gd name="T13" fmla="*/ 129 h 143"/>
                <a:gd name="T14" fmla="*/ 9 w 237"/>
                <a:gd name="T15" fmla="*/ 143 h 143"/>
                <a:gd name="T16" fmla="*/ 0 w 237"/>
                <a:gd name="T17" fmla="*/ 134 h 143"/>
                <a:gd name="T18" fmla="*/ 0 w 237"/>
                <a:gd name="T19" fmla="*/ 98 h 143"/>
                <a:gd name="T20" fmla="*/ 17 w 237"/>
                <a:gd name="T21" fmla="*/ 98 h 143"/>
                <a:gd name="T22" fmla="*/ 17 w 237"/>
                <a:gd name="T23" fmla="*/ 125 h 143"/>
                <a:gd name="T24" fmla="*/ 60 w 237"/>
                <a:gd name="T25" fmla="*/ 111 h 143"/>
                <a:gd name="T26" fmla="*/ 198 w 237"/>
                <a:gd name="T27" fmla="*/ 111 h 143"/>
                <a:gd name="T28" fmla="*/ 198 w 237"/>
                <a:gd name="T29" fmla="*/ 76 h 143"/>
                <a:gd name="T30" fmla="*/ 189 w 237"/>
                <a:gd name="T31" fmla="*/ 9 h 143"/>
                <a:gd name="T32" fmla="*/ 198 w 237"/>
                <a:gd name="T33" fmla="*/ 0 h 143"/>
                <a:gd name="T34" fmla="*/ 228 w 237"/>
                <a:gd name="T35" fmla="*/ 0 h 143"/>
                <a:gd name="T36" fmla="*/ 237 w 237"/>
                <a:gd name="T37" fmla="*/ 9 h 143"/>
                <a:gd name="T38" fmla="*/ 237 w 237"/>
                <a:gd name="T39" fmla="*/ 54 h 143"/>
                <a:gd name="T40" fmla="*/ 219 w 237"/>
                <a:gd name="T41" fmla="*/ 54 h 1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37"/>
                <a:gd name="T64" fmla="*/ 0 h 143"/>
                <a:gd name="T65" fmla="*/ 237 w 237"/>
                <a:gd name="T66" fmla="*/ 143 h 1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37" h="143">
                  <a:moveTo>
                    <a:pt x="219" y="54"/>
                  </a:moveTo>
                  <a:lnTo>
                    <a:pt x="219" y="18"/>
                  </a:lnTo>
                  <a:lnTo>
                    <a:pt x="207" y="18"/>
                  </a:lnTo>
                  <a:lnTo>
                    <a:pt x="215" y="76"/>
                  </a:lnTo>
                  <a:lnTo>
                    <a:pt x="215" y="120"/>
                  </a:lnTo>
                  <a:lnTo>
                    <a:pt x="207" y="129"/>
                  </a:lnTo>
                  <a:lnTo>
                    <a:pt x="60" y="129"/>
                  </a:lnTo>
                  <a:lnTo>
                    <a:pt x="9" y="143"/>
                  </a:lnTo>
                  <a:lnTo>
                    <a:pt x="0" y="134"/>
                  </a:lnTo>
                  <a:lnTo>
                    <a:pt x="0" y="98"/>
                  </a:lnTo>
                  <a:lnTo>
                    <a:pt x="17" y="98"/>
                  </a:lnTo>
                  <a:lnTo>
                    <a:pt x="17" y="125"/>
                  </a:lnTo>
                  <a:lnTo>
                    <a:pt x="60" y="111"/>
                  </a:lnTo>
                  <a:lnTo>
                    <a:pt x="198" y="111"/>
                  </a:lnTo>
                  <a:lnTo>
                    <a:pt x="198" y="76"/>
                  </a:lnTo>
                  <a:lnTo>
                    <a:pt x="189" y="9"/>
                  </a:lnTo>
                  <a:lnTo>
                    <a:pt x="198" y="0"/>
                  </a:lnTo>
                  <a:lnTo>
                    <a:pt x="228" y="0"/>
                  </a:lnTo>
                  <a:lnTo>
                    <a:pt x="237" y="9"/>
                  </a:lnTo>
                  <a:lnTo>
                    <a:pt x="237" y="54"/>
                  </a:lnTo>
                  <a:lnTo>
                    <a:pt x="219" y="5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44" name="Freeform 54"/>
            <p:cNvSpPr>
              <a:spLocks noChangeAspect="1"/>
            </p:cNvSpPr>
            <p:nvPr/>
          </p:nvSpPr>
          <p:spPr bwMode="auto">
            <a:xfrm>
              <a:off x="2276" y="1678"/>
              <a:ext cx="26" cy="44"/>
            </a:xfrm>
            <a:custGeom>
              <a:avLst/>
              <a:gdLst>
                <a:gd name="T0" fmla="*/ 0 w 26"/>
                <a:gd name="T1" fmla="*/ 44 h 44"/>
                <a:gd name="T2" fmla="*/ 9 w 26"/>
                <a:gd name="T3" fmla="*/ 0 h 44"/>
                <a:gd name="T4" fmla="*/ 26 w 26"/>
                <a:gd name="T5" fmla="*/ 0 h 44"/>
                <a:gd name="T6" fmla="*/ 17 w 26"/>
                <a:gd name="T7" fmla="*/ 44 h 44"/>
                <a:gd name="T8" fmla="*/ 0 w 26"/>
                <a:gd name="T9" fmla="*/ 44 h 44"/>
                <a:gd name="T10" fmla="*/ 0 60000 65536"/>
                <a:gd name="T11" fmla="*/ 0 60000 65536"/>
                <a:gd name="T12" fmla="*/ 0 60000 65536"/>
                <a:gd name="T13" fmla="*/ 0 60000 65536"/>
                <a:gd name="T14" fmla="*/ 0 60000 65536"/>
                <a:gd name="T15" fmla="*/ 0 w 26"/>
                <a:gd name="T16" fmla="*/ 0 h 44"/>
                <a:gd name="T17" fmla="*/ 26 w 26"/>
                <a:gd name="T18" fmla="*/ 44 h 44"/>
              </a:gdLst>
              <a:ahLst/>
              <a:cxnLst>
                <a:cxn ang="T10">
                  <a:pos x="T0" y="T1"/>
                </a:cxn>
                <a:cxn ang="T11">
                  <a:pos x="T2" y="T3"/>
                </a:cxn>
                <a:cxn ang="T12">
                  <a:pos x="T4" y="T5"/>
                </a:cxn>
                <a:cxn ang="T13">
                  <a:pos x="T6" y="T7"/>
                </a:cxn>
                <a:cxn ang="T14">
                  <a:pos x="T8" y="T9"/>
                </a:cxn>
              </a:cxnLst>
              <a:rect l="T15" t="T16" r="T17" b="T18"/>
              <a:pathLst>
                <a:path w="26" h="44">
                  <a:moveTo>
                    <a:pt x="0" y="44"/>
                  </a:moveTo>
                  <a:lnTo>
                    <a:pt x="9" y="0"/>
                  </a:lnTo>
                  <a:lnTo>
                    <a:pt x="26" y="0"/>
                  </a:lnTo>
                  <a:lnTo>
                    <a:pt x="17" y="44"/>
                  </a:lnTo>
                  <a:lnTo>
                    <a:pt x="0" y="4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45" name="Rectangle 55"/>
            <p:cNvSpPr>
              <a:spLocks noChangeAspect="1" noChangeArrowheads="1"/>
            </p:cNvSpPr>
            <p:nvPr/>
          </p:nvSpPr>
          <p:spPr bwMode="auto">
            <a:xfrm>
              <a:off x="2259" y="1700"/>
              <a:ext cx="17" cy="58"/>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8746" name="Freeform 56"/>
            <p:cNvSpPr>
              <a:spLocks noChangeAspect="1"/>
            </p:cNvSpPr>
            <p:nvPr/>
          </p:nvSpPr>
          <p:spPr bwMode="auto">
            <a:xfrm>
              <a:off x="2100" y="1678"/>
              <a:ext cx="168" cy="89"/>
            </a:xfrm>
            <a:custGeom>
              <a:avLst/>
              <a:gdLst>
                <a:gd name="T0" fmla="*/ 168 w 168"/>
                <a:gd name="T1" fmla="*/ 31 h 89"/>
                <a:gd name="T2" fmla="*/ 155 w 168"/>
                <a:gd name="T3" fmla="*/ 31 h 89"/>
                <a:gd name="T4" fmla="*/ 155 w 168"/>
                <a:gd name="T5" fmla="*/ 80 h 89"/>
                <a:gd name="T6" fmla="*/ 146 w 168"/>
                <a:gd name="T7" fmla="*/ 89 h 89"/>
                <a:gd name="T8" fmla="*/ 8 w 168"/>
                <a:gd name="T9" fmla="*/ 89 h 89"/>
                <a:gd name="T10" fmla="*/ 0 w 168"/>
                <a:gd name="T11" fmla="*/ 80 h 89"/>
                <a:gd name="T12" fmla="*/ 0 w 168"/>
                <a:gd name="T13" fmla="*/ 0 h 89"/>
                <a:gd name="T14" fmla="*/ 17 w 168"/>
                <a:gd name="T15" fmla="*/ 0 h 89"/>
                <a:gd name="T16" fmla="*/ 17 w 168"/>
                <a:gd name="T17" fmla="*/ 71 h 89"/>
                <a:gd name="T18" fmla="*/ 137 w 168"/>
                <a:gd name="T19" fmla="*/ 71 h 89"/>
                <a:gd name="T20" fmla="*/ 137 w 168"/>
                <a:gd name="T21" fmla="*/ 22 h 89"/>
                <a:gd name="T22" fmla="*/ 146 w 168"/>
                <a:gd name="T23" fmla="*/ 13 h 89"/>
                <a:gd name="T24" fmla="*/ 168 w 168"/>
                <a:gd name="T25" fmla="*/ 13 h 89"/>
                <a:gd name="T26" fmla="*/ 168 w 168"/>
                <a:gd name="T27" fmla="*/ 31 h 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8"/>
                <a:gd name="T43" fmla="*/ 0 h 89"/>
                <a:gd name="T44" fmla="*/ 168 w 168"/>
                <a:gd name="T45" fmla="*/ 89 h 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8" h="89">
                  <a:moveTo>
                    <a:pt x="168" y="31"/>
                  </a:moveTo>
                  <a:lnTo>
                    <a:pt x="155" y="31"/>
                  </a:lnTo>
                  <a:lnTo>
                    <a:pt x="155" y="80"/>
                  </a:lnTo>
                  <a:lnTo>
                    <a:pt x="146" y="89"/>
                  </a:lnTo>
                  <a:lnTo>
                    <a:pt x="8" y="89"/>
                  </a:lnTo>
                  <a:lnTo>
                    <a:pt x="0" y="80"/>
                  </a:lnTo>
                  <a:lnTo>
                    <a:pt x="0" y="0"/>
                  </a:lnTo>
                  <a:lnTo>
                    <a:pt x="17" y="0"/>
                  </a:lnTo>
                  <a:lnTo>
                    <a:pt x="17" y="71"/>
                  </a:lnTo>
                  <a:lnTo>
                    <a:pt x="137" y="71"/>
                  </a:lnTo>
                  <a:lnTo>
                    <a:pt x="137" y="22"/>
                  </a:lnTo>
                  <a:lnTo>
                    <a:pt x="146" y="13"/>
                  </a:lnTo>
                  <a:lnTo>
                    <a:pt x="168" y="13"/>
                  </a:lnTo>
                  <a:lnTo>
                    <a:pt x="168" y="31"/>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47" name="Freeform 57"/>
            <p:cNvSpPr>
              <a:spLocks noChangeAspect="1"/>
            </p:cNvSpPr>
            <p:nvPr/>
          </p:nvSpPr>
          <p:spPr bwMode="auto">
            <a:xfrm>
              <a:off x="1932" y="1669"/>
              <a:ext cx="155" cy="44"/>
            </a:xfrm>
            <a:custGeom>
              <a:avLst/>
              <a:gdLst>
                <a:gd name="T0" fmla="*/ 138 w 155"/>
                <a:gd name="T1" fmla="*/ 44 h 44"/>
                <a:gd name="T2" fmla="*/ 138 w 155"/>
                <a:gd name="T3" fmla="*/ 31 h 44"/>
                <a:gd name="T4" fmla="*/ 9 w 155"/>
                <a:gd name="T5" fmla="*/ 31 h 44"/>
                <a:gd name="T6" fmla="*/ 0 w 155"/>
                <a:gd name="T7" fmla="*/ 22 h 44"/>
                <a:gd name="T8" fmla="*/ 0 w 155"/>
                <a:gd name="T9" fmla="*/ 0 h 44"/>
                <a:gd name="T10" fmla="*/ 17 w 155"/>
                <a:gd name="T11" fmla="*/ 0 h 44"/>
                <a:gd name="T12" fmla="*/ 17 w 155"/>
                <a:gd name="T13" fmla="*/ 13 h 44"/>
                <a:gd name="T14" fmla="*/ 146 w 155"/>
                <a:gd name="T15" fmla="*/ 13 h 44"/>
                <a:gd name="T16" fmla="*/ 155 w 155"/>
                <a:gd name="T17" fmla="*/ 22 h 44"/>
                <a:gd name="T18" fmla="*/ 155 w 155"/>
                <a:gd name="T19" fmla="*/ 44 h 44"/>
                <a:gd name="T20" fmla="*/ 138 w 155"/>
                <a:gd name="T21" fmla="*/ 44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
                <a:gd name="T34" fmla="*/ 0 h 44"/>
                <a:gd name="T35" fmla="*/ 155 w 15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 h="44">
                  <a:moveTo>
                    <a:pt x="138" y="44"/>
                  </a:moveTo>
                  <a:lnTo>
                    <a:pt x="138" y="31"/>
                  </a:lnTo>
                  <a:lnTo>
                    <a:pt x="9" y="31"/>
                  </a:lnTo>
                  <a:lnTo>
                    <a:pt x="0" y="22"/>
                  </a:lnTo>
                  <a:lnTo>
                    <a:pt x="0" y="0"/>
                  </a:lnTo>
                  <a:lnTo>
                    <a:pt x="17" y="0"/>
                  </a:lnTo>
                  <a:lnTo>
                    <a:pt x="17" y="13"/>
                  </a:lnTo>
                  <a:lnTo>
                    <a:pt x="146" y="13"/>
                  </a:lnTo>
                  <a:lnTo>
                    <a:pt x="155" y="22"/>
                  </a:lnTo>
                  <a:lnTo>
                    <a:pt x="155" y="44"/>
                  </a:lnTo>
                  <a:lnTo>
                    <a:pt x="138" y="4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48" name="Freeform 58"/>
            <p:cNvSpPr>
              <a:spLocks noChangeAspect="1"/>
            </p:cNvSpPr>
            <p:nvPr/>
          </p:nvSpPr>
          <p:spPr bwMode="auto">
            <a:xfrm>
              <a:off x="2354" y="1602"/>
              <a:ext cx="197" cy="44"/>
            </a:xfrm>
            <a:custGeom>
              <a:avLst/>
              <a:gdLst>
                <a:gd name="T0" fmla="*/ 197 w 197"/>
                <a:gd name="T1" fmla="*/ 18 h 44"/>
                <a:gd name="T2" fmla="*/ 17 w 197"/>
                <a:gd name="T3" fmla="*/ 18 h 44"/>
                <a:gd name="T4" fmla="*/ 17 w 197"/>
                <a:gd name="T5" fmla="*/ 44 h 44"/>
                <a:gd name="T6" fmla="*/ 0 w 197"/>
                <a:gd name="T7" fmla="*/ 44 h 44"/>
                <a:gd name="T8" fmla="*/ 0 w 197"/>
                <a:gd name="T9" fmla="*/ 9 h 44"/>
                <a:gd name="T10" fmla="*/ 8 w 197"/>
                <a:gd name="T11" fmla="*/ 0 h 44"/>
                <a:gd name="T12" fmla="*/ 197 w 197"/>
                <a:gd name="T13" fmla="*/ 0 h 44"/>
                <a:gd name="T14" fmla="*/ 197 w 197"/>
                <a:gd name="T15" fmla="*/ 18 h 44"/>
                <a:gd name="T16" fmla="*/ 0 60000 65536"/>
                <a:gd name="T17" fmla="*/ 0 60000 65536"/>
                <a:gd name="T18" fmla="*/ 0 60000 65536"/>
                <a:gd name="T19" fmla="*/ 0 60000 65536"/>
                <a:gd name="T20" fmla="*/ 0 60000 65536"/>
                <a:gd name="T21" fmla="*/ 0 60000 65536"/>
                <a:gd name="T22" fmla="*/ 0 60000 65536"/>
                <a:gd name="T23" fmla="*/ 0 60000 65536"/>
                <a:gd name="T24" fmla="*/ 0 w 197"/>
                <a:gd name="T25" fmla="*/ 0 h 44"/>
                <a:gd name="T26" fmla="*/ 197 w 197"/>
                <a:gd name="T27" fmla="*/ 44 h 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7" h="44">
                  <a:moveTo>
                    <a:pt x="197" y="18"/>
                  </a:moveTo>
                  <a:lnTo>
                    <a:pt x="17" y="18"/>
                  </a:lnTo>
                  <a:lnTo>
                    <a:pt x="17" y="44"/>
                  </a:lnTo>
                  <a:lnTo>
                    <a:pt x="0" y="44"/>
                  </a:lnTo>
                  <a:lnTo>
                    <a:pt x="0" y="9"/>
                  </a:lnTo>
                  <a:lnTo>
                    <a:pt x="8" y="0"/>
                  </a:lnTo>
                  <a:lnTo>
                    <a:pt x="197" y="0"/>
                  </a:lnTo>
                  <a:lnTo>
                    <a:pt x="197"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49" name="Freeform 59"/>
            <p:cNvSpPr>
              <a:spLocks noChangeAspect="1"/>
            </p:cNvSpPr>
            <p:nvPr/>
          </p:nvSpPr>
          <p:spPr bwMode="auto">
            <a:xfrm>
              <a:off x="1992" y="1575"/>
              <a:ext cx="349" cy="94"/>
            </a:xfrm>
            <a:custGeom>
              <a:avLst/>
              <a:gdLst>
                <a:gd name="T0" fmla="*/ 349 w 349"/>
                <a:gd name="T1" fmla="*/ 0 h 94"/>
                <a:gd name="T2" fmla="*/ 349 w 349"/>
                <a:gd name="T3" fmla="*/ 71 h 94"/>
                <a:gd name="T4" fmla="*/ 340 w 349"/>
                <a:gd name="T5" fmla="*/ 80 h 94"/>
                <a:gd name="T6" fmla="*/ 17 w 349"/>
                <a:gd name="T7" fmla="*/ 80 h 94"/>
                <a:gd name="T8" fmla="*/ 17 w 349"/>
                <a:gd name="T9" fmla="*/ 94 h 94"/>
                <a:gd name="T10" fmla="*/ 0 w 349"/>
                <a:gd name="T11" fmla="*/ 94 h 94"/>
                <a:gd name="T12" fmla="*/ 0 w 349"/>
                <a:gd name="T13" fmla="*/ 71 h 94"/>
                <a:gd name="T14" fmla="*/ 9 w 349"/>
                <a:gd name="T15" fmla="*/ 63 h 94"/>
                <a:gd name="T16" fmla="*/ 331 w 349"/>
                <a:gd name="T17" fmla="*/ 63 h 94"/>
                <a:gd name="T18" fmla="*/ 331 w 349"/>
                <a:gd name="T19" fmla="*/ 0 h 94"/>
                <a:gd name="T20" fmla="*/ 349 w 349"/>
                <a:gd name="T21" fmla="*/ 0 h 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9"/>
                <a:gd name="T34" fmla="*/ 0 h 94"/>
                <a:gd name="T35" fmla="*/ 349 w 349"/>
                <a:gd name="T36" fmla="*/ 94 h 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9" h="94">
                  <a:moveTo>
                    <a:pt x="349" y="0"/>
                  </a:moveTo>
                  <a:lnTo>
                    <a:pt x="349" y="71"/>
                  </a:lnTo>
                  <a:lnTo>
                    <a:pt x="340" y="80"/>
                  </a:lnTo>
                  <a:lnTo>
                    <a:pt x="17" y="80"/>
                  </a:lnTo>
                  <a:lnTo>
                    <a:pt x="17" y="94"/>
                  </a:lnTo>
                  <a:lnTo>
                    <a:pt x="0" y="94"/>
                  </a:lnTo>
                  <a:lnTo>
                    <a:pt x="0" y="71"/>
                  </a:lnTo>
                  <a:lnTo>
                    <a:pt x="9" y="63"/>
                  </a:lnTo>
                  <a:lnTo>
                    <a:pt x="331" y="63"/>
                  </a:lnTo>
                  <a:lnTo>
                    <a:pt x="331" y="0"/>
                  </a:lnTo>
                  <a:lnTo>
                    <a:pt x="349"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50" name="Freeform 60"/>
            <p:cNvSpPr>
              <a:spLocks noChangeAspect="1"/>
            </p:cNvSpPr>
            <p:nvPr/>
          </p:nvSpPr>
          <p:spPr bwMode="auto">
            <a:xfrm>
              <a:off x="2495" y="1557"/>
              <a:ext cx="177" cy="54"/>
            </a:xfrm>
            <a:custGeom>
              <a:avLst/>
              <a:gdLst>
                <a:gd name="T0" fmla="*/ 177 w 177"/>
                <a:gd name="T1" fmla="*/ 18 h 54"/>
                <a:gd name="T2" fmla="*/ 18 w 177"/>
                <a:gd name="T3" fmla="*/ 18 h 54"/>
                <a:gd name="T4" fmla="*/ 18 w 177"/>
                <a:gd name="T5" fmla="*/ 54 h 54"/>
                <a:gd name="T6" fmla="*/ 0 w 177"/>
                <a:gd name="T7" fmla="*/ 54 h 54"/>
                <a:gd name="T8" fmla="*/ 0 w 177"/>
                <a:gd name="T9" fmla="*/ 9 h 54"/>
                <a:gd name="T10" fmla="*/ 9 w 177"/>
                <a:gd name="T11" fmla="*/ 0 h 54"/>
                <a:gd name="T12" fmla="*/ 177 w 177"/>
                <a:gd name="T13" fmla="*/ 0 h 54"/>
                <a:gd name="T14" fmla="*/ 177 w 177"/>
                <a:gd name="T15" fmla="*/ 18 h 54"/>
                <a:gd name="T16" fmla="*/ 0 60000 65536"/>
                <a:gd name="T17" fmla="*/ 0 60000 65536"/>
                <a:gd name="T18" fmla="*/ 0 60000 65536"/>
                <a:gd name="T19" fmla="*/ 0 60000 65536"/>
                <a:gd name="T20" fmla="*/ 0 60000 65536"/>
                <a:gd name="T21" fmla="*/ 0 60000 65536"/>
                <a:gd name="T22" fmla="*/ 0 60000 65536"/>
                <a:gd name="T23" fmla="*/ 0 60000 65536"/>
                <a:gd name="T24" fmla="*/ 0 w 177"/>
                <a:gd name="T25" fmla="*/ 0 h 54"/>
                <a:gd name="T26" fmla="*/ 177 w 177"/>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7" h="54">
                  <a:moveTo>
                    <a:pt x="177" y="18"/>
                  </a:moveTo>
                  <a:lnTo>
                    <a:pt x="18" y="18"/>
                  </a:lnTo>
                  <a:lnTo>
                    <a:pt x="18" y="54"/>
                  </a:lnTo>
                  <a:lnTo>
                    <a:pt x="0" y="54"/>
                  </a:lnTo>
                  <a:lnTo>
                    <a:pt x="0" y="9"/>
                  </a:lnTo>
                  <a:lnTo>
                    <a:pt x="9" y="0"/>
                  </a:lnTo>
                  <a:lnTo>
                    <a:pt x="177" y="0"/>
                  </a:lnTo>
                  <a:lnTo>
                    <a:pt x="177"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51" name="Freeform 61"/>
            <p:cNvSpPr>
              <a:spLocks noChangeAspect="1"/>
            </p:cNvSpPr>
            <p:nvPr/>
          </p:nvSpPr>
          <p:spPr bwMode="auto">
            <a:xfrm>
              <a:off x="2233" y="1531"/>
              <a:ext cx="181" cy="53"/>
            </a:xfrm>
            <a:custGeom>
              <a:avLst/>
              <a:gdLst>
                <a:gd name="T0" fmla="*/ 181 w 181"/>
                <a:gd name="T1" fmla="*/ 0 h 53"/>
                <a:gd name="T2" fmla="*/ 181 w 181"/>
                <a:gd name="T3" fmla="*/ 44 h 53"/>
                <a:gd name="T4" fmla="*/ 172 w 181"/>
                <a:gd name="T5" fmla="*/ 53 h 53"/>
                <a:gd name="T6" fmla="*/ 0 w 181"/>
                <a:gd name="T7" fmla="*/ 53 h 53"/>
                <a:gd name="T8" fmla="*/ 0 w 181"/>
                <a:gd name="T9" fmla="*/ 35 h 53"/>
                <a:gd name="T10" fmla="*/ 164 w 181"/>
                <a:gd name="T11" fmla="*/ 35 h 53"/>
                <a:gd name="T12" fmla="*/ 164 w 181"/>
                <a:gd name="T13" fmla="*/ 0 h 53"/>
                <a:gd name="T14" fmla="*/ 181 w 181"/>
                <a:gd name="T15" fmla="*/ 0 h 53"/>
                <a:gd name="T16" fmla="*/ 0 60000 65536"/>
                <a:gd name="T17" fmla="*/ 0 60000 65536"/>
                <a:gd name="T18" fmla="*/ 0 60000 65536"/>
                <a:gd name="T19" fmla="*/ 0 60000 65536"/>
                <a:gd name="T20" fmla="*/ 0 60000 65536"/>
                <a:gd name="T21" fmla="*/ 0 60000 65536"/>
                <a:gd name="T22" fmla="*/ 0 60000 65536"/>
                <a:gd name="T23" fmla="*/ 0 60000 65536"/>
                <a:gd name="T24" fmla="*/ 0 w 181"/>
                <a:gd name="T25" fmla="*/ 0 h 53"/>
                <a:gd name="T26" fmla="*/ 181 w 181"/>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1" h="53">
                  <a:moveTo>
                    <a:pt x="181" y="0"/>
                  </a:moveTo>
                  <a:lnTo>
                    <a:pt x="181" y="44"/>
                  </a:lnTo>
                  <a:lnTo>
                    <a:pt x="172" y="53"/>
                  </a:lnTo>
                  <a:lnTo>
                    <a:pt x="0" y="53"/>
                  </a:lnTo>
                  <a:lnTo>
                    <a:pt x="0" y="35"/>
                  </a:lnTo>
                  <a:lnTo>
                    <a:pt x="164" y="35"/>
                  </a:lnTo>
                  <a:lnTo>
                    <a:pt x="164" y="0"/>
                  </a:lnTo>
                  <a:lnTo>
                    <a:pt x="181"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52" name="Freeform 62"/>
            <p:cNvSpPr>
              <a:spLocks noChangeAspect="1"/>
            </p:cNvSpPr>
            <p:nvPr/>
          </p:nvSpPr>
          <p:spPr bwMode="auto">
            <a:xfrm>
              <a:off x="2100" y="1535"/>
              <a:ext cx="155" cy="71"/>
            </a:xfrm>
            <a:custGeom>
              <a:avLst/>
              <a:gdLst>
                <a:gd name="T0" fmla="*/ 155 w 155"/>
                <a:gd name="T1" fmla="*/ 18 h 71"/>
                <a:gd name="T2" fmla="*/ 47 w 155"/>
                <a:gd name="T3" fmla="*/ 18 h 71"/>
                <a:gd name="T4" fmla="*/ 47 w 155"/>
                <a:gd name="T5" fmla="*/ 54 h 71"/>
                <a:gd name="T6" fmla="*/ 38 w 155"/>
                <a:gd name="T7" fmla="*/ 62 h 71"/>
                <a:gd name="T8" fmla="*/ 0 w 155"/>
                <a:gd name="T9" fmla="*/ 71 h 71"/>
                <a:gd name="T10" fmla="*/ 0 w 155"/>
                <a:gd name="T11" fmla="*/ 54 h 71"/>
                <a:gd name="T12" fmla="*/ 30 w 155"/>
                <a:gd name="T13" fmla="*/ 45 h 71"/>
                <a:gd name="T14" fmla="*/ 30 w 155"/>
                <a:gd name="T15" fmla="*/ 9 h 71"/>
                <a:gd name="T16" fmla="*/ 38 w 155"/>
                <a:gd name="T17" fmla="*/ 0 h 71"/>
                <a:gd name="T18" fmla="*/ 155 w 155"/>
                <a:gd name="T19" fmla="*/ 0 h 71"/>
                <a:gd name="T20" fmla="*/ 155 w 155"/>
                <a:gd name="T21" fmla="*/ 18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
                <a:gd name="T34" fmla="*/ 0 h 71"/>
                <a:gd name="T35" fmla="*/ 155 w 155"/>
                <a:gd name="T36" fmla="*/ 71 h 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 h="71">
                  <a:moveTo>
                    <a:pt x="155" y="18"/>
                  </a:moveTo>
                  <a:lnTo>
                    <a:pt x="47" y="18"/>
                  </a:lnTo>
                  <a:lnTo>
                    <a:pt x="47" y="54"/>
                  </a:lnTo>
                  <a:lnTo>
                    <a:pt x="38" y="62"/>
                  </a:lnTo>
                  <a:lnTo>
                    <a:pt x="0" y="71"/>
                  </a:lnTo>
                  <a:lnTo>
                    <a:pt x="0" y="54"/>
                  </a:lnTo>
                  <a:lnTo>
                    <a:pt x="30" y="45"/>
                  </a:lnTo>
                  <a:lnTo>
                    <a:pt x="30" y="9"/>
                  </a:lnTo>
                  <a:lnTo>
                    <a:pt x="38" y="0"/>
                  </a:lnTo>
                  <a:lnTo>
                    <a:pt x="155" y="0"/>
                  </a:lnTo>
                  <a:lnTo>
                    <a:pt x="155"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53" name="Freeform 63"/>
            <p:cNvSpPr>
              <a:spLocks noChangeAspect="1"/>
            </p:cNvSpPr>
            <p:nvPr/>
          </p:nvSpPr>
          <p:spPr bwMode="auto">
            <a:xfrm>
              <a:off x="1880" y="1500"/>
              <a:ext cx="228" cy="89"/>
            </a:xfrm>
            <a:custGeom>
              <a:avLst/>
              <a:gdLst>
                <a:gd name="T0" fmla="*/ 211 w 228"/>
                <a:gd name="T1" fmla="*/ 89 h 89"/>
                <a:gd name="T2" fmla="*/ 211 w 228"/>
                <a:gd name="T3" fmla="*/ 53 h 89"/>
                <a:gd name="T4" fmla="*/ 9 w 228"/>
                <a:gd name="T5" fmla="*/ 53 h 89"/>
                <a:gd name="T6" fmla="*/ 0 w 228"/>
                <a:gd name="T7" fmla="*/ 44 h 89"/>
                <a:gd name="T8" fmla="*/ 0 w 228"/>
                <a:gd name="T9" fmla="*/ 0 h 89"/>
                <a:gd name="T10" fmla="*/ 18 w 228"/>
                <a:gd name="T11" fmla="*/ 0 h 89"/>
                <a:gd name="T12" fmla="*/ 18 w 228"/>
                <a:gd name="T13" fmla="*/ 35 h 89"/>
                <a:gd name="T14" fmla="*/ 220 w 228"/>
                <a:gd name="T15" fmla="*/ 35 h 89"/>
                <a:gd name="T16" fmla="*/ 228 w 228"/>
                <a:gd name="T17" fmla="*/ 44 h 89"/>
                <a:gd name="T18" fmla="*/ 228 w 228"/>
                <a:gd name="T19" fmla="*/ 89 h 89"/>
                <a:gd name="T20" fmla="*/ 211 w 228"/>
                <a:gd name="T21" fmla="*/ 89 h 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8"/>
                <a:gd name="T34" fmla="*/ 0 h 89"/>
                <a:gd name="T35" fmla="*/ 228 w 228"/>
                <a:gd name="T36" fmla="*/ 89 h 8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8" h="89">
                  <a:moveTo>
                    <a:pt x="211" y="89"/>
                  </a:moveTo>
                  <a:lnTo>
                    <a:pt x="211" y="53"/>
                  </a:lnTo>
                  <a:lnTo>
                    <a:pt x="9" y="53"/>
                  </a:lnTo>
                  <a:lnTo>
                    <a:pt x="0" y="44"/>
                  </a:lnTo>
                  <a:lnTo>
                    <a:pt x="0" y="0"/>
                  </a:lnTo>
                  <a:lnTo>
                    <a:pt x="18" y="0"/>
                  </a:lnTo>
                  <a:lnTo>
                    <a:pt x="18" y="35"/>
                  </a:lnTo>
                  <a:lnTo>
                    <a:pt x="220" y="35"/>
                  </a:lnTo>
                  <a:lnTo>
                    <a:pt x="228" y="44"/>
                  </a:lnTo>
                  <a:lnTo>
                    <a:pt x="228" y="89"/>
                  </a:lnTo>
                  <a:lnTo>
                    <a:pt x="211" y="89"/>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54" name="Freeform 64"/>
            <p:cNvSpPr>
              <a:spLocks noChangeAspect="1"/>
            </p:cNvSpPr>
            <p:nvPr/>
          </p:nvSpPr>
          <p:spPr bwMode="auto">
            <a:xfrm>
              <a:off x="1919" y="1580"/>
              <a:ext cx="146" cy="44"/>
            </a:xfrm>
            <a:custGeom>
              <a:avLst/>
              <a:gdLst>
                <a:gd name="T0" fmla="*/ 146 w 146"/>
                <a:gd name="T1" fmla="*/ 17 h 44"/>
                <a:gd name="T2" fmla="*/ 17 w 146"/>
                <a:gd name="T3" fmla="*/ 17 h 44"/>
                <a:gd name="T4" fmla="*/ 17 w 146"/>
                <a:gd name="T5" fmla="*/ 44 h 44"/>
                <a:gd name="T6" fmla="*/ 0 w 146"/>
                <a:gd name="T7" fmla="*/ 44 h 44"/>
                <a:gd name="T8" fmla="*/ 0 w 146"/>
                <a:gd name="T9" fmla="*/ 9 h 44"/>
                <a:gd name="T10" fmla="*/ 9 w 146"/>
                <a:gd name="T11" fmla="*/ 0 h 44"/>
                <a:gd name="T12" fmla="*/ 146 w 146"/>
                <a:gd name="T13" fmla="*/ 0 h 44"/>
                <a:gd name="T14" fmla="*/ 146 w 146"/>
                <a:gd name="T15" fmla="*/ 17 h 44"/>
                <a:gd name="T16" fmla="*/ 0 60000 65536"/>
                <a:gd name="T17" fmla="*/ 0 60000 65536"/>
                <a:gd name="T18" fmla="*/ 0 60000 65536"/>
                <a:gd name="T19" fmla="*/ 0 60000 65536"/>
                <a:gd name="T20" fmla="*/ 0 60000 65536"/>
                <a:gd name="T21" fmla="*/ 0 60000 65536"/>
                <a:gd name="T22" fmla="*/ 0 60000 65536"/>
                <a:gd name="T23" fmla="*/ 0 60000 65536"/>
                <a:gd name="T24" fmla="*/ 0 w 146"/>
                <a:gd name="T25" fmla="*/ 0 h 44"/>
                <a:gd name="T26" fmla="*/ 146 w 146"/>
                <a:gd name="T27" fmla="*/ 44 h 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 h="44">
                  <a:moveTo>
                    <a:pt x="146" y="17"/>
                  </a:moveTo>
                  <a:lnTo>
                    <a:pt x="17" y="17"/>
                  </a:lnTo>
                  <a:lnTo>
                    <a:pt x="17" y="44"/>
                  </a:lnTo>
                  <a:lnTo>
                    <a:pt x="0" y="44"/>
                  </a:lnTo>
                  <a:lnTo>
                    <a:pt x="0" y="9"/>
                  </a:lnTo>
                  <a:lnTo>
                    <a:pt x="9" y="0"/>
                  </a:lnTo>
                  <a:lnTo>
                    <a:pt x="146" y="0"/>
                  </a:lnTo>
                  <a:lnTo>
                    <a:pt x="146" y="17"/>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55" name="Freeform 65"/>
            <p:cNvSpPr>
              <a:spLocks noChangeAspect="1"/>
            </p:cNvSpPr>
            <p:nvPr/>
          </p:nvSpPr>
          <p:spPr bwMode="auto">
            <a:xfrm>
              <a:off x="2306" y="1455"/>
              <a:ext cx="344" cy="89"/>
            </a:xfrm>
            <a:custGeom>
              <a:avLst/>
              <a:gdLst>
                <a:gd name="T0" fmla="*/ 344 w 344"/>
                <a:gd name="T1" fmla="*/ 0 h 89"/>
                <a:gd name="T2" fmla="*/ 344 w 344"/>
                <a:gd name="T3" fmla="*/ 54 h 89"/>
                <a:gd name="T4" fmla="*/ 336 w 344"/>
                <a:gd name="T5" fmla="*/ 62 h 89"/>
                <a:gd name="T6" fmla="*/ 17 w 344"/>
                <a:gd name="T7" fmla="*/ 62 h 89"/>
                <a:gd name="T8" fmla="*/ 17 w 344"/>
                <a:gd name="T9" fmla="*/ 89 h 89"/>
                <a:gd name="T10" fmla="*/ 0 w 344"/>
                <a:gd name="T11" fmla="*/ 89 h 89"/>
                <a:gd name="T12" fmla="*/ 0 w 344"/>
                <a:gd name="T13" fmla="*/ 54 h 89"/>
                <a:gd name="T14" fmla="*/ 9 w 344"/>
                <a:gd name="T15" fmla="*/ 45 h 89"/>
                <a:gd name="T16" fmla="*/ 327 w 344"/>
                <a:gd name="T17" fmla="*/ 45 h 89"/>
                <a:gd name="T18" fmla="*/ 327 w 344"/>
                <a:gd name="T19" fmla="*/ 0 h 89"/>
                <a:gd name="T20" fmla="*/ 344 w 344"/>
                <a:gd name="T21" fmla="*/ 0 h 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4"/>
                <a:gd name="T34" fmla="*/ 0 h 89"/>
                <a:gd name="T35" fmla="*/ 344 w 344"/>
                <a:gd name="T36" fmla="*/ 89 h 8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4" h="89">
                  <a:moveTo>
                    <a:pt x="344" y="0"/>
                  </a:moveTo>
                  <a:lnTo>
                    <a:pt x="344" y="54"/>
                  </a:lnTo>
                  <a:lnTo>
                    <a:pt x="336" y="62"/>
                  </a:lnTo>
                  <a:lnTo>
                    <a:pt x="17" y="62"/>
                  </a:lnTo>
                  <a:lnTo>
                    <a:pt x="17" y="89"/>
                  </a:lnTo>
                  <a:lnTo>
                    <a:pt x="0" y="89"/>
                  </a:lnTo>
                  <a:lnTo>
                    <a:pt x="0" y="54"/>
                  </a:lnTo>
                  <a:lnTo>
                    <a:pt x="9" y="45"/>
                  </a:lnTo>
                  <a:lnTo>
                    <a:pt x="327" y="45"/>
                  </a:lnTo>
                  <a:lnTo>
                    <a:pt x="327" y="0"/>
                  </a:lnTo>
                  <a:lnTo>
                    <a:pt x="344"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56" name="Freeform 66"/>
            <p:cNvSpPr>
              <a:spLocks noChangeAspect="1"/>
            </p:cNvSpPr>
            <p:nvPr/>
          </p:nvSpPr>
          <p:spPr bwMode="auto">
            <a:xfrm>
              <a:off x="2465" y="1433"/>
              <a:ext cx="134" cy="44"/>
            </a:xfrm>
            <a:custGeom>
              <a:avLst/>
              <a:gdLst>
                <a:gd name="T0" fmla="*/ 116 w 134"/>
                <a:gd name="T1" fmla="*/ 44 h 44"/>
                <a:gd name="T2" fmla="*/ 116 w 134"/>
                <a:gd name="T3" fmla="*/ 18 h 44"/>
                <a:gd name="T4" fmla="*/ 0 w 134"/>
                <a:gd name="T5" fmla="*/ 18 h 44"/>
                <a:gd name="T6" fmla="*/ 0 w 134"/>
                <a:gd name="T7" fmla="*/ 0 h 44"/>
                <a:gd name="T8" fmla="*/ 125 w 134"/>
                <a:gd name="T9" fmla="*/ 0 h 44"/>
                <a:gd name="T10" fmla="*/ 134 w 134"/>
                <a:gd name="T11" fmla="*/ 9 h 44"/>
                <a:gd name="T12" fmla="*/ 134 w 134"/>
                <a:gd name="T13" fmla="*/ 44 h 44"/>
                <a:gd name="T14" fmla="*/ 116 w 134"/>
                <a:gd name="T15" fmla="*/ 44 h 44"/>
                <a:gd name="T16" fmla="*/ 0 60000 65536"/>
                <a:gd name="T17" fmla="*/ 0 60000 65536"/>
                <a:gd name="T18" fmla="*/ 0 60000 65536"/>
                <a:gd name="T19" fmla="*/ 0 60000 65536"/>
                <a:gd name="T20" fmla="*/ 0 60000 65536"/>
                <a:gd name="T21" fmla="*/ 0 60000 65536"/>
                <a:gd name="T22" fmla="*/ 0 60000 65536"/>
                <a:gd name="T23" fmla="*/ 0 60000 65536"/>
                <a:gd name="T24" fmla="*/ 0 w 134"/>
                <a:gd name="T25" fmla="*/ 0 h 44"/>
                <a:gd name="T26" fmla="*/ 134 w 134"/>
                <a:gd name="T27" fmla="*/ 44 h 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4" h="44">
                  <a:moveTo>
                    <a:pt x="116" y="44"/>
                  </a:moveTo>
                  <a:lnTo>
                    <a:pt x="116" y="18"/>
                  </a:lnTo>
                  <a:lnTo>
                    <a:pt x="0" y="18"/>
                  </a:lnTo>
                  <a:lnTo>
                    <a:pt x="0" y="0"/>
                  </a:lnTo>
                  <a:lnTo>
                    <a:pt x="125" y="0"/>
                  </a:lnTo>
                  <a:lnTo>
                    <a:pt x="134" y="9"/>
                  </a:lnTo>
                  <a:lnTo>
                    <a:pt x="134" y="44"/>
                  </a:lnTo>
                  <a:lnTo>
                    <a:pt x="116" y="4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57" name="Freeform 67"/>
            <p:cNvSpPr>
              <a:spLocks noChangeAspect="1"/>
            </p:cNvSpPr>
            <p:nvPr/>
          </p:nvSpPr>
          <p:spPr bwMode="auto">
            <a:xfrm>
              <a:off x="2298" y="1433"/>
              <a:ext cx="116" cy="53"/>
            </a:xfrm>
            <a:custGeom>
              <a:avLst/>
              <a:gdLst>
                <a:gd name="T0" fmla="*/ 116 w 116"/>
                <a:gd name="T1" fmla="*/ 0 h 53"/>
                <a:gd name="T2" fmla="*/ 116 w 116"/>
                <a:gd name="T3" fmla="*/ 44 h 53"/>
                <a:gd name="T4" fmla="*/ 107 w 116"/>
                <a:gd name="T5" fmla="*/ 53 h 53"/>
                <a:gd name="T6" fmla="*/ 0 w 116"/>
                <a:gd name="T7" fmla="*/ 53 h 53"/>
                <a:gd name="T8" fmla="*/ 0 w 116"/>
                <a:gd name="T9" fmla="*/ 35 h 53"/>
                <a:gd name="T10" fmla="*/ 99 w 116"/>
                <a:gd name="T11" fmla="*/ 35 h 53"/>
                <a:gd name="T12" fmla="*/ 99 w 116"/>
                <a:gd name="T13" fmla="*/ 0 h 53"/>
                <a:gd name="T14" fmla="*/ 116 w 116"/>
                <a:gd name="T15" fmla="*/ 0 h 53"/>
                <a:gd name="T16" fmla="*/ 0 60000 65536"/>
                <a:gd name="T17" fmla="*/ 0 60000 65536"/>
                <a:gd name="T18" fmla="*/ 0 60000 65536"/>
                <a:gd name="T19" fmla="*/ 0 60000 65536"/>
                <a:gd name="T20" fmla="*/ 0 60000 65536"/>
                <a:gd name="T21" fmla="*/ 0 60000 65536"/>
                <a:gd name="T22" fmla="*/ 0 60000 65536"/>
                <a:gd name="T23" fmla="*/ 0 60000 65536"/>
                <a:gd name="T24" fmla="*/ 0 w 116"/>
                <a:gd name="T25" fmla="*/ 0 h 53"/>
                <a:gd name="T26" fmla="*/ 116 w 116"/>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6" h="53">
                  <a:moveTo>
                    <a:pt x="116" y="0"/>
                  </a:moveTo>
                  <a:lnTo>
                    <a:pt x="116" y="44"/>
                  </a:lnTo>
                  <a:lnTo>
                    <a:pt x="107" y="53"/>
                  </a:lnTo>
                  <a:lnTo>
                    <a:pt x="0" y="53"/>
                  </a:lnTo>
                  <a:lnTo>
                    <a:pt x="0" y="35"/>
                  </a:lnTo>
                  <a:lnTo>
                    <a:pt x="99" y="35"/>
                  </a:lnTo>
                  <a:lnTo>
                    <a:pt x="99" y="0"/>
                  </a:lnTo>
                  <a:lnTo>
                    <a:pt x="116"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58" name="Freeform 68"/>
            <p:cNvSpPr>
              <a:spLocks noChangeAspect="1"/>
            </p:cNvSpPr>
            <p:nvPr/>
          </p:nvSpPr>
          <p:spPr bwMode="auto">
            <a:xfrm>
              <a:off x="2048" y="1420"/>
              <a:ext cx="146" cy="75"/>
            </a:xfrm>
            <a:custGeom>
              <a:avLst/>
              <a:gdLst>
                <a:gd name="T0" fmla="*/ 146 w 146"/>
                <a:gd name="T1" fmla="*/ 0 h 75"/>
                <a:gd name="T2" fmla="*/ 146 w 146"/>
                <a:gd name="T3" fmla="*/ 66 h 75"/>
                <a:gd name="T4" fmla="*/ 138 w 146"/>
                <a:gd name="T5" fmla="*/ 75 h 75"/>
                <a:gd name="T6" fmla="*/ 9 w 146"/>
                <a:gd name="T7" fmla="*/ 75 h 75"/>
                <a:gd name="T8" fmla="*/ 0 w 146"/>
                <a:gd name="T9" fmla="*/ 66 h 75"/>
                <a:gd name="T10" fmla="*/ 0 w 146"/>
                <a:gd name="T11" fmla="*/ 35 h 75"/>
                <a:gd name="T12" fmla="*/ 17 w 146"/>
                <a:gd name="T13" fmla="*/ 35 h 75"/>
                <a:gd name="T14" fmla="*/ 17 w 146"/>
                <a:gd name="T15" fmla="*/ 57 h 75"/>
                <a:gd name="T16" fmla="*/ 129 w 146"/>
                <a:gd name="T17" fmla="*/ 57 h 75"/>
                <a:gd name="T18" fmla="*/ 129 w 146"/>
                <a:gd name="T19" fmla="*/ 0 h 75"/>
                <a:gd name="T20" fmla="*/ 146 w 146"/>
                <a:gd name="T21" fmla="*/ 0 h 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6"/>
                <a:gd name="T34" fmla="*/ 0 h 75"/>
                <a:gd name="T35" fmla="*/ 146 w 146"/>
                <a:gd name="T36" fmla="*/ 75 h 7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6" h="75">
                  <a:moveTo>
                    <a:pt x="146" y="0"/>
                  </a:moveTo>
                  <a:lnTo>
                    <a:pt x="146" y="66"/>
                  </a:lnTo>
                  <a:lnTo>
                    <a:pt x="138" y="75"/>
                  </a:lnTo>
                  <a:lnTo>
                    <a:pt x="9" y="75"/>
                  </a:lnTo>
                  <a:lnTo>
                    <a:pt x="0" y="66"/>
                  </a:lnTo>
                  <a:lnTo>
                    <a:pt x="0" y="35"/>
                  </a:lnTo>
                  <a:lnTo>
                    <a:pt x="17" y="35"/>
                  </a:lnTo>
                  <a:lnTo>
                    <a:pt x="17" y="57"/>
                  </a:lnTo>
                  <a:lnTo>
                    <a:pt x="129" y="57"/>
                  </a:lnTo>
                  <a:lnTo>
                    <a:pt x="129" y="0"/>
                  </a:lnTo>
                  <a:lnTo>
                    <a:pt x="146"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59" name="Freeform 69"/>
            <p:cNvSpPr>
              <a:spLocks noChangeAspect="1"/>
            </p:cNvSpPr>
            <p:nvPr/>
          </p:nvSpPr>
          <p:spPr bwMode="auto">
            <a:xfrm>
              <a:off x="1992" y="1486"/>
              <a:ext cx="43" cy="40"/>
            </a:xfrm>
            <a:custGeom>
              <a:avLst/>
              <a:gdLst>
                <a:gd name="T0" fmla="*/ 30 w 43"/>
                <a:gd name="T1" fmla="*/ 40 h 40"/>
                <a:gd name="T2" fmla="*/ 26 w 43"/>
                <a:gd name="T3" fmla="*/ 31 h 40"/>
                <a:gd name="T4" fmla="*/ 9 w 43"/>
                <a:gd name="T5" fmla="*/ 31 h 40"/>
                <a:gd name="T6" fmla="*/ 0 w 43"/>
                <a:gd name="T7" fmla="*/ 23 h 40"/>
                <a:gd name="T8" fmla="*/ 0 w 43"/>
                <a:gd name="T9" fmla="*/ 0 h 40"/>
                <a:gd name="T10" fmla="*/ 17 w 43"/>
                <a:gd name="T11" fmla="*/ 0 h 40"/>
                <a:gd name="T12" fmla="*/ 17 w 43"/>
                <a:gd name="T13" fmla="*/ 14 h 40"/>
                <a:gd name="T14" fmla="*/ 26 w 43"/>
                <a:gd name="T15" fmla="*/ 14 h 40"/>
                <a:gd name="T16" fmla="*/ 35 w 43"/>
                <a:gd name="T17" fmla="*/ 18 h 40"/>
                <a:gd name="T18" fmla="*/ 43 w 43"/>
                <a:gd name="T19" fmla="*/ 31 h 40"/>
                <a:gd name="T20" fmla="*/ 30 w 43"/>
                <a:gd name="T21" fmla="*/ 40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
                <a:gd name="T34" fmla="*/ 0 h 40"/>
                <a:gd name="T35" fmla="*/ 43 w 43"/>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 h="40">
                  <a:moveTo>
                    <a:pt x="30" y="40"/>
                  </a:moveTo>
                  <a:lnTo>
                    <a:pt x="26" y="31"/>
                  </a:lnTo>
                  <a:lnTo>
                    <a:pt x="9" y="31"/>
                  </a:lnTo>
                  <a:lnTo>
                    <a:pt x="0" y="23"/>
                  </a:lnTo>
                  <a:lnTo>
                    <a:pt x="0" y="0"/>
                  </a:lnTo>
                  <a:lnTo>
                    <a:pt x="17" y="0"/>
                  </a:lnTo>
                  <a:lnTo>
                    <a:pt x="17" y="14"/>
                  </a:lnTo>
                  <a:lnTo>
                    <a:pt x="26" y="14"/>
                  </a:lnTo>
                  <a:lnTo>
                    <a:pt x="35" y="18"/>
                  </a:lnTo>
                  <a:lnTo>
                    <a:pt x="43" y="31"/>
                  </a:lnTo>
                  <a:lnTo>
                    <a:pt x="30" y="4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60" name="Freeform 70"/>
            <p:cNvSpPr>
              <a:spLocks noChangeAspect="1"/>
            </p:cNvSpPr>
            <p:nvPr/>
          </p:nvSpPr>
          <p:spPr bwMode="auto">
            <a:xfrm>
              <a:off x="2225" y="1420"/>
              <a:ext cx="47" cy="97"/>
            </a:xfrm>
            <a:custGeom>
              <a:avLst/>
              <a:gdLst>
                <a:gd name="T0" fmla="*/ 30 w 47"/>
                <a:gd name="T1" fmla="*/ 89 h 97"/>
                <a:gd name="T2" fmla="*/ 30 w 47"/>
                <a:gd name="T3" fmla="*/ 66 h 97"/>
                <a:gd name="T4" fmla="*/ 30 w 47"/>
                <a:gd name="T5" fmla="*/ 66 h 97"/>
                <a:gd name="T6" fmla="*/ 30 w 47"/>
                <a:gd name="T7" fmla="*/ 89 h 97"/>
                <a:gd name="T8" fmla="*/ 21 w 47"/>
                <a:gd name="T9" fmla="*/ 97 h 97"/>
                <a:gd name="T10" fmla="*/ 8 w 47"/>
                <a:gd name="T11" fmla="*/ 97 h 97"/>
                <a:gd name="T12" fmla="*/ 0 w 47"/>
                <a:gd name="T13" fmla="*/ 89 h 97"/>
                <a:gd name="T14" fmla="*/ 0 w 47"/>
                <a:gd name="T15" fmla="*/ 0 h 97"/>
                <a:gd name="T16" fmla="*/ 17 w 47"/>
                <a:gd name="T17" fmla="*/ 0 h 97"/>
                <a:gd name="T18" fmla="*/ 17 w 47"/>
                <a:gd name="T19" fmla="*/ 80 h 97"/>
                <a:gd name="T20" fmla="*/ 12 w 47"/>
                <a:gd name="T21" fmla="*/ 80 h 97"/>
                <a:gd name="T22" fmla="*/ 12 w 47"/>
                <a:gd name="T23" fmla="*/ 57 h 97"/>
                <a:gd name="T24" fmla="*/ 21 w 47"/>
                <a:gd name="T25" fmla="*/ 48 h 97"/>
                <a:gd name="T26" fmla="*/ 38 w 47"/>
                <a:gd name="T27" fmla="*/ 48 h 97"/>
                <a:gd name="T28" fmla="*/ 47 w 47"/>
                <a:gd name="T29" fmla="*/ 57 h 97"/>
                <a:gd name="T30" fmla="*/ 47 w 47"/>
                <a:gd name="T31" fmla="*/ 89 h 97"/>
                <a:gd name="T32" fmla="*/ 30 w 47"/>
                <a:gd name="T33" fmla="*/ 89 h 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97"/>
                <a:gd name="T53" fmla="*/ 47 w 47"/>
                <a:gd name="T54" fmla="*/ 97 h 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97">
                  <a:moveTo>
                    <a:pt x="30" y="89"/>
                  </a:moveTo>
                  <a:lnTo>
                    <a:pt x="30" y="66"/>
                  </a:lnTo>
                  <a:lnTo>
                    <a:pt x="30" y="89"/>
                  </a:lnTo>
                  <a:lnTo>
                    <a:pt x="21" y="97"/>
                  </a:lnTo>
                  <a:lnTo>
                    <a:pt x="8" y="97"/>
                  </a:lnTo>
                  <a:lnTo>
                    <a:pt x="0" y="89"/>
                  </a:lnTo>
                  <a:lnTo>
                    <a:pt x="0" y="0"/>
                  </a:lnTo>
                  <a:lnTo>
                    <a:pt x="17" y="0"/>
                  </a:lnTo>
                  <a:lnTo>
                    <a:pt x="17" y="80"/>
                  </a:lnTo>
                  <a:lnTo>
                    <a:pt x="12" y="80"/>
                  </a:lnTo>
                  <a:lnTo>
                    <a:pt x="12" y="57"/>
                  </a:lnTo>
                  <a:lnTo>
                    <a:pt x="21" y="48"/>
                  </a:lnTo>
                  <a:lnTo>
                    <a:pt x="38" y="48"/>
                  </a:lnTo>
                  <a:lnTo>
                    <a:pt x="47" y="57"/>
                  </a:lnTo>
                  <a:lnTo>
                    <a:pt x="47" y="89"/>
                  </a:lnTo>
                  <a:lnTo>
                    <a:pt x="30" y="89"/>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61" name="Freeform 71"/>
            <p:cNvSpPr>
              <a:spLocks noChangeAspect="1"/>
            </p:cNvSpPr>
            <p:nvPr/>
          </p:nvSpPr>
          <p:spPr bwMode="auto">
            <a:xfrm>
              <a:off x="2108" y="1366"/>
              <a:ext cx="246" cy="54"/>
            </a:xfrm>
            <a:custGeom>
              <a:avLst/>
              <a:gdLst>
                <a:gd name="T0" fmla="*/ 228 w 246"/>
                <a:gd name="T1" fmla="*/ 54 h 54"/>
                <a:gd name="T2" fmla="*/ 228 w 246"/>
                <a:gd name="T3" fmla="*/ 18 h 54"/>
                <a:gd name="T4" fmla="*/ 18 w 246"/>
                <a:gd name="T5" fmla="*/ 18 h 54"/>
                <a:gd name="T6" fmla="*/ 18 w 246"/>
                <a:gd name="T7" fmla="*/ 40 h 54"/>
                <a:gd name="T8" fmla="*/ 0 w 246"/>
                <a:gd name="T9" fmla="*/ 40 h 54"/>
                <a:gd name="T10" fmla="*/ 0 w 246"/>
                <a:gd name="T11" fmla="*/ 9 h 54"/>
                <a:gd name="T12" fmla="*/ 9 w 246"/>
                <a:gd name="T13" fmla="*/ 0 h 54"/>
                <a:gd name="T14" fmla="*/ 237 w 246"/>
                <a:gd name="T15" fmla="*/ 0 h 54"/>
                <a:gd name="T16" fmla="*/ 246 w 246"/>
                <a:gd name="T17" fmla="*/ 9 h 54"/>
                <a:gd name="T18" fmla="*/ 246 w 246"/>
                <a:gd name="T19" fmla="*/ 54 h 54"/>
                <a:gd name="T20" fmla="*/ 228 w 246"/>
                <a:gd name="T21" fmla="*/ 54 h 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6"/>
                <a:gd name="T34" fmla="*/ 0 h 54"/>
                <a:gd name="T35" fmla="*/ 246 w 246"/>
                <a:gd name="T36" fmla="*/ 54 h 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6" h="54">
                  <a:moveTo>
                    <a:pt x="228" y="54"/>
                  </a:moveTo>
                  <a:lnTo>
                    <a:pt x="228" y="18"/>
                  </a:lnTo>
                  <a:lnTo>
                    <a:pt x="18" y="18"/>
                  </a:lnTo>
                  <a:lnTo>
                    <a:pt x="18" y="40"/>
                  </a:lnTo>
                  <a:lnTo>
                    <a:pt x="0" y="40"/>
                  </a:lnTo>
                  <a:lnTo>
                    <a:pt x="0" y="9"/>
                  </a:lnTo>
                  <a:lnTo>
                    <a:pt x="9" y="0"/>
                  </a:lnTo>
                  <a:lnTo>
                    <a:pt x="237" y="0"/>
                  </a:lnTo>
                  <a:lnTo>
                    <a:pt x="246" y="9"/>
                  </a:lnTo>
                  <a:lnTo>
                    <a:pt x="246" y="54"/>
                  </a:lnTo>
                  <a:lnTo>
                    <a:pt x="228" y="5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62" name="Freeform 72"/>
            <p:cNvSpPr>
              <a:spLocks noChangeAspect="1"/>
            </p:cNvSpPr>
            <p:nvPr/>
          </p:nvSpPr>
          <p:spPr bwMode="auto">
            <a:xfrm>
              <a:off x="2603" y="1397"/>
              <a:ext cx="95" cy="67"/>
            </a:xfrm>
            <a:custGeom>
              <a:avLst/>
              <a:gdLst>
                <a:gd name="T0" fmla="*/ 77 w 95"/>
                <a:gd name="T1" fmla="*/ 67 h 67"/>
                <a:gd name="T2" fmla="*/ 77 w 95"/>
                <a:gd name="T3" fmla="*/ 18 h 67"/>
                <a:gd name="T4" fmla="*/ 0 w 95"/>
                <a:gd name="T5" fmla="*/ 18 h 67"/>
                <a:gd name="T6" fmla="*/ 0 w 95"/>
                <a:gd name="T7" fmla="*/ 0 h 67"/>
                <a:gd name="T8" fmla="*/ 86 w 95"/>
                <a:gd name="T9" fmla="*/ 0 h 67"/>
                <a:gd name="T10" fmla="*/ 95 w 95"/>
                <a:gd name="T11" fmla="*/ 9 h 67"/>
                <a:gd name="T12" fmla="*/ 95 w 95"/>
                <a:gd name="T13" fmla="*/ 67 h 67"/>
                <a:gd name="T14" fmla="*/ 77 w 95"/>
                <a:gd name="T15" fmla="*/ 67 h 67"/>
                <a:gd name="T16" fmla="*/ 0 60000 65536"/>
                <a:gd name="T17" fmla="*/ 0 60000 65536"/>
                <a:gd name="T18" fmla="*/ 0 60000 65536"/>
                <a:gd name="T19" fmla="*/ 0 60000 65536"/>
                <a:gd name="T20" fmla="*/ 0 60000 65536"/>
                <a:gd name="T21" fmla="*/ 0 60000 65536"/>
                <a:gd name="T22" fmla="*/ 0 60000 65536"/>
                <a:gd name="T23" fmla="*/ 0 60000 65536"/>
                <a:gd name="T24" fmla="*/ 0 w 95"/>
                <a:gd name="T25" fmla="*/ 0 h 67"/>
                <a:gd name="T26" fmla="*/ 95 w 95"/>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5" h="67">
                  <a:moveTo>
                    <a:pt x="77" y="67"/>
                  </a:moveTo>
                  <a:lnTo>
                    <a:pt x="77" y="18"/>
                  </a:lnTo>
                  <a:lnTo>
                    <a:pt x="0" y="18"/>
                  </a:lnTo>
                  <a:lnTo>
                    <a:pt x="0" y="0"/>
                  </a:lnTo>
                  <a:lnTo>
                    <a:pt x="86" y="0"/>
                  </a:lnTo>
                  <a:lnTo>
                    <a:pt x="95" y="9"/>
                  </a:lnTo>
                  <a:lnTo>
                    <a:pt x="95" y="67"/>
                  </a:lnTo>
                  <a:lnTo>
                    <a:pt x="77" y="67"/>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63" name="Freeform 73"/>
            <p:cNvSpPr>
              <a:spLocks noChangeAspect="1"/>
            </p:cNvSpPr>
            <p:nvPr/>
          </p:nvSpPr>
          <p:spPr bwMode="auto">
            <a:xfrm>
              <a:off x="2375" y="1362"/>
              <a:ext cx="237" cy="44"/>
            </a:xfrm>
            <a:custGeom>
              <a:avLst/>
              <a:gdLst>
                <a:gd name="T0" fmla="*/ 237 w 237"/>
                <a:gd name="T1" fmla="*/ 0 h 44"/>
                <a:gd name="T2" fmla="*/ 237 w 237"/>
                <a:gd name="T3" fmla="*/ 35 h 44"/>
                <a:gd name="T4" fmla="*/ 228 w 237"/>
                <a:gd name="T5" fmla="*/ 44 h 44"/>
                <a:gd name="T6" fmla="*/ 0 w 237"/>
                <a:gd name="T7" fmla="*/ 44 h 44"/>
                <a:gd name="T8" fmla="*/ 0 w 237"/>
                <a:gd name="T9" fmla="*/ 26 h 44"/>
                <a:gd name="T10" fmla="*/ 219 w 237"/>
                <a:gd name="T11" fmla="*/ 26 h 44"/>
                <a:gd name="T12" fmla="*/ 219 w 237"/>
                <a:gd name="T13" fmla="*/ 0 h 44"/>
                <a:gd name="T14" fmla="*/ 237 w 237"/>
                <a:gd name="T15" fmla="*/ 0 h 44"/>
                <a:gd name="T16" fmla="*/ 0 60000 65536"/>
                <a:gd name="T17" fmla="*/ 0 60000 65536"/>
                <a:gd name="T18" fmla="*/ 0 60000 65536"/>
                <a:gd name="T19" fmla="*/ 0 60000 65536"/>
                <a:gd name="T20" fmla="*/ 0 60000 65536"/>
                <a:gd name="T21" fmla="*/ 0 60000 65536"/>
                <a:gd name="T22" fmla="*/ 0 60000 65536"/>
                <a:gd name="T23" fmla="*/ 0 60000 65536"/>
                <a:gd name="T24" fmla="*/ 0 w 237"/>
                <a:gd name="T25" fmla="*/ 0 h 44"/>
                <a:gd name="T26" fmla="*/ 237 w 237"/>
                <a:gd name="T27" fmla="*/ 44 h 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7" h="44">
                  <a:moveTo>
                    <a:pt x="237" y="0"/>
                  </a:moveTo>
                  <a:lnTo>
                    <a:pt x="237" y="35"/>
                  </a:lnTo>
                  <a:lnTo>
                    <a:pt x="228" y="44"/>
                  </a:lnTo>
                  <a:lnTo>
                    <a:pt x="0" y="44"/>
                  </a:lnTo>
                  <a:lnTo>
                    <a:pt x="0" y="26"/>
                  </a:lnTo>
                  <a:lnTo>
                    <a:pt x="219" y="26"/>
                  </a:lnTo>
                  <a:lnTo>
                    <a:pt x="219" y="0"/>
                  </a:lnTo>
                  <a:lnTo>
                    <a:pt x="23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64" name="Freeform 74"/>
            <p:cNvSpPr>
              <a:spLocks noChangeAspect="1"/>
            </p:cNvSpPr>
            <p:nvPr/>
          </p:nvSpPr>
          <p:spPr bwMode="auto">
            <a:xfrm>
              <a:off x="1872" y="1388"/>
              <a:ext cx="215" cy="45"/>
            </a:xfrm>
            <a:custGeom>
              <a:avLst/>
              <a:gdLst>
                <a:gd name="T0" fmla="*/ 215 w 215"/>
                <a:gd name="T1" fmla="*/ 18 h 45"/>
                <a:gd name="T2" fmla="*/ 17 w 215"/>
                <a:gd name="T3" fmla="*/ 18 h 45"/>
                <a:gd name="T4" fmla="*/ 17 w 215"/>
                <a:gd name="T5" fmla="*/ 45 h 45"/>
                <a:gd name="T6" fmla="*/ 0 w 215"/>
                <a:gd name="T7" fmla="*/ 45 h 45"/>
                <a:gd name="T8" fmla="*/ 0 w 215"/>
                <a:gd name="T9" fmla="*/ 9 h 45"/>
                <a:gd name="T10" fmla="*/ 8 w 215"/>
                <a:gd name="T11" fmla="*/ 0 h 45"/>
                <a:gd name="T12" fmla="*/ 215 w 215"/>
                <a:gd name="T13" fmla="*/ 0 h 45"/>
                <a:gd name="T14" fmla="*/ 215 w 215"/>
                <a:gd name="T15" fmla="*/ 18 h 45"/>
                <a:gd name="T16" fmla="*/ 0 60000 65536"/>
                <a:gd name="T17" fmla="*/ 0 60000 65536"/>
                <a:gd name="T18" fmla="*/ 0 60000 65536"/>
                <a:gd name="T19" fmla="*/ 0 60000 65536"/>
                <a:gd name="T20" fmla="*/ 0 60000 65536"/>
                <a:gd name="T21" fmla="*/ 0 60000 65536"/>
                <a:gd name="T22" fmla="*/ 0 60000 65536"/>
                <a:gd name="T23" fmla="*/ 0 60000 65536"/>
                <a:gd name="T24" fmla="*/ 0 w 215"/>
                <a:gd name="T25" fmla="*/ 0 h 45"/>
                <a:gd name="T26" fmla="*/ 215 w 215"/>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5" h="45">
                  <a:moveTo>
                    <a:pt x="215" y="18"/>
                  </a:moveTo>
                  <a:lnTo>
                    <a:pt x="17" y="18"/>
                  </a:lnTo>
                  <a:lnTo>
                    <a:pt x="17" y="45"/>
                  </a:lnTo>
                  <a:lnTo>
                    <a:pt x="0" y="45"/>
                  </a:lnTo>
                  <a:lnTo>
                    <a:pt x="0" y="9"/>
                  </a:lnTo>
                  <a:lnTo>
                    <a:pt x="8" y="0"/>
                  </a:lnTo>
                  <a:lnTo>
                    <a:pt x="215" y="0"/>
                  </a:lnTo>
                  <a:lnTo>
                    <a:pt x="215"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65" name="Freeform 75"/>
            <p:cNvSpPr>
              <a:spLocks noChangeAspect="1"/>
            </p:cNvSpPr>
            <p:nvPr/>
          </p:nvSpPr>
          <p:spPr bwMode="auto">
            <a:xfrm>
              <a:off x="1803" y="1442"/>
              <a:ext cx="185" cy="44"/>
            </a:xfrm>
            <a:custGeom>
              <a:avLst/>
              <a:gdLst>
                <a:gd name="T0" fmla="*/ 185 w 185"/>
                <a:gd name="T1" fmla="*/ 0 h 44"/>
                <a:gd name="T2" fmla="*/ 185 w 185"/>
                <a:gd name="T3" fmla="*/ 35 h 44"/>
                <a:gd name="T4" fmla="*/ 176 w 185"/>
                <a:gd name="T5" fmla="*/ 44 h 44"/>
                <a:gd name="T6" fmla="*/ 0 w 185"/>
                <a:gd name="T7" fmla="*/ 44 h 44"/>
                <a:gd name="T8" fmla="*/ 0 w 185"/>
                <a:gd name="T9" fmla="*/ 26 h 44"/>
                <a:gd name="T10" fmla="*/ 168 w 185"/>
                <a:gd name="T11" fmla="*/ 26 h 44"/>
                <a:gd name="T12" fmla="*/ 168 w 185"/>
                <a:gd name="T13" fmla="*/ 0 h 44"/>
                <a:gd name="T14" fmla="*/ 185 w 185"/>
                <a:gd name="T15" fmla="*/ 0 h 44"/>
                <a:gd name="T16" fmla="*/ 0 60000 65536"/>
                <a:gd name="T17" fmla="*/ 0 60000 65536"/>
                <a:gd name="T18" fmla="*/ 0 60000 65536"/>
                <a:gd name="T19" fmla="*/ 0 60000 65536"/>
                <a:gd name="T20" fmla="*/ 0 60000 65536"/>
                <a:gd name="T21" fmla="*/ 0 60000 65536"/>
                <a:gd name="T22" fmla="*/ 0 60000 65536"/>
                <a:gd name="T23" fmla="*/ 0 60000 65536"/>
                <a:gd name="T24" fmla="*/ 0 w 185"/>
                <a:gd name="T25" fmla="*/ 0 h 44"/>
                <a:gd name="T26" fmla="*/ 185 w 185"/>
                <a:gd name="T27" fmla="*/ 44 h 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5" h="44">
                  <a:moveTo>
                    <a:pt x="185" y="0"/>
                  </a:moveTo>
                  <a:lnTo>
                    <a:pt x="185" y="35"/>
                  </a:lnTo>
                  <a:lnTo>
                    <a:pt x="176" y="44"/>
                  </a:lnTo>
                  <a:lnTo>
                    <a:pt x="0" y="44"/>
                  </a:lnTo>
                  <a:lnTo>
                    <a:pt x="0" y="26"/>
                  </a:lnTo>
                  <a:lnTo>
                    <a:pt x="168" y="26"/>
                  </a:lnTo>
                  <a:lnTo>
                    <a:pt x="168" y="0"/>
                  </a:lnTo>
                  <a:lnTo>
                    <a:pt x="185"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66" name="Freeform 76"/>
            <p:cNvSpPr>
              <a:spLocks noChangeAspect="1"/>
            </p:cNvSpPr>
            <p:nvPr/>
          </p:nvSpPr>
          <p:spPr bwMode="auto">
            <a:xfrm>
              <a:off x="1038" y="1566"/>
              <a:ext cx="60" cy="98"/>
            </a:xfrm>
            <a:custGeom>
              <a:avLst/>
              <a:gdLst>
                <a:gd name="T0" fmla="*/ 0 w 60"/>
                <a:gd name="T1" fmla="*/ 0 h 98"/>
                <a:gd name="T2" fmla="*/ 47 w 60"/>
                <a:gd name="T3" fmla="*/ 0 h 98"/>
                <a:gd name="T4" fmla="*/ 55 w 60"/>
                <a:gd name="T5" fmla="*/ 9 h 98"/>
                <a:gd name="T6" fmla="*/ 60 w 60"/>
                <a:gd name="T7" fmla="*/ 98 h 98"/>
                <a:gd name="T8" fmla="*/ 43 w 60"/>
                <a:gd name="T9" fmla="*/ 98 h 98"/>
                <a:gd name="T10" fmla="*/ 38 w 60"/>
                <a:gd name="T11" fmla="*/ 18 h 98"/>
                <a:gd name="T12" fmla="*/ 0 w 60"/>
                <a:gd name="T13" fmla="*/ 18 h 98"/>
                <a:gd name="T14" fmla="*/ 0 w 60"/>
                <a:gd name="T15" fmla="*/ 0 h 98"/>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98"/>
                <a:gd name="T26" fmla="*/ 60 w 60"/>
                <a:gd name="T27" fmla="*/ 98 h 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98">
                  <a:moveTo>
                    <a:pt x="0" y="0"/>
                  </a:moveTo>
                  <a:lnTo>
                    <a:pt x="47" y="0"/>
                  </a:lnTo>
                  <a:lnTo>
                    <a:pt x="55" y="9"/>
                  </a:lnTo>
                  <a:lnTo>
                    <a:pt x="60" y="98"/>
                  </a:lnTo>
                  <a:lnTo>
                    <a:pt x="43" y="98"/>
                  </a:lnTo>
                  <a:lnTo>
                    <a:pt x="38" y="18"/>
                  </a:lnTo>
                  <a:lnTo>
                    <a:pt x="0" y="18"/>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67" name="Freeform 77"/>
            <p:cNvSpPr>
              <a:spLocks noChangeAspect="1"/>
            </p:cNvSpPr>
            <p:nvPr/>
          </p:nvSpPr>
          <p:spPr bwMode="auto">
            <a:xfrm>
              <a:off x="999" y="1686"/>
              <a:ext cx="120" cy="241"/>
            </a:xfrm>
            <a:custGeom>
              <a:avLst/>
              <a:gdLst>
                <a:gd name="T0" fmla="*/ 73 w 120"/>
                <a:gd name="T1" fmla="*/ 0 h 241"/>
                <a:gd name="T2" fmla="*/ 112 w 120"/>
                <a:gd name="T3" fmla="*/ 0 h 241"/>
                <a:gd name="T4" fmla="*/ 120 w 120"/>
                <a:gd name="T5" fmla="*/ 9 h 241"/>
                <a:gd name="T6" fmla="*/ 120 w 120"/>
                <a:gd name="T7" fmla="*/ 41 h 241"/>
                <a:gd name="T8" fmla="*/ 112 w 120"/>
                <a:gd name="T9" fmla="*/ 49 h 241"/>
                <a:gd name="T10" fmla="*/ 51 w 120"/>
                <a:gd name="T11" fmla="*/ 45 h 241"/>
                <a:gd name="T12" fmla="*/ 21 w 120"/>
                <a:gd name="T13" fmla="*/ 45 h 241"/>
                <a:gd name="T14" fmla="*/ 26 w 120"/>
                <a:gd name="T15" fmla="*/ 178 h 241"/>
                <a:gd name="T16" fmla="*/ 17 w 120"/>
                <a:gd name="T17" fmla="*/ 223 h 241"/>
                <a:gd name="T18" fmla="*/ 39 w 120"/>
                <a:gd name="T19" fmla="*/ 223 h 241"/>
                <a:gd name="T20" fmla="*/ 39 w 120"/>
                <a:gd name="T21" fmla="*/ 241 h 241"/>
                <a:gd name="T22" fmla="*/ 8 w 120"/>
                <a:gd name="T23" fmla="*/ 241 h 241"/>
                <a:gd name="T24" fmla="*/ 0 w 120"/>
                <a:gd name="T25" fmla="*/ 232 h 241"/>
                <a:gd name="T26" fmla="*/ 8 w 120"/>
                <a:gd name="T27" fmla="*/ 178 h 241"/>
                <a:gd name="T28" fmla="*/ 4 w 120"/>
                <a:gd name="T29" fmla="*/ 36 h 241"/>
                <a:gd name="T30" fmla="*/ 13 w 120"/>
                <a:gd name="T31" fmla="*/ 27 h 241"/>
                <a:gd name="T32" fmla="*/ 51 w 120"/>
                <a:gd name="T33" fmla="*/ 27 h 241"/>
                <a:gd name="T34" fmla="*/ 103 w 120"/>
                <a:gd name="T35" fmla="*/ 32 h 241"/>
                <a:gd name="T36" fmla="*/ 103 w 120"/>
                <a:gd name="T37" fmla="*/ 18 h 241"/>
                <a:gd name="T38" fmla="*/ 73 w 120"/>
                <a:gd name="T39" fmla="*/ 18 h 241"/>
                <a:gd name="T40" fmla="*/ 73 w 120"/>
                <a:gd name="T41" fmla="*/ 0 h 2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0"/>
                <a:gd name="T64" fmla="*/ 0 h 241"/>
                <a:gd name="T65" fmla="*/ 120 w 120"/>
                <a:gd name="T66" fmla="*/ 241 h 2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0" h="241">
                  <a:moveTo>
                    <a:pt x="73" y="0"/>
                  </a:moveTo>
                  <a:lnTo>
                    <a:pt x="112" y="0"/>
                  </a:lnTo>
                  <a:lnTo>
                    <a:pt x="120" y="9"/>
                  </a:lnTo>
                  <a:lnTo>
                    <a:pt x="120" y="41"/>
                  </a:lnTo>
                  <a:lnTo>
                    <a:pt x="112" y="49"/>
                  </a:lnTo>
                  <a:lnTo>
                    <a:pt x="51" y="45"/>
                  </a:lnTo>
                  <a:lnTo>
                    <a:pt x="21" y="45"/>
                  </a:lnTo>
                  <a:lnTo>
                    <a:pt x="26" y="178"/>
                  </a:lnTo>
                  <a:lnTo>
                    <a:pt x="17" y="223"/>
                  </a:lnTo>
                  <a:lnTo>
                    <a:pt x="39" y="223"/>
                  </a:lnTo>
                  <a:lnTo>
                    <a:pt x="39" y="241"/>
                  </a:lnTo>
                  <a:lnTo>
                    <a:pt x="8" y="241"/>
                  </a:lnTo>
                  <a:lnTo>
                    <a:pt x="0" y="232"/>
                  </a:lnTo>
                  <a:lnTo>
                    <a:pt x="8" y="178"/>
                  </a:lnTo>
                  <a:lnTo>
                    <a:pt x="4" y="36"/>
                  </a:lnTo>
                  <a:lnTo>
                    <a:pt x="13" y="27"/>
                  </a:lnTo>
                  <a:lnTo>
                    <a:pt x="51" y="27"/>
                  </a:lnTo>
                  <a:lnTo>
                    <a:pt x="103" y="32"/>
                  </a:lnTo>
                  <a:lnTo>
                    <a:pt x="103" y="18"/>
                  </a:lnTo>
                  <a:lnTo>
                    <a:pt x="73" y="18"/>
                  </a:lnTo>
                  <a:lnTo>
                    <a:pt x="7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68" name="Freeform 78"/>
            <p:cNvSpPr>
              <a:spLocks noChangeAspect="1"/>
            </p:cNvSpPr>
            <p:nvPr/>
          </p:nvSpPr>
          <p:spPr bwMode="auto">
            <a:xfrm>
              <a:off x="1038" y="1900"/>
              <a:ext cx="38" cy="27"/>
            </a:xfrm>
            <a:custGeom>
              <a:avLst/>
              <a:gdLst>
                <a:gd name="T0" fmla="*/ 0 w 38"/>
                <a:gd name="T1" fmla="*/ 9 h 27"/>
                <a:gd name="T2" fmla="*/ 38 w 38"/>
                <a:gd name="T3" fmla="*/ 0 h 27"/>
                <a:gd name="T4" fmla="*/ 38 w 38"/>
                <a:gd name="T5" fmla="*/ 18 h 27"/>
                <a:gd name="T6" fmla="*/ 0 w 38"/>
                <a:gd name="T7" fmla="*/ 27 h 27"/>
                <a:gd name="T8" fmla="*/ 0 w 38"/>
                <a:gd name="T9" fmla="*/ 9 h 27"/>
                <a:gd name="T10" fmla="*/ 0 60000 65536"/>
                <a:gd name="T11" fmla="*/ 0 60000 65536"/>
                <a:gd name="T12" fmla="*/ 0 60000 65536"/>
                <a:gd name="T13" fmla="*/ 0 60000 65536"/>
                <a:gd name="T14" fmla="*/ 0 60000 65536"/>
                <a:gd name="T15" fmla="*/ 0 w 38"/>
                <a:gd name="T16" fmla="*/ 0 h 27"/>
                <a:gd name="T17" fmla="*/ 38 w 38"/>
                <a:gd name="T18" fmla="*/ 27 h 27"/>
              </a:gdLst>
              <a:ahLst/>
              <a:cxnLst>
                <a:cxn ang="T10">
                  <a:pos x="T0" y="T1"/>
                </a:cxn>
                <a:cxn ang="T11">
                  <a:pos x="T2" y="T3"/>
                </a:cxn>
                <a:cxn ang="T12">
                  <a:pos x="T4" y="T5"/>
                </a:cxn>
                <a:cxn ang="T13">
                  <a:pos x="T6" y="T7"/>
                </a:cxn>
                <a:cxn ang="T14">
                  <a:pos x="T8" y="T9"/>
                </a:cxn>
              </a:cxnLst>
              <a:rect l="T15" t="T16" r="T17" b="T18"/>
              <a:pathLst>
                <a:path w="38" h="27">
                  <a:moveTo>
                    <a:pt x="0" y="9"/>
                  </a:moveTo>
                  <a:lnTo>
                    <a:pt x="38" y="0"/>
                  </a:lnTo>
                  <a:lnTo>
                    <a:pt x="38" y="18"/>
                  </a:lnTo>
                  <a:lnTo>
                    <a:pt x="0" y="27"/>
                  </a:lnTo>
                  <a:lnTo>
                    <a:pt x="0" y="9"/>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69" name="Rectangle 79"/>
            <p:cNvSpPr>
              <a:spLocks noChangeAspect="1" noChangeArrowheads="1"/>
            </p:cNvSpPr>
            <p:nvPr/>
          </p:nvSpPr>
          <p:spPr bwMode="auto">
            <a:xfrm>
              <a:off x="1007" y="1922"/>
              <a:ext cx="52" cy="18"/>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8770" name="Freeform 80"/>
            <p:cNvSpPr>
              <a:spLocks noChangeAspect="1"/>
            </p:cNvSpPr>
            <p:nvPr/>
          </p:nvSpPr>
          <p:spPr bwMode="auto">
            <a:xfrm>
              <a:off x="999" y="1931"/>
              <a:ext cx="82" cy="169"/>
            </a:xfrm>
            <a:custGeom>
              <a:avLst/>
              <a:gdLst>
                <a:gd name="T0" fmla="*/ 69 w 82"/>
                <a:gd name="T1" fmla="*/ 0 h 169"/>
                <a:gd name="T2" fmla="*/ 69 w 82"/>
                <a:gd name="T3" fmla="*/ 22 h 169"/>
                <a:gd name="T4" fmla="*/ 60 w 82"/>
                <a:gd name="T5" fmla="*/ 31 h 169"/>
                <a:gd name="T6" fmla="*/ 17 w 82"/>
                <a:gd name="T7" fmla="*/ 31 h 169"/>
                <a:gd name="T8" fmla="*/ 21 w 82"/>
                <a:gd name="T9" fmla="*/ 151 h 169"/>
                <a:gd name="T10" fmla="*/ 82 w 82"/>
                <a:gd name="T11" fmla="*/ 151 h 169"/>
                <a:gd name="T12" fmla="*/ 82 w 82"/>
                <a:gd name="T13" fmla="*/ 169 h 169"/>
                <a:gd name="T14" fmla="*/ 13 w 82"/>
                <a:gd name="T15" fmla="*/ 169 h 169"/>
                <a:gd name="T16" fmla="*/ 4 w 82"/>
                <a:gd name="T17" fmla="*/ 160 h 169"/>
                <a:gd name="T18" fmla="*/ 0 w 82"/>
                <a:gd name="T19" fmla="*/ 22 h 169"/>
                <a:gd name="T20" fmla="*/ 8 w 82"/>
                <a:gd name="T21" fmla="*/ 14 h 169"/>
                <a:gd name="T22" fmla="*/ 51 w 82"/>
                <a:gd name="T23" fmla="*/ 14 h 169"/>
                <a:gd name="T24" fmla="*/ 51 w 82"/>
                <a:gd name="T25" fmla="*/ 0 h 169"/>
                <a:gd name="T26" fmla="*/ 69 w 82"/>
                <a:gd name="T27" fmla="*/ 0 h 1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2"/>
                <a:gd name="T43" fmla="*/ 0 h 169"/>
                <a:gd name="T44" fmla="*/ 82 w 82"/>
                <a:gd name="T45" fmla="*/ 169 h 16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2" h="169">
                  <a:moveTo>
                    <a:pt x="69" y="0"/>
                  </a:moveTo>
                  <a:lnTo>
                    <a:pt x="69" y="22"/>
                  </a:lnTo>
                  <a:lnTo>
                    <a:pt x="60" y="31"/>
                  </a:lnTo>
                  <a:lnTo>
                    <a:pt x="17" y="31"/>
                  </a:lnTo>
                  <a:lnTo>
                    <a:pt x="21" y="151"/>
                  </a:lnTo>
                  <a:lnTo>
                    <a:pt x="82" y="151"/>
                  </a:lnTo>
                  <a:lnTo>
                    <a:pt x="82" y="169"/>
                  </a:lnTo>
                  <a:lnTo>
                    <a:pt x="13" y="169"/>
                  </a:lnTo>
                  <a:lnTo>
                    <a:pt x="4" y="160"/>
                  </a:lnTo>
                  <a:lnTo>
                    <a:pt x="0" y="22"/>
                  </a:lnTo>
                  <a:lnTo>
                    <a:pt x="8" y="14"/>
                  </a:lnTo>
                  <a:lnTo>
                    <a:pt x="51" y="14"/>
                  </a:lnTo>
                  <a:lnTo>
                    <a:pt x="51" y="0"/>
                  </a:lnTo>
                  <a:lnTo>
                    <a:pt x="69"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71" name="Freeform 81"/>
            <p:cNvSpPr>
              <a:spLocks noChangeAspect="1"/>
            </p:cNvSpPr>
            <p:nvPr/>
          </p:nvSpPr>
          <p:spPr bwMode="auto">
            <a:xfrm>
              <a:off x="1050" y="2114"/>
              <a:ext cx="43" cy="151"/>
            </a:xfrm>
            <a:custGeom>
              <a:avLst/>
              <a:gdLst>
                <a:gd name="T0" fmla="*/ 0 w 43"/>
                <a:gd name="T1" fmla="*/ 0 h 151"/>
                <a:gd name="T2" fmla="*/ 22 w 43"/>
                <a:gd name="T3" fmla="*/ 0 h 151"/>
                <a:gd name="T4" fmla="*/ 31 w 43"/>
                <a:gd name="T5" fmla="*/ 9 h 151"/>
                <a:gd name="T6" fmla="*/ 35 w 43"/>
                <a:gd name="T7" fmla="*/ 133 h 151"/>
                <a:gd name="T8" fmla="*/ 43 w 43"/>
                <a:gd name="T9" fmla="*/ 133 h 151"/>
                <a:gd name="T10" fmla="*/ 43 w 43"/>
                <a:gd name="T11" fmla="*/ 151 h 151"/>
                <a:gd name="T12" fmla="*/ 26 w 43"/>
                <a:gd name="T13" fmla="*/ 151 h 151"/>
                <a:gd name="T14" fmla="*/ 18 w 43"/>
                <a:gd name="T15" fmla="*/ 142 h 151"/>
                <a:gd name="T16" fmla="*/ 13 w 43"/>
                <a:gd name="T17" fmla="*/ 17 h 151"/>
                <a:gd name="T18" fmla="*/ 0 w 43"/>
                <a:gd name="T19" fmla="*/ 17 h 151"/>
                <a:gd name="T20" fmla="*/ 0 w 43"/>
                <a:gd name="T21" fmla="*/ 0 h 1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
                <a:gd name="T34" fmla="*/ 0 h 151"/>
                <a:gd name="T35" fmla="*/ 43 w 43"/>
                <a:gd name="T36" fmla="*/ 151 h 1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 h="151">
                  <a:moveTo>
                    <a:pt x="0" y="0"/>
                  </a:moveTo>
                  <a:lnTo>
                    <a:pt x="22" y="0"/>
                  </a:lnTo>
                  <a:lnTo>
                    <a:pt x="31" y="9"/>
                  </a:lnTo>
                  <a:lnTo>
                    <a:pt x="35" y="133"/>
                  </a:lnTo>
                  <a:lnTo>
                    <a:pt x="43" y="133"/>
                  </a:lnTo>
                  <a:lnTo>
                    <a:pt x="43" y="151"/>
                  </a:lnTo>
                  <a:lnTo>
                    <a:pt x="26" y="151"/>
                  </a:lnTo>
                  <a:lnTo>
                    <a:pt x="18" y="142"/>
                  </a:lnTo>
                  <a:lnTo>
                    <a:pt x="13" y="17"/>
                  </a:lnTo>
                  <a:lnTo>
                    <a:pt x="0" y="17"/>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72" name="Freeform 82"/>
            <p:cNvSpPr>
              <a:spLocks noChangeAspect="1"/>
            </p:cNvSpPr>
            <p:nvPr/>
          </p:nvSpPr>
          <p:spPr bwMode="auto">
            <a:xfrm>
              <a:off x="1102" y="1651"/>
              <a:ext cx="39" cy="200"/>
            </a:xfrm>
            <a:custGeom>
              <a:avLst/>
              <a:gdLst>
                <a:gd name="T0" fmla="*/ 34 w 39"/>
                <a:gd name="T1" fmla="*/ 0 h 200"/>
                <a:gd name="T2" fmla="*/ 39 w 39"/>
                <a:gd name="T3" fmla="*/ 187 h 200"/>
                <a:gd name="T4" fmla="*/ 30 w 39"/>
                <a:gd name="T5" fmla="*/ 196 h 200"/>
                <a:gd name="T6" fmla="*/ 0 w 39"/>
                <a:gd name="T7" fmla="*/ 200 h 200"/>
                <a:gd name="T8" fmla="*/ 0 w 39"/>
                <a:gd name="T9" fmla="*/ 182 h 200"/>
                <a:gd name="T10" fmla="*/ 22 w 39"/>
                <a:gd name="T11" fmla="*/ 178 h 200"/>
                <a:gd name="T12" fmla="*/ 17 w 39"/>
                <a:gd name="T13" fmla="*/ 0 h 200"/>
                <a:gd name="T14" fmla="*/ 34 w 39"/>
                <a:gd name="T15" fmla="*/ 0 h 200"/>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200"/>
                <a:gd name="T26" fmla="*/ 39 w 39"/>
                <a:gd name="T27" fmla="*/ 200 h 2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200">
                  <a:moveTo>
                    <a:pt x="34" y="0"/>
                  </a:moveTo>
                  <a:lnTo>
                    <a:pt x="39" y="187"/>
                  </a:lnTo>
                  <a:lnTo>
                    <a:pt x="30" y="196"/>
                  </a:lnTo>
                  <a:lnTo>
                    <a:pt x="0" y="200"/>
                  </a:lnTo>
                  <a:lnTo>
                    <a:pt x="0" y="182"/>
                  </a:lnTo>
                  <a:lnTo>
                    <a:pt x="22" y="178"/>
                  </a:lnTo>
                  <a:lnTo>
                    <a:pt x="17" y="0"/>
                  </a:lnTo>
                  <a:lnTo>
                    <a:pt x="34"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73" name="Freeform 83"/>
            <p:cNvSpPr>
              <a:spLocks noChangeAspect="1"/>
            </p:cNvSpPr>
            <p:nvPr/>
          </p:nvSpPr>
          <p:spPr bwMode="auto">
            <a:xfrm>
              <a:off x="1093" y="1860"/>
              <a:ext cx="69" cy="338"/>
            </a:xfrm>
            <a:custGeom>
              <a:avLst/>
              <a:gdLst>
                <a:gd name="T0" fmla="*/ 69 w 69"/>
                <a:gd name="T1" fmla="*/ 18 h 338"/>
                <a:gd name="T2" fmla="*/ 18 w 69"/>
                <a:gd name="T3" fmla="*/ 18 h 338"/>
                <a:gd name="T4" fmla="*/ 26 w 69"/>
                <a:gd name="T5" fmla="*/ 338 h 338"/>
                <a:gd name="T6" fmla="*/ 9 w 69"/>
                <a:gd name="T7" fmla="*/ 338 h 338"/>
                <a:gd name="T8" fmla="*/ 0 w 69"/>
                <a:gd name="T9" fmla="*/ 9 h 338"/>
                <a:gd name="T10" fmla="*/ 9 w 69"/>
                <a:gd name="T11" fmla="*/ 0 h 338"/>
                <a:gd name="T12" fmla="*/ 69 w 69"/>
                <a:gd name="T13" fmla="*/ 0 h 338"/>
                <a:gd name="T14" fmla="*/ 69 w 69"/>
                <a:gd name="T15" fmla="*/ 18 h 338"/>
                <a:gd name="T16" fmla="*/ 0 60000 65536"/>
                <a:gd name="T17" fmla="*/ 0 60000 65536"/>
                <a:gd name="T18" fmla="*/ 0 60000 65536"/>
                <a:gd name="T19" fmla="*/ 0 60000 65536"/>
                <a:gd name="T20" fmla="*/ 0 60000 65536"/>
                <a:gd name="T21" fmla="*/ 0 60000 65536"/>
                <a:gd name="T22" fmla="*/ 0 60000 65536"/>
                <a:gd name="T23" fmla="*/ 0 60000 65536"/>
                <a:gd name="T24" fmla="*/ 0 w 69"/>
                <a:gd name="T25" fmla="*/ 0 h 338"/>
                <a:gd name="T26" fmla="*/ 69 w 69"/>
                <a:gd name="T27" fmla="*/ 338 h 3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9" h="338">
                  <a:moveTo>
                    <a:pt x="69" y="18"/>
                  </a:moveTo>
                  <a:lnTo>
                    <a:pt x="18" y="18"/>
                  </a:lnTo>
                  <a:lnTo>
                    <a:pt x="26" y="338"/>
                  </a:lnTo>
                  <a:lnTo>
                    <a:pt x="9" y="338"/>
                  </a:lnTo>
                  <a:lnTo>
                    <a:pt x="0" y="9"/>
                  </a:lnTo>
                  <a:lnTo>
                    <a:pt x="9" y="0"/>
                  </a:lnTo>
                  <a:lnTo>
                    <a:pt x="69" y="0"/>
                  </a:lnTo>
                  <a:lnTo>
                    <a:pt x="69"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74" name="Freeform 84"/>
            <p:cNvSpPr>
              <a:spLocks noChangeAspect="1"/>
            </p:cNvSpPr>
            <p:nvPr/>
          </p:nvSpPr>
          <p:spPr bwMode="auto">
            <a:xfrm>
              <a:off x="1093" y="2189"/>
              <a:ext cx="26" cy="18"/>
            </a:xfrm>
            <a:custGeom>
              <a:avLst/>
              <a:gdLst>
                <a:gd name="T0" fmla="*/ 26 w 26"/>
                <a:gd name="T1" fmla="*/ 9 h 18"/>
                <a:gd name="T2" fmla="*/ 18 w 26"/>
                <a:gd name="T3" fmla="*/ 18 h 18"/>
                <a:gd name="T4" fmla="*/ 0 w 26"/>
                <a:gd name="T5" fmla="*/ 18 h 18"/>
                <a:gd name="T6" fmla="*/ 0 w 26"/>
                <a:gd name="T7" fmla="*/ 0 h 18"/>
                <a:gd name="T8" fmla="*/ 18 w 26"/>
                <a:gd name="T9" fmla="*/ 0 h 18"/>
                <a:gd name="T10" fmla="*/ 26 w 26"/>
                <a:gd name="T11" fmla="*/ 9 h 18"/>
                <a:gd name="T12" fmla="*/ 0 60000 65536"/>
                <a:gd name="T13" fmla="*/ 0 60000 65536"/>
                <a:gd name="T14" fmla="*/ 0 60000 65536"/>
                <a:gd name="T15" fmla="*/ 0 60000 65536"/>
                <a:gd name="T16" fmla="*/ 0 60000 65536"/>
                <a:gd name="T17" fmla="*/ 0 60000 65536"/>
                <a:gd name="T18" fmla="*/ 0 w 26"/>
                <a:gd name="T19" fmla="*/ 0 h 18"/>
                <a:gd name="T20" fmla="*/ 26 w 26"/>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6" h="18">
                  <a:moveTo>
                    <a:pt x="26" y="9"/>
                  </a:moveTo>
                  <a:lnTo>
                    <a:pt x="18" y="18"/>
                  </a:lnTo>
                  <a:lnTo>
                    <a:pt x="0" y="18"/>
                  </a:lnTo>
                  <a:lnTo>
                    <a:pt x="0" y="0"/>
                  </a:lnTo>
                  <a:lnTo>
                    <a:pt x="18" y="0"/>
                  </a:lnTo>
                  <a:lnTo>
                    <a:pt x="26" y="9"/>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75" name="Freeform 85"/>
            <p:cNvSpPr>
              <a:spLocks noChangeAspect="1"/>
            </p:cNvSpPr>
            <p:nvPr/>
          </p:nvSpPr>
          <p:spPr bwMode="auto">
            <a:xfrm>
              <a:off x="1128" y="1531"/>
              <a:ext cx="47" cy="173"/>
            </a:xfrm>
            <a:custGeom>
              <a:avLst/>
              <a:gdLst>
                <a:gd name="T0" fmla="*/ 43 w 47"/>
                <a:gd name="T1" fmla="*/ 0 h 173"/>
                <a:gd name="T2" fmla="*/ 47 w 47"/>
                <a:gd name="T3" fmla="*/ 164 h 173"/>
                <a:gd name="T4" fmla="*/ 39 w 47"/>
                <a:gd name="T5" fmla="*/ 173 h 173"/>
                <a:gd name="T6" fmla="*/ 0 w 47"/>
                <a:gd name="T7" fmla="*/ 173 h 173"/>
                <a:gd name="T8" fmla="*/ 0 w 47"/>
                <a:gd name="T9" fmla="*/ 155 h 173"/>
                <a:gd name="T10" fmla="*/ 30 w 47"/>
                <a:gd name="T11" fmla="*/ 155 h 173"/>
                <a:gd name="T12" fmla="*/ 26 w 47"/>
                <a:gd name="T13" fmla="*/ 0 h 173"/>
                <a:gd name="T14" fmla="*/ 43 w 47"/>
                <a:gd name="T15" fmla="*/ 0 h 173"/>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173"/>
                <a:gd name="T26" fmla="*/ 47 w 47"/>
                <a:gd name="T27" fmla="*/ 173 h 1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173">
                  <a:moveTo>
                    <a:pt x="43" y="0"/>
                  </a:moveTo>
                  <a:lnTo>
                    <a:pt x="47" y="164"/>
                  </a:lnTo>
                  <a:lnTo>
                    <a:pt x="39" y="173"/>
                  </a:lnTo>
                  <a:lnTo>
                    <a:pt x="0" y="173"/>
                  </a:lnTo>
                  <a:lnTo>
                    <a:pt x="0" y="155"/>
                  </a:lnTo>
                  <a:lnTo>
                    <a:pt x="30" y="155"/>
                  </a:lnTo>
                  <a:lnTo>
                    <a:pt x="26" y="0"/>
                  </a:lnTo>
                  <a:lnTo>
                    <a:pt x="4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76" name="Freeform 86"/>
            <p:cNvSpPr>
              <a:spLocks noChangeAspect="1"/>
            </p:cNvSpPr>
            <p:nvPr/>
          </p:nvSpPr>
          <p:spPr bwMode="auto">
            <a:xfrm>
              <a:off x="1154" y="1784"/>
              <a:ext cx="47" cy="183"/>
            </a:xfrm>
            <a:custGeom>
              <a:avLst/>
              <a:gdLst>
                <a:gd name="T0" fmla="*/ 47 w 47"/>
                <a:gd name="T1" fmla="*/ 18 h 183"/>
                <a:gd name="T2" fmla="*/ 17 w 47"/>
                <a:gd name="T3" fmla="*/ 18 h 183"/>
                <a:gd name="T4" fmla="*/ 21 w 47"/>
                <a:gd name="T5" fmla="*/ 183 h 183"/>
                <a:gd name="T6" fmla="*/ 4 w 47"/>
                <a:gd name="T7" fmla="*/ 183 h 183"/>
                <a:gd name="T8" fmla="*/ 0 w 47"/>
                <a:gd name="T9" fmla="*/ 9 h 183"/>
                <a:gd name="T10" fmla="*/ 8 w 47"/>
                <a:gd name="T11" fmla="*/ 0 h 183"/>
                <a:gd name="T12" fmla="*/ 47 w 47"/>
                <a:gd name="T13" fmla="*/ 0 h 183"/>
                <a:gd name="T14" fmla="*/ 47 w 47"/>
                <a:gd name="T15" fmla="*/ 18 h 183"/>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183"/>
                <a:gd name="T26" fmla="*/ 47 w 47"/>
                <a:gd name="T27" fmla="*/ 183 h 18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183">
                  <a:moveTo>
                    <a:pt x="47" y="18"/>
                  </a:moveTo>
                  <a:lnTo>
                    <a:pt x="17" y="18"/>
                  </a:lnTo>
                  <a:lnTo>
                    <a:pt x="21" y="183"/>
                  </a:lnTo>
                  <a:lnTo>
                    <a:pt x="4" y="183"/>
                  </a:lnTo>
                  <a:lnTo>
                    <a:pt x="0" y="9"/>
                  </a:lnTo>
                  <a:lnTo>
                    <a:pt x="8" y="0"/>
                  </a:lnTo>
                  <a:lnTo>
                    <a:pt x="47" y="0"/>
                  </a:lnTo>
                  <a:lnTo>
                    <a:pt x="47"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77" name="Freeform 87"/>
            <p:cNvSpPr>
              <a:spLocks noChangeAspect="1"/>
            </p:cNvSpPr>
            <p:nvPr/>
          </p:nvSpPr>
          <p:spPr bwMode="auto">
            <a:xfrm>
              <a:off x="1141" y="1945"/>
              <a:ext cx="64" cy="151"/>
            </a:xfrm>
            <a:custGeom>
              <a:avLst/>
              <a:gdLst>
                <a:gd name="T0" fmla="*/ 60 w 64"/>
                <a:gd name="T1" fmla="*/ 0 h 151"/>
                <a:gd name="T2" fmla="*/ 64 w 64"/>
                <a:gd name="T3" fmla="*/ 115 h 151"/>
                <a:gd name="T4" fmla="*/ 56 w 64"/>
                <a:gd name="T5" fmla="*/ 124 h 151"/>
                <a:gd name="T6" fmla="*/ 26 w 64"/>
                <a:gd name="T7" fmla="*/ 124 h 151"/>
                <a:gd name="T8" fmla="*/ 17 w 64"/>
                <a:gd name="T9" fmla="*/ 151 h 151"/>
                <a:gd name="T10" fmla="*/ 0 w 64"/>
                <a:gd name="T11" fmla="*/ 151 h 151"/>
                <a:gd name="T12" fmla="*/ 8 w 64"/>
                <a:gd name="T13" fmla="*/ 115 h 151"/>
                <a:gd name="T14" fmla="*/ 17 w 64"/>
                <a:gd name="T15" fmla="*/ 106 h 151"/>
                <a:gd name="T16" fmla="*/ 47 w 64"/>
                <a:gd name="T17" fmla="*/ 106 h 151"/>
                <a:gd name="T18" fmla="*/ 43 w 64"/>
                <a:gd name="T19" fmla="*/ 0 h 151"/>
                <a:gd name="T20" fmla="*/ 60 w 64"/>
                <a:gd name="T21" fmla="*/ 0 h 1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151"/>
                <a:gd name="T35" fmla="*/ 64 w 64"/>
                <a:gd name="T36" fmla="*/ 151 h 1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151">
                  <a:moveTo>
                    <a:pt x="60" y="0"/>
                  </a:moveTo>
                  <a:lnTo>
                    <a:pt x="64" y="115"/>
                  </a:lnTo>
                  <a:lnTo>
                    <a:pt x="56" y="124"/>
                  </a:lnTo>
                  <a:lnTo>
                    <a:pt x="26" y="124"/>
                  </a:lnTo>
                  <a:lnTo>
                    <a:pt x="17" y="151"/>
                  </a:lnTo>
                  <a:lnTo>
                    <a:pt x="0" y="151"/>
                  </a:lnTo>
                  <a:lnTo>
                    <a:pt x="8" y="115"/>
                  </a:lnTo>
                  <a:lnTo>
                    <a:pt x="17" y="106"/>
                  </a:lnTo>
                  <a:lnTo>
                    <a:pt x="47" y="106"/>
                  </a:lnTo>
                  <a:lnTo>
                    <a:pt x="43" y="0"/>
                  </a:lnTo>
                  <a:lnTo>
                    <a:pt x="6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78" name="Freeform 88"/>
            <p:cNvSpPr>
              <a:spLocks noChangeAspect="1"/>
            </p:cNvSpPr>
            <p:nvPr/>
          </p:nvSpPr>
          <p:spPr bwMode="auto">
            <a:xfrm>
              <a:off x="1158" y="2087"/>
              <a:ext cx="82" cy="231"/>
            </a:xfrm>
            <a:custGeom>
              <a:avLst/>
              <a:gdLst>
                <a:gd name="T0" fmla="*/ 0 w 82"/>
                <a:gd name="T1" fmla="*/ 0 h 231"/>
                <a:gd name="T2" fmla="*/ 39 w 82"/>
                <a:gd name="T3" fmla="*/ 0 h 231"/>
                <a:gd name="T4" fmla="*/ 47 w 82"/>
                <a:gd name="T5" fmla="*/ 9 h 231"/>
                <a:gd name="T6" fmla="*/ 52 w 82"/>
                <a:gd name="T7" fmla="*/ 214 h 231"/>
                <a:gd name="T8" fmla="*/ 82 w 82"/>
                <a:gd name="T9" fmla="*/ 214 h 231"/>
                <a:gd name="T10" fmla="*/ 82 w 82"/>
                <a:gd name="T11" fmla="*/ 231 h 231"/>
                <a:gd name="T12" fmla="*/ 43 w 82"/>
                <a:gd name="T13" fmla="*/ 231 h 231"/>
                <a:gd name="T14" fmla="*/ 34 w 82"/>
                <a:gd name="T15" fmla="*/ 222 h 231"/>
                <a:gd name="T16" fmla="*/ 30 w 82"/>
                <a:gd name="T17" fmla="*/ 18 h 231"/>
                <a:gd name="T18" fmla="*/ 0 w 82"/>
                <a:gd name="T19" fmla="*/ 18 h 231"/>
                <a:gd name="T20" fmla="*/ 0 w 82"/>
                <a:gd name="T21" fmla="*/ 0 h 2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231"/>
                <a:gd name="T35" fmla="*/ 82 w 82"/>
                <a:gd name="T36" fmla="*/ 231 h 2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231">
                  <a:moveTo>
                    <a:pt x="0" y="0"/>
                  </a:moveTo>
                  <a:lnTo>
                    <a:pt x="39" y="0"/>
                  </a:lnTo>
                  <a:lnTo>
                    <a:pt x="47" y="9"/>
                  </a:lnTo>
                  <a:lnTo>
                    <a:pt x="52" y="214"/>
                  </a:lnTo>
                  <a:lnTo>
                    <a:pt x="82" y="214"/>
                  </a:lnTo>
                  <a:lnTo>
                    <a:pt x="82" y="231"/>
                  </a:lnTo>
                  <a:lnTo>
                    <a:pt x="43" y="231"/>
                  </a:lnTo>
                  <a:lnTo>
                    <a:pt x="34" y="222"/>
                  </a:lnTo>
                  <a:lnTo>
                    <a:pt x="30" y="18"/>
                  </a:lnTo>
                  <a:lnTo>
                    <a:pt x="0" y="18"/>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79" name="Freeform 89"/>
            <p:cNvSpPr>
              <a:spLocks noChangeAspect="1"/>
            </p:cNvSpPr>
            <p:nvPr/>
          </p:nvSpPr>
          <p:spPr bwMode="auto">
            <a:xfrm>
              <a:off x="1132" y="2136"/>
              <a:ext cx="39" cy="147"/>
            </a:xfrm>
            <a:custGeom>
              <a:avLst/>
              <a:gdLst>
                <a:gd name="T0" fmla="*/ 35 w 39"/>
                <a:gd name="T1" fmla="*/ 0 h 147"/>
                <a:gd name="T2" fmla="*/ 39 w 39"/>
                <a:gd name="T3" fmla="*/ 133 h 147"/>
                <a:gd name="T4" fmla="*/ 30 w 39"/>
                <a:gd name="T5" fmla="*/ 142 h 147"/>
                <a:gd name="T6" fmla="*/ 0 w 39"/>
                <a:gd name="T7" fmla="*/ 147 h 147"/>
                <a:gd name="T8" fmla="*/ 0 w 39"/>
                <a:gd name="T9" fmla="*/ 129 h 147"/>
                <a:gd name="T10" fmla="*/ 22 w 39"/>
                <a:gd name="T11" fmla="*/ 124 h 147"/>
                <a:gd name="T12" fmla="*/ 17 w 39"/>
                <a:gd name="T13" fmla="*/ 0 h 147"/>
                <a:gd name="T14" fmla="*/ 35 w 39"/>
                <a:gd name="T15" fmla="*/ 0 h 147"/>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147"/>
                <a:gd name="T26" fmla="*/ 39 w 39"/>
                <a:gd name="T27" fmla="*/ 147 h 1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147">
                  <a:moveTo>
                    <a:pt x="35" y="0"/>
                  </a:moveTo>
                  <a:lnTo>
                    <a:pt x="39" y="133"/>
                  </a:lnTo>
                  <a:lnTo>
                    <a:pt x="30" y="142"/>
                  </a:lnTo>
                  <a:lnTo>
                    <a:pt x="0" y="147"/>
                  </a:lnTo>
                  <a:lnTo>
                    <a:pt x="0" y="129"/>
                  </a:lnTo>
                  <a:lnTo>
                    <a:pt x="22" y="124"/>
                  </a:lnTo>
                  <a:lnTo>
                    <a:pt x="17" y="0"/>
                  </a:lnTo>
                  <a:lnTo>
                    <a:pt x="35"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80" name="Freeform 90"/>
            <p:cNvSpPr>
              <a:spLocks noChangeAspect="1"/>
            </p:cNvSpPr>
            <p:nvPr/>
          </p:nvSpPr>
          <p:spPr bwMode="auto">
            <a:xfrm>
              <a:off x="1192" y="1549"/>
              <a:ext cx="69" cy="342"/>
            </a:xfrm>
            <a:custGeom>
              <a:avLst/>
              <a:gdLst>
                <a:gd name="T0" fmla="*/ 69 w 69"/>
                <a:gd name="T1" fmla="*/ 17 h 342"/>
                <a:gd name="T2" fmla="*/ 30 w 69"/>
                <a:gd name="T3" fmla="*/ 17 h 342"/>
                <a:gd name="T4" fmla="*/ 39 w 69"/>
                <a:gd name="T5" fmla="*/ 333 h 342"/>
                <a:gd name="T6" fmla="*/ 30 w 69"/>
                <a:gd name="T7" fmla="*/ 342 h 342"/>
                <a:gd name="T8" fmla="*/ 0 w 69"/>
                <a:gd name="T9" fmla="*/ 342 h 342"/>
                <a:gd name="T10" fmla="*/ 0 w 69"/>
                <a:gd name="T11" fmla="*/ 324 h 342"/>
                <a:gd name="T12" fmla="*/ 22 w 69"/>
                <a:gd name="T13" fmla="*/ 324 h 342"/>
                <a:gd name="T14" fmla="*/ 13 w 69"/>
                <a:gd name="T15" fmla="*/ 8 h 342"/>
                <a:gd name="T16" fmla="*/ 22 w 69"/>
                <a:gd name="T17" fmla="*/ 0 h 342"/>
                <a:gd name="T18" fmla="*/ 69 w 69"/>
                <a:gd name="T19" fmla="*/ 0 h 342"/>
                <a:gd name="T20" fmla="*/ 69 w 69"/>
                <a:gd name="T21" fmla="*/ 17 h 3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342"/>
                <a:gd name="T35" fmla="*/ 69 w 69"/>
                <a:gd name="T36" fmla="*/ 342 h 3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342">
                  <a:moveTo>
                    <a:pt x="69" y="17"/>
                  </a:moveTo>
                  <a:lnTo>
                    <a:pt x="30" y="17"/>
                  </a:lnTo>
                  <a:lnTo>
                    <a:pt x="39" y="333"/>
                  </a:lnTo>
                  <a:lnTo>
                    <a:pt x="30" y="342"/>
                  </a:lnTo>
                  <a:lnTo>
                    <a:pt x="0" y="342"/>
                  </a:lnTo>
                  <a:lnTo>
                    <a:pt x="0" y="324"/>
                  </a:lnTo>
                  <a:lnTo>
                    <a:pt x="22" y="324"/>
                  </a:lnTo>
                  <a:lnTo>
                    <a:pt x="13" y="8"/>
                  </a:lnTo>
                  <a:lnTo>
                    <a:pt x="22" y="0"/>
                  </a:lnTo>
                  <a:lnTo>
                    <a:pt x="69" y="0"/>
                  </a:lnTo>
                  <a:lnTo>
                    <a:pt x="69" y="17"/>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81" name="Freeform 91"/>
            <p:cNvSpPr>
              <a:spLocks noChangeAspect="1"/>
            </p:cNvSpPr>
            <p:nvPr/>
          </p:nvSpPr>
          <p:spPr bwMode="auto">
            <a:xfrm>
              <a:off x="1244" y="1602"/>
              <a:ext cx="39" cy="129"/>
            </a:xfrm>
            <a:custGeom>
              <a:avLst/>
              <a:gdLst>
                <a:gd name="T0" fmla="*/ 0 w 39"/>
                <a:gd name="T1" fmla="*/ 0 h 129"/>
                <a:gd name="T2" fmla="*/ 30 w 39"/>
                <a:gd name="T3" fmla="*/ 0 h 129"/>
                <a:gd name="T4" fmla="*/ 39 w 39"/>
                <a:gd name="T5" fmla="*/ 9 h 129"/>
                <a:gd name="T6" fmla="*/ 39 w 39"/>
                <a:gd name="T7" fmla="*/ 129 h 129"/>
                <a:gd name="T8" fmla="*/ 21 w 39"/>
                <a:gd name="T9" fmla="*/ 129 h 129"/>
                <a:gd name="T10" fmla="*/ 21 w 39"/>
                <a:gd name="T11" fmla="*/ 18 h 129"/>
                <a:gd name="T12" fmla="*/ 0 w 39"/>
                <a:gd name="T13" fmla="*/ 18 h 129"/>
                <a:gd name="T14" fmla="*/ 0 w 39"/>
                <a:gd name="T15" fmla="*/ 0 h 129"/>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129"/>
                <a:gd name="T26" fmla="*/ 39 w 39"/>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129">
                  <a:moveTo>
                    <a:pt x="0" y="0"/>
                  </a:moveTo>
                  <a:lnTo>
                    <a:pt x="30" y="0"/>
                  </a:lnTo>
                  <a:lnTo>
                    <a:pt x="39" y="9"/>
                  </a:lnTo>
                  <a:lnTo>
                    <a:pt x="39" y="129"/>
                  </a:lnTo>
                  <a:lnTo>
                    <a:pt x="21" y="129"/>
                  </a:lnTo>
                  <a:lnTo>
                    <a:pt x="21" y="18"/>
                  </a:lnTo>
                  <a:lnTo>
                    <a:pt x="0" y="18"/>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82" name="Freeform 92"/>
            <p:cNvSpPr>
              <a:spLocks noChangeAspect="1"/>
            </p:cNvSpPr>
            <p:nvPr/>
          </p:nvSpPr>
          <p:spPr bwMode="auto">
            <a:xfrm>
              <a:off x="1240" y="1784"/>
              <a:ext cx="47" cy="116"/>
            </a:xfrm>
            <a:custGeom>
              <a:avLst/>
              <a:gdLst>
                <a:gd name="T0" fmla="*/ 47 w 47"/>
                <a:gd name="T1" fmla="*/ 18 h 116"/>
                <a:gd name="T2" fmla="*/ 17 w 47"/>
                <a:gd name="T3" fmla="*/ 18 h 116"/>
                <a:gd name="T4" fmla="*/ 17 w 47"/>
                <a:gd name="T5" fmla="*/ 116 h 116"/>
                <a:gd name="T6" fmla="*/ 0 w 47"/>
                <a:gd name="T7" fmla="*/ 116 h 116"/>
                <a:gd name="T8" fmla="*/ 0 w 47"/>
                <a:gd name="T9" fmla="*/ 9 h 116"/>
                <a:gd name="T10" fmla="*/ 8 w 47"/>
                <a:gd name="T11" fmla="*/ 0 h 116"/>
                <a:gd name="T12" fmla="*/ 47 w 47"/>
                <a:gd name="T13" fmla="*/ 0 h 116"/>
                <a:gd name="T14" fmla="*/ 47 w 47"/>
                <a:gd name="T15" fmla="*/ 18 h 116"/>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116"/>
                <a:gd name="T26" fmla="*/ 47 w 47"/>
                <a:gd name="T27" fmla="*/ 116 h 1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116">
                  <a:moveTo>
                    <a:pt x="47" y="18"/>
                  </a:moveTo>
                  <a:lnTo>
                    <a:pt x="17" y="18"/>
                  </a:lnTo>
                  <a:lnTo>
                    <a:pt x="17" y="116"/>
                  </a:lnTo>
                  <a:lnTo>
                    <a:pt x="0" y="116"/>
                  </a:lnTo>
                  <a:lnTo>
                    <a:pt x="0" y="9"/>
                  </a:lnTo>
                  <a:lnTo>
                    <a:pt x="8" y="0"/>
                  </a:lnTo>
                  <a:lnTo>
                    <a:pt x="47" y="0"/>
                  </a:lnTo>
                  <a:lnTo>
                    <a:pt x="47"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83" name="Freeform 93"/>
            <p:cNvSpPr>
              <a:spLocks noChangeAspect="1"/>
            </p:cNvSpPr>
            <p:nvPr/>
          </p:nvSpPr>
          <p:spPr bwMode="auto">
            <a:xfrm>
              <a:off x="1235" y="2002"/>
              <a:ext cx="65" cy="147"/>
            </a:xfrm>
            <a:custGeom>
              <a:avLst/>
              <a:gdLst>
                <a:gd name="T0" fmla="*/ 65 w 65"/>
                <a:gd name="T1" fmla="*/ 18 h 147"/>
                <a:gd name="T2" fmla="*/ 18 w 65"/>
                <a:gd name="T3" fmla="*/ 18 h 147"/>
                <a:gd name="T4" fmla="*/ 22 w 65"/>
                <a:gd name="T5" fmla="*/ 129 h 147"/>
                <a:gd name="T6" fmla="*/ 39 w 65"/>
                <a:gd name="T7" fmla="*/ 129 h 147"/>
                <a:gd name="T8" fmla="*/ 39 w 65"/>
                <a:gd name="T9" fmla="*/ 147 h 147"/>
                <a:gd name="T10" fmla="*/ 13 w 65"/>
                <a:gd name="T11" fmla="*/ 147 h 147"/>
                <a:gd name="T12" fmla="*/ 5 w 65"/>
                <a:gd name="T13" fmla="*/ 138 h 147"/>
                <a:gd name="T14" fmla="*/ 0 w 65"/>
                <a:gd name="T15" fmla="*/ 9 h 147"/>
                <a:gd name="T16" fmla="*/ 9 w 65"/>
                <a:gd name="T17" fmla="*/ 0 h 147"/>
                <a:gd name="T18" fmla="*/ 65 w 65"/>
                <a:gd name="T19" fmla="*/ 0 h 147"/>
                <a:gd name="T20" fmla="*/ 65 w 65"/>
                <a:gd name="T21" fmla="*/ 18 h 1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
                <a:gd name="T34" fmla="*/ 0 h 147"/>
                <a:gd name="T35" fmla="*/ 65 w 65"/>
                <a:gd name="T36" fmla="*/ 147 h 1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 h="147">
                  <a:moveTo>
                    <a:pt x="65" y="18"/>
                  </a:moveTo>
                  <a:lnTo>
                    <a:pt x="18" y="18"/>
                  </a:lnTo>
                  <a:lnTo>
                    <a:pt x="22" y="129"/>
                  </a:lnTo>
                  <a:lnTo>
                    <a:pt x="39" y="129"/>
                  </a:lnTo>
                  <a:lnTo>
                    <a:pt x="39" y="147"/>
                  </a:lnTo>
                  <a:lnTo>
                    <a:pt x="13" y="147"/>
                  </a:lnTo>
                  <a:lnTo>
                    <a:pt x="5" y="138"/>
                  </a:lnTo>
                  <a:lnTo>
                    <a:pt x="0" y="9"/>
                  </a:lnTo>
                  <a:lnTo>
                    <a:pt x="9" y="0"/>
                  </a:lnTo>
                  <a:lnTo>
                    <a:pt x="65" y="0"/>
                  </a:lnTo>
                  <a:lnTo>
                    <a:pt x="65"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84" name="Freeform 94"/>
            <p:cNvSpPr>
              <a:spLocks noChangeAspect="1"/>
            </p:cNvSpPr>
            <p:nvPr/>
          </p:nvSpPr>
          <p:spPr bwMode="auto">
            <a:xfrm>
              <a:off x="1210" y="2167"/>
              <a:ext cx="38" cy="36"/>
            </a:xfrm>
            <a:custGeom>
              <a:avLst/>
              <a:gdLst>
                <a:gd name="T0" fmla="*/ 12 w 38"/>
                <a:gd name="T1" fmla="*/ 0 h 36"/>
                <a:gd name="T2" fmla="*/ 21 w 38"/>
                <a:gd name="T3" fmla="*/ 9 h 36"/>
                <a:gd name="T4" fmla="*/ 25 w 38"/>
                <a:gd name="T5" fmla="*/ 13 h 36"/>
                <a:gd name="T6" fmla="*/ 25 w 38"/>
                <a:gd name="T7" fmla="*/ 18 h 36"/>
                <a:gd name="T8" fmla="*/ 38 w 38"/>
                <a:gd name="T9" fmla="*/ 18 h 36"/>
                <a:gd name="T10" fmla="*/ 38 w 38"/>
                <a:gd name="T11" fmla="*/ 36 h 36"/>
                <a:gd name="T12" fmla="*/ 17 w 38"/>
                <a:gd name="T13" fmla="*/ 36 h 36"/>
                <a:gd name="T14" fmla="*/ 8 w 38"/>
                <a:gd name="T15" fmla="*/ 27 h 36"/>
                <a:gd name="T16" fmla="*/ 8 w 38"/>
                <a:gd name="T17" fmla="*/ 22 h 36"/>
                <a:gd name="T18" fmla="*/ 0 w 38"/>
                <a:gd name="T19" fmla="*/ 13 h 36"/>
                <a:gd name="T20" fmla="*/ 12 w 38"/>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
                <a:gd name="T34" fmla="*/ 0 h 36"/>
                <a:gd name="T35" fmla="*/ 38 w 38"/>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 h="36">
                  <a:moveTo>
                    <a:pt x="12" y="0"/>
                  </a:moveTo>
                  <a:lnTo>
                    <a:pt x="21" y="9"/>
                  </a:lnTo>
                  <a:lnTo>
                    <a:pt x="25" y="13"/>
                  </a:lnTo>
                  <a:lnTo>
                    <a:pt x="25" y="18"/>
                  </a:lnTo>
                  <a:lnTo>
                    <a:pt x="38" y="18"/>
                  </a:lnTo>
                  <a:lnTo>
                    <a:pt x="38" y="36"/>
                  </a:lnTo>
                  <a:lnTo>
                    <a:pt x="17" y="36"/>
                  </a:lnTo>
                  <a:lnTo>
                    <a:pt x="8" y="27"/>
                  </a:lnTo>
                  <a:lnTo>
                    <a:pt x="8" y="22"/>
                  </a:lnTo>
                  <a:lnTo>
                    <a:pt x="0" y="13"/>
                  </a:lnTo>
                  <a:lnTo>
                    <a:pt x="12"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85" name="Freeform 95"/>
            <p:cNvSpPr>
              <a:spLocks noChangeAspect="1"/>
            </p:cNvSpPr>
            <p:nvPr/>
          </p:nvSpPr>
          <p:spPr bwMode="auto">
            <a:xfrm>
              <a:off x="1214" y="1927"/>
              <a:ext cx="86" cy="49"/>
            </a:xfrm>
            <a:custGeom>
              <a:avLst/>
              <a:gdLst>
                <a:gd name="T0" fmla="*/ 8 w 86"/>
                <a:gd name="T1" fmla="*/ 0 h 49"/>
                <a:gd name="T2" fmla="*/ 39 w 86"/>
                <a:gd name="T3" fmla="*/ 0 h 49"/>
                <a:gd name="T4" fmla="*/ 47 w 86"/>
                <a:gd name="T5" fmla="*/ 9 h 49"/>
                <a:gd name="T6" fmla="*/ 47 w 86"/>
                <a:gd name="T7" fmla="*/ 26 h 49"/>
                <a:gd name="T8" fmla="*/ 39 w 86"/>
                <a:gd name="T9" fmla="*/ 35 h 49"/>
                <a:gd name="T10" fmla="*/ 17 w 86"/>
                <a:gd name="T11" fmla="*/ 35 h 49"/>
                <a:gd name="T12" fmla="*/ 17 w 86"/>
                <a:gd name="T13" fmla="*/ 31 h 49"/>
                <a:gd name="T14" fmla="*/ 86 w 86"/>
                <a:gd name="T15" fmla="*/ 31 h 49"/>
                <a:gd name="T16" fmla="*/ 86 w 86"/>
                <a:gd name="T17" fmla="*/ 49 h 49"/>
                <a:gd name="T18" fmla="*/ 8 w 86"/>
                <a:gd name="T19" fmla="*/ 49 h 49"/>
                <a:gd name="T20" fmla="*/ 0 w 86"/>
                <a:gd name="T21" fmla="*/ 40 h 49"/>
                <a:gd name="T22" fmla="*/ 0 w 86"/>
                <a:gd name="T23" fmla="*/ 26 h 49"/>
                <a:gd name="T24" fmla="*/ 8 w 86"/>
                <a:gd name="T25" fmla="*/ 18 h 49"/>
                <a:gd name="T26" fmla="*/ 30 w 86"/>
                <a:gd name="T27" fmla="*/ 18 h 49"/>
                <a:gd name="T28" fmla="*/ 30 w 86"/>
                <a:gd name="T29" fmla="*/ 18 h 49"/>
                <a:gd name="T30" fmla="*/ 8 w 86"/>
                <a:gd name="T31" fmla="*/ 18 h 49"/>
                <a:gd name="T32" fmla="*/ 8 w 86"/>
                <a:gd name="T33" fmla="*/ 0 h 4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6"/>
                <a:gd name="T52" fmla="*/ 0 h 49"/>
                <a:gd name="T53" fmla="*/ 86 w 86"/>
                <a:gd name="T54" fmla="*/ 49 h 4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6" h="49">
                  <a:moveTo>
                    <a:pt x="8" y="0"/>
                  </a:moveTo>
                  <a:lnTo>
                    <a:pt x="39" y="0"/>
                  </a:lnTo>
                  <a:lnTo>
                    <a:pt x="47" y="9"/>
                  </a:lnTo>
                  <a:lnTo>
                    <a:pt x="47" y="26"/>
                  </a:lnTo>
                  <a:lnTo>
                    <a:pt x="39" y="35"/>
                  </a:lnTo>
                  <a:lnTo>
                    <a:pt x="17" y="35"/>
                  </a:lnTo>
                  <a:lnTo>
                    <a:pt x="17" y="31"/>
                  </a:lnTo>
                  <a:lnTo>
                    <a:pt x="86" y="31"/>
                  </a:lnTo>
                  <a:lnTo>
                    <a:pt x="86" y="49"/>
                  </a:lnTo>
                  <a:lnTo>
                    <a:pt x="8" y="49"/>
                  </a:lnTo>
                  <a:lnTo>
                    <a:pt x="0" y="40"/>
                  </a:lnTo>
                  <a:lnTo>
                    <a:pt x="0" y="26"/>
                  </a:lnTo>
                  <a:lnTo>
                    <a:pt x="8" y="18"/>
                  </a:lnTo>
                  <a:lnTo>
                    <a:pt x="30" y="18"/>
                  </a:lnTo>
                  <a:lnTo>
                    <a:pt x="8" y="18"/>
                  </a:lnTo>
                  <a:lnTo>
                    <a:pt x="8"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86" name="Freeform 96"/>
            <p:cNvSpPr>
              <a:spLocks noChangeAspect="1"/>
            </p:cNvSpPr>
            <p:nvPr/>
          </p:nvSpPr>
          <p:spPr bwMode="auto">
            <a:xfrm>
              <a:off x="1296" y="1842"/>
              <a:ext cx="55" cy="245"/>
            </a:xfrm>
            <a:custGeom>
              <a:avLst/>
              <a:gdLst>
                <a:gd name="T0" fmla="*/ 0 w 55"/>
                <a:gd name="T1" fmla="*/ 0 h 245"/>
                <a:gd name="T2" fmla="*/ 43 w 55"/>
                <a:gd name="T3" fmla="*/ 0 h 245"/>
                <a:gd name="T4" fmla="*/ 51 w 55"/>
                <a:gd name="T5" fmla="*/ 9 h 245"/>
                <a:gd name="T6" fmla="*/ 55 w 55"/>
                <a:gd name="T7" fmla="*/ 236 h 245"/>
                <a:gd name="T8" fmla="*/ 47 w 55"/>
                <a:gd name="T9" fmla="*/ 245 h 245"/>
                <a:gd name="T10" fmla="*/ 17 w 55"/>
                <a:gd name="T11" fmla="*/ 245 h 245"/>
                <a:gd name="T12" fmla="*/ 17 w 55"/>
                <a:gd name="T13" fmla="*/ 227 h 245"/>
                <a:gd name="T14" fmla="*/ 38 w 55"/>
                <a:gd name="T15" fmla="*/ 227 h 245"/>
                <a:gd name="T16" fmla="*/ 34 w 55"/>
                <a:gd name="T17" fmla="*/ 18 h 245"/>
                <a:gd name="T18" fmla="*/ 0 w 55"/>
                <a:gd name="T19" fmla="*/ 18 h 245"/>
                <a:gd name="T20" fmla="*/ 0 w 55"/>
                <a:gd name="T21" fmla="*/ 0 h 2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
                <a:gd name="T34" fmla="*/ 0 h 245"/>
                <a:gd name="T35" fmla="*/ 55 w 55"/>
                <a:gd name="T36" fmla="*/ 245 h 2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 h="245">
                  <a:moveTo>
                    <a:pt x="0" y="0"/>
                  </a:moveTo>
                  <a:lnTo>
                    <a:pt x="43" y="0"/>
                  </a:lnTo>
                  <a:lnTo>
                    <a:pt x="51" y="9"/>
                  </a:lnTo>
                  <a:lnTo>
                    <a:pt x="55" y="236"/>
                  </a:lnTo>
                  <a:lnTo>
                    <a:pt x="47" y="245"/>
                  </a:lnTo>
                  <a:lnTo>
                    <a:pt x="17" y="245"/>
                  </a:lnTo>
                  <a:lnTo>
                    <a:pt x="17" y="227"/>
                  </a:lnTo>
                  <a:lnTo>
                    <a:pt x="38" y="227"/>
                  </a:lnTo>
                  <a:lnTo>
                    <a:pt x="34" y="18"/>
                  </a:lnTo>
                  <a:lnTo>
                    <a:pt x="0" y="18"/>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87" name="Freeform 97"/>
            <p:cNvSpPr>
              <a:spLocks noChangeAspect="1"/>
            </p:cNvSpPr>
            <p:nvPr/>
          </p:nvSpPr>
          <p:spPr bwMode="auto">
            <a:xfrm>
              <a:off x="1248" y="1504"/>
              <a:ext cx="60" cy="89"/>
            </a:xfrm>
            <a:custGeom>
              <a:avLst/>
              <a:gdLst>
                <a:gd name="T0" fmla="*/ 0 w 60"/>
                <a:gd name="T1" fmla="*/ 0 h 89"/>
                <a:gd name="T2" fmla="*/ 52 w 60"/>
                <a:gd name="T3" fmla="*/ 0 h 89"/>
                <a:gd name="T4" fmla="*/ 60 w 60"/>
                <a:gd name="T5" fmla="*/ 9 h 89"/>
                <a:gd name="T6" fmla="*/ 60 w 60"/>
                <a:gd name="T7" fmla="*/ 89 h 89"/>
                <a:gd name="T8" fmla="*/ 43 w 60"/>
                <a:gd name="T9" fmla="*/ 89 h 89"/>
                <a:gd name="T10" fmla="*/ 43 w 60"/>
                <a:gd name="T11" fmla="*/ 18 h 89"/>
                <a:gd name="T12" fmla="*/ 0 w 60"/>
                <a:gd name="T13" fmla="*/ 18 h 89"/>
                <a:gd name="T14" fmla="*/ 0 w 60"/>
                <a:gd name="T15" fmla="*/ 0 h 89"/>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89"/>
                <a:gd name="T26" fmla="*/ 60 w 60"/>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89">
                  <a:moveTo>
                    <a:pt x="0" y="0"/>
                  </a:moveTo>
                  <a:lnTo>
                    <a:pt x="52" y="0"/>
                  </a:lnTo>
                  <a:lnTo>
                    <a:pt x="60" y="9"/>
                  </a:lnTo>
                  <a:lnTo>
                    <a:pt x="60" y="89"/>
                  </a:lnTo>
                  <a:lnTo>
                    <a:pt x="43" y="89"/>
                  </a:lnTo>
                  <a:lnTo>
                    <a:pt x="43" y="18"/>
                  </a:lnTo>
                  <a:lnTo>
                    <a:pt x="0" y="18"/>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88" name="Freeform 98"/>
            <p:cNvSpPr>
              <a:spLocks noChangeAspect="1"/>
            </p:cNvSpPr>
            <p:nvPr/>
          </p:nvSpPr>
          <p:spPr bwMode="auto">
            <a:xfrm>
              <a:off x="1300" y="1584"/>
              <a:ext cx="39" cy="236"/>
            </a:xfrm>
            <a:custGeom>
              <a:avLst/>
              <a:gdLst>
                <a:gd name="T0" fmla="*/ 39 w 39"/>
                <a:gd name="T1" fmla="*/ 18 h 236"/>
                <a:gd name="T2" fmla="*/ 17 w 39"/>
                <a:gd name="T3" fmla="*/ 18 h 236"/>
                <a:gd name="T4" fmla="*/ 26 w 39"/>
                <a:gd name="T5" fmla="*/ 236 h 236"/>
                <a:gd name="T6" fmla="*/ 8 w 39"/>
                <a:gd name="T7" fmla="*/ 236 h 236"/>
                <a:gd name="T8" fmla="*/ 0 w 39"/>
                <a:gd name="T9" fmla="*/ 9 h 236"/>
                <a:gd name="T10" fmla="*/ 8 w 39"/>
                <a:gd name="T11" fmla="*/ 0 h 236"/>
                <a:gd name="T12" fmla="*/ 39 w 39"/>
                <a:gd name="T13" fmla="*/ 0 h 236"/>
                <a:gd name="T14" fmla="*/ 39 w 39"/>
                <a:gd name="T15" fmla="*/ 18 h 236"/>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236"/>
                <a:gd name="T26" fmla="*/ 39 w 39"/>
                <a:gd name="T27" fmla="*/ 236 h 2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236">
                  <a:moveTo>
                    <a:pt x="39" y="18"/>
                  </a:moveTo>
                  <a:lnTo>
                    <a:pt x="17" y="18"/>
                  </a:lnTo>
                  <a:lnTo>
                    <a:pt x="26" y="236"/>
                  </a:lnTo>
                  <a:lnTo>
                    <a:pt x="8" y="236"/>
                  </a:lnTo>
                  <a:lnTo>
                    <a:pt x="0" y="9"/>
                  </a:lnTo>
                  <a:lnTo>
                    <a:pt x="8" y="0"/>
                  </a:lnTo>
                  <a:lnTo>
                    <a:pt x="39" y="0"/>
                  </a:lnTo>
                  <a:lnTo>
                    <a:pt x="39"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89" name="Freeform 99"/>
            <p:cNvSpPr>
              <a:spLocks noChangeAspect="1"/>
            </p:cNvSpPr>
            <p:nvPr/>
          </p:nvSpPr>
          <p:spPr bwMode="auto">
            <a:xfrm>
              <a:off x="1300" y="2109"/>
              <a:ext cx="39" cy="214"/>
            </a:xfrm>
            <a:custGeom>
              <a:avLst/>
              <a:gdLst>
                <a:gd name="T0" fmla="*/ 30 w 39"/>
                <a:gd name="T1" fmla="*/ 0 h 214"/>
                <a:gd name="T2" fmla="*/ 39 w 39"/>
                <a:gd name="T3" fmla="*/ 205 h 214"/>
                <a:gd name="T4" fmla="*/ 30 w 39"/>
                <a:gd name="T5" fmla="*/ 214 h 214"/>
                <a:gd name="T6" fmla="*/ 0 w 39"/>
                <a:gd name="T7" fmla="*/ 214 h 214"/>
                <a:gd name="T8" fmla="*/ 0 w 39"/>
                <a:gd name="T9" fmla="*/ 196 h 214"/>
                <a:gd name="T10" fmla="*/ 21 w 39"/>
                <a:gd name="T11" fmla="*/ 196 h 214"/>
                <a:gd name="T12" fmla="*/ 13 w 39"/>
                <a:gd name="T13" fmla="*/ 0 h 214"/>
                <a:gd name="T14" fmla="*/ 30 w 39"/>
                <a:gd name="T15" fmla="*/ 0 h 214"/>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214"/>
                <a:gd name="T26" fmla="*/ 39 w 39"/>
                <a:gd name="T27" fmla="*/ 214 h 2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214">
                  <a:moveTo>
                    <a:pt x="30" y="0"/>
                  </a:moveTo>
                  <a:lnTo>
                    <a:pt x="39" y="205"/>
                  </a:lnTo>
                  <a:lnTo>
                    <a:pt x="30" y="214"/>
                  </a:lnTo>
                  <a:lnTo>
                    <a:pt x="0" y="214"/>
                  </a:lnTo>
                  <a:lnTo>
                    <a:pt x="0" y="196"/>
                  </a:lnTo>
                  <a:lnTo>
                    <a:pt x="21" y="196"/>
                  </a:lnTo>
                  <a:lnTo>
                    <a:pt x="13" y="0"/>
                  </a:lnTo>
                  <a:lnTo>
                    <a:pt x="3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90" name="Freeform 100"/>
            <p:cNvSpPr>
              <a:spLocks noChangeAspect="1"/>
            </p:cNvSpPr>
            <p:nvPr/>
          </p:nvSpPr>
          <p:spPr bwMode="auto">
            <a:xfrm>
              <a:off x="1248" y="2207"/>
              <a:ext cx="39" cy="183"/>
            </a:xfrm>
            <a:custGeom>
              <a:avLst/>
              <a:gdLst>
                <a:gd name="T0" fmla="*/ 39 w 39"/>
                <a:gd name="T1" fmla="*/ 18 h 183"/>
                <a:gd name="T2" fmla="*/ 17 w 39"/>
                <a:gd name="T3" fmla="*/ 18 h 183"/>
                <a:gd name="T4" fmla="*/ 22 w 39"/>
                <a:gd name="T5" fmla="*/ 183 h 183"/>
                <a:gd name="T6" fmla="*/ 5 w 39"/>
                <a:gd name="T7" fmla="*/ 183 h 183"/>
                <a:gd name="T8" fmla="*/ 0 w 39"/>
                <a:gd name="T9" fmla="*/ 9 h 183"/>
                <a:gd name="T10" fmla="*/ 9 w 39"/>
                <a:gd name="T11" fmla="*/ 0 h 183"/>
                <a:gd name="T12" fmla="*/ 39 w 39"/>
                <a:gd name="T13" fmla="*/ 0 h 183"/>
                <a:gd name="T14" fmla="*/ 39 w 39"/>
                <a:gd name="T15" fmla="*/ 18 h 183"/>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183"/>
                <a:gd name="T26" fmla="*/ 39 w 39"/>
                <a:gd name="T27" fmla="*/ 183 h 18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183">
                  <a:moveTo>
                    <a:pt x="39" y="18"/>
                  </a:moveTo>
                  <a:lnTo>
                    <a:pt x="17" y="18"/>
                  </a:lnTo>
                  <a:lnTo>
                    <a:pt x="22" y="183"/>
                  </a:lnTo>
                  <a:lnTo>
                    <a:pt x="5" y="183"/>
                  </a:lnTo>
                  <a:lnTo>
                    <a:pt x="0" y="9"/>
                  </a:lnTo>
                  <a:lnTo>
                    <a:pt x="9" y="0"/>
                  </a:lnTo>
                  <a:lnTo>
                    <a:pt x="39" y="0"/>
                  </a:lnTo>
                  <a:lnTo>
                    <a:pt x="39"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91" name="Freeform 101"/>
            <p:cNvSpPr>
              <a:spLocks noChangeAspect="1"/>
            </p:cNvSpPr>
            <p:nvPr/>
          </p:nvSpPr>
          <p:spPr bwMode="auto">
            <a:xfrm>
              <a:off x="1403" y="1584"/>
              <a:ext cx="60" cy="102"/>
            </a:xfrm>
            <a:custGeom>
              <a:avLst/>
              <a:gdLst>
                <a:gd name="T0" fmla="*/ 0 w 60"/>
                <a:gd name="T1" fmla="*/ 0 h 102"/>
                <a:gd name="T2" fmla="*/ 52 w 60"/>
                <a:gd name="T3" fmla="*/ 0 h 102"/>
                <a:gd name="T4" fmla="*/ 60 w 60"/>
                <a:gd name="T5" fmla="*/ 9 h 102"/>
                <a:gd name="T6" fmla="*/ 60 w 60"/>
                <a:gd name="T7" fmla="*/ 102 h 102"/>
                <a:gd name="T8" fmla="*/ 43 w 60"/>
                <a:gd name="T9" fmla="*/ 102 h 102"/>
                <a:gd name="T10" fmla="*/ 43 w 60"/>
                <a:gd name="T11" fmla="*/ 18 h 102"/>
                <a:gd name="T12" fmla="*/ 0 w 60"/>
                <a:gd name="T13" fmla="*/ 18 h 102"/>
                <a:gd name="T14" fmla="*/ 0 w 60"/>
                <a:gd name="T15" fmla="*/ 0 h 102"/>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102"/>
                <a:gd name="T26" fmla="*/ 60 w 60"/>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102">
                  <a:moveTo>
                    <a:pt x="0" y="0"/>
                  </a:moveTo>
                  <a:lnTo>
                    <a:pt x="52" y="0"/>
                  </a:lnTo>
                  <a:lnTo>
                    <a:pt x="60" y="9"/>
                  </a:lnTo>
                  <a:lnTo>
                    <a:pt x="60" y="102"/>
                  </a:lnTo>
                  <a:lnTo>
                    <a:pt x="43" y="102"/>
                  </a:lnTo>
                  <a:lnTo>
                    <a:pt x="43" y="18"/>
                  </a:lnTo>
                  <a:lnTo>
                    <a:pt x="0" y="18"/>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92" name="Freeform 102"/>
            <p:cNvSpPr>
              <a:spLocks noChangeAspect="1"/>
            </p:cNvSpPr>
            <p:nvPr/>
          </p:nvSpPr>
          <p:spPr bwMode="auto">
            <a:xfrm>
              <a:off x="1364" y="1704"/>
              <a:ext cx="121" cy="241"/>
            </a:xfrm>
            <a:custGeom>
              <a:avLst/>
              <a:gdLst>
                <a:gd name="T0" fmla="*/ 74 w 121"/>
                <a:gd name="T1" fmla="*/ 0 h 241"/>
                <a:gd name="T2" fmla="*/ 112 w 121"/>
                <a:gd name="T3" fmla="*/ 0 h 241"/>
                <a:gd name="T4" fmla="*/ 121 w 121"/>
                <a:gd name="T5" fmla="*/ 9 h 241"/>
                <a:gd name="T6" fmla="*/ 121 w 121"/>
                <a:gd name="T7" fmla="*/ 40 h 241"/>
                <a:gd name="T8" fmla="*/ 112 w 121"/>
                <a:gd name="T9" fmla="*/ 49 h 241"/>
                <a:gd name="T10" fmla="*/ 56 w 121"/>
                <a:gd name="T11" fmla="*/ 45 h 241"/>
                <a:gd name="T12" fmla="*/ 26 w 121"/>
                <a:gd name="T13" fmla="*/ 45 h 241"/>
                <a:gd name="T14" fmla="*/ 26 w 121"/>
                <a:gd name="T15" fmla="*/ 178 h 241"/>
                <a:gd name="T16" fmla="*/ 18 w 121"/>
                <a:gd name="T17" fmla="*/ 223 h 241"/>
                <a:gd name="T18" fmla="*/ 39 w 121"/>
                <a:gd name="T19" fmla="*/ 223 h 241"/>
                <a:gd name="T20" fmla="*/ 39 w 121"/>
                <a:gd name="T21" fmla="*/ 241 h 241"/>
                <a:gd name="T22" fmla="*/ 9 w 121"/>
                <a:gd name="T23" fmla="*/ 241 h 241"/>
                <a:gd name="T24" fmla="*/ 0 w 121"/>
                <a:gd name="T25" fmla="*/ 232 h 241"/>
                <a:gd name="T26" fmla="*/ 9 w 121"/>
                <a:gd name="T27" fmla="*/ 178 h 241"/>
                <a:gd name="T28" fmla="*/ 9 w 121"/>
                <a:gd name="T29" fmla="*/ 36 h 241"/>
                <a:gd name="T30" fmla="*/ 18 w 121"/>
                <a:gd name="T31" fmla="*/ 27 h 241"/>
                <a:gd name="T32" fmla="*/ 56 w 121"/>
                <a:gd name="T33" fmla="*/ 27 h 241"/>
                <a:gd name="T34" fmla="*/ 104 w 121"/>
                <a:gd name="T35" fmla="*/ 31 h 241"/>
                <a:gd name="T36" fmla="*/ 104 w 121"/>
                <a:gd name="T37" fmla="*/ 18 h 241"/>
                <a:gd name="T38" fmla="*/ 74 w 121"/>
                <a:gd name="T39" fmla="*/ 18 h 241"/>
                <a:gd name="T40" fmla="*/ 74 w 121"/>
                <a:gd name="T41" fmla="*/ 0 h 2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1"/>
                <a:gd name="T64" fmla="*/ 0 h 241"/>
                <a:gd name="T65" fmla="*/ 121 w 121"/>
                <a:gd name="T66" fmla="*/ 241 h 2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1" h="241">
                  <a:moveTo>
                    <a:pt x="74" y="0"/>
                  </a:moveTo>
                  <a:lnTo>
                    <a:pt x="112" y="0"/>
                  </a:lnTo>
                  <a:lnTo>
                    <a:pt x="121" y="9"/>
                  </a:lnTo>
                  <a:lnTo>
                    <a:pt x="121" y="40"/>
                  </a:lnTo>
                  <a:lnTo>
                    <a:pt x="112" y="49"/>
                  </a:lnTo>
                  <a:lnTo>
                    <a:pt x="56" y="45"/>
                  </a:lnTo>
                  <a:lnTo>
                    <a:pt x="26" y="45"/>
                  </a:lnTo>
                  <a:lnTo>
                    <a:pt x="26" y="178"/>
                  </a:lnTo>
                  <a:lnTo>
                    <a:pt x="18" y="223"/>
                  </a:lnTo>
                  <a:lnTo>
                    <a:pt x="39" y="223"/>
                  </a:lnTo>
                  <a:lnTo>
                    <a:pt x="39" y="241"/>
                  </a:lnTo>
                  <a:lnTo>
                    <a:pt x="9" y="241"/>
                  </a:lnTo>
                  <a:lnTo>
                    <a:pt x="0" y="232"/>
                  </a:lnTo>
                  <a:lnTo>
                    <a:pt x="9" y="178"/>
                  </a:lnTo>
                  <a:lnTo>
                    <a:pt x="9" y="36"/>
                  </a:lnTo>
                  <a:lnTo>
                    <a:pt x="18" y="27"/>
                  </a:lnTo>
                  <a:lnTo>
                    <a:pt x="56" y="27"/>
                  </a:lnTo>
                  <a:lnTo>
                    <a:pt x="104" y="31"/>
                  </a:lnTo>
                  <a:lnTo>
                    <a:pt x="104" y="18"/>
                  </a:lnTo>
                  <a:lnTo>
                    <a:pt x="74" y="18"/>
                  </a:lnTo>
                  <a:lnTo>
                    <a:pt x="74"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93" name="Freeform 103"/>
            <p:cNvSpPr>
              <a:spLocks noChangeAspect="1"/>
            </p:cNvSpPr>
            <p:nvPr/>
          </p:nvSpPr>
          <p:spPr bwMode="auto">
            <a:xfrm>
              <a:off x="1403" y="1918"/>
              <a:ext cx="39" cy="27"/>
            </a:xfrm>
            <a:custGeom>
              <a:avLst/>
              <a:gdLst>
                <a:gd name="T0" fmla="*/ 0 w 39"/>
                <a:gd name="T1" fmla="*/ 9 h 27"/>
                <a:gd name="T2" fmla="*/ 39 w 39"/>
                <a:gd name="T3" fmla="*/ 0 h 27"/>
                <a:gd name="T4" fmla="*/ 39 w 39"/>
                <a:gd name="T5" fmla="*/ 18 h 27"/>
                <a:gd name="T6" fmla="*/ 0 w 39"/>
                <a:gd name="T7" fmla="*/ 27 h 27"/>
                <a:gd name="T8" fmla="*/ 0 w 39"/>
                <a:gd name="T9" fmla="*/ 9 h 27"/>
                <a:gd name="T10" fmla="*/ 0 60000 65536"/>
                <a:gd name="T11" fmla="*/ 0 60000 65536"/>
                <a:gd name="T12" fmla="*/ 0 60000 65536"/>
                <a:gd name="T13" fmla="*/ 0 60000 65536"/>
                <a:gd name="T14" fmla="*/ 0 60000 65536"/>
                <a:gd name="T15" fmla="*/ 0 w 39"/>
                <a:gd name="T16" fmla="*/ 0 h 27"/>
                <a:gd name="T17" fmla="*/ 39 w 39"/>
                <a:gd name="T18" fmla="*/ 27 h 27"/>
              </a:gdLst>
              <a:ahLst/>
              <a:cxnLst>
                <a:cxn ang="T10">
                  <a:pos x="T0" y="T1"/>
                </a:cxn>
                <a:cxn ang="T11">
                  <a:pos x="T2" y="T3"/>
                </a:cxn>
                <a:cxn ang="T12">
                  <a:pos x="T4" y="T5"/>
                </a:cxn>
                <a:cxn ang="T13">
                  <a:pos x="T6" y="T7"/>
                </a:cxn>
                <a:cxn ang="T14">
                  <a:pos x="T8" y="T9"/>
                </a:cxn>
              </a:cxnLst>
              <a:rect l="T15" t="T16" r="T17" b="T18"/>
              <a:pathLst>
                <a:path w="39" h="27">
                  <a:moveTo>
                    <a:pt x="0" y="9"/>
                  </a:moveTo>
                  <a:lnTo>
                    <a:pt x="39" y="0"/>
                  </a:lnTo>
                  <a:lnTo>
                    <a:pt x="39" y="18"/>
                  </a:lnTo>
                  <a:lnTo>
                    <a:pt x="0" y="27"/>
                  </a:lnTo>
                  <a:lnTo>
                    <a:pt x="0" y="9"/>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94" name="Rectangle 104"/>
            <p:cNvSpPr>
              <a:spLocks noChangeAspect="1" noChangeArrowheads="1"/>
            </p:cNvSpPr>
            <p:nvPr/>
          </p:nvSpPr>
          <p:spPr bwMode="auto">
            <a:xfrm>
              <a:off x="1373" y="1940"/>
              <a:ext cx="52" cy="18"/>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8795" name="Freeform 105"/>
            <p:cNvSpPr>
              <a:spLocks noChangeAspect="1"/>
            </p:cNvSpPr>
            <p:nvPr/>
          </p:nvSpPr>
          <p:spPr bwMode="auto">
            <a:xfrm>
              <a:off x="1369" y="1949"/>
              <a:ext cx="77" cy="169"/>
            </a:xfrm>
            <a:custGeom>
              <a:avLst/>
              <a:gdLst>
                <a:gd name="T0" fmla="*/ 64 w 77"/>
                <a:gd name="T1" fmla="*/ 0 h 169"/>
                <a:gd name="T2" fmla="*/ 64 w 77"/>
                <a:gd name="T3" fmla="*/ 22 h 169"/>
                <a:gd name="T4" fmla="*/ 56 w 77"/>
                <a:gd name="T5" fmla="*/ 31 h 169"/>
                <a:gd name="T6" fmla="*/ 17 w 77"/>
                <a:gd name="T7" fmla="*/ 31 h 169"/>
                <a:gd name="T8" fmla="*/ 17 w 77"/>
                <a:gd name="T9" fmla="*/ 151 h 169"/>
                <a:gd name="T10" fmla="*/ 77 w 77"/>
                <a:gd name="T11" fmla="*/ 151 h 169"/>
                <a:gd name="T12" fmla="*/ 77 w 77"/>
                <a:gd name="T13" fmla="*/ 169 h 169"/>
                <a:gd name="T14" fmla="*/ 8 w 77"/>
                <a:gd name="T15" fmla="*/ 169 h 169"/>
                <a:gd name="T16" fmla="*/ 0 w 77"/>
                <a:gd name="T17" fmla="*/ 160 h 169"/>
                <a:gd name="T18" fmla="*/ 0 w 77"/>
                <a:gd name="T19" fmla="*/ 22 h 169"/>
                <a:gd name="T20" fmla="*/ 8 w 77"/>
                <a:gd name="T21" fmla="*/ 13 h 169"/>
                <a:gd name="T22" fmla="*/ 47 w 77"/>
                <a:gd name="T23" fmla="*/ 13 h 169"/>
                <a:gd name="T24" fmla="*/ 47 w 77"/>
                <a:gd name="T25" fmla="*/ 0 h 169"/>
                <a:gd name="T26" fmla="*/ 64 w 77"/>
                <a:gd name="T27" fmla="*/ 0 h 1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7"/>
                <a:gd name="T43" fmla="*/ 0 h 169"/>
                <a:gd name="T44" fmla="*/ 77 w 77"/>
                <a:gd name="T45" fmla="*/ 169 h 16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7" h="169">
                  <a:moveTo>
                    <a:pt x="64" y="0"/>
                  </a:moveTo>
                  <a:lnTo>
                    <a:pt x="64" y="22"/>
                  </a:lnTo>
                  <a:lnTo>
                    <a:pt x="56" y="31"/>
                  </a:lnTo>
                  <a:lnTo>
                    <a:pt x="17" y="31"/>
                  </a:lnTo>
                  <a:lnTo>
                    <a:pt x="17" y="151"/>
                  </a:lnTo>
                  <a:lnTo>
                    <a:pt x="77" y="151"/>
                  </a:lnTo>
                  <a:lnTo>
                    <a:pt x="77" y="169"/>
                  </a:lnTo>
                  <a:lnTo>
                    <a:pt x="8" y="169"/>
                  </a:lnTo>
                  <a:lnTo>
                    <a:pt x="0" y="160"/>
                  </a:lnTo>
                  <a:lnTo>
                    <a:pt x="0" y="22"/>
                  </a:lnTo>
                  <a:lnTo>
                    <a:pt x="8" y="13"/>
                  </a:lnTo>
                  <a:lnTo>
                    <a:pt x="47" y="13"/>
                  </a:lnTo>
                  <a:lnTo>
                    <a:pt x="47" y="0"/>
                  </a:lnTo>
                  <a:lnTo>
                    <a:pt x="64"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96" name="Freeform 106"/>
            <p:cNvSpPr>
              <a:spLocks noChangeAspect="1"/>
            </p:cNvSpPr>
            <p:nvPr/>
          </p:nvSpPr>
          <p:spPr bwMode="auto">
            <a:xfrm>
              <a:off x="1420" y="2131"/>
              <a:ext cx="39" cy="152"/>
            </a:xfrm>
            <a:custGeom>
              <a:avLst/>
              <a:gdLst>
                <a:gd name="T0" fmla="*/ 0 w 39"/>
                <a:gd name="T1" fmla="*/ 0 h 152"/>
                <a:gd name="T2" fmla="*/ 18 w 39"/>
                <a:gd name="T3" fmla="*/ 0 h 152"/>
                <a:gd name="T4" fmla="*/ 26 w 39"/>
                <a:gd name="T5" fmla="*/ 9 h 152"/>
                <a:gd name="T6" fmla="*/ 30 w 39"/>
                <a:gd name="T7" fmla="*/ 134 h 152"/>
                <a:gd name="T8" fmla="*/ 39 w 39"/>
                <a:gd name="T9" fmla="*/ 134 h 152"/>
                <a:gd name="T10" fmla="*/ 39 w 39"/>
                <a:gd name="T11" fmla="*/ 152 h 152"/>
                <a:gd name="T12" fmla="*/ 22 w 39"/>
                <a:gd name="T13" fmla="*/ 152 h 152"/>
                <a:gd name="T14" fmla="*/ 13 w 39"/>
                <a:gd name="T15" fmla="*/ 143 h 152"/>
                <a:gd name="T16" fmla="*/ 9 w 39"/>
                <a:gd name="T17" fmla="*/ 18 h 152"/>
                <a:gd name="T18" fmla="*/ 0 w 39"/>
                <a:gd name="T19" fmla="*/ 18 h 152"/>
                <a:gd name="T20" fmla="*/ 0 w 39"/>
                <a:gd name="T21" fmla="*/ 0 h 1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152"/>
                <a:gd name="T35" fmla="*/ 39 w 39"/>
                <a:gd name="T36" fmla="*/ 152 h 1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152">
                  <a:moveTo>
                    <a:pt x="0" y="0"/>
                  </a:moveTo>
                  <a:lnTo>
                    <a:pt x="18" y="0"/>
                  </a:lnTo>
                  <a:lnTo>
                    <a:pt x="26" y="9"/>
                  </a:lnTo>
                  <a:lnTo>
                    <a:pt x="30" y="134"/>
                  </a:lnTo>
                  <a:lnTo>
                    <a:pt x="39" y="134"/>
                  </a:lnTo>
                  <a:lnTo>
                    <a:pt x="39" y="152"/>
                  </a:lnTo>
                  <a:lnTo>
                    <a:pt x="22" y="152"/>
                  </a:lnTo>
                  <a:lnTo>
                    <a:pt x="13" y="143"/>
                  </a:lnTo>
                  <a:lnTo>
                    <a:pt x="9" y="18"/>
                  </a:lnTo>
                  <a:lnTo>
                    <a:pt x="0" y="18"/>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97" name="Freeform 107"/>
            <p:cNvSpPr>
              <a:spLocks noChangeAspect="1"/>
            </p:cNvSpPr>
            <p:nvPr/>
          </p:nvSpPr>
          <p:spPr bwMode="auto">
            <a:xfrm>
              <a:off x="1472" y="1669"/>
              <a:ext cx="34" cy="200"/>
            </a:xfrm>
            <a:custGeom>
              <a:avLst/>
              <a:gdLst>
                <a:gd name="T0" fmla="*/ 30 w 34"/>
                <a:gd name="T1" fmla="*/ 0 h 200"/>
                <a:gd name="T2" fmla="*/ 34 w 34"/>
                <a:gd name="T3" fmla="*/ 191 h 200"/>
                <a:gd name="T4" fmla="*/ 26 w 34"/>
                <a:gd name="T5" fmla="*/ 200 h 200"/>
                <a:gd name="T6" fmla="*/ 0 w 34"/>
                <a:gd name="T7" fmla="*/ 200 h 200"/>
                <a:gd name="T8" fmla="*/ 0 w 34"/>
                <a:gd name="T9" fmla="*/ 182 h 200"/>
                <a:gd name="T10" fmla="*/ 17 w 34"/>
                <a:gd name="T11" fmla="*/ 182 h 200"/>
                <a:gd name="T12" fmla="*/ 13 w 34"/>
                <a:gd name="T13" fmla="*/ 0 h 200"/>
                <a:gd name="T14" fmla="*/ 30 w 34"/>
                <a:gd name="T15" fmla="*/ 0 h 200"/>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200"/>
                <a:gd name="T26" fmla="*/ 34 w 34"/>
                <a:gd name="T27" fmla="*/ 200 h 2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200">
                  <a:moveTo>
                    <a:pt x="30" y="0"/>
                  </a:moveTo>
                  <a:lnTo>
                    <a:pt x="34" y="191"/>
                  </a:lnTo>
                  <a:lnTo>
                    <a:pt x="26" y="200"/>
                  </a:lnTo>
                  <a:lnTo>
                    <a:pt x="0" y="200"/>
                  </a:lnTo>
                  <a:lnTo>
                    <a:pt x="0" y="182"/>
                  </a:lnTo>
                  <a:lnTo>
                    <a:pt x="17" y="182"/>
                  </a:lnTo>
                  <a:lnTo>
                    <a:pt x="13" y="0"/>
                  </a:lnTo>
                  <a:lnTo>
                    <a:pt x="3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98" name="Freeform 108"/>
            <p:cNvSpPr>
              <a:spLocks noChangeAspect="1"/>
            </p:cNvSpPr>
            <p:nvPr/>
          </p:nvSpPr>
          <p:spPr bwMode="auto">
            <a:xfrm>
              <a:off x="1459" y="1878"/>
              <a:ext cx="69" cy="347"/>
            </a:xfrm>
            <a:custGeom>
              <a:avLst/>
              <a:gdLst>
                <a:gd name="T0" fmla="*/ 69 w 69"/>
                <a:gd name="T1" fmla="*/ 18 h 347"/>
                <a:gd name="T2" fmla="*/ 22 w 69"/>
                <a:gd name="T3" fmla="*/ 18 h 347"/>
                <a:gd name="T4" fmla="*/ 30 w 69"/>
                <a:gd name="T5" fmla="*/ 338 h 347"/>
                <a:gd name="T6" fmla="*/ 22 w 69"/>
                <a:gd name="T7" fmla="*/ 347 h 347"/>
                <a:gd name="T8" fmla="*/ 0 w 69"/>
                <a:gd name="T9" fmla="*/ 347 h 347"/>
                <a:gd name="T10" fmla="*/ 0 w 69"/>
                <a:gd name="T11" fmla="*/ 329 h 347"/>
                <a:gd name="T12" fmla="*/ 13 w 69"/>
                <a:gd name="T13" fmla="*/ 329 h 347"/>
                <a:gd name="T14" fmla="*/ 4 w 69"/>
                <a:gd name="T15" fmla="*/ 9 h 347"/>
                <a:gd name="T16" fmla="*/ 13 w 69"/>
                <a:gd name="T17" fmla="*/ 0 h 347"/>
                <a:gd name="T18" fmla="*/ 69 w 69"/>
                <a:gd name="T19" fmla="*/ 0 h 347"/>
                <a:gd name="T20" fmla="*/ 69 w 69"/>
                <a:gd name="T21" fmla="*/ 18 h 3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347"/>
                <a:gd name="T35" fmla="*/ 69 w 69"/>
                <a:gd name="T36" fmla="*/ 347 h 3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347">
                  <a:moveTo>
                    <a:pt x="69" y="18"/>
                  </a:moveTo>
                  <a:lnTo>
                    <a:pt x="22" y="18"/>
                  </a:lnTo>
                  <a:lnTo>
                    <a:pt x="30" y="338"/>
                  </a:lnTo>
                  <a:lnTo>
                    <a:pt x="22" y="347"/>
                  </a:lnTo>
                  <a:lnTo>
                    <a:pt x="0" y="347"/>
                  </a:lnTo>
                  <a:lnTo>
                    <a:pt x="0" y="329"/>
                  </a:lnTo>
                  <a:lnTo>
                    <a:pt x="13" y="329"/>
                  </a:lnTo>
                  <a:lnTo>
                    <a:pt x="4" y="9"/>
                  </a:lnTo>
                  <a:lnTo>
                    <a:pt x="13" y="0"/>
                  </a:lnTo>
                  <a:lnTo>
                    <a:pt x="69" y="0"/>
                  </a:lnTo>
                  <a:lnTo>
                    <a:pt x="69"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99" name="Freeform 109"/>
            <p:cNvSpPr>
              <a:spLocks noChangeAspect="1"/>
            </p:cNvSpPr>
            <p:nvPr/>
          </p:nvSpPr>
          <p:spPr bwMode="auto">
            <a:xfrm>
              <a:off x="1493" y="1549"/>
              <a:ext cx="48" cy="173"/>
            </a:xfrm>
            <a:custGeom>
              <a:avLst/>
              <a:gdLst>
                <a:gd name="T0" fmla="*/ 43 w 48"/>
                <a:gd name="T1" fmla="*/ 0 h 173"/>
                <a:gd name="T2" fmla="*/ 48 w 48"/>
                <a:gd name="T3" fmla="*/ 164 h 173"/>
                <a:gd name="T4" fmla="*/ 39 w 48"/>
                <a:gd name="T5" fmla="*/ 173 h 173"/>
                <a:gd name="T6" fmla="*/ 0 w 48"/>
                <a:gd name="T7" fmla="*/ 173 h 173"/>
                <a:gd name="T8" fmla="*/ 0 w 48"/>
                <a:gd name="T9" fmla="*/ 155 h 173"/>
                <a:gd name="T10" fmla="*/ 31 w 48"/>
                <a:gd name="T11" fmla="*/ 155 h 173"/>
                <a:gd name="T12" fmla="*/ 26 w 48"/>
                <a:gd name="T13" fmla="*/ 0 h 173"/>
                <a:gd name="T14" fmla="*/ 43 w 48"/>
                <a:gd name="T15" fmla="*/ 0 h 173"/>
                <a:gd name="T16" fmla="*/ 0 60000 65536"/>
                <a:gd name="T17" fmla="*/ 0 60000 65536"/>
                <a:gd name="T18" fmla="*/ 0 60000 65536"/>
                <a:gd name="T19" fmla="*/ 0 60000 65536"/>
                <a:gd name="T20" fmla="*/ 0 60000 65536"/>
                <a:gd name="T21" fmla="*/ 0 60000 65536"/>
                <a:gd name="T22" fmla="*/ 0 60000 65536"/>
                <a:gd name="T23" fmla="*/ 0 60000 65536"/>
                <a:gd name="T24" fmla="*/ 0 w 48"/>
                <a:gd name="T25" fmla="*/ 0 h 173"/>
                <a:gd name="T26" fmla="*/ 48 w 48"/>
                <a:gd name="T27" fmla="*/ 173 h 1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 h="173">
                  <a:moveTo>
                    <a:pt x="43" y="0"/>
                  </a:moveTo>
                  <a:lnTo>
                    <a:pt x="48" y="164"/>
                  </a:lnTo>
                  <a:lnTo>
                    <a:pt x="39" y="173"/>
                  </a:lnTo>
                  <a:lnTo>
                    <a:pt x="0" y="173"/>
                  </a:lnTo>
                  <a:lnTo>
                    <a:pt x="0" y="155"/>
                  </a:lnTo>
                  <a:lnTo>
                    <a:pt x="31" y="155"/>
                  </a:lnTo>
                  <a:lnTo>
                    <a:pt x="26" y="0"/>
                  </a:lnTo>
                  <a:lnTo>
                    <a:pt x="4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00" name="Freeform 110"/>
            <p:cNvSpPr>
              <a:spLocks noChangeAspect="1"/>
            </p:cNvSpPr>
            <p:nvPr/>
          </p:nvSpPr>
          <p:spPr bwMode="auto">
            <a:xfrm>
              <a:off x="1519" y="1802"/>
              <a:ext cx="48" cy="183"/>
            </a:xfrm>
            <a:custGeom>
              <a:avLst/>
              <a:gdLst>
                <a:gd name="T0" fmla="*/ 48 w 48"/>
                <a:gd name="T1" fmla="*/ 18 h 183"/>
                <a:gd name="T2" fmla="*/ 17 w 48"/>
                <a:gd name="T3" fmla="*/ 18 h 183"/>
                <a:gd name="T4" fmla="*/ 22 w 48"/>
                <a:gd name="T5" fmla="*/ 183 h 183"/>
                <a:gd name="T6" fmla="*/ 5 w 48"/>
                <a:gd name="T7" fmla="*/ 183 h 183"/>
                <a:gd name="T8" fmla="*/ 0 w 48"/>
                <a:gd name="T9" fmla="*/ 9 h 183"/>
                <a:gd name="T10" fmla="*/ 9 w 48"/>
                <a:gd name="T11" fmla="*/ 0 h 183"/>
                <a:gd name="T12" fmla="*/ 48 w 48"/>
                <a:gd name="T13" fmla="*/ 0 h 183"/>
                <a:gd name="T14" fmla="*/ 48 w 48"/>
                <a:gd name="T15" fmla="*/ 18 h 183"/>
                <a:gd name="T16" fmla="*/ 0 60000 65536"/>
                <a:gd name="T17" fmla="*/ 0 60000 65536"/>
                <a:gd name="T18" fmla="*/ 0 60000 65536"/>
                <a:gd name="T19" fmla="*/ 0 60000 65536"/>
                <a:gd name="T20" fmla="*/ 0 60000 65536"/>
                <a:gd name="T21" fmla="*/ 0 60000 65536"/>
                <a:gd name="T22" fmla="*/ 0 60000 65536"/>
                <a:gd name="T23" fmla="*/ 0 60000 65536"/>
                <a:gd name="T24" fmla="*/ 0 w 48"/>
                <a:gd name="T25" fmla="*/ 0 h 183"/>
                <a:gd name="T26" fmla="*/ 48 w 48"/>
                <a:gd name="T27" fmla="*/ 183 h 18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 h="183">
                  <a:moveTo>
                    <a:pt x="48" y="18"/>
                  </a:moveTo>
                  <a:lnTo>
                    <a:pt x="17" y="18"/>
                  </a:lnTo>
                  <a:lnTo>
                    <a:pt x="22" y="183"/>
                  </a:lnTo>
                  <a:lnTo>
                    <a:pt x="5" y="183"/>
                  </a:lnTo>
                  <a:lnTo>
                    <a:pt x="0" y="9"/>
                  </a:lnTo>
                  <a:lnTo>
                    <a:pt x="9" y="0"/>
                  </a:lnTo>
                  <a:lnTo>
                    <a:pt x="48" y="0"/>
                  </a:lnTo>
                  <a:lnTo>
                    <a:pt x="48"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01" name="Freeform 111"/>
            <p:cNvSpPr>
              <a:spLocks noChangeAspect="1"/>
            </p:cNvSpPr>
            <p:nvPr/>
          </p:nvSpPr>
          <p:spPr bwMode="auto">
            <a:xfrm>
              <a:off x="1506" y="1962"/>
              <a:ext cx="65" cy="152"/>
            </a:xfrm>
            <a:custGeom>
              <a:avLst/>
              <a:gdLst>
                <a:gd name="T0" fmla="*/ 61 w 65"/>
                <a:gd name="T1" fmla="*/ 0 h 152"/>
                <a:gd name="T2" fmla="*/ 65 w 65"/>
                <a:gd name="T3" fmla="*/ 116 h 152"/>
                <a:gd name="T4" fmla="*/ 56 w 65"/>
                <a:gd name="T5" fmla="*/ 125 h 152"/>
                <a:gd name="T6" fmla="*/ 26 w 65"/>
                <a:gd name="T7" fmla="*/ 125 h 152"/>
                <a:gd name="T8" fmla="*/ 18 w 65"/>
                <a:gd name="T9" fmla="*/ 152 h 152"/>
                <a:gd name="T10" fmla="*/ 0 w 65"/>
                <a:gd name="T11" fmla="*/ 152 h 152"/>
                <a:gd name="T12" fmla="*/ 9 w 65"/>
                <a:gd name="T13" fmla="*/ 116 h 152"/>
                <a:gd name="T14" fmla="*/ 18 w 65"/>
                <a:gd name="T15" fmla="*/ 107 h 152"/>
                <a:gd name="T16" fmla="*/ 48 w 65"/>
                <a:gd name="T17" fmla="*/ 107 h 152"/>
                <a:gd name="T18" fmla="*/ 43 w 65"/>
                <a:gd name="T19" fmla="*/ 0 h 152"/>
                <a:gd name="T20" fmla="*/ 61 w 65"/>
                <a:gd name="T21" fmla="*/ 0 h 1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
                <a:gd name="T34" fmla="*/ 0 h 152"/>
                <a:gd name="T35" fmla="*/ 65 w 65"/>
                <a:gd name="T36" fmla="*/ 152 h 1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 h="152">
                  <a:moveTo>
                    <a:pt x="61" y="0"/>
                  </a:moveTo>
                  <a:lnTo>
                    <a:pt x="65" y="116"/>
                  </a:lnTo>
                  <a:lnTo>
                    <a:pt x="56" y="125"/>
                  </a:lnTo>
                  <a:lnTo>
                    <a:pt x="26" y="125"/>
                  </a:lnTo>
                  <a:lnTo>
                    <a:pt x="18" y="152"/>
                  </a:lnTo>
                  <a:lnTo>
                    <a:pt x="0" y="152"/>
                  </a:lnTo>
                  <a:lnTo>
                    <a:pt x="9" y="116"/>
                  </a:lnTo>
                  <a:lnTo>
                    <a:pt x="18" y="107"/>
                  </a:lnTo>
                  <a:lnTo>
                    <a:pt x="48" y="107"/>
                  </a:lnTo>
                  <a:lnTo>
                    <a:pt x="43" y="0"/>
                  </a:lnTo>
                  <a:lnTo>
                    <a:pt x="61"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02" name="Freeform 112"/>
            <p:cNvSpPr>
              <a:spLocks noChangeAspect="1"/>
            </p:cNvSpPr>
            <p:nvPr/>
          </p:nvSpPr>
          <p:spPr bwMode="auto">
            <a:xfrm>
              <a:off x="1524" y="2105"/>
              <a:ext cx="86" cy="231"/>
            </a:xfrm>
            <a:custGeom>
              <a:avLst/>
              <a:gdLst>
                <a:gd name="T0" fmla="*/ 0 w 86"/>
                <a:gd name="T1" fmla="*/ 0 h 231"/>
                <a:gd name="T2" fmla="*/ 38 w 86"/>
                <a:gd name="T3" fmla="*/ 0 h 231"/>
                <a:gd name="T4" fmla="*/ 47 w 86"/>
                <a:gd name="T5" fmla="*/ 9 h 231"/>
                <a:gd name="T6" fmla="*/ 55 w 86"/>
                <a:gd name="T7" fmla="*/ 213 h 231"/>
                <a:gd name="T8" fmla="*/ 86 w 86"/>
                <a:gd name="T9" fmla="*/ 213 h 231"/>
                <a:gd name="T10" fmla="*/ 86 w 86"/>
                <a:gd name="T11" fmla="*/ 231 h 231"/>
                <a:gd name="T12" fmla="*/ 47 w 86"/>
                <a:gd name="T13" fmla="*/ 231 h 231"/>
                <a:gd name="T14" fmla="*/ 38 w 86"/>
                <a:gd name="T15" fmla="*/ 222 h 231"/>
                <a:gd name="T16" fmla="*/ 30 w 86"/>
                <a:gd name="T17" fmla="*/ 18 h 231"/>
                <a:gd name="T18" fmla="*/ 0 w 86"/>
                <a:gd name="T19" fmla="*/ 18 h 231"/>
                <a:gd name="T20" fmla="*/ 0 w 86"/>
                <a:gd name="T21" fmla="*/ 0 h 2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
                <a:gd name="T34" fmla="*/ 0 h 231"/>
                <a:gd name="T35" fmla="*/ 86 w 86"/>
                <a:gd name="T36" fmla="*/ 231 h 2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 h="231">
                  <a:moveTo>
                    <a:pt x="0" y="0"/>
                  </a:moveTo>
                  <a:lnTo>
                    <a:pt x="38" y="0"/>
                  </a:lnTo>
                  <a:lnTo>
                    <a:pt x="47" y="9"/>
                  </a:lnTo>
                  <a:lnTo>
                    <a:pt x="55" y="213"/>
                  </a:lnTo>
                  <a:lnTo>
                    <a:pt x="86" y="213"/>
                  </a:lnTo>
                  <a:lnTo>
                    <a:pt x="86" y="231"/>
                  </a:lnTo>
                  <a:lnTo>
                    <a:pt x="47" y="231"/>
                  </a:lnTo>
                  <a:lnTo>
                    <a:pt x="38" y="222"/>
                  </a:lnTo>
                  <a:lnTo>
                    <a:pt x="30" y="18"/>
                  </a:lnTo>
                  <a:lnTo>
                    <a:pt x="0" y="18"/>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03" name="Freeform 113"/>
            <p:cNvSpPr>
              <a:spLocks noChangeAspect="1"/>
            </p:cNvSpPr>
            <p:nvPr/>
          </p:nvSpPr>
          <p:spPr bwMode="auto">
            <a:xfrm>
              <a:off x="1502" y="2154"/>
              <a:ext cx="34" cy="147"/>
            </a:xfrm>
            <a:custGeom>
              <a:avLst/>
              <a:gdLst>
                <a:gd name="T0" fmla="*/ 30 w 34"/>
                <a:gd name="T1" fmla="*/ 0 h 147"/>
                <a:gd name="T2" fmla="*/ 34 w 34"/>
                <a:gd name="T3" fmla="*/ 133 h 147"/>
                <a:gd name="T4" fmla="*/ 26 w 34"/>
                <a:gd name="T5" fmla="*/ 142 h 147"/>
                <a:gd name="T6" fmla="*/ 0 w 34"/>
                <a:gd name="T7" fmla="*/ 147 h 147"/>
                <a:gd name="T8" fmla="*/ 0 w 34"/>
                <a:gd name="T9" fmla="*/ 129 h 147"/>
                <a:gd name="T10" fmla="*/ 17 w 34"/>
                <a:gd name="T11" fmla="*/ 124 h 147"/>
                <a:gd name="T12" fmla="*/ 13 w 34"/>
                <a:gd name="T13" fmla="*/ 0 h 147"/>
                <a:gd name="T14" fmla="*/ 30 w 34"/>
                <a:gd name="T15" fmla="*/ 0 h 147"/>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47"/>
                <a:gd name="T26" fmla="*/ 34 w 34"/>
                <a:gd name="T27" fmla="*/ 147 h 1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47">
                  <a:moveTo>
                    <a:pt x="30" y="0"/>
                  </a:moveTo>
                  <a:lnTo>
                    <a:pt x="34" y="133"/>
                  </a:lnTo>
                  <a:lnTo>
                    <a:pt x="26" y="142"/>
                  </a:lnTo>
                  <a:lnTo>
                    <a:pt x="0" y="147"/>
                  </a:lnTo>
                  <a:lnTo>
                    <a:pt x="0" y="129"/>
                  </a:lnTo>
                  <a:lnTo>
                    <a:pt x="17" y="124"/>
                  </a:lnTo>
                  <a:lnTo>
                    <a:pt x="13" y="0"/>
                  </a:lnTo>
                  <a:lnTo>
                    <a:pt x="3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04" name="Freeform 114"/>
            <p:cNvSpPr>
              <a:spLocks noChangeAspect="1"/>
            </p:cNvSpPr>
            <p:nvPr/>
          </p:nvSpPr>
          <p:spPr bwMode="auto">
            <a:xfrm>
              <a:off x="1558" y="1566"/>
              <a:ext cx="69" cy="347"/>
            </a:xfrm>
            <a:custGeom>
              <a:avLst/>
              <a:gdLst>
                <a:gd name="T0" fmla="*/ 69 w 69"/>
                <a:gd name="T1" fmla="*/ 18 h 347"/>
                <a:gd name="T2" fmla="*/ 30 w 69"/>
                <a:gd name="T3" fmla="*/ 18 h 347"/>
                <a:gd name="T4" fmla="*/ 39 w 69"/>
                <a:gd name="T5" fmla="*/ 334 h 347"/>
                <a:gd name="T6" fmla="*/ 30 w 69"/>
                <a:gd name="T7" fmla="*/ 343 h 347"/>
                <a:gd name="T8" fmla="*/ 0 w 69"/>
                <a:gd name="T9" fmla="*/ 347 h 347"/>
                <a:gd name="T10" fmla="*/ 0 w 69"/>
                <a:gd name="T11" fmla="*/ 330 h 347"/>
                <a:gd name="T12" fmla="*/ 21 w 69"/>
                <a:gd name="T13" fmla="*/ 325 h 347"/>
                <a:gd name="T14" fmla="*/ 13 w 69"/>
                <a:gd name="T15" fmla="*/ 9 h 347"/>
                <a:gd name="T16" fmla="*/ 21 w 69"/>
                <a:gd name="T17" fmla="*/ 0 h 347"/>
                <a:gd name="T18" fmla="*/ 69 w 69"/>
                <a:gd name="T19" fmla="*/ 0 h 347"/>
                <a:gd name="T20" fmla="*/ 69 w 69"/>
                <a:gd name="T21" fmla="*/ 18 h 3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347"/>
                <a:gd name="T35" fmla="*/ 69 w 69"/>
                <a:gd name="T36" fmla="*/ 347 h 3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347">
                  <a:moveTo>
                    <a:pt x="69" y="18"/>
                  </a:moveTo>
                  <a:lnTo>
                    <a:pt x="30" y="18"/>
                  </a:lnTo>
                  <a:lnTo>
                    <a:pt x="39" y="334"/>
                  </a:lnTo>
                  <a:lnTo>
                    <a:pt x="30" y="343"/>
                  </a:lnTo>
                  <a:lnTo>
                    <a:pt x="0" y="347"/>
                  </a:lnTo>
                  <a:lnTo>
                    <a:pt x="0" y="330"/>
                  </a:lnTo>
                  <a:lnTo>
                    <a:pt x="21" y="325"/>
                  </a:lnTo>
                  <a:lnTo>
                    <a:pt x="13" y="9"/>
                  </a:lnTo>
                  <a:lnTo>
                    <a:pt x="21" y="0"/>
                  </a:lnTo>
                  <a:lnTo>
                    <a:pt x="69" y="0"/>
                  </a:lnTo>
                  <a:lnTo>
                    <a:pt x="69"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05" name="Freeform 115"/>
            <p:cNvSpPr>
              <a:spLocks noChangeAspect="1"/>
            </p:cNvSpPr>
            <p:nvPr/>
          </p:nvSpPr>
          <p:spPr bwMode="auto">
            <a:xfrm>
              <a:off x="1610" y="1620"/>
              <a:ext cx="38" cy="129"/>
            </a:xfrm>
            <a:custGeom>
              <a:avLst/>
              <a:gdLst>
                <a:gd name="T0" fmla="*/ 0 w 38"/>
                <a:gd name="T1" fmla="*/ 0 h 129"/>
                <a:gd name="T2" fmla="*/ 30 w 38"/>
                <a:gd name="T3" fmla="*/ 0 h 129"/>
                <a:gd name="T4" fmla="*/ 38 w 38"/>
                <a:gd name="T5" fmla="*/ 9 h 129"/>
                <a:gd name="T6" fmla="*/ 38 w 38"/>
                <a:gd name="T7" fmla="*/ 129 h 129"/>
                <a:gd name="T8" fmla="*/ 21 w 38"/>
                <a:gd name="T9" fmla="*/ 129 h 129"/>
                <a:gd name="T10" fmla="*/ 21 w 38"/>
                <a:gd name="T11" fmla="*/ 18 h 129"/>
                <a:gd name="T12" fmla="*/ 0 w 38"/>
                <a:gd name="T13" fmla="*/ 18 h 129"/>
                <a:gd name="T14" fmla="*/ 0 w 38"/>
                <a:gd name="T15" fmla="*/ 0 h 129"/>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129"/>
                <a:gd name="T26" fmla="*/ 38 w 38"/>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129">
                  <a:moveTo>
                    <a:pt x="0" y="0"/>
                  </a:moveTo>
                  <a:lnTo>
                    <a:pt x="30" y="0"/>
                  </a:lnTo>
                  <a:lnTo>
                    <a:pt x="38" y="9"/>
                  </a:lnTo>
                  <a:lnTo>
                    <a:pt x="38" y="129"/>
                  </a:lnTo>
                  <a:lnTo>
                    <a:pt x="21" y="129"/>
                  </a:lnTo>
                  <a:lnTo>
                    <a:pt x="21" y="18"/>
                  </a:lnTo>
                  <a:lnTo>
                    <a:pt x="0" y="18"/>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06" name="Freeform 116"/>
            <p:cNvSpPr>
              <a:spLocks noChangeAspect="1"/>
            </p:cNvSpPr>
            <p:nvPr/>
          </p:nvSpPr>
          <p:spPr bwMode="auto">
            <a:xfrm>
              <a:off x="1605" y="1802"/>
              <a:ext cx="48" cy="116"/>
            </a:xfrm>
            <a:custGeom>
              <a:avLst/>
              <a:gdLst>
                <a:gd name="T0" fmla="*/ 48 w 48"/>
                <a:gd name="T1" fmla="*/ 18 h 116"/>
                <a:gd name="T2" fmla="*/ 17 w 48"/>
                <a:gd name="T3" fmla="*/ 18 h 116"/>
                <a:gd name="T4" fmla="*/ 22 w 48"/>
                <a:gd name="T5" fmla="*/ 116 h 116"/>
                <a:gd name="T6" fmla="*/ 5 w 48"/>
                <a:gd name="T7" fmla="*/ 116 h 116"/>
                <a:gd name="T8" fmla="*/ 0 w 48"/>
                <a:gd name="T9" fmla="*/ 9 h 116"/>
                <a:gd name="T10" fmla="*/ 9 w 48"/>
                <a:gd name="T11" fmla="*/ 0 h 116"/>
                <a:gd name="T12" fmla="*/ 48 w 48"/>
                <a:gd name="T13" fmla="*/ 0 h 116"/>
                <a:gd name="T14" fmla="*/ 48 w 48"/>
                <a:gd name="T15" fmla="*/ 18 h 116"/>
                <a:gd name="T16" fmla="*/ 0 60000 65536"/>
                <a:gd name="T17" fmla="*/ 0 60000 65536"/>
                <a:gd name="T18" fmla="*/ 0 60000 65536"/>
                <a:gd name="T19" fmla="*/ 0 60000 65536"/>
                <a:gd name="T20" fmla="*/ 0 60000 65536"/>
                <a:gd name="T21" fmla="*/ 0 60000 65536"/>
                <a:gd name="T22" fmla="*/ 0 60000 65536"/>
                <a:gd name="T23" fmla="*/ 0 60000 65536"/>
                <a:gd name="T24" fmla="*/ 0 w 48"/>
                <a:gd name="T25" fmla="*/ 0 h 116"/>
                <a:gd name="T26" fmla="*/ 48 w 48"/>
                <a:gd name="T27" fmla="*/ 116 h 1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 h="116">
                  <a:moveTo>
                    <a:pt x="48" y="18"/>
                  </a:moveTo>
                  <a:lnTo>
                    <a:pt x="17" y="18"/>
                  </a:lnTo>
                  <a:lnTo>
                    <a:pt x="22" y="116"/>
                  </a:lnTo>
                  <a:lnTo>
                    <a:pt x="5" y="116"/>
                  </a:lnTo>
                  <a:lnTo>
                    <a:pt x="0" y="9"/>
                  </a:lnTo>
                  <a:lnTo>
                    <a:pt x="9" y="0"/>
                  </a:lnTo>
                  <a:lnTo>
                    <a:pt x="48" y="0"/>
                  </a:lnTo>
                  <a:lnTo>
                    <a:pt x="48"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07" name="Freeform 117"/>
            <p:cNvSpPr>
              <a:spLocks noChangeAspect="1"/>
            </p:cNvSpPr>
            <p:nvPr/>
          </p:nvSpPr>
          <p:spPr bwMode="auto">
            <a:xfrm>
              <a:off x="1601" y="2020"/>
              <a:ext cx="69" cy="147"/>
            </a:xfrm>
            <a:custGeom>
              <a:avLst/>
              <a:gdLst>
                <a:gd name="T0" fmla="*/ 69 w 69"/>
                <a:gd name="T1" fmla="*/ 18 h 147"/>
                <a:gd name="T2" fmla="*/ 17 w 69"/>
                <a:gd name="T3" fmla="*/ 18 h 147"/>
                <a:gd name="T4" fmla="*/ 21 w 69"/>
                <a:gd name="T5" fmla="*/ 129 h 147"/>
                <a:gd name="T6" fmla="*/ 43 w 69"/>
                <a:gd name="T7" fmla="*/ 129 h 147"/>
                <a:gd name="T8" fmla="*/ 43 w 69"/>
                <a:gd name="T9" fmla="*/ 147 h 147"/>
                <a:gd name="T10" fmla="*/ 13 w 69"/>
                <a:gd name="T11" fmla="*/ 147 h 147"/>
                <a:gd name="T12" fmla="*/ 4 w 69"/>
                <a:gd name="T13" fmla="*/ 138 h 147"/>
                <a:gd name="T14" fmla="*/ 0 w 69"/>
                <a:gd name="T15" fmla="*/ 9 h 147"/>
                <a:gd name="T16" fmla="*/ 9 w 69"/>
                <a:gd name="T17" fmla="*/ 0 h 147"/>
                <a:gd name="T18" fmla="*/ 69 w 69"/>
                <a:gd name="T19" fmla="*/ 0 h 147"/>
                <a:gd name="T20" fmla="*/ 69 w 69"/>
                <a:gd name="T21" fmla="*/ 18 h 1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147"/>
                <a:gd name="T35" fmla="*/ 69 w 69"/>
                <a:gd name="T36" fmla="*/ 147 h 1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147">
                  <a:moveTo>
                    <a:pt x="69" y="18"/>
                  </a:moveTo>
                  <a:lnTo>
                    <a:pt x="17" y="18"/>
                  </a:lnTo>
                  <a:lnTo>
                    <a:pt x="21" y="129"/>
                  </a:lnTo>
                  <a:lnTo>
                    <a:pt x="43" y="129"/>
                  </a:lnTo>
                  <a:lnTo>
                    <a:pt x="43" y="147"/>
                  </a:lnTo>
                  <a:lnTo>
                    <a:pt x="13" y="147"/>
                  </a:lnTo>
                  <a:lnTo>
                    <a:pt x="4" y="138"/>
                  </a:lnTo>
                  <a:lnTo>
                    <a:pt x="0" y="9"/>
                  </a:lnTo>
                  <a:lnTo>
                    <a:pt x="9" y="0"/>
                  </a:lnTo>
                  <a:lnTo>
                    <a:pt x="69" y="0"/>
                  </a:lnTo>
                  <a:lnTo>
                    <a:pt x="69"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08" name="Freeform 118"/>
            <p:cNvSpPr>
              <a:spLocks noChangeAspect="1"/>
            </p:cNvSpPr>
            <p:nvPr/>
          </p:nvSpPr>
          <p:spPr bwMode="auto">
            <a:xfrm>
              <a:off x="1579" y="2185"/>
              <a:ext cx="35" cy="35"/>
            </a:xfrm>
            <a:custGeom>
              <a:avLst/>
              <a:gdLst>
                <a:gd name="T0" fmla="*/ 9 w 35"/>
                <a:gd name="T1" fmla="*/ 0 h 35"/>
                <a:gd name="T2" fmla="*/ 22 w 35"/>
                <a:gd name="T3" fmla="*/ 9 h 35"/>
                <a:gd name="T4" fmla="*/ 26 w 35"/>
                <a:gd name="T5" fmla="*/ 13 h 35"/>
                <a:gd name="T6" fmla="*/ 26 w 35"/>
                <a:gd name="T7" fmla="*/ 18 h 35"/>
                <a:gd name="T8" fmla="*/ 35 w 35"/>
                <a:gd name="T9" fmla="*/ 18 h 35"/>
                <a:gd name="T10" fmla="*/ 35 w 35"/>
                <a:gd name="T11" fmla="*/ 35 h 35"/>
                <a:gd name="T12" fmla="*/ 18 w 35"/>
                <a:gd name="T13" fmla="*/ 35 h 35"/>
                <a:gd name="T14" fmla="*/ 9 w 35"/>
                <a:gd name="T15" fmla="*/ 27 h 35"/>
                <a:gd name="T16" fmla="*/ 9 w 35"/>
                <a:gd name="T17" fmla="*/ 18 h 35"/>
                <a:gd name="T18" fmla="*/ 0 w 35"/>
                <a:gd name="T19" fmla="*/ 13 h 35"/>
                <a:gd name="T20" fmla="*/ 9 w 35"/>
                <a:gd name="T21" fmla="*/ 0 h 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35"/>
                <a:gd name="T35" fmla="*/ 35 w 35"/>
                <a:gd name="T36" fmla="*/ 35 h 3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35">
                  <a:moveTo>
                    <a:pt x="9" y="0"/>
                  </a:moveTo>
                  <a:lnTo>
                    <a:pt x="22" y="9"/>
                  </a:lnTo>
                  <a:lnTo>
                    <a:pt x="26" y="13"/>
                  </a:lnTo>
                  <a:lnTo>
                    <a:pt x="26" y="18"/>
                  </a:lnTo>
                  <a:lnTo>
                    <a:pt x="35" y="18"/>
                  </a:lnTo>
                  <a:lnTo>
                    <a:pt x="35" y="35"/>
                  </a:lnTo>
                  <a:lnTo>
                    <a:pt x="18" y="35"/>
                  </a:lnTo>
                  <a:lnTo>
                    <a:pt x="9" y="27"/>
                  </a:lnTo>
                  <a:lnTo>
                    <a:pt x="9" y="18"/>
                  </a:lnTo>
                  <a:lnTo>
                    <a:pt x="0" y="13"/>
                  </a:lnTo>
                  <a:lnTo>
                    <a:pt x="9"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09" name="Freeform 119"/>
            <p:cNvSpPr>
              <a:spLocks noChangeAspect="1"/>
            </p:cNvSpPr>
            <p:nvPr/>
          </p:nvSpPr>
          <p:spPr bwMode="auto">
            <a:xfrm>
              <a:off x="1579" y="1945"/>
              <a:ext cx="86" cy="49"/>
            </a:xfrm>
            <a:custGeom>
              <a:avLst/>
              <a:gdLst>
                <a:gd name="T0" fmla="*/ 9 w 86"/>
                <a:gd name="T1" fmla="*/ 0 h 49"/>
                <a:gd name="T2" fmla="*/ 39 w 86"/>
                <a:gd name="T3" fmla="*/ 0 h 49"/>
                <a:gd name="T4" fmla="*/ 48 w 86"/>
                <a:gd name="T5" fmla="*/ 8 h 49"/>
                <a:gd name="T6" fmla="*/ 48 w 86"/>
                <a:gd name="T7" fmla="*/ 26 h 49"/>
                <a:gd name="T8" fmla="*/ 39 w 86"/>
                <a:gd name="T9" fmla="*/ 35 h 49"/>
                <a:gd name="T10" fmla="*/ 18 w 86"/>
                <a:gd name="T11" fmla="*/ 35 h 49"/>
                <a:gd name="T12" fmla="*/ 18 w 86"/>
                <a:gd name="T13" fmla="*/ 31 h 49"/>
                <a:gd name="T14" fmla="*/ 86 w 86"/>
                <a:gd name="T15" fmla="*/ 31 h 49"/>
                <a:gd name="T16" fmla="*/ 86 w 86"/>
                <a:gd name="T17" fmla="*/ 49 h 49"/>
                <a:gd name="T18" fmla="*/ 9 w 86"/>
                <a:gd name="T19" fmla="*/ 49 h 49"/>
                <a:gd name="T20" fmla="*/ 0 w 86"/>
                <a:gd name="T21" fmla="*/ 40 h 49"/>
                <a:gd name="T22" fmla="*/ 0 w 86"/>
                <a:gd name="T23" fmla="*/ 26 h 49"/>
                <a:gd name="T24" fmla="*/ 9 w 86"/>
                <a:gd name="T25" fmla="*/ 17 h 49"/>
                <a:gd name="T26" fmla="*/ 31 w 86"/>
                <a:gd name="T27" fmla="*/ 17 h 49"/>
                <a:gd name="T28" fmla="*/ 31 w 86"/>
                <a:gd name="T29" fmla="*/ 17 h 49"/>
                <a:gd name="T30" fmla="*/ 9 w 86"/>
                <a:gd name="T31" fmla="*/ 17 h 49"/>
                <a:gd name="T32" fmla="*/ 9 w 86"/>
                <a:gd name="T33" fmla="*/ 0 h 4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6"/>
                <a:gd name="T52" fmla="*/ 0 h 49"/>
                <a:gd name="T53" fmla="*/ 86 w 86"/>
                <a:gd name="T54" fmla="*/ 49 h 4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6" h="49">
                  <a:moveTo>
                    <a:pt x="9" y="0"/>
                  </a:moveTo>
                  <a:lnTo>
                    <a:pt x="39" y="0"/>
                  </a:lnTo>
                  <a:lnTo>
                    <a:pt x="48" y="8"/>
                  </a:lnTo>
                  <a:lnTo>
                    <a:pt x="48" y="26"/>
                  </a:lnTo>
                  <a:lnTo>
                    <a:pt x="39" y="35"/>
                  </a:lnTo>
                  <a:lnTo>
                    <a:pt x="18" y="35"/>
                  </a:lnTo>
                  <a:lnTo>
                    <a:pt x="18" y="31"/>
                  </a:lnTo>
                  <a:lnTo>
                    <a:pt x="86" y="31"/>
                  </a:lnTo>
                  <a:lnTo>
                    <a:pt x="86" y="49"/>
                  </a:lnTo>
                  <a:lnTo>
                    <a:pt x="9" y="49"/>
                  </a:lnTo>
                  <a:lnTo>
                    <a:pt x="0" y="40"/>
                  </a:lnTo>
                  <a:lnTo>
                    <a:pt x="0" y="26"/>
                  </a:lnTo>
                  <a:lnTo>
                    <a:pt x="9" y="17"/>
                  </a:lnTo>
                  <a:lnTo>
                    <a:pt x="31" y="17"/>
                  </a:lnTo>
                  <a:lnTo>
                    <a:pt x="9" y="17"/>
                  </a:lnTo>
                  <a:lnTo>
                    <a:pt x="9"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10" name="Freeform 120"/>
            <p:cNvSpPr>
              <a:spLocks noChangeAspect="1"/>
            </p:cNvSpPr>
            <p:nvPr/>
          </p:nvSpPr>
          <p:spPr bwMode="auto">
            <a:xfrm>
              <a:off x="1665" y="1860"/>
              <a:ext cx="52" cy="245"/>
            </a:xfrm>
            <a:custGeom>
              <a:avLst/>
              <a:gdLst>
                <a:gd name="T0" fmla="*/ 0 w 52"/>
                <a:gd name="T1" fmla="*/ 0 h 245"/>
                <a:gd name="T2" fmla="*/ 39 w 52"/>
                <a:gd name="T3" fmla="*/ 0 h 245"/>
                <a:gd name="T4" fmla="*/ 48 w 52"/>
                <a:gd name="T5" fmla="*/ 9 h 245"/>
                <a:gd name="T6" fmla="*/ 52 w 52"/>
                <a:gd name="T7" fmla="*/ 236 h 245"/>
                <a:gd name="T8" fmla="*/ 43 w 52"/>
                <a:gd name="T9" fmla="*/ 245 h 245"/>
                <a:gd name="T10" fmla="*/ 13 w 52"/>
                <a:gd name="T11" fmla="*/ 245 h 245"/>
                <a:gd name="T12" fmla="*/ 13 w 52"/>
                <a:gd name="T13" fmla="*/ 227 h 245"/>
                <a:gd name="T14" fmla="*/ 35 w 52"/>
                <a:gd name="T15" fmla="*/ 227 h 245"/>
                <a:gd name="T16" fmla="*/ 31 w 52"/>
                <a:gd name="T17" fmla="*/ 18 h 245"/>
                <a:gd name="T18" fmla="*/ 0 w 52"/>
                <a:gd name="T19" fmla="*/ 18 h 245"/>
                <a:gd name="T20" fmla="*/ 0 w 52"/>
                <a:gd name="T21" fmla="*/ 0 h 2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2"/>
                <a:gd name="T34" fmla="*/ 0 h 245"/>
                <a:gd name="T35" fmla="*/ 52 w 52"/>
                <a:gd name="T36" fmla="*/ 245 h 2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2" h="245">
                  <a:moveTo>
                    <a:pt x="0" y="0"/>
                  </a:moveTo>
                  <a:lnTo>
                    <a:pt x="39" y="0"/>
                  </a:lnTo>
                  <a:lnTo>
                    <a:pt x="48" y="9"/>
                  </a:lnTo>
                  <a:lnTo>
                    <a:pt x="52" y="236"/>
                  </a:lnTo>
                  <a:lnTo>
                    <a:pt x="43" y="245"/>
                  </a:lnTo>
                  <a:lnTo>
                    <a:pt x="13" y="245"/>
                  </a:lnTo>
                  <a:lnTo>
                    <a:pt x="13" y="227"/>
                  </a:lnTo>
                  <a:lnTo>
                    <a:pt x="35" y="227"/>
                  </a:lnTo>
                  <a:lnTo>
                    <a:pt x="31" y="18"/>
                  </a:lnTo>
                  <a:lnTo>
                    <a:pt x="0" y="18"/>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11" name="Freeform 121"/>
            <p:cNvSpPr>
              <a:spLocks noChangeAspect="1"/>
            </p:cNvSpPr>
            <p:nvPr/>
          </p:nvSpPr>
          <p:spPr bwMode="auto">
            <a:xfrm>
              <a:off x="1618" y="1522"/>
              <a:ext cx="56" cy="89"/>
            </a:xfrm>
            <a:custGeom>
              <a:avLst/>
              <a:gdLst>
                <a:gd name="T0" fmla="*/ 0 w 56"/>
                <a:gd name="T1" fmla="*/ 0 h 89"/>
                <a:gd name="T2" fmla="*/ 47 w 56"/>
                <a:gd name="T3" fmla="*/ 0 h 89"/>
                <a:gd name="T4" fmla="*/ 56 w 56"/>
                <a:gd name="T5" fmla="*/ 9 h 89"/>
                <a:gd name="T6" fmla="*/ 56 w 56"/>
                <a:gd name="T7" fmla="*/ 89 h 89"/>
                <a:gd name="T8" fmla="*/ 39 w 56"/>
                <a:gd name="T9" fmla="*/ 89 h 89"/>
                <a:gd name="T10" fmla="*/ 39 w 56"/>
                <a:gd name="T11" fmla="*/ 18 h 89"/>
                <a:gd name="T12" fmla="*/ 0 w 56"/>
                <a:gd name="T13" fmla="*/ 18 h 89"/>
                <a:gd name="T14" fmla="*/ 0 w 56"/>
                <a:gd name="T15" fmla="*/ 0 h 89"/>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89"/>
                <a:gd name="T26" fmla="*/ 56 w 56"/>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89">
                  <a:moveTo>
                    <a:pt x="0" y="0"/>
                  </a:moveTo>
                  <a:lnTo>
                    <a:pt x="47" y="0"/>
                  </a:lnTo>
                  <a:lnTo>
                    <a:pt x="56" y="9"/>
                  </a:lnTo>
                  <a:lnTo>
                    <a:pt x="56" y="89"/>
                  </a:lnTo>
                  <a:lnTo>
                    <a:pt x="39" y="89"/>
                  </a:lnTo>
                  <a:lnTo>
                    <a:pt x="39" y="18"/>
                  </a:lnTo>
                  <a:lnTo>
                    <a:pt x="0" y="18"/>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12" name="Freeform 122"/>
            <p:cNvSpPr>
              <a:spLocks noChangeAspect="1"/>
            </p:cNvSpPr>
            <p:nvPr/>
          </p:nvSpPr>
          <p:spPr bwMode="auto">
            <a:xfrm>
              <a:off x="1670" y="1602"/>
              <a:ext cx="34" cy="240"/>
            </a:xfrm>
            <a:custGeom>
              <a:avLst/>
              <a:gdLst>
                <a:gd name="T0" fmla="*/ 34 w 34"/>
                <a:gd name="T1" fmla="*/ 18 h 240"/>
                <a:gd name="T2" fmla="*/ 17 w 34"/>
                <a:gd name="T3" fmla="*/ 18 h 240"/>
                <a:gd name="T4" fmla="*/ 21 w 34"/>
                <a:gd name="T5" fmla="*/ 240 h 240"/>
                <a:gd name="T6" fmla="*/ 4 w 34"/>
                <a:gd name="T7" fmla="*/ 240 h 240"/>
                <a:gd name="T8" fmla="*/ 0 w 34"/>
                <a:gd name="T9" fmla="*/ 9 h 240"/>
                <a:gd name="T10" fmla="*/ 8 w 34"/>
                <a:gd name="T11" fmla="*/ 0 h 240"/>
                <a:gd name="T12" fmla="*/ 34 w 34"/>
                <a:gd name="T13" fmla="*/ 0 h 240"/>
                <a:gd name="T14" fmla="*/ 34 w 34"/>
                <a:gd name="T15" fmla="*/ 18 h 240"/>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240"/>
                <a:gd name="T26" fmla="*/ 34 w 34"/>
                <a:gd name="T27" fmla="*/ 240 h 2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240">
                  <a:moveTo>
                    <a:pt x="34" y="18"/>
                  </a:moveTo>
                  <a:lnTo>
                    <a:pt x="17" y="18"/>
                  </a:lnTo>
                  <a:lnTo>
                    <a:pt x="21" y="240"/>
                  </a:lnTo>
                  <a:lnTo>
                    <a:pt x="4" y="240"/>
                  </a:lnTo>
                  <a:lnTo>
                    <a:pt x="0" y="9"/>
                  </a:lnTo>
                  <a:lnTo>
                    <a:pt x="8" y="0"/>
                  </a:lnTo>
                  <a:lnTo>
                    <a:pt x="34" y="0"/>
                  </a:lnTo>
                  <a:lnTo>
                    <a:pt x="34"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13" name="Freeform 123"/>
            <p:cNvSpPr>
              <a:spLocks noChangeAspect="1"/>
            </p:cNvSpPr>
            <p:nvPr/>
          </p:nvSpPr>
          <p:spPr bwMode="auto">
            <a:xfrm>
              <a:off x="1665" y="2127"/>
              <a:ext cx="39" cy="214"/>
            </a:xfrm>
            <a:custGeom>
              <a:avLst/>
              <a:gdLst>
                <a:gd name="T0" fmla="*/ 35 w 39"/>
                <a:gd name="T1" fmla="*/ 0 h 214"/>
                <a:gd name="T2" fmla="*/ 39 w 39"/>
                <a:gd name="T3" fmla="*/ 205 h 214"/>
                <a:gd name="T4" fmla="*/ 31 w 39"/>
                <a:gd name="T5" fmla="*/ 214 h 214"/>
                <a:gd name="T6" fmla="*/ 0 w 39"/>
                <a:gd name="T7" fmla="*/ 214 h 214"/>
                <a:gd name="T8" fmla="*/ 0 w 39"/>
                <a:gd name="T9" fmla="*/ 196 h 214"/>
                <a:gd name="T10" fmla="*/ 22 w 39"/>
                <a:gd name="T11" fmla="*/ 196 h 214"/>
                <a:gd name="T12" fmla="*/ 18 w 39"/>
                <a:gd name="T13" fmla="*/ 0 h 214"/>
                <a:gd name="T14" fmla="*/ 35 w 39"/>
                <a:gd name="T15" fmla="*/ 0 h 214"/>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214"/>
                <a:gd name="T26" fmla="*/ 39 w 39"/>
                <a:gd name="T27" fmla="*/ 214 h 2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214">
                  <a:moveTo>
                    <a:pt x="35" y="0"/>
                  </a:moveTo>
                  <a:lnTo>
                    <a:pt x="39" y="205"/>
                  </a:lnTo>
                  <a:lnTo>
                    <a:pt x="31" y="214"/>
                  </a:lnTo>
                  <a:lnTo>
                    <a:pt x="0" y="214"/>
                  </a:lnTo>
                  <a:lnTo>
                    <a:pt x="0" y="196"/>
                  </a:lnTo>
                  <a:lnTo>
                    <a:pt x="22" y="196"/>
                  </a:lnTo>
                  <a:lnTo>
                    <a:pt x="18" y="0"/>
                  </a:lnTo>
                  <a:lnTo>
                    <a:pt x="35"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14" name="Freeform 124"/>
            <p:cNvSpPr>
              <a:spLocks noChangeAspect="1"/>
            </p:cNvSpPr>
            <p:nvPr/>
          </p:nvSpPr>
          <p:spPr bwMode="auto">
            <a:xfrm>
              <a:off x="1618" y="2225"/>
              <a:ext cx="35" cy="182"/>
            </a:xfrm>
            <a:custGeom>
              <a:avLst/>
              <a:gdLst>
                <a:gd name="T0" fmla="*/ 35 w 35"/>
                <a:gd name="T1" fmla="*/ 18 h 182"/>
                <a:gd name="T2" fmla="*/ 17 w 35"/>
                <a:gd name="T3" fmla="*/ 18 h 182"/>
                <a:gd name="T4" fmla="*/ 22 w 35"/>
                <a:gd name="T5" fmla="*/ 182 h 182"/>
                <a:gd name="T6" fmla="*/ 4 w 35"/>
                <a:gd name="T7" fmla="*/ 182 h 182"/>
                <a:gd name="T8" fmla="*/ 0 w 35"/>
                <a:gd name="T9" fmla="*/ 9 h 182"/>
                <a:gd name="T10" fmla="*/ 9 w 35"/>
                <a:gd name="T11" fmla="*/ 0 h 182"/>
                <a:gd name="T12" fmla="*/ 35 w 35"/>
                <a:gd name="T13" fmla="*/ 0 h 182"/>
                <a:gd name="T14" fmla="*/ 35 w 35"/>
                <a:gd name="T15" fmla="*/ 18 h 182"/>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82"/>
                <a:gd name="T26" fmla="*/ 35 w 35"/>
                <a:gd name="T27" fmla="*/ 182 h 1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82">
                  <a:moveTo>
                    <a:pt x="35" y="18"/>
                  </a:moveTo>
                  <a:lnTo>
                    <a:pt x="17" y="18"/>
                  </a:lnTo>
                  <a:lnTo>
                    <a:pt x="22" y="182"/>
                  </a:lnTo>
                  <a:lnTo>
                    <a:pt x="4" y="182"/>
                  </a:lnTo>
                  <a:lnTo>
                    <a:pt x="0" y="9"/>
                  </a:lnTo>
                  <a:lnTo>
                    <a:pt x="9" y="0"/>
                  </a:lnTo>
                  <a:lnTo>
                    <a:pt x="35" y="0"/>
                  </a:lnTo>
                  <a:lnTo>
                    <a:pt x="35"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15" name="Freeform 125"/>
            <p:cNvSpPr>
              <a:spLocks noChangeAspect="1"/>
            </p:cNvSpPr>
            <p:nvPr/>
          </p:nvSpPr>
          <p:spPr bwMode="auto">
            <a:xfrm>
              <a:off x="1760" y="1802"/>
              <a:ext cx="47" cy="67"/>
            </a:xfrm>
            <a:custGeom>
              <a:avLst/>
              <a:gdLst>
                <a:gd name="T0" fmla="*/ 0 w 47"/>
                <a:gd name="T1" fmla="*/ 0 h 67"/>
                <a:gd name="T2" fmla="*/ 43 w 47"/>
                <a:gd name="T3" fmla="*/ 0 h 67"/>
                <a:gd name="T4" fmla="*/ 47 w 47"/>
                <a:gd name="T5" fmla="*/ 5 h 67"/>
                <a:gd name="T6" fmla="*/ 47 w 47"/>
                <a:gd name="T7" fmla="*/ 67 h 67"/>
                <a:gd name="T8" fmla="*/ 34 w 47"/>
                <a:gd name="T9" fmla="*/ 67 h 67"/>
                <a:gd name="T10" fmla="*/ 34 w 47"/>
                <a:gd name="T11" fmla="*/ 14 h 67"/>
                <a:gd name="T12" fmla="*/ 0 w 47"/>
                <a:gd name="T13" fmla="*/ 14 h 67"/>
                <a:gd name="T14" fmla="*/ 0 w 4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67"/>
                <a:gd name="T26" fmla="*/ 47 w 4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67">
                  <a:moveTo>
                    <a:pt x="0" y="0"/>
                  </a:moveTo>
                  <a:lnTo>
                    <a:pt x="43" y="0"/>
                  </a:lnTo>
                  <a:lnTo>
                    <a:pt x="47" y="5"/>
                  </a:lnTo>
                  <a:lnTo>
                    <a:pt x="47" y="67"/>
                  </a:lnTo>
                  <a:lnTo>
                    <a:pt x="34" y="67"/>
                  </a:lnTo>
                  <a:lnTo>
                    <a:pt x="34"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16" name="Freeform 126"/>
            <p:cNvSpPr>
              <a:spLocks noChangeAspect="1"/>
            </p:cNvSpPr>
            <p:nvPr/>
          </p:nvSpPr>
          <p:spPr bwMode="auto">
            <a:xfrm>
              <a:off x="1726" y="1887"/>
              <a:ext cx="103" cy="169"/>
            </a:xfrm>
            <a:custGeom>
              <a:avLst/>
              <a:gdLst>
                <a:gd name="T0" fmla="*/ 64 w 103"/>
                <a:gd name="T1" fmla="*/ 0 h 169"/>
                <a:gd name="T2" fmla="*/ 99 w 103"/>
                <a:gd name="T3" fmla="*/ 0 h 169"/>
                <a:gd name="T4" fmla="*/ 103 w 103"/>
                <a:gd name="T5" fmla="*/ 4 h 169"/>
                <a:gd name="T6" fmla="*/ 103 w 103"/>
                <a:gd name="T7" fmla="*/ 26 h 169"/>
                <a:gd name="T8" fmla="*/ 99 w 103"/>
                <a:gd name="T9" fmla="*/ 31 h 169"/>
                <a:gd name="T10" fmla="*/ 47 w 103"/>
                <a:gd name="T11" fmla="*/ 26 h 169"/>
                <a:gd name="T12" fmla="*/ 17 w 103"/>
                <a:gd name="T13" fmla="*/ 26 h 169"/>
                <a:gd name="T14" fmla="*/ 17 w 103"/>
                <a:gd name="T15" fmla="*/ 124 h 169"/>
                <a:gd name="T16" fmla="*/ 13 w 103"/>
                <a:gd name="T17" fmla="*/ 155 h 169"/>
                <a:gd name="T18" fmla="*/ 34 w 103"/>
                <a:gd name="T19" fmla="*/ 155 h 169"/>
                <a:gd name="T20" fmla="*/ 34 w 103"/>
                <a:gd name="T21" fmla="*/ 169 h 169"/>
                <a:gd name="T22" fmla="*/ 8 w 103"/>
                <a:gd name="T23" fmla="*/ 169 h 169"/>
                <a:gd name="T24" fmla="*/ 0 w 103"/>
                <a:gd name="T25" fmla="*/ 160 h 169"/>
                <a:gd name="T26" fmla="*/ 4 w 103"/>
                <a:gd name="T27" fmla="*/ 124 h 169"/>
                <a:gd name="T28" fmla="*/ 4 w 103"/>
                <a:gd name="T29" fmla="*/ 22 h 169"/>
                <a:gd name="T30" fmla="*/ 13 w 103"/>
                <a:gd name="T31" fmla="*/ 13 h 169"/>
                <a:gd name="T32" fmla="*/ 47 w 103"/>
                <a:gd name="T33" fmla="*/ 13 h 169"/>
                <a:gd name="T34" fmla="*/ 90 w 103"/>
                <a:gd name="T35" fmla="*/ 18 h 169"/>
                <a:gd name="T36" fmla="*/ 90 w 103"/>
                <a:gd name="T37" fmla="*/ 13 h 169"/>
                <a:gd name="T38" fmla="*/ 64 w 103"/>
                <a:gd name="T39" fmla="*/ 13 h 169"/>
                <a:gd name="T40" fmla="*/ 64 w 103"/>
                <a:gd name="T41" fmla="*/ 0 h 1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
                <a:gd name="T64" fmla="*/ 0 h 169"/>
                <a:gd name="T65" fmla="*/ 103 w 103"/>
                <a:gd name="T66" fmla="*/ 169 h 1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 h="169">
                  <a:moveTo>
                    <a:pt x="64" y="0"/>
                  </a:moveTo>
                  <a:lnTo>
                    <a:pt x="99" y="0"/>
                  </a:lnTo>
                  <a:lnTo>
                    <a:pt x="103" y="4"/>
                  </a:lnTo>
                  <a:lnTo>
                    <a:pt x="103" y="26"/>
                  </a:lnTo>
                  <a:lnTo>
                    <a:pt x="99" y="31"/>
                  </a:lnTo>
                  <a:lnTo>
                    <a:pt x="47" y="26"/>
                  </a:lnTo>
                  <a:lnTo>
                    <a:pt x="17" y="26"/>
                  </a:lnTo>
                  <a:lnTo>
                    <a:pt x="17" y="124"/>
                  </a:lnTo>
                  <a:lnTo>
                    <a:pt x="13" y="155"/>
                  </a:lnTo>
                  <a:lnTo>
                    <a:pt x="34" y="155"/>
                  </a:lnTo>
                  <a:lnTo>
                    <a:pt x="34" y="169"/>
                  </a:lnTo>
                  <a:lnTo>
                    <a:pt x="8" y="169"/>
                  </a:lnTo>
                  <a:lnTo>
                    <a:pt x="0" y="160"/>
                  </a:lnTo>
                  <a:lnTo>
                    <a:pt x="4" y="124"/>
                  </a:lnTo>
                  <a:lnTo>
                    <a:pt x="4" y="22"/>
                  </a:lnTo>
                  <a:lnTo>
                    <a:pt x="13" y="13"/>
                  </a:lnTo>
                  <a:lnTo>
                    <a:pt x="47" y="13"/>
                  </a:lnTo>
                  <a:lnTo>
                    <a:pt x="90" y="18"/>
                  </a:lnTo>
                  <a:lnTo>
                    <a:pt x="90" y="13"/>
                  </a:lnTo>
                  <a:lnTo>
                    <a:pt x="64" y="13"/>
                  </a:lnTo>
                  <a:lnTo>
                    <a:pt x="64"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17" name="Freeform 127"/>
            <p:cNvSpPr>
              <a:spLocks noChangeAspect="1"/>
            </p:cNvSpPr>
            <p:nvPr/>
          </p:nvSpPr>
          <p:spPr bwMode="auto">
            <a:xfrm>
              <a:off x="1760" y="2038"/>
              <a:ext cx="34" cy="18"/>
            </a:xfrm>
            <a:custGeom>
              <a:avLst/>
              <a:gdLst>
                <a:gd name="T0" fmla="*/ 0 w 34"/>
                <a:gd name="T1" fmla="*/ 4 h 18"/>
                <a:gd name="T2" fmla="*/ 34 w 34"/>
                <a:gd name="T3" fmla="*/ 0 h 18"/>
                <a:gd name="T4" fmla="*/ 34 w 34"/>
                <a:gd name="T5" fmla="*/ 13 h 18"/>
                <a:gd name="T6" fmla="*/ 0 w 34"/>
                <a:gd name="T7" fmla="*/ 18 h 18"/>
                <a:gd name="T8" fmla="*/ 0 w 34"/>
                <a:gd name="T9" fmla="*/ 4 h 18"/>
                <a:gd name="T10" fmla="*/ 0 60000 65536"/>
                <a:gd name="T11" fmla="*/ 0 60000 65536"/>
                <a:gd name="T12" fmla="*/ 0 60000 65536"/>
                <a:gd name="T13" fmla="*/ 0 60000 65536"/>
                <a:gd name="T14" fmla="*/ 0 60000 65536"/>
                <a:gd name="T15" fmla="*/ 0 w 34"/>
                <a:gd name="T16" fmla="*/ 0 h 18"/>
                <a:gd name="T17" fmla="*/ 34 w 34"/>
                <a:gd name="T18" fmla="*/ 18 h 18"/>
              </a:gdLst>
              <a:ahLst/>
              <a:cxnLst>
                <a:cxn ang="T10">
                  <a:pos x="T0" y="T1"/>
                </a:cxn>
                <a:cxn ang="T11">
                  <a:pos x="T2" y="T3"/>
                </a:cxn>
                <a:cxn ang="T12">
                  <a:pos x="T4" y="T5"/>
                </a:cxn>
                <a:cxn ang="T13">
                  <a:pos x="T6" y="T7"/>
                </a:cxn>
                <a:cxn ang="T14">
                  <a:pos x="T8" y="T9"/>
                </a:cxn>
              </a:cxnLst>
              <a:rect l="T15" t="T16" r="T17" b="T18"/>
              <a:pathLst>
                <a:path w="34" h="18">
                  <a:moveTo>
                    <a:pt x="0" y="4"/>
                  </a:moveTo>
                  <a:lnTo>
                    <a:pt x="34" y="0"/>
                  </a:lnTo>
                  <a:lnTo>
                    <a:pt x="34" y="13"/>
                  </a:lnTo>
                  <a:lnTo>
                    <a:pt x="0" y="18"/>
                  </a:lnTo>
                  <a:lnTo>
                    <a:pt x="0" y="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18" name="Rectangle 128"/>
            <p:cNvSpPr>
              <a:spLocks noChangeAspect="1" noChangeArrowheads="1"/>
            </p:cNvSpPr>
            <p:nvPr/>
          </p:nvSpPr>
          <p:spPr bwMode="auto">
            <a:xfrm>
              <a:off x="1734" y="2051"/>
              <a:ext cx="43" cy="14"/>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8819" name="Freeform 129"/>
            <p:cNvSpPr>
              <a:spLocks noChangeAspect="1"/>
            </p:cNvSpPr>
            <p:nvPr/>
          </p:nvSpPr>
          <p:spPr bwMode="auto">
            <a:xfrm>
              <a:off x="1726" y="2056"/>
              <a:ext cx="73" cy="120"/>
            </a:xfrm>
            <a:custGeom>
              <a:avLst/>
              <a:gdLst>
                <a:gd name="T0" fmla="*/ 56 w 73"/>
                <a:gd name="T1" fmla="*/ 0 h 120"/>
                <a:gd name="T2" fmla="*/ 56 w 73"/>
                <a:gd name="T3" fmla="*/ 18 h 120"/>
                <a:gd name="T4" fmla="*/ 51 w 73"/>
                <a:gd name="T5" fmla="*/ 22 h 120"/>
                <a:gd name="T6" fmla="*/ 13 w 73"/>
                <a:gd name="T7" fmla="*/ 22 h 120"/>
                <a:gd name="T8" fmla="*/ 17 w 73"/>
                <a:gd name="T9" fmla="*/ 107 h 120"/>
                <a:gd name="T10" fmla="*/ 73 w 73"/>
                <a:gd name="T11" fmla="*/ 107 h 120"/>
                <a:gd name="T12" fmla="*/ 73 w 73"/>
                <a:gd name="T13" fmla="*/ 120 h 120"/>
                <a:gd name="T14" fmla="*/ 13 w 73"/>
                <a:gd name="T15" fmla="*/ 120 h 120"/>
                <a:gd name="T16" fmla="*/ 4 w 73"/>
                <a:gd name="T17" fmla="*/ 111 h 120"/>
                <a:gd name="T18" fmla="*/ 0 w 73"/>
                <a:gd name="T19" fmla="*/ 18 h 120"/>
                <a:gd name="T20" fmla="*/ 8 w 73"/>
                <a:gd name="T21" fmla="*/ 9 h 120"/>
                <a:gd name="T22" fmla="*/ 43 w 73"/>
                <a:gd name="T23" fmla="*/ 9 h 120"/>
                <a:gd name="T24" fmla="*/ 43 w 73"/>
                <a:gd name="T25" fmla="*/ 0 h 120"/>
                <a:gd name="T26" fmla="*/ 56 w 73"/>
                <a:gd name="T27" fmla="*/ 0 h 1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120"/>
                <a:gd name="T44" fmla="*/ 73 w 73"/>
                <a:gd name="T45" fmla="*/ 120 h 1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120">
                  <a:moveTo>
                    <a:pt x="56" y="0"/>
                  </a:moveTo>
                  <a:lnTo>
                    <a:pt x="56" y="18"/>
                  </a:lnTo>
                  <a:lnTo>
                    <a:pt x="51" y="22"/>
                  </a:lnTo>
                  <a:lnTo>
                    <a:pt x="13" y="22"/>
                  </a:lnTo>
                  <a:lnTo>
                    <a:pt x="17" y="107"/>
                  </a:lnTo>
                  <a:lnTo>
                    <a:pt x="73" y="107"/>
                  </a:lnTo>
                  <a:lnTo>
                    <a:pt x="73" y="120"/>
                  </a:lnTo>
                  <a:lnTo>
                    <a:pt x="13" y="120"/>
                  </a:lnTo>
                  <a:lnTo>
                    <a:pt x="4" y="111"/>
                  </a:lnTo>
                  <a:lnTo>
                    <a:pt x="0" y="18"/>
                  </a:lnTo>
                  <a:lnTo>
                    <a:pt x="8" y="9"/>
                  </a:lnTo>
                  <a:lnTo>
                    <a:pt x="43" y="9"/>
                  </a:lnTo>
                  <a:lnTo>
                    <a:pt x="43" y="0"/>
                  </a:lnTo>
                  <a:lnTo>
                    <a:pt x="56"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20" name="Freeform 130"/>
            <p:cNvSpPr>
              <a:spLocks noChangeAspect="1"/>
            </p:cNvSpPr>
            <p:nvPr/>
          </p:nvSpPr>
          <p:spPr bwMode="auto">
            <a:xfrm>
              <a:off x="1773" y="2185"/>
              <a:ext cx="39" cy="107"/>
            </a:xfrm>
            <a:custGeom>
              <a:avLst/>
              <a:gdLst>
                <a:gd name="T0" fmla="*/ 0 w 39"/>
                <a:gd name="T1" fmla="*/ 0 h 107"/>
                <a:gd name="T2" fmla="*/ 17 w 39"/>
                <a:gd name="T3" fmla="*/ 0 h 107"/>
                <a:gd name="T4" fmla="*/ 21 w 39"/>
                <a:gd name="T5" fmla="*/ 4 h 107"/>
                <a:gd name="T6" fmla="*/ 26 w 39"/>
                <a:gd name="T7" fmla="*/ 93 h 107"/>
                <a:gd name="T8" fmla="*/ 39 w 39"/>
                <a:gd name="T9" fmla="*/ 93 h 107"/>
                <a:gd name="T10" fmla="*/ 39 w 39"/>
                <a:gd name="T11" fmla="*/ 107 h 107"/>
                <a:gd name="T12" fmla="*/ 21 w 39"/>
                <a:gd name="T13" fmla="*/ 107 h 107"/>
                <a:gd name="T14" fmla="*/ 13 w 39"/>
                <a:gd name="T15" fmla="*/ 98 h 107"/>
                <a:gd name="T16" fmla="*/ 9 w 39"/>
                <a:gd name="T17" fmla="*/ 13 h 107"/>
                <a:gd name="T18" fmla="*/ 0 w 39"/>
                <a:gd name="T19" fmla="*/ 13 h 107"/>
                <a:gd name="T20" fmla="*/ 0 w 39"/>
                <a:gd name="T21" fmla="*/ 0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107"/>
                <a:gd name="T35" fmla="*/ 39 w 39"/>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107">
                  <a:moveTo>
                    <a:pt x="0" y="0"/>
                  </a:moveTo>
                  <a:lnTo>
                    <a:pt x="17" y="0"/>
                  </a:lnTo>
                  <a:lnTo>
                    <a:pt x="21" y="4"/>
                  </a:lnTo>
                  <a:lnTo>
                    <a:pt x="26" y="93"/>
                  </a:lnTo>
                  <a:lnTo>
                    <a:pt x="39" y="93"/>
                  </a:lnTo>
                  <a:lnTo>
                    <a:pt x="39" y="107"/>
                  </a:lnTo>
                  <a:lnTo>
                    <a:pt x="21" y="107"/>
                  </a:lnTo>
                  <a:lnTo>
                    <a:pt x="13" y="98"/>
                  </a:lnTo>
                  <a:lnTo>
                    <a:pt x="9"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21" name="Freeform 131"/>
            <p:cNvSpPr>
              <a:spLocks noChangeAspect="1"/>
            </p:cNvSpPr>
            <p:nvPr/>
          </p:nvSpPr>
          <p:spPr bwMode="auto">
            <a:xfrm>
              <a:off x="1820" y="1860"/>
              <a:ext cx="30" cy="138"/>
            </a:xfrm>
            <a:custGeom>
              <a:avLst/>
              <a:gdLst>
                <a:gd name="T0" fmla="*/ 26 w 30"/>
                <a:gd name="T1" fmla="*/ 0 h 138"/>
                <a:gd name="T2" fmla="*/ 30 w 30"/>
                <a:gd name="T3" fmla="*/ 134 h 138"/>
                <a:gd name="T4" fmla="*/ 26 w 30"/>
                <a:gd name="T5" fmla="*/ 138 h 138"/>
                <a:gd name="T6" fmla="*/ 0 w 30"/>
                <a:gd name="T7" fmla="*/ 138 h 138"/>
                <a:gd name="T8" fmla="*/ 0 w 30"/>
                <a:gd name="T9" fmla="*/ 125 h 138"/>
                <a:gd name="T10" fmla="*/ 17 w 30"/>
                <a:gd name="T11" fmla="*/ 125 h 138"/>
                <a:gd name="T12" fmla="*/ 13 w 30"/>
                <a:gd name="T13" fmla="*/ 0 h 138"/>
                <a:gd name="T14" fmla="*/ 26 w 30"/>
                <a:gd name="T15" fmla="*/ 0 h 138"/>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38"/>
                <a:gd name="T26" fmla="*/ 30 w 30"/>
                <a:gd name="T27" fmla="*/ 138 h 1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38">
                  <a:moveTo>
                    <a:pt x="26" y="0"/>
                  </a:moveTo>
                  <a:lnTo>
                    <a:pt x="30" y="134"/>
                  </a:lnTo>
                  <a:lnTo>
                    <a:pt x="26" y="138"/>
                  </a:lnTo>
                  <a:lnTo>
                    <a:pt x="0" y="138"/>
                  </a:lnTo>
                  <a:lnTo>
                    <a:pt x="0" y="125"/>
                  </a:lnTo>
                  <a:lnTo>
                    <a:pt x="17" y="125"/>
                  </a:lnTo>
                  <a:lnTo>
                    <a:pt x="13" y="0"/>
                  </a:lnTo>
                  <a:lnTo>
                    <a:pt x="26"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22" name="Freeform 132"/>
            <p:cNvSpPr>
              <a:spLocks noChangeAspect="1"/>
            </p:cNvSpPr>
            <p:nvPr/>
          </p:nvSpPr>
          <p:spPr bwMode="auto">
            <a:xfrm>
              <a:off x="1807" y="2002"/>
              <a:ext cx="65" cy="245"/>
            </a:xfrm>
            <a:custGeom>
              <a:avLst/>
              <a:gdLst>
                <a:gd name="T0" fmla="*/ 65 w 65"/>
                <a:gd name="T1" fmla="*/ 14 h 245"/>
                <a:gd name="T2" fmla="*/ 18 w 65"/>
                <a:gd name="T3" fmla="*/ 18 h 245"/>
                <a:gd name="T4" fmla="*/ 22 w 65"/>
                <a:gd name="T5" fmla="*/ 241 h 245"/>
                <a:gd name="T6" fmla="*/ 18 w 65"/>
                <a:gd name="T7" fmla="*/ 245 h 245"/>
                <a:gd name="T8" fmla="*/ 0 w 65"/>
                <a:gd name="T9" fmla="*/ 245 h 245"/>
                <a:gd name="T10" fmla="*/ 0 w 65"/>
                <a:gd name="T11" fmla="*/ 232 h 245"/>
                <a:gd name="T12" fmla="*/ 9 w 65"/>
                <a:gd name="T13" fmla="*/ 232 h 245"/>
                <a:gd name="T14" fmla="*/ 5 w 65"/>
                <a:gd name="T15" fmla="*/ 14 h 245"/>
                <a:gd name="T16" fmla="*/ 13 w 65"/>
                <a:gd name="T17" fmla="*/ 5 h 245"/>
                <a:gd name="T18" fmla="*/ 65 w 65"/>
                <a:gd name="T19" fmla="*/ 0 h 245"/>
                <a:gd name="T20" fmla="*/ 65 w 65"/>
                <a:gd name="T21" fmla="*/ 14 h 2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
                <a:gd name="T34" fmla="*/ 0 h 245"/>
                <a:gd name="T35" fmla="*/ 65 w 65"/>
                <a:gd name="T36" fmla="*/ 245 h 2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 h="245">
                  <a:moveTo>
                    <a:pt x="65" y="14"/>
                  </a:moveTo>
                  <a:lnTo>
                    <a:pt x="18" y="18"/>
                  </a:lnTo>
                  <a:lnTo>
                    <a:pt x="22" y="241"/>
                  </a:lnTo>
                  <a:lnTo>
                    <a:pt x="18" y="245"/>
                  </a:lnTo>
                  <a:lnTo>
                    <a:pt x="0" y="245"/>
                  </a:lnTo>
                  <a:lnTo>
                    <a:pt x="0" y="232"/>
                  </a:lnTo>
                  <a:lnTo>
                    <a:pt x="9" y="232"/>
                  </a:lnTo>
                  <a:lnTo>
                    <a:pt x="5" y="14"/>
                  </a:lnTo>
                  <a:lnTo>
                    <a:pt x="13" y="5"/>
                  </a:lnTo>
                  <a:lnTo>
                    <a:pt x="65" y="0"/>
                  </a:lnTo>
                  <a:lnTo>
                    <a:pt x="65"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23" name="Freeform 133"/>
            <p:cNvSpPr>
              <a:spLocks noChangeAspect="1"/>
            </p:cNvSpPr>
            <p:nvPr/>
          </p:nvSpPr>
          <p:spPr bwMode="auto">
            <a:xfrm>
              <a:off x="1842" y="1775"/>
              <a:ext cx="38" cy="121"/>
            </a:xfrm>
            <a:custGeom>
              <a:avLst/>
              <a:gdLst>
                <a:gd name="T0" fmla="*/ 34 w 38"/>
                <a:gd name="T1" fmla="*/ 0 h 121"/>
                <a:gd name="T2" fmla="*/ 38 w 38"/>
                <a:gd name="T3" fmla="*/ 116 h 121"/>
                <a:gd name="T4" fmla="*/ 34 w 38"/>
                <a:gd name="T5" fmla="*/ 121 h 121"/>
                <a:gd name="T6" fmla="*/ 0 w 38"/>
                <a:gd name="T7" fmla="*/ 121 h 121"/>
                <a:gd name="T8" fmla="*/ 0 w 38"/>
                <a:gd name="T9" fmla="*/ 107 h 121"/>
                <a:gd name="T10" fmla="*/ 26 w 38"/>
                <a:gd name="T11" fmla="*/ 107 h 121"/>
                <a:gd name="T12" fmla="*/ 21 w 38"/>
                <a:gd name="T13" fmla="*/ 0 h 121"/>
                <a:gd name="T14" fmla="*/ 34 w 38"/>
                <a:gd name="T15" fmla="*/ 0 h 121"/>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121"/>
                <a:gd name="T26" fmla="*/ 38 w 38"/>
                <a:gd name="T27" fmla="*/ 121 h 1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121">
                  <a:moveTo>
                    <a:pt x="34" y="0"/>
                  </a:moveTo>
                  <a:lnTo>
                    <a:pt x="38" y="116"/>
                  </a:lnTo>
                  <a:lnTo>
                    <a:pt x="34" y="121"/>
                  </a:lnTo>
                  <a:lnTo>
                    <a:pt x="0" y="121"/>
                  </a:lnTo>
                  <a:lnTo>
                    <a:pt x="0" y="107"/>
                  </a:lnTo>
                  <a:lnTo>
                    <a:pt x="26" y="107"/>
                  </a:lnTo>
                  <a:lnTo>
                    <a:pt x="21" y="0"/>
                  </a:lnTo>
                  <a:lnTo>
                    <a:pt x="34"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24" name="Freeform 134"/>
            <p:cNvSpPr>
              <a:spLocks noChangeAspect="1"/>
            </p:cNvSpPr>
            <p:nvPr/>
          </p:nvSpPr>
          <p:spPr bwMode="auto">
            <a:xfrm>
              <a:off x="1859" y="1949"/>
              <a:ext cx="43" cy="133"/>
            </a:xfrm>
            <a:custGeom>
              <a:avLst/>
              <a:gdLst>
                <a:gd name="T0" fmla="*/ 43 w 43"/>
                <a:gd name="T1" fmla="*/ 13 h 133"/>
                <a:gd name="T2" fmla="*/ 13 w 43"/>
                <a:gd name="T3" fmla="*/ 18 h 133"/>
                <a:gd name="T4" fmla="*/ 17 w 43"/>
                <a:gd name="T5" fmla="*/ 133 h 133"/>
                <a:gd name="T6" fmla="*/ 4 w 43"/>
                <a:gd name="T7" fmla="*/ 133 h 133"/>
                <a:gd name="T8" fmla="*/ 0 w 43"/>
                <a:gd name="T9" fmla="*/ 13 h 133"/>
                <a:gd name="T10" fmla="*/ 9 w 43"/>
                <a:gd name="T11" fmla="*/ 4 h 133"/>
                <a:gd name="T12" fmla="*/ 43 w 43"/>
                <a:gd name="T13" fmla="*/ 0 h 133"/>
                <a:gd name="T14" fmla="*/ 43 w 43"/>
                <a:gd name="T15" fmla="*/ 13 h 133"/>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3"/>
                <a:gd name="T26" fmla="*/ 43 w 43"/>
                <a:gd name="T27" fmla="*/ 133 h 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3">
                  <a:moveTo>
                    <a:pt x="43" y="13"/>
                  </a:moveTo>
                  <a:lnTo>
                    <a:pt x="13" y="18"/>
                  </a:lnTo>
                  <a:lnTo>
                    <a:pt x="17" y="133"/>
                  </a:lnTo>
                  <a:lnTo>
                    <a:pt x="4" y="133"/>
                  </a:lnTo>
                  <a:lnTo>
                    <a:pt x="0" y="13"/>
                  </a:lnTo>
                  <a:lnTo>
                    <a:pt x="9" y="4"/>
                  </a:lnTo>
                  <a:lnTo>
                    <a:pt x="43" y="0"/>
                  </a:lnTo>
                  <a:lnTo>
                    <a:pt x="43"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25" name="Freeform 135"/>
            <p:cNvSpPr>
              <a:spLocks noChangeAspect="1"/>
            </p:cNvSpPr>
            <p:nvPr/>
          </p:nvSpPr>
          <p:spPr bwMode="auto">
            <a:xfrm>
              <a:off x="1850" y="2065"/>
              <a:ext cx="56" cy="106"/>
            </a:xfrm>
            <a:custGeom>
              <a:avLst/>
              <a:gdLst>
                <a:gd name="T0" fmla="*/ 52 w 56"/>
                <a:gd name="T1" fmla="*/ 0 h 106"/>
                <a:gd name="T2" fmla="*/ 56 w 56"/>
                <a:gd name="T3" fmla="*/ 80 h 106"/>
                <a:gd name="T4" fmla="*/ 52 w 56"/>
                <a:gd name="T5" fmla="*/ 84 h 106"/>
                <a:gd name="T6" fmla="*/ 22 w 56"/>
                <a:gd name="T7" fmla="*/ 84 h 106"/>
                <a:gd name="T8" fmla="*/ 13 w 56"/>
                <a:gd name="T9" fmla="*/ 106 h 106"/>
                <a:gd name="T10" fmla="*/ 0 w 56"/>
                <a:gd name="T11" fmla="*/ 106 h 106"/>
                <a:gd name="T12" fmla="*/ 9 w 56"/>
                <a:gd name="T13" fmla="*/ 80 h 106"/>
                <a:gd name="T14" fmla="*/ 18 w 56"/>
                <a:gd name="T15" fmla="*/ 71 h 106"/>
                <a:gd name="T16" fmla="*/ 43 w 56"/>
                <a:gd name="T17" fmla="*/ 71 h 106"/>
                <a:gd name="T18" fmla="*/ 39 w 56"/>
                <a:gd name="T19" fmla="*/ 0 h 106"/>
                <a:gd name="T20" fmla="*/ 52 w 56"/>
                <a:gd name="T21" fmla="*/ 0 h 1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
                <a:gd name="T34" fmla="*/ 0 h 106"/>
                <a:gd name="T35" fmla="*/ 56 w 56"/>
                <a:gd name="T36" fmla="*/ 106 h 10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 h="106">
                  <a:moveTo>
                    <a:pt x="52" y="0"/>
                  </a:moveTo>
                  <a:lnTo>
                    <a:pt x="56" y="80"/>
                  </a:lnTo>
                  <a:lnTo>
                    <a:pt x="52" y="84"/>
                  </a:lnTo>
                  <a:lnTo>
                    <a:pt x="22" y="84"/>
                  </a:lnTo>
                  <a:lnTo>
                    <a:pt x="13" y="106"/>
                  </a:lnTo>
                  <a:lnTo>
                    <a:pt x="0" y="106"/>
                  </a:lnTo>
                  <a:lnTo>
                    <a:pt x="9" y="80"/>
                  </a:lnTo>
                  <a:lnTo>
                    <a:pt x="18" y="71"/>
                  </a:lnTo>
                  <a:lnTo>
                    <a:pt x="43" y="71"/>
                  </a:lnTo>
                  <a:lnTo>
                    <a:pt x="39" y="0"/>
                  </a:lnTo>
                  <a:lnTo>
                    <a:pt x="52"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26" name="Freeform 136"/>
            <p:cNvSpPr>
              <a:spLocks noChangeAspect="1"/>
            </p:cNvSpPr>
            <p:nvPr/>
          </p:nvSpPr>
          <p:spPr bwMode="auto">
            <a:xfrm>
              <a:off x="1868" y="2167"/>
              <a:ext cx="73" cy="160"/>
            </a:xfrm>
            <a:custGeom>
              <a:avLst/>
              <a:gdLst>
                <a:gd name="T0" fmla="*/ 0 w 73"/>
                <a:gd name="T1" fmla="*/ 0 h 160"/>
                <a:gd name="T2" fmla="*/ 34 w 73"/>
                <a:gd name="T3" fmla="*/ 0 h 160"/>
                <a:gd name="T4" fmla="*/ 38 w 73"/>
                <a:gd name="T5" fmla="*/ 4 h 160"/>
                <a:gd name="T6" fmla="*/ 43 w 73"/>
                <a:gd name="T7" fmla="*/ 147 h 160"/>
                <a:gd name="T8" fmla="*/ 73 w 73"/>
                <a:gd name="T9" fmla="*/ 147 h 160"/>
                <a:gd name="T10" fmla="*/ 73 w 73"/>
                <a:gd name="T11" fmla="*/ 160 h 160"/>
                <a:gd name="T12" fmla="*/ 38 w 73"/>
                <a:gd name="T13" fmla="*/ 160 h 160"/>
                <a:gd name="T14" fmla="*/ 30 w 73"/>
                <a:gd name="T15" fmla="*/ 151 h 160"/>
                <a:gd name="T16" fmla="*/ 25 w 73"/>
                <a:gd name="T17" fmla="*/ 13 h 160"/>
                <a:gd name="T18" fmla="*/ 0 w 73"/>
                <a:gd name="T19" fmla="*/ 13 h 160"/>
                <a:gd name="T20" fmla="*/ 0 w 73"/>
                <a:gd name="T21" fmla="*/ 0 h 1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3"/>
                <a:gd name="T34" fmla="*/ 0 h 160"/>
                <a:gd name="T35" fmla="*/ 73 w 73"/>
                <a:gd name="T36" fmla="*/ 160 h 1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3" h="160">
                  <a:moveTo>
                    <a:pt x="0" y="0"/>
                  </a:moveTo>
                  <a:lnTo>
                    <a:pt x="34" y="0"/>
                  </a:lnTo>
                  <a:lnTo>
                    <a:pt x="38" y="4"/>
                  </a:lnTo>
                  <a:lnTo>
                    <a:pt x="43" y="147"/>
                  </a:lnTo>
                  <a:lnTo>
                    <a:pt x="73" y="147"/>
                  </a:lnTo>
                  <a:lnTo>
                    <a:pt x="73" y="160"/>
                  </a:lnTo>
                  <a:lnTo>
                    <a:pt x="38" y="160"/>
                  </a:lnTo>
                  <a:lnTo>
                    <a:pt x="30" y="151"/>
                  </a:lnTo>
                  <a:lnTo>
                    <a:pt x="25"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27" name="Freeform 137"/>
            <p:cNvSpPr>
              <a:spLocks noChangeAspect="1"/>
            </p:cNvSpPr>
            <p:nvPr/>
          </p:nvSpPr>
          <p:spPr bwMode="auto">
            <a:xfrm>
              <a:off x="1846" y="2198"/>
              <a:ext cx="30" cy="98"/>
            </a:xfrm>
            <a:custGeom>
              <a:avLst/>
              <a:gdLst>
                <a:gd name="T0" fmla="*/ 26 w 30"/>
                <a:gd name="T1" fmla="*/ 0 h 98"/>
                <a:gd name="T2" fmla="*/ 30 w 30"/>
                <a:gd name="T3" fmla="*/ 94 h 98"/>
                <a:gd name="T4" fmla="*/ 26 w 30"/>
                <a:gd name="T5" fmla="*/ 98 h 98"/>
                <a:gd name="T6" fmla="*/ 0 w 30"/>
                <a:gd name="T7" fmla="*/ 98 h 98"/>
                <a:gd name="T8" fmla="*/ 0 w 30"/>
                <a:gd name="T9" fmla="*/ 85 h 98"/>
                <a:gd name="T10" fmla="*/ 17 w 30"/>
                <a:gd name="T11" fmla="*/ 85 h 98"/>
                <a:gd name="T12" fmla="*/ 13 w 30"/>
                <a:gd name="T13" fmla="*/ 0 h 98"/>
                <a:gd name="T14" fmla="*/ 26 w 30"/>
                <a:gd name="T15" fmla="*/ 0 h 98"/>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98"/>
                <a:gd name="T26" fmla="*/ 30 w 30"/>
                <a:gd name="T27" fmla="*/ 98 h 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98">
                  <a:moveTo>
                    <a:pt x="26" y="0"/>
                  </a:moveTo>
                  <a:lnTo>
                    <a:pt x="30" y="94"/>
                  </a:lnTo>
                  <a:lnTo>
                    <a:pt x="26" y="98"/>
                  </a:lnTo>
                  <a:lnTo>
                    <a:pt x="0" y="98"/>
                  </a:lnTo>
                  <a:lnTo>
                    <a:pt x="0" y="85"/>
                  </a:lnTo>
                  <a:lnTo>
                    <a:pt x="17" y="85"/>
                  </a:lnTo>
                  <a:lnTo>
                    <a:pt x="13" y="0"/>
                  </a:lnTo>
                  <a:lnTo>
                    <a:pt x="26"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28" name="Freeform 138"/>
            <p:cNvSpPr>
              <a:spLocks noChangeAspect="1"/>
            </p:cNvSpPr>
            <p:nvPr/>
          </p:nvSpPr>
          <p:spPr bwMode="auto">
            <a:xfrm>
              <a:off x="1898" y="1784"/>
              <a:ext cx="60" cy="245"/>
            </a:xfrm>
            <a:custGeom>
              <a:avLst/>
              <a:gdLst>
                <a:gd name="T0" fmla="*/ 60 w 60"/>
                <a:gd name="T1" fmla="*/ 14 h 245"/>
                <a:gd name="T2" fmla="*/ 21 w 60"/>
                <a:gd name="T3" fmla="*/ 18 h 245"/>
                <a:gd name="T4" fmla="*/ 30 w 60"/>
                <a:gd name="T5" fmla="*/ 241 h 245"/>
                <a:gd name="T6" fmla="*/ 25 w 60"/>
                <a:gd name="T7" fmla="*/ 245 h 245"/>
                <a:gd name="T8" fmla="*/ 0 w 60"/>
                <a:gd name="T9" fmla="*/ 245 h 245"/>
                <a:gd name="T10" fmla="*/ 0 w 60"/>
                <a:gd name="T11" fmla="*/ 232 h 245"/>
                <a:gd name="T12" fmla="*/ 17 w 60"/>
                <a:gd name="T13" fmla="*/ 232 h 245"/>
                <a:gd name="T14" fmla="*/ 8 w 60"/>
                <a:gd name="T15" fmla="*/ 14 h 245"/>
                <a:gd name="T16" fmla="*/ 17 w 60"/>
                <a:gd name="T17" fmla="*/ 5 h 245"/>
                <a:gd name="T18" fmla="*/ 60 w 60"/>
                <a:gd name="T19" fmla="*/ 0 h 245"/>
                <a:gd name="T20" fmla="*/ 60 w 60"/>
                <a:gd name="T21" fmla="*/ 14 h 2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245"/>
                <a:gd name="T35" fmla="*/ 60 w 60"/>
                <a:gd name="T36" fmla="*/ 245 h 2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245">
                  <a:moveTo>
                    <a:pt x="60" y="14"/>
                  </a:moveTo>
                  <a:lnTo>
                    <a:pt x="21" y="18"/>
                  </a:lnTo>
                  <a:lnTo>
                    <a:pt x="30" y="241"/>
                  </a:lnTo>
                  <a:lnTo>
                    <a:pt x="25" y="245"/>
                  </a:lnTo>
                  <a:lnTo>
                    <a:pt x="0" y="245"/>
                  </a:lnTo>
                  <a:lnTo>
                    <a:pt x="0" y="232"/>
                  </a:lnTo>
                  <a:lnTo>
                    <a:pt x="17" y="232"/>
                  </a:lnTo>
                  <a:lnTo>
                    <a:pt x="8" y="14"/>
                  </a:lnTo>
                  <a:lnTo>
                    <a:pt x="17" y="5"/>
                  </a:lnTo>
                  <a:lnTo>
                    <a:pt x="60" y="0"/>
                  </a:lnTo>
                  <a:lnTo>
                    <a:pt x="60"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29" name="Freeform 139"/>
            <p:cNvSpPr>
              <a:spLocks noChangeAspect="1"/>
            </p:cNvSpPr>
            <p:nvPr/>
          </p:nvSpPr>
          <p:spPr bwMode="auto">
            <a:xfrm>
              <a:off x="1945" y="1829"/>
              <a:ext cx="30" cy="89"/>
            </a:xfrm>
            <a:custGeom>
              <a:avLst/>
              <a:gdLst>
                <a:gd name="T0" fmla="*/ 0 w 30"/>
                <a:gd name="T1" fmla="*/ 0 h 89"/>
                <a:gd name="T2" fmla="*/ 26 w 30"/>
                <a:gd name="T3" fmla="*/ 0 h 89"/>
                <a:gd name="T4" fmla="*/ 30 w 30"/>
                <a:gd name="T5" fmla="*/ 4 h 89"/>
                <a:gd name="T6" fmla="*/ 30 w 30"/>
                <a:gd name="T7" fmla="*/ 89 h 89"/>
                <a:gd name="T8" fmla="*/ 17 w 30"/>
                <a:gd name="T9" fmla="*/ 89 h 89"/>
                <a:gd name="T10" fmla="*/ 17 w 30"/>
                <a:gd name="T11" fmla="*/ 13 h 89"/>
                <a:gd name="T12" fmla="*/ 0 w 30"/>
                <a:gd name="T13" fmla="*/ 13 h 89"/>
                <a:gd name="T14" fmla="*/ 0 w 30"/>
                <a:gd name="T15" fmla="*/ 0 h 89"/>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89"/>
                <a:gd name="T26" fmla="*/ 30 w 30"/>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89">
                  <a:moveTo>
                    <a:pt x="0" y="0"/>
                  </a:moveTo>
                  <a:lnTo>
                    <a:pt x="26" y="0"/>
                  </a:lnTo>
                  <a:lnTo>
                    <a:pt x="30" y="4"/>
                  </a:lnTo>
                  <a:lnTo>
                    <a:pt x="30" y="89"/>
                  </a:lnTo>
                  <a:lnTo>
                    <a:pt x="17" y="89"/>
                  </a:lnTo>
                  <a:lnTo>
                    <a:pt x="17"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30" name="Freeform 140"/>
            <p:cNvSpPr>
              <a:spLocks noChangeAspect="1"/>
            </p:cNvSpPr>
            <p:nvPr/>
          </p:nvSpPr>
          <p:spPr bwMode="auto">
            <a:xfrm>
              <a:off x="1941" y="1949"/>
              <a:ext cx="43" cy="85"/>
            </a:xfrm>
            <a:custGeom>
              <a:avLst/>
              <a:gdLst>
                <a:gd name="T0" fmla="*/ 43 w 43"/>
                <a:gd name="T1" fmla="*/ 13 h 85"/>
                <a:gd name="T2" fmla="*/ 13 w 43"/>
                <a:gd name="T3" fmla="*/ 13 h 85"/>
                <a:gd name="T4" fmla="*/ 13 w 43"/>
                <a:gd name="T5" fmla="*/ 85 h 85"/>
                <a:gd name="T6" fmla="*/ 0 w 43"/>
                <a:gd name="T7" fmla="*/ 85 h 85"/>
                <a:gd name="T8" fmla="*/ 0 w 43"/>
                <a:gd name="T9" fmla="*/ 9 h 85"/>
                <a:gd name="T10" fmla="*/ 8 w 43"/>
                <a:gd name="T11" fmla="*/ 0 h 85"/>
                <a:gd name="T12" fmla="*/ 43 w 43"/>
                <a:gd name="T13" fmla="*/ 0 h 85"/>
                <a:gd name="T14" fmla="*/ 43 w 43"/>
                <a:gd name="T15" fmla="*/ 13 h 85"/>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85"/>
                <a:gd name="T26" fmla="*/ 43 w 43"/>
                <a:gd name="T27" fmla="*/ 85 h 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85">
                  <a:moveTo>
                    <a:pt x="43" y="13"/>
                  </a:moveTo>
                  <a:lnTo>
                    <a:pt x="13" y="13"/>
                  </a:lnTo>
                  <a:lnTo>
                    <a:pt x="13" y="85"/>
                  </a:lnTo>
                  <a:lnTo>
                    <a:pt x="0" y="85"/>
                  </a:lnTo>
                  <a:lnTo>
                    <a:pt x="0" y="9"/>
                  </a:lnTo>
                  <a:lnTo>
                    <a:pt x="8" y="0"/>
                  </a:lnTo>
                  <a:lnTo>
                    <a:pt x="43" y="0"/>
                  </a:lnTo>
                  <a:lnTo>
                    <a:pt x="43"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31" name="Freeform 141"/>
            <p:cNvSpPr>
              <a:spLocks noChangeAspect="1"/>
            </p:cNvSpPr>
            <p:nvPr/>
          </p:nvSpPr>
          <p:spPr bwMode="auto">
            <a:xfrm>
              <a:off x="1936" y="2105"/>
              <a:ext cx="61" cy="107"/>
            </a:xfrm>
            <a:custGeom>
              <a:avLst/>
              <a:gdLst>
                <a:gd name="T0" fmla="*/ 61 w 61"/>
                <a:gd name="T1" fmla="*/ 13 h 107"/>
                <a:gd name="T2" fmla="*/ 13 w 61"/>
                <a:gd name="T3" fmla="*/ 13 h 107"/>
                <a:gd name="T4" fmla="*/ 13 w 61"/>
                <a:gd name="T5" fmla="*/ 93 h 107"/>
                <a:gd name="T6" fmla="*/ 39 w 61"/>
                <a:gd name="T7" fmla="*/ 93 h 107"/>
                <a:gd name="T8" fmla="*/ 39 w 61"/>
                <a:gd name="T9" fmla="*/ 107 h 107"/>
                <a:gd name="T10" fmla="*/ 9 w 61"/>
                <a:gd name="T11" fmla="*/ 107 h 107"/>
                <a:gd name="T12" fmla="*/ 0 w 61"/>
                <a:gd name="T13" fmla="*/ 98 h 107"/>
                <a:gd name="T14" fmla="*/ 0 w 61"/>
                <a:gd name="T15" fmla="*/ 9 h 107"/>
                <a:gd name="T16" fmla="*/ 9 w 61"/>
                <a:gd name="T17" fmla="*/ 0 h 107"/>
                <a:gd name="T18" fmla="*/ 61 w 61"/>
                <a:gd name="T19" fmla="*/ 0 h 107"/>
                <a:gd name="T20" fmla="*/ 61 w 61"/>
                <a:gd name="T21" fmla="*/ 13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1"/>
                <a:gd name="T34" fmla="*/ 0 h 107"/>
                <a:gd name="T35" fmla="*/ 61 w 61"/>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1" h="107">
                  <a:moveTo>
                    <a:pt x="61" y="13"/>
                  </a:moveTo>
                  <a:lnTo>
                    <a:pt x="13" y="13"/>
                  </a:lnTo>
                  <a:lnTo>
                    <a:pt x="13" y="93"/>
                  </a:lnTo>
                  <a:lnTo>
                    <a:pt x="39" y="93"/>
                  </a:lnTo>
                  <a:lnTo>
                    <a:pt x="39" y="107"/>
                  </a:lnTo>
                  <a:lnTo>
                    <a:pt x="9" y="107"/>
                  </a:lnTo>
                  <a:lnTo>
                    <a:pt x="0" y="98"/>
                  </a:lnTo>
                  <a:lnTo>
                    <a:pt x="0" y="9"/>
                  </a:lnTo>
                  <a:lnTo>
                    <a:pt x="9" y="0"/>
                  </a:lnTo>
                  <a:lnTo>
                    <a:pt x="61" y="0"/>
                  </a:lnTo>
                  <a:lnTo>
                    <a:pt x="61"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32" name="Freeform 142"/>
            <p:cNvSpPr>
              <a:spLocks noChangeAspect="1"/>
            </p:cNvSpPr>
            <p:nvPr/>
          </p:nvSpPr>
          <p:spPr bwMode="auto">
            <a:xfrm>
              <a:off x="1923" y="2220"/>
              <a:ext cx="26" cy="27"/>
            </a:xfrm>
            <a:custGeom>
              <a:avLst/>
              <a:gdLst>
                <a:gd name="T0" fmla="*/ 0 w 26"/>
                <a:gd name="T1" fmla="*/ 0 h 27"/>
                <a:gd name="T2" fmla="*/ 9 w 26"/>
                <a:gd name="T3" fmla="*/ 5 h 27"/>
                <a:gd name="T4" fmla="*/ 13 w 26"/>
                <a:gd name="T5" fmla="*/ 9 h 27"/>
                <a:gd name="T6" fmla="*/ 13 w 26"/>
                <a:gd name="T7" fmla="*/ 14 h 27"/>
                <a:gd name="T8" fmla="*/ 26 w 26"/>
                <a:gd name="T9" fmla="*/ 14 h 27"/>
                <a:gd name="T10" fmla="*/ 26 w 26"/>
                <a:gd name="T11" fmla="*/ 27 h 27"/>
                <a:gd name="T12" fmla="*/ 9 w 26"/>
                <a:gd name="T13" fmla="*/ 27 h 27"/>
                <a:gd name="T14" fmla="*/ 0 w 26"/>
                <a:gd name="T15" fmla="*/ 18 h 27"/>
                <a:gd name="T16" fmla="*/ 0 w 26"/>
                <a:gd name="T17" fmla="*/ 14 h 27"/>
                <a:gd name="T18" fmla="*/ 0 w 26"/>
                <a:gd name="T19" fmla="*/ 14 h 27"/>
                <a:gd name="T20" fmla="*/ 0 w 26"/>
                <a:gd name="T21" fmla="*/ 0 h 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27"/>
                <a:gd name="T35" fmla="*/ 26 w 26"/>
                <a:gd name="T36" fmla="*/ 27 h 2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27">
                  <a:moveTo>
                    <a:pt x="0" y="0"/>
                  </a:moveTo>
                  <a:lnTo>
                    <a:pt x="9" y="5"/>
                  </a:lnTo>
                  <a:lnTo>
                    <a:pt x="13" y="9"/>
                  </a:lnTo>
                  <a:lnTo>
                    <a:pt x="13" y="14"/>
                  </a:lnTo>
                  <a:lnTo>
                    <a:pt x="26" y="14"/>
                  </a:lnTo>
                  <a:lnTo>
                    <a:pt x="26" y="27"/>
                  </a:lnTo>
                  <a:lnTo>
                    <a:pt x="9" y="27"/>
                  </a:lnTo>
                  <a:lnTo>
                    <a:pt x="0" y="18"/>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33" name="Freeform 143"/>
            <p:cNvSpPr>
              <a:spLocks noChangeAspect="1"/>
            </p:cNvSpPr>
            <p:nvPr/>
          </p:nvSpPr>
          <p:spPr bwMode="auto">
            <a:xfrm>
              <a:off x="1923" y="2056"/>
              <a:ext cx="35" cy="13"/>
            </a:xfrm>
            <a:custGeom>
              <a:avLst/>
              <a:gdLst>
                <a:gd name="T0" fmla="*/ 0 w 35"/>
                <a:gd name="T1" fmla="*/ 0 h 13"/>
                <a:gd name="T2" fmla="*/ 26 w 35"/>
                <a:gd name="T3" fmla="*/ 0 h 13"/>
                <a:gd name="T4" fmla="*/ 31 w 35"/>
                <a:gd name="T5" fmla="*/ 4 h 13"/>
                <a:gd name="T6" fmla="*/ 35 w 35"/>
                <a:gd name="T7" fmla="*/ 13 h 13"/>
                <a:gd name="T8" fmla="*/ 22 w 35"/>
                <a:gd name="T9" fmla="*/ 13 h 13"/>
                <a:gd name="T10" fmla="*/ 22 w 35"/>
                <a:gd name="T11" fmla="*/ 13 h 13"/>
                <a:gd name="T12" fmla="*/ 0 w 35"/>
                <a:gd name="T13" fmla="*/ 13 h 13"/>
                <a:gd name="T14" fmla="*/ 0 w 35"/>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3"/>
                <a:gd name="T26" fmla="*/ 35 w 35"/>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3">
                  <a:moveTo>
                    <a:pt x="0" y="0"/>
                  </a:moveTo>
                  <a:lnTo>
                    <a:pt x="26" y="0"/>
                  </a:lnTo>
                  <a:lnTo>
                    <a:pt x="31" y="4"/>
                  </a:lnTo>
                  <a:lnTo>
                    <a:pt x="35" y="13"/>
                  </a:lnTo>
                  <a:lnTo>
                    <a:pt x="22"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34" name="Freeform 144"/>
            <p:cNvSpPr>
              <a:spLocks noChangeAspect="1"/>
            </p:cNvSpPr>
            <p:nvPr/>
          </p:nvSpPr>
          <p:spPr bwMode="auto">
            <a:xfrm>
              <a:off x="1915" y="2060"/>
              <a:ext cx="82" cy="31"/>
            </a:xfrm>
            <a:custGeom>
              <a:avLst/>
              <a:gdLst>
                <a:gd name="T0" fmla="*/ 43 w 82"/>
                <a:gd name="T1" fmla="*/ 9 h 31"/>
                <a:gd name="T2" fmla="*/ 39 w 82"/>
                <a:gd name="T3" fmla="*/ 14 h 31"/>
                <a:gd name="T4" fmla="*/ 13 w 82"/>
                <a:gd name="T5" fmla="*/ 14 h 31"/>
                <a:gd name="T6" fmla="*/ 17 w 82"/>
                <a:gd name="T7" fmla="*/ 18 h 31"/>
                <a:gd name="T8" fmla="*/ 82 w 82"/>
                <a:gd name="T9" fmla="*/ 18 h 31"/>
                <a:gd name="T10" fmla="*/ 82 w 82"/>
                <a:gd name="T11" fmla="*/ 31 h 31"/>
                <a:gd name="T12" fmla="*/ 13 w 82"/>
                <a:gd name="T13" fmla="*/ 31 h 31"/>
                <a:gd name="T14" fmla="*/ 4 w 82"/>
                <a:gd name="T15" fmla="*/ 22 h 31"/>
                <a:gd name="T16" fmla="*/ 0 w 82"/>
                <a:gd name="T17" fmla="*/ 9 h 31"/>
                <a:gd name="T18" fmla="*/ 8 w 82"/>
                <a:gd name="T19" fmla="*/ 0 h 31"/>
                <a:gd name="T20" fmla="*/ 39 w 82"/>
                <a:gd name="T21" fmla="*/ 0 h 31"/>
                <a:gd name="T22" fmla="*/ 43 w 82"/>
                <a:gd name="T23" fmla="*/ 9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2"/>
                <a:gd name="T37" fmla="*/ 0 h 31"/>
                <a:gd name="T38" fmla="*/ 82 w 82"/>
                <a:gd name="T39" fmla="*/ 31 h 3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2" h="31">
                  <a:moveTo>
                    <a:pt x="43" y="9"/>
                  </a:moveTo>
                  <a:lnTo>
                    <a:pt x="39" y="14"/>
                  </a:lnTo>
                  <a:lnTo>
                    <a:pt x="13" y="14"/>
                  </a:lnTo>
                  <a:lnTo>
                    <a:pt x="17" y="18"/>
                  </a:lnTo>
                  <a:lnTo>
                    <a:pt x="82" y="18"/>
                  </a:lnTo>
                  <a:lnTo>
                    <a:pt x="82" y="31"/>
                  </a:lnTo>
                  <a:lnTo>
                    <a:pt x="13" y="31"/>
                  </a:lnTo>
                  <a:lnTo>
                    <a:pt x="4" y="22"/>
                  </a:lnTo>
                  <a:lnTo>
                    <a:pt x="0" y="9"/>
                  </a:lnTo>
                  <a:lnTo>
                    <a:pt x="8" y="0"/>
                  </a:lnTo>
                  <a:lnTo>
                    <a:pt x="39" y="0"/>
                  </a:lnTo>
                  <a:lnTo>
                    <a:pt x="43" y="9"/>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35" name="Freeform 145"/>
            <p:cNvSpPr>
              <a:spLocks noChangeAspect="1"/>
            </p:cNvSpPr>
            <p:nvPr/>
          </p:nvSpPr>
          <p:spPr bwMode="auto">
            <a:xfrm>
              <a:off x="1992" y="1998"/>
              <a:ext cx="43" cy="165"/>
            </a:xfrm>
            <a:custGeom>
              <a:avLst/>
              <a:gdLst>
                <a:gd name="T0" fmla="*/ 0 w 43"/>
                <a:gd name="T1" fmla="*/ 0 h 165"/>
                <a:gd name="T2" fmla="*/ 35 w 43"/>
                <a:gd name="T3" fmla="*/ 0 h 165"/>
                <a:gd name="T4" fmla="*/ 39 w 43"/>
                <a:gd name="T5" fmla="*/ 4 h 165"/>
                <a:gd name="T6" fmla="*/ 43 w 43"/>
                <a:gd name="T7" fmla="*/ 160 h 165"/>
                <a:gd name="T8" fmla="*/ 39 w 43"/>
                <a:gd name="T9" fmla="*/ 165 h 165"/>
                <a:gd name="T10" fmla="*/ 13 w 43"/>
                <a:gd name="T11" fmla="*/ 165 h 165"/>
                <a:gd name="T12" fmla="*/ 13 w 43"/>
                <a:gd name="T13" fmla="*/ 151 h 165"/>
                <a:gd name="T14" fmla="*/ 30 w 43"/>
                <a:gd name="T15" fmla="*/ 151 h 165"/>
                <a:gd name="T16" fmla="*/ 26 w 43"/>
                <a:gd name="T17" fmla="*/ 13 h 165"/>
                <a:gd name="T18" fmla="*/ 0 w 43"/>
                <a:gd name="T19" fmla="*/ 13 h 165"/>
                <a:gd name="T20" fmla="*/ 0 w 43"/>
                <a:gd name="T21" fmla="*/ 0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
                <a:gd name="T34" fmla="*/ 0 h 165"/>
                <a:gd name="T35" fmla="*/ 43 w 43"/>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 h="165">
                  <a:moveTo>
                    <a:pt x="0" y="0"/>
                  </a:moveTo>
                  <a:lnTo>
                    <a:pt x="35" y="0"/>
                  </a:lnTo>
                  <a:lnTo>
                    <a:pt x="39" y="4"/>
                  </a:lnTo>
                  <a:lnTo>
                    <a:pt x="43" y="160"/>
                  </a:lnTo>
                  <a:lnTo>
                    <a:pt x="39" y="165"/>
                  </a:lnTo>
                  <a:lnTo>
                    <a:pt x="13" y="165"/>
                  </a:lnTo>
                  <a:lnTo>
                    <a:pt x="13" y="151"/>
                  </a:lnTo>
                  <a:lnTo>
                    <a:pt x="30" y="151"/>
                  </a:lnTo>
                  <a:lnTo>
                    <a:pt x="26"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36" name="Freeform 146"/>
            <p:cNvSpPr>
              <a:spLocks noChangeAspect="1"/>
            </p:cNvSpPr>
            <p:nvPr/>
          </p:nvSpPr>
          <p:spPr bwMode="auto">
            <a:xfrm>
              <a:off x="1949" y="1758"/>
              <a:ext cx="52" cy="62"/>
            </a:xfrm>
            <a:custGeom>
              <a:avLst/>
              <a:gdLst>
                <a:gd name="T0" fmla="*/ 0 w 52"/>
                <a:gd name="T1" fmla="*/ 0 h 62"/>
                <a:gd name="T2" fmla="*/ 43 w 52"/>
                <a:gd name="T3" fmla="*/ 0 h 62"/>
                <a:gd name="T4" fmla="*/ 48 w 52"/>
                <a:gd name="T5" fmla="*/ 4 h 62"/>
                <a:gd name="T6" fmla="*/ 52 w 52"/>
                <a:gd name="T7" fmla="*/ 62 h 62"/>
                <a:gd name="T8" fmla="*/ 39 w 52"/>
                <a:gd name="T9" fmla="*/ 62 h 62"/>
                <a:gd name="T10" fmla="*/ 35 w 52"/>
                <a:gd name="T11" fmla="*/ 13 h 62"/>
                <a:gd name="T12" fmla="*/ 0 w 52"/>
                <a:gd name="T13" fmla="*/ 13 h 62"/>
                <a:gd name="T14" fmla="*/ 0 w 52"/>
                <a:gd name="T15" fmla="*/ 0 h 62"/>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62"/>
                <a:gd name="T26" fmla="*/ 52 w 52"/>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62">
                  <a:moveTo>
                    <a:pt x="0" y="0"/>
                  </a:moveTo>
                  <a:lnTo>
                    <a:pt x="43" y="0"/>
                  </a:lnTo>
                  <a:lnTo>
                    <a:pt x="48" y="4"/>
                  </a:lnTo>
                  <a:lnTo>
                    <a:pt x="52" y="62"/>
                  </a:lnTo>
                  <a:lnTo>
                    <a:pt x="39" y="62"/>
                  </a:lnTo>
                  <a:lnTo>
                    <a:pt x="35"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37" name="Freeform 147"/>
            <p:cNvSpPr>
              <a:spLocks noChangeAspect="1"/>
            </p:cNvSpPr>
            <p:nvPr/>
          </p:nvSpPr>
          <p:spPr bwMode="auto">
            <a:xfrm>
              <a:off x="1997" y="1811"/>
              <a:ext cx="34" cy="169"/>
            </a:xfrm>
            <a:custGeom>
              <a:avLst/>
              <a:gdLst>
                <a:gd name="T0" fmla="*/ 34 w 34"/>
                <a:gd name="T1" fmla="*/ 13 h 169"/>
                <a:gd name="T2" fmla="*/ 12 w 34"/>
                <a:gd name="T3" fmla="*/ 13 h 169"/>
                <a:gd name="T4" fmla="*/ 17 w 34"/>
                <a:gd name="T5" fmla="*/ 169 h 169"/>
                <a:gd name="T6" fmla="*/ 4 w 34"/>
                <a:gd name="T7" fmla="*/ 169 h 169"/>
                <a:gd name="T8" fmla="*/ 0 w 34"/>
                <a:gd name="T9" fmla="*/ 9 h 169"/>
                <a:gd name="T10" fmla="*/ 8 w 34"/>
                <a:gd name="T11" fmla="*/ 0 h 169"/>
                <a:gd name="T12" fmla="*/ 34 w 34"/>
                <a:gd name="T13" fmla="*/ 0 h 169"/>
                <a:gd name="T14" fmla="*/ 34 w 34"/>
                <a:gd name="T15" fmla="*/ 13 h 169"/>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69"/>
                <a:gd name="T26" fmla="*/ 34 w 34"/>
                <a:gd name="T27" fmla="*/ 169 h 16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69">
                  <a:moveTo>
                    <a:pt x="34" y="13"/>
                  </a:moveTo>
                  <a:lnTo>
                    <a:pt x="12" y="13"/>
                  </a:lnTo>
                  <a:lnTo>
                    <a:pt x="17" y="169"/>
                  </a:lnTo>
                  <a:lnTo>
                    <a:pt x="4" y="169"/>
                  </a:lnTo>
                  <a:lnTo>
                    <a:pt x="0" y="9"/>
                  </a:lnTo>
                  <a:lnTo>
                    <a:pt x="8" y="0"/>
                  </a:lnTo>
                  <a:lnTo>
                    <a:pt x="34" y="0"/>
                  </a:lnTo>
                  <a:lnTo>
                    <a:pt x="34"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38" name="Freeform 148"/>
            <p:cNvSpPr>
              <a:spLocks noChangeAspect="1"/>
            </p:cNvSpPr>
            <p:nvPr/>
          </p:nvSpPr>
          <p:spPr bwMode="auto">
            <a:xfrm>
              <a:off x="1997" y="2180"/>
              <a:ext cx="30" cy="147"/>
            </a:xfrm>
            <a:custGeom>
              <a:avLst/>
              <a:gdLst>
                <a:gd name="T0" fmla="*/ 25 w 30"/>
                <a:gd name="T1" fmla="*/ 0 h 147"/>
                <a:gd name="T2" fmla="*/ 30 w 30"/>
                <a:gd name="T3" fmla="*/ 143 h 147"/>
                <a:gd name="T4" fmla="*/ 25 w 30"/>
                <a:gd name="T5" fmla="*/ 147 h 147"/>
                <a:gd name="T6" fmla="*/ 0 w 30"/>
                <a:gd name="T7" fmla="*/ 147 h 147"/>
                <a:gd name="T8" fmla="*/ 0 w 30"/>
                <a:gd name="T9" fmla="*/ 134 h 147"/>
                <a:gd name="T10" fmla="*/ 17 w 30"/>
                <a:gd name="T11" fmla="*/ 134 h 147"/>
                <a:gd name="T12" fmla="*/ 12 w 30"/>
                <a:gd name="T13" fmla="*/ 0 h 147"/>
                <a:gd name="T14" fmla="*/ 25 w 30"/>
                <a:gd name="T15" fmla="*/ 0 h 147"/>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47"/>
                <a:gd name="T26" fmla="*/ 30 w 30"/>
                <a:gd name="T27" fmla="*/ 147 h 1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47">
                  <a:moveTo>
                    <a:pt x="25" y="0"/>
                  </a:moveTo>
                  <a:lnTo>
                    <a:pt x="30" y="143"/>
                  </a:lnTo>
                  <a:lnTo>
                    <a:pt x="25" y="147"/>
                  </a:lnTo>
                  <a:lnTo>
                    <a:pt x="0" y="147"/>
                  </a:lnTo>
                  <a:lnTo>
                    <a:pt x="0" y="134"/>
                  </a:lnTo>
                  <a:lnTo>
                    <a:pt x="17" y="134"/>
                  </a:lnTo>
                  <a:lnTo>
                    <a:pt x="12" y="0"/>
                  </a:lnTo>
                  <a:lnTo>
                    <a:pt x="25"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39" name="Freeform 149"/>
            <p:cNvSpPr>
              <a:spLocks noChangeAspect="1"/>
            </p:cNvSpPr>
            <p:nvPr/>
          </p:nvSpPr>
          <p:spPr bwMode="auto">
            <a:xfrm>
              <a:off x="1949" y="2247"/>
              <a:ext cx="35" cy="129"/>
            </a:xfrm>
            <a:custGeom>
              <a:avLst/>
              <a:gdLst>
                <a:gd name="T0" fmla="*/ 35 w 35"/>
                <a:gd name="T1" fmla="*/ 13 h 129"/>
                <a:gd name="T2" fmla="*/ 13 w 35"/>
                <a:gd name="T3" fmla="*/ 13 h 129"/>
                <a:gd name="T4" fmla="*/ 17 w 35"/>
                <a:gd name="T5" fmla="*/ 129 h 129"/>
                <a:gd name="T6" fmla="*/ 5 w 35"/>
                <a:gd name="T7" fmla="*/ 129 h 129"/>
                <a:gd name="T8" fmla="*/ 0 w 35"/>
                <a:gd name="T9" fmla="*/ 9 h 129"/>
                <a:gd name="T10" fmla="*/ 9 w 35"/>
                <a:gd name="T11" fmla="*/ 0 h 129"/>
                <a:gd name="T12" fmla="*/ 35 w 35"/>
                <a:gd name="T13" fmla="*/ 0 h 129"/>
                <a:gd name="T14" fmla="*/ 35 w 35"/>
                <a:gd name="T15" fmla="*/ 13 h 129"/>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29"/>
                <a:gd name="T26" fmla="*/ 35 w 35"/>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29">
                  <a:moveTo>
                    <a:pt x="35" y="13"/>
                  </a:moveTo>
                  <a:lnTo>
                    <a:pt x="13" y="13"/>
                  </a:lnTo>
                  <a:lnTo>
                    <a:pt x="17" y="129"/>
                  </a:lnTo>
                  <a:lnTo>
                    <a:pt x="5" y="129"/>
                  </a:lnTo>
                  <a:lnTo>
                    <a:pt x="0" y="9"/>
                  </a:lnTo>
                  <a:lnTo>
                    <a:pt x="9" y="0"/>
                  </a:lnTo>
                  <a:lnTo>
                    <a:pt x="35" y="0"/>
                  </a:lnTo>
                  <a:lnTo>
                    <a:pt x="35"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40" name="Freeform 150"/>
            <p:cNvSpPr>
              <a:spLocks noChangeAspect="1"/>
            </p:cNvSpPr>
            <p:nvPr/>
          </p:nvSpPr>
          <p:spPr bwMode="auto">
            <a:xfrm>
              <a:off x="2289" y="1798"/>
              <a:ext cx="56" cy="71"/>
            </a:xfrm>
            <a:custGeom>
              <a:avLst/>
              <a:gdLst>
                <a:gd name="T0" fmla="*/ 56 w 56"/>
                <a:gd name="T1" fmla="*/ 13 h 71"/>
                <a:gd name="T2" fmla="*/ 17 w 56"/>
                <a:gd name="T3" fmla="*/ 13 h 71"/>
                <a:gd name="T4" fmla="*/ 13 w 56"/>
                <a:gd name="T5" fmla="*/ 71 h 71"/>
                <a:gd name="T6" fmla="*/ 0 w 56"/>
                <a:gd name="T7" fmla="*/ 71 h 71"/>
                <a:gd name="T8" fmla="*/ 4 w 56"/>
                <a:gd name="T9" fmla="*/ 9 h 71"/>
                <a:gd name="T10" fmla="*/ 13 w 56"/>
                <a:gd name="T11" fmla="*/ 0 h 71"/>
                <a:gd name="T12" fmla="*/ 56 w 56"/>
                <a:gd name="T13" fmla="*/ 0 h 71"/>
                <a:gd name="T14" fmla="*/ 56 w 56"/>
                <a:gd name="T15" fmla="*/ 13 h 71"/>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71"/>
                <a:gd name="T26" fmla="*/ 56 w 56"/>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71">
                  <a:moveTo>
                    <a:pt x="56" y="13"/>
                  </a:moveTo>
                  <a:lnTo>
                    <a:pt x="17" y="13"/>
                  </a:lnTo>
                  <a:lnTo>
                    <a:pt x="13" y="71"/>
                  </a:lnTo>
                  <a:lnTo>
                    <a:pt x="0" y="71"/>
                  </a:lnTo>
                  <a:lnTo>
                    <a:pt x="4" y="9"/>
                  </a:lnTo>
                  <a:lnTo>
                    <a:pt x="13" y="0"/>
                  </a:lnTo>
                  <a:lnTo>
                    <a:pt x="56" y="0"/>
                  </a:lnTo>
                  <a:lnTo>
                    <a:pt x="56"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41" name="Freeform 151"/>
            <p:cNvSpPr>
              <a:spLocks noChangeAspect="1"/>
            </p:cNvSpPr>
            <p:nvPr/>
          </p:nvSpPr>
          <p:spPr bwMode="auto">
            <a:xfrm>
              <a:off x="2272" y="1882"/>
              <a:ext cx="107" cy="169"/>
            </a:xfrm>
            <a:custGeom>
              <a:avLst/>
              <a:gdLst>
                <a:gd name="T0" fmla="*/ 43 w 107"/>
                <a:gd name="T1" fmla="*/ 14 h 169"/>
                <a:gd name="T2" fmla="*/ 13 w 107"/>
                <a:gd name="T3" fmla="*/ 14 h 169"/>
                <a:gd name="T4" fmla="*/ 13 w 107"/>
                <a:gd name="T5" fmla="*/ 27 h 169"/>
                <a:gd name="T6" fmla="*/ 60 w 107"/>
                <a:gd name="T7" fmla="*/ 23 h 169"/>
                <a:gd name="T8" fmla="*/ 94 w 107"/>
                <a:gd name="T9" fmla="*/ 23 h 169"/>
                <a:gd name="T10" fmla="*/ 99 w 107"/>
                <a:gd name="T11" fmla="*/ 27 h 169"/>
                <a:gd name="T12" fmla="*/ 99 w 107"/>
                <a:gd name="T13" fmla="*/ 129 h 169"/>
                <a:gd name="T14" fmla="*/ 107 w 107"/>
                <a:gd name="T15" fmla="*/ 165 h 169"/>
                <a:gd name="T16" fmla="*/ 103 w 107"/>
                <a:gd name="T17" fmla="*/ 169 h 169"/>
                <a:gd name="T18" fmla="*/ 73 w 107"/>
                <a:gd name="T19" fmla="*/ 169 h 169"/>
                <a:gd name="T20" fmla="*/ 73 w 107"/>
                <a:gd name="T21" fmla="*/ 156 h 169"/>
                <a:gd name="T22" fmla="*/ 94 w 107"/>
                <a:gd name="T23" fmla="*/ 156 h 169"/>
                <a:gd name="T24" fmla="*/ 86 w 107"/>
                <a:gd name="T25" fmla="*/ 129 h 169"/>
                <a:gd name="T26" fmla="*/ 86 w 107"/>
                <a:gd name="T27" fmla="*/ 36 h 169"/>
                <a:gd name="T28" fmla="*/ 60 w 107"/>
                <a:gd name="T29" fmla="*/ 36 h 169"/>
                <a:gd name="T30" fmla="*/ 8 w 107"/>
                <a:gd name="T31" fmla="*/ 40 h 169"/>
                <a:gd name="T32" fmla="*/ 0 w 107"/>
                <a:gd name="T33" fmla="*/ 31 h 169"/>
                <a:gd name="T34" fmla="*/ 0 w 107"/>
                <a:gd name="T35" fmla="*/ 9 h 169"/>
                <a:gd name="T36" fmla="*/ 8 w 107"/>
                <a:gd name="T37" fmla="*/ 0 h 169"/>
                <a:gd name="T38" fmla="*/ 43 w 107"/>
                <a:gd name="T39" fmla="*/ 0 h 169"/>
                <a:gd name="T40" fmla="*/ 43 w 107"/>
                <a:gd name="T41" fmla="*/ 14 h 1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7"/>
                <a:gd name="T64" fmla="*/ 0 h 169"/>
                <a:gd name="T65" fmla="*/ 107 w 107"/>
                <a:gd name="T66" fmla="*/ 169 h 1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7" h="169">
                  <a:moveTo>
                    <a:pt x="43" y="14"/>
                  </a:moveTo>
                  <a:lnTo>
                    <a:pt x="13" y="14"/>
                  </a:lnTo>
                  <a:lnTo>
                    <a:pt x="13" y="27"/>
                  </a:lnTo>
                  <a:lnTo>
                    <a:pt x="60" y="23"/>
                  </a:lnTo>
                  <a:lnTo>
                    <a:pt x="94" y="23"/>
                  </a:lnTo>
                  <a:lnTo>
                    <a:pt x="99" y="27"/>
                  </a:lnTo>
                  <a:lnTo>
                    <a:pt x="99" y="129"/>
                  </a:lnTo>
                  <a:lnTo>
                    <a:pt x="107" y="165"/>
                  </a:lnTo>
                  <a:lnTo>
                    <a:pt x="103" y="169"/>
                  </a:lnTo>
                  <a:lnTo>
                    <a:pt x="73" y="169"/>
                  </a:lnTo>
                  <a:lnTo>
                    <a:pt x="73" y="156"/>
                  </a:lnTo>
                  <a:lnTo>
                    <a:pt x="94" y="156"/>
                  </a:lnTo>
                  <a:lnTo>
                    <a:pt x="86" y="129"/>
                  </a:lnTo>
                  <a:lnTo>
                    <a:pt x="86" y="36"/>
                  </a:lnTo>
                  <a:lnTo>
                    <a:pt x="60" y="36"/>
                  </a:lnTo>
                  <a:lnTo>
                    <a:pt x="8" y="40"/>
                  </a:lnTo>
                  <a:lnTo>
                    <a:pt x="0" y="31"/>
                  </a:lnTo>
                  <a:lnTo>
                    <a:pt x="0" y="9"/>
                  </a:lnTo>
                  <a:lnTo>
                    <a:pt x="8" y="0"/>
                  </a:lnTo>
                  <a:lnTo>
                    <a:pt x="43" y="0"/>
                  </a:lnTo>
                  <a:lnTo>
                    <a:pt x="43"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42" name="Freeform 152"/>
            <p:cNvSpPr>
              <a:spLocks noChangeAspect="1"/>
            </p:cNvSpPr>
            <p:nvPr/>
          </p:nvSpPr>
          <p:spPr bwMode="auto">
            <a:xfrm>
              <a:off x="2311" y="2034"/>
              <a:ext cx="34" cy="17"/>
            </a:xfrm>
            <a:custGeom>
              <a:avLst/>
              <a:gdLst>
                <a:gd name="T0" fmla="*/ 34 w 34"/>
                <a:gd name="T1" fmla="*/ 17 h 17"/>
                <a:gd name="T2" fmla="*/ 0 w 34"/>
                <a:gd name="T3" fmla="*/ 13 h 17"/>
                <a:gd name="T4" fmla="*/ 0 w 34"/>
                <a:gd name="T5" fmla="*/ 0 h 17"/>
                <a:gd name="T6" fmla="*/ 34 w 34"/>
                <a:gd name="T7" fmla="*/ 4 h 17"/>
                <a:gd name="T8" fmla="*/ 34 w 34"/>
                <a:gd name="T9" fmla="*/ 17 h 17"/>
                <a:gd name="T10" fmla="*/ 0 60000 65536"/>
                <a:gd name="T11" fmla="*/ 0 60000 65536"/>
                <a:gd name="T12" fmla="*/ 0 60000 65536"/>
                <a:gd name="T13" fmla="*/ 0 60000 65536"/>
                <a:gd name="T14" fmla="*/ 0 60000 65536"/>
                <a:gd name="T15" fmla="*/ 0 w 34"/>
                <a:gd name="T16" fmla="*/ 0 h 17"/>
                <a:gd name="T17" fmla="*/ 34 w 34"/>
                <a:gd name="T18" fmla="*/ 17 h 17"/>
              </a:gdLst>
              <a:ahLst/>
              <a:cxnLst>
                <a:cxn ang="T10">
                  <a:pos x="T0" y="T1"/>
                </a:cxn>
                <a:cxn ang="T11">
                  <a:pos x="T2" y="T3"/>
                </a:cxn>
                <a:cxn ang="T12">
                  <a:pos x="T4" y="T5"/>
                </a:cxn>
                <a:cxn ang="T13">
                  <a:pos x="T6" y="T7"/>
                </a:cxn>
                <a:cxn ang="T14">
                  <a:pos x="T8" y="T9"/>
                </a:cxn>
              </a:cxnLst>
              <a:rect l="T15" t="T16" r="T17" b="T18"/>
              <a:pathLst>
                <a:path w="34" h="17">
                  <a:moveTo>
                    <a:pt x="34" y="17"/>
                  </a:moveTo>
                  <a:lnTo>
                    <a:pt x="0" y="13"/>
                  </a:lnTo>
                  <a:lnTo>
                    <a:pt x="0" y="0"/>
                  </a:lnTo>
                  <a:lnTo>
                    <a:pt x="34" y="4"/>
                  </a:lnTo>
                  <a:lnTo>
                    <a:pt x="34" y="17"/>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43" name="Rectangle 153"/>
            <p:cNvSpPr>
              <a:spLocks noChangeAspect="1" noChangeArrowheads="1"/>
            </p:cNvSpPr>
            <p:nvPr/>
          </p:nvSpPr>
          <p:spPr bwMode="auto">
            <a:xfrm>
              <a:off x="2328" y="2047"/>
              <a:ext cx="43" cy="13"/>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8844" name="Freeform 154"/>
            <p:cNvSpPr>
              <a:spLocks noChangeAspect="1"/>
            </p:cNvSpPr>
            <p:nvPr/>
          </p:nvSpPr>
          <p:spPr bwMode="auto">
            <a:xfrm>
              <a:off x="2306" y="2056"/>
              <a:ext cx="69" cy="115"/>
            </a:xfrm>
            <a:custGeom>
              <a:avLst/>
              <a:gdLst>
                <a:gd name="T0" fmla="*/ 26 w 69"/>
                <a:gd name="T1" fmla="*/ 0 h 115"/>
                <a:gd name="T2" fmla="*/ 26 w 69"/>
                <a:gd name="T3" fmla="*/ 13 h 115"/>
                <a:gd name="T4" fmla="*/ 65 w 69"/>
                <a:gd name="T5" fmla="*/ 13 h 115"/>
                <a:gd name="T6" fmla="*/ 69 w 69"/>
                <a:gd name="T7" fmla="*/ 18 h 115"/>
                <a:gd name="T8" fmla="*/ 69 w 69"/>
                <a:gd name="T9" fmla="*/ 111 h 115"/>
                <a:gd name="T10" fmla="*/ 65 w 69"/>
                <a:gd name="T11" fmla="*/ 115 h 115"/>
                <a:gd name="T12" fmla="*/ 0 w 69"/>
                <a:gd name="T13" fmla="*/ 115 h 115"/>
                <a:gd name="T14" fmla="*/ 0 w 69"/>
                <a:gd name="T15" fmla="*/ 102 h 115"/>
                <a:gd name="T16" fmla="*/ 56 w 69"/>
                <a:gd name="T17" fmla="*/ 102 h 115"/>
                <a:gd name="T18" fmla="*/ 56 w 69"/>
                <a:gd name="T19" fmla="*/ 26 h 115"/>
                <a:gd name="T20" fmla="*/ 22 w 69"/>
                <a:gd name="T21" fmla="*/ 26 h 115"/>
                <a:gd name="T22" fmla="*/ 13 w 69"/>
                <a:gd name="T23" fmla="*/ 18 h 115"/>
                <a:gd name="T24" fmla="*/ 13 w 69"/>
                <a:gd name="T25" fmla="*/ 0 h 115"/>
                <a:gd name="T26" fmla="*/ 26 w 69"/>
                <a:gd name="T27" fmla="*/ 0 h 1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5"/>
                <a:gd name="T44" fmla="*/ 69 w 69"/>
                <a:gd name="T45" fmla="*/ 115 h 1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5">
                  <a:moveTo>
                    <a:pt x="26" y="0"/>
                  </a:moveTo>
                  <a:lnTo>
                    <a:pt x="26" y="13"/>
                  </a:lnTo>
                  <a:lnTo>
                    <a:pt x="65" y="13"/>
                  </a:lnTo>
                  <a:lnTo>
                    <a:pt x="69" y="18"/>
                  </a:lnTo>
                  <a:lnTo>
                    <a:pt x="69" y="111"/>
                  </a:lnTo>
                  <a:lnTo>
                    <a:pt x="65" y="115"/>
                  </a:lnTo>
                  <a:lnTo>
                    <a:pt x="0" y="115"/>
                  </a:lnTo>
                  <a:lnTo>
                    <a:pt x="0" y="102"/>
                  </a:lnTo>
                  <a:lnTo>
                    <a:pt x="56" y="102"/>
                  </a:lnTo>
                  <a:lnTo>
                    <a:pt x="56" y="26"/>
                  </a:lnTo>
                  <a:lnTo>
                    <a:pt x="22" y="26"/>
                  </a:lnTo>
                  <a:lnTo>
                    <a:pt x="13" y="18"/>
                  </a:lnTo>
                  <a:lnTo>
                    <a:pt x="13" y="0"/>
                  </a:lnTo>
                  <a:lnTo>
                    <a:pt x="26"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45" name="Freeform 155"/>
            <p:cNvSpPr>
              <a:spLocks noChangeAspect="1"/>
            </p:cNvSpPr>
            <p:nvPr/>
          </p:nvSpPr>
          <p:spPr bwMode="auto">
            <a:xfrm>
              <a:off x="2293" y="2180"/>
              <a:ext cx="39" cy="107"/>
            </a:xfrm>
            <a:custGeom>
              <a:avLst/>
              <a:gdLst>
                <a:gd name="T0" fmla="*/ 39 w 39"/>
                <a:gd name="T1" fmla="*/ 14 h 107"/>
                <a:gd name="T2" fmla="*/ 26 w 39"/>
                <a:gd name="T3" fmla="*/ 14 h 107"/>
                <a:gd name="T4" fmla="*/ 22 w 39"/>
                <a:gd name="T5" fmla="*/ 103 h 107"/>
                <a:gd name="T6" fmla="*/ 18 w 39"/>
                <a:gd name="T7" fmla="*/ 107 h 107"/>
                <a:gd name="T8" fmla="*/ 0 w 39"/>
                <a:gd name="T9" fmla="*/ 107 h 107"/>
                <a:gd name="T10" fmla="*/ 0 w 39"/>
                <a:gd name="T11" fmla="*/ 94 h 107"/>
                <a:gd name="T12" fmla="*/ 9 w 39"/>
                <a:gd name="T13" fmla="*/ 94 h 107"/>
                <a:gd name="T14" fmla="*/ 13 w 39"/>
                <a:gd name="T15" fmla="*/ 9 h 107"/>
                <a:gd name="T16" fmla="*/ 22 w 39"/>
                <a:gd name="T17" fmla="*/ 0 h 107"/>
                <a:gd name="T18" fmla="*/ 39 w 39"/>
                <a:gd name="T19" fmla="*/ 0 h 107"/>
                <a:gd name="T20" fmla="*/ 39 w 39"/>
                <a:gd name="T21" fmla="*/ 14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107"/>
                <a:gd name="T35" fmla="*/ 39 w 39"/>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107">
                  <a:moveTo>
                    <a:pt x="39" y="14"/>
                  </a:moveTo>
                  <a:lnTo>
                    <a:pt x="26" y="14"/>
                  </a:lnTo>
                  <a:lnTo>
                    <a:pt x="22" y="103"/>
                  </a:lnTo>
                  <a:lnTo>
                    <a:pt x="18" y="107"/>
                  </a:lnTo>
                  <a:lnTo>
                    <a:pt x="0" y="107"/>
                  </a:lnTo>
                  <a:lnTo>
                    <a:pt x="0" y="94"/>
                  </a:lnTo>
                  <a:lnTo>
                    <a:pt x="9" y="94"/>
                  </a:lnTo>
                  <a:lnTo>
                    <a:pt x="13" y="9"/>
                  </a:lnTo>
                  <a:lnTo>
                    <a:pt x="22" y="0"/>
                  </a:lnTo>
                  <a:lnTo>
                    <a:pt x="39" y="0"/>
                  </a:lnTo>
                  <a:lnTo>
                    <a:pt x="39"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46" name="Freeform 156"/>
            <p:cNvSpPr>
              <a:spLocks noChangeAspect="1"/>
            </p:cNvSpPr>
            <p:nvPr/>
          </p:nvSpPr>
          <p:spPr bwMode="auto">
            <a:xfrm>
              <a:off x="2250" y="1860"/>
              <a:ext cx="35" cy="142"/>
            </a:xfrm>
            <a:custGeom>
              <a:avLst/>
              <a:gdLst>
                <a:gd name="T0" fmla="*/ 18 w 35"/>
                <a:gd name="T1" fmla="*/ 0 h 142"/>
                <a:gd name="T2" fmla="*/ 13 w 35"/>
                <a:gd name="T3" fmla="*/ 129 h 142"/>
                <a:gd name="T4" fmla="*/ 35 w 35"/>
                <a:gd name="T5" fmla="*/ 129 h 142"/>
                <a:gd name="T6" fmla="*/ 35 w 35"/>
                <a:gd name="T7" fmla="*/ 142 h 142"/>
                <a:gd name="T8" fmla="*/ 9 w 35"/>
                <a:gd name="T9" fmla="*/ 142 h 142"/>
                <a:gd name="T10" fmla="*/ 0 w 35"/>
                <a:gd name="T11" fmla="*/ 134 h 142"/>
                <a:gd name="T12" fmla="*/ 5 w 35"/>
                <a:gd name="T13" fmla="*/ 0 h 142"/>
                <a:gd name="T14" fmla="*/ 18 w 35"/>
                <a:gd name="T15" fmla="*/ 0 h 142"/>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42"/>
                <a:gd name="T26" fmla="*/ 35 w 35"/>
                <a:gd name="T27" fmla="*/ 142 h 1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42">
                  <a:moveTo>
                    <a:pt x="18" y="0"/>
                  </a:moveTo>
                  <a:lnTo>
                    <a:pt x="13" y="129"/>
                  </a:lnTo>
                  <a:lnTo>
                    <a:pt x="35" y="129"/>
                  </a:lnTo>
                  <a:lnTo>
                    <a:pt x="35" y="142"/>
                  </a:lnTo>
                  <a:lnTo>
                    <a:pt x="9" y="142"/>
                  </a:lnTo>
                  <a:lnTo>
                    <a:pt x="0" y="134"/>
                  </a:lnTo>
                  <a:lnTo>
                    <a:pt x="5" y="0"/>
                  </a:lnTo>
                  <a:lnTo>
                    <a:pt x="18"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47" name="Freeform 157"/>
            <p:cNvSpPr>
              <a:spLocks noChangeAspect="1"/>
            </p:cNvSpPr>
            <p:nvPr/>
          </p:nvSpPr>
          <p:spPr bwMode="auto">
            <a:xfrm>
              <a:off x="2229" y="2007"/>
              <a:ext cx="64" cy="245"/>
            </a:xfrm>
            <a:custGeom>
              <a:avLst/>
              <a:gdLst>
                <a:gd name="T0" fmla="*/ 0 w 64"/>
                <a:gd name="T1" fmla="*/ 0 h 245"/>
                <a:gd name="T2" fmla="*/ 56 w 64"/>
                <a:gd name="T3" fmla="*/ 4 h 245"/>
                <a:gd name="T4" fmla="*/ 60 w 64"/>
                <a:gd name="T5" fmla="*/ 9 h 245"/>
                <a:gd name="T6" fmla="*/ 51 w 64"/>
                <a:gd name="T7" fmla="*/ 231 h 245"/>
                <a:gd name="T8" fmla="*/ 64 w 64"/>
                <a:gd name="T9" fmla="*/ 231 h 245"/>
                <a:gd name="T10" fmla="*/ 64 w 64"/>
                <a:gd name="T11" fmla="*/ 245 h 245"/>
                <a:gd name="T12" fmla="*/ 47 w 64"/>
                <a:gd name="T13" fmla="*/ 245 h 245"/>
                <a:gd name="T14" fmla="*/ 39 w 64"/>
                <a:gd name="T15" fmla="*/ 236 h 245"/>
                <a:gd name="T16" fmla="*/ 47 w 64"/>
                <a:gd name="T17" fmla="*/ 18 h 245"/>
                <a:gd name="T18" fmla="*/ 0 w 64"/>
                <a:gd name="T19" fmla="*/ 13 h 245"/>
                <a:gd name="T20" fmla="*/ 0 w 64"/>
                <a:gd name="T21" fmla="*/ 0 h 2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245"/>
                <a:gd name="T35" fmla="*/ 64 w 64"/>
                <a:gd name="T36" fmla="*/ 245 h 2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245">
                  <a:moveTo>
                    <a:pt x="0" y="0"/>
                  </a:moveTo>
                  <a:lnTo>
                    <a:pt x="56" y="4"/>
                  </a:lnTo>
                  <a:lnTo>
                    <a:pt x="60" y="9"/>
                  </a:lnTo>
                  <a:lnTo>
                    <a:pt x="51" y="231"/>
                  </a:lnTo>
                  <a:lnTo>
                    <a:pt x="64" y="231"/>
                  </a:lnTo>
                  <a:lnTo>
                    <a:pt x="64" y="245"/>
                  </a:lnTo>
                  <a:lnTo>
                    <a:pt x="47" y="245"/>
                  </a:lnTo>
                  <a:lnTo>
                    <a:pt x="39" y="236"/>
                  </a:lnTo>
                  <a:lnTo>
                    <a:pt x="47" y="18"/>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48" name="Freeform 158"/>
            <p:cNvSpPr>
              <a:spLocks noChangeAspect="1"/>
            </p:cNvSpPr>
            <p:nvPr/>
          </p:nvSpPr>
          <p:spPr bwMode="auto">
            <a:xfrm>
              <a:off x="2216" y="1775"/>
              <a:ext cx="47" cy="125"/>
            </a:xfrm>
            <a:custGeom>
              <a:avLst/>
              <a:gdLst>
                <a:gd name="T0" fmla="*/ 17 w 47"/>
                <a:gd name="T1" fmla="*/ 0 h 125"/>
                <a:gd name="T2" fmla="*/ 13 w 47"/>
                <a:gd name="T3" fmla="*/ 112 h 125"/>
                <a:gd name="T4" fmla="*/ 47 w 47"/>
                <a:gd name="T5" fmla="*/ 112 h 125"/>
                <a:gd name="T6" fmla="*/ 47 w 47"/>
                <a:gd name="T7" fmla="*/ 125 h 125"/>
                <a:gd name="T8" fmla="*/ 9 w 47"/>
                <a:gd name="T9" fmla="*/ 125 h 125"/>
                <a:gd name="T10" fmla="*/ 0 w 47"/>
                <a:gd name="T11" fmla="*/ 116 h 125"/>
                <a:gd name="T12" fmla="*/ 4 w 47"/>
                <a:gd name="T13" fmla="*/ 0 h 125"/>
                <a:gd name="T14" fmla="*/ 17 w 47"/>
                <a:gd name="T15" fmla="*/ 0 h 125"/>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125"/>
                <a:gd name="T26" fmla="*/ 47 w 47"/>
                <a:gd name="T27" fmla="*/ 125 h 1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125">
                  <a:moveTo>
                    <a:pt x="17" y="0"/>
                  </a:moveTo>
                  <a:lnTo>
                    <a:pt x="13" y="112"/>
                  </a:lnTo>
                  <a:lnTo>
                    <a:pt x="47" y="112"/>
                  </a:lnTo>
                  <a:lnTo>
                    <a:pt x="47" y="125"/>
                  </a:lnTo>
                  <a:lnTo>
                    <a:pt x="9" y="125"/>
                  </a:lnTo>
                  <a:lnTo>
                    <a:pt x="0" y="116"/>
                  </a:lnTo>
                  <a:lnTo>
                    <a:pt x="4"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49" name="Freeform 159"/>
            <p:cNvSpPr>
              <a:spLocks noChangeAspect="1"/>
            </p:cNvSpPr>
            <p:nvPr/>
          </p:nvSpPr>
          <p:spPr bwMode="auto">
            <a:xfrm>
              <a:off x="2194" y="1953"/>
              <a:ext cx="43" cy="129"/>
            </a:xfrm>
            <a:custGeom>
              <a:avLst/>
              <a:gdLst>
                <a:gd name="T0" fmla="*/ 0 w 43"/>
                <a:gd name="T1" fmla="*/ 0 h 129"/>
                <a:gd name="T2" fmla="*/ 39 w 43"/>
                <a:gd name="T3" fmla="*/ 5 h 129"/>
                <a:gd name="T4" fmla="*/ 43 w 43"/>
                <a:gd name="T5" fmla="*/ 9 h 129"/>
                <a:gd name="T6" fmla="*/ 39 w 43"/>
                <a:gd name="T7" fmla="*/ 129 h 129"/>
                <a:gd name="T8" fmla="*/ 26 w 43"/>
                <a:gd name="T9" fmla="*/ 129 h 129"/>
                <a:gd name="T10" fmla="*/ 31 w 43"/>
                <a:gd name="T11" fmla="*/ 18 h 129"/>
                <a:gd name="T12" fmla="*/ 0 w 43"/>
                <a:gd name="T13" fmla="*/ 14 h 129"/>
                <a:gd name="T14" fmla="*/ 0 w 43"/>
                <a:gd name="T15" fmla="*/ 0 h 129"/>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29"/>
                <a:gd name="T26" fmla="*/ 43 w 43"/>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29">
                  <a:moveTo>
                    <a:pt x="0" y="0"/>
                  </a:moveTo>
                  <a:lnTo>
                    <a:pt x="39" y="5"/>
                  </a:lnTo>
                  <a:lnTo>
                    <a:pt x="43" y="9"/>
                  </a:lnTo>
                  <a:lnTo>
                    <a:pt x="39" y="129"/>
                  </a:lnTo>
                  <a:lnTo>
                    <a:pt x="26" y="129"/>
                  </a:lnTo>
                  <a:lnTo>
                    <a:pt x="31" y="18"/>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50" name="Freeform 160"/>
            <p:cNvSpPr>
              <a:spLocks noChangeAspect="1"/>
            </p:cNvSpPr>
            <p:nvPr/>
          </p:nvSpPr>
          <p:spPr bwMode="auto">
            <a:xfrm>
              <a:off x="2190" y="2065"/>
              <a:ext cx="56" cy="106"/>
            </a:xfrm>
            <a:custGeom>
              <a:avLst/>
              <a:gdLst>
                <a:gd name="T0" fmla="*/ 17 w 56"/>
                <a:gd name="T1" fmla="*/ 0 h 106"/>
                <a:gd name="T2" fmla="*/ 13 w 56"/>
                <a:gd name="T3" fmla="*/ 75 h 106"/>
                <a:gd name="T4" fmla="*/ 43 w 56"/>
                <a:gd name="T5" fmla="*/ 75 h 106"/>
                <a:gd name="T6" fmla="*/ 47 w 56"/>
                <a:gd name="T7" fmla="*/ 80 h 106"/>
                <a:gd name="T8" fmla="*/ 56 w 56"/>
                <a:gd name="T9" fmla="*/ 106 h 106"/>
                <a:gd name="T10" fmla="*/ 43 w 56"/>
                <a:gd name="T11" fmla="*/ 106 h 106"/>
                <a:gd name="T12" fmla="*/ 39 w 56"/>
                <a:gd name="T13" fmla="*/ 89 h 106"/>
                <a:gd name="T14" fmla="*/ 9 w 56"/>
                <a:gd name="T15" fmla="*/ 89 h 106"/>
                <a:gd name="T16" fmla="*/ 0 w 56"/>
                <a:gd name="T17" fmla="*/ 80 h 106"/>
                <a:gd name="T18" fmla="*/ 4 w 56"/>
                <a:gd name="T19" fmla="*/ 0 h 106"/>
                <a:gd name="T20" fmla="*/ 17 w 56"/>
                <a:gd name="T21" fmla="*/ 0 h 1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
                <a:gd name="T34" fmla="*/ 0 h 106"/>
                <a:gd name="T35" fmla="*/ 56 w 56"/>
                <a:gd name="T36" fmla="*/ 106 h 10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 h="106">
                  <a:moveTo>
                    <a:pt x="17" y="0"/>
                  </a:moveTo>
                  <a:lnTo>
                    <a:pt x="13" y="75"/>
                  </a:lnTo>
                  <a:lnTo>
                    <a:pt x="43" y="75"/>
                  </a:lnTo>
                  <a:lnTo>
                    <a:pt x="47" y="80"/>
                  </a:lnTo>
                  <a:lnTo>
                    <a:pt x="56" y="106"/>
                  </a:lnTo>
                  <a:lnTo>
                    <a:pt x="43" y="106"/>
                  </a:lnTo>
                  <a:lnTo>
                    <a:pt x="39" y="89"/>
                  </a:lnTo>
                  <a:lnTo>
                    <a:pt x="9" y="89"/>
                  </a:lnTo>
                  <a:lnTo>
                    <a:pt x="0" y="80"/>
                  </a:lnTo>
                  <a:lnTo>
                    <a:pt x="4"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51" name="Freeform 161"/>
            <p:cNvSpPr>
              <a:spLocks noChangeAspect="1"/>
            </p:cNvSpPr>
            <p:nvPr/>
          </p:nvSpPr>
          <p:spPr bwMode="auto">
            <a:xfrm>
              <a:off x="2156" y="2163"/>
              <a:ext cx="77" cy="160"/>
            </a:xfrm>
            <a:custGeom>
              <a:avLst/>
              <a:gdLst>
                <a:gd name="T0" fmla="*/ 77 w 77"/>
                <a:gd name="T1" fmla="*/ 13 h 160"/>
                <a:gd name="T2" fmla="*/ 47 w 77"/>
                <a:gd name="T3" fmla="*/ 13 h 160"/>
                <a:gd name="T4" fmla="*/ 43 w 77"/>
                <a:gd name="T5" fmla="*/ 155 h 160"/>
                <a:gd name="T6" fmla="*/ 38 w 77"/>
                <a:gd name="T7" fmla="*/ 160 h 160"/>
                <a:gd name="T8" fmla="*/ 0 w 77"/>
                <a:gd name="T9" fmla="*/ 160 h 160"/>
                <a:gd name="T10" fmla="*/ 0 w 77"/>
                <a:gd name="T11" fmla="*/ 146 h 160"/>
                <a:gd name="T12" fmla="*/ 30 w 77"/>
                <a:gd name="T13" fmla="*/ 146 h 160"/>
                <a:gd name="T14" fmla="*/ 34 w 77"/>
                <a:gd name="T15" fmla="*/ 8 h 160"/>
                <a:gd name="T16" fmla="*/ 43 w 77"/>
                <a:gd name="T17" fmla="*/ 0 h 160"/>
                <a:gd name="T18" fmla="*/ 77 w 77"/>
                <a:gd name="T19" fmla="*/ 0 h 160"/>
                <a:gd name="T20" fmla="*/ 77 w 77"/>
                <a:gd name="T21" fmla="*/ 13 h 1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7"/>
                <a:gd name="T34" fmla="*/ 0 h 160"/>
                <a:gd name="T35" fmla="*/ 77 w 77"/>
                <a:gd name="T36" fmla="*/ 160 h 1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7" h="160">
                  <a:moveTo>
                    <a:pt x="77" y="13"/>
                  </a:moveTo>
                  <a:lnTo>
                    <a:pt x="47" y="13"/>
                  </a:lnTo>
                  <a:lnTo>
                    <a:pt x="43" y="155"/>
                  </a:lnTo>
                  <a:lnTo>
                    <a:pt x="38" y="160"/>
                  </a:lnTo>
                  <a:lnTo>
                    <a:pt x="0" y="160"/>
                  </a:lnTo>
                  <a:lnTo>
                    <a:pt x="0" y="146"/>
                  </a:lnTo>
                  <a:lnTo>
                    <a:pt x="30" y="146"/>
                  </a:lnTo>
                  <a:lnTo>
                    <a:pt x="34" y="8"/>
                  </a:lnTo>
                  <a:lnTo>
                    <a:pt x="43" y="0"/>
                  </a:lnTo>
                  <a:lnTo>
                    <a:pt x="77" y="0"/>
                  </a:lnTo>
                  <a:lnTo>
                    <a:pt x="77"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52" name="Freeform 162"/>
            <p:cNvSpPr>
              <a:spLocks noChangeAspect="1"/>
            </p:cNvSpPr>
            <p:nvPr/>
          </p:nvSpPr>
          <p:spPr bwMode="auto">
            <a:xfrm>
              <a:off x="2220" y="2198"/>
              <a:ext cx="39" cy="103"/>
            </a:xfrm>
            <a:custGeom>
              <a:avLst/>
              <a:gdLst>
                <a:gd name="T0" fmla="*/ 17 w 39"/>
                <a:gd name="T1" fmla="*/ 0 h 103"/>
                <a:gd name="T2" fmla="*/ 13 w 39"/>
                <a:gd name="T3" fmla="*/ 89 h 103"/>
                <a:gd name="T4" fmla="*/ 39 w 39"/>
                <a:gd name="T5" fmla="*/ 89 h 103"/>
                <a:gd name="T6" fmla="*/ 39 w 39"/>
                <a:gd name="T7" fmla="*/ 103 h 103"/>
                <a:gd name="T8" fmla="*/ 9 w 39"/>
                <a:gd name="T9" fmla="*/ 103 h 103"/>
                <a:gd name="T10" fmla="*/ 0 w 39"/>
                <a:gd name="T11" fmla="*/ 94 h 103"/>
                <a:gd name="T12" fmla="*/ 5 w 39"/>
                <a:gd name="T13" fmla="*/ 0 h 103"/>
                <a:gd name="T14" fmla="*/ 17 w 39"/>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103"/>
                <a:gd name="T26" fmla="*/ 39 w 39"/>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103">
                  <a:moveTo>
                    <a:pt x="17" y="0"/>
                  </a:moveTo>
                  <a:lnTo>
                    <a:pt x="13" y="89"/>
                  </a:lnTo>
                  <a:lnTo>
                    <a:pt x="39" y="89"/>
                  </a:lnTo>
                  <a:lnTo>
                    <a:pt x="39" y="103"/>
                  </a:lnTo>
                  <a:lnTo>
                    <a:pt x="9" y="103"/>
                  </a:lnTo>
                  <a:lnTo>
                    <a:pt x="0" y="94"/>
                  </a:lnTo>
                  <a:lnTo>
                    <a:pt x="5"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53" name="Freeform 163"/>
            <p:cNvSpPr>
              <a:spLocks noChangeAspect="1"/>
            </p:cNvSpPr>
            <p:nvPr/>
          </p:nvSpPr>
          <p:spPr bwMode="auto">
            <a:xfrm>
              <a:off x="2138" y="1789"/>
              <a:ext cx="65" cy="245"/>
            </a:xfrm>
            <a:custGeom>
              <a:avLst/>
              <a:gdLst>
                <a:gd name="T0" fmla="*/ 0 w 65"/>
                <a:gd name="T1" fmla="*/ 0 h 245"/>
                <a:gd name="T2" fmla="*/ 48 w 65"/>
                <a:gd name="T3" fmla="*/ 4 h 245"/>
                <a:gd name="T4" fmla="*/ 52 w 65"/>
                <a:gd name="T5" fmla="*/ 9 h 245"/>
                <a:gd name="T6" fmla="*/ 44 w 65"/>
                <a:gd name="T7" fmla="*/ 231 h 245"/>
                <a:gd name="T8" fmla="*/ 65 w 65"/>
                <a:gd name="T9" fmla="*/ 231 h 245"/>
                <a:gd name="T10" fmla="*/ 65 w 65"/>
                <a:gd name="T11" fmla="*/ 245 h 245"/>
                <a:gd name="T12" fmla="*/ 39 w 65"/>
                <a:gd name="T13" fmla="*/ 245 h 245"/>
                <a:gd name="T14" fmla="*/ 31 w 65"/>
                <a:gd name="T15" fmla="*/ 236 h 245"/>
                <a:gd name="T16" fmla="*/ 39 w 65"/>
                <a:gd name="T17" fmla="*/ 18 h 245"/>
                <a:gd name="T18" fmla="*/ 0 w 65"/>
                <a:gd name="T19" fmla="*/ 13 h 245"/>
                <a:gd name="T20" fmla="*/ 0 w 65"/>
                <a:gd name="T21" fmla="*/ 0 h 2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
                <a:gd name="T34" fmla="*/ 0 h 245"/>
                <a:gd name="T35" fmla="*/ 65 w 65"/>
                <a:gd name="T36" fmla="*/ 245 h 2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 h="245">
                  <a:moveTo>
                    <a:pt x="0" y="0"/>
                  </a:moveTo>
                  <a:lnTo>
                    <a:pt x="48" y="4"/>
                  </a:lnTo>
                  <a:lnTo>
                    <a:pt x="52" y="9"/>
                  </a:lnTo>
                  <a:lnTo>
                    <a:pt x="44" y="231"/>
                  </a:lnTo>
                  <a:lnTo>
                    <a:pt x="65" y="231"/>
                  </a:lnTo>
                  <a:lnTo>
                    <a:pt x="65" y="245"/>
                  </a:lnTo>
                  <a:lnTo>
                    <a:pt x="39" y="245"/>
                  </a:lnTo>
                  <a:lnTo>
                    <a:pt x="31" y="236"/>
                  </a:lnTo>
                  <a:lnTo>
                    <a:pt x="39" y="18"/>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54" name="Freeform 164"/>
            <p:cNvSpPr>
              <a:spLocks noChangeAspect="1"/>
            </p:cNvSpPr>
            <p:nvPr/>
          </p:nvSpPr>
          <p:spPr bwMode="auto">
            <a:xfrm>
              <a:off x="2117" y="1824"/>
              <a:ext cx="39" cy="94"/>
            </a:xfrm>
            <a:custGeom>
              <a:avLst/>
              <a:gdLst>
                <a:gd name="T0" fmla="*/ 39 w 39"/>
                <a:gd name="T1" fmla="*/ 14 h 94"/>
                <a:gd name="T2" fmla="*/ 17 w 39"/>
                <a:gd name="T3" fmla="*/ 14 h 94"/>
                <a:gd name="T4" fmla="*/ 13 w 39"/>
                <a:gd name="T5" fmla="*/ 94 h 94"/>
                <a:gd name="T6" fmla="*/ 0 w 39"/>
                <a:gd name="T7" fmla="*/ 94 h 94"/>
                <a:gd name="T8" fmla="*/ 4 w 39"/>
                <a:gd name="T9" fmla="*/ 9 h 94"/>
                <a:gd name="T10" fmla="*/ 13 w 39"/>
                <a:gd name="T11" fmla="*/ 0 h 94"/>
                <a:gd name="T12" fmla="*/ 39 w 39"/>
                <a:gd name="T13" fmla="*/ 0 h 94"/>
                <a:gd name="T14" fmla="*/ 39 w 39"/>
                <a:gd name="T15" fmla="*/ 14 h 94"/>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94"/>
                <a:gd name="T26" fmla="*/ 39 w 39"/>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94">
                  <a:moveTo>
                    <a:pt x="39" y="14"/>
                  </a:moveTo>
                  <a:lnTo>
                    <a:pt x="17" y="14"/>
                  </a:lnTo>
                  <a:lnTo>
                    <a:pt x="13" y="94"/>
                  </a:lnTo>
                  <a:lnTo>
                    <a:pt x="0" y="94"/>
                  </a:lnTo>
                  <a:lnTo>
                    <a:pt x="4" y="9"/>
                  </a:lnTo>
                  <a:lnTo>
                    <a:pt x="13" y="0"/>
                  </a:lnTo>
                  <a:lnTo>
                    <a:pt x="39" y="0"/>
                  </a:lnTo>
                  <a:lnTo>
                    <a:pt x="39"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55" name="Freeform 165"/>
            <p:cNvSpPr>
              <a:spLocks noChangeAspect="1"/>
            </p:cNvSpPr>
            <p:nvPr/>
          </p:nvSpPr>
          <p:spPr bwMode="auto">
            <a:xfrm>
              <a:off x="2117" y="1953"/>
              <a:ext cx="39" cy="81"/>
            </a:xfrm>
            <a:custGeom>
              <a:avLst/>
              <a:gdLst>
                <a:gd name="T0" fmla="*/ 0 w 39"/>
                <a:gd name="T1" fmla="*/ 0 h 81"/>
                <a:gd name="T2" fmla="*/ 34 w 39"/>
                <a:gd name="T3" fmla="*/ 0 h 81"/>
                <a:gd name="T4" fmla="*/ 39 w 39"/>
                <a:gd name="T5" fmla="*/ 5 h 81"/>
                <a:gd name="T6" fmla="*/ 34 w 39"/>
                <a:gd name="T7" fmla="*/ 81 h 81"/>
                <a:gd name="T8" fmla="*/ 21 w 39"/>
                <a:gd name="T9" fmla="*/ 81 h 81"/>
                <a:gd name="T10" fmla="*/ 26 w 39"/>
                <a:gd name="T11" fmla="*/ 14 h 81"/>
                <a:gd name="T12" fmla="*/ 0 w 39"/>
                <a:gd name="T13" fmla="*/ 14 h 81"/>
                <a:gd name="T14" fmla="*/ 0 w 39"/>
                <a:gd name="T15" fmla="*/ 0 h 81"/>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81"/>
                <a:gd name="T26" fmla="*/ 39 w 39"/>
                <a:gd name="T27" fmla="*/ 81 h 8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81">
                  <a:moveTo>
                    <a:pt x="0" y="0"/>
                  </a:moveTo>
                  <a:lnTo>
                    <a:pt x="34" y="0"/>
                  </a:lnTo>
                  <a:lnTo>
                    <a:pt x="39" y="5"/>
                  </a:lnTo>
                  <a:lnTo>
                    <a:pt x="34" y="81"/>
                  </a:lnTo>
                  <a:lnTo>
                    <a:pt x="21" y="81"/>
                  </a:lnTo>
                  <a:lnTo>
                    <a:pt x="26"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56" name="Freeform 166"/>
            <p:cNvSpPr>
              <a:spLocks noChangeAspect="1"/>
            </p:cNvSpPr>
            <p:nvPr/>
          </p:nvSpPr>
          <p:spPr bwMode="auto">
            <a:xfrm>
              <a:off x="2100" y="2109"/>
              <a:ext cx="60" cy="98"/>
            </a:xfrm>
            <a:custGeom>
              <a:avLst/>
              <a:gdLst>
                <a:gd name="T0" fmla="*/ 0 w 60"/>
                <a:gd name="T1" fmla="*/ 0 h 98"/>
                <a:gd name="T2" fmla="*/ 56 w 60"/>
                <a:gd name="T3" fmla="*/ 0 h 98"/>
                <a:gd name="T4" fmla="*/ 60 w 60"/>
                <a:gd name="T5" fmla="*/ 5 h 98"/>
                <a:gd name="T6" fmla="*/ 56 w 60"/>
                <a:gd name="T7" fmla="*/ 94 h 98"/>
                <a:gd name="T8" fmla="*/ 51 w 60"/>
                <a:gd name="T9" fmla="*/ 98 h 98"/>
                <a:gd name="T10" fmla="*/ 26 w 60"/>
                <a:gd name="T11" fmla="*/ 98 h 98"/>
                <a:gd name="T12" fmla="*/ 26 w 60"/>
                <a:gd name="T13" fmla="*/ 85 h 98"/>
                <a:gd name="T14" fmla="*/ 43 w 60"/>
                <a:gd name="T15" fmla="*/ 85 h 98"/>
                <a:gd name="T16" fmla="*/ 47 w 60"/>
                <a:gd name="T17" fmla="*/ 14 h 98"/>
                <a:gd name="T18" fmla="*/ 0 w 60"/>
                <a:gd name="T19" fmla="*/ 14 h 98"/>
                <a:gd name="T20" fmla="*/ 0 w 60"/>
                <a:gd name="T21" fmla="*/ 0 h 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98"/>
                <a:gd name="T35" fmla="*/ 60 w 60"/>
                <a:gd name="T36" fmla="*/ 98 h 9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98">
                  <a:moveTo>
                    <a:pt x="0" y="0"/>
                  </a:moveTo>
                  <a:lnTo>
                    <a:pt x="56" y="0"/>
                  </a:lnTo>
                  <a:lnTo>
                    <a:pt x="60" y="5"/>
                  </a:lnTo>
                  <a:lnTo>
                    <a:pt x="56" y="94"/>
                  </a:lnTo>
                  <a:lnTo>
                    <a:pt x="51" y="98"/>
                  </a:lnTo>
                  <a:lnTo>
                    <a:pt x="26" y="98"/>
                  </a:lnTo>
                  <a:lnTo>
                    <a:pt x="26" y="85"/>
                  </a:lnTo>
                  <a:lnTo>
                    <a:pt x="43" y="85"/>
                  </a:lnTo>
                  <a:lnTo>
                    <a:pt x="47"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57" name="Freeform 167"/>
            <p:cNvSpPr>
              <a:spLocks noChangeAspect="1"/>
            </p:cNvSpPr>
            <p:nvPr/>
          </p:nvSpPr>
          <p:spPr bwMode="auto">
            <a:xfrm>
              <a:off x="2151" y="2216"/>
              <a:ext cx="26" cy="27"/>
            </a:xfrm>
            <a:custGeom>
              <a:avLst/>
              <a:gdLst>
                <a:gd name="T0" fmla="*/ 26 w 26"/>
                <a:gd name="T1" fmla="*/ 13 h 27"/>
                <a:gd name="T2" fmla="*/ 22 w 26"/>
                <a:gd name="T3" fmla="*/ 18 h 27"/>
                <a:gd name="T4" fmla="*/ 22 w 26"/>
                <a:gd name="T5" fmla="*/ 22 h 27"/>
                <a:gd name="T6" fmla="*/ 18 w 26"/>
                <a:gd name="T7" fmla="*/ 27 h 27"/>
                <a:gd name="T8" fmla="*/ 0 w 26"/>
                <a:gd name="T9" fmla="*/ 27 h 27"/>
                <a:gd name="T10" fmla="*/ 0 w 26"/>
                <a:gd name="T11" fmla="*/ 13 h 27"/>
                <a:gd name="T12" fmla="*/ 9 w 26"/>
                <a:gd name="T13" fmla="*/ 13 h 27"/>
                <a:gd name="T14" fmla="*/ 9 w 26"/>
                <a:gd name="T15" fmla="*/ 13 h 27"/>
                <a:gd name="T16" fmla="*/ 18 w 26"/>
                <a:gd name="T17" fmla="*/ 4 h 27"/>
                <a:gd name="T18" fmla="*/ 26 w 26"/>
                <a:gd name="T19" fmla="*/ 0 h 27"/>
                <a:gd name="T20" fmla="*/ 26 w 26"/>
                <a:gd name="T21" fmla="*/ 13 h 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27"/>
                <a:gd name="T35" fmla="*/ 26 w 26"/>
                <a:gd name="T36" fmla="*/ 27 h 2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27">
                  <a:moveTo>
                    <a:pt x="26" y="13"/>
                  </a:moveTo>
                  <a:lnTo>
                    <a:pt x="22" y="18"/>
                  </a:lnTo>
                  <a:lnTo>
                    <a:pt x="22" y="22"/>
                  </a:lnTo>
                  <a:lnTo>
                    <a:pt x="18" y="27"/>
                  </a:lnTo>
                  <a:lnTo>
                    <a:pt x="0" y="27"/>
                  </a:lnTo>
                  <a:lnTo>
                    <a:pt x="0" y="13"/>
                  </a:lnTo>
                  <a:lnTo>
                    <a:pt x="9" y="13"/>
                  </a:lnTo>
                  <a:lnTo>
                    <a:pt x="18" y="4"/>
                  </a:lnTo>
                  <a:lnTo>
                    <a:pt x="26" y="0"/>
                  </a:lnTo>
                  <a:lnTo>
                    <a:pt x="26"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58" name="Freeform 168"/>
            <p:cNvSpPr>
              <a:spLocks noChangeAspect="1"/>
            </p:cNvSpPr>
            <p:nvPr/>
          </p:nvSpPr>
          <p:spPr bwMode="auto">
            <a:xfrm>
              <a:off x="2104" y="2051"/>
              <a:ext cx="73" cy="36"/>
            </a:xfrm>
            <a:custGeom>
              <a:avLst/>
              <a:gdLst>
                <a:gd name="T0" fmla="*/ 69 w 73"/>
                <a:gd name="T1" fmla="*/ 14 h 36"/>
                <a:gd name="T2" fmla="*/ 47 w 73"/>
                <a:gd name="T3" fmla="*/ 14 h 36"/>
                <a:gd name="T4" fmla="*/ 47 w 73"/>
                <a:gd name="T5" fmla="*/ 14 h 36"/>
                <a:gd name="T6" fmla="*/ 69 w 73"/>
                <a:gd name="T7" fmla="*/ 14 h 36"/>
                <a:gd name="T8" fmla="*/ 73 w 73"/>
                <a:gd name="T9" fmla="*/ 18 h 36"/>
                <a:gd name="T10" fmla="*/ 73 w 73"/>
                <a:gd name="T11" fmla="*/ 31 h 36"/>
                <a:gd name="T12" fmla="*/ 69 w 73"/>
                <a:gd name="T13" fmla="*/ 36 h 36"/>
                <a:gd name="T14" fmla="*/ 0 w 73"/>
                <a:gd name="T15" fmla="*/ 36 h 36"/>
                <a:gd name="T16" fmla="*/ 0 w 73"/>
                <a:gd name="T17" fmla="*/ 23 h 36"/>
                <a:gd name="T18" fmla="*/ 60 w 73"/>
                <a:gd name="T19" fmla="*/ 23 h 36"/>
                <a:gd name="T20" fmla="*/ 60 w 73"/>
                <a:gd name="T21" fmla="*/ 27 h 36"/>
                <a:gd name="T22" fmla="*/ 43 w 73"/>
                <a:gd name="T23" fmla="*/ 27 h 36"/>
                <a:gd name="T24" fmla="*/ 34 w 73"/>
                <a:gd name="T25" fmla="*/ 18 h 36"/>
                <a:gd name="T26" fmla="*/ 34 w 73"/>
                <a:gd name="T27" fmla="*/ 9 h 36"/>
                <a:gd name="T28" fmla="*/ 43 w 73"/>
                <a:gd name="T29" fmla="*/ 0 h 36"/>
                <a:gd name="T30" fmla="*/ 69 w 73"/>
                <a:gd name="T31" fmla="*/ 0 h 36"/>
                <a:gd name="T32" fmla="*/ 69 w 73"/>
                <a:gd name="T33" fmla="*/ 14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3"/>
                <a:gd name="T52" fmla="*/ 0 h 36"/>
                <a:gd name="T53" fmla="*/ 73 w 73"/>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3" h="36">
                  <a:moveTo>
                    <a:pt x="69" y="14"/>
                  </a:moveTo>
                  <a:lnTo>
                    <a:pt x="47" y="14"/>
                  </a:lnTo>
                  <a:lnTo>
                    <a:pt x="69" y="14"/>
                  </a:lnTo>
                  <a:lnTo>
                    <a:pt x="73" y="18"/>
                  </a:lnTo>
                  <a:lnTo>
                    <a:pt x="73" y="31"/>
                  </a:lnTo>
                  <a:lnTo>
                    <a:pt x="69" y="36"/>
                  </a:lnTo>
                  <a:lnTo>
                    <a:pt x="0" y="36"/>
                  </a:lnTo>
                  <a:lnTo>
                    <a:pt x="0" y="23"/>
                  </a:lnTo>
                  <a:lnTo>
                    <a:pt x="60" y="23"/>
                  </a:lnTo>
                  <a:lnTo>
                    <a:pt x="60" y="27"/>
                  </a:lnTo>
                  <a:lnTo>
                    <a:pt x="43" y="27"/>
                  </a:lnTo>
                  <a:lnTo>
                    <a:pt x="34" y="18"/>
                  </a:lnTo>
                  <a:lnTo>
                    <a:pt x="34" y="9"/>
                  </a:lnTo>
                  <a:lnTo>
                    <a:pt x="43" y="0"/>
                  </a:lnTo>
                  <a:lnTo>
                    <a:pt x="69" y="0"/>
                  </a:lnTo>
                  <a:lnTo>
                    <a:pt x="69"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59" name="Freeform 169"/>
            <p:cNvSpPr>
              <a:spLocks noChangeAspect="1"/>
            </p:cNvSpPr>
            <p:nvPr/>
          </p:nvSpPr>
          <p:spPr bwMode="auto">
            <a:xfrm>
              <a:off x="2057" y="1994"/>
              <a:ext cx="47" cy="173"/>
            </a:xfrm>
            <a:custGeom>
              <a:avLst/>
              <a:gdLst>
                <a:gd name="T0" fmla="*/ 47 w 47"/>
                <a:gd name="T1" fmla="*/ 13 h 173"/>
                <a:gd name="T2" fmla="*/ 17 w 47"/>
                <a:gd name="T3" fmla="*/ 13 h 173"/>
                <a:gd name="T4" fmla="*/ 13 w 47"/>
                <a:gd name="T5" fmla="*/ 160 h 173"/>
                <a:gd name="T6" fmla="*/ 34 w 47"/>
                <a:gd name="T7" fmla="*/ 160 h 173"/>
                <a:gd name="T8" fmla="*/ 34 w 47"/>
                <a:gd name="T9" fmla="*/ 173 h 173"/>
                <a:gd name="T10" fmla="*/ 8 w 47"/>
                <a:gd name="T11" fmla="*/ 173 h 173"/>
                <a:gd name="T12" fmla="*/ 0 w 47"/>
                <a:gd name="T13" fmla="*/ 164 h 173"/>
                <a:gd name="T14" fmla="*/ 4 w 47"/>
                <a:gd name="T15" fmla="*/ 8 h 173"/>
                <a:gd name="T16" fmla="*/ 13 w 47"/>
                <a:gd name="T17" fmla="*/ 0 h 173"/>
                <a:gd name="T18" fmla="*/ 47 w 47"/>
                <a:gd name="T19" fmla="*/ 0 h 173"/>
                <a:gd name="T20" fmla="*/ 47 w 47"/>
                <a:gd name="T21" fmla="*/ 13 h 1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
                <a:gd name="T34" fmla="*/ 0 h 173"/>
                <a:gd name="T35" fmla="*/ 47 w 47"/>
                <a:gd name="T36" fmla="*/ 173 h 1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 h="173">
                  <a:moveTo>
                    <a:pt x="47" y="13"/>
                  </a:moveTo>
                  <a:lnTo>
                    <a:pt x="17" y="13"/>
                  </a:lnTo>
                  <a:lnTo>
                    <a:pt x="13" y="160"/>
                  </a:lnTo>
                  <a:lnTo>
                    <a:pt x="34" y="160"/>
                  </a:lnTo>
                  <a:lnTo>
                    <a:pt x="34" y="173"/>
                  </a:lnTo>
                  <a:lnTo>
                    <a:pt x="8" y="173"/>
                  </a:lnTo>
                  <a:lnTo>
                    <a:pt x="0" y="164"/>
                  </a:lnTo>
                  <a:lnTo>
                    <a:pt x="4" y="8"/>
                  </a:lnTo>
                  <a:lnTo>
                    <a:pt x="13" y="0"/>
                  </a:lnTo>
                  <a:lnTo>
                    <a:pt x="47" y="0"/>
                  </a:lnTo>
                  <a:lnTo>
                    <a:pt x="47"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60" name="Freeform 170"/>
            <p:cNvSpPr>
              <a:spLocks noChangeAspect="1"/>
            </p:cNvSpPr>
            <p:nvPr/>
          </p:nvSpPr>
          <p:spPr bwMode="auto">
            <a:xfrm>
              <a:off x="2095" y="1753"/>
              <a:ext cx="52" cy="67"/>
            </a:xfrm>
            <a:custGeom>
              <a:avLst/>
              <a:gdLst>
                <a:gd name="T0" fmla="*/ 52 w 52"/>
                <a:gd name="T1" fmla="*/ 14 h 67"/>
                <a:gd name="T2" fmla="*/ 13 w 52"/>
                <a:gd name="T3" fmla="*/ 14 h 67"/>
                <a:gd name="T4" fmla="*/ 13 w 52"/>
                <a:gd name="T5" fmla="*/ 67 h 67"/>
                <a:gd name="T6" fmla="*/ 0 w 52"/>
                <a:gd name="T7" fmla="*/ 67 h 67"/>
                <a:gd name="T8" fmla="*/ 0 w 52"/>
                <a:gd name="T9" fmla="*/ 9 h 67"/>
                <a:gd name="T10" fmla="*/ 9 w 52"/>
                <a:gd name="T11" fmla="*/ 0 h 67"/>
                <a:gd name="T12" fmla="*/ 52 w 52"/>
                <a:gd name="T13" fmla="*/ 0 h 67"/>
                <a:gd name="T14" fmla="*/ 52 w 52"/>
                <a:gd name="T15" fmla="*/ 14 h 67"/>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67"/>
                <a:gd name="T26" fmla="*/ 52 w 52"/>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67">
                  <a:moveTo>
                    <a:pt x="52" y="14"/>
                  </a:moveTo>
                  <a:lnTo>
                    <a:pt x="13" y="14"/>
                  </a:lnTo>
                  <a:lnTo>
                    <a:pt x="13" y="67"/>
                  </a:lnTo>
                  <a:lnTo>
                    <a:pt x="0" y="67"/>
                  </a:lnTo>
                  <a:lnTo>
                    <a:pt x="0" y="9"/>
                  </a:lnTo>
                  <a:lnTo>
                    <a:pt x="9" y="0"/>
                  </a:lnTo>
                  <a:lnTo>
                    <a:pt x="52" y="0"/>
                  </a:lnTo>
                  <a:lnTo>
                    <a:pt x="52"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61" name="Freeform 171"/>
            <p:cNvSpPr>
              <a:spLocks noChangeAspect="1"/>
            </p:cNvSpPr>
            <p:nvPr/>
          </p:nvSpPr>
          <p:spPr bwMode="auto">
            <a:xfrm>
              <a:off x="2065" y="1816"/>
              <a:ext cx="35" cy="164"/>
            </a:xfrm>
            <a:custGeom>
              <a:avLst/>
              <a:gdLst>
                <a:gd name="T0" fmla="*/ 0 w 35"/>
                <a:gd name="T1" fmla="*/ 0 h 164"/>
                <a:gd name="T2" fmla="*/ 30 w 35"/>
                <a:gd name="T3" fmla="*/ 0 h 164"/>
                <a:gd name="T4" fmla="*/ 35 w 35"/>
                <a:gd name="T5" fmla="*/ 4 h 164"/>
                <a:gd name="T6" fmla="*/ 26 w 35"/>
                <a:gd name="T7" fmla="*/ 164 h 164"/>
                <a:gd name="T8" fmla="*/ 13 w 35"/>
                <a:gd name="T9" fmla="*/ 164 h 164"/>
                <a:gd name="T10" fmla="*/ 22 w 35"/>
                <a:gd name="T11" fmla="*/ 13 h 164"/>
                <a:gd name="T12" fmla="*/ 0 w 35"/>
                <a:gd name="T13" fmla="*/ 13 h 164"/>
                <a:gd name="T14" fmla="*/ 0 w 35"/>
                <a:gd name="T15" fmla="*/ 0 h 164"/>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64"/>
                <a:gd name="T26" fmla="*/ 35 w 35"/>
                <a:gd name="T27" fmla="*/ 164 h 1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64">
                  <a:moveTo>
                    <a:pt x="0" y="0"/>
                  </a:moveTo>
                  <a:lnTo>
                    <a:pt x="30" y="0"/>
                  </a:lnTo>
                  <a:lnTo>
                    <a:pt x="35" y="4"/>
                  </a:lnTo>
                  <a:lnTo>
                    <a:pt x="26" y="164"/>
                  </a:lnTo>
                  <a:lnTo>
                    <a:pt x="13" y="164"/>
                  </a:lnTo>
                  <a:lnTo>
                    <a:pt x="22"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62" name="Freeform 172"/>
            <p:cNvSpPr>
              <a:spLocks noChangeAspect="1"/>
            </p:cNvSpPr>
            <p:nvPr/>
          </p:nvSpPr>
          <p:spPr bwMode="auto">
            <a:xfrm>
              <a:off x="2070" y="2180"/>
              <a:ext cx="34" cy="152"/>
            </a:xfrm>
            <a:custGeom>
              <a:avLst/>
              <a:gdLst>
                <a:gd name="T0" fmla="*/ 17 w 34"/>
                <a:gd name="T1" fmla="*/ 0 h 152"/>
                <a:gd name="T2" fmla="*/ 13 w 34"/>
                <a:gd name="T3" fmla="*/ 138 h 152"/>
                <a:gd name="T4" fmla="*/ 34 w 34"/>
                <a:gd name="T5" fmla="*/ 138 h 152"/>
                <a:gd name="T6" fmla="*/ 34 w 34"/>
                <a:gd name="T7" fmla="*/ 152 h 152"/>
                <a:gd name="T8" fmla="*/ 8 w 34"/>
                <a:gd name="T9" fmla="*/ 152 h 152"/>
                <a:gd name="T10" fmla="*/ 0 w 34"/>
                <a:gd name="T11" fmla="*/ 143 h 152"/>
                <a:gd name="T12" fmla="*/ 4 w 34"/>
                <a:gd name="T13" fmla="*/ 0 h 152"/>
                <a:gd name="T14" fmla="*/ 17 w 34"/>
                <a:gd name="T15" fmla="*/ 0 h 15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52"/>
                <a:gd name="T26" fmla="*/ 34 w 34"/>
                <a:gd name="T27" fmla="*/ 152 h 1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52">
                  <a:moveTo>
                    <a:pt x="17" y="0"/>
                  </a:moveTo>
                  <a:lnTo>
                    <a:pt x="13" y="138"/>
                  </a:lnTo>
                  <a:lnTo>
                    <a:pt x="34" y="138"/>
                  </a:lnTo>
                  <a:lnTo>
                    <a:pt x="34" y="152"/>
                  </a:lnTo>
                  <a:lnTo>
                    <a:pt x="8" y="152"/>
                  </a:lnTo>
                  <a:lnTo>
                    <a:pt x="0" y="143"/>
                  </a:lnTo>
                  <a:lnTo>
                    <a:pt x="4"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63" name="Freeform 173"/>
            <p:cNvSpPr>
              <a:spLocks noChangeAspect="1"/>
            </p:cNvSpPr>
            <p:nvPr/>
          </p:nvSpPr>
          <p:spPr bwMode="auto">
            <a:xfrm>
              <a:off x="2113" y="2252"/>
              <a:ext cx="34" cy="124"/>
            </a:xfrm>
            <a:custGeom>
              <a:avLst/>
              <a:gdLst>
                <a:gd name="T0" fmla="*/ 0 w 34"/>
                <a:gd name="T1" fmla="*/ 0 h 124"/>
                <a:gd name="T2" fmla="*/ 30 w 34"/>
                <a:gd name="T3" fmla="*/ 0 h 124"/>
                <a:gd name="T4" fmla="*/ 34 w 34"/>
                <a:gd name="T5" fmla="*/ 4 h 124"/>
                <a:gd name="T6" fmla="*/ 30 w 34"/>
                <a:gd name="T7" fmla="*/ 124 h 124"/>
                <a:gd name="T8" fmla="*/ 17 w 34"/>
                <a:gd name="T9" fmla="*/ 124 h 124"/>
                <a:gd name="T10" fmla="*/ 21 w 34"/>
                <a:gd name="T11" fmla="*/ 13 h 124"/>
                <a:gd name="T12" fmla="*/ 0 w 34"/>
                <a:gd name="T13" fmla="*/ 13 h 124"/>
                <a:gd name="T14" fmla="*/ 0 w 34"/>
                <a:gd name="T15" fmla="*/ 0 h 124"/>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4"/>
                <a:gd name="T26" fmla="*/ 34 w 34"/>
                <a:gd name="T27" fmla="*/ 124 h 1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4">
                  <a:moveTo>
                    <a:pt x="0" y="0"/>
                  </a:moveTo>
                  <a:lnTo>
                    <a:pt x="30" y="0"/>
                  </a:lnTo>
                  <a:lnTo>
                    <a:pt x="34" y="4"/>
                  </a:lnTo>
                  <a:lnTo>
                    <a:pt x="30" y="124"/>
                  </a:lnTo>
                  <a:lnTo>
                    <a:pt x="17" y="124"/>
                  </a:lnTo>
                  <a:lnTo>
                    <a:pt x="21"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64" name="Freeform 174"/>
            <p:cNvSpPr>
              <a:spLocks noChangeAspect="1"/>
            </p:cNvSpPr>
            <p:nvPr/>
          </p:nvSpPr>
          <p:spPr bwMode="auto">
            <a:xfrm>
              <a:off x="2409" y="1793"/>
              <a:ext cx="48" cy="67"/>
            </a:xfrm>
            <a:custGeom>
              <a:avLst/>
              <a:gdLst>
                <a:gd name="T0" fmla="*/ 0 w 48"/>
                <a:gd name="T1" fmla="*/ 0 h 67"/>
                <a:gd name="T2" fmla="*/ 39 w 48"/>
                <a:gd name="T3" fmla="*/ 0 h 67"/>
                <a:gd name="T4" fmla="*/ 43 w 48"/>
                <a:gd name="T5" fmla="*/ 5 h 67"/>
                <a:gd name="T6" fmla="*/ 48 w 48"/>
                <a:gd name="T7" fmla="*/ 67 h 67"/>
                <a:gd name="T8" fmla="*/ 35 w 48"/>
                <a:gd name="T9" fmla="*/ 67 h 67"/>
                <a:gd name="T10" fmla="*/ 31 w 48"/>
                <a:gd name="T11" fmla="*/ 14 h 67"/>
                <a:gd name="T12" fmla="*/ 0 w 48"/>
                <a:gd name="T13" fmla="*/ 14 h 67"/>
                <a:gd name="T14" fmla="*/ 0 w 48"/>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48"/>
                <a:gd name="T25" fmla="*/ 0 h 67"/>
                <a:gd name="T26" fmla="*/ 48 w 48"/>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 h="67">
                  <a:moveTo>
                    <a:pt x="0" y="0"/>
                  </a:moveTo>
                  <a:lnTo>
                    <a:pt x="39" y="0"/>
                  </a:lnTo>
                  <a:lnTo>
                    <a:pt x="43" y="5"/>
                  </a:lnTo>
                  <a:lnTo>
                    <a:pt x="48" y="67"/>
                  </a:lnTo>
                  <a:lnTo>
                    <a:pt x="35" y="67"/>
                  </a:lnTo>
                  <a:lnTo>
                    <a:pt x="31"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65" name="Freeform 175"/>
            <p:cNvSpPr>
              <a:spLocks noChangeAspect="1"/>
            </p:cNvSpPr>
            <p:nvPr/>
          </p:nvSpPr>
          <p:spPr bwMode="auto">
            <a:xfrm>
              <a:off x="2379" y="1878"/>
              <a:ext cx="95" cy="169"/>
            </a:xfrm>
            <a:custGeom>
              <a:avLst/>
              <a:gdLst>
                <a:gd name="T0" fmla="*/ 56 w 95"/>
                <a:gd name="T1" fmla="*/ 0 h 169"/>
                <a:gd name="T2" fmla="*/ 86 w 95"/>
                <a:gd name="T3" fmla="*/ 0 h 169"/>
                <a:gd name="T4" fmla="*/ 91 w 95"/>
                <a:gd name="T5" fmla="*/ 4 h 169"/>
                <a:gd name="T6" fmla="*/ 95 w 95"/>
                <a:gd name="T7" fmla="*/ 27 h 169"/>
                <a:gd name="T8" fmla="*/ 91 w 95"/>
                <a:gd name="T9" fmla="*/ 31 h 169"/>
                <a:gd name="T10" fmla="*/ 43 w 95"/>
                <a:gd name="T11" fmla="*/ 27 h 169"/>
                <a:gd name="T12" fmla="*/ 18 w 95"/>
                <a:gd name="T13" fmla="*/ 27 h 169"/>
                <a:gd name="T14" fmla="*/ 18 w 95"/>
                <a:gd name="T15" fmla="*/ 124 h 169"/>
                <a:gd name="T16" fmla="*/ 13 w 95"/>
                <a:gd name="T17" fmla="*/ 156 h 169"/>
                <a:gd name="T18" fmla="*/ 30 w 95"/>
                <a:gd name="T19" fmla="*/ 156 h 169"/>
                <a:gd name="T20" fmla="*/ 30 w 95"/>
                <a:gd name="T21" fmla="*/ 169 h 169"/>
                <a:gd name="T22" fmla="*/ 9 w 95"/>
                <a:gd name="T23" fmla="*/ 169 h 169"/>
                <a:gd name="T24" fmla="*/ 0 w 95"/>
                <a:gd name="T25" fmla="*/ 160 h 169"/>
                <a:gd name="T26" fmla="*/ 5 w 95"/>
                <a:gd name="T27" fmla="*/ 124 h 169"/>
                <a:gd name="T28" fmla="*/ 5 w 95"/>
                <a:gd name="T29" fmla="*/ 22 h 169"/>
                <a:gd name="T30" fmla="*/ 13 w 95"/>
                <a:gd name="T31" fmla="*/ 13 h 169"/>
                <a:gd name="T32" fmla="*/ 43 w 95"/>
                <a:gd name="T33" fmla="*/ 13 h 169"/>
                <a:gd name="T34" fmla="*/ 82 w 95"/>
                <a:gd name="T35" fmla="*/ 18 h 169"/>
                <a:gd name="T36" fmla="*/ 78 w 95"/>
                <a:gd name="T37" fmla="*/ 13 h 169"/>
                <a:gd name="T38" fmla="*/ 56 w 95"/>
                <a:gd name="T39" fmla="*/ 13 h 169"/>
                <a:gd name="T40" fmla="*/ 56 w 95"/>
                <a:gd name="T41" fmla="*/ 0 h 1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5"/>
                <a:gd name="T64" fmla="*/ 0 h 169"/>
                <a:gd name="T65" fmla="*/ 95 w 95"/>
                <a:gd name="T66" fmla="*/ 169 h 1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5" h="169">
                  <a:moveTo>
                    <a:pt x="56" y="0"/>
                  </a:moveTo>
                  <a:lnTo>
                    <a:pt x="86" y="0"/>
                  </a:lnTo>
                  <a:lnTo>
                    <a:pt x="91" y="4"/>
                  </a:lnTo>
                  <a:lnTo>
                    <a:pt x="95" y="27"/>
                  </a:lnTo>
                  <a:lnTo>
                    <a:pt x="91" y="31"/>
                  </a:lnTo>
                  <a:lnTo>
                    <a:pt x="43" y="27"/>
                  </a:lnTo>
                  <a:lnTo>
                    <a:pt x="18" y="27"/>
                  </a:lnTo>
                  <a:lnTo>
                    <a:pt x="18" y="124"/>
                  </a:lnTo>
                  <a:lnTo>
                    <a:pt x="13" y="156"/>
                  </a:lnTo>
                  <a:lnTo>
                    <a:pt x="30" y="156"/>
                  </a:lnTo>
                  <a:lnTo>
                    <a:pt x="30" y="169"/>
                  </a:lnTo>
                  <a:lnTo>
                    <a:pt x="9" y="169"/>
                  </a:lnTo>
                  <a:lnTo>
                    <a:pt x="0" y="160"/>
                  </a:lnTo>
                  <a:lnTo>
                    <a:pt x="5" y="124"/>
                  </a:lnTo>
                  <a:lnTo>
                    <a:pt x="5" y="22"/>
                  </a:lnTo>
                  <a:lnTo>
                    <a:pt x="13" y="13"/>
                  </a:lnTo>
                  <a:lnTo>
                    <a:pt x="43" y="13"/>
                  </a:lnTo>
                  <a:lnTo>
                    <a:pt x="82" y="18"/>
                  </a:lnTo>
                  <a:lnTo>
                    <a:pt x="78" y="13"/>
                  </a:lnTo>
                  <a:lnTo>
                    <a:pt x="56" y="13"/>
                  </a:lnTo>
                  <a:lnTo>
                    <a:pt x="56"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66" name="Freeform 176"/>
            <p:cNvSpPr>
              <a:spLocks noChangeAspect="1"/>
            </p:cNvSpPr>
            <p:nvPr/>
          </p:nvSpPr>
          <p:spPr bwMode="auto">
            <a:xfrm>
              <a:off x="2409" y="2029"/>
              <a:ext cx="31" cy="18"/>
            </a:xfrm>
            <a:custGeom>
              <a:avLst/>
              <a:gdLst>
                <a:gd name="T0" fmla="*/ 0 w 31"/>
                <a:gd name="T1" fmla="*/ 5 h 18"/>
                <a:gd name="T2" fmla="*/ 31 w 31"/>
                <a:gd name="T3" fmla="*/ 0 h 18"/>
                <a:gd name="T4" fmla="*/ 31 w 31"/>
                <a:gd name="T5" fmla="*/ 13 h 18"/>
                <a:gd name="T6" fmla="*/ 0 w 31"/>
                <a:gd name="T7" fmla="*/ 18 h 18"/>
                <a:gd name="T8" fmla="*/ 0 w 31"/>
                <a:gd name="T9" fmla="*/ 5 h 18"/>
                <a:gd name="T10" fmla="*/ 0 60000 65536"/>
                <a:gd name="T11" fmla="*/ 0 60000 65536"/>
                <a:gd name="T12" fmla="*/ 0 60000 65536"/>
                <a:gd name="T13" fmla="*/ 0 60000 65536"/>
                <a:gd name="T14" fmla="*/ 0 60000 65536"/>
                <a:gd name="T15" fmla="*/ 0 w 31"/>
                <a:gd name="T16" fmla="*/ 0 h 18"/>
                <a:gd name="T17" fmla="*/ 31 w 31"/>
                <a:gd name="T18" fmla="*/ 18 h 18"/>
              </a:gdLst>
              <a:ahLst/>
              <a:cxnLst>
                <a:cxn ang="T10">
                  <a:pos x="T0" y="T1"/>
                </a:cxn>
                <a:cxn ang="T11">
                  <a:pos x="T2" y="T3"/>
                </a:cxn>
                <a:cxn ang="T12">
                  <a:pos x="T4" y="T5"/>
                </a:cxn>
                <a:cxn ang="T13">
                  <a:pos x="T6" y="T7"/>
                </a:cxn>
                <a:cxn ang="T14">
                  <a:pos x="T8" y="T9"/>
                </a:cxn>
              </a:cxnLst>
              <a:rect l="T15" t="T16" r="T17" b="T18"/>
              <a:pathLst>
                <a:path w="31" h="18">
                  <a:moveTo>
                    <a:pt x="0" y="5"/>
                  </a:moveTo>
                  <a:lnTo>
                    <a:pt x="31" y="0"/>
                  </a:lnTo>
                  <a:lnTo>
                    <a:pt x="31" y="13"/>
                  </a:lnTo>
                  <a:lnTo>
                    <a:pt x="0" y="18"/>
                  </a:lnTo>
                  <a:lnTo>
                    <a:pt x="0" y="5"/>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67" name="Rectangle 177"/>
            <p:cNvSpPr>
              <a:spLocks noChangeAspect="1" noChangeArrowheads="1"/>
            </p:cNvSpPr>
            <p:nvPr/>
          </p:nvSpPr>
          <p:spPr bwMode="auto">
            <a:xfrm>
              <a:off x="2388" y="2042"/>
              <a:ext cx="39" cy="14"/>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8868" name="Freeform 178"/>
            <p:cNvSpPr>
              <a:spLocks noChangeAspect="1"/>
            </p:cNvSpPr>
            <p:nvPr/>
          </p:nvSpPr>
          <p:spPr bwMode="auto">
            <a:xfrm>
              <a:off x="2379" y="2047"/>
              <a:ext cx="65" cy="120"/>
            </a:xfrm>
            <a:custGeom>
              <a:avLst/>
              <a:gdLst>
                <a:gd name="T0" fmla="*/ 52 w 65"/>
                <a:gd name="T1" fmla="*/ 0 h 120"/>
                <a:gd name="T2" fmla="*/ 52 w 65"/>
                <a:gd name="T3" fmla="*/ 18 h 120"/>
                <a:gd name="T4" fmla="*/ 48 w 65"/>
                <a:gd name="T5" fmla="*/ 22 h 120"/>
                <a:gd name="T6" fmla="*/ 13 w 65"/>
                <a:gd name="T7" fmla="*/ 22 h 120"/>
                <a:gd name="T8" fmla="*/ 13 w 65"/>
                <a:gd name="T9" fmla="*/ 107 h 120"/>
                <a:gd name="T10" fmla="*/ 65 w 65"/>
                <a:gd name="T11" fmla="*/ 107 h 120"/>
                <a:gd name="T12" fmla="*/ 65 w 65"/>
                <a:gd name="T13" fmla="*/ 120 h 120"/>
                <a:gd name="T14" fmla="*/ 9 w 65"/>
                <a:gd name="T15" fmla="*/ 120 h 120"/>
                <a:gd name="T16" fmla="*/ 0 w 65"/>
                <a:gd name="T17" fmla="*/ 111 h 120"/>
                <a:gd name="T18" fmla="*/ 0 w 65"/>
                <a:gd name="T19" fmla="*/ 18 h 120"/>
                <a:gd name="T20" fmla="*/ 9 w 65"/>
                <a:gd name="T21" fmla="*/ 9 h 120"/>
                <a:gd name="T22" fmla="*/ 39 w 65"/>
                <a:gd name="T23" fmla="*/ 9 h 120"/>
                <a:gd name="T24" fmla="*/ 39 w 65"/>
                <a:gd name="T25" fmla="*/ 0 h 120"/>
                <a:gd name="T26" fmla="*/ 52 w 65"/>
                <a:gd name="T27" fmla="*/ 0 h 1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
                <a:gd name="T43" fmla="*/ 0 h 120"/>
                <a:gd name="T44" fmla="*/ 65 w 65"/>
                <a:gd name="T45" fmla="*/ 120 h 1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 h="120">
                  <a:moveTo>
                    <a:pt x="52" y="0"/>
                  </a:moveTo>
                  <a:lnTo>
                    <a:pt x="52" y="18"/>
                  </a:lnTo>
                  <a:lnTo>
                    <a:pt x="48" y="22"/>
                  </a:lnTo>
                  <a:lnTo>
                    <a:pt x="13" y="22"/>
                  </a:lnTo>
                  <a:lnTo>
                    <a:pt x="13" y="107"/>
                  </a:lnTo>
                  <a:lnTo>
                    <a:pt x="65" y="107"/>
                  </a:lnTo>
                  <a:lnTo>
                    <a:pt x="65" y="120"/>
                  </a:lnTo>
                  <a:lnTo>
                    <a:pt x="9" y="120"/>
                  </a:lnTo>
                  <a:lnTo>
                    <a:pt x="0" y="111"/>
                  </a:lnTo>
                  <a:lnTo>
                    <a:pt x="0" y="18"/>
                  </a:lnTo>
                  <a:lnTo>
                    <a:pt x="9" y="9"/>
                  </a:lnTo>
                  <a:lnTo>
                    <a:pt x="39" y="9"/>
                  </a:lnTo>
                  <a:lnTo>
                    <a:pt x="39" y="0"/>
                  </a:lnTo>
                  <a:lnTo>
                    <a:pt x="52"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69" name="Freeform 179"/>
            <p:cNvSpPr>
              <a:spLocks noChangeAspect="1"/>
            </p:cNvSpPr>
            <p:nvPr/>
          </p:nvSpPr>
          <p:spPr bwMode="auto">
            <a:xfrm>
              <a:off x="2422" y="2176"/>
              <a:ext cx="35" cy="107"/>
            </a:xfrm>
            <a:custGeom>
              <a:avLst/>
              <a:gdLst>
                <a:gd name="T0" fmla="*/ 0 w 35"/>
                <a:gd name="T1" fmla="*/ 0 h 107"/>
                <a:gd name="T2" fmla="*/ 13 w 35"/>
                <a:gd name="T3" fmla="*/ 0 h 107"/>
                <a:gd name="T4" fmla="*/ 18 w 35"/>
                <a:gd name="T5" fmla="*/ 4 h 107"/>
                <a:gd name="T6" fmla="*/ 22 w 35"/>
                <a:gd name="T7" fmla="*/ 93 h 107"/>
                <a:gd name="T8" fmla="*/ 35 w 35"/>
                <a:gd name="T9" fmla="*/ 93 h 107"/>
                <a:gd name="T10" fmla="*/ 35 w 35"/>
                <a:gd name="T11" fmla="*/ 107 h 107"/>
                <a:gd name="T12" fmla="*/ 18 w 35"/>
                <a:gd name="T13" fmla="*/ 107 h 107"/>
                <a:gd name="T14" fmla="*/ 9 w 35"/>
                <a:gd name="T15" fmla="*/ 98 h 107"/>
                <a:gd name="T16" fmla="*/ 5 w 35"/>
                <a:gd name="T17" fmla="*/ 13 h 107"/>
                <a:gd name="T18" fmla="*/ 0 w 35"/>
                <a:gd name="T19" fmla="*/ 13 h 107"/>
                <a:gd name="T20" fmla="*/ 0 w 35"/>
                <a:gd name="T21" fmla="*/ 0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107"/>
                <a:gd name="T35" fmla="*/ 35 w 35"/>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107">
                  <a:moveTo>
                    <a:pt x="0" y="0"/>
                  </a:moveTo>
                  <a:lnTo>
                    <a:pt x="13" y="0"/>
                  </a:lnTo>
                  <a:lnTo>
                    <a:pt x="18" y="4"/>
                  </a:lnTo>
                  <a:lnTo>
                    <a:pt x="22" y="93"/>
                  </a:lnTo>
                  <a:lnTo>
                    <a:pt x="35" y="93"/>
                  </a:lnTo>
                  <a:lnTo>
                    <a:pt x="35" y="107"/>
                  </a:lnTo>
                  <a:lnTo>
                    <a:pt x="18" y="107"/>
                  </a:lnTo>
                  <a:lnTo>
                    <a:pt x="9" y="98"/>
                  </a:lnTo>
                  <a:lnTo>
                    <a:pt x="5"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70" name="Freeform 180"/>
            <p:cNvSpPr>
              <a:spLocks noChangeAspect="1"/>
            </p:cNvSpPr>
            <p:nvPr/>
          </p:nvSpPr>
          <p:spPr bwMode="auto">
            <a:xfrm>
              <a:off x="2461" y="1851"/>
              <a:ext cx="30" cy="138"/>
            </a:xfrm>
            <a:custGeom>
              <a:avLst/>
              <a:gdLst>
                <a:gd name="T0" fmla="*/ 26 w 30"/>
                <a:gd name="T1" fmla="*/ 0 h 138"/>
                <a:gd name="T2" fmla="*/ 30 w 30"/>
                <a:gd name="T3" fmla="*/ 134 h 138"/>
                <a:gd name="T4" fmla="*/ 26 w 30"/>
                <a:gd name="T5" fmla="*/ 138 h 138"/>
                <a:gd name="T6" fmla="*/ 0 w 30"/>
                <a:gd name="T7" fmla="*/ 138 h 138"/>
                <a:gd name="T8" fmla="*/ 0 w 30"/>
                <a:gd name="T9" fmla="*/ 125 h 138"/>
                <a:gd name="T10" fmla="*/ 17 w 30"/>
                <a:gd name="T11" fmla="*/ 125 h 138"/>
                <a:gd name="T12" fmla="*/ 13 w 30"/>
                <a:gd name="T13" fmla="*/ 0 h 138"/>
                <a:gd name="T14" fmla="*/ 26 w 30"/>
                <a:gd name="T15" fmla="*/ 0 h 138"/>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38"/>
                <a:gd name="T26" fmla="*/ 30 w 30"/>
                <a:gd name="T27" fmla="*/ 138 h 1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38">
                  <a:moveTo>
                    <a:pt x="26" y="0"/>
                  </a:moveTo>
                  <a:lnTo>
                    <a:pt x="30" y="134"/>
                  </a:lnTo>
                  <a:lnTo>
                    <a:pt x="26" y="138"/>
                  </a:lnTo>
                  <a:lnTo>
                    <a:pt x="0" y="138"/>
                  </a:lnTo>
                  <a:lnTo>
                    <a:pt x="0" y="125"/>
                  </a:lnTo>
                  <a:lnTo>
                    <a:pt x="17" y="125"/>
                  </a:lnTo>
                  <a:lnTo>
                    <a:pt x="13" y="0"/>
                  </a:lnTo>
                  <a:lnTo>
                    <a:pt x="26"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71" name="Freeform 181"/>
            <p:cNvSpPr>
              <a:spLocks noChangeAspect="1"/>
            </p:cNvSpPr>
            <p:nvPr/>
          </p:nvSpPr>
          <p:spPr bwMode="auto">
            <a:xfrm>
              <a:off x="2452" y="1994"/>
              <a:ext cx="56" cy="244"/>
            </a:xfrm>
            <a:custGeom>
              <a:avLst/>
              <a:gdLst>
                <a:gd name="T0" fmla="*/ 56 w 56"/>
                <a:gd name="T1" fmla="*/ 13 h 244"/>
                <a:gd name="T2" fmla="*/ 13 w 56"/>
                <a:gd name="T3" fmla="*/ 17 h 244"/>
                <a:gd name="T4" fmla="*/ 22 w 56"/>
                <a:gd name="T5" fmla="*/ 240 h 244"/>
                <a:gd name="T6" fmla="*/ 18 w 56"/>
                <a:gd name="T7" fmla="*/ 244 h 244"/>
                <a:gd name="T8" fmla="*/ 0 w 56"/>
                <a:gd name="T9" fmla="*/ 244 h 244"/>
                <a:gd name="T10" fmla="*/ 0 w 56"/>
                <a:gd name="T11" fmla="*/ 231 h 244"/>
                <a:gd name="T12" fmla="*/ 9 w 56"/>
                <a:gd name="T13" fmla="*/ 231 h 244"/>
                <a:gd name="T14" fmla="*/ 0 w 56"/>
                <a:gd name="T15" fmla="*/ 13 h 244"/>
                <a:gd name="T16" fmla="*/ 9 w 56"/>
                <a:gd name="T17" fmla="*/ 4 h 244"/>
                <a:gd name="T18" fmla="*/ 56 w 56"/>
                <a:gd name="T19" fmla="*/ 0 h 244"/>
                <a:gd name="T20" fmla="*/ 56 w 56"/>
                <a:gd name="T21" fmla="*/ 13 h 2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
                <a:gd name="T34" fmla="*/ 0 h 244"/>
                <a:gd name="T35" fmla="*/ 56 w 56"/>
                <a:gd name="T36" fmla="*/ 244 h 2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 h="244">
                  <a:moveTo>
                    <a:pt x="56" y="13"/>
                  </a:moveTo>
                  <a:lnTo>
                    <a:pt x="13" y="17"/>
                  </a:lnTo>
                  <a:lnTo>
                    <a:pt x="22" y="240"/>
                  </a:lnTo>
                  <a:lnTo>
                    <a:pt x="18" y="244"/>
                  </a:lnTo>
                  <a:lnTo>
                    <a:pt x="0" y="244"/>
                  </a:lnTo>
                  <a:lnTo>
                    <a:pt x="0" y="231"/>
                  </a:lnTo>
                  <a:lnTo>
                    <a:pt x="9" y="231"/>
                  </a:lnTo>
                  <a:lnTo>
                    <a:pt x="0" y="13"/>
                  </a:lnTo>
                  <a:lnTo>
                    <a:pt x="9" y="4"/>
                  </a:lnTo>
                  <a:lnTo>
                    <a:pt x="56" y="0"/>
                  </a:lnTo>
                  <a:lnTo>
                    <a:pt x="56"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72" name="Freeform 182"/>
            <p:cNvSpPr>
              <a:spLocks noChangeAspect="1"/>
            </p:cNvSpPr>
            <p:nvPr/>
          </p:nvSpPr>
          <p:spPr bwMode="auto">
            <a:xfrm>
              <a:off x="2483" y="1767"/>
              <a:ext cx="34" cy="120"/>
            </a:xfrm>
            <a:custGeom>
              <a:avLst/>
              <a:gdLst>
                <a:gd name="T0" fmla="*/ 30 w 34"/>
                <a:gd name="T1" fmla="*/ 0 h 120"/>
                <a:gd name="T2" fmla="*/ 34 w 34"/>
                <a:gd name="T3" fmla="*/ 115 h 120"/>
                <a:gd name="T4" fmla="*/ 30 w 34"/>
                <a:gd name="T5" fmla="*/ 120 h 120"/>
                <a:gd name="T6" fmla="*/ 0 w 34"/>
                <a:gd name="T7" fmla="*/ 120 h 120"/>
                <a:gd name="T8" fmla="*/ 0 w 34"/>
                <a:gd name="T9" fmla="*/ 106 h 120"/>
                <a:gd name="T10" fmla="*/ 21 w 34"/>
                <a:gd name="T11" fmla="*/ 106 h 120"/>
                <a:gd name="T12" fmla="*/ 17 w 34"/>
                <a:gd name="T13" fmla="*/ 0 h 120"/>
                <a:gd name="T14" fmla="*/ 30 w 34"/>
                <a:gd name="T15" fmla="*/ 0 h 120"/>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0"/>
                <a:gd name="T26" fmla="*/ 34 w 34"/>
                <a:gd name="T27" fmla="*/ 120 h 1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0">
                  <a:moveTo>
                    <a:pt x="30" y="0"/>
                  </a:moveTo>
                  <a:lnTo>
                    <a:pt x="34" y="115"/>
                  </a:lnTo>
                  <a:lnTo>
                    <a:pt x="30" y="120"/>
                  </a:lnTo>
                  <a:lnTo>
                    <a:pt x="0" y="120"/>
                  </a:lnTo>
                  <a:lnTo>
                    <a:pt x="0" y="106"/>
                  </a:lnTo>
                  <a:lnTo>
                    <a:pt x="21" y="106"/>
                  </a:lnTo>
                  <a:lnTo>
                    <a:pt x="17" y="0"/>
                  </a:lnTo>
                  <a:lnTo>
                    <a:pt x="3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73" name="Freeform 183"/>
            <p:cNvSpPr>
              <a:spLocks noChangeAspect="1"/>
            </p:cNvSpPr>
            <p:nvPr/>
          </p:nvSpPr>
          <p:spPr bwMode="auto">
            <a:xfrm>
              <a:off x="2500" y="1940"/>
              <a:ext cx="38" cy="134"/>
            </a:xfrm>
            <a:custGeom>
              <a:avLst/>
              <a:gdLst>
                <a:gd name="T0" fmla="*/ 38 w 38"/>
                <a:gd name="T1" fmla="*/ 13 h 134"/>
                <a:gd name="T2" fmla="*/ 13 w 38"/>
                <a:gd name="T3" fmla="*/ 18 h 134"/>
                <a:gd name="T4" fmla="*/ 17 w 38"/>
                <a:gd name="T5" fmla="*/ 134 h 134"/>
                <a:gd name="T6" fmla="*/ 4 w 38"/>
                <a:gd name="T7" fmla="*/ 134 h 134"/>
                <a:gd name="T8" fmla="*/ 0 w 38"/>
                <a:gd name="T9" fmla="*/ 13 h 134"/>
                <a:gd name="T10" fmla="*/ 8 w 38"/>
                <a:gd name="T11" fmla="*/ 5 h 134"/>
                <a:gd name="T12" fmla="*/ 38 w 38"/>
                <a:gd name="T13" fmla="*/ 0 h 134"/>
                <a:gd name="T14" fmla="*/ 38 w 38"/>
                <a:gd name="T15" fmla="*/ 13 h 134"/>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134"/>
                <a:gd name="T26" fmla="*/ 38 w 38"/>
                <a:gd name="T27" fmla="*/ 134 h 1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134">
                  <a:moveTo>
                    <a:pt x="38" y="13"/>
                  </a:moveTo>
                  <a:lnTo>
                    <a:pt x="13" y="18"/>
                  </a:lnTo>
                  <a:lnTo>
                    <a:pt x="17" y="134"/>
                  </a:lnTo>
                  <a:lnTo>
                    <a:pt x="4" y="134"/>
                  </a:lnTo>
                  <a:lnTo>
                    <a:pt x="0" y="13"/>
                  </a:lnTo>
                  <a:lnTo>
                    <a:pt x="8" y="5"/>
                  </a:lnTo>
                  <a:lnTo>
                    <a:pt x="38" y="0"/>
                  </a:lnTo>
                  <a:lnTo>
                    <a:pt x="38"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74" name="Freeform 184"/>
            <p:cNvSpPr>
              <a:spLocks noChangeAspect="1"/>
            </p:cNvSpPr>
            <p:nvPr/>
          </p:nvSpPr>
          <p:spPr bwMode="auto">
            <a:xfrm>
              <a:off x="2491" y="2056"/>
              <a:ext cx="52" cy="107"/>
            </a:xfrm>
            <a:custGeom>
              <a:avLst/>
              <a:gdLst>
                <a:gd name="T0" fmla="*/ 47 w 52"/>
                <a:gd name="T1" fmla="*/ 0 h 107"/>
                <a:gd name="T2" fmla="*/ 52 w 52"/>
                <a:gd name="T3" fmla="*/ 80 h 107"/>
                <a:gd name="T4" fmla="*/ 47 w 52"/>
                <a:gd name="T5" fmla="*/ 84 h 107"/>
                <a:gd name="T6" fmla="*/ 17 w 52"/>
                <a:gd name="T7" fmla="*/ 84 h 107"/>
                <a:gd name="T8" fmla="*/ 13 w 52"/>
                <a:gd name="T9" fmla="*/ 107 h 107"/>
                <a:gd name="T10" fmla="*/ 0 w 52"/>
                <a:gd name="T11" fmla="*/ 107 h 107"/>
                <a:gd name="T12" fmla="*/ 4 w 52"/>
                <a:gd name="T13" fmla="*/ 80 h 107"/>
                <a:gd name="T14" fmla="*/ 13 w 52"/>
                <a:gd name="T15" fmla="*/ 71 h 107"/>
                <a:gd name="T16" fmla="*/ 39 w 52"/>
                <a:gd name="T17" fmla="*/ 71 h 107"/>
                <a:gd name="T18" fmla="*/ 35 w 52"/>
                <a:gd name="T19" fmla="*/ 0 h 107"/>
                <a:gd name="T20" fmla="*/ 47 w 52"/>
                <a:gd name="T21" fmla="*/ 0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2"/>
                <a:gd name="T34" fmla="*/ 0 h 107"/>
                <a:gd name="T35" fmla="*/ 52 w 52"/>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2" h="107">
                  <a:moveTo>
                    <a:pt x="47" y="0"/>
                  </a:moveTo>
                  <a:lnTo>
                    <a:pt x="52" y="80"/>
                  </a:lnTo>
                  <a:lnTo>
                    <a:pt x="47" y="84"/>
                  </a:lnTo>
                  <a:lnTo>
                    <a:pt x="17" y="84"/>
                  </a:lnTo>
                  <a:lnTo>
                    <a:pt x="13" y="107"/>
                  </a:lnTo>
                  <a:lnTo>
                    <a:pt x="0" y="107"/>
                  </a:lnTo>
                  <a:lnTo>
                    <a:pt x="4" y="80"/>
                  </a:lnTo>
                  <a:lnTo>
                    <a:pt x="13" y="71"/>
                  </a:lnTo>
                  <a:lnTo>
                    <a:pt x="39" y="71"/>
                  </a:lnTo>
                  <a:lnTo>
                    <a:pt x="35" y="0"/>
                  </a:lnTo>
                  <a:lnTo>
                    <a:pt x="4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75" name="Freeform 185"/>
            <p:cNvSpPr>
              <a:spLocks noChangeAspect="1"/>
            </p:cNvSpPr>
            <p:nvPr/>
          </p:nvSpPr>
          <p:spPr bwMode="auto">
            <a:xfrm>
              <a:off x="2504" y="2158"/>
              <a:ext cx="69" cy="160"/>
            </a:xfrm>
            <a:custGeom>
              <a:avLst/>
              <a:gdLst>
                <a:gd name="T0" fmla="*/ 0 w 69"/>
                <a:gd name="T1" fmla="*/ 0 h 160"/>
                <a:gd name="T2" fmla="*/ 34 w 69"/>
                <a:gd name="T3" fmla="*/ 0 h 160"/>
                <a:gd name="T4" fmla="*/ 39 w 69"/>
                <a:gd name="T5" fmla="*/ 5 h 160"/>
                <a:gd name="T6" fmla="*/ 43 w 69"/>
                <a:gd name="T7" fmla="*/ 147 h 160"/>
                <a:gd name="T8" fmla="*/ 69 w 69"/>
                <a:gd name="T9" fmla="*/ 147 h 160"/>
                <a:gd name="T10" fmla="*/ 69 w 69"/>
                <a:gd name="T11" fmla="*/ 160 h 160"/>
                <a:gd name="T12" fmla="*/ 39 w 69"/>
                <a:gd name="T13" fmla="*/ 160 h 160"/>
                <a:gd name="T14" fmla="*/ 30 w 69"/>
                <a:gd name="T15" fmla="*/ 151 h 160"/>
                <a:gd name="T16" fmla="*/ 26 w 69"/>
                <a:gd name="T17" fmla="*/ 13 h 160"/>
                <a:gd name="T18" fmla="*/ 0 w 69"/>
                <a:gd name="T19" fmla="*/ 13 h 160"/>
                <a:gd name="T20" fmla="*/ 0 w 69"/>
                <a:gd name="T21" fmla="*/ 0 h 1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160"/>
                <a:gd name="T35" fmla="*/ 69 w 69"/>
                <a:gd name="T36" fmla="*/ 160 h 1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160">
                  <a:moveTo>
                    <a:pt x="0" y="0"/>
                  </a:moveTo>
                  <a:lnTo>
                    <a:pt x="34" y="0"/>
                  </a:lnTo>
                  <a:lnTo>
                    <a:pt x="39" y="5"/>
                  </a:lnTo>
                  <a:lnTo>
                    <a:pt x="43" y="147"/>
                  </a:lnTo>
                  <a:lnTo>
                    <a:pt x="69" y="147"/>
                  </a:lnTo>
                  <a:lnTo>
                    <a:pt x="69" y="160"/>
                  </a:lnTo>
                  <a:lnTo>
                    <a:pt x="39" y="160"/>
                  </a:lnTo>
                  <a:lnTo>
                    <a:pt x="30" y="151"/>
                  </a:lnTo>
                  <a:lnTo>
                    <a:pt x="26"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76" name="Freeform 186"/>
            <p:cNvSpPr>
              <a:spLocks noChangeAspect="1"/>
            </p:cNvSpPr>
            <p:nvPr/>
          </p:nvSpPr>
          <p:spPr bwMode="auto">
            <a:xfrm>
              <a:off x="2487" y="2189"/>
              <a:ext cx="26" cy="98"/>
            </a:xfrm>
            <a:custGeom>
              <a:avLst/>
              <a:gdLst>
                <a:gd name="T0" fmla="*/ 26 w 26"/>
                <a:gd name="T1" fmla="*/ 0 h 98"/>
                <a:gd name="T2" fmla="*/ 26 w 26"/>
                <a:gd name="T3" fmla="*/ 94 h 98"/>
                <a:gd name="T4" fmla="*/ 21 w 26"/>
                <a:gd name="T5" fmla="*/ 98 h 98"/>
                <a:gd name="T6" fmla="*/ 0 w 26"/>
                <a:gd name="T7" fmla="*/ 98 h 98"/>
                <a:gd name="T8" fmla="*/ 0 w 26"/>
                <a:gd name="T9" fmla="*/ 85 h 98"/>
                <a:gd name="T10" fmla="*/ 13 w 26"/>
                <a:gd name="T11" fmla="*/ 85 h 98"/>
                <a:gd name="T12" fmla="*/ 13 w 26"/>
                <a:gd name="T13" fmla="*/ 0 h 98"/>
                <a:gd name="T14" fmla="*/ 26 w 26"/>
                <a:gd name="T15" fmla="*/ 0 h 98"/>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98"/>
                <a:gd name="T26" fmla="*/ 26 w 26"/>
                <a:gd name="T27" fmla="*/ 98 h 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98">
                  <a:moveTo>
                    <a:pt x="26" y="0"/>
                  </a:moveTo>
                  <a:lnTo>
                    <a:pt x="26" y="94"/>
                  </a:lnTo>
                  <a:lnTo>
                    <a:pt x="21" y="98"/>
                  </a:lnTo>
                  <a:lnTo>
                    <a:pt x="0" y="98"/>
                  </a:lnTo>
                  <a:lnTo>
                    <a:pt x="0" y="85"/>
                  </a:lnTo>
                  <a:lnTo>
                    <a:pt x="13" y="85"/>
                  </a:lnTo>
                  <a:lnTo>
                    <a:pt x="13" y="0"/>
                  </a:lnTo>
                  <a:lnTo>
                    <a:pt x="26"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77" name="Freeform 187"/>
            <p:cNvSpPr>
              <a:spLocks noChangeAspect="1"/>
            </p:cNvSpPr>
            <p:nvPr/>
          </p:nvSpPr>
          <p:spPr bwMode="auto">
            <a:xfrm>
              <a:off x="2534" y="1775"/>
              <a:ext cx="56" cy="245"/>
            </a:xfrm>
            <a:custGeom>
              <a:avLst/>
              <a:gdLst>
                <a:gd name="T0" fmla="*/ 56 w 56"/>
                <a:gd name="T1" fmla="*/ 14 h 245"/>
                <a:gd name="T2" fmla="*/ 22 w 56"/>
                <a:gd name="T3" fmla="*/ 18 h 245"/>
                <a:gd name="T4" fmla="*/ 26 w 56"/>
                <a:gd name="T5" fmla="*/ 241 h 245"/>
                <a:gd name="T6" fmla="*/ 22 w 56"/>
                <a:gd name="T7" fmla="*/ 245 h 245"/>
                <a:gd name="T8" fmla="*/ 0 w 56"/>
                <a:gd name="T9" fmla="*/ 245 h 245"/>
                <a:gd name="T10" fmla="*/ 0 w 56"/>
                <a:gd name="T11" fmla="*/ 232 h 245"/>
                <a:gd name="T12" fmla="*/ 13 w 56"/>
                <a:gd name="T13" fmla="*/ 232 h 245"/>
                <a:gd name="T14" fmla="*/ 9 w 56"/>
                <a:gd name="T15" fmla="*/ 14 h 245"/>
                <a:gd name="T16" fmla="*/ 17 w 56"/>
                <a:gd name="T17" fmla="*/ 5 h 245"/>
                <a:gd name="T18" fmla="*/ 56 w 56"/>
                <a:gd name="T19" fmla="*/ 0 h 245"/>
                <a:gd name="T20" fmla="*/ 56 w 56"/>
                <a:gd name="T21" fmla="*/ 14 h 2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
                <a:gd name="T34" fmla="*/ 0 h 245"/>
                <a:gd name="T35" fmla="*/ 56 w 56"/>
                <a:gd name="T36" fmla="*/ 245 h 2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 h="245">
                  <a:moveTo>
                    <a:pt x="56" y="14"/>
                  </a:moveTo>
                  <a:lnTo>
                    <a:pt x="22" y="18"/>
                  </a:lnTo>
                  <a:lnTo>
                    <a:pt x="26" y="241"/>
                  </a:lnTo>
                  <a:lnTo>
                    <a:pt x="22" y="245"/>
                  </a:lnTo>
                  <a:lnTo>
                    <a:pt x="0" y="245"/>
                  </a:lnTo>
                  <a:lnTo>
                    <a:pt x="0" y="232"/>
                  </a:lnTo>
                  <a:lnTo>
                    <a:pt x="13" y="232"/>
                  </a:lnTo>
                  <a:lnTo>
                    <a:pt x="9" y="14"/>
                  </a:lnTo>
                  <a:lnTo>
                    <a:pt x="17" y="5"/>
                  </a:lnTo>
                  <a:lnTo>
                    <a:pt x="56" y="0"/>
                  </a:lnTo>
                  <a:lnTo>
                    <a:pt x="56"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78" name="Freeform 188"/>
            <p:cNvSpPr>
              <a:spLocks noChangeAspect="1"/>
            </p:cNvSpPr>
            <p:nvPr/>
          </p:nvSpPr>
          <p:spPr bwMode="auto">
            <a:xfrm>
              <a:off x="2573" y="1820"/>
              <a:ext cx="30" cy="89"/>
            </a:xfrm>
            <a:custGeom>
              <a:avLst/>
              <a:gdLst>
                <a:gd name="T0" fmla="*/ 0 w 30"/>
                <a:gd name="T1" fmla="*/ 0 h 89"/>
                <a:gd name="T2" fmla="*/ 26 w 30"/>
                <a:gd name="T3" fmla="*/ 0 h 89"/>
                <a:gd name="T4" fmla="*/ 30 w 30"/>
                <a:gd name="T5" fmla="*/ 4 h 89"/>
                <a:gd name="T6" fmla="*/ 30 w 30"/>
                <a:gd name="T7" fmla="*/ 89 h 89"/>
                <a:gd name="T8" fmla="*/ 17 w 30"/>
                <a:gd name="T9" fmla="*/ 89 h 89"/>
                <a:gd name="T10" fmla="*/ 17 w 30"/>
                <a:gd name="T11" fmla="*/ 13 h 89"/>
                <a:gd name="T12" fmla="*/ 0 w 30"/>
                <a:gd name="T13" fmla="*/ 13 h 89"/>
                <a:gd name="T14" fmla="*/ 0 w 30"/>
                <a:gd name="T15" fmla="*/ 0 h 89"/>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89"/>
                <a:gd name="T26" fmla="*/ 30 w 30"/>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89">
                  <a:moveTo>
                    <a:pt x="0" y="0"/>
                  </a:moveTo>
                  <a:lnTo>
                    <a:pt x="26" y="0"/>
                  </a:lnTo>
                  <a:lnTo>
                    <a:pt x="30" y="4"/>
                  </a:lnTo>
                  <a:lnTo>
                    <a:pt x="30" y="89"/>
                  </a:lnTo>
                  <a:lnTo>
                    <a:pt x="17" y="89"/>
                  </a:lnTo>
                  <a:lnTo>
                    <a:pt x="17"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79" name="Freeform 189"/>
            <p:cNvSpPr>
              <a:spLocks noChangeAspect="1"/>
            </p:cNvSpPr>
            <p:nvPr/>
          </p:nvSpPr>
          <p:spPr bwMode="auto">
            <a:xfrm>
              <a:off x="2569" y="1940"/>
              <a:ext cx="38" cy="85"/>
            </a:xfrm>
            <a:custGeom>
              <a:avLst/>
              <a:gdLst>
                <a:gd name="T0" fmla="*/ 38 w 38"/>
                <a:gd name="T1" fmla="*/ 13 h 85"/>
                <a:gd name="T2" fmla="*/ 12 w 38"/>
                <a:gd name="T3" fmla="*/ 13 h 85"/>
                <a:gd name="T4" fmla="*/ 17 w 38"/>
                <a:gd name="T5" fmla="*/ 85 h 85"/>
                <a:gd name="T6" fmla="*/ 4 w 38"/>
                <a:gd name="T7" fmla="*/ 85 h 85"/>
                <a:gd name="T8" fmla="*/ 0 w 38"/>
                <a:gd name="T9" fmla="*/ 9 h 85"/>
                <a:gd name="T10" fmla="*/ 8 w 38"/>
                <a:gd name="T11" fmla="*/ 0 h 85"/>
                <a:gd name="T12" fmla="*/ 38 w 38"/>
                <a:gd name="T13" fmla="*/ 0 h 85"/>
                <a:gd name="T14" fmla="*/ 38 w 38"/>
                <a:gd name="T15" fmla="*/ 13 h 85"/>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5"/>
                <a:gd name="T26" fmla="*/ 38 w 38"/>
                <a:gd name="T27" fmla="*/ 85 h 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5">
                  <a:moveTo>
                    <a:pt x="38" y="13"/>
                  </a:moveTo>
                  <a:lnTo>
                    <a:pt x="12" y="13"/>
                  </a:lnTo>
                  <a:lnTo>
                    <a:pt x="17" y="85"/>
                  </a:lnTo>
                  <a:lnTo>
                    <a:pt x="4" y="85"/>
                  </a:lnTo>
                  <a:lnTo>
                    <a:pt x="0" y="9"/>
                  </a:lnTo>
                  <a:lnTo>
                    <a:pt x="8" y="0"/>
                  </a:lnTo>
                  <a:lnTo>
                    <a:pt x="38" y="0"/>
                  </a:lnTo>
                  <a:lnTo>
                    <a:pt x="38"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80" name="Freeform 190"/>
            <p:cNvSpPr>
              <a:spLocks noChangeAspect="1"/>
            </p:cNvSpPr>
            <p:nvPr/>
          </p:nvSpPr>
          <p:spPr bwMode="auto">
            <a:xfrm>
              <a:off x="2564" y="2096"/>
              <a:ext cx="56" cy="107"/>
            </a:xfrm>
            <a:custGeom>
              <a:avLst/>
              <a:gdLst>
                <a:gd name="T0" fmla="*/ 56 w 56"/>
                <a:gd name="T1" fmla="*/ 13 h 107"/>
                <a:gd name="T2" fmla="*/ 13 w 56"/>
                <a:gd name="T3" fmla="*/ 13 h 107"/>
                <a:gd name="T4" fmla="*/ 17 w 56"/>
                <a:gd name="T5" fmla="*/ 93 h 107"/>
                <a:gd name="T6" fmla="*/ 35 w 56"/>
                <a:gd name="T7" fmla="*/ 93 h 107"/>
                <a:gd name="T8" fmla="*/ 35 w 56"/>
                <a:gd name="T9" fmla="*/ 107 h 107"/>
                <a:gd name="T10" fmla="*/ 13 w 56"/>
                <a:gd name="T11" fmla="*/ 107 h 107"/>
                <a:gd name="T12" fmla="*/ 5 w 56"/>
                <a:gd name="T13" fmla="*/ 98 h 107"/>
                <a:gd name="T14" fmla="*/ 0 w 56"/>
                <a:gd name="T15" fmla="*/ 9 h 107"/>
                <a:gd name="T16" fmla="*/ 9 w 56"/>
                <a:gd name="T17" fmla="*/ 0 h 107"/>
                <a:gd name="T18" fmla="*/ 56 w 56"/>
                <a:gd name="T19" fmla="*/ 0 h 107"/>
                <a:gd name="T20" fmla="*/ 56 w 56"/>
                <a:gd name="T21" fmla="*/ 13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
                <a:gd name="T34" fmla="*/ 0 h 107"/>
                <a:gd name="T35" fmla="*/ 56 w 56"/>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 h="107">
                  <a:moveTo>
                    <a:pt x="56" y="13"/>
                  </a:moveTo>
                  <a:lnTo>
                    <a:pt x="13" y="13"/>
                  </a:lnTo>
                  <a:lnTo>
                    <a:pt x="17" y="93"/>
                  </a:lnTo>
                  <a:lnTo>
                    <a:pt x="35" y="93"/>
                  </a:lnTo>
                  <a:lnTo>
                    <a:pt x="35" y="107"/>
                  </a:lnTo>
                  <a:lnTo>
                    <a:pt x="13" y="107"/>
                  </a:lnTo>
                  <a:lnTo>
                    <a:pt x="5" y="98"/>
                  </a:lnTo>
                  <a:lnTo>
                    <a:pt x="0" y="9"/>
                  </a:lnTo>
                  <a:lnTo>
                    <a:pt x="9" y="0"/>
                  </a:lnTo>
                  <a:lnTo>
                    <a:pt x="56" y="0"/>
                  </a:lnTo>
                  <a:lnTo>
                    <a:pt x="56"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81" name="Freeform 191"/>
            <p:cNvSpPr>
              <a:spLocks noChangeAspect="1"/>
            </p:cNvSpPr>
            <p:nvPr/>
          </p:nvSpPr>
          <p:spPr bwMode="auto">
            <a:xfrm>
              <a:off x="2556" y="2212"/>
              <a:ext cx="21" cy="26"/>
            </a:xfrm>
            <a:custGeom>
              <a:avLst/>
              <a:gdLst>
                <a:gd name="T0" fmla="*/ 0 w 21"/>
                <a:gd name="T1" fmla="*/ 0 h 26"/>
                <a:gd name="T2" fmla="*/ 8 w 21"/>
                <a:gd name="T3" fmla="*/ 4 h 26"/>
                <a:gd name="T4" fmla="*/ 13 w 21"/>
                <a:gd name="T5" fmla="*/ 8 h 26"/>
                <a:gd name="T6" fmla="*/ 13 w 21"/>
                <a:gd name="T7" fmla="*/ 13 h 26"/>
                <a:gd name="T8" fmla="*/ 21 w 21"/>
                <a:gd name="T9" fmla="*/ 13 h 26"/>
                <a:gd name="T10" fmla="*/ 21 w 21"/>
                <a:gd name="T11" fmla="*/ 26 h 26"/>
                <a:gd name="T12" fmla="*/ 8 w 21"/>
                <a:gd name="T13" fmla="*/ 26 h 26"/>
                <a:gd name="T14" fmla="*/ 0 w 21"/>
                <a:gd name="T15" fmla="*/ 17 h 26"/>
                <a:gd name="T16" fmla="*/ 0 w 21"/>
                <a:gd name="T17" fmla="*/ 13 h 26"/>
                <a:gd name="T18" fmla="*/ 0 w 21"/>
                <a:gd name="T19" fmla="*/ 13 h 26"/>
                <a:gd name="T20" fmla="*/ 0 w 21"/>
                <a:gd name="T21" fmla="*/ 0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26"/>
                <a:gd name="T35" fmla="*/ 21 w 21"/>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26">
                  <a:moveTo>
                    <a:pt x="0" y="0"/>
                  </a:moveTo>
                  <a:lnTo>
                    <a:pt x="8" y="4"/>
                  </a:lnTo>
                  <a:lnTo>
                    <a:pt x="13" y="8"/>
                  </a:lnTo>
                  <a:lnTo>
                    <a:pt x="13" y="13"/>
                  </a:lnTo>
                  <a:lnTo>
                    <a:pt x="21" y="13"/>
                  </a:lnTo>
                  <a:lnTo>
                    <a:pt x="21" y="26"/>
                  </a:lnTo>
                  <a:lnTo>
                    <a:pt x="8" y="26"/>
                  </a:lnTo>
                  <a:lnTo>
                    <a:pt x="0" y="17"/>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82" name="Freeform 192"/>
            <p:cNvSpPr>
              <a:spLocks noChangeAspect="1"/>
            </p:cNvSpPr>
            <p:nvPr/>
          </p:nvSpPr>
          <p:spPr bwMode="auto">
            <a:xfrm>
              <a:off x="2547" y="2047"/>
              <a:ext cx="73" cy="35"/>
            </a:xfrm>
            <a:custGeom>
              <a:avLst/>
              <a:gdLst>
                <a:gd name="T0" fmla="*/ 9 w 73"/>
                <a:gd name="T1" fmla="*/ 0 h 35"/>
                <a:gd name="T2" fmla="*/ 34 w 73"/>
                <a:gd name="T3" fmla="*/ 0 h 35"/>
                <a:gd name="T4" fmla="*/ 39 w 73"/>
                <a:gd name="T5" fmla="*/ 4 h 35"/>
                <a:gd name="T6" fmla="*/ 39 w 73"/>
                <a:gd name="T7" fmla="*/ 13 h 35"/>
                <a:gd name="T8" fmla="*/ 34 w 73"/>
                <a:gd name="T9" fmla="*/ 18 h 35"/>
                <a:gd name="T10" fmla="*/ 13 w 73"/>
                <a:gd name="T11" fmla="*/ 18 h 35"/>
                <a:gd name="T12" fmla="*/ 17 w 73"/>
                <a:gd name="T13" fmla="*/ 22 h 35"/>
                <a:gd name="T14" fmla="*/ 73 w 73"/>
                <a:gd name="T15" fmla="*/ 22 h 35"/>
                <a:gd name="T16" fmla="*/ 73 w 73"/>
                <a:gd name="T17" fmla="*/ 35 h 35"/>
                <a:gd name="T18" fmla="*/ 13 w 73"/>
                <a:gd name="T19" fmla="*/ 35 h 35"/>
                <a:gd name="T20" fmla="*/ 4 w 73"/>
                <a:gd name="T21" fmla="*/ 27 h 35"/>
                <a:gd name="T22" fmla="*/ 0 w 73"/>
                <a:gd name="T23" fmla="*/ 13 h 35"/>
                <a:gd name="T24" fmla="*/ 9 w 73"/>
                <a:gd name="T25" fmla="*/ 4 h 35"/>
                <a:gd name="T26" fmla="*/ 26 w 73"/>
                <a:gd name="T27" fmla="*/ 4 h 35"/>
                <a:gd name="T28" fmla="*/ 26 w 73"/>
                <a:gd name="T29" fmla="*/ 13 h 35"/>
                <a:gd name="T30" fmla="*/ 9 w 73"/>
                <a:gd name="T31" fmla="*/ 13 h 35"/>
                <a:gd name="T32" fmla="*/ 9 w 73"/>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3"/>
                <a:gd name="T52" fmla="*/ 0 h 35"/>
                <a:gd name="T53" fmla="*/ 73 w 73"/>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3" h="35">
                  <a:moveTo>
                    <a:pt x="9" y="0"/>
                  </a:moveTo>
                  <a:lnTo>
                    <a:pt x="34" y="0"/>
                  </a:lnTo>
                  <a:lnTo>
                    <a:pt x="39" y="4"/>
                  </a:lnTo>
                  <a:lnTo>
                    <a:pt x="39" y="13"/>
                  </a:lnTo>
                  <a:lnTo>
                    <a:pt x="34" y="18"/>
                  </a:lnTo>
                  <a:lnTo>
                    <a:pt x="13" y="18"/>
                  </a:lnTo>
                  <a:lnTo>
                    <a:pt x="17" y="22"/>
                  </a:lnTo>
                  <a:lnTo>
                    <a:pt x="73" y="22"/>
                  </a:lnTo>
                  <a:lnTo>
                    <a:pt x="73" y="35"/>
                  </a:lnTo>
                  <a:lnTo>
                    <a:pt x="13" y="35"/>
                  </a:lnTo>
                  <a:lnTo>
                    <a:pt x="4" y="27"/>
                  </a:lnTo>
                  <a:lnTo>
                    <a:pt x="0" y="13"/>
                  </a:lnTo>
                  <a:lnTo>
                    <a:pt x="9" y="4"/>
                  </a:lnTo>
                  <a:lnTo>
                    <a:pt x="26" y="4"/>
                  </a:lnTo>
                  <a:lnTo>
                    <a:pt x="26" y="13"/>
                  </a:lnTo>
                  <a:lnTo>
                    <a:pt x="9" y="13"/>
                  </a:lnTo>
                  <a:lnTo>
                    <a:pt x="9"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83" name="Freeform 193"/>
            <p:cNvSpPr>
              <a:spLocks noChangeAspect="1"/>
            </p:cNvSpPr>
            <p:nvPr/>
          </p:nvSpPr>
          <p:spPr bwMode="auto">
            <a:xfrm>
              <a:off x="2616" y="1989"/>
              <a:ext cx="43" cy="165"/>
            </a:xfrm>
            <a:custGeom>
              <a:avLst/>
              <a:gdLst>
                <a:gd name="T0" fmla="*/ 0 w 43"/>
                <a:gd name="T1" fmla="*/ 0 h 165"/>
                <a:gd name="T2" fmla="*/ 34 w 43"/>
                <a:gd name="T3" fmla="*/ 0 h 165"/>
                <a:gd name="T4" fmla="*/ 39 w 43"/>
                <a:gd name="T5" fmla="*/ 5 h 165"/>
                <a:gd name="T6" fmla="*/ 43 w 43"/>
                <a:gd name="T7" fmla="*/ 160 h 165"/>
                <a:gd name="T8" fmla="*/ 39 w 43"/>
                <a:gd name="T9" fmla="*/ 165 h 165"/>
                <a:gd name="T10" fmla="*/ 13 w 43"/>
                <a:gd name="T11" fmla="*/ 165 h 165"/>
                <a:gd name="T12" fmla="*/ 13 w 43"/>
                <a:gd name="T13" fmla="*/ 151 h 165"/>
                <a:gd name="T14" fmla="*/ 30 w 43"/>
                <a:gd name="T15" fmla="*/ 151 h 165"/>
                <a:gd name="T16" fmla="*/ 26 w 43"/>
                <a:gd name="T17" fmla="*/ 13 h 165"/>
                <a:gd name="T18" fmla="*/ 0 w 43"/>
                <a:gd name="T19" fmla="*/ 13 h 165"/>
                <a:gd name="T20" fmla="*/ 0 w 43"/>
                <a:gd name="T21" fmla="*/ 0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
                <a:gd name="T34" fmla="*/ 0 h 165"/>
                <a:gd name="T35" fmla="*/ 43 w 43"/>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 h="165">
                  <a:moveTo>
                    <a:pt x="0" y="0"/>
                  </a:moveTo>
                  <a:lnTo>
                    <a:pt x="34" y="0"/>
                  </a:lnTo>
                  <a:lnTo>
                    <a:pt x="39" y="5"/>
                  </a:lnTo>
                  <a:lnTo>
                    <a:pt x="43" y="160"/>
                  </a:lnTo>
                  <a:lnTo>
                    <a:pt x="39" y="165"/>
                  </a:lnTo>
                  <a:lnTo>
                    <a:pt x="13" y="165"/>
                  </a:lnTo>
                  <a:lnTo>
                    <a:pt x="13" y="151"/>
                  </a:lnTo>
                  <a:lnTo>
                    <a:pt x="30" y="151"/>
                  </a:lnTo>
                  <a:lnTo>
                    <a:pt x="26"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84" name="Freeform 194"/>
            <p:cNvSpPr>
              <a:spLocks noChangeAspect="1"/>
            </p:cNvSpPr>
            <p:nvPr/>
          </p:nvSpPr>
          <p:spPr bwMode="auto">
            <a:xfrm>
              <a:off x="2581" y="1749"/>
              <a:ext cx="43" cy="62"/>
            </a:xfrm>
            <a:custGeom>
              <a:avLst/>
              <a:gdLst>
                <a:gd name="T0" fmla="*/ 0 w 43"/>
                <a:gd name="T1" fmla="*/ 0 h 62"/>
                <a:gd name="T2" fmla="*/ 39 w 43"/>
                <a:gd name="T3" fmla="*/ 0 h 62"/>
                <a:gd name="T4" fmla="*/ 43 w 43"/>
                <a:gd name="T5" fmla="*/ 4 h 62"/>
                <a:gd name="T6" fmla="*/ 43 w 43"/>
                <a:gd name="T7" fmla="*/ 62 h 62"/>
                <a:gd name="T8" fmla="*/ 31 w 43"/>
                <a:gd name="T9" fmla="*/ 62 h 62"/>
                <a:gd name="T10" fmla="*/ 31 w 43"/>
                <a:gd name="T11" fmla="*/ 13 h 62"/>
                <a:gd name="T12" fmla="*/ 0 w 43"/>
                <a:gd name="T13" fmla="*/ 13 h 62"/>
                <a:gd name="T14" fmla="*/ 0 w 43"/>
                <a:gd name="T15" fmla="*/ 0 h 62"/>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62"/>
                <a:gd name="T26" fmla="*/ 43 w 43"/>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62">
                  <a:moveTo>
                    <a:pt x="0" y="0"/>
                  </a:moveTo>
                  <a:lnTo>
                    <a:pt x="39" y="0"/>
                  </a:lnTo>
                  <a:lnTo>
                    <a:pt x="43" y="4"/>
                  </a:lnTo>
                  <a:lnTo>
                    <a:pt x="43" y="62"/>
                  </a:lnTo>
                  <a:lnTo>
                    <a:pt x="31" y="62"/>
                  </a:lnTo>
                  <a:lnTo>
                    <a:pt x="31"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85" name="Freeform 195"/>
            <p:cNvSpPr>
              <a:spLocks noChangeAspect="1"/>
            </p:cNvSpPr>
            <p:nvPr/>
          </p:nvSpPr>
          <p:spPr bwMode="auto">
            <a:xfrm>
              <a:off x="2620" y="1802"/>
              <a:ext cx="30" cy="169"/>
            </a:xfrm>
            <a:custGeom>
              <a:avLst/>
              <a:gdLst>
                <a:gd name="T0" fmla="*/ 30 w 30"/>
                <a:gd name="T1" fmla="*/ 14 h 169"/>
                <a:gd name="T2" fmla="*/ 13 w 30"/>
                <a:gd name="T3" fmla="*/ 14 h 169"/>
                <a:gd name="T4" fmla="*/ 17 w 30"/>
                <a:gd name="T5" fmla="*/ 169 h 169"/>
                <a:gd name="T6" fmla="*/ 4 w 30"/>
                <a:gd name="T7" fmla="*/ 169 h 169"/>
                <a:gd name="T8" fmla="*/ 0 w 30"/>
                <a:gd name="T9" fmla="*/ 9 h 169"/>
                <a:gd name="T10" fmla="*/ 9 w 30"/>
                <a:gd name="T11" fmla="*/ 0 h 169"/>
                <a:gd name="T12" fmla="*/ 30 w 30"/>
                <a:gd name="T13" fmla="*/ 0 h 169"/>
                <a:gd name="T14" fmla="*/ 30 w 30"/>
                <a:gd name="T15" fmla="*/ 14 h 169"/>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69"/>
                <a:gd name="T26" fmla="*/ 30 w 30"/>
                <a:gd name="T27" fmla="*/ 169 h 16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69">
                  <a:moveTo>
                    <a:pt x="30" y="14"/>
                  </a:moveTo>
                  <a:lnTo>
                    <a:pt x="13" y="14"/>
                  </a:lnTo>
                  <a:lnTo>
                    <a:pt x="17" y="169"/>
                  </a:lnTo>
                  <a:lnTo>
                    <a:pt x="4" y="169"/>
                  </a:lnTo>
                  <a:lnTo>
                    <a:pt x="0" y="9"/>
                  </a:lnTo>
                  <a:lnTo>
                    <a:pt x="9" y="0"/>
                  </a:lnTo>
                  <a:lnTo>
                    <a:pt x="30" y="0"/>
                  </a:lnTo>
                  <a:lnTo>
                    <a:pt x="30"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86" name="Freeform 196"/>
            <p:cNvSpPr>
              <a:spLocks noChangeAspect="1"/>
            </p:cNvSpPr>
            <p:nvPr/>
          </p:nvSpPr>
          <p:spPr bwMode="auto">
            <a:xfrm>
              <a:off x="2620" y="2171"/>
              <a:ext cx="26" cy="147"/>
            </a:xfrm>
            <a:custGeom>
              <a:avLst/>
              <a:gdLst>
                <a:gd name="T0" fmla="*/ 22 w 26"/>
                <a:gd name="T1" fmla="*/ 0 h 147"/>
                <a:gd name="T2" fmla="*/ 26 w 26"/>
                <a:gd name="T3" fmla="*/ 143 h 147"/>
                <a:gd name="T4" fmla="*/ 22 w 26"/>
                <a:gd name="T5" fmla="*/ 147 h 147"/>
                <a:gd name="T6" fmla="*/ 0 w 26"/>
                <a:gd name="T7" fmla="*/ 147 h 147"/>
                <a:gd name="T8" fmla="*/ 0 w 26"/>
                <a:gd name="T9" fmla="*/ 134 h 147"/>
                <a:gd name="T10" fmla="*/ 13 w 26"/>
                <a:gd name="T11" fmla="*/ 134 h 147"/>
                <a:gd name="T12" fmla="*/ 9 w 26"/>
                <a:gd name="T13" fmla="*/ 0 h 147"/>
                <a:gd name="T14" fmla="*/ 22 w 26"/>
                <a:gd name="T15" fmla="*/ 0 h 147"/>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47"/>
                <a:gd name="T26" fmla="*/ 26 w 26"/>
                <a:gd name="T27" fmla="*/ 147 h 1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47">
                  <a:moveTo>
                    <a:pt x="22" y="0"/>
                  </a:moveTo>
                  <a:lnTo>
                    <a:pt x="26" y="143"/>
                  </a:lnTo>
                  <a:lnTo>
                    <a:pt x="22" y="147"/>
                  </a:lnTo>
                  <a:lnTo>
                    <a:pt x="0" y="147"/>
                  </a:lnTo>
                  <a:lnTo>
                    <a:pt x="0" y="134"/>
                  </a:lnTo>
                  <a:lnTo>
                    <a:pt x="13" y="134"/>
                  </a:lnTo>
                  <a:lnTo>
                    <a:pt x="9" y="0"/>
                  </a:lnTo>
                  <a:lnTo>
                    <a:pt x="22"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87" name="Freeform 197"/>
            <p:cNvSpPr>
              <a:spLocks noChangeAspect="1"/>
            </p:cNvSpPr>
            <p:nvPr/>
          </p:nvSpPr>
          <p:spPr bwMode="auto">
            <a:xfrm>
              <a:off x="2577" y="2238"/>
              <a:ext cx="30" cy="129"/>
            </a:xfrm>
            <a:custGeom>
              <a:avLst/>
              <a:gdLst>
                <a:gd name="T0" fmla="*/ 30 w 30"/>
                <a:gd name="T1" fmla="*/ 14 h 129"/>
                <a:gd name="T2" fmla="*/ 13 w 30"/>
                <a:gd name="T3" fmla="*/ 14 h 129"/>
                <a:gd name="T4" fmla="*/ 17 w 30"/>
                <a:gd name="T5" fmla="*/ 129 h 129"/>
                <a:gd name="T6" fmla="*/ 4 w 30"/>
                <a:gd name="T7" fmla="*/ 129 h 129"/>
                <a:gd name="T8" fmla="*/ 0 w 30"/>
                <a:gd name="T9" fmla="*/ 9 h 129"/>
                <a:gd name="T10" fmla="*/ 9 w 30"/>
                <a:gd name="T11" fmla="*/ 0 h 129"/>
                <a:gd name="T12" fmla="*/ 30 w 30"/>
                <a:gd name="T13" fmla="*/ 0 h 129"/>
                <a:gd name="T14" fmla="*/ 30 w 30"/>
                <a:gd name="T15" fmla="*/ 14 h 129"/>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29"/>
                <a:gd name="T26" fmla="*/ 30 w 30"/>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29">
                  <a:moveTo>
                    <a:pt x="30" y="14"/>
                  </a:moveTo>
                  <a:lnTo>
                    <a:pt x="13" y="14"/>
                  </a:lnTo>
                  <a:lnTo>
                    <a:pt x="17" y="129"/>
                  </a:lnTo>
                  <a:lnTo>
                    <a:pt x="4" y="129"/>
                  </a:lnTo>
                  <a:lnTo>
                    <a:pt x="0" y="9"/>
                  </a:lnTo>
                  <a:lnTo>
                    <a:pt x="9" y="0"/>
                  </a:lnTo>
                  <a:lnTo>
                    <a:pt x="30" y="0"/>
                  </a:lnTo>
                  <a:lnTo>
                    <a:pt x="30"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88" name="Freeform 198"/>
            <p:cNvSpPr>
              <a:spLocks noChangeAspect="1"/>
            </p:cNvSpPr>
            <p:nvPr/>
          </p:nvSpPr>
          <p:spPr bwMode="auto">
            <a:xfrm>
              <a:off x="1859" y="2363"/>
              <a:ext cx="112" cy="53"/>
            </a:xfrm>
            <a:custGeom>
              <a:avLst/>
              <a:gdLst>
                <a:gd name="T0" fmla="*/ 13 w 112"/>
                <a:gd name="T1" fmla="*/ 0 h 53"/>
                <a:gd name="T2" fmla="*/ 13 w 112"/>
                <a:gd name="T3" fmla="*/ 40 h 53"/>
                <a:gd name="T4" fmla="*/ 112 w 112"/>
                <a:gd name="T5" fmla="*/ 40 h 53"/>
                <a:gd name="T6" fmla="*/ 112 w 112"/>
                <a:gd name="T7" fmla="*/ 53 h 53"/>
                <a:gd name="T8" fmla="*/ 9 w 112"/>
                <a:gd name="T9" fmla="*/ 53 h 53"/>
                <a:gd name="T10" fmla="*/ 0 w 112"/>
                <a:gd name="T11" fmla="*/ 44 h 53"/>
                <a:gd name="T12" fmla="*/ 0 w 112"/>
                <a:gd name="T13" fmla="*/ 0 h 53"/>
                <a:gd name="T14" fmla="*/ 13 w 112"/>
                <a:gd name="T15" fmla="*/ 0 h 53"/>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53"/>
                <a:gd name="T26" fmla="*/ 112 w 11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53">
                  <a:moveTo>
                    <a:pt x="13" y="0"/>
                  </a:moveTo>
                  <a:lnTo>
                    <a:pt x="13" y="40"/>
                  </a:lnTo>
                  <a:lnTo>
                    <a:pt x="112" y="40"/>
                  </a:lnTo>
                  <a:lnTo>
                    <a:pt x="112" y="53"/>
                  </a:lnTo>
                  <a:lnTo>
                    <a:pt x="9" y="53"/>
                  </a:lnTo>
                  <a:lnTo>
                    <a:pt x="0" y="44"/>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89" name="Freeform 199"/>
            <p:cNvSpPr>
              <a:spLocks noChangeAspect="1"/>
            </p:cNvSpPr>
            <p:nvPr/>
          </p:nvSpPr>
          <p:spPr bwMode="auto">
            <a:xfrm>
              <a:off x="1997" y="2323"/>
              <a:ext cx="266" cy="115"/>
            </a:xfrm>
            <a:custGeom>
              <a:avLst/>
              <a:gdLst>
                <a:gd name="T0" fmla="*/ 12 w 266"/>
                <a:gd name="T1" fmla="*/ 67 h 115"/>
                <a:gd name="T2" fmla="*/ 12 w 266"/>
                <a:gd name="T3" fmla="*/ 102 h 115"/>
                <a:gd name="T4" fmla="*/ 38 w 266"/>
                <a:gd name="T5" fmla="*/ 102 h 115"/>
                <a:gd name="T6" fmla="*/ 30 w 266"/>
                <a:gd name="T7" fmla="*/ 49 h 115"/>
                <a:gd name="T8" fmla="*/ 30 w 266"/>
                <a:gd name="T9" fmla="*/ 13 h 115"/>
                <a:gd name="T10" fmla="*/ 34 w 266"/>
                <a:gd name="T11" fmla="*/ 9 h 115"/>
                <a:gd name="T12" fmla="*/ 202 w 266"/>
                <a:gd name="T13" fmla="*/ 9 h 115"/>
                <a:gd name="T14" fmla="*/ 262 w 266"/>
                <a:gd name="T15" fmla="*/ 0 h 115"/>
                <a:gd name="T16" fmla="*/ 266 w 266"/>
                <a:gd name="T17" fmla="*/ 4 h 115"/>
                <a:gd name="T18" fmla="*/ 266 w 266"/>
                <a:gd name="T19" fmla="*/ 31 h 115"/>
                <a:gd name="T20" fmla="*/ 253 w 266"/>
                <a:gd name="T21" fmla="*/ 31 h 115"/>
                <a:gd name="T22" fmla="*/ 253 w 266"/>
                <a:gd name="T23" fmla="*/ 13 h 115"/>
                <a:gd name="T24" fmla="*/ 202 w 266"/>
                <a:gd name="T25" fmla="*/ 22 h 115"/>
                <a:gd name="T26" fmla="*/ 43 w 266"/>
                <a:gd name="T27" fmla="*/ 22 h 115"/>
                <a:gd name="T28" fmla="*/ 43 w 266"/>
                <a:gd name="T29" fmla="*/ 49 h 115"/>
                <a:gd name="T30" fmla="*/ 51 w 266"/>
                <a:gd name="T31" fmla="*/ 107 h 115"/>
                <a:gd name="T32" fmla="*/ 43 w 266"/>
                <a:gd name="T33" fmla="*/ 115 h 115"/>
                <a:gd name="T34" fmla="*/ 8 w 266"/>
                <a:gd name="T35" fmla="*/ 115 h 115"/>
                <a:gd name="T36" fmla="*/ 0 w 266"/>
                <a:gd name="T37" fmla="*/ 107 h 115"/>
                <a:gd name="T38" fmla="*/ 0 w 266"/>
                <a:gd name="T39" fmla="*/ 67 h 115"/>
                <a:gd name="T40" fmla="*/ 12 w 266"/>
                <a:gd name="T41" fmla="*/ 67 h 1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66"/>
                <a:gd name="T64" fmla="*/ 0 h 115"/>
                <a:gd name="T65" fmla="*/ 266 w 266"/>
                <a:gd name="T66" fmla="*/ 115 h 11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66" h="115">
                  <a:moveTo>
                    <a:pt x="12" y="67"/>
                  </a:moveTo>
                  <a:lnTo>
                    <a:pt x="12" y="102"/>
                  </a:lnTo>
                  <a:lnTo>
                    <a:pt x="38" y="102"/>
                  </a:lnTo>
                  <a:lnTo>
                    <a:pt x="30" y="49"/>
                  </a:lnTo>
                  <a:lnTo>
                    <a:pt x="30" y="13"/>
                  </a:lnTo>
                  <a:lnTo>
                    <a:pt x="34" y="9"/>
                  </a:lnTo>
                  <a:lnTo>
                    <a:pt x="202" y="9"/>
                  </a:lnTo>
                  <a:lnTo>
                    <a:pt x="262" y="0"/>
                  </a:lnTo>
                  <a:lnTo>
                    <a:pt x="266" y="4"/>
                  </a:lnTo>
                  <a:lnTo>
                    <a:pt x="266" y="31"/>
                  </a:lnTo>
                  <a:lnTo>
                    <a:pt x="253" y="31"/>
                  </a:lnTo>
                  <a:lnTo>
                    <a:pt x="253" y="13"/>
                  </a:lnTo>
                  <a:lnTo>
                    <a:pt x="202" y="22"/>
                  </a:lnTo>
                  <a:lnTo>
                    <a:pt x="43" y="22"/>
                  </a:lnTo>
                  <a:lnTo>
                    <a:pt x="43" y="49"/>
                  </a:lnTo>
                  <a:lnTo>
                    <a:pt x="51" y="107"/>
                  </a:lnTo>
                  <a:lnTo>
                    <a:pt x="43" y="115"/>
                  </a:lnTo>
                  <a:lnTo>
                    <a:pt x="8" y="115"/>
                  </a:lnTo>
                  <a:lnTo>
                    <a:pt x="0" y="107"/>
                  </a:lnTo>
                  <a:lnTo>
                    <a:pt x="0" y="67"/>
                  </a:lnTo>
                  <a:lnTo>
                    <a:pt x="12" y="67"/>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90" name="Freeform 200"/>
            <p:cNvSpPr>
              <a:spLocks noChangeAspect="1"/>
            </p:cNvSpPr>
            <p:nvPr/>
          </p:nvSpPr>
          <p:spPr bwMode="auto">
            <a:xfrm>
              <a:off x="2242" y="2354"/>
              <a:ext cx="21" cy="36"/>
            </a:xfrm>
            <a:custGeom>
              <a:avLst/>
              <a:gdLst>
                <a:gd name="T0" fmla="*/ 21 w 21"/>
                <a:gd name="T1" fmla="*/ 0 h 36"/>
                <a:gd name="T2" fmla="*/ 13 w 21"/>
                <a:gd name="T3" fmla="*/ 36 h 36"/>
                <a:gd name="T4" fmla="*/ 0 w 21"/>
                <a:gd name="T5" fmla="*/ 36 h 36"/>
                <a:gd name="T6" fmla="*/ 8 w 21"/>
                <a:gd name="T7" fmla="*/ 0 h 36"/>
                <a:gd name="T8" fmla="*/ 21 w 21"/>
                <a:gd name="T9" fmla="*/ 0 h 36"/>
                <a:gd name="T10" fmla="*/ 0 60000 65536"/>
                <a:gd name="T11" fmla="*/ 0 60000 65536"/>
                <a:gd name="T12" fmla="*/ 0 60000 65536"/>
                <a:gd name="T13" fmla="*/ 0 60000 65536"/>
                <a:gd name="T14" fmla="*/ 0 60000 65536"/>
                <a:gd name="T15" fmla="*/ 0 w 21"/>
                <a:gd name="T16" fmla="*/ 0 h 36"/>
                <a:gd name="T17" fmla="*/ 21 w 21"/>
                <a:gd name="T18" fmla="*/ 36 h 36"/>
              </a:gdLst>
              <a:ahLst/>
              <a:cxnLst>
                <a:cxn ang="T10">
                  <a:pos x="T0" y="T1"/>
                </a:cxn>
                <a:cxn ang="T11">
                  <a:pos x="T2" y="T3"/>
                </a:cxn>
                <a:cxn ang="T12">
                  <a:pos x="T4" y="T5"/>
                </a:cxn>
                <a:cxn ang="T13">
                  <a:pos x="T6" y="T7"/>
                </a:cxn>
                <a:cxn ang="T14">
                  <a:pos x="T8" y="T9"/>
                </a:cxn>
              </a:cxnLst>
              <a:rect l="T15" t="T16" r="T17" b="T18"/>
              <a:pathLst>
                <a:path w="21" h="36">
                  <a:moveTo>
                    <a:pt x="21" y="0"/>
                  </a:moveTo>
                  <a:lnTo>
                    <a:pt x="13" y="36"/>
                  </a:lnTo>
                  <a:lnTo>
                    <a:pt x="0" y="36"/>
                  </a:lnTo>
                  <a:lnTo>
                    <a:pt x="8" y="0"/>
                  </a:lnTo>
                  <a:lnTo>
                    <a:pt x="21"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91" name="Rectangle 201"/>
            <p:cNvSpPr>
              <a:spLocks noChangeAspect="1" noChangeArrowheads="1"/>
            </p:cNvSpPr>
            <p:nvPr/>
          </p:nvSpPr>
          <p:spPr bwMode="auto">
            <a:xfrm>
              <a:off x="2268" y="2327"/>
              <a:ext cx="12" cy="45"/>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8892" name="Freeform 202"/>
            <p:cNvSpPr>
              <a:spLocks noChangeAspect="1"/>
            </p:cNvSpPr>
            <p:nvPr/>
          </p:nvSpPr>
          <p:spPr bwMode="auto">
            <a:xfrm>
              <a:off x="2276" y="2323"/>
              <a:ext cx="189" cy="67"/>
            </a:xfrm>
            <a:custGeom>
              <a:avLst/>
              <a:gdLst>
                <a:gd name="T0" fmla="*/ 0 w 189"/>
                <a:gd name="T1" fmla="*/ 44 h 67"/>
                <a:gd name="T2" fmla="*/ 22 w 189"/>
                <a:gd name="T3" fmla="*/ 44 h 67"/>
                <a:gd name="T4" fmla="*/ 22 w 189"/>
                <a:gd name="T5" fmla="*/ 4 h 67"/>
                <a:gd name="T6" fmla="*/ 26 w 189"/>
                <a:gd name="T7" fmla="*/ 0 h 67"/>
                <a:gd name="T8" fmla="*/ 185 w 189"/>
                <a:gd name="T9" fmla="*/ 0 h 67"/>
                <a:gd name="T10" fmla="*/ 189 w 189"/>
                <a:gd name="T11" fmla="*/ 4 h 67"/>
                <a:gd name="T12" fmla="*/ 189 w 189"/>
                <a:gd name="T13" fmla="*/ 67 h 67"/>
                <a:gd name="T14" fmla="*/ 176 w 189"/>
                <a:gd name="T15" fmla="*/ 67 h 67"/>
                <a:gd name="T16" fmla="*/ 176 w 189"/>
                <a:gd name="T17" fmla="*/ 13 h 67"/>
                <a:gd name="T18" fmla="*/ 35 w 189"/>
                <a:gd name="T19" fmla="*/ 13 h 67"/>
                <a:gd name="T20" fmla="*/ 35 w 189"/>
                <a:gd name="T21" fmla="*/ 49 h 67"/>
                <a:gd name="T22" fmla="*/ 26 w 189"/>
                <a:gd name="T23" fmla="*/ 58 h 67"/>
                <a:gd name="T24" fmla="*/ 0 w 189"/>
                <a:gd name="T25" fmla="*/ 58 h 67"/>
                <a:gd name="T26" fmla="*/ 0 w 189"/>
                <a:gd name="T27" fmla="*/ 44 h 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9"/>
                <a:gd name="T43" fmla="*/ 0 h 67"/>
                <a:gd name="T44" fmla="*/ 189 w 189"/>
                <a:gd name="T45" fmla="*/ 67 h 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9" h="67">
                  <a:moveTo>
                    <a:pt x="0" y="44"/>
                  </a:moveTo>
                  <a:lnTo>
                    <a:pt x="22" y="44"/>
                  </a:lnTo>
                  <a:lnTo>
                    <a:pt x="22" y="4"/>
                  </a:lnTo>
                  <a:lnTo>
                    <a:pt x="26" y="0"/>
                  </a:lnTo>
                  <a:lnTo>
                    <a:pt x="185" y="0"/>
                  </a:lnTo>
                  <a:lnTo>
                    <a:pt x="189" y="4"/>
                  </a:lnTo>
                  <a:lnTo>
                    <a:pt x="189" y="67"/>
                  </a:lnTo>
                  <a:lnTo>
                    <a:pt x="176" y="67"/>
                  </a:lnTo>
                  <a:lnTo>
                    <a:pt x="176" y="13"/>
                  </a:lnTo>
                  <a:lnTo>
                    <a:pt x="35" y="13"/>
                  </a:lnTo>
                  <a:lnTo>
                    <a:pt x="35" y="49"/>
                  </a:lnTo>
                  <a:lnTo>
                    <a:pt x="26" y="58"/>
                  </a:lnTo>
                  <a:lnTo>
                    <a:pt x="0" y="58"/>
                  </a:lnTo>
                  <a:lnTo>
                    <a:pt x="0" y="4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93" name="Freeform 203"/>
            <p:cNvSpPr>
              <a:spLocks noChangeAspect="1"/>
            </p:cNvSpPr>
            <p:nvPr/>
          </p:nvSpPr>
          <p:spPr bwMode="auto">
            <a:xfrm>
              <a:off x="2487" y="2363"/>
              <a:ext cx="168" cy="35"/>
            </a:xfrm>
            <a:custGeom>
              <a:avLst/>
              <a:gdLst>
                <a:gd name="T0" fmla="*/ 13 w 168"/>
                <a:gd name="T1" fmla="*/ 0 h 35"/>
                <a:gd name="T2" fmla="*/ 13 w 168"/>
                <a:gd name="T3" fmla="*/ 13 h 35"/>
                <a:gd name="T4" fmla="*/ 163 w 168"/>
                <a:gd name="T5" fmla="*/ 13 h 35"/>
                <a:gd name="T6" fmla="*/ 168 w 168"/>
                <a:gd name="T7" fmla="*/ 18 h 35"/>
                <a:gd name="T8" fmla="*/ 168 w 168"/>
                <a:gd name="T9" fmla="*/ 35 h 35"/>
                <a:gd name="T10" fmla="*/ 155 w 168"/>
                <a:gd name="T11" fmla="*/ 35 h 35"/>
                <a:gd name="T12" fmla="*/ 155 w 168"/>
                <a:gd name="T13" fmla="*/ 27 h 35"/>
                <a:gd name="T14" fmla="*/ 8 w 168"/>
                <a:gd name="T15" fmla="*/ 27 h 35"/>
                <a:gd name="T16" fmla="*/ 0 w 168"/>
                <a:gd name="T17" fmla="*/ 18 h 35"/>
                <a:gd name="T18" fmla="*/ 0 w 168"/>
                <a:gd name="T19" fmla="*/ 0 h 35"/>
                <a:gd name="T20" fmla="*/ 13 w 168"/>
                <a:gd name="T21" fmla="*/ 0 h 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
                <a:gd name="T34" fmla="*/ 0 h 35"/>
                <a:gd name="T35" fmla="*/ 168 w 168"/>
                <a:gd name="T36" fmla="*/ 35 h 3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 h="35">
                  <a:moveTo>
                    <a:pt x="13" y="0"/>
                  </a:moveTo>
                  <a:lnTo>
                    <a:pt x="13" y="13"/>
                  </a:lnTo>
                  <a:lnTo>
                    <a:pt x="163" y="13"/>
                  </a:lnTo>
                  <a:lnTo>
                    <a:pt x="168" y="18"/>
                  </a:lnTo>
                  <a:lnTo>
                    <a:pt x="168" y="35"/>
                  </a:lnTo>
                  <a:lnTo>
                    <a:pt x="155" y="35"/>
                  </a:lnTo>
                  <a:lnTo>
                    <a:pt x="155" y="27"/>
                  </a:lnTo>
                  <a:lnTo>
                    <a:pt x="8" y="27"/>
                  </a:lnTo>
                  <a:lnTo>
                    <a:pt x="0" y="18"/>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grpSp>
      <p:grpSp>
        <p:nvGrpSpPr>
          <p:cNvPr id="3" name="Group 204"/>
          <p:cNvGrpSpPr>
            <a:grpSpLocks noChangeAspect="1"/>
          </p:cNvGrpSpPr>
          <p:nvPr/>
        </p:nvGrpSpPr>
        <p:grpSpPr bwMode="auto">
          <a:xfrm>
            <a:off x="3005138" y="2251075"/>
            <a:ext cx="2571750" cy="1530350"/>
            <a:chOff x="1790" y="1250"/>
            <a:chExt cx="2340" cy="1393"/>
          </a:xfrm>
        </p:grpSpPr>
        <p:sp>
          <p:nvSpPr>
            <p:cNvPr id="38494" name="Freeform 205"/>
            <p:cNvSpPr>
              <a:spLocks noChangeAspect="1"/>
            </p:cNvSpPr>
            <p:nvPr/>
          </p:nvSpPr>
          <p:spPr bwMode="auto">
            <a:xfrm>
              <a:off x="1954" y="2421"/>
              <a:ext cx="228" cy="35"/>
            </a:xfrm>
            <a:custGeom>
              <a:avLst/>
              <a:gdLst>
                <a:gd name="T0" fmla="*/ 0 w 228"/>
                <a:gd name="T1" fmla="*/ 22 h 35"/>
                <a:gd name="T2" fmla="*/ 215 w 228"/>
                <a:gd name="T3" fmla="*/ 22 h 35"/>
                <a:gd name="T4" fmla="*/ 215 w 228"/>
                <a:gd name="T5" fmla="*/ 0 h 35"/>
                <a:gd name="T6" fmla="*/ 228 w 228"/>
                <a:gd name="T7" fmla="*/ 0 h 35"/>
                <a:gd name="T8" fmla="*/ 228 w 228"/>
                <a:gd name="T9" fmla="*/ 26 h 35"/>
                <a:gd name="T10" fmla="*/ 219 w 228"/>
                <a:gd name="T11" fmla="*/ 35 h 35"/>
                <a:gd name="T12" fmla="*/ 0 w 228"/>
                <a:gd name="T13" fmla="*/ 35 h 35"/>
                <a:gd name="T14" fmla="*/ 0 w 228"/>
                <a:gd name="T15" fmla="*/ 22 h 35"/>
                <a:gd name="T16" fmla="*/ 0 60000 65536"/>
                <a:gd name="T17" fmla="*/ 0 60000 65536"/>
                <a:gd name="T18" fmla="*/ 0 60000 65536"/>
                <a:gd name="T19" fmla="*/ 0 60000 65536"/>
                <a:gd name="T20" fmla="*/ 0 60000 65536"/>
                <a:gd name="T21" fmla="*/ 0 60000 65536"/>
                <a:gd name="T22" fmla="*/ 0 60000 65536"/>
                <a:gd name="T23" fmla="*/ 0 60000 65536"/>
                <a:gd name="T24" fmla="*/ 0 w 228"/>
                <a:gd name="T25" fmla="*/ 0 h 35"/>
                <a:gd name="T26" fmla="*/ 228 w 228"/>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8" h="35">
                  <a:moveTo>
                    <a:pt x="0" y="22"/>
                  </a:moveTo>
                  <a:lnTo>
                    <a:pt x="215" y="22"/>
                  </a:lnTo>
                  <a:lnTo>
                    <a:pt x="215" y="0"/>
                  </a:lnTo>
                  <a:lnTo>
                    <a:pt x="228" y="0"/>
                  </a:lnTo>
                  <a:lnTo>
                    <a:pt x="228" y="26"/>
                  </a:lnTo>
                  <a:lnTo>
                    <a:pt x="219" y="35"/>
                  </a:lnTo>
                  <a:lnTo>
                    <a:pt x="0" y="35"/>
                  </a:lnTo>
                  <a:lnTo>
                    <a:pt x="0" y="22"/>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495" name="Freeform 206"/>
            <p:cNvSpPr>
              <a:spLocks noChangeAspect="1"/>
            </p:cNvSpPr>
            <p:nvPr/>
          </p:nvSpPr>
          <p:spPr bwMode="auto">
            <a:xfrm>
              <a:off x="2203" y="2398"/>
              <a:ext cx="387" cy="76"/>
            </a:xfrm>
            <a:custGeom>
              <a:avLst/>
              <a:gdLst>
                <a:gd name="T0" fmla="*/ 0 w 387"/>
                <a:gd name="T1" fmla="*/ 76 h 76"/>
                <a:gd name="T2" fmla="*/ 0 w 387"/>
                <a:gd name="T3" fmla="*/ 23 h 76"/>
                <a:gd name="T4" fmla="*/ 4 w 387"/>
                <a:gd name="T5" fmla="*/ 18 h 76"/>
                <a:gd name="T6" fmla="*/ 374 w 387"/>
                <a:gd name="T7" fmla="*/ 18 h 76"/>
                <a:gd name="T8" fmla="*/ 374 w 387"/>
                <a:gd name="T9" fmla="*/ 0 h 76"/>
                <a:gd name="T10" fmla="*/ 387 w 387"/>
                <a:gd name="T11" fmla="*/ 0 h 76"/>
                <a:gd name="T12" fmla="*/ 387 w 387"/>
                <a:gd name="T13" fmla="*/ 23 h 76"/>
                <a:gd name="T14" fmla="*/ 378 w 387"/>
                <a:gd name="T15" fmla="*/ 32 h 76"/>
                <a:gd name="T16" fmla="*/ 13 w 387"/>
                <a:gd name="T17" fmla="*/ 32 h 76"/>
                <a:gd name="T18" fmla="*/ 13 w 387"/>
                <a:gd name="T19" fmla="*/ 76 h 76"/>
                <a:gd name="T20" fmla="*/ 0 w 387"/>
                <a:gd name="T21" fmla="*/ 76 h 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76"/>
                <a:gd name="T35" fmla="*/ 387 w 387"/>
                <a:gd name="T36" fmla="*/ 76 h 7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76">
                  <a:moveTo>
                    <a:pt x="0" y="76"/>
                  </a:moveTo>
                  <a:lnTo>
                    <a:pt x="0" y="23"/>
                  </a:lnTo>
                  <a:lnTo>
                    <a:pt x="4" y="18"/>
                  </a:lnTo>
                  <a:lnTo>
                    <a:pt x="374" y="18"/>
                  </a:lnTo>
                  <a:lnTo>
                    <a:pt x="374" y="0"/>
                  </a:lnTo>
                  <a:lnTo>
                    <a:pt x="387" y="0"/>
                  </a:lnTo>
                  <a:lnTo>
                    <a:pt x="387" y="23"/>
                  </a:lnTo>
                  <a:lnTo>
                    <a:pt x="378" y="32"/>
                  </a:lnTo>
                  <a:lnTo>
                    <a:pt x="13" y="32"/>
                  </a:lnTo>
                  <a:lnTo>
                    <a:pt x="13" y="76"/>
                  </a:lnTo>
                  <a:lnTo>
                    <a:pt x="0" y="76"/>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496" name="Freeform 207"/>
            <p:cNvSpPr>
              <a:spLocks noChangeAspect="1"/>
            </p:cNvSpPr>
            <p:nvPr/>
          </p:nvSpPr>
          <p:spPr bwMode="auto">
            <a:xfrm>
              <a:off x="1816" y="2447"/>
              <a:ext cx="198" cy="45"/>
            </a:xfrm>
            <a:custGeom>
              <a:avLst/>
              <a:gdLst>
                <a:gd name="T0" fmla="*/ 0 w 198"/>
                <a:gd name="T1" fmla="*/ 31 h 45"/>
                <a:gd name="T2" fmla="*/ 185 w 198"/>
                <a:gd name="T3" fmla="*/ 31 h 45"/>
                <a:gd name="T4" fmla="*/ 185 w 198"/>
                <a:gd name="T5" fmla="*/ 0 h 45"/>
                <a:gd name="T6" fmla="*/ 198 w 198"/>
                <a:gd name="T7" fmla="*/ 0 h 45"/>
                <a:gd name="T8" fmla="*/ 198 w 198"/>
                <a:gd name="T9" fmla="*/ 36 h 45"/>
                <a:gd name="T10" fmla="*/ 189 w 198"/>
                <a:gd name="T11" fmla="*/ 45 h 45"/>
                <a:gd name="T12" fmla="*/ 0 w 198"/>
                <a:gd name="T13" fmla="*/ 45 h 45"/>
                <a:gd name="T14" fmla="*/ 0 w 198"/>
                <a:gd name="T15" fmla="*/ 31 h 45"/>
                <a:gd name="T16" fmla="*/ 0 60000 65536"/>
                <a:gd name="T17" fmla="*/ 0 60000 65536"/>
                <a:gd name="T18" fmla="*/ 0 60000 65536"/>
                <a:gd name="T19" fmla="*/ 0 60000 65536"/>
                <a:gd name="T20" fmla="*/ 0 60000 65536"/>
                <a:gd name="T21" fmla="*/ 0 60000 65536"/>
                <a:gd name="T22" fmla="*/ 0 60000 65536"/>
                <a:gd name="T23" fmla="*/ 0 60000 65536"/>
                <a:gd name="T24" fmla="*/ 0 w 198"/>
                <a:gd name="T25" fmla="*/ 0 h 45"/>
                <a:gd name="T26" fmla="*/ 198 w 198"/>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8" h="45">
                  <a:moveTo>
                    <a:pt x="0" y="31"/>
                  </a:moveTo>
                  <a:lnTo>
                    <a:pt x="185" y="31"/>
                  </a:lnTo>
                  <a:lnTo>
                    <a:pt x="185" y="0"/>
                  </a:lnTo>
                  <a:lnTo>
                    <a:pt x="198" y="0"/>
                  </a:lnTo>
                  <a:lnTo>
                    <a:pt x="198" y="36"/>
                  </a:lnTo>
                  <a:lnTo>
                    <a:pt x="189" y="45"/>
                  </a:lnTo>
                  <a:lnTo>
                    <a:pt x="0" y="45"/>
                  </a:lnTo>
                  <a:lnTo>
                    <a:pt x="0" y="31"/>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497" name="Freeform 208"/>
            <p:cNvSpPr>
              <a:spLocks noChangeAspect="1"/>
            </p:cNvSpPr>
            <p:nvPr/>
          </p:nvSpPr>
          <p:spPr bwMode="auto">
            <a:xfrm>
              <a:off x="2117" y="2470"/>
              <a:ext cx="202" cy="40"/>
            </a:xfrm>
            <a:custGeom>
              <a:avLst/>
              <a:gdLst>
                <a:gd name="T0" fmla="*/ 0 w 202"/>
                <a:gd name="T1" fmla="*/ 40 h 40"/>
                <a:gd name="T2" fmla="*/ 0 w 202"/>
                <a:gd name="T3" fmla="*/ 4 h 40"/>
                <a:gd name="T4" fmla="*/ 4 w 202"/>
                <a:gd name="T5" fmla="*/ 0 h 40"/>
                <a:gd name="T6" fmla="*/ 202 w 202"/>
                <a:gd name="T7" fmla="*/ 0 h 40"/>
                <a:gd name="T8" fmla="*/ 202 w 202"/>
                <a:gd name="T9" fmla="*/ 13 h 40"/>
                <a:gd name="T10" fmla="*/ 13 w 202"/>
                <a:gd name="T11" fmla="*/ 13 h 40"/>
                <a:gd name="T12" fmla="*/ 13 w 202"/>
                <a:gd name="T13" fmla="*/ 40 h 40"/>
                <a:gd name="T14" fmla="*/ 0 w 202"/>
                <a:gd name="T15" fmla="*/ 40 h 40"/>
                <a:gd name="T16" fmla="*/ 0 60000 65536"/>
                <a:gd name="T17" fmla="*/ 0 60000 65536"/>
                <a:gd name="T18" fmla="*/ 0 60000 65536"/>
                <a:gd name="T19" fmla="*/ 0 60000 65536"/>
                <a:gd name="T20" fmla="*/ 0 60000 65536"/>
                <a:gd name="T21" fmla="*/ 0 60000 65536"/>
                <a:gd name="T22" fmla="*/ 0 60000 65536"/>
                <a:gd name="T23" fmla="*/ 0 60000 65536"/>
                <a:gd name="T24" fmla="*/ 0 w 202"/>
                <a:gd name="T25" fmla="*/ 0 h 40"/>
                <a:gd name="T26" fmla="*/ 202 w 202"/>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 h="40">
                  <a:moveTo>
                    <a:pt x="0" y="40"/>
                  </a:moveTo>
                  <a:lnTo>
                    <a:pt x="0" y="4"/>
                  </a:lnTo>
                  <a:lnTo>
                    <a:pt x="4" y="0"/>
                  </a:lnTo>
                  <a:lnTo>
                    <a:pt x="202" y="0"/>
                  </a:lnTo>
                  <a:lnTo>
                    <a:pt x="202" y="13"/>
                  </a:lnTo>
                  <a:lnTo>
                    <a:pt x="13" y="13"/>
                  </a:lnTo>
                  <a:lnTo>
                    <a:pt x="13" y="40"/>
                  </a:lnTo>
                  <a:lnTo>
                    <a:pt x="0" y="4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498" name="Freeform 209"/>
            <p:cNvSpPr>
              <a:spLocks noChangeAspect="1"/>
            </p:cNvSpPr>
            <p:nvPr/>
          </p:nvSpPr>
          <p:spPr bwMode="auto">
            <a:xfrm>
              <a:off x="2293" y="2452"/>
              <a:ext cx="177" cy="58"/>
            </a:xfrm>
            <a:custGeom>
              <a:avLst/>
              <a:gdLst>
                <a:gd name="T0" fmla="*/ 0 w 177"/>
                <a:gd name="T1" fmla="*/ 44 h 58"/>
                <a:gd name="T2" fmla="*/ 129 w 177"/>
                <a:gd name="T3" fmla="*/ 44 h 58"/>
                <a:gd name="T4" fmla="*/ 129 w 177"/>
                <a:gd name="T5" fmla="*/ 13 h 58"/>
                <a:gd name="T6" fmla="*/ 134 w 177"/>
                <a:gd name="T7" fmla="*/ 9 h 58"/>
                <a:gd name="T8" fmla="*/ 177 w 177"/>
                <a:gd name="T9" fmla="*/ 0 h 58"/>
                <a:gd name="T10" fmla="*/ 177 w 177"/>
                <a:gd name="T11" fmla="*/ 13 h 58"/>
                <a:gd name="T12" fmla="*/ 142 w 177"/>
                <a:gd name="T13" fmla="*/ 22 h 58"/>
                <a:gd name="T14" fmla="*/ 142 w 177"/>
                <a:gd name="T15" fmla="*/ 49 h 58"/>
                <a:gd name="T16" fmla="*/ 134 w 177"/>
                <a:gd name="T17" fmla="*/ 58 h 58"/>
                <a:gd name="T18" fmla="*/ 0 w 177"/>
                <a:gd name="T19" fmla="*/ 58 h 58"/>
                <a:gd name="T20" fmla="*/ 0 w 177"/>
                <a:gd name="T21" fmla="*/ 44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7"/>
                <a:gd name="T34" fmla="*/ 0 h 58"/>
                <a:gd name="T35" fmla="*/ 177 w 177"/>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7" h="58">
                  <a:moveTo>
                    <a:pt x="0" y="44"/>
                  </a:moveTo>
                  <a:lnTo>
                    <a:pt x="129" y="44"/>
                  </a:lnTo>
                  <a:lnTo>
                    <a:pt x="129" y="13"/>
                  </a:lnTo>
                  <a:lnTo>
                    <a:pt x="134" y="9"/>
                  </a:lnTo>
                  <a:lnTo>
                    <a:pt x="177" y="0"/>
                  </a:lnTo>
                  <a:lnTo>
                    <a:pt x="177" y="13"/>
                  </a:lnTo>
                  <a:lnTo>
                    <a:pt x="142" y="22"/>
                  </a:lnTo>
                  <a:lnTo>
                    <a:pt x="142" y="49"/>
                  </a:lnTo>
                  <a:lnTo>
                    <a:pt x="134" y="58"/>
                  </a:lnTo>
                  <a:lnTo>
                    <a:pt x="0" y="58"/>
                  </a:lnTo>
                  <a:lnTo>
                    <a:pt x="0" y="4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499" name="Freeform 210"/>
            <p:cNvSpPr>
              <a:spLocks noChangeAspect="1"/>
            </p:cNvSpPr>
            <p:nvPr/>
          </p:nvSpPr>
          <p:spPr bwMode="auto">
            <a:xfrm>
              <a:off x="2461" y="2465"/>
              <a:ext cx="258" cy="71"/>
            </a:xfrm>
            <a:custGeom>
              <a:avLst/>
              <a:gdLst>
                <a:gd name="T0" fmla="*/ 13 w 258"/>
                <a:gd name="T1" fmla="*/ 0 h 71"/>
                <a:gd name="T2" fmla="*/ 13 w 258"/>
                <a:gd name="T3" fmla="*/ 31 h 71"/>
                <a:gd name="T4" fmla="*/ 254 w 258"/>
                <a:gd name="T5" fmla="*/ 31 h 71"/>
                <a:gd name="T6" fmla="*/ 258 w 258"/>
                <a:gd name="T7" fmla="*/ 36 h 71"/>
                <a:gd name="T8" fmla="*/ 258 w 258"/>
                <a:gd name="T9" fmla="*/ 71 h 71"/>
                <a:gd name="T10" fmla="*/ 245 w 258"/>
                <a:gd name="T11" fmla="*/ 71 h 71"/>
                <a:gd name="T12" fmla="*/ 245 w 258"/>
                <a:gd name="T13" fmla="*/ 45 h 71"/>
                <a:gd name="T14" fmla="*/ 9 w 258"/>
                <a:gd name="T15" fmla="*/ 45 h 71"/>
                <a:gd name="T16" fmla="*/ 0 w 258"/>
                <a:gd name="T17" fmla="*/ 36 h 71"/>
                <a:gd name="T18" fmla="*/ 0 w 258"/>
                <a:gd name="T19" fmla="*/ 0 h 71"/>
                <a:gd name="T20" fmla="*/ 13 w 258"/>
                <a:gd name="T21" fmla="*/ 0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8"/>
                <a:gd name="T34" fmla="*/ 0 h 71"/>
                <a:gd name="T35" fmla="*/ 258 w 258"/>
                <a:gd name="T36" fmla="*/ 71 h 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8" h="71">
                  <a:moveTo>
                    <a:pt x="13" y="0"/>
                  </a:moveTo>
                  <a:lnTo>
                    <a:pt x="13" y="31"/>
                  </a:lnTo>
                  <a:lnTo>
                    <a:pt x="254" y="31"/>
                  </a:lnTo>
                  <a:lnTo>
                    <a:pt x="258" y="36"/>
                  </a:lnTo>
                  <a:lnTo>
                    <a:pt x="258" y="71"/>
                  </a:lnTo>
                  <a:lnTo>
                    <a:pt x="245" y="71"/>
                  </a:lnTo>
                  <a:lnTo>
                    <a:pt x="245" y="45"/>
                  </a:lnTo>
                  <a:lnTo>
                    <a:pt x="9" y="45"/>
                  </a:lnTo>
                  <a:lnTo>
                    <a:pt x="0" y="36"/>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00" name="Freeform 211"/>
            <p:cNvSpPr>
              <a:spLocks noChangeAspect="1"/>
            </p:cNvSpPr>
            <p:nvPr/>
          </p:nvSpPr>
          <p:spPr bwMode="auto">
            <a:xfrm>
              <a:off x="2513" y="2438"/>
              <a:ext cx="167" cy="36"/>
            </a:xfrm>
            <a:custGeom>
              <a:avLst/>
              <a:gdLst>
                <a:gd name="T0" fmla="*/ 0 w 167"/>
                <a:gd name="T1" fmla="*/ 23 h 36"/>
                <a:gd name="T2" fmla="*/ 154 w 167"/>
                <a:gd name="T3" fmla="*/ 23 h 36"/>
                <a:gd name="T4" fmla="*/ 154 w 167"/>
                <a:gd name="T5" fmla="*/ 0 h 36"/>
                <a:gd name="T6" fmla="*/ 167 w 167"/>
                <a:gd name="T7" fmla="*/ 0 h 36"/>
                <a:gd name="T8" fmla="*/ 167 w 167"/>
                <a:gd name="T9" fmla="*/ 27 h 36"/>
                <a:gd name="T10" fmla="*/ 159 w 167"/>
                <a:gd name="T11" fmla="*/ 36 h 36"/>
                <a:gd name="T12" fmla="*/ 0 w 167"/>
                <a:gd name="T13" fmla="*/ 36 h 36"/>
                <a:gd name="T14" fmla="*/ 0 w 167"/>
                <a:gd name="T15" fmla="*/ 23 h 36"/>
                <a:gd name="T16" fmla="*/ 0 60000 65536"/>
                <a:gd name="T17" fmla="*/ 0 60000 65536"/>
                <a:gd name="T18" fmla="*/ 0 60000 65536"/>
                <a:gd name="T19" fmla="*/ 0 60000 65536"/>
                <a:gd name="T20" fmla="*/ 0 60000 65536"/>
                <a:gd name="T21" fmla="*/ 0 60000 65536"/>
                <a:gd name="T22" fmla="*/ 0 60000 65536"/>
                <a:gd name="T23" fmla="*/ 0 60000 65536"/>
                <a:gd name="T24" fmla="*/ 0 w 167"/>
                <a:gd name="T25" fmla="*/ 0 h 36"/>
                <a:gd name="T26" fmla="*/ 167 w 167"/>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7" h="36">
                  <a:moveTo>
                    <a:pt x="0" y="23"/>
                  </a:moveTo>
                  <a:lnTo>
                    <a:pt x="154" y="23"/>
                  </a:lnTo>
                  <a:lnTo>
                    <a:pt x="154" y="0"/>
                  </a:lnTo>
                  <a:lnTo>
                    <a:pt x="167" y="0"/>
                  </a:lnTo>
                  <a:lnTo>
                    <a:pt x="167" y="27"/>
                  </a:lnTo>
                  <a:lnTo>
                    <a:pt x="159" y="36"/>
                  </a:lnTo>
                  <a:lnTo>
                    <a:pt x="0" y="36"/>
                  </a:lnTo>
                  <a:lnTo>
                    <a:pt x="0" y="2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01" name="Freeform 212"/>
            <p:cNvSpPr>
              <a:spLocks noChangeAspect="1"/>
            </p:cNvSpPr>
            <p:nvPr/>
          </p:nvSpPr>
          <p:spPr bwMode="auto">
            <a:xfrm>
              <a:off x="1846" y="2501"/>
              <a:ext cx="387" cy="71"/>
            </a:xfrm>
            <a:custGeom>
              <a:avLst/>
              <a:gdLst>
                <a:gd name="T0" fmla="*/ 0 w 387"/>
                <a:gd name="T1" fmla="*/ 71 h 71"/>
                <a:gd name="T2" fmla="*/ 0 w 387"/>
                <a:gd name="T3" fmla="*/ 26 h 71"/>
                <a:gd name="T4" fmla="*/ 4 w 387"/>
                <a:gd name="T5" fmla="*/ 22 h 71"/>
                <a:gd name="T6" fmla="*/ 374 w 387"/>
                <a:gd name="T7" fmla="*/ 22 h 71"/>
                <a:gd name="T8" fmla="*/ 374 w 387"/>
                <a:gd name="T9" fmla="*/ 0 h 71"/>
                <a:gd name="T10" fmla="*/ 387 w 387"/>
                <a:gd name="T11" fmla="*/ 0 h 71"/>
                <a:gd name="T12" fmla="*/ 387 w 387"/>
                <a:gd name="T13" fmla="*/ 26 h 71"/>
                <a:gd name="T14" fmla="*/ 379 w 387"/>
                <a:gd name="T15" fmla="*/ 35 h 71"/>
                <a:gd name="T16" fmla="*/ 13 w 387"/>
                <a:gd name="T17" fmla="*/ 35 h 71"/>
                <a:gd name="T18" fmla="*/ 13 w 387"/>
                <a:gd name="T19" fmla="*/ 71 h 71"/>
                <a:gd name="T20" fmla="*/ 0 w 387"/>
                <a:gd name="T21" fmla="*/ 71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71"/>
                <a:gd name="T35" fmla="*/ 387 w 387"/>
                <a:gd name="T36" fmla="*/ 71 h 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71">
                  <a:moveTo>
                    <a:pt x="0" y="71"/>
                  </a:moveTo>
                  <a:lnTo>
                    <a:pt x="0" y="26"/>
                  </a:lnTo>
                  <a:lnTo>
                    <a:pt x="4" y="22"/>
                  </a:lnTo>
                  <a:lnTo>
                    <a:pt x="374" y="22"/>
                  </a:lnTo>
                  <a:lnTo>
                    <a:pt x="374" y="0"/>
                  </a:lnTo>
                  <a:lnTo>
                    <a:pt x="387" y="0"/>
                  </a:lnTo>
                  <a:lnTo>
                    <a:pt x="387" y="26"/>
                  </a:lnTo>
                  <a:lnTo>
                    <a:pt x="379" y="35"/>
                  </a:lnTo>
                  <a:lnTo>
                    <a:pt x="13" y="35"/>
                  </a:lnTo>
                  <a:lnTo>
                    <a:pt x="13" y="71"/>
                  </a:lnTo>
                  <a:lnTo>
                    <a:pt x="0" y="71"/>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02" name="Freeform 213"/>
            <p:cNvSpPr>
              <a:spLocks noChangeAspect="1"/>
            </p:cNvSpPr>
            <p:nvPr/>
          </p:nvSpPr>
          <p:spPr bwMode="auto">
            <a:xfrm>
              <a:off x="1902" y="2554"/>
              <a:ext cx="146" cy="36"/>
            </a:xfrm>
            <a:custGeom>
              <a:avLst/>
              <a:gdLst>
                <a:gd name="T0" fmla="*/ 13 w 146"/>
                <a:gd name="T1" fmla="*/ 0 h 36"/>
                <a:gd name="T2" fmla="*/ 13 w 146"/>
                <a:gd name="T3" fmla="*/ 22 h 36"/>
                <a:gd name="T4" fmla="*/ 146 w 146"/>
                <a:gd name="T5" fmla="*/ 22 h 36"/>
                <a:gd name="T6" fmla="*/ 146 w 146"/>
                <a:gd name="T7" fmla="*/ 36 h 36"/>
                <a:gd name="T8" fmla="*/ 9 w 146"/>
                <a:gd name="T9" fmla="*/ 36 h 36"/>
                <a:gd name="T10" fmla="*/ 0 w 146"/>
                <a:gd name="T11" fmla="*/ 27 h 36"/>
                <a:gd name="T12" fmla="*/ 0 w 146"/>
                <a:gd name="T13" fmla="*/ 0 h 36"/>
                <a:gd name="T14" fmla="*/ 13 w 146"/>
                <a:gd name="T15" fmla="*/ 0 h 36"/>
                <a:gd name="T16" fmla="*/ 0 60000 65536"/>
                <a:gd name="T17" fmla="*/ 0 60000 65536"/>
                <a:gd name="T18" fmla="*/ 0 60000 65536"/>
                <a:gd name="T19" fmla="*/ 0 60000 65536"/>
                <a:gd name="T20" fmla="*/ 0 60000 65536"/>
                <a:gd name="T21" fmla="*/ 0 60000 65536"/>
                <a:gd name="T22" fmla="*/ 0 60000 65536"/>
                <a:gd name="T23" fmla="*/ 0 60000 65536"/>
                <a:gd name="T24" fmla="*/ 0 w 146"/>
                <a:gd name="T25" fmla="*/ 0 h 36"/>
                <a:gd name="T26" fmla="*/ 146 w 146"/>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 h="36">
                  <a:moveTo>
                    <a:pt x="13" y="0"/>
                  </a:moveTo>
                  <a:lnTo>
                    <a:pt x="13" y="22"/>
                  </a:lnTo>
                  <a:lnTo>
                    <a:pt x="146" y="22"/>
                  </a:lnTo>
                  <a:lnTo>
                    <a:pt x="146" y="36"/>
                  </a:lnTo>
                  <a:lnTo>
                    <a:pt x="9" y="36"/>
                  </a:lnTo>
                  <a:lnTo>
                    <a:pt x="0" y="27"/>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03" name="Freeform 214"/>
            <p:cNvSpPr>
              <a:spLocks noChangeAspect="1"/>
            </p:cNvSpPr>
            <p:nvPr/>
          </p:nvSpPr>
          <p:spPr bwMode="auto">
            <a:xfrm>
              <a:off x="2117" y="2550"/>
              <a:ext cx="125" cy="40"/>
            </a:xfrm>
            <a:custGeom>
              <a:avLst/>
              <a:gdLst>
                <a:gd name="T0" fmla="*/ 0 w 125"/>
                <a:gd name="T1" fmla="*/ 40 h 40"/>
                <a:gd name="T2" fmla="*/ 0 w 125"/>
                <a:gd name="T3" fmla="*/ 4 h 40"/>
                <a:gd name="T4" fmla="*/ 4 w 125"/>
                <a:gd name="T5" fmla="*/ 0 h 40"/>
                <a:gd name="T6" fmla="*/ 125 w 125"/>
                <a:gd name="T7" fmla="*/ 0 h 40"/>
                <a:gd name="T8" fmla="*/ 125 w 125"/>
                <a:gd name="T9" fmla="*/ 13 h 40"/>
                <a:gd name="T10" fmla="*/ 13 w 125"/>
                <a:gd name="T11" fmla="*/ 13 h 40"/>
                <a:gd name="T12" fmla="*/ 13 w 125"/>
                <a:gd name="T13" fmla="*/ 40 h 40"/>
                <a:gd name="T14" fmla="*/ 0 w 125"/>
                <a:gd name="T15" fmla="*/ 40 h 40"/>
                <a:gd name="T16" fmla="*/ 0 60000 65536"/>
                <a:gd name="T17" fmla="*/ 0 60000 65536"/>
                <a:gd name="T18" fmla="*/ 0 60000 65536"/>
                <a:gd name="T19" fmla="*/ 0 60000 65536"/>
                <a:gd name="T20" fmla="*/ 0 60000 65536"/>
                <a:gd name="T21" fmla="*/ 0 60000 65536"/>
                <a:gd name="T22" fmla="*/ 0 60000 65536"/>
                <a:gd name="T23" fmla="*/ 0 60000 65536"/>
                <a:gd name="T24" fmla="*/ 0 w 125"/>
                <a:gd name="T25" fmla="*/ 0 h 40"/>
                <a:gd name="T26" fmla="*/ 125 w 125"/>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5" h="40">
                  <a:moveTo>
                    <a:pt x="0" y="40"/>
                  </a:moveTo>
                  <a:lnTo>
                    <a:pt x="0" y="4"/>
                  </a:lnTo>
                  <a:lnTo>
                    <a:pt x="4" y="0"/>
                  </a:lnTo>
                  <a:lnTo>
                    <a:pt x="125" y="0"/>
                  </a:lnTo>
                  <a:lnTo>
                    <a:pt x="125" y="13"/>
                  </a:lnTo>
                  <a:lnTo>
                    <a:pt x="13" y="13"/>
                  </a:lnTo>
                  <a:lnTo>
                    <a:pt x="13" y="40"/>
                  </a:lnTo>
                  <a:lnTo>
                    <a:pt x="0" y="4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04" name="Freeform 215"/>
            <p:cNvSpPr>
              <a:spLocks noChangeAspect="1"/>
            </p:cNvSpPr>
            <p:nvPr/>
          </p:nvSpPr>
          <p:spPr bwMode="auto">
            <a:xfrm>
              <a:off x="2371" y="2541"/>
              <a:ext cx="155" cy="58"/>
            </a:xfrm>
            <a:custGeom>
              <a:avLst/>
              <a:gdLst>
                <a:gd name="T0" fmla="*/ 0 w 155"/>
                <a:gd name="T1" fmla="*/ 58 h 58"/>
                <a:gd name="T2" fmla="*/ 0 w 155"/>
                <a:gd name="T3" fmla="*/ 4 h 58"/>
                <a:gd name="T4" fmla="*/ 4 w 155"/>
                <a:gd name="T5" fmla="*/ 0 h 58"/>
                <a:gd name="T6" fmla="*/ 150 w 155"/>
                <a:gd name="T7" fmla="*/ 0 h 58"/>
                <a:gd name="T8" fmla="*/ 155 w 155"/>
                <a:gd name="T9" fmla="*/ 4 h 58"/>
                <a:gd name="T10" fmla="*/ 155 w 155"/>
                <a:gd name="T11" fmla="*/ 31 h 58"/>
                <a:gd name="T12" fmla="*/ 142 w 155"/>
                <a:gd name="T13" fmla="*/ 31 h 58"/>
                <a:gd name="T14" fmla="*/ 142 w 155"/>
                <a:gd name="T15" fmla="*/ 13 h 58"/>
                <a:gd name="T16" fmla="*/ 13 w 155"/>
                <a:gd name="T17" fmla="*/ 13 h 58"/>
                <a:gd name="T18" fmla="*/ 13 w 155"/>
                <a:gd name="T19" fmla="*/ 58 h 58"/>
                <a:gd name="T20" fmla="*/ 0 w 155"/>
                <a:gd name="T21" fmla="*/ 58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
                <a:gd name="T34" fmla="*/ 0 h 58"/>
                <a:gd name="T35" fmla="*/ 155 w 155"/>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 h="58">
                  <a:moveTo>
                    <a:pt x="0" y="58"/>
                  </a:moveTo>
                  <a:lnTo>
                    <a:pt x="0" y="4"/>
                  </a:lnTo>
                  <a:lnTo>
                    <a:pt x="4" y="0"/>
                  </a:lnTo>
                  <a:lnTo>
                    <a:pt x="150" y="0"/>
                  </a:lnTo>
                  <a:lnTo>
                    <a:pt x="155" y="4"/>
                  </a:lnTo>
                  <a:lnTo>
                    <a:pt x="155" y="31"/>
                  </a:lnTo>
                  <a:lnTo>
                    <a:pt x="142" y="31"/>
                  </a:lnTo>
                  <a:lnTo>
                    <a:pt x="142" y="13"/>
                  </a:lnTo>
                  <a:lnTo>
                    <a:pt x="13" y="13"/>
                  </a:lnTo>
                  <a:lnTo>
                    <a:pt x="13" y="58"/>
                  </a:lnTo>
                  <a:lnTo>
                    <a:pt x="0" y="5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05" name="Freeform 216"/>
            <p:cNvSpPr>
              <a:spLocks noChangeAspect="1"/>
            </p:cNvSpPr>
            <p:nvPr/>
          </p:nvSpPr>
          <p:spPr bwMode="auto">
            <a:xfrm>
              <a:off x="2551" y="2514"/>
              <a:ext cx="35" cy="31"/>
            </a:xfrm>
            <a:custGeom>
              <a:avLst/>
              <a:gdLst>
                <a:gd name="T0" fmla="*/ 9 w 35"/>
                <a:gd name="T1" fmla="*/ 0 h 31"/>
                <a:gd name="T2" fmla="*/ 18 w 35"/>
                <a:gd name="T3" fmla="*/ 9 h 31"/>
                <a:gd name="T4" fmla="*/ 30 w 35"/>
                <a:gd name="T5" fmla="*/ 9 h 31"/>
                <a:gd name="T6" fmla="*/ 35 w 35"/>
                <a:gd name="T7" fmla="*/ 13 h 31"/>
                <a:gd name="T8" fmla="*/ 35 w 35"/>
                <a:gd name="T9" fmla="*/ 31 h 31"/>
                <a:gd name="T10" fmla="*/ 22 w 35"/>
                <a:gd name="T11" fmla="*/ 31 h 31"/>
                <a:gd name="T12" fmla="*/ 22 w 35"/>
                <a:gd name="T13" fmla="*/ 22 h 31"/>
                <a:gd name="T14" fmla="*/ 13 w 35"/>
                <a:gd name="T15" fmla="*/ 22 h 31"/>
                <a:gd name="T16" fmla="*/ 9 w 35"/>
                <a:gd name="T17" fmla="*/ 18 h 31"/>
                <a:gd name="T18" fmla="*/ 0 w 35"/>
                <a:gd name="T19" fmla="*/ 9 h 31"/>
                <a:gd name="T20" fmla="*/ 9 w 35"/>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31"/>
                <a:gd name="T35" fmla="*/ 35 w 35"/>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31">
                  <a:moveTo>
                    <a:pt x="9" y="0"/>
                  </a:moveTo>
                  <a:lnTo>
                    <a:pt x="18" y="9"/>
                  </a:lnTo>
                  <a:lnTo>
                    <a:pt x="30" y="9"/>
                  </a:lnTo>
                  <a:lnTo>
                    <a:pt x="35" y="13"/>
                  </a:lnTo>
                  <a:lnTo>
                    <a:pt x="35" y="31"/>
                  </a:lnTo>
                  <a:lnTo>
                    <a:pt x="22" y="31"/>
                  </a:lnTo>
                  <a:lnTo>
                    <a:pt x="22" y="22"/>
                  </a:lnTo>
                  <a:lnTo>
                    <a:pt x="13" y="22"/>
                  </a:lnTo>
                  <a:lnTo>
                    <a:pt x="9" y="18"/>
                  </a:lnTo>
                  <a:lnTo>
                    <a:pt x="0" y="9"/>
                  </a:lnTo>
                  <a:lnTo>
                    <a:pt x="9"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06" name="Freeform 217"/>
            <p:cNvSpPr>
              <a:spLocks noChangeAspect="1"/>
            </p:cNvSpPr>
            <p:nvPr/>
          </p:nvSpPr>
          <p:spPr bwMode="auto">
            <a:xfrm>
              <a:off x="2276" y="2523"/>
              <a:ext cx="47" cy="76"/>
            </a:xfrm>
            <a:custGeom>
              <a:avLst/>
              <a:gdLst>
                <a:gd name="T0" fmla="*/ 13 w 47"/>
                <a:gd name="T1" fmla="*/ 4 h 76"/>
                <a:gd name="T2" fmla="*/ 13 w 47"/>
                <a:gd name="T3" fmla="*/ 27 h 76"/>
                <a:gd name="T4" fmla="*/ 22 w 47"/>
                <a:gd name="T5" fmla="*/ 27 h 76"/>
                <a:gd name="T6" fmla="*/ 22 w 47"/>
                <a:gd name="T7" fmla="*/ 4 h 76"/>
                <a:gd name="T8" fmla="*/ 26 w 47"/>
                <a:gd name="T9" fmla="*/ 0 h 76"/>
                <a:gd name="T10" fmla="*/ 43 w 47"/>
                <a:gd name="T11" fmla="*/ 0 h 76"/>
                <a:gd name="T12" fmla="*/ 47 w 47"/>
                <a:gd name="T13" fmla="*/ 4 h 76"/>
                <a:gd name="T14" fmla="*/ 47 w 47"/>
                <a:gd name="T15" fmla="*/ 76 h 76"/>
                <a:gd name="T16" fmla="*/ 35 w 47"/>
                <a:gd name="T17" fmla="*/ 76 h 76"/>
                <a:gd name="T18" fmla="*/ 35 w 47"/>
                <a:gd name="T19" fmla="*/ 13 h 76"/>
                <a:gd name="T20" fmla="*/ 35 w 47"/>
                <a:gd name="T21" fmla="*/ 13 h 76"/>
                <a:gd name="T22" fmla="*/ 35 w 47"/>
                <a:gd name="T23" fmla="*/ 31 h 76"/>
                <a:gd name="T24" fmla="*/ 26 w 47"/>
                <a:gd name="T25" fmla="*/ 40 h 76"/>
                <a:gd name="T26" fmla="*/ 9 w 47"/>
                <a:gd name="T27" fmla="*/ 40 h 76"/>
                <a:gd name="T28" fmla="*/ 0 w 47"/>
                <a:gd name="T29" fmla="*/ 31 h 76"/>
                <a:gd name="T30" fmla="*/ 0 w 47"/>
                <a:gd name="T31" fmla="*/ 4 h 76"/>
                <a:gd name="T32" fmla="*/ 13 w 47"/>
                <a:gd name="T33" fmla="*/ 4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76"/>
                <a:gd name="T53" fmla="*/ 47 w 47"/>
                <a:gd name="T54" fmla="*/ 76 h 7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76">
                  <a:moveTo>
                    <a:pt x="13" y="4"/>
                  </a:moveTo>
                  <a:lnTo>
                    <a:pt x="13" y="27"/>
                  </a:lnTo>
                  <a:lnTo>
                    <a:pt x="22" y="27"/>
                  </a:lnTo>
                  <a:lnTo>
                    <a:pt x="22" y="4"/>
                  </a:lnTo>
                  <a:lnTo>
                    <a:pt x="26" y="0"/>
                  </a:lnTo>
                  <a:lnTo>
                    <a:pt x="43" y="0"/>
                  </a:lnTo>
                  <a:lnTo>
                    <a:pt x="47" y="4"/>
                  </a:lnTo>
                  <a:lnTo>
                    <a:pt x="47" y="76"/>
                  </a:lnTo>
                  <a:lnTo>
                    <a:pt x="35" y="76"/>
                  </a:lnTo>
                  <a:lnTo>
                    <a:pt x="35" y="13"/>
                  </a:lnTo>
                  <a:lnTo>
                    <a:pt x="35" y="31"/>
                  </a:lnTo>
                  <a:lnTo>
                    <a:pt x="26" y="40"/>
                  </a:lnTo>
                  <a:lnTo>
                    <a:pt x="9" y="40"/>
                  </a:lnTo>
                  <a:lnTo>
                    <a:pt x="0" y="31"/>
                  </a:lnTo>
                  <a:lnTo>
                    <a:pt x="0" y="4"/>
                  </a:lnTo>
                  <a:lnTo>
                    <a:pt x="13" y="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07" name="Freeform 218"/>
            <p:cNvSpPr>
              <a:spLocks noChangeAspect="1"/>
            </p:cNvSpPr>
            <p:nvPr/>
          </p:nvSpPr>
          <p:spPr bwMode="auto">
            <a:xfrm>
              <a:off x="2182" y="2599"/>
              <a:ext cx="279" cy="44"/>
            </a:xfrm>
            <a:custGeom>
              <a:avLst/>
              <a:gdLst>
                <a:gd name="T0" fmla="*/ 12 w 279"/>
                <a:gd name="T1" fmla="*/ 0 h 44"/>
                <a:gd name="T2" fmla="*/ 12 w 279"/>
                <a:gd name="T3" fmla="*/ 31 h 44"/>
                <a:gd name="T4" fmla="*/ 266 w 279"/>
                <a:gd name="T5" fmla="*/ 31 h 44"/>
                <a:gd name="T6" fmla="*/ 266 w 279"/>
                <a:gd name="T7" fmla="*/ 9 h 44"/>
                <a:gd name="T8" fmla="*/ 279 w 279"/>
                <a:gd name="T9" fmla="*/ 9 h 44"/>
                <a:gd name="T10" fmla="*/ 279 w 279"/>
                <a:gd name="T11" fmla="*/ 35 h 44"/>
                <a:gd name="T12" fmla="*/ 270 w 279"/>
                <a:gd name="T13" fmla="*/ 44 h 44"/>
                <a:gd name="T14" fmla="*/ 8 w 279"/>
                <a:gd name="T15" fmla="*/ 44 h 44"/>
                <a:gd name="T16" fmla="*/ 0 w 279"/>
                <a:gd name="T17" fmla="*/ 35 h 44"/>
                <a:gd name="T18" fmla="*/ 0 w 279"/>
                <a:gd name="T19" fmla="*/ 0 h 44"/>
                <a:gd name="T20" fmla="*/ 12 w 279"/>
                <a:gd name="T21" fmla="*/ 0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9"/>
                <a:gd name="T34" fmla="*/ 0 h 44"/>
                <a:gd name="T35" fmla="*/ 279 w 279"/>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9" h="44">
                  <a:moveTo>
                    <a:pt x="12" y="0"/>
                  </a:moveTo>
                  <a:lnTo>
                    <a:pt x="12" y="31"/>
                  </a:lnTo>
                  <a:lnTo>
                    <a:pt x="266" y="31"/>
                  </a:lnTo>
                  <a:lnTo>
                    <a:pt x="266" y="9"/>
                  </a:lnTo>
                  <a:lnTo>
                    <a:pt x="279" y="9"/>
                  </a:lnTo>
                  <a:lnTo>
                    <a:pt x="279" y="35"/>
                  </a:lnTo>
                  <a:lnTo>
                    <a:pt x="270" y="44"/>
                  </a:lnTo>
                  <a:lnTo>
                    <a:pt x="8" y="44"/>
                  </a:lnTo>
                  <a:lnTo>
                    <a:pt x="0" y="35"/>
                  </a:lnTo>
                  <a:lnTo>
                    <a:pt x="0" y="0"/>
                  </a:lnTo>
                  <a:lnTo>
                    <a:pt x="12"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08" name="Freeform 219"/>
            <p:cNvSpPr>
              <a:spLocks noChangeAspect="1"/>
            </p:cNvSpPr>
            <p:nvPr/>
          </p:nvSpPr>
          <p:spPr bwMode="auto">
            <a:xfrm>
              <a:off x="1790" y="2563"/>
              <a:ext cx="103" cy="53"/>
            </a:xfrm>
            <a:custGeom>
              <a:avLst/>
              <a:gdLst>
                <a:gd name="T0" fmla="*/ 13 w 103"/>
                <a:gd name="T1" fmla="*/ 0 h 53"/>
                <a:gd name="T2" fmla="*/ 13 w 103"/>
                <a:gd name="T3" fmla="*/ 40 h 53"/>
                <a:gd name="T4" fmla="*/ 103 w 103"/>
                <a:gd name="T5" fmla="*/ 40 h 53"/>
                <a:gd name="T6" fmla="*/ 103 w 103"/>
                <a:gd name="T7" fmla="*/ 53 h 53"/>
                <a:gd name="T8" fmla="*/ 9 w 103"/>
                <a:gd name="T9" fmla="*/ 53 h 53"/>
                <a:gd name="T10" fmla="*/ 0 w 103"/>
                <a:gd name="T11" fmla="*/ 45 h 53"/>
                <a:gd name="T12" fmla="*/ 0 w 103"/>
                <a:gd name="T13" fmla="*/ 0 h 53"/>
                <a:gd name="T14" fmla="*/ 13 w 103"/>
                <a:gd name="T15" fmla="*/ 0 h 53"/>
                <a:gd name="T16" fmla="*/ 0 60000 65536"/>
                <a:gd name="T17" fmla="*/ 0 60000 65536"/>
                <a:gd name="T18" fmla="*/ 0 60000 65536"/>
                <a:gd name="T19" fmla="*/ 0 60000 65536"/>
                <a:gd name="T20" fmla="*/ 0 60000 65536"/>
                <a:gd name="T21" fmla="*/ 0 60000 65536"/>
                <a:gd name="T22" fmla="*/ 0 60000 65536"/>
                <a:gd name="T23" fmla="*/ 0 60000 65536"/>
                <a:gd name="T24" fmla="*/ 0 w 103"/>
                <a:gd name="T25" fmla="*/ 0 h 53"/>
                <a:gd name="T26" fmla="*/ 103 w 103"/>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 h="53">
                  <a:moveTo>
                    <a:pt x="13" y="0"/>
                  </a:moveTo>
                  <a:lnTo>
                    <a:pt x="13" y="40"/>
                  </a:lnTo>
                  <a:lnTo>
                    <a:pt x="103" y="40"/>
                  </a:lnTo>
                  <a:lnTo>
                    <a:pt x="103" y="53"/>
                  </a:lnTo>
                  <a:lnTo>
                    <a:pt x="9" y="53"/>
                  </a:lnTo>
                  <a:lnTo>
                    <a:pt x="0" y="45"/>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09" name="Freeform 220"/>
            <p:cNvSpPr>
              <a:spLocks noChangeAspect="1"/>
            </p:cNvSpPr>
            <p:nvPr/>
          </p:nvSpPr>
          <p:spPr bwMode="auto">
            <a:xfrm>
              <a:off x="1889" y="2612"/>
              <a:ext cx="267" cy="31"/>
            </a:xfrm>
            <a:custGeom>
              <a:avLst/>
              <a:gdLst>
                <a:gd name="T0" fmla="*/ 0 w 267"/>
                <a:gd name="T1" fmla="*/ 31 h 31"/>
                <a:gd name="T2" fmla="*/ 0 w 267"/>
                <a:gd name="T3" fmla="*/ 4 h 31"/>
                <a:gd name="T4" fmla="*/ 4 w 267"/>
                <a:gd name="T5" fmla="*/ 0 h 31"/>
                <a:gd name="T6" fmla="*/ 267 w 267"/>
                <a:gd name="T7" fmla="*/ 0 h 31"/>
                <a:gd name="T8" fmla="*/ 267 w 267"/>
                <a:gd name="T9" fmla="*/ 13 h 31"/>
                <a:gd name="T10" fmla="*/ 13 w 267"/>
                <a:gd name="T11" fmla="*/ 13 h 31"/>
                <a:gd name="T12" fmla="*/ 13 w 267"/>
                <a:gd name="T13" fmla="*/ 31 h 31"/>
                <a:gd name="T14" fmla="*/ 0 w 267"/>
                <a:gd name="T15" fmla="*/ 31 h 31"/>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31"/>
                <a:gd name="T26" fmla="*/ 267 w 267"/>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31">
                  <a:moveTo>
                    <a:pt x="0" y="31"/>
                  </a:moveTo>
                  <a:lnTo>
                    <a:pt x="0" y="4"/>
                  </a:lnTo>
                  <a:lnTo>
                    <a:pt x="4" y="0"/>
                  </a:lnTo>
                  <a:lnTo>
                    <a:pt x="267" y="0"/>
                  </a:lnTo>
                  <a:lnTo>
                    <a:pt x="267" y="13"/>
                  </a:lnTo>
                  <a:lnTo>
                    <a:pt x="13" y="13"/>
                  </a:lnTo>
                  <a:lnTo>
                    <a:pt x="13" y="31"/>
                  </a:lnTo>
                  <a:lnTo>
                    <a:pt x="0" y="31"/>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10" name="Freeform 221"/>
            <p:cNvSpPr>
              <a:spLocks noChangeAspect="1"/>
            </p:cNvSpPr>
            <p:nvPr/>
          </p:nvSpPr>
          <p:spPr bwMode="auto">
            <a:xfrm>
              <a:off x="2487" y="2590"/>
              <a:ext cx="245" cy="35"/>
            </a:xfrm>
            <a:custGeom>
              <a:avLst/>
              <a:gdLst>
                <a:gd name="T0" fmla="*/ 0 w 245"/>
                <a:gd name="T1" fmla="*/ 22 h 35"/>
                <a:gd name="T2" fmla="*/ 232 w 245"/>
                <a:gd name="T3" fmla="*/ 22 h 35"/>
                <a:gd name="T4" fmla="*/ 232 w 245"/>
                <a:gd name="T5" fmla="*/ 0 h 35"/>
                <a:gd name="T6" fmla="*/ 245 w 245"/>
                <a:gd name="T7" fmla="*/ 0 h 35"/>
                <a:gd name="T8" fmla="*/ 245 w 245"/>
                <a:gd name="T9" fmla="*/ 26 h 35"/>
                <a:gd name="T10" fmla="*/ 236 w 245"/>
                <a:gd name="T11" fmla="*/ 35 h 35"/>
                <a:gd name="T12" fmla="*/ 0 w 245"/>
                <a:gd name="T13" fmla="*/ 35 h 35"/>
                <a:gd name="T14" fmla="*/ 0 w 245"/>
                <a:gd name="T15" fmla="*/ 22 h 35"/>
                <a:gd name="T16" fmla="*/ 0 60000 65536"/>
                <a:gd name="T17" fmla="*/ 0 60000 65536"/>
                <a:gd name="T18" fmla="*/ 0 60000 65536"/>
                <a:gd name="T19" fmla="*/ 0 60000 65536"/>
                <a:gd name="T20" fmla="*/ 0 60000 65536"/>
                <a:gd name="T21" fmla="*/ 0 60000 65536"/>
                <a:gd name="T22" fmla="*/ 0 60000 65536"/>
                <a:gd name="T23" fmla="*/ 0 60000 65536"/>
                <a:gd name="T24" fmla="*/ 0 w 245"/>
                <a:gd name="T25" fmla="*/ 0 h 35"/>
                <a:gd name="T26" fmla="*/ 245 w 245"/>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5" h="35">
                  <a:moveTo>
                    <a:pt x="0" y="22"/>
                  </a:moveTo>
                  <a:lnTo>
                    <a:pt x="232" y="22"/>
                  </a:lnTo>
                  <a:lnTo>
                    <a:pt x="232" y="0"/>
                  </a:lnTo>
                  <a:lnTo>
                    <a:pt x="245" y="0"/>
                  </a:lnTo>
                  <a:lnTo>
                    <a:pt x="245" y="26"/>
                  </a:lnTo>
                  <a:lnTo>
                    <a:pt x="236" y="35"/>
                  </a:lnTo>
                  <a:lnTo>
                    <a:pt x="0" y="35"/>
                  </a:lnTo>
                  <a:lnTo>
                    <a:pt x="0" y="22"/>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11" name="Freeform 222"/>
            <p:cNvSpPr>
              <a:spLocks noChangeAspect="1"/>
            </p:cNvSpPr>
            <p:nvPr/>
          </p:nvSpPr>
          <p:spPr bwMode="auto">
            <a:xfrm>
              <a:off x="2603" y="2550"/>
              <a:ext cx="206" cy="31"/>
            </a:xfrm>
            <a:custGeom>
              <a:avLst/>
              <a:gdLst>
                <a:gd name="T0" fmla="*/ 0 w 206"/>
                <a:gd name="T1" fmla="*/ 31 h 31"/>
                <a:gd name="T2" fmla="*/ 0 w 206"/>
                <a:gd name="T3" fmla="*/ 4 h 31"/>
                <a:gd name="T4" fmla="*/ 4 w 206"/>
                <a:gd name="T5" fmla="*/ 0 h 31"/>
                <a:gd name="T6" fmla="*/ 206 w 206"/>
                <a:gd name="T7" fmla="*/ 0 h 31"/>
                <a:gd name="T8" fmla="*/ 206 w 206"/>
                <a:gd name="T9" fmla="*/ 13 h 31"/>
                <a:gd name="T10" fmla="*/ 13 w 206"/>
                <a:gd name="T11" fmla="*/ 13 h 31"/>
                <a:gd name="T12" fmla="*/ 13 w 206"/>
                <a:gd name="T13" fmla="*/ 31 h 31"/>
                <a:gd name="T14" fmla="*/ 0 w 206"/>
                <a:gd name="T15" fmla="*/ 31 h 31"/>
                <a:gd name="T16" fmla="*/ 0 60000 65536"/>
                <a:gd name="T17" fmla="*/ 0 60000 65536"/>
                <a:gd name="T18" fmla="*/ 0 60000 65536"/>
                <a:gd name="T19" fmla="*/ 0 60000 65536"/>
                <a:gd name="T20" fmla="*/ 0 60000 65536"/>
                <a:gd name="T21" fmla="*/ 0 60000 65536"/>
                <a:gd name="T22" fmla="*/ 0 60000 65536"/>
                <a:gd name="T23" fmla="*/ 0 60000 65536"/>
                <a:gd name="T24" fmla="*/ 0 w 206"/>
                <a:gd name="T25" fmla="*/ 0 h 31"/>
                <a:gd name="T26" fmla="*/ 206 w 206"/>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6" h="31">
                  <a:moveTo>
                    <a:pt x="0" y="31"/>
                  </a:moveTo>
                  <a:lnTo>
                    <a:pt x="0" y="4"/>
                  </a:lnTo>
                  <a:lnTo>
                    <a:pt x="4" y="0"/>
                  </a:lnTo>
                  <a:lnTo>
                    <a:pt x="206" y="0"/>
                  </a:lnTo>
                  <a:lnTo>
                    <a:pt x="206" y="13"/>
                  </a:lnTo>
                  <a:lnTo>
                    <a:pt x="13" y="13"/>
                  </a:lnTo>
                  <a:lnTo>
                    <a:pt x="13" y="31"/>
                  </a:lnTo>
                  <a:lnTo>
                    <a:pt x="0" y="31"/>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12" name="Freeform 223"/>
            <p:cNvSpPr>
              <a:spLocks noChangeAspect="1"/>
            </p:cNvSpPr>
            <p:nvPr/>
          </p:nvSpPr>
          <p:spPr bwMode="auto">
            <a:xfrm>
              <a:off x="2930" y="1299"/>
              <a:ext cx="60" cy="76"/>
            </a:xfrm>
            <a:custGeom>
              <a:avLst/>
              <a:gdLst>
                <a:gd name="T0" fmla="*/ 60 w 60"/>
                <a:gd name="T1" fmla="*/ 14 h 76"/>
                <a:gd name="T2" fmla="*/ 17 w 60"/>
                <a:gd name="T3" fmla="*/ 14 h 76"/>
                <a:gd name="T4" fmla="*/ 13 w 60"/>
                <a:gd name="T5" fmla="*/ 76 h 76"/>
                <a:gd name="T6" fmla="*/ 0 w 60"/>
                <a:gd name="T7" fmla="*/ 76 h 76"/>
                <a:gd name="T8" fmla="*/ 4 w 60"/>
                <a:gd name="T9" fmla="*/ 9 h 76"/>
                <a:gd name="T10" fmla="*/ 13 w 60"/>
                <a:gd name="T11" fmla="*/ 0 h 76"/>
                <a:gd name="T12" fmla="*/ 60 w 60"/>
                <a:gd name="T13" fmla="*/ 0 h 76"/>
                <a:gd name="T14" fmla="*/ 60 w 60"/>
                <a:gd name="T15" fmla="*/ 14 h 76"/>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76"/>
                <a:gd name="T26" fmla="*/ 60 w 60"/>
                <a:gd name="T27" fmla="*/ 76 h 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76">
                  <a:moveTo>
                    <a:pt x="60" y="14"/>
                  </a:moveTo>
                  <a:lnTo>
                    <a:pt x="17" y="14"/>
                  </a:lnTo>
                  <a:lnTo>
                    <a:pt x="13" y="76"/>
                  </a:lnTo>
                  <a:lnTo>
                    <a:pt x="0" y="76"/>
                  </a:lnTo>
                  <a:lnTo>
                    <a:pt x="4" y="9"/>
                  </a:lnTo>
                  <a:lnTo>
                    <a:pt x="13" y="0"/>
                  </a:lnTo>
                  <a:lnTo>
                    <a:pt x="60" y="0"/>
                  </a:lnTo>
                  <a:lnTo>
                    <a:pt x="60"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13" name="Freeform 224"/>
            <p:cNvSpPr>
              <a:spLocks noChangeAspect="1"/>
            </p:cNvSpPr>
            <p:nvPr/>
          </p:nvSpPr>
          <p:spPr bwMode="auto">
            <a:xfrm>
              <a:off x="2913" y="1388"/>
              <a:ext cx="111" cy="183"/>
            </a:xfrm>
            <a:custGeom>
              <a:avLst/>
              <a:gdLst>
                <a:gd name="T0" fmla="*/ 47 w 111"/>
                <a:gd name="T1" fmla="*/ 18 h 183"/>
                <a:gd name="T2" fmla="*/ 13 w 111"/>
                <a:gd name="T3" fmla="*/ 14 h 183"/>
                <a:gd name="T4" fmla="*/ 13 w 111"/>
                <a:gd name="T5" fmla="*/ 32 h 183"/>
                <a:gd name="T6" fmla="*/ 64 w 111"/>
                <a:gd name="T7" fmla="*/ 23 h 183"/>
                <a:gd name="T8" fmla="*/ 103 w 111"/>
                <a:gd name="T9" fmla="*/ 27 h 183"/>
                <a:gd name="T10" fmla="*/ 107 w 111"/>
                <a:gd name="T11" fmla="*/ 32 h 183"/>
                <a:gd name="T12" fmla="*/ 103 w 111"/>
                <a:gd name="T13" fmla="*/ 138 h 183"/>
                <a:gd name="T14" fmla="*/ 111 w 111"/>
                <a:gd name="T15" fmla="*/ 178 h 183"/>
                <a:gd name="T16" fmla="*/ 107 w 111"/>
                <a:gd name="T17" fmla="*/ 183 h 183"/>
                <a:gd name="T18" fmla="*/ 77 w 111"/>
                <a:gd name="T19" fmla="*/ 183 h 183"/>
                <a:gd name="T20" fmla="*/ 77 w 111"/>
                <a:gd name="T21" fmla="*/ 169 h 183"/>
                <a:gd name="T22" fmla="*/ 99 w 111"/>
                <a:gd name="T23" fmla="*/ 169 h 183"/>
                <a:gd name="T24" fmla="*/ 90 w 111"/>
                <a:gd name="T25" fmla="*/ 138 h 183"/>
                <a:gd name="T26" fmla="*/ 94 w 111"/>
                <a:gd name="T27" fmla="*/ 40 h 183"/>
                <a:gd name="T28" fmla="*/ 64 w 111"/>
                <a:gd name="T29" fmla="*/ 36 h 183"/>
                <a:gd name="T30" fmla="*/ 8 w 111"/>
                <a:gd name="T31" fmla="*/ 45 h 183"/>
                <a:gd name="T32" fmla="*/ 0 w 111"/>
                <a:gd name="T33" fmla="*/ 36 h 183"/>
                <a:gd name="T34" fmla="*/ 0 w 111"/>
                <a:gd name="T35" fmla="*/ 9 h 183"/>
                <a:gd name="T36" fmla="*/ 8 w 111"/>
                <a:gd name="T37" fmla="*/ 0 h 183"/>
                <a:gd name="T38" fmla="*/ 47 w 111"/>
                <a:gd name="T39" fmla="*/ 5 h 183"/>
                <a:gd name="T40" fmla="*/ 47 w 111"/>
                <a:gd name="T41" fmla="*/ 18 h 1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
                <a:gd name="T64" fmla="*/ 0 h 183"/>
                <a:gd name="T65" fmla="*/ 111 w 111"/>
                <a:gd name="T66" fmla="*/ 183 h 18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 h="183">
                  <a:moveTo>
                    <a:pt x="47" y="18"/>
                  </a:moveTo>
                  <a:lnTo>
                    <a:pt x="13" y="14"/>
                  </a:lnTo>
                  <a:lnTo>
                    <a:pt x="13" y="32"/>
                  </a:lnTo>
                  <a:lnTo>
                    <a:pt x="64" y="23"/>
                  </a:lnTo>
                  <a:lnTo>
                    <a:pt x="103" y="27"/>
                  </a:lnTo>
                  <a:lnTo>
                    <a:pt x="107" y="32"/>
                  </a:lnTo>
                  <a:lnTo>
                    <a:pt x="103" y="138"/>
                  </a:lnTo>
                  <a:lnTo>
                    <a:pt x="111" y="178"/>
                  </a:lnTo>
                  <a:lnTo>
                    <a:pt x="107" y="183"/>
                  </a:lnTo>
                  <a:lnTo>
                    <a:pt x="77" y="183"/>
                  </a:lnTo>
                  <a:lnTo>
                    <a:pt x="77" y="169"/>
                  </a:lnTo>
                  <a:lnTo>
                    <a:pt x="99" y="169"/>
                  </a:lnTo>
                  <a:lnTo>
                    <a:pt x="90" y="138"/>
                  </a:lnTo>
                  <a:lnTo>
                    <a:pt x="94" y="40"/>
                  </a:lnTo>
                  <a:lnTo>
                    <a:pt x="64" y="36"/>
                  </a:lnTo>
                  <a:lnTo>
                    <a:pt x="8" y="45"/>
                  </a:lnTo>
                  <a:lnTo>
                    <a:pt x="0" y="36"/>
                  </a:lnTo>
                  <a:lnTo>
                    <a:pt x="0" y="9"/>
                  </a:lnTo>
                  <a:lnTo>
                    <a:pt x="8" y="0"/>
                  </a:lnTo>
                  <a:lnTo>
                    <a:pt x="47" y="5"/>
                  </a:lnTo>
                  <a:lnTo>
                    <a:pt x="47"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14" name="Freeform 225"/>
            <p:cNvSpPr>
              <a:spLocks noChangeAspect="1"/>
            </p:cNvSpPr>
            <p:nvPr/>
          </p:nvSpPr>
          <p:spPr bwMode="auto">
            <a:xfrm>
              <a:off x="2951" y="1553"/>
              <a:ext cx="39" cy="18"/>
            </a:xfrm>
            <a:custGeom>
              <a:avLst/>
              <a:gdLst>
                <a:gd name="T0" fmla="*/ 39 w 39"/>
                <a:gd name="T1" fmla="*/ 18 h 18"/>
                <a:gd name="T2" fmla="*/ 0 w 39"/>
                <a:gd name="T3" fmla="*/ 13 h 18"/>
                <a:gd name="T4" fmla="*/ 0 w 39"/>
                <a:gd name="T5" fmla="*/ 0 h 18"/>
                <a:gd name="T6" fmla="*/ 39 w 39"/>
                <a:gd name="T7" fmla="*/ 4 h 18"/>
                <a:gd name="T8" fmla="*/ 39 w 39"/>
                <a:gd name="T9" fmla="*/ 18 h 18"/>
                <a:gd name="T10" fmla="*/ 0 60000 65536"/>
                <a:gd name="T11" fmla="*/ 0 60000 65536"/>
                <a:gd name="T12" fmla="*/ 0 60000 65536"/>
                <a:gd name="T13" fmla="*/ 0 60000 65536"/>
                <a:gd name="T14" fmla="*/ 0 60000 65536"/>
                <a:gd name="T15" fmla="*/ 0 w 39"/>
                <a:gd name="T16" fmla="*/ 0 h 18"/>
                <a:gd name="T17" fmla="*/ 39 w 39"/>
                <a:gd name="T18" fmla="*/ 18 h 18"/>
              </a:gdLst>
              <a:ahLst/>
              <a:cxnLst>
                <a:cxn ang="T10">
                  <a:pos x="T0" y="T1"/>
                </a:cxn>
                <a:cxn ang="T11">
                  <a:pos x="T2" y="T3"/>
                </a:cxn>
                <a:cxn ang="T12">
                  <a:pos x="T4" y="T5"/>
                </a:cxn>
                <a:cxn ang="T13">
                  <a:pos x="T6" y="T7"/>
                </a:cxn>
                <a:cxn ang="T14">
                  <a:pos x="T8" y="T9"/>
                </a:cxn>
              </a:cxnLst>
              <a:rect l="T15" t="T16" r="T17" b="T18"/>
              <a:pathLst>
                <a:path w="39" h="18">
                  <a:moveTo>
                    <a:pt x="39" y="18"/>
                  </a:moveTo>
                  <a:lnTo>
                    <a:pt x="0" y="13"/>
                  </a:lnTo>
                  <a:lnTo>
                    <a:pt x="0" y="0"/>
                  </a:lnTo>
                  <a:lnTo>
                    <a:pt x="39" y="4"/>
                  </a:lnTo>
                  <a:lnTo>
                    <a:pt x="39"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15" name="Freeform 226"/>
            <p:cNvSpPr>
              <a:spLocks noChangeAspect="1"/>
            </p:cNvSpPr>
            <p:nvPr/>
          </p:nvSpPr>
          <p:spPr bwMode="auto">
            <a:xfrm>
              <a:off x="2973" y="1566"/>
              <a:ext cx="47" cy="18"/>
            </a:xfrm>
            <a:custGeom>
              <a:avLst/>
              <a:gdLst>
                <a:gd name="T0" fmla="*/ 47 w 47"/>
                <a:gd name="T1" fmla="*/ 18 h 18"/>
                <a:gd name="T2" fmla="*/ 0 w 47"/>
                <a:gd name="T3" fmla="*/ 14 h 18"/>
                <a:gd name="T4" fmla="*/ 0 w 47"/>
                <a:gd name="T5" fmla="*/ 0 h 18"/>
                <a:gd name="T6" fmla="*/ 47 w 47"/>
                <a:gd name="T7" fmla="*/ 5 h 18"/>
                <a:gd name="T8" fmla="*/ 47 w 47"/>
                <a:gd name="T9" fmla="*/ 18 h 18"/>
                <a:gd name="T10" fmla="*/ 0 60000 65536"/>
                <a:gd name="T11" fmla="*/ 0 60000 65536"/>
                <a:gd name="T12" fmla="*/ 0 60000 65536"/>
                <a:gd name="T13" fmla="*/ 0 60000 65536"/>
                <a:gd name="T14" fmla="*/ 0 60000 65536"/>
                <a:gd name="T15" fmla="*/ 0 w 47"/>
                <a:gd name="T16" fmla="*/ 0 h 18"/>
                <a:gd name="T17" fmla="*/ 47 w 47"/>
                <a:gd name="T18" fmla="*/ 18 h 18"/>
              </a:gdLst>
              <a:ahLst/>
              <a:cxnLst>
                <a:cxn ang="T10">
                  <a:pos x="T0" y="T1"/>
                </a:cxn>
                <a:cxn ang="T11">
                  <a:pos x="T2" y="T3"/>
                </a:cxn>
                <a:cxn ang="T12">
                  <a:pos x="T4" y="T5"/>
                </a:cxn>
                <a:cxn ang="T13">
                  <a:pos x="T6" y="T7"/>
                </a:cxn>
                <a:cxn ang="T14">
                  <a:pos x="T8" y="T9"/>
                </a:cxn>
              </a:cxnLst>
              <a:rect l="T15" t="T16" r="T17" b="T18"/>
              <a:pathLst>
                <a:path w="47" h="18">
                  <a:moveTo>
                    <a:pt x="47" y="18"/>
                  </a:moveTo>
                  <a:lnTo>
                    <a:pt x="0" y="14"/>
                  </a:lnTo>
                  <a:lnTo>
                    <a:pt x="0" y="0"/>
                  </a:lnTo>
                  <a:lnTo>
                    <a:pt x="47" y="5"/>
                  </a:lnTo>
                  <a:lnTo>
                    <a:pt x="47"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16" name="Freeform 227"/>
            <p:cNvSpPr>
              <a:spLocks noChangeAspect="1"/>
            </p:cNvSpPr>
            <p:nvPr/>
          </p:nvSpPr>
          <p:spPr bwMode="auto">
            <a:xfrm>
              <a:off x="2947" y="1575"/>
              <a:ext cx="77" cy="129"/>
            </a:xfrm>
            <a:custGeom>
              <a:avLst/>
              <a:gdLst>
                <a:gd name="T0" fmla="*/ 30 w 77"/>
                <a:gd name="T1" fmla="*/ 0 h 129"/>
                <a:gd name="T2" fmla="*/ 26 w 77"/>
                <a:gd name="T3" fmla="*/ 14 h 129"/>
                <a:gd name="T4" fmla="*/ 73 w 77"/>
                <a:gd name="T5" fmla="*/ 14 h 129"/>
                <a:gd name="T6" fmla="*/ 77 w 77"/>
                <a:gd name="T7" fmla="*/ 18 h 129"/>
                <a:gd name="T8" fmla="*/ 73 w 77"/>
                <a:gd name="T9" fmla="*/ 125 h 129"/>
                <a:gd name="T10" fmla="*/ 69 w 77"/>
                <a:gd name="T11" fmla="*/ 129 h 129"/>
                <a:gd name="T12" fmla="*/ 39 w 77"/>
                <a:gd name="T13" fmla="*/ 129 h 129"/>
                <a:gd name="T14" fmla="*/ 0 w 77"/>
                <a:gd name="T15" fmla="*/ 125 h 129"/>
                <a:gd name="T16" fmla="*/ 0 w 77"/>
                <a:gd name="T17" fmla="*/ 111 h 129"/>
                <a:gd name="T18" fmla="*/ 39 w 77"/>
                <a:gd name="T19" fmla="*/ 116 h 129"/>
                <a:gd name="T20" fmla="*/ 60 w 77"/>
                <a:gd name="T21" fmla="*/ 116 h 129"/>
                <a:gd name="T22" fmla="*/ 65 w 77"/>
                <a:gd name="T23" fmla="*/ 27 h 129"/>
                <a:gd name="T24" fmla="*/ 22 w 77"/>
                <a:gd name="T25" fmla="*/ 27 h 129"/>
                <a:gd name="T26" fmla="*/ 13 w 77"/>
                <a:gd name="T27" fmla="*/ 18 h 129"/>
                <a:gd name="T28" fmla="*/ 17 w 77"/>
                <a:gd name="T29" fmla="*/ 0 h 129"/>
                <a:gd name="T30" fmla="*/ 30 w 77"/>
                <a:gd name="T31" fmla="*/ 0 h 12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7"/>
                <a:gd name="T49" fmla="*/ 0 h 129"/>
                <a:gd name="T50" fmla="*/ 77 w 77"/>
                <a:gd name="T51" fmla="*/ 129 h 12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7" h="129">
                  <a:moveTo>
                    <a:pt x="30" y="0"/>
                  </a:moveTo>
                  <a:lnTo>
                    <a:pt x="26" y="14"/>
                  </a:lnTo>
                  <a:lnTo>
                    <a:pt x="73" y="14"/>
                  </a:lnTo>
                  <a:lnTo>
                    <a:pt x="77" y="18"/>
                  </a:lnTo>
                  <a:lnTo>
                    <a:pt x="73" y="125"/>
                  </a:lnTo>
                  <a:lnTo>
                    <a:pt x="69" y="129"/>
                  </a:lnTo>
                  <a:lnTo>
                    <a:pt x="39" y="129"/>
                  </a:lnTo>
                  <a:lnTo>
                    <a:pt x="0" y="125"/>
                  </a:lnTo>
                  <a:lnTo>
                    <a:pt x="0" y="111"/>
                  </a:lnTo>
                  <a:lnTo>
                    <a:pt x="39" y="116"/>
                  </a:lnTo>
                  <a:lnTo>
                    <a:pt x="60" y="116"/>
                  </a:lnTo>
                  <a:lnTo>
                    <a:pt x="65" y="27"/>
                  </a:lnTo>
                  <a:lnTo>
                    <a:pt x="22" y="27"/>
                  </a:lnTo>
                  <a:lnTo>
                    <a:pt x="13" y="18"/>
                  </a:lnTo>
                  <a:lnTo>
                    <a:pt x="17" y="0"/>
                  </a:lnTo>
                  <a:lnTo>
                    <a:pt x="3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17" name="Freeform 228"/>
            <p:cNvSpPr>
              <a:spLocks noChangeAspect="1"/>
            </p:cNvSpPr>
            <p:nvPr/>
          </p:nvSpPr>
          <p:spPr bwMode="auto">
            <a:xfrm>
              <a:off x="2934" y="1713"/>
              <a:ext cx="43" cy="116"/>
            </a:xfrm>
            <a:custGeom>
              <a:avLst/>
              <a:gdLst>
                <a:gd name="T0" fmla="*/ 43 w 43"/>
                <a:gd name="T1" fmla="*/ 14 h 116"/>
                <a:gd name="T2" fmla="*/ 26 w 43"/>
                <a:gd name="T3" fmla="*/ 14 h 116"/>
                <a:gd name="T4" fmla="*/ 26 w 43"/>
                <a:gd name="T5" fmla="*/ 111 h 116"/>
                <a:gd name="T6" fmla="*/ 22 w 43"/>
                <a:gd name="T7" fmla="*/ 116 h 116"/>
                <a:gd name="T8" fmla="*/ 0 w 43"/>
                <a:gd name="T9" fmla="*/ 116 h 116"/>
                <a:gd name="T10" fmla="*/ 0 w 43"/>
                <a:gd name="T11" fmla="*/ 103 h 116"/>
                <a:gd name="T12" fmla="*/ 13 w 43"/>
                <a:gd name="T13" fmla="*/ 103 h 116"/>
                <a:gd name="T14" fmla="*/ 13 w 43"/>
                <a:gd name="T15" fmla="*/ 9 h 116"/>
                <a:gd name="T16" fmla="*/ 22 w 43"/>
                <a:gd name="T17" fmla="*/ 0 h 116"/>
                <a:gd name="T18" fmla="*/ 43 w 43"/>
                <a:gd name="T19" fmla="*/ 0 h 116"/>
                <a:gd name="T20" fmla="*/ 43 w 43"/>
                <a:gd name="T21" fmla="*/ 14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
                <a:gd name="T34" fmla="*/ 0 h 116"/>
                <a:gd name="T35" fmla="*/ 43 w 43"/>
                <a:gd name="T36" fmla="*/ 116 h 1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 h="116">
                  <a:moveTo>
                    <a:pt x="43" y="14"/>
                  </a:moveTo>
                  <a:lnTo>
                    <a:pt x="26" y="14"/>
                  </a:lnTo>
                  <a:lnTo>
                    <a:pt x="26" y="111"/>
                  </a:lnTo>
                  <a:lnTo>
                    <a:pt x="22" y="116"/>
                  </a:lnTo>
                  <a:lnTo>
                    <a:pt x="0" y="116"/>
                  </a:lnTo>
                  <a:lnTo>
                    <a:pt x="0" y="103"/>
                  </a:lnTo>
                  <a:lnTo>
                    <a:pt x="13" y="103"/>
                  </a:lnTo>
                  <a:lnTo>
                    <a:pt x="13" y="9"/>
                  </a:lnTo>
                  <a:lnTo>
                    <a:pt x="22" y="0"/>
                  </a:lnTo>
                  <a:lnTo>
                    <a:pt x="43" y="0"/>
                  </a:lnTo>
                  <a:lnTo>
                    <a:pt x="43"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18" name="Freeform 229"/>
            <p:cNvSpPr>
              <a:spLocks noChangeAspect="1"/>
            </p:cNvSpPr>
            <p:nvPr/>
          </p:nvSpPr>
          <p:spPr bwMode="auto">
            <a:xfrm>
              <a:off x="2891" y="1366"/>
              <a:ext cx="35" cy="151"/>
            </a:xfrm>
            <a:custGeom>
              <a:avLst/>
              <a:gdLst>
                <a:gd name="T0" fmla="*/ 17 w 35"/>
                <a:gd name="T1" fmla="*/ 0 h 151"/>
                <a:gd name="T2" fmla="*/ 13 w 35"/>
                <a:gd name="T3" fmla="*/ 138 h 151"/>
                <a:gd name="T4" fmla="*/ 35 w 35"/>
                <a:gd name="T5" fmla="*/ 138 h 151"/>
                <a:gd name="T6" fmla="*/ 35 w 35"/>
                <a:gd name="T7" fmla="*/ 151 h 151"/>
                <a:gd name="T8" fmla="*/ 9 w 35"/>
                <a:gd name="T9" fmla="*/ 151 h 151"/>
                <a:gd name="T10" fmla="*/ 0 w 35"/>
                <a:gd name="T11" fmla="*/ 143 h 151"/>
                <a:gd name="T12" fmla="*/ 4 w 35"/>
                <a:gd name="T13" fmla="*/ 0 h 151"/>
                <a:gd name="T14" fmla="*/ 17 w 35"/>
                <a:gd name="T15" fmla="*/ 0 h 151"/>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51"/>
                <a:gd name="T26" fmla="*/ 35 w 35"/>
                <a:gd name="T27" fmla="*/ 151 h 1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51">
                  <a:moveTo>
                    <a:pt x="17" y="0"/>
                  </a:moveTo>
                  <a:lnTo>
                    <a:pt x="13" y="138"/>
                  </a:lnTo>
                  <a:lnTo>
                    <a:pt x="35" y="138"/>
                  </a:lnTo>
                  <a:lnTo>
                    <a:pt x="35" y="151"/>
                  </a:lnTo>
                  <a:lnTo>
                    <a:pt x="9" y="151"/>
                  </a:lnTo>
                  <a:lnTo>
                    <a:pt x="0" y="143"/>
                  </a:lnTo>
                  <a:lnTo>
                    <a:pt x="4"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19" name="Freeform 230"/>
            <p:cNvSpPr>
              <a:spLocks noChangeAspect="1"/>
            </p:cNvSpPr>
            <p:nvPr/>
          </p:nvSpPr>
          <p:spPr bwMode="auto">
            <a:xfrm>
              <a:off x="2870" y="1526"/>
              <a:ext cx="68" cy="258"/>
            </a:xfrm>
            <a:custGeom>
              <a:avLst/>
              <a:gdLst>
                <a:gd name="T0" fmla="*/ 0 w 68"/>
                <a:gd name="T1" fmla="*/ 0 h 258"/>
                <a:gd name="T2" fmla="*/ 56 w 68"/>
                <a:gd name="T3" fmla="*/ 0 h 258"/>
                <a:gd name="T4" fmla="*/ 60 w 68"/>
                <a:gd name="T5" fmla="*/ 5 h 258"/>
                <a:gd name="T6" fmla="*/ 51 w 68"/>
                <a:gd name="T7" fmla="*/ 245 h 258"/>
                <a:gd name="T8" fmla="*/ 68 w 68"/>
                <a:gd name="T9" fmla="*/ 245 h 258"/>
                <a:gd name="T10" fmla="*/ 68 w 68"/>
                <a:gd name="T11" fmla="*/ 258 h 258"/>
                <a:gd name="T12" fmla="*/ 47 w 68"/>
                <a:gd name="T13" fmla="*/ 258 h 258"/>
                <a:gd name="T14" fmla="*/ 38 w 68"/>
                <a:gd name="T15" fmla="*/ 249 h 258"/>
                <a:gd name="T16" fmla="*/ 47 w 68"/>
                <a:gd name="T17" fmla="*/ 14 h 258"/>
                <a:gd name="T18" fmla="*/ 0 w 68"/>
                <a:gd name="T19" fmla="*/ 14 h 258"/>
                <a:gd name="T20" fmla="*/ 0 w 68"/>
                <a:gd name="T21" fmla="*/ 0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8"/>
                <a:gd name="T34" fmla="*/ 0 h 258"/>
                <a:gd name="T35" fmla="*/ 68 w 68"/>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8" h="258">
                  <a:moveTo>
                    <a:pt x="0" y="0"/>
                  </a:moveTo>
                  <a:lnTo>
                    <a:pt x="56" y="0"/>
                  </a:lnTo>
                  <a:lnTo>
                    <a:pt x="60" y="5"/>
                  </a:lnTo>
                  <a:lnTo>
                    <a:pt x="51" y="245"/>
                  </a:lnTo>
                  <a:lnTo>
                    <a:pt x="68" y="245"/>
                  </a:lnTo>
                  <a:lnTo>
                    <a:pt x="68" y="258"/>
                  </a:lnTo>
                  <a:lnTo>
                    <a:pt x="47" y="258"/>
                  </a:lnTo>
                  <a:lnTo>
                    <a:pt x="38" y="249"/>
                  </a:lnTo>
                  <a:lnTo>
                    <a:pt x="47"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20" name="Freeform 231"/>
            <p:cNvSpPr>
              <a:spLocks noChangeAspect="1"/>
            </p:cNvSpPr>
            <p:nvPr/>
          </p:nvSpPr>
          <p:spPr bwMode="auto">
            <a:xfrm>
              <a:off x="2857" y="1273"/>
              <a:ext cx="43" cy="133"/>
            </a:xfrm>
            <a:custGeom>
              <a:avLst/>
              <a:gdLst>
                <a:gd name="T0" fmla="*/ 17 w 43"/>
                <a:gd name="T1" fmla="*/ 0 h 133"/>
                <a:gd name="T2" fmla="*/ 13 w 43"/>
                <a:gd name="T3" fmla="*/ 120 h 133"/>
                <a:gd name="T4" fmla="*/ 43 w 43"/>
                <a:gd name="T5" fmla="*/ 120 h 133"/>
                <a:gd name="T6" fmla="*/ 43 w 43"/>
                <a:gd name="T7" fmla="*/ 133 h 133"/>
                <a:gd name="T8" fmla="*/ 8 w 43"/>
                <a:gd name="T9" fmla="*/ 133 h 133"/>
                <a:gd name="T10" fmla="*/ 0 w 43"/>
                <a:gd name="T11" fmla="*/ 124 h 133"/>
                <a:gd name="T12" fmla="*/ 4 w 43"/>
                <a:gd name="T13" fmla="*/ 0 h 133"/>
                <a:gd name="T14" fmla="*/ 17 w 43"/>
                <a:gd name="T15" fmla="*/ 0 h 133"/>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3"/>
                <a:gd name="T26" fmla="*/ 43 w 43"/>
                <a:gd name="T27" fmla="*/ 133 h 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3">
                  <a:moveTo>
                    <a:pt x="17" y="0"/>
                  </a:moveTo>
                  <a:lnTo>
                    <a:pt x="13" y="120"/>
                  </a:lnTo>
                  <a:lnTo>
                    <a:pt x="43" y="120"/>
                  </a:lnTo>
                  <a:lnTo>
                    <a:pt x="43" y="133"/>
                  </a:lnTo>
                  <a:lnTo>
                    <a:pt x="8" y="133"/>
                  </a:lnTo>
                  <a:lnTo>
                    <a:pt x="0" y="124"/>
                  </a:lnTo>
                  <a:lnTo>
                    <a:pt x="4"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21" name="Freeform 232"/>
            <p:cNvSpPr>
              <a:spLocks noChangeAspect="1"/>
            </p:cNvSpPr>
            <p:nvPr/>
          </p:nvSpPr>
          <p:spPr bwMode="auto">
            <a:xfrm>
              <a:off x="2831" y="1468"/>
              <a:ext cx="43" cy="138"/>
            </a:xfrm>
            <a:custGeom>
              <a:avLst/>
              <a:gdLst>
                <a:gd name="T0" fmla="*/ 0 w 43"/>
                <a:gd name="T1" fmla="*/ 0 h 138"/>
                <a:gd name="T2" fmla="*/ 39 w 43"/>
                <a:gd name="T3" fmla="*/ 0 h 138"/>
                <a:gd name="T4" fmla="*/ 43 w 43"/>
                <a:gd name="T5" fmla="*/ 5 h 138"/>
                <a:gd name="T6" fmla="*/ 39 w 43"/>
                <a:gd name="T7" fmla="*/ 138 h 138"/>
                <a:gd name="T8" fmla="*/ 26 w 43"/>
                <a:gd name="T9" fmla="*/ 138 h 138"/>
                <a:gd name="T10" fmla="*/ 30 w 43"/>
                <a:gd name="T11" fmla="*/ 14 h 138"/>
                <a:gd name="T12" fmla="*/ 0 w 43"/>
                <a:gd name="T13" fmla="*/ 14 h 138"/>
                <a:gd name="T14" fmla="*/ 0 w 43"/>
                <a:gd name="T15" fmla="*/ 0 h 138"/>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8"/>
                <a:gd name="T26" fmla="*/ 43 w 43"/>
                <a:gd name="T27" fmla="*/ 138 h 1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8">
                  <a:moveTo>
                    <a:pt x="0" y="0"/>
                  </a:moveTo>
                  <a:lnTo>
                    <a:pt x="39" y="0"/>
                  </a:lnTo>
                  <a:lnTo>
                    <a:pt x="43" y="5"/>
                  </a:lnTo>
                  <a:lnTo>
                    <a:pt x="39" y="138"/>
                  </a:lnTo>
                  <a:lnTo>
                    <a:pt x="26" y="138"/>
                  </a:lnTo>
                  <a:lnTo>
                    <a:pt x="30"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22" name="Freeform 233"/>
            <p:cNvSpPr>
              <a:spLocks noChangeAspect="1"/>
            </p:cNvSpPr>
            <p:nvPr/>
          </p:nvSpPr>
          <p:spPr bwMode="auto">
            <a:xfrm>
              <a:off x="2827" y="1589"/>
              <a:ext cx="60" cy="115"/>
            </a:xfrm>
            <a:custGeom>
              <a:avLst/>
              <a:gdLst>
                <a:gd name="T0" fmla="*/ 17 w 60"/>
                <a:gd name="T1" fmla="*/ 0 h 115"/>
                <a:gd name="T2" fmla="*/ 12 w 60"/>
                <a:gd name="T3" fmla="*/ 80 h 115"/>
                <a:gd name="T4" fmla="*/ 47 w 60"/>
                <a:gd name="T5" fmla="*/ 80 h 115"/>
                <a:gd name="T6" fmla="*/ 51 w 60"/>
                <a:gd name="T7" fmla="*/ 84 h 115"/>
                <a:gd name="T8" fmla="*/ 60 w 60"/>
                <a:gd name="T9" fmla="*/ 115 h 115"/>
                <a:gd name="T10" fmla="*/ 47 w 60"/>
                <a:gd name="T11" fmla="*/ 115 h 115"/>
                <a:gd name="T12" fmla="*/ 43 w 60"/>
                <a:gd name="T13" fmla="*/ 93 h 115"/>
                <a:gd name="T14" fmla="*/ 8 w 60"/>
                <a:gd name="T15" fmla="*/ 93 h 115"/>
                <a:gd name="T16" fmla="*/ 0 w 60"/>
                <a:gd name="T17" fmla="*/ 84 h 115"/>
                <a:gd name="T18" fmla="*/ 4 w 60"/>
                <a:gd name="T19" fmla="*/ 0 h 115"/>
                <a:gd name="T20" fmla="*/ 17 w 60"/>
                <a:gd name="T21" fmla="*/ 0 h 1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115"/>
                <a:gd name="T35" fmla="*/ 60 w 60"/>
                <a:gd name="T36" fmla="*/ 115 h 1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115">
                  <a:moveTo>
                    <a:pt x="17" y="0"/>
                  </a:moveTo>
                  <a:lnTo>
                    <a:pt x="12" y="80"/>
                  </a:lnTo>
                  <a:lnTo>
                    <a:pt x="47" y="80"/>
                  </a:lnTo>
                  <a:lnTo>
                    <a:pt x="51" y="84"/>
                  </a:lnTo>
                  <a:lnTo>
                    <a:pt x="60" y="115"/>
                  </a:lnTo>
                  <a:lnTo>
                    <a:pt x="47" y="115"/>
                  </a:lnTo>
                  <a:lnTo>
                    <a:pt x="43" y="93"/>
                  </a:lnTo>
                  <a:lnTo>
                    <a:pt x="8" y="93"/>
                  </a:lnTo>
                  <a:lnTo>
                    <a:pt x="0" y="84"/>
                  </a:lnTo>
                  <a:lnTo>
                    <a:pt x="4"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23" name="Freeform 234"/>
            <p:cNvSpPr>
              <a:spLocks noChangeAspect="1"/>
            </p:cNvSpPr>
            <p:nvPr/>
          </p:nvSpPr>
          <p:spPr bwMode="auto">
            <a:xfrm>
              <a:off x="2792" y="1691"/>
              <a:ext cx="82" cy="173"/>
            </a:xfrm>
            <a:custGeom>
              <a:avLst/>
              <a:gdLst>
                <a:gd name="T0" fmla="*/ 82 w 82"/>
                <a:gd name="T1" fmla="*/ 18 h 173"/>
                <a:gd name="T2" fmla="*/ 47 w 82"/>
                <a:gd name="T3" fmla="*/ 13 h 173"/>
                <a:gd name="T4" fmla="*/ 43 w 82"/>
                <a:gd name="T5" fmla="*/ 169 h 173"/>
                <a:gd name="T6" fmla="*/ 39 w 82"/>
                <a:gd name="T7" fmla="*/ 173 h 173"/>
                <a:gd name="T8" fmla="*/ 0 w 82"/>
                <a:gd name="T9" fmla="*/ 173 h 173"/>
                <a:gd name="T10" fmla="*/ 0 w 82"/>
                <a:gd name="T11" fmla="*/ 160 h 173"/>
                <a:gd name="T12" fmla="*/ 30 w 82"/>
                <a:gd name="T13" fmla="*/ 160 h 173"/>
                <a:gd name="T14" fmla="*/ 35 w 82"/>
                <a:gd name="T15" fmla="*/ 9 h 173"/>
                <a:gd name="T16" fmla="*/ 43 w 82"/>
                <a:gd name="T17" fmla="*/ 0 h 173"/>
                <a:gd name="T18" fmla="*/ 82 w 82"/>
                <a:gd name="T19" fmla="*/ 4 h 173"/>
                <a:gd name="T20" fmla="*/ 82 w 82"/>
                <a:gd name="T21" fmla="*/ 18 h 1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173"/>
                <a:gd name="T35" fmla="*/ 82 w 82"/>
                <a:gd name="T36" fmla="*/ 173 h 1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173">
                  <a:moveTo>
                    <a:pt x="82" y="18"/>
                  </a:moveTo>
                  <a:lnTo>
                    <a:pt x="47" y="13"/>
                  </a:lnTo>
                  <a:lnTo>
                    <a:pt x="43" y="169"/>
                  </a:lnTo>
                  <a:lnTo>
                    <a:pt x="39" y="173"/>
                  </a:lnTo>
                  <a:lnTo>
                    <a:pt x="0" y="173"/>
                  </a:lnTo>
                  <a:lnTo>
                    <a:pt x="0" y="160"/>
                  </a:lnTo>
                  <a:lnTo>
                    <a:pt x="30" y="160"/>
                  </a:lnTo>
                  <a:lnTo>
                    <a:pt x="35" y="9"/>
                  </a:lnTo>
                  <a:lnTo>
                    <a:pt x="43" y="0"/>
                  </a:lnTo>
                  <a:lnTo>
                    <a:pt x="82" y="4"/>
                  </a:lnTo>
                  <a:lnTo>
                    <a:pt x="82"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24" name="Freeform 235"/>
            <p:cNvSpPr>
              <a:spLocks noChangeAspect="1"/>
            </p:cNvSpPr>
            <p:nvPr/>
          </p:nvSpPr>
          <p:spPr bwMode="auto">
            <a:xfrm>
              <a:off x="2861" y="1731"/>
              <a:ext cx="34" cy="111"/>
            </a:xfrm>
            <a:custGeom>
              <a:avLst/>
              <a:gdLst>
                <a:gd name="T0" fmla="*/ 17 w 34"/>
                <a:gd name="T1" fmla="*/ 0 h 111"/>
                <a:gd name="T2" fmla="*/ 13 w 34"/>
                <a:gd name="T3" fmla="*/ 98 h 111"/>
                <a:gd name="T4" fmla="*/ 34 w 34"/>
                <a:gd name="T5" fmla="*/ 98 h 111"/>
                <a:gd name="T6" fmla="*/ 34 w 34"/>
                <a:gd name="T7" fmla="*/ 111 h 111"/>
                <a:gd name="T8" fmla="*/ 9 w 34"/>
                <a:gd name="T9" fmla="*/ 111 h 111"/>
                <a:gd name="T10" fmla="*/ 0 w 34"/>
                <a:gd name="T11" fmla="*/ 102 h 111"/>
                <a:gd name="T12" fmla="*/ 4 w 34"/>
                <a:gd name="T13" fmla="*/ 0 h 111"/>
                <a:gd name="T14" fmla="*/ 17 w 34"/>
                <a:gd name="T15" fmla="*/ 0 h 111"/>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11"/>
                <a:gd name="T26" fmla="*/ 34 w 34"/>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11">
                  <a:moveTo>
                    <a:pt x="17" y="0"/>
                  </a:moveTo>
                  <a:lnTo>
                    <a:pt x="13" y="98"/>
                  </a:lnTo>
                  <a:lnTo>
                    <a:pt x="34" y="98"/>
                  </a:lnTo>
                  <a:lnTo>
                    <a:pt x="34" y="111"/>
                  </a:lnTo>
                  <a:lnTo>
                    <a:pt x="9" y="111"/>
                  </a:lnTo>
                  <a:lnTo>
                    <a:pt x="0" y="102"/>
                  </a:lnTo>
                  <a:lnTo>
                    <a:pt x="4"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25" name="Freeform 236"/>
            <p:cNvSpPr>
              <a:spLocks noChangeAspect="1"/>
            </p:cNvSpPr>
            <p:nvPr/>
          </p:nvSpPr>
          <p:spPr bwMode="auto">
            <a:xfrm>
              <a:off x="2771" y="1290"/>
              <a:ext cx="68" cy="259"/>
            </a:xfrm>
            <a:custGeom>
              <a:avLst/>
              <a:gdLst>
                <a:gd name="T0" fmla="*/ 0 w 68"/>
                <a:gd name="T1" fmla="*/ 0 h 259"/>
                <a:gd name="T2" fmla="*/ 47 w 68"/>
                <a:gd name="T3" fmla="*/ 0 h 259"/>
                <a:gd name="T4" fmla="*/ 51 w 68"/>
                <a:gd name="T5" fmla="*/ 5 h 259"/>
                <a:gd name="T6" fmla="*/ 47 w 68"/>
                <a:gd name="T7" fmla="*/ 245 h 259"/>
                <a:gd name="T8" fmla="*/ 68 w 68"/>
                <a:gd name="T9" fmla="*/ 245 h 259"/>
                <a:gd name="T10" fmla="*/ 68 w 68"/>
                <a:gd name="T11" fmla="*/ 259 h 259"/>
                <a:gd name="T12" fmla="*/ 43 w 68"/>
                <a:gd name="T13" fmla="*/ 259 h 259"/>
                <a:gd name="T14" fmla="*/ 34 w 68"/>
                <a:gd name="T15" fmla="*/ 250 h 259"/>
                <a:gd name="T16" fmla="*/ 38 w 68"/>
                <a:gd name="T17" fmla="*/ 14 h 259"/>
                <a:gd name="T18" fmla="*/ 0 w 68"/>
                <a:gd name="T19" fmla="*/ 14 h 259"/>
                <a:gd name="T20" fmla="*/ 0 w 68"/>
                <a:gd name="T21" fmla="*/ 0 h 2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8"/>
                <a:gd name="T34" fmla="*/ 0 h 259"/>
                <a:gd name="T35" fmla="*/ 68 w 68"/>
                <a:gd name="T36" fmla="*/ 259 h 2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8" h="259">
                  <a:moveTo>
                    <a:pt x="0" y="0"/>
                  </a:moveTo>
                  <a:lnTo>
                    <a:pt x="47" y="0"/>
                  </a:lnTo>
                  <a:lnTo>
                    <a:pt x="51" y="5"/>
                  </a:lnTo>
                  <a:lnTo>
                    <a:pt x="47" y="245"/>
                  </a:lnTo>
                  <a:lnTo>
                    <a:pt x="68" y="245"/>
                  </a:lnTo>
                  <a:lnTo>
                    <a:pt x="68" y="259"/>
                  </a:lnTo>
                  <a:lnTo>
                    <a:pt x="43" y="259"/>
                  </a:lnTo>
                  <a:lnTo>
                    <a:pt x="34" y="250"/>
                  </a:lnTo>
                  <a:lnTo>
                    <a:pt x="38"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26" name="Freeform 237"/>
            <p:cNvSpPr>
              <a:spLocks noChangeAspect="1"/>
            </p:cNvSpPr>
            <p:nvPr/>
          </p:nvSpPr>
          <p:spPr bwMode="auto">
            <a:xfrm>
              <a:off x="2749" y="1326"/>
              <a:ext cx="39" cy="98"/>
            </a:xfrm>
            <a:custGeom>
              <a:avLst/>
              <a:gdLst>
                <a:gd name="T0" fmla="*/ 39 w 39"/>
                <a:gd name="T1" fmla="*/ 13 h 98"/>
                <a:gd name="T2" fmla="*/ 17 w 39"/>
                <a:gd name="T3" fmla="*/ 13 h 98"/>
                <a:gd name="T4" fmla="*/ 13 w 39"/>
                <a:gd name="T5" fmla="*/ 98 h 98"/>
                <a:gd name="T6" fmla="*/ 0 w 39"/>
                <a:gd name="T7" fmla="*/ 98 h 98"/>
                <a:gd name="T8" fmla="*/ 4 w 39"/>
                <a:gd name="T9" fmla="*/ 9 h 98"/>
                <a:gd name="T10" fmla="*/ 13 w 39"/>
                <a:gd name="T11" fmla="*/ 0 h 98"/>
                <a:gd name="T12" fmla="*/ 39 w 39"/>
                <a:gd name="T13" fmla="*/ 0 h 98"/>
                <a:gd name="T14" fmla="*/ 39 w 39"/>
                <a:gd name="T15" fmla="*/ 13 h 98"/>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98"/>
                <a:gd name="T26" fmla="*/ 39 w 39"/>
                <a:gd name="T27" fmla="*/ 98 h 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98">
                  <a:moveTo>
                    <a:pt x="39" y="13"/>
                  </a:moveTo>
                  <a:lnTo>
                    <a:pt x="17" y="13"/>
                  </a:lnTo>
                  <a:lnTo>
                    <a:pt x="13" y="98"/>
                  </a:lnTo>
                  <a:lnTo>
                    <a:pt x="0" y="98"/>
                  </a:lnTo>
                  <a:lnTo>
                    <a:pt x="4" y="9"/>
                  </a:lnTo>
                  <a:lnTo>
                    <a:pt x="13" y="0"/>
                  </a:lnTo>
                  <a:lnTo>
                    <a:pt x="39" y="0"/>
                  </a:lnTo>
                  <a:lnTo>
                    <a:pt x="39"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27" name="Freeform 238"/>
            <p:cNvSpPr>
              <a:spLocks noChangeAspect="1"/>
            </p:cNvSpPr>
            <p:nvPr/>
          </p:nvSpPr>
          <p:spPr bwMode="auto">
            <a:xfrm>
              <a:off x="2749" y="1468"/>
              <a:ext cx="39" cy="85"/>
            </a:xfrm>
            <a:custGeom>
              <a:avLst/>
              <a:gdLst>
                <a:gd name="T0" fmla="*/ 0 w 39"/>
                <a:gd name="T1" fmla="*/ 0 h 85"/>
                <a:gd name="T2" fmla="*/ 35 w 39"/>
                <a:gd name="T3" fmla="*/ 0 h 85"/>
                <a:gd name="T4" fmla="*/ 39 w 39"/>
                <a:gd name="T5" fmla="*/ 5 h 85"/>
                <a:gd name="T6" fmla="*/ 39 w 39"/>
                <a:gd name="T7" fmla="*/ 85 h 85"/>
                <a:gd name="T8" fmla="*/ 26 w 39"/>
                <a:gd name="T9" fmla="*/ 85 h 85"/>
                <a:gd name="T10" fmla="*/ 26 w 39"/>
                <a:gd name="T11" fmla="*/ 14 h 85"/>
                <a:gd name="T12" fmla="*/ 0 w 39"/>
                <a:gd name="T13" fmla="*/ 14 h 85"/>
                <a:gd name="T14" fmla="*/ 0 w 39"/>
                <a:gd name="T15" fmla="*/ 0 h 85"/>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85"/>
                <a:gd name="T26" fmla="*/ 39 w 39"/>
                <a:gd name="T27" fmla="*/ 85 h 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85">
                  <a:moveTo>
                    <a:pt x="0" y="0"/>
                  </a:moveTo>
                  <a:lnTo>
                    <a:pt x="35" y="0"/>
                  </a:lnTo>
                  <a:lnTo>
                    <a:pt x="39" y="5"/>
                  </a:lnTo>
                  <a:lnTo>
                    <a:pt x="39" y="85"/>
                  </a:lnTo>
                  <a:lnTo>
                    <a:pt x="26" y="85"/>
                  </a:lnTo>
                  <a:lnTo>
                    <a:pt x="26"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28" name="Freeform 239"/>
            <p:cNvSpPr>
              <a:spLocks noChangeAspect="1"/>
            </p:cNvSpPr>
            <p:nvPr/>
          </p:nvSpPr>
          <p:spPr bwMode="auto">
            <a:xfrm>
              <a:off x="2732" y="1633"/>
              <a:ext cx="60" cy="107"/>
            </a:xfrm>
            <a:custGeom>
              <a:avLst/>
              <a:gdLst>
                <a:gd name="T0" fmla="*/ 0 w 60"/>
                <a:gd name="T1" fmla="*/ 0 h 107"/>
                <a:gd name="T2" fmla="*/ 56 w 60"/>
                <a:gd name="T3" fmla="*/ 0 h 107"/>
                <a:gd name="T4" fmla="*/ 60 w 60"/>
                <a:gd name="T5" fmla="*/ 5 h 107"/>
                <a:gd name="T6" fmla="*/ 60 w 60"/>
                <a:gd name="T7" fmla="*/ 102 h 107"/>
                <a:gd name="T8" fmla="*/ 56 w 60"/>
                <a:gd name="T9" fmla="*/ 107 h 107"/>
                <a:gd name="T10" fmla="*/ 26 w 60"/>
                <a:gd name="T11" fmla="*/ 107 h 107"/>
                <a:gd name="T12" fmla="*/ 26 w 60"/>
                <a:gd name="T13" fmla="*/ 94 h 107"/>
                <a:gd name="T14" fmla="*/ 47 w 60"/>
                <a:gd name="T15" fmla="*/ 94 h 107"/>
                <a:gd name="T16" fmla="*/ 47 w 60"/>
                <a:gd name="T17" fmla="*/ 13 h 107"/>
                <a:gd name="T18" fmla="*/ 0 w 60"/>
                <a:gd name="T19" fmla="*/ 13 h 107"/>
                <a:gd name="T20" fmla="*/ 0 w 60"/>
                <a:gd name="T21" fmla="*/ 0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107"/>
                <a:gd name="T35" fmla="*/ 60 w 60"/>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107">
                  <a:moveTo>
                    <a:pt x="0" y="0"/>
                  </a:moveTo>
                  <a:lnTo>
                    <a:pt x="56" y="0"/>
                  </a:lnTo>
                  <a:lnTo>
                    <a:pt x="60" y="5"/>
                  </a:lnTo>
                  <a:lnTo>
                    <a:pt x="60" y="102"/>
                  </a:lnTo>
                  <a:lnTo>
                    <a:pt x="56" y="107"/>
                  </a:lnTo>
                  <a:lnTo>
                    <a:pt x="26" y="107"/>
                  </a:lnTo>
                  <a:lnTo>
                    <a:pt x="26" y="94"/>
                  </a:lnTo>
                  <a:lnTo>
                    <a:pt x="47" y="94"/>
                  </a:lnTo>
                  <a:lnTo>
                    <a:pt x="47"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29" name="Freeform 240"/>
            <p:cNvSpPr>
              <a:spLocks noChangeAspect="1"/>
            </p:cNvSpPr>
            <p:nvPr/>
          </p:nvSpPr>
          <p:spPr bwMode="auto">
            <a:xfrm>
              <a:off x="2784" y="1753"/>
              <a:ext cx="34" cy="27"/>
            </a:xfrm>
            <a:custGeom>
              <a:avLst/>
              <a:gdLst>
                <a:gd name="T0" fmla="*/ 34 w 34"/>
                <a:gd name="T1" fmla="*/ 9 h 27"/>
                <a:gd name="T2" fmla="*/ 25 w 34"/>
                <a:gd name="T3" fmla="*/ 18 h 27"/>
                <a:gd name="T4" fmla="*/ 25 w 34"/>
                <a:gd name="T5" fmla="*/ 22 h 27"/>
                <a:gd name="T6" fmla="*/ 21 w 34"/>
                <a:gd name="T7" fmla="*/ 27 h 27"/>
                <a:gd name="T8" fmla="*/ 0 w 34"/>
                <a:gd name="T9" fmla="*/ 27 h 27"/>
                <a:gd name="T10" fmla="*/ 0 w 34"/>
                <a:gd name="T11" fmla="*/ 14 h 27"/>
                <a:gd name="T12" fmla="*/ 12 w 34"/>
                <a:gd name="T13" fmla="*/ 14 h 27"/>
                <a:gd name="T14" fmla="*/ 12 w 34"/>
                <a:gd name="T15" fmla="*/ 14 h 27"/>
                <a:gd name="T16" fmla="*/ 17 w 34"/>
                <a:gd name="T17" fmla="*/ 9 h 27"/>
                <a:gd name="T18" fmla="*/ 25 w 34"/>
                <a:gd name="T19" fmla="*/ 0 h 27"/>
                <a:gd name="T20" fmla="*/ 34 w 34"/>
                <a:gd name="T21" fmla="*/ 9 h 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27"/>
                <a:gd name="T35" fmla="*/ 34 w 34"/>
                <a:gd name="T36" fmla="*/ 27 h 2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27">
                  <a:moveTo>
                    <a:pt x="34" y="9"/>
                  </a:moveTo>
                  <a:lnTo>
                    <a:pt x="25" y="18"/>
                  </a:lnTo>
                  <a:lnTo>
                    <a:pt x="25" y="22"/>
                  </a:lnTo>
                  <a:lnTo>
                    <a:pt x="21" y="27"/>
                  </a:lnTo>
                  <a:lnTo>
                    <a:pt x="0" y="27"/>
                  </a:lnTo>
                  <a:lnTo>
                    <a:pt x="0" y="14"/>
                  </a:lnTo>
                  <a:lnTo>
                    <a:pt x="12" y="14"/>
                  </a:lnTo>
                  <a:lnTo>
                    <a:pt x="17" y="9"/>
                  </a:lnTo>
                  <a:lnTo>
                    <a:pt x="25" y="0"/>
                  </a:lnTo>
                  <a:lnTo>
                    <a:pt x="34" y="9"/>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30" name="Freeform 241"/>
            <p:cNvSpPr>
              <a:spLocks noChangeAspect="1"/>
            </p:cNvSpPr>
            <p:nvPr/>
          </p:nvSpPr>
          <p:spPr bwMode="auto">
            <a:xfrm>
              <a:off x="2736" y="1571"/>
              <a:ext cx="78" cy="35"/>
            </a:xfrm>
            <a:custGeom>
              <a:avLst/>
              <a:gdLst>
                <a:gd name="T0" fmla="*/ 73 w 78"/>
                <a:gd name="T1" fmla="*/ 13 h 35"/>
                <a:gd name="T2" fmla="*/ 52 w 78"/>
                <a:gd name="T3" fmla="*/ 13 h 35"/>
                <a:gd name="T4" fmla="*/ 52 w 78"/>
                <a:gd name="T5" fmla="*/ 18 h 35"/>
                <a:gd name="T6" fmla="*/ 73 w 78"/>
                <a:gd name="T7" fmla="*/ 18 h 35"/>
                <a:gd name="T8" fmla="*/ 78 w 78"/>
                <a:gd name="T9" fmla="*/ 22 h 35"/>
                <a:gd name="T10" fmla="*/ 78 w 78"/>
                <a:gd name="T11" fmla="*/ 31 h 35"/>
                <a:gd name="T12" fmla="*/ 73 w 78"/>
                <a:gd name="T13" fmla="*/ 35 h 35"/>
                <a:gd name="T14" fmla="*/ 0 w 78"/>
                <a:gd name="T15" fmla="*/ 35 h 35"/>
                <a:gd name="T16" fmla="*/ 0 w 78"/>
                <a:gd name="T17" fmla="*/ 22 h 35"/>
                <a:gd name="T18" fmla="*/ 65 w 78"/>
                <a:gd name="T19" fmla="*/ 22 h 35"/>
                <a:gd name="T20" fmla="*/ 65 w 78"/>
                <a:gd name="T21" fmla="*/ 31 h 35"/>
                <a:gd name="T22" fmla="*/ 48 w 78"/>
                <a:gd name="T23" fmla="*/ 31 h 35"/>
                <a:gd name="T24" fmla="*/ 39 w 78"/>
                <a:gd name="T25" fmla="*/ 22 h 35"/>
                <a:gd name="T26" fmla="*/ 39 w 78"/>
                <a:gd name="T27" fmla="*/ 9 h 35"/>
                <a:gd name="T28" fmla="*/ 48 w 78"/>
                <a:gd name="T29" fmla="*/ 0 h 35"/>
                <a:gd name="T30" fmla="*/ 73 w 78"/>
                <a:gd name="T31" fmla="*/ 0 h 35"/>
                <a:gd name="T32" fmla="*/ 73 w 78"/>
                <a:gd name="T33" fmla="*/ 13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8"/>
                <a:gd name="T52" fmla="*/ 0 h 35"/>
                <a:gd name="T53" fmla="*/ 78 w 78"/>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8" h="35">
                  <a:moveTo>
                    <a:pt x="73" y="13"/>
                  </a:moveTo>
                  <a:lnTo>
                    <a:pt x="52" y="13"/>
                  </a:lnTo>
                  <a:lnTo>
                    <a:pt x="52" y="18"/>
                  </a:lnTo>
                  <a:lnTo>
                    <a:pt x="73" y="18"/>
                  </a:lnTo>
                  <a:lnTo>
                    <a:pt x="78" y="22"/>
                  </a:lnTo>
                  <a:lnTo>
                    <a:pt x="78" y="31"/>
                  </a:lnTo>
                  <a:lnTo>
                    <a:pt x="73" y="35"/>
                  </a:lnTo>
                  <a:lnTo>
                    <a:pt x="0" y="35"/>
                  </a:lnTo>
                  <a:lnTo>
                    <a:pt x="0" y="22"/>
                  </a:lnTo>
                  <a:lnTo>
                    <a:pt x="65" y="22"/>
                  </a:lnTo>
                  <a:lnTo>
                    <a:pt x="65" y="31"/>
                  </a:lnTo>
                  <a:lnTo>
                    <a:pt x="48" y="31"/>
                  </a:lnTo>
                  <a:lnTo>
                    <a:pt x="39" y="22"/>
                  </a:lnTo>
                  <a:lnTo>
                    <a:pt x="39" y="9"/>
                  </a:lnTo>
                  <a:lnTo>
                    <a:pt x="48" y="0"/>
                  </a:lnTo>
                  <a:lnTo>
                    <a:pt x="73" y="0"/>
                  </a:lnTo>
                  <a:lnTo>
                    <a:pt x="73"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31" name="Freeform 242"/>
            <p:cNvSpPr>
              <a:spLocks noChangeAspect="1"/>
            </p:cNvSpPr>
            <p:nvPr/>
          </p:nvSpPr>
          <p:spPr bwMode="auto">
            <a:xfrm>
              <a:off x="2685" y="1509"/>
              <a:ext cx="51" cy="191"/>
            </a:xfrm>
            <a:custGeom>
              <a:avLst/>
              <a:gdLst>
                <a:gd name="T0" fmla="*/ 51 w 51"/>
                <a:gd name="T1" fmla="*/ 13 h 191"/>
                <a:gd name="T2" fmla="*/ 17 w 51"/>
                <a:gd name="T3" fmla="*/ 13 h 191"/>
                <a:gd name="T4" fmla="*/ 13 w 51"/>
                <a:gd name="T5" fmla="*/ 173 h 191"/>
                <a:gd name="T6" fmla="*/ 38 w 51"/>
                <a:gd name="T7" fmla="*/ 177 h 191"/>
                <a:gd name="T8" fmla="*/ 38 w 51"/>
                <a:gd name="T9" fmla="*/ 191 h 191"/>
                <a:gd name="T10" fmla="*/ 8 w 51"/>
                <a:gd name="T11" fmla="*/ 186 h 191"/>
                <a:gd name="T12" fmla="*/ 0 w 51"/>
                <a:gd name="T13" fmla="*/ 177 h 191"/>
                <a:gd name="T14" fmla="*/ 4 w 51"/>
                <a:gd name="T15" fmla="*/ 8 h 191"/>
                <a:gd name="T16" fmla="*/ 13 w 51"/>
                <a:gd name="T17" fmla="*/ 0 h 191"/>
                <a:gd name="T18" fmla="*/ 51 w 51"/>
                <a:gd name="T19" fmla="*/ 0 h 191"/>
                <a:gd name="T20" fmla="*/ 51 w 51"/>
                <a:gd name="T21" fmla="*/ 13 h 1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
                <a:gd name="T34" fmla="*/ 0 h 191"/>
                <a:gd name="T35" fmla="*/ 51 w 51"/>
                <a:gd name="T36" fmla="*/ 191 h 1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 h="191">
                  <a:moveTo>
                    <a:pt x="51" y="13"/>
                  </a:moveTo>
                  <a:lnTo>
                    <a:pt x="17" y="13"/>
                  </a:lnTo>
                  <a:lnTo>
                    <a:pt x="13" y="173"/>
                  </a:lnTo>
                  <a:lnTo>
                    <a:pt x="38" y="177"/>
                  </a:lnTo>
                  <a:lnTo>
                    <a:pt x="38" y="191"/>
                  </a:lnTo>
                  <a:lnTo>
                    <a:pt x="8" y="186"/>
                  </a:lnTo>
                  <a:lnTo>
                    <a:pt x="0" y="177"/>
                  </a:lnTo>
                  <a:lnTo>
                    <a:pt x="4" y="8"/>
                  </a:lnTo>
                  <a:lnTo>
                    <a:pt x="13" y="0"/>
                  </a:lnTo>
                  <a:lnTo>
                    <a:pt x="51" y="0"/>
                  </a:lnTo>
                  <a:lnTo>
                    <a:pt x="51"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32" name="Freeform 243"/>
            <p:cNvSpPr>
              <a:spLocks noChangeAspect="1"/>
            </p:cNvSpPr>
            <p:nvPr/>
          </p:nvSpPr>
          <p:spPr bwMode="auto">
            <a:xfrm>
              <a:off x="2723" y="1250"/>
              <a:ext cx="61" cy="72"/>
            </a:xfrm>
            <a:custGeom>
              <a:avLst/>
              <a:gdLst>
                <a:gd name="T0" fmla="*/ 61 w 61"/>
                <a:gd name="T1" fmla="*/ 14 h 72"/>
                <a:gd name="T2" fmla="*/ 18 w 61"/>
                <a:gd name="T3" fmla="*/ 14 h 72"/>
                <a:gd name="T4" fmla="*/ 13 w 61"/>
                <a:gd name="T5" fmla="*/ 72 h 72"/>
                <a:gd name="T6" fmla="*/ 0 w 61"/>
                <a:gd name="T7" fmla="*/ 72 h 72"/>
                <a:gd name="T8" fmla="*/ 5 w 61"/>
                <a:gd name="T9" fmla="*/ 9 h 72"/>
                <a:gd name="T10" fmla="*/ 13 w 61"/>
                <a:gd name="T11" fmla="*/ 0 h 72"/>
                <a:gd name="T12" fmla="*/ 61 w 61"/>
                <a:gd name="T13" fmla="*/ 0 h 72"/>
                <a:gd name="T14" fmla="*/ 61 w 61"/>
                <a:gd name="T15" fmla="*/ 14 h 72"/>
                <a:gd name="T16" fmla="*/ 0 60000 65536"/>
                <a:gd name="T17" fmla="*/ 0 60000 65536"/>
                <a:gd name="T18" fmla="*/ 0 60000 65536"/>
                <a:gd name="T19" fmla="*/ 0 60000 65536"/>
                <a:gd name="T20" fmla="*/ 0 60000 65536"/>
                <a:gd name="T21" fmla="*/ 0 60000 65536"/>
                <a:gd name="T22" fmla="*/ 0 60000 65536"/>
                <a:gd name="T23" fmla="*/ 0 60000 65536"/>
                <a:gd name="T24" fmla="*/ 0 w 61"/>
                <a:gd name="T25" fmla="*/ 0 h 72"/>
                <a:gd name="T26" fmla="*/ 61 w 61"/>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1" h="72">
                  <a:moveTo>
                    <a:pt x="61" y="14"/>
                  </a:moveTo>
                  <a:lnTo>
                    <a:pt x="18" y="14"/>
                  </a:lnTo>
                  <a:lnTo>
                    <a:pt x="13" y="72"/>
                  </a:lnTo>
                  <a:lnTo>
                    <a:pt x="0" y="72"/>
                  </a:lnTo>
                  <a:lnTo>
                    <a:pt x="5" y="9"/>
                  </a:lnTo>
                  <a:lnTo>
                    <a:pt x="13" y="0"/>
                  </a:lnTo>
                  <a:lnTo>
                    <a:pt x="61" y="0"/>
                  </a:lnTo>
                  <a:lnTo>
                    <a:pt x="61"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33" name="Freeform 244"/>
            <p:cNvSpPr>
              <a:spLocks noChangeAspect="1"/>
            </p:cNvSpPr>
            <p:nvPr/>
          </p:nvSpPr>
          <p:spPr bwMode="auto">
            <a:xfrm>
              <a:off x="2698" y="1317"/>
              <a:ext cx="30" cy="178"/>
            </a:xfrm>
            <a:custGeom>
              <a:avLst/>
              <a:gdLst>
                <a:gd name="T0" fmla="*/ 0 w 30"/>
                <a:gd name="T1" fmla="*/ 0 h 178"/>
                <a:gd name="T2" fmla="*/ 25 w 30"/>
                <a:gd name="T3" fmla="*/ 0 h 178"/>
                <a:gd name="T4" fmla="*/ 30 w 30"/>
                <a:gd name="T5" fmla="*/ 5 h 178"/>
                <a:gd name="T6" fmla="*/ 25 w 30"/>
                <a:gd name="T7" fmla="*/ 178 h 178"/>
                <a:gd name="T8" fmla="*/ 12 w 30"/>
                <a:gd name="T9" fmla="*/ 178 h 178"/>
                <a:gd name="T10" fmla="*/ 17 w 30"/>
                <a:gd name="T11" fmla="*/ 14 h 178"/>
                <a:gd name="T12" fmla="*/ 0 w 30"/>
                <a:gd name="T13" fmla="*/ 14 h 178"/>
                <a:gd name="T14" fmla="*/ 0 w 30"/>
                <a:gd name="T15" fmla="*/ 0 h 178"/>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78"/>
                <a:gd name="T26" fmla="*/ 30 w 30"/>
                <a:gd name="T27" fmla="*/ 178 h 17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78">
                  <a:moveTo>
                    <a:pt x="0" y="0"/>
                  </a:moveTo>
                  <a:lnTo>
                    <a:pt x="25" y="0"/>
                  </a:lnTo>
                  <a:lnTo>
                    <a:pt x="30" y="5"/>
                  </a:lnTo>
                  <a:lnTo>
                    <a:pt x="25" y="178"/>
                  </a:lnTo>
                  <a:lnTo>
                    <a:pt x="12" y="178"/>
                  </a:lnTo>
                  <a:lnTo>
                    <a:pt x="17"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34" name="Freeform 245"/>
            <p:cNvSpPr>
              <a:spLocks noChangeAspect="1"/>
            </p:cNvSpPr>
            <p:nvPr/>
          </p:nvSpPr>
          <p:spPr bwMode="auto">
            <a:xfrm>
              <a:off x="2698" y="1713"/>
              <a:ext cx="38" cy="165"/>
            </a:xfrm>
            <a:custGeom>
              <a:avLst/>
              <a:gdLst>
                <a:gd name="T0" fmla="*/ 17 w 38"/>
                <a:gd name="T1" fmla="*/ 0 h 165"/>
                <a:gd name="T2" fmla="*/ 12 w 38"/>
                <a:gd name="T3" fmla="*/ 147 h 165"/>
                <a:gd name="T4" fmla="*/ 38 w 38"/>
                <a:gd name="T5" fmla="*/ 151 h 165"/>
                <a:gd name="T6" fmla="*/ 38 w 38"/>
                <a:gd name="T7" fmla="*/ 165 h 165"/>
                <a:gd name="T8" fmla="*/ 8 w 38"/>
                <a:gd name="T9" fmla="*/ 160 h 165"/>
                <a:gd name="T10" fmla="*/ 0 w 38"/>
                <a:gd name="T11" fmla="*/ 151 h 165"/>
                <a:gd name="T12" fmla="*/ 4 w 38"/>
                <a:gd name="T13" fmla="*/ 0 h 165"/>
                <a:gd name="T14" fmla="*/ 17 w 38"/>
                <a:gd name="T15" fmla="*/ 0 h 165"/>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165"/>
                <a:gd name="T26" fmla="*/ 38 w 38"/>
                <a:gd name="T27" fmla="*/ 165 h 1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165">
                  <a:moveTo>
                    <a:pt x="17" y="0"/>
                  </a:moveTo>
                  <a:lnTo>
                    <a:pt x="12" y="147"/>
                  </a:lnTo>
                  <a:lnTo>
                    <a:pt x="38" y="151"/>
                  </a:lnTo>
                  <a:lnTo>
                    <a:pt x="38" y="165"/>
                  </a:lnTo>
                  <a:lnTo>
                    <a:pt x="8" y="160"/>
                  </a:lnTo>
                  <a:lnTo>
                    <a:pt x="0" y="151"/>
                  </a:lnTo>
                  <a:lnTo>
                    <a:pt x="4"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35" name="Freeform 246"/>
            <p:cNvSpPr>
              <a:spLocks noChangeAspect="1"/>
            </p:cNvSpPr>
            <p:nvPr/>
          </p:nvSpPr>
          <p:spPr bwMode="auto">
            <a:xfrm>
              <a:off x="2745" y="1789"/>
              <a:ext cx="34" cy="133"/>
            </a:xfrm>
            <a:custGeom>
              <a:avLst/>
              <a:gdLst>
                <a:gd name="T0" fmla="*/ 0 w 34"/>
                <a:gd name="T1" fmla="*/ 0 h 133"/>
                <a:gd name="T2" fmla="*/ 30 w 34"/>
                <a:gd name="T3" fmla="*/ 0 h 133"/>
                <a:gd name="T4" fmla="*/ 34 w 34"/>
                <a:gd name="T5" fmla="*/ 4 h 133"/>
                <a:gd name="T6" fmla="*/ 30 w 34"/>
                <a:gd name="T7" fmla="*/ 133 h 133"/>
                <a:gd name="T8" fmla="*/ 17 w 34"/>
                <a:gd name="T9" fmla="*/ 133 h 133"/>
                <a:gd name="T10" fmla="*/ 21 w 34"/>
                <a:gd name="T11" fmla="*/ 13 h 133"/>
                <a:gd name="T12" fmla="*/ 0 w 34"/>
                <a:gd name="T13" fmla="*/ 13 h 133"/>
                <a:gd name="T14" fmla="*/ 0 w 34"/>
                <a:gd name="T15" fmla="*/ 0 h 133"/>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33"/>
                <a:gd name="T26" fmla="*/ 34 w 34"/>
                <a:gd name="T27" fmla="*/ 133 h 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33">
                  <a:moveTo>
                    <a:pt x="0" y="0"/>
                  </a:moveTo>
                  <a:lnTo>
                    <a:pt x="30" y="0"/>
                  </a:lnTo>
                  <a:lnTo>
                    <a:pt x="34" y="4"/>
                  </a:lnTo>
                  <a:lnTo>
                    <a:pt x="30" y="133"/>
                  </a:lnTo>
                  <a:lnTo>
                    <a:pt x="17" y="133"/>
                  </a:lnTo>
                  <a:lnTo>
                    <a:pt x="21"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36" name="Freeform 247"/>
            <p:cNvSpPr>
              <a:spLocks noChangeAspect="1"/>
            </p:cNvSpPr>
            <p:nvPr/>
          </p:nvSpPr>
          <p:spPr bwMode="auto">
            <a:xfrm>
              <a:off x="3218" y="1308"/>
              <a:ext cx="60" cy="76"/>
            </a:xfrm>
            <a:custGeom>
              <a:avLst/>
              <a:gdLst>
                <a:gd name="T0" fmla="*/ 60 w 60"/>
                <a:gd name="T1" fmla="*/ 14 h 76"/>
                <a:gd name="T2" fmla="*/ 17 w 60"/>
                <a:gd name="T3" fmla="*/ 14 h 76"/>
                <a:gd name="T4" fmla="*/ 13 w 60"/>
                <a:gd name="T5" fmla="*/ 76 h 76"/>
                <a:gd name="T6" fmla="*/ 0 w 60"/>
                <a:gd name="T7" fmla="*/ 76 h 76"/>
                <a:gd name="T8" fmla="*/ 4 w 60"/>
                <a:gd name="T9" fmla="*/ 9 h 76"/>
                <a:gd name="T10" fmla="*/ 13 w 60"/>
                <a:gd name="T11" fmla="*/ 0 h 76"/>
                <a:gd name="T12" fmla="*/ 60 w 60"/>
                <a:gd name="T13" fmla="*/ 0 h 76"/>
                <a:gd name="T14" fmla="*/ 60 w 60"/>
                <a:gd name="T15" fmla="*/ 14 h 76"/>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76"/>
                <a:gd name="T26" fmla="*/ 60 w 60"/>
                <a:gd name="T27" fmla="*/ 76 h 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76">
                  <a:moveTo>
                    <a:pt x="60" y="14"/>
                  </a:moveTo>
                  <a:lnTo>
                    <a:pt x="17" y="14"/>
                  </a:lnTo>
                  <a:lnTo>
                    <a:pt x="13" y="76"/>
                  </a:lnTo>
                  <a:lnTo>
                    <a:pt x="0" y="76"/>
                  </a:lnTo>
                  <a:lnTo>
                    <a:pt x="4" y="9"/>
                  </a:lnTo>
                  <a:lnTo>
                    <a:pt x="13" y="0"/>
                  </a:lnTo>
                  <a:lnTo>
                    <a:pt x="60" y="0"/>
                  </a:lnTo>
                  <a:lnTo>
                    <a:pt x="60"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37" name="Freeform 248"/>
            <p:cNvSpPr>
              <a:spLocks noChangeAspect="1"/>
            </p:cNvSpPr>
            <p:nvPr/>
          </p:nvSpPr>
          <p:spPr bwMode="auto">
            <a:xfrm>
              <a:off x="3201" y="1397"/>
              <a:ext cx="112" cy="183"/>
            </a:xfrm>
            <a:custGeom>
              <a:avLst/>
              <a:gdLst>
                <a:gd name="T0" fmla="*/ 47 w 112"/>
                <a:gd name="T1" fmla="*/ 14 h 183"/>
                <a:gd name="T2" fmla="*/ 13 w 112"/>
                <a:gd name="T3" fmla="*/ 14 h 183"/>
                <a:gd name="T4" fmla="*/ 13 w 112"/>
                <a:gd name="T5" fmla="*/ 27 h 183"/>
                <a:gd name="T6" fmla="*/ 64 w 112"/>
                <a:gd name="T7" fmla="*/ 23 h 183"/>
                <a:gd name="T8" fmla="*/ 103 w 112"/>
                <a:gd name="T9" fmla="*/ 23 h 183"/>
                <a:gd name="T10" fmla="*/ 107 w 112"/>
                <a:gd name="T11" fmla="*/ 27 h 183"/>
                <a:gd name="T12" fmla="*/ 103 w 112"/>
                <a:gd name="T13" fmla="*/ 138 h 183"/>
                <a:gd name="T14" fmla="*/ 112 w 112"/>
                <a:gd name="T15" fmla="*/ 178 h 183"/>
                <a:gd name="T16" fmla="*/ 107 w 112"/>
                <a:gd name="T17" fmla="*/ 183 h 183"/>
                <a:gd name="T18" fmla="*/ 77 w 112"/>
                <a:gd name="T19" fmla="*/ 183 h 183"/>
                <a:gd name="T20" fmla="*/ 77 w 112"/>
                <a:gd name="T21" fmla="*/ 169 h 183"/>
                <a:gd name="T22" fmla="*/ 99 w 112"/>
                <a:gd name="T23" fmla="*/ 169 h 183"/>
                <a:gd name="T24" fmla="*/ 90 w 112"/>
                <a:gd name="T25" fmla="*/ 138 h 183"/>
                <a:gd name="T26" fmla="*/ 94 w 112"/>
                <a:gd name="T27" fmla="*/ 36 h 183"/>
                <a:gd name="T28" fmla="*/ 64 w 112"/>
                <a:gd name="T29" fmla="*/ 36 h 183"/>
                <a:gd name="T30" fmla="*/ 8 w 112"/>
                <a:gd name="T31" fmla="*/ 40 h 183"/>
                <a:gd name="T32" fmla="*/ 0 w 112"/>
                <a:gd name="T33" fmla="*/ 31 h 183"/>
                <a:gd name="T34" fmla="*/ 0 w 112"/>
                <a:gd name="T35" fmla="*/ 9 h 183"/>
                <a:gd name="T36" fmla="*/ 8 w 112"/>
                <a:gd name="T37" fmla="*/ 0 h 183"/>
                <a:gd name="T38" fmla="*/ 47 w 112"/>
                <a:gd name="T39" fmla="*/ 0 h 183"/>
                <a:gd name="T40" fmla="*/ 47 w 112"/>
                <a:gd name="T41" fmla="*/ 14 h 1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2"/>
                <a:gd name="T64" fmla="*/ 0 h 183"/>
                <a:gd name="T65" fmla="*/ 112 w 112"/>
                <a:gd name="T66" fmla="*/ 183 h 18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2" h="183">
                  <a:moveTo>
                    <a:pt x="47" y="14"/>
                  </a:moveTo>
                  <a:lnTo>
                    <a:pt x="13" y="14"/>
                  </a:lnTo>
                  <a:lnTo>
                    <a:pt x="13" y="27"/>
                  </a:lnTo>
                  <a:lnTo>
                    <a:pt x="64" y="23"/>
                  </a:lnTo>
                  <a:lnTo>
                    <a:pt x="103" y="23"/>
                  </a:lnTo>
                  <a:lnTo>
                    <a:pt x="107" y="27"/>
                  </a:lnTo>
                  <a:lnTo>
                    <a:pt x="103" y="138"/>
                  </a:lnTo>
                  <a:lnTo>
                    <a:pt x="112" y="178"/>
                  </a:lnTo>
                  <a:lnTo>
                    <a:pt x="107" y="183"/>
                  </a:lnTo>
                  <a:lnTo>
                    <a:pt x="77" y="183"/>
                  </a:lnTo>
                  <a:lnTo>
                    <a:pt x="77" y="169"/>
                  </a:lnTo>
                  <a:lnTo>
                    <a:pt x="99" y="169"/>
                  </a:lnTo>
                  <a:lnTo>
                    <a:pt x="90" y="138"/>
                  </a:lnTo>
                  <a:lnTo>
                    <a:pt x="94" y="36"/>
                  </a:lnTo>
                  <a:lnTo>
                    <a:pt x="64" y="36"/>
                  </a:lnTo>
                  <a:lnTo>
                    <a:pt x="8" y="40"/>
                  </a:lnTo>
                  <a:lnTo>
                    <a:pt x="0" y="31"/>
                  </a:lnTo>
                  <a:lnTo>
                    <a:pt x="0" y="9"/>
                  </a:lnTo>
                  <a:lnTo>
                    <a:pt x="8" y="0"/>
                  </a:lnTo>
                  <a:lnTo>
                    <a:pt x="47" y="0"/>
                  </a:lnTo>
                  <a:lnTo>
                    <a:pt x="47"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38" name="Freeform 249"/>
            <p:cNvSpPr>
              <a:spLocks noChangeAspect="1"/>
            </p:cNvSpPr>
            <p:nvPr/>
          </p:nvSpPr>
          <p:spPr bwMode="auto">
            <a:xfrm>
              <a:off x="3239" y="1557"/>
              <a:ext cx="39" cy="23"/>
            </a:xfrm>
            <a:custGeom>
              <a:avLst/>
              <a:gdLst>
                <a:gd name="T0" fmla="*/ 39 w 39"/>
                <a:gd name="T1" fmla="*/ 23 h 23"/>
                <a:gd name="T2" fmla="*/ 0 w 39"/>
                <a:gd name="T3" fmla="*/ 14 h 23"/>
                <a:gd name="T4" fmla="*/ 0 w 39"/>
                <a:gd name="T5" fmla="*/ 0 h 23"/>
                <a:gd name="T6" fmla="*/ 39 w 39"/>
                <a:gd name="T7" fmla="*/ 9 h 23"/>
                <a:gd name="T8" fmla="*/ 39 w 39"/>
                <a:gd name="T9" fmla="*/ 23 h 23"/>
                <a:gd name="T10" fmla="*/ 0 60000 65536"/>
                <a:gd name="T11" fmla="*/ 0 60000 65536"/>
                <a:gd name="T12" fmla="*/ 0 60000 65536"/>
                <a:gd name="T13" fmla="*/ 0 60000 65536"/>
                <a:gd name="T14" fmla="*/ 0 60000 65536"/>
                <a:gd name="T15" fmla="*/ 0 w 39"/>
                <a:gd name="T16" fmla="*/ 0 h 23"/>
                <a:gd name="T17" fmla="*/ 39 w 39"/>
                <a:gd name="T18" fmla="*/ 23 h 23"/>
              </a:gdLst>
              <a:ahLst/>
              <a:cxnLst>
                <a:cxn ang="T10">
                  <a:pos x="T0" y="T1"/>
                </a:cxn>
                <a:cxn ang="T11">
                  <a:pos x="T2" y="T3"/>
                </a:cxn>
                <a:cxn ang="T12">
                  <a:pos x="T4" y="T5"/>
                </a:cxn>
                <a:cxn ang="T13">
                  <a:pos x="T6" y="T7"/>
                </a:cxn>
                <a:cxn ang="T14">
                  <a:pos x="T8" y="T9"/>
                </a:cxn>
              </a:cxnLst>
              <a:rect l="T15" t="T16" r="T17" b="T18"/>
              <a:pathLst>
                <a:path w="39" h="23">
                  <a:moveTo>
                    <a:pt x="39" y="23"/>
                  </a:moveTo>
                  <a:lnTo>
                    <a:pt x="0" y="14"/>
                  </a:lnTo>
                  <a:lnTo>
                    <a:pt x="0" y="0"/>
                  </a:lnTo>
                  <a:lnTo>
                    <a:pt x="39" y="9"/>
                  </a:lnTo>
                  <a:lnTo>
                    <a:pt x="39" y="2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39" name="Rectangle 250"/>
            <p:cNvSpPr>
              <a:spLocks noChangeAspect="1" noChangeArrowheads="1"/>
            </p:cNvSpPr>
            <p:nvPr/>
          </p:nvSpPr>
          <p:spPr bwMode="auto">
            <a:xfrm>
              <a:off x="3261" y="1575"/>
              <a:ext cx="47" cy="14"/>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8540" name="Freeform 251"/>
            <p:cNvSpPr>
              <a:spLocks noChangeAspect="1"/>
            </p:cNvSpPr>
            <p:nvPr/>
          </p:nvSpPr>
          <p:spPr bwMode="auto">
            <a:xfrm>
              <a:off x="3235" y="1584"/>
              <a:ext cx="78" cy="129"/>
            </a:xfrm>
            <a:custGeom>
              <a:avLst/>
              <a:gdLst>
                <a:gd name="T0" fmla="*/ 30 w 78"/>
                <a:gd name="T1" fmla="*/ 0 h 129"/>
                <a:gd name="T2" fmla="*/ 30 w 78"/>
                <a:gd name="T3" fmla="*/ 13 h 129"/>
                <a:gd name="T4" fmla="*/ 73 w 78"/>
                <a:gd name="T5" fmla="*/ 13 h 129"/>
                <a:gd name="T6" fmla="*/ 78 w 78"/>
                <a:gd name="T7" fmla="*/ 18 h 129"/>
                <a:gd name="T8" fmla="*/ 73 w 78"/>
                <a:gd name="T9" fmla="*/ 125 h 129"/>
                <a:gd name="T10" fmla="*/ 69 w 78"/>
                <a:gd name="T11" fmla="*/ 129 h 129"/>
                <a:gd name="T12" fmla="*/ 39 w 78"/>
                <a:gd name="T13" fmla="*/ 125 h 129"/>
                <a:gd name="T14" fmla="*/ 0 w 78"/>
                <a:gd name="T15" fmla="*/ 125 h 129"/>
                <a:gd name="T16" fmla="*/ 0 w 78"/>
                <a:gd name="T17" fmla="*/ 111 h 129"/>
                <a:gd name="T18" fmla="*/ 39 w 78"/>
                <a:gd name="T19" fmla="*/ 111 h 129"/>
                <a:gd name="T20" fmla="*/ 60 w 78"/>
                <a:gd name="T21" fmla="*/ 116 h 129"/>
                <a:gd name="T22" fmla="*/ 65 w 78"/>
                <a:gd name="T23" fmla="*/ 27 h 129"/>
                <a:gd name="T24" fmla="*/ 26 w 78"/>
                <a:gd name="T25" fmla="*/ 27 h 129"/>
                <a:gd name="T26" fmla="*/ 17 w 78"/>
                <a:gd name="T27" fmla="*/ 18 h 129"/>
                <a:gd name="T28" fmla="*/ 17 w 78"/>
                <a:gd name="T29" fmla="*/ 0 h 129"/>
                <a:gd name="T30" fmla="*/ 30 w 78"/>
                <a:gd name="T31" fmla="*/ 0 h 12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8"/>
                <a:gd name="T49" fmla="*/ 0 h 129"/>
                <a:gd name="T50" fmla="*/ 78 w 78"/>
                <a:gd name="T51" fmla="*/ 129 h 12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8" h="129">
                  <a:moveTo>
                    <a:pt x="30" y="0"/>
                  </a:moveTo>
                  <a:lnTo>
                    <a:pt x="30" y="13"/>
                  </a:lnTo>
                  <a:lnTo>
                    <a:pt x="73" y="13"/>
                  </a:lnTo>
                  <a:lnTo>
                    <a:pt x="78" y="18"/>
                  </a:lnTo>
                  <a:lnTo>
                    <a:pt x="73" y="125"/>
                  </a:lnTo>
                  <a:lnTo>
                    <a:pt x="69" y="129"/>
                  </a:lnTo>
                  <a:lnTo>
                    <a:pt x="39" y="125"/>
                  </a:lnTo>
                  <a:lnTo>
                    <a:pt x="0" y="125"/>
                  </a:lnTo>
                  <a:lnTo>
                    <a:pt x="0" y="111"/>
                  </a:lnTo>
                  <a:lnTo>
                    <a:pt x="39" y="111"/>
                  </a:lnTo>
                  <a:lnTo>
                    <a:pt x="60" y="116"/>
                  </a:lnTo>
                  <a:lnTo>
                    <a:pt x="65" y="27"/>
                  </a:lnTo>
                  <a:lnTo>
                    <a:pt x="26" y="27"/>
                  </a:lnTo>
                  <a:lnTo>
                    <a:pt x="17" y="18"/>
                  </a:lnTo>
                  <a:lnTo>
                    <a:pt x="17" y="0"/>
                  </a:lnTo>
                  <a:lnTo>
                    <a:pt x="3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41" name="Freeform 252"/>
            <p:cNvSpPr>
              <a:spLocks noChangeAspect="1"/>
            </p:cNvSpPr>
            <p:nvPr/>
          </p:nvSpPr>
          <p:spPr bwMode="auto">
            <a:xfrm>
              <a:off x="3222" y="1722"/>
              <a:ext cx="43" cy="116"/>
            </a:xfrm>
            <a:custGeom>
              <a:avLst/>
              <a:gdLst>
                <a:gd name="T0" fmla="*/ 43 w 43"/>
                <a:gd name="T1" fmla="*/ 13 h 116"/>
                <a:gd name="T2" fmla="*/ 26 w 43"/>
                <a:gd name="T3" fmla="*/ 13 h 116"/>
                <a:gd name="T4" fmla="*/ 26 w 43"/>
                <a:gd name="T5" fmla="*/ 111 h 116"/>
                <a:gd name="T6" fmla="*/ 22 w 43"/>
                <a:gd name="T7" fmla="*/ 116 h 116"/>
                <a:gd name="T8" fmla="*/ 0 w 43"/>
                <a:gd name="T9" fmla="*/ 116 h 116"/>
                <a:gd name="T10" fmla="*/ 0 w 43"/>
                <a:gd name="T11" fmla="*/ 102 h 116"/>
                <a:gd name="T12" fmla="*/ 13 w 43"/>
                <a:gd name="T13" fmla="*/ 102 h 116"/>
                <a:gd name="T14" fmla="*/ 13 w 43"/>
                <a:gd name="T15" fmla="*/ 9 h 116"/>
                <a:gd name="T16" fmla="*/ 22 w 43"/>
                <a:gd name="T17" fmla="*/ 0 h 116"/>
                <a:gd name="T18" fmla="*/ 43 w 43"/>
                <a:gd name="T19" fmla="*/ 0 h 116"/>
                <a:gd name="T20" fmla="*/ 43 w 43"/>
                <a:gd name="T21" fmla="*/ 13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
                <a:gd name="T34" fmla="*/ 0 h 116"/>
                <a:gd name="T35" fmla="*/ 43 w 43"/>
                <a:gd name="T36" fmla="*/ 116 h 1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 h="116">
                  <a:moveTo>
                    <a:pt x="43" y="13"/>
                  </a:moveTo>
                  <a:lnTo>
                    <a:pt x="26" y="13"/>
                  </a:lnTo>
                  <a:lnTo>
                    <a:pt x="26" y="111"/>
                  </a:lnTo>
                  <a:lnTo>
                    <a:pt x="22" y="116"/>
                  </a:lnTo>
                  <a:lnTo>
                    <a:pt x="0" y="116"/>
                  </a:lnTo>
                  <a:lnTo>
                    <a:pt x="0" y="102"/>
                  </a:lnTo>
                  <a:lnTo>
                    <a:pt x="13" y="102"/>
                  </a:lnTo>
                  <a:lnTo>
                    <a:pt x="13" y="9"/>
                  </a:lnTo>
                  <a:lnTo>
                    <a:pt x="22" y="0"/>
                  </a:lnTo>
                  <a:lnTo>
                    <a:pt x="43" y="0"/>
                  </a:lnTo>
                  <a:lnTo>
                    <a:pt x="43"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42" name="Freeform 253"/>
            <p:cNvSpPr>
              <a:spLocks noChangeAspect="1"/>
            </p:cNvSpPr>
            <p:nvPr/>
          </p:nvSpPr>
          <p:spPr bwMode="auto">
            <a:xfrm>
              <a:off x="3179" y="1371"/>
              <a:ext cx="35" cy="155"/>
            </a:xfrm>
            <a:custGeom>
              <a:avLst/>
              <a:gdLst>
                <a:gd name="T0" fmla="*/ 17 w 35"/>
                <a:gd name="T1" fmla="*/ 0 h 155"/>
                <a:gd name="T2" fmla="*/ 13 w 35"/>
                <a:gd name="T3" fmla="*/ 142 h 155"/>
                <a:gd name="T4" fmla="*/ 35 w 35"/>
                <a:gd name="T5" fmla="*/ 142 h 155"/>
                <a:gd name="T6" fmla="*/ 35 w 35"/>
                <a:gd name="T7" fmla="*/ 155 h 155"/>
                <a:gd name="T8" fmla="*/ 9 w 35"/>
                <a:gd name="T9" fmla="*/ 155 h 155"/>
                <a:gd name="T10" fmla="*/ 0 w 35"/>
                <a:gd name="T11" fmla="*/ 146 h 155"/>
                <a:gd name="T12" fmla="*/ 5 w 35"/>
                <a:gd name="T13" fmla="*/ 0 h 155"/>
                <a:gd name="T14" fmla="*/ 17 w 35"/>
                <a:gd name="T15" fmla="*/ 0 h 155"/>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55"/>
                <a:gd name="T26" fmla="*/ 35 w 35"/>
                <a:gd name="T27" fmla="*/ 155 h 15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55">
                  <a:moveTo>
                    <a:pt x="17" y="0"/>
                  </a:moveTo>
                  <a:lnTo>
                    <a:pt x="13" y="142"/>
                  </a:lnTo>
                  <a:lnTo>
                    <a:pt x="35" y="142"/>
                  </a:lnTo>
                  <a:lnTo>
                    <a:pt x="35" y="155"/>
                  </a:lnTo>
                  <a:lnTo>
                    <a:pt x="9" y="155"/>
                  </a:lnTo>
                  <a:lnTo>
                    <a:pt x="0" y="146"/>
                  </a:lnTo>
                  <a:lnTo>
                    <a:pt x="5"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43" name="Freeform 254"/>
            <p:cNvSpPr>
              <a:spLocks noChangeAspect="1"/>
            </p:cNvSpPr>
            <p:nvPr/>
          </p:nvSpPr>
          <p:spPr bwMode="auto">
            <a:xfrm>
              <a:off x="3158" y="1535"/>
              <a:ext cx="69" cy="258"/>
            </a:xfrm>
            <a:custGeom>
              <a:avLst/>
              <a:gdLst>
                <a:gd name="T0" fmla="*/ 0 w 69"/>
                <a:gd name="T1" fmla="*/ 0 h 258"/>
                <a:gd name="T2" fmla="*/ 56 w 69"/>
                <a:gd name="T3" fmla="*/ 0 h 258"/>
                <a:gd name="T4" fmla="*/ 60 w 69"/>
                <a:gd name="T5" fmla="*/ 5 h 258"/>
                <a:gd name="T6" fmla="*/ 51 w 69"/>
                <a:gd name="T7" fmla="*/ 245 h 258"/>
                <a:gd name="T8" fmla="*/ 69 w 69"/>
                <a:gd name="T9" fmla="*/ 245 h 258"/>
                <a:gd name="T10" fmla="*/ 69 w 69"/>
                <a:gd name="T11" fmla="*/ 258 h 258"/>
                <a:gd name="T12" fmla="*/ 47 w 69"/>
                <a:gd name="T13" fmla="*/ 258 h 258"/>
                <a:gd name="T14" fmla="*/ 38 w 69"/>
                <a:gd name="T15" fmla="*/ 249 h 258"/>
                <a:gd name="T16" fmla="*/ 47 w 69"/>
                <a:gd name="T17" fmla="*/ 14 h 258"/>
                <a:gd name="T18" fmla="*/ 0 w 69"/>
                <a:gd name="T19" fmla="*/ 14 h 258"/>
                <a:gd name="T20" fmla="*/ 0 w 69"/>
                <a:gd name="T21" fmla="*/ 0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258"/>
                <a:gd name="T35" fmla="*/ 69 w 69"/>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258">
                  <a:moveTo>
                    <a:pt x="0" y="0"/>
                  </a:moveTo>
                  <a:lnTo>
                    <a:pt x="56" y="0"/>
                  </a:lnTo>
                  <a:lnTo>
                    <a:pt x="60" y="5"/>
                  </a:lnTo>
                  <a:lnTo>
                    <a:pt x="51" y="245"/>
                  </a:lnTo>
                  <a:lnTo>
                    <a:pt x="69" y="245"/>
                  </a:lnTo>
                  <a:lnTo>
                    <a:pt x="69" y="258"/>
                  </a:lnTo>
                  <a:lnTo>
                    <a:pt x="47" y="258"/>
                  </a:lnTo>
                  <a:lnTo>
                    <a:pt x="38" y="249"/>
                  </a:lnTo>
                  <a:lnTo>
                    <a:pt x="47"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44" name="Freeform 255"/>
            <p:cNvSpPr>
              <a:spLocks noChangeAspect="1"/>
            </p:cNvSpPr>
            <p:nvPr/>
          </p:nvSpPr>
          <p:spPr bwMode="auto">
            <a:xfrm>
              <a:off x="3145" y="1282"/>
              <a:ext cx="43" cy="133"/>
            </a:xfrm>
            <a:custGeom>
              <a:avLst/>
              <a:gdLst>
                <a:gd name="T0" fmla="*/ 17 w 43"/>
                <a:gd name="T1" fmla="*/ 0 h 133"/>
                <a:gd name="T2" fmla="*/ 13 w 43"/>
                <a:gd name="T3" fmla="*/ 120 h 133"/>
                <a:gd name="T4" fmla="*/ 43 w 43"/>
                <a:gd name="T5" fmla="*/ 120 h 133"/>
                <a:gd name="T6" fmla="*/ 43 w 43"/>
                <a:gd name="T7" fmla="*/ 133 h 133"/>
                <a:gd name="T8" fmla="*/ 8 w 43"/>
                <a:gd name="T9" fmla="*/ 133 h 133"/>
                <a:gd name="T10" fmla="*/ 0 w 43"/>
                <a:gd name="T11" fmla="*/ 124 h 133"/>
                <a:gd name="T12" fmla="*/ 4 w 43"/>
                <a:gd name="T13" fmla="*/ 0 h 133"/>
                <a:gd name="T14" fmla="*/ 17 w 43"/>
                <a:gd name="T15" fmla="*/ 0 h 133"/>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3"/>
                <a:gd name="T26" fmla="*/ 43 w 43"/>
                <a:gd name="T27" fmla="*/ 133 h 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3">
                  <a:moveTo>
                    <a:pt x="17" y="0"/>
                  </a:moveTo>
                  <a:lnTo>
                    <a:pt x="13" y="120"/>
                  </a:lnTo>
                  <a:lnTo>
                    <a:pt x="43" y="120"/>
                  </a:lnTo>
                  <a:lnTo>
                    <a:pt x="43" y="133"/>
                  </a:lnTo>
                  <a:lnTo>
                    <a:pt x="8" y="133"/>
                  </a:lnTo>
                  <a:lnTo>
                    <a:pt x="0" y="124"/>
                  </a:lnTo>
                  <a:lnTo>
                    <a:pt x="4"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45" name="Freeform 256"/>
            <p:cNvSpPr>
              <a:spLocks noChangeAspect="1"/>
            </p:cNvSpPr>
            <p:nvPr/>
          </p:nvSpPr>
          <p:spPr bwMode="auto">
            <a:xfrm>
              <a:off x="3119" y="1477"/>
              <a:ext cx="43" cy="134"/>
            </a:xfrm>
            <a:custGeom>
              <a:avLst/>
              <a:gdLst>
                <a:gd name="T0" fmla="*/ 0 w 43"/>
                <a:gd name="T1" fmla="*/ 0 h 134"/>
                <a:gd name="T2" fmla="*/ 39 w 43"/>
                <a:gd name="T3" fmla="*/ 0 h 134"/>
                <a:gd name="T4" fmla="*/ 43 w 43"/>
                <a:gd name="T5" fmla="*/ 5 h 134"/>
                <a:gd name="T6" fmla="*/ 39 w 43"/>
                <a:gd name="T7" fmla="*/ 134 h 134"/>
                <a:gd name="T8" fmla="*/ 26 w 43"/>
                <a:gd name="T9" fmla="*/ 134 h 134"/>
                <a:gd name="T10" fmla="*/ 30 w 43"/>
                <a:gd name="T11" fmla="*/ 14 h 134"/>
                <a:gd name="T12" fmla="*/ 0 w 43"/>
                <a:gd name="T13" fmla="*/ 14 h 134"/>
                <a:gd name="T14" fmla="*/ 0 w 43"/>
                <a:gd name="T15" fmla="*/ 0 h 134"/>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4"/>
                <a:gd name="T26" fmla="*/ 43 w 43"/>
                <a:gd name="T27" fmla="*/ 134 h 1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4">
                  <a:moveTo>
                    <a:pt x="0" y="0"/>
                  </a:moveTo>
                  <a:lnTo>
                    <a:pt x="39" y="0"/>
                  </a:lnTo>
                  <a:lnTo>
                    <a:pt x="43" y="5"/>
                  </a:lnTo>
                  <a:lnTo>
                    <a:pt x="39" y="134"/>
                  </a:lnTo>
                  <a:lnTo>
                    <a:pt x="26" y="134"/>
                  </a:lnTo>
                  <a:lnTo>
                    <a:pt x="30"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46" name="Freeform 257"/>
            <p:cNvSpPr>
              <a:spLocks noChangeAspect="1"/>
            </p:cNvSpPr>
            <p:nvPr/>
          </p:nvSpPr>
          <p:spPr bwMode="auto">
            <a:xfrm>
              <a:off x="3115" y="1597"/>
              <a:ext cx="60" cy="112"/>
            </a:xfrm>
            <a:custGeom>
              <a:avLst/>
              <a:gdLst>
                <a:gd name="T0" fmla="*/ 17 w 60"/>
                <a:gd name="T1" fmla="*/ 0 h 112"/>
                <a:gd name="T2" fmla="*/ 13 w 60"/>
                <a:gd name="T3" fmla="*/ 81 h 112"/>
                <a:gd name="T4" fmla="*/ 47 w 60"/>
                <a:gd name="T5" fmla="*/ 81 h 112"/>
                <a:gd name="T6" fmla="*/ 51 w 60"/>
                <a:gd name="T7" fmla="*/ 85 h 112"/>
                <a:gd name="T8" fmla="*/ 60 w 60"/>
                <a:gd name="T9" fmla="*/ 112 h 112"/>
                <a:gd name="T10" fmla="*/ 47 w 60"/>
                <a:gd name="T11" fmla="*/ 112 h 112"/>
                <a:gd name="T12" fmla="*/ 43 w 60"/>
                <a:gd name="T13" fmla="*/ 94 h 112"/>
                <a:gd name="T14" fmla="*/ 8 w 60"/>
                <a:gd name="T15" fmla="*/ 94 h 112"/>
                <a:gd name="T16" fmla="*/ 0 w 60"/>
                <a:gd name="T17" fmla="*/ 85 h 112"/>
                <a:gd name="T18" fmla="*/ 4 w 60"/>
                <a:gd name="T19" fmla="*/ 0 h 112"/>
                <a:gd name="T20" fmla="*/ 17 w 60"/>
                <a:gd name="T21" fmla="*/ 0 h 1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112"/>
                <a:gd name="T35" fmla="*/ 60 w 60"/>
                <a:gd name="T36" fmla="*/ 112 h 1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112">
                  <a:moveTo>
                    <a:pt x="17" y="0"/>
                  </a:moveTo>
                  <a:lnTo>
                    <a:pt x="13" y="81"/>
                  </a:lnTo>
                  <a:lnTo>
                    <a:pt x="47" y="81"/>
                  </a:lnTo>
                  <a:lnTo>
                    <a:pt x="51" y="85"/>
                  </a:lnTo>
                  <a:lnTo>
                    <a:pt x="60" y="112"/>
                  </a:lnTo>
                  <a:lnTo>
                    <a:pt x="47" y="112"/>
                  </a:lnTo>
                  <a:lnTo>
                    <a:pt x="43" y="94"/>
                  </a:lnTo>
                  <a:lnTo>
                    <a:pt x="8" y="94"/>
                  </a:lnTo>
                  <a:lnTo>
                    <a:pt x="0" y="85"/>
                  </a:lnTo>
                  <a:lnTo>
                    <a:pt x="4"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47" name="Freeform 258"/>
            <p:cNvSpPr>
              <a:spLocks noChangeAspect="1"/>
            </p:cNvSpPr>
            <p:nvPr/>
          </p:nvSpPr>
          <p:spPr bwMode="auto">
            <a:xfrm>
              <a:off x="3080" y="1700"/>
              <a:ext cx="82" cy="173"/>
            </a:xfrm>
            <a:custGeom>
              <a:avLst/>
              <a:gdLst>
                <a:gd name="T0" fmla="*/ 82 w 82"/>
                <a:gd name="T1" fmla="*/ 13 h 173"/>
                <a:gd name="T2" fmla="*/ 48 w 82"/>
                <a:gd name="T3" fmla="*/ 13 h 173"/>
                <a:gd name="T4" fmla="*/ 43 w 82"/>
                <a:gd name="T5" fmla="*/ 169 h 173"/>
                <a:gd name="T6" fmla="*/ 39 w 82"/>
                <a:gd name="T7" fmla="*/ 173 h 173"/>
                <a:gd name="T8" fmla="*/ 0 w 82"/>
                <a:gd name="T9" fmla="*/ 173 h 173"/>
                <a:gd name="T10" fmla="*/ 0 w 82"/>
                <a:gd name="T11" fmla="*/ 160 h 173"/>
                <a:gd name="T12" fmla="*/ 30 w 82"/>
                <a:gd name="T13" fmla="*/ 160 h 173"/>
                <a:gd name="T14" fmla="*/ 35 w 82"/>
                <a:gd name="T15" fmla="*/ 9 h 173"/>
                <a:gd name="T16" fmla="*/ 43 w 82"/>
                <a:gd name="T17" fmla="*/ 0 h 173"/>
                <a:gd name="T18" fmla="*/ 82 w 82"/>
                <a:gd name="T19" fmla="*/ 0 h 173"/>
                <a:gd name="T20" fmla="*/ 82 w 82"/>
                <a:gd name="T21" fmla="*/ 13 h 1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173"/>
                <a:gd name="T35" fmla="*/ 82 w 82"/>
                <a:gd name="T36" fmla="*/ 173 h 1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173">
                  <a:moveTo>
                    <a:pt x="82" y="13"/>
                  </a:moveTo>
                  <a:lnTo>
                    <a:pt x="48" y="13"/>
                  </a:lnTo>
                  <a:lnTo>
                    <a:pt x="43" y="169"/>
                  </a:lnTo>
                  <a:lnTo>
                    <a:pt x="39" y="173"/>
                  </a:lnTo>
                  <a:lnTo>
                    <a:pt x="0" y="173"/>
                  </a:lnTo>
                  <a:lnTo>
                    <a:pt x="0" y="160"/>
                  </a:lnTo>
                  <a:lnTo>
                    <a:pt x="30" y="160"/>
                  </a:lnTo>
                  <a:lnTo>
                    <a:pt x="35" y="9"/>
                  </a:lnTo>
                  <a:lnTo>
                    <a:pt x="43" y="0"/>
                  </a:lnTo>
                  <a:lnTo>
                    <a:pt x="82" y="0"/>
                  </a:lnTo>
                  <a:lnTo>
                    <a:pt x="82"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48" name="Freeform 259"/>
            <p:cNvSpPr>
              <a:spLocks noChangeAspect="1"/>
            </p:cNvSpPr>
            <p:nvPr/>
          </p:nvSpPr>
          <p:spPr bwMode="auto">
            <a:xfrm>
              <a:off x="3149" y="1740"/>
              <a:ext cx="35" cy="111"/>
            </a:xfrm>
            <a:custGeom>
              <a:avLst/>
              <a:gdLst>
                <a:gd name="T0" fmla="*/ 13 w 35"/>
                <a:gd name="T1" fmla="*/ 0 h 111"/>
                <a:gd name="T2" fmla="*/ 13 w 35"/>
                <a:gd name="T3" fmla="*/ 98 h 111"/>
                <a:gd name="T4" fmla="*/ 35 w 35"/>
                <a:gd name="T5" fmla="*/ 98 h 111"/>
                <a:gd name="T6" fmla="*/ 35 w 35"/>
                <a:gd name="T7" fmla="*/ 111 h 111"/>
                <a:gd name="T8" fmla="*/ 9 w 35"/>
                <a:gd name="T9" fmla="*/ 111 h 111"/>
                <a:gd name="T10" fmla="*/ 0 w 35"/>
                <a:gd name="T11" fmla="*/ 102 h 111"/>
                <a:gd name="T12" fmla="*/ 0 w 35"/>
                <a:gd name="T13" fmla="*/ 0 h 111"/>
                <a:gd name="T14" fmla="*/ 13 w 35"/>
                <a:gd name="T15" fmla="*/ 0 h 111"/>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11"/>
                <a:gd name="T26" fmla="*/ 35 w 35"/>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11">
                  <a:moveTo>
                    <a:pt x="13" y="0"/>
                  </a:moveTo>
                  <a:lnTo>
                    <a:pt x="13" y="98"/>
                  </a:lnTo>
                  <a:lnTo>
                    <a:pt x="35" y="98"/>
                  </a:lnTo>
                  <a:lnTo>
                    <a:pt x="35" y="111"/>
                  </a:lnTo>
                  <a:lnTo>
                    <a:pt x="9" y="111"/>
                  </a:lnTo>
                  <a:lnTo>
                    <a:pt x="0" y="102"/>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49" name="Freeform 260"/>
            <p:cNvSpPr>
              <a:spLocks noChangeAspect="1"/>
            </p:cNvSpPr>
            <p:nvPr/>
          </p:nvSpPr>
          <p:spPr bwMode="auto">
            <a:xfrm>
              <a:off x="3059" y="1299"/>
              <a:ext cx="69" cy="258"/>
            </a:xfrm>
            <a:custGeom>
              <a:avLst/>
              <a:gdLst>
                <a:gd name="T0" fmla="*/ 0 w 69"/>
                <a:gd name="T1" fmla="*/ 0 h 258"/>
                <a:gd name="T2" fmla="*/ 47 w 69"/>
                <a:gd name="T3" fmla="*/ 0 h 258"/>
                <a:gd name="T4" fmla="*/ 51 w 69"/>
                <a:gd name="T5" fmla="*/ 5 h 258"/>
                <a:gd name="T6" fmla="*/ 43 w 69"/>
                <a:gd name="T7" fmla="*/ 245 h 258"/>
                <a:gd name="T8" fmla="*/ 69 w 69"/>
                <a:gd name="T9" fmla="*/ 245 h 258"/>
                <a:gd name="T10" fmla="*/ 69 w 69"/>
                <a:gd name="T11" fmla="*/ 258 h 258"/>
                <a:gd name="T12" fmla="*/ 39 w 69"/>
                <a:gd name="T13" fmla="*/ 258 h 258"/>
                <a:gd name="T14" fmla="*/ 30 w 69"/>
                <a:gd name="T15" fmla="*/ 250 h 258"/>
                <a:gd name="T16" fmla="*/ 39 w 69"/>
                <a:gd name="T17" fmla="*/ 14 h 258"/>
                <a:gd name="T18" fmla="*/ 0 w 69"/>
                <a:gd name="T19" fmla="*/ 14 h 258"/>
                <a:gd name="T20" fmla="*/ 0 w 69"/>
                <a:gd name="T21" fmla="*/ 0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258"/>
                <a:gd name="T35" fmla="*/ 69 w 69"/>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258">
                  <a:moveTo>
                    <a:pt x="0" y="0"/>
                  </a:moveTo>
                  <a:lnTo>
                    <a:pt x="47" y="0"/>
                  </a:lnTo>
                  <a:lnTo>
                    <a:pt x="51" y="5"/>
                  </a:lnTo>
                  <a:lnTo>
                    <a:pt x="43" y="245"/>
                  </a:lnTo>
                  <a:lnTo>
                    <a:pt x="69" y="245"/>
                  </a:lnTo>
                  <a:lnTo>
                    <a:pt x="69" y="258"/>
                  </a:lnTo>
                  <a:lnTo>
                    <a:pt x="39" y="258"/>
                  </a:lnTo>
                  <a:lnTo>
                    <a:pt x="30" y="250"/>
                  </a:lnTo>
                  <a:lnTo>
                    <a:pt x="39"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50" name="Freeform 261"/>
            <p:cNvSpPr>
              <a:spLocks noChangeAspect="1"/>
            </p:cNvSpPr>
            <p:nvPr/>
          </p:nvSpPr>
          <p:spPr bwMode="auto">
            <a:xfrm>
              <a:off x="3037" y="1335"/>
              <a:ext cx="39" cy="98"/>
            </a:xfrm>
            <a:custGeom>
              <a:avLst/>
              <a:gdLst>
                <a:gd name="T0" fmla="*/ 39 w 39"/>
                <a:gd name="T1" fmla="*/ 13 h 98"/>
                <a:gd name="T2" fmla="*/ 18 w 39"/>
                <a:gd name="T3" fmla="*/ 13 h 98"/>
                <a:gd name="T4" fmla="*/ 13 w 39"/>
                <a:gd name="T5" fmla="*/ 98 h 98"/>
                <a:gd name="T6" fmla="*/ 0 w 39"/>
                <a:gd name="T7" fmla="*/ 98 h 98"/>
                <a:gd name="T8" fmla="*/ 5 w 39"/>
                <a:gd name="T9" fmla="*/ 9 h 98"/>
                <a:gd name="T10" fmla="*/ 13 w 39"/>
                <a:gd name="T11" fmla="*/ 0 h 98"/>
                <a:gd name="T12" fmla="*/ 39 w 39"/>
                <a:gd name="T13" fmla="*/ 0 h 98"/>
                <a:gd name="T14" fmla="*/ 39 w 39"/>
                <a:gd name="T15" fmla="*/ 13 h 98"/>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98"/>
                <a:gd name="T26" fmla="*/ 39 w 39"/>
                <a:gd name="T27" fmla="*/ 98 h 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98">
                  <a:moveTo>
                    <a:pt x="39" y="13"/>
                  </a:moveTo>
                  <a:lnTo>
                    <a:pt x="18" y="13"/>
                  </a:lnTo>
                  <a:lnTo>
                    <a:pt x="13" y="98"/>
                  </a:lnTo>
                  <a:lnTo>
                    <a:pt x="0" y="98"/>
                  </a:lnTo>
                  <a:lnTo>
                    <a:pt x="5" y="9"/>
                  </a:lnTo>
                  <a:lnTo>
                    <a:pt x="13" y="0"/>
                  </a:lnTo>
                  <a:lnTo>
                    <a:pt x="39" y="0"/>
                  </a:lnTo>
                  <a:lnTo>
                    <a:pt x="39"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51" name="Freeform 262"/>
            <p:cNvSpPr>
              <a:spLocks noChangeAspect="1"/>
            </p:cNvSpPr>
            <p:nvPr/>
          </p:nvSpPr>
          <p:spPr bwMode="auto">
            <a:xfrm>
              <a:off x="3037" y="1473"/>
              <a:ext cx="39" cy="89"/>
            </a:xfrm>
            <a:custGeom>
              <a:avLst/>
              <a:gdLst>
                <a:gd name="T0" fmla="*/ 0 w 39"/>
                <a:gd name="T1" fmla="*/ 0 h 89"/>
                <a:gd name="T2" fmla="*/ 35 w 39"/>
                <a:gd name="T3" fmla="*/ 4 h 89"/>
                <a:gd name="T4" fmla="*/ 39 w 39"/>
                <a:gd name="T5" fmla="*/ 9 h 89"/>
                <a:gd name="T6" fmla="*/ 39 w 39"/>
                <a:gd name="T7" fmla="*/ 89 h 89"/>
                <a:gd name="T8" fmla="*/ 26 w 39"/>
                <a:gd name="T9" fmla="*/ 89 h 89"/>
                <a:gd name="T10" fmla="*/ 26 w 39"/>
                <a:gd name="T11" fmla="*/ 18 h 89"/>
                <a:gd name="T12" fmla="*/ 0 w 39"/>
                <a:gd name="T13" fmla="*/ 13 h 89"/>
                <a:gd name="T14" fmla="*/ 0 w 39"/>
                <a:gd name="T15" fmla="*/ 0 h 89"/>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89"/>
                <a:gd name="T26" fmla="*/ 39 w 39"/>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89">
                  <a:moveTo>
                    <a:pt x="0" y="0"/>
                  </a:moveTo>
                  <a:lnTo>
                    <a:pt x="35" y="4"/>
                  </a:lnTo>
                  <a:lnTo>
                    <a:pt x="39" y="9"/>
                  </a:lnTo>
                  <a:lnTo>
                    <a:pt x="39" y="89"/>
                  </a:lnTo>
                  <a:lnTo>
                    <a:pt x="26" y="89"/>
                  </a:lnTo>
                  <a:lnTo>
                    <a:pt x="26" y="18"/>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52" name="Freeform 263"/>
            <p:cNvSpPr>
              <a:spLocks noChangeAspect="1"/>
            </p:cNvSpPr>
            <p:nvPr/>
          </p:nvSpPr>
          <p:spPr bwMode="auto">
            <a:xfrm>
              <a:off x="3020" y="1642"/>
              <a:ext cx="60" cy="107"/>
            </a:xfrm>
            <a:custGeom>
              <a:avLst/>
              <a:gdLst>
                <a:gd name="T0" fmla="*/ 0 w 60"/>
                <a:gd name="T1" fmla="*/ 0 h 107"/>
                <a:gd name="T2" fmla="*/ 56 w 60"/>
                <a:gd name="T3" fmla="*/ 0 h 107"/>
                <a:gd name="T4" fmla="*/ 60 w 60"/>
                <a:gd name="T5" fmla="*/ 4 h 107"/>
                <a:gd name="T6" fmla="*/ 60 w 60"/>
                <a:gd name="T7" fmla="*/ 102 h 107"/>
                <a:gd name="T8" fmla="*/ 56 w 60"/>
                <a:gd name="T9" fmla="*/ 107 h 107"/>
                <a:gd name="T10" fmla="*/ 26 w 60"/>
                <a:gd name="T11" fmla="*/ 107 h 107"/>
                <a:gd name="T12" fmla="*/ 26 w 60"/>
                <a:gd name="T13" fmla="*/ 93 h 107"/>
                <a:gd name="T14" fmla="*/ 47 w 60"/>
                <a:gd name="T15" fmla="*/ 93 h 107"/>
                <a:gd name="T16" fmla="*/ 47 w 60"/>
                <a:gd name="T17" fmla="*/ 13 h 107"/>
                <a:gd name="T18" fmla="*/ 0 w 60"/>
                <a:gd name="T19" fmla="*/ 13 h 107"/>
                <a:gd name="T20" fmla="*/ 0 w 60"/>
                <a:gd name="T21" fmla="*/ 0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107"/>
                <a:gd name="T35" fmla="*/ 60 w 60"/>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107">
                  <a:moveTo>
                    <a:pt x="0" y="0"/>
                  </a:moveTo>
                  <a:lnTo>
                    <a:pt x="56" y="0"/>
                  </a:lnTo>
                  <a:lnTo>
                    <a:pt x="60" y="4"/>
                  </a:lnTo>
                  <a:lnTo>
                    <a:pt x="60" y="102"/>
                  </a:lnTo>
                  <a:lnTo>
                    <a:pt x="56" y="107"/>
                  </a:lnTo>
                  <a:lnTo>
                    <a:pt x="26" y="107"/>
                  </a:lnTo>
                  <a:lnTo>
                    <a:pt x="26" y="93"/>
                  </a:lnTo>
                  <a:lnTo>
                    <a:pt x="47" y="93"/>
                  </a:lnTo>
                  <a:lnTo>
                    <a:pt x="47"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53" name="Freeform 264"/>
            <p:cNvSpPr>
              <a:spLocks noChangeAspect="1"/>
            </p:cNvSpPr>
            <p:nvPr/>
          </p:nvSpPr>
          <p:spPr bwMode="auto">
            <a:xfrm>
              <a:off x="3072" y="1758"/>
              <a:ext cx="30" cy="31"/>
            </a:xfrm>
            <a:custGeom>
              <a:avLst/>
              <a:gdLst>
                <a:gd name="T0" fmla="*/ 30 w 30"/>
                <a:gd name="T1" fmla="*/ 13 h 31"/>
                <a:gd name="T2" fmla="*/ 26 w 30"/>
                <a:gd name="T3" fmla="*/ 17 h 31"/>
                <a:gd name="T4" fmla="*/ 26 w 30"/>
                <a:gd name="T5" fmla="*/ 26 h 31"/>
                <a:gd name="T6" fmla="*/ 21 w 30"/>
                <a:gd name="T7" fmla="*/ 31 h 31"/>
                <a:gd name="T8" fmla="*/ 0 w 30"/>
                <a:gd name="T9" fmla="*/ 31 h 31"/>
                <a:gd name="T10" fmla="*/ 0 w 30"/>
                <a:gd name="T11" fmla="*/ 17 h 31"/>
                <a:gd name="T12" fmla="*/ 13 w 30"/>
                <a:gd name="T13" fmla="*/ 17 h 31"/>
                <a:gd name="T14" fmla="*/ 13 w 30"/>
                <a:gd name="T15" fmla="*/ 13 h 31"/>
                <a:gd name="T16" fmla="*/ 21 w 30"/>
                <a:gd name="T17" fmla="*/ 4 h 31"/>
                <a:gd name="T18" fmla="*/ 30 w 30"/>
                <a:gd name="T19" fmla="*/ 0 h 31"/>
                <a:gd name="T20" fmla="*/ 30 w 30"/>
                <a:gd name="T21" fmla="*/ 13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
                <a:gd name="T34" fmla="*/ 0 h 31"/>
                <a:gd name="T35" fmla="*/ 30 w 30"/>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 h="31">
                  <a:moveTo>
                    <a:pt x="30" y="13"/>
                  </a:moveTo>
                  <a:lnTo>
                    <a:pt x="26" y="17"/>
                  </a:lnTo>
                  <a:lnTo>
                    <a:pt x="26" y="26"/>
                  </a:lnTo>
                  <a:lnTo>
                    <a:pt x="21" y="31"/>
                  </a:lnTo>
                  <a:lnTo>
                    <a:pt x="0" y="31"/>
                  </a:lnTo>
                  <a:lnTo>
                    <a:pt x="0" y="17"/>
                  </a:lnTo>
                  <a:lnTo>
                    <a:pt x="13" y="17"/>
                  </a:lnTo>
                  <a:lnTo>
                    <a:pt x="13" y="13"/>
                  </a:lnTo>
                  <a:lnTo>
                    <a:pt x="21" y="4"/>
                  </a:lnTo>
                  <a:lnTo>
                    <a:pt x="30" y="0"/>
                  </a:lnTo>
                  <a:lnTo>
                    <a:pt x="30"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54" name="Freeform 265"/>
            <p:cNvSpPr>
              <a:spLocks noChangeAspect="1"/>
            </p:cNvSpPr>
            <p:nvPr/>
          </p:nvSpPr>
          <p:spPr bwMode="auto">
            <a:xfrm>
              <a:off x="3020" y="1580"/>
              <a:ext cx="82" cy="35"/>
            </a:xfrm>
            <a:custGeom>
              <a:avLst/>
              <a:gdLst>
                <a:gd name="T0" fmla="*/ 78 w 82"/>
                <a:gd name="T1" fmla="*/ 13 h 35"/>
                <a:gd name="T2" fmla="*/ 56 w 82"/>
                <a:gd name="T3" fmla="*/ 13 h 35"/>
                <a:gd name="T4" fmla="*/ 52 w 82"/>
                <a:gd name="T5" fmla="*/ 17 h 35"/>
                <a:gd name="T6" fmla="*/ 78 w 82"/>
                <a:gd name="T7" fmla="*/ 17 h 35"/>
                <a:gd name="T8" fmla="*/ 82 w 82"/>
                <a:gd name="T9" fmla="*/ 22 h 35"/>
                <a:gd name="T10" fmla="*/ 82 w 82"/>
                <a:gd name="T11" fmla="*/ 31 h 35"/>
                <a:gd name="T12" fmla="*/ 78 w 82"/>
                <a:gd name="T13" fmla="*/ 35 h 35"/>
                <a:gd name="T14" fmla="*/ 0 w 82"/>
                <a:gd name="T15" fmla="*/ 35 h 35"/>
                <a:gd name="T16" fmla="*/ 0 w 82"/>
                <a:gd name="T17" fmla="*/ 22 h 35"/>
                <a:gd name="T18" fmla="*/ 69 w 82"/>
                <a:gd name="T19" fmla="*/ 22 h 35"/>
                <a:gd name="T20" fmla="*/ 69 w 82"/>
                <a:gd name="T21" fmla="*/ 31 h 35"/>
                <a:gd name="T22" fmla="*/ 47 w 82"/>
                <a:gd name="T23" fmla="*/ 31 h 35"/>
                <a:gd name="T24" fmla="*/ 39 w 82"/>
                <a:gd name="T25" fmla="*/ 22 h 35"/>
                <a:gd name="T26" fmla="*/ 43 w 82"/>
                <a:gd name="T27" fmla="*/ 9 h 35"/>
                <a:gd name="T28" fmla="*/ 52 w 82"/>
                <a:gd name="T29" fmla="*/ 0 h 35"/>
                <a:gd name="T30" fmla="*/ 78 w 82"/>
                <a:gd name="T31" fmla="*/ 0 h 35"/>
                <a:gd name="T32" fmla="*/ 78 w 82"/>
                <a:gd name="T33" fmla="*/ 13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2"/>
                <a:gd name="T52" fmla="*/ 0 h 35"/>
                <a:gd name="T53" fmla="*/ 82 w 82"/>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2" h="35">
                  <a:moveTo>
                    <a:pt x="78" y="13"/>
                  </a:moveTo>
                  <a:lnTo>
                    <a:pt x="56" y="13"/>
                  </a:lnTo>
                  <a:lnTo>
                    <a:pt x="52" y="17"/>
                  </a:lnTo>
                  <a:lnTo>
                    <a:pt x="78" y="17"/>
                  </a:lnTo>
                  <a:lnTo>
                    <a:pt x="82" y="22"/>
                  </a:lnTo>
                  <a:lnTo>
                    <a:pt x="82" y="31"/>
                  </a:lnTo>
                  <a:lnTo>
                    <a:pt x="78" y="35"/>
                  </a:lnTo>
                  <a:lnTo>
                    <a:pt x="0" y="35"/>
                  </a:lnTo>
                  <a:lnTo>
                    <a:pt x="0" y="22"/>
                  </a:lnTo>
                  <a:lnTo>
                    <a:pt x="69" y="22"/>
                  </a:lnTo>
                  <a:lnTo>
                    <a:pt x="69" y="31"/>
                  </a:lnTo>
                  <a:lnTo>
                    <a:pt x="47" y="31"/>
                  </a:lnTo>
                  <a:lnTo>
                    <a:pt x="39" y="22"/>
                  </a:lnTo>
                  <a:lnTo>
                    <a:pt x="43" y="9"/>
                  </a:lnTo>
                  <a:lnTo>
                    <a:pt x="52" y="0"/>
                  </a:lnTo>
                  <a:lnTo>
                    <a:pt x="78" y="0"/>
                  </a:lnTo>
                  <a:lnTo>
                    <a:pt x="78"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55" name="Freeform 266"/>
            <p:cNvSpPr>
              <a:spLocks noChangeAspect="1"/>
            </p:cNvSpPr>
            <p:nvPr/>
          </p:nvSpPr>
          <p:spPr bwMode="auto">
            <a:xfrm>
              <a:off x="2973" y="1517"/>
              <a:ext cx="51" cy="187"/>
            </a:xfrm>
            <a:custGeom>
              <a:avLst/>
              <a:gdLst>
                <a:gd name="T0" fmla="*/ 51 w 51"/>
                <a:gd name="T1" fmla="*/ 14 h 187"/>
                <a:gd name="T2" fmla="*/ 17 w 51"/>
                <a:gd name="T3" fmla="*/ 14 h 187"/>
                <a:gd name="T4" fmla="*/ 13 w 51"/>
                <a:gd name="T5" fmla="*/ 174 h 187"/>
                <a:gd name="T6" fmla="*/ 39 w 51"/>
                <a:gd name="T7" fmla="*/ 174 h 187"/>
                <a:gd name="T8" fmla="*/ 39 w 51"/>
                <a:gd name="T9" fmla="*/ 187 h 187"/>
                <a:gd name="T10" fmla="*/ 8 w 51"/>
                <a:gd name="T11" fmla="*/ 187 h 187"/>
                <a:gd name="T12" fmla="*/ 0 w 51"/>
                <a:gd name="T13" fmla="*/ 178 h 187"/>
                <a:gd name="T14" fmla="*/ 4 w 51"/>
                <a:gd name="T15" fmla="*/ 9 h 187"/>
                <a:gd name="T16" fmla="*/ 13 w 51"/>
                <a:gd name="T17" fmla="*/ 0 h 187"/>
                <a:gd name="T18" fmla="*/ 51 w 51"/>
                <a:gd name="T19" fmla="*/ 0 h 187"/>
                <a:gd name="T20" fmla="*/ 51 w 51"/>
                <a:gd name="T21" fmla="*/ 14 h 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
                <a:gd name="T34" fmla="*/ 0 h 187"/>
                <a:gd name="T35" fmla="*/ 51 w 51"/>
                <a:gd name="T36" fmla="*/ 187 h 18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 h="187">
                  <a:moveTo>
                    <a:pt x="51" y="14"/>
                  </a:moveTo>
                  <a:lnTo>
                    <a:pt x="17" y="14"/>
                  </a:lnTo>
                  <a:lnTo>
                    <a:pt x="13" y="174"/>
                  </a:lnTo>
                  <a:lnTo>
                    <a:pt x="39" y="174"/>
                  </a:lnTo>
                  <a:lnTo>
                    <a:pt x="39" y="187"/>
                  </a:lnTo>
                  <a:lnTo>
                    <a:pt x="8" y="187"/>
                  </a:lnTo>
                  <a:lnTo>
                    <a:pt x="0" y="178"/>
                  </a:lnTo>
                  <a:lnTo>
                    <a:pt x="4" y="9"/>
                  </a:lnTo>
                  <a:lnTo>
                    <a:pt x="13" y="0"/>
                  </a:lnTo>
                  <a:lnTo>
                    <a:pt x="51" y="0"/>
                  </a:lnTo>
                  <a:lnTo>
                    <a:pt x="51"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56" name="Freeform 267"/>
            <p:cNvSpPr>
              <a:spLocks noChangeAspect="1"/>
            </p:cNvSpPr>
            <p:nvPr/>
          </p:nvSpPr>
          <p:spPr bwMode="auto">
            <a:xfrm>
              <a:off x="3012" y="1259"/>
              <a:ext cx="60" cy="72"/>
            </a:xfrm>
            <a:custGeom>
              <a:avLst/>
              <a:gdLst>
                <a:gd name="T0" fmla="*/ 60 w 60"/>
                <a:gd name="T1" fmla="*/ 14 h 72"/>
                <a:gd name="T2" fmla="*/ 17 w 60"/>
                <a:gd name="T3" fmla="*/ 14 h 72"/>
                <a:gd name="T4" fmla="*/ 12 w 60"/>
                <a:gd name="T5" fmla="*/ 72 h 72"/>
                <a:gd name="T6" fmla="*/ 0 w 60"/>
                <a:gd name="T7" fmla="*/ 72 h 72"/>
                <a:gd name="T8" fmla="*/ 4 w 60"/>
                <a:gd name="T9" fmla="*/ 9 h 72"/>
                <a:gd name="T10" fmla="*/ 12 w 60"/>
                <a:gd name="T11" fmla="*/ 0 h 72"/>
                <a:gd name="T12" fmla="*/ 60 w 60"/>
                <a:gd name="T13" fmla="*/ 0 h 72"/>
                <a:gd name="T14" fmla="*/ 60 w 60"/>
                <a:gd name="T15" fmla="*/ 14 h 72"/>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72"/>
                <a:gd name="T26" fmla="*/ 60 w 60"/>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72">
                  <a:moveTo>
                    <a:pt x="60" y="14"/>
                  </a:moveTo>
                  <a:lnTo>
                    <a:pt x="17" y="14"/>
                  </a:lnTo>
                  <a:lnTo>
                    <a:pt x="12" y="72"/>
                  </a:lnTo>
                  <a:lnTo>
                    <a:pt x="0" y="72"/>
                  </a:lnTo>
                  <a:lnTo>
                    <a:pt x="4" y="9"/>
                  </a:lnTo>
                  <a:lnTo>
                    <a:pt x="12" y="0"/>
                  </a:lnTo>
                  <a:lnTo>
                    <a:pt x="60" y="0"/>
                  </a:lnTo>
                  <a:lnTo>
                    <a:pt x="60"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57" name="Freeform 268"/>
            <p:cNvSpPr>
              <a:spLocks noChangeAspect="1"/>
            </p:cNvSpPr>
            <p:nvPr/>
          </p:nvSpPr>
          <p:spPr bwMode="auto">
            <a:xfrm>
              <a:off x="2986" y="1326"/>
              <a:ext cx="30" cy="178"/>
            </a:xfrm>
            <a:custGeom>
              <a:avLst/>
              <a:gdLst>
                <a:gd name="T0" fmla="*/ 0 w 30"/>
                <a:gd name="T1" fmla="*/ 0 h 178"/>
                <a:gd name="T2" fmla="*/ 26 w 30"/>
                <a:gd name="T3" fmla="*/ 0 h 178"/>
                <a:gd name="T4" fmla="*/ 30 w 30"/>
                <a:gd name="T5" fmla="*/ 5 h 178"/>
                <a:gd name="T6" fmla="*/ 26 w 30"/>
                <a:gd name="T7" fmla="*/ 178 h 178"/>
                <a:gd name="T8" fmla="*/ 13 w 30"/>
                <a:gd name="T9" fmla="*/ 178 h 178"/>
                <a:gd name="T10" fmla="*/ 17 w 30"/>
                <a:gd name="T11" fmla="*/ 13 h 178"/>
                <a:gd name="T12" fmla="*/ 0 w 30"/>
                <a:gd name="T13" fmla="*/ 13 h 178"/>
                <a:gd name="T14" fmla="*/ 0 w 30"/>
                <a:gd name="T15" fmla="*/ 0 h 178"/>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78"/>
                <a:gd name="T26" fmla="*/ 30 w 30"/>
                <a:gd name="T27" fmla="*/ 178 h 17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78">
                  <a:moveTo>
                    <a:pt x="0" y="0"/>
                  </a:moveTo>
                  <a:lnTo>
                    <a:pt x="26" y="0"/>
                  </a:lnTo>
                  <a:lnTo>
                    <a:pt x="30" y="5"/>
                  </a:lnTo>
                  <a:lnTo>
                    <a:pt x="26" y="178"/>
                  </a:lnTo>
                  <a:lnTo>
                    <a:pt x="13" y="178"/>
                  </a:lnTo>
                  <a:lnTo>
                    <a:pt x="17"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58" name="Freeform 269"/>
            <p:cNvSpPr>
              <a:spLocks noChangeAspect="1"/>
            </p:cNvSpPr>
            <p:nvPr/>
          </p:nvSpPr>
          <p:spPr bwMode="auto">
            <a:xfrm>
              <a:off x="2986" y="1722"/>
              <a:ext cx="38" cy="165"/>
            </a:xfrm>
            <a:custGeom>
              <a:avLst/>
              <a:gdLst>
                <a:gd name="T0" fmla="*/ 17 w 38"/>
                <a:gd name="T1" fmla="*/ 0 h 165"/>
                <a:gd name="T2" fmla="*/ 13 w 38"/>
                <a:gd name="T3" fmla="*/ 147 h 165"/>
                <a:gd name="T4" fmla="*/ 38 w 38"/>
                <a:gd name="T5" fmla="*/ 151 h 165"/>
                <a:gd name="T6" fmla="*/ 38 w 38"/>
                <a:gd name="T7" fmla="*/ 165 h 165"/>
                <a:gd name="T8" fmla="*/ 8 w 38"/>
                <a:gd name="T9" fmla="*/ 160 h 165"/>
                <a:gd name="T10" fmla="*/ 0 w 38"/>
                <a:gd name="T11" fmla="*/ 151 h 165"/>
                <a:gd name="T12" fmla="*/ 4 w 38"/>
                <a:gd name="T13" fmla="*/ 0 h 165"/>
                <a:gd name="T14" fmla="*/ 17 w 38"/>
                <a:gd name="T15" fmla="*/ 0 h 165"/>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165"/>
                <a:gd name="T26" fmla="*/ 38 w 38"/>
                <a:gd name="T27" fmla="*/ 165 h 1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165">
                  <a:moveTo>
                    <a:pt x="17" y="0"/>
                  </a:moveTo>
                  <a:lnTo>
                    <a:pt x="13" y="147"/>
                  </a:lnTo>
                  <a:lnTo>
                    <a:pt x="38" y="151"/>
                  </a:lnTo>
                  <a:lnTo>
                    <a:pt x="38" y="165"/>
                  </a:lnTo>
                  <a:lnTo>
                    <a:pt x="8" y="160"/>
                  </a:lnTo>
                  <a:lnTo>
                    <a:pt x="0" y="151"/>
                  </a:lnTo>
                  <a:lnTo>
                    <a:pt x="4"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59" name="Freeform 270"/>
            <p:cNvSpPr>
              <a:spLocks noChangeAspect="1"/>
            </p:cNvSpPr>
            <p:nvPr/>
          </p:nvSpPr>
          <p:spPr bwMode="auto">
            <a:xfrm>
              <a:off x="3033" y="1798"/>
              <a:ext cx="34" cy="138"/>
            </a:xfrm>
            <a:custGeom>
              <a:avLst/>
              <a:gdLst>
                <a:gd name="T0" fmla="*/ 0 w 34"/>
                <a:gd name="T1" fmla="*/ 0 h 138"/>
                <a:gd name="T2" fmla="*/ 30 w 34"/>
                <a:gd name="T3" fmla="*/ 0 h 138"/>
                <a:gd name="T4" fmla="*/ 34 w 34"/>
                <a:gd name="T5" fmla="*/ 4 h 138"/>
                <a:gd name="T6" fmla="*/ 30 w 34"/>
                <a:gd name="T7" fmla="*/ 138 h 138"/>
                <a:gd name="T8" fmla="*/ 17 w 34"/>
                <a:gd name="T9" fmla="*/ 138 h 138"/>
                <a:gd name="T10" fmla="*/ 22 w 34"/>
                <a:gd name="T11" fmla="*/ 13 h 138"/>
                <a:gd name="T12" fmla="*/ 0 w 34"/>
                <a:gd name="T13" fmla="*/ 13 h 138"/>
                <a:gd name="T14" fmla="*/ 0 w 34"/>
                <a:gd name="T15" fmla="*/ 0 h 138"/>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38"/>
                <a:gd name="T26" fmla="*/ 34 w 34"/>
                <a:gd name="T27" fmla="*/ 138 h 1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38">
                  <a:moveTo>
                    <a:pt x="0" y="0"/>
                  </a:moveTo>
                  <a:lnTo>
                    <a:pt x="30" y="0"/>
                  </a:lnTo>
                  <a:lnTo>
                    <a:pt x="34" y="4"/>
                  </a:lnTo>
                  <a:lnTo>
                    <a:pt x="30" y="138"/>
                  </a:lnTo>
                  <a:lnTo>
                    <a:pt x="17" y="138"/>
                  </a:lnTo>
                  <a:lnTo>
                    <a:pt x="22"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60" name="Freeform 271"/>
            <p:cNvSpPr>
              <a:spLocks noChangeAspect="1"/>
            </p:cNvSpPr>
            <p:nvPr/>
          </p:nvSpPr>
          <p:spPr bwMode="auto">
            <a:xfrm>
              <a:off x="2930" y="1299"/>
              <a:ext cx="60" cy="76"/>
            </a:xfrm>
            <a:custGeom>
              <a:avLst/>
              <a:gdLst>
                <a:gd name="T0" fmla="*/ 60 w 60"/>
                <a:gd name="T1" fmla="*/ 14 h 76"/>
                <a:gd name="T2" fmla="*/ 17 w 60"/>
                <a:gd name="T3" fmla="*/ 14 h 76"/>
                <a:gd name="T4" fmla="*/ 13 w 60"/>
                <a:gd name="T5" fmla="*/ 76 h 76"/>
                <a:gd name="T6" fmla="*/ 0 w 60"/>
                <a:gd name="T7" fmla="*/ 76 h 76"/>
                <a:gd name="T8" fmla="*/ 4 w 60"/>
                <a:gd name="T9" fmla="*/ 9 h 76"/>
                <a:gd name="T10" fmla="*/ 13 w 60"/>
                <a:gd name="T11" fmla="*/ 0 h 76"/>
                <a:gd name="T12" fmla="*/ 60 w 60"/>
                <a:gd name="T13" fmla="*/ 0 h 76"/>
                <a:gd name="T14" fmla="*/ 60 w 60"/>
                <a:gd name="T15" fmla="*/ 14 h 76"/>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76"/>
                <a:gd name="T26" fmla="*/ 60 w 60"/>
                <a:gd name="T27" fmla="*/ 76 h 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76">
                  <a:moveTo>
                    <a:pt x="60" y="14"/>
                  </a:moveTo>
                  <a:lnTo>
                    <a:pt x="17" y="14"/>
                  </a:lnTo>
                  <a:lnTo>
                    <a:pt x="13" y="76"/>
                  </a:lnTo>
                  <a:lnTo>
                    <a:pt x="0" y="76"/>
                  </a:lnTo>
                  <a:lnTo>
                    <a:pt x="4" y="9"/>
                  </a:lnTo>
                  <a:lnTo>
                    <a:pt x="13" y="0"/>
                  </a:lnTo>
                  <a:lnTo>
                    <a:pt x="60" y="0"/>
                  </a:lnTo>
                  <a:lnTo>
                    <a:pt x="60"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61" name="Freeform 272"/>
            <p:cNvSpPr>
              <a:spLocks noChangeAspect="1"/>
            </p:cNvSpPr>
            <p:nvPr/>
          </p:nvSpPr>
          <p:spPr bwMode="auto">
            <a:xfrm>
              <a:off x="2913" y="1388"/>
              <a:ext cx="111" cy="183"/>
            </a:xfrm>
            <a:custGeom>
              <a:avLst/>
              <a:gdLst>
                <a:gd name="T0" fmla="*/ 47 w 111"/>
                <a:gd name="T1" fmla="*/ 18 h 183"/>
                <a:gd name="T2" fmla="*/ 13 w 111"/>
                <a:gd name="T3" fmla="*/ 14 h 183"/>
                <a:gd name="T4" fmla="*/ 13 w 111"/>
                <a:gd name="T5" fmla="*/ 32 h 183"/>
                <a:gd name="T6" fmla="*/ 64 w 111"/>
                <a:gd name="T7" fmla="*/ 23 h 183"/>
                <a:gd name="T8" fmla="*/ 103 w 111"/>
                <a:gd name="T9" fmla="*/ 27 h 183"/>
                <a:gd name="T10" fmla="*/ 107 w 111"/>
                <a:gd name="T11" fmla="*/ 32 h 183"/>
                <a:gd name="T12" fmla="*/ 103 w 111"/>
                <a:gd name="T13" fmla="*/ 138 h 183"/>
                <a:gd name="T14" fmla="*/ 111 w 111"/>
                <a:gd name="T15" fmla="*/ 178 h 183"/>
                <a:gd name="T16" fmla="*/ 107 w 111"/>
                <a:gd name="T17" fmla="*/ 183 h 183"/>
                <a:gd name="T18" fmla="*/ 77 w 111"/>
                <a:gd name="T19" fmla="*/ 183 h 183"/>
                <a:gd name="T20" fmla="*/ 77 w 111"/>
                <a:gd name="T21" fmla="*/ 169 h 183"/>
                <a:gd name="T22" fmla="*/ 99 w 111"/>
                <a:gd name="T23" fmla="*/ 169 h 183"/>
                <a:gd name="T24" fmla="*/ 90 w 111"/>
                <a:gd name="T25" fmla="*/ 138 h 183"/>
                <a:gd name="T26" fmla="*/ 94 w 111"/>
                <a:gd name="T27" fmla="*/ 40 h 183"/>
                <a:gd name="T28" fmla="*/ 64 w 111"/>
                <a:gd name="T29" fmla="*/ 36 h 183"/>
                <a:gd name="T30" fmla="*/ 8 w 111"/>
                <a:gd name="T31" fmla="*/ 45 h 183"/>
                <a:gd name="T32" fmla="*/ 0 w 111"/>
                <a:gd name="T33" fmla="*/ 36 h 183"/>
                <a:gd name="T34" fmla="*/ 0 w 111"/>
                <a:gd name="T35" fmla="*/ 9 h 183"/>
                <a:gd name="T36" fmla="*/ 8 w 111"/>
                <a:gd name="T37" fmla="*/ 0 h 183"/>
                <a:gd name="T38" fmla="*/ 47 w 111"/>
                <a:gd name="T39" fmla="*/ 5 h 183"/>
                <a:gd name="T40" fmla="*/ 47 w 111"/>
                <a:gd name="T41" fmla="*/ 18 h 1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
                <a:gd name="T64" fmla="*/ 0 h 183"/>
                <a:gd name="T65" fmla="*/ 111 w 111"/>
                <a:gd name="T66" fmla="*/ 183 h 18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 h="183">
                  <a:moveTo>
                    <a:pt x="47" y="18"/>
                  </a:moveTo>
                  <a:lnTo>
                    <a:pt x="13" y="14"/>
                  </a:lnTo>
                  <a:lnTo>
                    <a:pt x="13" y="32"/>
                  </a:lnTo>
                  <a:lnTo>
                    <a:pt x="64" y="23"/>
                  </a:lnTo>
                  <a:lnTo>
                    <a:pt x="103" y="27"/>
                  </a:lnTo>
                  <a:lnTo>
                    <a:pt x="107" y="32"/>
                  </a:lnTo>
                  <a:lnTo>
                    <a:pt x="103" y="138"/>
                  </a:lnTo>
                  <a:lnTo>
                    <a:pt x="111" y="178"/>
                  </a:lnTo>
                  <a:lnTo>
                    <a:pt x="107" y="183"/>
                  </a:lnTo>
                  <a:lnTo>
                    <a:pt x="77" y="183"/>
                  </a:lnTo>
                  <a:lnTo>
                    <a:pt x="77" y="169"/>
                  </a:lnTo>
                  <a:lnTo>
                    <a:pt x="99" y="169"/>
                  </a:lnTo>
                  <a:lnTo>
                    <a:pt x="90" y="138"/>
                  </a:lnTo>
                  <a:lnTo>
                    <a:pt x="94" y="40"/>
                  </a:lnTo>
                  <a:lnTo>
                    <a:pt x="64" y="36"/>
                  </a:lnTo>
                  <a:lnTo>
                    <a:pt x="8" y="45"/>
                  </a:lnTo>
                  <a:lnTo>
                    <a:pt x="0" y="36"/>
                  </a:lnTo>
                  <a:lnTo>
                    <a:pt x="0" y="9"/>
                  </a:lnTo>
                  <a:lnTo>
                    <a:pt x="8" y="0"/>
                  </a:lnTo>
                  <a:lnTo>
                    <a:pt x="47" y="5"/>
                  </a:lnTo>
                  <a:lnTo>
                    <a:pt x="47"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62" name="Freeform 273"/>
            <p:cNvSpPr>
              <a:spLocks noChangeAspect="1"/>
            </p:cNvSpPr>
            <p:nvPr/>
          </p:nvSpPr>
          <p:spPr bwMode="auto">
            <a:xfrm>
              <a:off x="2951" y="1553"/>
              <a:ext cx="39" cy="18"/>
            </a:xfrm>
            <a:custGeom>
              <a:avLst/>
              <a:gdLst>
                <a:gd name="T0" fmla="*/ 39 w 39"/>
                <a:gd name="T1" fmla="*/ 18 h 18"/>
                <a:gd name="T2" fmla="*/ 0 w 39"/>
                <a:gd name="T3" fmla="*/ 13 h 18"/>
                <a:gd name="T4" fmla="*/ 0 w 39"/>
                <a:gd name="T5" fmla="*/ 0 h 18"/>
                <a:gd name="T6" fmla="*/ 39 w 39"/>
                <a:gd name="T7" fmla="*/ 4 h 18"/>
                <a:gd name="T8" fmla="*/ 39 w 39"/>
                <a:gd name="T9" fmla="*/ 18 h 18"/>
                <a:gd name="T10" fmla="*/ 0 60000 65536"/>
                <a:gd name="T11" fmla="*/ 0 60000 65536"/>
                <a:gd name="T12" fmla="*/ 0 60000 65536"/>
                <a:gd name="T13" fmla="*/ 0 60000 65536"/>
                <a:gd name="T14" fmla="*/ 0 60000 65536"/>
                <a:gd name="T15" fmla="*/ 0 w 39"/>
                <a:gd name="T16" fmla="*/ 0 h 18"/>
                <a:gd name="T17" fmla="*/ 39 w 39"/>
                <a:gd name="T18" fmla="*/ 18 h 18"/>
              </a:gdLst>
              <a:ahLst/>
              <a:cxnLst>
                <a:cxn ang="T10">
                  <a:pos x="T0" y="T1"/>
                </a:cxn>
                <a:cxn ang="T11">
                  <a:pos x="T2" y="T3"/>
                </a:cxn>
                <a:cxn ang="T12">
                  <a:pos x="T4" y="T5"/>
                </a:cxn>
                <a:cxn ang="T13">
                  <a:pos x="T6" y="T7"/>
                </a:cxn>
                <a:cxn ang="T14">
                  <a:pos x="T8" y="T9"/>
                </a:cxn>
              </a:cxnLst>
              <a:rect l="T15" t="T16" r="T17" b="T18"/>
              <a:pathLst>
                <a:path w="39" h="18">
                  <a:moveTo>
                    <a:pt x="39" y="18"/>
                  </a:moveTo>
                  <a:lnTo>
                    <a:pt x="0" y="13"/>
                  </a:lnTo>
                  <a:lnTo>
                    <a:pt x="0" y="0"/>
                  </a:lnTo>
                  <a:lnTo>
                    <a:pt x="39" y="4"/>
                  </a:lnTo>
                  <a:lnTo>
                    <a:pt x="39"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63" name="Freeform 274"/>
            <p:cNvSpPr>
              <a:spLocks noChangeAspect="1"/>
            </p:cNvSpPr>
            <p:nvPr/>
          </p:nvSpPr>
          <p:spPr bwMode="auto">
            <a:xfrm>
              <a:off x="2973" y="1566"/>
              <a:ext cx="47" cy="18"/>
            </a:xfrm>
            <a:custGeom>
              <a:avLst/>
              <a:gdLst>
                <a:gd name="T0" fmla="*/ 47 w 47"/>
                <a:gd name="T1" fmla="*/ 18 h 18"/>
                <a:gd name="T2" fmla="*/ 0 w 47"/>
                <a:gd name="T3" fmla="*/ 14 h 18"/>
                <a:gd name="T4" fmla="*/ 0 w 47"/>
                <a:gd name="T5" fmla="*/ 0 h 18"/>
                <a:gd name="T6" fmla="*/ 47 w 47"/>
                <a:gd name="T7" fmla="*/ 5 h 18"/>
                <a:gd name="T8" fmla="*/ 47 w 47"/>
                <a:gd name="T9" fmla="*/ 18 h 18"/>
                <a:gd name="T10" fmla="*/ 0 60000 65536"/>
                <a:gd name="T11" fmla="*/ 0 60000 65536"/>
                <a:gd name="T12" fmla="*/ 0 60000 65536"/>
                <a:gd name="T13" fmla="*/ 0 60000 65536"/>
                <a:gd name="T14" fmla="*/ 0 60000 65536"/>
                <a:gd name="T15" fmla="*/ 0 w 47"/>
                <a:gd name="T16" fmla="*/ 0 h 18"/>
                <a:gd name="T17" fmla="*/ 47 w 47"/>
                <a:gd name="T18" fmla="*/ 18 h 18"/>
              </a:gdLst>
              <a:ahLst/>
              <a:cxnLst>
                <a:cxn ang="T10">
                  <a:pos x="T0" y="T1"/>
                </a:cxn>
                <a:cxn ang="T11">
                  <a:pos x="T2" y="T3"/>
                </a:cxn>
                <a:cxn ang="T12">
                  <a:pos x="T4" y="T5"/>
                </a:cxn>
                <a:cxn ang="T13">
                  <a:pos x="T6" y="T7"/>
                </a:cxn>
                <a:cxn ang="T14">
                  <a:pos x="T8" y="T9"/>
                </a:cxn>
              </a:cxnLst>
              <a:rect l="T15" t="T16" r="T17" b="T18"/>
              <a:pathLst>
                <a:path w="47" h="18">
                  <a:moveTo>
                    <a:pt x="47" y="18"/>
                  </a:moveTo>
                  <a:lnTo>
                    <a:pt x="0" y="14"/>
                  </a:lnTo>
                  <a:lnTo>
                    <a:pt x="0" y="0"/>
                  </a:lnTo>
                  <a:lnTo>
                    <a:pt x="47" y="5"/>
                  </a:lnTo>
                  <a:lnTo>
                    <a:pt x="47"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64" name="Freeform 275"/>
            <p:cNvSpPr>
              <a:spLocks noChangeAspect="1"/>
            </p:cNvSpPr>
            <p:nvPr/>
          </p:nvSpPr>
          <p:spPr bwMode="auto">
            <a:xfrm>
              <a:off x="2947" y="1575"/>
              <a:ext cx="77" cy="129"/>
            </a:xfrm>
            <a:custGeom>
              <a:avLst/>
              <a:gdLst>
                <a:gd name="T0" fmla="*/ 30 w 77"/>
                <a:gd name="T1" fmla="*/ 0 h 129"/>
                <a:gd name="T2" fmla="*/ 26 w 77"/>
                <a:gd name="T3" fmla="*/ 14 h 129"/>
                <a:gd name="T4" fmla="*/ 73 w 77"/>
                <a:gd name="T5" fmla="*/ 14 h 129"/>
                <a:gd name="T6" fmla="*/ 77 w 77"/>
                <a:gd name="T7" fmla="*/ 18 h 129"/>
                <a:gd name="T8" fmla="*/ 73 w 77"/>
                <a:gd name="T9" fmla="*/ 125 h 129"/>
                <a:gd name="T10" fmla="*/ 69 w 77"/>
                <a:gd name="T11" fmla="*/ 129 h 129"/>
                <a:gd name="T12" fmla="*/ 39 w 77"/>
                <a:gd name="T13" fmla="*/ 129 h 129"/>
                <a:gd name="T14" fmla="*/ 0 w 77"/>
                <a:gd name="T15" fmla="*/ 125 h 129"/>
                <a:gd name="T16" fmla="*/ 0 w 77"/>
                <a:gd name="T17" fmla="*/ 111 h 129"/>
                <a:gd name="T18" fmla="*/ 39 w 77"/>
                <a:gd name="T19" fmla="*/ 116 h 129"/>
                <a:gd name="T20" fmla="*/ 60 w 77"/>
                <a:gd name="T21" fmla="*/ 116 h 129"/>
                <a:gd name="T22" fmla="*/ 65 w 77"/>
                <a:gd name="T23" fmla="*/ 27 h 129"/>
                <a:gd name="T24" fmla="*/ 22 w 77"/>
                <a:gd name="T25" fmla="*/ 27 h 129"/>
                <a:gd name="T26" fmla="*/ 13 w 77"/>
                <a:gd name="T27" fmla="*/ 18 h 129"/>
                <a:gd name="T28" fmla="*/ 17 w 77"/>
                <a:gd name="T29" fmla="*/ 0 h 129"/>
                <a:gd name="T30" fmla="*/ 30 w 77"/>
                <a:gd name="T31" fmla="*/ 0 h 12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7"/>
                <a:gd name="T49" fmla="*/ 0 h 129"/>
                <a:gd name="T50" fmla="*/ 77 w 77"/>
                <a:gd name="T51" fmla="*/ 129 h 12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7" h="129">
                  <a:moveTo>
                    <a:pt x="30" y="0"/>
                  </a:moveTo>
                  <a:lnTo>
                    <a:pt x="26" y="14"/>
                  </a:lnTo>
                  <a:lnTo>
                    <a:pt x="73" y="14"/>
                  </a:lnTo>
                  <a:lnTo>
                    <a:pt x="77" y="18"/>
                  </a:lnTo>
                  <a:lnTo>
                    <a:pt x="73" y="125"/>
                  </a:lnTo>
                  <a:lnTo>
                    <a:pt x="69" y="129"/>
                  </a:lnTo>
                  <a:lnTo>
                    <a:pt x="39" y="129"/>
                  </a:lnTo>
                  <a:lnTo>
                    <a:pt x="0" y="125"/>
                  </a:lnTo>
                  <a:lnTo>
                    <a:pt x="0" y="111"/>
                  </a:lnTo>
                  <a:lnTo>
                    <a:pt x="39" y="116"/>
                  </a:lnTo>
                  <a:lnTo>
                    <a:pt x="60" y="116"/>
                  </a:lnTo>
                  <a:lnTo>
                    <a:pt x="65" y="27"/>
                  </a:lnTo>
                  <a:lnTo>
                    <a:pt x="22" y="27"/>
                  </a:lnTo>
                  <a:lnTo>
                    <a:pt x="13" y="18"/>
                  </a:lnTo>
                  <a:lnTo>
                    <a:pt x="17" y="0"/>
                  </a:lnTo>
                  <a:lnTo>
                    <a:pt x="3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65" name="Freeform 276"/>
            <p:cNvSpPr>
              <a:spLocks noChangeAspect="1"/>
            </p:cNvSpPr>
            <p:nvPr/>
          </p:nvSpPr>
          <p:spPr bwMode="auto">
            <a:xfrm>
              <a:off x="2934" y="1713"/>
              <a:ext cx="43" cy="116"/>
            </a:xfrm>
            <a:custGeom>
              <a:avLst/>
              <a:gdLst>
                <a:gd name="T0" fmla="*/ 43 w 43"/>
                <a:gd name="T1" fmla="*/ 14 h 116"/>
                <a:gd name="T2" fmla="*/ 26 w 43"/>
                <a:gd name="T3" fmla="*/ 14 h 116"/>
                <a:gd name="T4" fmla="*/ 26 w 43"/>
                <a:gd name="T5" fmla="*/ 111 h 116"/>
                <a:gd name="T6" fmla="*/ 22 w 43"/>
                <a:gd name="T7" fmla="*/ 116 h 116"/>
                <a:gd name="T8" fmla="*/ 0 w 43"/>
                <a:gd name="T9" fmla="*/ 116 h 116"/>
                <a:gd name="T10" fmla="*/ 0 w 43"/>
                <a:gd name="T11" fmla="*/ 103 h 116"/>
                <a:gd name="T12" fmla="*/ 13 w 43"/>
                <a:gd name="T13" fmla="*/ 103 h 116"/>
                <a:gd name="T14" fmla="*/ 13 w 43"/>
                <a:gd name="T15" fmla="*/ 9 h 116"/>
                <a:gd name="T16" fmla="*/ 22 w 43"/>
                <a:gd name="T17" fmla="*/ 0 h 116"/>
                <a:gd name="T18" fmla="*/ 43 w 43"/>
                <a:gd name="T19" fmla="*/ 0 h 116"/>
                <a:gd name="T20" fmla="*/ 43 w 43"/>
                <a:gd name="T21" fmla="*/ 14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
                <a:gd name="T34" fmla="*/ 0 h 116"/>
                <a:gd name="T35" fmla="*/ 43 w 43"/>
                <a:gd name="T36" fmla="*/ 116 h 1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 h="116">
                  <a:moveTo>
                    <a:pt x="43" y="14"/>
                  </a:moveTo>
                  <a:lnTo>
                    <a:pt x="26" y="14"/>
                  </a:lnTo>
                  <a:lnTo>
                    <a:pt x="26" y="111"/>
                  </a:lnTo>
                  <a:lnTo>
                    <a:pt x="22" y="116"/>
                  </a:lnTo>
                  <a:lnTo>
                    <a:pt x="0" y="116"/>
                  </a:lnTo>
                  <a:lnTo>
                    <a:pt x="0" y="103"/>
                  </a:lnTo>
                  <a:lnTo>
                    <a:pt x="13" y="103"/>
                  </a:lnTo>
                  <a:lnTo>
                    <a:pt x="13" y="9"/>
                  </a:lnTo>
                  <a:lnTo>
                    <a:pt x="22" y="0"/>
                  </a:lnTo>
                  <a:lnTo>
                    <a:pt x="43" y="0"/>
                  </a:lnTo>
                  <a:lnTo>
                    <a:pt x="43"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66" name="Freeform 277"/>
            <p:cNvSpPr>
              <a:spLocks noChangeAspect="1"/>
            </p:cNvSpPr>
            <p:nvPr/>
          </p:nvSpPr>
          <p:spPr bwMode="auto">
            <a:xfrm>
              <a:off x="2891" y="1366"/>
              <a:ext cx="35" cy="151"/>
            </a:xfrm>
            <a:custGeom>
              <a:avLst/>
              <a:gdLst>
                <a:gd name="T0" fmla="*/ 17 w 35"/>
                <a:gd name="T1" fmla="*/ 0 h 151"/>
                <a:gd name="T2" fmla="*/ 13 w 35"/>
                <a:gd name="T3" fmla="*/ 138 h 151"/>
                <a:gd name="T4" fmla="*/ 35 w 35"/>
                <a:gd name="T5" fmla="*/ 138 h 151"/>
                <a:gd name="T6" fmla="*/ 35 w 35"/>
                <a:gd name="T7" fmla="*/ 151 h 151"/>
                <a:gd name="T8" fmla="*/ 9 w 35"/>
                <a:gd name="T9" fmla="*/ 151 h 151"/>
                <a:gd name="T10" fmla="*/ 0 w 35"/>
                <a:gd name="T11" fmla="*/ 143 h 151"/>
                <a:gd name="T12" fmla="*/ 4 w 35"/>
                <a:gd name="T13" fmla="*/ 0 h 151"/>
                <a:gd name="T14" fmla="*/ 17 w 35"/>
                <a:gd name="T15" fmla="*/ 0 h 151"/>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51"/>
                <a:gd name="T26" fmla="*/ 35 w 35"/>
                <a:gd name="T27" fmla="*/ 151 h 1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51">
                  <a:moveTo>
                    <a:pt x="17" y="0"/>
                  </a:moveTo>
                  <a:lnTo>
                    <a:pt x="13" y="138"/>
                  </a:lnTo>
                  <a:lnTo>
                    <a:pt x="35" y="138"/>
                  </a:lnTo>
                  <a:lnTo>
                    <a:pt x="35" y="151"/>
                  </a:lnTo>
                  <a:lnTo>
                    <a:pt x="9" y="151"/>
                  </a:lnTo>
                  <a:lnTo>
                    <a:pt x="0" y="143"/>
                  </a:lnTo>
                  <a:lnTo>
                    <a:pt x="4"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67" name="Freeform 278"/>
            <p:cNvSpPr>
              <a:spLocks noChangeAspect="1"/>
            </p:cNvSpPr>
            <p:nvPr/>
          </p:nvSpPr>
          <p:spPr bwMode="auto">
            <a:xfrm>
              <a:off x="2870" y="1526"/>
              <a:ext cx="68" cy="258"/>
            </a:xfrm>
            <a:custGeom>
              <a:avLst/>
              <a:gdLst>
                <a:gd name="T0" fmla="*/ 0 w 68"/>
                <a:gd name="T1" fmla="*/ 0 h 258"/>
                <a:gd name="T2" fmla="*/ 56 w 68"/>
                <a:gd name="T3" fmla="*/ 0 h 258"/>
                <a:gd name="T4" fmla="*/ 60 w 68"/>
                <a:gd name="T5" fmla="*/ 5 h 258"/>
                <a:gd name="T6" fmla="*/ 51 w 68"/>
                <a:gd name="T7" fmla="*/ 245 h 258"/>
                <a:gd name="T8" fmla="*/ 68 w 68"/>
                <a:gd name="T9" fmla="*/ 245 h 258"/>
                <a:gd name="T10" fmla="*/ 68 w 68"/>
                <a:gd name="T11" fmla="*/ 258 h 258"/>
                <a:gd name="T12" fmla="*/ 47 w 68"/>
                <a:gd name="T13" fmla="*/ 258 h 258"/>
                <a:gd name="T14" fmla="*/ 38 w 68"/>
                <a:gd name="T15" fmla="*/ 249 h 258"/>
                <a:gd name="T16" fmla="*/ 47 w 68"/>
                <a:gd name="T17" fmla="*/ 14 h 258"/>
                <a:gd name="T18" fmla="*/ 0 w 68"/>
                <a:gd name="T19" fmla="*/ 14 h 258"/>
                <a:gd name="T20" fmla="*/ 0 w 68"/>
                <a:gd name="T21" fmla="*/ 0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8"/>
                <a:gd name="T34" fmla="*/ 0 h 258"/>
                <a:gd name="T35" fmla="*/ 68 w 68"/>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8" h="258">
                  <a:moveTo>
                    <a:pt x="0" y="0"/>
                  </a:moveTo>
                  <a:lnTo>
                    <a:pt x="56" y="0"/>
                  </a:lnTo>
                  <a:lnTo>
                    <a:pt x="60" y="5"/>
                  </a:lnTo>
                  <a:lnTo>
                    <a:pt x="51" y="245"/>
                  </a:lnTo>
                  <a:lnTo>
                    <a:pt x="68" y="245"/>
                  </a:lnTo>
                  <a:lnTo>
                    <a:pt x="68" y="258"/>
                  </a:lnTo>
                  <a:lnTo>
                    <a:pt x="47" y="258"/>
                  </a:lnTo>
                  <a:lnTo>
                    <a:pt x="38" y="249"/>
                  </a:lnTo>
                  <a:lnTo>
                    <a:pt x="47"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68" name="Freeform 279"/>
            <p:cNvSpPr>
              <a:spLocks noChangeAspect="1"/>
            </p:cNvSpPr>
            <p:nvPr/>
          </p:nvSpPr>
          <p:spPr bwMode="auto">
            <a:xfrm>
              <a:off x="2857" y="1273"/>
              <a:ext cx="43" cy="133"/>
            </a:xfrm>
            <a:custGeom>
              <a:avLst/>
              <a:gdLst>
                <a:gd name="T0" fmla="*/ 17 w 43"/>
                <a:gd name="T1" fmla="*/ 0 h 133"/>
                <a:gd name="T2" fmla="*/ 13 w 43"/>
                <a:gd name="T3" fmla="*/ 120 h 133"/>
                <a:gd name="T4" fmla="*/ 43 w 43"/>
                <a:gd name="T5" fmla="*/ 120 h 133"/>
                <a:gd name="T6" fmla="*/ 43 w 43"/>
                <a:gd name="T7" fmla="*/ 133 h 133"/>
                <a:gd name="T8" fmla="*/ 8 w 43"/>
                <a:gd name="T9" fmla="*/ 133 h 133"/>
                <a:gd name="T10" fmla="*/ 0 w 43"/>
                <a:gd name="T11" fmla="*/ 124 h 133"/>
                <a:gd name="T12" fmla="*/ 4 w 43"/>
                <a:gd name="T13" fmla="*/ 0 h 133"/>
                <a:gd name="T14" fmla="*/ 17 w 43"/>
                <a:gd name="T15" fmla="*/ 0 h 133"/>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3"/>
                <a:gd name="T26" fmla="*/ 43 w 43"/>
                <a:gd name="T27" fmla="*/ 133 h 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3">
                  <a:moveTo>
                    <a:pt x="17" y="0"/>
                  </a:moveTo>
                  <a:lnTo>
                    <a:pt x="13" y="120"/>
                  </a:lnTo>
                  <a:lnTo>
                    <a:pt x="43" y="120"/>
                  </a:lnTo>
                  <a:lnTo>
                    <a:pt x="43" y="133"/>
                  </a:lnTo>
                  <a:lnTo>
                    <a:pt x="8" y="133"/>
                  </a:lnTo>
                  <a:lnTo>
                    <a:pt x="0" y="124"/>
                  </a:lnTo>
                  <a:lnTo>
                    <a:pt x="4"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69" name="Freeform 280"/>
            <p:cNvSpPr>
              <a:spLocks noChangeAspect="1"/>
            </p:cNvSpPr>
            <p:nvPr/>
          </p:nvSpPr>
          <p:spPr bwMode="auto">
            <a:xfrm>
              <a:off x="2831" y="1468"/>
              <a:ext cx="43" cy="138"/>
            </a:xfrm>
            <a:custGeom>
              <a:avLst/>
              <a:gdLst>
                <a:gd name="T0" fmla="*/ 0 w 43"/>
                <a:gd name="T1" fmla="*/ 0 h 138"/>
                <a:gd name="T2" fmla="*/ 39 w 43"/>
                <a:gd name="T3" fmla="*/ 0 h 138"/>
                <a:gd name="T4" fmla="*/ 43 w 43"/>
                <a:gd name="T5" fmla="*/ 5 h 138"/>
                <a:gd name="T6" fmla="*/ 39 w 43"/>
                <a:gd name="T7" fmla="*/ 138 h 138"/>
                <a:gd name="T8" fmla="*/ 26 w 43"/>
                <a:gd name="T9" fmla="*/ 138 h 138"/>
                <a:gd name="T10" fmla="*/ 30 w 43"/>
                <a:gd name="T11" fmla="*/ 14 h 138"/>
                <a:gd name="T12" fmla="*/ 0 w 43"/>
                <a:gd name="T13" fmla="*/ 14 h 138"/>
                <a:gd name="T14" fmla="*/ 0 w 43"/>
                <a:gd name="T15" fmla="*/ 0 h 138"/>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8"/>
                <a:gd name="T26" fmla="*/ 43 w 43"/>
                <a:gd name="T27" fmla="*/ 138 h 1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8">
                  <a:moveTo>
                    <a:pt x="0" y="0"/>
                  </a:moveTo>
                  <a:lnTo>
                    <a:pt x="39" y="0"/>
                  </a:lnTo>
                  <a:lnTo>
                    <a:pt x="43" y="5"/>
                  </a:lnTo>
                  <a:lnTo>
                    <a:pt x="39" y="138"/>
                  </a:lnTo>
                  <a:lnTo>
                    <a:pt x="26" y="138"/>
                  </a:lnTo>
                  <a:lnTo>
                    <a:pt x="30"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70" name="Freeform 281"/>
            <p:cNvSpPr>
              <a:spLocks noChangeAspect="1"/>
            </p:cNvSpPr>
            <p:nvPr/>
          </p:nvSpPr>
          <p:spPr bwMode="auto">
            <a:xfrm>
              <a:off x="2827" y="1589"/>
              <a:ext cx="60" cy="115"/>
            </a:xfrm>
            <a:custGeom>
              <a:avLst/>
              <a:gdLst>
                <a:gd name="T0" fmla="*/ 17 w 60"/>
                <a:gd name="T1" fmla="*/ 0 h 115"/>
                <a:gd name="T2" fmla="*/ 12 w 60"/>
                <a:gd name="T3" fmla="*/ 80 h 115"/>
                <a:gd name="T4" fmla="*/ 47 w 60"/>
                <a:gd name="T5" fmla="*/ 80 h 115"/>
                <a:gd name="T6" fmla="*/ 51 w 60"/>
                <a:gd name="T7" fmla="*/ 84 h 115"/>
                <a:gd name="T8" fmla="*/ 60 w 60"/>
                <a:gd name="T9" fmla="*/ 115 h 115"/>
                <a:gd name="T10" fmla="*/ 47 w 60"/>
                <a:gd name="T11" fmla="*/ 115 h 115"/>
                <a:gd name="T12" fmla="*/ 43 w 60"/>
                <a:gd name="T13" fmla="*/ 93 h 115"/>
                <a:gd name="T14" fmla="*/ 8 w 60"/>
                <a:gd name="T15" fmla="*/ 93 h 115"/>
                <a:gd name="T16" fmla="*/ 0 w 60"/>
                <a:gd name="T17" fmla="*/ 84 h 115"/>
                <a:gd name="T18" fmla="*/ 4 w 60"/>
                <a:gd name="T19" fmla="*/ 0 h 115"/>
                <a:gd name="T20" fmla="*/ 17 w 60"/>
                <a:gd name="T21" fmla="*/ 0 h 1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115"/>
                <a:gd name="T35" fmla="*/ 60 w 60"/>
                <a:gd name="T36" fmla="*/ 115 h 1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115">
                  <a:moveTo>
                    <a:pt x="17" y="0"/>
                  </a:moveTo>
                  <a:lnTo>
                    <a:pt x="12" y="80"/>
                  </a:lnTo>
                  <a:lnTo>
                    <a:pt x="47" y="80"/>
                  </a:lnTo>
                  <a:lnTo>
                    <a:pt x="51" y="84"/>
                  </a:lnTo>
                  <a:lnTo>
                    <a:pt x="60" y="115"/>
                  </a:lnTo>
                  <a:lnTo>
                    <a:pt x="47" y="115"/>
                  </a:lnTo>
                  <a:lnTo>
                    <a:pt x="43" y="93"/>
                  </a:lnTo>
                  <a:lnTo>
                    <a:pt x="8" y="93"/>
                  </a:lnTo>
                  <a:lnTo>
                    <a:pt x="0" y="84"/>
                  </a:lnTo>
                  <a:lnTo>
                    <a:pt x="4"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71" name="Freeform 282"/>
            <p:cNvSpPr>
              <a:spLocks noChangeAspect="1"/>
            </p:cNvSpPr>
            <p:nvPr/>
          </p:nvSpPr>
          <p:spPr bwMode="auto">
            <a:xfrm>
              <a:off x="2792" y="1691"/>
              <a:ext cx="82" cy="173"/>
            </a:xfrm>
            <a:custGeom>
              <a:avLst/>
              <a:gdLst>
                <a:gd name="T0" fmla="*/ 82 w 82"/>
                <a:gd name="T1" fmla="*/ 18 h 173"/>
                <a:gd name="T2" fmla="*/ 47 w 82"/>
                <a:gd name="T3" fmla="*/ 13 h 173"/>
                <a:gd name="T4" fmla="*/ 43 w 82"/>
                <a:gd name="T5" fmla="*/ 169 h 173"/>
                <a:gd name="T6" fmla="*/ 39 w 82"/>
                <a:gd name="T7" fmla="*/ 173 h 173"/>
                <a:gd name="T8" fmla="*/ 0 w 82"/>
                <a:gd name="T9" fmla="*/ 173 h 173"/>
                <a:gd name="T10" fmla="*/ 0 w 82"/>
                <a:gd name="T11" fmla="*/ 160 h 173"/>
                <a:gd name="T12" fmla="*/ 30 w 82"/>
                <a:gd name="T13" fmla="*/ 160 h 173"/>
                <a:gd name="T14" fmla="*/ 35 w 82"/>
                <a:gd name="T15" fmla="*/ 9 h 173"/>
                <a:gd name="T16" fmla="*/ 43 w 82"/>
                <a:gd name="T17" fmla="*/ 0 h 173"/>
                <a:gd name="T18" fmla="*/ 82 w 82"/>
                <a:gd name="T19" fmla="*/ 4 h 173"/>
                <a:gd name="T20" fmla="*/ 82 w 82"/>
                <a:gd name="T21" fmla="*/ 18 h 1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173"/>
                <a:gd name="T35" fmla="*/ 82 w 82"/>
                <a:gd name="T36" fmla="*/ 173 h 1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173">
                  <a:moveTo>
                    <a:pt x="82" y="18"/>
                  </a:moveTo>
                  <a:lnTo>
                    <a:pt x="47" y="13"/>
                  </a:lnTo>
                  <a:lnTo>
                    <a:pt x="43" y="169"/>
                  </a:lnTo>
                  <a:lnTo>
                    <a:pt x="39" y="173"/>
                  </a:lnTo>
                  <a:lnTo>
                    <a:pt x="0" y="173"/>
                  </a:lnTo>
                  <a:lnTo>
                    <a:pt x="0" y="160"/>
                  </a:lnTo>
                  <a:lnTo>
                    <a:pt x="30" y="160"/>
                  </a:lnTo>
                  <a:lnTo>
                    <a:pt x="35" y="9"/>
                  </a:lnTo>
                  <a:lnTo>
                    <a:pt x="43" y="0"/>
                  </a:lnTo>
                  <a:lnTo>
                    <a:pt x="82" y="4"/>
                  </a:lnTo>
                  <a:lnTo>
                    <a:pt x="82"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72" name="Freeform 283"/>
            <p:cNvSpPr>
              <a:spLocks noChangeAspect="1"/>
            </p:cNvSpPr>
            <p:nvPr/>
          </p:nvSpPr>
          <p:spPr bwMode="auto">
            <a:xfrm>
              <a:off x="2861" y="1731"/>
              <a:ext cx="34" cy="111"/>
            </a:xfrm>
            <a:custGeom>
              <a:avLst/>
              <a:gdLst>
                <a:gd name="T0" fmla="*/ 17 w 34"/>
                <a:gd name="T1" fmla="*/ 0 h 111"/>
                <a:gd name="T2" fmla="*/ 13 w 34"/>
                <a:gd name="T3" fmla="*/ 98 h 111"/>
                <a:gd name="T4" fmla="*/ 34 w 34"/>
                <a:gd name="T5" fmla="*/ 98 h 111"/>
                <a:gd name="T6" fmla="*/ 34 w 34"/>
                <a:gd name="T7" fmla="*/ 111 h 111"/>
                <a:gd name="T8" fmla="*/ 9 w 34"/>
                <a:gd name="T9" fmla="*/ 111 h 111"/>
                <a:gd name="T10" fmla="*/ 0 w 34"/>
                <a:gd name="T11" fmla="*/ 102 h 111"/>
                <a:gd name="T12" fmla="*/ 4 w 34"/>
                <a:gd name="T13" fmla="*/ 0 h 111"/>
                <a:gd name="T14" fmla="*/ 17 w 34"/>
                <a:gd name="T15" fmla="*/ 0 h 111"/>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11"/>
                <a:gd name="T26" fmla="*/ 34 w 34"/>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11">
                  <a:moveTo>
                    <a:pt x="17" y="0"/>
                  </a:moveTo>
                  <a:lnTo>
                    <a:pt x="13" y="98"/>
                  </a:lnTo>
                  <a:lnTo>
                    <a:pt x="34" y="98"/>
                  </a:lnTo>
                  <a:lnTo>
                    <a:pt x="34" y="111"/>
                  </a:lnTo>
                  <a:lnTo>
                    <a:pt x="9" y="111"/>
                  </a:lnTo>
                  <a:lnTo>
                    <a:pt x="0" y="102"/>
                  </a:lnTo>
                  <a:lnTo>
                    <a:pt x="4"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73" name="Freeform 284"/>
            <p:cNvSpPr>
              <a:spLocks noChangeAspect="1"/>
            </p:cNvSpPr>
            <p:nvPr/>
          </p:nvSpPr>
          <p:spPr bwMode="auto">
            <a:xfrm>
              <a:off x="2771" y="1290"/>
              <a:ext cx="68" cy="259"/>
            </a:xfrm>
            <a:custGeom>
              <a:avLst/>
              <a:gdLst>
                <a:gd name="T0" fmla="*/ 0 w 68"/>
                <a:gd name="T1" fmla="*/ 0 h 259"/>
                <a:gd name="T2" fmla="*/ 47 w 68"/>
                <a:gd name="T3" fmla="*/ 0 h 259"/>
                <a:gd name="T4" fmla="*/ 51 w 68"/>
                <a:gd name="T5" fmla="*/ 5 h 259"/>
                <a:gd name="T6" fmla="*/ 47 w 68"/>
                <a:gd name="T7" fmla="*/ 245 h 259"/>
                <a:gd name="T8" fmla="*/ 68 w 68"/>
                <a:gd name="T9" fmla="*/ 245 h 259"/>
                <a:gd name="T10" fmla="*/ 68 w 68"/>
                <a:gd name="T11" fmla="*/ 259 h 259"/>
                <a:gd name="T12" fmla="*/ 43 w 68"/>
                <a:gd name="T13" fmla="*/ 259 h 259"/>
                <a:gd name="T14" fmla="*/ 34 w 68"/>
                <a:gd name="T15" fmla="*/ 250 h 259"/>
                <a:gd name="T16" fmla="*/ 38 w 68"/>
                <a:gd name="T17" fmla="*/ 14 h 259"/>
                <a:gd name="T18" fmla="*/ 0 w 68"/>
                <a:gd name="T19" fmla="*/ 14 h 259"/>
                <a:gd name="T20" fmla="*/ 0 w 68"/>
                <a:gd name="T21" fmla="*/ 0 h 2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8"/>
                <a:gd name="T34" fmla="*/ 0 h 259"/>
                <a:gd name="T35" fmla="*/ 68 w 68"/>
                <a:gd name="T36" fmla="*/ 259 h 2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8" h="259">
                  <a:moveTo>
                    <a:pt x="0" y="0"/>
                  </a:moveTo>
                  <a:lnTo>
                    <a:pt x="47" y="0"/>
                  </a:lnTo>
                  <a:lnTo>
                    <a:pt x="51" y="5"/>
                  </a:lnTo>
                  <a:lnTo>
                    <a:pt x="47" y="245"/>
                  </a:lnTo>
                  <a:lnTo>
                    <a:pt x="68" y="245"/>
                  </a:lnTo>
                  <a:lnTo>
                    <a:pt x="68" y="259"/>
                  </a:lnTo>
                  <a:lnTo>
                    <a:pt x="43" y="259"/>
                  </a:lnTo>
                  <a:lnTo>
                    <a:pt x="34" y="250"/>
                  </a:lnTo>
                  <a:lnTo>
                    <a:pt x="38"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74" name="Freeform 285"/>
            <p:cNvSpPr>
              <a:spLocks noChangeAspect="1"/>
            </p:cNvSpPr>
            <p:nvPr/>
          </p:nvSpPr>
          <p:spPr bwMode="auto">
            <a:xfrm>
              <a:off x="2749" y="1326"/>
              <a:ext cx="39" cy="98"/>
            </a:xfrm>
            <a:custGeom>
              <a:avLst/>
              <a:gdLst>
                <a:gd name="T0" fmla="*/ 39 w 39"/>
                <a:gd name="T1" fmla="*/ 13 h 98"/>
                <a:gd name="T2" fmla="*/ 17 w 39"/>
                <a:gd name="T3" fmla="*/ 13 h 98"/>
                <a:gd name="T4" fmla="*/ 13 w 39"/>
                <a:gd name="T5" fmla="*/ 98 h 98"/>
                <a:gd name="T6" fmla="*/ 0 w 39"/>
                <a:gd name="T7" fmla="*/ 98 h 98"/>
                <a:gd name="T8" fmla="*/ 4 w 39"/>
                <a:gd name="T9" fmla="*/ 9 h 98"/>
                <a:gd name="T10" fmla="*/ 13 w 39"/>
                <a:gd name="T11" fmla="*/ 0 h 98"/>
                <a:gd name="T12" fmla="*/ 39 w 39"/>
                <a:gd name="T13" fmla="*/ 0 h 98"/>
                <a:gd name="T14" fmla="*/ 39 w 39"/>
                <a:gd name="T15" fmla="*/ 13 h 98"/>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98"/>
                <a:gd name="T26" fmla="*/ 39 w 39"/>
                <a:gd name="T27" fmla="*/ 98 h 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98">
                  <a:moveTo>
                    <a:pt x="39" y="13"/>
                  </a:moveTo>
                  <a:lnTo>
                    <a:pt x="17" y="13"/>
                  </a:lnTo>
                  <a:lnTo>
                    <a:pt x="13" y="98"/>
                  </a:lnTo>
                  <a:lnTo>
                    <a:pt x="0" y="98"/>
                  </a:lnTo>
                  <a:lnTo>
                    <a:pt x="4" y="9"/>
                  </a:lnTo>
                  <a:lnTo>
                    <a:pt x="13" y="0"/>
                  </a:lnTo>
                  <a:lnTo>
                    <a:pt x="39" y="0"/>
                  </a:lnTo>
                  <a:lnTo>
                    <a:pt x="39"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75" name="Freeform 286"/>
            <p:cNvSpPr>
              <a:spLocks noChangeAspect="1"/>
            </p:cNvSpPr>
            <p:nvPr/>
          </p:nvSpPr>
          <p:spPr bwMode="auto">
            <a:xfrm>
              <a:off x="2749" y="1468"/>
              <a:ext cx="39" cy="85"/>
            </a:xfrm>
            <a:custGeom>
              <a:avLst/>
              <a:gdLst>
                <a:gd name="T0" fmla="*/ 0 w 39"/>
                <a:gd name="T1" fmla="*/ 0 h 85"/>
                <a:gd name="T2" fmla="*/ 35 w 39"/>
                <a:gd name="T3" fmla="*/ 0 h 85"/>
                <a:gd name="T4" fmla="*/ 39 w 39"/>
                <a:gd name="T5" fmla="*/ 5 h 85"/>
                <a:gd name="T6" fmla="*/ 39 w 39"/>
                <a:gd name="T7" fmla="*/ 85 h 85"/>
                <a:gd name="T8" fmla="*/ 26 w 39"/>
                <a:gd name="T9" fmla="*/ 85 h 85"/>
                <a:gd name="T10" fmla="*/ 26 w 39"/>
                <a:gd name="T11" fmla="*/ 14 h 85"/>
                <a:gd name="T12" fmla="*/ 0 w 39"/>
                <a:gd name="T13" fmla="*/ 14 h 85"/>
                <a:gd name="T14" fmla="*/ 0 w 39"/>
                <a:gd name="T15" fmla="*/ 0 h 85"/>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85"/>
                <a:gd name="T26" fmla="*/ 39 w 39"/>
                <a:gd name="T27" fmla="*/ 85 h 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85">
                  <a:moveTo>
                    <a:pt x="0" y="0"/>
                  </a:moveTo>
                  <a:lnTo>
                    <a:pt x="35" y="0"/>
                  </a:lnTo>
                  <a:lnTo>
                    <a:pt x="39" y="5"/>
                  </a:lnTo>
                  <a:lnTo>
                    <a:pt x="39" y="85"/>
                  </a:lnTo>
                  <a:lnTo>
                    <a:pt x="26" y="85"/>
                  </a:lnTo>
                  <a:lnTo>
                    <a:pt x="26"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76" name="Freeform 287"/>
            <p:cNvSpPr>
              <a:spLocks noChangeAspect="1"/>
            </p:cNvSpPr>
            <p:nvPr/>
          </p:nvSpPr>
          <p:spPr bwMode="auto">
            <a:xfrm>
              <a:off x="2732" y="1633"/>
              <a:ext cx="60" cy="107"/>
            </a:xfrm>
            <a:custGeom>
              <a:avLst/>
              <a:gdLst>
                <a:gd name="T0" fmla="*/ 0 w 60"/>
                <a:gd name="T1" fmla="*/ 0 h 107"/>
                <a:gd name="T2" fmla="*/ 56 w 60"/>
                <a:gd name="T3" fmla="*/ 0 h 107"/>
                <a:gd name="T4" fmla="*/ 60 w 60"/>
                <a:gd name="T5" fmla="*/ 5 h 107"/>
                <a:gd name="T6" fmla="*/ 60 w 60"/>
                <a:gd name="T7" fmla="*/ 102 h 107"/>
                <a:gd name="T8" fmla="*/ 56 w 60"/>
                <a:gd name="T9" fmla="*/ 107 h 107"/>
                <a:gd name="T10" fmla="*/ 26 w 60"/>
                <a:gd name="T11" fmla="*/ 107 h 107"/>
                <a:gd name="T12" fmla="*/ 26 w 60"/>
                <a:gd name="T13" fmla="*/ 94 h 107"/>
                <a:gd name="T14" fmla="*/ 47 w 60"/>
                <a:gd name="T15" fmla="*/ 94 h 107"/>
                <a:gd name="T16" fmla="*/ 47 w 60"/>
                <a:gd name="T17" fmla="*/ 13 h 107"/>
                <a:gd name="T18" fmla="*/ 0 w 60"/>
                <a:gd name="T19" fmla="*/ 13 h 107"/>
                <a:gd name="T20" fmla="*/ 0 w 60"/>
                <a:gd name="T21" fmla="*/ 0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107"/>
                <a:gd name="T35" fmla="*/ 60 w 60"/>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107">
                  <a:moveTo>
                    <a:pt x="0" y="0"/>
                  </a:moveTo>
                  <a:lnTo>
                    <a:pt x="56" y="0"/>
                  </a:lnTo>
                  <a:lnTo>
                    <a:pt x="60" y="5"/>
                  </a:lnTo>
                  <a:lnTo>
                    <a:pt x="60" y="102"/>
                  </a:lnTo>
                  <a:lnTo>
                    <a:pt x="56" y="107"/>
                  </a:lnTo>
                  <a:lnTo>
                    <a:pt x="26" y="107"/>
                  </a:lnTo>
                  <a:lnTo>
                    <a:pt x="26" y="94"/>
                  </a:lnTo>
                  <a:lnTo>
                    <a:pt x="47" y="94"/>
                  </a:lnTo>
                  <a:lnTo>
                    <a:pt x="47"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77" name="Freeform 288"/>
            <p:cNvSpPr>
              <a:spLocks noChangeAspect="1"/>
            </p:cNvSpPr>
            <p:nvPr/>
          </p:nvSpPr>
          <p:spPr bwMode="auto">
            <a:xfrm>
              <a:off x="2784" y="1753"/>
              <a:ext cx="34" cy="27"/>
            </a:xfrm>
            <a:custGeom>
              <a:avLst/>
              <a:gdLst>
                <a:gd name="T0" fmla="*/ 34 w 34"/>
                <a:gd name="T1" fmla="*/ 9 h 27"/>
                <a:gd name="T2" fmla="*/ 25 w 34"/>
                <a:gd name="T3" fmla="*/ 18 h 27"/>
                <a:gd name="T4" fmla="*/ 25 w 34"/>
                <a:gd name="T5" fmla="*/ 22 h 27"/>
                <a:gd name="T6" fmla="*/ 21 w 34"/>
                <a:gd name="T7" fmla="*/ 27 h 27"/>
                <a:gd name="T8" fmla="*/ 0 w 34"/>
                <a:gd name="T9" fmla="*/ 27 h 27"/>
                <a:gd name="T10" fmla="*/ 0 w 34"/>
                <a:gd name="T11" fmla="*/ 14 h 27"/>
                <a:gd name="T12" fmla="*/ 12 w 34"/>
                <a:gd name="T13" fmla="*/ 14 h 27"/>
                <a:gd name="T14" fmla="*/ 12 w 34"/>
                <a:gd name="T15" fmla="*/ 14 h 27"/>
                <a:gd name="T16" fmla="*/ 17 w 34"/>
                <a:gd name="T17" fmla="*/ 9 h 27"/>
                <a:gd name="T18" fmla="*/ 25 w 34"/>
                <a:gd name="T19" fmla="*/ 0 h 27"/>
                <a:gd name="T20" fmla="*/ 34 w 34"/>
                <a:gd name="T21" fmla="*/ 9 h 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27"/>
                <a:gd name="T35" fmla="*/ 34 w 34"/>
                <a:gd name="T36" fmla="*/ 27 h 2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27">
                  <a:moveTo>
                    <a:pt x="34" y="9"/>
                  </a:moveTo>
                  <a:lnTo>
                    <a:pt x="25" y="18"/>
                  </a:lnTo>
                  <a:lnTo>
                    <a:pt x="25" y="22"/>
                  </a:lnTo>
                  <a:lnTo>
                    <a:pt x="21" y="27"/>
                  </a:lnTo>
                  <a:lnTo>
                    <a:pt x="0" y="27"/>
                  </a:lnTo>
                  <a:lnTo>
                    <a:pt x="0" y="14"/>
                  </a:lnTo>
                  <a:lnTo>
                    <a:pt x="12" y="14"/>
                  </a:lnTo>
                  <a:lnTo>
                    <a:pt x="17" y="9"/>
                  </a:lnTo>
                  <a:lnTo>
                    <a:pt x="25" y="0"/>
                  </a:lnTo>
                  <a:lnTo>
                    <a:pt x="34" y="9"/>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78" name="Freeform 289"/>
            <p:cNvSpPr>
              <a:spLocks noChangeAspect="1"/>
            </p:cNvSpPr>
            <p:nvPr/>
          </p:nvSpPr>
          <p:spPr bwMode="auto">
            <a:xfrm>
              <a:off x="2736" y="1571"/>
              <a:ext cx="78" cy="35"/>
            </a:xfrm>
            <a:custGeom>
              <a:avLst/>
              <a:gdLst>
                <a:gd name="T0" fmla="*/ 73 w 78"/>
                <a:gd name="T1" fmla="*/ 13 h 35"/>
                <a:gd name="T2" fmla="*/ 52 w 78"/>
                <a:gd name="T3" fmla="*/ 13 h 35"/>
                <a:gd name="T4" fmla="*/ 52 w 78"/>
                <a:gd name="T5" fmla="*/ 18 h 35"/>
                <a:gd name="T6" fmla="*/ 73 w 78"/>
                <a:gd name="T7" fmla="*/ 18 h 35"/>
                <a:gd name="T8" fmla="*/ 78 w 78"/>
                <a:gd name="T9" fmla="*/ 22 h 35"/>
                <a:gd name="T10" fmla="*/ 78 w 78"/>
                <a:gd name="T11" fmla="*/ 31 h 35"/>
                <a:gd name="T12" fmla="*/ 73 w 78"/>
                <a:gd name="T13" fmla="*/ 35 h 35"/>
                <a:gd name="T14" fmla="*/ 0 w 78"/>
                <a:gd name="T15" fmla="*/ 35 h 35"/>
                <a:gd name="T16" fmla="*/ 0 w 78"/>
                <a:gd name="T17" fmla="*/ 22 h 35"/>
                <a:gd name="T18" fmla="*/ 65 w 78"/>
                <a:gd name="T19" fmla="*/ 22 h 35"/>
                <a:gd name="T20" fmla="*/ 65 w 78"/>
                <a:gd name="T21" fmla="*/ 31 h 35"/>
                <a:gd name="T22" fmla="*/ 48 w 78"/>
                <a:gd name="T23" fmla="*/ 31 h 35"/>
                <a:gd name="T24" fmla="*/ 39 w 78"/>
                <a:gd name="T25" fmla="*/ 22 h 35"/>
                <a:gd name="T26" fmla="*/ 39 w 78"/>
                <a:gd name="T27" fmla="*/ 9 h 35"/>
                <a:gd name="T28" fmla="*/ 48 w 78"/>
                <a:gd name="T29" fmla="*/ 0 h 35"/>
                <a:gd name="T30" fmla="*/ 73 w 78"/>
                <a:gd name="T31" fmla="*/ 0 h 35"/>
                <a:gd name="T32" fmla="*/ 73 w 78"/>
                <a:gd name="T33" fmla="*/ 13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8"/>
                <a:gd name="T52" fmla="*/ 0 h 35"/>
                <a:gd name="T53" fmla="*/ 78 w 78"/>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8" h="35">
                  <a:moveTo>
                    <a:pt x="73" y="13"/>
                  </a:moveTo>
                  <a:lnTo>
                    <a:pt x="52" y="13"/>
                  </a:lnTo>
                  <a:lnTo>
                    <a:pt x="52" y="18"/>
                  </a:lnTo>
                  <a:lnTo>
                    <a:pt x="73" y="18"/>
                  </a:lnTo>
                  <a:lnTo>
                    <a:pt x="78" y="22"/>
                  </a:lnTo>
                  <a:lnTo>
                    <a:pt x="78" y="31"/>
                  </a:lnTo>
                  <a:lnTo>
                    <a:pt x="73" y="35"/>
                  </a:lnTo>
                  <a:lnTo>
                    <a:pt x="0" y="35"/>
                  </a:lnTo>
                  <a:lnTo>
                    <a:pt x="0" y="22"/>
                  </a:lnTo>
                  <a:lnTo>
                    <a:pt x="65" y="22"/>
                  </a:lnTo>
                  <a:lnTo>
                    <a:pt x="65" y="31"/>
                  </a:lnTo>
                  <a:lnTo>
                    <a:pt x="48" y="31"/>
                  </a:lnTo>
                  <a:lnTo>
                    <a:pt x="39" y="22"/>
                  </a:lnTo>
                  <a:lnTo>
                    <a:pt x="39" y="9"/>
                  </a:lnTo>
                  <a:lnTo>
                    <a:pt x="48" y="0"/>
                  </a:lnTo>
                  <a:lnTo>
                    <a:pt x="73" y="0"/>
                  </a:lnTo>
                  <a:lnTo>
                    <a:pt x="73"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79" name="Freeform 290"/>
            <p:cNvSpPr>
              <a:spLocks noChangeAspect="1"/>
            </p:cNvSpPr>
            <p:nvPr/>
          </p:nvSpPr>
          <p:spPr bwMode="auto">
            <a:xfrm>
              <a:off x="2685" y="1509"/>
              <a:ext cx="51" cy="191"/>
            </a:xfrm>
            <a:custGeom>
              <a:avLst/>
              <a:gdLst>
                <a:gd name="T0" fmla="*/ 51 w 51"/>
                <a:gd name="T1" fmla="*/ 13 h 191"/>
                <a:gd name="T2" fmla="*/ 17 w 51"/>
                <a:gd name="T3" fmla="*/ 13 h 191"/>
                <a:gd name="T4" fmla="*/ 13 w 51"/>
                <a:gd name="T5" fmla="*/ 173 h 191"/>
                <a:gd name="T6" fmla="*/ 38 w 51"/>
                <a:gd name="T7" fmla="*/ 177 h 191"/>
                <a:gd name="T8" fmla="*/ 38 w 51"/>
                <a:gd name="T9" fmla="*/ 191 h 191"/>
                <a:gd name="T10" fmla="*/ 8 w 51"/>
                <a:gd name="T11" fmla="*/ 186 h 191"/>
                <a:gd name="T12" fmla="*/ 0 w 51"/>
                <a:gd name="T13" fmla="*/ 177 h 191"/>
                <a:gd name="T14" fmla="*/ 4 w 51"/>
                <a:gd name="T15" fmla="*/ 8 h 191"/>
                <a:gd name="T16" fmla="*/ 13 w 51"/>
                <a:gd name="T17" fmla="*/ 0 h 191"/>
                <a:gd name="T18" fmla="*/ 51 w 51"/>
                <a:gd name="T19" fmla="*/ 0 h 191"/>
                <a:gd name="T20" fmla="*/ 51 w 51"/>
                <a:gd name="T21" fmla="*/ 13 h 1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
                <a:gd name="T34" fmla="*/ 0 h 191"/>
                <a:gd name="T35" fmla="*/ 51 w 51"/>
                <a:gd name="T36" fmla="*/ 191 h 1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 h="191">
                  <a:moveTo>
                    <a:pt x="51" y="13"/>
                  </a:moveTo>
                  <a:lnTo>
                    <a:pt x="17" y="13"/>
                  </a:lnTo>
                  <a:lnTo>
                    <a:pt x="13" y="173"/>
                  </a:lnTo>
                  <a:lnTo>
                    <a:pt x="38" y="177"/>
                  </a:lnTo>
                  <a:lnTo>
                    <a:pt x="38" y="191"/>
                  </a:lnTo>
                  <a:lnTo>
                    <a:pt x="8" y="186"/>
                  </a:lnTo>
                  <a:lnTo>
                    <a:pt x="0" y="177"/>
                  </a:lnTo>
                  <a:lnTo>
                    <a:pt x="4" y="8"/>
                  </a:lnTo>
                  <a:lnTo>
                    <a:pt x="13" y="0"/>
                  </a:lnTo>
                  <a:lnTo>
                    <a:pt x="51" y="0"/>
                  </a:lnTo>
                  <a:lnTo>
                    <a:pt x="51"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80" name="Freeform 291"/>
            <p:cNvSpPr>
              <a:spLocks noChangeAspect="1"/>
            </p:cNvSpPr>
            <p:nvPr/>
          </p:nvSpPr>
          <p:spPr bwMode="auto">
            <a:xfrm>
              <a:off x="2723" y="1250"/>
              <a:ext cx="61" cy="72"/>
            </a:xfrm>
            <a:custGeom>
              <a:avLst/>
              <a:gdLst>
                <a:gd name="T0" fmla="*/ 61 w 61"/>
                <a:gd name="T1" fmla="*/ 14 h 72"/>
                <a:gd name="T2" fmla="*/ 18 w 61"/>
                <a:gd name="T3" fmla="*/ 14 h 72"/>
                <a:gd name="T4" fmla="*/ 13 w 61"/>
                <a:gd name="T5" fmla="*/ 72 h 72"/>
                <a:gd name="T6" fmla="*/ 0 w 61"/>
                <a:gd name="T7" fmla="*/ 72 h 72"/>
                <a:gd name="T8" fmla="*/ 5 w 61"/>
                <a:gd name="T9" fmla="*/ 9 h 72"/>
                <a:gd name="T10" fmla="*/ 13 w 61"/>
                <a:gd name="T11" fmla="*/ 0 h 72"/>
                <a:gd name="T12" fmla="*/ 61 w 61"/>
                <a:gd name="T13" fmla="*/ 0 h 72"/>
                <a:gd name="T14" fmla="*/ 61 w 61"/>
                <a:gd name="T15" fmla="*/ 14 h 72"/>
                <a:gd name="T16" fmla="*/ 0 60000 65536"/>
                <a:gd name="T17" fmla="*/ 0 60000 65536"/>
                <a:gd name="T18" fmla="*/ 0 60000 65536"/>
                <a:gd name="T19" fmla="*/ 0 60000 65536"/>
                <a:gd name="T20" fmla="*/ 0 60000 65536"/>
                <a:gd name="T21" fmla="*/ 0 60000 65536"/>
                <a:gd name="T22" fmla="*/ 0 60000 65536"/>
                <a:gd name="T23" fmla="*/ 0 60000 65536"/>
                <a:gd name="T24" fmla="*/ 0 w 61"/>
                <a:gd name="T25" fmla="*/ 0 h 72"/>
                <a:gd name="T26" fmla="*/ 61 w 61"/>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1" h="72">
                  <a:moveTo>
                    <a:pt x="61" y="14"/>
                  </a:moveTo>
                  <a:lnTo>
                    <a:pt x="18" y="14"/>
                  </a:lnTo>
                  <a:lnTo>
                    <a:pt x="13" y="72"/>
                  </a:lnTo>
                  <a:lnTo>
                    <a:pt x="0" y="72"/>
                  </a:lnTo>
                  <a:lnTo>
                    <a:pt x="5" y="9"/>
                  </a:lnTo>
                  <a:lnTo>
                    <a:pt x="13" y="0"/>
                  </a:lnTo>
                  <a:lnTo>
                    <a:pt x="61" y="0"/>
                  </a:lnTo>
                  <a:lnTo>
                    <a:pt x="61"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81" name="Freeform 292"/>
            <p:cNvSpPr>
              <a:spLocks noChangeAspect="1"/>
            </p:cNvSpPr>
            <p:nvPr/>
          </p:nvSpPr>
          <p:spPr bwMode="auto">
            <a:xfrm>
              <a:off x="2698" y="1317"/>
              <a:ext cx="30" cy="178"/>
            </a:xfrm>
            <a:custGeom>
              <a:avLst/>
              <a:gdLst>
                <a:gd name="T0" fmla="*/ 0 w 30"/>
                <a:gd name="T1" fmla="*/ 0 h 178"/>
                <a:gd name="T2" fmla="*/ 25 w 30"/>
                <a:gd name="T3" fmla="*/ 0 h 178"/>
                <a:gd name="T4" fmla="*/ 30 w 30"/>
                <a:gd name="T5" fmla="*/ 5 h 178"/>
                <a:gd name="T6" fmla="*/ 25 w 30"/>
                <a:gd name="T7" fmla="*/ 178 h 178"/>
                <a:gd name="T8" fmla="*/ 12 w 30"/>
                <a:gd name="T9" fmla="*/ 178 h 178"/>
                <a:gd name="T10" fmla="*/ 17 w 30"/>
                <a:gd name="T11" fmla="*/ 14 h 178"/>
                <a:gd name="T12" fmla="*/ 0 w 30"/>
                <a:gd name="T13" fmla="*/ 14 h 178"/>
                <a:gd name="T14" fmla="*/ 0 w 30"/>
                <a:gd name="T15" fmla="*/ 0 h 178"/>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78"/>
                <a:gd name="T26" fmla="*/ 30 w 30"/>
                <a:gd name="T27" fmla="*/ 178 h 17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78">
                  <a:moveTo>
                    <a:pt x="0" y="0"/>
                  </a:moveTo>
                  <a:lnTo>
                    <a:pt x="25" y="0"/>
                  </a:lnTo>
                  <a:lnTo>
                    <a:pt x="30" y="5"/>
                  </a:lnTo>
                  <a:lnTo>
                    <a:pt x="25" y="178"/>
                  </a:lnTo>
                  <a:lnTo>
                    <a:pt x="12" y="178"/>
                  </a:lnTo>
                  <a:lnTo>
                    <a:pt x="17"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82" name="Freeform 293"/>
            <p:cNvSpPr>
              <a:spLocks noChangeAspect="1"/>
            </p:cNvSpPr>
            <p:nvPr/>
          </p:nvSpPr>
          <p:spPr bwMode="auto">
            <a:xfrm>
              <a:off x="2698" y="1713"/>
              <a:ext cx="38" cy="165"/>
            </a:xfrm>
            <a:custGeom>
              <a:avLst/>
              <a:gdLst>
                <a:gd name="T0" fmla="*/ 17 w 38"/>
                <a:gd name="T1" fmla="*/ 0 h 165"/>
                <a:gd name="T2" fmla="*/ 12 w 38"/>
                <a:gd name="T3" fmla="*/ 147 h 165"/>
                <a:gd name="T4" fmla="*/ 38 w 38"/>
                <a:gd name="T5" fmla="*/ 151 h 165"/>
                <a:gd name="T6" fmla="*/ 38 w 38"/>
                <a:gd name="T7" fmla="*/ 165 h 165"/>
                <a:gd name="T8" fmla="*/ 8 w 38"/>
                <a:gd name="T9" fmla="*/ 160 h 165"/>
                <a:gd name="T10" fmla="*/ 0 w 38"/>
                <a:gd name="T11" fmla="*/ 151 h 165"/>
                <a:gd name="T12" fmla="*/ 4 w 38"/>
                <a:gd name="T13" fmla="*/ 0 h 165"/>
                <a:gd name="T14" fmla="*/ 17 w 38"/>
                <a:gd name="T15" fmla="*/ 0 h 165"/>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165"/>
                <a:gd name="T26" fmla="*/ 38 w 38"/>
                <a:gd name="T27" fmla="*/ 165 h 1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165">
                  <a:moveTo>
                    <a:pt x="17" y="0"/>
                  </a:moveTo>
                  <a:lnTo>
                    <a:pt x="12" y="147"/>
                  </a:lnTo>
                  <a:lnTo>
                    <a:pt x="38" y="151"/>
                  </a:lnTo>
                  <a:lnTo>
                    <a:pt x="38" y="165"/>
                  </a:lnTo>
                  <a:lnTo>
                    <a:pt x="8" y="160"/>
                  </a:lnTo>
                  <a:lnTo>
                    <a:pt x="0" y="151"/>
                  </a:lnTo>
                  <a:lnTo>
                    <a:pt x="4"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83" name="Freeform 294"/>
            <p:cNvSpPr>
              <a:spLocks noChangeAspect="1"/>
            </p:cNvSpPr>
            <p:nvPr/>
          </p:nvSpPr>
          <p:spPr bwMode="auto">
            <a:xfrm>
              <a:off x="2745" y="1789"/>
              <a:ext cx="34" cy="133"/>
            </a:xfrm>
            <a:custGeom>
              <a:avLst/>
              <a:gdLst>
                <a:gd name="T0" fmla="*/ 0 w 34"/>
                <a:gd name="T1" fmla="*/ 0 h 133"/>
                <a:gd name="T2" fmla="*/ 30 w 34"/>
                <a:gd name="T3" fmla="*/ 0 h 133"/>
                <a:gd name="T4" fmla="*/ 34 w 34"/>
                <a:gd name="T5" fmla="*/ 4 h 133"/>
                <a:gd name="T6" fmla="*/ 30 w 34"/>
                <a:gd name="T7" fmla="*/ 133 h 133"/>
                <a:gd name="T8" fmla="*/ 17 w 34"/>
                <a:gd name="T9" fmla="*/ 133 h 133"/>
                <a:gd name="T10" fmla="*/ 21 w 34"/>
                <a:gd name="T11" fmla="*/ 13 h 133"/>
                <a:gd name="T12" fmla="*/ 0 w 34"/>
                <a:gd name="T13" fmla="*/ 13 h 133"/>
                <a:gd name="T14" fmla="*/ 0 w 34"/>
                <a:gd name="T15" fmla="*/ 0 h 133"/>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33"/>
                <a:gd name="T26" fmla="*/ 34 w 34"/>
                <a:gd name="T27" fmla="*/ 133 h 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33">
                  <a:moveTo>
                    <a:pt x="0" y="0"/>
                  </a:moveTo>
                  <a:lnTo>
                    <a:pt x="30" y="0"/>
                  </a:lnTo>
                  <a:lnTo>
                    <a:pt x="34" y="4"/>
                  </a:lnTo>
                  <a:lnTo>
                    <a:pt x="30" y="133"/>
                  </a:lnTo>
                  <a:lnTo>
                    <a:pt x="17" y="133"/>
                  </a:lnTo>
                  <a:lnTo>
                    <a:pt x="21"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84" name="Freeform 295"/>
            <p:cNvSpPr>
              <a:spLocks noChangeAspect="1"/>
            </p:cNvSpPr>
            <p:nvPr/>
          </p:nvSpPr>
          <p:spPr bwMode="auto">
            <a:xfrm>
              <a:off x="3218" y="1308"/>
              <a:ext cx="60" cy="76"/>
            </a:xfrm>
            <a:custGeom>
              <a:avLst/>
              <a:gdLst>
                <a:gd name="T0" fmla="*/ 60 w 60"/>
                <a:gd name="T1" fmla="*/ 14 h 76"/>
                <a:gd name="T2" fmla="*/ 17 w 60"/>
                <a:gd name="T3" fmla="*/ 14 h 76"/>
                <a:gd name="T4" fmla="*/ 13 w 60"/>
                <a:gd name="T5" fmla="*/ 76 h 76"/>
                <a:gd name="T6" fmla="*/ 0 w 60"/>
                <a:gd name="T7" fmla="*/ 76 h 76"/>
                <a:gd name="T8" fmla="*/ 4 w 60"/>
                <a:gd name="T9" fmla="*/ 9 h 76"/>
                <a:gd name="T10" fmla="*/ 13 w 60"/>
                <a:gd name="T11" fmla="*/ 0 h 76"/>
                <a:gd name="T12" fmla="*/ 60 w 60"/>
                <a:gd name="T13" fmla="*/ 0 h 76"/>
                <a:gd name="T14" fmla="*/ 60 w 60"/>
                <a:gd name="T15" fmla="*/ 14 h 76"/>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76"/>
                <a:gd name="T26" fmla="*/ 60 w 60"/>
                <a:gd name="T27" fmla="*/ 76 h 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76">
                  <a:moveTo>
                    <a:pt x="60" y="14"/>
                  </a:moveTo>
                  <a:lnTo>
                    <a:pt x="17" y="14"/>
                  </a:lnTo>
                  <a:lnTo>
                    <a:pt x="13" y="76"/>
                  </a:lnTo>
                  <a:lnTo>
                    <a:pt x="0" y="76"/>
                  </a:lnTo>
                  <a:lnTo>
                    <a:pt x="4" y="9"/>
                  </a:lnTo>
                  <a:lnTo>
                    <a:pt x="13" y="0"/>
                  </a:lnTo>
                  <a:lnTo>
                    <a:pt x="60" y="0"/>
                  </a:lnTo>
                  <a:lnTo>
                    <a:pt x="60"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85" name="Freeform 296"/>
            <p:cNvSpPr>
              <a:spLocks noChangeAspect="1"/>
            </p:cNvSpPr>
            <p:nvPr/>
          </p:nvSpPr>
          <p:spPr bwMode="auto">
            <a:xfrm>
              <a:off x="3201" y="1397"/>
              <a:ext cx="112" cy="183"/>
            </a:xfrm>
            <a:custGeom>
              <a:avLst/>
              <a:gdLst>
                <a:gd name="T0" fmla="*/ 47 w 112"/>
                <a:gd name="T1" fmla="*/ 14 h 183"/>
                <a:gd name="T2" fmla="*/ 13 w 112"/>
                <a:gd name="T3" fmla="*/ 14 h 183"/>
                <a:gd name="T4" fmla="*/ 13 w 112"/>
                <a:gd name="T5" fmla="*/ 27 h 183"/>
                <a:gd name="T6" fmla="*/ 64 w 112"/>
                <a:gd name="T7" fmla="*/ 23 h 183"/>
                <a:gd name="T8" fmla="*/ 103 w 112"/>
                <a:gd name="T9" fmla="*/ 23 h 183"/>
                <a:gd name="T10" fmla="*/ 107 w 112"/>
                <a:gd name="T11" fmla="*/ 27 h 183"/>
                <a:gd name="T12" fmla="*/ 103 w 112"/>
                <a:gd name="T13" fmla="*/ 138 h 183"/>
                <a:gd name="T14" fmla="*/ 112 w 112"/>
                <a:gd name="T15" fmla="*/ 178 h 183"/>
                <a:gd name="T16" fmla="*/ 107 w 112"/>
                <a:gd name="T17" fmla="*/ 183 h 183"/>
                <a:gd name="T18" fmla="*/ 77 w 112"/>
                <a:gd name="T19" fmla="*/ 183 h 183"/>
                <a:gd name="T20" fmla="*/ 77 w 112"/>
                <a:gd name="T21" fmla="*/ 169 h 183"/>
                <a:gd name="T22" fmla="*/ 99 w 112"/>
                <a:gd name="T23" fmla="*/ 169 h 183"/>
                <a:gd name="T24" fmla="*/ 90 w 112"/>
                <a:gd name="T25" fmla="*/ 138 h 183"/>
                <a:gd name="T26" fmla="*/ 94 w 112"/>
                <a:gd name="T27" fmla="*/ 36 h 183"/>
                <a:gd name="T28" fmla="*/ 64 w 112"/>
                <a:gd name="T29" fmla="*/ 36 h 183"/>
                <a:gd name="T30" fmla="*/ 8 w 112"/>
                <a:gd name="T31" fmla="*/ 40 h 183"/>
                <a:gd name="T32" fmla="*/ 0 w 112"/>
                <a:gd name="T33" fmla="*/ 31 h 183"/>
                <a:gd name="T34" fmla="*/ 0 w 112"/>
                <a:gd name="T35" fmla="*/ 9 h 183"/>
                <a:gd name="T36" fmla="*/ 8 w 112"/>
                <a:gd name="T37" fmla="*/ 0 h 183"/>
                <a:gd name="T38" fmla="*/ 47 w 112"/>
                <a:gd name="T39" fmla="*/ 0 h 183"/>
                <a:gd name="T40" fmla="*/ 47 w 112"/>
                <a:gd name="T41" fmla="*/ 14 h 1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2"/>
                <a:gd name="T64" fmla="*/ 0 h 183"/>
                <a:gd name="T65" fmla="*/ 112 w 112"/>
                <a:gd name="T66" fmla="*/ 183 h 18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2" h="183">
                  <a:moveTo>
                    <a:pt x="47" y="14"/>
                  </a:moveTo>
                  <a:lnTo>
                    <a:pt x="13" y="14"/>
                  </a:lnTo>
                  <a:lnTo>
                    <a:pt x="13" y="27"/>
                  </a:lnTo>
                  <a:lnTo>
                    <a:pt x="64" y="23"/>
                  </a:lnTo>
                  <a:lnTo>
                    <a:pt x="103" y="23"/>
                  </a:lnTo>
                  <a:lnTo>
                    <a:pt x="107" y="27"/>
                  </a:lnTo>
                  <a:lnTo>
                    <a:pt x="103" y="138"/>
                  </a:lnTo>
                  <a:lnTo>
                    <a:pt x="112" y="178"/>
                  </a:lnTo>
                  <a:lnTo>
                    <a:pt x="107" y="183"/>
                  </a:lnTo>
                  <a:lnTo>
                    <a:pt x="77" y="183"/>
                  </a:lnTo>
                  <a:lnTo>
                    <a:pt x="77" y="169"/>
                  </a:lnTo>
                  <a:lnTo>
                    <a:pt x="99" y="169"/>
                  </a:lnTo>
                  <a:lnTo>
                    <a:pt x="90" y="138"/>
                  </a:lnTo>
                  <a:lnTo>
                    <a:pt x="94" y="36"/>
                  </a:lnTo>
                  <a:lnTo>
                    <a:pt x="64" y="36"/>
                  </a:lnTo>
                  <a:lnTo>
                    <a:pt x="8" y="40"/>
                  </a:lnTo>
                  <a:lnTo>
                    <a:pt x="0" y="31"/>
                  </a:lnTo>
                  <a:lnTo>
                    <a:pt x="0" y="9"/>
                  </a:lnTo>
                  <a:lnTo>
                    <a:pt x="8" y="0"/>
                  </a:lnTo>
                  <a:lnTo>
                    <a:pt x="47" y="0"/>
                  </a:lnTo>
                  <a:lnTo>
                    <a:pt x="47"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86" name="Freeform 297"/>
            <p:cNvSpPr>
              <a:spLocks noChangeAspect="1"/>
            </p:cNvSpPr>
            <p:nvPr/>
          </p:nvSpPr>
          <p:spPr bwMode="auto">
            <a:xfrm>
              <a:off x="3239" y="1557"/>
              <a:ext cx="39" cy="23"/>
            </a:xfrm>
            <a:custGeom>
              <a:avLst/>
              <a:gdLst>
                <a:gd name="T0" fmla="*/ 39 w 39"/>
                <a:gd name="T1" fmla="*/ 23 h 23"/>
                <a:gd name="T2" fmla="*/ 0 w 39"/>
                <a:gd name="T3" fmla="*/ 14 h 23"/>
                <a:gd name="T4" fmla="*/ 0 w 39"/>
                <a:gd name="T5" fmla="*/ 0 h 23"/>
                <a:gd name="T6" fmla="*/ 39 w 39"/>
                <a:gd name="T7" fmla="*/ 9 h 23"/>
                <a:gd name="T8" fmla="*/ 39 w 39"/>
                <a:gd name="T9" fmla="*/ 23 h 23"/>
                <a:gd name="T10" fmla="*/ 0 60000 65536"/>
                <a:gd name="T11" fmla="*/ 0 60000 65536"/>
                <a:gd name="T12" fmla="*/ 0 60000 65536"/>
                <a:gd name="T13" fmla="*/ 0 60000 65536"/>
                <a:gd name="T14" fmla="*/ 0 60000 65536"/>
                <a:gd name="T15" fmla="*/ 0 w 39"/>
                <a:gd name="T16" fmla="*/ 0 h 23"/>
                <a:gd name="T17" fmla="*/ 39 w 39"/>
                <a:gd name="T18" fmla="*/ 23 h 23"/>
              </a:gdLst>
              <a:ahLst/>
              <a:cxnLst>
                <a:cxn ang="T10">
                  <a:pos x="T0" y="T1"/>
                </a:cxn>
                <a:cxn ang="T11">
                  <a:pos x="T2" y="T3"/>
                </a:cxn>
                <a:cxn ang="T12">
                  <a:pos x="T4" y="T5"/>
                </a:cxn>
                <a:cxn ang="T13">
                  <a:pos x="T6" y="T7"/>
                </a:cxn>
                <a:cxn ang="T14">
                  <a:pos x="T8" y="T9"/>
                </a:cxn>
              </a:cxnLst>
              <a:rect l="T15" t="T16" r="T17" b="T18"/>
              <a:pathLst>
                <a:path w="39" h="23">
                  <a:moveTo>
                    <a:pt x="39" y="23"/>
                  </a:moveTo>
                  <a:lnTo>
                    <a:pt x="0" y="14"/>
                  </a:lnTo>
                  <a:lnTo>
                    <a:pt x="0" y="0"/>
                  </a:lnTo>
                  <a:lnTo>
                    <a:pt x="39" y="9"/>
                  </a:lnTo>
                  <a:lnTo>
                    <a:pt x="39" y="2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87" name="Rectangle 298"/>
            <p:cNvSpPr>
              <a:spLocks noChangeAspect="1" noChangeArrowheads="1"/>
            </p:cNvSpPr>
            <p:nvPr/>
          </p:nvSpPr>
          <p:spPr bwMode="auto">
            <a:xfrm>
              <a:off x="3261" y="1575"/>
              <a:ext cx="47" cy="14"/>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8588" name="Freeform 299"/>
            <p:cNvSpPr>
              <a:spLocks noChangeAspect="1"/>
            </p:cNvSpPr>
            <p:nvPr/>
          </p:nvSpPr>
          <p:spPr bwMode="auto">
            <a:xfrm>
              <a:off x="3235" y="1584"/>
              <a:ext cx="78" cy="129"/>
            </a:xfrm>
            <a:custGeom>
              <a:avLst/>
              <a:gdLst>
                <a:gd name="T0" fmla="*/ 30 w 78"/>
                <a:gd name="T1" fmla="*/ 0 h 129"/>
                <a:gd name="T2" fmla="*/ 30 w 78"/>
                <a:gd name="T3" fmla="*/ 13 h 129"/>
                <a:gd name="T4" fmla="*/ 73 w 78"/>
                <a:gd name="T5" fmla="*/ 13 h 129"/>
                <a:gd name="T6" fmla="*/ 78 w 78"/>
                <a:gd name="T7" fmla="*/ 18 h 129"/>
                <a:gd name="T8" fmla="*/ 73 w 78"/>
                <a:gd name="T9" fmla="*/ 125 h 129"/>
                <a:gd name="T10" fmla="*/ 69 w 78"/>
                <a:gd name="T11" fmla="*/ 129 h 129"/>
                <a:gd name="T12" fmla="*/ 39 w 78"/>
                <a:gd name="T13" fmla="*/ 125 h 129"/>
                <a:gd name="T14" fmla="*/ 0 w 78"/>
                <a:gd name="T15" fmla="*/ 125 h 129"/>
                <a:gd name="T16" fmla="*/ 0 w 78"/>
                <a:gd name="T17" fmla="*/ 111 h 129"/>
                <a:gd name="T18" fmla="*/ 39 w 78"/>
                <a:gd name="T19" fmla="*/ 111 h 129"/>
                <a:gd name="T20" fmla="*/ 60 w 78"/>
                <a:gd name="T21" fmla="*/ 116 h 129"/>
                <a:gd name="T22" fmla="*/ 65 w 78"/>
                <a:gd name="T23" fmla="*/ 27 h 129"/>
                <a:gd name="T24" fmla="*/ 26 w 78"/>
                <a:gd name="T25" fmla="*/ 27 h 129"/>
                <a:gd name="T26" fmla="*/ 17 w 78"/>
                <a:gd name="T27" fmla="*/ 18 h 129"/>
                <a:gd name="T28" fmla="*/ 17 w 78"/>
                <a:gd name="T29" fmla="*/ 0 h 129"/>
                <a:gd name="T30" fmla="*/ 30 w 78"/>
                <a:gd name="T31" fmla="*/ 0 h 12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8"/>
                <a:gd name="T49" fmla="*/ 0 h 129"/>
                <a:gd name="T50" fmla="*/ 78 w 78"/>
                <a:gd name="T51" fmla="*/ 129 h 12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8" h="129">
                  <a:moveTo>
                    <a:pt x="30" y="0"/>
                  </a:moveTo>
                  <a:lnTo>
                    <a:pt x="30" y="13"/>
                  </a:lnTo>
                  <a:lnTo>
                    <a:pt x="73" y="13"/>
                  </a:lnTo>
                  <a:lnTo>
                    <a:pt x="78" y="18"/>
                  </a:lnTo>
                  <a:lnTo>
                    <a:pt x="73" y="125"/>
                  </a:lnTo>
                  <a:lnTo>
                    <a:pt x="69" y="129"/>
                  </a:lnTo>
                  <a:lnTo>
                    <a:pt x="39" y="125"/>
                  </a:lnTo>
                  <a:lnTo>
                    <a:pt x="0" y="125"/>
                  </a:lnTo>
                  <a:lnTo>
                    <a:pt x="0" y="111"/>
                  </a:lnTo>
                  <a:lnTo>
                    <a:pt x="39" y="111"/>
                  </a:lnTo>
                  <a:lnTo>
                    <a:pt x="60" y="116"/>
                  </a:lnTo>
                  <a:lnTo>
                    <a:pt x="65" y="27"/>
                  </a:lnTo>
                  <a:lnTo>
                    <a:pt x="26" y="27"/>
                  </a:lnTo>
                  <a:lnTo>
                    <a:pt x="17" y="18"/>
                  </a:lnTo>
                  <a:lnTo>
                    <a:pt x="17" y="0"/>
                  </a:lnTo>
                  <a:lnTo>
                    <a:pt x="3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89" name="Freeform 300"/>
            <p:cNvSpPr>
              <a:spLocks noChangeAspect="1"/>
            </p:cNvSpPr>
            <p:nvPr/>
          </p:nvSpPr>
          <p:spPr bwMode="auto">
            <a:xfrm>
              <a:off x="3222" y="1722"/>
              <a:ext cx="43" cy="116"/>
            </a:xfrm>
            <a:custGeom>
              <a:avLst/>
              <a:gdLst>
                <a:gd name="T0" fmla="*/ 43 w 43"/>
                <a:gd name="T1" fmla="*/ 13 h 116"/>
                <a:gd name="T2" fmla="*/ 26 w 43"/>
                <a:gd name="T3" fmla="*/ 13 h 116"/>
                <a:gd name="T4" fmla="*/ 26 w 43"/>
                <a:gd name="T5" fmla="*/ 111 h 116"/>
                <a:gd name="T6" fmla="*/ 22 w 43"/>
                <a:gd name="T7" fmla="*/ 116 h 116"/>
                <a:gd name="T8" fmla="*/ 0 w 43"/>
                <a:gd name="T9" fmla="*/ 116 h 116"/>
                <a:gd name="T10" fmla="*/ 0 w 43"/>
                <a:gd name="T11" fmla="*/ 102 h 116"/>
                <a:gd name="T12" fmla="*/ 13 w 43"/>
                <a:gd name="T13" fmla="*/ 102 h 116"/>
                <a:gd name="T14" fmla="*/ 13 w 43"/>
                <a:gd name="T15" fmla="*/ 9 h 116"/>
                <a:gd name="T16" fmla="*/ 22 w 43"/>
                <a:gd name="T17" fmla="*/ 0 h 116"/>
                <a:gd name="T18" fmla="*/ 43 w 43"/>
                <a:gd name="T19" fmla="*/ 0 h 116"/>
                <a:gd name="T20" fmla="*/ 43 w 43"/>
                <a:gd name="T21" fmla="*/ 13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
                <a:gd name="T34" fmla="*/ 0 h 116"/>
                <a:gd name="T35" fmla="*/ 43 w 43"/>
                <a:gd name="T36" fmla="*/ 116 h 1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 h="116">
                  <a:moveTo>
                    <a:pt x="43" y="13"/>
                  </a:moveTo>
                  <a:lnTo>
                    <a:pt x="26" y="13"/>
                  </a:lnTo>
                  <a:lnTo>
                    <a:pt x="26" y="111"/>
                  </a:lnTo>
                  <a:lnTo>
                    <a:pt x="22" y="116"/>
                  </a:lnTo>
                  <a:lnTo>
                    <a:pt x="0" y="116"/>
                  </a:lnTo>
                  <a:lnTo>
                    <a:pt x="0" y="102"/>
                  </a:lnTo>
                  <a:lnTo>
                    <a:pt x="13" y="102"/>
                  </a:lnTo>
                  <a:lnTo>
                    <a:pt x="13" y="9"/>
                  </a:lnTo>
                  <a:lnTo>
                    <a:pt x="22" y="0"/>
                  </a:lnTo>
                  <a:lnTo>
                    <a:pt x="43" y="0"/>
                  </a:lnTo>
                  <a:lnTo>
                    <a:pt x="43"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90" name="Freeform 301"/>
            <p:cNvSpPr>
              <a:spLocks noChangeAspect="1"/>
            </p:cNvSpPr>
            <p:nvPr/>
          </p:nvSpPr>
          <p:spPr bwMode="auto">
            <a:xfrm>
              <a:off x="3179" y="1371"/>
              <a:ext cx="35" cy="155"/>
            </a:xfrm>
            <a:custGeom>
              <a:avLst/>
              <a:gdLst>
                <a:gd name="T0" fmla="*/ 17 w 35"/>
                <a:gd name="T1" fmla="*/ 0 h 155"/>
                <a:gd name="T2" fmla="*/ 13 w 35"/>
                <a:gd name="T3" fmla="*/ 142 h 155"/>
                <a:gd name="T4" fmla="*/ 35 w 35"/>
                <a:gd name="T5" fmla="*/ 142 h 155"/>
                <a:gd name="T6" fmla="*/ 35 w 35"/>
                <a:gd name="T7" fmla="*/ 155 h 155"/>
                <a:gd name="T8" fmla="*/ 9 w 35"/>
                <a:gd name="T9" fmla="*/ 155 h 155"/>
                <a:gd name="T10" fmla="*/ 0 w 35"/>
                <a:gd name="T11" fmla="*/ 146 h 155"/>
                <a:gd name="T12" fmla="*/ 5 w 35"/>
                <a:gd name="T13" fmla="*/ 0 h 155"/>
                <a:gd name="T14" fmla="*/ 17 w 35"/>
                <a:gd name="T15" fmla="*/ 0 h 155"/>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55"/>
                <a:gd name="T26" fmla="*/ 35 w 35"/>
                <a:gd name="T27" fmla="*/ 155 h 15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55">
                  <a:moveTo>
                    <a:pt x="17" y="0"/>
                  </a:moveTo>
                  <a:lnTo>
                    <a:pt x="13" y="142"/>
                  </a:lnTo>
                  <a:lnTo>
                    <a:pt x="35" y="142"/>
                  </a:lnTo>
                  <a:lnTo>
                    <a:pt x="35" y="155"/>
                  </a:lnTo>
                  <a:lnTo>
                    <a:pt x="9" y="155"/>
                  </a:lnTo>
                  <a:lnTo>
                    <a:pt x="0" y="146"/>
                  </a:lnTo>
                  <a:lnTo>
                    <a:pt x="5"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91" name="Freeform 302"/>
            <p:cNvSpPr>
              <a:spLocks noChangeAspect="1"/>
            </p:cNvSpPr>
            <p:nvPr/>
          </p:nvSpPr>
          <p:spPr bwMode="auto">
            <a:xfrm>
              <a:off x="3158" y="1535"/>
              <a:ext cx="69" cy="258"/>
            </a:xfrm>
            <a:custGeom>
              <a:avLst/>
              <a:gdLst>
                <a:gd name="T0" fmla="*/ 0 w 69"/>
                <a:gd name="T1" fmla="*/ 0 h 258"/>
                <a:gd name="T2" fmla="*/ 56 w 69"/>
                <a:gd name="T3" fmla="*/ 0 h 258"/>
                <a:gd name="T4" fmla="*/ 60 w 69"/>
                <a:gd name="T5" fmla="*/ 5 h 258"/>
                <a:gd name="T6" fmla="*/ 51 w 69"/>
                <a:gd name="T7" fmla="*/ 245 h 258"/>
                <a:gd name="T8" fmla="*/ 69 w 69"/>
                <a:gd name="T9" fmla="*/ 245 h 258"/>
                <a:gd name="T10" fmla="*/ 69 w 69"/>
                <a:gd name="T11" fmla="*/ 258 h 258"/>
                <a:gd name="T12" fmla="*/ 47 w 69"/>
                <a:gd name="T13" fmla="*/ 258 h 258"/>
                <a:gd name="T14" fmla="*/ 38 w 69"/>
                <a:gd name="T15" fmla="*/ 249 h 258"/>
                <a:gd name="T16" fmla="*/ 47 w 69"/>
                <a:gd name="T17" fmla="*/ 14 h 258"/>
                <a:gd name="T18" fmla="*/ 0 w 69"/>
                <a:gd name="T19" fmla="*/ 14 h 258"/>
                <a:gd name="T20" fmla="*/ 0 w 69"/>
                <a:gd name="T21" fmla="*/ 0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258"/>
                <a:gd name="T35" fmla="*/ 69 w 69"/>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258">
                  <a:moveTo>
                    <a:pt x="0" y="0"/>
                  </a:moveTo>
                  <a:lnTo>
                    <a:pt x="56" y="0"/>
                  </a:lnTo>
                  <a:lnTo>
                    <a:pt x="60" y="5"/>
                  </a:lnTo>
                  <a:lnTo>
                    <a:pt x="51" y="245"/>
                  </a:lnTo>
                  <a:lnTo>
                    <a:pt x="69" y="245"/>
                  </a:lnTo>
                  <a:lnTo>
                    <a:pt x="69" y="258"/>
                  </a:lnTo>
                  <a:lnTo>
                    <a:pt x="47" y="258"/>
                  </a:lnTo>
                  <a:lnTo>
                    <a:pt x="38" y="249"/>
                  </a:lnTo>
                  <a:lnTo>
                    <a:pt x="47"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92" name="Freeform 303"/>
            <p:cNvSpPr>
              <a:spLocks noChangeAspect="1"/>
            </p:cNvSpPr>
            <p:nvPr/>
          </p:nvSpPr>
          <p:spPr bwMode="auto">
            <a:xfrm>
              <a:off x="3145" y="1282"/>
              <a:ext cx="43" cy="133"/>
            </a:xfrm>
            <a:custGeom>
              <a:avLst/>
              <a:gdLst>
                <a:gd name="T0" fmla="*/ 17 w 43"/>
                <a:gd name="T1" fmla="*/ 0 h 133"/>
                <a:gd name="T2" fmla="*/ 13 w 43"/>
                <a:gd name="T3" fmla="*/ 120 h 133"/>
                <a:gd name="T4" fmla="*/ 43 w 43"/>
                <a:gd name="T5" fmla="*/ 120 h 133"/>
                <a:gd name="T6" fmla="*/ 43 w 43"/>
                <a:gd name="T7" fmla="*/ 133 h 133"/>
                <a:gd name="T8" fmla="*/ 8 w 43"/>
                <a:gd name="T9" fmla="*/ 133 h 133"/>
                <a:gd name="T10" fmla="*/ 0 w 43"/>
                <a:gd name="T11" fmla="*/ 124 h 133"/>
                <a:gd name="T12" fmla="*/ 4 w 43"/>
                <a:gd name="T13" fmla="*/ 0 h 133"/>
                <a:gd name="T14" fmla="*/ 17 w 43"/>
                <a:gd name="T15" fmla="*/ 0 h 133"/>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3"/>
                <a:gd name="T26" fmla="*/ 43 w 43"/>
                <a:gd name="T27" fmla="*/ 133 h 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3">
                  <a:moveTo>
                    <a:pt x="17" y="0"/>
                  </a:moveTo>
                  <a:lnTo>
                    <a:pt x="13" y="120"/>
                  </a:lnTo>
                  <a:lnTo>
                    <a:pt x="43" y="120"/>
                  </a:lnTo>
                  <a:lnTo>
                    <a:pt x="43" y="133"/>
                  </a:lnTo>
                  <a:lnTo>
                    <a:pt x="8" y="133"/>
                  </a:lnTo>
                  <a:lnTo>
                    <a:pt x="0" y="124"/>
                  </a:lnTo>
                  <a:lnTo>
                    <a:pt x="4"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93" name="Freeform 304"/>
            <p:cNvSpPr>
              <a:spLocks noChangeAspect="1"/>
            </p:cNvSpPr>
            <p:nvPr/>
          </p:nvSpPr>
          <p:spPr bwMode="auto">
            <a:xfrm>
              <a:off x="3119" y="1477"/>
              <a:ext cx="43" cy="134"/>
            </a:xfrm>
            <a:custGeom>
              <a:avLst/>
              <a:gdLst>
                <a:gd name="T0" fmla="*/ 0 w 43"/>
                <a:gd name="T1" fmla="*/ 0 h 134"/>
                <a:gd name="T2" fmla="*/ 39 w 43"/>
                <a:gd name="T3" fmla="*/ 0 h 134"/>
                <a:gd name="T4" fmla="*/ 43 w 43"/>
                <a:gd name="T5" fmla="*/ 5 h 134"/>
                <a:gd name="T6" fmla="*/ 39 w 43"/>
                <a:gd name="T7" fmla="*/ 134 h 134"/>
                <a:gd name="T8" fmla="*/ 26 w 43"/>
                <a:gd name="T9" fmla="*/ 134 h 134"/>
                <a:gd name="T10" fmla="*/ 30 w 43"/>
                <a:gd name="T11" fmla="*/ 14 h 134"/>
                <a:gd name="T12" fmla="*/ 0 w 43"/>
                <a:gd name="T13" fmla="*/ 14 h 134"/>
                <a:gd name="T14" fmla="*/ 0 w 43"/>
                <a:gd name="T15" fmla="*/ 0 h 134"/>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4"/>
                <a:gd name="T26" fmla="*/ 43 w 43"/>
                <a:gd name="T27" fmla="*/ 134 h 1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4">
                  <a:moveTo>
                    <a:pt x="0" y="0"/>
                  </a:moveTo>
                  <a:lnTo>
                    <a:pt x="39" y="0"/>
                  </a:lnTo>
                  <a:lnTo>
                    <a:pt x="43" y="5"/>
                  </a:lnTo>
                  <a:lnTo>
                    <a:pt x="39" y="134"/>
                  </a:lnTo>
                  <a:lnTo>
                    <a:pt x="26" y="134"/>
                  </a:lnTo>
                  <a:lnTo>
                    <a:pt x="30"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94" name="Freeform 305"/>
            <p:cNvSpPr>
              <a:spLocks noChangeAspect="1"/>
            </p:cNvSpPr>
            <p:nvPr/>
          </p:nvSpPr>
          <p:spPr bwMode="auto">
            <a:xfrm>
              <a:off x="3115" y="1597"/>
              <a:ext cx="60" cy="112"/>
            </a:xfrm>
            <a:custGeom>
              <a:avLst/>
              <a:gdLst>
                <a:gd name="T0" fmla="*/ 17 w 60"/>
                <a:gd name="T1" fmla="*/ 0 h 112"/>
                <a:gd name="T2" fmla="*/ 13 w 60"/>
                <a:gd name="T3" fmla="*/ 81 h 112"/>
                <a:gd name="T4" fmla="*/ 47 w 60"/>
                <a:gd name="T5" fmla="*/ 81 h 112"/>
                <a:gd name="T6" fmla="*/ 51 w 60"/>
                <a:gd name="T7" fmla="*/ 85 h 112"/>
                <a:gd name="T8" fmla="*/ 60 w 60"/>
                <a:gd name="T9" fmla="*/ 112 h 112"/>
                <a:gd name="T10" fmla="*/ 47 w 60"/>
                <a:gd name="T11" fmla="*/ 112 h 112"/>
                <a:gd name="T12" fmla="*/ 43 w 60"/>
                <a:gd name="T13" fmla="*/ 94 h 112"/>
                <a:gd name="T14" fmla="*/ 8 w 60"/>
                <a:gd name="T15" fmla="*/ 94 h 112"/>
                <a:gd name="T16" fmla="*/ 0 w 60"/>
                <a:gd name="T17" fmla="*/ 85 h 112"/>
                <a:gd name="T18" fmla="*/ 4 w 60"/>
                <a:gd name="T19" fmla="*/ 0 h 112"/>
                <a:gd name="T20" fmla="*/ 17 w 60"/>
                <a:gd name="T21" fmla="*/ 0 h 1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112"/>
                <a:gd name="T35" fmla="*/ 60 w 60"/>
                <a:gd name="T36" fmla="*/ 112 h 1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112">
                  <a:moveTo>
                    <a:pt x="17" y="0"/>
                  </a:moveTo>
                  <a:lnTo>
                    <a:pt x="13" y="81"/>
                  </a:lnTo>
                  <a:lnTo>
                    <a:pt x="47" y="81"/>
                  </a:lnTo>
                  <a:lnTo>
                    <a:pt x="51" y="85"/>
                  </a:lnTo>
                  <a:lnTo>
                    <a:pt x="60" y="112"/>
                  </a:lnTo>
                  <a:lnTo>
                    <a:pt x="47" y="112"/>
                  </a:lnTo>
                  <a:lnTo>
                    <a:pt x="43" y="94"/>
                  </a:lnTo>
                  <a:lnTo>
                    <a:pt x="8" y="94"/>
                  </a:lnTo>
                  <a:lnTo>
                    <a:pt x="0" y="85"/>
                  </a:lnTo>
                  <a:lnTo>
                    <a:pt x="4"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95" name="Freeform 306"/>
            <p:cNvSpPr>
              <a:spLocks noChangeAspect="1"/>
            </p:cNvSpPr>
            <p:nvPr/>
          </p:nvSpPr>
          <p:spPr bwMode="auto">
            <a:xfrm>
              <a:off x="3080" y="1700"/>
              <a:ext cx="82" cy="173"/>
            </a:xfrm>
            <a:custGeom>
              <a:avLst/>
              <a:gdLst>
                <a:gd name="T0" fmla="*/ 82 w 82"/>
                <a:gd name="T1" fmla="*/ 13 h 173"/>
                <a:gd name="T2" fmla="*/ 48 w 82"/>
                <a:gd name="T3" fmla="*/ 13 h 173"/>
                <a:gd name="T4" fmla="*/ 43 w 82"/>
                <a:gd name="T5" fmla="*/ 169 h 173"/>
                <a:gd name="T6" fmla="*/ 39 w 82"/>
                <a:gd name="T7" fmla="*/ 173 h 173"/>
                <a:gd name="T8" fmla="*/ 0 w 82"/>
                <a:gd name="T9" fmla="*/ 173 h 173"/>
                <a:gd name="T10" fmla="*/ 0 w 82"/>
                <a:gd name="T11" fmla="*/ 160 h 173"/>
                <a:gd name="T12" fmla="*/ 30 w 82"/>
                <a:gd name="T13" fmla="*/ 160 h 173"/>
                <a:gd name="T14" fmla="*/ 35 w 82"/>
                <a:gd name="T15" fmla="*/ 9 h 173"/>
                <a:gd name="T16" fmla="*/ 43 w 82"/>
                <a:gd name="T17" fmla="*/ 0 h 173"/>
                <a:gd name="T18" fmla="*/ 82 w 82"/>
                <a:gd name="T19" fmla="*/ 0 h 173"/>
                <a:gd name="T20" fmla="*/ 82 w 82"/>
                <a:gd name="T21" fmla="*/ 13 h 1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173"/>
                <a:gd name="T35" fmla="*/ 82 w 82"/>
                <a:gd name="T36" fmla="*/ 173 h 1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173">
                  <a:moveTo>
                    <a:pt x="82" y="13"/>
                  </a:moveTo>
                  <a:lnTo>
                    <a:pt x="48" y="13"/>
                  </a:lnTo>
                  <a:lnTo>
                    <a:pt x="43" y="169"/>
                  </a:lnTo>
                  <a:lnTo>
                    <a:pt x="39" y="173"/>
                  </a:lnTo>
                  <a:lnTo>
                    <a:pt x="0" y="173"/>
                  </a:lnTo>
                  <a:lnTo>
                    <a:pt x="0" y="160"/>
                  </a:lnTo>
                  <a:lnTo>
                    <a:pt x="30" y="160"/>
                  </a:lnTo>
                  <a:lnTo>
                    <a:pt x="35" y="9"/>
                  </a:lnTo>
                  <a:lnTo>
                    <a:pt x="43" y="0"/>
                  </a:lnTo>
                  <a:lnTo>
                    <a:pt x="82" y="0"/>
                  </a:lnTo>
                  <a:lnTo>
                    <a:pt x="82"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96" name="Freeform 307"/>
            <p:cNvSpPr>
              <a:spLocks noChangeAspect="1"/>
            </p:cNvSpPr>
            <p:nvPr/>
          </p:nvSpPr>
          <p:spPr bwMode="auto">
            <a:xfrm>
              <a:off x="3149" y="1740"/>
              <a:ext cx="35" cy="111"/>
            </a:xfrm>
            <a:custGeom>
              <a:avLst/>
              <a:gdLst>
                <a:gd name="T0" fmla="*/ 13 w 35"/>
                <a:gd name="T1" fmla="*/ 0 h 111"/>
                <a:gd name="T2" fmla="*/ 13 w 35"/>
                <a:gd name="T3" fmla="*/ 98 h 111"/>
                <a:gd name="T4" fmla="*/ 35 w 35"/>
                <a:gd name="T5" fmla="*/ 98 h 111"/>
                <a:gd name="T6" fmla="*/ 35 w 35"/>
                <a:gd name="T7" fmla="*/ 111 h 111"/>
                <a:gd name="T8" fmla="*/ 9 w 35"/>
                <a:gd name="T9" fmla="*/ 111 h 111"/>
                <a:gd name="T10" fmla="*/ 0 w 35"/>
                <a:gd name="T11" fmla="*/ 102 h 111"/>
                <a:gd name="T12" fmla="*/ 0 w 35"/>
                <a:gd name="T13" fmla="*/ 0 h 111"/>
                <a:gd name="T14" fmla="*/ 13 w 35"/>
                <a:gd name="T15" fmla="*/ 0 h 111"/>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11"/>
                <a:gd name="T26" fmla="*/ 35 w 35"/>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11">
                  <a:moveTo>
                    <a:pt x="13" y="0"/>
                  </a:moveTo>
                  <a:lnTo>
                    <a:pt x="13" y="98"/>
                  </a:lnTo>
                  <a:lnTo>
                    <a:pt x="35" y="98"/>
                  </a:lnTo>
                  <a:lnTo>
                    <a:pt x="35" y="111"/>
                  </a:lnTo>
                  <a:lnTo>
                    <a:pt x="9" y="111"/>
                  </a:lnTo>
                  <a:lnTo>
                    <a:pt x="0" y="102"/>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97" name="Freeform 308"/>
            <p:cNvSpPr>
              <a:spLocks noChangeAspect="1"/>
            </p:cNvSpPr>
            <p:nvPr/>
          </p:nvSpPr>
          <p:spPr bwMode="auto">
            <a:xfrm>
              <a:off x="3059" y="1299"/>
              <a:ext cx="69" cy="258"/>
            </a:xfrm>
            <a:custGeom>
              <a:avLst/>
              <a:gdLst>
                <a:gd name="T0" fmla="*/ 0 w 69"/>
                <a:gd name="T1" fmla="*/ 0 h 258"/>
                <a:gd name="T2" fmla="*/ 47 w 69"/>
                <a:gd name="T3" fmla="*/ 0 h 258"/>
                <a:gd name="T4" fmla="*/ 51 w 69"/>
                <a:gd name="T5" fmla="*/ 5 h 258"/>
                <a:gd name="T6" fmla="*/ 43 w 69"/>
                <a:gd name="T7" fmla="*/ 245 h 258"/>
                <a:gd name="T8" fmla="*/ 69 w 69"/>
                <a:gd name="T9" fmla="*/ 245 h 258"/>
                <a:gd name="T10" fmla="*/ 69 w 69"/>
                <a:gd name="T11" fmla="*/ 258 h 258"/>
                <a:gd name="T12" fmla="*/ 39 w 69"/>
                <a:gd name="T13" fmla="*/ 258 h 258"/>
                <a:gd name="T14" fmla="*/ 30 w 69"/>
                <a:gd name="T15" fmla="*/ 250 h 258"/>
                <a:gd name="T16" fmla="*/ 39 w 69"/>
                <a:gd name="T17" fmla="*/ 14 h 258"/>
                <a:gd name="T18" fmla="*/ 0 w 69"/>
                <a:gd name="T19" fmla="*/ 14 h 258"/>
                <a:gd name="T20" fmla="*/ 0 w 69"/>
                <a:gd name="T21" fmla="*/ 0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258"/>
                <a:gd name="T35" fmla="*/ 69 w 69"/>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258">
                  <a:moveTo>
                    <a:pt x="0" y="0"/>
                  </a:moveTo>
                  <a:lnTo>
                    <a:pt x="47" y="0"/>
                  </a:lnTo>
                  <a:lnTo>
                    <a:pt x="51" y="5"/>
                  </a:lnTo>
                  <a:lnTo>
                    <a:pt x="43" y="245"/>
                  </a:lnTo>
                  <a:lnTo>
                    <a:pt x="69" y="245"/>
                  </a:lnTo>
                  <a:lnTo>
                    <a:pt x="69" y="258"/>
                  </a:lnTo>
                  <a:lnTo>
                    <a:pt x="39" y="258"/>
                  </a:lnTo>
                  <a:lnTo>
                    <a:pt x="30" y="250"/>
                  </a:lnTo>
                  <a:lnTo>
                    <a:pt x="39"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98" name="Freeform 309"/>
            <p:cNvSpPr>
              <a:spLocks noChangeAspect="1"/>
            </p:cNvSpPr>
            <p:nvPr/>
          </p:nvSpPr>
          <p:spPr bwMode="auto">
            <a:xfrm>
              <a:off x="3037" y="1335"/>
              <a:ext cx="39" cy="98"/>
            </a:xfrm>
            <a:custGeom>
              <a:avLst/>
              <a:gdLst>
                <a:gd name="T0" fmla="*/ 39 w 39"/>
                <a:gd name="T1" fmla="*/ 13 h 98"/>
                <a:gd name="T2" fmla="*/ 18 w 39"/>
                <a:gd name="T3" fmla="*/ 13 h 98"/>
                <a:gd name="T4" fmla="*/ 13 w 39"/>
                <a:gd name="T5" fmla="*/ 98 h 98"/>
                <a:gd name="T6" fmla="*/ 0 w 39"/>
                <a:gd name="T7" fmla="*/ 98 h 98"/>
                <a:gd name="T8" fmla="*/ 5 w 39"/>
                <a:gd name="T9" fmla="*/ 9 h 98"/>
                <a:gd name="T10" fmla="*/ 13 w 39"/>
                <a:gd name="T11" fmla="*/ 0 h 98"/>
                <a:gd name="T12" fmla="*/ 39 w 39"/>
                <a:gd name="T13" fmla="*/ 0 h 98"/>
                <a:gd name="T14" fmla="*/ 39 w 39"/>
                <a:gd name="T15" fmla="*/ 13 h 98"/>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98"/>
                <a:gd name="T26" fmla="*/ 39 w 39"/>
                <a:gd name="T27" fmla="*/ 98 h 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98">
                  <a:moveTo>
                    <a:pt x="39" y="13"/>
                  </a:moveTo>
                  <a:lnTo>
                    <a:pt x="18" y="13"/>
                  </a:lnTo>
                  <a:lnTo>
                    <a:pt x="13" y="98"/>
                  </a:lnTo>
                  <a:lnTo>
                    <a:pt x="0" y="98"/>
                  </a:lnTo>
                  <a:lnTo>
                    <a:pt x="5" y="9"/>
                  </a:lnTo>
                  <a:lnTo>
                    <a:pt x="13" y="0"/>
                  </a:lnTo>
                  <a:lnTo>
                    <a:pt x="39" y="0"/>
                  </a:lnTo>
                  <a:lnTo>
                    <a:pt x="39"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99" name="Freeform 310"/>
            <p:cNvSpPr>
              <a:spLocks noChangeAspect="1"/>
            </p:cNvSpPr>
            <p:nvPr/>
          </p:nvSpPr>
          <p:spPr bwMode="auto">
            <a:xfrm>
              <a:off x="3037" y="1473"/>
              <a:ext cx="39" cy="89"/>
            </a:xfrm>
            <a:custGeom>
              <a:avLst/>
              <a:gdLst>
                <a:gd name="T0" fmla="*/ 0 w 39"/>
                <a:gd name="T1" fmla="*/ 0 h 89"/>
                <a:gd name="T2" fmla="*/ 35 w 39"/>
                <a:gd name="T3" fmla="*/ 4 h 89"/>
                <a:gd name="T4" fmla="*/ 39 w 39"/>
                <a:gd name="T5" fmla="*/ 9 h 89"/>
                <a:gd name="T6" fmla="*/ 39 w 39"/>
                <a:gd name="T7" fmla="*/ 89 h 89"/>
                <a:gd name="T8" fmla="*/ 26 w 39"/>
                <a:gd name="T9" fmla="*/ 89 h 89"/>
                <a:gd name="T10" fmla="*/ 26 w 39"/>
                <a:gd name="T11" fmla="*/ 18 h 89"/>
                <a:gd name="T12" fmla="*/ 0 w 39"/>
                <a:gd name="T13" fmla="*/ 13 h 89"/>
                <a:gd name="T14" fmla="*/ 0 w 39"/>
                <a:gd name="T15" fmla="*/ 0 h 89"/>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89"/>
                <a:gd name="T26" fmla="*/ 39 w 39"/>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89">
                  <a:moveTo>
                    <a:pt x="0" y="0"/>
                  </a:moveTo>
                  <a:lnTo>
                    <a:pt x="35" y="4"/>
                  </a:lnTo>
                  <a:lnTo>
                    <a:pt x="39" y="9"/>
                  </a:lnTo>
                  <a:lnTo>
                    <a:pt x="39" y="89"/>
                  </a:lnTo>
                  <a:lnTo>
                    <a:pt x="26" y="89"/>
                  </a:lnTo>
                  <a:lnTo>
                    <a:pt x="26" y="18"/>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00" name="Freeform 311"/>
            <p:cNvSpPr>
              <a:spLocks noChangeAspect="1"/>
            </p:cNvSpPr>
            <p:nvPr/>
          </p:nvSpPr>
          <p:spPr bwMode="auto">
            <a:xfrm>
              <a:off x="3020" y="1642"/>
              <a:ext cx="60" cy="107"/>
            </a:xfrm>
            <a:custGeom>
              <a:avLst/>
              <a:gdLst>
                <a:gd name="T0" fmla="*/ 0 w 60"/>
                <a:gd name="T1" fmla="*/ 0 h 107"/>
                <a:gd name="T2" fmla="*/ 56 w 60"/>
                <a:gd name="T3" fmla="*/ 0 h 107"/>
                <a:gd name="T4" fmla="*/ 60 w 60"/>
                <a:gd name="T5" fmla="*/ 4 h 107"/>
                <a:gd name="T6" fmla="*/ 60 w 60"/>
                <a:gd name="T7" fmla="*/ 102 h 107"/>
                <a:gd name="T8" fmla="*/ 56 w 60"/>
                <a:gd name="T9" fmla="*/ 107 h 107"/>
                <a:gd name="T10" fmla="*/ 26 w 60"/>
                <a:gd name="T11" fmla="*/ 107 h 107"/>
                <a:gd name="T12" fmla="*/ 26 w 60"/>
                <a:gd name="T13" fmla="*/ 93 h 107"/>
                <a:gd name="T14" fmla="*/ 47 w 60"/>
                <a:gd name="T15" fmla="*/ 93 h 107"/>
                <a:gd name="T16" fmla="*/ 47 w 60"/>
                <a:gd name="T17" fmla="*/ 13 h 107"/>
                <a:gd name="T18" fmla="*/ 0 w 60"/>
                <a:gd name="T19" fmla="*/ 13 h 107"/>
                <a:gd name="T20" fmla="*/ 0 w 60"/>
                <a:gd name="T21" fmla="*/ 0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107"/>
                <a:gd name="T35" fmla="*/ 60 w 60"/>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107">
                  <a:moveTo>
                    <a:pt x="0" y="0"/>
                  </a:moveTo>
                  <a:lnTo>
                    <a:pt x="56" y="0"/>
                  </a:lnTo>
                  <a:lnTo>
                    <a:pt x="60" y="4"/>
                  </a:lnTo>
                  <a:lnTo>
                    <a:pt x="60" y="102"/>
                  </a:lnTo>
                  <a:lnTo>
                    <a:pt x="56" y="107"/>
                  </a:lnTo>
                  <a:lnTo>
                    <a:pt x="26" y="107"/>
                  </a:lnTo>
                  <a:lnTo>
                    <a:pt x="26" y="93"/>
                  </a:lnTo>
                  <a:lnTo>
                    <a:pt x="47" y="93"/>
                  </a:lnTo>
                  <a:lnTo>
                    <a:pt x="47"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01" name="Freeform 312"/>
            <p:cNvSpPr>
              <a:spLocks noChangeAspect="1"/>
            </p:cNvSpPr>
            <p:nvPr/>
          </p:nvSpPr>
          <p:spPr bwMode="auto">
            <a:xfrm>
              <a:off x="3072" y="1758"/>
              <a:ext cx="30" cy="31"/>
            </a:xfrm>
            <a:custGeom>
              <a:avLst/>
              <a:gdLst>
                <a:gd name="T0" fmla="*/ 30 w 30"/>
                <a:gd name="T1" fmla="*/ 13 h 31"/>
                <a:gd name="T2" fmla="*/ 26 w 30"/>
                <a:gd name="T3" fmla="*/ 17 h 31"/>
                <a:gd name="T4" fmla="*/ 26 w 30"/>
                <a:gd name="T5" fmla="*/ 26 h 31"/>
                <a:gd name="T6" fmla="*/ 21 w 30"/>
                <a:gd name="T7" fmla="*/ 31 h 31"/>
                <a:gd name="T8" fmla="*/ 0 w 30"/>
                <a:gd name="T9" fmla="*/ 31 h 31"/>
                <a:gd name="T10" fmla="*/ 0 w 30"/>
                <a:gd name="T11" fmla="*/ 17 h 31"/>
                <a:gd name="T12" fmla="*/ 13 w 30"/>
                <a:gd name="T13" fmla="*/ 17 h 31"/>
                <a:gd name="T14" fmla="*/ 13 w 30"/>
                <a:gd name="T15" fmla="*/ 13 h 31"/>
                <a:gd name="T16" fmla="*/ 21 w 30"/>
                <a:gd name="T17" fmla="*/ 4 h 31"/>
                <a:gd name="T18" fmla="*/ 30 w 30"/>
                <a:gd name="T19" fmla="*/ 0 h 31"/>
                <a:gd name="T20" fmla="*/ 30 w 30"/>
                <a:gd name="T21" fmla="*/ 13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
                <a:gd name="T34" fmla="*/ 0 h 31"/>
                <a:gd name="T35" fmla="*/ 30 w 30"/>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 h="31">
                  <a:moveTo>
                    <a:pt x="30" y="13"/>
                  </a:moveTo>
                  <a:lnTo>
                    <a:pt x="26" y="17"/>
                  </a:lnTo>
                  <a:lnTo>
                    <a:pt x="26" y="26"/>
                  </a:lnTo>
                  <a:lnTo>
                    <a:pt x="21" y="31"/>
                  </a:lnTo>
                  <a:lnTo>
                    <a:pt x="0" y="31"/>
                  </a:lnTo>
                  <a:lnTo>
                    <a:pt x="0" y="17"/>
                  </a:lnTo>
                  <a:lnTo>
                    <a:pt x="13" y="17"/>
                  </a:lnTo>
                  <a:lnTo>
                    <a:pt x="13" y="13"/>
                  </a:lnTo>
                  <a:lnTo>
                    <a:pt x="21" y="4"/>
                  </a:lnTo>
                  <a:lnTo>
                    <a:pt x="30" y="0"/>
                  </a:lnTo>
                  <a:lnTo>
                    <a:pt x="30"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02" name="Freeform 313"/>
            <p:cNvSpPr>
              <a:spLocks noChangeAspect="1"/>
            </p:cNvSpPr>
            <p:nvPr/>
          </p:nvSpPr>
          <p:spPr bwMode="auto">
            <a:xfrm>
              <a:off x="3020" y="1580"/>
              <a:ext cx="82" cy="35"/>
            </a:xfrm>
            <a:custGeom>
              <a:avLst/>
              <a:gdLst>
                <a:gd name="T0" fmla="*/ 78 w 82"/>
                <a:gd name="T1" fmla="*/ 13 h 35"/>
                <a:gd name="T2" fmla="*/ 56 w 82"/>
                <a:gd name="T3" fmla="*/ 13 h 35"/>
                <a:gd name="T4" fmla="*/ 52 w 82"/>
                <a:gd name="T5" fmla="*/ 17 h 35"/>
                <a:gd name="T6" fmla="*/ 78 w 82"/>
                <a:gd name="T7" fmla="*/ 17 h 35"/>
                <a:gd name="T8" fmla="*/ 82 w 82"/>
                <a:gd name="T9" fmla="*/ 22 h 35"/>
                <a:gd name="T10" fmla="*/ 82 w 82"/>
                <a:gd name="T11" fmla="*/ 31 h 35"/>
                <a:gd name="T12" fmla="*/ 78 w 82"/>
                <a:gd name="T13" fmla="*/ 35 h 35"/>
                <a:gd name="T14" fmla="*/ 0 w 82"/>
                <a:gd name="T15" fmla="*/ 35 h 35"/>
                <a:gd name="T16" fmla="*/ 0 w 82"/>
                <a:gd name="T17" fmla="*/ 22 h 35"/>
                <a:gd name="T18" fmla="*/ 69 w 82"/>
                <a:gd name="T19" fmla="*/ 22 h 35"/>
                <a:gd name="T20" fmla="*/ 69 w 82"/>
                <a:gd name="T21" fmla="*/ 31 h 35"/>
                <a:gd name="T22" fmla="*/ 47 w 82"/>
                <a:gd name="T23" fmla="*/ 31 h 35"/>
                <a:gd name="T24" fmla="*/ 39 w 82"/>
                <a:gd name="T25" fmla="*/ 22 h 35"/>
                <a:gd name="T26" fmla="*/ 43 w 82"/>
                <a:gd name="T27" fmla="*/ 9 h 35"/>
                <a:gd name="T28" fmla="*/ 52 w 82"/>
                <a:gd name="T29" fmla="*/ 0 h 35"/>
                <a:gd name="T30" fmla="*/ 78 w 82"/>
                <a:gd name="T31" fmla="*/ 0 h 35"/>
                <a:gd name="T32" fmla="*/ 78 w 82"/>
                <a:gd name="T33" fmla="*/ 13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2"/>
                <a:gd name="T52" fmla="*/ 0 h 35"/>
                <a:gd name="T53" fmla="*/ 82 w 82"/>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2" h="35">
                  <a:moveTo>
                    <a:pt x="78" y="13"/>
                  </a:moveTo>
                  <a:lnTo>
                    <a:pt x="56" y="13"/>
                  </a:lnTo>
                  <a:lnTo>
                    <a:pt x="52" y="17"/>
                  </a:lnTo>
                  <a:lnTo>
                    <a:pt x="78" y="17"/>
                  </a:lnTo>
                  <a:lnTo>
                    <a:pt x="82" y="22"/>
                  </a:lnTo>
                  <a:lnTo>
                    <a:pt x="82" y="31"/>
                  </a:lnTo>
                  <a:lnTo>
                    <a:pt x="78" y="35"/>
                  </a:lnTo>
                  <a:lnTo>
                    <a:pt x="0" y="35"/>
                  </a:lnTo>
                  <a:lnTo>
                    <a:pt x="0" y="22"/>
                  </a:lnTo>
                  <a:lnTo>
                    <a:pt x="69" y="22"/>
                  </a:lnTo>
                  <a:lnTo>
                    <a:pt x="69" y="31"/>
                  </a:lnTo>
                  <a:lnTo>
                    <a:pt x="47" y="31"/>
                  </a:lnTo>
                  <a:lnTo>
                    <a:pt x="39" y="22"/>
                  </a:lnTo>
                  <a:lnTo>
                    <a:pt x="43" y="9"/>
                  </a:lnTo>
                  <a:lnTo>
                    <a:pt x="52" y="0"/>
                  </a:lnTo>
                  <a:lnTo>
                    <a:pt x="78" y="0"/>
                  </a:lnTo>
                  <a:lnTo>
                    <a:pt x="78"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03" name="Freeform 314"/>
            <p:cNvSpPr>
              <a:spLocks noChangeAspect="1"/>
            </p:cNvSpPr>
            <p:nvPr/>
          </p:nvSpPr>
          <p:spPr bwMode="auto">
            <a:xfrm>
              <a:off x="2973" y="1517"/>
              <a:ext cx="51" cy="187"/>
            </a:xfrm>
            <a:custGeom>
              <a:avLst/>
              <a:gdLst>
                <a:gd name="T0" fmla="*/ 51 w 51"/>
                <a:gd name="T1" fmla="*/ 14 h 187"/>
                <a:gd name="T2" fmla="*/ 17 w 51"/>
                <a:gd name="T3" fmla="*/ 14 h 187"/>
                <a:gd name="T4" fmla="*/ 13 w 51"/>
                <a:gd name="T5" fmla="*/ 174 h 187"/>
                <a:gd name="T6" fmla="*/ 39 w 51"/>
                <a:gd name="T7" fmla="*/ 174 h 187"/>
                <a:gd name="T8" fmla="*/ 39 w 51"/>
                <a:gd name="T9" fmla="*/ 187 h 187"/>
                <a:gd name="T10" fmla="*/ 8 w 51"/>
                <a:gd name="T11" fmla="*/ 187 h 187"/>
                <a:gd name="T12" fmla="*/ 0 w 51"/>
                <a:gd name="T13" fmla="*/ 178 h 187"/>
                <a:gd name="T14" fmla="*/ 4 w 51"/>
                <a:gd name="T15" fmla="*/ 9 h 187"/>
                <a:gd name="T16" fmla="*/ 13 w 51"/>
                <a:gd name="T17" fmla="*/ 0 h 187"/>
                <a:gd name="T18" fmla="*/ 51 w 51"/>
                <a:gd name="T19" fmla="*/ 0 h 187"/>
                <a:gd name="T20" fmla="*/ 51 w 51"/>
                <a:gd name="T21" fmla="*/ 14 h 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
                <a:gd name="T34" fmla="*/ 0 h 187"/>
                <a:gd name="T35" fmla="*/ 51 w 51"/>
                <a:gd name="T36" fmla="*/ 187 h 18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 h="187">
                  <a:moveTo>
                    <a:pt x="51" y="14"/>
                  </a:moveTo>
                  <a:lnTo>
                    <a:pt x="17" y="14"/>
                  </a:lnTo>
                  <a:lnTo>
                    <a:pt x="13" y="174"/>
                  </a:lnTo>
                  <a:lnTo>
                    <a:pt x="39" y="174"/>
                  </a:lnTo>
                  <a:lnTo>
                    <a:pt x="39" y="187"/>
                  </a:lnTo>
                  <a:lnTo>
                    <a:pt x="8" y="187"/>
                  </a:lnTo>
                  <a:lnTo>
                    <a:pt x="0" y="178"/>
                  </a:lnTo>
                  <a:lnTo>
                    <a:pt x="4" y="9"/>
                  </a:lnTo>
                  <a:lnTo>
                    <a:pt x="13" y="0"/>
                  </a:lnTo>
                  <a:lnTo>
                    <a:pt x="51" y="0"/>
                  </a:lnTo>
                  <a:lnTo>
                    <a:pt x="51"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04" name="Freeform 315"/>
            <p:cNvSpPr>
              <a:spLocks noChangeAspect="1"/>
            </p:cNvSpPr>
            <p:nvPr/>
          </p:nvSpPr>
          <p:spPr bwMode="auto">
            <a:xfrm>
              <a:off x="3012" y="1259"/>
              <a:ext cx="60" cy="72"/>
            </a:xfrm>
            <a:custGeom>
              <a:avLst/>
              <a:gdLst>
                <a:gd name="T0" fmla="*/ 60 w 60"/>
                <a:gd name="T1" fmla="*/ 14 h 72"/>
                <a:gd name="T2" fmla="*/ 17 w 60"/>
                <a:gd name="T3" fmla="*/ 14 h 72"/>
                <a:gd name="T4" fmla="*/ 12 w 60"/>
                <a:gd name="T5" fmla="*/ 72 h 72"/>
                <a:gd name="T6" fmla="*/ 0 w 60"/>
                <a:gd name="T7" fmla="*/ 72 h 72"/>
                <a:gd name="T8" fmla="*/ 4 w 60"/>
                <a:gd name="T9" fmla="*/ 9 h 72"/>
                <a:gd name="T10" fmla="*/ 12 w 60"/>
                <a:gd name="T11" fmla="*/ 0 h 72"/>
                <a:gd name="T12" fmla="*/ 60 w 60"/>
                <a:gd name="T13" fmla="*/ 0 h 72"/>
                <a:gd name="T14" fmla="*/ 60 w 60"/>
                <a:gd name="T15" fmla="*/ 14 h 72"/>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72"/>
                <a:gd name="T26" fmla="*/ 60 w 60"/>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72">
                  <a:moveTo>
                    <a:pt x="60" y="14"/>
                  </a:moveTo>
                  <a:lnTo>
                    <a:pt x="17" y="14"/>
                  </a:lnTo>
                  <a:lnTo>
                    <a:pt x="12" y="72"/>
                  </a:lnTo>
                  <a:lnTo>
                    <a:pt x="0" y="72"/>
                  </a:lnTo>
                  <a:lnTo>
                    <a:pt x="4" y="9"/>
                  </a:lnTo>
                  <a:lnTo>
                    <a:pt x="12" y="0"/>
                  </a:lnTo>
                  <a:lnTo>
                    <a:pt x="60" y="0"/>
                  </a:lnTo>
                  <a:lnTo>
                    <a:pt x="60"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05" name="Freeform 316"/>
            <p:cNvSpPr>
              <a:spLocks noChangeAspect="1"/>
            </p:cNvSpPr>
            <p:nvPr/>
          </p:nvSpPr>
          <p:spPr bwMode="auto">
            <a:xfrm>
              <a:off x="2986" y="1326"/>
              <a:ext cx="30" cy="178"/>
            </a:xfrm>
            <a:custGeom>
              <a:avLst/>
              <a:gdLst>
                <a:gd name="T0" fmla="*/ 0 w 30"/>
                <a:gd name="T1" fmla="*/ 0 h 178"/>
                <a:gd name="T2" fmla="*/ 26 w 30"/>
                <a:gd name="T3" fmla="*/ 0 h 178"/>
                <a:gd name="T4" fmla="*/ 30 w 30"/>
                <a:gd name="T5" fmla="*/ 5 h 178"/>
                <a:gd name="T6" fmla="*/ 26 w 30"/>
                <a:gd name="T7" fmla="*/ 178 h 178"/>
                <a:gd name="T8" fmla="*/ 13 w 30"/>
                <a:gd name="T9" fmla="*/ 178 h 178"/>
                <a:gd name="T10" fmla="*/ 17 w 30"/>
                <a:gd name="T11" fmla="*/ 13 h 178"/>
                <a:gd name="T12" fmla="*/ 0 w 30"/>
                <a:gd name="T13" fmla="*/ 13 h 178"/>
                <a:gd name="T14" fmla="*/ 0 w 30"/>
                <a:gd name="T15" fmla="*/ 0 h 178"/>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78"/>
                <a:gd name="T26" fmla="*/ 30 w 30"/>
                <a:gd name="T27" fmla="*/ 178 h 17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78">
                  <a:moveTo>
                    <a:pt x="0" y="0"/>
                  </a:moveTo>
                  <a:lnTo>
                    <a:pt x="26" y="0"/>
                  </a:lnTo>
                  <a:lnTo>
                    <a:pt x="30" y="5"/>
                  </a:lnTo>
                  <a:lnTo>
                    <a:pt x="26" y="178"/>
                  </a:lnTo>
                  <a:lnTo>
                    <a:pt x="13" y="178"/>
                  </a:lnTo>
                  <a:lnTo>
                    <a:pt x="17"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06" name="Freeform 317"/>
            <p:cNvSpPr>
              <a:spLocks noChangeAspect="1"/>
            </p:cNvSpPr>
            <p:nvPr/>
          </p:nvSpPr>
          <p:spPr bwMode="auto">
            <a:xfrm>
              <a:off x="2986" y="1722"/>
              <a:ext cx="38" cy="165"/>
            </a:xfrm>
            <a:custGeom>
              <a:avLst/>
              <a:gdLst>
                <a:gd name="T0" fmla="*/ 17 w 38"/>
                <a:gd name="T1" fmla="*/ 0 h 165"/>
                <a:gd name="T2" fmla="*/ 13 w 38"/>
                <a:gd name="T3" fmla="*/ 147 h 165"/>
                <a:gd name="T4" fmla="*/ 38 w 38"/>
                <a:gd name="T5" fmla="*/ 151 h 165"/>
                <a:gd name="T6" fmla="*/ 38 w 38"/>
                <a:gd name="T7" fmla="*/ 165 h 165"/>
                <a:gd name="T8" fmla="*/ 8 w 38"/>
                <a:gd name="T9" fmla="*/ 160 h 165"/>
                <a:gd name="T10" fmla="*/ 0 w 38"/>
                <a:gd name="T11" fmla="*/ 151 h 165"/>
                <a:gd name="T12" fmla="*/ 4 w 38"/>
                <a:gd name="T13" fmla="*/ 0 h 165"/>
                <a:gd name="T14" fmla="*/ 17 w 38"/>
                <a:gd name="T15" fmla="*/ 0 h 165"/>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165"/>
                <a:gd name="T26" fmla="*/ 38 w 38"/>
                <a:gd name="T27" fmla="*/ 165 h 1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165">
                  <a:moveTo>
                    <a:pt x="17" y="0"/>
                  </a:moveTo>
                  <a:lnTo>
                    <a:pt x="13" y="147"/>
                  </a:lnTo>
                  <a:lnTo>
                    <a:pt x="38" y="151"/>
                  </a:lnTo>
                  <a:lnTo>
                    <a:pt x="38" y="165"/>
                  </a:lnTo>
                  <a:lnTo>
                    <a:pt x="8" y="160"/>
                  </a:lnTo>
                  <a:lnTo>
                    <a:pt x="0" y="151"/>
                  </a:lnTo>
                  <a:lnTo>
                    <a:pt x="4"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07" name="Freeform 318"/>
            <p:cNvSpPr>
              <a:spLocks noChangeAspect="1"/>
            </p:cNvSpPr>
            <p:nvPr/>
          </p:nvSpPr>
          <p:spPr bwMode="auto">
            <a:xfrm>
              <a:off x="3033" y="1798"/>
              <a:ext cx="34" cy="138"/>
            </a:xfrm>
            <a:custGeom>
              <a:avLst/>
              <a:gdLst>
                <a:gd name="T0" fmla="*/ 0 w 34"/>
                <a:gd name="T1" fmla="*/ 0 h 138"/>
                <a:gd name="T2" fmla="*/ 30 w 34"/>
                <a:gd name="T3" fmla="*/ 0 h 138"/>
                <a:gd name="T4" fmla="*/ 34 w 34"/>
                <a:gd name="T5" fmla="*/ 4 h 138"/>
                <a:gd name="T6" fmla="*/ 30 w 34"/>
                <a:gd name="T7" fmla="*/ 138 h 138"/>
                <a:gd name="T8" fmla="*/ 17 w 34"/>
                <a:gd name="T9" fmla="*/ 138 h 138"/>
                <a:gd name="T10" fmla="*/ 22 w 34"/>
                <a:gd name="T11" fmla="*/ 13 h 138"/>
                <a:gd name="T12" fmla="*/ 0 w 34"/>
                <a:gd name="T13" fmla="*/ 13 h 138"/>
                <a:gd name="T14" fmla="*/ 0 w 34"/>
                <a:gd name="T15" fmla="*/ 0 h 138"/>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38"/>
                <a:gd name="T26" fmla="*/ 34 w 34"/>
                <a:gd name="T27" fmla="*/ 138 h 1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38">
                  <a:moveTo>
                    <a:pt x="0" y="0"/>
                  </a:moveTo>
                  <a:lnTo>
                    <a:pt x="30" y="0"/>
                  </a:lnTo>
                  <a:lnTo>
                    <a:pt x="34" y="4"/>
                  </a:lnTo>
                  <a:lnTo>
                    <a:pt x="30" y="138"/>
                  </a:lnTo>
                  <a:lnTo>
                    <a:pt x="17" y="138"/>
                  </a:lnTo>
                  <a:lnTo>
                    <a:pt x="22"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08" name="Freeform 319"/>
            <p:cNvSpPr>
              <a:spLocks noChangeAspect="1"/>
            </p:cNvSpPr>
            <p:nvPr/>
          </p:nvSpPr>
          <p:spPr bwMode="auto">
            <a:xfrm>
              <a:off x="2994" y="1945"/>
              <a:ext cx="52" cy="71"/>
            </a:xfrm>
            <a:custGeom>
              <a:avLst/>
              <a:gdLst>
                <a:gd name="T0" fmla="*/ 0 w 52"/>
                <a:gd name="T1" fmla="*/ 0 h 71"/>
                <a:gd name="T2" fmla="*/ 48 w 52"/>
                <a:gd name="T3" fmla="*/ 0 h 71"/>
                <a:gd name="T4" fmla="*/ 52 w 52"/>
                <a:gd name="T5" fmla="*/ 4 h 71"/>
                <a:gd name="T6" fmla="*/ 52 w 52"/>
                <a:gd name="T7" fmla="*/ 71 h 71"/>
                <a:gd name="T8" fmla="*/ 39 w 52"/>
                <a:gd name="T9" fmla="*/ 71 h 71"/>
                <a:gd name="T10" fmla="*/ 39 w 52"/>
                <a:gd name="T11" fmla="*/ 13 h 71"/>
                <a:gd name="T12" fmla="*/ 0 w 52"/>
                <a:gd name="T13" fmla="*/ 13 h 71"/>
                <a:gd name="T14" fmla="*/ 0 w 52"/>
                <a:gd name="T15" fmla="*/ 0 h 71"/>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71"/>
                <a:gd name="T26" fmla="*/ 52 w 52"/>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71">
                  <a:moveTo>
                    <a:pt x="0" y="0"/>
                  </a:moveTo>
                  <a:lnTo>
                    <a:pt x="48" y="0"/>
                  </a:lnTo>
                  <a:lnTo>
                    <a:pt x="52" y="4"/>
                  </a:lnTo>
                  <a:lnTo>
                    <a:pt x="52" y="71"/>
                  </a:lnTo>
                  <a:lnTo>
                    <a:pt x="39" y="71"/>
                  </a:lnTo>
                  <a:lnTo>
                    <a:pt x="39"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09" name="Freeform 320"/>
            <p:cNvSpPr>
              <a:spLocks noChangeAspect="1"/>
            </p:cNvSpPr>
            <p:nvPr/>
          </p:nvSpPr>
          <p:spPr bwMode="auto">
            <a:xfrm>
              <a:off x="2956" y="2038"/>
              <a:ext cx="111" cy="178"/>
            </a:xfrm>
            <a:custGeom>
              <a:avLst/>
              <a:gdLst>
                <a:gd name="T0" fmla="*/ 68 w 111"/>
                <a:gd name="T1" fmla="*/ 0 h 178"/>
                <a:gd name="T2" fmla="*/ 107 w 111"/>
                <a:gd name="T3" fmla="*/ 0 h 178"/>
                <a:gd name="T4" fmla="*/ 111 w 111"/>
                <a:gd name="T5" fmla="*/ 4 h 178"/>
                <a:gd name="T6" fmla="*/ 111 w 111"/>
                <a:gd name="T7" fmla="*/ 27 h 178"/>
                <a:gd name="T8" fmla="*/ 107 w 111"/>
                <a:gd name="T9" fmla="*/ 31 h 178"/>
                <a:gd name="T10" fmla="*/ 51 w 111"/>
                <a:gd name="T11" fmla="*/ 27 h 178"/>
                <a:gd name="T12" fmla="*/ 17 w 111"/>
                <a:gd name="T13" fmla="*/ 27 h 178"/>
                <a:gd name="T14" fmla="*/ 21 w 111"/>
                <a:gd name="T15" fmla="*/ 129 h 178"/>
                <a:gd name="T16" fmla="*/ 13 w 111"/>
                <a:gd name="T17" fmla="*/ 165 h 178"/>
                <a:gd name="T18" fmla="*/ 38 w 111"/>
                <a:gd name="T19" fmla="*/ 165 h 178"/>
                <a:gd name="T20" fmla="*/ 38 w 111"/>
                <a:gd name="T21" fmla="*/ 178 h 178"/>
                <a:gd name="T22" fmla="*/ 8 w 111"/>
                <a:gd name="T23" fmla="*/ 178 h 178"/>
                <a:gd name="T24" fmla="*/ 0 w 111"/>
                <a:gd name="T25" fmla="*/ 169 h 178"/>
                <a:gd name="T26" fmla="*/ 8 w 111"/>
                <a:gd name="T27" fmla="*/ 129 h 178"/>
                <a:gd name="T28" fmla="*/ 4 w 111"/>
                <a:gd name="T29" fmla="*/ 22 h 178"/>
                <a:gd name="T30" fmla="*/ 13 w 111"/>
                <a:gd name="T31" fmla="*/ 13 h 178"/>
                <a:gd name="T32" fmla="*/ 51 w 111"/>
                <a:gd name="T33" fmla="*/ 13 h 178"/>
                <a:gd name="T34" fmla="*/ 99 w 111"/>
                <a:gd name="T35" fmla="*/ 18 h 178"/>
                <a:gd name="T36" fmla="*/ 99 w 111"/>
                <a:gd name="T37" fmla="*/ 13 h 178"/>
                <a:gd name="T38" fmla="*/ 68 w 111"/>
                <a:gd name="T39" fmla="*/ 13 h 178"/>
                <a:gd name="T40" fmla="*/ 68 w 111"/>
                <a:gd name="T41" fmla="*/ 0 h 1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
                <a:gd name="T64" fmla="*/ 0 h 178"/>
                <a:gd name="T65" fmla="*/ 111 w 111"/>
                <a:gd name="T66" fmla="*/ 178 h 1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 h="178">
                  <a:moveTo>
                    <a:pt x="68" y="0"/>
                  </a:moveTo>
                  <a:lnTo>
                    <a:pt x="107" y="0"/>
                  </a:lnTo>
                  <a:lnTo>
                    <a:pt x="111" y="4"/>
                  </a:lnTo>
                  <a:lnTo>
                    <a:pt x="111" y="27"/>
                  </a:lnTo>
                  <a:lnTo>
                    <a:pt x="107" y="31"/>
                  </a:lnTo>
                  <a:lnTo>
                    <a:pt x="51" y="27"/>
                  </a:lnTo>
                  <a:lnTo>
                    <a:pt x="17" y="27"/>
                  </a:lnTo>
                  <a:lnTo>
                    <a:pt x="21" y="129"/>
                  </a:lnTo>
                  <a:lnTo>
                    <a:pt x="13" y="165"/>
                  </a:lnTo>
                  <a:lnTo>
                    <a:pt x="38" y="165"/>
                  </a:lnTo>
                  <a:lnTo>
                    <a:pt x="38" y="178"/>
                  </a:lnTo>
                  <a:lnTo>
                    <a:pt x="8" y="178"/>
                  </a:lnTo>
                  <a:lnTo>
                    <a:pt x="0" y="169"/>
                  </a:lnTo>
                  <a:lnTo>
                    <a:pt x="8" y="129"/>
                  </a:lnTo>
                  <a:lnTo>
                    <a:pt x="4" y="22"/>
                  </a:lnTo>
                  <a:lnTo>
                    <a:pt x="13" y="13"/>
                  </a:lnTo>
                  <a:lnTo>
                    <a:pt x="51" y="13"/>
                  </a:lnTo>
                  <a:lnTo>
                    <a:pt x="99" y="18"/>
                  </a:lnTo>
                  <a:lnTo>
                    <a:pt x="99" y="13"/>
                  </a:lnTo>
                  <a:lnTo>
                    <a:pt x="68" y="13"/>
                  </a:lnTo>
                  <a:lnTo>
                    <a:pt x="68"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10" name="Freeform 321"/>
            <p:cNvSpPr>
              <a:spLocks noChangeAspect="1"/>
            </p:cNvSpPr>
            <p:nvPr/>
          </p:nvSpPr>
          <p:spPr bwMode="auto">
            <a:xfrm>
              <a:off x="2994" y="2198"/>
              <a:ext cx="35" cy="18"/>
            </a:xfrm>
            <a:custGeom>
              <a:avLst/>
              <a:gdLst>
                <a:gd name="T0" fmla="*/ 0 w 35"/>
                <a:gd name="T1" fmla="*/ 5 h 18"/>
                <a:gd name="T2" fmla="*/ 35 w 35"/>
                <a:gd name="T3" fmla="*/ 0 h 18"/>
                <a:gd name="T4" fmla="*/ 35 w 35"/>
                <a:gd name="T5" fmla="*/ 14 h 18"/>
                <a:gd name="T6" fmla="*/ 0 w 35"/>
                <a:gd name="T7" fmla="*/ 18 h 18"/>
                <a:gd name="T8" fmla="*/ 0 w 35"/>
                <a:gd name="T9" fmla="*/ 5 h 18"/>
                <a:gd name="T10" fmla="*/ 0 60000 65536"/>
                <a:gd name="T11" fmla="*/ 0 60000 65536"/>
                <a:gd name="T12" fmla="*/ 0 60000 65536"/>
                <a:gd name="T13" fmla="*/ 0 60000 65536"/>
                <a:gd name="T14" fmla="*/ 0 60000 65536"/>
                <a:gd name="T15" fmla="*/ 0 w 35"/>
                <a:gd name="T16" fmla="*/ 0 h 18"/>
                <a:gd name="T17" fmla="*/ 35 w 35"/>
                <a:gd name="T18" fmla="*/ 18 h 18"/>
              </a:gdLst>
              <a:ahLst/>
              <a:cxnLst>
                <a:cxn ang="T10">
                  <a:pos x="T0" y="T1"/>
                </a:cxn>
                <a:cxn ang="T11">
                  <a:pos x="T2" y="T3"/>
                </a:cxn>
                <a:cxn ang="T12">
                  <a:pos x="T4" y="T5"/>
                </a:cxn>
                <a:cxn ang="T13">
                  <a:pos x="T6" y="T7"/>
                </a:cxn>
                <a:cxn ang="T14">
                  <a:pos x="T8" y="T9"/>
                </a:cxn>
              </a:cxnLst>
              <a:rect l="T15" t="T16" r="T17" b="T18"/>
              <a:pathLst>
                <a:path w="35" h="18">
                  <a:moveTo>
                    <a:pt x="0" y="5"/>
                  </a:moveTo>
                  <a:lnTo>
                    <a:pt x="35" y="0"/>
                  </a:lnTo>
                  <a:lnTo>
                    <a:pt x="35" y="14"/>
                  </a:lnTo>
                  <a:lnTo>
                    <a:pt x="0" y="18"/>
                  </a:lnTo>
                  <a:lnTo>
                    <a:pt x="0" y="5"/>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11" name="Rectangle 322"/>
            <p:cNvSpPr>
              <a:spLocks noChangeAspect="1" noChangeArrowheads="1"/>
            </p:cNvSpPr>
            <p:nvPr/>
          </p:nvSpPr>
          <p:spPr bwMode="auto">
            <a:xfrm>
              <a:off x="2964" y="2216"/>
              <a:ext cx="48" cy="13"/>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8612" name="Freeform 323"/>
            <p:cNvSpPr>
              <a:spLocks noChangeAspect="1"/>
            </p:cNvSpPr>
            <p:nvPr/>
          </p:nvSpPr>
          <p:spPr bwMode="auto">
            <a:xfrm>
              <a:off x="2956" y="2220"/>
              <a:ext cx="77" cy="129"/>
            </a:xfrm>
            <a:custGeom>
              <a:avLst/>
              <a:gdLst>
                <a:gd name="T0" fmla="*/ 60 w 77"/>
                <a:gd name="T1" fmla="*/ 0 h 129"/>
                <a:gd name="T2" fmla="*/ 60 w 77"/>
                <a:gd name="T3" fmla="*/ 14 h 129"/>
                <a:gd name="T4" fmla="*/ 56 w 77"/>
                <a:gd name="T5" fmla="*/ 18 h 129"/>
                <a:gd name="T6" fmla="*/ 13 w 77"/>
                <a:gd name="T7" fmla="*/ 23 h 129"/>
                <a:gd name="T8" fmla="*/ 17 w 77"/>
                <a:gd name="T9" fmla="*/ 116 h 129"/>
                <a:gd name="T10" fmla="*/ 77 w 77"/>
                <a:gd name="T11" fmla="*/ 116 h 129"/>
                <a:gd name="T12" fmla="*/ 77 w 77"/>
                <a:gd name="T13" fmla="*/ 129 h 129"/>
                <a:gd name="T14" fmla="*/ 13 w 77"/>
                <a:gd name="T15" fmla="*/ 129 h 129"/>
                <a:gd name="T16" fmla="*/ 4 w 77"/>
                <a:gd name="T17" fmla="*/ 121 h 129"/>
                <a:gd name="T18" fmla="*/ 0 w 77"/>
                <a:gd name="T19" fmla="*/ 18 h 129"/>
                <a:gd name="T20" fmla="*/ 8 w 77"/>
                <a:gd name="T21" fmla="*/ 9 h 129"/>
                <a:gd name="T22" fmla="*/ 47 w 77"/>
                <a:gd name="T23" fmla="*/ 5 h 129"/>
                <a:gd name="T24" fmla="*/ 47 w 77"/>
                <a:gd name="T25" fmla="*/ 0 h 129"/>
                <a:gd name="T26" fmla="*/ 60 w 77"/>
                <a:gd name="T27" fmla="*/ 0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7"/>
                <a:gd name="T43" fmla="*/ 0 h 129"/>
                <a:gd name="T44" fmla="*/ 77 w 77"/>
                <a:gd name="T45" fmla="*/ 129 h 12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7" h="129">
                  <a:moveTo>
                    <a:pt x="60" y="0"/>
                  </a:moveTo>
                  <a:lnTo>
                    <a:pt x="60" y="14"/>
                  </a:lnTo>
                  <a:lnTo>
                    <a:pt x="56" y="18"/>
                  </a:lnTo>
                  <a:lnTo>
                    <a:pt x="13" y="23"/>
                  </a:lnTo>
                  <a:lnTo>
                    <a:pt x="17" y="116"/>
                  </a:lnTo>
                  <a:lnTo>
                    <a:pt x="77" y="116"/>
                  </a:lnTo>
                  <a:lnTo>
                    <a:pt x="77" y="129"/>
                  </a:lnTo>
                  <a:lnTo>
                    <a:pt x="13" y="129"/>
                  </a:lnTo>
                  <a:lnTo>
                    <a:pt x="4" y="121"/>
                  </a:lnTo>
                  <a:lnTo>
                    <a:pt x="0" y="18"/>
                  </a:lnTo>
                  <a:lnTo>
                    <a:pt x="8" y="9"/>
                  </a:lnTo>
                  <a:lnTo>
                    <a:pt x="47" y="5"/>
                  </a:lnTo>
                  <a:lnTo>
                    <a:pt x="47" y="0"/>
                  </a:lnTo>
                  <a:lnTo>
                    <a:pt x="6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13" name="Freeform 324"/>
            <p:cNvSpPr>
              <a:spLocks noChangeAspect="1"/>
            </p:cNvSpPr>
            <p:nvPr/>
          </p:nvSpPr>
          <p:spPr bwMode="auto">
            <a:xfrm>
              <a:off x="3007" y="2358"/>
              <a:ext cx="43" cy="116"/>
            </a:xfrm>
            <a:custGeom>
              <a:avLst/>
              <a:gdLst>
                <a:gd name="T0" fmla="*/ 0 w 43"/>
                <a:gd name="T1" fmla="*/ 0 h 116"/>
                <a:gd name="T2" fmla="*/ 17 w 43"/>
                <a:gd name="T3" fmla="*/ 0 h 116"/>
                <a:gd name="T4" fmla="*/ 22 w 43"/>
                <a:gd name="T5" fmla="*/ 5 h 116"/>
                <a:gd name="T6" fmla="*/ 26 w 43"/>
                <a:gd name="T7" fmla="*/ 103 h 116"/>
                <a:gd name="T8" fmla="*/ 43 w 43"/>
                <a:gd name="T9" fmla="*/ 103 h 116"/>
                <a:gd name="T10" fmla="*/ 43 w 43"/>
                <a:gd name="T11" fmla="*/ 116 h 116"/>
                <a:gd name="T12" fmla="*/ 22 w 43"/>
                <a:gd name="T13" fmla="*/ 116 h 116"/>
                <a:gd name="T14" fmla="*/ 13 w 43"/>
                <a:gd name="T15" fmla="*/ 107 h 116"/>
                <a:gd name="T16" fmla="*/ 9 w 43"/>
                <a:gd name="T17" fmla="*/ 14 h 116"/>
                <a:gd name="T18" fmla="*/ 0 w 43"/>
                <a:gd name="T19" fmla="*/ 14 h 116"/>
                <a:gd name="T20" fmla="*/ 0 w 43"/>
                <a:gd name="T21" fmla="*/ 0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
                <a:gd name="T34" fmla="*/ 0 h 116"/>
                <a:gd name="T35" fmla="*/ 43 w 43"/>
                <a:gd name="T36" fmla="*/ 116 h 1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 h="116">
                  <a:moveTo>
                    <a:pt x="0" y="0"/>
                  </a:moveTo>
                  <a:lnTo>
                    <a:pt x="17" y="0"/>
                  </a:lnTo>
                  <a:lnTo>
                    <a:pt x="22" y="5"/>
                  </a:lnTo>
                  <a:lnTo>
                    <a:pt x="26" y="103"/>
                  </a:lnTo>
                  <a:lnTo>
                    <a:pt x="43" y="103"/>
                  </a:lnTo>
                  <a:lnTo>
                    <a:pt x="43" y="116"/>
                  </a:lnTo>
                  <a:lnTo>
                    <a:pt x="22" y="116"/>
                  </a:lnTo>
                  <a:lnTo>
                    <a:pt x="13" y="107"/>
                  </a:lnTo>
                  <a:lnTo>
                    <a:pt x="9"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14" name="Freeform 325"/>
            <p:cNvSpPr>
              <a:spLocks noChangeAspect="1"/>
            </p:cNvSpPr>
            <p:nvPr/>
          </p:nvSpPr>
          <p:spPr bwMode="auto">
            <a:xfrm>
              <a:off x="3059" y="2007"/>
              <a:ext cx="30" cy="147"/>
            </a:xfrm>
            <a:custGeom>
              <a:avLst/>
              <a:gdLst>
                <a:gd name="T0" fmla="*/ 26 w 30"/>
                <a:gd name="T1" fmla="*/ 0 h 147"/>
                <a:gd name="T2" fmla="*/ 30 w 30"/>
                <a:gd name="T3" fmla="*/ 142 h 147"/>
                <a:gd name="T4" fmla="*/ 26 w 30"/>
                <a:gd name="T5" fmla="*/ 147 h 147"/>
                <a:gd name="T6" fmla="*/ 0 w 30"/>
                <a:gd name="T7" fmla="*/ 147 h 147"/>
                <a:gd name="T8" fmla="*/ 0 w 30"/>
                <a:gd name="T9" fmla="*/ 133 h 147"/>
                <a:gd name="T10" fmla="*/ 17 w 30"/>
                <a:gd name="T11" fmla="*/ 133 h 147"/>
                <a:gd name="T12" fmla="*/ 13 w 30"/>
                <a:gd name="T13" fmla="*/ 0 h 147"/>
                <a:gd name="T14" fmla="*/ 26 w 30"/>
                <a:gd name="T15" fmla="*/ 0 h 147"/>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47"/>
                <a:gd name="T26" fmla="*/ 30 w 30"/>
                <a:gd name="T27" fmla="*/ 147 h 1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47">
                  <a:moveTo>
                    <a:pt x="26" y="0"/>
                  </a:moveTo>
                  <a:lnTo>
                    <a:pt x="30" y="142"/>
                  </a:lnTo>
                  <a:lnTo>
                    <a:pt x="26" y="147"/>
                  </a:lnTo>
                  <a:lnTo>
                    <a:pt x="0" y="147"/>
                  </a:lnTo>
                  <a:lnTo>
                    <a:pt x="0" y="133"/>
                  </a:lnTo>
                  <a:lnTo>
                    <a:pt x="17" y="133"/>
                  </a:lnTo>
                  <a:lnTo>
                    <a:pt x="13" y="0"/>
                  </a:lnTo>
                  <a:lnTo>
                    <a:pt x="26"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15" name="Freeform 326"/>
            <p:cNvSpPr>
              <a:spLocks noChangeAspect="1"/>
            </p:cNvSpPr>
            <p:nvPr/>
          </p:nvSpPr>
          <p:spPr bwMode="auto">
            <a:xfrm>
              <a:off x="3046" y="2163"/>
              <a:ext cx="69" cy="262"/>
            </a:xfrm>
            <a:custGeom>
              <a:avLst/>
              <a:gdLst>
                <a:gd name="T0" fmla="*/ 69 w 69"/>
                <a:gd name="T1" fmla="*/ 13 h 262"/>
                <a:gd name="T2" fmla="*/ 17 w 69"/>
                <a:gd name="T3" fmla="*/ 13 h 262"/>
                <a:gd name="T4" fmla="*/ 26 w 69"/>
                <a:gd name="T5" fmla="*/ 258 h 262"/>
                <a:gd name="T6" fmla="*/ 21 w 69"/>
                <a:gd name="T7" fmla="*/ 262 h 262"/>
                <a:gd name="T8" fmla="*/ 0 w 69"/>
                <a:gd name="T9" fmla="*/ 262 h 262"/>
                <a:gd name="T10" fmla="*/ 0 w 69"/>
                <a:gd name="T11" fmla="*/ 249 h 262"/>
                <a:gd name="T12" fmla="*/ 13 w 69"/>
                <a:gd name="T13" fmla="*/ 249 h 262"/>
                <a:gd name="T14" fmla="*/ 4 w 69"/>
                <a:gd name="T15" fmla="*/ 8 h 262"/>
                <a:gd name="T16" fmla="*/ 13 w 69"/>
                <a:gd name="T17" fmla="*/ 0 h 262"/>
                <a:gd name="T18" fmla="*/ 69 w 69"/>
                <a:gd name="T19" fmla="*/ 0 h 262"/>
                <a:gd name="T20" fmla="*/ 69 w 69"/>
                <a:gd name="T21" fmla="*/ 13 h 2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262"/>
                <a:gd name="T35" fmla="*/ 69 w 69"/>
                <a:gd name="T36" fmla="*/ 262 h 2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262">
                  <a:moveTo>
                    <a:pt x="69" y="13"/>
                  </a:moveTo>
                  <a:lnTo>
                    <a:pt x="17" y="13"/>
                  </a:lnTo>
                  <a:lnTo>
                    <a:pt x="26" y="258"/>
                  </a:lnTo>
                  <a:lnTo>
                    <a:pt x="21" y="262"/>
                  </a:lnTo>
                  <a:lnTo>
                    <a:pt x="0" y="262"/>
                  </a:lnTo>
                  <a:lnTo>
                    <a:pt x="0" y="249"/>
                  </a:lnTo>
                  <a:lnTo>
                    <a:pt x="13" y="249"/>
                  </a:lnTo>
                  <a:lnTo>
                    <a:pt x="4" y="8"/>
                  </a:lnTo>
                  <a:lnTo>
                    <a:pt x="13" y="0"/>
                  </a:lnTo>
                  <a:lnTo>
                    <a:pt x="69" y="0"/>
                  </a:lnTo>
                  <a:lnTo>
                    <a:pt x="69"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16" name="Freeform 327"/>
            <p:cNvSpPr>
              <a:spLocks noChangeAspect="1"/>
            </p:cNvSpPr>
            <p:nvPr/>
          </p:nvSpPr>
          <p:spPr bwMode="auto">
            <a:xfrm>
              <a:off x="3080" y="1913"/>
              <a:ext cx="43" cy="129"/>
            </a:xfrm>
            <a:custGeom>
              <a:avLst/>
              <a:gdLst>
                <a:gd name="T0" fmla="*/ 39 w 43"/>
                <a:gd name="T1" fmla="*/ 0 h 129"/>
                <a:gd name="T2" fmla="*/ 43 w 43"/>
                <a:gd name="T3" fmla="*/ 125 h 129"/>
                <a:gd name="T4" fmla="*/ 39 w 43"/>
                <a:gd name="T5" fmla="*/ 129 h 129"/>
                <a:gd name="T6" fmla="*/ 0 w 43"/>
                <a:gd name="T7" fmla="*/ 129 h 129"/>
                <a:gd name="T8" fmla="*/ 0 w 43"/>
                <a:gd name="T9" fmla="*/ 116 h 129"/>
                <a:gd name="T10" fmla="*/ 30 w 43"/>
                <a:gd name="T11" fmla="*/ 116 h 129"/>
                <a:gd name="T12" fmla="*/ 26 w 43"/>
                <a:gd name="T13" fmla="*/ 0 h 129"/>
                <a:gd name="T14" fmla="*/ 39 w 43"/>
                <a:gd name="T15" fmla="*/ 0 h 129"/>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29"/>
                <a:gd name="T26" fmla="*/ 43 w 43"/>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29">
                  <a:moveTo>
                    <a:pt x="39" y="0"/>
                  </a:moveTo>
                  <a:lnTo>
                    <a:pt x="43" y="125"/>
                  </a:lnTo>
                  <a:lnTo>
                    <a:pt x="39" y="129"/>
                  </a:lnTo>
                  <a:lnTo>
                    <a:pt x="0" y="129"/>
                  </a:lnTo>
                  <a:lnTo>
                    <a:pt x="0" y="116"/>
                  </a:lnTo>
                  <a:lnTo>
                    <a:pt x="30" y="116"/>
                  </a:lnTo>
                  <a:lnTo>
                    <a:pt x="26" y="0"/>
                  </a:lnTo>
                  <a:lnTo>
                    <a:pt x="39"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17" name="Freeform 328"/>
            <p:cNvSpPr>
              <a:spLocks noChangeAspect="1"/>
            </p:cNvSpPr>
            <p:nvPr/>
          </p:nvSpPr>
          <p:spPr bwMode="auto">
            <a:xfrm>
              <a:off x="3106" y="2105"/>
              <a:ext cx="43" cy="142"/>
            </a:xfrm>
            <a:custGeom>
              <a:avLst/>
              <a:gdLst>
                <a:gd name="T0" fmla="*/ 43 w 43"/>
                <a:gd name="T1" fmla="*/ 13 h 142"/>
                <a:gd name="T2" fmla="*/ 13 w 43"/>
                <a:gd name="T3" fmla="*/ 13 h 142"/>
                <a:gd name="T4" fmla="*/ 17 w 43"/>
                <a:gd name="T5" fmla="*/ 142 h 142"/>
                <a:gd name="T6" fmla="*/ 4 w 43"/>
                <a:gd name="T7" fmla="*/ 142 h 142"/>
                <a:gd name="T8" fmla="*/ 0 w 43"/>
                <a:gd name="T9" fmla="*/ 9 h 142"/>
                <a:gd name="T10" fmla="*/ 9 w 43"/>
                <a:gd name="T11" fmla="*/ 0 h 142"/>
                <a:gd name="T12" fmla="*/ 43 w 43"/>
                <a:gd name="T13" fmla="*/ 0 h 142"/>
                <a:gd name="T14" fmla="*/ 43 w 43"/>
                <a:gd name="T15" fmla="*/ 13 h 142"/>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42"/>
                <a:gd name="T26" fmla="*/ 43 w 43"/>
                <a:gd name="T27" fmla="*/ 142 h 1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42">
                  <a:moveTo>
                    <a:pt x="43" y="13"/>
                  </a:moveTo>
                  <a:lnTo>
                    <a:pt x="13" y="13"/>
                  </a:lnTo>
                  <a:lnTo>
                    <a:pt x="17" y="142"/>
                  </a:lnTo>
                  <a:lnTo>
                    <a:pt x="4" y="142"/>
                  </a:lnTo>
                  <a:lnTo>
                    <a:pt x="0" y="9"/>
                  </a:lnTo>
                  <a:lnTo>
                    <a:pt x="9" y="0"/>
                  </a:lnTo>
                  <a:lnTo>
                    <a:pt x="43" y="0"/>
                  </a:lnTo>
                  <a:lnTo>
                    <a:pt x="43"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18" name="Freeform 329"/>
            <p:cNvSpPr>
              <a:spLocks noChangeAspect="1"/>
            </p:cNvSpPr>
            <p:nvPr/>
          </p:nvSpPr>
          <p:spPr bwMode="auto">
            <a:xfrm>
              <a:off x="3093" y="2229"/>
              <a:ext cx="60" cy="116"/>
            </a:xfrm>
            <a:custGeom>
              <a:avLst/>
              <a:gdLst>
                <a:gd name="T0" fmla="*/ 56 w 60"/>
                <a:gd name="T1" fmla="*/ 0 h 116"/>
                <a:gd name="T2" fmla="*/ 60 w 60"/>
                <a:gd name="T3" fmla="*/ 85 h 116"/>
                <a:gd name="T4" fmla="*/ 56 w 60"/>
                <a:gd name="T5" fmla="*/ 89 h 116"/>
                <a:gd name="T6" fmla="*/ 22 w 60"/>
                <a:gd name="T7" fmla="*/ 89 h 116"/>
                <a:gd name="T8" fmla="*/ 13 w 60"/>
                <a:gd name="T9" fmla="*/ 116 h 116"/>
                <a:gd name="T10" fmla="*/ 0 w 60"/>
                <a:gd name="T11" fmla="*/ 116 h 116"/>
                <a:gd name="T12" fmla="*/ 9 w 60"/>
                <a:gd name="T13" fmla="*/ 85 h 116"/>
                <a:gd name="T14" fmla="*/ 17 w 60"/>
                <a:gd name="T15" fmla="*/ 76 h 116"/>
                <a:gd name="T16" fmla="*/ 48 w 60"/>
                <a:gd name="T17" fmla="*/ 76 h 116"/>
                <a:gd name="T18" fmla="*/ 43 w 60"/>
                <a:gd name="T19" fmla="*/ 0 h 116"/>
                <a:gd name="T20" fmla="*/ 56 w 60"/>
                <a:gd name="T21" fmla="*/ 0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116"/>
                <a:gd name="T35" fmla="*/ 60 w 60"/>
                <a:gd name="T36" fmla="*/ 116 h 1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116">
                  <a:moveTo>
                    <a:pt x="56" y="0"/>
                  </a:moveTo>
                  <a:lnTo>
                    <a:pt x="60" y="85"/>
                  </a:lnTo>
                  <a:lnTo>
                    <a:pt x="56" y="89"/>
                  </a:lnTo>
                  <a:lnTo>
                    <a:pt x="22" y="89"/>
                  </a:lnTo>
                  <a:lnTo>
                    <a:pt x="13" y="116"/>
                  </a:lnTo>
                  <a:lnTo>
                    <a:pt x="0" y="116"/>
                  </a:lnTo>
                  <a:lnTo>
                    <a:pt x="9" y="85"/>
                  </a:lnTo>
                  <a:lnTo>
                    <a:pt x="17" y="76"/>
                  </a:lnTo>
                  <a:lnTo>
                    <a:pt x="48" y="76"/>
                  </a:lnTo>
                  <a:lnTo>
                    <a:pt x="43" y="0"/>
                  </a:lnTo>
                  <a:lnTo>
                    <a:pt x="56"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19" name="Freeform 330"/>
            <p:cNvSpPr>
              <a:spLocks noChangeAspect="1"/>
            </p:cNvSpPr>
            <p:nvPr/>
          </p:nvSpPr>
          <p:spPr bwMode="auto">
            <a:xfrm>
              <a:off x="3110" y="2341"/>
              <a:ext cx="82" cy="173"/>
            </a:xfrm>
            <a:custGeom>
              <a:avLst/>
              <a:gdLst>
                <a:gd name="T0" fmla="*/ 0 w 82"/>
                <a:gd name="T1" fmla="*/ 0 h 173"/>
                <a:gd name="T2" fmla="*/ 39 w 82"/>
                <a:gd name="T3" fmla="*/ 0 h 173"/>
                <a:gd name="T4" fmla="*/ 43 w 82"/>
                <a:gd name="T5" fmla="*/ 4 h 173"/>
                <a:gd name="T6" fmla="*/ 48 w 82"/>
                <a:gd name="T7" fmla="*/ 160 h 173"/>
                <a:gd name="T8" fmla="*/ 82 w 82"/>
                <a:gd name="T9" fmla="*/ 155 h 173"/>
                <a:gd name="T10" fmla="*/ 82 w 82"/>
                <a:gd name="T11" fmla="*/ 169 h 173"/>
                <a:gd name="T12" fmla="*/ 43 w 82"/>
                <a:gd name="T13" fmla="*/ 173 h 173"/>
                <a:gd name="T14" fmla="*/ 35 w 82"/>
                <a:gd name="T15" fmla="*/ 164 h 173"/>
                <a:gd name="T16" fmla="*/ 31 w 82"/>
                <a:gd name="T17" fmla="*/ 13 h 173"/>
                <a:gd name="T18" fmla="*/ 0 w 82"/>
                <a:gd name="T19" fmla="*/ 13 h 173"/>
                <a:gd name="T20" fmla="*/ 0 w 82"/>
                <a:gd name="T21" fmla="*/ 0 h 1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173"/>
                <a:gd name="T35" fmla="*/ 82 w 82"/>
                <a:gd name="T36" fmla="*/ 173 h 1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173">
                  <a:moveTo>
                    <a:pt x="0" y="0"/>
                  </a:moveTo>
                  <a:lnTo>
                    <a:pt x="39" y="0"/>
                  </a:lnTo>
                  <a:lnTo>
                    <a:pt x="43" y="4"/>
                  </a:lnTo>
                  <a:lnTo>
                    <a:pt x="48" y="160"/>
                  </a:lnTo>
                  <a:lnTo>
                    <a:pt x="82" y="155"/>
                  </a:lnTo>
                  <a:lnTo>
                    <a:pt x="82" y="169"/>
                  </a:lnTo>
                  <a:lnTo>
                    <a:pt x="43" y="173"/>
                  </a:lnTo>
                  <a:lnTo>
                    <a:pt x="35" y="164"/>
                  </a:lnTo>
                  <a:lnTo>
                    <a:pt x="31"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20" name="Freeform 331"/>
            <p:cNvSpPr>
              <a:spLocks noChangeAspect="1"/>
            </p:cNvSpPr>
            <p:nvPr/>
          </p:nvSpPr>
          <p:spPr bwMode="auto">
            <a:xfrm>
              <a:off x="3085" y="2372"/>
              <a:ext cx="34" cy="106"/>
            </a:xfrm>
            <a:custGeom>
              <a:avLst/>
              <a:gdLst>
                <a:gd name="T0" fmla="*/ 30 w 34"/>
                <a:gd name="T1" fmla="*/ 0 h 106"/>
                <a:gd name="T2" fmla="*/ 34 w 34"/>
                <a:gd name="T3" fmla="*/ 102 h 106"/>
                <a:gd name="T4" fmla="*/ 30 w 34"/>
                <a:gd name="T5" fmla="*/ 106 h 106"/>
                <a:gd name="T6" fmla="*/ 0 w 34"/>
                <a:gd name="T7" fmla="*/ 106 h 106"/>
                <a:gd name="T8" fmla="*/ 0 w 34"/>
                <a:gd name="T9" fmla="*/ 93 h 106"/>
                <a:gd name="T10" fmla="*/ 21 w 34"/>
                <a:gd name="T11" fmla="*/ 93 h 106"/>
                <a:gd name="T12" fmla="*/ 17 w 34"/>
                <a:gd name="T13" fmla="*/ 0 h 106"/>
                <a:gd name="T14" fmla="*/ 30 w 34"/>
                <a:gd name="T15" fmla="*/ 0 h 106"/>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06"/>
                <a:gd name="T26" fmla="*/ 34 w 34"/>
                <a:gd name="T27" fmla="*/ 106 h 10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06">
                  <a:moveTo>
                    <a:pt x="30" y="0"/>
                  </a:moveTo>
                  <a:lnTo>
                    <a:pt x="34" y="102"/>
                  </a:lnTo>
                  <a:lnTo>
                    <a:pt x="30" y="106"/>
                  </a:lnTo>
                  <a:lnTo>
                    <a:pt x="0" y="106"/>
                  </a:lnTo>
                  <a:lnTo>
                    <a:pt x="0" y="93"/>
                  </a:lnTo>
                  <a:lnTo>
                    <a:pt x="21" y="93"/>
                  </a:lnTo>
                  <a:lnTo>
                    <a:pt x="17" y="0"/>
                  </a:lnTo>
                  <a:lnTo>
                    <a:pt x="3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21" name="Freeform 332"/>
            <p:cNvSpPr>
              <a:spLocks noChangeAspect="1"/>
            </p:cNvSpPr>
            <p:nvPr/>
          </p:nvSpPr>
          <p:spPr bwMode="auto">
            <a:xfrm>
              <a:off x="3145" y="1927"/>
              <a:ext cx="64" cy="258"/>
            </a:xfrm>
            <a:custGeom>
              <a:avLst/>
              <a:gdLst>
                <a:gd name="T0" fmla="*/ 64 w 64"/>
                <a:gd name="T1" fmla="*/ 13 h 258"/>
                <a:gd name="T2" fmla="*/ 21 w 64"/>
                <a:gd name="T3" fmla="*/ 13 h 258"/>
                <a:gd name="T4" fmla="*/ 30 w 64"/>
                <a:gd name="T5" fmla="*/ 253 h 258"/>
                <a:gd name="T6" fmla="*/ 26 w 64"/>
                <a:gd name="T7" fmla="*/ 258 h 258"/>
                <a:gd name="T8" fmla="*/ 0 w 64"/>
                <a:gd name="T9" fmla="*/ 258 h 258"/>
                <a:gd name="T10" fmla="*/ 0 w 64"/>
                <a:gd name="T11" fmla="*/ 244 h 258"/>
                <a:gd name="T12" fmla="*/ 17 w 64"/>
                <a:gd name="T13" fmla="*/ 244 h 258"/>
                <a:gd name="T14" fmla="*/ 8 w 64"/>
                <a:gd name="T15" fmla="*/ 9 h 258"/>
                <a:gd name="T16" fmla="*/ 17 w 64"/>
                <a:gd name="T17" fmla="*/ 0 h 258"/>
                <a:gd name="T18" fmla="*/ 64 w 64"/>
                <a:gd name="T19" fmla="*/ 0 h 258"/>
                <a:gd name="T20" fmla="*/ 64 w 64"/>
                <a:gd name="T21" fmla="*/ 13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258"/>
                <a:gd name="T35" fmla="*/ 64 w 64"/>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258">
                  <a:moveTo>
                    <a:pt x="64" y="13"/>
                  </a:moveTo>
                  <a:lnTo>
                    <a:pt x="21" y="13"/>
                  </a:lnTo>
                  <a:lnTo>
                    <a:pt x="30" y="253"/>
                  </a:lnTo>
                  <a:lnTo>
                    <a:pt x="26" y="258"/>
                  </a:lnTo>
                  <a:lnTo>
                    <a:pt x="0" y="258"/>
                  </a:lnTo>
                  <a:lnTo>
                    <a:pt x="0" y="244"/>
                  </a:lnTo>
                  <a:lnTo>
                    <a:pt x="17" y="244"/>
                  </a:lnTo>
                  <a:lnTo>
                    <a:pt x="8" y="9"/>
                  </a:lnTo>
                  <a:lnTo>
                    <a:pt x="17" y="0"/>
                  </a:lnTo>
                  <a:lnTo>
                    <a:pt x="64" y="0"/>
                  </a:lnTo>
                  <a:lnTo>
                    <a:pt x="64"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22" name="Freeform 333"/>
            <p:cNvSpPr>
              <a:spLocks noChangeAspect="1"/>
            </p:cNvSpPr>
            <p:nvPr/>
          </p:nvSpPr>
          <p:spPr bwMode="auto">
            <a:xfrm>
              <a:off x="3192" y="1971"/>
              <a:ext cx="39" cy="94"/>
            </a:xfrm>
            <a:custGeom>
              <a:avLst/>
              <a:gdLst>
                <a:gd name="T0" fmla="*/ 0 w 39"/>
                <a:gd name="T1" fmla="*/ 0 h 94"/>
                <a:gd name="T2" fmla="*/ 30 w 39"/>
                <a:gd name="T3" fmla="*/ 0 h 94"/>
                <a:gd name="T4" fmla="*/ 35 w 39"/>
                <a:gd name="T5" fmla="*/ 5 h 94"/>
                <a:gd name="T6" fmla="*/ 39 w 39"/>
                <a:gd name="T7" fmla="*/ 94 h 94"/>
                <a:gd name="T8" fmla="*/ 26 w 39"/>
                <a:gd name="T9" fmla="*/ 94 h 94"/>
                <a:gd name="T10" fmla="*/ 22 w 39"/>
                <a:gd name="T11" fmla="*/ 14 h 94"/>
                <a:gd name="T12" fmla="*/ 0 w 39"/>
                <a:gd name="T13" fmla="*/ 14 h 94"/>
                <a:gd name="T14" fmla="*/ 0 w 39"/>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94"/>
                <a:gd name="T26" fmla="*/ 39 w 39"/>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94">
                  <a:moveTo>
                    <a:pt x="0" y="0"/>
                  </a:moveTo>
                  <a:lnTo>
                    <a:pt x="30" y="0"/>
                  </a:lnTo>
                  <a:lnTo>
                    <a:pt x="35" y="5"/>
                  </a:lnTo>
                  <a:lnTo>
                    <a:pt x="39" y="94"/>
                  </a:lnTo>
                  <a:lnTo>
                    <a:pt x="26" y="94"/>
                  </a:lnTo>
                  <a:lnTo>
                    <a:pt x="22"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23" name="Freeform 334"/>
            <p:cNvSpPr>
              <a:spLocks noChangeAspect="1"/>
            </p:cNvSpPr>
            <p:nvPr/>
          </p:nvSpPr>
          <p:spPr bwMode="auto">
            <a:xfrm>
              <a:off x="3188" y="2105"/>
              <a:ext cx="47" cy="89"/>
            </a:xfrm>
            <a:custGeom>
              <a:avLst/>
              <a:gdLst>
                <a:gd name="T0" fmla="*/ 47 w 47"/>
                <a:gd name="T1" fmla="*/ 13 h 89"/>
                <a:gd name="T2" fmla="*/ 13 w 47"/>
                <a:gd name="T3" fmla="*/ 13 h 89"/>
                <a:gd name="T4" fmla="*/ 17 w 47"/>
                <a:gd name="T5" fmla="*/ 89 h 89"/>
                <a:gd name="T6" fmla="*/ 4 w 47"/>
                <a:gd name="T7" fmla="*/ 89 h 89"/>
                <a:gd name="T8" fmla="*/ 0 w 47"/>
                <a:gd name="T9" fmla="*/ 9 h 89"/>
                <a:gd name="T10" fmla="*/ 8 w 47"/>
                <a:gd name="T11" fmla="*/ 0 h 89"/>
                <a:gd name="T12" fmla="*/ 47 w 47"/>
                <a:gd name="T13" fmla="*/ 0 h 89"/>
                <a:gd name="T14" fmla="*/ 47 w 47"/>
                <a:gd name="T15" fmla="*/ 13 h 89"/>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89"/>
                <a:gd name="T26" fmla="*/ 47 w 47"/>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89">
                  <a:moveTo>
                    <a:pt x="47" y="13"/>
                  </a:moveTo>
                  <a:lnTo>
                    <a:pt x="13" y="13"/>
                  </a:lnTo>
                  <a:lnTo>
                    <a:pt x="17" y="89"/>
                  </a:lnTo>
                  <a:lnTo>
                    <a:pt x="4" y="89"/>
                  </a:lnTo>
                  <a:lnTo>
                    <a:pt x="0" y="9"/>
                  </a:lnTo>
                  <a:lnTo>
                    <a:pt x="8" y="0"/>
                  </a:lnTo>
                  <a:lnTo>
                    <a:pt x="47" y="0"/>
                  </a:lnTo>
                  <a:lnTo>
                    <a:pt x="47"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24" name="Freeform 335"/>
            <p:cNvSpPr>
              <a:spLocks noChangeAspect="1"/>
            </p:cNvSpPr>
            <p:nvPr/>
          </p:nvSpPr>
          <p:spPr bwMode="auto">
            <a:xfrm>
              <a:off x="3184" y="2269"/>
              <a:ext cx="68" cy="116"/>
            </a:xfrm>
            <a:custGeom>
              <a:avLst/>
              <a:gdLst>
                <a:gd name="T0" fmla="*/ 68 w 68"/>
                <a:gd name="T1" fmla="*/ 14 h 116"/>
                <a:gd name="T2" fmla="*/ 12 w 68"/>
                <a:gd name="T3" fmla="*/ 14 h 116"/>
                <a:gd name="T4" fmla="*/ 17 w 68"/>
                <a:gd name="T5" fmla="*/ 103 h 116"/>
                <a:gd name="T6" fmla="*/ 43 w 68"/>
                <a:gd name="T7" fmla="*/ 103 h 116"/>
                <a:gd name="T8" fmla="*/ 43 w 68"/>
                <a:gd name="T9" fmla="*/ 116 h 116"/>
                <a:gd name="T10" fmla="*/ 12 w 68"/>
                <a:gd name="T11" fmla="*/ 116 h 116"/>
                <a:gd name="T12" fmla="*/ 4 w 68"/>
                <a:gd name="T13" fmla="*/ 107 h 116"/>
                <a:gd name="T14" fmla="*/ 0 w 68"/>
                <a:gd name="T15" fmla="*/ 9 h 116"/>
                <a:gd name="T16" fmla="*/ 8 w 68"/>
                <a:gd name="T17" fmla="*/ 0 h 116"/>
                <a:gd name="T18" fmla="*/ 68 w 68"/>
                <a:gd name="T19" fmla="*/ 0 h 116"/>
                <a:gd name="T20" fmla="*/ 68 w 68"/>
                <a:gd name="T21" fmla="*/ 14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8"/>
                <a:gd name="T34" fmla="*/ 0 h 116"/>
                <a:gd name="T35" fmla="*/ 68 w 68"/>
                <a:gd name="T36" fmla="*/ 116 h 1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8" h="116">
                  <a:moveTo>
                    <a:pt x="68" y="14"/>
                  </a:moveTo>
                  <a:lnTo>
                    <a:pt x="12" y="14"/>
                  </a:lnTo>
                  <a:lnTo>
                    <a:pt x="17" y="103"/>
                  </a:lnTo>
                  <a:lnTo>
                    <a:pt x="43" y="103"/>
                  </a:lnTo>
                  <a:lnTo>
                    <a:pt x="43" y="116"/>
                  </a:lnTo>
                  <a:lnTo>
                    <a:pt x="12" y="116"/>
                  </a:lnTo>
                  <a:lnTo>
                    <a:pt x="4" y="107"/>
                  </a:lnTo>
                  <a:lnTo>
                    <a:pt x="0" y="9"/>
                  </a:lnTo>
                  <a:lnTo>
                    <a:pt x="8" y="0"/>
                  </a:lnTo>
                  <a:lnTo>
                    <a:pt x="68" y="0"/>
                  </a:lnTo>
                  <a:lnTo>
                    <a:pt x="68"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25" name="Freeform 336"/>
            <p:cNvSpPr>
              <a:spLocks noChangeAspect="1"/>
            </p:cNvSpPr>
            <p:nvPr/>
          </p:nvSpPr>
          <p:spPr bwMode="auto">
            <a:xfrm>
              <a:off x="3166" y="2394"/>
              <a:ext cx="30" cy="31"/>
            </a:xfrm>
            <a:custGeom>
              <a:avLst/>
              <a:gdLst>
                <a:gd name="T0" fmla="*/ 9 w 30"/>
                <a:gd name="T1" fmla="*/ 0 h 31"/>
                <a:gd name="T2" fmla="*/ 18 w 30"/>
                <a:gd name="T3" fmla="*/ 9 h 31"/>
                <a:gd name="T4" fmla="*/ 18 w 30"/>
                <a:gd name="T5" fmla="*/ 13 h 31"/>
                <a:gd name="T6" fmla="*/ 18 w 30"/>
                <a:gd name="T7" fmla="*/ 18 h 31"/>
                <a:gd name="T8" fmla="*/ 30 w 30"/>
                <a:gd name="T9" fmla="*/ 18 h 31"/>
                <a:gd name="T10" fmla="*/ 30 w 30"/>
                <a:gd name="T11" fmla="*/ 31 h 31"/>
                <a:gd name="T12" fmla="*/ 13 w 30"/>
                <a:gd name="T13" fmla="*/ 31 h 31"/>
                <a:gd name="T14" fmla="*/ 5 w 30"/>
                <a:gd name="T15" fmla="*/ 22 h 31"/>
                <a:gd name="T16" fmla="*/ 5 w 30"/>
                <a:gd name="T17" fmla="*/ 13 h 31"/>
                <a:gd name="T18" fmla="*/ 0 w 30"/>
                <a:gd name="T19" fmla="*/ 9 h 31"/>
                <a:gd name="T20" fmla="*/ 9 w 30"/>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
                <a:gd name="T34" fmla="*/ 0 h 31"/>
                <a:gd name="T35" fmla="*/ 30 w 30"/>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 h="31">
                  <a:moveTo>
                    <a:pt x="9" y="0"/>
                  </a:moveTo>
                  <a:lnTo>
                    <a:pt x="18" y="9"/>
                  </a:lnTo>
                  <a:lnTo>
                    <a:pt x="18" y="13"/>
                  </a:lnTo>
                  <a:lnTo>
                    <a:pt x="18" y="18"/>
                  </a:lnTo>
                  <a:lnTo>
                    <a:pt x="30" y="18"/>
                  </a:lnTo>
                  <a:lnTo>
                    <a:pt x="30" y="31"/>
                  </a:lnTo>
                  <a:lnTo>
                    <a:pt x="13" y="31"/>
                  </a:lnTo>
                  <a:lnTo>
                    <a:pt x="5" y="22"/>
                  </a:lnTo>
                  <a:lnTo>
                    <a:pt x="5" y="13"/>
                  </a:lnTo>
                  <a:lnTo>
                    <a:pt x="0" y="9"/>
                  </a:lnTo>
                  <a:lnTo>
                    <a:pt x="9"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26" name="Freeform 337"/>
            <p:cNvSpPr>
              <a:spLocks noChangeAspect="1"/>
            </p:cNvSpPr>
            <p:nvPr/>
          </p:nvSpPr>
          <p:spPr bwMode="auto">
            <a:xfrm>
              <a:off x="3166" y="2216"/>
              <a:ext cx="39" cy="31"/>
            </a:xfrm>
            <a:custGeom>
              <a:avLst/>
              <a:gdLst>
                <a:gd name="T0" fmla="*/ 9 w 39"/>
                <a:gd name="T1" fmla="*/ 0 h 31"/>
                <a:gd name="T2" fmla="*/ 35 w 39"/>
                <a:gd name="T3" fmla="*/ 0 h 31"/>
                <a:gd name="T4" fmla="*/ 39 w 39"/>
                <a:gd name="T5" fmla="*/ 4 h 31"/>
                <a:gd name="T6" fmla="*/ 39 w 39"/>
                <a:gd name="T7" fmla="*/ 18 h 31"/>
                <a:gd name="T8" fmla="*/ 35 w 39"/>
                <a:gd name="T9" fmla="*/ 22 h 31"/>
                <a:gd name="T10" fmla="*/ 13 w 39"/>
                <a:gd name="T11" fmla="*/ 22 h 31"/>
                <a:gd name="T12" fmla="*/ 13 w 39"/>
                <a:gd name="T13" fmla="*/ 31 h 31"/>
                <a:gd name="T14" fmla="*/ 0 w 39"/>
                <a:gd name="T15" fmla="*/ 31 h 31"/>
                <a:gd name="T16" fmla="*/ 0 w 39"/>
                <a:gd name="T17" fmla="*/ 18 h 31"/>
                <a:gd name="T18" fmla="*/ 9 w 39"/>
                <a:gd name="T19" fmla="*/ 9 h 31"/>
                <a:gd name="T20" fmla="*/ 26 w 39"/>
                <a:gd name="T21" fmla="*/ 9 h 31"/>
                <a:gd name="T22" fmla="*/ 26 w 39"/>
                <a:gd name="T23" fmla="*/ 13 h 31"/>
                <a:gd name="T24" fmla="*/ 9 w 39"/>
                <a:gd name="T25" fmla="*/ 13 h 31"/>
                <a:gd name="T26" fmla="*/ 9 w 39"/>
                <a:gd name="T27" fmla="*/ 0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9"/>
                <a:gd name="T43" fmla="*/ 0 h 31"/>
                <a:gd name="T44" fmla="*/ 39 w 39"/>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9" h="31">
                  <a:moveTo>
                    <a:pt x="9" y="0"/>
                  </a:moveTo>
                  <a:lnTo>
                    <a:pt x="35" y="0"/>
                  </a:lnTo>
                  <a:lnTo>
                    <a:pt x="39" y="4"/>
                  </a:lnTo>
                  <a:lnTo>
                    <a:pt x="39" y="18"/>
                  </a:lnTo>
                  <a:lnTo>
                    <a:pt x="35" y="22"/>
                  </a:lnTo>
                  <a:lnTo>
                    <a:pt x="13" y="22"/>
                  </a:lnTo>
                  <a:lnTo>
                    <a:pt x="13" y="31"/>
                  </a:lnTo>
                  <a:lnTo>
                    <a:pt x="0" y="31"/>
                  </a:lnTo>
                  <a:lnTo>
                    <a:pt x="0" y="18"/>
                  </a:lnTo>
                  <a:lnTo>
                    <a:pt x="9" y="9"/>
                  </a:lnTo>
                  <a:lnTo>
                    <a:pt x="26" y="9"/>
                  </a:lnTo>
                  <a:lnTo>
                    <a:pt x="26" y="13"/>
                  </a:lnTo>
                  <a:lnTo>
                    <a:pt x="9" y="13"/>
                  </a:lnTo>
                  <a:lnTo>
                    <a:pt x="9"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27" name="Freeform 338"/>
            <p:cNvSpPr>
              <a:spLocks noChangeAspect="1"/>
            </p:cNvSpPr>
            <p:nvPr/>
          </p:nvSpPr>
          <p:spPr bwMode="auto">
            <a:xfrm>
              <a:off x="3166" y="2238"/>
              <a:ext cx="82" cy="18"/>
            </a:xfrm>
            <a:custGeom>
              <a:avLst/>
              <a:gdLst>
                <a:gd name="T0" fmla="*/ 9 w 82"/>
                <a:gd name="T1" fmla="*/ 5 h 18"/>
                <a:gd name="T2" fmla="*/ 82 w 82"/>
                <a:gd name="T3" fmla="*/ 0 h 18"/>
                <a:gd name="T4" fmla="*/ 82 w 82"/>
                <a:gd name="T5" fmla="*/ 14 h 18"/>
                <a:gd name="T6" fmla="*/ 9 w 82"/>
                <a:gd name="T7" fmla="*/ 18 h 18"/>
                <a:gd name="T8" fmla="*/ 0 w 82"/>
                <a:gd name="T9" fmla="*/ 9 h 18"/>
                <a:gd name="T10" fmla="*/ 9 w 82"/>
                <a:gd name="T11" fmla="*/ 5 h 18"/>
                <a:gd name="T12" fmla="*/ 0 60000 65536"/>
                <a:gd name="T13" fmla="*/ 0 60000 65536"/>
                <a:gd name="T14" fmla="*/ 0 60000 65536"/>
                <a:gd name="T15" fmla="*/ 0 60000 65536"/>
                <a:gd name="T16" fmla="*/ 0 60000 65536"/>
                <a:gd name="T17" fmla="*/ 0 60000 65536"/>
                <a:gd name="T18" fmla="*/ 0 w 82"/>
                <a:gd name="T19" fmla="*/ 0 h 18"/>
                <a:gd name="T20" fmla="*/ 82 w 82"/>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82" h="18">
                  <a:moveTo>
                    <a:pt x="9" y="5"/>
                  </a:moveTo>
                  <a:lnTo>
                    <a:pt x="82" y="0"/>
                  </a:lnTo>
                  <a:lnTo>
                    <a:pt x="82" y="14"/>
                  </a:lnTo>
                  <a:lnTo>
                    <a:pt x="9" y="18"/>
                  </a:lnTo>
                  <a:lnTo>
                    <a:pt x="0" y="9"/>
                  </a:lnTo>
                  <a:lnTo>
                    <a:pt x="9" y="5"/>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28" name="Freeform 339"/>
            <p:cNvSpPr>
              <a:spLocks noChangeAspect="1"/>
            </p:cNvSpPr>
            <p:nvPr/>
          </p:nvSpPr>
          <p:spPr bwMode="auto">
            <a:xfrm>
              <a:off x="3248" y="2154"/>
              <a:ext cx="47" cy="182"/>
            </a:xfrm>
            <a:custGeom>
              <a:avLst/>
              <a:gdLst>
                <a:gd name="T0" fmla="*/ 0 w 47"/>
                <a:gd name="T1" fmla="*/ 0 h 182"/>
                <a:gd name="T2" fmla="*/ 34 w 47"/>
                <a:gd name="T3" fmla="*/ 0 h 182"/>
                <a:gd name="T4" fmla="*/ 39 w 47"/>
                <a:gd name="T5" fmla="*/ 4 h 182"/>
                <a:gd name="T6" fmla="*/ 47 w 47"/>
                <a:gd name="T7" fmla="*/ 178 h 182"/>
                <a:gd name="T8" fmla="*/ 43 w 47"/>
                <a:gd name="T9" fmla="*/ 182 h 182"/>
                <a:gd name="T10" fmla="*/ 13 w 47"/>
                <a:gd name="T11" fmla="*/ 182 h 182"/>
                <a:gd name="T12" fmla="*/ 13 w 47"/>
                <a:gd name="T13" fmla="*/ 169 h 182"/>
                <a:gd name="T14" fmla="*/ 34 w 47"/>
                <a:gd name="T15" fmla="*/ 169 h 182"/>
                <a:gd name="T16" fmla="*/ 26 w 47"/>
                <a:gd name="T17" fmla="*/ 13 h 182"/>
                <a:gd name="T18" fmla="*/ 0 w 47"/>
                <a:gd name="T19" fmla="*/ 13 h 182"/>
                <a:gd name="T20" fmla="*/ 0 w 47"/>
                <a:gd name="T21" fmla="*/ 0 h 18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
                <a:gd name="T34" fmla="*/ 0 h 182"/>
                <a:gd name="T35" fmla="*/ 47 w 47"/>
                <a:gd name="T36" fmla="*/ 182 h 18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 h="182">
                  <a:moveTo>
                    <a:pt x="0" y="0"/>
                  </a:moveTo>
                  <a:lnTo>
                    <a:pt x="34" y="0"/>
                  </a:lnTo>
                  <a:lnTo>
                    <a:pt x="39" y="4"/>
                  </a:lnTo>
                  <a:lnTo>
                    <a:pt x="47" y="178"/>
                  </a:lnTo>
                  <a:lnTo>
                    <a:pt x="43" y="182"/>
                  </a:lnTo>
                  <a:lnTo>
                    <a:pt x="13" y="182"/>
                  </a:lnTo>
                  <a:lnTo>
                    <a:pt x="13" y="169"/>
                  </a:lnTo>
                  <a:lnTo>
                    <a:pt x="34" y="169"/>
                  </a:lnTo>
                  <a:lnTo>
                    <a:pt x="26"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29" name="Freeform 340"/>
            <p:cNvSpPr>
              <a:spLocks noChangeAspect="1"/>
            </p:cNvSpPr>
            <p:nvPr/>
          </p:nvSpPr>
          <p:spPr bwMode="auto">
            <a:xfrm>
              <a:off x="3201" y="1896"/>
              <a:ext cx="51" cy="66"/>
            </a:xfrm>
            <a:custGeom>
              <a:avLst/>
              <a:gdLst>
                <a:gd name="T0" fmla="*/ 0 w 51"/>
                <a:gd name="T1" fmla="*/ 0 h 66"/>
                <a:gd name="T2" fmla="*/ 47 w 51"/>
                <a:gd name="T3" fmla="*/ 0 h 66"/>
                <a:gd name="T4" fmla="*/ 51 w 51"/>
                <a:gd name="T5" fmla="*/ 4 h 66"/>
                <a:gd name="T6" fmla="*/ 51 w 51"/>
                <a:gd name="T7" fmla="*/ 66 h 66"/>
                <a:gd name="T8" fmla="*/ 38 w 51"/>
                <a:gd name="T9" fmla="*/ 66 h 66"/>
                <a:gd name="T10" fmla="*/ 38 w 51"/>
                <a:gd name="T11" fmla="*/ 13 h 66"/>
                <a:gd name="T12" fmla="*/ 0 w 51"/>
                <a:gd name="T13" fmla="*/ 13 h 66"/>
                <a:gd name="T14" fmla="*/ 0 w 51"/>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66"/>
                <a:gd name="T26" fmla="*/ 51 w 51"/>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66">
                  <a:moveTo>
                    <a:pt x="0" y="0"/>
                  </a:moveTo>
                  <a:lnTo>
                    <a:pt x="47" y="0"/>
                  </a:lnTo>
                  <a:lnTo>
                    <a:pt x="51" y="4"/>
                  </a:lnTo>
                  <a:lnTo>
                    <a:pt x="51" y="66"/>
                  </a:lnTo>
                  <a:lnTo>
                    <a:pt x="38" y="66"/>
                  </a:lnTo>
                  <a:lnTo>
                    <a:pt x="38"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30" name="Freeform 341"/>
            <p:cNvSpPr>
              <a:spLocks noChangeAspect="1"/>
            </p:cNvSpPr>
            <p:nvPr/>
          </p:nvSpPr>
          <p:spPr bwMode="auto">
            <a:xfrm>
              <a:off x="3252" y="1953"/>
              <a:ext cx="35" cy="183"/>
            </a:xfrm>
            <a:custGeom>
              <a:avLst/>
              <a:gdLst>
                <a:gd name="T0" fmla="*/ 35 w 35"/>
                <a:gd name="T1" fmla="*/ 14 h 183"/>
                <a:gd name="T2" fmla="*/ 13 w 35"/>
                <a:gd name="T3" fmla="*/ 14 h 183"/>
                <a:gd name="T4" fmla="*/ 18 w 35"/>
                <a:gd name="T5" fmla="*/ 183 h 183"/>
                <a:gd name="T6" fmla="*/ 5 w 35"/>
                <a:gd name="T7" fmla="*/ 183 h 183"/>
                <a:gd name="T8" fmla="*/ 0 w 35"/>
                <a:gd name="T9" fmla="*/ 9 h 183"/>
                <a:gd name="T10" fmla="*/ 9 w 35"/>
                <a:gd name="T11" fmla="*/ 0 h 183"/>
                <a:gd name="T12" fmla="*/ 35 w 35"/>
                <a:gd name="T13" fmla="*/ 0 h 183"/>
                <a:gd name="T14" fmla="*/ 35 w 35"/>
                <a:gd name="T15" fmla="*/ 14 h 183"/>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83"/>
                <a:gd name="T26" fmla="*/ 35 w 35"/>
                <a:gd name="T27" fmla="*/ 183 h 18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83">
                  <a:moveTo>
                    <a:pt x="35" y="14"/>
                  </a:moveTo>
                  <a:lnTo>
                    <a:pt x="13" y="14"/>
                  </a:lnTo>
                  <a:lnTo>
                    <a:pt x="18" y="183"/>
                  </a:lnTo>
                  <a:lnTo>
                    <a:pt x="5" y="183"/>
                  </a:lnTo>
                  <a:lnTo>
                    <a:pt x="0" y="9"/>
                  </a:lnTo>
                  <a:lnTo>
                    <a:pt x="9" y="0"/>
                  </a:lnTo>
                  <a:lnTo>
                    <a:pt x="35" y="0"/>
                  </a:lnTo>
                  <a:lnTo>
                    <a:pt x="35"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31" name="Freeform 342"/>
            <p:cNvSpPr>
              <a:spLocks noChangeAspect="1"/>
            </p:cNvSpPr>
            <p:nvPr/>
          </p:nvSpPr>
          <p:spPr bwMode="auto">
            <a:xfrm>
              <a:off x="3248" y="2354"/>
              <a:ext cx="34" cy="160"/>
            </a:xfrm>
            <a:custGeom>
              <a:avLst/>
              <a:gdLst>
                <a:gd name="T0" fmla="*/ 30 w 34"/>
                <a:gd name="T1" fmla="*/ 0 h 160"/>
                <a:gd name="T2" fmla="*/ 34 w 34"/>
                <a:gd name="T3" fmla="*/ 156 h 160"/>
                <a:gd name="T4" fmla="*/ 30 w 34"/>
                <a:gd name="T5" fmla="*/ 160 h 160"/>
                <a:gd name="T6" fmla="*/ 0 w 34"/>
                <a:gd name="T7" fmla="*/ 160 h 160"/>
                <a:gd name="T8" fmla="*/ 0 w 34"/>
                <a:gd name="T9" fmla="*/ 147 h 160"/>
                <a:gd name="T10" fmla="*/ 22 w 34"/>
                <a:gd name="T11" fmla="*/ 147 h 160"/>
                <a:gd name="T12" fmla="*/ 17 w 34"/>
                <a:gd name="T13" fmla="*/ 0 h 160"/>
                <a:gd name="T14" fmla="*/ 30 w 34"/>
                <a:gd name="T15" fmla="*/ 0 h 160"/>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60"/>
                <a:gd name="T26" fmla="*/ 34 w 34"/>
                <a:gd name="T27" fmla="*/ 160 h 1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60">
                  <a:moveTo>
                    <a:pt x="30" y="0"/>
                  </a:moveTo>
                  <a:lnTo>
                    <a:pt x="34" y="156"/>
                  </a:lnTo>
                  <a:lnTo>
                    <a:pt x="30" y="160"/>
                  </a:lnTo>
                  <a:lnTo>
                    <a:pt x="0" y="160"/>
                  </a:lnTo>
                  <a:lnTo>
                    <a:pt x="0" y="147"/>
                  </a:lnTo>
                  <a:lnTo>
                    <a:pt x="22" y="147"/>
                  </a:lnTo>
                  <a:lnTo>
                    <a:pt x="17" y="0"/>
                  </a:lnTo>
                  <a:lnTo>
                    <a:pt x="3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32" name="Freeform 343"/>
            <p:cNvSpPr>
              <a:spLocks noChangeAspect="1"/>
            </p:cNvSpPr>
            <p:nvPr/>
          </p:nvSpPr>
          <p:spPr bwMode="auto">
            <a:xfrm>
              <a:off x="3201" y="2425"/>
              <a:ext cx="34" cy="142"/>
            </a:xfrm>
            <a:custGeom>
              <a:avLst/>
              <a:gdLst>
                <a:gd name="T0" fmla="*/ 34 w 34"/>
                <a:gd name="T1" fmla="*/ 13 h 142"/>
                <a:gd name="T2" fmla="*/ 13 w 34"/>
                <a:gd name="T3" fmla="*/ 13 h 142"/>
                <a:gd name="T4" fmla="*/ 17 w 34"/>
                <a:gd name="T5" fmla="*/ 142 h 142"/>
                <a:gd name="T6" fmla="*/ 4 w 34"/>
                <a:gd name="T7" fmla="*/ 142 h 142"/>
                <a:gd name="T8" fmla="*/ 0 w 34"/>
                <a:gd name="T9" fmla="*/ 9 h 142"/>
                <a:gd name="T10" fmla="*/ 8 w 34"/>
                <a:gd name="T11" fmla="*/ 0 h 142"/>
                <a:gd name="T12" fmla="*/ 34 w 34"/>
                <a:gd name="T13" fmla="*/ 0 h 142"/>
                <a:gd name="T14" fmla="*/ 34 w 34"/>
                <a:gd name="T15" fmla="*/ 13 h 14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42"/>
                <a:gd name="T26" fmla="*/ 34 w 34"/>
                <a:gd name="T27" fmla="*/ 142 h 1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42">
                  <a:moveTo>
                    <a:pt x="34" y="13"/>
                  </a:moveTo>
                  <a:lnTo>
                    <a:pt x="13" y="13"/>
                  </a:lnTo>
                  <a:lnTo>
                    <a:pt x="17" y="142"/>
                  </a:lnTo>
                  <a:lnTo>
                    <a:pt x="4" y="142"/>
                  </a:lnTo>
                  <a:lnTo>
                    <a:pt x="0" y="9"/>
                  </a:lnTo>
                  <a:lnTo>
                    <a:pt x="8" y="0"/>
                  </a:lnTo>
                  <a:lnTo>
                    <a:pt x="34" y="0"/>
                  </a:lnTo>
                  <a:lnTo>
                    <a:pt x="34"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33" name="Freeform 344"/>
            <p:cNvSpPr>
              <a:spLocks noChangeAspect="1"/>
            </p:cNvSpPr>
            <p:nvPr/>
          </p:nvSpPr>
          <p:spPr bwMode="auto">
            <a:xfrm>
              <a:off x="2706" y="1953"/>
              <a:ext cx="52" cy="72"/>
            </a:xfrm>
            <a:custGeom>
              <a:avLst/>
              <a:gdLst>
                <a:gd name="T0" fmla="*/ 0 w 52"/>
                <a:gd name="T1" fmla="*/ 0 h 72"/>
                <a:gd name="T2" fmla="*/ 47 w 52"/>
                <a:gd name="T3" fmla="*/ 0 h 72"/>
                <a:gd name="T4" fmla="*/ 52 w 52"/>
                <a:gd name="T5" fmla="*/ 5 h 72"/>
                <a:gd name="T6" fmla="*/ 52 w 52"/>
                <a:gd name="T7" fmla="*/ 72 h 72"/>
                <a:gd name="T8" fmla="*/ 39 w 52"/>
                <a:gd name="T9" fmla="*/ 72 h 72"/>
                <a:gd name="T10" fmla="*/ 39 w 52"/>
                <a:gd name="T11" fmla="*/ 14 h 72"/>
                <a:gd name="T12" fmla="*/ 0 w 52"/>
                <a:gd name="T13" fmla="*/ 14 h 72"/>
                <a:gd name="T14" fmla="*/ 0 w 52"/>
                <a:gd name="T15" fmla="*/ 0 h 72"/>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72"/>
                <a:gd name="T26" fmla="*/ 52 w 52"/>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72">
                  <a:moveTo>
                    <a:pt x="0" y="0"/>
                  </a:moveTo>
                  <a:lnTo>
                    <a:pt x="47" y="0"/>
                  </a:lnTo>
                  <a:lnTo>
                    <a:pt x="52" y="5"/>
                  </a:lnTo>
                  <a:lnTo>
                    <a:pt x="52" y="72"/>
                  </a:lnTo>
                  <a:lnTo>
                    <a:pt x="39" y="72"/>
                  </a:lnTo>
                  <a:lnTo>
                    <a:pt x="39"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34" name="Freeform 345"/>
            <p:cNvSpPr>
              <a:spLocks noChangeAspect="1"/>
            </p:cNvSpPr>
            <p:nvPr/>
          </p:nvSpPr>
          <p:spPr bwMode="auto">
            <a:xfrm>
              <a:off x="2667" y="2042"/>
              <a:ext cx="112" cy="183"/>
            </a:xfrm>
            <a:custGeom>
              <a:avLst/>
              <a:gdLst>
                <a:gd name="T0" fmla="*/ 69 w 112"/>
                <a:gd name="T1" fmla="*/ 0 h 183"/>
                <a:gd name="T2" fmla="*/ 108 w 112"/>
                <a:gd name="T3" fmla="*/ 0 h 183"/>
                <a:gd name="T4" fmla="*/ 112 w 112"/>
                <a:gd name="T5" fmla="*/ 5 h 183"/>
                <a:gd name="T6" fmla="*/ 112 w 112"/>
                <a:gd name="T7" fmla="*/ 27 h 183"/>
                <a:gd name="T8" fmla="*/ 108 w 112"/>
                <a:gd name="T9" fmla="*/ 32 h 183"/>
                <a:gd name="T10" fmla="*/ 52 w 112"/>
                <a:gd name="T11" fmla="*/ 27 h 183"/>
                <a:gd name="T12" fmla="*/ 18 w 112"/>
                <a:gd name="T13" fmla="*/ 27 h 183"/>
                <a:gd name="T14" fmla="*/ 22 w 112"/>
                <a:gd name="T15" fmla="*/ 134 h 183"/>
                <a:gd name="T16" fmla="*/ 13 w 112"/>
                <a:gd name="T17" fmla="*/ 170 h 183"/>
                <a:gd name="T18" fmla="*/ 39 w 112"/>
                <a:gd name="T19" fmla="*/ 170 h 183"/>
                <a:gd name="T20" fmla="*/ 39 w 112"/>
                <a:gd name="T21" fmla="*/ 183 h 183"/>
                <a:gd name="T22" fmla="*/ 9 w 112"/>
                <a:gd name="T23" fmla="*/ 183 h 183"/>
                <a:gd name="T24" fmla="*/ 0 w 112"/>
                <a:gd name="T25" fmla="*/ 174 h 183"/>
                <a:gd name="T26" fmla="*/ 9 w 112"/>
                <a:gd name="T27" fmla="*/ 134 h 183"/>
                <a:gd name="T28" fmla="*/ 5 w 112"/>
                <a:gd name="T29" fmla="*/ 23 h 183"/>
                <a:gd name="T30" fmla="*/ 13 w 112"/>
                <a:gd name="T31" fmla="*/ 14 h 183"/>
                <a:gd name="T32" fmla="*/ 52 w 112"/>
                <a:gd name="T33" fmla="*/ 14 h 183"/>
                <a:gd name="T34" fmla="*/ 99 w 112"/>
                <a:gd name="T35" fmla="*/ 18 h 183"/>
                <a:gd name="T36" fmla="*/ 99 w 112"/>
                <a:gd name="T37" fmla="*/ 14 h 183"/>
                <a:gd name="T38" fmla="*/ 69 w 112"/>
                <a:gd name="T39" fmla="*/ 14 h 183"/>
                <a:gd name="T40" fmla="*/ 69 w 112"/>
                <a:gd name="T41" fmla="*/ 0 h 1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2"/>
                <a:gd name="T64" fmla="*/ 0 h 183"/>
                <a:gd name="T65" fmla="*/ 112 w 112"/>
                <a:gd name="T66" fmla="*/ 183 h 18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2" h="183">
                  <a:moveTo>
                    <a:pt x="69" y="0"/>
                  </a:moveTo>
                  <a:lnTo>
                    <a:pt x="108" y="0"/>
                  </a:lnTo>
                  <a:lnTo>
                    <a:pt x="112" y="5"/>
                  </a:lnTo>
                  <a:lnTo>
                    <a:pt x="112" y="27"/>
                  </a:lnTo>
                  <a:lnTo>
                    <a:pt x="108" y="32"/>
                  </a:lnTo>
                  <a:lnTo>
                    <a:pt x="52" y="27"/>
                  </a:lnTo>
                  <a:lnTo>
                    <a:pt x="18" y="27"/>
                  </a:lnTo>
                  <a:lnTo>
                    <a:pt x="22" y="134"/>
                  </a:lnTo>
                  <a:lnTo>
                    <a:pt x="13" y="170"/>
                  </a:lnTo>
                  <a:lnTo>
                    <a:pt x="39" y="170"/>
                  </a:lnTo>
                  <a:lnTo>
                    <a:pt x="39" y="183"/>
                  </a:lnTo>
                  <a:lnTo>
                    <a:pt x="9" y="183"/>
                  </a:lnTo>
                  <a:lnTo>
                    <a:pt x="0" y="174"/>
                  </a:lnTo>
                  <a:lnTo>
                    <a:pt x="9" y="134"/>
                  </a:lnTo>
                  <a:lnTo>
                    <a:pt x="5" y="23"/>
                  </a:lnTo>
                  <a:lnTo>
                    <a:pt x="13" y="14"/>
                  </a:lnTo>
                  <a:lnTo>
                    <a:pt x="52" y="14"/>
                  </a:lnTo>
                  <a:lnTo>
                    <a:pt x="99" y="18"/>
                  </a:lnTo>
                  <a:lnTo>
                    <a:pt x="99" y="14"/>
                  </a:lnTo>
                  <a:lnTo>
                    <a:pt x="69" y="14"/>
                  </a:lnTo>
                  <a:lnTo>
                    <a:pt x="69"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35" name="Freeform 346"/>
            <p:cNvSpPr>
              <a:spLocks noChangeAspect="1"/>
            </p:cNvSpPr>
            <p:nvPr/>
          </p:nvSpPr>
          <p:spPr bwMode="auto">
            <a:xfrm>
              <a:off x="2706" y="2203"/>
              <a:ext cx="35" cy="22"/>
            </a:xfrm>
            <a:custGeom>
              <a:avLst/>
              <a:gdLst>
                <a:gd name="T0" fmla="*/ 0 w 35"/>
                <a:gd name="T1" fmla="*/ 9 h 22"/>
                <a:gd name="T2" fmla="*/ 35 w 35"/>
                <a:gd name="T3" fmla="*/ 0 h 22"/>
                <a:gd name="T4" fmla="*/ 35 w 35"/>
                <a:gd name="T5" fmla="*/ 13 h 22"/>
                <a:gd name="T6" fmla="*/ 0 w 35"/>
                <a:gd name="T7" fmla="*/ 22 h 22"/>
                <a:gd name="T8" fmla="*/ 0 w 35"/>
                <a:gd name="T9" fmla="*/ 9 h 22"/>
                <a:gd name="T10" fmla="*/ 0 60000 65536"/>
                <a:gd name="T11" fmla="*/ 0 60000 65536"/>
                <a:gd name="T12" fmla="*/ 0 60000 65536"/>
                <a:gd name="T13" fmla="*/ 0 60000 65536"/>
                <a:gd name="T14" fmla="*/ 0 60000 65536"/>
                <a:gd name="T15" fmla="*/ 0 w 35"/>
                <a:gd name="T16" fmla="*/ 0 h 22"/>
                <a:gd name="T17" fmla="*/ 35 w 35"/>
                <a:gd name="T18" fmla="*/ 22 h 22"/>
              </a:gdLst>
              <a:ahLst/>
              <a:cxnLst>
                <a:cxn ang="T10">
                  <a:pos x="T0" y="T1"/>
                </a:cxn>
                <a:cxn ang="T11">
                  <a:pos x="T2" y="T3"/>
                </a:cxn>
                <a:cxn ang="T12">
                  <a:pos x="T4" y="T5"/>
                </a:cxn>
                <a:cxn ang="T13">
                  <a:pos x="T6" y="T7"/>
                </a:cxn>
                <a:cxn ang="T14">
                  <a:pos x="T8" y="T9"/>
                </a:cxn>
              </a:cxnLst>
              <a:rect l="T15" t="T16" r="T17" b="T18"/>
              <a:pathLst>
                <a:path w="35" h="22">
                  <a:moveTo>
                    <a:pt x="0" y="9"/>
                  </a:moveTo>
                  <a:lnTo>
                    <a:pt x="35" y="0"/>
                  </a:lnTo>
                  <a:lnTo>
                    <a:pt x="35" y="13"/>
                  </a:lnTo>
                  <a:lnTo>
                    <a:pt x="0" y="22"/>
                  </a:lnTo>
                  <a:lnTo>
                    <a:pt x="0" y="9"/>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36" name="Freeform 347"/>
            <p:cNvSpPr>
              <a:spLocks noChangeAspect="1"/>
            </p:cNvSpPr>
            <p:nvPr/>
          </p:nvSpPr>
          <p:spPr bwMode="auto">
            <a:xfrm>
              <a:off x="2676" y="2220"/>
              <a:ext cx="47" cy="18"/>
            </a:xfrm>
            <a:custGeom>
              <a:avLst/>
              <a:gdLst>
                <a:gd name="T0" fmla="*/ 0 w 47"/>
                <a:gd name="T1" fmla="*/ 5 h 18"/>
                <a:gd name="T2" fmla="*/ 47 w 47"/>
                <a:gd name="T3" fmla="*/ 0 h 18"/>
                <a:gd name="T4" fmla="*/ 47 w 47"/>
                <a:gd name="T5" fmla="*/ 14 h 18"/>
                <a:gd name="T6" fmla="*/ 0 w 47"/>
                <a:gd name="T7" fmla="*/ 18 h 18"/>
                <a:gd name="T8" fmla="*/ 0 w 47"/>
                <a:gd name="T9" fmla="*/ 5 h 18"/>
                <a:gd name="T10" fmla="*/ 0 60000 65536"/>
                <a:gd name="T11" fmla="*/ 0 60000 65536"/>
                <a:gd name="T12" fmla="*/ 0 60000 65536"/>
                <a:gd name="T13" fmla="*/ 0 60000 65536"/>
                <a:gd name="T14" fmla="*/ 0 60000 65536"/>
                <a:gd name="T15" fmla="*/ 0 w 47"/>
                <a:gd name="T16" fmla="*/ 0 h 18"/>
                <a:gd name="T17" fmla="*/ 47 w 47"/>
                <a:gd name="T18" fmla="*/ 18 h 18"/>
              </a:gdLst>
              <a:ahLst/>
              <a:cxnLst>
                <a:cxn ang="T10">
                  <a:pos x="T0" y="T1"/>
                </a:cxn>
                <a:cxn ang="T11">
                  <a:pos x="T2" y="T3"/>
                </a:cxn>
                <a:cxn ang="T12">
                  <a:pos x="T4" y="T5"/>
                </a:cxn>
                <a:cxn ang="T13">
                  <a:pos x="T6" y="T7"/>
                </a:cxn>
                <a:cxn ang="T14">
                  <a:pos x="T8" y="T9"/>
                </a:cxn>
              </a:cxnLst>
              <a:rect l="T15" t="T16" r="T17" b="T18"/>
              <a:pathLst>
                <a:path w="47" h="18">
                  <a:moveTo>
                    <a:pt x="0" y="5"/>
                  </a:moveTo>
                  <a:lnTo>
                    <a:pt x="47" y="0"/>
                  </a:lnTo>
                  <a:lnTo>
                    <a:pt x="47" y="14"/>
                  </a:lnTo>
                  <a:lnTo>
                    <a:pt x="0" y="18"/>
                  </a:lnTo>
                  <a:lnTo>
                    <a:pt x="0" y="5"/>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37" name="Freeform 348"/>
            <p:cNvSpPr>
              <a:spLocks noChangeAspect="1"/>
            </p:cNvSpPr>
            <p:nvPr/>
          </p:nvSpPr>
          <p:spPr bwMode="auto">
            <a:xfrm>
              <a:off x="2667" y="2225"/>
              <a:ext cx="78" cy="133"/>
            </a:xfrm>
            <a:custGeom>
              <a:avLst/>
              <a:gdLst>
                <a:gd name="T0" fmla="*/ 61 w 78"/>
                <a:gd name="T1" fmla="*/ 0 h 133"/>
                <a:gd name="T2" fmla="*/ 61 w 78"/>
                <a:gd name="T3" fmla="*/ 18 h 133"/>
                <a:gd name="T4" fmla="*/ 56 w 78"/>
                <a:gd name="T5" fmla="*/ 22 h 133"/>
                <a:gd name="T6" fmla="*/ 13 w 78"/>
                <a:gd name="T7" fmla="*/ 22 h 133"/>
                <a:gd name="T8" fmla="*/ 18 w 78"/>
                <a:gd name="T9" fmla="*/ 120 h 133"/>
                <a:gd name="T10" fmla="*/ 43 w 78"/>
                <a:gd name="T11" fmla="*/ 120 h 133"/>
                <a:gd name="T12" fmla="*/ 78 w 78"/>
                <a:gd name="T13" fmla="*/ 116 h 133"/>
                <a:gd name="T14" fmla="*/ 78 w 78"/>
                <a:gd name="T15" fmla="*/ 129 h 133"/>
                <a:gd name="T16" fmla="*/ 43 w 78"/>
                <a:gd name="T17" fmla="*/ 133 h 133"/>
                <a:gd name="T18" fmla="*/ 13 w 78"/>
                <a:gd name="T19" fmla="*/ 133 h 133"/>
                <a:gd name="T20" fmla="*/ 5 w 78"/>
                <a:gd name="T21" fmla="*/ 124 h 133"/>
                <a:gd name="T22" fmla="*/ 0 w 78"/>
                <a:gd name="T23" fmla="*/ 18 h 133"/>
                <a:gd name="T24" fmla="*/ 9 w 78"/>
                <a:gd name="T25" fmla="*/ 9 h 133"/>
                <a:gd name="T26" fmla="*/ 48 w 78"/>
                <a:gd name="T27" fmla="*/ 9 h 133"/>
                <a:gd name="T28" fmla="*/ 48 w 78"/>
                <a:gd name="T29" fmla="*/ 0 h 133"/>
                <a:gd name="T30" fmla="*/ 61 w 78"/>
                <a:gd name="T31" fmla="*/ 0 h 1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8"/>
                <a:gd name="T49" fmla="*/ 0 h 133"/>
                <a:gd name="T50" fmla="*/ 78 w 78"/>
                <a:gd name="T51" fmla="*/ 133 h 1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8" h="133">
                  <a:moveTo>
                    <a:pt x="61" y="0"/>
                  </a:moveTo>
                  <a:lnTo>
                    <a:pt x="61" y="18"/>
                  </a:lnTo>
                  <a:lnTo>
                    <a:pt x="56" y="22"/>
                  </a:lnTo>
                  <a:lnTo>
                    <a:pt x="13" y="22"/>
                  </a:lnTo>
                  <a:lnTo>
                    <a:pt x="18" y="120"/>
                  </a:lnTo>
                  <a:lnTo>
                    <a:pt x="43" y="120"/>
                  </a:lnTo>
                  <a:lnTo>
                    <a:pt x="78" y="116"/>
                  </a:lnTo>
                  <a:lnTo>
                    <a:pt x="78" y="129"/>
                  </a:lnTo>
                  <a:lnTo>
                    <a:pt x="43" y="133"/>
                  </a:lnTo>
                  <a:lnTo>
                    <a:pt x="13" y="133"/>
                  </a:lnTo>
                  <a:lnTo>
                    <a:pt x="5" y="124"/>
                  </a:lnTo>
                  <a:lnTo>
                    <a:pt x="0" y="18"/>
                  </a:lnTo>
                  <a:lnTo>
                    <a:pt x="9" y="9"/>
                  </a:lnTo>
                  <a:lnTo>
                    <a:pt x="48" y="9"/>
                  </a:lnTo>
                  <a:lnTo>
                    <a:pt x="48" y="0"/>
                  </a:lnTo>
                  <a:lnTo>
                    <a:pt x="61"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38" name="Freeform 349"/>
            <p:cNvSpPr>
              <a:spLocks noChangeAspect="1"/>
            </p:cNvSpPr>
            <p:nvPr/>
          </p:nvSpPr>
          <p:spPr bwMode="auto">
            <a:xfrm>
              <a:off x="2719" y="2367"/>
              <a:ext cx="43" cy="116"/>
            </a:xfrm>
            <a:custGeom>
              <a:avLst/>
              <a:gdLst>
                <a:gd name="T0" fmla="*/ 0 w 43"/>
                <a:gd name="T1" fmla="*/ 0 h 116"/>
                <a:gd name="T2" fmla="*/ 17 w 43"/>
                <a:gd name="T3" fmla="*/ 0 h 116"/>
                <a:gd name="T4" fmla="*/ 22 w 43"/>
                <a:gd name="T5" fmla="*/ 5 h 116"/>
                <a:gd name="T6" fmla="*/ 26 w 43"/>
                <a:gd name="T7" fmla="*/ 103 h 116"/>
                <a:gd name="T8" fmla="*/ 43 w 43"/>
                <a:gd name="T9" fmla="*/ 103 h 116"/>
                <a:gd name="T10" fmla="*/ 43 w 43"/>
                <a:gd name="T11" fmla="*/ 116 h 116"/>
                <a:gd name="T12" fmla="*/ 22 w 43"/>
                <a:gd name="T13" fmla="*/ 116 h 116"/>
                <a:gd name="T14" fmla="*/ 13 w 43"/>
                <a:gd name="T15" fmla="*/ 107 h 116"/>
                <a:gd name="T16" fmla="*/ 9 w 43"/>
                <a:gd name="T17" fmla="*/ 14 h 116"/>
                <a:gd name="T18" fmla="*/ 0 w 43"/>
                <a:gd name="T19" fmla="*/ 14 h 116"/>
                <a:gd name="T20" fmla="*/ 0 w 43"/>
                <a:gd name="T21" fmla="*/ 0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
                <a:gd name="T34" fmla="*/ 0 h 116"/>
                <a:gd name="T35" fmla="*/ 43 w 43"/>
                <a:gd name="T36" fmla="*/ 116 h 1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 h="116">
                  <a:moveTo>
                    <a:pt x="0" y="0"/>
                  </a:moveTo>
                  <a:lnTo>
                    <a:pt x="17" y="0"/>
                  </a:lnTo>
                  <a:lnTo>
                    <a:pt x="22" y="5"/>
                  </a:lnTo>
                  <a:lnTo>
                    <a:pt x="26" y="103"/>
                  </a:lnTo>
                  <a:lnTo>
                    <a:pt x="43" y="103"/>
                  </a:lnTo>
                  <a:lnTo>
                    <a:pt x="43" y="116"/>
                  </a:lnTo>
                  <a:lnTo>
                    <a:pt x="22" y="116"/>
                  </a:lnTo>
                  <a:lnTo>
                    <a:pt x="13" y="107"/>
                  </a:lnTo>
                  <a:lnTo>
                    <a:pt x="9"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39" name="Freeform 350"/>
            <p:cNvSpPr>
              <a:spLocks noChangeAspect="1"/>
            </p:cNvSpPr>
            <p:nvPr/>
          </p:nvSpPr>
          <p:spPr bwMode="auto">
            <a:xfrm>
              <a:off x="2771" y="2011"/>
              <a:ext cx="30" cy="152"/>
            </a:xfrm>
            <a:custGeom>
              <a:avLst/>
              <a:gdLst>
                <a:gd name="T0" fmla="*/ 25 w 30"/>
                <a:gd name="T1" fmla="*/ 0 h 152"/>
                <a:gd name="T2" fmla="*/ 30 w 30"/>
                <a:gd name="T3" fmla="*/ 147 h 152"/>
                <a:gd name="T4" fmla="*/ 25 w 30"/>
                <a:gd name="T5" fmla="*/ 152 h 152"/>
                <a:gd name="T6" fmla="*/ 0 w 30"/>
                <a:gd name="T7" fmla="*/ 152 h 152"/>
                <a:gd name="T8" fmla="*/ 0 w 30"/>
                <a:gd name="T9" fmla="*/ 138 h 152"/>
                <a:gd name="T10" fmla="*/ 17 w 30"/>
                <a:gd name="T11" fmla="*/ 138 h 152"/>
                <a:gd name="T12" fmla="*/ 13 w 30"/>
                <a:gd name="T13" fmla="*/ 0 h 152"/>
                <a:gd name="T14" fmla="*/ 25 w 30"/>
                <a:gd name="T15" fmla="*/ 0 h 152"/>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52"/>
                <a:gd name="T26" fmla="*/ 30 w 30"/>
                <a:gd name="T27" fmla="*/ 152 h 1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52">
                  <a:moveTo>
                    <a:pt x="25" y="0"/>
                  </a:moveTo>
                  <a:lnTo>
                    <a:pt x="30" y="147"/>
                  </a:lnTo>
                  <a:lnTo>
                    <a:pt x="25" y="152"/>
                  </a:lnTo>
                  <a:lnTo>
                    <a:pt x="0" y="152"/>
                  </a:lnTo>
                  <a:lnTo>
                    <a:pt x="0" y="138"/>
                  </a:lnTo>
                  <a:lnTo>
                    <a:pt x="17" y="138"/>
                  </a:lnTo>
                  <a:lnTo>
                    <a:pt x="13" y="0"/>
                  </a:lnTo>
                  <a:lnTo>
                    <a:pt x="25"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40" name="Freeform 351"/>
            <p:cNvSpPr>
              <a:spLocks noChangeAspect="1"/>
            </p:cNvSpPr>
            <p:nvPr/>
          </p:nvSpPr>
          <p:spPr bwMode="auto">
            <a:xfrm>
              <a:off x="2758" y="2171"/>
              <a:ext cx="69" cy="259"/>
            </a:xfrm>
            <a:custGeom>
              <a:avLst/>
              <a:gdLst>
                <a:gd name="T0" fmla="*/ 69 w 69"/>
                <a:gd name="T1" fmla="*/ 14 h 259"/>
                <a:gd name="T2" fmla="*/ 17 w 69"/>
                <a:gd name="T3" fmla="*/ 14 h 259"/>
                <a:gd name="T4" fmla="*/ 26 w 69"/>
                <a:gd name="T5" fmla="*/ 254 h 259"/>
                <a:gd name="T6" fmla="*/ 21 w 69"/>
                <a:gd name="T7" fmla="*/ 259 h 259"/>
                <a:gd name="T8" fmla="*/ 0 w 69"/>
                <a:gd name="T9" fmla="*/ 259 h 259"/>
                <a:gd name="T10" fmla="*/ 0 w 69"/>
                <a:gd name="T11" fmla="*/ 245 h 259"/>
                <a:gd name="T12" fmla="*/ 13 w 69"/>
                <a:gd name="T13" fmla="*/ 245 h 259"/>
                <a:gd name="T14" fmla="*/ 4 w 69"/>
                <a:gd name="T15" fmla="*/ 9 h 259"/>
                <a:gd name="T16" fmla="*/ 13 w 69"/>
                <a:gd name="T17" fmla="*/ 0 h 259"/>
                <a:gd name="T18" fmla="*/ 69 w 69"/>
                <a:gd name="T19" fmla="*/ 0 h 259"/>
                <a:gd name="T20" fmla="*/ 69 w 69"/>
                <a:gd name="T21" fmla="*/ 14 h 2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259"/>
                <a:gd name="T35" fmla="*/ 69 w 69"/>
                <a:gd name="T36" fmla="*/ 259 h 2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259">
                  <a:moveTo>
                    <a:pt x="69" y="14"/>
                  </a:moveTo>
                  <a:lnTo>
                    <a:pt x="17" y="14"/>
                  </a:lnTo>
                  <a:lnTo>
                    <a:pt x="26" y="254"/>
                  </a:lnTo>
                  <a:lnTo>
                    <a:pt x="21" y="259"/>
                  </a:lnTo>
                  <a:lnTo>
                    <a:pt x="0" y="259"/>
                  </a:lnTo>
                  <a:lnTo>
                    <a:pt x="0" y="245"/>
                  </a:lnTo>
                  <a:lnTo>
                    <a:pt x="13" y="245"/>
                  </a:lnTo>
                  <a:lnTo>
                    <a:pt x="4" y="9"/>
                  </a:lnTo>
                  <a:lnTo>
                    <a:pt x="13" y="0"/>
                  </a:lnTo>
                  <a:lnTo>
                    <a:pt x="69" y="0"/>
                  </a:lnTo>
                  <a:lnTo>
                    <a:pt x="69"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41" name="Freeform 352"/>
            <p:cNvSpPr>
              <a:spLocks noChangeAspect="1"/>
            </p:cNvSpPr>
            <p:nvPr/>
          </p:nvSpPr>
          <p:spPr bwMode="auto">
            <a:xfrm>
              <a:off x="2792" y="1922"/>
              <a:ext cx="43" cy="129"/>
            </a:xfrm>
            <a:custGeom>
              <a:avLst/>
              <a:gdLst>
                <a:gd name="T0" fmla="*/ 39 w 43"/>
                <a:gd name="T1" fmla="*/ 0 h 129"/>
                <a:gd name="T2" fmla="*/ 43 w 43"/>
                <a:gd name="T3" fmla="*/ 125 h 129"/>
                <a:gd name="T4" fmla="*/ 39 w 43"/>
                <a:gd name="T5" fmla="*/ 129 h 129"/>
                <a:gd name="T6" fmla="*/ 0 w 43"/>
                <a:gd name="T7" fmla="*/ 129 h 129"/>
                <a:gd name="T8" fmla="*/ 0 w 43"/>
                <a:gd name="T9" fmla="*/ 116 h 129"/>
                <a:gd name="T10" fmla="*/ 30 w 43"/>
                <a:gd name="T11" fmla="*/ 116 h 129"/>
                <a:gd name="T12" fmla="*/ 26 w 43"/>
                <a:gd name="T13" fmla="*/ 0 h 129"/>
                <a:gd name="T14" fmla="*/ 39 w 43"/>
                <a:gd name="T15" fmla="*/ 0 h 129"/>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29"/>
                <a:gd name="T26" fmla="*/ 43 w 43"/>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29">
                  <a:moveTo>
                    <a:pt x="39" y="0"/>
                  </a:moveTo>
                  <a:lnTo>
                    <a:pt x="43" y="125"/>
                  </a:lnTo>
                  <a:lnTo>
                    <a:pt x="39" y="129"/>
                  </a:lnTo>
                  <a:lnTo>
                    <a:pt x="0" y="129"/>
                  </a:lnTo>
                  <a:lnTo>
                    <a:pt x="0" y="116"/>
                  </a:lnTo>
                  <a:lnTo>
                    <a:pt x="30" y="116"/>
                  </a:lnTo>
                  <a:lnTo>
                    <a:pt x="26" y="0"/>
                  </a:lnTo>
                  <a:lnTo>
                    <a:pt x="39"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42" name="Freeform 353"/>
            <p:cNvSpPr>
              <a:spLocks noChangeAspect="1"/>
            </p:cNvSpPr>
            <p:nvPr/>
          </p:nvSpPr>
          <p:spPr bwMode="auto">
            <a:xfrm>
              <a:off x="2818" y="2114"/>
              <a:ext cx="43" cy="142"/>
            </a:xfrm>
            <a:custGeom>
              <a:avLst/>
              <a:gdLst>
                <a:gd name="T0" fmla="*/ 43 w 43"/>
                <a:gd name="T1" fmla="*/ 13 h 142"/>
                <a:gd name="T2" fmla="*/ 13 w 43"/>
                <a:gd name="T3" fmla="*/ 13 h 142"/>
                <a:gd name="T4" fmla="*/ 17 w 43"/>
                <a:gd name="T5" fmla="*/ 142 h 142"/>
                <a:gd name="T6" fmla="*/ 4 w 43"/>
                <a:gd name="T7" fmla="*/ 142 h 142"/>
                <a:gd name="T8" fmla="*/ 0 w 43"/>
                <a:gd name="T9" fmla="*/ 9 h 142"/>
                <a:gd name="T10" fmla="*/ 9 w 43"/>
                <a:gd name="T11" fmla="*/ 0 h 142"/>
                <a:gd name="T12" fmla="*/ 43 w 43"/>
                <a:gd name="T13" fmla="*/ 0 h 142"/>
                <a:gd name="T14" fmla="*/ 43 w 43"/>
                <a:gd name="T15" fmla="*/ 13 h 142"/>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42"/>
                <a:gd name="T26" fmla="*/ 43 w 43"/>
                <a:gd name="T27" fmla="*/ 142 h 1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42">
                  <a:moveTo>
                    <a:pt x="43" y="13"/>
                  </a:moveTo>
                  <a:lnTo>
                    <a:pt x="13" y="13"/>
                  </a:lnTo>
                  <a:lnTo>
                    <a:pt x="17" y="142"/>
                  </a:lnTo>
                  <a:lnTo>
                    <a:pt x="4" y="142"/>
                  </a:lnTo>
                  <a:lnTo>
                    <a:pt x="0" y="9"/>
                  </a:lnTo>
                  <a:lnTo>
                    <a:pt x="9" y="0"/>
                  </a:lnTo>
                  <a:lnTo>
                    <a:pt x="43" y="0"/>
                  </a:lnTo>
                  <a:lnTo>
                    <a:pt x="43"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43" name="Freeform 354"/>
            <p:cNvSpPr>
              <a:spLocks noChangeAspect="1"/>
            </p:cNvSpPr>
            <p:nvPr/>
          </p:nvSpPr>
          <p:spPr bwMode="auto">
            <a:xfrm>
              <a:off x="2805" y="2238"/>
              <a:ext cx="60" cy="116"/>
            </a:xfrm>
            <a:custGeom>
              <a:avLst/>
              <a:gdLst>
                <a:gd name="T0" fmla="*/ 56 w 60"/>
                <a:gd name="T1" fmla="*/ 0 h 116"/>
                <a:gd name="T2" fmla="*/ 60 w 60"/>
                <a:gd name="T3" fmla="*/ 85 h 116"/>
                <a:gd name="T4" fmla="*/ 56 w 60"/>
                <a:gd name="T5" fmla="*/ 89 h 116"/>
                <a:gd name="T6" fmla="*/ 22 w 60"/>
                <a:gd name="T7" fmla="*/ 89 h 116"/>
                <a:gd name="T8" fmla="*/ 13 w 60"/>
                <a:gd name="T9" fmla="*/ 116 h 116"/>
                <a:gd name="T10" fmla="*/ 0 w 60"/>
                <a:gd name="T11" fmla="*/ 116 h 116"/>
                <a:gd name="T12" fmla="*/ 9 w 60"/>
                <a:gd name="T13" fmla="*/ 85 h 116"/>
                <a:gd name="T14" fmla="*/ 17 w 60"/>
                <a:gd name="T15" fmla="*/ 76 h 116"/>
                <a:gd name="T16" fmla="*/ 47 w 60"/>
                <a:gd name="T17" fmla="*/ 76 h 116"/>
                <a:gd name="T18" fmla="*/ 43 w 60"/>
                <a:gd name="T19" fmla="*/ 0 h 116"/>
                <a:gd name="T20" fmla="*/ 56 w 60"/>
                <a:gd name="T21" fmla="*/ 0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
                <a:gd name="T34" fmla="*/ 0 h 116"/>
                <a:gd name="T35" fmla="*/ 60 w 60"/>
                <a:gd name="T36" fmla="*/ 116 h 1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 h="116">
                  <a:moveTo>
                    <a:pt x="56" y="0"/>
                  </a:moveTo>
                  <a:lnTo>
                    <a:pt x="60" y="85"/>
                  </a:lnTo>
                  <a:lnTo>
                    <a:pt x="56" y="89"/>
                  </a:lnTo>
                  <a:lnTo>
                    <a:pt x="22" y="89"/>
                  </a:lnTo>
                  <a:lnTo>
                    <a:pt x="13" y="116"/>
                  </a:lnTo>
                  <a:lnTo>
                    <a:pt x="0" y="116"/>
                  </a:lnTo>
                  <a:lnTo>
                    <a:pt x="9" y="85"/>
                  </a:lnTo>
                  <a:lnTo>
                    <a:pt x="17" y="76"/>
                  </a:lnTo>
                  <a:lnTo>
                    <a:pt x="47" y="76"/>
                  </a:lnTo>
                  <a:lnTo>
                    <a:pt x="43" y="0"/>
                  </a:lnTo>
                  <a:lnTo>
                    <a:pt x="56"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44" name="Freeform 355"/>
            <p:cNvSpPr>
              <a:spLocks noChangeAspect="1"/>
            </p:cNvSpPr>
            <p:nvPr/>
          </p:nvSpPr>
          <p:spPr bwMode="auto">
            <a:xfrm>
              <a:off x="2822" y="2345"/>
              <a:ext cx="82" cy="178"/>
            </a:xfrm>
            <a:custGeom>
              <a:avLst/>
              <a:gdLst>
                <a:gd name="T0" fmla="*/ 0 w 82"/>
                <a:gd name="T1" fmla="*/ 4 h 178"/>
                <a:gd name="T2" fmla="*/ 39 w 82"/>
                <a:gd name="T3" fmla="*/ 0 h 178"/>
                <a:gd name="T4" fmla="*/ 43 w 82"/>
                <a:gd name="T5" fmla="*/ 4 h 178"/>
                <a:gd name="T6" fmla="*/ 48 w 82"/>
                <a:gd name="T7" fmla="*/ 165 h 178"/>
                <a:gd name="T8" fmla="*/ 82 w 82"/>
                <a:gd name="T9" fmla="*/ 160 h 178"/>
                <a:gd name="T10" fmla="*/ 82 w 82"/>
                <a:gd name="T11" fmla="*/ 174 h 178"/>
                <a:gd name="T12" fmla="*/ 43 w 82"/>
                <a:gd name="T13" fmla="*/ 178 h 178"/>
                <a:gd name="T14" fmla="*/ 35 w 82"/>
                <a:gd name="T15" fmla="*/ 169 h 178"/>
                <a:gd name="T16" fmla="*/ 30 w 82"/>
                <a:gd name="T17" fmla="*/ 13 h 178"/>
                <a:gd name="T18" fmla="*/ 0 w 82"/>
                <a:gd name="T19" fmla="*/ 18 h 178"/>
                <a:gd name="T20" fmla="*/ 0 w 82"/>
                <a:gd name="T21" fmla="*/ 4 h 1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178"/>
                <a:gd name="T35" fmla="*/ 82 w 82"/>
                <a:gd name="T36" fmla="*/ 178 h 1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178">
                  <a:moveTo>
                    <a:pt x="0" y="4"/>
                  </a:moveTo>
                  <a:lnTo>
                    <a:pt x="39" y="0"/>
                  </a:lnTo>
                  <a:lnTo>
                    <a:pt x="43" y="4"/>
                  </a:lnTo>
                  <a:lnTo>
                    <a:pt x="48" y="165"/>
                  </a:lnTo>
                  <a:lnTo>
                    <a:pt x="82" y="160"/>
                  </a:lnTo>
                  <a:lnTo>
                    <a:pt x="82" y="174"/>
                  </a:lnTo>
                  <a:lnTo>
                    <a:pt x="43" y="178"/>
                  </a:lnTo>
                  <a:lnTo>
                    <a:pt x="35" y="169"/>
                  </a:lnTo>
                  <a:lnTo>
                    <a:pt x="30" y="13"/>
                  </a:lnTo>
                  <a:lnTo>
                    <a:pt x="0" y="18"/>
                  </a:lnTo>
                  <a:lnTo>
                    <a:pt x="0" y="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45" name="Freeform 356"/>
            <p:cNvSpPr>
              <a:spLocks noChangeAspect="1"/>
            </p:cNvSpPr>
            <p:nvPr/>
          </p:nvSpPr>
          <p:spPr bwMode="auto">
            <a:xfrm>
              <a:off x="2796" y="2381"/>
              <a:ext cx="35" cy="106"/>
            </a:xfrm>
            <a:custGeom>
              <a:avLst/>
              <a:gdLst>
                <a:gd name="T0" fmla="*/ 31 w 35"/>
                <a:gd name="T1" fmla="*/ 0 h 106"/>
                <a:gd name="T2" fmla="*/ 35 w 35"/>
                <a:gd name="T3" fmla="*/ 102 h 106"/>
                <a:gd name="T4" fmla="*/ 31 w 35"/>
                <a:gd name="T5" fmla="*/ 106 h 106"/>
                <a:gd name="T6" fmla="*/ 0 w 35"/>
                <a:gd name="T7" fmla="*/ 106 h 106"/>
                <a:gd name="T8" fmla="*/ 0 w 35"/>
                <a:gd name="T9" fmla="*/ 93 h 106"/>
                <a:gd name="T10" fmla="*/ 22 w 35"/>
                <a:gd name="T11" fmla="*/ 93 h 106"/>
                <a:gd name="T12" fmla="*/ 18 w 35"/>
                <a:gd name="T13" fmla="*/ 0 h 106"/>
                <a:gd name="T14" fmla="*/ 31 w 35"/>
                <a:gd name="T15" fmla="*/ 0 h 106"/>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06"/>
                <a:gd name="T26" fmla="*/ 35 w 35"/>
                <a:gd name="T27" fmla="*/ 106 h 10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06">
                  <a:moveTo>
                    <a:pt x="31" y="0"/>
                  </a:moveTo>
                  <a:lnTo>
                    <a:pt x="35" y="102"/>
                  </a:lnTo>
                  <a:lnTo>
                    <a:pt x="31" y="106"/>
                  </a:lnTo>
                  <a:lnTo>
                    <a:pt x="0" y="106"/>
                  </a:lnTo>
                  <a:lnTo>
                    <a:pt x="0" y="93"/>
                  </a:lnTo>
                  <a:lnTo>
                    <a:pt x="22" y="93"/>
                  </a:lnTo>
                  <a:lnTo>
                    <a:pt x="18" y="0"/>
                  </a:lnTo>
                  <a:lnTo>
                    <a:pt x="31"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46" name="Freeform 357"/>
            <p:cNvSpPr>
              <a:spLocks noChangeAspect="1"/>
            </p:cNvSpPr>
            <p:nvPr/>
          </p:nvSpPr>
          <p:spPr bwMode="auto">
            <a:xfrm>
              <a:off x="2857" y="1936"/>
              <a:ext cx="64" cy="258"/>
            </a:xfrm>
            <a:custGeom>
              <a:avLst/>
              <a:gdLst>
                <a:gd name="T0" fmla="*/ 64 w 64"/>
                <a:gd name="T1" fmla="*/ 13 h 258"/>
                <a:gd name="T2" fmla="*/ 21 w 64"/>
                <a:gd name="T3" fmla="*/ 13 h 258"/>
                <a:gd name="T4" fmla="*/ 30 w 64"/>
                <a:gd name="T5" fmla="*/ 253 h 258"/>
                <a:gd name="T6" fmla="*/ 25 w 64"/>
                <a:gd name="T7" fmla="*/ 258 h 258"/>
                <a:gd name="T8" fmla="*/ 0 w 64"/>
                <a:gd name="T9" fmla="*/ 258 h 258"/>
                <a:gd name="T10" fmla="*/ 0 w 64"/>
                <a:gd name="T11" fmla="*/ 244 h 258"/>
                <a:gd name="T12" fmla="*/ 17 w 64"/>
                <a:gd name="T13" fmla="*/ 244 h 258"/>
                <a:gd name="T14" fmla="*/ 8 w 64"/>
                <a:gd name="T15" fmla="*/ 9 h 258"/>
                <a:gd name="T16" fmla="*/ 17 w 64"/>
                <a:gd name="T17" fmla="*/ 0 h 258"/>
                <a:gd name="T18" fmla="*/ 64 w 64"/>
                <a:gd name="T19" fmla="*/ 0 h 258"/>
                <a:gd name="T20" fmla="*/ 64 w 64"/>
                <a:gd name="T21" fmla="*/ 13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258"/>
                <a:gd name="T35" fmla="*/ 64 w 64"/>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258">
                  <a:moveTo>
                    <a:pt x="64" y="13"/>
                  </a:moveTo>
                  <a:lnTo>
                    <a:pt x="21" y="13"/>
                  </a:lnTo>
                  <a:lnTo>
                    <a:pt x="30" y="253"/>
                  </a:lnTo>
                  <a:lnTo>
                    <a:pt x="25" y="258"/>
                  </a:lnTo>
                  <a:lnTo>
                    <a:pt x="0" y="258"/>
                  </a:lnTo>
                  <a:lnTo>
                    <a:pt x="0" y="244"/>
                  </a:lnTo>
                  <a:lnTo>
                    <a:pt x="17" y="244"/>
                  </a:lnTo>
                  <a:lnTo>
                    <a:pt x="8" y="9"/>
                  </a:lnTo>
                  <a:lnTo>
                    <a:pt x="17" y="0"/>
                  </a:lnTo>
                  <a:lnTo>
                    <a:pt x="64" y="0"/>
                  </a:lnTo>
                  <a:lnTo>
                    <a:pt x="64"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47" name="Freeform 358"/>
            <p:cNvSpPr>
              <a:spLocks noChangeAspect="1"/>
            </p:cNvSpPr>
            <p:nvPr/>
          </p:nvSpPr>
          <p:spPr bwMode="auto">
            <a:xfrm>
              <a:off x="2904" y="1980"/>
              <a:ext cx="39" cy="94"/>
            </a:xfrm>
            <a:custGeom>
              <a:avLst/>
              <a:gdLst>
                <a:gd name="T0" fmla="*/ 0 w 39"/>
                <a:gd name="T1" fmla="*/ 0 h 94"/>
                <a:gd name="T2" fmla="*/ 30 w 39"/>
                <a:gd name="T3" fmla="*/ 0 h 94"/>
                <a:gd name="T4" fmla="*/ 34 w 39"/>
                <a:gd name="T5" fmla="*/ 5 h 94"/>
                <a:gd name="T6" fmla="*/ 39 w 39"/>
                <a:gd name="T7" fmla="*/ 94 h 94"/>
                <a:gd name="T8" fmla="*/ 26 w 39"/>
                <a:gd name="T9" fmla="*/ 94 h 94"/>
                <a:gd name="T10" fmla="*/ 22 w 39"/>
                <a:gd name="T11" fmla="*/ 14 h 94"/>
                <a:gd name="T12" fmla="*/ 0 w 39"/>
                <a:gd name="T13" fmla="*/ 14 h 94"/>
                <a:gd name="T14" fmla="*/ 0 w 39"/>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94"/>
                <a:gd name="T26" fmla="*/ 39 w 39"/>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94">
                  <a:moveTo>
                    <a:pt x="0" y="0"/>
                  </a:moveTo>
                  <a:lnTo>
                    <a:pt x="30" y="0"/>
                  </a:lnTo>
                  <a:lnTo>
                    <a:pt x="34" y="5"/>
                  </a:lnTo>
                  <a:lnTo>
                    <a:pt x="39" y="94"/>
                  </a:lnTo>
                  <a:lnTo>
                    <a:pt x="26" y="94"/>
                  </a:lnTo>
                  <a:lnTo>
                    <a:pt x="22"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48" name="Freeform 359"/>
            <p:cNvSpPr>
              <a:spLocks noChangeAspect="1"/>
            </p:cNvSpPr>
            <p:nvPr/>
          </p:nvSpPr>
          <p:spPr bwMode="auto">
            <a:xfrm>
              <a:off x="2900" y="2114"/>
              <a:ext cx="47" cy="89"/>
            </a:xfrm>
            <a:custGeom>
              <a:avLst/>
              <a:gdLst>
                <a:gd name="T0" fmla="*/ 47 w 47"/>
                <a:gd name="T1" fmla="*/ 13 h 89"/>
                <a:gd name="T2" fmla="*/ 13 w 47"/>
                <a:gd name="T3" fmla="*/ 13 h 89"/>
                <a:gd name="T4" fmla="*/ 17 w 47"/>
                <a:gd name="T5" fmla="*/ 89 h 89"/>
                <a:gd name="T6" fmla="*/ 4 w 47"/>
                <a:gd name="T7" fmla="*/ 89 h 89"/>
                <a:gd name="T8" fmla="*/ 0 w 47"/>
                <a:gd name="T9" fmla="*/ 9 h 89"/>
                <a:gd name="T10" fmla="*/ 8 w 47"/>
                <a:gd name="T11" fmla="*/ 0 h 89"/>
                <a:gd name="T12" fmla="*/ 47 w 47"/>
                <a:gd name="T13" fmla="*/ 0 h 89"/>
                <a:gd name="T14" fmla="*/ 47 w 47"/>
                <a:gd name="T15" fmla="*/ 13 h 89"/>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89"/>
                <a:gd name="T26" fmla="*/ 47 w 47"/>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89">
                  <a:moveTo>
                    <a:pt x="47" y="13"/>
                  </a:moveTo>
                  <a:lnTo>
                    <a:pt x="13" y="13"/>
                  </a:lnTo>
                  <a:lnTo>
                    <a:pt x="17" y="89"/>
                  </a:lnTo>
                  <a:lnTo>
                    <a:pt x="4" y="89"/>
                  </a:lnTo>
                  <a:lnTo>
                    <a:pt x="0" y="9"/>
                  </a:lnTo>
                  <a:lnTo>
                    <a:pt x="8" y="0"/>
                  </a:lnTo>
                  <a:lnTo>
                    <a:pt x="47" y="0"/>
                  </a:lnTo>
                  <a:lnTo>
                    <a:pt x="47"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49" name="Freeform 360"/>
            <p:cNvSpPr>
              <a:spLocks noChangeAspect="1"/>
            </p:cNvSpPr>
            <p:nvPr/>
          </p:nvSpPr>
          <p:spPr bwMode="auto">
            <a:xfrm>
              <a:off x="2895" y="2278"/>
              <a:ext cx="69" cy="116"/>
            </a:xfrm>
            <a:custGeom>
              <a:avLst/>
              <a:gdLst>
                <a:gd name="T0" fmla="*/ 69 w 69"/>
                <a:gd name="T1" fmla="*/ 14 h 116"/>
                <a:gd name="T2" fmla="*/ 13 w 69"/>
                <a:gd name="T3" fmla="*/ 14 h 116"/>
                <a:gd name="T4" fmla="*/ 18 w 69"/>
                <a:gd name="T5" fmla="*/ 103 h 116"/>
                <a:gd name="T6" fmla="*/ 43 w 69"/>
                <a:gd name="T7" fmla="*/ 103 h 116"/>
                <a:gd name="T8" fmla="*/ 43 w 69"/>
                <a:gd name="T9" fmla="*/ 116 h 116"/>
                <a:gd name="T10" fmla="*/ 13 w 69"/>
                <a:gd name="T11" fmla="*/ 116 h 116"/>
                <a:gd name="T12" fmla="*/ 5 w 69"/>
                <a:gd name="T13" fmla="*/ 107 h 116"/>
                <a:gd name="T14" fmla="*/ 0 w 69"/>
                <a:gd name="T15" fmla="*/ 9 h 116"/>
                <a:gd name="T16" fmla="*/ 9 w 69"/>
                <a:gd name="T17" fmla="*/ 0 h 116"/>
                <a:gd name="T18" fmla="*/ 69 w 69"/>
                <a:gd name="T19" fmla="*/ 0 h 116"/>
                <a:gd name="T20" fmla="*/ 69 w 69"/>
                <a:gd name="T21" fmla="*/ 14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
                <a:gd name="T34" fmla="*/ 0 h 116"/>
                <a:gd name="T35" fmla="*/ 69 w 69"/>
                <a:gd name="T36" fmla="*/ 116 h 1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 h="116">
                  <a:moveTo>
                    <a:pt x="69" y="14"/>
                  </a:moveTo>
                  <a:lnTo>
                    <a:pt x="13" y="14"/>
                  </a:lnTo>
                  <a:lnTo>
                    <a:pt x="18" y="103"/>
                  </a:lnTo>
                  <a:lnTo>
                    <a:pt x="43" y="103"/>
                  </a:lnTo>
                  <a:lnTo>
                    <a:pt x="43" y="116"/>
                  </a:lnTo>
                  <a:lnTo>
                    <a:pt x="13" y="116"/>
                  </a:lnTo>
                  <a:lnTo>
                    <a:pt x="5" y="107"/>
                  </a:lnTo>
                  <a:lnTo>
                    <a:pt x="0" y="9"/>
                  </a:lnTo>
                  <a:lnTo>
                    <a:pt x="9" y="0"/>
                  </a:lnTo>
                  <a:lnTo>
                    <a:pt x="69" y="0"/>
                  </a:lnTo>
                  <a:lnTo>
                    <a:pt x="69"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50" name="Freeform 361"/>
            <p:cNvSpPr>
              <a:spLocks noChangeAspect="1"/>
            </p:cNvSpPr>
            <p:nvPr/>
          </p:nvSpPr>
          <p:spPr bwMode="auto">
            <a:xfrm>
              <a:off x="2878" y="2403"/>
              <a:ext cx="30" cy="31"/>
            </a:xfrm>
            <a:custGeom>
              <a:avLst/>
              <a:gdLst>
                <a:gd name="T0" fmla="*/ 9 w 30"/>
                <a:gd name="T1" fmla="*/ 0 h 31"/>
                <a:gd name="T2" fmla="*/ 17 w 30"/>
                <a:gd name="T3" fmla="*/ 9 h 31"/>
                <a:gd name="T4" fmla="*/ 17 w 30"/>
                <a:gd name="T5" fmla="*/ 13 h 31"/>
                <a:gd name="T6" fmla="*/ 17 w 30"/>
                <a:gd name="T7" fmla="*/ 18 h 31"/>
                <a:gd name="T8" fmla="*/ 30 w 30"/>
                <a:gd name="T9" fmla="*/ 18 h 31"/>
                <a:gd name="T10" fmla="*/ 30 w 30"/>
                <a:gd name="T11" fmla="*/ 31 h 31"/>
                <a:gd name="T12" fmla="*/ 13 w 30"/>
                <a:gd name="T13" fmla="*/ 31 h 31"/>
                <a:gd name="T14" fmla="*/ 4 w 30"/>
                <a:gd name="T15" fmla="*/ 22 h 31"/>
                <a:gd name="T16" fmla="*/ 4 w 30"/>
                <a:gd name="T17" fmla="*/ 13 h 31"/>
                <a:gd name="T18" fmla="*/ 0 w 30"/>
                <a:gd name="T19" fmla="*/ 9 h 31"/>
                <a:gd name="T20" fmla="*/ 9 w 30"/>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
                <a:gd name="T34" fmla="*/ 0 h 31"/>
                <a:gd name="T35" fmla="*/ 30 w 30"/>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 h="31">
                  <a:moveTo>
                    <a:pt x="9" y="0"/>
                  </a:moveTo>
                  <a:lnTo>
                    <a:pt x="17" y="9"/>
                  </a:lnTo>
                  <a:lnTo>
                    <a:pt x="17" y="13"/>
                  </a:lnTo>
                  <a:lnTo>
                    <a:pt x="17" y="18"/>
                  </a:lnTo>
                  <a:lnTo>
                    <a:pt x="30" y="18"/>
                  </a:lnTo>
                  <a:lnTo>
                    <a:pt x="30" y="31"/>
                  </a:lnTo>
                  <a:lnTo>
                    <a:pt x="13" y="31"/>
                  </a:lnTo>
                  <a:lnTo>
                    <a:pt x="4" y="22"/>
                  </a:lnTo>
                  <a:lnTo>
                    <a:pt x="4" y="13"/>
                  </a:lnTo>
                  <a:lnTo>
                    <a:pt x="0" y="9"/>
                  </a:lnTo>
                  <a:lnTo>
                    <a:pt x="9"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51" name="Freeform 362"/>
            <p:cNvSpPr>
              <a:spLocks noChangeAspect="1"/>
            </p:cNvSpPr>
            <p:nvPr/>
          </p:nvSpPr>
          <p:spPr bwMode="auto">
            <a:xfrm>
              <a:off x="2878" y="2225"/>
              <a:ext cx="82" cy="35"/>
            </a:xfrm>
            <a:custGeom>
              <a:avLst/>
              <a:gdLst>
                <a:gd name="T0" fmla="*/ 9 w 82"/>
                <a:gd name="T1" fmla="*/ 0 h 35"/>
                <a:gd name="T2" fmla="*/ 35 w 82"/>
                <a:gd name="T3" fmla="*/ 0 h 35"/>
                <a:gd name="T4" fmla="*/ 39 w 82"/>
                <a:gd name="T5" fmla="*/ 4 h 35"/>
                <a:gd name="T6" fmla="*/ 39 w 82"/>
                <a:gd name="T7" fmla="*/ 18 h 35"/>
                <a:gd name="T8" fmla="*/ 35 w 82"/>
                <a:gd name="T9" fmla="*/ 22 h 35"/>
                <a:gd name="T10" fmla="*/ 13 w 82"/>
                <a:gd name="T11" fmla="*/ 22 h 35"/>
                <a:gd name="T12" fmla="*/ 13 w 82"/>
                <a:gd name="T13" fmla="*/ 22 h 35"/>
                <a:gd name="T14" fmla="*/ 82 w 82"/>
                <a:gd name="T15" fmla="*/ 22 h 35"/>
                <a:gd name="T16" fmla="*/ 82 w 82"/>
                <a:gd name="T17" fmla="*/ 35 h 35"/>
                <a:gd name="T18" fmla="*/ 9 w 82"/>
                <a:gd name="T19" fmla="*/ 35 h 35"/>
                <a:gd name="T20" fmla="*/ 0 w 82"/>
                <a:gd name="T21" fmla="*/ 27 h 35"/>
                <a:gd name="T22" fmla="*/ 0 w 82"/>
                <a:gd name="T23" fmla="*/ 18 h 35"/>
                <a:gd name="T24" fmla="*/ 9 w 82"/>
                <a:gd name="T25" fmla="*/ 9 h 35"/>
                <a:gd name="T26" fmla="*/ 26 w 82"/>
                <a:gd name="T27" fmla="*/ 9 h 35"/>
                <a:gd name="T28" fmla="*/ 26 w 82"/>
                <a:gd name="T29" fmla="*/ 13 h 35"/>
                <a:gd name="T30" fmla="*/ 9 w 82"/>
                <a:gd name="T31" fmla="*/ 13 h 35"/>
                <a:gd name="T32" fmla="*/ 9 w 82"/>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2"/>
                <a:gd name="T52" fmla="*/ 0 h 35"/>
                <a:gd name="T53" fmla="*/ 82 w 82"/>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2" h="35">
                  <a:moveTo>
                    <a:pt x="9" y="0"/>
                  </a:moveTo>
                  <a:lnTo>
                    <a:pt x="35" y="0"/>
                  </a:lnTo>
                  <a:lnTo>
                    <a:pt x="39" y="4"/>
                  </a:lnTo>
                  <a:lnTo>
                    <a:pt x="39" y="18"/>
                  </a:lnTo>
                  <a:lnTo>
                    <a:pt x="35" y="22"/>
                  </a:lnTo>
                  <a:lnTo>
                    <a:pt x="13" y="22"/>
                  </a:lnTo>
                  <a:lnTo>
                    <a:pt x="82" y="22"/>
                  </a:lnTo>
                  <a:lnTo>
                    <a:pt x="82" y="35"/>
                  </a:lnTo>
                  <a:lnTo>
                    <a:pt x="9" y="35"/>
                  </a:lnTo>
                  <a:lnTo>
                    <a:pt x="0" y="27"/>
                  </a:lnTo>
                  <a:lnTo>
                    <a:pt x="0" y="18"/>
                  </a:lnTo>
                  <a:lnTo>
                    <a:pt x="9" y="9"/>
                  </a:lnTo>
                  <a:lnTo>
                    <a:pt x="26" y="9"/>
                  </a:lnTo>
                  <a:lnTo>
                    <a:pt x="26" y="13"/>
                  </a:lnTo>
                  <a:lnTo>
                    <a:pt x="9" y="13"/>
                  </a:lnTo>
                  <a:lnTo>
                    <a:pt x="9"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52" name="Freeform 363"/>
            <p:cNvSpPr>
              <a:spLocks noChangeAspect="1"/>
            </p:cNvSpPr>
            <p:nvPr/>
          </p:nvSpPr>
          <p:spPr bwMode="auto">
            <a:xfrm>
              <a:off x="2960" y="2163"/>
              <a:ext cx="47" cy="182"/>
            </a:xfrm>
            <a:custGeom>
              <a:avLst/>
              <a:gdLst>
                <a:gd name="T0" fmla="*/ 0 w 47"/>
                <a:gd name="T1" fmla="*/ 0 h 182"/>
                <a:gd name="T2" fmla="*/ 39 w 47"/>
                <a:gd name="T3" fmla="*/ 0 h 182"/>
                <a:gd name="T4" fmla="*/ 43 w 47"/>
                <a:gd name="T5" fmla="*/ 4 h 182"/>
                <a:gd name="T6" fmla="*/ 47 w 47"/>
                <a:gd name="T7" fmla="*/ 173 h 182"/>
                <a:gd name="T8" fmla="*/ 43 w 47"/>
                <a:gd name="T9" fmla="*/ 178 h 182"/>
                <a:gd name="T10" fmla="*/ 13 w 47"/>
                <a:gd name="T11" fmla="*/ 182 h 182"/>
                <a:gd name="T12" fmla="*/ 13 w 47"/>
                <a:gd name="T13" fmla="*/ 169 h 182"/>
                <a:gd name="T14" fmla="*/ 34 w 47"/>
                <a:gd name="T15" fmla="*/ 164 h 182"/>
                <a:gd name="T16" fmla="*/ 30 w 47"/>
                <a:gd name="T17" fmla="*/ 13 h 182"/>
                <a:gd name="T18" fmla="*/ 0 w 47"/>
                <a:gd name="T19" fmla="*/ 13 h 182"/>
                <a:gd name="T20" fmla="*/ 0 w 47"/>
                <a:gd name="T21" fmla="*/ 0 h 18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
                <a:gd name="T34" fmla="*/ 0 h 182"/>
                <a:gd name="T35" fmla="*/ 47 w 47"/>
                <a:gd name="T36" fmla="*/ 182 h 18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 h="182">
                  <a:moveTo>
                    <a:pt x="0" y="0"/>
                  </a:moveTo>
                  <a:lnTo>
                    <a:pt x="39" y="0"/>
                  </a:lnTo>
                  <a:lnTo>
                    <a:pt x="43" y="4"/>
                  </a:lnTo>
                  <a:lnTo>
                    <a:pt x="47" y="173"/>
                  </a:lnTo>
                  <a:lnTo>
                    <a:pt x="43" y="178"/>
                  </a:lnTo>
                  <a:lnTo>
                    <a:pt x="13" y="182"/>
                  </a:lnTo>
                  <a:lnTo>
                    <a:pt x="13" y="169"/>
                  </a:lnTo>
                  <a:lnTo>
                    <a:pt x="34" y="164"/>
                  </a:lnTo>
                  <a:lnTo>
                    <a:pt x="30"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53" name="Freeform 364"/>
            <p:cNvSpPr>
              <a:spLocks noChangeAspect="1"/>
            </p:cNvSpPr>
            <p:nvPr/>
          </p:nvSpPr>
          <p:spPr bwMode="auto">
            <a:xfrm>
              <a:off x="2913" y="1905"/>
              <a:ext cx="51" cy="66"/>
            </a:xfrm>
            <a:custGeom>
              <a:avLst/>
              <a:gdLst>
                <a:gd name="T0" fmla="*/ 0 w 51"/>
                <a:gd name="T1" fmla="*/ 0 h 66"/>
                <a:gd name="T2" fmla="*/ 47 w 51"/>
                <a:gd name="T3" fmla="*/ 0 h 66"/>
                <a:gd name="T4" fmla="*/ 51 w 51"/>
                <a:gd name="T5" fmla="*/ 4 h 66"/>
                <a:gd name="T6" fmla="*/ 51 w 51"/>
                <a:gd name="T7" fmla="*/ 66 h 66"/>
                <a:gd name="T8" fmla="*/ 38 w 51"/>
                <a:gd name="T9" fmla="*/ 66 h 66"/>
                <a:gd name="T10" fmla="*/ 38 w 51"/>
                <a:gd name="T11" fmla="*/ 13 h 66"/>
                <a:gd name="T12" fmla="*/ 0 w 51"/>
                <a:gd name="T13" fmla="*/ 13 h 66"/>
                <a:gd name="T14" fmla="*/ 0 w 51"/>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66"/>
                <a:gd name="T26" fmla="*/ 51 w 51"/>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66">
                  <a:moveTo>
                    <a:pt x="0" y="0"/>
                  </a:moveTo>
                  <a:lnTo>
                    <a:pt x="47" y="0"/>
                  </a:lnTo>
                  <a:lnTo>
                    <a:pt x="51" y="4"/>
                  </a:lnTo>
                  <a:lnTo>
                    <a:pt x="51" y="66"/>
                  </a:lnTo>
                  <a:lnTo>
                    <a:pt x="38" y="66"/>
                  </a:lnTo>
                  <a:lnTo>
                    <a:pt x="38"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54" name="Freeform 365"/>
            <p:cNvSpPr>
              <a:spLocks noChangeAspect="1"/>
            </p:cNvSpPr>
            <p:nvPr/>
          </p:nvSpPr>
          <p:spPr bwMode="auto">
            <a:xfrm>
              <a:off x="2964" y="1962"/>
              <a:ext cx="35" cy="183"/>
            </a:xfrm>
            <a:custGeom>
              <a:avLst/>
              <a:gdLst>
                <a:gd name="T0" fmla="*/ 35 w 35"/>
                <a:gd name="T1" fmla="*/ 14 h 183"/>
                <a:gd name="T2" fmla="*/ 13 w 35"/>
                <a:gd name="T3" fmla="*/ 14 h 183"/>
                <a:gd name="T4" fmla="*/ 17 w 35"/>
                <a:gd name="T5" fmla="*/ 183 h 183"/>
                <a:gd name="T6" fmla="*/ 5 w 35"/>
                <a:gd name="T7" fmla="*/ 183 h 183"/>
                <a:gd name="T8" fmla="*/ 0 w 35"/>
                <a:gd name="T9" fmla="*/ 9 h 183"/>
                <a:gd name="T10" fmla="*/ 9 w 35"/>
                <a:gd name="T11" fmla="*/ 0 h 183"/>
                <a:gd name="T12" fmla="*/ 35 w 35"/>
                <a:gd name="T13" fmla="*/ 0 h 183"/>
                <a:gd name="T14" fmla="*/ 35 w 35"/>
                <a:gd name="T15" fmla="*/ 14 h 183"/>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83"/>
                <a:gd name="T26" fmla="*/ 35 w 35"/>
                <a:gd name="T27" fmla="*/ 183 h 18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83">
                  <a:moveTo>
                    <a:pt x="35" y="14"/>
                  </a:moveTo>
                  <a:lnTo>
                    <a:pt x="13" y="14"/>
                  </a:lnTo>
                  <a:lnTo>
                    <a:pt x="17" y="183"/>
                  </a:lnTo>
                  <a:lnTo>
                    <a:pt x="5" y="183"/>
                  </a:lnTo>
                  <a:lnTo>
                    <a:pt x="0" y="9"/>
                  </a:lnTo>
                  <a:lnTo>
                    <a:pt x="9" y="0"/>
                  </a:lnTo>
                  <a:lnTo>
                    <a:pt x="35" y="0"/>
                  </a:lnTo>
                  <a:lnTo>
                    <a:pt x="35" y="1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55" name="Freeform 366"/>
            <p:cNvSpPr>
              <a:spLocks noChangeAspect="1"/>
            </p:cNvSpPr>
            <p:nvPr/>
          </p:nvSpPr>
          <p:spPr bwMode="auto">
            <a:xfrm>
              <a:off x="2960" y="2363"/>
              <a:ext cx="34" cy="160"/>
            </a:xfrm>
            <a:custGeom>
              <a:avLst/>
              <a:gdLst>
                <a:gd name="T0" fmla="*/ 30 w 34"/>
                <a:gd name="T1" fmla="*/ 0 h 160"/>
                <a:gd name="T2" fmla="*/ 34 w 34"/>
                <a:gd name="T3" fmla="*/ 156 h 160"/>
                <a:gd name="T4" fmla="*/ 30 w 34"/>
                <a:gd name="T5" fmla="*/ 160 h 160"/>
                <a:gd name="T6" fmla="*/ 0 w 34"/>
                <a:gd name="T7" fmla="*/ 160 h 160"/>
                <a:gd name="T8" fmla="*/ 0 w 34"/>
                <a:gd name="T9" fmla="*/ 147 h 160"/>
                <a:gd name="T10" fmla="*/ 21 w 34"/>
                <a:gd name="T11" fmla="*/ 147 h 160"/>
                <a:gd name="T12" fmla="*/ 17 w 34"/>
                <a:gd name="T13" fmla="*/ 0 h 160"/>
                <a:gd name="T14" fmla="*/ 30 w 34"/>
                <a:gd name="T15" fmla="*/ 0 h 160"/>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60"/>
                <a:gd name="T26" fmla="*/ 34 w 34"/>
                <a:gd name="T27" fmla="*/ 160 h 1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60">
                  <a:moveTo>
                    <a:pt x="30" y="0"/>
                  </a:moveTo>
                  <a:lnTo>
                    <a:pt x="34" y="156"/>
                  </a:lnTo>
                  <a:lnTo>
                    <a:pt x="30" y="160"/>
                  </a:lnTo>
                  <a:lnTo>
                    <a:pt x="0" y="160"/>
                  </a:lnTo>
                  <a:lnTo>
                    <a:pt x="0" y="147"/>
                  </a:lnTo>
                  <a:lnTo>
                    <a:pt x="21" y="147"/>
                  </a:lnTo>
                  <a:lnTo>
                    <a:pt x="17" y="0"/>
                  </a:lnTo>
                  <a:lnTo>
                    <a:pt x="3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56" name="Freeform 367"/>
            <p:cNvSpPr>
              <a:spLocks noChangeAspect="1"/>
            </p:cNvSpPr>
            <p:nvPr/>
          </p:nvSpPr>
          <p:spPr bwMode="auto">
            <a:xfrm>
              <a:off x="2913" y="2434"/>
              <a:ext cx="34" cy="142"/>
            </a:xfrm>
            <a:custGeom>
              <a:avLst/>
              <a:gdLst>
                <a:gd name="T0" fmla="*/ 34 w 34"/>
                <a:gd name="T1" fmla="*/ 13 h 142"/>
                <a:gd name="T2" fmla="*/ 13 w 34"/>
                <a:gd name="T3" fmla="*/ 13 h 142"/>
                <a:gd name="T4" fmla="*/ 17 w 34"/>
                <a:gd name="T5" fmla="*/ 142 h 142"/>
                <a:gd name="T6" fmla="*/ 4 w 34"/>
                <a:gd name="T7" fmla="*/ 142 h 142"/>
                <a:gd name="T8" fmla="*/ 0 w 34"/>
                <a:gd name="T9" fmla="*/ 9 h 142"/>
                <a:gd name="T10" fmla="*/ 8 w 34"/>
                <a:gd name="T11" fmla="*/ 0 h 142"/>
                <a:gd name="T12" fmla="*/ 34 w 34"/>
                <a:gd name="T13" fmla="*/ 0 h 142"/>
                <a:gd name="T14" fmla="*/ 34 w 34"/>
                <a:gd name="T15" fmla="*/ 13 h 14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42"/>
                <a:gd name="T26" fmla="*/ 34 w 34"/>
                <a:gd name="T27" fmla="*/ 142 h 1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42">
                  <a:moveTo>
                    <a:pt x="34" y="13"/>
                  </a:moveTo>
                  <a:lnTo>
                    <a:pt x="13" y="13"/>
                  </a:lnTo>
                  <a:lnTo>
                    <a:pt x="17" y="142"/>
                  </a:lnTo>
                  <a:lnTo>
                    <a:pt x="4" y="142"/>
                  </a:lnTo>
                  <a:lnTo>
                    <a:pt x="0" y="9"/>
                  </a:lnTo>
                  <a:lnTo>
                    <a:pt x="8" y="0"/>
                  </a:lnTo>
                  <a:lnTo>
                    <a:pt x="34" y="0"/>
                  </a:lnTo>
                  <a:lnTo>
                    <a:pt x="34"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57" name="Freeform 368"/>
            <p:cNvSpPr>
              <a:spLocks noChangeAspect="1"/>
            </p:cNvSpPr>
            <p:nvPr/>
          </p:nvSpPr>
          <p:spPr bwMode="auto">
            <a:xfrm>
              <a:off x="3313" y="1771"/>
              <a:ext cx="98" cy="49"/>
            </a:xfrm>
            <a:custGeom>
              <a:avLst/>
              <a:gdLst>
                <a:gd name="T0" fmla="*/ 12 w 98"/>
                <a:gd name="T1" fmla="*/ 0 h 49"/>
                <a:gd name="T2" fmla="*/ 12 w 98"/>
                <a:gd name="T3" fmla="*/ 36 h 49"/>
                <a:gd name="T4" fmla="*/ 98 w 98"/>
                <a:gd name="T5" fmla="*/ 36 h 49"/>
                <a:gd name="T6" fmla="*/ 98 w 98"/>
                <a:gd name="T7" fmla="*/ 49 h 49"/>
                <a:gd name="T8" fmla="*/ 8 w 98"/>
                <a:gd name="T9" fmla="*/ 49 h 49"/>
                <a:gd name="T10" fmla="*/ 0 w 98"/>
                <a:gd name="T11" fmla="*/ 40 h 49"/>
                <a:gd name="T12" fmla="*/ 0 w 98"/>
                <a:gd name="T13" fmla="*/ 0 h 49"/>
                <a:gd name="T14" fmla="*/ 12 w 98"/>
                <a:gd name="T15" fmla="*/ 0 h 49"/>
                <a:gd name="T16" fmla="*/ 0 60000 65536"/>
                <a:gd name="T17" fmla="*/ 0 60000 65536"/>
                <a:gd name="T18" fmla="*/ 0 60000 65536"/>
                <a:gd name="T19" fmla="*/ 0 60000 65536"/>
                <a:gd name="T20" fmla="*/ 0 60000 65536"/>
                <a:gd name="T21" fmla="*/ 0 60000 65536"/>
                <a:gd name="T22" fmla="*/ 0 60000 65536"/>
                <a:gd name="T23" fmla="*/ 0 60000 65536"/>
                <a:gd name="T24" fmla="*/ 0 w 98"/>
                <a:gd name="T25" fmla="*/ 0 h 49"/>
                <a:gd name="T26" fmla="*/ 98 w 98"/>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8" h="49">
                  <a:moveTo>
                    <a:pt x="12" y="0"/>
                  </a:moveTo>
                  <a:lnTo>
                    <a:pt x="12" y="36"/>
                  </a:lnTo>
                  <a:lnTo>
                    <a:pt x="98" y="36"/>
                  </a:lnTo>
                  <a:lnTo>
                    <a:pt x="98" y="49"/>
                  </a:lnTo>
                  <a:lnTo>
                    <a:pt x="8" y="49"/>
                  </a:lnTo>
                  <a:lnTo>
                    <a:pt x="0" y="40"/>
                  </a:lnTo>
                  <a:lnTo>
                    <a:pt x="0" y="0"/>
                  </a:lnTo>
                  <a:lnTo>
                    <a:pt x="12"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58" name="Freeform 369"/>
            <p:cNvSpPr>
              <a:spLocks noChangeAspect="1"/>
            </p:cNvSpPr>
            <p:nvPr/>
          </p:nvSpPr>
          <p:spPr bwMode="auto">
            <a:xfrm>
              <a:off x="3433" y="1735"/>
              <a:ext cx="228" cy="98"/>
            </a:xfrm>
            <a:custGeom>
              <a:avLst/>
              <a:gdLst>
                <a:gd name="T0" fmla="*/ 13 w 228"/>
                <a:gd name="T1" fmla="*/ 58 h 98"/>
                <a:gd name="T2" fmla="*/ 13 w 228"/>
                <a:gd name="T3" fmla="*/ 85 h 98"/>
                <a:gd name="T4" fmla="*/ 34 w 228"/>
                <a:gd name="T5" fmla="*/ 85 h 98"/>
                <a:gd name="T6" fmla="*/ 26 w 228"/>
                <a:gd name="T7" fmla="*/ 45 h 98"/>
                <a:gd name="T8" fmla="*/ 26 w 228"/>
                <a:gd name="T9" fmla="*/ 14 h 98"/>
                <a:gd name="T10" fmla="*/ 30 w 228"/>
                <a:gd name="T11" fmla="*/ 9 h 98"/>
                <a:gd name="T12" fmla="*/ 172 w 228"/>
                <a:gd name="T13" fmla="*/ 9 h 98"/>
                <a:gd name="T14" fmla="*/ 224 w 228"/>
                <a:gd name="T15" fmla="*/ 0 h 98"/>
                <a:gd name="T16" fmla="*/ 228 w 228"/>
                <a:gd name="T17" fmla="*/ 5 h 98"/>
                <a:gd name="T18" fmla="*/ 228 w 228"/>
                <a:gd name="T19" fmla="*/ 27 h 98"/>
                <a:gd name="T20" fmla="*/ 215 w 228"/>
                <a:gd name="T21" fmla="*/ 27 h 98"/>
                <a:gd name="T22" fmla="*/ 215 w 228"/>
                <a:gd name="T23" fmla="*/ 14 h 98"/>
                <a:gd name="T24" fmla="*/ 172 w 228"/>
                <a:gd name="T25" fmla="*/ 23 h 98"/>
                <a:gd name="T26" fmla="*/ 39 w 228"/>
                <a:gd name="T27" fmla="*/ 23 h 98"/>
                <a:gd name="T28" fmla="*/ 39 w 228"/>
                <a:gd name="T29" fmla="*/ 45 h 98"/>
                <a:gd name="T30" fmla="*/ 47 w 228"/>
                <a:gd name="T31" fmla="*/ 89 h 98"/>
                <a:gd name="T32" fmla="*/ 39 w 228"/>
                <a:gd name="T33" fmla="*/ 98 h 98"/>
                <a:gd name="T34" fmla="*/ 9 w 228"/>
                <a:gd name="T35" fmla="*/ 98 h 98"/>
                <a:gd name="T36" fmla="*/ 0 w 228"/>
                <a:gd name="T37" fmla="*/ 89 h 98"/>
                <a:gd name="T38" fmla="*/ 0 w 228"/>
                <a:gd name="T39" fmla="*/ 58 h 98"/>
                <a:gd name="T40" fmla="*/ 13 w 228"/>
                <a:gd name="T41" fmla="*/ 58 h 9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8"/>
                <a:gd name="T64" fmla="*/ 0 h 98"/>
                <a:gd name="T65" fmla="*/ 228 w 228"/>
                <a:gd name="T66" fmla="*/ 98 h 9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8" h="98">
                  <a:moveTo>
                    <a:pt x="13" y="58"/>
                  </a:moveTo>
                  <a:lnTo>
                    <a:pt x="13" y="85"/>
                  </a:lnTo>
                  <a:lnTo>
                    <a:pt x="34" y="85"/>
                  </a:lnTo>
                  <a:lnTo>
                    <a:pt x="26" y="45"/>
                  </a:lnTo>
                  <a:lnTo>
                    <a:pt x="26" y="14"/>
                  </a:lnTo>
                  <a:lnTo>
                    <a:pt x="30" y="9"/>
                  </a:lnTo>
                  <a:lnTo>
                    <a:pt x="172" y="9"/>
                  </a:lnTo>
                  <a:lnTo>
                    <a:pt x="224" y="0"/>
                  </a:lnTo>
                  <a:lnTo>
                    <a:pt x="228" y="5"/>
                  </a:lnTo>
                  <a:lnTo>
                    <a:pt x="228" y="27"/>
                  </a:lnTo>
                  <a:lnTo>
                    <a:pt x="215" y="27"/>
                  </a:lnTo>
                  <a:lnTo>
                    <a:pt x="215" y="14"/>
                  </a:lnTo>
                  <a:lnTo>
                    <a:pt x="172" y="23"/>
                  </a:lnTo>
                  <a:lnTo>
                    <a:pt x="39" y="23"/>
                  </a:lnTo>
                  <a:lnTo>
                    <a:pt x="39" y="45"/>
                  </a:lnTo>
                  <a:lnTo>
                    <a:pt x="47" y="89"/>
                  </a:lnTo>
                  <a:lnTo>
                    <a:pt x="39" y="98"/>
                  </a:lnTo>
                  <a:lnTo>
                    <a:pt x="9" y="98"/>
                  </a:lnTo>
                  <a:lnTo>
                    <a:pt x="0" y="89"/>
                  </a:lnTo>
                  <a:lnTo>
                    <a:pt x="0" y="58"/>
                  </a:lnTo>
                  <a:lnTo>
                    <a:pt x="13" y="5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59" name="Freeform 370"/>
            <p:cNvSpPr>
              <a:spLocks noChangeAspect="1"/>
            </p:cNvSpPr>
            <p:nvPr/>
          </p:nvSpPr>
          <p:spPr bwMode="auto">
            <a:xfrm>
              <a:off x="3644" y="1762"/>
              <a:ext cx="17" cy="31"/>
            </a:xfrm>
            <a:custGeom>
              <a:avLst/>
              <a:gdLst>
                <a:gd name="T0" fmla="*/ 17 w 17"/>
                <a:gd name="T1" fmla="*/ 0 h 31"/>
                <a:gd name="T2" fmla="*/ 13 w 17"/>
                <a:gd name="T3" fmla="*/ 31 h 31"/>
                <a:gd name="T4" fmla="*/ 0 w 17"/>
                <a:gd name="T5" fmla="*/ 31 h 31"/>
                <a:gd name="T6" fmla="*/ 4 w 17"/>
                <a:gd name="T7" fmla="*/ 0 h 31"/>
                <a:gd name="T8" fmla="*/ 17 w 17"/>
                <a:gd name="T9" fmla="*/ 0 h 31"/>
                <a:gd name="T10" fmla="*/ 0 60000 65536"/>
                <a:gd name="T11" fmla="*/ 0 60000 65536"/>
                <a:gd name="T12" fmla="*/ 0 60000 65536"/>
                <a:gd name="T13" fmla="*/ 0 60000 65536"/>
                <a:gd name="T14" fmla="*/ 0 60000 65536"/>
                <a:gd name="T15" fmla="*/ 0 w 17"/>
                <a:gd name="T16" fmla="*/ 0 h 31"/>
                <a:gd name="T17" fmla="*/ 17 w 17"/>
                <a:gd name="T18" fmla="*/ 31 h 31"/>
              </a:gdLst>
              <a:ahLst/>
              <a:cxnLst>
                <a:cxn ang="T10">
                  <a:pos x="T0" y="T1"/>
                </a:cxn>
                <a:cxn ang="T11">
                  <a:pos x="T2" y="T3"/>
                </a:cxn>
                <a:cxn ang="T12">
                  <a:pos x="T4" y="T5"/>
                </a:cxn>
                <a:cxn ang="T13">
                  <a:pos x="T6" y="T7"/>
                </a:cxn>
                <a:cxn ang="T14">
                  <a:pos x="T8" y="T9"/>
                </a:cxn>
              </a:cxnLst>
              <a:rect l="T15" t="T16" r="T17" b="T18"/>
              <a:pathLst>
                <a:path w="17" h="31">
                  <a:moveTo>
                    <a:pt x="17" y="0"/>
                  </a:moveTo>
                  <a:lnTo>
                    <a:pt x="13" y="31"/>
                  </a:lnTo>
                  <a:lnTo>
                    <a:pt x="0" y="31"/>
                  </a:lnTo>
                  <a:lnTo>
                    <a:pt x="4" y="0"/>
                  </a:lnTo>
                  <a:lnTo>
                    <a:pt x="1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60" name="Rectangle 371"/>
            <p:cNvSpPr>
              <a:spLocks noChangeAspect="1" noChangeArrowheads="1"/>
            </p:cNvSpPr>
            <p:nvPr/>
          </p:nvSpPr>
          <p:spPr bwMode="auto">
            <a:xfrm>
              <a:off x="3665" y="1740"/>
              <a:ext cx="13" cy="40"/>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8661" name="Freeform 372"/>
            <p:cNvSpPr>
              <a:spLocks noChangeAspect="1"/>
            </p:cNvSpPr>
            <p:nvPr/>
          </p:nvSpPr>
          <p:spPr bwMode="auto">
            <a:xfrm>
              <a:off x="3674" y="1735"/>
              <a:ext cx="159" cy="58"/>
            </a:xfrm>
            <a:custGeom>
              <a:avLst/>
              <a:gdLst>
                <a:gd name="T0" fmla="*/ 0 w 159"/>
                <a:gd name="T1" fmla="*/ 40 h 58"/>
                <a:gd name="T2" fmla="*/ 17 w 159"/>
                <a:gd name="T3" fmla="*/ 40 h 58"/>
                <a:gd name="T4" fmla="*/ 17 w 159"/>
                <a:gd name="T5" fmla="*/ 5 h 58"/>
                <a:gd name="T6" fmla="*/ 21 w 159"/>
                <a:gd name="T7" fmla="*/ 0 h 58"/>
                <a:gd name="T8" fmla="*/ 155 w 159"/>
                <a:gd name="T9" fmla="*/ 0 h 58"/>
                <a:gd name="T10" fmla="*/ 159 w 159"/>
                <a:gd name="T11" fmla="*/ 5 h 58"/>
                <a:gd name="T12" fmla="*/ 159 w 159"/>
                <a:gd name="T13" fmla="*/ 58 h 58"/>
                <a:gd name="T14" fmla="*/ 146 w 159"/>
                <a:gd name="T15" fmla="*/ 58 h 58"/>
                <a:gd name="T16" fmla="*/ 146 w 159"/>
                <a:gd name="T17" fmla="*/ 14 h 58"/>
                <a:gd name="T18" fmla="*/ 30 w 159"/>
                <a:gd name="T19" fmla="*/ 14 h 58"/>
                <a:gd name="T20" fmla="*/ 30 w 159"/>
                <a:gd name="T21" fmla="*/ 45 h 58"/>
                <a:gd name="T22" fmla="*/ 21 w 159"/>
                <a:gd name="T23" fmla="*/ 54 h 58"/>
                <a:gd name="T24" fmla="*/ 0 w 159"/>
                <a:gd name="T25" fmla="*/ 54 h 58"/>
                <a:gd name="T26" fmla="*/ 0 w 159"/>
                <a:gd name="T27" fmla="*/ 40 h 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9"/>
                <a:gd name="T43" fmla="*/ 0 h 58"/>
                <a:gd name="T44" fmla="*/ 159 w 159"/>
                <a:gd name="T45" fmla="*/ 58 h 5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9" h="58">
                  <a:moveTo>
                    <a:pt x="0" y="40"/>
                  </a:moveTo>
                  <a:lnTo>
                    <a:pt x="17" y="40"/>
                  </a:lnTo>
                  <a:lnTo>
                    <a:pt x="17" y="5"/>
                  </a:lnTo>
                  <a:lnTo>
                    <a:pt x="21" y="0"/>
                  </a:lnTo>
                  <a:lnTo>
                    <a:pt x="155" y="0"/>
                  </a:lnTo>
                  <a:lnTo>
                    <a:pt x="159" y="5"/>
                  </a:lnTo>
                  <a:lnTo>
                    <a:pt x="159" y="58"/>
                  </a:lnTo>
                  <a:lnTo>
                    <a:pt x="146" y="58"/>
                  </a:lnTo>
                  <a:lnTo>
                    <a:pt x="146" y="14"/>
                  </a:lnTo>
                  <a:lnTo>
                    <a:pt x="30" y="14"/>
                  </a:lnTo>
                  <a:lnTo>
                    <a:pt x="30" y="45"/>
                  </a:lnTo>
                  <a:lnTo>
                    <a:pt x="21" y="54"/>
                  </a:lnTo>
                  <a:lnTo>
                    <a:pt x="0" y="54"/>
                  </a:lnTo>
                  <a:lnTo>
                    <a:pt x="0" y="4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62" name="Freeform 373"/>
            <p:cNvSpPr>
              <a:spLocks noChangeAspect="1"/>
            </p:cNvSpPr>
            <p:nvPr/>
          </p:nvSpPr>
          <p:spPr bwMode="auto">
            <a:xfrm>
              <a:off x="3850" y="1771"/>
              <a:ext cx="146" cy="31"/>
            </a:xfrm>
            <a:custGeom>
              <a:avLst/>
              <a:gdLst>
                <a:gd name="T0" fmla="*/ 13 w 146"/>
                <a:gd name="T1" fmla="*/ 0 h 31"/>
                <a:gd name="T2" fmla="*/ 13 w 146"/>
                <a:gd name="T3" fmla="*/ 9 h 31"/>
                <a:gd name="T4" fmla="*/ 142 w 146"/>
                <a:gd name="T5" fmla="*/ 9 h 31"/>
                <a:gd name="T6" fmla="*/ 146 w 146"/>
                <a:gd name="T7" fmla="*/ 13 h 31"/>
                <a:gd name="T8" fmla="*/ 146 w 146"/>
                <a:gd name="T9" fmla="*/ 31 h 31"/>
                <a:gd name="T10" fmla="*/ 133 w 146"/>
                <a:gd name="T11" fmla="*/ 31 h 31"/>
                <a:gd name="T12" fmla="*/ 133 w 146"/>
                <a:gd name="T13" fmla="*/ 22 h 31"/>
                <a:gd name="T14" fmla="*/ 9 w 146"/>
                <a:gd name="T15" fmla="*/ 22 h 31"/>
                <a:gd name="T16" fmla="*/ 0 w 146"/>
                <a:gd name="T17" fmla="*/ 13 h 31"/>
                <a:gd name="T18" fmla="*/ 0 w 146"/>
                <a:gd name="T19" fmla="*/ 0 h 31"/>
                <a:gd name="T20" fmla="*/ 13 w 146"/>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6"/>
                <a:gd name="T34" fmla="*/ 0 h 31"/>
                <a:gd name="T35" fmla="*/ 146 w 146"/>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6" h="31">
                  <a:moveTo>
                    <a:pt x="13" y="0"/>
                  </a:moveTo>
                  <a:lnTo>
                    <a:pt x="13" y="9"/>
                  </a:lnTo>
                  <a:lnTo>
                    <a:pt x="142" y="9"/>
                  </a:lnTo>
                  <a:lnTo>
                    <a:pt x="146" y="13"/>
                  </a:lnTo>
                  <a:lnTo>
                    <a:pt x="146" y="31"/>
                  </a:lnTo>
                  <a:lnTo>
                    <a:pt x="133" y="31"/>
                  </a:lnTo>
                  <a:lnTo>
                    <a:pt x="133" y="22"/>
                  </a:lnTo>
                  <a:lnTo>
                    <a:pt x="9" y="22"/>
                  </a:lnTo>
                  <a:lnTo>
                    <a:pt x="0" y="13"/>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63" name="Freeform 374"/>
            <p:cNvSpPr>
              <a:spLocks noChangeAspect="1"/>
            </p:cNvSpPr>
            <p:nvPr/>
          </p:nvSpPr>
          <p:spPr bwMode="auto">
            <a:xfrm>
              <a:off x="3399" y="1816"/>
              <a:ext cx="193" cy="35"/>
            </a:xfrm>
            <a:custGeom>
              <a:avLst/>
              <a:gdLst>
                <a:gd name="T0" fmla="*/ 0 w 193"/>
                <a:gd name="T1" fmla="*/ 22 h 35"/>
                <a:gd name="T2" fmla="*/ 180 w 193"/>
                <a:gd name="T3" fmla="*/ 22 h 35"/>
                <a:gd name="T4" fmla="*/ 180 w 193"/>
                <a:gd name="T5" fmla="*/ 0 h 35"/>
                <a:gd name="T6" fmla="*/ 193 w 193"/>
                <a:gd name="T7" fmla="*/ 0 h 35"/>
                <a:gd name="T8" fmla="*/ 193 w 193"/>
                <a:gd name="T9" fmla="*/ 26 h 35"/>
                <a:gd name="T10" fmla="*/ 184 w 193"/>
                <a:gd name="T11" fmla="*/ 35 h 35"/>
                <a:gd name="T12" fmla="*/ 0 w 193"/>
                <a:gd name="T13" fmla="*/ 35 h 35"/>
                <a:gd name="T14" fmla="*/ 0 w 193"/>
                <a:gd name="T15" fmla="*/ 22 h 35"/>
                <a:gd name="T16" fmla="*/ 0 60000 65536"/>
                <a:gd name="T17" fmla="*/ 0 60000 65536"/>
                <a:gd name="T18" fmla="*/ 0 60000 65536"/>
                <a:gd name="T19" fmla="*/ 0 60000 65536"/>
                <a:gd name="T20" fmla="*/ 0 60000 65536"/>
                <a:gd name="T21" fmla="*/ 0 60000 65536"/>
                <a:gd name="T22" fmla="*/ 0 60000 65536"/>
                <a:gd name="T23" fmla="*/ 0 60000 65536"/>
                <a:gd name="T24" fmla="*/ 0 w 193"/>
                <a:gd name="T25" fmla="*/ 0 h 35"/>
                <a:gd name="T26" fmla="*/ 193 w 193"/>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3" h="35">
                  <a:moveTo>
                    <a:pt x="0" y="22"/>
                  </a:moveTo>
                  <a:lnTo>
                    <a:pt x="180" y="22"/>
                  </a:lnTo>
                  <a:lnTo>
                    <a:pt x="180" y="0"/>
                  </a:lnTo>
                  <a:lnTo>
                    <a:pt x="193" y="0"/>
                  </a:lnTo>
                  <a:lnTo>
                    <a:pt x="193" y="26"/>
                  </a:lnTo>
                  <a:lnTo>
                    <a:pt x="184" y="35"/>
                  </a:lnTo>
                  <a:lnTo>
                    <a:pt x="0" y="35"/>
                  </a:lnTo>
                  <a:lnTo>
                    <a:pt x="0" y="22"/>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64" name="Freeform 375"/>
            <p:cNvSpPr>
              <a:spLocks noChangeAspect="1"/>
            </p:cNvSpPr>
            <p:nvPr/>
          </p:nvSpPr>
          <p:spPr bwMode="auto">
            <a:xfrm>
              <a:off x="3609" y="1802"/>
              <a:ext cx="336" cy="62"/>
            </a:xfrm>
            <a:custGeom>
              <a:avLst/>
              <a:gdLst>
                <a:gd name="T0" fmla="*/ 0 w 336"/>
                <a:gd name="T1" fmla="*/ 62 h 62"/>
                <a:gd name="T2" fmla="*/ 0 w 336"/>
                <a:gd name="T3" fmla="*/ 14 h 62"/>
                <a:gd name="T4" fmla="*/ 5 w 336"/>
                <a:gd name="T5" fmla="*/ 9 h 62"/>
                <a:gd name="T6" fmla="*/ 323 w 336"/>
                <a:gd name="T7" fmla="*/ 9 h 62"/>
                <a:gd name="T8" fmla="*/ 323 w 336"/>
                <a:gd name="T9" fmla="*/ 0 h 62"/>
                <a:gd name="T10" fmla="*/ 336 w 336"/>
                <a:gd name="T11" fmla="*/ 0 h 62"/>
                <a:gd name="T12" fmla="*/ 336 w 336"/>
                <a:gd name="T13" fmla="*/ 14 h 62"/>
                <a:gd name="T14" fmla="*/ 327 w 336"/>
                <a:gd name="T15" fmla="*/ 22 h 62"/>
                <a:gd name="T16" fmla="*/ 13 w 336"/>
                <a:gd name="T17" fmla="*/ 22 h 62"/>
                <a:gd name="T18" fmla="*/ 13 w 336"/>
                <a:gd name="T19" fmla="*/ 62 h 62"/>
                <a:gd name="T20" fmla="*/ 0 w 336"/>
                <a:gd name="T21" fmla="*/ 62 h 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6"/>
                <a:gd name="T34" fmla="*/ 0 h 62"/>
                <a:gd name="T35" fmla="*/ 336 w 336"/>
                <a:gd name="T36" fmla="*/ 62 h 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6" h="62">
                  <a:moveTo>
                    <a:pt x="0" y="62"/>
                  </a:moveTo>
                  <a:lnTo>
                    <a:pt x="0" y="14"/>
                  </a:lnTo>
                  <a:lnTo>
                    <a:pt x="5" y="9"/>
                  </a:lnTo>
                  <a:lnTo>
                    <a:pt x="323" y="9"/>
                  </a:lnTo>
                  <a:lnTo>
                    <a:pt x="323" y="0"/>
                  </a:lnTo>
                  <a:lnTo>
                    <a:pt x="336" y="0"/>
                  </a:lnTo>
                  <a:lnTo>
                    <a:pt x="336" y="14"/>
                  </a:lnTo>
                  <a:lnTo>
                    <a:pt x="327" y="22"/>
                  </a:lnTo>
                  <a:lnTo>
                    <a:pt x="13" y="22"/>
                  </a:lnTo>
                  <a:lnTo>
                    <a:pt x="13" y="62"/>
                  </a:lnTo>
                  <a:lnTo>
                    <a:pt x="0" y="62"/>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65" name="Freeform 376"/>
            <p:cNvSpPr>
              <a:spLocks noChangeAspect="1"/>
            </p:cNvSpPr>
            <p:nvPr/>
          </p:nvSpPr>
          <p:spPr bwMode="auto">
            <a:xfrm>
              <a:off x="3278" y="1842"/>
              <a:ext cx="172" cy="36"/>
            </a:xfrm>
            <a:custGeom>
              <a:avLst/>
              <a:gdLst>
                <a:gd name="T0" fmla="*/ 0 w 172"/>
                <a:gd name="T1" fmla="*/ 22 h 36"/>
                <a:gd name="T2" fmla="*/ 159 w 172"/>
                <a:gd name="T3" fmla="*/ 22 h 36"/>
                <a:gd name="T4" fmla="*/ 159 w 172"/>
                <a:gd name="T5" fmla="*/ 0 h 36"/>
                <a:gd name="T6" fmla="*/ 172 w 172"/>
                <a:gd name="T7" fmla="*/ 0 h 36"/>
                <a:gd name="T8" fmla="*/ 172 w 172"/>
                <a:gd name="T9" fmla="*/ 27 h 36"/>
                <a:gd name="T10" fmla="*/ 164 w 172"/>
                <a:gd name="T11" fmla="*/ 36 h 36"/>
                <a:gd name="T12" fmla="*/ 0 w 172"/>
                <a:gd name="T13" fmla="*/ 36 h 36"/>
                <a:gd name="T14" fmla="*/ 0 w 172"/>
                <a:gd name="T15" fmla="*/ 22 h 36"/>
                <a:gd name="T16" fmla="*/ 0 60000 65536"/>
                <a:gd name="T17" fmla="*/ 0 60000 65536"/>
                <a:gd name="T18" fmla="*/ 0 60000 65536"/>
                <a:gd name="T19" fmla="*/ 0 60000 65536"/>
                <a:gd name="T20" fmla="*/ 0 60000 65536"/>
                <a:gd name="T21" fmla="*/ 0 60000 65536"/>
                <a:gd name="T22" fmla="*/ 0 60000 65536"/>
                <a:gd name="T23" fmla="*/ 0 60000 65536"/>
                <a:gd name="T24" fmla="*/ 0 w 172"/>
                <a:gd name="T25" fmla="*/ 0 h 36"/>
                <a:gd name="T26" fmla="*/ 172 w 172"/>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2" h="36">
                  <a:moveTo>
                    <a:pt x="0" y="22"/>
                  </a:moveTo>
                  <a:lnTo>
                    <a:pt x="159" y="22"/>
                  </a:lnTo>
                  <a:lnTo>
                    <a:pt x="159" y="0"/>
                  </a:lnTo>
                  <a:lnTo>
                    <a:pt x="172" y="0"/>
                  </a:lnTo>
                  <a:lnTo>
                    <a:pt x="172" y="27"/>
                  </a:lnTo>
                  <a:lnTo>
                    <a:pt x="164" y="36"/>
                  </a:lnTo>
                  <a:lnTo>
                    <a:pt x="0" y="36"/>
                  </a:lnTo>
                  <a:lnTo>
                    <a:pt x="0" y="22"/>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66" name="Freeform 377"/>
            <p:cNvSpPr>
              <a:spLocks noChangeAspect="1"/>
            </p:cNvSpPr>
            <p:nvPr/>
          </p:nvSpPr>
          <p:spPr bwMode="auto">
            <a:xfrm>
              <a:off x="3536" y="1860"/>
              <a:ext cx="172" cy="36"/>
            </a:xfrm>
            <a:custGeom>
              <a:avLst/>
              <a:gdLst>
                <a:gd name="T0" fmla="*/ 0 w 172"/>
                <a:gd name="T1" fmla="*/ 36 h 36"/>
                <a:gd name="T2" fmla="*/ 0 w 172"/>
                <a:gd name="T3" fmla="*/ 4 h 36"/>
                <a:gd name="T4" fmla="*/ 4 w 172"/>
                <a:gd name="T5" fmla="*/ 0 h 36"/>
                <a:gd name="T6" fmla="*/ 172 w 172"/>
                <a:gd name="T7" fmla="*/ 0 h 36"/>
                <a:gd name="T8" fmla="*/ 172 w 172"/>
                <a:gd name="T9" fmla="*/ 13 h 36"/>
                <a:gd name="T10" fmla="*/ 13 w 172"/>
                <a:gd name="T11" fmla="*/ 13 h 36"/>
                <a:gd name="T12" fmla="*/ 13 w 172"/>
                <a:gd name="T13" fmla="*/ 36 h 36"/>
                <a:gd name="T14" fmla="*/ 0 w 172"/>
                <a:gd name="T15" fmla="*/ 36 h 36"/>
                <a:gd name="T16" fmla="*/ 0 60000 65536"/>
                <a:gd name="T17" fmla="*/ 0 60000 65536"/>
                <a:gd name="T18" fmla="*/ 0 60000 65536"/>
                <a:gd name="T19" fmla="*/ 0 60000 65536"/>
                <a:gd name="T20" fmla="*/ 0 60000 65536"/>
                <a:gd name="T21" fmla="*/ 0 60000 65536"/>
                <a:gd name="T22" fmla="*/ 0 60000 65536"/>
                <a:gd name="T23" fmla="*/ 0 60000 65536"/>
                <a:gd name="T24" fmla="*/ 0 w 172"/>
                <a:gd name="T25" fmla="*/ 0 h 36"/>
                <a:gd name="T26" fmla="*/ 172 w 172"/>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2" h="36">
                  <a:moveTo>
                    <a:pt x="0" y="36"/>
                  </a:moveTo>
                  <a:lnTo>
                    <a:pt x="0" y="4"/>
                  </a:lnTo>
                  <a:lnTo>
                    <a:pt x="4" y="0"/>
                  </a:lnTo>
                  <a:lnTo>
                    <a:pt x="172" y="0"/>
                  </a:lnTo>
                  <a:lnTo>
                    <a:pt x="172" y="13"/>
                  </a:lnTo>
                  <a:lnTo>
                    <a:pt x="13" y="13"/>
                  </a:lnTo>
                  <a:lnTo>
                    <a:pt x="13" y="36"/>
                  </a:lnTo>
                  <a:lnTo>
                    <a:pt x="0" y="36"/>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67" name="Freeform 378"/>
            <p:cNvSpPr>
              <a:spLocks noChangeAspect="1"/>
            </p:cNvSpPr>
            <p:nvPr/>
          </p:nvSpPr>
          <p:spPr bwMode="auto">
            <a:xfrm>
              <a:off x="3687" y="1842"/>
              <a:ext cx="150" cy="54"/>
            </a:xfrm>
            <a:custGeom>
              <a:avLst/>
              <a:gdLst>
                <a:gd name="T0" fmla="*/ 0 w 150"/>
                <a:gd name="T1" fmla="*/ 40 h 54"/>
                <a:gd name="T2" fmla="*/ 107 w 150"/>
                <a:gd name="T3" fmla="*/ 40 h 54"/>
                <a:gd name="T4" fmla="*/ 107 w 150"/>
                <a:gd name="T5" fmla="*/ 14 h 54"/>
                <a:gd name="T6" fmla="*/ 112 w 150"/>
                <a:gd name="T7" fmla="*/ 9 h 54"/>
                <a:gd name="T8" fmla="*/ 150 w 150"/>
                <a:gd name="T9" fmla="*/ 0 h 54"/>
                <a:gd name="T10" fmla="*/ 150 w 150"/>
                <a:gd name="T11" fmla="*/ 14 h 54"/>
                <a:gd name="T12" fmla="*/ 120 w 150"/>
                <a:gd name="T13" fmla="*/ 22 h 54"/>
                <a:gd name="T14" fmla="*/ 120 w 150"/>
                <a:gd name="T15" fmla="*/ 45 h 54"/>
                <a:gd name="T16" fmla="*/ 112 w 150"/>
                <a:gd name="T17" fmla="*/ 54 h 54"/>
                <a:gd name="T18" fmla="*/ 0 w 150"/>
                <a:gd name="T19" fmla="*/ 54 h 54"/>
                <a:gd name="T20" fmla="*/ 0 w 150"/>
                <a:gd name="T21" fmla="*/ 40 h 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0"/>
                <a:gd name="T34" fmla="*/ 0 h 54"/>
                <a:gd name="T35" fmla="*/ 150 w 150"/>
                <a:gd name="T36" fmla="*/ 54 h 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0" h="54">
                  <a:moveTo>
                    <a:pt x="0" y="40"/>
                  </a:moveTo>
                  <a:lnTo>
                    <a:pt x="107" y="40"/>
                  </a:lnTo>
                  <a:lnTo>
                    <a:pt x="107" y="14"/>
                  </a:lnTo>
                  <a:lnTo>
                    <a:pt x="112" y="9"/>
                  </a:lnTo>
                  <a:lnTo>
                    <a:pt x="150" y="0"/>
                  </a:lnTo>
                  <a:lnTo>
                    <a:pt x="150" y="14"/>
                  </a:lnTo>
                  <a:lnTo>
                    <a:pt x="120" y="22"/>
                  </a:lnTo>
                  <a:lnTo>
                    <a:pt x="120" y="45"/>
                  </a:lnTo>
                  <a:lnTo>
                    <a:pt x="112" y="54"/>
                  </a:lnTo>
                  <a:lnTo>
                    <a:pt x="0" y="54"/>
                  </a:lnTo>
                  <a:lnTo>
                    <a:pt x="0" y="4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68" name="Freeform 379"/>
            <p:cNvSpPr>
              <a:spLocks noChangeAspect="1"/>
            </p:cNvSpPr>
            <p:nvPr/>
          </p:nvSpPr>
          <p:spPr bwMode="auto">
            <a:xfrm>
              <a:off x="3829" y="1856"/>
              <a:ext cx="223" cy="62"/>
            </a:xfrm>
            <a:custGeom>
              <a:avLst/>
              <a:gdLst>
                <a:gd name="T0" fmla="*/ 13 w 223"/>
                <a:gd name="T1" fmla="*/ 0 h 62"/>
                <a:gd name="T2" fmla="*/ 13 w 223"/>
                <a:gd name="T3" fmla="*/ 26 h 62"/>
                <a:gd name="T4" fmla="*/ 219 w 223"/>
                <a:gd name="T5" fmla="*/ 26 h 62"/>
                <a:gd name="T6" fmla="*/ 223 w 223"/>
                <a:gd name="T7" fmla="*/ 31 h 62"/>
                <a:gd name="T8" fmla="*/ 223 w 223"/>
                <a:gd name="T9" fmla="*/ 62 h 62"/>
                <a:gd name="T10" fmla="*/ 210 w 223"/>
                <a:gd name="T11" fmla="*/ 62 h 62"/>
                <a:gd name="T12" fmla="*/ 210 w 223"/>
                <a:gd name="T13" fmla="*/ 40 h 62"/>
                <a:gd name="T14" fmla="*/ 8 w 223"/>
                <a:gd name="T15" fmla="*/ 40 h 62"/>
                <a:gd name="T16" fmla="*/ 0 w 223"/>
                <a:gd name="T17" fmla="*/ 31 h 62"/>
                <a:gd name="T18" fmla="*/ 0 w 223"/>
                <a:gd name="T19" fmla="*/ 0 h 62"/>
                <a:gd name="T20" fmla="*/ 13 w 223"/>
                <a:gd name="T21" fmla="*/ 0 h 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3"/>
                <a:gd name="T34" fmla="*/ 0 h 62"/>
                <a:gd name="T35" fmla="*/ 223 w 223"/>
                <a:gd name="T36" fmla="*/ 62 h 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3" h="62">
                  <a:moveTo>
                    <a:pt x="13" y="0"/>
                  </a:moveTo>
                  <a:lnTo>
                    <a:pt x="13" y="26"/>
                  </a:lnTo>
                  <a:lnTo>
                    <a:pt x="219" y="26"/>
                  </a:lnTo>
                  <a:lnTo>
                    <a:pt x="223" y="31"/>
                  </a:lnTo>
                  <a:lnTo>
                    <a:pt x="223" y="62"/>
                  </a:lnTo>
                  <a:lnTo>
                    <a:pt x="210" y="62"/>
                  </a:lnTo>
                  <a:lnTo>
                    <a:pt x="210" y="40"/>
                  </a:lnTo>
                  <a:lnTo>
                    <a:pt x="8" y="40"/>
                  </a:lnTo>
                  <a:lnTo>
                    <a:pt x="0" y="31"/>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69" name="Freeform 380"/>
            <p:cNvSpPr>
              <a:spLocks noChangeAspect="1"/>
            </p:cNvSpPr>
            <p:nvPr/>
          </p:nvSpPr>
          <p:spPr bwMode="auto">
            <a:xfrm>
              <a:off x="3876" y="1833"/>
              <a:ext cx="142" cy="31"/>
            </a:xfrm>
            <a:custGeom>
              <a:avLst/>
              <a:gdLst>
                <a:gd name="T0" fmla="*/ 0 w 142"/>
                <a:gd name="T1" fmla="*/ 18 h 31"/>
                <a:gd name="T2" fmla="*/ 129 w 142"/>
                <a:gd name="T3" fmla="*/ 18 h 31"/>
                <a:gd name="T4" fmla="*/ 129 w 142"/>
                <a:gd name="T5" fmla="*/ 0 h 31"/>
                <a:gd name="T6" fmla="*/ 142 w 142"/>
                <a:gd name="T7" fmla="*/ 0 h 31"/>
                <a:gd name="T8" fmla="*/ 142 w 142"/>
                <a:gd name="T9" fmla="*/ 23 h 31"/>
                <a:gd name="T10" fmla="*/ 133 w 142"/>
                <a:gd name="T11" fmla="*/ 31 h 31"/>
                <a:gd name="T12" fmla="*/ 0 w 142"/>
                <a:gd name="T13" fmla="*/ 31 h 31"/>
                <a:gd name="T14" fmla="*/ 0 w 142"/>
                <a:gd name="T15" fmla="*/ 18 h 3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31"/>
                <a:gd name="T26" fmla="*/ 142 w 142"/>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31">
                  <a:moveTo>
                    <a:pt x="0" y="18"/>
                  </a:moveTo>
                  <a:lnTo>
                    <a:pt x="129" y="18"/>
                  </a:lnTo>
                  <a:lnTo>
                    <a:pt x="129" y="0"/>
                  </a:lnTo>
                  <a:lnTo>
                    <a:pt x="142" y="0"/>
                  </a:lnTo>
                  <a:lnTo>
                    <a:pt x="142" y="23"/>
                  </a:lnTo>
                  <a:lnTo>
                    <a:pt x="133" y="31"/>
                  </a:lnTo>
                  <a:lnTo>
                    <a:pt x="0" y="31"/>
                  </a:lnTo>
                  <a:lnTo>
                    <a:pt x="0"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70" name="Freeform 381"/>
            <p:cNvSpPr>
              <a:spLocks noChangeAspect="1"/>
            </p:cNvSpPr>
            <p:nvPr/>
          </p:nvSpPr>
          <p:spPr bwMode="auto">
            <a:xfrm>
              <a:off x="3304" y="1887"/>
              <a:ext cx="331" cy="62"/>
            </a:xfrm>
            <a:custGeom>
              <a:avLst/>
              <a:gdLst>
                <a:gd name="T0" fmla="*/ 0 w 331"/>
                <a:gd name="T1" fmla="*/ 62 h 62"/>
                <a:gd name="T2" fmla="*/ 0 w 331"/>
                <a:gd name="T3" fmla="*/ 22 h 62"/>
                <a:gd name="T4" fmla="*/ 4 w 331"/>
                <a:gd name="T5" fmla="*/ 18 h 62"/>
                <a:gd name="T6" fmla="*/ 318 w 331"/>
                <a:gd name="T7" fmla="*/ 18 h 62"/>
                <a:gd name="T8" fmla="*/ 318 w 331"/>
                <a:gd name="T9" fmla="*/ 0 h 62"/>
                <a:gd name="T10" fmla="*/ 331 w 331"/>
                <a:gd name="T11" fmla="*/ 0 h 62"/>
                <a:gd name="T12" fmla="*/ 331 w 331"/>
                <a:gd name="T13" fmla="*/ 22 h 62"/>
                <a:gd name="T14" fmla="*/ 322 w 331"/>
                <a:gd name="T15" fmla="*/ 31 h 62"/>
                <a:gd name="T16" fmla="*/ 13 w 331"/>
                <a:gd name="T17" fmla="*/ 31 h 62"/>
                <a:gd name="T18" fmla="*/ 13 w 331"/>
                <a:gd name="T19" fmla="*/ 62 h 62"/>
                <a:gd name="T20" fmla="*/ 0 w 331"/>
                <a:gd name="T21" fmla="*/ 62 h 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1"/>
                <a:gd name="T34" fmla="*/ 0 h 62"/>
                <a:gd name="T35" fmla="*/ 331 w 331"/>
                <a:gd name="T36" fmla="*/ 62 h 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1" h="62">
                  <a:moveTo>
                    <a:pt x="0" y="62"/>
                  </a:moveTo>
                  <a:lnTo>
                    <a:pt x="0" y="22"/>
                  </a:lnTo>
                  <a:lnTo>
                    <a:pt x="4" y="18"/>
                  </a:lnTo>
                  <a:lnTo>
                    <a:pt x="318" y="18"/>
                  </a:lnTo>
                  <a:lnTo>
                    <a:pt x="318" y="0"/>
                  </a:lnTo>
                  <a:lnTo>
                    <a:pt x="331" y="0"/>
                  </a:lnTo>
                  <a:lnTo>
                    <a:pt x="331" y="22"/>
                  </a:lnTo>
                  <a:lnTo>
                    <a:pt x="322" y="31"/>
                  </a:lnTo>
                  <a:lnTo>
                    <a:pt x="13" y="31"/>
                  </a:lnTo>
                  <a:lnTo>
                    <a:pt x="13" y="62"/>
                  </a:lnTo>
                  <a:lnTo>
                    <a:pt x="0" y="62"/>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71" name="Freeform 382"/>
            <p:cNvSpPr>
              <a:spLocks noChangeAspect="1"/>
            </p:cNvSpPr>
            <p:nvPr/>
          </p:nvSpPr>
          <p:spPr bwMode="auto">
            <a:xfrm>
              <a:off x="3351" y="1931"/>
              <a:ext cx="129" cy="36"/>
            </a:xfrm>
            <a:custGeom>
              <a:avLst/>
              <a:gdLst>
                <a:gd name="T0" fmla="*/ 13 w 129"/>
                <a:gd name="T1" fmla="*/ 0 h 36"/>
                <a:gd name="T2" fmla="*/ 13 w 129"/>
                <a:gd name="T3" fmla="*/ 22 h 36"/>
                <a:gd name="T4" fmla="*/ 129 w 129"/>
                <a:gd name="T5" fmla="*/ 22 h 36"/>
                <a:gd name="T6" fmla="*/ 129 w 129"/>
                <a:gd name="T7" fmla="*/ 36 h 36"/>
                <a:gd name="T8" fmla="*/ 9 w 129"/>
                <a:gd name="T9" fmla="*/ 36 h 36"/>
                <a:gd name="T10" fmla="*/ 0 w 129"/>
                <a:gd name="T11" fmla="*/ 27 h 36"/>
                <a:gd name="T12" fmla="*/ 0 w 129"/>
                <a:gd name="T13" fmla="*/ 0 h 36"/>
                <a:gd name="T14" fmla="*/ 13 w 129"/>
                <a:gd name="T15" fmla="*/ 0 h 36"/>
                <a:gd name="T16" fmla="*/ 0 60000 65536"/>
                <a:gd name="T17" fmla="*/ 0 60000 65536"/>
                <a:gd name="T18" fmla="*/ 0 60000 65536"/>
                <a:gd name="T19" fmla="*/ 0 60000 65536"/>
                <a:gd name="T20" fmla="*/ 0 60000 65536"/>
                <a:gd name="T21" fmla="*/ 0 60000 65536"/>
                <a:gd name="T22" fmla="*/ 0 60000 65536"/>
                <a:gd name="T23" fmla="*/ 0 60000 65536"/>
                <a:gd name="T24" fmla="*/ 0 w 129"/>
                <a:gd name="T25" fmla="*/ 0 h 36"/>
                <a:gd name="T26" fmla="*/ 129 w 129"/>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 h="36">
                  <a:moveTo>
                    <a:pt x="13" y="0"/>
                  </a:moveTo>
                  <a:lnTo>
                    <a:pt x="13" y="22"/>
                  </a:lnTo>
                  <a:lnTo>
                    <a:pt x="129" y="22"/>
                  </a:lnTo>
                  <a:lnTo>
                    <a:pt x="129" y="36"/>
                  </a:lnTo>
                  <a:lnTo>
                    <a:pt x="9" y="36"/>
                  </a:lnTo>
                  <a:lnTo>
                    <a:pt x="0" y="27"/>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72" name="Freeform 383"/>
            <p:cNvSpPr>
              <a:spLocks noChangeAspect="1"/>
            </p:cNvSpPr>
            <p:nvPr/>
          </p:nvSpPr>
          <p:spPr bwMode="auto">
            <a:xfrm>
              <a:off x="3536" y="1927"/>
              <a:ext cx="108" cy="35"/>
            </a:xfrm>
            <a:custGeom>
              <a:avLst/>
              <a:gdLst>
                <a:gd name="T0" fmla="*/ 0 w 108"/>
                <a:gd name="T1" fmla="*/ 35 h 35"/>
                <a:gd name="T2" fmla="*/ 0 w 108"/>
                <a:gd name="T3" fmla="*/ 4 h 35"/>
                <a:gd name="T4" fmla="*/ 4 w 108"/>
                <a:gd name="T5" fmla="*/ 0 h 35"/>
                <a:gd name="T6" fmla="*/ 108 w 108"/>
                <a:gd name="T7" fmla="*/ 0 h 35"/>
                <a:gd name="T8" fmla="*/ 108 w 108"/>
                <a:gd name="T9" fmla="*/ 13 h 35"/>
                <a:gd name="T10" fmla="*/ 13 w 108"/>
                <a:gd name="T11" fmla="*/ 13 h 35"/>
                <a:gd name="T12" fmla="*/ 13 w 108"/>
                <a:gd name="T13" fmla="*/ 35 h 35"/>
                <a:gd name="T14" fmla="*/ 0 w 108"/>
                <a:gd name="T15" fmla="*/ 35 h 35"/>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35"/>
                <a:gd name="T26" fmla="*/ 108 w 108"/>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35">
                  <a:moveTo>
                    <a:pt x="0" y="35"/>
                  </a:moveTo>
                  <a:lnTo>
                    <a:pt x="0" y="4"/>
                  </a:lnTo>
                  <a:lnTo>
                    <a:pt x="4" y="0"/>
                  </a:lnTo>
                  <a:lnTo>
                    <a:pt x="108" y="0"/>
                  </a:lnTo>
                  <a:lnTo>
                    <a:pt x="108" y="13"/>
                  </a:lnTo>
                  <a:lnTo>
                    <a:pt x="13" y="13"/>
                  </a:lnTo>
                  <a:lnTo>
                    <a:pt x="13" y="35"/>
                  </a:lnTo>
                  <a:lnTo>
                    <a:pt x="0" y="35"/>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73" name="Freeform 384"/>
            <p:cNvSpPr>
              <a:spLocks noChangeAspect="1"/>
            </p:cNvSpPr>
            <p:nvPr/>
          </p:nvSpPr>
          <p:spPr bwMode="auto">
            <a:xfrm>
              <a:off x="3751" y="1922"/>
              <a:ext cx="134" cy="49"/>
            </a:xfrm>
            <a:custGeom>
              <a:avLst/>
              <a:gdLst>
                <a:gd name="T0" fmla="*/ 0 w 134"/>
                <a:gd name="T1" fmla="*/ 49 h 49"/>
                <a:gd name="T2" fmla="*/ 0 w 134"/>
                <a:gd name="T3" fmla="*/ 5 h 49"/>
                <a:gd name="T4" fmla="*/ 5 w 134"/>
                <a:gd name="T5" fmla="*/ 0 h 49"/>
                <a:gd name="T6" fmla="*/ 129 w 134"/>
                <a:gd name="T7" fmla="*/ 0 h 49"/>
                <a:gd name="T8" fmla="*/ 134 w 134"/>
                <a:gd name="T9" fmla="*/ 5 h 49"/>
                <a:gd name="T10" fmla="*/ 134 w 134"/>
                <a:gd name="T11" fmla="*/ 27 h 49"/>
                <a:gd name="T12" fmla="*/ 121 w 134"/>
                <a:gd name="T13" fmla="*/ 27 h 49"/>
                <a:gd name="T14" fmla="*/ 121 w 134"/>
                <a:gd name="T15" fmla="*/ 14 h 49"/>
                <a:gd name="T16" fmla="*/ 13 w 134"/>
                <a:gd name="T17" fmla="*/ 14 h 49"/>
                <a:gd name="T18" fmla="*/ 13 w 134"/>
                <a:gd name="T19" fmla="*/ 49 h 49"/>
                <a:gd name="T20" fmla="*/ 0 w 134"/>
                <a:gd name="T21" fmla="*/ 49 h 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4"/>
                <a:gd name="T34" fmla="*/ 0 h 49"/>
                <a:gd name="T35" fmla="*/ 134 w 134"/>
                <a:gd name="T36" fmla="*/ 49 h 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4" h="49">
                  <a:moveTo>
                    <a:pt x="0" y="49"/>
                  </a:moveTo>
                  <a:lnTo>
                    <a:pt x="0" y="5"/>
                  </a:lnTo>
                  <a:lnTo>
                    <a:pt x="5" y="0"/>
                  </a:lnTo>
                  <a:lnTo>
                    <a:pt x="129" y="0"/>
                  </a:lnTo>
                  <a:lnTo>
                    <a:pt x="134" y="5"/>
                  </a:lnTo>
                  <a:lnTo>
                    <a:pt x="134" y="27"/>
                  </a:lnTo>
                  <a:lnTo>
                    <a:pt x="121" y="27"/>
                  </a:lnTo>
                  <a:lnTo>
                    <a:pt x="121" y="14"/>
                  </a:lnTo>
                  <a:lnTo>
                    <a:pt x="13" y="14"/>
                  </a:lnTo>
                  <a:lnTo>
                    <a:pt x="13" y="49"/>
                  </a:lnTo>
                  <a:lnTo>
                    <a:pt x="0" y="49"/>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74" name="Freeform 385"/>
            <p:cNvSpPr>
              <a:spLocks noChangeAspect="1"/>
            </p:cNvSpPr>
            <p:nvPr/>
          </p:nvSpPr>
          <p:spPr bwMode="auto">
            <a:xfrm>
              <a:off x="3906" y="1896"/>
              <a:ext cx="34" cy="31"/>
            </a:xfrm>
            <a:custGeom>
              <a:avLst/>
              <a:gdLst>
                <a:gd name="T0" fmla="*/ 9 w 34"/>
                <a:gd name="T1" fmla="*/ 0 h 31"/>
                <a:gd name="T2" fmla="*/ 17 w 34"/>
                <a:gd name="T3" fmla="*/ 9 h 31"/>
                <a:gd name="T4" fmla="*/ 30 w 34"/>
                <a:gd name="T5" fmla="*/ 9 h 31"/>
                <a:gd name="T6" fmla="*/ 34 w 34"/>
                <a:gd name="T7" fmla="*/ 13 h 31"/>
                <a:gd name="T8" fmla="*/ 34 w 34"/>
                <a:gd name="T9" fmla="*/ 31 h 31"/>
                <a:gd name="T10" fmla="*/ 22 w 34"/>
                <a:gd name="T11" fmla="*/ 31 h 31"/>
                <a:gd name="T12" fmla="*/ 22 w 34"/>
                <a:gd name="T13" fmla="*/ 22 h 31"/>
                <a:gd name="T14" fmla="*/ 13 w 34"/>
                <a:gd name="T15" fmla="*/ 22 h 31"/>
                <a:gd name="T16" fmla="*/ 9 w 34"/>
                <a:gd name="T17" fmla="*/ 17 h 31"/>
                <a:gd name="T18" fmla="*/ 0 w 34"/>
                <a:gd name="T19" fmla="*/ 9 h 31"/>
                <a:gd name="T20" fmla="*/ 9 w 34"/>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31"/>
                <a:gd name="T35" fmla="*/ 34 w 34"/>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31">
                  <a:moveTo>
                    <a:pt x="9" y="0"/>
                  </a:moveTo>
                  <a:lnTo>
                    <a:pt x="17" y="9"/>
                  </a:lnTo>
                  <a:lnTo>
                    <a:pt x="30" y="9"/>
                  </a:lnTo>
                  <a:lnTo>
                    <a:pt x="34" y="13"/>
                  </a:lnTo>
                  <a:lnTo>
                    <a:pt x="34" y="31"/>
                  </a:lnTo>
                  <a:lnTo>
                    <a:pt x="22" y="31"/>
                  </a:lnTo>
                  <a:lnTo>
                    <a:pt x="22" y="22"/>
                  </a:lnTo>
                  <a:lnTo>
                    <a:pt x="13" y="22"/>
                  </a:lnTo>
                  <a:lnTo>
                    <a:pt x="9" y="17"/>
                  </a:lnTo>
                  <a:lnTo>
                    <a:pt x="0" y="9"/>
                  </a:lnTo>
                  <a:lnTo>
                    <a:pt x="9"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75" name="Freeform 386"/>
            <p:cNvSpPr>
              <a:spLocks noChangeAspect="1"/>
            </p:cNvSpPr>
            <p:nvPr/>
          </p:nvSpPr>
          <p:spPr bwMode="auto">
            <a:xfrm>
              <a:off x="3674" y="1905"/>
              <a:ext cx="39" cy="66"/>
            </a:xfrm>
            <a:custGeom>
              <a:avLst/>
              <a:gdLst>
                <a:gd name="T0" fmla="*/ 13 w 39"/>
                <a:gd name="T1" fmla="*/ 4 h 66"/>
                <a:gd name="T2" fmla="*/ 13 w 39"/>
                <a:gd name="T3" fmla="*/ 22 h 66"/>
                <a:gd name="T4" fmla="*/ 17 w 39"/>
                <a:gd name="T5" fmla="*/ 22 h 66"/>
                <a:gd name="T6" fmla="*/ 17 w 39"/>
                <a:gd name="T7" fmla="*/ 4 h 66"/>
                <a:gd name="T8" fmla="*/ 21 w 39"/>
                <a:gd name="T9" fmla="*/ 0 h 66"/>
                <a:gd name="T10" fmla="*/ 34 w 39"/>
                <a:gd name="T11" fmla="*/ 0 h 66"/>
                <a:gd name="T12" fmla="*/ 39 w 39"/>
                <a:gd name="T13" fmla="*/ 4 h 66"/>
                <a:gd name="T14" fmla="*/ 39 w 39"/>
                <a:gd name="T15" fmla="*/ 66 h 66"/>
                <a:gd name="T16" fmla="*/ 26 w 39"/>
                <a:gd name="T17" fmla="*/ 66 h 66"/>
                <a:gd name="T18" fmla="*/ 26 w 39"/>
                <a:gd name="T19" fmla="*/ 13 h 66"/>
                <a:gd name="T20" fmla="*/ 30 w 39"/>
                <a:gd name="T21" fmla="*/ 13 h 66"/>
                <a:gd name="T22" fmla="*/ 30 w 39"/>
                <a:gd name="T23" fmla="*/ 26 h 66"/>
                <a:gd name="T24" fmla="*/ 21 w 39"/>
                <a:gd name="T25" fmla="*/ 35 h 66"/>
                <a:gd name="T26" fmla="*/ 8 w 39"/>
                <a:gd name="T27" fmla="*/ 35 h 66"/>
                <a:gd name="T28" fmla="*/ 0 w 39"/>
                <a:gd name="T29" fmla="*/ 26 h 66"/>
                <a:gd name="T30" fmla="*/ 0 w 39"/>
                <a:gd name="T31" fmla="*/ 4 h 66"/>
                <a:gd name="T32" fmla="*/ 13 w 39"/>
                <a:gd name="T33" fmla="*/ 4 h 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9"/>
                <a:gd name="T52" fmla="*/ 0 h 66"/>
                <a:gd name="T53" fmla="*/ 39 w 39"/>
                <a:gd name="T54" fmla="*/ 66 h 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9" h="66">
                  <a:moveTo>
                    <a:pt x="13" y="4"/>
                  </a:moveTo>
                  <a:lnTo>
                    <a:pt x="13" y="22"/>
                  </a:lnTo>
                  <a:lnTo>
                    <a:pt x="17" y="22"/>
                  </a:lnTo>
                  <a:lnTo>
                    <a:pt x="17" y="4"/>
                  </a:lnTo>
                  <a:lnTo>
                    <a:pt x="21" y="0"/>
                  </a:lnTo>
                  <a:lnTo>
                    <a:pt x="34" y="0"/>
                  </a:lnTo>
                  <a:lnTo>
                    <a:pt x="39" y="4"/>
                  </a:lnTo>
                  <a:lnTo>
                    <a:pt x="39" y="66"/>
                  </a:lnTo>
                  <a:lnTo>
                    <a:pt x="26" y="66"/>
                  </a:lnTo>
                  <a:lnTo>
                    <a:pt x="26" y="13"/>
                  </a:lnTo>
                  <a:lnTo>
                    <a:pt x="30" y="13"/>
                  </a:lnTo>
                  <a:lnTo>
                    <a:pt x="30" y="26"/>
                  </a:lnTo>
                  <a:lnTo>
                    <a:pt x="21" y="35"/>
                  </a:lnTo>
                  <a:lnTo>
                    <a:pt x="8" y="35"/>
                  </a:lnTo>
                  <a:lnTo>
                    <a:pt x="0" y="26"/>
                  </a:lnTo>
                  <a:lnTo>
                    <a:pt x="0" y="4"/>
                  </a:lnTo>
                  <a:lnTo>
                    <a:pt x="13" y="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76" name="Freeform 387"/>
            <p:cNvSpPr>
              <a:spLocks noChangeAspect="1"/>
            </p:cNvSpPr>
            <p:nvPr/>
          </p:nvSpPr>
          <p:spPr bwMode="auto">
            <a:xfrm>
              <a:off x="3588" y="1971"/>
              <a:ext cx="245" cy="40"/>
            </a:xfrm>
            <a:custGeom>
              <a:avLst/>
              <a:gdLst>
                <a:gd name="T0" fmla="*/ 13 w 245"/>
                <a:gd name="T1" fmla="*/ 0 h 40"/>
                <a:gd name="T2" fmla="*/ 13 w 245"/>
                <a:gd name="T3" fmla="*/ 27 h 40"/>
                <a:gd name="T4" fmla="*/ 232 w 245"/>
                <a:gd name="T5" fmla="*/ 27 h 40"/>
                <a:gd name="T6" fmla="*/ 232 w 245"/>
                <a:gd name="T7" fmla="*/ 9 h 40"/>
                <a:gd name="T8" fmla="*/ 245 w 245"/>
                <a:gd name="T9" fmla="*/ 9 h 40"/>
                <a:gd name="T10" fmla="*/ 245 w 245"/>
                <a:gd name="T11" fmla="*/ 31 h 40"/>
                <a:gd name="T12" fmla="*/ 236 w 245"/>
                <a:gd name="T13" fmla="*/ 40 h 40"/>
                <a:gd name="T14" fmla="*/ 8 w 245"/>
                <a:gd name="T15" fmla="*/ 40 h 40"/>
                <a:gd name="T16" fmla="*/ 0 w 245"/>
                <a:gd name="T17" fmla="*/ 31 h 40"/>
                <a:gd name="T18" fmla="*/ 0 w 245"/>
                <a:gd name="T19" fmla="*/ 0 h 40"/>
                <a:gd name="T20" fmla="*/ 13 w 245"/>
                <a:gd name="T21" fmla="*/ 0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5"/>
                <a:gd name="T34" fmla="*/ 0 h 40"/>
                <a:gd name="T35" fmla="*/ 245 w 245"/>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5" h="40">
                  <a:moveTo>
                    <a:pt x="13" y="0"/>
                  </a:moveTo>
                  <a:lnTo>
                    <a:pt x="13" y="27"/>
                  </a:lnTo>
                  <a:lnTo>
                    <a:pt x="232" y="27"/>
                  </a:lnTo>
                  <a:lnTo>
                    <a:pt x="232" y="9"/>
                  </a:lnTo>
                  <a:lnTo>
                    <a:pt x="245" y="9"/>
                  </a:lnTo>
                  <a:lnTo>
                    <a:pt x="245" y="31"/>
                  </a:lnTo>
                  <a:lnTo>
                    <a:pt x="236" y="40"/>
                  </a:lnTo>
                  <a:lnTo>
                    <a:pt x="8" y="40"/>
                  </a:lnTo>
                  <a:lnTo>
                    <a:pt x="0" y="31"/>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77" name="Freeform 388"/>
            <p:cNvSpPr>
              <a:spLocks noChangeAspect="1"/>
            </p:cNvSpPr>
            <p:nvPr/>
          </p:nvSpPr>
          <p:spPr bwMode="auto">
            <a:xfrm>
              <a:off x="3252" y="1940"/>
              <a:ext cx="91" cy="49"/>
            </a:xfrm>
            <a:custGeom>
              <a:avLst/>
              <a:gdLst>
                <a:gd name="T0" fmla="*/ 13 w 91"/>
                <a:gd name="T1" fmla="*/ 0 h 49"/>
                <a:gd name="T2" fmla="*/ 13 w 91"/>
                <a:gd name="T3" fmla="*/ 36 h 49"/>
                <a:gd name="T4" fmla="*/ 91 w 91"/>
                <a:gd name="T5" fmla="*/ 36 h 49"/>
                <a:gd name="T6" fmla="*/ 91 w 91"/>
                <a:gd name="T7" fmla="*/ 49 h 49"/>
                <a:gd name="T8" fmla="*/ 9 w 91"/>
                <a:gd name="T9" fmla="*/ 49 h 49"/>
                <a:gd name="T10" fmla="*/ 0 w 91"/>
                <a:gd name="T11" fmla="*/ 40 h 49"/>
                <a:gd name="T12" fmla="*/ 0 w 91"/>
                <a:gd name="T13" fmla="*/ 0 h 49"/>
                <a:gd name="T14" fmla="*/ 13 w 91"/>
                <a:gd name="T15" fmla="*/ 0 h 49"/>
                <a:gd name="T16" fmla="*/ 0 60000 65536"/>
                <a:gd name="T17" fmla="*/ 0 60000 65536"/>
                <a:gd name="T18" fmla="*/ 0 60000 65536"/>
                <a:gd name="T19" fmla="*/ 0 60000 65536"/>
                <a:gd name="T20" fmla="*/ 0 60000 65536"/>
                <a:gd name="T21" fmla="*/ 0 60000 65536"/>
                <a:gd name="T22" fmla="*/ 0 60000 65536"/>
                <a:gd name="T23" fmla="*/ 0 60000 65536"/>
                <a:gd name="T24" fmla="*/ 0 w 91"/>
                <a:gd name="T25" fmla="*/ 0 h 49"/>
                <a:gd name="T26" fmla="*/ 91 w 91"/>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1" h="49">
                  <a:moveTo>
                    <a:pt x="13" y="0"/>
                  </a:moveTo>
                  <a:lnTo>
                    <a:pt x="13" y="36"/>
                  </a:lnTo>
                  <a:lnTo>
                    <a:pt x="91" y="36"/>
                  </a:lnTo>
                  <a:lnTo>
                    <a:pt x="91" y="49"/>
                  </a:lnTo>
                  <a:lnTo>
                    <a:pt x="9" y="49"/>
                  </a:lnTo>
                  <a:lnTo>
                    <a:pt x="0" y="40"/>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78" name="Freeform 389"/>
            <p:cNvSpPr>
              <a:spLocks noChangeAspect="1"/>
            </p:cNvSpPr>
            <p:nvPr/>
          </p:nvSpPr>
          <p:spPr bwMode="auto">
            <a:xfrm>
              <a:off x="3338" y="1985"/>
              <a:ext cx="233" cy="26"/>
            </a:xfrm>
            <a:custGeom>
              <a:avLst/>
              <a:gdLst>
                <a:gd name="T0" fmla="*/ 0 w 233"/>
                <a:gd name="T1" fmla="*/ 26 h 26"/>
                <a:gd name="T2" fmla="*/ 0 w 233"/>
                <a:gd name="T3" fmla="*/ 4 h 26"/>
                <a:gd name="T4" fmla="*/ 5 w 233"/>
                <a:gd name="T5" fmla="*/ 0 h 26"/>
                <a:gd name="T6" fmla="*/ 233 w 233"/>
                <a:gd name="T7" fmla="*/ 0 h 26"/>
                <a:gd name="T8" fmla="*/ 233 w 233"/>
                <a:gd name="T9" fmla="*/ 13 h 26"/>
                <a:gd name="T10" fmla="*/ 13 w 233"/>
                <a:gd name="T11" fmla="*/ 13 h 26"/>
                <a:gd name="T12" fmla="*/ 13 w 233"/>
                <a:gd name="T13" fmla="*/ 26 h 26"/>
                <a:gd name="T14" fmla="*/ 0 w 233"/>
                <a:gd name="T15" fmla="*/ 26 h 26"/>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6"/>
                <a:gd name="T26" fmla="*/ 233 w 233"/>
                <a:gd name="T27" fmla="*/ 26 h 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6">
                  <a:moveTo>
                    <a:pt x="0" y="26"/>
                  </a:moveTo>
                  <a:lnTo>
                    <a:pt x="0" y="4"/>
                  </a:lnTo>
                  <a:lnTo>
                    <a:pt x="5" y="0"/>
                  </a:lnTo>
                  <a:lnTo>
                    <a:pt x="233" y="0"/>
                  </a:lnTo>
                  <a:lnTo>
                    <a:pt x="233" y="13"/>
                  </a:lnTo>
                  <a:lnTo>
                    <a:pt x="13" y="13"/>
                  </a:lnTo>
                  <a:lnTo>
                    <a:pt x="13" y="26"/>
                  </a:lnTo>
                  <a:lnTo>
                    <a:pt x="0" y="26"/>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79" name="Freeform 390"/>
            <p:cNvSpPr>
              <a:spLocks noChangeAspect="1"/>
            </p:cNvSpPr>
            <p:nvPr/>
          </p:nvSpPr>
          <p:spPr bwMode="auto">
            <a:xfrm>
              <a:off x="3854" y="1962"/>
              <a:ext cx="207" cy="36"/>
            </a:xfrm>
            <a:custGeom>
              <a:avLst/>
              <a:gdLst>
                <a:gd name="T0" fmla="*/ 0 w 207"/>
                <a:gd name="T1" fmla="*/ 23 h 36"/>
                <a:gd name="T2" fmla="*/ 194 w 207"/>
                <a:gd name="T3" fmla="*/ 23 h 36"/>
                <a:gd name="T4" fmla="*/ 194 w 207"/>
                <a:gd name="T5" fmla="*/ 0 h 36"/>
                <a:gd name="T6" fmla="*/ 207 w 207"/>
                <a:gd name="T7" fmla="*/ 0 h 36"/>
                <a:gd name="T8" fmla="*/ 207 w 207"/>
                <a:gd name="T9" fmla="*/ 27 h 36"/>
                <a:gd name="T10" fmla="*/ 198 w 207"/>
                <a:gd name="T11" fmla="*/ 36 h 36"/>
                <a:gd name="T12" fmla="*/ 0 w 207"/>
                <a:gd name="T13" fmla="*/ 36 h 36"/>
                <a:gd name="T14" fmla="*/ 0 w 207"/>
                <a:gd name="T15" fmla="*/ 23 h 36"/>
                <a:gd name="T16" fmla="*/ 0 60000 65536"/>
                <a:gd name="T17" fmla="*/ 0 60000 65536"/>
                <a:gd name="T18" fmla="*/ 0 60000 65536"/>
                <a:gd name="T19" fmla="*/ 0 60000 65536"/>
                <a:gd name="T20" fmla="*/ 0 60000 65536"/>
                <a:gd name="T21" fmla="*/ 0 60000 65536"/>
                <a:gd name="T22" fmla="*/ 0 60000 65536"/>
                <a:gd name="T23" fmla="*/ 0 60000 65536"/>
                <a:gd name="T24" fmla="*/ 0 w 207"/>
                <a:gd name="T25" fmla="*/ 0 h 36"/>
                <a:gd name="T26" fmla="*/ 207 w 207"/>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7" h="36">
                  <a:moveTo>
                    <a:pt x="0" y="23"/>
                  </a:moveTo>
                  <a:lnTo>
                    <a:pt x="194" y="23"/>
                  </a:lnTo>
                  <a:lnTo>
                    <a:pt x="194" y="0"/>
                  </a:lnTo>
                  <a:lnTo>
                    <a:pt x="207" y="0"/>
                  </a:lnTo>
                  <a:lnTo>
                    <a:pt x="207" y="27"/>
                  </a:lnTo>
                  <a:lnTo>
                    <a:pt x="198" y="36"/>
                  </a:lnTo>
                  <a:lnTo>
                    <a:pt x="0" y="36"/>
                  </a:lnTo>
                  <a:lnTo>
                    <a:pt x="0" y="2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80" name="Freeform 391"/>
            <p:cNvSpPr>
              <a:spLocks noChangeAspect="1"/>
            </p:cNvSpPr>
            <p:nvPr/>
          </p:nvSpPr>
          <p:spPr bwMode="auto">
            <a:xfrm>
              <a:off x="3953" y="1927"/>
              <a:ext cx="177" cy="31"/>
            </a:xfrm>
            <a:custGeom>
              <a:avLst/>
              <a:gdLst>
                <a:gd name="T0" fmla="*/ 0 w 177"/>
                <a:gd name="T1" fmla="*/ 31 h 31"/>
                <a:gd name="T2" fmla="*/ 0 w 177"/>
                <a:gd name="T3" fmla="*/ 4 h 31"/>
                <a:gd name="T4" fmla="*/ 5 w 177"/>
                <a:gd name="T5" fmla="*/ 0 h 31"/>
                <a:gd name="T6" fmla="*/ 177 w 177"/>
                <a:gd name="T7" fmla="*/ 0 h 31"/>
                <a:gd name="T8" fmla="*/ 177 w 177"/>
                <a:gd name="T9" fmla="*/ 13 h 31"/>
                <a:gd name="T10" fmla="*/ 13 w 177"/>
                <a:gd name="T11" fmla="*/ 13 h 31"/>
                <a:gd name="T12" fmla="*/ 13 w 177"/>
                <a:gd name="T13" fmla="*/ 31 h 31"/>
                <a:gd name="T14" fmla="*/ 0 w 177"/>
                <a:gd name="T15" fmla="*/ 31 h 31"/>
                <a:gd name="T16" fmla="*/ 0 60000 65536"/>
                <a:gd name="T17" fmla="*/ 0 60000 65536"/>
                <a:gd name="T18" fmla="*/ 0 60000 65536"/>
                <a:gd name="T19" fmla="*/ 0 60000 65536"/>
                <a:gd name="T20" fmla="*/ 0 60000 65536"/>
                <a:gd name="T21" fmla="*/ 0 60000 65536"/>
                <a:gd name="T22" fmla="*/ 0 60000 65536"/>
                <a:gd name="T23" fmla="*/ 0 60000 65536"/>
                <a:gd name="T24" fmla="*/ 0 w 177"/>
                <a:gd name="T25" fmla="*/ 0 h 31"/>
                <a:gd name="T26" fmla="*/ 177 w 177"/>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7" h="31">
                  <a:moveTo>
                    <a:pt x="0" y="31"/>
                  </a:moveTo>
                  <a:lnTo>
                    <a:pt x="0" y="4"/>
                  </a:lnTo>
                  <a:lnTo>
                    <a:pt x="5" y="0"/>
                  </a:lnTo>
                  <a:lnTo>
                    <a:pt x="177" y="0"/>
                  </a:lnTo>
                  <a:lnTo>
                    <a:pt x="177" y="13"/>
                  </a:lnTo>
                  <a:lnTo>
                    <a:pt x="13" y="13"/>
                  </a:lnTo>
                  <a:lnTo>
                    <a:pt x="13" y="31"/>
                  </a:lnTo>
                  <a:lnTo>
                    <a:pt x="0" y="31"/>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81" name="Freeform 392"/>
            <p:cNvSpPr>
              <a:spLocks noChangeAspect="1"/>
            </p:cNvSpPr>
            <p:nvPr/>
          </p:nvSpPr>
          <p:spPr bwMode="auto">
            <a:xfrm>
              <a:off x="3261" y="2225"/>
              <a:ext cx="107" cy="49"/>
            </a:xfrm>
            <a:custGeom>
              <a:avLst/>
              <a:gdLst>
                <a:gd name="T0" fmla="*/ 0 w 107"/>
                <a:gd name="T1" fmla="*/ 49 h 49"/>
                <a:gd name="T2" fmla="*/ 0 w 107"/>
                <a:gd name="T3" fmla="*/ 4 h 49"/>
                <a:gd name="T4" fmla="*/ 4 w 107"/>
                <a:gd name="T5" fmla="*/ 0 h 49"/>
                <a:gd name="T6" fmla="*/ 107 w 107"/>
                <a:gd name="T7" fmla="*/ 0 h 49"/>
                <a:gd name="T8" fmla="*/ 107 w 107"/>
                <a:gd name="T9" fmla="*/ 13 h 49"/>
                <a:gd name="T10" fmla="*/ 13 w 107"/>
                <a:gd name="T11" fmla="*/ 13 h 49"/>
                <a:gd name="T12" fmla="*/ 13 w 107"/>
                <a:gd name="T13" fmla="*/ 49 h 49"/>
                <a:gd name="T14" fmla="*/ 0 w 107"/>
                <a:gd name="T15" fmla="*/ 49 h 49"/>
                <a:gd name="T16" fmla="*/ 0 60000 65536"/>
                <a:gd name="T17" fmla="*/ 0 60000 65536"/>
                <a:gd name="T18" fmla="*/ 0 60000 65536"/>
                <a:gd name="T19" fmla="*/ 0 60000 65536"/>
                <a:gd name="T20" fmla="*/ 0 60000 65536"/>
                <a:gd name="T21" fmla="*/ 0 60000 65536"/>
                <a:gd name="T22" fmla="*/ 0 60000 65536"/>
                <a:gd name="T23" fmla="*/ 0 60000 65536"/>
                <a:gd name="T24" fmla="*/ 0 w 107"/>
                <a:gd name="T25" fmla="*/ 0 h 49"/>
                <a:gd name="T26" fmla="*/ 107 w 107"/>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7" h="49">
                  <a:moveTo>
                    <a:pt x="0" y="49"/>
                  </a:moveTo>
                  <a:lnTo>
                    <a:pt x="0" y="4"/>
                  </a:lnTo>
                  <a:lnTo>
                    <a:pt x="4" y="0"/>
                  </a:lnTo>
                  <a:lnTo>
                    <a:pt x="107" y="0"/>
                  </a:lnTo>
                  <a:lnTo>
                    <a:pt x="107" y="13"/>
                  </a:lnTo>
                  <a:lnTo>
                    <a:pt x="13" y="13"/>
                  </a:lnTo>
                  <a:lnTo>
                    <a:pt x="13" y="49"/>
                  </a:lnTo>
                  <a:lnTo>
                    <a:pt x="0" y="49"/>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82" name="Freeform 393"/>
            <p:cNvSpPr>
              <a:spLocks noChangeAspect="1"/>
            </p:cNvSpPr>
            <p:nvPr/>
          </p:nvSpPr>
          <p:spPr bwMode="auto">
            <a:xfrm>
              <a:off x="3399" y="2207"/>
              <a:ext cx="266" cy="111"/>
            </a:xfrm>
            <a:custGeom>
              <a:avLst/>
              <a:gdLst>
                <a:gd name="T0" fmla="*/ 0 w 266"/>
                <a:gd name="T1" fmla="*/ 40 h 111"/>
                <a:gd name="T2" fmla="*/ 0 w 266"/>
                <a:gd name="T3" fmla="*/ 5 h 111"/>
                <a:gd name="T4" fmla="*/ 4 w 266"/>
                <a:gd name="T5" fmla="*/ 0 h 111"/>
                <a:gd name="T6" fmla="*/ 38 w 266"/>
                <a:gd name="T7" fmla="*/ 0 h 111"/>
                <a:gd name="T8" fmla="*/ 43 w 266"/>
                <a:gd name="T9" fmla="*/ 5 h 111"/>
                <a:gd name="T10" fmla="*/ 34 w 266"/>
                <a:gd name="T11" fmla="*/ 58 h 111"/>
                <a:gd name="T12" fmla="*/ 34 w 266"/>
                <a:gd name="T13" fmla="*/ 89 h 111"/>
                <a:gd name="T14" fmla="*/ 197 w 266"/>
                <a:gd name="T15" fmla="*/ 89 h 111"/>
                <a:gd name="T16" fmla="*/ 253 w 266"/>
                <a:gd name="T17" fmla="*/ 98 h 111"/>
                <a:gd name="T18" fmla="*/ 253 w 266"/>
                <a:gd name="T19" fmla="*/ 76 h 111"/>
                <a:gd name="T20" fmla="*/ 266 w 266"/>
                <a:gd name="T21" fmla="*/ 76 h 111"/>
                <a:gd name="T22" fmla="*/ 266 w 266"/>
                <a:gd name="T23" fmla="*/ 102 h 111"/>
                <a:gd name="T24" fmla="*/ 258 w 266"/>
                <a:gd name="T25" fmla="*/ 111 h 111"/>
                <a:gd name="T26" fmla="*/ 197 w 266"/>
                <a:gd name="T27" fmla="*/ 102 h 111"/>
                <a:gd name="T28" fmla="*/ 30 w 266"/>
                <a:gd name="T29" fmla="*/ 102 h 111"/>
                <a:gd name="T30" fmla="*/ 21 w 266"/>
                <a:gd name="T31" fmla="*/ 94 h 111"/>
                <a:gd name="T32" fmla="*/ 21 w 266"/>
                <a:gd name="T33" fmla="*/ 58 h 111"/>
                <a:gd name="T34" fmla="*/ 30 w 266"/>
                <a:gd name="T35" fmla="*/ 13 h 111"/>
                <a:gd name="T36" fmla="*/ 12 w 266"/>
                <a:gd name="T37" fmla="*/ 13 h 111"/>
                <a:gd name="T38" fmla="*/ 12 w 266"/>
                <a:gd name="T39" fmla="*/ 40 h 111"/>
                <a:gd name="T40" fmla="*/ 0 w 266"/>
                <a:gd name="T41" fmla="*/ 40 h 1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66"/>
                <a:gd name="T64" fmla="*/ 0 h 111"/>
                <a:gd name="T65" fmla="*/ 266 w 266"/>
                <a:gd name="T66" fmla="*/ 111 h 1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66" h="111">
                  <a:moveTo>
                    <a:pt x="0" y="40"/>
                  </a:moveTo>
                  <a:lnTo>
                    <a:pt x="0" y="5"/>
                  </a:lnTo>
                  <a:lnTo>
                    <a:pt x="4" y="0"/>
                  </a:lnTo>
                  <a:lnTo>
                    <a:pt x="38" y="0"/>
                  </a:lnTo>
                  <a:lnTo>
                    <a:pt x="43" y="5"/>
                  </a:lnTo>
                  <a:lnTo>
                    <a:pt x="34" y="58"/>
                  </a:lnTo>
                  <a:lnTo>
                    <a:pt x="34" y="89"/>
                  </a:lnTo>
                  <a:lnTo>
                    <a:pt x="197" y="89"/>
                  </a:lnTo>
                  <a:lnTo>
                    <a:pt x="253" y="98"/>
                  </a:lnTo>
                  <a:lnTo>
                    <a:pt x="253" y="76"/>
                  </a:lnTo>
                  <a:lnTo>
                    <a:pt x="266" y="76"/>
                  </a:lnTo>
                  <a:lnTo>
                    <a:pt x="266" y="102"/>
                  </a:lnTo>
                  <a:lnTo>
                    <a:pt x="258" y="111"/>
                  </a:lnTo>
                  <a:lnTo>
                    <a:pt x="197" y="102"/>
                  </a:lnTo>
                  <a:lnTo>
                    <a:pt x="30" y="102"/>
                  </a:lnTo>
                  <a:lnTo>
                    <a:pt x="21" y="94"/>
                  </a:lnTo>
                  <a:lnTo>
                    <a:pt x="21" y="58"/>
                  </a:lnTo>
                  <a:lnTo>
                    <a:pt x="30" y="13"/>
                  </a:lnTo>
                  <a:lnTo>
                    <a:pt x="12" y="13"/>
                  </a:lnTo>
                  <a:lnTo>
                    <a:pt x="12" y="40"/>
                  </a:lnTo>
                  <a:lnTo>
                    <a:pt x="0" y="4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83" name="Freeform 394"/>
            <p:cNvSpPr>
              <a:spLocks noChangeAspect="1"/>
            </p:cNvSpPr>
            <p:nvPr/>
          </p:nvSpPr>
          <p:spPr bwMode="auto">
            <a:xfrm>
              <a:off x="3644" y="2247"/>
              <a:ext cx="21" cy="36"/>
            </a:xfrm>
            <a:custGeom>
              <a:avLst/>
              <a:gdLst>
                <a:gd name="T0" fmla="*/ 8 w 21"/>
                <a:gd name="T1" fmla="*/ 36 h 36"/>
                <a:gd name="T2" fmla="*/ 0 w 21"/>
                <a:gd name="T3" fmla="*/ 0 h 36"/>
                <a:gd name="T4" fmla="*/ 13 w 21"/>
                <a:gd name="T5" fmla="*/ 0 h 36"/>
                <a:gd name="T6" fmla="*/ 21 w 21"/>
                <a:gd name="T7" fmla="*/ 36 h 36"/>
                <a:gd name="T8" fmla="*/ 8 w 21"/>
                <a:gd name="T9" fmla="*/ 36 h 36"/>
                <a:gd name="T10" fmla="*/ 0 60000 65536"/>
                <a:gd name="T11" fmla="*/ 0 60000 65536"/>
                <a:gd name="T12" fmla="*/ 0 60000 65536"/>
                <a:gd name="T13" fmla="*/ 0 60000 65536"/>
                <a:gd name="T14" fmla="*/ 0 60000 65536"/>
                <a:gd name="T15" fmla="*/ 0 w 21"/>
                <a:gd name="T16" fmla="*/ 0 h 36"/>
                <a:gd name="T17" fmla="*/ 21 w 21"/>
                <a:gd name="T18" fmla="*/ 36 h 36"/>
              </a:gdLst>
              <a:ahLst/>
              <a:cxnLst>
                <a:cxn ang="T10">
                  <a:pos x="T0" y="T1"/>
                </a:cxn>
                <a:cxn ang="T11">
                  <a:pos x="T2" y="T3"/>
                </a:cxn>
                <a:cxn ang="T12">
                  <a:pos x="T4" y="T5"/>
                </a:cxn>
                <a:cxn ang="T13">
                  <a:pos x="T6" y="T7"/>
                </a:cxn>
                <a:cxn ang="T14">
                  <a:pos x="T8" y="T9"/>
                </a:cxn>
              </a:cxnLst>
              <a:rect l="T15" t="T16" r="T17" b="T18"/>
              <a:pathLst>
                <a:path w="21" h="36">
                  <a:moveTo>
                    <a:pt x="8" y="36"/>
                  </a:moveTo>
                  <a:lnTo>
                    <a:pt x="0" y="0"/>
                  </a:lnTo>
                  <a:lnTo>
                    <a:pt x="13" y="0"/>
                  </a:lnTo>
                  <a:lnTo>
                    <a:pt x="21" y="36"/>
                  </a:lnTo>
                  <a:lnTo>
                    <a:pt x="8" y="36"/>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84" name="Rectangle 395"/>
            <p:cNvSpPr>
              <a:spLocks noChangeAspect="1" noChangeArrowheads="1"/>
            </p:cNvSpPr>
            <p:nvPr/>
          </p:nvSpPr>
          <p:spPr bwMode="auto">
            <a:xfrm>
              <a:off x="3670" y="2265"/>
              <a:ext cx="12" cy="44"/>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8685" name="Freeform 396"/>
            <p:cNvSpPr>
              <a:spLocks noChangeAspect="1"/>
            </p:cNvSpPr>
            <p:nvPr/>
          </p:nvSpPr>
          <p:spPr bwMode="auto">
            <a:xfrm>
              <a:off x="3674" y="2247"/>
              <a:ext cx="193" cy="71"/>
            </a:xfrm>
            <a:custGeom>
              <a:avLst/>
              <a:gdLst>
                <a:gd name="T0" fmla="*/ 0 w 193"/>
                <a:gd name="T1" fmla="*/ 13 h 71"/>
                <a:gd name="T2" fmla="*/ 26 w 193"/>
                <a:gd name="T3" fmla="*/ 13 h 71"/>
                <a:gd name="T4" fmla="*/ 30 w 193"/>
                <a:gd name="T5" fmla="*/ 18 h 71"/>
                <a:gd name="T6" fmla="*/ 30 w 193"/>
                <a:gd name="T7" fmla="*/ 58 h 71"/>
                <a:gd name="T8" fmla="*/ 180 w 193"/>
                <a:gd name="T9" fmla="*/ 58 h 71"/>
                <a:gd name="T10" fmla="*/ 180 w 193"/>
                <a:gd name="T11" fmla="*/ 0 h 71"/>
                <a:gd name="T12" fmla="*/ 193 w 193"/>
                <a:gd name="T13" fmla="*/ 0 h 71"/>
                <a:gd name="T14" fmla="*/ 193 w 193"/>
                <a:gd name="T15" fmla="*/ 62 h 71"/>
                <a:gd name="T16" fmla="*/ 185 w 193"/>
                <a:gd name="T17" fmla="*/ 71 h 71"/>
                <a:gd name="T18" fmla="*/ 26 w 193"/>
                <a:gd name="T19" fmla="*/ 71 h 71"/>
                <a:gd name="T20" fmla="*/ 17 w 193"/>
                <a:gd name="T21" fmla="*/ 62 h 71"/>
                <a:gd name="T22" fmla="*/ 17 w 193"/>
                <a:gd name="T23" fmla="*/ 27 h 71"/>
                <a:gd name="T24" fmla="*/ 0 w 193"/>
                <a:gd name="T25" fmla="*/ 27 h 71"/>
                <a:gd name="T26" fmla="*/ 0 w 193"/>
                <a:gd name="T27" fmla="*/ 13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3"/>
                <a:gd name="T43" fmla="*/ 0 h 71"/>
                <a:gd name="T44" fmla="*/ 193 w 193"/>
                <a:gd name="T45" fmla="*/ 71 h 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3" h="71">
                  <a:moveTo>
                    <a:pt x="0" y="13"/>
                  </a:moveTo>
                  <a:lnTo>
                    <a:pt x="26" y="13"/>
                  </a:lnTo>
                  <a:lnTo>
                    <a:pt x="30" y="18"/>
                  </a:lnTo>
                  <a:lnTo>
                    <a:pt x="30" y="58"/>
                  </a:lnTo>
                  <a:lnTo>
                    <a:pt x="180" y="58"/>
                  </a:lnTo>
                  <a:lnTo>
                    <a:pt x="180" y="0"/>
                  </a:lnTo>
                  <a:lnTo>
                    <a:pt x="193" y="0"/>
                  </a:lnTo>
                  <a:lnTo>
                    <a:pt x="193" y="62"/>
                  </a:lnTo>
                  <a:lnTo>
                    <a:pt x="185" y="71"/>
                  </a:lnTo>
                  <a:lnTo>
                    <a:pt x="26" y="71"/>
                  </a:lnTo>
                  <a:lnTo>
                    <a:pt x="17" y="62"/>
                  </a:lnTo>
                  <a:lnTo>
                    <a:pt x="17" y="27"/>
                  </a:lnTo>
                  <a:lnTo>
                    <a:pt x="0" y="27"/>
                  </a:lnTo>
                  <a:lnTo>
                    <a:pt x="0"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86" name="Freeform 397"/>
            <p:cNvSpPr>
              <a:spLocks noChangeAspect="1"/>
            </p:cNvSpPr>
            <p:nvPr/>
          </p:nvSpPr>
          <p:spPr bwMode="auto">
            <a:xfrm>
              <a:off x="3889" y="2238"/>
              <a:ext cx="168" cy="36"/>
            </a:xfrm>
            <a:custGeom>
              <a:avLst/>
              <a:gdLst>
                <a:gd name="T0" fmla="*/ 0 w 168"/>
                <a:gd name="T1" fmla="*/ 36 h 36"/>
                <a:gd name="T2" fmla="*/ 0 w 168"/>
                <a:gd name="T3" fmla="*/ 18 h 36"/>
                <a:gd name="T4" fmla="*/ 4 w 168"/>
                <a:gd name="T5" fmla="*/ 14 h 36"/>
                <a:gd name="T6" fmla="*/ 155 w 168"/>
                <a:gd name="T7" fmla="*/ 14 h 36"/>
                <a:gd name="T8" fmla="*/ 155 w 168"/>
                <a:gd name="T9" fmla="*/ 0 h 36"/>
                <a:gd name="T10" fmla="*/ 168 w 168"/>
                <a:gd name="T11" fmla="*/ 0 h 36"/>
                <a:gd name="T12" fmla="*/ 168 w 168"/>
                <a:gd name="T13" fmla="*/ 18 h 36"/>
                <a:gd name="T14" fmla="*/ 159 w 168"/>
                <a:gd name="T15" fmla="*/ 27 h 36"/>
                <a:gd name="T16" fmla="*/ 13 w 168"/>
                <a:gd name="T17" fmla="*/ 27 h 36"/>
                <a:gd name="T18" fmla="*/ 13 w 168"/>
                <a:gd name="T19" fmla="*/ 36 h 36"/>
                <a:gd name="T20" fmla="*/ 0 w 168"/>
                <a:gd name="T21" fmla="*/ 36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
                <a:gd name="T34" fmla="*/ 0 h 36"/>
                <a:gd name="T35" fmla="*/ 168 w 168"/>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 h="36">
                  <a:moveTo>
                    <a:pt x="0" y="36"/>
                  </a:moveTo>
                  <a:lnTo>
                    <a:pt x="0" y="18"/>
                  </a:lnTo>
                  <a:lnTo>
                    <a:pt x="4" y="14"/>
                  </a:lnTo>
                  <a:lnTo>
                    <a:pt x="155" y="14"/>
                  </a:lnTo>
                  <a:lnTo>
                    <a:pt x="155" y="0"/>
                  </a:lnTo>
                  <a:lnTo>
                    <a:pt x="168" y="0"/>
                  </a:lnTo>
                  <a:lnTo>
                    <a:pt x="168" y="18"/>
                  </a:lnTo>
                  <a:lnTo>
                    <a:pt x="159" y="27"/>
                  </a:lnTo>
                  <a:lnTo>
                    <a:pt x="13" y="27"/>
                  </a:lnTo>
                  <a:lnTo>
                    <a:pt x="13" y="36"/>
                  </a:lnTo>
                  <a:lnTo>
                    <a:pt x="0" y="36"/>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87" name="Freeform 398"/>
            <p:cNvSpPr>
              <a:spLocks noChangeAspect="1"/>
            </p:cNvSpPr>
            <p:nvPr/>
          </p:nvSpPr>
          <p:spPr bwMode="auto">
            <a:xfrm>
              <a:off x="3351" y="2189"/>
              <a:ext cx="224" cy="31"/>
            </a:xfrm>
            <a:custGeom>
              <a:avLst/>
              <a:gdLst>
                <a:gd name="T0" fmla="*/ 0 w 224"/>
                <a:gd name="T1" fmla="*/ 0 h 31"/>
                <a:gd name="T2" fmla="*/ 220 w 224"/>
                <a:gd name="T3" fmla="*/ 0 h 31"/>
                <a:gd name="T4" fmla="*/ 224 w 224"/>
                <a:gd name="T5" fmla="*/ 5 h 31"/>
                <a:gd name="T6" fmla="*/ 224 w 224"/>
                <a:gd name="T7" fmla="*/ 31 h 31"/>
                <a:gd name="T8" fmla="*/ 211 w 224"/>
                <a:gd name="T9" fmla="*/ 31 h 31"/>
                <a:gd name="T10" fmla="*/ 211 w 224"/>
                <a:gd name="T11" fmla="*/ 14 h 31"/>
                <a:gd name="T12" fmla="*/ 0 w 224"/>
                <a:gd name="T13" fmla="*/ 14 h 31"/>
                <a:gd name="T14" fmla="*/ 0 w 224"/>
                <a:gd name="T15" fmla="*/ 0 h 31"/>
                <a:gd name="T16" fmla="*/ 0 60000 65536"/>
                <a:gd name="T17" fmla="*/ 0 60000 65536"/>
                <a:gd name="T18" fmla="*/ 0 60000 65536"/>
                <a:gd name="T19" fmla="*/ 0 60000 65536"/>
                <a:gd name="T20" fmla="*/ 0 60000 65536"/>
                <a:gd name="T21" fmla="*/ 0 60000 65536"/>
                <a:gd name="T22" fmla="*/ 0 60000 65536"/>
                <a:gd name="T23" fmla="*/ 0 60000 65536"/>
                <a:gd name="T24" fmla="*/ 0 w 224"/>
                <a:gd name="T25" fmla="*/ 0 h 31"/>
                <a:gd name="T26" fmla="*/ 224 w 224"/>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4" h="31">
                  <a:moveTo>
                    <a:pt x="0" y="0"/>
                  </a:moveTo>
                  <a:lnTo>
                    <a:pt x="220" y="0"/>
                  </a:lnTo>
                  <a:lnTo>
                    <a:pt x="224" y="5"/>
                  </a:lnTo>
                  <a:lnTo>
                    <a:pt x="224" y="31"/>
                  </a:lnTo>
                  <a:lnTo>
                    <a:pt x="211" y="31"/>
                  </a:lnTo>
                  <a:lnTo>
                    <a:pt x="211"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88" name="Freeform 399"/>
            <p:cNvSpPr>
              <a:spLocks noChangeAspect="1"/>
            </p:cNvSpPr>
            <p:nvPr/>
          </p:nvSpPr>
          <p:spPr bwMode="auto">
            <a:xfrm>
              <a:off x="3596" y="2167"/>
              <a:ext cx="387" cy="71"/>
            </a:xfrm>
            <a:custGeom>
              <a:avLst/>
              <a:gdLst>
                <a:gd name="T0" fmla="*/ 13 w 387"/>
                <a:gd name="T1" fmla="*/ 0 h 71"/>
                <a:gd name="T2" fmla="*/ 13 w 387"/>
                <a:gd name="T3" fmla="*/ 49 h 71"/>
                <a:gd name="T4" fmla="*/ 383 w 387"/>
                <a:gd name="T5" fmla="*/ 49 h 71"/>
                <a:gd name="T6" fmla="*/ 387 w 387"/>
                <a:gd name="T7" fmla="*/ 53 h 71"/>
                <a:gd name="T8" fmla="*/ 387 w 387"/>
                <a:gd name="T9" fmla="*/ 71 h 71"/>
                <a:gd name="T10" fmla="*/ 375 w 387"/>
                <a:gd name="T11" fmla="*/ 71 h 71"/>
                <a:gd name="T12" fmla="*/ 375 w 387"/>
                <a:gd name="T13" fmla="*/ 62 h 71"/>
                <a:gd name="T14" fmla="*/ 9 w 387"/>
                <a:gd name="T15" fmla="*/ 62 h 71"/>
                <a:gd name="T16" fmla="*/ 0 w 387"/>
                <a:gd name="T17" fmla="*/ 53 h 71"/>
                <a:gd name="T18" fmla="*/ 0 w 387"/>
                <a:gd name="T19" fmla="*/ 0 h 71"/>
                <a:gd name="T20" fmla="*/ 13 w 387"/>
                <a:gd name="T21" fmla="*/ 0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71"/>
                <a:gd name="T35" fmla="*/ 387 w 387"/>
                <a:gd name="T36" fmla="*/ 71 h 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71">
                  <a:moveTo>
                    <a:pt x="13" y="0"/>
                  </a:moveTo>
                  <a:lnTo>
                    <a:pt x="13" y="49"/>
                  </a:lnTo>
                  <a:lnTo>
                    <a:pt x="383" y="49"/>
                  </a:lnTo>
                  <a:lnTo>
                    <a:pt x="387" y="53"/>
                  </a:lnTo>
                  <a:lnTo>
                    <a:pt x="387" y="71"/>
                  </a:lnTo>
                  <a:lnTo>
                    <a:pt x="375" y="71"/>
                  </a:lnTo>
                  <a:lnTo>
                    <a:pt x="375" y="62"/>
                  </a:lnTo>
                  <a:lnTo>
                    <a:pt x="9" y="62"/>
                  </a:lnTo>
                  <a:lnTo>
                    <a:pt x="0" y="53"/>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89" name="Freeform 400"/>
            <p:cNvSpPr>
              <a:spLocks noChangeAspect="1"/>
            </p:cNvSpPr>
            <p:nvPr/>
          </p:nvSpPr>
          <p:spPr bwMode="auto">
            <a:xfrm>
              <a:off x="3209" y="2154"/>
              <a:ext cx="198" cy="40"/>
            </a:xfrm>
            <a:custGeom>
              <a:avLst/>
              <a:gdLst>
                <a:gd name="T0" fmla="*/ 0 w 198"/>
                <a:gd name="T1" fmla="*/ 0 h 40"/>
                <a:gd name="T2" fmla="*/ 194 w 198"/>
                <a:gd name="T3" fmla="*/ 0 h 40"/>
                <a:gd name="T4" fmla="*/ 198 w 198"/>
                <a:gd name="T5" fmla="*/ 4 h 40"/>
                <a:gd name="T6" fmla="*/ 198 w 198"/>
                <a:gd name="T7" fmla="*/ 40 h 40"/>
                <a:gd name="T8" fmla="*/ 185 w 198"/>
                <a:gd name="T9" fmla="*/ 40 h 40"/>
                <a:gd name="T10" fmla="*/ 185 w 198"/>
                <a:gd name="T11" fmla="*/ 13 h 40"/>
                <a:gd name="T12" fmla="*/ 0 w 198"/>
                <a:gd name="T13" fmla="*/ 13 h 40"/>
                <a:gd name="T14" fmla="*/ 0 w 198"/>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198"/>
                <a:gd name="T25" fmla="*/ 0 h 40"/>
                <a:gd name="T26" fmla="*/ 198 w 198"/>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8" h="40">
                  <a:moveTo>
                    <a:pt x="0" y="0"/>
                  </a:moveTo>
                  <a:lnTo>
                    <a:pt x="194" y="0"/>
                  </a:lnTo>
                  <a:lnTo>
                    <a:pt x="198" y="4"/>
                  </a:lnTo>
                  <a:lnTo>
                    <a:pt x="198" y="40"/>
                  </a:lnTo>
                  <a:lnTo>
                    <a:pt x="185" y="40"/>
                  </a:lnTo>
                  <a:lnTo>
                    <a:pt x="185"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90" name="Freeform 401"/>
            <p:cNvSpPr>
              <a:spLocks noChangeAspect="1"/>
            </p:cNvSpPr>
            <p:nvPr/>
          </p:nvSpPr>
          <p:spPr bwMode="auto">
            <a:xfrm>
              <a:off x="3506" y="2131"/>
              <a:ext cx="211" cy="45"/>
            </a:xfrm>
            <a:custGeom>
              <a:avLst/>
              <a:gdLst>
                <a:gd name="T0" fmla="*/ 13 w 211"/>
                <a:gd name="T1" fmla="*/ 0 h 45"/>
                <a:gd name="T2" fmla="*/ 13 w 211"/>
                <a:gd name="T3" fmla="*/ 32 h 45"/>
                <a:gd name="T4" fmla="*/ 211 w 211"/>
                <a:gd name="T5" fmla="*/ 32 h 45"/>
                <a:gd name="T6" fmla="*/ 211 w 211"/>
                <a:gd name="T7" fmla="*/ 45 h 45"/>
                <a:gd name="T8" fmla="*/ 9 w 211"/>
                <a:gd name="T9" fmla="*/ 45 h 45"/>
                <a:gd name="T10" fmla="*/ 0 w 211"/>
                <a:gd name="T11" fmla="*/ 36 h 45"/>
                <a:gd name="T12" fmla="*/ 0 w 211"/>
                <a:gd name="T13" fmla="*/ 0 h 45"/>
                <a:gd name="T14" fmla="*/ 13 w 211"/>
                <a:gd name="T15" fmla="*/ 0 h 45"/>
                <a:gd name="T16" fmla="*/ 0 60000 65536"/>
                <a:gd name="T17" fmla="*/ 0 60000 65536"/>
                <a:gd name="T18" fmla="*/ 0 60000 65536"/>
                <a:gd name="T19" fmla="*/ 0 60000 65536"/>
                <a:gd name="T20" fmla="*/ 0 60000 65536"/>
                <a:gd name="T21" fmla="*/ 0 60000 65536"/>
                <a:gd name="T22" fmla="*/ 0 60000 65536"/>
                <a:gd name="T23" fmla="*/ 0 60000 65536"/>
                <a:gd name="T24" fmla="*/ 0 w 211"/>
                <a:gd name="T25" fmla="*/ 0 h 45"/>
                <a:gd name="T26" fmla="*/ 211 w 211"/>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1" h="45">
                  <a:moveTo>
                    <a:pt x="13" y="0"/>
                  </a:moveTo>
                  <a:lnTo>
                    <a:pt x="13" y="32"/>
                  </a:lnTo>
                  <a:lnTo>
                    <a:pt x="211" y="32"/>
                  </a:lnTo>
                  <a:lnTo>
                    <a:pt x="211" y="45"/>
                  </a:lnTo>
                  <a:lnTo>
                    <a:pt x="9" y="45"/>
                  </a:lnTo>
                  <a:lnTo>
                    <a:pt x="0" y="36"/>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91" name="Freeform 402"/>
            <p:cNvSpPr>
              <a:spLocks noChangeAspect="1"/>
            </p:cNvSpPr>
            <p:nvPr/>
          </p:nvSpPr>
          <p:spPr bwMode="auto">
            <a:xfrm>
              <a:off x="3691" y="2136"/>
              <a:ext cx="176" cy="58"/>
            </a:xfrm>
            <a:custGeom>
              <a:avLst/>
              <a:gdLst>
                <a:gd name="T0" fmla="*/ 0 w 176"/>
                <a:gd name="T1" fmla="*/ 0 h 58"/>
                <a:gd name="T2" fmla="*/ 129 w 176"/>
                <a:gd name="T3" fmla="*/ 0 h 58"/>
                <a:gd name="T4" fmla="*/ 133 w 176"/>
                <a:gd name="T5" fmla="*/ 4 h 58"/>
                <a:gd name="T6" fmla="*/ 133 w 176"/>
                <a:gd name="T7" fmla="*/ 35 h 58"/>
                <a:gd name="T8" fmla="*/ 176 w 176"/>
                <a:gd name="T9" fmla="*/ 44 h 58"/>
                <a:gd name="T10" fmla="*/ 176 w 176"/>
                <a:gd name="T11" fmla="*/ 58 h 58"/>
                <a:gd name="T12" fmla="*/ 129 w 176"/>
                <a:gd name="T13" fmla="*/ 49 h 58"/>
                <a:gd name="T14" fmla="*/ 120 w 176"/>
                <a:gd name="T15" fmla="*/ 40 h 58"/>
                <a:gd name="T16" fmla="*/ 120 w 176"/>
                <a:gd name="T17" fmla="*/ 13 h 58"/>
                <a:gd name="T18" fmla="*/ 0 w 176"/>
                <a:gd name="T19" fmla="*/ 13 h 58"/>
                <a:gd name="T20" fmla="*/ 0 w 176"/>
                <a:gd name="T21" fmla="*/ 0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6"/>
                <a:gd name="T34" fmla="*/ 0 h 58"/>
                <a:gd name="T35" fmla="*/ 176 w 176"/>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6" h="58">
                  <a:moveTo>
                    <a:pt x="0" y="0"/>
                  </a:moveTo>
                  <a:lnTo>
                    <a:pt x="129" y="0"/>
                  </a:lnTo>
                  <a:lnTo>
                    <a:pt x="133" y="4"/>
                  </a:lnTo>
                  <a:lnTo>
                    <a:pt x="133" y="35"/>
                  </a:lnTo>
                  <a:lnTo>
                    <a:pt x="176" y="44"/>
                  </a:lnTo>
                  <a:lnTo>
                    <a:pt x="176" y="58"/>
                  </a:lnTo>
                  <a:lnTo>
                    <a:pt x="129" y="49"/>
                  </a:lnTo>
                  <a:lnTo>
                    <a:pt x="120" y="40"/>
                  </a:lnTo>
                  <a:lnTo>
                    <a:pt x="120"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92" name="Freeform 403"/>
            <p:cNvSpPr>
              <a:spLocks noChangeAspect="1"/>
            </p:cNvSpPr>
            <p:nvPr/>
          </p:nvSpPr>
          <p:spPr bwMode="auto">
            <a:xfrm>
              <a:off x="3863" y="2100"/>
              <a:ext cx="254" cy="76"/>
            </a:xfrm>
            <a:custGeom>
              <a:avLst/>
              <a:gdLst>
                <a:gd name="T0" fmla="*/ 0 w 254"/>
                <a:gd name="T1" fmla="*/ 76 h 76"/>
                <a:gd name="T2" fmla="*/ 0 w 254"/>
                <a:gd name="T3" fmla="*/ 40 h 76"/>
                <a:gd name="T4" fmla="*/ 4 w 254"/>
                <a:gd name="T5" fmla="*/ 36 h 76"/>
                <a:gd name="T6" fmla="*/ 241 w 254"/>
                <a:gd name="T7" fmla="*/ 36 h 76"/>
                <a:gd name="T8" fmla="*/ 241 w 254"/>
                <a:gd name="T9" fmla="*/ 0 h 76"/>
                <a:gd name="T10" fmla="*/ 254 w 254"/>
                <a:gd name="T11" fmla="*/ 0 h 76"/>
                <a:gd name="T12" fmla="*/ 254 w 254"/>
                <a:gd name="T13" fmla="*/ 40 h 76"/>
                <a:gd name="T14" fmla="*/ 245 w 254"/>
                <a:gd name="T15" fmla="*/ 49 h 76"/>
                <a:gd name="T16" fmla="*/ 13 w 254"/>
                <a:gd name="T17" fmla="*/ 49 h 76"/>
                <a:gd name="T18" fmla="*/ 13 w 254"/>
                <a:gd name="T19" fmla="*/ 76 h 76"/>
                <a:gd name="T20" fmla="*/ 0 w 254"/>
                <a:gd name="T21" fmla="*/ 76 h 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4"/>
                <a:gd name="T34" fmla="*/ 0 h 76"/>
                <a:gd name="T35" fmla="*/ 254 w 254"/>
                <a:gd name="T36" fmla="*/ 76 h 7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4" h="76">
                  <a:moveTo>
                    <a:pt x="0" y="76"/>
                  </a:moveTo>
                  <a:lnTo>
                    <a:pt x="0" y="40"/>
                  </a:lnTo>
                  <a:lnTo>
                    <a:pt x="4" y="36"/>
                  </a:lnTo>
                  <a:lnTo>
                    <a:pt x="241" y="36"/>
                  </a:lnTo>
                  <a:lnTo>
                    <a:pt x="241" y="0"/>
                  </a:lnTo>
                  <a:lnTo>
                    <a:pt x="254" y="0"/>
                  </a:lnTo>
                  <a:lnTo>
                    <a:pt x="254" y="40"/>
                  </a:lnTo>
                  <a:lnTo>
                    <a:pt x="245" y="49"/>
                  </a:lnTo>
                  <a:lnTo>
                    <a:pt x="13" y="49"/>
                  </a:lnTo>
                  <a:lnTo>
                    <a:pt x="13" y="76"/>
                  </a:lnTo>
                  <a:lnTo>
                    <a:pt x="0" y="76"/>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93" name="Freeform 404"/>
            <p:cNvSpPr>
              <a:spLocks noChangeAspect="1"/>
            </p:cNvSpPr>
            <p:nvPr/>
          </p:nvSpPr>
          <p:spPr bwMode="auto">
            <a:xfrm>
              <a:off x="3910" y="2171"/>
              <a:ext cx="159" cy="32"/>
            </a:xfrm>
            <a:custGeom>
              <a:avLst/>
              <a:gdLst>
                <a:gd name="T0" fmla="*/ 0 w 159"/>
                <a:gd name="T1" fmla="*/ 0 h 32"/>
                <a:gd name="T2" fmla="*/ 155 w 159"/>
                <a:gd name="T3" fmla="*/ 0 h 32"/>
                <a:gd name="T4" fmla="*/ 159 w 159"/>
                <a:gd name="T5" fmla="*/ 5 h 32"/>
                <a:gd name="T6" fmla="*/ 159 w 159"/>
                <a:gd name="T7" fmla="*/ 32 h 32"/>
                <a:gd name="T8" fmla="*/ 147 w 159"/>
                <a:gd name="T9" fmla="*/ 32 h 32"/>
                <a:gd name="T10" fmla="*/ 147 w 159"/>
                <a:gd name="T11" fmla="*/ 14 h 32"/>
                <a:gd name="T12" fmla="*/ 0 w 159"/>
                <a:gd name="T13" fmla="*/ 14 h 32"/>
                <a:gd name="T14" fmla="*/ 0 w 159"/>
                <a:gd name="T15" fmla="*/ 0 h 32"/>
                <a:gd name="T16" fmla="*/ 0 60000 65536"/>
                <a:gd name="T17" fmla="*/ 0 60000 65536"/>
                <a:gd name="T18" fmla="*/ 0 60000 65536"/>
                <a:gd name="T19" fmla="*/ 0 60000 65536"/>
                <a:gd name="T20" fmla="*/ 0 60000 65536"/>
                <a:gd name="T21" fmla="*/ 0 60000 65536"/>
                <a:gd name="T22" fmla="*/ 0 60000 65536"/>
                <a:gd name="T23" fmla="*/ 0 60000 65536"/>
                <a:gd name="T24" fmla="*/ 0 w 159"/>
                <a:gd name="T25" fmla="*/ 0 h 32"/>
                <a:gd name="T26" fmla="*/ 159 w 159"/>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9" h="32">
                  <a:moveTo>
                    <a:pt x="0" y="0"/>
                  </a:moveTo>
                  <a:lnTo>
                    <a:pt x="155" y="0"/>
                  </a:lnTo>
                  <a:lnTo>
                    <a:pt x="159" y="5"/>
                  </a:lnTo>
                  <a:lnTo>
                    <a:pt x="159" y="32"/>
                  </a:lnTo>
                  <a:lnTo>
                    <a:pt x="147" y="32"/>
                  </a:lnTo>
                  <a:lnTo>
                    <a:pt x="147" y="14"/>
                  </a:lnTo>
                  <a:lnTo>
                    <a:pt x="0" y="14"/>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grpSp>
      <p:sp>
        <p:nvSpPr>
          <p:cNvPr id="37893" name="Freeform 405"/>
          <p:cNvSpPr>
            <a:spLocks noChangeAspect="1"/>
          </p:cNvSpPr>
          <p:nvPr/>
        </p:nvSpPr>
        <p:spPr bwMode="auto">
          <a:xfrm>
            <a:off x="4598988" y="3146425"/>
            <a:ext cx="425450" cy="82550"/>
          </a:xfrm>
          <a:custGeom>
            <a:avLst/>
            <a:gdLst>
              <a:gd name="T0" fmla="*/ 15711967 w 387"/>
              <a:gd name="T1" fmla="*/ 0 h 75"/>
              <a:gd name="T2" fmla="*/ 15711967 w 387"/>
              <a:gd name="T3" fmla="*/ 48459049 h 75"/>
              <a:gd name="T4" fmla="*/ 462886293 w 387"/>
              <a:gd name="T5" fmla="*/ 48459049 h 75"/>
              <a:gd name="T6" fmla="*/ 467720151 w 387"/>
              <a:gd name="T7" fmla="*/ 53304182 h 75"/>
              <a:gd name="T8" fmla="*/ 467720151 w 387"/>
              <a:gd name="T9" fmla="*/ 90860031 h 75"/>
              <a:gd name="T10" fmla="*/ 453217478 w 387"/>
              <a:gd name="T11" fmla="*/ 90860031 h 75"/>
              <a:gd name="T12" fmla="*/ 453217478 w 387"/>
              <a:gd name="T13" fmla="*/ 64207381 h 75"/>
              <a:gd name="T14" fmla="*/ 10877009 w 387"/>
              <a:gd name="T15" fmla="*/ 64207381 h 75"/>
              <a:gd name="T16" fmla="*/ 0 w 387"/>
              <a:gd name="T17" fmla="*/ 53304182 h 75"/>
              <a:gd name="T18" fmla="*/ 0 w 387"/>
              <a:gd name="T19" fmla="*/ 0 h 75"/>
              <a:gd name="T20" fmla="*/ 15711967 w 387"/>
              <a:gd name="T21" fmla="*/ 0 h 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75"/>
              <a:gd name="T35" fmla="*/ 387 w 387"/>
              <a:gd name="T36" fmla="*/ 75 h 7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75">
                <a:moveTo>
                  <a:pt x="13" y="0"/>
                </a:moveTo>
                <a:lnTo>
                  <a:pt x="13" y="40"/>
                </a:lnTo>
                <a:lnTo>
                  <a:pt x="383" y="40"/>
                </a:lnTo>
                <a:lnTo>
                  <a:pt x="387" y="44"/>
                </a:lnTo>
                <a:lnTo>
                  <a:pt x="387" y="75"/>
                </a:lnTo>
                <a:lnTo>
                  <a:pt x="375" y="75"/>
                </a:lnTo>
                <a:lnTo>
                  <a:pt x="375" y="53"/>
                </a:lnTo>
                <a:lnTo>
                  <a:pt x="9" y="53"/>
                </a:lnTo>
                <a:lnTo>
                  <a:pt x="0" y="44"/>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894" name="Freeform 406"/>
          <p:cNvSpPr>
            <a:spLocks noChangeAspect="1"/>
          </p:cNvSpPr>
          <p:nvPr/>
        </p:nvSpPr>
        <p:spPr bwMode="auto">
          <a:xfrm>
            <a:off x="4668838" y="3130551"/>
            <a:ext cx="157162" cy="34925"/>
          </a:xfrm>
          <a:custGeom>
            <a:avLst/>
            <a:gdLst>
              <a:gd name="T0" fmla="*/ 0 w 142"/>
              <a:gd name="T1" fmla="*/ 39346964 h 31"/>
              <a:gd name="T2" fmla="*/ 0 w 142"/>
              <a:gd name="T3" fmla="*/ 6346211 h 31"/>
              <a:gd name="T4" fmla="*/ 4899691 w 142"/>
              <a:gd name="T5" fmla="*/ 0 h 31"/>
              <a:gd name="T6" fmla="*/ 173942912 w 142"/>
              <a:gd name="T7" fmla="*/ 0 h 31"/>
              <a:gd name="T8" fmla="*/ 173942912 w 142"/>
              <a:gd name="T9" fmla="*/ 17770065 h 31"/>
              <a:gd name="T10" fmla="*/ 15924271 w 142"/>
              <a:gd name="T11" fmla="*/ 17770065 h 31"/>
              <a:gd name="T12" fmla="*/ 15924271 w 142"/>
              <a:gd name="T13" fmla="*/ 39346964 h 31"/>
              <a:gd name="T14" fmla="*/ 0 w 142"/>
              <a:gd name="T15" fmla="*/ 39346964 h 3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31"/>
              <a:gd name="T26" fmla="*/ 142 w 142"/>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31">
                <a:moveTo>
                  <a:pt x="0" y="31"/>
                </a:moveTo>
                <a:lnTo>
                  <a:pt x="0" y="5"/>
                </a:lnTo>
                <a:lnTo>
                  <a:pt x="4" y="0"/>
                </a:lnTo>
                <a:lnTo>
                  <a:pt x="142" y="0"/>
                </a:lnTo>
                <a:lnTo>
                  <a:pt x="142" y="14"/>
                </a:lnTo>
                <a:lnTo>
                  <a:pt x="13" y="14"/>
                </a:lnTo>
                <a:lnTo>
                  <a:pt x="13" y="31"/>
                </a:lnTo>
                <a:lnTo>
                  <a:pt x="0" y="31"/>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895" name="Freeform 407"/>
          <p:cNvSpPr>
            <a:spLocks noChangeAspect="1"/>
          </p:cNvSpPr>
          <p:nvPr/>
        </p:nvSpPr>
        <p:spPr bwMode="auto">
          <a:xfrm>
            <a:off x="4892676" y="3125788"/>
            <a:ext cx="144463" cy="49212"/>
          </a:xfrm>
          <a:custGeom>
            <a:avLst/>
            <a:gdLst>
              <a:gd name="T0" fmla="*/ 15336971 w 133"/>
              <a:gd name="T1" fmla="*/ 0 h 44"/>
              <a:gd name="T2" fmla="*/ 15336971 w 133"/>
              <a:gd name="T3" fmla="*/ 38779060 h 44"/>
              <a:gd name="T4" fmla="*/ 156913969 w 133"/>
              <a:gd name="T5" fmla="*/ 38779060 h 44"/>
              <a:gd name="T6" fmla="*/ 156913969 w 133"/>
              <a:gd name="T7" fmla="*/ 55041383 h 44"/>
              <a:gd name="T8" fmla="*/ 10618573 w 133"/>
              <a:gd name="T9" fmla="*/ 55041383 h 44"/>
              <a:gd name="T10" fmla="*/ 0 w 133"/>
              <a:gd name="T11" fmla="*/ 43783024 h 44"/>
              <a:gd name="T12" fmla="*/ 0 w 133"/>
              <a:gd name="T13" fmla="*/ 0 h 44"/>
              <a:gd name="T14" fmla="*/ 15336971 w 133"/>
              <a:gd name="T15" fmla="*/ 0 h 44"/>
              <a:gd name="T16" fmla="*/ 0 60000 65536"/>
              <a:gd name="T17" fmla="*/ 0 60000 65536"/>
              <a:gd name="T18" fmla="*/ 0 60000 65536"/>
              <a:gd name="T19" fmla="*/ 0 60000 65536"/>
              <a:gd name="T20" fmla="*/ 0 60000 65536"/>
              <a:gd name="T21" fmla="*/ 0 60000 65536"/>
              <a:gd name="T22" fmla="*/ 0 60000 65536"/>
              <a:gd name="T23" fmla="*/ 0 60000 65536"/>
              <a:gd name="T24" fmla="*/ 0 w 133"/>
              <a:gd name="T25" fmla="*/ 0 h 44"/>
              <a:gd name="T26" fmla="*/ 133 w 133"/>
              <a:gd name="T27" fmla="*/ 44 h 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3" h="44">
                <a:moveTo>
                  <a:pt x="13" y="0"/>
                </a:moveTo>
                <a:lnTo>
                  <a:pt x="13" y="31"/>
                </a:lnTo>
                <a:lnTo>
                  <a:pt x="133" y="31"/>
                </a:lnTo>
                <a:lnTo>
                  <a:pt x="133" y="44"/>
                </a:lnTo>
                <a:lnTo>
                  <a:pt x="9" y="44"/>
                </a:lnTo>
                <a:lnTo>
                  <a:pt x="0" y="35"/>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896" name="Freeform 408"/>
          <p:cNvSpPr>
            <a:spLocks noChangeAspect="1"/>
          </p:cNvSpPr>
          <p:nvPr/>
        </p:nvSpPr>
        <p:spPr bwMode="auto">
          <a:xfrm>
            <a:off x="5172076" y="3116263"/>
            <a:ext cx="182563" cy="68262"/>
          </a:xfrm>
          <a:custGeom>
            <a:avLst/>
            <a:gdLst>
              <a:gd name="T0" fmla="*/ 15351591 w 168"/>
              <a:gd name="T1" fmla="*/ 0 h 62"/>
              <a:gd name="T2" fmla="*/ 15351591 w 168"/>
              <a:gd name="T3" fmla="*/ 59397852 h 62"/>
              <a:gd name="T4" fmla="*/ 183036796 w 168"/>
              <a:gd name="T5" fmla="*/ 59397852 h 62"/>
              <a:gd name="T6" fmla="*/ 183036796 w 168"/>
              <a:gd name="T7" fmla="*/ 32729428 h 62"/>
              <a:gd name="T8" fmla="*/ 198388383 w 168"/>
              <a:gd name="T9" fmla="*/ 32729428 h 62"/>
              <a:gd name="T10" fmla="*/ 198388383 w 168"/>
              <a:gd name="T11" fmla="*/ 64246654 h 62"/>
              <a:gd name="T12" fmla="*/ 187760612 w 168"/>
              <a:gd name="T13" fmla="*/ 75156478 h 62"/>
              <a:gd name="T14" fmla="*/ 9446549 w 168"/>
              <a:gd name="T15" fmla="*/ 75156478 h 62"/>
              <a:gd name="T16" fmla="*/ 0 w 168"/>
              <a:gd name="T17" fmla="*/ 64246654 h 62"/>
              <a:gd name="T18" fmla="*/ 0 w 168"/>
              <a:gd name="T19" fmla="*/ 0 h 62"/>
              <a:gd name="T20" fmla="*/ 15351591 w 168"/>
              <a:gd name="T21" fmla="*/ 0 h 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
              <a:gd name="T34" fmla="*/ 0 h 62"/>
              <a:gd name="T35" fmla="*/ 168 w 168"/>
              <a:gd name="T36" fmla="*/ 62 h 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 h="62">
                <a:moveTo>
                  <a:pt x="13" y="0"/>
                </a:moveTo>
                <a:lnTo>
                  <a:pt x="13" y="49"/>
                </a:lnTo>
                <a:lnTo>
                  <a:pt x="155" y="49"/>
                </a:lnTo>
                <a:lnTo>
                  <a:pt x="155" y="27"/>
                </a:lnTo>
                <a:lnTo>
                  <a:pt x="168" y="27"/>
                </a:lnTo>
                <a:lnTo>
                  <a:pt x="168" y="53"/>
                </a:lnTo>
                <a:lnTo>
                  <a:pt x="159" y="62"/>
                </a:lnTo>
                <a:lnTo>
                  <a:pt x="8" y="62"/>
                </a:lnTo>
                <a:lnTo>
                  <a:pt x="0" y="53"/>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897" name="Freeform 409"/>
          <p:cNvSpPr>
            <a:spLocks noChangeAspect="1"/>
          </p:cNvSpPr>
          <p:nvPr/>
        </p:nvSpPr>
        <p:spPr bwMode="auto">
          <a:xfrm>
            <a:off x="5378451" y="3175000"/>
            <a:ext cx="41275" cy="39688"/>
          </a:xfrm>
          <a:custGeom>
            <a:avLst/>
            <a:gdLst>
              <a:gd name="T0" fmla="*/ 0 w 39"/>
              <a:gd name="T1" fmla="*/ 32815356 h 36"/>
              <a:gd name="T2" fmla="*/ 10080625 w 39"/>
              <a:gd name="T3" fmla="*/ 17015125 h 36"/>
              <a:gd name="T4" fmla="*/ 14560548 w 39"/>
              <a:gd name="T5" fmla="*/ 17015125 h 36"/>
              <a:gd name="T6" fmla="*/ 29122155 w 39"/>
              <a:gd name="T7" fmla="*/ 17015125 h 36"/>
              <a:gd name="T8" fmla="*/ 29122155 w 39"/>
              <a:gd name="T9" fmla="*/ 0 h 36"/>
              <a:gd name="T10" fmla="*/ 43682708 w 39"/>
              <a:gd name="T11" fmla="*/ 0 h 36"/>
              <a:gd name="T12" fmla="*/ 43682708 w 39"/>
              <a:gd name="T13" fmla="*/ 21876907 h 36"/>
              <a:gd name="T14" fmla="*/ 33602078 w 39"/>
              <a:gd name="T15" fmla="*/ 32815356 h 36"/>
              <a:gd name="T16" fmla="*/ 14560548 w 39"/>
              <a:gd name="T17" fmla="*/ 32815356 h 36"/>
              <a:gd name="T18" fmla="*/ 10080625 w 39"/>
              <a:gd name="T19" fmla="*/ 43753814 h 36"/>
              <a:gd name="T20" fmla="*/ 0 w 39"/>
              <a:gd name="T21" fmla="*/ 32815356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36"/>
              <a:gd name="T35" fmla="*/ 39 w 39"/>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36">
                <a:moveTo>
                  <a:pt x="0" y="27"/>
                </a:moveTo>
                <a:lnTo>
                  <a:pt x="9" y="14"/>
                </a:lnTo>
                <a:lnTo>
                  <a:pt x="13" y="14"/>
                </a:lnTo>
                <a:lnTo>
                  <a:pt x="26" y="14"/>
                </a:lnTo>
                <a:lnTo>
                  <a:pt x="26" y="0"/>
                </a:lnTo>
                <a:lnTo>
                  <a:pt x="39" y="0"/>
                </a:lnTo>
                <a:lnTo>
                  <a:pt x="39" y="18"/>
                </a:lnTo>
                <a:lnTo>
                  <a:pt x="30" y="27"/>
                </a:lnTo>
                <a:lnTo>
                  <a:pt x="13" y="27"/>
                </a:lnTo>
                <a:lnTo>
                  <a:pt x="9" y="36"/>
                </a:lnTo>
                <a:lnTo>
                  <a:pt x="0" y="27"/>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898" name="Freeform 410"/>
          <p:cNvSpPr>
            <a:spLocks noChangeAspect="1"/>
          </p:cNvSpPr>
          <p:nvPr/>
        </p:nvSpPr>
        <p:spPr bwMode="auto">
          <a:xfrm>
            <a:off x="5080000" y="3116263"/>
            <a:ext cx="52388" cy="87312"/>
          </a:xfrm>
          <a:custGeom>
            <a:avLst/>
            <a:gdLst>
              <a:gd name="T0" fmla="*/ 0 w 47"/>
              <a:gd name="T1" fmla="*/ 84571496 h 80"/>
              <a:gd name="T2" fmla="*/ 0 w 47"/>
              <a:gd name="T3" fmla="*/ 52411208 h 80"/>
              <a:gd name="T4" fmla="*/ 4970173 w 47"/>
              <a:gd name="T5" fmla="*/ 47646157 h 80"/>
              <a:gd name="T6" fmla="*/ 27333160 w 47"/>
              <a:gd name="T7" fmla="*/ 47646157 h 80"/>
              <a:gd name="T8" fmla="*/ 32303331 w 47"/>
              <a:gd name="T9" fmla="*/ 52411208 h 80"/>
              <a:gd name="T10" fmla="*/ 32303331 w 47"/>
              <a:gd name="T11" fmla="*/ 79807537 h 80"/>
              <a:gd name="T12" fmla="*/ 43484273 w 47"/>
              <a:gd name="T13" fmla="*/ 79807537 h 80"/>
              <a:gd name="T14" fmla="*/ 43484273 w 47"/>
              <a:gd name="T15" fmla="*/ 0 h 80"/>
              <a:gd name="T16" fmla="*/ 58393670 w 47"/>
              <a:gd name="T17" fmla="*/ 0 h 80"/>
              <a:gd name="T18" fmla="*/ 58393670 w 47"/>
              <a:gd name="T19" fmla="*/ 84571496 h 80"/>
              <a:gd name="T20" fmla="*/ 48454443 w 47"/>
              <a:gd name="T21" fmla="*/ 95292315 h 80"/>
              <a:gd name="T22" fmla="*/ 27333160 w 47"/>
              <a:gd name="T23" fmla="*/ 95292315 h 80"/>
              <a:gd name="T24" fmla="*/ 16151108 w 47"/>
              <a:gd name="T25" fmla="*/ 84571496 h 80"/>
              <a:gd name="T26" fmla="*/ 16151108 w 47"/>
              <a:gd name="T27" fmla="*/ 63130935 h 80"/>
              <a:gd name="T28" fmla="*/ 16151108 w 47"/>
              <a:gd name="T29" fmla="*/ 63130935 h 80"/>
              <a:gd name="T30" fmla="*/ 16151108 w 47"/>
              <a:gd name="T31" fmla="*/ 84571496 h 80"/>
              <a:gd name="T32" fmla="*/ 0 w 47"/>
              <a:gd name="T33" fmla="*/ 84571496 h 8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80"/>
              <a:gd name="T53" fmla="*/ 47 w 47"/>
              <a:gd name="T54" fmla="*/ 80 h 8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80">
                <a:moveTo>
                  <a:pt x="0" y="71"/>
                </a:moveTo>
                <a:lnTo>
                  <a:pt x="0" y="44"/>
                </a:lnTo>
                <a:lnTo>
                  <a:pt x="4" y="40"/>
                </a:lnTo>
                <a:lnTo>
                  <a:pt x="22" y="40"/>
                </a:lnTo>
                <a:lnTo>
                  <a:pt x="26" y="44"/>
                </a:lnTo>
                <a:lnTo>
                  <a:pt x="26" y="67"/>
                </a:lnTo>
                <a:lnTo>
                  <a:pt x="35" y="67"/>
                </a:lnTo>
                <a:lnTo>
                  <a:pt x="35" y="0"/>
                </a:lnTo>
                <a:lnTo>
                  <a:pt x="47" y="0"/>
                </a:lnTo>
                <a:lnTo>
                  <a:pt x="47" y="71"/>
                </a:lnTo>
                <a:lnTo>
                  <a:pt x="39" y="80"/>
                </a:lnTo>
                <a:lnTo>
                  <a:pt x="22" y="80"/>
                </a:lnTo>
                <a:lnTo>
                  <a:pt x="13" y="71"/>
                </a:lnTo>
                <a:lnTo>
                  <a:pt x="13" y="53"/>
                </a:lnTo>
                <a:lnTo>
                  <a:pt x="13" y="71"/>
                </a:lnTo>
                <a:lnTo>
                  <a:pt x="0" y="71"/>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899" name="Freeform 411"/>
          <p:cNvSpPr>
            <a:spLocks noChangeAspect="1"/>
          </p:cNvSpPr>
          <p:nvPr/>
        </p:nvSpPr>
        <p:spPr bwMode="auto">
          <a:xfrm>
            <a:off x="4975225" y="3071813"/>
            <a:ext cx="298450" cy="44450"/>
          </a:xfrm>
          <a:custGeom>
            <a:avLst/>
            <a:gdLst>
              <a:gd name="T0" fmla="*/ 0 w 271"/>
              <a:gd name="T1" fmla="*/ 49395061 h 40"/>
              <a:gd name="T2" fmla="*/ 0 w 271"/>
              <a:gd name="T3" fmla="*/ 4939507 h 40"/>
              <a:gd name="T4" fmla="*/ 6063710 w 271"/>
              <a:gd name="T5" fmla="*/ 0 h 40"/>
              <a:gd name="T6" fmla="*/ 323829255 w 271"/>
              <a:gd name="T7" fmla="*/ 0 h 40"/>
              <a:gd name="T8" fmla="*/ 328680442 w 271"/>
              <a:gd name="T9" fmla="*/ 4939507 h 40"/>
              <a:gd name="T10" fmla="*/ 328680442 w 271"/>
              <a:gd name="T11" fmla="*/ 38281454 h 40"/>
              <a:gd name="T12" fmla="*/ 314126881 w 271"/>
              <a:gd name="T13" fmla="*/ 38281454 h 40"/>
              <a:gd name="T14" fmla="*/ 314126881 w 271"/>
              <a:gd name="T15" fmla="*/ 16053116 h 40"/>
              <a:gd name="T16" fmla="*/ 15767188 w 271"/>
              <a:gd name="T17" fmla="*/ 16053116 h 40"/>
              <a:gd name="T18" fmla="*/ 15767188 w 271"/>
              <a:gd name="T19" fmla="*/ 49395061 h 40"/>
              <a:gd name="T20" fmla="*/ 0 w 271"/>
              <a:gd name="T21" fmla="*/ 49395061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1"/>
              <a:gd name="T34" fmla="*/ 0 h 40"/>
              <a:gd name="T35" fmla="*/ 271 w 271"/>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1" h="40">
                <a:moveTo>
                  <a:pt x="0" y="40"/>
                </a:moveTo>
                <a:lnTo>
                  <a:pt x="0" y="4"/>
                </a:lnTo>
                <a:lnTo>
                  <a:pt x="5" y="0"/>
                </a:lnTo>
                <a:lnTo>
                  <a:pt x="267" y="0"/>
                </a:lnTo>
                <a:lnTo>
                  <a:pt x="271" y="4"/>
                </a:lnTo>
                <a:lnTo>
                  <a:pt x="271" y="31"/>
                </a:lnTo>
                <a:lnTo>
                  <a:pt x="259" y="31"/>
                </a:lnTo>
                <a:lnTo>
                  <a:pt x="259" y="13"/>
                </a:lnTo>
                <a:lnTo>
                  <a:pt x="13" y="13"/>
                </a:lnTo>
                <a:lnTo>
                  <a:pt x="13" y="40"/>
                </a:lnTo>
                <a:lnTo>
                  <a:pt x="0" y="4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00" name="Freeform 412"/>
          <p:cNvSpPr>
            <a:spLocks noChangeAspect="1"/>
          </p:cNvSpPr>
          <p:nvPr/>
        </p:nvSpPr>
        <p:spPr bwMode="auto">
          <a:xfrm>
            <a:off x="4541838" y="3101976"/>
            <a:ext cx="112712" cy="53975"/>
          </a:xfrm>
          <a:custGeom>
            <a:avLst/>
            <a:gdLst>
              <a:gd name="T0" fmla="*/ 0 w 103"/>
              <a:gd name="T1" fmla="*/ 59455113 h 49"/>
              <a:gd name="T2" fmla="*/ 0 w 103"/>
              <a:gd name="T3" fmla="*/ 4853345 h 49"/>
              <a:gd name="T4" fmla="*/ 4789714 w 103"/>
              <a:gd name="T5" fmla="*/ 0 h 49"/>
              <a:gd name="T6" fmla="*/ 123339754 w 103"/>
              <a:gd name="T7" fmla="*/ 0 h 49"/>
              <a:gd name="T8" fmla="*/ 123339754 w 103"/>
              <a:gd name="T9" fmla="*/ 15773918 h 49"/>
              <a:gd name="T10" fmla="*/ 15567387 w 103"/>
              <a:gd name="T11" fmla="*/ 15773918 h 49"/>
              <a:gd name="T12" fmla="*/ 15567387 w 103"/>
              <a:gd name="T13" fmla="*/ 59455113 h 49"/>
              <a:gd name="T14" fmla="*/ 0 w 103"/>
              <a:gd name="T15" fmla="*/ 59455113 h 49"/>
              <a:gd name="T16" fmla="*/ 0 60000 65536"/>
              <a:gd name="T17" fmla="*/ 0 60000 65536"/>
              <a:gd name="T18" fmla="*/ 0 60000 65536"/>
              <a:gd name="T19" fmla="*/ 0 60000 65536"/>
              <a:gd name="T20" fmla="*/ 0 60000 65536"/>
              <a:gd name="T21" fmla="*/ 0 60000 65536"/>
              <a:gd name="T22" fmla="*/ 0 60000 65536"/>
              <a:gd name="T23" fmla="*/ 0 60000 65536"/>
              <a:gd name="T24" fmla="*/ 0 w 103"/>
              <a:gd name="T25" fmla="*/ 0 h 49"/>
              <a:gd name="T26" fmla="*/ 103 w 103"/>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 h="49">
                <a:moveTo>
                  <a:pt x="0" y="49"/>
                </a:moveTo>
                <a:lnTo>
                  <a:pt x="0" y="4"/>
                </a:lnTo>
                <a:lnTo>
                  <a:pt x="4" y="0"/>
                </a:lnTo>
                <a:lnTo>
                  <a:pt x="103" y="0"/>
                </a:lnTo>
                <a:lnTo>
                  <a:pt x="103" y="13"/>
                </a:lnTo>
                <a:lnTo>
                  <a:pt x="13" y="13"/>
                </a:lnTo>
                <a:lnTo>
                  <a:pt x="13" y="49"/>
                </a:lnTo>
                <a:lnTo>
                  <a:pt x="0" y="49"/>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01" name="Freeform 413"/>
          <p:cNvSpPr>
            <a:spLocks noChangeAspect="1"/>
          </p:cNvSpPr>
          <p:nvPr/>
        </p:nvSpPr>
        <p:spPr bwMode="auto">
          <a:xfrm>
            <a:off x="4645025" y="3068638"/>
            <a:ext cx="298450" cy="38100"/>
          </a:xfrm>
          <a:custGeom>
            <a:avLst/>
            <a:gdLst>
              <a:gd name="T0" fmla="*/ 15767188 w 271"/>
              <a:gd name="T1" fmla="*/ 0 h 35"/>
              <a:gd name="T2" fmla="*/ 15767188 w 271"/>
              <a:gd name="T3" fmla="*/ 26070194 h 35"/>
              <a:gd name="T4" fmla="*/ 328680442 w 271"/>
              <a:gd name="T5" fmla="*/ 26070194 h 35"/>
              <a:gd name="T6" fmla="*/ 328680442 w 271"/>
              <a:gd name="T7" fmla="*/ 41474570 h 35"/>
              <a:gd name="T8" fmla="*/ 10916001 w 271"/>
              <a:gd name="T9" fmla="*/ 41474570 h 35"/>
              <a:gd name="T10" fmla="*/ 0 w 271"/>
              <a:gd name="T11" fmla="*/ 30809832 h 35"/>
              <a:gd name="T12" fmla="*/ 0 w 271"/>
              <a:gd name="T13" fmla="*/ 0 h 35"/>
              <a:gd name="T14" fmla="*/ 15767188 w 271"/>
              <a:gd name="T15" fmla="*/ 0 h 35"/>
              <a:gd name="T16" fmla="*/ 0 60000 65536"/>
              <a:gd name="T17" fmla="*/ 0 60000 65536"/>
              <a:gd name="T18" fmla="*/ 0 60000 65536"/>
              <a:gd name="T19" fmla="*/ 0 60000 65536"/>
              <a:gd name="T20" fmla="*/ 0 60000 65536"/>
              <a:gd name="T21" fmla="*/ 0 60000 65536"/>
              <a:gd name="T22" fmla="*/ 0 60000 65536"/>
              <a:gd name="T23" fmla="*/ 0 60000 65536"/>
              <a:gd name="T24" fmla="*/ 0 w 271"/>
              <a:gd name="T25" fmla="*/ 0 h 35"/>
              <a:gd name="T26" fmla="*/ 271 w 271"/>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1" h="35">
                <a:moveTo>
                  <a:pt x="13" y="0"/>
                </a:moveTo>
                <a:lnTo>
                  <a:pt x="13" y="22"/>
                </a:lnTo>
                <a:lnTo>
                  <a:pt x="271" y="22"/>
                </a:lnTo>
                <a:lnTo>
                  <a:pt x="271" y="35"/>
                </a:lnTo>
                <a:lnTo>
                  <a:pt x="9" y="35"/>
                </a:lnTo>
                <a:lnTo>
                  <a:pt x="0" y="26"/>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02" name="Freeform 414"/>
          <p:cNvSpPr>
            <a:spLocks noChangeAspect="1"/>
          </p:cNvSpPr>
          <p:nvPr/>
        </p:nvSpPr>
        <p:spPr bwMode="auto">
          <a:xfrm>
            <a:off x="5308601" y="3092450"/>
            <a:ext cx="263525" cy="33338"/>
          </a:xfrm>
          <a:custGeom>
            <a:avLst/>
            <a:gdLst>
              <a:gd name="T0" fmla="*/ 0 w 240"/>
              <a:gd name="T1" fmla="*/ 0 h 31"/>
              <a:gd name="T2" fmla="*/ 284533429 w 240"/>
              <a:gd name="T3" fmla="*/ 0 h 31"/>
              <a:gd name="T4" fmla="*/ 289356004 w 240"/>
              <a:gd name="T5" fmla="*/ 4626455 h 31"/>
              <a:gd name="T6" fmla="*/ 289356004 w 240"/>
              <a:gd name="T7" fmla="*/ 35852338 h 31"/>
              <a:gd name="T8" fmla="*/ 273682790 w 240"/>
              <a:gd name="T9" fmla="*/ 35852338 h 31"/>
              <a:gd name="T10" fmla="*/ 273682790 w 240"/>
              <a:gd name="T11" fmla="*/ 15034363 h 31"/>
              <a:gd name="T12" fmla="*/ 0 w 240"/>
              <a:gd name="T13" fmla="*/ 15034363 h 31"/>
              <a:gd name="T14" fmla="*/ 0 w 240"/>
              <a:gd name="T15" fmla="*/ 0 h 31"/>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31"/>
              <a:gd name="T26" fmla="*/ 240 w 240"/>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31">
                <a:moveTo>
                  <a:pt x="0" y="0"/>
                </a:moveTo>
                <a:lnTo>
                  <a:pt x="236" y="0"/>
                </a:lnTo>
                <a:lnTo>
                  <a:pt x="240" y="4"/>
                </a:lnTo>
                <a:lnTo>
                  <a:pt x="240" y="31"/>
                </a:lnTo>
                <a:lnTo>
                  <a:pt x="227" y="31"/>
                </a:lnTo>
                <a:lnTo>
                  <a:pt x="227"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03" name="Freeform 415"/>
          <p:cNvSpPr>
            <a:spLocks noChangeAspect="1"/>
          </p:cNvSpPr>
          <p:nvPr/>
        </p:nvSpPr>
        <p:spPr bwMode="auto">
          <a:xfrm>
            <a:off x="5429251" y="3136900"/>
            <a:ext cx="233363" cy="38100"/>
          </a:xfrm>
          <a:custGeom>
            <a:avLst/>
            <a:gdLst>
              <a:gd name="T0" fmla="*/ 15901863 w 211"/>
              <a:gd name="T1" fmla="*/ 0 h 35"/>
              <a:gd name="T2" fmla="*/ 15901863 w 211"/>
              <a:gd name="T3" fmla="*/ 26070194 h 35"/>
              <a:gd name="T4" fmla="*/ 258096155 w 211"/>
              <a:gd name="T5" fmla="*/ 26070194 h 35"/>
              <a:gd name="T6" fmla="*/ 258096155 w 211"/>
              <a:gd name="T7" fmla="*/ 41474570 h 35"/>
              <a:gd name="T8" fmla="*/ 11008984 w 211"/>
              <a:gd name="T9" fmla="*/ 41474570 h 35"/>
              <a:gd name="T10" fmla="*/ 0 w 211"/>
              <a:gd name="T11" fmla="*/ 30809832 h 35"/>
              <a:gd name="T12" fmla="*/ 0 w 211"/>
              <a:gd name="T13" fmla="*/ 0 h 35"/>
              <a:gd name="T14" fmla="*/ 15901863 w 211"/>
              <a:gd name="T15" fmla="*/ 0 h 35"/>
              <a:gd name="T16" fmla="*/ 0 60000 65536"/>
              <a:gd name="T17" fmla="*/ 0 60000 65536"/>
              <a:gd name="T18" fmla="*/ 0 60000 65536"/>
              <a:gd name="T19" fmla="*/ 0 60000 65536"/>
              <a:gd name="T20" fmla="*/ 0 60000 65536"/>
              <a:gd name="T21" fmla="*/ 0 60000 65536"/>
              <a:gd name="T22" fmla="*/ 0 60000 65536"/>
              <a:gd name="T23" fmla="*/ 0 60000 65536"/>
              <a:gd name="T24" fmla="*/ 0 w 211"/>
              <a:gd name="T25" fmla="*/ 0 h 35"/>
              <a:gd name="T26" fmla="*/ 211 w 211"/>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1" h="35">
                <a:moveTo>
                  <a:pt x="13" y="0"/>
                </a:moveTo>
                <a:lnTo>
                  <a:pt x="13" y="22"/>
                </a:lnTo>
                <a:lnTo>
                  <a:pt x="211" y="22"/>
                </a:lnTo>
                <a:lnTo>
                  <a:pt x="211" y="35"/>
                </a:lnTo>
                <a:lnTo>
                  <a:pt x="9" y="35"/>
                </a:lnTo>
                <a:lnTo>
                  <a:pt x="0" y="26"/>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04" name="Freeform 416"/>
          <p:cNvSpPr>
            <a:spLocks noChangeAspect="1"/>
          </p:cNvSpPr>
          <p:nvPr/>
        </p:nvSpPr>
        <p:spPr bwMode="auto">
          <a:xfrm>
            <a:off x="4594226" y="3473450"/>
            <a:ext cx="125413" cy="57150"/>
          </a:xfrm>
          <a:custGeom>
            <a:avLst/>
            <a:gdLst>
              <a:gd name="T0" fmla="*/ 15195515 w 116"/>
              <a:gd name="T1" fmla="*/ 0 h 53"/>
              <a:gd name="T2" fmla="*/ 15195515 w 116"/>
              <a:gd name="T3" fmla="*/ 46509320 h 53"/>
              <a:gd name="T4" fmla="*/ 135589831 w 116"/>
              <a:gd name="T5" fmla="*/ 46509320 h 53"/>
              <a:gd name="T6" fmla="*/ 135589831 w 116"/>
              <a:gd name="T7" fmla="*/ 61624952 h 53"/>
              <a:gd name="T8" fmla="*/ 10519557 w 116"/>
              <a:gd name="T9" fmla="*/ 61624952 h 53"/>
              <a:gd name="T10" fmla="*/ 0 w 116"/>
              <a:gd name="T11" fmla="*/ 51160035 h 53"/>
              <a:gd name="T12" fmla="*/ 0 w 116"/>
              <a:gd name="T13" fmla="*/ 0 h 53"/>
              <a:gd name="T14" fmla="*/ 15195515 w 116"/>
              <a:gd name="T15" fmla="*/ 0 h 53"/>
              <a:gd name="T16" fmla="*/ 0 60000 65536"/>
              <a:gd name="T17" fmla="*/ 0 60000 65536"/>
              <a:gd name="T18" fmla="*/ 0 60000 65536"/>
              <a:gd name="T19" fmla="*/ 0 60000 65536"/>
              <a:gd name="T20" fmla="*/ 0 60000 65536"/>
              <a:gd name="T21" fmla="*/ 0 60000 65536"/>
              <a:gd name="T22" fmla="*/ 0 60000 65536"/>
              <a:gd name="T23" fmla="*/ 0 60000 65536"/>
              <a:gd name="T24" fmla="*/ 0 w 116"/>
              <a:gd name="T25" fmla="*/ 0 h 53"/>
              <a:gd name="T26" fmla="*/ 116 w 116"/>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6" h="53">
                <a:moveTo>
                  <a:pt x="13" y="0"/>
                </a:moveTo>
                <a:lnTo>
                  <a:pt x="13" y="40"/>
                </a:lnTo>
                <a:lnTo>
                  <a:pt x="116" y="40"/>
                </a:lnTo>
                <a:lnTo>
                  <a:pt x="116" y="53"/>
                </a:lnTo>
                <a:lnTo>
                  <a:pt x="9" y="53"/>
                </a:lnTo>
                <a:lnTo>
                  <a:pt x="0" y="44"/>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05" name="Freeform 417"/>
          <p:cNvSpPr>
            <a:spLocks noChangeAspect="1"/>
          </p:cNvSpPr>
          <p:nvPr/>
        </p:nvSpPr>
        <p:spPr bwMode="auto">
          <a:xfrm>
            <a:off x="4748214" y="3429000"/>
            <a:ext cx="295275" cy="122238"/>
          </a:xfrm>
          <a:custGeom>
            <a:avLst/>
            <a:gdLst>
              <a:gd name="T0" fmla="*/ 15899505 w 267"/>
              <a:gd name="T1" fmla="*/ 81253042 h 111"/>
              <a:gd name="T2" fmla="*/ 15899505 w 267"/>
              <a:gd name="T3" fmla="*/ 118848375 h 111"/>
              <a:gd name="T4" fmla="*/ 47697414 w 267"/>
              <a:gd name="T5" fmla="*/ 118848375 h 111"/>
              <a:gd name="T6" fmla="*/ 36690408 w 267"/>
              <a:gd name="T7" fmla="*/ 59424188 h 111"/>
              <a:gd name="T8" fmla="*/ 36690408 w 267"/>
              <a:gd name="T9" fmla="*/ 15765398 h 111"/>
              <a:gd name="T10" fmla="*/ 41582902 w 267"/>
              <a:gd name="T11" fmla="*/ 10914423 h 111"/>
              <a:gd name="T12" fmla="*/ 247048918 w 267"/>
              <a:gd name="T13" fmla="*/ 10914423 h 111"/>
              <a:gd name="T14" fmla="*/ 320429768 w 267"/>
              <a:gd name="T15" fmla="*/ 0 h 111"/>
              <a:gd name="T16" fmla="*/ 326544280 w 267"/>
              <a:gd name="T17" fmla="*/ 4850977 h 111"/>
              <a:gd name="T18" fmla="*/ 326544280 w 267"/>
              <a:gd name="T19" fmla="*/ 37595350 h 111"/>
              <a:gd name="T20" fmla="*/ 310644779 w 267"/>
              <a:gd name="T21" fmla="*/ 37595350 h 111"/>
              <a:gd name="T22" fmla="*/ 310644779 w 267"/>
              <a:gd name="T23" fmla="*/ 15765398 h 111"/>
              <a:gd name="T24" fmla="*/ 247048918 w 267"/>
              <a:gd name="T25" fmla="*/ 26679821 h 111"/>
              <a:gd name="T26" fmla="*/ 52589908 w 267"/>
              <a:gd name="T27" fmla="*/ 26679821 h 111"/>
              <a:gd name="T28" fmla="*/ 52589908 w 267"/>
              <a:gd name="T29" fmla="*/ 59424188 h 111"/>
              <a:gd name="T30" fmla="*/ 63596915 w 267"/>
              <a:gd name="T31" fmla="*/ 123699350 h 111"/>
              <a:gd name="T32" fmla="*/ 52589908 w 267"/>
              <a:gd name="T33" fmla="*/ 134613769 h 111"/>
              <a:gd name="T34" fmla="*/ 11007011 w 267"/>
              <a:gd name="T35" fmla="*/ 134613769 h 111"/>
              <a:gd name="T36" fmla="*/ 0 w 267"/>
              <a:gd name="T37" fmla="*/ 123699350 h 111"/>
              <a:gd name="T38" fmla="*/ 0 w 267"/>
              <a:gd name="T39" fmla="*/ 81253042 h 111"/>
              <a:gd name="T40" fmla="*/ 15899505 w 267"/>
              <a:gd name="T41" fmla="*/ 81253042 h 1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67"/>
              <a:gd name="T64" fmla="*/ 0 h 111"/>
              <a:gd name="T65" fmla="*/ 267 w 267"/>
              <a:gd name="T66" fmla="*/ 111 h 1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67" h="111">
                <a:moveTo>
                  <a:pt x="13" y="67"/>
                </a:moveTo>
                <a:lnTo>
                  <a:pt x="13" y="98"/>
                </a:lnTo>
                <a:lnTo>
                  <a:pt x="39" y="98"/>
                </a:lnTo>
                <a:lnTo>
                  <a:pt x="30" y="49"/>
                </a:lnTo>
                <a:lnTo>
                  <a:pt x="30" y="13"/>
                </a:lnTo>
                <a:lnTo>
                  <a:pt x="34" y="9"/>
                </a:lnTo>
                <a:lnTo>
                  <a:pt x="202" y="9"/>
                </a:lnTo>
                <a:lnTo>
                  <a:pt x="262" y="0"/>
                </a:lnTo>
                <a:lnTo>
                  <a:pt x="267" y="4"/>
                </a:lnTo>
                <a:lnTo>
                  <a:pt x="267" y="31"/>
                </a:lnTo>
                <a:lnTo>
                  <a:pt x="254" y="31"/>
                </a:lnTo>
                <a:lnTo>
                  <a:pt x="254" y="13"/>
                </a:lnTo>
                <a:lnTo>
                  <a:pt x="202" y="22"/>
                </a:lnTo>
                <a:lnTo>
                  <a:pt x="43" y="22"/>
                </a:lnTo>
                <a:lnTo>
                  <a:pt x="43" y="49"/>
                </a:lnTo>
                <a:lnTo>
                  <a:pt x="52" y="102"/>
                </a:lnTo>
                <a:lnTo>
                  <a:pt x="43" y="111"/>
                </a:lnTo>
                <a:lnTo>
                  <a:pt x="9" y="111"/>
                </a:lnTo>
                <a:lnTo>
                  <a:pt x="0" y="102"/>
                </a:lnTo>
                <a:lnTo>
                  <a:pt x="0" y="67"/>
                </a:lnTo>
                <a:lnTo>
                  <a:pt x="13" y="67"/>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06" name="Freeform 418"/>
          <p:cNvSpPr>
            <a:spLocks noChangeAspect="1"/>
          </p:cNvSpPr>
          <p:nvPr/>
        </p:nvSpPr>
        <p:spPr bwMode="auto">
          <a:xfrm>
            <a:off x="5018088" y="3462339"/>
            <a:ext cx="25400" cy="39687"/>
          </a:xfrm>
          <a:custGeom>
            <a:avLst/>
            <a:gdLst>
              <a:gd name="T0" fmla="*/ 29325453 w 22"/>
              <a:gd name="T1" fmla="*/ 0 h 36"/>
              <a:gd name="T2" fmla="*/ 17328571 w 22"/>
              <a:gd name="T3" fmla="*/ 43751609 h 36"/>
              <a:gd name="T4" fmla="*/ 0 w 22"/>
              <a:gd name="T5" fmla="*/ 43751609 h 36"/>
              <a:gd name="T6" fmla="*/ 11996882 w 22"/>
              <a:gd name="T7" fmla="*/ 0 h 36"/>
              <a:gd name="T8" fmla="*/ 29325453 w 22"/>
              <a:gd name="T9" fmla="*/ 0 h 36"/>
              <a:gd name="T10" fmla="*/ 0 60000 65536"/>
              <a:gd name="T11" fmla="*/ 0 60000 65536"/>
              <a:gd name="T12" fmla="*/ 0 60000 65536"/>
              <a:gd name="T13" fmla="*/ 0 60000 65536"/>
              <a:gd name="T14" fmla="*/ 0 60000 65536"/>
              <a:gd name="T15" fmla="*/ 0 w 22"/>
              <a:gd name="T16" fmla="*/ 0 h 36"/>
              <a:gd name="T17" fmla="*/ 22 w 22"/>
              <a:gd name="T18" fmla="*/ 36 h 36"/>
            </a:gdLst>
            <a:ahLst/>
            <a:cxnLst>
              <a:cxn ang="T10">
                <a:pos x="T0" y="T1"/>
              </a:cxn>
              <a:cxn ang="T11">
                <a:pos x="T2" y="T3"/>
              </a:cxn>
              <a:cxn ang="T12">
                <a:pos x="T4" y="T5"/>
              </a:cxn>
              <a:cxn ang="T13">
                <a:pos x="T6" y="T7"/>
              </a:cxn>
              <a:cxn ang="T14">
                <a:pos x="T8" y="T9"/>
              </a:cxn>
            </a:cxnLst>
            <a:rect l="T15" t="T16" r="T17" b="T18"/>
            <a:pathLst>
              <a:path w="22" h="36">
                <a:moveTo>
                  <a:pt x="22" y="0"/>
                </a:moveTo>
                <a:lnTo>
                  <a:pt x="13" y="36"/>
                </a:lnTo>
                <a:lnTo>
                  <a:pt x="0" y="36"/>
                </a:lnTo>
                <a:lnTo>
                  <a:pt x="9" y="0"/>
                </a:lnTo>
                <a:lnTo>
                  <a:pt x="22"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07" name="Rectangle 419"/>
          <p:cNvSpPr>
            <a:spLocks noChangeAspect="1" noChangeArrowheads="1"/>
          </p:cNvSpPr>
          <p:nvPr/>
        </p:nvSpPr>
        <p:spPr bwMode="auto">
          <a:xfrm>
            <a:off x="5046664" y="3433763"/>
            <a:ext cx="15875" cy="49212"/>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7908" name="Freeform 420"/>
          <p:cNvSpPr>
            <a:spLocks noChangeAspect="1"/>
          </p:cNvSpPr>
          <p:nvPr/>
        </p:nvSpPr>
        <p:spPr bwMode="auto">
          <a:xfrm>
            <a:off x="5056188" y="3429001"/>
            <a:ext cx="209550" cy="73025"/>
          </a:xfrm>
          <a:custGeom>
            <a:avLst/>
            <a:gdLst>
              <a:gd name="T0" fmla="*/ 0 w 189"/>
              <a:gd name="T1" fmla="*/ 52269544 h 67"/>
              <a:gd name="T2" fmla="*/ 25814565 w 189"/>
              <a:gd name="T3" fmla="*/ 52269544 h 67"/>
              <a:gd name="T4" fmla="*/ 25814565 w 189"/>
              <a:gd name="T5" fmla="*/ 4752075 h 67"/>
              <a:gd name="T6" fmla="*/ 30731781 w 189"/>
              <a:gd name="T7" fmla="*/ 0 h 67"/>
              <a:gd name="T8" fmla="*/ 227417182 w 189"/>
              <a:gd name="T9" fmla="*/ 0 h 67"/>
              <a:gd name="T10" fmla="*/ 232334399 w 189"/>
              <a:gd name="T11" fmla="*/ 4752075 h 67"/>
              <a:gd name="T12" fmla="*/ 232334399 w 189"/>
              <a:gd name="T13" fmla="*/ 79591798 h 67"/>
              <a:gd name="T14" fmla="*/ 216354276 w 189"/>
              <a:gd name="T15" fmla="*/ 79591798 h 67"/>
              <a:gd name="T16" fmla="*/ 216354276 w 189"/>
              <a:gd name="T17" fmla="*/ 15443150 h 67"/>
              <a:gd name="T18" fmla="*/ 41795805 w 189"/>
              <a:gd name="T19" fmla="*/ 15443150 h 67"/>
              <a:gd name="T20" fmla="*/ 41795805 w 189"/>
              <a:gd name="T21" fmla="*/ 58208545 h 67"/>
              <a:gd name="T22" fmla="*/ 30731781 w 189"/>
              <a:gd name="T23" fmla="*/ 68900708 h 67"/>
              <a:gd name="T24" fmla="*/ 0 w 189"/>
              <a:gd name="T25" fmla="*/ 68900708 h 67"/>
              <a:gd name="T26" fmla="*/ 0 w 189"/>
              <a:gd name="T27" fmla="*/ 52269544 h 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9"/>
              <a:gd name="T43" fmla="*/ 0 h 67"/>
              <a:gd name="T44" fmla="*/ 189 w 189"/>
              <a:gd name="T45" fmla="*/ 67 h 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9" h="67">
                <a:moveTo>
                  <a:pt x="0" y="44"/>
                </a:moveTo>
                <a:lnTo>
                  <a:pt x="21" y="44"/>
                </a:lnTo>
                <a:lnTo>
                  <a:pt x="21" y="4"/>
                </a:lnTo>
                <a:lnTo>
                  <a:pt x="25" y="0"/>
                </a:lnTo>
                <a:lnTo>
                  <a:pt x="185" y="0"/>
                </a:lnTo>
                <a:lnTo>
                  <a:pt x="189" y="4"/>
                </a:lnTo>
                <a:lnTo>
                  <a:pt x="189" y="67"/>
                </a:lnTo>
                <a:lnTo>
                  <a:pt x="176" y="67"/>
                </a:lnTo>
                <a:lnTo>
                  <a:pt x="176" y="13"/>
                </a:lnTo>
                <a:lnTo>
                  <a:pt x="34" y="13"/>
                </a:lnTo>
                <a:lnTo>
                  <a:pt x="34" y="49"/>
                </a:lnTo>
                <a:lnTo>
                  <a:pt x="25" y="58"/>
                </a:lnTo>
                <a:lnTo>
                  <a:pt x="0" y="58"/>
                </a:lnTo>
                <a:lnTo>
                  <a:pt x="0" y="4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09" name="Freeform 421"/>
          <p:cNvSpPr>
            <a:spLocks noChangeAspect="1"/>
          </p:cNvSpPr>
          <p:nvPr/>
        </p:nvSpPr>
        <p:spPr bwMode="auto">
          <a:xfrm>
            <a:off x="5289551" y="3473450"/>
            <a:ext cx="182563" cy="38100"/>
          </a:xfrm>
          <a:custGeom>
            <a:avLst/>
            <a:gdLst>
              <a:gd name="T0" fmla="*/ 15351591 w 168"/>
              <a:gd name="T1" fmla="*/ 0 h 35"/>
              <a:gd name="T2" fmla="*/ 15351591 w 168"/>
              <a:gd name="T3" fmla="*/ 15404372 h 35"/>
              <a:gd name="T4" fmla="*/ 193664567 w 168"/>
              <a:gd name="T5" fmla="*/ 15404372 h 35"/>
              <a:gd name="T6" fmla="*/ 198388383 w 168"/>
              <a:gd name="T7" fmla="*/ 21329468 h 35"/>
              <a:gd name="T8" fmla="*/ 198388383 w 168"/>
              <a:gd name="T9" fmla="*/ 41474570 h 35"/>
              <a:gd name="T10" fmla="*/ 183036796 w 168"/>
              <a:gd name="T11" fmla="*/ 41474570 h 35"/>
              <a:gd name="T12" fmla="*/ 183036796 w 168"/>
              <a:gd name="T13" fmla="*/ 31994197 h 35"/>
              <a:gd name="T14" fmla="*/ 10627775 w 168"/>
              <a:gd name="T15" fmla="*/ 31994197 h 35"/>
              <a:gd name="T16" fmla="*/ 0 w 168"/>
              <a:gd name="T17" fmla="*/ 21329468 h 35"/>
              <a:gd name="T18" fmla="*/ 0 w 168"/>
              <a:gd name="T19" fmla="*/ 0 h 35"/>
              <a:gd name="T20" fmla="*/ 15351591 w 168"/>
              <a:gd name="T21" fmla="*/ 0 h 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
              <a:gd name="T34" fmla="*/ 0 h 35"/>
              <a:gd name="T35" fmla="*/ 168 w 168"/>
              <a:gd name="T36" fmla="*/ 35 h 3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 h="35">
                <a:moveTo>
                  <a:pt x="13" y="0"/>
                </a:moveTo>
                <a:lnTo>
                  <a:pt x="13" y="13"/>
                </a:lnTo>
                <a:lnTo>
                  <a:pt x="164" y="13"/>
                </a:lnTo>
                <a:lnTo>
                  <a:pt x="168" y="18"/>
                </a:lnTo>
                <a:lnTo>
                  <a:pt x="168" y="35"/>
                </a:lnTo>
                <a:lnTo>
                  <a:pt x="155" y="35"/>
                </a:lnTo>
                <a:lnTo>
                  <a:pt x="155" y="27"/>
                </a:lnTo>
                <a:lnTo>
                  <a:pt x="9" y="27"/>
                </a:lnTo>
                <a:lnTo>
                  <a:pt x="0" y="18"/>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10" name="Freeform 422"/>
          <p:cNvSpPr>
            <a:spLocks noChangeAspect="1"/>
          </p:cNvSpPr>
          <p:nvPr/>
        </p:nvSpPr>
        <p:spPr bwMode="auto">
          <a:xfrm>
            <a:off x="4702176" y="3530600"/>
            <a:ext cx="246063" cy="46038"/>
          </a:xfrm>
          <a:custGeom>
            <a:avLst/>
            <a:gdLst>
              <a:gd name="T0" fmla="*/ 0 w 224"/>
              <a:gd name="T1" fmla="*/ 35766918 h 40"/>
              <a:gd name="T2" fmla="*/ 254612590 w 224"/>
              <a:gd name="T3" fmla="*/ 35766918 h 40"/>
              <a:gd name="T4" fmla="*/ 254612590 w 224"/>
              <a:gd name="T5" fmla="*/ 0 h 40"/>
              <a:gd name="T6" fmla="*/ 270299102 w 224"/>
              <a:gd name="T7" fmla="*/ 0 h 40"/>
              <a:gd name="T8" fmla="*/ 270299102 w 224"/>
              <a:gd name="T9" fmla="*/ 41064747 h 40"/>
              <a:gd name="T10" fmla="*/ 259439378 w 224"/>
              <a:gd name="T11" fmla="*/ 52987434 h 40"/>
              <a:gd name="T12" fmla="*/ 0 w 224"/>
              <a:gd name="T13" fmla="*/ 52987434 h 40"/>
              <a:gd name="T14" fmla="*/ 0 w 224"/>
              <a:gd name="T15" fmla="*/ 35766918 h 40"/>
              <a:gd name="T16" fmla="*/ 0 60000 65536"/>
              <a:gd name="T17" fmla="*/ 0 60000 65536"/>
              <a:gd name="T18" fmla="*/ 0 60000 65536"/>
              <a:gd name="T19" fmla="*/ 0 60000 65536"/>
              <a:gd name="T20" fmla="*/ 0 60000 65536"/>
              <a:gd name="T21" fmla="*/ 0 60000 65536"/>
              <a:gd name="T22" fmla="*/ 0 60000 65536"/>
              <a:gd name="T23" fmla="*/ 0 60000 65536"/>
              <a:gd name="T24" fmla="*/ 0 w 224"/>
              <a:gd name="T25" fmla="*/ 0 h 40"/>
              <a:gd name="T26" fmla="*/ 224 w 2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4" h="40">
                <a:moveTo>
                  <a:pt x="0" y="27"/>
                </a:moveTo>
                <a:lnTo>
                  <a:pt x="211" y="27"/>
                </a:lnTo>
                <a:lnTo>
                  <a:pt x="211" y="0"/>
                </a:lnTo>
                <a:lnTo>
                  <a:pt x="224" y="0"/>
                </a:lnTo>
                <a:lnTo>
                  <a:pt x="224" y="31"/>
                </a:lnTo>
                <a:lnTo>
                  <a:pt x="215" y="40"/>
                </a:lnTo>
                <a:lnTo>
                  <a:pt x="0" y="40"/>
                </a:lnTo>
                <a:lnTo>
                  <a:pt x="0" y="27"/>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11" name="Freeform 423"/>
          <p:cNvSpPr>
            <a:spLocks noChangeAspect="1"/>
          </p:cNvSpPr>
          <p:nvPr/>
        </p:nvSpPr>
        <p:spPr bwMode="auto">
          <a:xfrm>
            <a:off x="4975225" y="3511550"/>
            <a:ext cx="427038" cy="84138"/>
          </a:xfrm>
          <a:custGeom>
            <a:avLst/>
            <a:gdLst>
              <a:gd name="T0" fmla="*/ 0 w 388"/>
              <a:gd name="T1" fmla="*/ 93147406 h 76"/>
              <a:gd name="T2" fmla="*/ 0 w 388"/>
              <a:gd name="T3" fmla="*/ 22060762 h 76"/>
              <a:gd name="T4" fmla="*/ 6056676 w 388"/>
              <a:gd name="T5" fmla="*/ 17158614 h 76"/>
              <a:gd name="T6" fmla="*/ 454256164 w 388"/>
              <a:gd name="T7" fmla="*/ 17158614 h 76"/>
              <a:gd name="T8" fmla="*/ 454256164 w 388"/>
              <a:gd name="T9" fmla="*/ 0 h 76"/>
              <a:gd name="T10" fmla="*/ 470003736 w 388"/>
              <a:gd name="T11" fmla="*/ 0 h 76"/>
              <a:gd name="T12" fmla="*/ 470003736 w 388"/>
              <a:gd name="T13" fmla="*/ 22060762 h 76"/>
              <a:gd name="T14" fmla="*/ 459101063 w 388"/>
              <a:gd name="T15" fmla="*/ 33091692 h 76"/>
              <a:gd name="T16" fmla="*/ 15747576 w 388"/>
              <a:gd name="T17" fmla="*/ 33091692 h 76"/>
              <a:gd name="T18" fmla="*/ 15747576 w 388"/>
              <a:gd name="T19" fmla="*/ 93147406 h 76"/>
              <a:gd name="T20" fmla="*/ 0 w 388"/>
              <a:gd name="T21" fmla="*/ 93147406 h 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8"/>
              <a:gd name="T34" fmla="*/ 0 h 76"/>
              <a:gd name="T35" fmla="*/ 388 w 388"/>
              <a:gd name="T36" fmla="*/ 76 h 7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8" h="76">
                <a:moveTo>
                  <a:pt x="0" y="76"/>
                </a:moveTo>
                <a:lnTo>
                  <a:pt x="0" y="18"/>
                </a:lnTo>
                <a:lnTo>
                  <a:pt x="5" y="14"/>
                </a:lnTo>
                <a:lnTo>
                  <a:pt x="375" y="14"/>
                </a:lnTo>
                <a:lnTo>
                  <a:pt x="375" y="0"/>
                </a:lnTo>
                <a:lnTo>
                  <a:pt x="388" y="0"/>
                </a:lnTo>
                <a:lnTo>
                  <a:pt x="388" y="18"/>
                </a:lnTo>
                <a:lnTo>
                  <a:pt x="379" y="27"/>
                </a:lnTo>
                <a:lnTo>
                  <a:pt x="13" y="27"/>
                </a:lnTo>
                <a:lnTo>
                  <a:pt x="13" y="76"/>
                </a:lnTo>
                <a:lnTo>
                  <a:pt x="0" y="76"/>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12" name="Freeform 424"/>
          <p:cNvSpPr>
            <a:spLocks noChangeAspect="1"/>
          </p:cNvSpPr>
          <p:nvPr/>
        </p:nvSpPr>
        <p:spPr bwMode="auto">
          <a:xfrm>
            <a:off x="4546601" y="3565525"/>
            <a:ext cx="220663" cy="50800"/>
          </a:xfrm>
          <a:custGeom>
            <a:avLst/>
            <a:gdLst>
              <a:gd name="T0" fmla="*/ 0 w 202"/>
              <a:gd name="T1" fmla="*/ 39506600 h 45"/>
              <a:gd name="T2" fmla="*/ 225537249 w 202"/>
              <a:gd name="T3" fmla="*/ 39506600 h 45"/>
              <a:gd name="T4" fmla="*/ 225537249 w 202"/>
              <a:gd name="T5" fmla="*/ 0 h 45"/>
              <a:gd name="T6" fmla="*/ 241050290 w 202"/>
              <a:gd name="T7" fmla="*/ 0 h 45"/>
              <a:gd name="T8" fmla="*/ 241050290 w 202"/>
              <a:gd name="T9" fmla="*/ 45878047 h 45"/>
              <a:gd name="T10" fmla="*/ 231503887 w 202"/>
              <a:gd name="T11" fmla="*/ 57347554 h 45"/>
              <a:gd name="T12" fmla="*/ 0 w 202"/>
              <a:gd name="T13" fmla="*/ 57347554 h 45"/>
              <a:gd name="T14" fmla="*/ 0 w 202"/>
              <a:gd name="T15" fmla="*/ 39506600 h 45"/>
              <a:gd name="T16" fmla="*/ 0 60000 65536"/>
              <a:gd name="T17" fmla="*/ 0 60000 65536"/>
              <a:gd name="T18" fmla="*/ 0 60000 65536"/>
              <a:gd name="T19" fmla="*/ 0 60000 65536"/>
              <a:gd name="T20" fmla="*/ 0 60000 65536"/>
              <a:gd name="T21" fmla="*/ 0 60000 65536"/>
              <a:gd name="T22" fmla="*/ 0 60000 65536"/>
              <a:gd name="T23" fmla="*/ 0 60000 65536"/>
              <a:gd name="T24" fmla="*/ 0 w 202"/>
              <a:gd name="T25" fmla="*/ 0 h 45"/>
              <a:gd name="T26" fmla="*/ 202 w 202"/>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 h="45">
                <a:moveTo>
                  <a:pt x="0" y="31"/>
                </a:moveTo>
                <a:lnTo>
                  <a:pt x="189" y="31"/>
                </a:lnTo>
                <a:lnTo>
                  <a:pt x="189" y="0"/>
                </a:lnTo>
                <a:lnTo>
                  <a:pt x="202" y="0"/>
                </a:lnTo>
                <a:lnTo>
                  <a:pt x="202" y="36"/>
                </a:lnTo>
                <a:lnTo>
                  <a:pt x="194" y="45"/>
                </a:lnTo>
                <a:lnTo>
                  <a:pt x="0" y="45"/>
                </a:lnTo>
                <a:lnTo>
                  <a:pt x="0" y="31"/>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13" name="Freeform 425"/>
          <p:cNvSpPr>
            <a:spLocks noChangeAspect="1"/>
          </p:cNvSpPr>
          <p:nvPr/>
        </p:nvSpPr>
        <p:spPr bwMode="auto">
          <a:xfrm>
            <a:off x="4876801" y="3590925"/>
            <a:ext cx="227013" cy="44450"/>
          </a:xfrm>
          <a:custGeom>
            <a:avLst/>
            <a:gdLst>
              <a:gd name="T0" fmla="*/ 0 w 207"/>
              <a:gd name="T1" fmla="*/ 49395061 h 40"/>
              <a:gd name="T2" fmla="*/ 0 w 207"/>
              <a:gd name="T3" fmla="*/ 4939507 h 40"/>
              <a:gd name="T4" fmla="*/ 4811141 w 207"/>
              <a:gd name="T5" fmla="*/ 0 h 40"/>
              <a:gd name="T6" fmla="*/ 248960875 w 207"/>
              <a:gd name="T7" fmla="*/ 0 h 40"/>
              <a:gd name="T8" fmla="*/ 248960875 w 207"/>
              <a:gd name="T9" fmla="*/ 16053116 h 40"/>
              <a:gd name="T10" fmla="*/ 15635383 w 207"/>
              <a:gd name="T11" fmla="*/ 16053116 h 40"/>
              <a:gd name="T12" fmla="*/ 15635383 w 207"/>
              <a:gd name="T13" fmla="*/ 49395061 h 40"/>
              <a:gd name="T14" fmla="*/ 0 w 207"/>
              <a:gd name="T15" fmla="*/ 49395061 h 40"/>
              <a:gd name="T16" fmla="*/ 0 60000 65536"/>
              <a:gd name="T17" fmla="*/ 0 60000 65536"/>
              <a:gd name="T18" fmla="*/ 0 60000 65536"/>
              <a:gd name="T19" fmla="*/ 0 60000 65536"/>
              <a:gd name="T20" fmla="*/ 0 60000 65536"/>
              <a:gd name="T21" fmla="*/ 0 60000 65536"/>
              <a:gd name="T22" fmla="*/ 0 60000 65536"/>
              <a:gd name="T23" fmla="*/ 0 60000 65536"/>
              <a:gd name="T24" fmla="*/ 0 w 207"/>
              <a:gd name="T25" fmla="*/ 0 h 40"/>
              <a:gd name="T26" fmla="*/ 207 w 207"/>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7" h="40">
                <a:moveTo>
                  <a:pt x="0" y="40"/>
                </a:moveTo>
                <a:lnTo>
                  <a:pt x="0" y="4"/>
                </a:lnTo>
                <a:lnTo>
                  <a:pt x="4" y="0"/>
                </a:lnTo>
                <a:lnTo>
                  <a:pt x="207" y="0"/>
                </a:lnTo>
                <a:lnTo>
                  <a:pt x="207" y="13"/>
                </a:lnTo>
                <a:lnTo>
                  <a:pt x="13" y="13"/>
                </a:lnTo>
                <a:lnTo>
                  <a:pt x="13" y="40"/>
                </a:lnTo>
                <a:lnTo>
                  <a:pt x="0" y="4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14" name="Freeform 426"/>
          <p:cNvSpPr>
            <a:spLocks noChangeAspect="1"/>
          </p:cNvSpPr>
          <p:nvPr/>
        </p:nvSpPr>
        <p:spPr bwMode="auto">
          <a:xfrm>
            <a:off x="5075238" y="3571875"/>
            <a:ext cx="195262" cy="63500"/>
          </a:xfrm>
          <a:custGeom>
            <a:avLst/>
            <a:gdLst>
              <a:gd name="T0" fmla="*/ 0 w 176"/>
              <a:gd name="T1" fmla="*/ 52740038 h 58"/>
              <a:gd name="T2" fmla="*/ 153857596 w 176"/>
              <a:gd name="T3" fmla="*/ 52740038 h 58"/>
              <a:gd name="T4" fmla="*/ 153857596 w 176"/>
              <a:gd name="T5" fmla="*/ 15582681 h 58"/>
              <a:gd name="T6" fmla="*/ 158781304 w 176"/>
              <a:gd name="T7" fmla="*/ 10787338 h 58"/>
              <a:gd name="T8" fmla="*/ 216632089 w 176"/>
              <a:gd name="T9" fmla="*/ 0 h 58"/>
              <a:gd name="T10" fmla="*/ 216632089 w 176"/>
              <a:gd name="T11" fmla="*/ 15582681 h 58"/>
              <a:gd name="T12" fmla="*/ 168628718 w 176"/>
              <a:gd name="T13" fmla="*/ 26370019 h 58"/>
              <a:gd name="T14" fmla="*/ 168628718 w 176"/>
              <a:gd name="T15" fmla="*/ 58734217 h 58"/>
              <a:gd name="T16" fmla="*/ 158781304 w 176"/>
              <a:gd name="T17" fmla="*/ 69521551 h 58"/>
              <a:gd name="T18" fmla="*/ 0 w 176"/>
              <a:gd name="T19" fmla="*/ 69521551 h 58"/>
              <a:gd name="T20" fmla="*/ 0 w 176"/>
              <a:gd name="T21" fmla="*/ 52740038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6"/>
              <a:gd name="T34" fmla="*/ 0 h 58"/>
              <a:gd name="T35" fmla="*/ 176 w 176"/>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6" h="58">
                <a:moveTo>
                  <a:pt x="0" y="44"/>
                </a:moveTo>
                <a:lnTo>
                  <a:pt x="125" y="44"/>
                </a:lnTo>
                <a:lnTo>
                  <a:pt x="125" y="13"/>
                </a:lnTo>
                <a:lnTo>
                  <a:pt x="129" y="9"/>
                </a:lnTo>
                <a:lnTo>
                  <a:pt x="176" y="0"/>
                </a:lnTo>
                <a:lnTo>
                  <a:pt x="176" y="13"/>
                </a:lnTo>
                <a:lnTo>
                  <a:pt x="137" y="22"/>
                </a:lnTo>
                <a:lnTo>
                  <a:pt x="137" y="49"/>
                </a:lnTo>
                <a:lnTo>
                  <a:pt x="129" y="58"/>
                </a:lnTo>
                <a:lnTo>
                  <a:pt x="0" y="58"/>
                </a:lnTo>
                <a:lnTo>
                  <a:pt x="0" y="4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15" name="Freeform 427"/>
          <p:cNvSpPr>
            <a:spLocks noChangeAspect="1"/>
          </p:cNvSpPr>
          <p:nvPr/>
        </p:nvSpPr>
        <p:spPr bwMode="auto">
          <a:xfrm>
            <a:off x="5260976" y="3586164"/>
            <a:ext cx="277813" cy="77787"/>
          </a:xfrm>
          <a:custGeom>
            <a:avLst/>
            <a:gdLst>
              <a:gd name="T0" fmla="*/ 14469336 w 253"/>
              <a:gd name="T1" fmla="*/ 0 h 71"/>
              <a:gd name="T2" fmla="*/ 14469336 w 253"/>
              <a:gd name="T3" fmla="*/ 37209577 h 71"/>
              <a:gd name="T4" fmla="*/ 300236856 w 253"/>
              <a:gd name="T5" fmla="*/ 37209577 h 71"/>
              <a:gd name="T6" fmla="*/ 305059601 w 253"/>
              <a:gd name="T7" fmla="*/ 43211225 h 71"/>
              <a:gd name="T8" fmla="*/ 305059601 w 253"/>
              <a:gd name="T9" fmla="*/ 85222777 h 71"/>
              <a:gd name="T10" fmla="*/ 289384583 w 253"/>
              <a:gd name="T11" fmla="*/ 85222777 h 71"/>
              <a:gd name="T12" fmla="*/ 289384583 w 253"/>
              <a:gd name="T13" fmla="*/ 54014848 h 71"/>
              <a:gd name="T14" fmla="*/ 9646592 w 253"/>
              <a:gd name="T15" fmla="*/ 54014848 h 71"/>
              <a:gd name="T16" fmla="*/ 0 w 253"/>
              <a:gd name="T17" fmla="*/ 43211225 h 71"/>
              <a:gd name="T18" fmla="*/ 0 w 253"/>
              <a:gd name="T19" fmla="*/ 0 h 71"/>
              <a:gd name="T20" fmla="*/ 14469336 w 253"/>
              <a:gd name="T21" fmla="*/ 0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3"/>
              <a:gd name="T34" fmla="*/ 0 h 71"/>
              <a:gd name="T35" fmla="*/ 253 w 253"/>
              <a:gd name="T36" fmla="*/ 71 h 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3" h="71">
                <a:moveTo>
                  <a:pt x="12" y="0"/>
                </a:moveTo>
                <a:lnTo>
                  <a:pt x="12" y="31"/>
                </a:lnTo>
                <a:lnTo>
                  <a:pt x="249" y="31"/>
                </a:lnTo>
                <a:lnTo>
                  <a:pt x="253" y="36"/>
                </a:lnTo>
                <a:lnTo>
                  <a:pt x="253" y="71"/>
                </a:lnTo>
                <a:lnTo>
                  <a:pt x="240" y="71"/>
                </a:lnTo>
                <a:lnTo>
                  <a:pt x="240" y="45"/>
                </a:lnTo>
                <a:lnTo>
                  <a:pt x="8" y="45"/>
                </a:lnTo>
                <a:lnTo>
                  <a:pt x="0" y="36"/>
                </a:lnTo>
                <a:lnTo>
                  <a:pt x="0" y="0"/>
                </a:lnTo>
                <a:lnTo>
                  <a:pt x="12"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16" name="Freeform 428"/>
          <p:cNvSpPr>
            <a:spLocks noChangeAspect="1"/>
          </p:cNvSpPr>
          <p:nvPr/>
        </p:nvSpPr>
        <p:spPr bwMode="auto">
          <a:xfrm>
            <a:off x="5316538" y="3556000"/>
            <a:ext cx="182562" cy="39688"/>
          </a:xfrm>
          <a:custGeom>
            <a:avLst/>
            <a:gdLst>
              <a:gd name="T0" fmla="*/ 0 w 164"/>
              <a:gd name="T1" fmla="*/ 27953578 h 36"/>
              <a:gd name="T2" fmla="*/ 187116031 w 164"/>
              <a:gd name="T3" fmla="*/ 27953578 h 36"/>
              <a:gd name="T4" fmla="*/ 187116031 w 164"/>
              <a:gd name="T5" fmla="*/ 0 h 36"/>
              <a:gd name="T6" fmla="*/ 203224895 w 164"/>
              <a:gd name="T7" fmla="*/ 0 h 36"/>
              <a:gd name="T8" fmla="*/ 203224895 w 164"/>
              <a:gd name="T9" fmla="*/ 32815356 h 36"/>
              <a:gd name="T10" fmla="*/ 192071920 w 164"/>
              <a:gd name="T11" fmla="*/ 43753814 h 36"/>
              <a:gd name="T12" fmla="*/ 0 w 164"/>
              <a:gd name="T13" fmla="*/ 43753814 h 36"/>
              <a:gd name="T14" fmla="*/ 0 w 164"/>
              <a:gd name="T15" fmla="*/ 27953578 h 36"/>
              <a:gd name="T16" fmla="*/ 0 60000 65536"/>
              <a:gd name="T17" fmla="*/ 0 60000 65536"/>
              <a:gd name="T18" fmla="*/ 0 60000 65536"/>
              <a:gd name="T19" fmla="*/ 0 60000 65536"/>
              <a:gd name="T20" fmla="*/ 0 60000 65536"/>
              <a:gd name="T21" fmla="*/ 0 60000 65536"/>
              <a:gd name="T22" fmla="*/ 0 60000 65536"/>
              <a:gd name="T23" fmla="*/ 0 60000 65536"/>
              <a:gd name="T24" fmla="*/ 0 w 164"/>
              <a:gd name="T25" fmla="*/ 0 h 36"/>
              <a:gd name="T26" fmla="*/ 164 w 164"/>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4" h="36">
                <a:moveTo>
                  <a:pt x="0" y="23"/>
                </a:moveTo>
                <a:lnTo>
                  <a:pt x="151" y="23"/>
                </a:lnTo>
                <a:lnTo>
                  <a:pt x="151" y="0"/>
                </a:lnTo>
                <a:lnTo>
                  <a:pt x="164" y="0"/>
                </a:lnTo>
                <a:lnTo>
                  <a:pt x="164" y="27"/>
                </a:lnTo>
                <a:lnTo>
                  <a:pt x="155" y="36"/>
                </a:lnTo>
                <a:lnTo>
                  <a:pt x="0" y="36"/>
                </a:lnTo>
                <a:lnTo>
                  <a:pt x="0" y="2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17" name="Freeform 429"/>
          <p:cNvSpPr>
            <a:spLocks noChangeAspect="1"/>
          </p:cNvSpPr>
          <p:nvPr/>
        </p:nvSpPr>
        <p:spPr bwMode="auto">
          <a:xfrm>
            <a:off x="4579938" y="3625850"/>
            <a:ext cx="430212" cy="77788"/>
          </a:xfrm>
          <a:custGeom>
            <a:avLst/>
            <a:gdLst>
              <a:gd name="T0" fmla="*/ 0 w 392"/>
              <a:gd name="T1" fmla="*/ 85224969 h 71"/>
              <a:gd name="T2" fmla="*/ 0 w 392"/>
              <a:gd name="T3" fmla="*/ 31209417 h 71"/>
              <a:gd name="T4" fmla="*/ 6021871 w 392"/>
              <a:gd name="T5" fmla="*/ 26407380 h 71"/>
              <a:gd name="T6" fmla="*/ 456491144 w 392"/>
              <a:gd name="T7" fmla="*/ 26407380 h 71"/>
              <a:gd name="T8" fmla="*/ 456491144 w 392"/>
              <a:gd name="T9" fmla="*/ 0 h 71"/>
              <a:gd name="T10" fmla="*/ 472148880 w 392"/>
              <a:gd name="T11" fmla="*/ 0 h 71"/>
              <a:gd name="T12" fmla="*/ 472148880 w 392"/>
              <a:gd name="T13" fmla="*/ 31209417 h 71"/>
              <a:gd name="T14" fmla="*/ 461309078 w 392"/>
              <a:gd name="T15" fmla="*/ 42012093 h 71"/>
              <a:gd name="T16" fmla="*/ 15657741 w 392"/>
              <a:gd name="T17" fmla="*/ 42012093 h 71"/>
              <a:gd name="T18" fmla="*/ 15657741 w 392"/>
              <a:gd name="T19" fmla="*/ 85224969 h 71"/>
              <a:gd name="T20" fmla="*/ 0 w 392"/>
              <a:gd name="T21" fmla="*/ 85224969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2"/>
              <a:gd name="T34" fmla="*/ 0 h 71"/>
              <a:gd name="T35" fmla="*/ 392 w 392"/>
              <a:gd name="T36" fmla="*/ 71 h 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2" h="71">
                <a:moveTo>
                  <a:pt x="0" y="71"/>
                </a:moveTo>
                <a:lnTo>
                  <a:pt x="0" y="26"/>
                </a:lnTo>
                <a:lnTo>
                  <a:pt x="5" y="22"/>
                </a:lnTo>
                <a:lnTo>
                  <a:pt x="379" y="22"/>
                </a:lnTo>
                <a:lnTo>
                  <a:pt x="379" y="0"/>
                </a:lnTo>
                <a:lnTo>
                  <a:pt x="392" y="0"/>
                </a:lnTo>
                <a:lnTo>
                  <a:pt x="392" y="26"/>
                </a:lnTo>
                <a:lnTo>
                  <a:pt x="383" y="35"/>
                </a:lnTo>
                <a:lnTo>
                  <a:pt x="13" y="35"/>
                </a:lnTo>
                <a:lnTo>
                  <a:pt x="13" y="71"/>
                </a:lnTo>
                <a:lnTo>
                  <a:pt x="0" y="71"/>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18" name="Freeform 430"/>
          <p:cNvSpPr>
            <a:spLocks noChangeAspect="1"/>
          </p:cNvSpPr>
          <p:nvPr/>
        </p:nvSpPr>
        <p:spPr bwMode="auto">
          <a:xfrm>
            <a:off x="4645026" y="3683000"/>
            <a:ext cx="161925" cy="39688"/>
          </a:xfrm>
          <a:custGeom>
            <a:avLst/>
            <a:gdLst>
              <a:gd name="T0" fmla="*/ 15773916 w 147"/>
              <a:gd name="T1" fmla="*/ 0 h 36"/>
              <a:gd name="T2" fmla="*/ 15773916 w 147"/>
              <a:gd name="T3" fmla="*/ 26738685 h 36"/>
              <a:gd name="T4" fmla="*/ 178365339 w 147"/>
              <a:gd name="T5" fmla="*/ 26738685 h 36"/>
              <a:gd name="T6" fmla="*/ 178365339 w 147"/>
              <a:gd name="T7" fmla="*/ 43753814 h 36"/>
              <a:gd name="T8" fmla="*/ 10920574 w 147"/>
              <a:gd name="T9" fmla="*/ 43753814 h 36"/>
              <a:gd name="T10" fmla="*/ 0 w 147"/>
              <a:gd name="T11" fmla="*/ 32815356 h 36"/>
              <a:gd name="T12" fmla="*/ 0 w 147"/>
              <a:gd name="T13" fmla="*/ 0 h 36"/>
              <a:gd name="T14" fmla="*/ 15773916 w 147"/>
              <a:gd name="T15" fmla="*/ 0 h 36"/>
              <a:gd name="T16" fmla="*/ 0 60000 65536"/>
              <a:gd name="T17" fmla="*/ 0 60000 65536"/>
              <a:gd name="T18" fmla="*/ 0 60000 65536"/>
              <a:gd name="T19" fmla="*/ 0 60000 65536"/>
              <a:gd name="T20" fmla="*/ 0 60000 65536"/>
              <a:gd name="T21" fmla="*/ 0 60000 65536"/>
              <a:gd name="T22" fmla="*/ 0 60000 65536"/>
              <a:gd name="T23" fmla="*/ 0 60000 65536"/>
              <a:gd name="T24" fmla="*/ 0 w 147"/>
              <a:gd name="T25" fmla="*/ 0 h 36"/>
              <a:gd name="T26" fmla="*/ 147 w 147"/>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7" h="36">
                <a:moveTo>
                  <a:pt x="13" y="0"/>
                </a:moveTo>
                <a:lnTo>
                  <a:pt x="13" y="22"/>
                </a:lnTo>
                <a:lnTo>
                  <a:pt x="147" y="22"/>
                </a:lnTo>
                <a:lnTo>
                  <a:pt x="147" y="36"/>
                </a:lnTo>
                <a:lnTo>
                  <a:pt x="9" y="36"/>
                </a:lnTo>
                <a:lnTo>
                  <a:pt x="0" y="27"/>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19" name="Freeform 431"/>
          <p:cNvSpPr>
            <a:spLocks noChangeAspect="1"/>
          </p:cNvSpPr>
          <p:nvPr/>
        </p:nvSpPr>
        <p:spPr bwMode="auto">
          <a:xfrm>
            <a:off x="4876800" y="3678238"/>
            <a:ext cx="141288" cy="44450"/>
          </a:xfrm>
          <a:custGeom>
            <a:avLst/>
            <a:gdLst>
              <a:gd name="T0" fmla="*/ 0 w 129"/>
              <a:gd name="T1" fmla="*/ 49395061 h 40"/>
              <a:gd name="T2" fmla="*/ 0 w 129"/>
              <a:gd name="T3" fmla="*/ 4939507 h 40"/>
              <a:gd name="T4" fmla="*/ 4798316 w 129"/>
              <a:gd name="T5" fmla="*/ 0 h 40"/>
              <a:gd name="T6" fmla="*/ 154746499 w 129"/>
              <a:gd name="T7" fmla="*/ 0 h 40"/>
              <a:gd name="T8" fmla="*/ 154746499 w 129"/>
              <a:gd name="T9" fmla="*/ 16053116 h 40"/>
              <a:gd name="T10" fmla="*/ 15594249 w 129"/>
              <a:gd name="T11" fmla="*/ 16053116 h 40"/>
              <a:gd name="T12" fmla="*/ 15594249 w 129"/>
              <a:gd name="T13" fmla="*/ 49395061 h 40"/>
              <a:gd name="T14" fmla="*/ 0 w 129"/>
              <a:gd name="T15" fmla="*/ 49395061 h 40"/>
              <a:gd name="T16" fmla="*/ 0 60000 65536"/>
              <a:gd name="T17" fmla="*/ 0 60000 65536"/>
              <a:gd name="T18" fmla="*/ 0 60000 65536"/>
              <a:gd name="T19" fmla="*/ 0 60000 65536"/>
              <a:gd name="T20" fmla="*/ 0 60000 65536"/>
              <a:gd name="T21" fmla="*/ 0 60000 65536"/>
              <a:gd name="T22" fmla="*/ 0 60000 65536"/>
              <a:gd name="T23" fmla="*/ 0 60000 65536"/>
              <a:gd name="T24" fmla="*/ 0 w 129"/>
              <a:gd name="T25" fmla="*/ 0 h 40"/>
              <a:gd name="T26" fmla="*/ 129 w 129"/>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 h="40">
                <a:moveTo>
                  <a:pt x="0" y="40"/>
                </a:moveTo>
                <a:lnTo>
                  <a:pt x="0" y="4"/>
                </a:lnTo>
                <a:lnTo>
                  <a:pt x="4" y="0"/>
                </a:lnTo>
                <a:lnTo>
                  <a:pt x="129" y="0"/>
                </a:lnTo>
                <a:lnTo>
                  <a:pt x="129" y="13"/>
                </a:lnTo>
                <a:lnTo>
                  <a:pt x="13" y="13"/>
                </a:lnTo>
                <a:lnTo>
                  <a:pt x="13" y="40"/>
                </a:lnTo>
                <a:lnTo>
                  <a:pt x="0" y="4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20" name="Freeform 432"/>
          <p:cNvSpPr>
            <a:spLocks noChangeAspect="1"/>
          </p:cNvSpPr>
          <p:nvPr/>
        </p:nvSpPr>
        <p:spPr bwMode="auto">
          <a:xfrm>
            <a:off x="5157789" y="3668714"/>
            <a:ext cx="173037" cy="65087"/>
          </a:xfrm>
          <a:custGeom>
            <a:avLst/>
            <a:gdLst>
              <a:gd name="T0" fmla="*/ 0 w 159"/>
              <a:gd name="T1" fmla="*/ 73039956 h 58"/>
              <a:gd name="T2" fmla="*/ 0 w 159"/>
              <a:gd name="T3" fmla="*/ 5037510 h 58"/>
              <a:gd name="T4" fmla="*/ 4737296 w 159"/>
              <a:gd name="T5" fmla="*/ 0 h 58"/>
              <a:gd name="T6" fmla="*/ 183575930 w 159"/>
              <a:gd name="T7" fmla="*/ 0 h 58"/>
              <a:gd name="T8" fmla="*/ 188313224 w 159"/>
              <a:gd name="T9" fmla="*/ 5037510 h 58"/>
              <a:gd name="T10" fmla="*/ 188313224 w 159"/>
              <a:gd name="T11" fmla="*/ 39038741 h 58"/>
              <a:gd name="T12" fmla="*/ 172916202 w 159"/>
              <a:gd name="T13" fmla="*/ 39038741 h 58"/>
              <a:gd name="T14" fmla="*/ 172916202 w 159"/>
              <a:gd name="T15" fmla="*/ 16370503 h 58"/>
              <a:gd name="T16" fmla="*/ 15397026 w 159"/>
              <a:gd name="T17" fmla="*/ 16370503 h 58"/>
              <a:gd name="T18" fmla="*/ 15397026 w 159"/>
              <a:gd name="T19" fmla="*/ 73039956 h 58"/>
              <a:gd name="T20" fmla="*/ 0 w 159"/>
              <a:gd name="T21" fmla="*/ 73039956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9"/>
              <a:gd name="T34" fmla="*/ 0 h 58"/>
              <a:gd name="T35" fmla="*/ 159 w 159"/>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9" h="58">
                <a:moveTo>
                  <a:pt x="0" y="58"/>
                </a:moveTo>
                <a:lnTo>
                  <a:pt x="0" y="4"/>
                </a:lnTo>
                <a:lnTo>
                  <a:pt x="4" y="0"/>
                </a:lnTo>
                <a:lnTo>
                  <a:pt x="155" y="0"/>
                </a:lnTo>
                <a:lnTo>
                  <a:pt x="159" y="4"/>
                </a:lnTo>
                <a:lnTo>
                  <a:pt x="159" y="31"/>
                </a:lnTo>
                <a:lnTo>
                  <a:pt x="146" y="31"/>
                </a:lnTo>
                <a:lnTo>
                  <a:pt x="146" y="13"/>
                </a:lnTo>
                <a:lnTo>
                  <a:pt x="13" y="13"/>
                </a:lnTo>
                <a:lnTo>
                  <a:pt x="13" y="58"/>
                </a:lnTo>
                <a:lnTo>
                  <a:pt x="0" y="5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21" name="Freeform 433"/>
          <p:cNvSpPr>
            <a:spLocks noChangeAspect="1"/>
          </p:cNvSpPr>
          <p:nvPr/>
        </p:nvSpPr>
        <p:spPr bwMode="auto">
          <a:xfrm>
            <a:off x="5359400" y="3638551"/>
            <a:ext cx="38100" cy="34925"/>
          </a:xfrm>
          <a:custGeom>
            <a:avLst/>
            <a:gdLst>
              <a:gd name="T0" fmla="*/ 10046073 w 34"/>
              <a:gd name="T1" fmla="*/ 0 h 31"/>
              <a:gd name="T2" fmla="*/ 21347205 w 34"/>
              <a:gd name="T3" fmla="*/ 11423856 h 31"/>
              <a:gd name="T4" fmla="*/ 37671936 w 34"/>
              <a:gd name="T5" fmla="*/ 11423856 h 31"/>
              <a:gd name="T6" fmla="*/ 42694410 w 34"/>
              <a:gd name="T7" fmla="*/ 16500373 h 31"/>
              <a:gd name="T8" fmla="*/ 42694410 w 34"/>
              <a:gd name="T9" fmla="*/ 39346964 h 31"/>
              <a:gd name="T10" fmla="*/ 26369679 w 34"/>
              <a:gd name="T11" fmla="*/ 39346964 h 31"/>
              <a:gd name="T12" fmla="*/ 26369679 w 34"/>
              <a:gd name="T13" fmla="*/ 27923103 h 31"/>
              <a:gd name="T14" fmla="*/ 16324726 w 34"/>
              <a:gd name="T15" fmla="*/ 27923103 h 31"/>
              <a:gd name="T16" fmla="*/ 10046073 w 34"/>
              <a:gd name="T17" fmla="*/ 22846586 h 31"/>
              <a:gd name="T18" fmla="*/ 0 w 34"/>
              <a:gd name="T19" fmla="*/ 11423856 h 31"/>
              <a:gd name="T20" fmla="*/ 10046073 w 34"/>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31"/>
              <a:gd name="T35" fmla="*/ 34 w 34"/>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31">
                <a:moveTo>
                  <a:pt x="8" y="0"/>
                </a:moveTo>
                <a:lnTo>
                  <a:pt x="17" y="9"/>
                </a:lnTo>
                <a:lnTo>
                  <a:pt x="30" y="9"/>
                </a:lnTo>
                <a:lnTo>
                  <a:pt x="34" y="13"/>
                </a:lnTo>
                <a:lnTo>
                  <a:pt x="34" y="31"/>
                </a:lnTo>
                <a:lnTo>
                  <a:pt x="21" y="31"/>
                </a:lnTo>
                <a:lnTo>
                  <a:pt x="21" y="22"/>
                </a:lnTo>
                <a:lnTo>
                  <a:pt x="13" y="22"/>
                </a:lnTo>
                <a:lnTo>
                  <a:pt x="8" y="18"/>
                </a:lnTo>
                <a:lnTo>
                  <a:pt x="0" y="9"/>
                </a:lnTo>
                <a:lnTo>
                  <a:pt x="8"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22" name="Freeform 434"/>
          <p:cNvSpPr>
            <a:spLocks noChangeAspect="1"/>
          </p:cNvSpPr>
          <p:nvPr/>
        </p:nvSpPr>
        <p:spPr bwMode="auto">
          <a:xfrm>
            <a:off x="5056189" y="3649664"/>
            <a:ext cx="52387" cy="84137"/>
          </a:xfrm>
          <a:custGeom>
            <a:avLst/>
            <a:gdLst>
              <a:gd name="T0" fmla="*/ 16150800 w 47"/>
              <a:gd name="T1" fmla="*/ 4902088 h 76"/>
              <a:gd name="T2" fmla="*/ 16150800 w 47"/>
              <a:gd name="T3" fmla="*/ 33091299 h 76"/>
              <a:gd name="T4" fmla="*/ 26089841 w 47"/>
              <a:gd name="T5" fmla="*/ 33091299 h 76"/>
              <a:gd name="T6" fmla="*/ 26089841 w 47"/>
              <a:gd name="T7" fmla="*/ 4902088 h 76"/>
              <a:gd name="T8" fmla="*/ 31058802 w 47"/>
              <a:gd name="T9" fmla="*/ 0 h 76"/>
              <a:gd name="T10" fmla="*/ 53422479 w 47"/>
              <a:gd name="T11" fmla="*/ 0 h 76"/>
              <a:gd name="T12" fmla="*/ 58391440 w 47"/>
              <a:gd name="T13" fmla="*/ 4902088 h 76"/>
              <a:gd name="T14" fmla="*/ 58391440 w 47"/>
              <a:gd name="T15" fmla="*/ 93145192 h 76"/>
              <a:gd name="T16" fmla="*/ 42240645 w 47"/>
              <a:gd name="T17" fmla="*/ 93145192 h 76"/>
              <a:gd name="T18" fmla="*/ 42240645 w 47"/>
              <a:gd name="T19" fmla="*/ 15932889 h 76"/>
              <a:gd name="T20" fmla="*/ 42240645 w 47"/>
              <a:gd name="T21" fmla="*/ 15932889 h 76"/>
              <a:gd name="T22" fmla="*/ 42240645 w 47"/>
              <a:gd name="T23" fmla="*/ 37993393 h 76"/>
              <a:gd name="T24" fmla="*/ 31058802 w 47"/>
              <a:gd name="T25" fmla="*/ 49024192 h 76"/>
              <a:gd name="T26" fmla="*/ 9939041 w 47"/>
              <a:gd name="T27" fmla="*/ 49024192 h 76"/>
              <a:gd name="T28" fmla="*/ 0 w 47"/>
              <a:gd name="T29" fmla="*/ 37993393 h 76"/>
              <a:gd name="T30" fmla="*/ 0 w 47"/>
              <a:gd name="T31" fmla="*/ 4902088 h 76"/>
              <a:gd name="T32" fmla="*/ 16150800 w 47"/>
              <a:gd name="T33" fmla="*/ 4902088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76"/>
              <a:gd name="T53" fmla="*/ 47 w 47"/>
              <a:gd name="T54" fmla="*/ 76 h 7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76">
                <a:moveTo>
                  <a:pt x="13" y="4"/>
                </a:moveTo>
                <a:lnTo>
                  <a:pt x="13" y="27"/>
                </a:lnTo>
                <a:lnTo>
                  <a:pt x="21" y="27"/>
                </a:lnTo>
                <a:lnTo>
                  <a:pt x="21" y="4"/>
                </a:lnTo>
                <a:lnTo>
                  <a:pt x="25" y="0"/>
                </a:lnTo>
                <a:lnTo>
                  <a:pt x="43" y="0"/>
                </a:lnTo>
                <a:lnTo>
                  <a:pt x="47" y="4"/>
                </a:lnTo>
                <a:lnTo>
                  <a:pt x="47" y="76"/>
                </a:lnTo>
                <a:lnTo>
                  <a:pt x="34" y="76"/>
                </a:lnTo>
                <a:lnTo>
                  <a:pt x="34" y="13"/>
                </a:lnTo>
                <a:lnTo>
                  <a:pt x="34" y="31"/>
                </a:lnTo>
                <a:lnTo>
                  <a:pt x="25" y="40"/>
                </a:lnTo>
                <a:lnTo>
                  <a:pt x="8" y="40"/>
                </a:lnTo>
                <a:lnTo>
                  <a:pt x="0" y="31"/>
                </a:lnTo>
                <a:lnTo>
                  <a:pt x="0" y="4"/>
                </a:lnTo>
                <a:lnTo>
                  <a:pt x="13" y="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23" name="Freeform 435"/>
          <p:cNvSpPr>
            <a:spLocks noChangeAspect="1"/>
          </p:cNvSpPr>
          <p:nvPr/>
        </p:nvSpPr>
        <p:spPr bwMode="auto">
          <a:xfrm>
            <a:off x="4953001" y="3733801"/>
            <a:ext cx="303213" cy="47625"/>
          </a:xfrm>
          <a:custGeom>
            <a:avLst/>
            <a:gdLst>
              <a:gd name="T0" fmla="*/ 15804561 w 275"/>
              <a:gd name="T1" fmla="*/ 0 h 44"/>
              <a:gd name="T2" fmla="*/ 15804561 w 275"/>
              <a:gd name="T3" fmla="*/ 36318396 h 44"/>
              <a:gd name="T4" fmla="*/ 318515881 w 275"/>
              <a:gd name="T5" fmla="*/ 36318396 h 44"/>
              <a:gd name="T6" fmla="*/ 318515881 w 275"/>
              <a:gd name="T7" fmla="*/ 10543526 h 44"/>
              <a:gd name="T8" fmla="*/ 334320438 w 275"/>
              <a:gd name="T9" fmla="*/ 10543526 h 44"/>
              <a:gd name="T10" fmla="*/ 334320438 w 275"/>
              <a:gd name="T11" fmla="*/ 41005128 h 44"/>
              <a:gd name="T12" fmla="*/ 324594472 w 275"/>
              <a:gd name="T13" fmla="*/ 51548650 h 44"/>
              <a:gd name="T14" fmla="*/ 10941027 w 275"/>
              <a:gd name="T15" fmla="*/ 51548650 h 44"/>
              <a:gd name="T16" fmla="*/ 0 w 275"/>
              <a:gd name="T17" fmla="*/ 41005128 h 44"/>
              <a:gd name="T18" fmla="*/ 0 w 275"/>
              <a:gd name="T19" fmla="*/ 0 h 44"/>
              <a:gd name="T20" fmla="*/ 15804561 w 275"/>
              <a:gd name="T21" fmla="*/ 0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5"/>
              <a:gd name="T34" fmla="*/ 0 h 44"/>
              <a:gd name="T35" fmla="*/ 275 w 27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5" h="44">
                <a:moveTo>
                  <a:pt x="13" y="0"/>
                </a:moveTo>
                <a:lnTo>
                  <a:pt x="13" y="31"/>
                </a:lnTo>
                <a:lnTo>
                  <a:pt x="262" y="31"/>
                </a:lnTo>
                <a:lnTo>
                  <a:pt x="262" y="9"/>
                </a:lnTo>
                <a:lnTo>
                  <a:pt x="275" y="9"/>
                </a:lnTo>
                <a:lnTo>
                  <a:pt x="275" y="35"/>
                </a:lnTo>
                <a:lnTo>
                  <a:pt x="267" y="44"/>
                </a:lnTo>
                <a:lnTo>
                  <a:pt x="9" y="44"/>
                </a:lnTo>
                <a:lnTo>
                  <a:pt x="0" y="35"/>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24" name="Freeform 436"/>
          <p:cNvSpPr>
            <a:spLocks noChangeAspect="1"/>
          </p:cNvSpPr>
          <p:nvPr/>
        </p:nvSpPr>
        <p:spPr bwMode="auto">
          <a:xfrm>
            <a:off x="4518026" y="3694113"/>
            <a:ext cx="119063" cy="57150"/>
          </a:xfrm>
          <a:custGeom>
            <a:avLst/>
            <a:gdLst>
              <a:gd name="T0" fmla="*/ 15800101 w 108"/>
              <a:gd name="T1" fmla="*/ 0 h 53"/>
              <a:gd name="T2" fmla="*/ 15800101 w 108"/>
              <a:gd name="T3" fmla="*/ 46509320 h 53"/>
              <a:gd name="T4" fmla="*/ 131259238 w 108"/>
              <a:gd name="T5" fmla="*/ 46509320 h 53"/>
              <a:gd name="T6" fmla="*/ 131259238 w 108"/>
              <a:gd name="T7" fmla="*/ 61624952 h 53"/>
              <a:gd name="T8" fmla="*/ 10938363 w 108"/>
              <a:gd name="T9" fmla="*/ 61624952 h 53"/>
              <a:gd name="T10" fmla="*/ 0 w 108"/>
              <a:gd name="T11" fmla="*/ 52323523 h 53"/>
              <a:gd name="T12" fmla="*/ 0 w 108"/>
              <a:gd name="T13" fmla="*/ 0 h 53"/>
              <a:gd name="T14" fmla="*/ 15800101 w 108"/>
              <a:gd name="T15" fmla="*/ 0 h 53"/>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53"/>
              <a:gd name="T26" fmla="*/ 108 w 108"/>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53">
                <a:moveTo>
                  <a:pt x="13" y="0"/>
                </a:moveTo>
                <a:lnTo>
                  <a:pt x="13" y="40"/>
                </a:lnTo>
                <a:lnTo>
                  <a:pt x="108" y="40"/>
                </a:lnTo>
                <a:lnTo>
                  <a:pt x="108" y="53"/>
                </a:lnTo>
                <a:lnTo>
                  <a:pt x="9" y="53"/>
                </a:lnTo>
                <a:lnTo>
                  <a:pt x="0" y="45"/>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25" name="Freeform 437"/>
          <p:cNvSpPr>
            <a:spLocks noChangeAspect="1"/>
          </p:cNvSpPr>
          <p:nvPr/>
        </p:nvSpPr>
        <p:spPr bwMode="auto">
          <a:xfrm>
            <a:off x="4632325" y="3746501"/>
            <a:ext cx="287338" cy="34925"/>
          </a:xfrm>
          <a:custGeom>
            <a:avLst/>
            <a:gdLst>
              <a:gd name="T0" fmla="*/ 0 w 262"/>
              <a:gd name="T1" fmla="*/ 39346964 h 31"/>
              <a:gd name="T2" fmla="*/ 0 w 262"/>
              <a:gd name="T3" fmla="*/ 5076519 h 31"/>
              <a:gd name="T4" fmla="*/ 4811266 w 262"/>
              <a:gd name="T5" fmla="*/ 0 h 31"/>
              <a:gd name="T6" fmla="*/ 315126426 w 262"/>
              <a:gd name="T7" fmla="*/ 0 h 31"/>
              <a:gd name="T8" fmla="*/ 315126426 w 262"/>
              <a:gd name="T9" fmla="*/ 16500373 h 31"/>
              <a:gd name="T10" fmla="*/ 14433797 w 262"/>
              <a:gd name="T11" fmla="*/ 16500373 h 31"/>
              <a:gd name="T12" fmla="*/ 14433797 w 262"/>
              <a:gd name="T13" fmla="*/ 39346964 h 31"/>
              <a:gd name="T14" fmla="*/ 0 w 262"/>
              <a:gd name="T15" fmla="*/ 39346964 h 31"/>
              <a:gd name="T16" fmla="*/ 0 60000 65536"/>
              <a:gd name="T17" fmla="*/ 0 60000 65536"/>
              <a:gd name="T18" fmla="*/ 0 60000 65536"/>
              <a:gd name="T19" fmla="*/ 0 60000 65536"/>
              <a:gd name="T20" fmla="*/ 0 60000 65536"/>
              <a:gd name="T21" fmla="*/ 0 60000 65536"/>
              <a:gd name="T22" fmla="*/ 0 60000 65536"/>
              <a:gd name="T23" fmla="*/ 0 60000 65536"/>
              <a:gd name="T24" fmla="*/ 0 w 262"/>
              <a:gd name="T25" fmla="*/ 0 h 31"/>
              <a:gd name="T26" fmla="*/ 262 w 262"/>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2" h="31">
                <a:moveTo>
                  <a:pt x="0" y="31"/>
                </a:moveTo>
                <a:lnTo>
                  <a:pt x="0" y="4"/>
                </a:lnTo>
                <a:lnTo>
                  <a:pt x="4" y="0"/>
                </a:lnTo>
                <a:lnTo>
                  <a:pt x="262" y="0"/>
                </a:lnTo>
                <a:lnTo>
                  <a:pt x="262" y="13"/>
                </a:lnTo>
                <a:lnTo>
                  <a:pt x="12" y="13"/>
                </a:lnTo>
                <a:lnTo>
                  <a:pt x="12" y="31"/>
                </a:lnTo>
                <a:lnTo>
                  <a:pt x="0" y="31"/>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26" name="Freeform 438"/>
          <p:cNvSpPr>
            <a:spLocks noChangeAspect="1"/>
          </p:cNvSpPr>
          <p:nvPr/>
        </p:nvSpPr>
        <p:spPr bwMode="auto">
          <a:xfrm>
            <a:off x="5289551" y="3722688"/>
            <a:ext cx="265113" cy="38100"/>
          </a:xfrm>
          <a:custGeom>
            <a:avLst/>
            <a:gdLst>
              <a:gd name="T0" fmla="*/ 0 w 241"/>
              <a:gd name="T1" fmla="*/ 26070194 h 35"/>
              <a:gd name="T2" fmla="*/ 275906728 w 241"/>
              <a:gd name="T3" fmla="*/ 26070194 h 35"/>
              <a:gd name="T4" fmla="*/ 275906728 w 241"/>
              <a:gd name="T5" fmla="*/ 0 h 35"/>
              <a:gd name="T6" fmla="*/ 291638664 w 241"/>
              <a:gd name="T7" fmla="*/ 0 h 35"/>
              <a:gd name="T8" fmla="*/ 291638664 w 241"/>
              <a:gd name="T9" fmla="*/ 30809832 h 35"/>
              <a:gd name="T10" fmla="*/ 281958123 w 241"/>
              <a:gd name="T11" fmla="*/ 41474570 h 35"/>
              <a:gd name="T12" fmla="*/ 0 w 241"/>
              <a:gd name="T13" fmla="*/ 41474570 h 35"/>
              <a:gd name="T14" fmla="*/ 0 w 241"/>
              <a:gd name="T15" fmla="*/ 26070194 h 35"/>
              <a:gd name="T16" fmla="*/ 0 60000 65536"/>
              <a:gd name="T17" fmla="*/ 0 60000 65536"/>
              <a:gd name="T18" fmla="*/ 0 60000 65536"/>
              <a:gd name="T19" fmla="*/ 0 60000 65536"/>
              <a:gd name="T20" fmla="*/ 0 60000 65536"/>
              <a:gd name="T21" fmla="*/ 0 60000 65536"/>
              <a:gd name="T22" fmla="*/ 0 60000 65536"/>
              <a:gd name="T23" fmla="*/ 0 60000 65536"/>
              <a:gd name="T24" fmla="*/ 0 w 241"/>
              <a:gd name="T25" fmla="*/ 0 h 35"/>
              <a:gd name="T26" fmla="*/ 241 w 241"/>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1" h="35">
                <a:moveTo>
                  <a:pt x="0" y="22"/>
                </a:moveTo>
                <a:lnTo>
                  <a:pt x="228" y="22"/>
                </a:lnTo>
                <a:lnTo>
                  <a:pt x="228" y="0"/>
                </a:lnTo>
                <a:lnTo>
                  <a:pt x="241" y="0"/>
                </a:lnTo>
                <a:lnTo>
                  <a:pt x="241" y="26"/>
                </a:lnTo>
                <a:lnTo>
                  <a:pt x="233" y="35"/>
                </a:lnTo>
                <a:lnTo>
                  <a:pt x="0" y="35"/>
                </a:lnTo>
                <a:lnTo>
                  <a:pt x="0" y="22"/>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27" name="Freeform 439"/>
          <p:cNvSpPr>
            <a:spLocks noChangeAspect="1"/>
          </p:cNvSpPr>
          <p:nvPr/>
        </p:nvSpPr>
        <p:spPr bwMode="auto">
          <a:xfrm>
            <a:off x="5414963" y="3678239"/>
            <a:ext cx="228600" cy="34925"/>
          </a:xfrm>
          <a:custGeom>
            <a:avLst/>
            <a:gdLst>
              <a:gd name="T0" fmla="*/ 0 w 207"/>
              <a:gd name="T1" fmla="*/ 39346964 h 31"/>
              <a:gd name="T2" fmla="*/ 0 w 207"/>
              <a:gd name="T3" fmla="*/ 5076519 h 31"/>
              <a:gd name="T4" fmla="*/ 6098209 w 207"/>
              <a:gd name="T5" fmla="*/ 0 h 31"/>
              <a:gd name="T6" fmla="*/ 252453908 w 207"/>
              <a:gd name="T7" fmla="*/ 0 h 31"/>
              <a:gd name="T8" fmla="*/ 252453908 w 207"/>
              <a:gd name="T9" fmla="*/ 16500373 h 31"/>
              <a:gd name="T10" fmla="*/ 15855121 w 207"/>
              <a:gd name="T11" fmla="*/ 16500373 h 31"/>
              <a:gd name="T12" fmla="*/ 15855121 w 207"/>
              <a:gd name="T13" fmla="*/ 39346964 h 31"/>
              <a:gd name="T14" fmla="*/ 0 w 207"/>
              <a:gd name="T15" fmla="*/ 39346964 h 31"/>
              <a:gd name="T16" fmla="*/ 0 60000 65536"/>
              <a:gd name="T17" fmla="*/ 0 60000 65536"/>
              <a:gd name="T18" fmla="*/ 0 60000 65536"/>
              <a:gd name="T19" fmla="*/ 0 60000 65536"/>
              <a:gd name="T20" fmla="*/ 0 60000 65536"/>
              <a:gd name="T21" fmla="*/ 0 60000 65536"/>
              <a:gd name="T22" fmla="*/ 0 60000 65536"/>
              <a:gd name="T23" fmla="*/ 0 60000 65536"/>
              <a:gd name="T24" fmla="*/ 0 w 207"/>
              <a:gd name="T25" fmla="*/ 0 h 31"/>
              <a:gd name="T26" fmla="*/ 207 w 207"/>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7" h="31">
                <a:moveTo>
                  <a:pt x="0" y="31"/>
                </a:moveTo>
                <a:lnTo>
                  <a:pt x="0" y="4"/>
                </a:lnTo>
                <a:lnTo>
                  <a:pt x="5" y="0"/>
                </a:lnTo>
                <a:lnTo>
                  <a:pt x="207" y="0"/>
                </a:lnTo>
                <a:lnTo>
                  <a:pt x="207" y="13"/>
                </a:lnTo>
                <a:lnTo>
                  <a:pt x="13" y="13"/>
                </a:lnTo>
                <a:lnTo>
                  <a:pt x="13" y="31"/>
                </a:lnTo>
                <a:lnTo>
                  <a:pt x="0" y="31"/>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28" name="Freeform 440"/>
          <p:cNvSpPr>
            <a:spLocks noChangeAspect="1"/>
          </p:cNvSpPr>
          <p:nvPr/>
        </p:nvSpPr>
        <p:spPr bwMode="auto">
          <a:xfrm>
            <a:off x="4678364" y="2628900"/>
            <a:ext cx="236537" cy="165100"/>
          </a:xfrm>
          <a:custGeom>
            <a:avLst/>
            <a:gdLst>
              <a:gd name="T0" fmla="*/ 0 w 215"/>
              <a:gd name="T1" fmla="*/ 169757788 h 151"/>
              <a:gd name="T2" fmla="*/ 249337500 w 215"/>
              <a:gd name="T3" fmla="*/ 0 h 151"/>
              <a:gd name="T4" fmla="*/ 260231401 w 215"/>
              <a:gd name="T5" fmla="*/ 10758834 h 151"/>
              <a:gd name="T6" fmla="*/ 9682616 w 215"/>
              <a:gd name="T7" fmla="*/ 180516618 h 151"/>
              <a:gd name="T8" fmla="*/ 0 w 215"/>
              <a:gd name="T9" fmla="*/ 169757788 h 151"/>
              <a:gd name="T10" fmla="*/ 0 60000 65536"/>
              <a:gd name="T11" fmla="*/ 0 60000 65536"/>
              <a:gd name="T12" fmla="*/ 0 60000 65536"/>
              <a:gd name="T13" fmla="*/ 0 60000 65536"/>
              <a:gd name="T14" fmla="*/ 0 60000 65536"/>
              <a:gd name="T15" fmla="*/ 0 w 215"/>
              <a:gd name="T16" fmla="*/ 0 h 151"/>
              <a:gd name="T17" fmla="*/ 215 w 215"/>
              <a:gd name="T18" fmla="*/ 151 h 151"/>
            </a:gdLst>
            <a:ahLst/>
            <a:cxnLst>
              <a:cxn ang="T10">
                <a:pos x="T0" y="T1"/>
              </a:cxn>
              <a:cxn ang="T11">
                <a:pos x="T2" y="T3"/>
              </a:cxn>
              <a:cxn ang="T12">
                <a:pos x="T4" y="T5"/>
              </a:cxn>
              <a:cxn ang="T13">
                <a:pos x="T6" y="T7"/>
              </a:cxn>
              <a:cxn ang="T14">
                <a:pos x="T8" y="T9"/>
              </a:cxn>
            </a:cxnLst>
            <a:rect l="T15" t="T16" r="T17" b="T18"/>
            <a:pathLst>
              <a:path w="215" h="151">
                <a:moveTo>
                  <a:pt x="0" y="142"/>
                </a:moveTo>
                <a:lnTo>
                  <a:pt x="206" y="0"/>
                </a:lnTo>
                <a:lnTo>
                  <a:pt x="215" y="9"/>
                </a:lnTo>
                <a:lnTo>
                  <a:pt x="8" y="151"/>
                </a:lnTo>
                <a:lnTo>
                  <a:pt x="0" y="142"/>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29" name="Freeform 441"/>
          <p:cNvSpPr>
            <a:spLocks noChangeAspect="1"/>
          </p:cNvSpPr>
          <p:nvPr/>
        </p:nvSpPr>
        <p:spPr bwMode="auto">
          <a:xfrm>
            <a:off x="4745039" y="2570163"/>
            <a:ext cx="180975" cy="101600"/>
          </a:xfrm>
          <a:custGeom>
            <a:avLst/>
            <a:gdLst>
              <a:gd name="T0" fmla="*/ 0 w 163"/>
              <a:gd name="T1" fmla="*/ 95479968 h 93"/>
              <a:gd name="T2" fmla="*/ 147925426 w 163"/>
              <a:gd name="T3" fmla="*/ 0 h 93"/>
              <a:gd name="T4" fmla="*/ 159020411 w 163"/>
              <a:gd name="T5" fmla="*/ 0 h 93"/>
              <a:gd name="T6" fmla="*/ 200932207 w 163"/>
              <a:gd name="T7" fmla="*/ 63255282 h 93"/>
              <a:gd name="T8" fmla="*/ 191070738 w 163"/>
              <a:gd name="T9" fmla="*/ 73996492 h 93"/>
              <a:gd name="T10" fmla="*/ 152856160 w 163"/>
              <a:gd name="T11" fmla="*/ 20289413 h 93"/>
              <a:gd name="T12" fmla="*/ 9861473 w 163"/>
              <a:gd name="T13" fmla="*/ 110995267 h 93"/>
              <a:gd name="T14" fmla="*/ 0 w 163"/>
              <a:gd name="T15" fmla="*/ 95479968 h 93"/>
              <a:gd name="T16" fmla="*/ 0 60000 65536"/>
              <a:gd name="T17" fmla="*/ 0 60000 65536"/>
              <a:gd name="T18" fmla="*/ 0 60000 65536"/>
              <a:gd name="T19" fmla="*/ 0 60000 65536"/>
              <a:gd name="T20" fmla="*/ 0 60000 65536"/>
              <a:gd name="T21" fmla="*/ 0 60000 65536"/>
              <a:gd name="T22" fmla="*/ 0 60000 65536"/>
              <a:gd name="T23" fmla="*/ 0 60000 65536"/>
              <a:gd name="T24" fmla="*/ 0 w 163"/>
              <a:gd name="T25" fmla="*/ 0 h 93"/>
              <a:gd name="T26" fmla="*/ 163 w 163"/>
              <a:gd name="T27" fmla="*/ 93 h 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3" h="93">
                <a:moveTo>
                  <a:pt x="0" y="80"/>
                </a:moveTo>
                <a:lnTo>
                  <a:pt x="120" y="0"/>
                </a:lnTo>
                <a:lnTo>
                  <a:pt x="129" y="0"/>
                </a:lnTo>
                <a:lnTo>
                  <a:pt x="163" y="53"/>
                </a:lnTo>
                <a:lnTo>
                  <a:pt x="155" y="62"/>
                </a:lnTo>
                <a:lnTo>
                  <a:pt x="124" y="17"/>
                </a:lnTo>
                <a:lnTo>
                  <a:pt x="8" y="93"/>
                </a:lnTo>
                <a:lnTo>
                  <a:pt x="0" y="8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30" name="Freeform 442"/>
          <p:cNvSpPr>
            <a:spLocks noChangeAspect="1"/>
          </p:cNvSpPr>
          <p:nvPr/>
        </p:nvSpPr>
        <p:spPr bwMode="auto">
          <a:xfrm>
            <a:off x="4738689" y="2481263"/>
            <a:ext cx="96837" cy="112712"/>
          </a:xfrm>
          <a:custGeom>
            <a:avLst/>
            <a:gdLst>
              <a:gd name="T0" fmla="*/ 0 w 86"/>
              <a:gd name="T1" fmla="*/ 108675365 h 102"/>
              <a:gd name="T2" fmla="*/ 93824921 w 86"/>
              <a:gd name="T3" fmla="*/ 64716576 h 102"/>
              <a:gd name="T4" fmla="*/ 93824921 w 86"/>
              <a:gd name="T5" fmla="*/ 15873606 h 102"/>
              <a:gd name="T6" fmla="*/ 32965114 w 86"/>
              <a:gd name="T7" fmla="*/ 15873606 h 102"/>
              <a:gd name="T8" fmla="*/ 32965114 w 86"/>
              <a:gd name="T9" fmla="*/ 0 h 102"/>
              <a:gd name="T10" fmla="*/ 98896475 w 86"/>
              <a:gd name="T11" fmla="*/ 0 h 102"/>
              <a:gd name="T12" fmla="*/ 109039585 w 86"/>
              <a:gd name="T13" fmla="*/ 9768375 h 102"/>
              <a:gd name="T14" fmla="*/ 109039585 w 86"/>
              <a:gd name="T15" fmla="*/ 69600761 h 102"/>
              <a:gd name="T16" fmla="*/ 98896475 w 86"/>
              <a:gd name="T17" fmla="*/ 80590195 h 102"/>
              <a:gd name="T18" fmla="*/ 0 w 86"/>
              <a:gd name="T19" fmla="*/ 124548967 h 102"/>
              <a:gd name="T20" fmla="*/ 0 w 86"/>
              <a:gd name="T21" fmla="*/ 108675365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
              <a:gd name="T34" fmla="*/ 0 h 102"/>
              <a:gd name="T35" fmla="*/ 86 w 86"/>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 h="102">
                <a:moveTo>
                  <a:pt x="0" y="89"/>
                </a:moveTo>
                <a:lnTo>
                  <a:pt x="74" y="53"/>
                </a:lnTo>
                <a:lnTo>
                  <a:pt x="74" y="13"/>
                </a:lnTo>
                <a:lnTo>
                  <a:pt x="26" y="13"/>
                </a:lnTo>
                <a:lnTo>
                  <a:pt x="26" y="0"/>
                </a:lnTo>
                <a:lnTo>
                  <a:pt x="78" y="0"/>
                </a:lnTo>
                <a:lnTo>
                  <a:pt x="86" y="8"/>
                </a:lnTo>
                <a:lnTo>
                  <a:pt x="86" y="57"/>
                </a:lnTo>
                <a:lnTo>
                  <a:pt x="78" y="66"/>
                </a:lnTo>
                <a:lnTo>
                  <a:pt x="0" y="102"/>
                </a:lnTo>
                <a:lnTo>
                  <a:pt x="0" y="89"/>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31" name="Rectangle 443"/>
          <p:cNvSpPr>
            <a:spLocks noChangeAspect="1" noChangeArrowheads="1"/>
          </p:cNvSpPr>
          <p:nvPr/>
        </p:nvSpPr>
        <p:spPr bwMode="auto">
          <a:xfrm>
            <a:off x="4910138" y="2598739"/>
            <a:ext cx="146050" cy="15875"/>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7932" name="Rectangle 444"/>
          <p:cNvSpPr>
            <a:spLocks noChangeAspect="1" noChangeArrowheads="1"/>
          </p:cNvSpPr>
          <p:nvPr/>
        </p:nvSpPr>
        <p:spPr bwMode="auto">
          <a:xfrm>
            <a:off x="4935538" y="2647950"/>
            <a:ext cx="158750" cy="14288"/>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7933" name="Freeform 445"/>
          <p:cNvSpPr>
            <a:spLocks noChangeAspect="1"/>
          </p:cNvSpPr>
          <p:nvPr/>
        </p:nvSpPr>
        <p:spPr bwMode="auto">
          <a:xfrm>
            <a:off x="4902201" y="2628900"/>
            <a:ext cx="354013" cy="82550"/>
          </a:xfrm>
          <a:custGeom>
            <a:avLst/>
            <a:gdLst>
              <a:gd name="T0" fmla="*/ 0 w 322"/>
              <a:gd name="T1" fmla="*/ 73146908 h 76"/>
              <a:gd name="T2" fmla="*/ 300971541 w 322"/>
              <a:gd name="T3" fmla="*/ 73146908 h 76"/>
              <a:gd name="T4" fmla="*/ 379539310 w 322"/>
              <a:gd name="T5" fmla="*/ 0 h 76"/>
              <a:gd name="T6" fmla="*/ 389208698 w 322"/>
              <a:gd name="T7" fmla="*/ 10618537 h 76"/>
              <a:gd name="T8" fmla="*/ 311850291 w 322"/>
              <a:gd name="T9" fmla="*/ 83765440 h 76"/>
              <a:gd name="T10" fmla="*/ 305806785 w 322"/>
              <a:gd name="T11" fmla="*/ 89664505 h 76"/>
              <a:gd name="T12" fmla="*/ 0 w 322"/>
              <a:gd name="T13" fmla="*/ 89664505 h 76"/>
              <a:gd name="T14" fmla="*/ 0 w 322"/>
              <a:gd name="T15" fmla="*/ 73146908 h 76"/>
              <a:gd name="T16" fmla="*/ 0 60000 65536"/>
              <a:gd name="T17" fmla="*/ 0 60000 65536"/>
              <a:gd name="T18" fmla="*/ 0 60000 65536"/>
              <a:gd name="T19" fmla="*/ 0 60000 65536"/>
              <a:gd name="T20" fmla="*/ 0 60000 65536"/>
              <a:gd name="T21" fmla="*/ 0 60000 65536"/>
              <a:gd name="T22" fmla="*/ 0 60000 65536"/>
              <a:gd name="T23" fmla="*/ 0 60000 65536"/>
              <a:gd name="T24" fmla="*/ 0 w 322"/>
              <a:gd name="T25" fmla="*/ 0 h 76"/>
              <a:gd name="T26" fmla="*/ 322 w 322"/>
              <a:gd name="T27" fmla="*/ 76 h 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2" h="76">
                <a:moveTo>
                  <a:pt x="0" y="62"/>
                </a:moveTo>
                <a:lnTo>
                  <a:pt x="249" y="62"/>
                </a:lnTo>
                <a:lnTo>
                  <a:pt x="314" y="0"/>
                </a:lnTo>
                <a:lnTo>
                  <a:pt x="322" y="9"/>
                </a:lnTo>
                <a:lnTo>
                  <a:pt x="258" y="71"/>
                </a:lnTo>
                <a:lnTo>
                  <a:pt x="253" y="76"/>
                </a:lnTo>
                <a:lnTo>
                  <a:pt x="0" y="76"/>
                </a:lnTo>
                <a:lnTo>
                  <a:pt x="0" y="62"/>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34" name="Freeform 446"/>
          <p:cNvSpPr>
            <a:spLocks noChangeAspect="1"/>
          </p:cNvSpPr>
          <p:nvPr/>
        </p:nvSpPr>
        <p:spPr bwMode="auto">
          <a:xfrm>
            <a:off x="5138738" y="2560639"/>
            <a:ext cx="220662" cy="155575"/>
          </a:xfrm>
          <a:custGeom>
            <a:avLst/>
            <a:gdLst>
              <a:gd name="T0" fmla="*/ 9546364 w 202"/>
              <a:gd name="T1" fmla="*/ 0 h 142"/>
              <a:gd name="T2" fmla="*/ 241048106 w 202"/>
              <a:gd name="T3" fmla="*/ 159645149 h 142"/>
              <a:gd name="T4" fmla="*/ 230308861 w 202"/>
              <a:gd name="T5" fmla="*/ 170447746 h 142"/>
              <a:gd name="T6" fmla="*/ 0 w 202"/>
              <a:gd name="T7" fmla="*/ 10802602 h 142"/>
              <a:gd name="T8" fmla="*/ 9546364 w 202"/>
              <a:gd name="T9" fmla="*/ 0 h 142"/>
              <a:gd name="T10" fmla="*/ 0 60000 65536"/>
              <a:gd name="T11" fmla="*/ 0 60000 65536"/>
              <a:gd name="T12" fmla="*/ 0 60000 65536"/>
              <a:gd name="T13" fmla="*/ 0 60000 65536"/>
              <a:gd name="T14" fmla="*/ 0 60000 65536"/>
              <a:gd name="T15" fmla="*/ 0 w 202"/>
              <a:gd name="T16" fmla="*/ 0 h 142"/>
              <a:gd name="T17" fmla="*/ 202 w 202"/>
              <a:gd name="T18" fmla="*/ 142 h 142"/>
            </a:gdLst>
            <a:ahLst/>
            <a:cxnLst>
              <a:cxn ang="T10">
                <a:pos x="T0" y="T1"/>
              </a:cxn>
              <a:cxn ang="T11">
                <a:pos x="T2" y="T3"/>
              </a:cxn>
              <a:cxn ang="T12">
                <a:pos x="T4" y="T5"/>
              </a:cxn>
              <a:cxn ang="T13">
                <a:pos x="T6" y="T7"/>
              </a:cxn>
              <a:cxn ang="T14">
                <a:pos x="T8" y="T9"/>
              </a:cxn>
            </a:cxnLst>
            <a:rect l="T15" t="T16" r="T17" b="T18"/>
            <a:pathLst>
              <a:path w="202" h="142">
                <a:moveTo>
                  <a:pt x="8" y="0"/>
                </a:moveTo>
                <a:lnTo>
                  <a:pt x="202" y="133"/>
                </a:lnTo>
                <a:lnTo>
                  <a:pt x="193" y="142"/>
                </a:lnTo>
                <a:lnTo>
                  <a:pt x="0" y="9"/>
                </a:lnTo>
                <a:lnTo>
                  <a:pt x="8"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35" name="Freeform 447"/>
          <p:cNvSpPr>
            <a:spLocks noChangeAspect="1"/>
          </p:cNvSpPr>
          <p:nvPr/>
        </p:nvSpPr>
        <p:spPr bwMode="auto">
          <a:xfrm>
            <a:off x="5143501" y="2476501"/>
            <a:ext cx="238125" cy="87313"/>
          </a:xfrm>
          <a:custGeom>
            <a:avLst/>
            <a:gdLst>
              <a:gd name="T0" fmla="*/ 0 w 219"/>
              <a:gd name="T1" fmla="*/ 79809543 h 80"/>
              <a:gd name="T2" fmla="*/ 258920158 w 219"/>
              <a:gd name="T3" fmla="*/ 0 h 80"/>
              <a:gd name="T4" fmla="*/ 258920158 w 219"/>
              <a:gd name="T5" fmla="*/ 15484959 h 80"/>
              <a:gd name="T6" fmla="*/ 0 w 219"/>
              <a:gd name="T7" fmla="*/ 95294497 h 80"/>
              <a:gd name="T8" fmla="*/ 0 w 219"/>
              <a:gd name="T9" fmla="*/ 79809543 h 80"/>
              <a:gd name="T10" fmla="*/ 0 60000 65536"/>
              <a:gd name="T11" fmla="*/ 0 60000 65536"/>
              <a:gd name="T12" fmla="*/ 0 60000 65536"/>
              <a:gd name="T13" fmla="*/ 0 60000 65536"/>
              <a:gd name="T14" fmla="*/ 0 60000 65536"/>
              <a:gd name="T15" fmla="*/ 0 w 219"/>
              <a:gd name="T16" fmla="*/ 0 h 80"/>
              <a:gd name="T17" fmla="*/ 219 w 219"/>
              <a:gd name="T18" fmla="*/ 80 h 80"/>
            </a:gdLst>
            <a:ahLst/>
            <a:cxnLst>
              <a:cxn ang="T10">
                <a:pos x="T0" y="T1"/>
              </a:cxn>
              <a:cxn ang="T11">
                <a:pos x="T2" y="T3"/>
              </a:cxn>
              <a:cxn ang="T12">
                <a:pos x="T4" y="T5"/>
              </a:cxn>
              <a:cxn ang="T13">
                <a:pos x="T6" y="T7"/>
              </a:cxn>
              <a:cxn ang="T14">
                <a:pos x="T8" y="T9"/>
              </a:cxn>
            </a:cxnLst>
            <a:rect l="T15" t="T16" r="T17" b="T18"/>
            <a:pathLst>
              <a:path w="219" h="80">
                <a:moveTo>
                  <a:pt x="0" y="67"/>
                </a:moveTo>
                <a:lnTo>
                  <a:pt x="219" y="0"/>
                </a:lnTo>
                <a:lnTo>
                  <a:pt x="219" y="13"/>
                </a:lnTo>
                <a:lnTo>
                  <a:pt x="0" y="80"/>
                </a:lnTo>
                <a:lnTo>
                  <a:pt x="0" y="67"/>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36" name="Freeform 448"/>
          <p:cNvSpPr>
            <a:spLocks noChangeAspect="1"/>
          </p:cNvSpPr>
          <p:nvPr/>
        </p:nvSpPr>
        <p:spPr bwMode="auto">
          <a:xfrm>
            <a:off x="5162550" y="2432050"/>
            <a:ext cx="211138" cy="171450"/>
          </a:xfrm>
          <a:custGeom>
            <a:avLst/>
            <a:gdLst>
              <a:gd name="T0" fmla="*/ 15397837 w 194"/>
              <a:gd name="T1" fmla="*/ 0 h 156"/>
              <a:gd name="T2" fmla="*/ 66331067 w 194"/>
              <a:gd name="T3" fmla="*/ 102669969 h 156"/>
              <a:gd name="T4" fmla="*/ 229789970 w 194"/>
              <a:gd name="T5" fmla="*/ 171519241 h 156"/>
              <a:gd name="T6" fmla="*/ 229789970 w 194"/>
              <a:gd name="T7" fmla="*/ 188430139 h 156"/>
              <a:gd name="T8" fmla="*/ 61593523 w 194"/>
              <a:gd name="T9" fmla="*/ 118373025 h 156"/>
              <a:gd name="T10" fmla="*/ 50933234 w 194"/>
              <a:gd name="T11" fmla="*/ 107501340 h 156"/>
              <a:gd name="T12" fmla="*/ 0 w 194"/>
              <a:gd name="T13" fmla="*/ 0 h 156"/>
              <a:gd name="T14" fmla="*/ 15397837 w 194"/>
              <a:gd name="T15" fmla="*/ 0 h 156"/>
              <a:gd name="T16" fmla="*/ 0 60000 65536"/>
              <a:gd name="T17" fmla="*/ 0 60000 65536"/>
              <a:gd name="T18" fmla="*/ 0 60000 65536"/>
              <a:gd name="T19" fmla="*/ 0 60000 65536"/>
              <a:gd name="T20" fmla="*/ 0 60000 65536"/>
              <a:gd name="T21" fmla="*/ 0 60000 65536"/>
              <a:gd name="T22" fmla="*/ 0 60000 65536"/>
              <a:gd name="T23" fmla="*/ 0 60000 65536"/>
              <a:gd name="T24" fmla="*/ 0 w 194"/>
              <a:gd name="T25" fmla="*/ 0 h 156"/>
              <a:gd name="T26" fmla="*/ 194 w 194"/>
              <a:gd name="T27" fmla="*/ 156 h 1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4" h="156">
                <a:moveTo>
                  <a:pt x="13" y="0"/>
                </a:moveTo>
                <a:lnTo>
                  <a:pt x="56" y="85"/>
                </a:lnTo>
                <a:lnTo>
                  <a:pt x="194" y="142"/>
                </a:lnTo>
                <a:lnTo>
                  <a:pt x="194" y="156"/>
                </a:lnTo>
                <a:lnTo>
                  <a:pt x="52" y="98"/>
                </a:lnTo>
                <a:lnTo>
                  <a:pt x="43" y="89"/>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37" name="Freeform 449"/>
          <p:cNvSpPr>
            <a:spLocks noChangeAspect="1"/>
          </p:cNvSpPr>
          <p:nvPr/>
        </p:nvSpPr>
        <p:spPr bwMode="auto">
          <a:xfrm>
            <a:off x="5265739" y="2628901"/>
            <a:ext cx="193675" cy="61913"/>
          </a:xfrm>
          <a:custGeom>
            <a:avLst/>
            <a:gdLst>
              <a:gd name="T0" fmla="*/ 0 w 176"/>
              <a:gd name="T1" fmla="*/ 30766491 h 58"/>
              <a:gd name="T2" fmla="*/ 52069963 w 176"/>
              <a:gd name="T3" fmla="*/ 0 h 58"/>
              <a:gd name="T4" fmla="*/ 56914037 w 176"/>
              <a:gd name="T5" fmla="*/ 0 h 58"/>
              <a:gd name="T6" fmla="*/ 213125027 w 176"/>
              <a:gd name="T7" fmla="*/ 51276777 h 58"/>
              <a:gd name="T8" fmla="*/ 213125027 w 176"/>
              <a:gd name="T9" fmla="*/ 66089992 h 58"/>
              <a:gd name="T10" fmla="*/ 61758111 w 176"/>
              <a:gd name="T11" fmla="*/ 14813219 h 58"/>
              <a:gd name="T12" fmla="*/ 9687052 w 176"/>
              <a:gd name="T13" fmla="*/ 45579715 h 58"/>
              <a:gd name="T14" fmla="*/ 0 w 176"/>
              <a:gd name="T15" fmla="*/ 30766491 h 58"/>
              <a:gd name="T16" fmla="*/ 0 60000 65536"/>
              <a:gd name="T17" fmla="*/ 0 60000 65536"/>
              <a:gd name="T18" fmla="*/ 0 60000 65536"/>
              <a:gd name="T19" fmla="*/ 0 60000 65536"/>
              <a:gd name="T20" fmla="*/ 0 60000 65536"/>
              <a:gd name="T21" fmla="*/ 0 60000 65536"/>
              <a:gd name="T22" fmla="*/ 0 60000 65536"/>
              <a:gd name="T23" fmla="*/ 0 60000 65536"/>
              <a:gd name="T24" fmla="*/ 0 w 176"/>
              <a:gd name="T25" fmla="*/ 0 h 58"/>
              <a:gd name="T26" fmla="*/ 176 w 176"/>
              <a:gd name="T27" fmla="*/ 58 h 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6" h="58">
                <a:moveTo>
                  <a:pt x="0" y="27"/>
                </a:moveTo>
                <a:lnTo>
                  <a:pt x="43" y="0"/>
                </a:lnTo>
                <a:lnTo>
                  <a:pt x="47" y="0"/>
                </a:lnTo>
                <a:lnTo>
                  <a:pt x="176" y="45"/>
                </a:lnTo>
                <a:lnTo>
                  <a:pt x="176" y="58"/>
                </a:lnTo>
                <a:lnTo>
                  <a:pt x="51" y="13"/>
                </a:lnTo>
                <a:lnTo>
                  <a:pt x="8" y="40"/>
                </a:lnTo>
                <a:lnTo>
                  <a:pt x="0" y="27"/>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38" name="Freeform 450"/>
          <p:cNvSpPr>
            <a:spLocks noChangeAspect="1"/>
          </p:cNvSpPr>
          <p:nvPr/>
        </p:nvSpPr>
        <p:spPr bwMode="auto">
          <a:xfrm>
            <a:off x="5265739" y="2686050"/>
            <a:ext cx="46037" cy="39688"/>
          </a:xfrm>
          <a:custGeom>
            <a:avLst/>
            <a:gdLst>
              <a:gd name="T0" fmla="*/ 9169929 w 43"/>
              <a:gd name="T1" fmla="*/ 0 h 36"/>
              <a:gd name="T2" fmla="*/ 49288496 w 43"/>
              <a:gd name="T3" fmla="*/ 32815356 h 36"/>
              <a:gd name="T4" fmla="*/ 38971929 w 43"/>
              <a:gd name="T5" fmla="*/ 43753814 h 36"/>
              <a:gd name="T6" fmla="*/ 0 w 43"/>
              <a:gd name="T7" fmla="*/ 10938453 h 36"/>
              <a:gd name="T8" fmla="*/ 9169929 w 43"/>
              <a:gd name="T9" fmla="*/ 0 h 36"/>
              <a:gd name="T10" fmla="*/ 0 60000 65536"/>
              <a:gd name="T11" fmla="*/ 0 60000 65536"/>
              <a:gd name="T12" fmla="*/ 0 60000 65536"/>
              <a:gd name="T13" fmla="*/ 0 60000 65536"/>
              <a:gd name="T14" fmla="*/ 0 60000 65536"/>
              <a:gd name="T15" fmla="*/ 0 w 43"/>
              <a:gd name="T16" fmla="*/ 0 h 36"/>
              <a:gd name="T17" fmla="*/ 43 w 43"/>
              <a:gd name="T18" fmla="*/ 36 h 36"/>
            </a:gdLst>
            <a:ahLst/>
            <a:cxnLst>
              <a:cxn ang="T10">
                <a:pos x="T0" y="T1"/>
              </a:cxn>
              <a:cxn ang="T11">
                <a:pos x="T2" y="T3"/>
              </a:cxn>
              <a:cxn ang="T12">
                <a:pos x="T4" y="T5"/>
              </a:cxn>
              <a:cxn ang="T13">
                <a:pos x="T6" y="T7"/>
              </a:cxn>
              <a:cxn ang="T14">
                <a:pos x="T8" y="T9"/>
              </a:cxn>
            </a:cxnLst>
            <a:rect l="T15" t="T16" r="T17" b="T18"/>
            <a:pathLst>
              <a:path w="43" h="36">
                <a:moveTo>
                  <a:pt x="8" y="0"/>
                </a:moveTo>
                <a:lnTo>
                  <a:pt x="43" y="27"/>
                </a:lnTo>
                <a:lnTo>
                  <a:pt x="34" y="36"/>
                </a:lnTo>
                <a:lnTo>
                  <a:pt x="0" y="9"/>
                </a:lnTo>
                <a:lnTo>
                  <a:pt x="8"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39" name="Freeform 451"/>
          <p:cNvSpPr>
            <a:spLocks noChangeAspect="1"/>
          </p:cNvSpPr>
          <p:nvPr/>
        </p:nvSpPr>
        <p:spPr bwMode="auto">
          <a:xfrm>
            <a:off x="4892675" y="2432050"/>
            <a:ext cx="88900" cy="63500"/>
          </a:xfrm>
          <a:custGeom>
            <a:avLst/>
            <a:gdLst>
              <a:gd name="T0" fmla="*/ 96380608 w 82"/>
              <a:gd name="T1" fmla="*/ 15582681 h 58"/>
              <a:gd name="T2" fmla="*/ 0 w 82"/>
              <a:gd name="T3" fmla="*/ 69521551 h 58"/>
              <a:gd name="T4" fmla="*/ 0 w 82"/>
              <a:gd name="T5" fmla="*/ 53938874 h 58"/>
              <a:gd name="T6" fmla="*/ 96380608 w 82"/>
              <a:gd name="T7" fmla="*/ 0 h 58"/>
              <a:gd name="T8" fmla="*/ 96380608 w 82"/>
              <a:gd name="T9" fmla="*/ 15582681 h 58"/>
              <a:gd name="T10" fmla="*/ 0 60000 65536"/>
              <a:gd name="T11" fmla="*/ 0 60000 65536"/>
              <a:gd name="T12" fmla="*/ 0 60000 65536"/>
              <a:gd name="T13" fmla="*/ 0 60000 65536"/>
              <a:gd name="T14" fmla="*/ 0 60000 65536"/>
              <a:gd name="T15" fmla="*/ 0 w 82"/>
              <a:gd name="T16" fmla="*/ 0 h 58"/>
              <a:gd name="T17" fmla="*/ 82 w 82"/>
              <a:gd name="T18" fmla="*/ 58 h 58"/>
            </a:gdLst>
            <a:ahLst/>
            <a:cxnLst>
              <a:cxn ang="T10">
                <a:pos x="T0" y="T1"/>
              </a:cxn>
              <a:cxn ang="T11">
                <a:pos x="T2" y="T3"/>
              </a:cxn>
              <a:cxn ang="T12">
                <a:pos x="T4" y="T5"/>
              </a:cxn>
              <a:cxn ang="T13">
                <a:pos x="T6" y="T7"/>
              </a:cxn>
              <a:cxn ang="T14">
                <a:pos x="T8" y="T9"/>
              </a:cxn>
            </a:cxnLst>
            <a:rect l="T15" t="T16" r="T17" b="T18"/>
            <a:pathLst>
              <a:path w="82" h="58">
                <a:moveTo>
                  <a:pt x="82" y="13"/>
                </a:moveTo>
                <a:lnTo>
                  <a:pt x="0" y="58"/>
                </a:lnTo>
                <a:lnTo>
                  <a:pt x="0" y="45"/>
                </a:lnTo>
                <a:lnTo>
                  <a:pt x="82" y="0"/>
                </a:lnTo>
                <a:lnTo>
                  <a:pt x="82" y="1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40" name="Freeform 452"/>
          <p:cNvSpPr>
            <a:spLocks noChangeAspect="1"/>
          </p:cNvSpPr>
          <p:nvPr/>
        </p:nvSpPr>
        <p:spPr bwMode="auto">
          <a:xfrm>
            <a:off x="4892676" y="2466975"/>
            <a:ext cx="220663" cy="96838"/>
          </a:xfrm>
          <a:custGeom>
            <a:avLst/>
            <a:gdLst>
              <a:gd name="T0" fmla="*/ 0 w 202"/>
              <a:gd name="T1" fmla="*/ 21309802 h 89"/>
              <a:gd name="T2" fmla="*/ 46539141 w 202"/>
              <a:gd name="T3" fmla="*/ 0 h 89"/>
              <a:gd name="T4" fmla="*/ 51312888 w 202"/>
              <a:gd name="T5" fmla="*/ 5919087 h 89"/>
              <a:gd name="T6" fmla="*/ 62052182 w 202"/>
              <a:gd name="T7" fmla="*/ 42619603 h 89"/>
              <a:gd name="T8" fmla="*/ 118138818 w 202"/>
              <a:gd name="T9" fmla="*/ 53275044 h 89"/>
              <a:gd name="T10" fmla="*/ 180191016 w 202"/>
              <a:gd name="T11" fmla="*/ 53275044 h 89"/>
              <a:gd name="T12" fmla="*/ 184964764 w 202"/>
              <a:gd name="T13" fmla="*/ 58010311 h 89"/>
              <a:gd name="T14" fmla="*/ 184964764 w 202"/>
              <a:gd name="T15" fmla="*/ 89975562 h 89"/>
              <a:gd name="T16" fmla="*/ 241050290 w 202"/>
              <a:gd name="T17" fmla="*/ 89975562 h 89"/>
              <a:gd name="T18" fmla="*/ 241050290 w 202"/>
              <a:gd name="T19" fmla="*/ 105366270 h 89"/>
              <a:gd name="T20" fmla="*/ 180191016 w 202"/>
              <a:gd name="T21" fmla="*/ 105366270 h 89"/>
              <a:gd name="T22" fmla="*/ 169451723 w 202"/>
              <a:gd name="T23" fmla="*/ 94710830 h 89"/>
              <a:gd name="T24" fmla="*/ 169451723 w 202"/>
              <a:gd name="T25" fmla="*/ 68665752 h 89"/>
              <a:gd name="T26" fmla="*/ 118138818 w 202"/>
              <a:gd name="T27" fmla="*/ 68665752 h 89"/>
              <a:gd name="T28" fmla="*/ 56085543 w 202"/>
              <a:gd name="T29" fmla="*/ 58010311 h 89"/>
              <a:gd name="T30" fmla="*/ 46539141 w 202"/>
              <a:gd name="T31" fmla="*/ 47355959 h 89"/>
              <a:gd name="T32" fmla="*/ 40572502 w 202"/>
              <a:gd name="T33" fmla="*/ 21309802 h 89"/>
              <a:gd name="T34" fmla="*/ 0 w 202"/>
              <a:gd name="T35" fmla="*/ 36700518 h 89"/>
              <a:gd name="T36" fmla="*/ 0 w 202"/>
              <a:gd name="T37" fmla="*/ 16574530 h 89"/>
              <a:gd name="T38" fmla="*/ 0 w 202"/>
              <a:gd name="T39" fmla="*/ 21309802 h 8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02"/>
              <a:gd name="T61" fmla="*/ 0 h 89"/>
              <a:gd name="T62" fmla="*/ 202 w 202"/>
              <a:gd name="T63" fmla="*/ 89 h 8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02" h="89">
                <a:moveTo>
                  <a:pt x="0" y="18"/>
                </a:moveTo>
                <a:lnTo>
                  <a:pt x="39" y="0"/>
                </a:lnTo>
                <a:lnTo>
                  <a:pt x="43" y="5"/>
                </a:lnTo>
                <a:lnTo>
                  <a:pt x="52" y="36"/>
                </a:lnTo>
                <a:lnTo>
                  <a:pt x="99" y="45"/>
                </a:lnTo>
                <a:lnTo>
                  <a:pt x="151" y="45"/>
                </a:lnTo>
                <a:lnTo>
                  <a:pt x="155" y="49"/>
                </a:lnTo>
                <a:lnTo>
                  <a:pt x="155" y="76"/>
                </a:lnTo>
                <a:lnTo>
                  <a:pt x="202" y="76"/>
                </a:lnTo>
                <a:lnTo>
                  <a:pt x="202" y="89"/>
                </a:lnTo>
                <a:lnTo>
                  <a:pt x="151" y="89"/>
                </a:lnTo>
                <a:lnTo>
                  <a:pt x="142" y="80"/>
                </a:lnTo>
                <a:lnTo>
                  <a:pt x="142" y="58"/>
                </a:lnTo>
                <a:lnTo>
                  <a:pt x="99" y="58"/>
                </a:lnTo>
                <a:lnTo>
                  <a:pt x="47" y="49"/>
                </a:lnTo>
                <a:lnTo>
                  <a:pt x="39" y="40"/>
                </a:lnTo>
                <a:lnTo>
                  <a:pt x="34" y="18"/>
                </a:lnTo>
                <a:lnTo>
                  <a:pt x="0" y="31"/>
                </a:lnTo>
                <a:lnTo>
                  <a:pt x="0" y="14"/>
                </a:lnTo>
                <a:lnTo>
                  <a:pt x="0" y="1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41" name="Rectangle 453"/>
          <p:cNvSpPr>
            <a:spLocks noChangeAspect="1" noChangeArrowheads="1"/>
          </p:cNvSpPr>
          <p:nvPr/>
        </p:nvSpPr>
        <p:spPr bwMode="auto">
          <a:xfrm>
            <a:off x="5000625" y="2476500"/>
            <a:ext cx="152400" cy="14288"/>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7942" name="Rectangle 454"/>
          <p:cNvSpPr>
            <a:spLocks noChangeAspect="1" noChangeArrowheads="1"/>
          </p:cNvSpPr>
          <p:nvPr/>
        </p:nvSpPr>
        <p:spPr bwMode="auto">
          <a:xfrm>
            <a:off x="4730750" y="2408239"/>
            <a:ext cx="306388" cy="14287"/>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7943" name="Freeform 455"/>
          <p:cNvSpPr>
            <a:spLocks noChangeAspect="1"/>
          </p:cNvSpPr>
          <p:nvPr/>
        </p:nvSpPr>
        <p:spPr bwMode="auto">
          <a:xfrm>
            <a:off x="4738689" y="2398714"/>
            <a:ext cx="92075" cy="53975"/>
          </a:xfrm>
          <a:custGeom>
            <a:avLst/>
            <a:gdLst>
              <a:gd name="T0" fmla="*/ 0 w 82"/>
              <a:gd name="T1" fmla="*/ 43681200 h 49"/>
              <a:gd name="T2" fmla="*/ 39085840 w 82"/>
              <a:gd name="T3" fmla="*/ 43681200 h 49"/>
              <a:gd name="T4" fmla="*/ 93301170 w 82"/>
              <a:gd name="T5" fmla="*/ 0 h 49"/>
              <a:gd name="T6" fmla="*/ 103387870 w 82"/>
              <a:gd name="T7" fmla="*/ 10920575 h 49"/>
              <a:gd name="T8" fmla="*/ 49172541 w 82"/>
              <a:gd name="T9" fmla="*/ 53387885 h 49"/>
              <a:gd name="T10" fmla="*/ 44128629 w 82"/>
              <a:gd name="T11" fmla="*/ 59455113 h 49"/>
              <a:gd name="T12" fmla="*/ 0 w 82"/>
              <a:gd name="T13" fmla="*/ 59455113 h 49"/>
              <a:gd name="T14" fmla="*/ 0 w 82"/>
              <a:gd name="T15" fmla="*/ 43681200 h 49"/>
              <a:gd name="T16" fmla="*/ 0 60000 65536"/>
              <a:gd name="T17" fmla="*/ 0 60000 65536"/>
              <a:gd name="T18" fmla="*/ 0 60000 65536"/>
              <a:gd name="T19" fmla="*/ 0 60000 65536"/>
              <a:gd name="T20" fmla="*/ 0 60000 65536"/>
              <a:gd name="T21" fmla="*/ 0 60000 65536"/>
              <a:gd name="T22" fmla="*/ 0 60000 65536"/>
              <a:gd name="T23" fmla="*/ 0 60000 65536"/>
              <a:gd name="T24" fmla="*/ 0 w 82"/>
              <a:gd name="T25" fmla="*/ 0 h 49"/>
              <a:gd name="T26" fmla="*/ 82 w 82"/>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2" h="49">
                <a:moveTo>
                  <a:pt x="0" y="36"/>
                </a:moveTo>
                <a:lnTo>
                  <a:pt x="31" y="36"/>
                </a:lnTo>
                <a:lnTo>
                  <a:pt x="74" y="0"/>
                </a:lnTo>
                <a:lnTo>
                  <a:pt x="82" y="9"/>
                </a:lnTo>
                <a:lnTo>
                  <a:pt x="39" y="44"/>
                </a:lnTo>
                <a:lnTo>
                  <a:pt x="35" y="49"/>
                </a:lnTo>
                <a:lnTo>
                  <a:pt x="0" y="49"/>
                </a:lnTo>
                <a:lnTo>
                  <a:pt x="0" y="36"/>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44" name="Freeform 456"/>
          <p:cNvSpPr>
            <a:spLocks noChangeAspect="1"/>
          </p:cNvSpPr>
          <p:nvPr/>
        </p:nvSpPr>
        <p:spPr bwMode="auto">
          <a:xfrm>
            <a:off x="4719638" y="2320925"/>
            <a:ext cx="393700" cy="63500"/>
          </a:xfrm>
          <a:custGeom>
            <a:avLst/>
            <a:gdLst>
              <a:gd name="T0" fmla="*/ 0 w 357"/>
              <a:gd name="T1" fmla="*/ 31165362 h 58"/>
              <a:gd name="T2" fmla="*/ 79050997 w 357"/>
              <a:gd name="T3" fmla="*/ 31165362 h 58"/>
              <a:gd name="T4" fmla="*/ 110671603 w 357"/>
              <a:gd name="T5" fmla="*/ 0 h 58"/>
              <a:gd name="T6" fmla="*/ 115536057 w 357"/>
              <a:gd name="T7" fmla="*/ 0 h 58"/>
              <a:gd name="T8" fmla="*/ 156885605 w 357"/>
              <a:gd name="T9" fmla="*/ 0 h 58"/>
              <a:gd name="T10" fmla="*/ 162966449 w 357"/>
              <a:gd name="T11" fmla="*/ 4794251 h 58"/>
              <a:gd name="T12" fmla="*/ 183641757 w 357"/>
              <a:gd name="T13" fmla="*/ 52740038 h 58"/>
              <a:gd name="T14" fmla="*/ 434172791 w 357"/>
              <a:gd name="T15" fmla="*/ 52740038 h 58"/>
              <a:gd name="T16" fmla="*/ 434172791 w 357"/>
              <a:gd name="T17" fmla="*/ 69521551 h 58"/>
              <a:gd name="T18" fmla="*/ 177560914 w 357"/>
              <a:gd name="T19" fmla="*/ 69521551 h 58"/>
              <a:gd name="T20" fmla="*/ 167832006 w 357"/>
              <a:gd name="T21" fmla="*/ 58734217 h 58"/>
              <a:gd name="T22" fmla="*/ 152021151 w 357"/>
              <a:gd name="T23" fmla="*/ 15582681 h 58"/>
              <a:gd name="T24" fmla="*/ 115536057 w 357"/>
              <a:gd name="T25" fmla="*/ 15582681 h 58"/>
              <a:gd name="T26" fmla="*/ 88779906 w 357"/>
              <a:gd name="T27" fmla="*/ 41952704 h 58"/>
              <a:gd name="T28" fmla="*/ 83915451 w 357"/>
              <a:gd name="T29" fmla="*/ 47945789 h 58"/>
              <a:gd name="T30" fmla="*/ 0 w 357"/>
              <a:gd name="T31" fmla="*/ 47945789 h 58"/>
              <a:gd name="T32" fmla="*/ 0 w 357"/>
              <a:gd name="T33" fmla="*/ 31165362 h 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7"/>
              <a:gd name="T52" fmla="*/ 0 h 58"/>
              <a:gd name="T53" fmla="*/ 357 w 357"/>
              <a:gd name="T54" fmla="*/ 58 h 5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7" h="58">
                <a:moveTo>
                  <a:pt x="0" y="26"/>
                </a:moveTo>
                <a:lnTo>
                  <a:pt x="65" y="26"/>
                </a:lnTo>
                <a:lnTo>
                  <a:pt x="91" y="0"/>
                </a:lnTo>
                <a:lnTo>
                  <a:pt x="95" y="0"/>
                </a:lnTo>
                <a:lnTo>
                  <a:pt x="129" y="0"/>
                </a:lnTo>
                <a:lnTo>
                  <a:pt x="134" y="4"/>
                </a:lnTo>
                <a:lnTo>
                  <a:pt x="151" y="44"/>
                </a:lnTo>
                <a:lnTo>
                  <a:pt x="357" y="44"/>
                </a:lnTo>
                <a:lnTo>
                  <a:pt x="357" y="58"/>
                </a:lnTo>
                <a:lnTo>
                  <a:pt x="146" y="58"/>
                </a:lnTo>
                <a:lnTo>
                  <a:pt x="138" y="49"/>
                </a:lnTo>
                <a:lnTo>
                  <a:pt x="125" y="13"/>
                </a:lnTo>
                <a:lnTo>
                  <a:pt x="95" y="13"/>
                </a:lnTo>
                <a:lnTo>
                  <a:pt x="73" y="35"/>
                </a:lnTo>
                <a:lnTo>
                  <a:pt x="69" y="40"/>
                </a:lnTo>
                <a:lnTo>
                  <a:pt x="0" y="40"/>
                </a:lnTo>
                <a:lnTo>
                  <a:pt x="0" y="26"/>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45" name="Freeform 457"/>
          <p:cNvSpPr>
            <a:spLocks noChangeAspect="1"/>
          </p:cNvSpPr>
          <p:nvPr/>
        </p:nvSpPr>
        <p:spPr bwMode="auto">
          <a:xfrm>
            <a:off x="5094289" y="2306638"/>
            <a:ext cx="200025" cy="169862"/>
          </a:xfrm>
          <a:custGeom>
            <a:avLst/>
            <a:gdLst>
              <a:gd name="T0" fmla="*/ 15876016 w 181"/>
              <a:gd name="T1" fmla="*/ 0 h 156"/>
              <a:gd name="T2" fmla="*/ 15876016 w 181"/>
              <a:gd name="T3" fmla="*/ 42682183 h 156"/>
              <a:gd name="T4" fmla="*/ 214942883 w 181"/>
              <a:gd name="T5" fmla="*/ 143459360 h 156"/>
              <a:gd name="T6" fmla="*/ 221049722 w 181"/>
              <a:gd name="T7" fmla="*/ 152944406 h 156"/>
              <a:gd name="T8" fmla="*/ 168534889 w 181"/>
              <a:gd name="T9" fmla="*/ 184955759 h 156"/>
              <a:gd name="T10" fmla="*/ 157543463 w 181"/>
              <a:gd name="T11" fmla="*/ 169542966 h 156"/>
              <a:gd name="T12" fmla="*/ 194182284 w 181"/>
              <a:gd name="T13" fmla="*/ 148201338 h 156"/>
              <a:gd name="T14" fmla="*/ 10991430 w 181"/>
              <a:gd name="T15" fmla="*/ 53352997 h 156"/>
              <a:gd name="T16" fmla="*/ 0 w 181"/>
              <a:gd name="T17" fmla="*/ 42682183 h 156"/>
              <a:gd name="T18" fmla="*/ 0 w 181"/>
              <a:gd name="T19" fmla="*/ 0 h 156"/>
              <a:gd name="T20" fmla="*/ 15876016 w 181"/>
              <a:gd name="T21" fmla="*/ 0 h 1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1"/>
              <a:gd name="T34" fmla="*/ 0 h 156"/>
              <a:gd name="T35" fmla="*/ 181 w 181"/>
              <a:gd name="T36" fmla="*/ 156 h 15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1" h="156">
                <a:moveTo>
                  <a:pt x="13" y="0"/>
                </a:moveTo>
                <a:lnTo>
                  <a:pt x="13" y="36"/>
                </a:lnTo>
                <a:lnTo>
                  <a:pt x="176" y="121"/>
                </a:lnTo>
                <a:lnTo>
                  <a:pt x="181" y="129"/>
                </a:lnTo>
                <a:lnTo>
                  <a:pt x="138" y="156"/>
                </a:lnTo>
                <a:lnTo>
                  <a:pt x="129" y="143"/>
                </a:lnTo>
                <a:lnTo>
                  <a:pt x="159" y="125"/>
                </a:lnTo>
                <a:lnTo>
                  <a:pt x="9" y="45"/>
                </a:lnTo>
                <a:lnTo>
                  <a:pt x="0" y="36"/>
                </a:lnTo>
                <a:lnTo>
                  <a:pt x="0" y="0"/>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46" name="Rectangle 458"/>
          <p:cNvSpPr>
            <a:spLocks noChangeAspect="1" noChangeArrowheads="1"/>
          </p:cNvSpPr>
          <p:nvPr/>
        </p:nvSpPr>
        <p:spPr bwMode="auto">
          <a:xfrm>
            <a:off x="4826001" y="2746375"/>
            <a:ext cx="434975" cy="12700"/>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7947" name="Freeform 459"/>
          <p:cNvSpPr>
            <a:spLocks noChangeAspect="1"/>
          </p:cNvSpPr>
          <p:nvPr/>
        </p:nvSpPr>
        <p:spPr bwMode="auto">
          <a:xfrm>
            <a:off x="4929188" y="2311400"/>
            <a:ext cx="55562" cy="57150"/>
          </a:xfrm>
          <a:custGeom>
            <a:avLst/>
            <a:gdLst>
              <a:gd name="T0" fmla="*/ 10275766 w 52"/>
              <a:gd name="T1" fmla="*/ 0 h 53"/>
              <a:gd name="T2" fmla="*/ 59367996 w 52"/>
              <a:gd name="T3" fmla="*/ 51160035 h 53"/>
              <a:gd name="T4" fmla="*/ 49093303 w 52"/>
              <a:gd name="T5" fmla="*/ 61624952 h 53"/>
              <a:gd name="T6" fmla="*/ 0 w 52"/>
              <a:gd name="T7" fmla="*/ 10464921 h 53"/>
              <a:gd name="T8" fmla="*/ 10275766 w 52"/>
              <a:gd name="T9" fmla="*/ 0 h 53"/>
              <a:gd name="T10" fmla="*/ 0 60000 65536"/>
              <a:gd name="T11" fmla="*/ 0 60000 65536"/>
              <a:gd name="T12" fmla="*/ 0 60000 65536"/>
              <a:gd name="T13" fmla="*/ 0 60000 65536"/>
              <a:gd name="T14" fmla="*/ 0 60000 65536"/>
              <a:gd name="T15" fmla="*/ 0 w 52"/>
              <a:gd name="T16" fmla="*/ 0 h 53"/>
              <a:gd name="T17" fmla="*/ 52 w 52"/>
              <a:gd name="T18" fmla="*/ 53 h 53"/>
            </a:gdLst>
            <a:ahLst/>
            <a:cxnLst>
              <a:cxn ang="T10">
                <a:pos x="T0" y="T1"/>
              </a:cxn>
              <a:cxn ang="T11">
                <a:pos x="T2" y="T3"/>
              </a:cxn>
              <a:cxn ang="T12">
                <a:pos x="T4" y="T5"/>
              </a:cxn>
              <a:cxn ang="T13">
                <a:pos x="T6" y="T7"/>
              </a:cxn>
              <a:cxn ang="T14">
                <a:pos x="T8" y="T9"/>
              </a:cxn>
            </a:cxnLst>
            <a:rect l="T15" t="T16" r="T17" b="T18"/>
            <a:pathLst>
              <a:path w="52" h="53">
                <a:moveTo>
                  <a:pt x="9" y="0"/>
                </a:moveTo>
                <a:lnTo>
                  <a:pt x="52" y="44"/>
                </a:lnTo>
                <a:lnTo>
                  <a:pt x="43" y="53"/>
                </a:lnTo>
                <a:lnTo>
                  <a:pt x="0" y="9"/>
                </a:lnTo>
                <a:lnTo>
                  <a:pt x="9"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48" name="Freeform 460"/>
          <p:cNvSpPr>
            <a:spLocks noChangeAspect="1"/>
          </p:cNvSpPr>
          <p:nvPr/>
        </p:nvSpPr>
        <p:spPr bwMode="auto">
          <a:xfrm>
            <a:off x="5172076" y="2330451"/>
            <a:ext cx="225425" cy="68263"/>
          </a:xfrm>
          <a:custGeom>
            <a:avLst/>
            <a:gdLst>
              <a:gd name="T0" fmla="*/ 0 w 206"/>
              <a:gd name="T1" fmla="*/ 0 h 62"/>
              <a:gd name="T2" fmla="*/ 221534780 w 206"/>
              <a:gd name="T3" fmla="*/ 0 h 62"/>
              <a:gd name="T4" fmla="*/ 226324513 w 206"/>
              <a:gd name="T5" fmla="*/ 0 h 62"/>
              <a:gd name="T6" fmla="*/ 246681697 w 206"/>
              <a:gd name="T7" fmla="*/ 31517689 h 62"/>
              <a:gd name="T8" fmla="*/ 241891965 w 206"/>
              <a:gd name="T9" fmla="*/ 42428764 h 62"/>
              <a:gd name="T10" fmla="*/ 138907753 w 206"/>
              <a:gd name="T11" fmla="*/ 75158680 h 62"/>
              <a:gd name="T12" fmla="*/ 134118021 w 206"/>
              <a:gd name="T13" fmla="*/ 69097570 h 62"/>
              <a:gd name="T14" fmla="*/ 123341396 w 206"/>
              <a:gd name="T15" fmla="*/ 42428764 h 62"/>
              <a:gd name="T16" fmla="*/ 76639040 w 206"/>
              <a:gd name="T17" fmla="*/ 42428764 h 62"/>
              <a:gd name="T18" fmla="*/ 76639040 w 206"/>
              <a:gd name="T19" fmla="*/ 26668815 h 62"/>
              <a:gd name="T20" fmla="*/ 128131129 w 206"/>
              <a:gd name="T21" fmla="*/ 26668815 h 62"/>
              <a:gd name="T22" fmla="*/ 138907753 w 206"/>
              <a:gd name="T23" fmla="*/ 37579890 h 62"/>
              <a:gd name="T24" fmla="*/ 143698615 w 206"/>
              <a:gd name="T25" fmla="*/ 59399823 h 62"/>
              <a:gd name="T26" fmla="*/ 226324513 w 206"/>
              <a:gd name="T27" fmla="*/ 31517689 h 62"/>
              <a:gd name="T28" fmla="*/ 221534780 w 206"/>
              <a:gd name="T29" fmla="*/ 15758844 h 62"/>
              <a:gd name="T30" fmla="*/ 0 w 206"/>
              <a:gd name="T31" fmla="*/ 15758844 h 62"/>
              <a:gd name="T32" fmla="*/ 0 w 206"/>
              <a:gd name="T33" fmla="*/ 0 h 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6"/>
              <a:gd name="T52" fmla="*/ 0 h 62"/>
              <a:gd name="T53" fmla="*/ 206 w 206"/>
              <a:gd name="T54" fmla="*/ 62 h 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6" h="62">
                <a:moveTo>
                  <a:pt x="0" y="0"/>
                </a:moveTo>
                <a:lnTo>
                  <a:pt x="185" y="0"/>
                </a:lnTo>
                <a:lnTo>
                  <a:pt x="189" y="0"/>
                </a:lnTo>
                <a:lnTo>
                  <a:pt x="206" y="26"/>
                </a:lnTo>
                <a:lnTo>
                  <a:pt x="202" y="35"/>
                </a:lnTo>
                <a:lnTo>
                  <a:pt x="116" y="62"/>
                </a:lnTo>
                <a:lnTo>
                  <a:pt x="112" y="57"/>
                </a:lnTo>
                <a:lnTo>
                  <a:pt x="103" y="35"/>
                </a:lnTo>
                <a:lnTo>
                  <a:pt x="64" y="35"/>
                </a:lnTo>
                <a:lnTo>
                  <a:pt x="64" y="22"/>
                </a:lnTo>
                <a:lnTo>
                  <a:pt x="107" y="22"/>
                </a:lnTo>
                <a:lnTo>
                  <a:pt x="116" y="31"/>
                </a:lnTo>
                <a:lnTo>
                  <a:pt x="120" y="49"/>
                </a:lnTo>
                <a:lnTo>
                  <a:pt x="189" y="26"/>
                </a:lnTo>
                <a:lnTo>
                  <a:pt x="185" y="13"/>
                </a:lnTo>
                <a:lnTo>
                  <a:pt x="0" y="13"/>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49" name="Rectangle 461"/>
          <p:cNvSpPr>
            <a:spLocks noChangeAspect="1" noChangeArrowheads="1"/>
          </p:cNvSpPr>
          <p:nvPr/>
        </p:nvSpPr>
        <p:spPr bwMode="auto">
          <a:xfrm>
            <a:off x="5345113" y="2398714"/>
            <a:ext cx="93662" cy="14287"/>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7950" name="Freeform 462"/>
          <p:cNvSpPr>
            <a:spLocks noChangeAspect="1"/>
          </p:cNvSpPr>
          <p:nvPr/>
        </p:nvSpPr>
        <p:spPr bwMode="auto">
          <a:xfrm>
            <a:off x="5345113" y="2471738"/>
            <a:ext cx="74612" cy="112712"/>
          </a:xfrm>
          <a:custGeom>
            <a:avLst/>
            <a:gdLst>
              <a:gd name="T0" fmla="*/ 0 w 69"/>
              <a:gd name="T1" fmla="*/ 108675365 h 102"/>
              <a:gd name="T2" fmla="*/ 65480128 w 69"/>
              <a:gd name="T3" fmla="*/ 75706010 h 102"/>
              <a:gd name="T4" fmla="*/ 65480128 w 69"/>
              <a:gd name="T5" fmla="*/ 0 h 102"/>
              <a:gd name="T6" fmla="*/ 80680441 w 69"/>
              <a:gd name="T7" fmla="*/ 0 h 102"/>
              <a:gd name="T8" fmla="*/ 80680441 w 69"/>
              <a:gd name="T9" fmla="*/ 80590195 h 102"/>
              <a:gd name="T10" fmla="*/ 70156893 w 69"/>
              <a:gd name="T11" fmla="*/ 91579612 h 102"/>
              <a:gd name="T12" fmla="*/ 0 w 69"/>
              <a:gd name="T13" fmla="*/ 124548967 h 102"/>
              <a:gd name="T14" fmla="*/ 0 w 69"/>
              <a:gd name="T15" fmla="*/ 108675365 h 102"/>
              <a:gd name="T16" fmla="*/ 0 60000 65536"/>
              <a:gd name="T17" fmla="*/ 0 60000 65536"/>
              <a:gd name="T18" fmla="*/ 0 60000 65536"/>
              <a:gd name="T19" fmla="*/ 0 60000 65536"/>
              <a:gd name="T20" fmla="*/ 0 60000 65536"/>
              <a:gd name="T21" fmla="*/ 0 60000 65536"/>
              <a:gd name="T22" fmla="*/ 0 60000 65536"/>
              <a:gd name="T23" fmla="*/ 0 60000 65536"/>
              <a:gd name="T24" fmla="*/ 0 w 69"/>
              <a:gd name="T25" fmla="*/ 0 h 102"/>
              <a:gd name="T26" fmla="*/ 69 w 69"/>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9" h="102">
                <a:moveTo>
                  <a:pt x="0" y="89"/>
                </a:moveTo>
                <a:lnTo>
                  <a:pt x="56" y="62"/>
                </a:lnTo>
                <a:lnTo>
                  <a:pt x="56" y="0"/>
                </a:lnTo>
                <a:lnTo>
                  <a:pt x="69" y="0"/>
                </a:lnTo>
                <a:lnTo>
                  <a:pt x="69" y="66"/>
                </a:lnTo>
                <a:lnTo>
                  <a:pt x="60" y="75"/>
                </a:lnTo>
                <a:lnTo>
                  <a:pt x="0" y="102"/>
                </a:lnTo>
                <a:lnTo>
                  <a:pt x="0" y="89"/>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51" name="Rectangle 463"/>
          <p:cNvSpPr>
            <a:spLocks noChangeAspect="1" noChangeArrowheads="1"/>
          </p:cNvSpPr>
          <p:nvPr/>
        </p:nvSpPr>
        <p:spPr bwMode="auto">
          <a:xfrm>
            <a:off x="5392739" y="2598739"/>
            <a:ext cx="66675" cy="15875"/>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37952" name="Freeform 464"/>
          <p:cNvSpPr>
            <a:spLocks noChangeAspect="1"/>
          </p:cNvSpPr>
          <p:nvPr/>
        </p:nvSpPr>
        <p:spPr bwMode="auto">
          <a:xfrm>
            <a:off x="5330825" y="2706689"/>
            <a:ext cx="128588" cy="58737"/>
          </a:xfrm>
          <a:custGeom>
            <a:avLst/>
            <a:gdLst>
              <a:gd name="T0" fmla="*/ 0 w 116"/>
              <a:gd name="T1" fmla="*/ 53241829 h 54"/>
              <a:gd name="T2" fmla="*/ 41780021 w 116"/>
              <a:gd name="T3" fmla="*/ 0 h 54"/>
              <a:gd name="T4" fmla="*/ 47923422 w 116"/>
              <a:gd name="T5" fmla="*/ 0 h 54"/>
              <a:gd name="T6" fmla="*/ 142542012 w 116"/>
              <a:gd name="T7" fmla="*/ 21296516 h 54"/>
              <a:gd name="T8" fmla="*/ 142542012 w 116"/>
              <a:gd name="T9" fmla="*/ 36676912 h 54"/>
              <a:gd name="T10" fmla="*/ 47923422 w 116"/>
              <a:gd name="T11" fmla="*/ 16563834 h 54"/>
              <a:gd name="T12" fmla="*/ 11059678 w 116"/>
              <a:gd name="T13" fmla="*/ 63889539 h 54"/>
              <a:gd name="T14" fmla="*/ 0 w 116"/>
              <a:gd name="T15" fmla="*/ 53241829 h 54"/>
              <a:gd name="T16" fmla="*/ 0 60000 65536"/>
              <a:gd name="T17" fmla="*/ 0 60000 65536"/>
              <a:gd name="T18" fmla="*/ 0 60000 65536"/>
              <a:gd name="T19" fmla="*/ 0 60000 65536"/>
              <a:gd name="T20" fmla="*/ 0 60000 65536"/>
              <a:gd name="T21" fmla="*/ 0 60000 65536"/>
              <a:gd name="T22" fmla="*/ 0 60000 65536"/>
              <a:gd name="T23" fmla="*/ 0 60000 65536"/>
              <a:gd name="T24" fmla="*/ 0 w 116"/>
              <a:gd name="T25" fmla="*/ 0 h 54"/>
              <a:gd name="T26" fmla="*/ 116 w 116"/>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6" h="54">
                <a:moveTo>
                  <a:pt x="0" y="45"/>
                </a:moveTo>
                <a:lnTo>
                  <a:pt x="34" y="0"/>
                </a:lnTo>
                <a:lnTo>
                  <a:pt x="39" y="0"/>
                </a:lnTo>
                <a:lnTo>
                  <a:pt x="116" y="18"/>
                </a:lnTo>
                <a:lnTo>
                  <a:pt x="116" y="31"/>
                </a:lnTo>
                <a:lnTo>
                  <a:pt x="39" y="14"/>
                </a:lnTo>
                <a:lnTo>
                  <a:pt x="9" y="54"/>
                </a:lnTo>
                <a:lnTo>
                  <a:pt x="0" y="45"/>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53" name="Freeform 465"/>
          <p:cNvSpPr>
            <a:spLocks noChangeAspect="1"/>
          </p:cNvSpPr>
          <p:nvPr/>
        </p:nvSpPr>
        <p:spPr bwMode="auto">
          <a:xfrm>
            <a:off x="3062288" y="3629025"/>
            <a:ext cx="411162" cy="420688"/>
          </a:xfrm>
          <a:custGeom>
            <a:avLst/>
            <a:gdLst>
              <a:gd name="T0" fmla="*/ 431470541 w 374"/>
              <a:gd name="T1" fmla="*/ 462084568 h 383"/>
              <a:gd name="T2" fmla="*/ 0 w 374"/>
              <a:gd name="T3" fmla="*/ 21716509 h 383"/>
              <a:gd name="T4" fmla="*/ 20546009 w 374"/>
              <a:gd name="T5" fmla="*/ 0 h 383"/>
              <a:gd name="T6" fmla="*/ 452016541 w 374"/>
              <a:gd name="T7" fmla="*/ 440368067 h 383"/>
              <a:gd name="T8" fmla="*/ 431470541 w 374"/>
              <a:gd name="T9" fmla="*/ 462084568 h 383"/>
              <a:gd name="T10" fmla="*/ 0 60000 65536"/>
              <a:gd name="T11" fmla="*/ 0 60000 65536"/>
              <a:gd name="T12" fmla="*/ 0 60000 65536"/>
              <a:gd name="T13" fmla="*/ 0 60000 65536"/>
              <a:gd name="T14" fmla="*/ 0 60000 65536"/>
              <a:gd name="T15" fmla="*/ 0 w 374"/>
              <a:gd name="T16" fmla="*/ 0 h 383"/>
              <a:gd name="T17" fmla="*/ 374 w 374"/>
              <a:gd name="T18" fmla="*/ 383 h 383"/>
            </a:gdLst>
            <a:ahLst/>
            <a:cxnLst>
              <a:cxn ang="T10">
                <a:pos x="T0" y="T1"/>
              </a:cxn>
              <a:cxn ang="T11">
                <a:pos x="T2" y="T3"/>
              </a:cxn>
              <a:cxn ang="T12">
                <a:pos x="T4" y="T5"/>
              </a:cxn>
              <a:cxn ang="T13">
                <a:pos x="T6" y="T7"/>
              </a:cxn>
              <a:cxn ang="T14">
                <a:pos x="T8" y="T9"/>
              </a:cxn>
            </a:cxnLst>
            <a:rect l="T15" t="T16" r="T17" b="T18"/>
            <a:pathLst>
              <a:path w="374" h="383">
                <a:moveTo>
                  <a:pt x="357" y="383"/>
                </a:moveTo>
                <a:lnTo>
                  <a:pt x="0" y="18"/>
                </a:lnTo>
                <a:lnTo>
                  <a:pt x="17" y="0"/>
                </a:lnTo>
                <a:lnTo>
                  <a:pt x="374" y="365"/>
                </a:lnTo>
                <a:lnTo>
                  <a:pt x="357" y="383"/>
                </a:lnTo>
                <a:close/>
              </a:path>
            </a:pathLst>
          </a:custGeom>
          <a:solidFill>
            <a:srgbClr val="FF007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54" name="Freeform 466"/>
          <p:cNvSpPr>
            <a:spLocks noChangeAspect="1"/>
          </p:cNvSpPr>
          <p:nvPr/>
        </p:nvSpPr>
        <p:spPr bwMode="auto">
          <a:xfrm>
            <a:off x="3019426" y="3586163"/>
            <a:ext cx="104775" cy="107950"/>
          </a:xfrm>
          <a:custGeom>
            <a:avLst/>
            <a:gdLst>
              <a:gd name="T0" fmla="*/ 0 w 95"/>
              <a:gd name="T1" fmla="*/ 0 h 98"/>
              <a:gd name="T2" fmla="*/ 115555793 w 95"/>
              <a:gd name="T3" fmla="*/ 54601771 h 98"/>
              <a:gd name="T4" fmla="*/ 68116980 w 95"/>
              <a:gd name="T5" fmla="*/ 70375685 h 98"/>
              <a:gd name="T6" fmla="*/ 57169650 w 95"/>
              <a:gd name="T7" fmla="*/ 118910227 h 98"/>
              <a:gd name="T8" fmla="*/ 0 w 95"/>
              <a:gd name="T9" fmla="*/ 0 h 98"/>
              <a:gd name="T10" fmla="*/ 0 60000 65536"/>
              <a:gd name="T11" fmla="*/ 0 60000 65536"/>
              <a:gd name="T12" fmla="*/ 0 60000 65536"/>
              <a:gd name="T13" fmla="*/ 0 60000 65536"/>
              <a:gd name="T14" fmla="*/ 0 60000 65536"/>
              <a:gd name="T15" fmla="*/ 0 w 95"/>
              <a:gd name="T16" fmla="*/ 0 h 98"/>
              <a:gd name="T17" fmla="*/ 95 w 95"/>
              <a:gd name="T18" fmla="*/ 98 h 98"/>
            </a:gdLst>
            <a:ahLst/>
            <a:cxnLst>
              <a:cxn ang="T10">
                <a:pos x="T0" y="T1"/>
              </a:cxn>
              <a:cxn ang="T11">
                <a:pos x="T2" y="T3"/>
              </a:cxn>
              <a:cxn ang="T12">
                <a:pos x="T4" y="T5"/>
              </a:cxn>
              <a:cxn ang="T13">
                <a:pos x="T6" y="T7"/>
              </a:cxn>
              <a:cxn ang="T14">
                <a:pos x="T8" y="T9"/>
              </a:cxn>
            </a:cxnLst>
            <a:rect l="T15" t="T16" r="T17" b="T18"/>
            <a:pathLst>
              <a:path w="95" h="98">
                <a:moveTo>
                  <a:pt x="0" y="0"/>
                </a:moveTo>
                <a:lnTo>
                  <a:pt x="95" y="45"/>
                </a:lnTo>
                <a:lnTo>
                  <a:pt x="56" y="58"/>
                </a:lnTo>
                <a:lnTo>
                  <a:pt x="47" y="98"/>
                </a:lnTo>
                <a:lnTo>
                  <a:pt x="0" y="0"/>
                </a:lnTo>
                <a:close/>
              </a:path>
            </a:pathLst>
          </a:custGeom>
          <a:solidFill>
            <a:srgbClr val="FF007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55" name="Rectangle 467"/>
          <p:cNvSpPr>
            <a:spLocks noChangeAspect="1" noChangeArrowheads="1"/>
          </p:cNvSpPr>
          <p:nvPr/>
        </p:nvSpPr>
        <p:spPr bwMode="auto">
          <a:xfrm>
            <a:off x="4557714" y="4271963"/>
            <a:ext cx="1168590" cy="184666"/>
          </a:xfrm>
          <a:prstGeom prst="rect">
            <a:avLst/>
          </a:prstGeom>
          <a:noFill/>
          <a:ln w="9525">
            <a:noFill/>
            <a:miter lim="800000"/>
            <a:headEnd/>
            <a:tailEnd/>
          </a:ln>
        </p:spPr>
        <p:txBody>
          <a:bodyPr wrap="none" lIns="0" tIns="0" rIns="0" bIns="0">
            <a:spAutoFit/>
          </a:bodyPr>
          <a:lstStyle/>
          <a:p>
            <a:r>
              <a:rPr lang="en-GB" sz="1200" b="1" dirty="0">
                <a:latin typeface="Arial" panose="020B0604020202020204" pitchFamily="34" charset="0"/>
                <a:cs typeface="Arial" panose="020B0604020202020204" pitchFamily="34" charset="0"/>
              </a:rPr>
              <a:t>1000 angstroms</a:t>
            </a:r>
            <a:endParaRPr lang="en-GB" sz="1200" dirty="0">
              <a:latin typeface="Arial" panose="020B0604020202020204" pitchFamily="34" charset="0"/>
              <a:cs typeface="Arial" panose="020B0604020202020204" pitchFamily="34" charset="0"/>
            </a:endParaRPr>
          </a:p>
        </p:txBody>
      </p:sp>
      <p:sp>
        <p:nvSpPr>
          <p:cNvPr id="37956" name="Text Box 468"/>
          <p:cNvSpPr txBox="1">
            <a:spLocks noChangeAspect="1" noChangeArrowheads="1"/>
          </p:cNvSpPr>
          <p:nvPr/>
        </p:nvSpPr>
        <p:spPr bwMode="auto">
          <a:xfrm>
            <a:off x="1828800" y="1670050"/>
            <a:ext cx="3113088" cy="457200"/>
          </a:xfrm>
          <a:prstGeom prst="rect">
            <a:avLst/>
          </a:prstGeom>
          <a:noFill/>
          <a:ln w="9525">
            <a:noFill/>
            <a:miter lim="800000"/>
            <a:headEnd/>
            <a:tailEnd/>
          </a:ln>
        </p:spPr>
        <p:txBody>
          <a:bodyPr>
            <a:spAutoFit/>
          </a:bodyPr>
          <a:lstStyle/>
          <a:p>
            <a:pPr>
              <a:spcBef>
                <a:spcPct val="50000"/>
              </a:spcBef>
            </a:pPr>
            <a:r>
              <a:rPr lang="en-GB" sz="1200" b="1" dirty="0">
                <a:latin typeface="Arial" panose="020B0604020202020204" pitchFamily="34" charset="0"/>
                <a:cs typeface="Arial" panose="020B0604020202020204" pitchFamily="34" charset="0"/>
              </a:rPr>
              <a:t>Localized Structure </a:t>
            </a:r>
            <a:br>
              <a:rPr lang="en-GB" sz="1200" b="1" dirty="0">
                <a:latin typeface="Arial" panose="020B0604020202020204" pitchFamily="34" charset="0"/>
                <a:cs typeface="Arial" panose="020B0604020202020204" pitchFamily="34" charset="0"/>
              </a:rPr>
            </a:br>
            <a:r>
              <a:rPr lang="en-GB" sz="1200" b="1" dirty="0">
                <a:latin typeface="Arial" panose="020B0604020202020204" pitchFamily="34" charset="0"/>
                <a:cs typeface="Arial" panose="020B0604020202020204" pitchFamily="34" charset="0"/>
              </a:rPr>
              <a:t>Graphitic Crystallite</a:t>
            </a:r>
          </a:p>
        </p:txBody>
      </p:sp>
      <p:sp>
        <p:nvSpPr>
          <p:cNvPr id="37957" name="Line 469"/>
          <p:cNvSpPr>
            <a:spLocks noChangeShapeType="1"/>
          </p:cNvSpPr>
          <p:nvPr/>
        </p:nvSpPr>
        <p:spPr bwMode="auto">
          <a:xfrm>
            <a:off x="4389438" y="4160838"/>
            <a:ext cx="1706562" cy="0"/>
          </a:xfrm>
          <a:prstGeom prst="line">
            <a:avLst/>
          </a:prstGeom>
          <a:noFill/>
          <a:ln w="19050">
            <a:solidFill>
              <a:srgbClr val="FF0066"/>
            </a:solidFill>
            <a:round/>
            <a:headEnd type="stealth" w="lg" len="lg"/>
            <a:tailEnd type="stealth" w="lg" len="lg"/>
          </a:ln>
        </p:spPr>
        <p:txBody>
          <a:bodyPr/>
          <a:lstStyle/>
          <a:p>
            <a:endParaRPr lang="en-US" dirty="0">
              <a:latin typeface="Arial" panose="020B0604020202020204" pitchFamily="34" charset="0"/>
              <a:cs typeface="Arial" panose="020B0604020202020204" pitchFamily="34" charset="0"/>
            </a:endParaRPr>
          </a:p>
        </p:txBody>
      </p:sp>
      <p:sp>
        <p:nvSpPr>
          <p:cNvPr id="37958" name="Line 470"/>
          <p:cNvSpPr>
            <a:spLocks noChangeShapeType="1"/>
          </p:cNvSpPr>
          <p:nvPr/>
        </p:nvSpPr>
        <p:spPr bwMode="auto">
          <a:xfrm>
            <a:off x="4389438" y="4029076"/>
            <a:ext cx="0" cy="263525"/>
          </a:xfrm>
          <a:prstGeom prst="line">
            <a:avLst/>
          </a:prstGeom>
          <a:noFill/>
          <a:ln w="22225">
            <a:solidFill>
              <a:srgbClr val="FF006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59" name="Line 471"/>
          <p:cNvSpPr>
            <a:spLocks noChangeShapeType="1"/>
          </p:cNvSpPr>
          <p:nvPr/>
        </p:nvSpPr>
        <p:spPr bwMode="auto">
          <a:xfrm>
            <a:off x="6096000" y="4029076"/>
            <a:ext cx="0" cy="263525"/>
          </a:xfrm>
          <a:prstGeom prst="line">
            <a:avLst/>
          </a:prstGeom>
          <a:noFill/>
          <a:ln w="22225">
            <a:solidFill>
              <a:srgbClr val="FF006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86168" name="Rectangle 472"/>
          <p:cNvSpPr>
            <a:spLocks noChangeArrowheads="1"/>
          </p:cNvSpPr>
          <p:nvPr/>
        </p:nvSpPr>
        <p:spPr bwMode="auto">
          <a:xfrm>
            <a:off x="4648200" y="2279650"/>
            <a:ext cx="838200" cy="685800"/>
          </a:xfrm>
          <a:prstGeom prst="rect">
            <a:avLst/>
          </a:prstGeom>
          <a:noFill/>
          <a:ln w="22225" algn="ctr">
            <a:solidFill>
              <a:srgbClr val="FF0066"/>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286169" name="Line 473"/>
          <p:cNvSpPr>
            <a:spLocks noChangeShapeType="1"/>
          </p:cNvSpPr>
          <p:nvPr/>
        </p:nvSpPr>
        <p:spPr bwMode="auto">
          <a:xfrm>
            <a:off x="5486400" y="2279650"/>
            <a:ext cx="2362200" cy="1219200"/>
          </a:xfrm>
          <a:prstGeom prst="line">
            <a:avLst/>
          </a:prstGeom>
          <a:noFill/>
          <a:ln w="9525">
            <a:solidFill>
              <a:srgbClr val="FF0066"/>
            </a:solidFill>
            <a:round/>
            <a:headEnd/>
            <a:tailEnd type="stealth" w="lg" len="lg"/>
          </a:ln>
        </p:spPr>
        <p:txBody>
          <a:bodyPr/>
          <a:lstStyle/>
          <a:p>
            <a:endParaRPr lang="en-US" dirty="0">
              <a:latin typeface="Arial" panose="020B0604020202020204" pitchFamily="34" charset="0"/>
              <a:cs typeface="Arial" panose="020B0604020202020204" pitchFamily="34" charset="0"/>
            </a:endParaRPr>
          </a:p>
        </p:txBody>
      </p:sp>
      <p:sp>
        <p:nvSpPr>
          <p:cNvPr id="286170" name="Line 474"/>
          <p:cNvSpPr>
            <a:spLocks noChangeShapeType="1"/>
          </p:cNvSpPr>
          <p:nvPr/>
        </p:nvSpPr>
        <p:spPr bwMode="auto">
          <a:xfrm>
            <a:off x="5486400" y="2965450"/>
            <a:ext cx="1066800" cy="1524000"/>
          </a:xfrm>
          <a:prstGeom prst="line">
            <a:avLst/>
          </a:prstGeom>
          <a:noFill/>
          <a:ln w="9525">
            <a:solidFill>
              <a:srgbClr val="FF0066"/>
            </a:solidFill>
            <a:round/>
            <a:headEnd/>
            <a:tailEnd type="stealth" w="lg" len="lg"/>
          </a:ln>
        </p:spPr>
        <p:txBody>
          <a:bodyPr/>
          <a:lstStyle/>
          <a:p>
            <a:endParaRPr lang="en-US" dirty="0">
              <a:latin typeface="Arial" panose="020B0604020202020204" pitchFamily="34" charset="0"/>
              <a:cs typeface="Arial" panose="020B0604020202020204" pitchFamily="34" charset="0"/>
            </a:endParaRPr>
          </a:p>
        </p:txBody>
      </p:sp>
      <p:grpSp>
        <p:nvGrpSpPr>
          <p:cNvPr id="4" name="Group 475"/>
          <p:cNvGrpSpPr>
            <a:grpSpLocks/>
          </p:cNvGrpSpPr>
          <p:nvPr/>
        </p:nvGrpSpPr>
        <p:grpSpPr bwMode="auto">
          <a:xfrm>
            <a:off x="6629402" y="3498850"/>
            <a:ext cx="3760852" cy="2516188"/>
            <a:chOff x="2976" y="1968"/>
            <a:chExt cx="2124" cy="1465"/>
          </a:xfrm>
        </p:grpSpPr>
        <p:sp>
          <p:nvSpPr>
            <p:cNvPr id="37969" name="Rectangle 476"/>
            <p:cNvSpPr>
              <a:spLocks noChangeAspect="1" noChangeArrowheads="1"/>
            </p:cNvSpPr>
            <p:nvPr/>
          </p:nvSpPr>
          <p:spPr bwMode="auto">
            <a:xfrm>
              <a:off x="2976" y="3218"/>
              <a:ext cx="382" cy="215"/>
            </a:xfrm>
            <a:prstGeom prst="rect">
              <a:avLst/>
            </a:prstGeom>
            <a:noFill/>
            <a:ln w="9525">
              <a:noFill/>
              <a:miter lim="800000"/>
              <a:headEnd/>
              <a:tailEnd/>
            </a:ln>
          </p:spPr>
          <p:txBody>
            <a:bodyPr wrap="none" lIns="0" tIns="0" rIns="0" bIns="0">
              <a:spAutoFit/>
            </a:bodyPr>
            <a:lstStyle/>
            <a:p>
              <a:r>
                <a:rPr lang="en-GB" sz="1200" b="1" dirty="0">
                  <a:latin typeface="Arial" panose="020B0604020202020204" pitchFamily="34" charset="0"/>
                  <a:cs typeface="Arial" panose="020B0604020202020204" pitchFamily="34" charset="0"/>
                </a:rPr>
                <a:t>Graphite </a:t>
              </a:r>
            </a:p>
            <a:p>
              <a:r>
                <a:rPr lang="en-GB" sz="1200" b="1" dirty="0">
                  <a:latin typeface="Arial" panose="020B0604020202020204" pitchFamily="34" charset="0"/>
                  <a:cs typeface="Arial" panose="020B0604020202020204" pitchFamily="34" charset="0"/>
                </a:rPr>
                <a:t>Platelet </a:t>
              </a:r>
            </a:p>
          </p:txBody>
        </p:sp>
        <p:grpSp>
          <p:nvGrpSpPr>
            <p:cNvPr id="5" name="Group 477"/>
            <p:cNvGrpSpPr>
              <a:grpSpLocks/>
            </p:cNvGrpSpPr>
            <p:nvPr/>
          </p:nvGrpSpPr>
          <p:grpSpPr bwMode="auto">
            <a:xfrm rot="842175">
              <a:off x="4704" y="2909"/>
              <a:ext cx="271" cy="28"/>
              <a:chOff x="2744" y="845"/>
              <a:chExt cx="408" cy="45"/>
            </a:xfrm>
          </p:grpSpPr>
          <p:sp>
            <p:nvSpPr>
              <p:cNvPr id="38485" name="Rectangle 478"/>
              <p:cNvSpPr>
                <a:spLocks noChangeArrowheads="1"/>
              </p:cNvSpPr>
              <p:nvPr/>
            </p:nvSpPr>
            <p:spPr bwMode="auto">
              <a:xfrm>
                <a:off x="2744" y="8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86" name="Rectangle 479"/>
              <p:cNvSpPr>
                <a:spLocks noChangeArrowheads="1"/>
              </p:cNvSpPr>
              <p:nvPr/>
            </p:nvSpPr>
            <p:spPr bwMode="auto">
              <a:xfrm>
                <a:off x="2789" y="8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87" name="Rectangle 480"/>
              <p:cNvSpPr>
                <a:spLocks noChangeArrowheads="1"/>
              </p:cNvSpPr>
              <p:nvPr/>
            </p:nvSpPr>
            <p:spPr bwMode="auto">
              <a:xfrm>
                <a:off x="2834" y="8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88" name="Rectangle 481"/>
              <p:cNvSpPr>
                <a:spLocks noChangeArrowheads="1"/>
              </p:cNvSpPr>
              <p:nvPr/>
            </p:nvSpPr>
            <p:spPr bwMode="auto">
              <a:xfrm>
                <a:off x="2880" y="8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89" name="Rectangle 482"/>
              <p:cNvSpPr>
                <a:spLocks noChangeArrowheads="1"/>
              </p:cNvSpPr>
              <p:nvPr/>
            </p:nvSpPr>
            <p:spPr bwMode="auto">
              <a:xfrm>
                <a:off x="2925" y="8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90" name="Rectangle 483"/>
              <p:cNvSpPr>
                <a:spLocks noChangeArrowheads="1"/>
              </p:cNvSpPr>
              <p:nvPr/>
            </p:nvSpPr>
            <p:spPr bwMode="auto">
              <a:xfrm>
                <a:off x="2971" y="8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91" name="Rectangle 484"/>
              <p:cNvSpPr>
                <a:spLocks noChangeArrowheads="1"/>
              </p:cNvSpPr>
              <p:nvPr/>
            </p:nvSpPr>
            <p:spPr bwMode="auto">
              <a:xfrm>
                <a:off x="3016" y="8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92" name="Rectangle 485"/>
              <p:cNvSpPr>
                <a:spLocks noChangeArrowheads="1"/>
              </p:cNvSpPr>
              <p:nvPr/>
            </p:nvSpPr>
            <p:spPr bwMode="auto">
              <a:xfrm>
                <a:off x="3061" y="8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93" name="Rectangle 486"/>
              <p:cNvSpPr>
                <a:spLocks noChangeArrowheads="1"/>
              </p:cNvSpPr>
              <p:nvPr/>
            </p:nvSpPr>
            <p:spPr bwMode="auto">
              <a:xfrm>
                <a:off x="3107" y="8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6" name="Group 487"/>
            <p:cNvGrpSpPr>
              <a:grpSpLocks/>
            </p:cNvGrpSpPr>
            <p:nvPr/>
          </p:nvGrpSpPr>
          <p:grpSpPr bwMode="auto">
            <a:xfrm>
              <a:off x="4794" y="2684"/>
              <a:ext cx="212" cy="27"/>
              <a:chOff x="3062" y="2251"/>
              <a:chExt cx="317" cy="45"/>
            </a:xfrm>
          </p:grpSpPr>
          <p:sp>
            <p:nvSpPr>
              <p:cNvPr id="38478" name="Rectangle 488"/>
              <p:cNvSpPr>
                <a:spLocks noChangeArrowheads="1"/>
              </p:cNvSpPr>
              <p:nvPr/>
            </p:nvSpPr>
            <p:spPr bwMode="auto">
              <a:xfrm>
                <a:off x="3062" y="225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79" name="Rectangle 489"/>
              <p:cNvSpPr>
                <a:spLocks noChangeArrowheads="1"/>
              </p:cNvSpPr>
              <p:nvPr/>
            </p:nvSpPr>
            <p:spPr bwMode="auto">
              <a:xfrm>
                <a:off x="3107" y="225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80" name="Rectangle 490"/>
              <p:cNvSpPr>
                <a:spLocks noChangeArrowheads="1"/>
              </p:cNvSpPr>
              <p:nvPr/>
            </p:nvSpPr>
            <p:spPr bwMode="auto">
              <a:xfrm>
                <a:off x="3153" y="225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81" name="Rectangle 491"/>
              <p:cNvSpPr>
                <a:spLocks noChangeArrowheads="1"/>
              </p:cNvSpPr>
              <p:nvPr/>
            </p:nvSpPr>
            <p:spPr bwMode="auto">
              <a:xfrm>
                <a:off x="3198" y="225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82" name="Rectangle 492"/>
              <p:cNvSpPr>
                <a:spLocks noChangeArrowheads="1"/>
              </p:cNvSpPr>
              <p:nvPr/>
            </p:nvSpPr>
            <p:spPr bwMode="auto">
              <a:xfrm>
                <a:off x="3244" y="225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83" name="Rectangle 493"/>
              <p:cNvSpPr>
                <a:spLocks noChangeArrowheads="1"/>
              </p:cNvSpPr>
              <p:nvPr/>
            </p:nvSpPr>
            <p:spPr bwMode="auto">
              <a:xfrm>
                <a:off x="3289" y="225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84" name="Rectangle 494"/>
              <p:cNvSpPr>
                <a:spLocks noChangeArrowheads="1"/>
              </p:cNvSpPr>
              <p:nvPr/>
            </p:nvSpPr>
            <p:spPr bwMode="auto">
              <a:xfrm>
                <a:off x="3334" y="225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7" name="Group 495"/>
            <p:cNvGrpSpPr>
              <a:grpSpLocks/>
            </p:cNvGrpSpPr>
            <p:nvPr/>
          </p:nvGrpSpPr>
          <p:grpSpPr bwMode="auto">
            <a:xfrm>
              <a:off x="4794" y="2431"/>
              <a:ext cx="181" cy="28"/>
              <a:chOff x="3696" y="1661"/>
              <a:chExt cx="272" cy="45"/>
            </a:xfrm>
          </p:grpSpPr>
          <p:sp>
            <p:nvSpPr>
              <p:cNvPr id="38472" name="Rectangle 496"/>
              <p:cNvSpPr>
                <a:spLocks noChangeArrowheads="1"/>
              </p:cNvSpPr>
              <p:nvPr/>
            </p:nvSpPr>
            <p:spPr bwMode="auto">
              <a:xfrm>
                <a:off x="3696" y="166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73" name="Rectangle 497"/>
              <p:cNvSpPr>
                <a:spLocks noChangeArrowheads="1"/>
              </p:cNvSpPr>
              <p:nvPr/>
            </p:nvSpPr>
            <p:spPr bwMode="auto">
              <a:xfrm>
                <a:off x="3742" y="166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74" name="Rectangle 498"/>
              <p:cNvSpPr>
                <a:spLocks noChangeArrowheads="1"/>
              </p:cNvSpPr>
              <p:nvPr/>
            </p:nvSpPr>
            <p:spPr bwMode="auto">
              <a:xfrm>
                <a:off x="3787" y="166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75" name="Rectangle 499"/>
              <p:cNvSpPr>
                <a:spLocks noChangeArrowheads="1"/>
              </p:cNvSpPr>
              <p:nvPr/>
            </p:nvSpPr>
            <p:spPr bwMode="auto">
              <a:xfrm>
                <a:off x="3833" y="166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76" name="Rectangle 500"/>
              <p:cNvSpPr>
                <a:spLocks noChangeArrowheads="1"/>
              </p:cNvSpPr>
              <p:nvPr/>
            </p:nvSpPr>
            <p:spPr bwMode="auto">
              <a:xfrm>
                <a:off x="3878" y="166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77" name="Rectangle 501"/>
              <p:cNvSpPr>
                <a:spLocks noChangeArrowheads="1"/>
              </p:cNvSpPr>
              <p:nvPr/>
            </p:nvSpPr>
            <p:spPr bwMode="auto">
              <a:xfrm>
                <a:off x="3923" y="166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8" name="Group 502"/>
            <p:cNvGrpSpPr>
              <a:grpSpLocks/>
            </p:cNvGrpSpPr>
            <p:nvPr/>
          </p:nvGrpSpPr>
          <p:grpSpPr bwMode="auto">
            <a:xfrm rot="-1292367">
              <a:off x="3340" y="2572"/>
              <a:ext cx="242" cy="27"/>
              <a:chOff x="2880" y="981"/>
              <a:chExt cx="363" cy="45"/>
            </a:xfrm>
          </p:grpSpPr>
          <p:sp>
            <p:nvSpPr>
              <p:cNvPr id="38464" name="Rectangle 503"/>
              <p:cNvSpPr>
                <a:spLocks noChangeArrowheads="1"/>
              </p:cNvSpPr>
              <p:nvPr/>
            </p:nvSpPr>
            <p:spPr bwMode="auto">
              <a:xfrm>
                <a:off x="2880"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65" name="Rectangle 504"/>
              <p:cNvSpPr>
                <a:spLocks noChangeArrowheads="1"/>
              </p:cNvSpPr>
              <p:nvPr/>
            </p:nvSpPr>
            <p:spPr bwMode="auto">
              <a:xfrm>
                <a:off x="2926"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66" name="Rectangle 505"/>
              <p:cNvSpPr>
                <a:spLocks noChangeArrowheads="1"/>
              </p:cNvSpPr>
              <p:nvPr/>
            </p:nvSpPr>
            <p:spPr bwMode="auto">
              <a:xfrm>
                <a:off x="2971"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67" name="Rectangle 506"/>
              <p:cNvSpPr>
                <a:spLocks noChangeArrowheads="1"/>
              </p:cNvSpPr>
              <p:nvPr/>
            </p:nvSpPr>
            <p:spPr bwMode="auto">
              <a:xfrm>
                <a:off x="3016"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68" name="Rectangle 507"/>
              <p:cNvSpPr>
                <a:spLocks noChangeArrowheads="1"/>
              </p:cNvSpPr>
              <p:nvPr/>
            </p:nvSpPr>
            <p:spPr bwMode="auto">
              <a:xfrm>
                <a:off x="3062"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69" name="Rectangle 508"/>
              <p:cNvSpPr>
                <a:spLocks noChangeArrowheads="1"/>
              </p:cNvSpPr>
              <p:nvPr/>
            </p:nvSpPr>
            <p:spPr bwMode="auto">
              <a:xfrm>
                <a:off x="3107"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70" name="Rectangle 509"/>
              <p:cNvSpPr>
                <a:spLocks noChangeArrowheads="1"/>
              </p:cNvSpPr>
              <p:nvPr/>
            </p:nvSpPr>
            <p:spPr bwMode="auto">
              <a:xfrm>
                <a:off x="3153"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71" name="Rectangle 510"/>
              <p:cNvSpPr>
                <a:spLocks noChangeArrowheads="1"/>
              </p:cNvSpPr>
              <p:nvPr/>
            </p:nvSpPr>
            <p:spPr bwMode="auto">
              <a:xfrm>
                <a:off x="3198"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9" name="Group 511"/>
            <p:cNvGrpSpPr>
              <a:grpSpLocks/>
            </p:cNvGrpSpPr>
            <p:nvPr/>
          </p:nvGrpSpPr>
          <p:grpSpPr bwMode="auto">
            <a:xfrm>
              <a:off x="3764" y="2459"/>
              <a:ext cx="242" cy="28"/>
              <a:chOff x="2109" y="981"/>
              <a:chExt cx="362" cy="45"/>
            </a:xfrm>
          </p:grpSpPr>
          <p:sp>
            <p:nvSpPr>
              <p:cNvPr id="38456" name="Rectangle 512"/>
              <p:cNvSpPr>
                <a:spLocks noChangeArrowheads="1"/>
              </p:cNvSpPr>
              <p:nvPr/>
            </p:nvSpPr>
            <p:spPr bwMode="auto">
              <a:xfrm>
                <a:off x="2154"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57" name="Rectangle 513"/>
              <p:cNvSpPr>
                <a:spLocks noChangeArrowheads="1"/>
              </p:cNvSpPr>
              <p:nvPr/>
            </p:nvSpPr>
            <p:spPr bwMode="auto">
              <a:xfrm>
                <a:off x="2199"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58" name="Rectangle 514"/>
              <p:cNvSpPr>
                <a:spLocks noChangeArrowheads="1"/>
              </p:cNvSpPr>
              <p:nvPr/>
            </p:nvSpPr>
            <p:spPr bwMode="auto">
              <a:xfrm>
                <a:off x="2244"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59" name="Rectangle 515"/>
              <p:cNvSpPr>
                <a:spLocks noChangeArrowheads="1"/>
              </p:cNvSpPr>
              <p:nvPr/>
            </p:nvSpPr>
            <p:spPr bwMode="auto">
              <a:xfrm>
                <a:off x="2290"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60" name="Rectangle 516"/>
              <p:cNvSpPr>
                <a:spLocks noChangeArrowheads="1"/>
              </p:cNvSpPr>
              <p:nvPr/>
            </p:nvSpPr>
            <p:spPr bwMode="auto">
              <a:xfrm>
                <a:off x="2335"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61" name="Rectangle 517"/>
              <p:cNvSpPr>
                <a:spLocks noChangeArrowheads="1"/>
              </p:cNvSpPr>
              <p:nvPr/>
            </p:nvSpPr>
            <p:spPr bwMode="auto">
              <a:xfrm>
                <a:off x="2381"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62" name="Rectangle 518"/>
              <p:cNvSpPr>
                <a:spLocks noChangeArrowheads="1"/>
              </p:cNvSpPr>
              <p:nvPr/>
            </p:nvSpPr>
            <p:spPr bwMode="auto">
              <a:xfrm>
                <a:off x="2426"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63" name="Rectangle 519"/>
              <p:cNvSpPr>
                <a:spLocks noChangeArrowheads="1"/>
              </p:cNvSpPr>
              <p:nvPr/>
            </p:nvSpPr>
            <p:spPr bwMode="auto">
              <a:xfrm>
                <a:off x="2109"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10" name="Group 520"/>
            <p:cNvGrpSpPr>
              <a:grpSpLocks/>
            </p:cNvGrpSpPr>
            <p:nvPr/>
          </p:nvGrpSpPr>
          <p:grpSpPr bwMode="auto">
            <a:xfrm>
              <a:off x="3279" y="2263"/>
              <a:ext cx="575" cy="27"/>
              <a:chOff x="839" y="1162"/>
              <a:chExt cx="861" cy="45"/>
            </a:xfrm>
          </p:grpSpPr>
          <p:sp>
            <p:nvSpPr>
              <p:cNvPr id="38437" name="Rectangle 521"/>
              <p:cNvSpPr>
                <a:spLocks noChangeArrowheads="1"/>
              </p:cNvSpPr>
              <p:nvPr/>
            </p:nvSpPr>
            <p:spPr bwMode="auto">
              <a:xfrm>
                <a:off x="839"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38" name="Rectangle 522"/>
              <p:cNvSpPr>
                <a:spLocks noChangeArrowheads="1"/>
              </p:cNvSpPr>
              <p:nvPr/>
            </p:nvSpPr>
            <p:spPr bwMode="auto">
              <a:xfrm>
                <a:off x="884"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39" name="Rectangle 523"/>
              <p:cNvSpPr>
                <a:spLocks noChangeArrowheads="1"/>
              </p:cNvSpPr>
              <p:nvPr/>
            </p:nvSpPr>
            <p:spPr bwMode="auto">
              <a:xfrm>
                <a:off x="929"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40" name="Rectangle 524"/>
              <p:cNvSpPr>
                <a:spLocks noChangeArrowheads="1"/>
              </p:cNvSpPr>
              <p:nvPr/>
            </p:nvSpPr>
            <p:spPr bwMode="auto">
              <a:xfrm>
                <a:off x="975"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41" name="Rectangle 525"/>
              <p:cNvSpPr>
                <a:spLocks noChangeArrowheads="1"/>
              </p:cNvSpPr>
              <p:nvPr/>
            </p:nvSpPr>
            <p:spPr bwMode="auto">
              <a:xfrm>
                <a:off x="1020"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42" name="Rectangle 526"/>
              <p:cNvSpPr>
                <a:spLocks noChangeArrowheads="1"/>
              </p:cNvSpPr>
              <p:nvPr/>
            </p:nvSpPr>
            <p:spPr bwMode="auto">
              <a:xfrm>
                <a:off x="1066"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43" name="Rectangle 527"/>
              <p:cNvSpPr>
                <a:spLocks noChangeArrowheads="1"/>
              </p:cNvSpPr>
              <p:nvPr/>
            </p:nvSpPr>
            <p:spPr bwMode="auto">
              <a:xfrm>
                <a:off x="1111"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44" name="Rectangle 528"/>
              <p:cNvSpPr>
                <a:spLocks noChangeArrowheads="1"/>
              </p:cNvSpPr>
              <p:nvPr/>
            </p:nvSpPr>
            <p:spPr bwMode="auto">
              <a:xfrm>
                <a:off x="1156"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45" name="Rectangle 529"/>
              <p:cNvSpPr>
                <a:spLocks noChangeArrowheads="1"/>
              </p:cNvSpPr>
              <p:nvPr/>
            </p:nvSpPr>
            <p:spPr bwMode="auto">
              <a:xfrm>
                <a:off x="1202"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46" name="Rectangle 530"/>
              <p:cNvSpPr>
                <a:spLocks noChangeArrowheads="1"/>
              </p:cNvSpPr>
              <p:nvPr/>
            </p:nvSpPr>
            <p:spPr bwMode="auto">
              <a:xfrm>
                <a:off x="1247"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47" name="Rectangle 531"/>
              <p:cNvSpPr>
                <a:spLocks noChangeArrowheads="1"/>
              </p:cNvSpPr>
              <p:nvPr/>
            </p:nvSpPr>
            <p:spPr bwMode="auto">
              <a:xfrm>
                <a:off x="1292"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48" name="Rectangle 532"/>
              <p:cNvSpPr>
                <a:spLocks noChangeArrowheads="1"/>
              </p:cNvSpPr>
              <p:nvPr/>
            </p:nvSpPr>
            <p:spPr bwMode="auto">
              <a:xfrm>
                <a:off x="1338"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49" name="Rectangle 533"/>
              <p:cNvSpPr>
                <a:spLocks noChangeArrowheads="1"/>
              </p:cNvSpPr>
              <p:nvPr/>
            </p:nvSpPr>
            <p:spPr bwMode="auto">
              <a:xfrm>
                <a:off x="1383"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50" name="Rectangle 534"/>
              <p:cNvSpPr>
                <a:spLocks noChangeArrowheads="1"/>
              </p:cNvSpPr>
              <p:nvPr/>
            </p:nvSpPr>
            <p:spPr bwMode="auto">
              <a:xfrm>
                <a:off x="1429"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51" name="Rectangle 535"/>
              <p:cNvSpPr>
                <a:spLocks noChangeArrowheads="1"/>
              </p:cNvSpPr>
              <p:nvPr/>
            </p:nvSpPr>
            <p:spPr bwMode="auto">
              <a:xfrm>
                <a:off x="1474"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52" name="Rectangle 536"/>
              <p:cNvSpPr>
                <a:spLocks noChangeArrowheads="1"/>
              </p:cNvSpPr>
              <p:nvPr/>
            </p:nvSpPr>
            <p:spPr bwMode="auto">
              <a:xfrm>
                <a:off x="1519"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53" name="Rectangle 537"/>
              <p:cNvSpPr>
                <a:spLocks noChangeArrowheads="1"/>
              </p:cNvSpPr>
              <p:nvPr/>
            </p:nvSpPr>
            <p:spPr bwMode="auto">
              <a:xfrm>
                <a:off x="1565"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54" name="Rectangle 538"/>
              <p:cNvSpPr>
                <a:spLocks noChangeArrowheads="1"/>
              </p:cNvSpPr>
              <p:nvPr/>
            </p:nvSpPr>
            <p:spPr bwMode="auto">
              <a:xfrm>
                <a:off x="1610"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55" name="Rectangle 539"/>
              <p:cNvSpPr>
                <a:spLocks noChangeArrowheads="1"/>
              </p:cNvSpPr>
              <p:nvPr/>
            </p:nvSpPr>
            <p:spPr bwMode="auto">
              <a:xfrm>
                <a:off x="1655"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11" name="Group 540"/>
            <p:cNvGrpSpPr>
              <a:grpSpLocks/>
            </p:cNvGrpSpPr>
            <p:nvPr/>
          </p:nvGrpSpPr>
          <p:grpSpPr bwMode="auto">
            <a:xfrm>
              <a:off x="3067" y="2684"/>
              <a:ext cx="212" cy="27"/>
              <a:chOff x="2789" y="754"/>
              <a:chExt cx="317" cy="45"/>
            </a:xfrm>
          </p:grpSpPr>
          <p:sp>
            <p:nvSpPr>
              <p:cNvPr id="38430" name="Rectangle 541"/>
              <p:cNvSpPr>
                <a:spLocks noChangeArrowheads="1"/>
              </p:cNvSpPr>
              <p:nvPr/>
            </p:nvSpPr>
            <p:spPr bwMode="auto">
              <a:xfrm>
                <a:off x="2789" y="754"/>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31" name="Rectangle 542"/>
              <p:cNvSpPr>
                <a:spLocks noChangeArrowheads="1"/>
              </p:cNvSpPr>
              <p:nvPr/>
            </p:nvSpPr>
            <p:spPr bwMode="auto">
              <a:xfrm>
                <a:off x="2834" y="754"/>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32" name="Rectangle 543"/>
              <p:cNvSpPr>
                <a:spLocks noChangeArrowheads="1"/>
              </p:cNvSpPr>
              <p:nvPr/>
            </p:nvSpPr>
            <p:spPr bwMode="auto">
              <a:xfrm>
                <a:off x="2879" y="754"/>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33" name="Rectangle 544"/>
              <p:cNvSpPr>
                <a:spLocks noChangeArrowheads="1"/>
              </p:cNvSpPr>
              <p:nvPr/>
            </p:nvSpPr>
            <p:spPr bwMode="auto">
              <a:xfrm>
                <a:off x="2925" y="754"/>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34" name="Rectangle 545"/>
              <p:cNvSpPr>
                <a:spLocks noChangeArrowheads="1"/>
              </p:cNvSpPr>
              <p:nvPr/>
            </p:nvSpPr>
            <p:spPr bwMode="auto">
              <a:xfrm>
                <a:off x="2970" y="754"/>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35" name="Rectangle 546"/>
              <p:cNvSpPr>
                <a:spLocks noChangeArrowheads="1"/>
              </p:cNvSpPr>
              <p:nvPr/>
            </p:nvSpPr>
            <p:spPr bwMode="auto">
              <a:xfrm>
                <a:off x="3016" y="754"/>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36" name="Rectangle 547"/>
              <p:cNvSpPr>
                <a:spLocks noChangeArrowheads="1"/>
              </p:cNvSpPr>
              <p:nvPr/>
            </p:nvSpPr>
            <p:spPr bwMode="auto">
              <a:xfrm>
                <a:off x="3061" y="754"/>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12" name="Group 548"/>
            <p:cNvGrpSpPr>
              <a:grpSpLocks/>
            </p:cNvGrpSpPr>
            <p:nvPr/>
          </p:nvGrpSpPr>
          <p:grpSpPr bwMode="auto">
            <a:xfrm>
              <a:off x="2976" y="2263"/>
              <a:ext cx="152" cy="27"/>
              <a:chOff x="340" y="1480"/>
              <a:chExt cx="227" cy="45"/>
            </a:xfrm>
          </p:grpSpPr>
          <p:sp>
            <p:nvSpPr>
              <p:cNvPr id="38425" name="Rectangle 549"/>
              <p:cNvSpPr>
                <a:spLocks noChangeArrowheads="1"/>
              </p:cNvSpPr>
              <p:nvPr/>
            </p:nvSpPr>
            <p:spPr bwMode="auto">
              <a:xfrm>
                <a:off x="340" y="148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26" name="Rectangle 550"/>
              <p:cNvSpPr>
                <a:spLocks noChangeArrowheads="1"/>
              </p:cNvSpPr>
              <p:nvPr/>
            </p:nvSpPr>
            <p:spPr bwMode="auto">
              <a:xfrm>
                <a:off x="386" y="148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27" name="Rectangle 551"/>
              <p:cNvSpPr>
                <a:spLocks noChangeArrowheads="1"/>
              </p:cNvSpPr>
              <p:nvPr/>
            </p:nvSpPr>
            <p:spPr bwMode="auto">
              <a:xfrm>
                <a:off x="431" y="148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28" name="Rectangle 552"/>
              <p:cNvSpPr>
                <a:spLocks noChangeArrowheads="1"/>
              </p:cNvSpPr>
              <p:nvPr/>
            </p:nvSpPr>
            <p:spPr bwMode="auto">
              <a:xfrm>
                <a:off x="476" y="148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29" name="Rectangle 553"/>
              <p:cNvSpPr>
                <a:spLocks noChangeArrowheads="1"/>
              </p:cNvSpPr>
              <p:nvPr/>
            </p:nvSpPr>
            <p:spPr bwMode="auto">
              <a:xfrm>
                <a:off x="522" y="148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13" name="Group 554"/>
            <p:cNvGrpSpPr>
              <a:grpSpLocks/>
            </p:cNvGrpSpPr>
            <p:nvPr/>
          </p:nvGrpSpPr>
          <p:grpSpPr bwMode="auto">
            <a:xfrm>
              <a:off x="3067" y="2318"/>
              <a:ext cx="968" cy="28"/>
              <a:chOff x="840" y="346"/>
              <a:chExt cx="1450" cy="45"/>
            </a:xfrm>
          </p:grpSpPr>
          <p:sp>
            <p:nvSpPr>
              <p:cNvPr id="38393" name="Rectangle 555"/>
              <p:cNvSpPr>
                <a:spLocks noChangeArrowheads="1"/>
              </p:cNvSpPr>
              <p:nvPr/>
            </p:nvSpPr>
            <p:spPr bwMode="auto">
              <a:xfrm>
                <a:off x="840"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94" name="Rectangle 556"/>
              <p:cNvSpPr>
                <a:spLocks noChangeArrowheads="1"/>
              </p:cNvSpPr>
              <p:nvPr/>
            </p:nvSpPr>
            <p:spPr bwMode="auto">
              <a:xfrm>
                <a:off x="885"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95" name="Rectangle 557"/>
              <p:cNvSpPr>
                <a:spLocks noChangeArrowheads="1"/>
              </p:cNvSpPr>
              <p:nvPr/>
            </p:nvSpPr>
            <p:spPr bwMode="auto">
              <a:xfrm>
                <a:off x="930"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96" name="Rectangle 558"/>
              <p:cNvSpPr>
                <a:spLocks noChangeArrowheads="1"/>
              </p:cNvSpPr>
              <p:nvPr/>
            </p:nvSpPr>
            <p:spPr bwMode="auto">
              <a:xfrm>
                <a:off x="976"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97" name="Rectangle 559"/>
              <p:cNvSpPr>
                <a:spLocks noChangeArrowheads="1"/>
              </p:cNvSpPr>
              <p:nvPr/>
            </p:nvSpPr>
            <p:spPr bwMode="auto">
              <a:xfrm>
                <a:off x="1021"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98" name="Rectangle 560"/>
              <p:cNvSpPr>
                <a:spLocks noChangeArrowheads="1"/>
              </p:cNvSpPr>
              <p:nvPr/>
            </p:nvSpPr>
            <p:spPr bwMode="auto">
              <a:xfrm>
                <a:off x="1067"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99" name="Rectangle 561"/>
              <p:cNvSpPr>
                <a:spLocks noChangeArrowheads="1"/>
              </p:cNvSpPr>
              <p:nvPr/>
            </p:nvSpPr>
            <p:spPr bwMode="auto">
              <a:xfrm>
                <a:off x="1112"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00" name="Rectangle 562"/>
              <p:cNvSpPr>
                <a:spLocks noChangeArrowheads="1"/>
              </p:cNvSpPr>
              <p:nvPr/>
            </p:nvSpPr>
            <p:spPr bwMode="auto">
              <a:xfrm>
                <a:off x="1157"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01" name="Rectangle 563"/>
              <p:cNvSpPr>
                <a:spLocks noChangeArrowheads="1"/>
              </p:cNvSpPr>
              <p:nvPr/>
            </p:nvSpPr>
            <p:spPr bwMode="auto">
              <a:xfrm>
                <a:off x="1203"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02" name="Rectangle 564"/>
              <p:cNvSpPr>
                <a:spLocks noChangeArrowheads="1"/>
              </p:cNvSpPr>
              <p:nvPr/>
            </p:nvSpPr>
            <p:spPr bwMode="auto">
              <a:xfrm>
                <a:off x="1248"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03" name="Rectangle 565"/>
              <p:cNvSpPr>
                <a:spLocks noChangeArrowheads="1"/>
              </p:cNvSpPr>
              <p:nvPr/>
            </p:nvSpPr>
            <p:spPr bwMode="auto">
              <a:xfrm>
                <a:off x="1293"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04" name="Rectangle 566"/>
              <p:cNvSpPr>
                <a:spLocks noChangeArrowheads="1"/>
              </p:cNvSpPr>
              <p:nvPr/>
            </p:nvSpPr>
            <p:spPr bwMode="auto">
              <a:xfrm>
                <a:off x="1339"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05" name="Rectangle 567"/>
              <p:cNvSpPr>
                <a:spLocks noChangeArrowheads="1"/>
              </p:cNvSpPr>
              <p:nvPr/>
            </p:nvSpPr>
            <p:spPr bwMode="auto">
              <a:xfrm>
                <a:off x="1384"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06" name="Rectangle 568"/>
              <p:cNvSpPr>
                <a:spLocks noChangeArrowheads="1"/>
              </p:cNvSpPr>
              <p:nvPr/>
            </p:nvSpPr>
            <p:spPr bwMode="auto">
              <a:xfrm>
                <a:off x="1430"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07" name="Rectangle 569"/>
              <p:cNvSpPr>
                <a:spLocks noChangeArrowheads="1"/>
              </p:cNvSpPr>
              <p:nvPr/>
            </p:nvSpPr>
            <p:spPr bwMode="auto">
              <a:xfrm>
                <a:off x="1475"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08" name="Rectangle 570"/>
              <p:cNvSpPr>
                <a:spLocks noChangeArrowheads="1"/>
              </p:cNvSpPr>
              <p:nvPr/>
            </p:nvSpPr>
            <p:spPr bwMode="auto">
              <a:xfrm>
                <a:off x="1520"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09" name="Rectangle 571"/>
              <p:cNvSpPr>
                <a:spLocks noChangeArrowheads="1"/>
              </p:cNvSpPr>
              <p:nvPr/>
            </p:nvSpPr>
            <p:spPr bwMode="auto">
              <a:xfrm>
                <a:off x="1566"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10" name="Rectangle 572"/>
              <p:cNvSpPr>
                <a:spLocks noChangeArrowheads="1"/>
              </p:cNvSpPr>
              <p:nvPr/>
            </p:nvSpPr>
            <p:spPr bwMode="auto">
              <a:xfrm>
                <a:off x="1611"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11" name="Rectangle 573"/>
              <p:cNvSpPr>
                <a:spLocks noChangeArrowheads="1"/>
              </p:cNvSpPr>
              <p:nvPr/>
            </p:nvSpPr>
            <p:spPr bwMode="auto">
              <a:xfrm>
                <a:off x="1656"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12" name="Rectangle 574"/>
              <p:cNvSpPr>
                <a:spLocks noChangeArrowheads="1"/>
              </p:cNvSpPr>
              <p:nvPr/>
            </p:nvSpPr>
            <p:spPr bwMode="auto">
              <a:xfrm>
                <a:off x="1702"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13" name="Rectangle 575"/>
              <p:cNvSpPr>
                <a:spLocks noChangeArrowheads="1"/>
              </p:cNvSpPr>
              <p:nvPr/>
            </p:nvSpPr>
            <p:spPr bwMode="auto">
              <a:xfrm>
                <a:off x="1747"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14" name="Rectangle 576"/>
              <p:cNvSpPr>
                <a:spLocks noChangeArrowheads="1"/>
              </p:cNvSpPr>
              <p:nvPr/>
            </p:nvSpPr>
            <p:spPr bwMode="auto">
              <a:xfrm>
                <a:off x="1793"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15" name="Rectangle 577"/>
              <p:cNvSpPr>
                <a:spLocks noChangeArrowheads="1"/>
              </p:cNvSpPr>
              <p:nvPr/>
            </p:nvSpPr>
            <p:spPr bwMode="auto">
              <a:xfrm>
                <a:off x="1838"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16" name="Rectangle 578"/>
              <p:cNvSpPr>
                <a:spLocks noChangeArrowheads="1"/>
              </p:cNvSpPr>
              <p:nvPr/>
            </p:nvSpPr>
            <p:spPr bwMode="auto">
              <a:xfrm>
                <a:off x="1883"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17" name="Rectangle 579"/>
              <p:cNvSpPr>
                <a:spLocks noChangeArrowheads="1"/>
              </p:cNvSpPr>
              <p:nvPr/>
            </p:nvSpPr>
            <p:spPr bwMode="auto">
              <a:xfrm>
                <a:off x="1928"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18" name="Rectangle 580"/>
              <p:cNvSpPr>
                <a:spLocks noChangeArrowheads="1"/>
              </p:cNvSpPr>
              <p:nvPr/>
            </p:nvSpPr>
            <p:spPr bwMode="auto">
              <a:xfrm>
                <a:off x="1973"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19" name="Rectangle 581"/>
              <p:cNvSpPr>
                <a:spLocks noChangeArrowheads="1"/>
              </p:cNvSpPr>
              <p:nvPr/>
            </p:nvSpPr>
            <p:spPr bwMode="auto">
              <a:xfrm>
                <a:off x="2018"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20" name="Rectangle 582"/>
              <p:cNvSpPr>
                <a:spLocks noChangeArrowheads="1"/>
              </p:cNvSpPr>
              <p:nvPr/>
            </p:nvSpPr>
            <p:spPr bwMode="auto">
              <a:xfrm>
                <a:off x="2063"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21" name="Rectangle 583"/>
              <p:cNvSpPr>
                <a:spLocks noChangeArrowheads="1"/>
              </p:cNvSpPr>
              <p:nvPr/>
            </p:nvSpPr>
            <p:spPr bwMode="auto">
              <a:xfrm>
                <a:off x="2109"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22" name="Rectangle 584"/>
              <p:cNvSpPr>
                <a:spLocks noChangeArrowheads="1"/>
              </p:cNvSpPr>
              <p:nvPr/>
            </p:nvSpPr>
            <p:spPr bwMode="auto">
              <a:xfrm>
                <a:off x="2154"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23" name="Rectangle 585"/>
              <p:cNvSpPr>
                <a:spLocks noChangeArrowheads="1"/>
              </p:cNvSpPr>
              <p:nvPr/>
            </p:nvSpPr>
            <p:spPr bwMode="auto">
              <a:xfrm>
                <a:off x="2200"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424" name="Rectangle 586"/>
              <p:cNvSpPr>
                <a:spLocks noChangeArrowheads="1"/>
              </p:cNvSpPr>
              <p:nvPr/>
            </p:nvSpPr>
            <p:spPr bwMode="auto">
              <a:xfrm>
                <a:off x="2245" y="34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14" name="Group 587"/>
            <p:cNvGrpSpPr>
              <a:grpSpLocks/>
            </p:cNvGrpSpPr>
            <p:nvPr/>
          </p:nvGrpSpPr>
          <p:grpSpPr bwMode="auto">
            <a:xfrm>
              <a:off x="3521" y="3021"/>
              <a:ext cx="1029" cy="28"/>
              <a:chOff x="2200" y="1026"/>
              <a:chExt cx="1541" cy="45"/>
            </a:xfrm>
          </p:grpSpPr>
          <p:sp>
            <p:nvSpPr>
              <p:cNvPr id="38359" name="Rectangle 588"/>
              <p:cNvSpPr>
                <a:spLocks noChangeArrowheads="1"/>
              </p:cNvSpPr>
              <p:nvPr/>
            </p:nvSpPr>
            <p:spPr bwMode="auto">
              <a:xfrm>
                <a:off x="2200"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60" name="Rectangle 589"/>
              <p:cNvSpPr>
                <a:spLocks noChangeArrowheads="1"/>
              </p:cNvSpPr>
              <p:nvPr/>
            </p:nvSpPr>
            <p:spPr bwMode="auto">
              <a:xfrm>
                <a:off x="2245"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61" name="Rectangle 590"/>
              <p:cNvSpPr>
                <a:spLocks noChangeArrowheads="1"/>
              </p:cNvSpPr>
              <p:nvPr/>
            </p:nvSpPr>
            <p:spPr bwMode="auto">
              <a:xfrm>
                <a:off x="2290"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62" name="Rectangle 591"/>
              <p:cNvSpPr>
                <a:spLocks noChangeArrowheads="1"/>
              </p:cNvSpPr>
              <p:nvPr/>
            </p:nvSpPr>
            <p:spPr bwMode="auto">
              <a:xfrm>
                <a:off x="2336"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63" name="Rectangle 592"/>
              <p:cNvSpPr>
                <a:spLocks noChangeArrowheads="1"/>
              </p:cNvSpPr>
              <p:nvPr/>
            </p:nvSpPr>
            <p:spPr bwMode="auto">
              <a:xfrm>
                <a:off x="2381"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64" name="Rectangle 593"/>
              <p:cNvSpPr>
                <a:spLocks noChangeArrowheads="1"/>
              </p:cNvSpPr>
              <p:nvPr/>
            </p:nvSpPr>
            <p:spPr bwMode="auto">
              <a:xfrm>
                <a:off x="2427"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65" name="Rectangle 594"/>
              <p:cNvSpPr>
                <a:spLocks noChangeArrowheads="1"/>
              </p:cNvSpPr>
              <p:nvPr/>
            </p:nvSpPr>
            <p:spPr bwMode="auto">
              <a:xfrm>
                <a:off x="2472"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66" name="Rectangle 595"/>
              <p:cNvSpPr>
                <a:spLocks noChangeArrowheads="1"/>
              </p:cNvSpPr>
              <p:nvPr/>
            </p:nvSpPr>
            <p:spPr bwMode="auto">
              <a:xfrm>
                <a:off x="2517"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67" name="Rectangle 596"/>
              <p:cNvSpPr>
                <a:spLocks noChangeArrowheads="1"/>
              </p:cNvSpPr>
              <p:nvPr/>
            </p:nvSpPr>
            <p:spPr bwMode="auto">
              <a:xfrm>
                <a:off x="2563"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68" name="Rectangle 597"/>
              <p:cNvSpPr>
                <a:spLocks noChangeArrowheads="1"/>
              </p:cNvSpPr>
              <p:nvPr/>
            </p:nvSpPr>
            <p:spPr bwMode="auto">
              <a:xfrm>
                <a:off x="2608"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69" name="Rectangle 598"/>
              <p:cNvSpPr>
                <a:spLocks noChangeArrowheads="1"/>
              </p:cNvSpPr>
              <p:nvPr/>
            </p:nvSpPr>
            <p:spPr bwMode="auto">
              <a:xfrm>
                <a:off x="2653"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70" name="Rectangle 599"/>
              <p:cNvSpPr>
                <a:spLocks noChangeArrowheads="1"/>
              </p:cNvSpPr>
              <p:nvPr/>
            </p:nvSpPr>
            <p:spPr bwMode="auto">
              <a:xfrm>
                <a:off x="2699"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71" name="Rectangle 600"/>
              <p:cNvSpPr>
                <a:spLocks noChangeArrowheads="1"/>
              </p:cNvSpPr>
              <p:nvPr/>
            </p:nvSpPr>
            <p:spPr bwMode="auto">
              <a:xfrm>
                <a:off x="2744"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72" name="Rectangle 601"/>
              <p:cNvSpPr>
                <a:spLocks noChangeArrowheads="1"/>
              </p:cNvSpPr>
              <p:nvPr/>
            </p:nvSpPr>
            <p:spPr bwMode="auto">
              <a:xfrm>
                <a:off x="2790"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73" name="Rectangle 602"/>
              <p:cNvSpPr>
                <a:spLocks noChangeArrowheads="1"/>
              </p:cNvSpPr>
              <p:nvPr/>
            </p:nvSpPr>
            <p:spPr bwMode="auto">
              <a:xfrm>
                <a:off x="2835"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74" name="Rectangle 603"/>
              <p:cNvSpPr>
                <a:spLocks noChangeArrowheads="1"/>
              </p:cNvSpPr>
              <p:nvPr/>
            </p:nvSpPr>
            <p:spPr bwMode="auto">
              <a:xfrm>
                <a:off x="2880"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75" name="Rectangle 604"/>
              <p:cNvSpPr>
                <a:spLocks noChangeArrowheads="1"/>
              </p:cNvSpPr>
              <p:nvPr/>
            </p:nvSpPr>
            <p:spPr bwMode="auto">
              <a:xfrm>
                <a:off x="2926"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76" name="Rectangle 605"/>
              <p:cNvSpPr>
                <a:spLocks noChangeArrowheads="1"/>
              </p:cNvSpPr>
              <p:nvPr/>
            </p:nvSpPr>
            <p:spPr bwMode="auto">
              <a:xfrm>
                <a:off x="2971"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77" name="Rectangle 606"/>
              <p:cNvSpPr>
                <a:spLocks noChangeArrowheads="1"/>
              </p:cNvSpPr>
              <p:nvPr/>
            </p:nvSpPr>
            <p:spPr bwMode="auto">
              <a:xfrm>
                <a:off x="3016"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78" name="Rectangle 607"/>
              <p:cNvSpPr>
                <a:spLocks noChangeArrowheads="1"/>
              </p:cNvSpPr>
              <p:nvPr/>
            </p:nvSpPr>
            <p:spPr bwMode="auto">
              <a:xfrm>
                <a:off x="3062"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79" name="Rectangle 608"/>
              <p:cNvSpPr>
                <a:spLocks noChangeArrowheads="1"/>
              </p:cNvSpPr>
              <p:nvPr/>
            </p:nvSpPr>
            <p:spPr bwMode="auto">
              <a:xfrm>
                <a:off x="3107"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80" name="Rectangle 609"/>
              <p:cNvSpPr>
                <a:spLocks noChangeArrowheads="1"/>
              </p:cNvSpPr>
              <p:nvPr/>
            </p:nvSpPr>
            <p:spPr bwMode="auto">
              <a:xfrm>
                <a:off x="3153"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81" name="Rectangle 610"/>
              <p:cNvSpPr>
                <a:spLocks noChangeArrowheads="1"/>
              </p:cNvSpPr>
              <p:nvPr/>
            </p:nvSpPr>
            <p:spPr bwMode="auto">
              <a:xfrm>
                <a:off x="3198"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82" name="Rectangle 611"/>
              <p:cNvSpPr>
                <a:spLocks noChangeArrowheads="1"/>
              </p:cNvSpPr>
              <p:nvPr/>
            </p:nvSpPr>
            <p:spPr bwMode="auto">
              <a:xfrm>
                <a:off x="3243"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83" name="Rectangle 612"/>
              <p:cNvSpPr>
                <a:spLocks noChangeArrowheads="1"/>
              </p:cNvSpPr>
              <p:nvPr/>
            </p:nvSpPr>
            <p:spPr bwMode="auto">
              <a:xfrm>
                <a:off x="3288"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84" name="Rectangle 613"/>
              <p:cNvSpPr>
                <a:spLocks noChangeArrowheads="1"/>
              </p:cNvSpPr>
              <p:nvPr/>
            </p:nvSpPr>
            <p:spPr bwMode="auto">
              <a:xfrm>
                <a:off x="3333"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85" name="Rectangle 614"/>
              <p:cNvSpPr>
                <a:spLocks noChangeArrowheads="1"/>
              </p:cNvSpPr>
              <p:nvPr/>
            </p:nvSpPr>
            <p:spPr bwMode="auto">
              <a:xfrm>
                <a:off x="3378"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86" name="Rectangle 615"/>
              <p:cNvSpPr>
                <a:spLocks noChangeArrowheads="1"/>
              </p:cNvSpPr>
              <p:nvPr/>
            </p:nvSpPr>
            <p:spPr bwMode="auto">
              <a:xfrm>
                <a:off x="3423"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87" name="Rectangle 616"/>
              <p:cNvSpPr>
                <a:spLocks noChangeArrowheads="1"/>
              </p:cNvSpPr>
              <p:nvPr/>
            </p:nvSpPr>
            <p:spPr bwMode="auto">
              <a:xfrm>
                <a:off x="3469"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88" name="Rectangle 617"/>
              <p:cNvSpPr>
                <a:spLocks noChangeArrowheads="1"/>
              </p:cNvSpPr>
              <p:nvPr/>
            </p:nvSpPr>
            <p:spPr bwMode="auto">
              <a:xfrm>
                <a:off x="3514"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89" name="Rectangle 618"/>
              <p:cNvSpPr>
                <a:spLocks noChangeArrowheads="1"/>
              </p:cNvSpPr>
              <p:nvPr/>
            </p:nvSpPr>
            <p:spPr bwMode="auto">
              <a:xfrm>
                <a:off x="3560"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90" name="Rectangle 619"/>
              <p:cNvSpPr>
                <a:spLocks noChangeArrowheads="1"/>
              </p:cNvSpPr>
              <p:nvPr/>
            </p:nvSpPr>
            <p:spPr bwMode="auto">
              <a:xfrm>
                <a:off x="3605"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91" name="Rectangle 620"/>
              <p:cNvSpPr>
                <a:spLocks noChangeArrowheads="1"/>
              </p:cNvSpPr>
              <p:nvPr/>
            </p:nvSpPr>
            <p:spPr bwMode="auto">
              <a:xfrm>
                <a:off x="3651"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92" name="Rectangle 621"/>
              <p:cNvSpPr>
                <a:spLocks noChangeArrowheads="1"/>
              </p:cNvSpPr>
              <p:nvPr/>
            </p:nvSpPr>
            <p:spPr bwMode="auto">
              <a:xfrm>
                <a:off x="3696" y="102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15" name="Group 622"/>
            <p:cNvGrpSpPr>
              <a:grpSpLocks/>
            </p:cNvGrpSpPr>
            <p:nvPr/>
          </p:nvGrpSpPr>
          <p:grpSpPr bwMode="auto">
            <a:xfrm>
              <a:off x="2976" y="2403"/>
              <a:ext cx="152" cy="28"/>
              <a:chOff x="340" y="1707"/>
              <a:chExt cx="227" cy="45"/>
            </a:xfrm>
          </p:grpSpPr>
          <p:sp>
            <p:nvSpPr>
              <p:cNvPr id="38354" name="Rectangle 623"/>
              <p:cNvSpPr>
                <a:spLocks noChangeArrowheads="1"/>
              </p:cNvSpPr>
              <p:nvPr/>
            </p:nvSpPr>
            <p:spPr bwMode="auto">
              <a:xfrm>
                <a:off x="340" y="1707"/>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55" name="Rectangle 624"/>
              <p:cNvSpPr>
                <a:spLocks noChangeArrowheads="1"/>
              </p:cNvSpPr>
              <p:nvPr/>
            </p:nvSpPr>
            <p:spPr bwMode="auto">
              <a:xfrm>
                <a:off x="386" y="1707"/>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56" name="Rectangle 625"/>
              <p:cNvSpPr>
                <a:spLocks noChangeArrowheads="1"/>
              </p:cNvSpPr>
              <p:nvPr/>
            </p:nvSpPr>
            <p:spPr bwMode="auto">
              <a:xfrm>
                <a:off x="431" y="1707"/>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57" name="Rectangle 626"/>
              <p:cNvSpPr>
                <a:spLocks noChangeArrowheads="1"/>
              </p:cNvSpPr>
              <p:nvPr/>
            </p:nvSpPr>
            <p:spPr bwMode="auto">
              <a:xfrm>
                <a:off x="476" y="1707"/>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58" name="Rectangle 627"/>
              <p:cNvSpPr>
                <a:spLocks noChangeArrowheads="1"/>
              </p:cNvSpPr>
              <p:nvPr/>
            </p:nvSpPr>
            <p:spPr bwMode="auto">
              <a:xfrm>
                <a:off x="522" y="1707"/>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16" name="Group 628"/>
            <p:cNvGrpSpPr>
              <a:grpSpLocks/>
            </p:cNvGrpSpPr>
            <p:nvPr/>
          </p:nvGrpSpPr>
          <p:grpSpPr bwMode="auto">
            <a:xfrm>
              <a:off x="2976" y="2543"/>
              <a:ext cx="151" cy="28"/>
              <a:chOff x="2517" y="799"/>
              <a:chExt cx="226" cy="45"/>
            </a:xfrm>
          </p:grpSpPr>
          <p:sp>
            <p:nvSpPr>
              <p:cNvPr id="38349" name="Rectangle 629"/>
              <p:cNvSpPr>
                <a:spLocks noChangeArrowheads="1"/>
              </p:cNvSpPr>
              <p:nvPr/>
            </p:nvSpPr>
            <p:spPr bwMode="auto">
              <a:xfrm>
                <a:off x="2517"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50" name="Rectangle 630"/>
              <p:cNvSpPr>
                <a:spLocks noChangeArrowheads="1"/>
              </p:cNvSpPr>
              <p:nvPr/>
            </p:nvSpPr>
            <p:spPr bwMode="auto">
              <a:xfrm>
                <a:off x="2562"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51" name="Rectangle 631"/>
              <p:cNvSpPr>
                <a:spLocks noChangeArrowheads="1"/>
              </p:cNvSpPr>
              <p:nvPr/>
            </p:nvSpPr>
            <p:spPr bwMode="auto">
              <a:xfrm>
                <a:off x="2608"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52" name="Rectangle 632"/>
              <p:cNvSpPr>
                <a:spLocks noChangeArrowheads="1"/>
              </p:cNvSpPr>
              <p:nvPr/>
            </p:nvSpPr>
            <p:spPr bwMode="auto">
              <a:xfrm>
                <a:off x="2653"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53" name="Rectangle 633"/>
              <p:cNvSpPr>
                <a:spLocks noChangeArrowheads="1"/>
              </p:cNvSpPr>
              <p:nvPr/>
            </p:nvSpPr>
            <p:spPr bwMode="auto">
              <a:xfrm>
                <a:off x="2698"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17" name="Group 634"/>
            <p:cNvGrpSpPr>
              <a:grpSpLocks/>
            </p:cNvGrpSpPr>
            <p:nvPr/>
          </p:nvGrpSpPr>
          <p:grpSpPr bwMode="auto">
            <a:xfrm>
              <a:off x="3279" y="2375"/>
              <a:ext cx="151" cy="28"/>
              <a:chOff x="2517" y="799"/>
              <a:chExt cx="226" cy="45"/>
            </a:xfrm>
          </p:grpSpPr>
          <p:sp>
            <p:nvSpPr>
              <p:cNvPr id="38344" name="Rectangle 635"/>
              <p:cNvSpPr>
                <a:spLocks noChangeArrowheads="1"/>
              </p:cNvSpPr>
              <p:nvPr/>
            </p:nvSpPr>
            <p:spPr bwMode="auto">
              <a:xfrm>
                <a:off x="2517"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45" name="Rectangle 636"/>
              <p:cNvSpPr>
                <a:spLocks noChangeArrowheads="1"/>
              </p:cNvSpPr>
              <p:nvPr/>
            </p:nvSpPr>
            <p:spPr bwMode="auto">
              <a:xfrm>
                <a:off x="2562"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46" name="Rectangle 637"/>
              <p:cNvSpPr>
                <a:spLocks noChangeArrowheads="1"/>
              </p:cNvSpPr>
              <p:nvPr/>
            </p:nvSpPr>
            <p:spPr bwMode="auto">
              <a:xfrm>
                <a:off x="2608"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47" name="Rectangle 638"/>
              <p:cNvSpPr>
                <a:spLocks noChangeArrowheads="1"/>
              </p:cNvSpPr>
              <p:nvPr/>
            </p:nvSpPr>
            <p:spPr bwMode="auto">
              <a:xfrm>
                <a:off x="2653"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48" name="Rectangle 639"/>
              <p:cNvSpPr>
                <a:spLocks noChangeArrowheads="1"/>
              </p:cNvSpPr>
              <p:nvPr/>
            </p:nvSpPr>
            <p:spPr bwMode="auto">
              <a:xfrm>
                <a:off x="2698"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18" name="Group 640"/>
            <p:cNvGrpSpPr>
              <a:grpSpLocks/>
            </p:cNvGrpSpPr>
            <p:nvPr/>
          </p:nvGrpSpPr>
          <p:grpSpPr bwMode="auto">
            <a:xfrm>
              <a:off x="3794" y="2375"/>
              <a:ext cx="151" cy="28"/>
              <a:chOff x="2517" y="799"/>
              <a:chExt cx="226" cy="45"/>
            </a:xfrm>
          </p:grpSpPr>
          <p:sp>
            <p:nvSpPr>
              <p:cNvPr id="38339" name="Rectangle 641"/>
              <p:cNvSpPr>
                <a:spLocks noChangeArrowheads="1"/>
              </p:cNvSpPr>
              <p:nvPr/>
            </p:nvSpPr>
            <p:spPr bwMode="auto">
              <a:xfrm>
                <a:off x="2517"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40" name="Rectangle 642"/>
              <p:cNvSpPr>
                <a:spLocks noChangeArrowheads="1"/>
              </p:cNvSpPr>
              <p:nvPr/>
            </p:nvSpPr>
            <p:spPr bwMode="auto">
              <a:xfrm>
                <a:off x="2562"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41" name="Rectangle 643"/>
              <p:cNvSpPr>
                <a:spLocks noChangeArrowheads="1"/>
              </p:cNvSpPr>
              <p:nvPr/>
            </p:nvSpPr>
            <p:spPr bwMode="auto">
              <a:xfrm>
                <a:off x="2608"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42" name="Rectangle 644"/>
              <p:cNvSpPr>
                <a:spLocks noChangeArrowheads="1"/>
              </p:cNvSpPr>
              <p:nvPr/>
            </p:nvSpPr>
            <p:spPr bwMode="auto">
              <a:xfrm>
                <a:off x="2653"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43" name="Rectangle 645"/>
              <p:cNvSpPr>
                <a:spLocks noChangeArrowheads="1"/>
              </p:cNvSpPr>
              <p:nvPr/>
            </p:nvSpPr>
            <p:spPr bwMode="auto">
              <a:xfrm>
                <a:off x="2698"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19" name="Group 646"/>
            <p:cNvGrpSpPr>
              <a:grpSpLocks/>
            </p:cNvGrpSpPr>
            <p:nvPr/>
          </p:nvGrpSpPr>
          <p:grpSpPr bwMode="auto">
            <a:xfrm>
              <a:off x="4855" y="2263"/>
              <a:ext cx="151" cy="27"/>
              <a:chOff x="2517" y="799"/>
              <a:chExt cx="226" cy="45"/>
            </a:xfrm>
          </p:grpSpPr>
          <p:sp>
            <p:nvSpPr>
              <p:cNvPr id="38334" name="Rectangle 647"/>
              <p:cNvSpPr>
                <a:spLocks noChangeArrowheads="1"/>
              </p:cNvSpPr>
              <p:nvPr/>
            </p:nvSpPr>
            <p:spPr bwMode="auto">
              <a:xfrm>
                <a:off x="2517"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35" name="Rectangle 648"/>
              <p:cNvSpPr>
                <a:spLocks noChangeArrowheads="1"/>
              </p:cNvSpPr>
              <p:nvPr/>
            </p:nvSpPr>
            <p:spPr bwMode="auto">
              <a:xfrm>
                <a:off x="2562"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36" name="Rectangle 649"/>
              <p:cNvSpPr>
                <a:spLocks noChangeArrowheads="1"/>
              </p:cNvSpPr>
              <p:nvPr/>
            </p:nvSpPr>
            <p:spPr bwMode="auto">
              <a:xfrm>
                <a:off x="2608"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37" name="Rectangle 650"/>
              <p:cNvSpPr>
                <a:spLocks noChangeArrowheads="1"/>
              </p:cNvSpPr>
              <p:nvPr/>
            </p:nvSpPr>
            <p:spPr bwMode="auto">
              <a:xfrm>
                <a:off x="2653"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38" name="Rectangle 651"/>
              <p:cNvSpPr>
                <a:spLocks noChangeArrowheads="1"/>
              </p:cNvSpPr>
              <p:nvPr/>
            </p:nvSpPr>
            <p:spPr bwMode="auto">
              <a:xfrm>
                <a:off x="2698"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20" name="Group 652"/>
            <p:cNvGrpSpPr>
              <a:grpSpLocks/>
            </p:cNvGrpSpPr>
            <p:nvPr/>
          </p:nvGrpSpPr>
          <p:grpSpPr bwMode="auto">
            <a:xfrm>
              <a:off x="3764" y="2684"/>
              <a:ext cx="545" cy="27"/>
              <a:chOff x="2018" y="890"/>
              <a:chExt cx="816" cy="45"/>
            </a:xfrm>
          </p:grpSpPr>
          <p:sp>
            <p:nvSpPr>
              <p:cNvPr id="38316" name="Rectangle 653"/>
              <p:cNvSpPr>
                <a:spLocks noChangeArrowheads="1"/>
              </p:cNvSpPr>
              <p:nvPr/>
            </p:nvSpPr>
            <p:spPr bwMode="auto">
              <a:xfrm>
                <a:off x="2653"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17" name="Rectangle 654"/>
              <p:cNvSpPr>
                <a:spLocks noChangeArrowheads="1"/>
              </p:cNvSpPr>
              <p:nvPr/>
            </p:nvSpPr>
            <p:spPr bwMode="auto">
              <a:xfrm>
                <a:off x="2698"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18" name="Rectangle 655"/>
              <p:cNvSpPr>
                <a:spLocks noChangeArrowheads="1"/>
              </p:cNvSpPr>
              <p:nvPr/>
            </p:nvSpPr>
            <p:spPr bwMode="auto">
              <a:xfrm>
                <a:off x="2744"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19" name="Rectangle 656"/>
              <p:cNvSpPr>
                <a:spLocks noChangeArrowheads="1"/>
              </p:cNvSpPr>
              <p:nvPr/>
            </p:nvSpPr>
            <p:spPr bwMode="auto">
              <a:xfrm>
                <a:off x="2789"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20" name="Rectangle 657"/>
              <p:cNvSpPr>
                <a:spLocks noChangeArrowheads="1"/>
              </p:cNvSpPr>
              <p:nvPr/>
            </p:nvSpPr>
            <p:spPr bwMode="auto">
              <a:xfrm>
                <a:off x="2018"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21" name="Rectangle 658"/>
              <p:cNvSpPr>
                <a:spLocks noChangeArrowheads="1"/>
              </p:cNvSpPr>
              <p:nvPr/>
            </p:nvSpPr>
            <p:spPr bwMode="auto">
              <a:xfrm>
                <a:off x="2063"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22" name="Rectangle 659"/>
              <p:cNvSpPr>
                <a:spLocks noChangeArrowheads="1"/>
              </p:cNvSpPr>
              <p:nvPr/>
            </p:nvSpPr>
            <p:spPr bwMode="auto">
              <a:xfrm>
                <a:off x="2109"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23" name="Rectangle 660"/>
              <p:cNvSpPr>
                <a:spLocks noChangeArrowheads="1"/>
              </p:cNvSpPr>
              <p:nvPr/>
            </p:nvSpPr>
            <p:spPr bwMode="auto">
              <a:xfrm>
                <a:off x="2154"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24" name="Rectangle 661"/>
              <p:cNvSpPr>
                <a:spLocks noChangeArrowheads="1"/>
              </p:cNvSpPr>
              <p:nvPr/>
            </p:nvSpPr>
            <p:spPr bwMode="auto">
              <a:xfrm>
                <a:off x="2199"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25" name="Rectangle 662"/>
              <p:cNvSpPr>
                <a:spLocks noChangeArrowheads="1"/>
              </p:cNvSpPr>
              <p:nvPr/>
            </p:nvSpPr>
            <p:spPr bwMode="auto">
              <a:xfrm>
                <a:off x="2245"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26" name="Rectangle 663"/>
              <p:cNvSpPr>
                <a:spLocks noChangeArrowheads="1"/>
              </p:cNvSpPr>
              <p:nvPr/>
            </p:nvSpPr>
            <p:spPr bwMode="auto">
              <a:xfrm>
                <a:off x="2290"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27" name="Rectangle 664"/>
              <p:cNvSpPr>
                <a:spLocks noChangeArrowheads="1"/>
              </p:cNvSpPr>
              <p:nvPr/>
            </p:nvSpPr>
            <p:spPr bwMode="auto">
              <a:xfrm>
                <a:off x="2335"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28" name="Rectangle 665"/>
              <p:cNvSpPr>
                <a:spLocks noChangeArrowheads="1"/>
              </p:cNvSpPr>
              <p:nvPr/>
            </p:nvSpPr>
            <p:spPr bwMode="auto">
              <a:xfrm>
                <a:off x="2381"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29" name="Rectangle 666"/>
              <p:cNvSpPr>
                <a:spLocks noChangeArrowheads="1"/>
              </p:cNvSpPr>
              <p:nvPr/>
            </p:nvSpPr>
            <p:spPr bwMode="auto">
              <a:xfrm>
                <a:off x="2426"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30" name="Rectangle 667"/>
              <p:cNvSpPr>
                <a:spLocks noChangeArrowheads="1"/>
              </p:cNvSpPr>
              <p:nvPr/>
            </p:nvSpPr>
            <p:spPr bwMode="auto">
              <a:xfrm>
                <a:off x="2472"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31" name="Rectangle 668"/>
              <p:cNvSpPr>
                <a:spLocks noChangeArrowheads="1"/>
              </p:cNvSpPr>
              <p:nvPr/>
            </p:nvSpPr>
            <p:spPr bwMode="auto">
              <a:xfrm>
                <a:off x="2517"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32" name="Rectangle 669"/>
              <p:cNvSpPr>
                <a:spLocks noChangeArrowheads="1"/>
              </p:cNvSpPr>
              <p:nvPr/>
            </p:nvSpPr>
            <p:spPr bwMode="auto">
              <a:xfrm>
                <a:off x="2562"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33" name="Rectangle 670"/>
              <p:cNvSpPr>
                <a:spLocks noChangeArrowheads="1"/>
              </p:cNvSpPr>
              <p:nvPr/>
            </p:nvSpPr>
            <p:spPr bwMode="auto">
              <a:xfrm>
                <a:off x="2607"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21" name="Group 671"/>
            <p:cNvGrpSpPr>
              <a:grpSpLocks/>
            </p:cNvGrpSpPr>
            <p:nvPr/>
          </p:nvGrpSpPr>
          <p:grpSpPr bwMode="auto">
            <a:xfrm>
              <a:off x="4370" y="2263"/>
              <a:ext cx="424" cy="27"/>
              <a:chOff x="2472" y="1117"/>
              <a:chExt cx="634" cy="45"/>
            </a:xfrm>
          </p:grpSpPr>
          <p:sp>
            <p:nvSpPr>
              <p:cNvPr id="38302" name="Rectangle 672"/>
              <p:cNvSpPr>
                <a:spLocks noChangeArrowheads="1"/>
              </p:cNvSpPr>
              <p:nvPr/>
            </p:nvSpPr>
            <p:spPr bwMode="auto">
              <a:xfrm>
                <a:off x="2472" y="1117"/>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03" name="Rectangle 673"/>
              <p:cNvSpPr>
                <a:spLocks noChangeArrowheads="1"/>
              </p:cNvSpPr>
              <p:nvPr/>
            </p:nvSpPr>
            <p:spPr bwMode="auto">
              <a:xfrm>
                <a:off x="2517" y="1117"/>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04" name="Rectangle 674"/>
              <p:cNvSpPr>
                <a:spLocks noChangeArrowheads="1"/>
              </p:cNvSpPr>
              <p:nvPr/>
            </p:nvSpPr>
            <p:spPr bwMode="auto">
              <a:xfrm>
                <a:off x="2563" y="1117"/>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05" name="Rectangle 675"/>
              <p:cNvSpPr>
                <a:spLocks noChangeArrowheads="1"/>
              </p:cNvSpPr>
              <p:nvPr/>
            </p:nvSpPr>
            <p:spPr bwMode="auto">
              <a:xfrm>
                <a:off x="2608" y="1117"/>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06" name="Rectangle 676"/>
              <p:cNvSpPr>
                <a:spLocks noChangeArrowheads="1"/>
              </p:cNvSpPr>
              <p:nvPr/>
            </p:nvSpPr>
            <p:spPr bwMode="auto">
              <a:xfrm>
                <a:off x="2653" y="1117"/>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07" name="Rectangle 677"/>
              <p:cNvSpPr>
                <a:spLocks noChangeArrowheads="1"/>
              </p:cNvSpPr>
              <p:nvPr/>
            </p:nvSpPr>
            <p:spPr bwMode="auto">
              <a:xfrm>
                <a:off x="2699" y="1117"/>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08" name="Rectangle 678"/>
              <p:cNvSpPr>
                <a:spLocks noChangeArrowheads="1"/>
              </p:cNvSpPr>
              <p:nvPr/>
            </p:nvSpPr>
            <p:spPr bwMode="auto">
              <a:xfrm>
                <a:off x="2744" y="1117"/>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09" name="Rectangle 679"/>
              <p:cNvSpPr>
                <a:spLocks noChangeArrowheads="1"/>
              </p:cNvSpPr>
              <p:nvPr/>
            </p:nvSpPr>
            <p:spPr bwMode="auto">
              <a:xfrm>
                <a:off x="2789" y="1117"/>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10" name="Rectangle 680"/>
              <p:cNvSpPr>
                <a:spLocks noChangeArrowheads="1"/>
              </p:cNvSpPr>
              <p:nvPr/>
            </p:nvSpPr>
            <p:spPr bwMode="auto">
              <a:xfrm>
                <a:off x="2835" y="1117"/>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11" name="Rectangle 681"/>
              <p:cNvSpPr>
                <a:spLocks noChangeArrowheads="1"/>
              </p:cNvSpPr>
              <p:nvPr/>
            </p:nvSpPr>
            <p:spPr bwMode="auto">
              <a:xfrm>
                <a:off x="2880" y="1117"/>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12" name="Rectangle 682"/>
              <p:cNvSpPr>
                <a:spLocks noChangeArrowheads="1"/>
              </p:cNvSpPr>
              <p:nvPr/>
            </p:nvSpPr>
            <p:spPr bwMode="auto">
              <a:xfrm>
                <a:off x="2926" y="1117"/>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13" name="Rectangle 683"/>
              <p:cNvSpPr>
                <a:spLocks noChangeArrowheads="1"/>
              </p:cNvSpPr>
              <p:nvPr/>
            </p:nvSpPr>
            <p:spPr bwMode="auto">
              <a:xfrm>
                <a:off x="2971" y="1117"/>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14" name="Rectangle 684"/>
              <p:cNvSpPr>
                <a:spLocks noChangeArrowheads="1"/>
              </p:cNvSpPr>
              <p:nvPr/>
            </p:nvSpPr>
            <p:spPr bwMode="auto">
              <a:xfrm>
                <a:off x="3016" y="1117"/>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15" name="Rectangle 685"/>
              <p:cNvSpPr>
                <a:spLocks noChangeArrowheads="1"/>
              </p:cNvSpPr>
              <p:nvPr/>
            </p:nvSpPr>
            <p:spPr bwMode="auto">
              <a:xfrm>
                <a:off x="3061" y="1117"/>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22" name="Group 686"/>
            <p:cNvGrpSpPr>
              <a:grpSpLocks/>
            </p:cNvGrpSpPr>
            <p:nvPr/>
          </p:nvGrpSpPr>
          <p:grpSpPr bwMode="auto">
            <a:xfrm>
              <a:off x="3672" y="2768"/>
              <a:ext cx="456" cy="28"/>
              <a:chOff x="2744" y="981"/>
              <a:chExt cx="680" cy="45"/>
            </a:xfrm>
          </p:grpSpPr>
          <p:sp>
            <p:nvSpPr>
              <p:cNvPr id="38287" name="Rectangle 687"/>
              <p:cNvSpPr>
                <a:spLocks noChangeArrowheads="1"/>
              </p:cNvSpPr>
              <p:nvPr/>
            </p:nvSpPr>
            <p:spPr bwMode="auto">
              <a:xfrm>
                <a:off x="3379"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88" name="Rectangle 688"/>
              <p:cNvSpPr>
                <a:spLocks noChangeArrowheads="1"/>
              </p:cNvSpPr>
              <p:nvPr/>
            </p:nvSpPr>
            <p:spPr bwMode="auto">
              <a:xfrm>
                <a:off x="2744"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89" name="Rectangle 689"/>
              <p:cNvSpPr>
                <a:spLocks noChangeArrowheads="1"/>
              </p:cNvSpPr>
              <p:nvPr/>
            </p:nvSpPr>
            <p:spPr bwMode="auto">
              <a:xfrm>
                <a:off x="2789"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90" name="Rectangle 690"/>
              <p:cNvSpPr>
                <a:spLocks noChangeArrowheads="1"/>
              </p:cNvSpPr>
              <p:nvPr/>
            </p:nvSpPr>
            <p:spPr bwMode="auto">
              <a:xfrm>
                <a:off x="2835"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91" name="Rectangle 691"/>
              <p:cNvSpPr>
                <a:spLocks noChangeArrowheads="1"/>
              </p:cNvSpPr>
              <p:nvPr/>
            </p:nvSpPr>
            <p:spPr bwMode="auto">
              <a:xfrm>
                <a:off x="2880"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92" name="Rectangle 692"/>
              <p:cNvSpPr>
                <a:spLocks noChangeArrowheads="1"/>
              </p:cNvSpPr>
              <p:nvPr/>
            </p:nvSpPr>
            <p:spPr bwMode="auto">
              <a:xfrm>
                <a:off x="2925"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93" name="Rectangle 693"/>
              <p:cNvSpPr>
                <a:spLocks noChangeArrowheads="1"/>
              </p:cNvSpPr>
              <p:nvPr/>
            </p:nvSpPr>
            <p:spPr bwMode="auto">
              <a:xfrm>
                <a:off x="2971"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94" name="Rectangle 694"/>
              <p:cNvSpPr>
                <a:spLocks noChangeArrowheads="1"/>
              </p:cNvSpPr>
              <p:nvPr/>
            </p:nvSpPr>
            <p:spPr bwMode="auto">
              <a:xfrm>
                <a:off x="3016"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95" name="Rectangle 695"/>
              <p:cNvSpPr>
                <a:spLocks noChangeArrowheads="1"/>
              </p:cNvSpPr>
              <p:nvPr/>
            </p:nvSpPr>
            <p:spPr bwMode="auto">
              <a:xfrm>
                <a:off x="3061"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96" name="Rectangle 696"/>
              <p:cNvSpPr>
                <a:spLocks noChangeArrowheads="1"/>
              </p:cNvSpPr>
              <p:nvPr/>
            </p:nvSpPr>
            <p:spPr bwMode="auto">
              <a:xfrm>
                <a:off x="3107"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97" name="Rectangle 697"/>
              <p:cNvSpPr>
                <a:spLocks noChangeArrowheads="1"/>
              </p:cNvSpPr>
              <p:nvPr/>
            </p:nvSpPr>
            <p:spPr bwMode="auto">
              <a:xfrm>
                <a:off x="3152"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98" name="Rectangle 698"/>
              <p:cNvSpPr>
                <a:spLocks noChangeArrowheads="1"/>
              </p:cNvSpPr>
              <p:nvPr/>
            </p:nvSpPr>
            <p:spPr bwMode="auto">
              <a:xfrm>
                <a:off x="3198"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99" name="Rectangle 699"/>
              <p:cNvSpPr>
                <a:spLocks noChangeArrowheads="1"/>
              </p:cNvSpPr>
              <p:nvPr/>
            </p:nvSpPr>
            <p:spPr bwMode="auto">
              <a:xfrm>
                <a:off x="3243"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00" name="Rectangle 700"/>
              <p:cNvSpPr>
                <a:spLocks noChangeArrowheads="1"/>
              </p:cNvSpPr>
              <p:nvPr/>
            </p:nvSpPr>
            <p:spPr bwMode="auto">
              <a:xfrm>
                <a:off x="3288"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301" name="Rectangle 701"/>
              <p:cNvSpPr>
                <a:spLocks noChangeArrowheads="1"/>
              </p:cNvSpPr>
              <p:nvPr/>
            </p:nvSpPr>
            <p:spPr bwMode="auto">
              <a:xfrm>
                <a:off x="3333"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23" name="Group 702"/>
            <p:cNvGrpSpPr>
              <a:grpSpLocks/>
            </p:cNvGrpSpPr>
            <p:nvPr/>
          </p:nvGrpSpPr>
          <p:grpSpPr bwMode="auto">
            <a:xfrm rot="1090660">
              <a:off x="4158" y="2487"/>
              <a:ext cx="334" cy="28"/>
              <a:chOff x="2699" y="799"/>
              <a:chExt cx="499" cy="46"/>
            </a:xfrm>
          </p:grpSpPr>
          <p:sp>
            <p:nvSpPr>
              <p:cNvPr id="38276" name="Rectangle 703"/>
              <p:cNvSpPr>
                <a:spLocks noChangeArrowheads="1"/>
              </p:cNvSpPr>
              <p:nvPr/>
            </p:nvSpPr>
            <p:spPr bwMode="auto">
              <a:xfrm>
                <a:off x="2699" y="799"/>
                <a:ext cx="45" cy="46"/>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77" name="Rectangle 704"/>
              <p:cNvSpPr>
                <a:spLocks noChangeArrowheads="1"/>
              </p:cNvSpPr>
              <p:nvPr/>
            </p:nvSpPr>
            <p:spPr bwMode="auto">
              <a:xfrm>
                <a:off x="2744" y="799"/>
                <a:ext cx="45" cy="46"/>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78" name="Rectangle 705"/>
              <p:cNvSpPr>
                <a:spLocks noChangeArrowheads="1"/>
              </p:cNvSpPr>
              <p:nvPr/>
            </p:nvSpPr>
            <p:spPr bwMode="auto">
              <a:xfrm>
                <a:off x="2790" y="799"/>
                <a:ext cx="45" cy="46"/>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79" name="Rectangle 706"/>
              <p:cNvSpPr>
                <a:spLocks noChangeArrowheads="1"/>
              </p:cNvSpPr>
              <p:nvPr/>
            </p:nvSpPr>
            <p:spPr bwMode="auto">
              <a:xfrm>
                <a:off x="2835" y="799"/>
                <a:ext cx="45" cy="46"/>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80" name="Rectangle 707"/>
              <p:cNvSpPr>
                <a:spLocks noChangeArrowheads="1"/>
              </p:cNvSpPr>
              <p:nvPr/>
            </p:nvSpPr>
            <p:spPr bwMode="auto">
              <a:xfrm>
                <a:off x="2880" y="799"/>
                <a:ext cx="45" cy="46"/>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81" name="Rectangle 708"/>
              <p:cNvSpPr>
                <a:spLocks noChangeArrowheads="1"/>
              </p:cNvSpPr>
              <p:nvPr/>
            </p:nvSpPr>
            <p:spPr bwMode="auto">
              <a:xfrm>
                <a:off x="2926" y="799"/>
                <a:ext cx="45" cy="46"/>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82" name="Rectangle 709"/>
              <p:cNvSpPr>
                <a:spLocks noChangeArrowheads="1"/>
              </p:cNvSpPr>
              <p:nvPr/>
            </p:nvSpPr>
            <p:spPr bwMode="auto">
              <a:xfrm>
                <a:off x="2971" y="799"/>
                <a:ext cx="45" cy="46"/>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83" name="Rectangle 710"/>
              <p:cNvSpPr>
                <a:spLocks noChangeArrowheads="1"/>
              </p:cNvSpPr>
              <p:nvPr/>
            </p:nvSpPr>
            <p:spPr bwMode="auto">
              <a:xfrm>
                <a:off x="3016" y="799"/>
                <a:ext cx="45" cy="46"/>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84" name="Rectangle 711"/>
              <p:cNvSpPr>
                <a:spLocks noChangeArrowheads="1"/>
              </p:cNvSpPr>
              <p:nvPr/>
            </p:nvSpPr>
            <p:spPr bwMode="auto">
              <a:xfrm>
                <a:off x="3062" y="799"/>
                <a:ext cx="45" cy="46"/>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85" name="Rectangle 712"/>
              <p:cNvSpPr>
                <a:spLocks noChangeArrowheads="1"/>
              </p:cNvSpPr>
              <p:nvPr/>
            </p:nvSpPr>
            <p:spPr bwMode="auto">
              <a:xfrm>
                <a:off x="3107" y="799"/>
                <a:ext cx="45" cy="46"/>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86" name="Rectangle 713"/>
              <p:cNvSpPr>
                <a:spLocks noChangeArrowheads="1"/>
              </p:cNvSpPr>
              <p:nvPr/>
            </p:nvSpPr>
            <p:spPr bwMode="auto">
              <a:xfrm>
                <a:off x="3153" y="799"/>
                <a:ext cx="45" cy="46"/>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24" name="Group 714"/>
            <p:cNvGrpSpPr>
              <a:grpSpLocks/>
            </p:cNvGrpSpPr>
            <p:nvPr/>
          </p:nvGrpSpPr>
          <p:grpSpPr bwMode="auto">
            <a:xfrm rot="-1708453">
              <a:off x="3128" y="2459"/>
              <a:ext cx="121" cy="28"/>
              <a:chOff x="4014" y="845"/>
              <a:chExt cx="181" cy="46"/>
            </a:xfrm>
          </p:grpSpPr>
          <p:sp>
            <p:nvSpPr>
              <p:cNvPr id="38272" name="Rectangle 715"/>
              <p:cNvSpPr>
                <a:spLocks noChangeArrowheads="1"/>
              </p:cNvSpPr>
              <p:nvPr/>
            </p:nvSpPr>
            <p:spPr bwMode="auto">
              <a:xfrm>
                <a:off x="4150" y="845"/>
                <a:ext cx="45" cy="46"/>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73" name="Rectangle 716"/>
              <p:cNvSpPr>
                <a:spLocks noChangeArrowheads="1"/>
              </p:cNvSpPr>
              <p:nvPr/>
            </p:nvSpPr>
            <p:spPr bwMode="auto">
              <a:xfrm>
                <a:off x="4014" y="845"/>
                <a:ext cx="45" cy="46"/>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74" name="Rectangle 717"/>
              <p:cNvSpPr>
                <a:spLocks noChangeArrowheads="1"/>
              </p:cNvSpPr>
              <p:nvPr/>
            </p:nvSpPr>
            <p:spPr bwMode="auto">
              <a:xfrm>
                <a:off x="4059" y="845"/>
                <a:ext cx="45" cy="46"/>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75" name="Rectangle 718"/>
              <p:cNvSpPr>
                <a:spLocks noChangeArrowheads="1"/>
              </p:cNvSpPr>
              <p:nvPr/>
            </p:nvSpPr>
            <p:spPr bwMode="auto">
              <a:xfrm>
                <a:off x="4104" y="845"/>
                <a:ext cx="45" cy="46"/>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25" name="Group 719"/>
            <p:cNvGrpSpPr>
              <a:grpSpLocks/>
            </p:cNvGrpSpPr>
            <p:nvPr/>
          </p:nvGrpSpPr>
          <p:grpSpPr bwMode="auto">
            <a:xfrm>
              <a:off x="3521" y="2853"/>
              <a:ext cx="546" cy="28"/>
              <a:chOff x="2018" y="890"/>
              <a:chExt cx="816" cy="45"/>
            </a:xfrm>
          </p:grpSpPr>
          <p:sp>
            <p:nvSpPr>
              <p:cNvPr id="38254" name="Rectangle 720"/>
              <p:cNvSpPr>
                <a:spLocks noChangeArrowheads="1"/>
              </p:cNvSpPr>
              <p:nvPr/>
            </p:nvSpPr>
            <p:spPr bwMode="auto">
              <a:xfrm>
                <a:off x="2653"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55" name="Rectangle 721"/>
              <p:cNvSpPr>
                <a:spLocks noChangeArrowheads="1"/>
              </p:cNvSpPr>
              <p:nvPr/>
            </p:nvSpPr>
            <p:spPr bwMode="auto">
              <a:xfrm>
                <a:off x="2698"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56" name="Rectangle 722"/>
              <p:cNvSpPr>
                <a:spLocks noChangeArrowheads="1"/>
              </p:cNvSpPr>
              <p:nvPr/>
            </p:nvSpPr>
            <p:spPr bwMode="auto">
              <a:xfrm>
                <a:off x="2744"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57" name="Rectangle 723"/>
              <p:cNvSpPr>
                <a:spLocks noChangeArrowheads="1"/>
              </p:cNvSpPr>
              <p:nvPr/>
            </p:nvSpPr>
            <p:spPr bwMode="auto">
              <a:xfrm>
                <a:off x="2789"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58" name="Rectangle 724"/>
              <p:cNvSpPr>
                <a:spLocks noChangeArrowheads="1"/>
              </p:cNvSpPr>
              <p:nvPr/>
            </p:nvSpPr>
            <p:spPr bwMode="auto">
              <a:xfrm>
                <a:off x="2018"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59" name="Rectangle 725"/>
              <p:cNvSpPr>
                <a:spLocks noChangeArrowheads="1"/>
              </p:cNvSpPr>
              <p:nvPr/>
            </p:nvSpPr>
            <p:spPr bwMode="auto">
              <a:xfrm>
                <a:off x="2063"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60" name="Rectangle 726"/>
              <p:cNvSpPr>
                <a:spLocks noChangeArrowheads="1"/>
              </p:cNvSpPr>
              <p:nvPr/>
            </p:nvSpPr>
            <p:spPr bwMode="auto">
              <a:xfrm>
                <a:off x="2109"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61" name="Rectangle 727"/>
              <p:cNvSpPr>
                <a:spLocks noChangeArrowheads="1"/>
              </p:cNvSpPr>
              <p:nvPr/>
            </p:nvSpPr>
            <p:spPr bwMode="auto">
              <a:xfrm>
                <a:off x="2154"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62" name="Rectangle 728"/>
              <p:cNvSpPr>
                <a:spLocks noChangeArrowheads="1"/>
              </p:cNvSpPr>
              <p:nvPr/>
            </p:nvSpPr>
            <p:spPr bwMode="auto">
              <a:xfrm>
                <a:off x="2199"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63" name="Rectangle 729"/>
              <p:cNvSpPr>
                <a:spLocks noChangeArrowheads="1"/>
              </p:cNvSpPr>
              <p:nvPr/>
            </p:nvSpPr>
            <p:spPr bwMode="auto">
              <a:xfrm>
                <a:off x="2245"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64" name="Rectangle 730"/>
              <p:cNvSpPr>
                <a:spLocks noChangeArrowheads="1"/>
              </p:cNvSpPr>
              <p:nvPr/>
            </p:nvSpPr>
            <p:spPr bwMode="auto">
              <a:xfrm>
                <a:off x="2290"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65" name="Rectangle 731"/>
              <p:cNvSpPr>
                <a:spLocks noChangeArrowheads="1"/>
              </p:cNvSpPr>
              <p:nvPr/>
            </p:nvSpPr>
            <p:spPr bwMode="auto">
              <a:xfrm>
                <a:off x="2335"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66" name="Rectangle 732"/>
              <p:cNvSpPr>
                <a:spLocks noChangeArrowheads="1"/>
              </p:cNvSpPr>
              <p:nvPr/>
            </p:nvSpPr>
            <p:spPr bwMode="auto">
              <a:xfrm>
                <a:off x="2381"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67" name="Rectangle 733"/>
              <p:cNvSpPr>
                <a:spLocks noChangeArrowheads="1"/>
              </p:cNvSpPr>
              <p:nvPr/>
            </p:nvSpPr>
            <p:spPr bwMode="auto">
              <a:xfrm>
                <a:off x="2426"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68" name="Rectangle 734"/>
              <p:cNvSpPr>
                <a:spLocks noChangeArrowheads="1"/>
              </p:cNvSpPr>
              <p:nvPr/>
            </p:nvSpPr>
            <p:spPr bwMode="auto">
              <a:xfrm>
                <a:off x="2472"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69" name="Rectangle 735"/>
              <p:cNvSpPr>
                <a:spLocks noChangeArrowheads="1"/>
              </p:cNvSpPr>
              <p:nvPr/>
            </p:nvSpPr>
            <p:spPr bwMode="auto">
              <a:xfrm>
                <a:off x="2517"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70" name="Rectangle 736"/>
              <p:cNvSpPr>
                <a:spLocks noChangeArrowheads="1"/>
              </p:cNvSpPr>
              <p:nvPr/>
            </p:nvSpPr>
            <p:spPr bwMode="auto">
              <a:xfrm>
                <a:off x="2562"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71" name="Rectangle 737"/>
              <p:cNvSpPr>
                <a:spLocks noChangeArrowheads="1"/>
              </p:cNvSpPr>
              <p:nvPr/>
            </p:nvSpPr>
            <p:spPr bwMode="auto">
              <a:xfrm>
                <a:off x="2607"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26" name="Group 738"/>
            <p:cNvGrpSpPr>
              <a:grpSpLocks/>
            </p:cNvGrpSpPr>
            <p:nvPr/>
          </p:nvGrpSpPr>
          <p:grpSpPr bwMode="auto">
            <a:xfrm rot="-1527801">
              <a:off x="4612" y="2599"/>
              <a:ext cx="151" cy="28"/>
              <a:chOff x="2517" y="799"/>
              <a:chExt cx="226" cy="45"/>
            </a:xfrm>
          </p:grpSpPr>
          <p:sp>
            <p:nvSpPr>
              <p:cNvPr id="38249" name="Rectangle 739"/>
              <p:cNvSpPr>
                <a:spLocks noChangeArrowheads="1"/>
              </p:cNvSpPr>
              <p:nvPr/>
            </p:nvSpPr>
            <p:spPr bwMode="auto">
              <a:xfrm>
                <a:off x="2517"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50" name="Rectangle 740"/>
              <p:cNvSpPr>
                <a:spLocks noChangeArrowheads="1"/>
              </p:cNvSpPr>
              <p:nvPr/>
            </p:nvSpPr>
            <p:spPr bwMode="auto">
              <a:xfrm>
                <a:off x="2562"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51" name="Rectangle 741"/>
              <p:cNvSpPr>
                <a:spLocks noChangeArrowheads="1"/>
              </p:cNvSpPr>
              <p:nvPr/>
            </p:nvSpPr>
            <p:spPr bwMode="auto">
              <a:xfrm>
                <a:off x="2608"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52" name="Rectangle 742"/>
              <p:cNvSpPr>
                <a:spLocks noChangeArrowheads="1"/>
              </p:cNvSpPr>
              <p:nvPr/>
            </p:nvSpPr>
            <p:spPr bwMode="auto">
              <a:xfrm>
                <a:off x="2653"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53" name="Rectangle 743"/>
              <p:cNvSpPr>
                <a:spLocks noChangeArrowheads="1"/>
              </p:cNvSpPr>
              <p:nvPr/>
            </p:nvSpPr>
            <p:spPr bwMode="auto">
              <a:xfrm>
                <a:off x="2698"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27" name="Group 744"/>
            <p:cNvGrpSpPr>
              <a:grpSpLocks/>
            </p:cNvGrpSpPr>
            <p:nvPr/>
          </p:nvGrpSpPr>
          <p:grpSpPr bwMode="auto">
            <a:xfrm rot="-1527801">
              <a:off x="4401" y="2656"/>
              <a:ext cx="151" cy="28"/>
              <a:chOff x="2517" y="799"/>
              <a:chExt cx="226" cy="45"/>
            </a:xfrm>
          </p:grpSpPr>
          <p:sp>
            <p:nvSpPr>
              <p:cNvPr id="38244" name="Rectangle 745"/>
              <p:cNvSpPr>
                <a:spLocks noChangeArrowheads="1"/>
              </p:cNvSpPr>
              <p:nvPr/>
            </p:nvSpPr>
            <p:spPr bwMode="auto">
              <a:xfrm>
                <a:off x="2517"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45" name="Rectangle 746"/>
              <p:cNvSpPr>
                <a:spLocks noChangeArrowheads="1"/>
              </p:cNvSpPr>
              <p:nvPr/>
            </p:nvSpPr>
            <p:spPr bwMode="auto">
              <a:xfrm>
                <a:off x="2562"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46" name="Rectangle 747"/>
              <p:cNvSpPr>
                <a:spLocks noChangeArrowheads="1"/>
              </p:cNvSpPr>
              <p:nvPr/>
            </p:nvSpPr>
            <p:spPr bwMode="auto">
              <a:xfrm>
                <a:off x="2608"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47" name="Rectangle 748"/>
              <p:cNvSpPr>
                <a:spLocks noChangeArrowheads="1"/>
              </p:cNvSpPr>
              <p:nvPr/>
            </p:nvSpPr>
            <p:spPr bwMode="auto">
              <a:xfrm>
                <a:off x="2653"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48" name="Rectangle 749"/>
              <p:cNvSpPr>
                <a:spLocks noChangeArrowheads="1"/>
              </p:cNvSpPr>
              <p:nvPr/>
            </p:nvSpPr>
            <p:spPr bwMode="auto">
              <a:xfrm>
                <a:off x="2698"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28" name="Group 750"/>
            <p:cNvGrpSpPr>
              <a:grpSpLocks/>
            </p:cNvGrpSpPr>
            <p:nvPr/>
          </p:nvGrpSpPr>
          <p:grpSpPr bwMode="auto">
            <a:xfrm rot="-1527801">
              <a:off x="4794" y="2515"/>
              <a:ext cx="151" cy="28"/>
              <a:chOff x="2517" y="799"/>
              <a:chExt cx="226" cy="45"/>
            </a:xfrm>
          </p:grpSpPr>
          <p:sp>
            <p:nvSpPr>
              <p:cNvPr id="38239" name="Rectangle 751"/>
              <p:cNvSpPr>
                <a:spLocks noChangeArrowheads="1"/>
              </p:cNvSpPr>
              <p:nvPr/>
            </p:nvSpPr>
            <p:spPr bwMode="auto">
              <a:xfrm>
                <a:off x="2517"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40" name="Rectangle 752"/>
              <p:cNvSpPr>
                <a:spLocks noChangeArrowheads="1"/>
              </p:cNvSpPr>
              <p:nvPr/>
            </p:nvSpPr>
            <p:spPr bwMode="auto">
              <a:xfrm>
                <a:off x="2562"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41" name="Rectangle 753"/>
              <p:cNvSpPr>
                <a:spLocks noChangeArrowheads="1"/>
              </p:cNvSpPr>
              <p:nvPr/>
            </p:nvSpPr>
            <p:spPr bwMode="auto">
              <a:xfrm>
                <a:off x="2608"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42" name="Rectangle 754"/>
              <p:cNvSpPr>
                <a:spLocks noChangeArrowheads="1"/>
              </p:cNvSpPr>
              <p:nvPr/>
            </p:nvSpPr>
            <p:spPr bwMode="auto">
              <a:xfrm>
                <a:off x="2653"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43" name="Rectangle 755"/>
              <p:cNvSpPr>
                <a:spLocks noChangeArrowheads="1"/>
              </p:cNvSpPr>
              <p:nvPr/>
            </p:nvSpPr>
            <p:spPr bwMode="auto">
              <a:xfrm>
                <a:off x="2698" y="79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29" name="Group 756"/>
            <p:cNvGrpSpPr>
              <a:grpSpLocks/>
            </p:cNvGrpSpPr>
            <p:nvPr/>
          </p:nvGrpSpPr>
          <p:grpSpPr bwMode="auto">
            <a:xfrm>
              <a:off x="4553" y="2347"/>
              <a:ext cx="82" cy="56"/>
              <a:chOff x="4388" y="1162"/>
              <a:chExt cx="123" cy="91"/>
            </a:xfrm>
          </p:grpSpPr>
          <p:sp>
            <p:nvSpPr>
              <p:cNvPr id="38236" name="Rectangle 757"/>
              <p:cNvSpPr>
                <a:spLocks noChangeArrowheads="1"/>
              </p:cNvSpPr>
              <p:nvPr/>
            </p:nvSpPr>
            <p:spPr bwMode="auto">
              <a:xfrm rot="-1832059">
                <a:off x="4388" y="1208"/>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37" name="Rectangle 758"/>
              <p:cNvSpPr>
                <a:spLocks noChangeArrowheads="1"/>
              </p:cNvSpPr>
              <p:nvPr/>
            </p:nvSpPr>
            <p:spPr bwMode="auto">
              <a:xfrm rot="-1832059">
                <a:off x="4427" y="1185"/>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38" name="Rectangle 759"/>
              <p:cNvSpPr>
                <a:spLocks noChangeArrowheads="1"/>
              </p:cNvSpPr>
              <p:nvPr/>
            </p:nvSpPr>
            <p:spPr bwMode="auto">
              <a:xfrm rot="-1832059">
                <a:off x="4466"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30" name="Group 760"/>
            <p:cNvGrpSpPr>
              <a:grpSpLocks/>
            </p:cNvGrpSpPr>
            <p:nvPr/>
          </p:nvGrpSpPr>
          <p:grpSpPr bwMode="auto">
            <a:xfrm>
              <a:off x="4704" y="2318"/>
              <a:ext cx="133" cy="85"/>
              <a:chOff x="4525" y="1208"/>
              <a:chExt cx="201" cy="137"/>
            </a:xfrm>
          </p:grpSpPr>
          <p:sp>
            <p:nvSpPr>
              <p:cNvPr id="38231" name="Rectangle 761"/>
              <p:cNvSpPr>
                <a:spLocks noChangeArrowheads="1"/>
              </p:cNvSpPr>
              <p:nvPr/>
            </p:nvSpPr>
            <p:spPr bwMode="auto">
              <a:xfrm rot="-1832059">
                <a:off x="4525" y="1300"/>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32" name="Rectangle 762"/>
              <p:cNvSpPr>
                <a:spLocks noChangeArrowheads="1"/>
              </p:cNvSpPr>
              <p:nvPr/>
            </p:nvSpPr>
            <p:spPr bwMode="auto">
              <a:xfrm rot="-1832059">
                <a:off x="4564" y="1277"/>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33" name="Rectangle 763"/>
              <p:cNvSpPr>
                <a:spLocks noChangeArrowheads="1"/>
              </p:cNvSpPr>
              <p:nvPr/>
            </p:nvSpPr>
            <p:spPr bwMode="auto">
              <a:xfrm rot="-1832059">
                <a:off x="4604" y="1253"/>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34" name="Rectangle 764"/>
              <p:cNvSpPr>
                <a:spLocks noChangeArrowheads="1"/>
              </p:cNvSpPr>
              <p:nvPr/>
            </p:nvSpPr>
            <p:spPr bwMode="auto">
              <a:xfrm rot="-1832059">
                <a:off x="4642" y="1231"/>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35" name="Rectangle 765"/>
              <p:cNvSpPr>
                <a:spLocks noChangeArrowheads="1"/>
              </p:cNvSpPr>
              <p:nvPr/>
            </p:nvSpPr>
            <p:spPr bwMode="auto">
              <a:xfrm rot="-1832059">
                <a:off x="4681" y="1208"/>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31" name="Group 766"/>
            <p:cNvGrpSpPr>
              <a:grpSpLocks/>
            </p:cNvGrpSpPr>
            <p:nvPr/>
          </p:nvGrpSpPr>
          <p:grpSpPr bwMode="auto">
            <a:xfrm rot="-1269675">
              <a:off x="4279" y="2656"/>
              <a:ext cx="817" cy="51"/>
              <a:chOff x="4027" y="2251"/>
              <a:chExt cx="1222" cy="82"/>
            </a:xfrm>
          </p:grpSpPr>
          <p:sp>
            <p:nvSpPr>
              <p:cNvPr id="38204" name="Rectangle 767"/>
              <p:cNvSpPr>
                <a:spLocks noChangeArrowheads="1"/>
              </p:cNvSpPr>
              <p:nvPr/>
            </p:nvSpPr>
            <p:spPr bwMode="auto">
              <a:xfrm rot="-109166">
                <a:off x="4027" y="2288"/>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05" name="Rectangle 768"/>
              <p:cNvSpPr>
                <a:spLocks noChangeArrowheads="1"/>
              </p:cNvSpPr>
              <p:nvPr/>
            </p:nvSpPr>
            <p:spPr bwMode="auto">
              <a:xfrm rot="-109166">
                <a:off x="4072" y="2287"/>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06" name="Rectangle 769"/>
              <p:cNvSpPr>
                <a:spLocks noChangeArrowheads="1"/>
              </p:cNvSpPr>
              <p:nvPr/>
            </p:nvSpPr>
            <p:spPr bwMode="auto">
              <a:xfrm rot="-109166">
                <a:off x="4117" y="228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07" name="Rectangle 770"/>
              <p:cNvSpPr>
                <a:spLocks noChangeArrowheads="1"/>
              </p:cNvSpPr>
              <p:nvPr/>
            </p:nvSpPr>
            <p:spPr bwMode="auto">
              <a:xfrm rot="-109166">
                <a:off x="4163" y="2284"/>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08" name="Rectangle 771"/>
              <p:cNvSpPr>
                <a:spLocks noChangeArrowheads="1"/>
              </p:cNvSpPr>
              <p:nvPr/>
            </p:nvSpPr>
            <p:spPr bwMode="auto">
              <a:xfrm rot="-109166">
                <a:off x="4208" y="2282"/>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09" name="Rectangle 772"/>
              <p:cNvSpPr>
                <a:spLocks noChangeArrowheads="1"/>
              </p:cNvSpPr>
              <p:nvPr/>
            </p:nvSpPr>
            <p:spPr bwMode="auto">
              <a:xfrm rot="-109166">
                <a:off x="4254" y="22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10" name="Rectangle 773"/>
              <p:cNvSpPr>
                <a:spLocks noChangeArrowheads="1"/>
              </p:cNvSpPr>
              <p:nvPr/>
            </p:nvSpPr>
            <p:spPr bwMode="auto">
              <a:xfrm rot="-109166">
                <a:off x="4299" y="227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11" name="Rectangle 774"/>
              <p:cNvSpPr>
                <a:spLocks noChangeArrowheads="1"/>
              </p:cNvSpPr>
              <p:nvPr/>
            </p:nvSpPr>
            <p:spPr bwMode="auto">
              <a:xfrm rot="-109166">
                <a:off x="4344" y="2278"/>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12" name="Rectangle 775"/>
              <p:cNvSpPr>
                <a:spLocks noChangeArrowheads="1"/>
              </p:cNvSpPr>
              <p:nvPr/>
            </p:nvSpPr>
            <p:spPr bwMode="auto">
              <a:xfrm rot="-109166">
                <a:off x="4390" y="227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13" name="Rectangle 776"/>
              <p:cNvSpPr>
                <a:spLocks noChangeArrowheads="1"/>
              </p:cNvSpPr>
              <p:nvPr/>
            </p:nvSpPr>
            <p:spPr bwMode="auto">
              <a:xfrm rot="-109166">
                <a:off x="4435" y="227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14" name="Rectangle 777"/>
              <p:cNvSpPr>
                <a:spLocks noChangeArrowheads="1"/>
              </p:cNvSpPr>
              <p:nvPr/>
            </p:nvSpPr>
            <p:spPr bwMode="auto">
              <a:xfrm rot="-109166">
                <a:off x="4479" y="2273"/>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15" name="Rectangle 778"/>
              <p:cNvSpPr>
                <a:spLocks noChangeArrowheads="1"/>
              </p:cNvSpPr>
              <p:nvPr/>
            </p:nvSpPr>
            <p:spPr bwMode="auto">
              <a:xfrm rot="-109166">
                <a:off x="4526" y="2272"/>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16" name="Rectangle 779"/>
              <p:cNvSpPr>
                <a:spLocks noChangeArrowheads="1"/>
              </p:cNvSpPr>
              <p:nvPr/>
            </p:nvSpPr>
            <p:spPr bwMode="auto">
              <a:xfrm rot="-109166">
                <a:off x="4570" y="227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17" name="Rectangle 780"/>
              <p:cNvSpPr>
                <a:spLocks noChangeArrowheads="1"/>
              </p:cNvSpPr>
              <p:nvPr/>
            </p:nvSpPr>
            <p:spPr bwMode="auto">
              <a:xfrm rot="-109166">
                <a:off x="4616" y="226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18" name="Rectangle 781"/>
              <p:cNvSpPr>
                <a:spLocks noChangeArrowheads="1"/>
              </p:cNvSpPr>
              <p:nvPr/>
            </p:nvSpPr>
            <p:spPr bwMode="auto">
              <a:xfrm rot="-109166">
                <a:off x="4661" y="2268"/>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19" name="Rectangle 782"/>
              <p:cNvSpPr>
                <a:spLocks noChangeArrowheads="1"/>
              </p:cNvSpPr>
              <p:nvPr/>
            </p:nvSpPr>
            <p:spPr bwMode="auto">
              <a:xfrm rot="-109166">
                <a:off x="4706" y="226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20" name="Rectangle 783"/>
              <p:cNvSpPr>
                <a:spLocks noChangeArrowheads="1"/>
              </p:cNvSpPr>
              <p:nvPr/>
            </p:nvSpPr>
            <p:spPr bwMode="auto">
              <a:xfrm rot="-109166">
                <a:off x="4752" y="226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21" name="Rectangle 784"/>
              <p:cNvSpPr>
                <a:spLocks noChangeArrowheads="1"/>
              </p:cNvSpPr>
              <p:nvPr/>
            </p:nvSpPr>
            <p:spPr bwMode="auto">
              <a:xfrm rot="-109166">
                <a:off x="4797" y="2263"/>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22" name="Rectangle 785"/>
              <p:cNvSpPr>
                <a:spLocks noChangeArrowheads="1"/>
              </p:cNvSpPr>
              <p:nvPr/>
            </p:nvSpPr>
            <p:spPr bwMode="auto">
              <a:xfrm rot="-109166">
                <a:off x="4843" y="2262"/>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23" name="Rectangle 786"/>
              <p:cNvSpPr>
                <a:spLocks noChangeArrowheads="1"/>
              </p:cNvSpPr>
              <p:nvPr/>
            </p:nvSpPr>
            <p:spPr bwMode="auto">
              <a:xfrm rot="-109166">
                <a:off x="4888" y="226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24" name="Rectangle 787"/>
              <p:cNvSpPr>
                <a:spLocks noChangeArrowheads="1"/>
              </p:cNvSpPr>
              <p:nvPr/>
            </p:nvSpPr>
            <p:spPr bwMode="auto">
              <a:xfrm rot="-109166">
                <a:off x="4934" y="225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25" name="Rectangle 788"/>
              <p:cNvSpPr>
                <a:spLocks noChangeArrowheads="1"/>
              </p:cNvSpPr>
              <p:nvPr/>
            </p:nvSpPr>
            <p:spPr bwMode="auto">
              <a:xfrm rot="-109166">
                <a:off x="4980" y="2258"/>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26" name="Rectangle 789"/>
              <p:cNvSpPr>
                <a:spLocks noChangeArrowheads="1"/>
              </p:cNvSpPr>
              <p:nvPr/>
            </p:nvSpPr>
            <p:spPr bwMode="auto">
              <a:xfrm rot="-109166">
                <a:off x="5025" y="225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27" name="Rectangle 790"/>
              <p:cNvSpPr>
                <a:spLocks noChangeArrowheads="1"/>
              </p:cNvSpPr>
              <p:nvPr/>
            </p:nvSpPr>
            <p:spPr bwMode="auto">
              <a:xfrm rot="-109166">
                <a:off x="5069" y="225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28" name="Rectangle 791"/>
              <p:cNvSpPr>
                <a:spLocks noChangeArrowheads="1"/>
              </p:cNvSpPr>
              <p:nvPr/>
            </p:nvSpPr>
            <p:spPr bwMode="auto">
              <a:xfrm rot="-109166">
                <a:off x="5115" y="2253"/>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29" name="Rectangle 792"/>
              <p:cNvSpPr>
                <a:spLocks noChangeArrowheads="1"/>
              </p:cNvSpPr>
              <p:nvPr/>
            </p:nvSpPr>
            <p:spPr bwMode="auto">
              <a:xfrm rot="-109166">
                <a:off x="5159" y="2252"/>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30" name="Rectangle 793"/>
              <p:cNvSpPr>
                <a:spLocks noChangeArrowheads="1"/>
              </p:cNvSpPr>
              <p:nvPr/>
            </p:nvSpPr>
            <p:spPr bwMode="auto">
              <a:xfrm rot="-109166">
                <a:off x="5204" y="225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286144" name="Group 794"/>
            <p:cNvGrpSpPr>
              <a:grpSpLocks/>
            </p:cNvGrpSpPr>
            <p:nvPr/>
          </p:nvGrpSpPr>
          <p:grpSpPr bwMode="auto">
            <a:xfrm>
              <a:off x="3491" y="2684"/>
              <a:ext cx="152" cy="27"/>
              <a:chOff x="340" y="1480"/>
              <a:chExt cx="227" cy="45"/>
            </a:xfrm>
          </p:grpSpPr>
          <p:sp>
            <p:nvSpPr>
              <p:cNvPr id="38199" name="Rectangle 795"/>
              <p:cNvSpPr>
                <a:spLocks noChangeArrowheads="1"/>
              </p:cNvSpPr>
              <p:nvPr/>
            </p:nvSpPr>
            <p:spPr bwMode="auto">
              <a:xfrm>
                <a:off x="340" y="148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00" name="Rectangle 796"/>
              <p:cNvSpPr>
                <a:spLocks noChangeArrowheads="1"/>
              </p:cNvSpPr>
              <p:nvPr/>
            </p:nvSpPr>
            <p:spPr bwMode="auto">
              <a:xfrm>
                <a:off x="386" y="148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01" name="Rectangle 797"/>
              <p:cNvSpPr>
                <a:spLocks noChangeArrowheads="1"/>
              </p:cNvSpPr>
              <p:nvPr/>
            </p:nvSpPr>
            <p:spPr bwMode="auto">
              <a:xfrm>
                <a:off x="431" y="148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02" name="Rectangle 798"/>
              <p:cNvSpPr>
                <a:spLocks noChangeArrowheads="1"/>
              </p:cNvSpPr>
              <p:nvPr/>
            </p:nvSpPr>
            <p:spPr bwMode="auto">
              <a:xfrm>
                <a:off x="476" y="148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203" name="Rectangle 799"/>
              <p:cNvSpPr>
                <a:spLocks noChangeArrowheads="1"/>
              </p:cNvSpPr>
              <p:nvPr/>
            </p:nvSpPr>
            <p:spPr bwMode="auto">
              <a:xfrm>
                <a:off x="522" y="148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286145" name="Group 800"/>
            <p:cNvGrpSpPr>
              <a:grpSpLocks/>
            </p:cNvGrpSpPr>
            <p:nvPr/>
          </p:nvGrpSpPr>
          <p:grpSpPr bwMode="auto">
            <a:xfrm rot="-753102">
              <a:off x="2976" y="2966"/>
              <a:ext cx="545" cy="27"/>
              <a:chOff x="2018" y="890"/>
              <a:chExt cx="816" cy="45"/>
            </a:xfrm>
          </p:grpSpPr>
          <p:sp>
            <p:nvSpPr>
              <p:cNvPr id="38181" name="Rectangle 801"/>
              <p:cNvSpPr>
                <a:spLocks noChangeArrowheads="1"/>
              </p:cNvSpPr>
              <p:nvPr/>
            </p:nvSpPr>
            <p:spPr bwMode="auto">
              <a:xfrm>
                <a:off x="2653"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82" name="Rectangle 802"/>
              <p:cNvSpPr>
                <a:spLocks noChangeArrowheads="1"/>
              </p:cNvSpPr>
              <p:nvPr/>
            </p:nvSpPr>
            <p:spPr bwMode="auto">
              <a:xfrm>
                <a:off x="2698"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83" name="Rectangle 803"/>
              <p:cNvSpPr>
                <a:spLocks noChangeArrowheads="1"/>
              </p:cNvSpPr>
              <p:nvPr/>
            </p:nvSpPr>
            <p:spPr bwMode="auto">
              <a:xfrm>
                <a:off x="2744"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84" name="Rectangle 804"/>
              <p:cNvSpPr>
                <a:spLocks noChangeArrowheads="1"/>
              </p:cNvSpPr>
              <p:nvPr/>
            </p:nvSpPr>
            <p:spPr bwMode="auto">
              <a:xfrm>
                <a:off x="2789"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85" name="Rectangle 805"/>
              <p:cNvSpPr>
                <a:spLocks noChangeArrowheads="1"/>
              </p:cNvSpPr>
              <p:nvPr/>
            </p:nvSpPr>
            <p:spPr bwMode="auto">
              <a:xfrm>
                <a:off x="2018"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86" name="Rectangle 806"/>
              <p:cNvSpPr>
                <a:spLocks noChangeArrowheads="1"/>
              </p:cNvSpPr>
              <p:nvPr/>
            </p:nvSpPr>
            <p:spPr bwMode="auto">
              <a:xfrm>
                <a:off x="2063"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87" name="Rectangle 807"/>
              <p:cNvSpPr>
                <a:spLocks noChangeArrowheads="1"/>
              </p:cNvSpPr>
              <p:nvPr/>
            </p:nvSpPr>
            <p:spPr bwMode="auto">
              <a:xfrm>
                <a:off x="2109"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88" name="Rectangle 808"/>
              <p:cNvSpPr>
                <a:spLocks noChangeArrowheads="1"/>
              </p:cNvSpPr>
              <p:nvPr/>
            </p:nvSpPr>
            <p:spPr bwMode="auto">
              <a:xfrm>
                <a:off x="2154"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89" name="Rectangle 809"/>
              <p:cNvSpPr>
                <a:spLocks noChangeArrowheads="1"/>
              </p:cNvSpPr>
              <p:nvPr/>
            </p:nvSpPr>
            <p:spPr bwMode="auto">
              <a:xfrm>
                <a:off x="2199"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90" name="Rectangle 810"/>
              <p:cNvSpPr>
                <a:spLocks noChangeArrowheads="1"/>
              </p:cNvSpPr>
              <p:nvPr/>
            </p:nvSpPr>
            <p:spPr bwMode="auto">
              <a:xfrm>
                <a:off x="2245"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91" name="Rectangle 811"/>
              <p:cNvSpPr>
                <a:spLocks noChangeArrowheads="1"/>
              </p:cNvSpPr>
              <p:nvPr/>
            </p:nvSpPr>
            <p:spPr bwMode="auto">
              <a:xfrm>
                <a:off x="2290"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92" name="Rectangle 812"/>
              <p:cNvSpPr>
                <a:spLocks noChangeArrowheads="1"/>
              </p:cNvSpPr>
              <p:nvPr/>
            </p:nvSpPr>
            <p:spPr bwMode="auto">
              <a:xfrm>
                <a:off x="2335"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93" name="Rectangle 813"/>
              <p:cNvSpPr>
                <a:spLocks noChangeArrowheads="1"/>
              </p:cNvSpPr>
              <p:nvPr/>
            </p:nvSpPr>
            <p:spPr bwMode="auto">
              <a:xfrm>
                <a:off x="2381"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94" name="Rectangle 814"/>
              <p:cNvSpPr>
                <a:spLocks noChangeArrowheads="1"/>
              </p:cNvSpPr>
              <p:nvPr/>
            </p:nvSpPr>
            <p:spPr bwMode="auto">
              <a:xfrm>
                <a:off x="2426"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95" name="Rectangle 815"/>
              <p:cNvSpPr>
                <a:spLocks noChangeArrowheads="1"/>
              </p:cNvSpPr>
              <p:nvPr/>
            </p:nvSpPr>
            <p:spPr bwMode="auto">
              <a:xfrm>
                <a:off x="2472"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96" name="Rectangle 816"/>
              <p:cNvSpPr>
                <a:spLocks noChangeArrowheads="1"/>
              </p:cNvSpPr>
              <p:nvPr/>
            </p:nvSpPr>
            <p:spPr bwMode="auto">
              <a:xfrm>
                <a:off x="2517"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97" name="Rectangle 817"/>
              <p:cNvSpPr>
                <a:spLocks noChangeArrowheads="1"/>
              </p:cNvSpPr>
              <p:nvPr/>
            </p:nvSpPr>
            <p:spPr bwMode="auto">
              <a:xfrm>
                <a:off x="2562"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98" name="Rectangle 818"/>
              <p:cNvSpPr>
                <a:spLocks noChangeArrowheads="1"/>
              </p:cNvSpPr>
              <p:nvPr/>
            </p:nvSpPr>
            <p:spPr bwMode="auto">
              <a:xfrm>
                <a:off x="2607"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286146" name="Group 819"/>
            <p:cNvGrpSpPr>
              <a:grpSpLocks/>
            </p:cNvGrpSpPr>
            <p:nvPr/>
          </p:nvGrpSpPr>
          <p:grpSpPr bwMode="auto">
            <a:xfrm rot="-756411">
              <a:off x="2976" y="2824"/>
              <a:ext cx="545" cy="29"/>
              <a:chOff x="2018" y="890"/>
              <a:chExt cx="816" cy="45"/>
            </a:xfrm>
          </p:grpSpPr>
          <p:sp>
            <p:nvSpPr>
              <p:cNvPr id="38163" name="Rectangle 820"/>
              <p:cNvSpPr>
                <a:spLocks noChangeArrowheads="1"/>
              </p:cNvSpPr>
              <p:nvPr/>
            </p:nvSpPr>
            <p:spPr bwMode="auto">
              <a:xfrm>
                <a:off x="2653"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64" name="Rectangle 821"/>
              <p:cNvSpPr>
                <a:spLocks noChangeArrowheads="1"/>
              </p:cNvSpPr>
              <p:nvPr/>
            </p:nvSpPr>
            <p:spPr bwMode="auto">
              <a:xfrm>
                <a:off x="2698"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65" name="Rectangle 822"/>
              <p:cNvSpPr>
                <a:spLocks noChangeArrowheads="1"/>
              </p:cNvSpPr>
              <p:nvPr/>
            </p:nvSpPr>
            <p:spPr bwMode="auto">
              <a:xfrm>
                <a:off x="2744"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66" name="Rectangle 823"/>
              <p:cNvSpPr>
                <a:spLocks noChangeArrowheads="1"/>
              </p:cNvSpPr>
              <p:nvPr/>
            </p:nvSpPr>
            <p:spPr bwMode="auto">
              <a:xfrm>
                <a:off x="2789"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67" name="Rectangle 824"/>
              <p:cNvSpPr>
                <a:spLocks noChangeArrowheads="1"/>
              </p:cNvSpPr>
              <p:nvPr/>
            </p:nvSpPr>
            <p:spPr bwMode="auto">
              <a:xfrm>
                <a:off x="2018"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68" name="Rectangle 825"/>
              <p:cNvSpPr>
                <a:spLocks noChangeArrowheads="1"/>
              </p:cNvSpPr>
              <p:nvPr/>
            </p:nvSpPr>
            <p:spPr bwMode="auto">
              <a:xfrm>
                <a:off x="2063"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69" name="Rectangle 826"/>
              <p:cNvSpPr>
                <a:spLocks noChangeArrowheads="1"/>
              </p:cNvSpPr>
              <p:nvPr/>
            </p:nvSpPr>
            <p:spPr bwMode="auto">
              <a:xfrm>
                <a:off x="2109"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70" name="Rectangle 827"/>
              <p:cNvSpPr>
                <a:spLocks noChangeArrowheads="1"/>
              </p:cNvSpPr>
              <p:nvPr/>
            </p:nvSpPr>
            <p:spPr bwMode="auto">
              <a:xfrm>
                <a:off x="2154"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71" name="Rectangle 828"/>
              <p:cNvSpPr>
                <a:spLocks noChangeArrowheads="1"/>
              </p:cNvSpPr>
              <p:nvPr/>
            </p:nvSpPr>
            <p:spPr bwMode="auto">
              <a:xfrm>
                <a:off x="2199"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72" name="Rectangle 829"/>
              <p:cNvSpPr>
                <a:spLocks noChangeArrowheads="1"/>
              </p:cNvSpPr>
              <p:nvPr/>
            </p:nvSpPr>
            <p:spPr bwMode="auto">
              <a:xfrm>
                <a:off x="2245"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73" name="Rectangle 830"/>
              <p:cNvSpPr>
                <a:spLocks noChangeArrowheads="1"/>
              </p:cNvSpPr>
              <p:nvPr/>
            </p:nvSpPr>
            <p:spPr bwMode="auto">
              <a:xfrm>
                <a:off x="2290"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74" name="Rectangle 831"/>
              <p:cNvSpPr>
                <a:spLocks noChangeArrowheads="1"/>
              </p:cNvSpPr>
              <p:nvPr/>
            </p:nvSpPr>
            <p:spPr bwMode="auto">
              <a:xfrm>
                <a:off x="2335"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75" name="Rectangle 832"/>
              <p:cNvSpPr>
                <a:spLocks noChangeArrowheads="1"/>
              </p:cNvSpPr>
              <p:nvPr/>
            </p:nvSpPr>
            <p:spPr bwMode="auto">
              <a:xfrm>
                <a:off x="2381"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76" name="Rectangle 833"/>
              <p:cNvSpPr>
                <a:spLocks noChangeArrowheads="1"/>
              </p:cNvSpPr>
              <p:nvPr/>
            </p:nvSpPr>
            <p:spPr bwMode="auto">
              <a:xfrm>
                <a:off x="2426"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77" name="Rectangle 834"/>
              <p:cNvSpPr>
                <a:spLocks noChangeArrowheads="1"/>
              </p:cNvSpPr>
              <p:nvPr/>
            </p:nvSpPr>
            <p:spPr bwMode="auto">
              <a:xfrm>
                <a:off x="2472"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78" name="Rectangle 835"/>
              <p:cNvSpPr>
                <a:spLocks noChangeArrowheads="1"/>
              </p:cNvSpPr>
              <p:nvPr/>
            </p:nvSpPr>
            <p:spPr bwMode="auto">
              <a:xfrm>
                <a:off x="2517"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79" name="Rectangle 836"/>
              <p:cNvSpPr>
                <a:spLocks noChangeArrowheads="1"/>
              </p:cNvSpPr>
              <p:nvPr/>
            </p:nvSpPr>
            <p:spPr bwMode="auto">
              <a:xfrm>
                <a:off x="2562"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80" name="Rectangle 837"/>
              <p:cNvSpPr>
                <a:spLocks noChangeArrowheads="1"/>
              </p:cNvSpPr>
              <p:nvPr/>
            </p:nvSpPr>
            <p:spPr bwMode="auto">
              <a:xfrm>
                <a:off x="2607" y="89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286147" name="Group 838"/>
            <p:cNvGrpSpPr>
              <a:grpSpLocks/>
            </p:cNvGrpSpPr>
            <p:nvPr/>
          </p:nvGrpSpPr>
          <p:grpSpPr bwMode="auto">
            <a:xfrm rot="-1378428">
              <a:off x="3097" y="2487"/>
              <a:ext cx="575" cy="28"/>
              <a:chOff x="839" y="1162"/>
              <a:chExt cx="861" cy="45"/>
            </a:xfrm>
          </p:grpSpPr>
          <p:sp>
            <p:nvSpPr>
              <p:cNvPr id="38144" name="Rectangle 839"/>
              <p:cNvSpPr>
                <a:spLocks noChangeArrowheads="1"/>
              </p:cNvSpPr>
              <p:nvPr/>
            </p:nvSpPr>
            <p:spPr bwMode="auto">
              <a:xfrm>
                <a:off x="839"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45" name="Rectangle 840"/>
              <p:cNvSpPr>
                <a:spLocks noChangeArrowheads="1"/>
              </p:cNvSpPr>
              <p:nvPr/>
            </p:nvSpPr>
            <p:spPr bwMode="auto">
              <a:xfrm>
                <a:off x="884"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46" name="Rectangle 841"/>
              <p:cNvSpPr>
                <a:spLocks noChangeArrowheads="1"/>
              </p:cNvSpPr>
              <p:nvPr/>
            </p:nvSpPr>
            <p:spPr bwMode="auto">
              <a:xfrm>
                <a:off x="929"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47" name="Rectangle 842"/>
              <p:cNvSpPr>
                <a:spLocks noChangeArrowheads="1"/>
              </p:cNvSpPr>
              <p:nvPr/>
            </p:nvSpPr>
            <p:spPr bwMode="auto">
              <a:xfrm>
                <a:off x="975"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48" name="Rectangle 843"/>
              <p:cNvSpPr>
                <a:spLocks noChangeArrowheads="1"/>
              </p:cNvSpPr>
              <p:nvPr/>
            </p:nvSpPr>
            <p:spPr bwMode="auto">
              <a:xfrm>
                <a:off x="1020"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49" name="Rectangle 844"/>
              <p:cNvSpPr>
                <a:spLocks noChangeArrowheads="1"/>
              </p:cNvSpPr>
              <p:nvPr/>
            </p:nvSpPr>
            <p:spPr bwMode="auto">
              <a:xfrm>
                <a:off x="1066"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50" name="Rectangle 845"/>
              <p:cNvSpPr>
                <a:spLocks noChangeArrowheads="1"/>
              </p:cNvSpPr>
              <p:nvPr/>
            </p:nvSpPr>
            <p:spPr bwMode="auto">
              <a:xfrm>
                <a:off x="1111"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51" name="Rectangle 846"/>
              <p:cNvSpPr>
                <a:spLocks noChangeArrowheads="1"/>
              </p:cNvSpPr>
              <p:nvPr/>
            </p:nvSpPr>
            <p:spPr bwMode="auto">
              <a:xfrm>
                <a:off x="1156"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52" name="Rectangle 847"/>
              <p:cNvSpPr>
                <a:spLocks noChangeArrowheads="1"/>
              </p:cNvSpPr>
              <p:nvPr/>
            </p:nvSpPr>
            <p:spPr bwMode="auto">
              <a:xfrm>
                <a:off x="1202"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53" name="Rectangle 848"/>
              <p:cNvSpPr>
                <a:spLocks noChangeArrowheads="1"/>
              </p:cNvSpPr>
              <p:nvPr/>
            </p:nvSpPr>
            <p:spPr bwMode="auto">
              <a:xfrm>
                <a:off x="1247"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54" name="Rectangle 849"/>
              <p:cNvSpPr>
                <a:spLocks noChangeArrowheads="1"/>
              </p:cNvSpPr>
              <p:nvPr/>
            </p:nvSpPr>
            <p:spPr bwMode="auto">
              <a:xfrm>
                <a:off x="1292"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55" name="Rectangle 850"/>
              <p:cNvSpPr>
                <a:spLocks noChangeArrowheads="1"/>
              </p:cNvSpPr>
              <p:nvPr/>
            </p:nvSpPr>
            <p:spPr bwMode="auto">
              <a:xfrm>
                <a:off x="1338"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56" name="Rectangle 851"/>
              <p:cNvSpPr>
                <a:spLocks noChangeArrowheads="1"/>
              </p:cNvSpPr>
              <p:nvPr/>
            </p:nvSpPr>
            <p:spPr bwMode="auto">
              <a:xfrm>
                <a:off x="1383"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57" name="Rectangle 852"/>
              <p:cNvSpPr>
                <a:spLocks noChangeArrowheads="1"/>
              </p:cNvSpPr>
              <p:nvPr/>
            </p:nvSpPr>
            <p:spPr bwMode="auto">
              <a:xfrm>
                <a:off x="1429"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58" name="Rectangle 853"/>
              <p:cNvSpPr>
                <a:spLocks noChangeArrowheads="1"/>
              </p:cNvSpPr>
              <p:nvPr/>
            </p:nvSpPr>
            <p:spPr bwMode="auto">
              <a:xfrm>
                <a:off x="1474"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59" name="Rectangle 854"/>
              <p:cNvSpPr>
                <a:spLocks noChangeArrowheads="1"/>
              </p:cNvSpPr>
              <p:nvPr/>
            </p:nvSpPr>
            <p:spPr bwMode="auto">
              <a:xfrm>
                <a:off x="1519"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60" name="Rectangle 855"/>
              <p:cNvSpPr>
                <a:spLocks noChangeArrowheads="1"/>
              </p:cNvSpPr>
              <p:nvPr/>
            </p:nvSpPr>
            <p:spPr bwMode="auto">
              <a:xfrm>
                <a:off x="1565"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61" name="Rectangle 856"/>
              <p:cNvSpPr>
                <a:spLocks noChangeArrowheads="1"/>
              </p:cNvSpPr>
              <p:nvPr/>
            </p:nvSpPr>
            <p:spPr bwMode="auto">
              <a:xfrm>
                <a:off x="1610"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62" name="Rectangle 857"/>
              <p:cNvSpPr>
                <a:spLocks noChangeArrowheads="1"/>
              </p:cNvSpPr>
              <p:nvPr/>
            </p:nvSpPr>
            <p:spPr bwMode="auto">
              <a:xfrm>
                <a:off x="1655" y="1162"/>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286148" name="Group 858"/>
            <p:cNvGrpSpPr>
              <a:grpSpLocks/>
            </p:cNvGrpSpPr>
            <p:nvPr/>
          </p:nvGrpSpPr>
          <p:grpSpPr bwMode="auto">
            <a:xfrm rot="-697109">
              <a:off x="3006" y="2796"/>
              <a:ext cx="243" cy="27"/>
              <a:chOff x="2880" y="981"/>
              <a:chExt cx="363" cy="45"/>
            </a:xfrm>
          </p:grpSpPr>
          <p:sp>
            <p:nvSpPr>
              <p:cNvPr id="38136" name="Rectangle 859"/>
              <p:cNvSpPr>
                <a:spLocks noChangeArrowheads="1"/>
              </p:cNvSpPr>
              <p:nvPr/>
            </p:nvSpPr>
            <p:spPr bwMode="auto">
              <a:xfrm>
                <a:off x="2880"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37" name="Rectangle 860"/>
              <p:cNvSpPr>
                <a:spLocks noChangeArrowheads="1"/>
              </p:cNvSpPr>
              <p:nvPr/>
            </p:nvSpPr>
            <p:spPr bwMode="auto">
              <a:xfrm>
                <a:off x="2926"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38" name="Rectangle 861"/>
              <p:cNvSpPr>
                <a:spLocks noChangeArrowheads="1"/>
              </p:cNvSpPr>
              <p:nvPr/>
            </p:nvSpPr>
            <p:spPr bwMode="auto">
              <a:xfrm>
                <a:off x="2971"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39" name="Rectangle 862"/>
              <p:cNvSpPr>
                <a:spLocks noChangeArrowheads="1"/>
              </p:cNvSpPr>
              <p:nvPr/>
            </p:nvSpPr>
            <p:spPr bwMode="auto">
              <a:xfrm>
                <a:off x="3016"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40" name="Rectangle 863"/>
              <p:cNvSpPr>
                <a:spLocks noChangeArrowheads="1"/>
              </p:cNvSpPr>
              <p:nvPr/>
            </p:nvSpPr>
            <p:spPr bwMode="auto">
              <a:xfrm>
                <a:off x="3062"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41" name="Rectangle 864"/>
              <p:cNvSpPr>
                <a:spLocks noChangeArrowheads="1"/>
              </p:cNvSpPr>
              <p:nvPr/>
            </p:nvSpPr>
            <p:spPr bwMode="auto">
              <a:xfrm>
                <a:off x="3107"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42" name="Rectangle 865"/>
              <p:cNvSpPr>
                <a:spLocks noChangeArrowheads="1"/>
              </p:cNvSpPr>
              <p:nvPr/>
            </p:nvSpPr>
            <p:spPr bwMode="auto">
              <a:xfrm>
                <a:off x="3153"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43" name="Rectangle 866"/>
              <p:cNvSpPr>
                <a:spLocks noChangeArrowheads="1"/>
              </p:cNvSpPr>
              <p:nvPr/>
            </p:nvSpPr>
            <p:spPr bwMode="auto">
              <a:xfrm>
                <a:off x="3198"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286149" name="Group 867"/>
            <p:cNvGrpSpPr>
              <a:grpSpLocks/>
            </p:cNvGrpSpPr>
            <p:nvPr/>
          </p:nvGrpSpPr>
          <p:grpSpPr bwMode="auto">
            <a:xfrm>
              <a:off x="4582" y="2768"/>
              <a:ext cx="467" cy="146"/>
              <a:chOff x="3984" y="2506"/>
              <a:chExt cx="698" cy="235"/>
            </a:xfrm>
          </p:grpSpPr>
          <p:sp>
            <p:nvSpPr>
              <p:cNvPr id="38120" name="Rectangle 868"/>
              <p:cNvSpPr>
                <a:spLocks noChangeArrowheads="1"/>
              </p:cNvSpPr>
              <p:nvPr/>
            </p:nvSpPr>
            <p:spPr bwMode="auto">
              <a:xfrm rot="968832">
                <a:off x="4594" y="2683"/>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21" name="Rectangle 869"/>
              <p:cNvSpPr>
                <a:spLocks noChangeArrowheads="1"/>
              </p:cNvSpPr>
              <p:nvPr/>
            </p:nvSpPr>
            <p:spPr bwMode="auto">
              <a:xfrm rot="968832">
                <a:off x="4637" y="269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22" name="Rectangle 870"/>
              <p:cNvSpPr>
                <a:spLocks noChangeArrowheads="1"/>
              </p:cNvSpPr>
              <p:nvPr/>
            </p:nvSpPr>
            <p:spPr bwMode="auto">
              <a:xfrm rot="968832">
                <a:off x="3984" y="2506"/>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23" name="Rectangle 871"/>
              <p:cNvSpPr>
                <a:spLocks noChangeArrowheads="1"/>
              </p:cNvSpPr>
              <p:nvPr/>
            </p:nvSpPr>
            <p:spPr bwMode="auto">
              <a:xfrm rot="968832">
                <a:off x="4027" y="2519"/>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24" name="Rectangle 872"/>
              <p:cNvSpPr>
                <a:spLocks noChangeArrowheads="1"/>
              </p:cNvSpPr>
              <p:nvPr/>
            </p:nvSpPr>
            <p:spPr bwMode="auto">
              <a:xfrm rot="968832">
                <a:off x="4071" y="2532"/>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25" name="Rectangle 873"/>
              <p:cNvSpPr>
                <a:spLocks noChangeArrowheads="1"/>
              </p:cNvSpPr>
              <p:nvPr/>
            </p:nvSpPr>
            <p:spPr bwMode="auto">
              <a:xfrm rot="968832">
                <a:off x="4114" y="2544"/>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26" name="Rectangle 874"/>
              <p:cNvSpPr>
                <a:spLocks noChangeArrowheads="1"/>
              </p:cNvSpPr>
              <p:nvPr/>
            </p:nvSpPr>
            <p:spPr bwMode="auto">
              <a:xfrm rot="968832">
                <a:off x="4158" y="2557"/>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27" name="Rectangle 875"/>
              <p:cNvSpPr>
                <a:spLocks noChangeArrowheads="1"/>
              </p:cNvSpPr>
              <p:nvPr/>
            </p:nvSpPr>
            <p:spPr bwMode="auto">
              <a:xfrm rot="968832">
                <a:off x="4202" y="257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28" name="Rectangle 876"/>
              <p:cNvSpPr>
                <a:spLocks noChangeArrowheads="1"/>
              </p:cNvSpPr>
              <p:nvPr/>
            </p:nvSpPr>
            <p:spPr bwMode="auto">
              <a:xfrm rot="968832">
                <a:off x="4245" y="2582"/>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29" name="Rectangle 877"/>
              <p:cNvSpPr>
                <a:spLocks noChangeArrowheads="1"/>
              </p:cNvSpPr>
              <p:nvPr/>
            </p:nvSpPr>
            <p:spPr bwMode="auto">
              <a:xfrm rot="968832">
                <a:off x="4288" y="259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30" name="Rectangle 878"/>
              <p:cNvSpPr>
                <a:spLocks noChangeArrowheads="1"/>
              </p:cNvSpPr>
              <p:nvPr/>
            </p:nvSpPr>
            <p:spPr bwMode="auto">
              <a:xfrm rot="968832">
                <a:off x="4332" y="2607"/>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31" name="Rectangle 879"/>
              <p:cNvSpPr>
                <a:spLocks noChangeArrowheads="1"/>
              </p:cNvSpPr>
              <p:nvPr/>
            </p:nvSpPr>
            <p:spPr bwMode="auto">
              <a:xfrm rot="968832">
                <a:off x="4376" y="262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32" name="Rectangle 880"/>
              <p:cNvSpPr>
                <a:spLocks noChangeArrowheads="1"/>
              </p:cNvSpPr>
              <p:nvPr/>
            </p:nvSpPr>
            <p:spPr bwMode="auto">
              <a:xfrm rot="968832">
                <a:off x="4420" y="2633"/>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33" name="Rectangle 881"/>
              <p:cNvSpPr>
                <a:spLocks noChangeArrowheads="1"/>
              </p:cNvSpPr>
              <p:nvPr/>
            </p:nvSpPr>
            <p:spPr bwMode="auto">
              <a:xfrm rot="968832">
                <a:off x="4463" y="26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34" name="Rectangle 882"/>
              <p:cNvSpPr>
                <a:spLocks noChangeArrowheads="1"/>
              </p:cNvSpPr>
              <p:nvPr/>
            </p:nvSpPr>
            <p:spPr bwMode="auto">
              <a:xfrm rot="968832">
                <a:off x="4506" y="2658"/>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35" name="Rectangle 883"/>
              <p:cNvSpPr>
                <a:spLocks noChangeArrowheads="1"/>
              </p:cNvSpPr>
              <p:nvPr/>
            </p:nvSpPr>
            <p:spPr bwMode="auto">
              <a:xfrm rot="968832">
                <a:off x="4549" y="2670"/>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286150" name="Group 884"/>
            <p:cNvGrpSpPr>
              <a:grpSpLocks/>
            </p:cNvGrpSpPr>
            <p:nvPr/>
          </p:nvGrpSpPr>
          <p:grpSpPr bwMode="auto">
            <a:xfrm rot="755336">
              <a:off x="4188" y="2937"/>
              <a:ext cx="728" cy="28"/>
              <a:chOff x="3288" y="845"/>
              <a:chExt cx="1089" cy="45"/>
            </a:xfrm>
          </p:grpSpPr>
          <p:sp>
            <p:nvSpPr>
              <p:cNvPr id="38096" name="Rectangle 885"/>
              <p:cNvSpPr>
                <a:spLocks noChangeArrowheads="1"/>
              </p:cNvSpPr>
              <p:nvPr/>
            </p:nvSpPr>
            <p:spPr bwMode="auto">
              <a:xfrm>
                <a:off x="4150" y="8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97" name="Rectangle 886"/>
              <p:cNvSpPr>
                <a:spLocks noChangeArrowheads="1"/>
              </p:cNvSpPr>
              <p:nvPr/>
            </p:nvSpPr>
            <p:spPr bwMode="auto">
              <a:xfrm>
                <a:off x="4196" y="8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98" name="Rectangle 887"/>
              <p:cNvSpPr>
                <a:spLocks noChangeArrowheads="1"/>
              </p:cNvSpPr>
              <p:nvPr/>
            </p:nvSpPr>
            <p:spPr bwMode="auto">
              <a:xfrm>
                <a:off x="4241" y="8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99" name="Rectangle 888"/>
              <p:cNvSpPr>
                <a:spLocks noChangeArrowheads="1"/>
              </p:cNvSpPr>
              <p:nvPr/>
            </p:nvSpPr>
            <p:spPr bwMode="auto">
              <a:xfrm>
                <a:off x="4286" y="8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00" name="Rectangle 889"/>
              <p:cNvSpPr>
                <a:spLocks noChangeArrowheads="1"/>
              </p:cNvSpPr>
              <p:nvPr/>
            </p:nvSpPr>
            <p:spPr bwMode="auto">
              <a:xfrm>
                <a:off x="4332" y="8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01" name="Rectangle 890"/>
              <p:cNvSpPr>
                <a:spLocks noChangeArrowheads="1"/>
              </p:cNvSpPr>
              <p:nvPr/>
            </p:nvSpPr>
            <p:spPr bwMode="auto">
              <a:xfrm>
                <a:off x="3288" y="845"/>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02" name="Rectangle 891"/>
              <p:cNvSpPr>
                <a:spLocks noChangeArrowheads="1"/>
              </p:cNvSpPr>
              <p:nvPr/>
            </p:nvSpPr>
            <p:spPr bwMode="auto">
              <a:xfrm>
                <a:off x="3333" y="845"/>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03" name="Rectangle 892"/>
              <p:cNvSpPr>
                <a:spLocks noChangeArrowheads="1"/>
              </p:cNvSpPr>
              <p:nvPr/>
            </p:nvSpPr>
            <p:spPr bwMode="auto">
              <a:xfrm>
                <a:off x="3378" y="845"/>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04" name="Rectangle 893"/>
              <p:cNvSpPr>
                <a:spLocks noChangeArrowheads="1"/>
              </p:cNvSpPr>
              <p:nvPr/>
            </p:nvSpPr>
            <p:spPr bwMode="auto">
              <a:xfrm>
                <a:off x="3424" y="845"/>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05" name="Rectangle 894"/>
              <p:cNvSpPr>
                <a:spLocks noChangeArrowheads="1"/>
              </p:cNvSpPr>
              <p:nvPr/>
            </p:nvSpPr>
            <p:spPr bwMode="auto">
              <a:xfrm>
                <a:off x="3469" y="845"/>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06" name="Rectangle 895"/>
              <p:cNvSpPr>
                <a:spLocks noChangeArrowheads="1"/>
              </p:cNvSpPr>
              <p:nvPr/>
            </p:nvSpPr>
            <p:spPr bwMode="auto">
              <a:xfrm>
                <a:off x="3515" y="845"/>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07" name="Rectangle 896"/>
              <p:cNvSpPr>
                <a:spLocks noChangeArrowheads="1"/>
              </p:cNvSpPr>
              <p:nvPr/>
            </p:nvSpPr>
            <p:spPr bwMode="auto">
              <a:xfrm>
                <a:off x="3560" y="845"/>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08" name="Rectangle 897"/>
              <p:cNvSpPr>
                <a:spLocks noChangeArrowheads="1"/>
              </p:cNvSpPr>
              <p:nvPr/>
            </p:nvSpPr>
            <p:spPr bwMode="auto">
              <a:xfrm>
                <a:off x="3605" y="845"/>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09" name="Rectangle 898"/>
              <p:cNvSpPr>
                <a:spLocks noChangeArrowheads="1"/>
              </p:cNvSpPr>
              <p:nvPr/>
            </p:nvSpPr>
            <p:spPr bwMode="auto">
              <a:xfrm>
                <a:off x="3651" y="845"/>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10" name="Rectangle 899"/>
              <p:cNvSpPr>
                <a:spLocks noChangeArrowheads="1"/>
              </p:cNvSpPr>
              <p:nvPr/>
            </p:nvSpPr>
            <p:spPr bwMode="auto">
              <a:xfrm>
                <a:off x="3696" y="845"/>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11" name="Rectangle 900"/>
              <p:cNvSpPr>
                <a:spLocks noChangeArrowheads="1"/>
              </p:cNvSpPr>
              <p:nvPr/>
            </p:nvSpPr>
            <p:spPr bwMode="auto">
              <a:xfrm>
                <a:off x="3741" y="845"/>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12" name="Rectangle 901"/>
              <p:cNvSpPr>
                <a:spLocks noChangeArrowheads="1"/>
              </p:cNvSpPr>
              <p:nvPr/>
            </p:nvSpPr>
            <p:spPr bwMode="auto">
              <a:xfrm>
                <a:off x="3787" y="845"/>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13" name="Rectangle 902"/>
              <p:cNvSpPr>
                <a:spLocks noChangeArrowheads="1"/>
              </p:cNvSpPr>
              <p:nvPr/>
            </p:nvSpPr>
            <p:spPr bwMode="auto">
              <a:xfrm>
                <a:off x="3832" y="845"/>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14" name="Rectangle 903"/>
              <p:cNvSpPr>
                <a:spLocks noChangeArrowheads="1"/>
              </p:cNvSpPr>
              <p:nvPr/>
            </p:nvSpPr>
            <p:spPr bwMode="auto">
              <a:xfrm>
                <a:off x="3878" y="845"/>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15" name="Rectangle 904"/>
              <p:cNvSpPr>
                <a:spLocks noChangeArrowheads="1"/>
              </p:cNvSpPr>
              <p:nvPr/>
            </p:nvSpPr>
            <p:spPr bwMode="auto">
              <a:xfrm>
                <a:off x="3923" y="845"/>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16" name="Rectangle 905"/>
              <p:cNvSpPr>
                <a:spLocks noChangeArrowheads="1"/>
              </p:cNvSpPr>
              <p:nvPr/>
            </p:nvSpPr>
            <p:spPr bwMode="auto">
              <a:xfrm>
                <a:off x="3968" y="845"/>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17" name="Rectangle 906"/>
              <p:cNvSpPr>
                <a:spLocks noChangeArrowheads="1"/>
              </p:cNvSpPr>
              <p:nvPr/>
            </p:nvSpPr>
            <p:spPr bwMode="auto">
              <a:xfrm>
                <a:off x="4014" y="845"/>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18" name="Rectangle 907"/>
              <p:cNvSpPr>
                <a:spLocks noChangeArrowheads="1"/>
              </p:cNvSpPr>
              <p:nvPr/>
            </p:nvSpPr>
            <p:spPr bwMode="auto">
              <a:xfrm>
                <a:off x="4059" y="845"/>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119" name="Rectangle 908"/>
              <p:cNvSpPr>
                <a:spLocks noChangeArrowheads="1"/>
              </p:cNvSpPr>
              <p:nvPr/>
            </p:nvSpPr>
            <p:spPr bwMode="auto">
              <a:xfrm>
                <a:off x="4104" y="845"/>
                <a:ext cx="45" cy="45"/>
              </a:xfrm>
              <a:prstGeom prst="rect">
                <a:avLst/>
              </a:prstGeom>
              <a:solidFill>
                <a:schemeClr val="tx1"/>
              </a:solidFill>
              <a:ln w="12700">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286151" name="Group 909"/>
            <p:cNvGrpSpPr>
              <a:grpSpLocks/>
            </p:cNvGrpSpPr>
            <p:nvPr/>
          </p:nvGrpSpPr>
          <p:grpSpPr bwMode="auto">
            <a:xfrm rot="1389412">
              <a:off x="4037" y="2375"/>
              <a:ext cx="696" cy="28"/>
              <a:chOff x="2880" y="981"/>
              <a:chExt cx="1043" cy="45"/>
            </a:xfrm>
          </p:grpSpPr>
          <p:sp>
            <p:nvSpPr>
              <p:cNvPr id="38073" name="Rectangle 910"/>
              <p:cNvSpPr>
                <a:spLocks noChangeArrowheads="1"/>
              </p:cNvSpPr>
              <p:nvPr/>
            </p:nvSpPr>
            <p:spPr bwMode="auto">
              <a:xfrm>
                <a:off x="2880"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74" name="Rectangle 911"/>
              <p:cNvSpPr>
                <a:spLocks noChangeArrowheads="1"/>
              </p:cNvSpPr>
              <p:nvPr/>
            </p:nvSpPr>
            <p:spPr bwMode="auto">
              <a:xfrm>
                <a:off x="2925"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75" name="Rectangle 912"/>
              <p:cNvSpPr>
                <a:spLocks noChangeArrowheads="1"/>
              </p:cNvSpPr>
              <p:nvPr/>
            </p:nvSpPr>
            <p:spPr bwMode="auto">
              <a:xfrm>
                <a:off x="2970"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76" name="Rectangle 913"/>
              <p:cNvSpPr>
                <a:spLocks noChangeArrowheads="1"/>
              </p:cNvSpPr>
              <p:nvPr/>
            </p:nvSpPr>
            <p:spPr bwMode="auto">
              <a:xfrm>
                <a:off x="3016"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77" name="Rectangle 914"/>
              <p:cNvSpPr>
                <a:spLocks noChangeArrowheads="1"/>
              </p:cNvSpPr>
              <p:nvPr/>
            </p:nvSpPr>
            <p:spPr bwMode="auto">
              <a:xfrm>
                <a:off x="3061"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78" name="Rectangle 915"/>
              <p:cNvSpPr>
                <a:spLocks noChangeArrowheads="1"/>
              </p:cNvSpPr>
              <p:nvPr/>
            </p:nvSpPr>
            <p:spPr bwMode="auto">
              <a:xfrm>
                <a:off x="3107"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79" name="Rectangle 916"/>
              <p:cNvSpPr>
                <a:spLocks noChangeArrowheads="1"/>
              </p:cNvSpPr>
              <p:nvPr/>
            </p:nvSpPr>
            <p:spPr bwMode="auto">
              <a:xfrm>
                <a:off x="3152"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80" name="Rectangle 917"/>
              <p:cNvSpPr>
                <a:spLocks noChangeArrowheads="1"/>
              </p:cNvSpPr>
              <p:nvPr/>
            </p:nvSpPr>
            <p:spPr bwMode="auto">
              <a:xfrm>
                <a:off x="3197"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81" name="Rectangle 918"/>
              <p:cNvSpPr>
                <a:spLocks noChangeArrowheads="1"/>
              </p:cNvSpPr>
              <p:nvPr/>
            </p:nvSpPr>
            <p:spPr bwMode="auto">
              <a:xfrm>
                <a:off x="3243"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82" name="Rectangle 919"/>
              <p:cNvSpPr>
                <a:spLocks noChangeArrowheads="1"/>
              </p:cNvSpPr>
              <p:nvPr/>
            </p:nvSpPr>
            <p:spPr bwMode="auto">
              <a:xfrm>
                <a:off x="3288"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83" name="Rectangle 920"/>
              <p:cNvSpPr>
                <a:spLocks noChangeArrowheads="1"/>
              </p:cNvSpPr>
              <p:nvPr/>
            </p:nvSpPr>
            <p:spPr bwMode="auto">
              <a:xfrm>
                <a:off x="3333"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84" name="Rectangle 921"/>
              <p:cNvSpPr>
                <a:spLocks noChangeArrowheads="1"/>
              </p:cNvSpPr>
              <p:nvPr/>
            </p:nvSpPr>
            <p:spPr bwMode="auto">
              <a:xfrm>
                <a:off x="3379"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85" name="Rectangle 922"/>
              <p:cNvSpPr>
                <a:spLocks noChangeArrowheads="1"/>
              </p:cNvSpPr>
              <p:nvPr/>
            </p:nvSpPr>
            <p:spPr bwMode="auto">
              <a:xfrm>
                <a:off x="3424"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86" name="Rectangle 923"/>
              <p:cNvSpPr>
                <a:spLocks noChangeArrowheads="1"/>
              </p:cNvSpPr>
              <p:nvPr/>
            </p:nvSpPr>
            <p:spPr bwMode="auto">
              <a:xfrm>
                <a:off x="3470"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87" name="Rectangle 924"/>
              <p:cNvSpPr>
                <a:spLocks noChangeArrowheads="1"/>
              </p:cNvSpPr>
              <p:nvPr/>
            </p:nvSpPr>
            <p:spPr bwMode="auto">
              <a:xfrm>
                <a:off x="3515"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88" name="Rectangle 925"/>
              <p:cNvSpPr>
                <a:spLocks noChangeArrowheads="1"/>
              </p:cNvSpPr>
              <p:nvPr/>
            </p:nvSpPr>
            <p:spPr bwMode="auto">
              <a:xfrm>
                <a:off x="3560"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89" name="Rectangle 926"/>
              <p:cNvSpPr>
                <a:spLocks noChangeArrowheads="1"/>
              </p:cNvSpPr>
              <p:nvPr/>
            </p:nvSpPr>
            <p:spPr bwMode="auto">
              <a:xfrm>
                <a:off x="3606"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90" name="Rectangle 927"/>
              <p:cNvSpPr>
                <a:spLocks noChangeArrowheads="1"/>
              </p:cNvSpPr>
              <p:nvPr/>
            </p:nvSpPr>
            <p:spPr bwMode="auto">
              <a:xfrm>
                <a:off x="3651"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91" name="Rectangle 928"/>
              <p:cNvSpPr>
                <a:spLocks noChangeArrowheads="1"/>
              </p:cNvSpPr>
              <p:nvPr/>
            </p:nvSpPr>
            <p:spPr bwMode="auto">
              <a:xfrm>
                <a:off x="3696"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92" name="Rectangle 929"/>
              <p:cNvSpPr>
                <a:spLocks noChangeArrowheads="1"/>
              </p:cNvSpPr>
              <p:nvPr/>
            </p:nvSpPr>
            <p:spPr bwMode="auto">
              <a:xfrm>
                <a:off x="3742"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93" name="Rectangle 930"/>
              <p:cNvSpPr>
                <a:spLocks noChangeArrowheads="1"/>
              </p:cNvSpPr>
              <p:nvPr/>
            </p:nvSpPr>
            <p:spPr bwMode="auto">
              <a:xfrm>
                <a:off x="3787"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94" name="Rectangle 931"/>
              <p:cNvSpPr>
                <a:spLocks noChangeArrowheads="1"/>
              </p:cNvSpPr>
              <p:nvPr/>
            </p:nvSpPr>
            <p:spPr bwMode="auto">
              <a:xfrm>
                <a:off x="3833"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95" name="Rectangle 932"/>
              <p:cNvSpPr>
                <a:spLocks noChangeArrowheads="1"/>
              </p:cNvSpPr>
              <p:nvPr/>
            </p:nvSpPr>
            <p:spPr bwMode="auto">
              <a:xfrm>
                <a:off x="3878" y="981"/>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286152" name="Group 933"/>
            <p:cNvGrpSpPr>
              <a:grpSpLocks/>
            </p:cNvGrpSpPr>
            <p:nvPr/>
          </p:nvGrpSpPr>
          <p:grpSpPr bwMode="auto">
            <a:xfrm>
              <a:off x="3672" y="2937"/>
              <a:ext cx="576" cy="28"/>
              <a:chOff x="1383" y="3385"/>
              <a:chExt cx="861" cy="45"/>
            </a:xfrm>
          </p:grpSpPr>
          <p:sp>
            <p:nvSpPr>
              <p:cNvPr id="38054" name="Rectangle 934"/>
              <p:cNvSpPr>
                <a:spLocks noChangeArrowheads="1"/>
              </p:cNvSpPr>
              <p:nvPr/>
            </p:nvSpPr>
            <p:spPr bwMode="auto">
              <a:xfrm>
                <a:off x="1383" y="338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55" name="Rectangle 935"/>
              <p:cNvSpPr>
                <a:spLocks noChangeArrowheads="1"/>
              </p:cNvSpPr>
              <p:nvPr/>
            </p:nvSpPr>
            <p:spPr bwMode="auto">
              <a:xfrm>
                <a:off x="1428" y="338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56" name="Rectangle 936"/>
              <p:cNvSpPr>
                <a:spLocks noChangeArrowheads="1"/>
              </p:cNvSpPr>
              <p:nvPr/>
            </p:nvSpPr>
            <p:spPr bwMode="auto">
              <a:xfrm>
                <a:off x="1473" y="338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57" name="Rectangle 937"/>
              <p:cNvSpPr>
                <a:spLocks noChangeArrowheads="1"/>
              </p:cNvSpPr>
              <p:nvPr/>
            </p:nvSpPr>
            <p:spPr bwMode="auto">
              <a:xfrm>
                <a:off x="1519" y="338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58" name="Rectangle 938"/>
              <p:cNvSpPr>
                <a:spLocks noChangeArrowheads="1"/>
              </p:cNvSpPr>
              <p:nvPr/>
            </p:nvSpPr>
            <p:spPr bwMode="auto">
              <a:xfrm>
                <a:off x="1564" y="338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59" name="Rectangle 939"/>
              <p:cNvSpPr>
                <a:spLocks noChangeArrowheads="1"/>
              </p:cNvSpPr>
              <p:nvPr/>
            </p:nvSpPr>
            <p:spPr bwMode="auto">
              <a:xfrm>
                <a:off x="1610" y="338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60" name="Rectangle 940"/>
              <p:cNvSpPr>
                <a:spLocks noChangeArrowheads="1"/>
              </p:cNvSpPr>
              <p:nvPr/>
            </p:nvSpPr>
            <p:spPr bwMode="auto">
              <a:xfrm>
                <a:off x="1655" y="338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61" name="Rectangle 941"/>
              <p:cNvSpPr>
                <a:spLocks noChangeArrowheads="1"/>
              </p:cNvSpPr>
              <p:nvPr/>
            </p:nvSpPr>
            <p:spPr bwMode="auto">
              <a:xfrm>
                <a:off x="1700" y="338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62" name="Rectangle 942"/>
              <p:cNvSpPr>
                <a:spLocks noChangeArrowheads="1"/>
              </p:cNvSpPr>
              <p:nvPr/>
            </p:nvSpPr>
            <p:spPr bwMode="auto">
              <a:xfrm>
                <a:off x="1746" y="338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63" name="Rectangle 943"/>
              <p:cNvSpPr>
                <a:spLocks noChangeArrowheads="1"/>
              </p:cNvSpPr>
              <p:nvPr/>
            </p:nvSpPr>
            <p:spPr bwMode="auto">
              <a:xfrm>
                <a:off x="1791" y="338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64" name="Rectangle 944"/>
              <p:cNvSpPr>
                <a:spLocks noChangeArrowheads="1"/>
              </p:cNvSpPr>
              <p:nvPr/>
            </p:nvSpPr>
            <p:spPr bwMode="auto">
              <a:xfrm>
                <a:off x="1836" y="338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65" name="Rectangle 945"/>
              <p:cNvSpPr>
                <a:spLocks noChangeArrowheads="1"/>
              </p:cNvSpPr>
              <p:nvPr/>
            </p:nvSpPr>
            <p:spPr bwMode="auto">
              <a:xfrm>
                <a:off x="1882" y="338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66" name="Rectangle 946"/>
              <p:cNvSpPr>
                <a:spLocks noChangeArrowheads="1"/>
              </p:cNvSpPr>
              <p:nvPr/>
            </p:nvSpPr>
            <p:spPr bwMode="auto">
              <a:xfrm>
                <a:off x="1927" y="338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67" name="Rectangle 947"/>
              <p:cNvSpPr>
                <a:spLocks noChangeArrowheads="1"/>
              </p:cNvSpPr>
              <p:nvPr/>
            </p:nvSpPr>
            <p:spPr bwMode="auto">
              <a:xfrm>
                <a:off x="1973" y="338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68" name="Rectangle 948"/>
              <p:cNvSpPr>
                <a:spLocks noChangeArrowheads="1"/>
              </p:cNvSpPr>
              <p:nvPr/>
            </p:nvSpPr>
            <p:spPr bwMode="auto">
              <a:xfrm>
                <a:off x="2018" y="338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69" name="Rectangle 949"/>
              <p:cNvSpPr>
                <a:spLocks noChangeArrowheads="1"/>
              </p:cNvSpPr>
              <p:nvPr/>
            </p:nvSpPr>
            <p:spPr bwMode="auto">
              <a:xfrm>
                <a:off x="2063" y="338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70" name="Rectangle 950"/>
              <p:cNvSpPr>
                <a:spLocks noChangeArrowheads="1"/>
              </p:cNvSpPr>
              <p:nvPr/>
            </p:nvSpPr>
            <p:spPr bwMode="auto">
              <a:xfrm>
                <a:off x="2109" y="338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71" name="Rectangle 951"/>
              <p:cNvSpPr>
                <a:spLocks noChangeArrowheads="1"/>
              </p:cNvSpPr>
              <p:nvPr/>
            </p:nvSpPr>
            <p:spPr bwMode="auto">
              <a:xfrm>
                <a:off x="2154" y="338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72" name="Rectangle 952"/>
              <p:cNvSpPr>
                <a:spLocks noChangeArrowheads="1"/>
              </p:cNvSpPr>
              <p:nvPr/>
            </p:nvSpPr>
            <p:spPr bwMode="auto">
              <a:xfrm>
                <a:off x="2199" y="338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grpSp>
          <p:nvGrpSpPr>
            <p:cNvPr id="286153" name="Group 953"/>
            <p:cNvGrpSpPr>
              <a:grpSpLocks/>
            </p:cNvGrpSpPr>
            <p:nvPr/>
          </p:nvGrpSpPr>
          <p:grpSpPr bwMode="auto">
            <a:xfrm rot="1140360">
              <a:off x="4006" y="2572"/>
              <a:ext cx="273" cy="27"/>
              <a:chOff x="2744" y="845"/>
              <a:chExt cx="408" cy="45"/>
            </a:xfrm>
          </p:grpSpPr>
          <p:sp>
            <p:nvSpPr>
              <p:cNvPr id="38045" name="Rectangle 954"/>
              <p:cNvSpPr>
                <a:spLocks noChangeArrowheads="1"/>
              </p:cNvSpPr>
              <p:nvPr/>
            </p:nvSpPr>
            <p:spPr bwMode="auto">
              <a:xfrm>
                <a:off x="2744" y="8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46" name="Rectangle 955"/>
              <p:cNvSpPr>
                <a:spLocks noChangeArrowheads="1"/>
              </p:cNvSpPr>
              <p:nvPr/>
            </p:nvSpPr>
            <p:spPr bwMode="auto">
              <a:xfrm>
                <a:off x="2789" y="8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47" name="Rectangle 956"/>
              <p:cNvSpPr>
                <a:spLocks noChangeArrowheads="1"/>
              </p:cNvSpPr>
              <p:nvPr/>
            </p:nvSpPr>
            <p:spPr bwMode="auto">
              <a:xfrm>
                <a:off x="2834" y="8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48" name="Rectangle 957"/>
              <p:cNvSpPr>
                <a:spLocks noChangeArrowheads="1"/>
              </p:cNvSpPr>
              <p:nvPr/>
            </p:nvSpPr>
            <p:spPr bwMode="auto">
              <a:xfrm>
                <a:off x="2880" y="8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49" name="Rectangle 958"/>
              <p:cNvSpPr>
                <a:spLocks noChangeArrowheads="1"/>
              </p:cNvSpPr>
              <p:nvPr/>
            </p:nvSpPr>
            <p:spPr bwMode="auto">
              <a:xfrm>
                <a:off x="2925" y="8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50" name="Rectangle 959"/>
              <p:cNvSpPr>
                <a:spLocks noChangeArrowheads="1"/>
              </p:cNvSpPr>
              <p:nvPr/>
            </p:nvSpPr>
            <p:spPr bwMode="auto">
              <a:xfrm>
                <a:off x="2971" y="8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51" name="Rectangle 960"/>
              <p:cNvSpPr>
                <a:spLocks noChangeArrowheads="1"/>
              </p:cNvSpPr>
              <p:nvPr/>
            </p:nvSpPr>
            <p:spPr bwMode="auto">
              <a:xfrm>
                <a:off x="3016" y="8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52" name="Rectangle 961"/>
              <p:cNvSpPr>
                <a:spLocks noChangeArrowheads="1"/>
              </p:cNvSpPr>
              <p:nvPr/>
            </p:nvSpPr>
            <p:spPr bwMode="auto">
              <a:xfrm>
                <a:off x="3061" y="8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8053" name="Rectangle 962"/>
              <p:cNvSpPr>
                <a:spLocks noChangeArrowheads="1"/>
              </p:cNvSpPr>
              <p:nvPr/>
            </p:nvSpPr>
            <p:spPr bwMode="auto">
              <a:xfrm>
                <a:off x="3107" y="845"/>
                <a:ext cx="45" cy="45"/>
              </a:xfrm>
              <a:prstGeom prst="rect">
                <a:avLst/>
              </a:prstGeom>
              <a:solidFill>
                <a:schemeClr val="tx1"/>
              </a:solidFill>
              <a:ln w="12700" algn="ctr">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grpSp>
        <p:sp>
          <p:nvSpPr>
            <p:cNvPr id="38007" name="Line 963"/>
            <p:cNvSpPr>
              <a:spLocks noChangeShapeType="1"/>
            </p:cNvSpPr>
            <p:nvPr/>
          </p:nvSpPr>
          <p:spPr bwMode="auto">
            <a:xfrm flipH="1">
              <a:off x="3128" y="2234"/>
              <a:ext cx="60" cy="29"/>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08" name="Line 964"/>
            <p:cNvSpPr>
              <a:spLocks noChangeShapeType="1"/>
            </p:cNvSpPr>
            <p:nvPr/>
          </p:nvSpPr>
          <p:spPr bwMode="auto">
            <a:xfrm>
              <a:off x="3188" y="2234"/>
              <a:ext cx="91" cy="29"/>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09" name="Line 965"/>
            <p:cNvSpPr>
              <a:spLocks noChangeShapeType="1"/>
            </p:cNvSpPr>
            <p:nvPr/>
          </p:nvSpPr>
          <p:spPr bwMode="auto">
            <a:xfrm>
              <a:off x="3582" y="2206"/>
              <a:ext cx="30" cy="57"/>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10" name="Line 966"/>
            <p:cNvSpPr>
              <a:spLocks noChangeShapeType="1"/>
            </p:cNvSpPr>
            <p:nvPr/>
          </p:nvSpPr>
          <p:spPr bwMode="auto">
            <a:xfrm flipV="1">
              <a:off x="3825" y="2206"/>
              <a:ext cx="61" cy="84"/>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11" name="Line 967"/>
            <p:cNvSpPr>
              <a:spLocks noChangeShapeType="1"/>
            </p:cNvSpPr>
            <p:nvPr/>
          </p:nvSpPr>
          <p:spPr bwMode="auto">
            <a:xfrm flipV="1">
              <a:off x="3218" y="2403"/>
              <a:ext cx="61" cy="28"/>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12" name="Line 968"/>
            <p:cNvSpPr>
              <a:spLocks noChangeShapeType="1"/>
            </p:cNvSpPr>
            <p:nvPr/>
          </p:nvSpPr>
          <p:spPr bwMode="auto">
            <a:xfrm>
              <a:off x="3430" y="2627"/>
              <a:ext cx="61" cy="57"/>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13" name="Line 969"/>
            <p:cNvSpPr>
              <a:spLocks noChangeShapeType="1"/>
            </p:cNvSpPr>
            <p:nvPr/>
          </p:nvSpPr>
          <p:spPr bwMode="auto">
            <a:xfrm>
              <a:off x="3643" y="2711"/>
              <a:ext cx="61" cy="85"/>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14" name="Line 970"/>
            <p:cNvSpPr>
              <a:spLocks noChangeShapeType="1"/>
            </p:cNvSpPr>
            <p:nvPr/>
          </p:nvSpPr>
          <p:spPr bwMode="auto">
            <a:xfrm>
              <a:off x="3491" y="2796"/>
              <a:ext cx="61" cy="57"/>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15" name="Line 971"/>
            <p:cNvSpPr>
              <a:spLocks noChangeShapeType="1"/>
            </p:cNvSpPr>
            <p:nvPr/>
          </p:nvSpPr>
          <p:spPr bwMode="auto">
            <a:xfrm flipH="1">
              <a:off x="3097" y="2347"/>
              <a:ext cx="60" cy="84"/>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16" name="Line 972"/>
            <p:cNvSpPr>
              <a:spLocks noChangeShapeType="1"/>
            </p:cNvSpPr>
            <p:nvPr/>
          </p:nvSpPr>
          <p:spPr bwMode="auto">
            <a:xfrm>
              <a:off x="4067" y="2206"/>
              <a:ext cx="0" cy="57"/>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17" name="Line 973"/>
            <p:cNvSpPr>
              <a:spLocks noChangeShapeType="1"/>
            </p:cNvSpPr>
            <p:nvPr/>
          </p:nvSpPr>
          <p:spPr bwMode="auto">
            <a:xfrm>
              <a:off x="4248" y="2403"/>
              <a:ext cx="0" cy="56"/>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18" name="Line 974"/>
            <p:cNvSpPr>
              <a:spLocks noChangeShapeType="1"/>
            </p:cNvSpPr>
            <p:nvPr/>
          </p:nvSpPr>
          <p:spPr bwMode="auto">
            <a:xfrm flipV="1">
              <a:off x="3945" y="2543"/>
              <a:ext cx="92" cy="29"/>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19" name="Line 975"/>
            <p:cNvSpPr>
              <a:spLocks noChangeShapeType="1"/>
            </p:cNvSpPr>
            <p:nvPr/>
          </p:nvSpPr>
          <p:spPr bwMode="auto">
            <a:xfrm flipH="1">
              <a:off x="4492" y="2206"/>
              <a:ext cx="61" cy="57"/>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20" name="Line 976"/>
            <p:cNvSpPr>
              <a:spLocks noChangeShapeType="1"/>
            </p:cNvSpPr>
            <p:nvPr/>
          </p:nvSpPr>
          <p:spPr bwMode="auto">
            <a:xfrm>
              <a:off x="4279" y="2206"/>
              <a:ext cx="122" cy="57"/>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21" name="Line 977"/>
            <p:cNvSpPr>
              <a:spLocks noChangeShapeType="1"/>
            </p:cNvSpPr>
            <p:nvPr/>
          </p:nvSpPr>
          <p:spPr bwMode="auto">
            <a:xfrm flipH="1">
              <a:off x="4704" y="2206"/>
              <a:ext cx="59" cy="57"/>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22" name="Line 978"/>
            <p:cNvSpPr>
              <a:spLocks noChangeShapeType="1"/>
            </p:cNvSpPr>
            <p:nvPr/>
          </p:nvSpPr>
          <p:spPr bwMode="auto">
            <a:xfrm flipV="1">
              <a:off x="3945" y="2347"/>
              <a:ext cx="61" cy="56"/>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23" name="Line 979"/>
            <p:cNvSpPr>
              <a:spLocks noChangeShapeType="1"/>
            </p:cNvSpPr>
            <p:nvPr/>
          </p:nvSpPr>
          <p:spPr bwMode="auto">
            <a:xfrm>
              <a:off x="4794" y="2263"/>
              <a:ext cx="30" cy="84"/>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24" name="Line 980"/>
            <p:cNvSpPr>
              <a:spLocks noChangeShapeType="1"/>
            </p:cNvSpPr>
            <p:nvPr/>
          </p:nvSpPr>
          <p:spPr bwMode="auto">
            <a:xfrm>
              <a:off x="4704" y="2487"/>
              <a:ext cx="30" cy="85"/>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25" name="Line 981"/>
            <p:cNvSpPr>
              <a:spLocks noChangeShapeType="1"/>
            </p:cNvSpPr>
            <p:nvPr/>
          </p:nvSpPr>
          <p:spPr bwMode="auto">
            <a:xfrm>
              <a:off x="4460" y="2543"/>
              <a:ext cx="152" cy="84"/>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26" name="Line 982"/>
            <p:cNvSpPr>
              <a:spLocks noChangeShapeType="1"/>
            </p:cNvSpPr>
            <p:nvPr/>
          </p:nvSpPr>
          <p:spPr bwMode="auto">
            <a:xfrm>
              <a:off x="4916" y="2515"/>
              <a:ext cx="91" cy="57"/>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27" name="Line 983"/>
            <p:cNvSpPr>
              <a:spLocks noChangeShapeType="1"/>
            </p:cNvSpPr>
            <p:nvPr/>
          </p:nvSpPr>
          <p:spPr bwMode="auto">
            <a:xfrm flipV="1">
              <a:off x="4553" y="2966"/>
              <a:ext cx="59" cy="84"/>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28" name="Line 984"/>
            <p:cNvSpPr>
              <a:spLocks noChangeShapeType="1"/>
            </p:cNvSpPr>
            <p:nvPr/>
          </p:nvSpPr>
          <p:spPr bwMode="auto">
            <a:xfrm flipV="1">
              <a:off x="4673" y="2937"/>
              <a:ext cx="121" cy="56"/>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29" name="Line 985"/>
            <p:cNvSpPr>
              <a:spLocks noChangeShapeType="1"/>
            </p:cNvSpPr>
            <p:nvPr/>
          </p:nvSpPr>
          <p:spPr bwMode="auto">
            <a:xfrm>
              <a:off x="3249" y="2684"/>
              <a:ext cx="0" cy="112"/>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30" name="Line 986"/>
            <p:cNvSpPr>
              <a:spLocks noChangeShapeType="1"/>
            </p:cNvSpPr>
            <p:nvPr/>
          </p:nvSpPr>
          <p:spPr bwMode="auto">
            <a:xfrm flipH="1">
              <a:off x="3582" y="3050"/>
              <a:ext cx="90" cy="56"/>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31" name="Line 987"/>
            <p:cNvSpPr>
              <a:spLocks noChangeShapeType="1"/>
            </p:cNvSpPr>
            <p:nvPr/>
          </p:nvSpPr>
          <p:spPr bwMode="auto">
            <a:xfrm flipH="1" flipV="1">
              <a:off x="4521" y="2656"/>
              <a:ext cx="91" cy="55"/>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32" name="Line 988"/>
            <p:cNvSpPr>
              <a:spLocks noChangeShapeType="1"/>
            </p:cNvSpPr>
            <p:nvPr/>
          </p:nvSpPr>
          <p:spPr bwMode="auto">
            <a:xfrm>
              <a:off x="4188" y="3050"/>
              <a:ext cx="91" cy="56"/>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33" name="Line 989"/>
            <p:cNvSpPr>
              <a:spLocks noChangeShapeType="1"/>
            </p:cNvSpPr>
            <p:nvPr/>
          </p:nvSpPr>
          <p:spPr bwMode="auto">
            <a:xfrm flipH="1">
              <a:off x="3491" y="2881"/>
              <a:ext cx="91" cy="56"/>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34" name="Line 990"/>
            <p:cNvSpPr>
              <a:spLocks noChangeShapeType="1"/>
            </p:cNvSpPr>
            <p:nvPr/>
          </p:nvSpPr>
          <p:spPr bwMode="auto">
            <a:xfrm flipH="1" flipV="1">
              <a:off x="3612" y="2403"/>
              <a:ext cx="182" cy="56"/>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35" name="Line 991"/>
            <p:cNvSpPr>
              <a:spLocks noChangeShapeType="1"/>
            </p:cNvSpPr>
            <p:nvPr/>
          </p:nvSpPr>
          <p:spPr bwMode="auto">
            <a:xfrm flipH="1" flipV="1">
              <a:off x="4612" y="2347"/>
              <a:ext cx="122" cy="56"/>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36" name="Rectangle 992"/>
            <p:cNvSpPr>
              <a:spLocks noChangeAspect="1" noChangeArrowheads="1"/>
            </p:cNvSpPr>
            <p:nvPr/>
          </p:nvSpPr>
          <p:spPr bwMode="auto">
            <a:xfrm>
              <a:off x="3696" y="1968"/>
              <a:ext cx="1287" cy="108"/>
            </a:xfrm>
            <a:prstGeom prst="rect">
              <a:avLst/>
            </a:prstGeom>
            <a:noFill/>
            <a:ln w="9525">
              <a:noFill/>
              <a:miter lim="800000"/>
              <a:headEnd/>
              <a:tailEnd/>
            </a:ln>
          </p:spPr>
          <p:txBody>
            <a:bodyPr wrap="none" lIns="0" tIns="0" rIns="0" bIns="0">
              <a:spAutoFit/>
            </a:bodyPr>
            <a:lstStyle/>
            <a:p>
              <a:r>
                <a:rPr lang="en-GB" sz="1200" b="1" dirty="0">
                  <a:latin typeface="Arial" panose="020B0604020202020204" pitchFamily="34" charset="0"/>
                  <a:cs typeface="Arial" panose="020B0604020202020204" pitchFamily="34" charset="0"/>
                </a:rPr>
                <a:t>Aliphatic dislocation of platelet</a:t>
              </a:r>
              <a:endParaRPr lang="en-GB" sz="1200" dirty="0">
                <a:latin typeface="Arial" panose="020B0604020202020204" pitchFamily="34" charset="0"/>
                <a:cs typeface="Arial" panose="020B0604020202020204" pitchFamily="34" charset="0"/>
              </a:endParaRPr>
            </a:p>
          </p:txBody>
        </p:sp>
        <p:sp>
          <p:nvSpPr>
            <p:cNvPr id="38037" name="Line 993"/>
            <p:cNvSpPr>
              <a:spLocks noChangeShapeType="1"/>
            </p:cNvSpPr>
            <p:nvPr/>
          </p:nvSpPr>
          <p:spPr bwMode="auto">
            <a:xfrm flipH="1">
              <a:off x="4097" y="2150"/>
              <a:ext cx="243" cy="84"/>
            </a:xfrm>
            <a:prstGeom prst="line">
              <a:avLst/>
            </a:prstGeom>
            <a:noFill/>
            <a:ln w="28575">
              <a:solidFill>
                <a:srgbClr val="FF0066"/>
              </a:solidFill>
              <a:round/>
              <a:headEnd/>
              <a:tailEnd type="triangle" w="med" len="med"/>
            </a:ln>
          </p:spPr>
          <p:txBody>
            <a:bodyPr/>
            <a:lstStyle/>
            <a:p>
              <a:endParaRPr lang="en-US" dirty="0">
                <a:latin typeface="Arial" panose="020B0604020202020204" pitchFamily="34" charset="0"/>
                <a:cs typeface="Arial" panose="020B0604020202020204" pitchFamily="34" charset="0"/>
              </a:endParaRPr>
            </a:p>
          </p:txBody>
        </p:sp>
        <p:sp>
          <p:nvSpPr>
            <p:cNvPr id="38038" name="Rectangle 994"/>
            <p:cNvSpPr>
              <a:spLocks noChangeAspect="1" noChangeArrowheads="1"/>
            </p:cNvSpPr>
            <p:nvPr/>
          </p:nvSpPr>
          <p:spPr bwMode="auto">
            <a:xfrm>
              <a:off x="3552" y="3274"/>
              <a:ext cx="612" cy="108"/>
            </a:xfrm>
            <a:prstGeom prst="rect">
              <a:avLst/>
            </a:prstGeom>
            <a:noFill/>
            <a:ln w="9525">
              <a:noFill/>
              <a:miter lim="800000"/>
              <a:headEnd/>
              <a:tailEnd/>
            </a:ln>
          </p:spPr>
          <p:txBody>
            <a:bodyPr wrap="none" lIns="0" tIns="0" rIns="0" bIns="0">
              <a:spAutoFit/>
            </a:bodyPr>
            <a:lstStyle/>
            <a:p>
              <a:r>
                <a:rPr lang="en-GB" sz="1200" b="1" dirty="0">
                  <a:latin typeface="Arial" panose="020B0604020202020204" pitchFamily="34" charset="0"/>
                  <a:cs typeface="Arial" panose="020B0604020202020204" pitchFamily="34" charset="0"/>
                </a:rPr>
                <a:t>100 angstroms</a:t>
              </a:r>
              <a:endParaRPr lang="en-GB" sz="1200" dirty="0">
                <a:latin typeface="Arial" panose="020B0604020202020204" pitchFamily="34" charset="0"/>
                <a:cs typeface="Arial" panose="020B0604020202020204" pitchFamily="34" charset="0"/>
              </a:endParaRPr>
            </a:p>
          </p:txBody>
        </p:sp>
        <p:sp>
          <p:nvSpPr>
            <p:cNvPr id="38039" name="Line 995"/>
            <p:cNvSpPr>
              <a:spLocks noChangeShapeType="1"/>
            </p:cNvSpPr>
            <p:nvPr/>
          </p:nvSpPr>
          <p:spPr bwMode="auto">
            <a:xfrm>
              <a:off x="3491" y="3218"/>
              <a:ext cx="788" cy="0"/>
            </a:xfrm>
            <a:prstGeom prst="line">
              <a:avLst/>
            </a:prstGeom>
            <a:noFill/>
            <a:ln w="28575">
              <a:solidFill>
                <a:srgbClr val="FF0066"/>
              </a:solidFill>
              <a:round/>
              <a:headEnd type="triangle" w="med" len="med"/>
              <a:tailEnd type="triangle" w="med" len="med"/>
            </a:ln>
          </p:spPr>
          <p:txBody>
            <a:bodyPr/>
            <a:lstStyle/>
            <a:p>
              <a:endParaRPr lang="en-US" dirty="0">
                <a:latin typeface="Arial" panose="020B0604020202020204" pitchFamily="34" charset="0"/>
                <a:cs typeface="Arial" panose="020B0604020202020204" pitchFamily="34" charset="0"/>
              </a:endParaRPr>
            </a:p>
          </p:txBody>
        </p:sp>
        <p:sp>
          <p:nvSpPr>
            <p:cNvPr id="38040" name="Line 996"/>
            <p:cNvSpPr>
              <a:spLocks noChangeShapeType="1"/>
            </p:cNvSpPr>
            <p:nvPr/>
          </p:nvSpPr>
          <p:spPr bwMode="auto">
            <a:xfrm>
              <a:off x="3491" y="3190"/>
              <a:ext cx="0" cy="84"/>
            </a:xfrm>
            <a:prstGeom prst="line">
              <a:avLst/>
            </a:prstGeom>
            <a:noFill/>
            <a:ln w="28575">
              <a:solidFill>
                <a:srgbClr val="FF006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41" name="Line 997"/>
            <p:cNvSpPr>
              <a:spLocks noChangeShapeType="1"/>
            </p:cNvSpPr>
            <p:nvPr/>
          </p:nvSpPr>
          <p:spPr bwMode="auto">
            <a:xfrm>
              <a:off x="4279" y="3190"/>
              <a:ext cx="0" cy="84"/>
            </a:xfrm>
            <a:prstGeom prst="line">
              <a:avLst/>
            </a:prstGeom>
            <a:noFill/>
            <a:ln w="28575">
              <a:solidFill>
                <a:srgbClr val="FF006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42" name="Rectangle 998"/>
            <p:cNvSpPr>
              <a:spLocks noChangeAspect="1" noChangeArrowheads="1"/>
            </p:cNvSpPr>
            <p:nvPr/>
          </p:nvSpPr>
          <p:spPr bwMode="auto">
            <a:xfrm>
              <a:off x="4464" y="3168"/>
              <a:ext cx="636" cy="215"/>
            </a:xfrm>
            <a:prstGeom prst="rect">
              <a:avLst/>
            </a:prstGeom>
            <a:noFill/>
            <a:ln w="9525">
              <a:noFill/>
              <a:miter lim="800000"/>
              <a:headEnd/>
              <a:tailEnd/>
            </a:ln>
          </p:spPr>
          <p:txBody>
            <a:bodyPr wrap="none" lIns="0" tIns="0" rIns="0" bIns="0">
              <a:spAutoFit/>
            </a:bodyPr>
            <a:lstStyle/>
            <a:p>
              <a:r>
                <a:rPr lang="en-GB" sz="1200" b="1" dirty="0">
                  <a:latin typeface="Arial" panose="020B0604020202020204" pitchFamily="34" charset="0"/>
                  <a:cs typeface="Arial" panose="020B0604020202020204" pitchFamily="34" charset="0"/>
                </a:rPr>
                <a:t>Inter bounding </a:t>
              </a:r>
            </a:p>
            <a:p>
              <a:r>
                <a:rPr lang="en-GB" sz="1200" b="1" dirty="0">
                  <a:latin typeface="Arial" panose="020B0604020202020204" pitchFamily="34" charset="0"/>
                  <a:cs typeface="Arial" panose="020B0604020202020204" pitchFamily="34" charset="0"/>
                </a:rPr>
                <a:t>of plates</a:t>
              </a:r>
              <a:endParaRPr lang="en-GB" sz="1200" dirty="0">
                <a:latin typeface="Arial" panose="020B0604020202020204" pitchFamily="34" charset="0"/>
                <a:cs typeface="Arial" panose="020B0604020202020204" pitchFamily="34" charset="0"/>
              </a:endParaRPr>
            </a:p>
          </p:txBody>
        </p:sp>
        <p:sp>
          <p:nvSpPr>
            <p:cNvPr id="38043" name="Line 999"/>
            <p:cNvSpPr>
              <a:spLocks noChangeShapeType="1"/>
            </p:cNvSpPr>
            <p:nvPr/>
          </p:nvSpPr>
          <p:spPr bwMode="auto">
            <a:xfrm flipV="1">
              <a:off x="3157" y="3050"/>
              <a:ext cx="364" cy="168"/>
            </a:xfrm>
            <a:prstGeom prst="line">
              <a:avLst/>
            </a:prstGeom>
            <a:noFill/>
            <a:ln w="28575">
              <a:solidFill>
                <a:srgbClr val="FF0066"/>
              </a:solidFill>
              <a:round/>
              <a:headEnd/>
              <a:tailEnd type="triangle" w="med" len="med"/>
            </a:ln>
          </p:spPr>
          <p:txBody>
            <a:bodyPr/>
            <a:lstStyle/>
            <a:p>
              <a:endParaRPr lang="en-US" dirty="0">
                <a:latin typeface="Arial" panose="020B0604020202020204" pitchFamily="34" charset="0"/>
                <a:cs typeface="Arial" panose="020B0604020202020204" pitchFamily="34" charset="0"/>
              </a:endParaRPr>
            </a:p>
          </p:txBody>
        </p:sp>
        <p:sp>
          <p:nvSpPr>
            <p:cNvPr id="38044" name="Line 1000"/>
            <p:cNvSpPr>
              <a:spLocks noChangeShapeType="1"/>
            </p:cNvSpPr>
            <p:nvPr/>
          </p:nvSpPr>
          <p:spPr bwMode="auto">
            <a:xfrm flipH="1" flipV="1">
              <a:off x="4612" y="2993"/>
              <a:ext cx="92" cy="141"/>
            </a:xfrm>
            <a:prstGeom prst="line">
              <a:avLst/>
            </a:prstGeom>
            <a:noFill/>
            <a:ln w="28575">
              <a:solidFill>
                <a:srgbClr val="FF0066"/>
              </a:solidFill>
              <a:round/>
              <a:headEnd/>
              <a:tailEnd type="triangle" w="med" len="med"/>
            </a:ln>
          </p:spPr>
          <p:txBody>
            <a:bodyPr/>
            <a:lstStyle/>
            <a:p>
              <a:endParaRPr lang="en-US" dirty="0">
                <a:latin typeface="Arial" panose="020B0604020202020204" pitchFamily="34" charset="0"/>
                <a:cs typeface="Arial" panose="020B0604020202020204" pitchFamily="34" charset="0"/>
              </a:endParaRPr>
            </a:p>
          </p:txBody>
        </p:sp>
      </p:grpSp>
      <p:sp>
        <p:nvSpPr>
          <p:cNvPr id="37964" name="Rectangle 1002"/>
          <p:cNvSpPr>
            <a:spLocks noChangeArrowheads="1"/>
          </p:cNvSpPr>
          <p:nvPr/>
        </p:nvSpPr>
        <p:spPr bwMode="auto">
          <a:xfrm>
            <a:off x="7686675" y="2889250"/>
            <a:ext cx="1492716" cy="369332"/>
          </a:xfrm>
          <a:prstGeom prst="rect">
            <a:avLst/>
          </a:prstGeom>
          <a:noFill/>
          <a:ln w="9525" algn="ctr">
            <a:noFill/>
            <a:miter lim="800000"/>
            <a:headEnd/>
            <a:tailEnd/>
          </a:ln>
        </p:spPr>
        <p:txBody>
          <a:bodyPr wrap="none">
            <a:spAutoFit/>
          </a:bodyPr>
          <a:lstStyle/>
          <a:p>
            <a:r>
              <a:rPr lang="en-US" b="1" dirty="0">
                <a:latin typeface="Arial" panose="020B0604020202020204" pitchFamily="34" charset="0"/>
                <a:cs typeface="Arial" panose="020B0604020202020204" pitchFamily="34" charset="0"/>
              </a:rPr>
              <a:t>10,000,000X</a:t>
            </a:r>
          </a:p>
        </p:txBody>
      </p:sp>
      <p:sp>
        <p:nvSpPr>
          <p:cNvPr id="37965" name="Text Box 1003"/>
          <p:cNvSpPr txBox="1">
            <a:spLocks noChangeArrowheads="1"/>
          </p:cNvSpPr>
          <p:nvPr/>
        </p:nvSpPr>
        <p:spPr bwMode="auto">
          <a:xfrm>
            <a:off x="3429000" y="1593850"/>
            <a:ext cx="1905000" cy="369332"/>
          </a:xfrm>
          <a:prstGeom prst="rect">
            <a:avLst/>
          </a:prstGeom>
          <a:noFill/>
          <a:ln w="9525" algn="ctr">
            <a:noFill/>
            <a:miter lim="800000"/>
            <a:headEnd/>
            <a:tailEnd/>
          </a:ln>
        </p:spPr>
        <p:txBody>
          <a:bodyPr>
            <a:spAutoFit/>
          </a:bodyPr>
          <a:lstStyle/>
          <a:p>
            <a:pPr>
              <a:spcBef>
                <a:spcPct val="50000"/>
              </a:spcBef>
            </a:pPr>
            <a:r>
              <a:rPr lang="en-US" b="1" dirty="0">
                <a:latin typeface="Arial" panose="020B0604020202020204" pitchFamily="34" charset="0"/>
                <a:cs typeface="Arial" panose="020B0604020202020204" pitchFamily="34" charset="0"/>
              </a:rPr>
              <a:t>1,000,000X</a:t>
            </a:r>
          </a:p>
        </p:txBody>
      </p:sp>
      <p:sp>
        <p:nvSpPr>
          <p:cNvPr id="37966" name="Freeform 1006"/>
          <p:cNvSpPr>
            <a:spLocks/>
          </p:cNvSpPr>
          <p:nvPr/>
        </p:nvSpPr>
        <p:spPr bwMode="auto">
          <a:xfrm>
            <a:off x="5562600" y="1670050"/>
            <a:ext cx="609600" cy="914400"/>
          </a:xfrm>
          <a:custGeom>
            <a:avLst/>
            <a:gdLst>
              <a:gd name="T0" fmla="*/ 967740089 w 384"/>
              <a:gd name="T1" fmla="*/ 0 h 576"/>
              <a:gd name="T2" fmla="*/ 241935022 w 384"/>
              <a:gd name="T3" fmla="*/ 362902445 h 576"/>
              <a:gd name="T4" fmla="*/ 483870045 w 384"/>
              <a:gd name="T5" fmla="*/ 846772538 h 576"/>
              <a:gd name="T6" fmla="*/ 0 w 384"/>
              <a:gd name="T7" fmla="*/ 1451609782 h 576"/>
              <a:gd name="T8" fmla="*/ 0 60000 65536"/>
              <a:gd name="T9" fmla="*/ 0 60000 65536"/>
              <a:gd name="T10" fmla="*/ 0 60000 65536"/>
              <a:gd name="T11" fmla="*/ 0 60000 65536"/>
              <a:gd name="T12" fmla="*/ 0 w 384"/>
              <a:gd name="T13" fmla="*/ 0 h 576"/>
              <a:gd name="T14" fmla="*/ 384 w 384"/>
              <a:gd name="T15" fmla="*/ 576 h 576"/>
            </a:gdLst>
            <a:ahLst/>
            <a:cxnLst>
              <a:cxn ang="T8">
                <a:pos x="T0" y="T1"/>
              </a:cxn>
              <a:cxn ang="T9">
                <a:pos x="T2" y="T3"/>
              </a:cxn>
              <a:cxn ang="T10">
                <a:pos x="T4" y="T5"/>
              </a:cxn>
              <a:cxn ang="T11">
                <a:pos x="T6" y="T7"/>
              </a:cxn>
            </a:cxnLst>
            <a:rect l="T12" t="T13" r="T14" b="T15"/>
            <a:pathLst>
              <a:path w="384" h="576">
                <a:moveTo>
                  <a:pt x="384" y="0"/>
                </a:moveTo>
                <a:cubicBezTo>
                  <a:pt x="256" y="44"/>
                  <a:pt x="128" y="88"/>
                  <a:pt x="96" y="144"/>
                </a:cubicBezTo>
                <a:cubicBezTo>
                  <a:pt x="64" y="200"/>
                  <a:pt x="208" y="264"/>
                  <a:pt x="192" y="336"/>
                </a:cubicBezTo>
                <a:cubicBezTo>
                  <a:pt x="176" y="408"/>
                  <a:pt x="32" y="536"/>
                  <a:pt x="0" y="576"/>
                </a:cubicBezTo>
              </a:path>
            </a:pathLst>
          </a:custGeom>
          <a:noFill/>
          <a:ln w="19050" cap="flat" cmpd="sng">
            <a:solidFill>
              <a:srgbClr val="FF0000"/>
            </a:solidFill>
            <a:prstDash val="solid"/>
            <a:round/>
            <a:headEnd type="none" w="med" len="med"/>
            <a:tailEnd type="arrow" w="med" len="lg"/>
          </a:ln>
        </p:spPr>
        <p:txBody>
          <a:bodyPr/>
          <a:lstStyle/>
          <a:p>
            <a:endParaRPr lang="en-US" dirty="0">
              <a:latin typeface="Arial" panose="020B0604020202020204" pitchFamily="34" charset="0"/>
              <a:cs typeface="Arial" panose="020B0604020202020204" pitchFamily="34" charset="0"/>
            </a:endParaRPr>
          </a:p>
        </p:txBody>
      </p:sp>
      <p:pic>
        <p:nvPicPr>
          <p:cNvPr id="286703" name="Picture 1007" descr="untitled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2612270">
            <a:off x="5410201" y="2508251"/>
            <a:ext cx="277813" cy="182563"/>
          </a:xfrm>
          <a:prstGeom prst="rect">
            <a:avLst/>
          </a:prstGeom>
          <a:noFill/>
          <a:ln w="9525">
            <a:noFill/>
            <a:miter lim="800000"/>
            <a:headEnd/>
            <a:tailEnd/>
          </a:ln>
        </p:spPr>
      </p:pic>
      <p:sp>
        <p:nvSpPr>
          <p:cNvPr id="1007" name="Title 1006"/>
          <p:cNvSpPr>
            <a:spLocks noGrp="1"/>
          </p:cNvSpPr>
          <p:nvPr>
            <p:ph type="title"/>
          </p:nvPr>
        </p:nvSpPr>
        <p:spPr/>
        <p:txBody>
          <a:bodyPr>
            <a:normAutofit/>
          </a:bodyPr>
          <a:lstStyle/>
          <a:p>
            <a:r>
              <a:rPr lang="en-US" dirty="0"/>
              <a:t>Structure of Activated Carbon (1,000,000X – 10,000,000X)</a:t>
            </a:r>
          </a:p>
        </p:txBody>
      </p:sp>
      <p:sp>
        <p:nvSpPr>
          <p:cNvPr id="1006" name="Rectangle 1005">
            <a:extLst>
              <a:ext uri="{FF2B5EF4-FFF2-40B4-BE49-F238E27FC236}">
                <a16:creationId xmlns:a16="http://schemas.microsoft.com/office/drawing/2014/main" id="{7E886974-4192-4F1B-B176-D4ECC9194666}"/>
              </a:ext>
            </a:extLst>
          </p:cNvPr>
          <p:cNvSpPr/>
          <p:nvPr/>
        </p:nvSpPr>
        <p:spPr>
          <a:xfrm>
            <a:off x="56460" y="5229179"/>
            <a:ext cx="2418063" cy="523220"/>
          </a:xfrm>
          <a:prstGeom prst="rect">
            <a:avLst/>
          </a:prstGeom>
        </p:spPr>
        <p:txBody>
          <a:bodyPr wrap="square">
            <a:spAutoFit/>
          </a:bodyPr>
          <a:lstStyle/>
          <a:p>
            <a:r>
              <a:rPr lang="en-US" sz="1400" dirty="0" smtClean="0">
                <a:latin typeface="Arial" panose="020B0604020202020204" pitchFamily="34" charset="0"/>
                <a:cs typeface="Arial" panose="020B0604020202020204" pitchFamily="34" charset="0"/>
              </a:rPr>
              <a:t>Image Courtesy </a:t>
            </a:r>
            <a:r>
              <a:rPr lang="en-US" sz="1400" dirty="0">
                <a:latin typeface="Arial" panose="020B0604020202020204" pitchFamily="34" charset="0"/>
                <a:cs typeface="Arial" panose="020B0604020202020204" pitchFamily="34" charset="0"/>
              </a:rPr>
              <a:t>of Calgon Carbon Corporation</a:t>
            </a:r>
          </a:p>
        </p:txBody>
      </p:sp>
    </p:spTree>
    <p:extLst>
      <p:ext uri="{BB962C8B-B14F-4D97-AF65-F5344CB8AC3E}">
        <p14:creationId xmlns:p14="http://schemas.microsoft.com/office/powerpoint/2010/main" val="36657144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Freeform 2"/>
          <p:cNvSpPr>
            <a:spLocks noChangeAspect="1"/>
          </p:cNvSpPr>
          <p:nvPr/>
        </p:nvSpPr>
        <p:spPr bwMode="auto">
          <a:xfrm>
            <a:off x="3335339" y="2247900"/>
            <a:ext cx="5494337" cy="2884488"/>
          </a:xfrm>
          <a:custGeom>
            <a:avLst/>
            <a:gdLst>
              <a:gd name="T0" fmla="*/ 74053332 w 3062"/>
              <a:gd name="T1" fmla="*/ 2147483647 h 1428"/>
              <a:gd name="T2" fmla="*/ 489399793 w 3062"/>
              <a:gd name="T3" fmla="*/ 2147483647 h 1428"/>
              <a:gd name="T4" fmla="*/ 502279720 w 3062"/>
              <a:gd name="T5" fmla="*/ 2147483647 h 1428"/>
              <a:gd name="T6" fmla="*/ 74053332 w 3062"/>
              <a:gd name="T7" fmla="*/ 2147483647 h 1428"/>
              <a:gd name="T8" fmla="*/ 22538983 w 3062"/>
              <a:gd name="T9" fmla="*/ 2147483647 h 1428"/>
              <a:gd name="T10" fmla="*/ 22538983 w 3062"/>
              <a:gd name="T11" fmla="*/ 2147483647 h 1428"/>
              <a:gd name="T12" fmla="*/ 170645639 w 3062"/>
              <a:gd name="T13" fmla="*/ 2147483647 h 1428"/>
              <a:gd name="T14" fmla="*/ 991679513 w 3062"/>
              <a:gd name="T15" fmla="*/ 2147483647 h 1428"/>
              <a:gd name="T16" fmla="*/ 1651724665 w 3062"/>
              <a:gd name="T17" fmla="*/ 2147483647 h 1428"/>
              <a:gd name="T18" fmla="*/ 2147483647 w 3062"/>
              <a:gd name="T19" fmla="*/ 2147483647 h 1428"/>
              <a:gd name="T20" fmla="*/ 2147483647 w 3062"/>
              <a:gd name="T21" fmla="*/ 2147483647 h 1428"/>
              <a:gd name="T22" fmla="*/ 2147483647 w 3062"/>
              <a:gd name="T23" fmla="*/ 2147483647 h 1428"/>
              <a:gd name="T24" fmla="*/ 2147483647 w 3062"/>
              <a:gd name="T25" fmla="*/ 2147483647 h 1428"/>
              <a:gd name="T26" fmla="*/ 2147483647 w 3062"/>
              <a:gd name="T27" fmla="*/ 2147483647 h 1428"/>
              <a:gd name="T28" fmla="*/ 2147483647 w 3062"/>
              <a:gd name="T29" fmla="*/ 2147483647 h 1428"/>
              <a:gd name="T30" fmla="*/ 2147483647 w 3062"/>
              <a:gd name="T31" fmla="*/ 2147483647 h 1428"/>
              <a:gd name="T32" fmla="*/ 2147483647 w 3062"/>
              <a:gd name="T33" fmla="*/ 2147483647 h 1428"/>
              <a:gd name="T34" fmla="*/ 2147483647 w 3062"/>
              <a:gd name="T35" fmla="*/ 2147483647 h 1428"/>
              <a:gd name="T36" fmla="*/ 2147483647 w 3062"/>
              <a:gd name="T37" fmla="*/ 2147483647 h 1428"/>
              <a:gd name="T38" fmla="*/ 2147483647 w 3062"/>
              <a:gd name="T39" fmla="*/ 2147483647 h 1428"/>
              <a:gd name="T40" fmla="*/ 2147483647 w 3062"/>
              <a:gd name="T41" fmla="*/ 2147483647 h 1428"/>
              <a:gd name="T42" fmla="*/ 2147483647 w 3062"/>
              <a:gd name="T43" fmla="*/ 2147483647 h 1428"/>
              <a:gd name="T44" fmla="*/ 2147483647 w 3062"/>
              <a:gd name="T45" fmla="*/ 2147483647 h 1428"/>
              <a:gd name="T46" fmla="*/ 2147483647 w 3062"/>
              <a:gd name="T47" fmla="*/ 2147483647 h 1428"/>
              <a:gd name="T48" fmla="*/ 2147483647 w 3062"/>
              <a:gd name="T49" fmla="*/ 2147483647 h 1428"/>
              <a:gd name="T50" fmla="*/ 2147483647 w 3062"/>
              <a:gd name="T51" fmla="*/ 2147483647 h 1428"/>
              <a:gd name="T52" fmla="*/ 2147483647 w 3062"/>
              <a:gd name="T53" fmla="*/ 2147483647 h 1428"/>
              <a:gd name="T54" fmla="*/ 2147483647 w 3062"/>
              <a:gd name="T55" fmla="*/ 2147483647 h 1428"/>
              <a:gd name="T56" fmla="*/ 2147483647 w 3062"/>
              <a:gd name="T57" fmla="*/ 2147483647 h 1428"/>
              <a:gd name="T58" fmla="*/ 2147483647 w 3062"/>
              <a:gd name="T59" fmla="*/ 2147483647 h 1428"/>
              <a:gd name="T60" fmla="*/ 2147483647 w 3062"/>
              <a:gd name="T61" fmla="*/ 2147483647 h 1428"/>
              <a:gd name="T62" fmla="*/ 2147483647 w 3062"/>
              <a:gd name="T63" fmla="*/ 2011536307 h 1428"/>
              <a:gd name="T64" fmla="*/ 2147483647 w 3062"/>
              <a:gd name="T65" fmla="*/ 1542314300 h 1428"/>
              <a:gd name="T66" fmla="*/ 2147483647 w 3062"/>
              <a:gd name="T67" fmla="*/ 1566796080 h 1428"/>
              <a:gd name="T68" fmla="*/ 2147483647 w 3062"/>
              <a:gd name="T69" fmla="*/ 1277101070 h 1428"/>
              <a:gd name="T70" fmla="*/ 2147483647 w 3062"/>
              <a:gd name="T71" fmla="*/ 873161539 h 1428"/>
              <a:gd name="T72" fmla="*/ 2147483647 w 3062"/>
              <a:gd name="T73" fmla="*/ 444740353 h 1428"/>
              <a:gd name="T74" fmla="*/ 2147483647 w 3062"/>
              <a:gd name="T75" fmla="*/ 102005431 h 1428"/>
              <a:gd name="T76" fmla="*/ 2147483647 w 3062"/>
              <a:gd name="T77" fmla="*/ 456981243 h 1428"/>
              <a:gd name="T78" fmla="*/ 2147483647 w 3062"/>
              <a:gd name="T79" fmla="*/ 542665581 h 1428"/>
              <a:gd name="T80" fmla="*/ 2147483647 w 3062"/>
              <a:gd name="T81" fmla="*/ 505944804 h 1428"/>
              <a:gd name="T82" fmla="*/ 2147483647 w 3062"/>
              <a:gd name="T83" fmla="*/ 228490622 h 1428"/>
              <a:gd name="T84" fmla="*/ 2147483647 w 3062"/>
              <a:gd name="T85" fmla="*/ 330496084 h 1428"/>
              <a:gd name="T86" fmla="*/ 2147483647 w 3062"/>
              <a:gd name="T87" fmla="*/ 444740353 h 1428"/>
              <a:gd name="T88" fmla="*/ 2147483647 w 3062"/>
              <a:gd name="T89" fmla="*/ 595709439 h 1428"/>
              <a:gd name="T90" fmla="*/ 2147483647 w 3062"/>
              <a:gd name="T91" fmla="*/ 558986768 h 1428"/>
              <a:gd name="T92" fmla="*/ 2147483647 w 3062"/>
              <a:gd name="T93" fmla="*/ 179529080 h 1428"/>
              <a:gd name="T94" fmla="*/ 2147483647 w 3062"/>
              <a:gd name="T95" fmla="*/ 77523650 h 1428"/>
              <a:gd name="T96" fmla="*/ 2147483647 w 3062"/>
              <a:gd name="T97" fmla="*/ 293773413 h 1428"/>
              <a:gd name="T98" fmla="*/ 2147483647 w 3062"/>
              <a:gd name="T99" fmla="*/ 403939405 h 1428"/>
              <a:gd name="T100" fmla="*/ 2147483647 w 3062"/>
              <a:gd name="T101" fmla="*/ 191769971 h 1428"/>
              <a:gd name="T102" fmla="*/ 2147483647 w 3062"/>
              <a:gd name="T103" fmla="*/ 252972402 h 1428"/>
              <a:gd name="T104" fmla="*/ 2147483647 w 3062"/>
              <a:gd name="T105" fmla="*/ 53041854 h 1428"/>
              <a:gd name="T106" fmla="*/ 1960820050 w 3062"/>
              <a:gd name="T107" fmla="*/ 77523650 h 1428"/>
              <a:gd name="T108" fmla="*/ 1564791434 w 3062"/>
              <a:gd name="T109" fmla="*/ 191769971 h 1428"/>
              <a:gd name="T110" fmla="*/ 660045376 w 3062"/>
              <a:gd name="T111" fmla="*/ 0 h 142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062"/>
              <a:gd name="T169" fmla="*/ 0 h 1428"/>
              <a:gd name="T170" fmla="*/ 3062 w 3062"/>
              <a:gd name="T171" fmla="*/ 1428 h 142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062" h="1428">
                <a:moveTo>
                  <a:pt x="10" y="37"/>
                </a:moveTo>
                <a:lnTo>
                  <a:pt x="10" y="663"/>
                </a:lnTo>
                <a:lnTo>
                  <a:pt x="13" y="675"/>
                </a:lnTo>
                <a:lnTo>
                  <a:pt x="13" y="685"/>
                </a:lnTo>
                <a:lnTo>
                  <a:pt x="17" y="691"/>
                </a:lnTo>
                <a:lnTo>
                  <a:pt x="20" y="691"/>
                </a:lnTo>
                <a:lnTo>
                  <a:pt x="23" y="685"/>
                </a:lnTo>
                <a:lnTo>
                  <a:pt x="33" y="660"/>
                </a:lnTo>
                <a:lnTo>
                  <a:pt x="37" y="651"/>
                </a:lnTo>
                <a:lnTo>
                  <a:pt x="43" y="647"/>
                </a:lnTo>
                <a:lnTo>
                  <a:pt x="56" y="654"/>
                </a:lnTo>
                <a:lnTo>
                  <a:pt x="73" y="663"/>
                </a:lnTo>
                <a:lnTo>
                  <a:pt x="109" y="678"/>
                </a:lnTo>
                <a:lnTo>
                  <a:pt x="152" y="691"/>
                </a:lnTo>
                <a:lnTo>
                  <a:pt x="172" y="694"/>
                </a:lnTo>
                <a:lnTo>
                  <a:pt x="185" y="703"/>
                </a:lnTo>
                <a:lnTo>
                  <a:pt x="192" y="716"/>
                </a:lnTo>
                <a:lnTo>
                  <a:pt x="192" y="743"/>
                </a:lnTo>
                <a:lnTo>
                  <a:pt x="185" y="753"/>
                </a:lnTo>
                <a:lnTo>
                  <a:pt x="172" y="759"/>
                </a:lnTo>
                <a:lnTo>
                  <a:pt x="156" y="765"/>
                </a:lnTo>
                <a:lnTo>
                  <a:pt x="119" y="771"/>
                </a:lnTo>
                <a:lnTo>
                  <a:pt x="86" y="777"/>
                </a:lnTo>
                <a:lnTo>
                  <a:pt x="56" y="781"/>
                </a:lnTo>
                <a:lnTo>
                  <a:pt x="50" y="777"/>
                </a:lnTo>
                <a:lnTo>
                  <a:pt x="43" y="768"/>
                </a:lnTo>
                <a:lnTo>
                  <a:pt x="30" y="743"/>
                </a:lnTo>
                <a:lnTo>
                  <a:pt x="23" y="737"/>
                </a:lnTo>
                <a:lnTo>
                  <a:pt x="17" y="740"/>
                </a:lnTo>
                <a:lnTo>
                  <a:pt x="17" y="743"/>
                </a:lnTo>
                <a:lnTo>
                  <a:pt x="13" y="753"/>
                </a:lnTo>
                <a:lnTo>
                  <a:pt x="10" y="765"/>
                </a:lnTo>
                <a:lnTo>
                  <a:pt x="10" y="802"/>
                </a:lnTo>
                <a:lnTo>
                  <a:pt x="7" y="830"/>
                </a:lnTo>
                <a:lnTo>
                  <a:pt x="7" y="861"/>
                </a:lnTo>
                <a:lnTo>
                  <a:pt x="3" y="898"/>
                </a:lnTo>
                <a:lnTo>
                  <a:pt x="3" y="979"/>
                </a:lnTo>
                <a:lnTo>
                  <a:pt x="0" y="1069"/>
                </a:lnTo>
                <a:lnTo>
                  <a:pt x="0" y="1158"/>
                </a:lnTo>
                <a:lnTo>
                  <a:pt x="3" y="1239"/>
                </a:lnTo>
                <a:lnTo>
                  <a:pt x="3" y="1307"/>
                </a:lnTo>
                <a:lnTo>
                  <a:pt x="7" y="1335"/>
                </a:lnTo>
                <a:lnTo>
                  <a:pt x="10" y="1357"/>
                </a:lnTo>
                <a:lnTo>
                  <a:pt x="13" y="1372"/>
                </a:lnTo>
                <a:lnTo>
                  <a:pt x="17" y="1384"/>
                </a:lnTo>
                <a:lnTo>
                  <a:pt x="23" y="1394"/>
                </a:lnTo>
                <a:lnTo>
                  <a:pt x="27" y="1397"/>
                </a:lnTo>
                <a:lnTo>
                  <a:pt x="40" y="1400"/>
                </a:lnTo>
                <a:lnTo>
                  <a:pt x="53" y="1394"/>
                </a:lnTo>
                <a:lnTo>
                  <a:pt x="89" y="1360"/>
                </a:lnTo>
                <a:lnTo>
                  <a:pt x="103" y="1357"/>
                </a:lnTo>
                <a:lnTo>
                  <a:pt x="192" y="1357"/>
                </a:lnTo>
                <a:lnTo>
                  <a:pt x="238" y="1344"/>
                </a:lnTo>
                <a:lnTo>
                  <a:pt x="278" y="1332"/>
                </a:lnTo>
                <a:lnTo>
                  <a:pt x="294" y="1329"/>
                </a:lnTo>
                <a:lnTo>
                  <a:pt x="308" y="1326"/>
                </a:lnTo>
                <a:lnTo>
                  <a:pt x="321" y="1326"/>
                </a:lnTo>
                <a:lnTo>
                  <a:pt x="337" y="1319"/>
                </a:lnTo>
                <a:lnTo>
                  <a:pt x="377" y="1301"/>
                </a:lnTo>
                <a:lnTo>
                  <a:pt x="397" y="1288"/>
                </a:lnTo>
                <a:lnTo>
                  <a:pt x="420" y="1282"/>
                </a:lnTo>
                <a:lnTo>
                  <a:pt x="466" y="1276"/>
                </a:lnTo>
                <a:lnTo>
                  <a:pt x="513" y="1276"/>
                </a:lnTo>
                <a:lnTo>
                  <a:pt x="556" y="1279"/>
                </a:lnTo>
                <a:lnTo>
                  <a:pt x="576" y="1279"/>
                </a:lnTo>
                <a:lnTo>
                  <a:pt x="595" y="1276"/>
                </a:lnTo>
                <a:lnTo>
                  <a:pt x="615" y="1267"/>
                </a:lnTo>
                <a:lnTo>
                  <a:pt x="655" y="1242"/>
                </a:lnTo>
                <a:lnTo>
                  <a:pt x="675" y="1233"/>
                </a:lnTo>
                <a:lnTo>
                  <a:pt x="691" y="1226"/>
                </a:lnTo>
                <a:lnTo>
                  <a:pt x="708" y="1223"/>
                </a:lnTo>
                <a:lnTo>
                  <a:pt x="721" y="1223"/>
                </a:lnTo>
                <a:lnTo>
                  <a:pt x="734" y="1226"/>
                </a:lnTo>
                <a:lnTo>
                  <a:pt x="741" y="1233"/>
                </a:lnTo>
                <a:lnTo>
                  <a:pt x="747" y="1245"/>
                </a:lnTo>
                <a:lnTo>
                  <a:pt x="754" y="1276"/>
                </a:lnTo>
                <a:lnTo>
                  <a:pt x="754" y="1344"/>
                </a:lnTo>
                <a:lnTo>
                  <a:pt x="751" y="1366"/>
                </a:lnTo>
                <a:lnTo>
                  <a:pt x="751" y="1372"/>
                </a:lnTo>
                <a:lnTo>
                  <a:pt x="754" y="1375"/>
                </a:lnTo>
                <a:lnTo>
                  <a:pt x="767" y="1378"/>
                </a:lnTo>
                <a:lnTo>
                  <a:pt x="784" y="1378"/>
                </a:lnTo>
                <a:lnTo>
                  <a:pt x="823" y="1375"/>
                </a:lnTo>
                <a:lnTo>
                  <a:pt x="860" y="1372"/>
                </a:lnTo>
                <a:lnTo>
                  <a:pt x="876" y="1372"/>
                </a:lnTo>
                <a:lnTo>
                  <a:pt x="890" y="1375"/>
                </a:lnTo>
                <a:lnTo>
                  <a:pt x="893" y="1378"/>
                </a:lnTo>
                <a:lnTo>
                  <a:pt x="893" y="1397"/>
                </a:lnTo>
                <a:lnTo>
                  <a:pt x="890" y="1409"/>
                </a:lnTo>
                <a:lnTo>
                  <a:pt x="893" y="1415"/>
                </a:lnTo>
                <a:lnTo>
                  <a:pt x="896" y="1418"/>
                </a:lnTo>
                <a:lnTo>
                  <a:pt x="903" y="1422"/>
                </a:lnTo>
                <a:lnTo>
                  <a:pt x="916" y="1425"/>
                </a:lnTo>
                <a:lnTo>
                  <a:pt x="943" y="1425"/>
                </a:lnTo>
                <a:lnTo>
                  <a:pt x="972" y="1428"/>
                </a:lnTo>
                <a:lnTo>
                  <a:pt x="1052" y="1428"/>
                </a:lnTo>
                <a:lnTo>
                  <a:pt x="1055" y="1422"/>
                </a:lnTo>
                <a:lnTo>
                  <a:pt x="1062" y="1403"/>
                </a:lnTo>
                <a:lnTo>
                  <a:pt x="1065" y="1397"/>
                </a:lnTo>
                <a:lnTo>
                  <a:pt x="1071" y="1394"/>
                </a:lnTo>
                <a:lnTo>
                  <a:pt x="1091" y="1391"/>
                </a:lnTo>
                <a:lnTo>
                  <a:pt x="1121" y="1387"/>
                </a:lnTo>
                <a:lnTo>
                  <a:pt x="1177" y="1381"/>
                </a:lnTo>
                <a:lnTo>
                  <a:pt x="1267" y="1381"/>
                </a:lnTo>
                <a:lnTo>
                  <a:pt x="1300" y="1387"/>
                </a:lnTo>
                <a:lnTo>
                  <a:pt x="1343" y="1397"/>
                </a:lnTo>
                <a:lnTo>
                  <a:pt x="1382" y="1403"/>
                </a:lnTo>
                <a:lnTo>
                  <a:pt x="1419" y="1406"/>
                </a:lnTo>
                <a:lnTo>
                  <a:pt x="1481" y="1406"/>
                </a:lnTo>
                <a:lnTo>
                  <a:pt x="1534" y="1394"/>
                </a:lnTo>
                <a:lnTo>
                  <a:pt x="1558" y="1387"/>
                </a:lnTo>
                <a:lnTo>
                  <a:pt x="1597" y="1369"/>
                </a:lnTo>
                <a:lnTo>
                  <a:pt x="1620" y="1363"/>
                </a:lnTo>
                <a:lnTo>
                  <a:pt x="1647" y="1360"/>
                </a:lnTo>
                <a:lnTo>
                  <a:pt x="1680" y="1360"/>
                </a:lnTo>
                <a:lnTo>
                  <a:pt x="1743" y="1363"/>
                </a:lnTo>
                <a:lnTo>
                  <a:pt x="1792" y="1360"/>
                </a:lnTo>
                <a:lnTo>
                  <a:pt x="1815" y="1360"/>
                </a:lnTo>
                <a:lnTo>
                  <a:pt x="1842" y="1363"/>
                </a:lnTo>
                <a:lnTo>
                  <a:pt x="1858" y="1366"/>
                </a:lnTo>
                <a:lnTo>
                  <a:pt x="1878" y="1372"/>
                </a:lnTo>
                <a:lnTo>
                  <a:pt x="1921" y="1384"/>
                </a:lnTo>
                <a:lnTo>
                  <a:pt x="1961" y="1397"/>
                </a:lnTo>
                <a:lnTo>
                  <a:pt x="1977" y="1403"/>
                </a:lnTo>
                <a:lnTo>
                  <a:pt x="1991" y="1406"/>
                </a:lnTo>
                <a:lnTo>
                  <a:pt x="2001" y="1409"/>
                </a:lnTo>
                <a:lnTo>
                  <a:pt x="2017" y="1409"/>
                </a:lnTo>
                <a:lnTo>
                  <a:pt x="2020" y="1406"/>
                </a:lnTo>
                <a:lnTo>
                  <a:pt x="2030" y="1406"/>
                </a:lnTo>
                <a:lnTo>
                  <a:pt x="2060" y="1409"/>
                </a:lnTo>
                <a:lnTo>
                  <a:pt x="2077" y="1409"/>
                </a:lnTo>
                <a:lnTo>
                  <a:pt x="2097" y="1406"/>
                </a:lnTo>
                <a:lnTo>
                  <a:pt x="2143" y="1394"/>
                </a:lnTo>
                <a:lnTo>
                  <a:pt x="2192" y="1375"/>
                </a:lnTo>
                <a:lnTo>
                  <a:pt x="2272" y="1363"/>
                </a:lnTo>
                <a:lnTo>
                  <a:pt x="2315" y="1366"/>
                </a:lnTo>
                <a:lnTo>
                  <a:pt x="2338" y="1366"/>
                </a:lnTo>
                <a:lnTo>
                  <a:pt x="2358" y="1363"/>
                </a:lnTo>
                <a:lnTo>
                  <a:pt x="2374" y="1353"/>
                </a:lnTo>
                <a:lnTo>
                  <a:pt x="2387" y="1341"/>
                </a:lnTo>
                <a:lnTo>
                  <a:pt x="2414" y="1313"/>
                </a:lnTo>
                <a:lnTo>
                  <a:pt x="2437" y="1288"/>
                </a:lnTo>
                <a:lnTo>
                  <a:pt x="2447" y="1276"/>
                </a:lnTo>
                <a:lnTo>
                  <a:pt x="2460" y="1270"/>
                </a:lnTo>
                <a:lnTo>
                  <a:pt x="2470" y="1264"/>
                </a:lnTo>
                <a:lnTo>
                  <a:pt x="2483" y="1261"/>
                </a:lnTo>
                <a:lnTo>
                  <a:pt x="2497" y="1261"/>
                </a:lnTo>
                <a:lnTo>
                  <a:pt x="2507" y="1264"/>
                </a:lnTo>
                <a:lnTo>
                  <a:pt x="2510" y="1267"/>
                </a:lnTo>
                <a:lnTo>
                  <a:pt x="2510" y="1270"/>
                </a:lnTo>
                <a:lnTo>
                  <a:pt x="2507" y="1279"/>
                </a:lnTo>
                <a:lnTo>
                  <a:pt x="2507" y="1288"/>
                </a:lnTo>
                <a:lnTo>
                  <a:pt x="2513" y="1301"/>
                </a:lnTo>
                <a:lnTo>
                  <a:pt x="2530" y="1316"/>
                </a:lnTo>
                <a:lnTo>
                  <a:pt x="2576" y="1347"/>
                </a:lnTo>
                <a:lnTo>
                  <a:pt x="2599" y="1357"/>
                </a:lnTo>
                <a:lnTo>
                  <a:pt x="2622" y="1360"/>
                </a:lnTo>
                <a:lnTo>
                  <a:pt x="2642" y="1360"/>
                </a:lnTo>
                <a:lnTo>
                  <a:pt x="2688" y="1357"/>
                </a:lnTo>
                <a:lnTo>
                  <a:pt x="2788" y="1357"/>
                </a:lnTo>
                <a:lnTo>
                  <a:pt x="2844" y="1363"/>
                </a:lnTo>
                <a:lnTo>
                  <a:pt x="2874" y="1363"/>
                </a:lnTo>
                <a:lnTo>
                  <a:pt x="2897" y="1357"/>
                </a:lnTo>
                <a:lnTo>
                  <a:pt x="2917" y="1341"/>
                </a:lnTo>
                <a:lnTo>
                  <a:pt x="2950" y="1298"/>
                </a:lnTo>
                <a:lnTo>
                  <a:pt x="2963" y="1282"/>
                </a:lnTo>
                <a:lnTo>
                  <a:pt x="2973" y="1273"/>
                </a:lnTo>
                <a:lnTo>
                  <a:pt x="2979" y="1270"/>
                </a:lnTo>
                <a:lnTo>
                  <a:pt x="2983" y="1270"/>
                </a:lnTo>
                <a:lnTo>
                  <a:pt x="2999" y="1254"/>
                </a:lnTo>
                <a:lnTo>
                  <a:pt x="3009" y="1239"/>
                </a:lnTo>
                <a:lnTo>
                  <a:pt x="3022" y="1226"/>
                </a:lnTo>
                <a:lnTo>
                  <a:pt x="3029" y="1214"/>
                </a:lnTo>
                <a:lnTo>
                  <a:pt x="3032" y="1202"/>
                </a:lnTo>
                <a:lnTo>
                  <a:pt x="3032" y="1189"/>
                </a:lnTo>
                <a:lnTo>
                  <a:pt x="3029" y="1161"/>
                </a:lnTo>
                <a:lnTo>
                  <a:pt x="3029" y="1031"/>
                </a:lnTo>
                <a:lnTo>
                  <a:pt x="3036" y="1007"/>
                </a:lnTo>
                <a:lnTo>
                  <a:pt x="3036" y="997"/>
                </a:lnTo>
                <a:lnTo>
                  <a:pt x="3029" y="991"/>
                </a:lnTo>
                <a:lnTo>
                  <a:pt x="3022" y="991"/>
                </a:lnTo>
                <a:lnTo>
                  <a:pt x="3012" y="988"/>
                </a:lnTo>
                <a:lnTo>
                  <a:pt x="2989" y="991"/>
                </a:lnTo>
                <a:lnTo>
                  <a:pt x="2960" y="994"/>
                </a:lnTo>
                <a:lnTo>
                  <a:pt x="2936" y="991"/>
                </a:lnTo>
                <a:lnTo>
                  <a:pt x="2917" y="985"/>
                </a:lnTo>
                <a:lnTo>
                  <a:pt x="2883" y="960"/>
                </a:lnTo>
                <a:lnTo>
                  <a:pt x="2864" y="954"/>
                </a:lnTo>
                <a:lnTo>
                  <a:pt x="2840" y="951"/>
                </a:lnTo>
                <a:lnTo>
                  <a:pt x="2811" y="954"/>
                </a:lnTo>
                <a:lnTo>
                  <a:pt x="2788" y="957"/>
                </a:lnTo>
                <a:lnTo>
                  <a:pt x="2778" y="954"/>
                </a:lnTo>
                <a:lnTo>
                  <a:pt x="2768" y="954"/>
                </a:lnTo>
                <a:lnTo>
                  <a:pt x="2758" y="951"/>
                </a:lnTo>
                <a:lnTo>
                  <a:pt x="2748" y="923"/>
                </a:lnTo>
                <a:lnTo>
                  <a:pt x="2725" y="904"/>
                </a:lnTo>
                <a:lnTo>
                  <a:pt x="2712" y="895"/>
                </a:lnTo>
                <a:lnTo>
                  <a:pt x="2708" y="886"/>
                </a:lnTo>
                <a:lnTo>
                  <a:pt x="2712" y="880"/>
                </a:lnTo>
                <a:lnTo>
                  <a:pt x="2725" y="873"/>
                </a:lnTo>
                <a:lnTo>
                  <a:pt x="2755" y="867"/>
                </a:lnTo>
                <a:lnTo>
                  <a:pt x="2788" y="864"/>
                </a:lnTo>
                <a:lnTo>
                  <a:pt x="2821" y="867"/>
                </a:lnTo>
                <a:lnTo>
                  <a:pt x="2840" y="877"/>
                </a:lnTo>
                <a:lnTo>
                  <a:pt x="2864" y="889"/>
                </a:lnTo>
                <a:lnTo>
                  <a:pt x="2887" y="898"/>
                </a:lnTo>
                <a:lnTo>
                  <a:pt x="2910" y="904"/>
                </a:lnTo>
                <a:lnTo>
                  <a:pt x="2933" y="901"/>
                </a:lnTo>
                <a:lnTo>
                  <a:pt x="2960" y="892"/>
                </a:lnTo>
                <a:lnTo>
                  <a:pt x="2983" y="880"/>
                </a:lnTo>
                <a:lnTo>
                  <a:pt x="3003" y="873"/>
                </a:lnTo>
                <a:lnTo>
                  <a:pt x="3012" y="873"/>
                </a:lnTo>
                <a:lnTo>
                  <a:pt x="3022" y="883"/>
                </a:lnTo>
                <a:lnTo>
                  <a:pt x="3036" y="898"/>
                </a:lnTo>
                <a:lnTo>
                  <a:pt x="3042" y="904"/>
                </a:lnTo>
                <a:lnTo>
                  <a:pt x="3049" y="904"/>
                </a:lnTo>
                <a:lnTo>
                  <a:pt x="3055" y="886"/>
                </a:lnTo>
                <a:lnTo>
                  <a:pt x="3055" y="873"/>
                </a:lnTo>
                <a:lnTo>
                  <a:pt x="3059" y="858"/>
                </a:lnTo>
                <a:lnTo>
                  <a:pt x="3059" y="812"/>
                </a:lnTo>
                <a:lnTo>
                  <a:pt x="3062" y="784"/>
                </a:lnTo>
                <a:lnTo>
                  <a:pt x="3062" y="586"/>
                </a:lnTo>
                <a:lnTo>
                  <a:pt x="3059" y="520"/>
                </a:lnTo>
                <a:lnTo>
                  <a:pt x="3055" y="493"/>
                </a:lnTo>
                <a:lnTo>
                  <a:pt x="3055" y="468"/>
                </a:lnTo>
                <a:lnTo>
                  <a:pt x="3052" y="446"/>
                </a:lnTo>
                <a:lnTo>
                  <a:pt x="3049" y="428"/>
                </a:lnTo>
                <a:lnTo>
                  <a:pt x="3042" y="403"/>
                </a:lnTo>
                <a:lnTo>
                  <a:pt x="3032" y="387"/>
                </a:lnTo>
                <a:lnTo>
                  <a:pt x="3022" y="381"/>
                </a:lnTo>
                <a:lnTo>
                  <a:pt x="3009" y="378"/>
                </a:lnTo>
                <a:lnTo>
                  <a:pt x="2956" y="384"/>
                </a:lnTo>
                <a:lnTo>
                  <a:pt x="2930" y="381"/>
                </a:lnTo>
                <a:lnTo>
                  <a:pt x="2907" y="381"/>
                </a:lnTo>
                <a:lnTo>
                  <a:pt x="2854" y="384"/>
                </a:lnTo>
                <a:lnTo>
                  <a:pt x="2811" y="387"/>
                </a:lnTo>
                <a:lnTo>
                  <a:pt x="2791" y="387"/>
                </a:lnTo>
                <a:lnTo>
                  <a:pt x="2774" y="384"/>
                </a:lnTo>
                <a:lnTo>
                  <a:pt x="2764" y="372"/>
                </a:lnTo>
                <a:lnTo>
                  <a:pt x="2755" y="356"/>
                </a:lnTo>
                <a:lnTo>
                  <a:pt x="2751" y="338"/>
                </a:lnTo>
                <a:lnTo>
                  <a:pt x="2755" y="325"/>
                </a:lnTo>
                <a:lnTo>
                  <a:pt x="2758" y="322"/>
                </a:lnTo>
                <a:lnTo>
                  <a:pt x="2764" y="319"/>
                </a:lnTo>
                <a:lnTo>
                  <a:pt x="2804" y="313"/>
                </a:lnTo>
                <a:lnTo>
                  <a:pt x="2821" y="307"/>
                </a:lnTo>
                <a:lnTo>
                  <a:pt x="2850" y="291"/>
                </a:lnTo>
                <a:lnTo>
                  <a:pt x="2864" y="282"/>
                </a:lnTo>
                <a:lnTo>
                  <a:pt x="2883" y="270"/>
                </a:lnTo>
                <a:lnTo>
                  <a:pt x="2910" y="257"/>
                </a:lnTo>
                <a:lnTo>
                  <a:pt x="2969" y="226"/>
                </a:lnTo>
                <a:lnTo>
                  <a:pt x="2996" y="214"/>
                </a:lnTo>
                <a:lnTo>
                  <a:pt x="3012" y="205"/>
                </a:lnTo>
                <a:lnTo>
                  <a:pt x="3026" y="195"/>
                </a:lnTo>
                <a:lnTo>
                  <a:pt x="3036" y="189"/>
                </a:lnTo>
                <a:lnTo>
                  <a:pt x="3042" y="177"/>
                </a:lnTo>
                <a:lnTo>
                  <a:pt x="3045" y="158"/>
                </a:lnTo>
                <a:lnTo>
                  <a:pt x="3045" y="133"/>
                </a:lnTo>
                <a:lnTo>
                  <a:pt x="3042" y="109"/>
                </a:lnTo>
                <a:lnTo>
                  <a:pt x="3042" y="87"/>
                </a:lnTo>
                <a:lnTo>
                  <a:pt x="3049" y="50"/>
                </a:lnTo>
                <a:lnTo>
                  <a:pt x="3049" y="25"/>
                </a:lnTo>
                <a:lnTo>
                  <a:pt x="3045" y="22"/>
                </a:lnTo>
                <a:lnTo>
                  <a:pt x="3042" y="22"/>
                </a:lnTo>
                <a:lnTo>
                  <a:pt x="3029" y="25"/>
                </a:lnTo>
                <a:lnTo>
                  <a:pt x="3016" y="25"/>
                </a:lnTo>
                <a:lnTo>
                  <a:pt x="3009" y="31"/>
                </a:lnTo>
                <a:lnTo>
                  <a:pt x="3006" y="41"/>
                </a:lnTo>
                <a:lnTo>
                  <a:pt x="2999" y="56"/>
                </a:lnTo>
                <a:lnTo>
                  <a:pt x="2989" y="81"/>
                </a:lnTo>
                <a:lnTo>
                  <a:pt x="2979" y="102"/>
                </a:lnTo>
                <a:lnTo>
                  <a:pt x="2973" y="109"/>
                </a:lnTo>
                <a:lnTo>
                  <a:pt x="2963" y="112"/>
                </a:lnTo>
                <a:lnTo>
                  <a:pt x="2946" y="115"/>
                </a:lnTo>
                <a:lnTo>
                  <a:pt x="2930" y="115"/>
                </a:lnTo>
                <a:lnTo>
                  <a:pt x="2890" y="112"/>
                </a:lnTo>
                <a:lnTo>
                  <a:pt x="2857" y="115"/>
                </a:lnTo>
                <a:lnTo>
                  <a:pt x="2821" y="121"/>
                </a:lnTo>
                <a:lnTo>
                  <a:pt x="2801" y="124"/>
                </a:lnTo>
                <a:lnTo>
                  <a:pt x="2781" y="133"/>
                </a:lnTo>
                <a:lnTo>
                  <a:pt x="2758" y="140"/>
                </a:lnTo>
                <a:lnTo>
                  <a:pt x="2741" y="146"/>
                </a:lnTo>
                <a:lnTo>
                  <a:pt x="2728" y="149"/>
                </a:lnTo>
                <a:lnTo>
                  <a:pt x="2721" y="149"/>
                </a:lnTo>
                <a:lnTo>
                  <a:pt x="2708" y="146"/>
                </a:lnTo>
                <a:lnTo>
                  <a:pt x="2702" y="137"/>
                </a:lnTo>
                <a:lnTo>
                  <a:pt x="2695" y="124"/>
                </a:lnTo>
                <a:lnTo>
                  <a:pt x="2688" y="99"/>
                </a:lnTo>
                <a:lnTo>
                  <a:pt x="2682" y="81"/>
                </a:lnTo>
                <a:lnTo>
                  <a:pt x="2675" y="68"/>
                </a:lnTo>
                <a:lnTo>
                  <a:pt x="2632" y="68"/>
                </a:lnTo>
                <a:lnTo>
                  <a:pt x="2609" y="62"/>
                </a:lnTo>
                <a:lnTo>
                  <a:pt x="2559" y="56"/>
                </a:lnTo>
                <a:lnTo>
                  <a:pt x="2480" y="56"/>
                </a:lnTo>
                <a:lnTo>
                  <a:pt x="2437" y="62"/>
                </a:lnTo>
                <a:lnTo>
                  <a:pt x="2417" y="65"/>
                </a:lnTo>
                <a:lnTo>
                  <a:pt x="2401" y="68"/>
                </a:lnTo>
                <a:lnTo>
                  <a:pt x="2391" y="72"/>
                </a:lnTo>
                <a:lnTo>
                  <a:pt x="2387" y="78"/>
                </a:lnTo>
                <a:lnTo>
                  <a:pt x="2381" y="81"/>
                </a:lnTo>
                <a:lnTo>
                  <a:pt x="2163" y="81"/>
                </a:lnTo>
                <a:lnTo>
                  <a:pt x="2166" y="78"/>
                </a:lnTo>
                <a:lnTo>
                  <a:pt x="2169" y="78"/>
                </a:lnTo>
                <a:lnTo>
                  <a:pt x="2169" y="75"/>
                </a:lnTo>
                <a:lnTo>
                  <a:pt x="2116" y="75"/>
                </a:lnTo>
                <a:lnTo>
                  <a:pt x="2063" y="87"/>
                </a:lnTo>
                <a:lnTo>
                  <a:pt x="2050" y="99"/>
                </a:lnTo>
                <a:lnTo>
                  <a:pt x="2044" y="109"/>
                </a:lnTo>
                <a:lnTo>
                  <a:pt x="2030" y="112"/>
                </a:lnTo>
                <a:lnTo>
                  <a:pt x="2011" y="115"/>
                </a:lnTo>
                <a:lnTo>
                  <a:pt x="1991" y="112"/>
                </a:lnTo>
                <a:lnTo>
                  <a:pt x="1951" y="112"/>
                </a:lnTo>
                <a:lnTo>
                  <a:pt x="1938" y="118"/>
                </a:lnTo>
                <a:lnTo>
                  <a:pt x="1928" y="127"/>
                </a:lnTo>
                <a:lnTo>
                  <a:pt x="1915" y="146"/>
                </a:lnTo>
                <a:lnTo>
                  <a:pt x="1901" y="158"/>
                </a:lnTo>
                <a:lnTo>
                  <a:pt x="1888" y="164"/>
                </a:lnTo>
                <a:lnTo>
                  <a:pt x="1875" y="164"/>
                </a:lnTo>
                <a:lnTo>
                  <a:pt x="1858" y="161"/>
                </a:lnTo>
                <a:lnTo>
                  <a:pt x="1835" y="158"/>
                </a:lnTo>
                <a:lnTo>
                  <a:pt x="1796" y="146"/>
                </a:lnTo>
                <a:lnTo>
                  <a:pt x="1782" y="137"/>
                </a:lnTo>
                <a:lnTo>
                  <a:pt x="1776" y="121"/>
                </a:lnTo>
                <a:lnTo>
                  <a:pt x="1769" y="109"/>
                </a:lnTo>
                <a:lnTo>
                  <a:pt x="1756" y="93"/>
                </a:lnTo>
                <a:lnTo>
                  <a:pt x="1739" y="81"/>
                </a:lnTo>
                <a:lnTo>
                  <a:pt x="1716" y="65"/>
                </a:lnTo>
                <a:lnTo>
                  <a:pt x="1693" y="53"/>
                </a:lnTo>
                <a:lnTo>
                  <a:pt x="1673" y="44"/>
                </a:lnTo>
                <a:lnTo>
                  <a:pt x="1660" y="41"/>
                </a:lnTo>
                <a:lnTo>
                  <a:pt x="1650" y="41"/>
                </a:lnTo>
                <a:lnTo>
                  <a:pt x="1637" y="44"/>
                </a:lnTo>
                <a:lnTo>
                  <a:pt x="1620" y="44"/>
                </a:lnTo>
                <a:lnTo>
                  <a:pt x="1601" y="37"/>
                </a:lnTo>
                <a:lnTo>
                  <a:pt x="1548" y="25"/>
                </a:lnTo>
                <a:lnTo>
                  <a:pt x="1528" y="19"/>
                </a:lnTo>
                <a:lnTo>
                  <a:pt x="1511" y="16"/>
                </a:lnTo>
                <a:lnTo>
                  <a:pt x="1488" y="16"/>
                </a:lnTo>
                <a:lnTo>
                  <a:pt x="1478" y="19"/>
                </a:lnTo>
                <a:lnTo>
                  <a:pt x="1475" y="25"/>
                </a:lnTo>
                <a:lnTo>
                  <a:pt x="1468" y="50"/>
                </a:lnTo>
                <a:lnTo>
                  <a:pt x="1458" y="62"/>
                </a:lnTo>
                <a:lnTo>
                  <a:pt x="1445" y="72"/>
                </a:lnTo>
                <a:lnTo>
                  <a:pt x="1425" y="84"/>
                </a:lnTo>
                <a:lnTo>
                  <a:pt x="1409" y="93"/>
                </a:lnTo>
                <a:lnTo>
                  <a:pt x="1392" y="99"/>
                </a:lnTo>
                <a:lnTo>
                  <a:pt x="1379" y="102"/>
                </a:lnTo>
                <a:lnTo>
                  <a:pt x="1369" y="106"/>
                </a:lnTo>
                <a:lnTo>
                  <a:pt x="1359" y="106"/>
                </a:lnTo>
                <a:lnTo>
                  <a:pt x="1353" y="99"/>
                </a:lnTo>
                <a:lnTo>
                  <a:pt x="1346" y="90"/>
                </a:lnTo>
                <a:lnTo>
                  <a:pt x="1343" y="75"/>
                </a:lnTo>
                <a:lnTo>
                  <a:pt x="1336" y="59"/>
                </a:lnTo>
                <a:lnTo>
                  <a:pt x="1333" y="53"/>
                </a:lnTo>
                <a:lnTo>
                  <a:pt x="1326" y="50"/>
                </a:lnTo>
                <a:lnTo>
                  <a:pt x="1316" y="50"/>
                </a:lnTo>
                <a:lnTo>
                  <a:pt x="1306" y="47"/>
                </a:lnTo>
                <a:lnTo>
                  <a:pt x="1253" y="53"/>
                </a:lnTo>
                <a:lnTo>
                  <a:pt x="1230" y="56"/>
                </a:lnTo>
                <a:lnTo>
                  <a:pt x="1184" y="56"/>
                </a:lnTo>
                <a:lnTo>
                  <a:pt x="1167" y="59"/>
                </a:lnTo>
                <a:lnTo>
                  <a:pt x="1148" y="62"/>
                </a:lnTo>
                <a:lnTo>
                  <a:pt x="1131" y="65"/>
                </a:lnTo>
                <a:lnTo>
                  <a:pt x="1111" y="62"/>
                </a:lnTo>
                <a:lnTo>
                  <a:pt x="1091" y="53"/>
                </a:lnTo>
                <a:lnTo>
                  <a:pt x="1075" y="37"/>
                </a:lnTo>
                <a:lnTo>
                  <a:pt x="1055" y="22"/>
                </a:lnTo>
                <a:lnTo>
                  <a:pt x="1038" y="13"/>
                </a:lnTo>
                <a:lnTo>
                  <a:pt x="1019" y="10"/>
                </a:lnTo>
                <a:lnTo>
                  <a:pt x="1002" y="10"/>
                </a:lnTo>
                <a:lnTo>
                  <a:pt x="962" y="13"/>
                </a:lnTo>
                <a:lnTo>
                  <a:pt x="830" y="13"/>
                </a:lnTo>
                <a:lnTo>
                  <a:pt x="794" y="16"/>
                </a:lnTo>
                <a:lnTo>
                  <a:pt x="754" y="19"/>
                </a:lnTo>
                <a:lnTo>
                  <a:pt x="642" y="19"/>
                </a:lnTo>
                <a:lnTo>
                  <a:pt x="628" y="16"/>
                </a:lnTo>
                <a:lnTo>
                  <a:pt x="618" y="16"/>
                </a:lnTo>
                <a:lnTo>
                  <a:pt x="609" y="19"/>
                </a:lnTo>
                <a:lnTo>
                  <a:pt x="592" y="25"/>
                </a:lnTo>
                <a:lnTo>
                  <a:pt x="559" y="44"/>
                </a:lnTo>
                <a:lnTo>
                  <a:pt x="546" y="50"/>
                </a:lnTo>
                <a:lnTo>
                  <a:pt x="536" y="53"/>
                </a:lnTo>
                <a:lnTo>
                  <a:pt x="519" y="53"/>
                </a:lnTo>
                <a:lnTo>
                  <a:pt x="506" y="50"/>
                </a:lnTo>
                <a:lnTo>
                  <a:pt x="486" y="47"/>
                </a:lnTo>
                <a:lnTo>
                  <a:pt x="463" y="41"/>
                </a:lnTo>
                <a:lnTo>
                  <a:pt x="413" y="31"/>
                </a:lnTo>
                <a:lnTo>
                  <a:pt x="318" y="31"/>
                </a:lnTo>
                <a:lnTo>
                  <a:pt x="318" y="34"/>
                </a:lnTo>
                <a:lnTo>
                  <a:pt x="311" y="31"/>
                </a:lnTo>
                <a:lnTo>
                  <a:pt x="232" y="7"/>
                </a:lnTo>
                <a:lnTo>
                  <a:pt x="205" y="0"/>
                </a:lnTo>
                <a:lnTo>
                  <a:pt x="195" y="0"/>
                </a:lnTo>
                <a:lnTo>
                  <a:pt x="185" y="3"/>
                </a:lnTo>
                <a:lnTo>
                  <a:pt x="169" y="10"/>
                </a:lnTo>
                <a:lnTo>
                  <a:pt x="156" y="19"/>
                </a:lnTo>
                <a:lnTo>
                  <a:pt x="139" y="19"/>
                </a:lnTo>
                <a:lnTo>
                  <a:pt x="10" y="37"/>
                </a:lnTo>
                <a:close/>
              </a:path>
            </a:pathLst>
          </a:custGeom>
          <a:blipFill dpi="0" rotWithShape="0">
            <a:blip r:embed="rId3" cstate="email">
              <a:extLst>
                <a:ext uri="{28A0092B-C50C-407E-A947-70E740481C1C}">
                  <a14:useLocalDpi xmlns:a14="http://schemas.microsoft.com/office/drawing/2010/main"/>
                </a:ext>
              </a:extLst>
            </a:blip>
            <a:srcRect/>
            <a:tile tx="0" ty="0" sx="100000" sy="100000" flip="none" algn="tl"/>
          </a:blip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20" name="Rectangle 3"/>
          <p:cNvSpPr>
            <a:spLocks noChangeAspect="1" noChangeArrowheads="1"/>
          </p:cNvSpPr>
          <p:nvPr/>
        </p:nvSpPr>
        <p:spPr bwMode="auto">
          <a:xfrm>
            <a:off x="3330575" y="2587626"/>
            <a:ext cx="444500" cy="61913"/>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221" name="Rectangle 4"/>
          <p:cNvSpPr>
            <a:spLocks noChangeAspect="1" noChangeArrowheads="1"/>
          </p:cNvSpPr>
          <p:nvPr/>
        </p:nvSpPr>
        <p:spPr bwMode="auto">
          <a:xfrm>
            <a:off x="4019550" y="2587626"/>
            <a:ext cx="1625600" cy="61913"/>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222" name="Rectangle 5"/>
          <p:cNvSpPr>
            <a:spLocks noChangeAspect="1" noChangeArrowheads="1"/>
          </p:cNvSpPr>
          <p:nvPr/>
        </p:nvSpPr>
        <p:spPr bwMode="auto">
          <a:xfrm>
            <a:off x="6967539" y="2549526"/>
            <a:ext cx="1216025" cy="61913"/>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223" name="Rectangle 6"/>
          <p:cNvSpPr>
            <a:spLocks noChangeAspect="1" noChangeArrowheads="1"/>
          </p:cNvSpPr>
          <p:nvPr/>
        </p:nvSpPr>
        <p:spPr bwMode="auto">
          <a:xfrm>
            <a:off x="8372476" y="2549526"/>
            <a:ext cx="339725" cy="61913"/>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224" name="Rectangle 7"/>
          <p:cNvSpPr>
            <a:spLocks noChangeAspect="1" noChangeArrowheads="1"/>
          </p:cNvSpPr>
          <p:nvPr/>
        </p:nvSpPr>
        <p:spPr bwMode="auto">
          <a:xfrm>
            <a:off x="3609976" y="2774951"/>
            <a:ext cx="2551113" cy="60325"/>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225" name="Freeform 8"/>
          <p:cNvSpPr>
            <a:spLocks noChangeAspect="1"/>
          </p:cNvSpPr>
          <p:nvPr/>
        </p:nvSpPr>
        <p:spPr bwMode="auto">
          <a:xfrm>
            <a:off x="6172200" y="2554289"/>
            <a:ext cx="1784350" cy="752475"/>
          </a:xfrm>
          <a:custGeom>
            <a:avLst/>
            <a:gdLst>
              <a:gd name="T0" fmla="*/ 32159552 w 995"/>
              <a:gd name="T1" fmla="*/ 0 h 372"/>
              <a:gd name="T2" fmla="*/ 2147483647 w 995"/>
              <a:gd name="T3" fmla="*/ 1407526782 h 372"/>
              <a:gd name="T4" fmla="*/ 2147483647 w 995"/>
              <a:gd name="T5" fmla="*/ 1522093086 h 372"/>
              <a:gd name="T6" fmla="*/ 0 w 995"/>
              <a:gd name="T7" fmla="*/ 114566336 h 372"/>
              <a:gd name="T8" fmla="*/ 32159552 w 995"/>
              <a:gd name="T9" fmla="*/ 0 h 372"/>
              <a:gd name="T10" fmla="*/ 0 60000 65536"/>
              <a:gd name="T11" fmla="*/ 0 60000 65536"/>
              <a:gd name="T12" fmla="*/ 0 60000 65536"/>
              <a:gd name="T13" fmla="*/ 0 60000 65536"/>
              <a:gd name="T14" fmla="*/ 0 60000 65536"/>
              <a:gd name="T15" fmla="*/ 0 w 995"/>
              <a:gd name="T16" fmla="*/ 0 h 372"/>
              <a:gd name="T17" fmla="*/ 995 w 995"/>
              <a:gd name="T18" fmla="*/ 372 h 372"/>
            </a:gdLst>
            <a:ahLst/>
            <a:cxnLst>
              <a:cxn ang="T10">
                <a:pos x="T0" y="T1"/>
              </a:cxn>
              <a:cxn ang="T11">
                <a:pos x="T2" y="T3"/>
              </a:cxn>
              <a:cxn ang="T12">
                <a:pos x="T4" y="T5"/>
              </a:cxn>
              <a:cxn ang="T13">
                <a:pos x="T6" y="T7"/>
              </a:cxn>
              <a:cxn ang="T14">
                <a:pos x="T8" y="T9"/>
              </a:cxn>
            </a:cxnLst>
            <a:rect l="T15" t="T16" r="T17" b="T18"/>
            <a:pathLst>
              <a:path w="995" h="372">
                <a:moveTo>
                  <a:pt x="10" y="0"/>
                </a:moveTo>
                <a:lnTo>
                  <a:pt x="995" y="344"/>
                </a:lnTo>
                <a:lnTo>
                  <a:pt x="985" y="372"/>
                </a:lnTo>
                <a:lnTo>
                  <a:pt x="0" y="28"/>
                </a:lnTo>
                <a:lnTo>
                  <a:pt x="1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26" name="Freeform 9"/>
          <p:cNvSpPr>
            <a:spLocks noChangeAspect="1"/>
          </p:cNvSpPr>
          <p:nvPr/>
        </p:nvSpPr>
        <p:spPr bwMode="auto">
          <a:xfrm>
            <a:off x="7566026" y="2843214"/>
            <a:ext cx="207963" cy="149225"/>
          </a:xfrm>
          <a:custGeom>
            <a:avLst/>
            <a:gdLst>
              <a:gd name="T0" fmla="*/ 0 w 115"/>
              <a:gd name="T1" fmla="*/ 186061675 h 75"/>
              <a:gd name="T2" fmla="*/ 333561826 w 115"/>
              <a:gd name="T3" fmla="*/ 0 h 75"/>
              <a:gd name="T4" fmla="*/ 376074877 w 115"/>
              <a:gd name="T5" fmla="*/ 110846306 h 75"/>
              <a:gd name="T6" fmla="*/ 42513065 w 115"/>
              <a:gd name="T7" fmla="*/ 296908012 h 75"/>
              <a:gd name="T8" fmla="*/ 0 w 115"/>
              <a:gd name="T9" fmla="*/ 186061675 h 75"/>
              <a:gd name="T10" fmla="*/ 0 60000 65536"/>
              <a:gd name="T11" fmla="*/ 0 60000 65536"/>
              <a:gd name="T12" fmla="*/ 0 60000 65536"/>
              <a:gd name="T13" fmla="*/ 0 60000 65536"/>
              <a:gd name="T14" fmla="*/ 0 60000 65536"/>
              <a:gd name="T15" fmla="*/ 0 w 115"/>
              <a:gd name="T16" fmla="*/ 0 h 75"/>
              <a:gd name="T17" fmla="*/ 115 w 115"/>
              <a:gd name="T18" fmla="*/ 75 h 75"/>
            </a:gdLst>
            <a:ahLst/>
            <a:cxnLst>
              <a:cxn ang="T10">
                <a:pos x="T0" y="T1"/>
              </a:cxn>
              <a:cxn ang="T11">
                <a:pos x="T2" y="T3"/>
              </a:cxn>
              <a:cxn ang="T12">
                <a:pos x="T4" y="T5"/>
              </a:cxn>
              <a:cxn ang="T13">
                <a:pos x="T6" y="T7"/>
              </a:cxn>
              <a:cxn ang="T14">
                <a:pos x="T8" y="T9"/>
              </a:cxn>
            </a:cxnLst>
            <a:rect l="T15" t="T16" r="T17" b="T18"/>
            <a:pathLst>
              <a:path w="115" h="75">
                <a:moveTo>
                  <a:pt x="0" y="47"/>
                </a:moveTo>
                <a:lnTo>
                  <a:pt x="102" y="0"/>
                </a:lnTo>
                <a:lnTo>
                  <a:pt x="115" y="28"/>
                </a:lnTo>
                <a:lnTo>
                  <a:pt x="13" y="75"/>
                </a:lnTo>
                <a:lnTo>
                  <a:pt x="0" y="47"/>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27" name="Freeform 10"/>
          <p:cNvSpPr>
            <a:spLocks noChangeAspect="1"/>
          </p:cNvSpPr>
          <p:nvPr/>
        </p:nvSpPr>
        <p:spPr bwMode="auto">
          <a:xfrm>
            <a:off x="7858126" y="2730500"/>
            <a:ext cx="403225" cy="274638"/>
          </a:xfrm>
          <a:custGeom>
            <a:avLst/>
            <a:gdLst>
              <a:gd name="T0" fmla="*/ 0 w 225"/>
              <a:gd name="T1" fmla="*/ 440420330 h 136"/>
              <a:gd name="T2" fmla="*/ 668025588 w 225"/>
              <a:gd name="T3" fmla="*/ 0 h 136"/>
              <a:gd name="T4" fmla="*/ 722624031 w 225"/>
              <a:gd name="T5" fmla="*/ 114182748 h 136"/>
              <a:gd name="T6" fmla="*/ 51386994 w 225"/>
              <a:gd name="T7" fmla="*/ 554603173 h 136"/>
              <a:gd name="T8" fmla="*/ 0 w 225"/>
              <a:gd name="T9" fmla="*/ 440420330 h 136"/>
              <a:gd name="T10" fmla="*/ 0 60000 65536"/>
              <a:gd name="T11" fmla="*/ 0 60000 65536"/>
              <a:gd name="T12" fmla="*/ 0 60000 65536"/>
              <a:gd name="T13" fmla="*/ 0 60000 65536"/>
              <a:gd name="T14" fmla="*/ 0 60000 65536"/>
              <a:gd name="T15" fmla="*/ 0 w 225"/>
              <a:gd name="T16" fmla="*/ 0 h 136"/>
              <a:gd name="T17" fmla="*/ 225 w 225"/>
              <a:gd name="T18" fmla="*/ 136 h 136"/>
            </a:gdLst>
            <a:ahLst/>
            <a:cxnLst>
              <a:cxn ang="T10">
                <a:pos x="T0" y="T1"/>
              </a:cxn>
              <a:cxn ang="T11">
                <a:pos x="T2" y="T3"/>
              </a:cxn>
              <a:cxn ang="T12">
                <a:pos x="T4" y="T5"/>
              </a:cxn>
              <a:cxn ang="T13">
                <a:pos x="T6" y="T7"/>
              </a:cxn>
              <a:cxn ang="T14">
                <a:pos x="T8" y="T9"/>
              </a:cxn>
            </a:cxnLst>
            <a:rect l="T15" t="T16" r="T17" b="T18"/>
            <a:pathLst>
              <a:path w="225" h="136">
                <a:moveTo>
                  <a:pt x="0" y="108"/>
                </a:moveTo>
                <a:lnTo>
                  <a:pt x="208" y="0"/>
                </a:lnTo>
                <a:lnTo>
                  <a:pt x="225" y="28"/>
                </a:lnTo>
                <a:lnTo>
                  <a:pt x="16" y="136"/>
                </a:lnTo>
                <a:lnTo>
                  <a:pt x="0" y="10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28" name="Rectangle 11"/>
          <p:cNvSpPr>
            <a:spLocks noChangeAspect="1" noChangeArrowheads="1"/>
          </p:cNvSpPr>
          <p:nvPr/>
        </p:nvSpPr>
        <p:spPr bwMode="auto">
          <a:xfrm>
            <a:off x="8112126" y="3079750"/>
            <a:ext cx="517525" cy="65088"/>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229" name="Rectangle 12"/>
          <p:cNvSpPr>
            <a:spLocks noChangeAspect="1" noChangeArrowheads="1"/>
          </p:cNvSpPr>
          <p:nvPr/>
        </p:nvSpPr>
        <p:spPr bwMode="auto">
          <a:xfrm>
            <a:off x="3317875" y="2968626"/>
            <a:ext cx="444500" cy="60325"/>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230" name="Freeform 13"/>
          <p:cNvSpPr>
            <a:spLocks noChangeAspect="1"/>
          </p:cNvSpPr>
          <p:nvPr/>
        </p:nvSpPr>
        <p:spPr bwMode="auto">
          <a:xfrm>
            <a:off x="3738563" y="3074989"/>
            <a:ext cx="304800" cy="180975"/>
          </a:xfrm>
          <a:custGeom>
            <a:avLst/>
            <a:gdLst>
              <a:gd name="T0" fmla="*/ 0 w 169"/>
              <a:gd name="T1" fmla="*/ 250694591 h 90"/>
              <a:gd name="T2" fmla="*/ 504182529 w 169"/>
              <a:gd name="T3" fmla="*/ 0 h 90"/>
              <a:gd name="T4" fmla="*/ 549722157 w 169"/>
              <a:gd name="T5" fmla="*/ 113215942 h 90"/>
              <a:gd name="T6" fmla="*/ 42286039 w 169"/>
              <a:gd name="T7" fmla="*/ 363910565 h 90"/>
              <a:gd name="T8" fmla="*/ 0 w 169"/>
              <a:gd name="T9" fmla="*/ 250694591 h 90"/>
              <a:gd name="T10" fmla="*/ 0 60000 65536"/>
              <a:gd name="T11" fmla="*/ 0 60000 65536"/>
              <a:gd name="T12" fmla="*/ 0 60000 65536"/>
              <a:gd name="T13" fmla="*/ 0 60000 65536"/>
              <a:gd name="T14" fmla="*/ 0 60000 65536"/>
              <a:gd name="T15" fmla="*/ 0 w 169"/>
              <a:gd name="T16" fmla="*/ 0 h 90"/>
              <a:gd name="T17" fmla="*/ 169 w 169"/>
              <a:gd name="T18" fmla="*/ 90 h 90"/>
            </a:gdLst>
            <a:ahLst/>
            <a:cxnLst>
              <a:cxn ang="T10">
                <a:pos x="T0" y="T1"/>
              </a:cxn>
              <a:cxn ang="T11">
                <a:pos x="T2" y="T3"/>
              </a:cxn>
              <a:cxn ang="T12">
                <a:pos x="T4" y="T5"/>
              </a:cxn>
              <a:cxn ang="T13">
                <a:pos x="T6" y="T7"/>
              </a:cxn>
              <a:cxn ang="T14">
                <a:pos x="T8" y="T9"/>
              </a:cxn>
            </a:cxnLst>
            <a:rect l="T15" t="T16" r="T17" b="T18"/>
            <a:pathLst>
              <a:path w="169" h="90">
                <a:moveTo>
                  <a:pt x="0" y="62"/>
                </a:moveTo>
                <a:lnTo>
                  <a:pt x="155" y="0"/>
                </a:lnTo>
                <a:lnTo>
                  <a:pt x="169" y="28"/>
                </a:lnTo>
                <a:lnTo>
                  <a:pt x="13" y="90"/>
                </a:lnTo>
                <a:lnTo>
                  <a:pt x="0" y="62"/>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31" name="Rectangle 14"/>
          <p:cNvSpPr>
            <a:spLocks noChangeAspect="1" noChangeArrowheads="1"/>
          </p:cNvSpPr>
          <p:nvPr/>
        </p:nvSpPr>
        <p:spPr bwMode="auto">
          <a:xfrm>
            <a:off x="4184651" y="2968626"/>
            <a:ext cx="371475" cy="60325"/>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232" name="Rectangle 15"/>
          <p:cNvSpPr>
            <a:spLocks noChangeAspect="1" noChangeArrowheads="1"/>
          </p:cNvSpPr>
          <p:nvPr/>
        </p:nvSpPr>
        <p:spPr bwMode="auto">
          <a:xfrm>
            <a:off x="5521326" y="2968626"/>
            <a:ext cx="396875" cy="60325"/>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233" name="Rectangle 16"/>
          <p:cNvSpPr>
            <a:spLocks noChangeAspect="1" noChangeArrowheads="1"/>
          </p:cNvSpPr>
          <p:nvPr/>
        </p:nvSpPr>
        <p:spPr bwMode="auto">
          <a:xfrm>
            <a:off x="3340101" y="3411538"/>
            <a:ext cx="365125" cy="61912"/>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234" name="Freeform 17"/>
          <p:cNvSpPr>
            <a:spLocks noChangeAspect="1"/>
          </p:cNvSpPr>
          <p:nvPr/>
        </p:nvSpPr>
        <p:spPr bwMode="auto">
          <a:xfrm>
            <a:off x="3752850" y="2973388"/>
            <a:ext cx="1428750" cy="665162"/>
          </a:xfrm>
          <a:custGeom>
            <a:avLst/>
            <a:gdLst>
              <a:gd name="T0" fmla="*/ 0 w 797"/>
              <a:gd name="T1" fmla="*/ 1230351616 h 329"/>
              <a:gd name="T2" fmla="*/ 2147483647 w 797"/>
              <a:gd name="T3" fmla="*/ 0 h 329"/>
              <a:gd name="T4" fmla="*/ 2147483647 w 797"/>
              <a:gd name="T5" fmla="*/ 114452332 h 329"/>
              <a:gd name="T6" fmla="*/ 41777942 w 797"/>
              <a:gd name="T7" fmla="*/ 1344803916 h 329"/>
              <a:gd name="T8" fmla="*/ 0 w 797"/>
              <a:gd name="T9" fmla="*/ 1230351616 h 329"/>
              <a:gd name="T10" fmla="*/ 0 60000 65536"/>
              <a:gd name="T11" fmla="*/ 0 60000 65536"/>
              <a:gd name="T12" fmla="*/ 0 60000 65536"/>
              <a:gd name="T13" fmla="*/ 0 60000 65536"/>
              <a:gd name="T14" fmla="*/ 0 60000 65536"/>
              <a:gd name="T15" fmla="*/ 0 w 797"/>
              <a:gd name="T16" fmla="*/ 0 h 329"/>
              <a:gd name="T17" fmla="*/ 797 w 797"/>
              <a:gd name="T18" fmla="*/ 329 h 329"/>
            </a:gdLst>
            <a:ahLst/>
            <a:cxnLst>
              <a:cxn ang="T10">
                <a:pos x="T0" y="T1"/>
              </a:cxn>
              <a:cxn ang="T11">
                <a:pos x="T2" y="T3"/>
              </a:cxn>
              <a:cxn ang="T12">
                <a:pos x="T4" y="T5"/>
              </a:cxn>
              <a:cxn ang="T13">
                <a:pos x="T6" y="T7"/>
              </a:cxn>
              <a:cxn ang="T14">
                <a:pos x="T8" y="T9"/>
              </a:cxn>
            </a:cxnLst>
            <a:rect l="T15" t="T16" r="T17" b="T18"/>
            <a:pathLst>
              <a:path w="797" h="329">
                <a:moveTo>
                  <a:pt x="0" y="301"/>
                </a:moveTo>
                <a:lnTo>
                  <a:pt x="783" y="0"/>
                </a:lnTo>
                <a:lnTo>
                  <a:pt x="797" y="28"/>
                </a:lnTo>
                <a:lnTo>
                  <a:pt x="13" y="329"/>
                </a:lnTo>
                <a:lnTo>
                  <a:pt x="0" y="301"/>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35" name="Rectangle 18"/>
          <p:cNvSpPr>
            <a:spLocks noChangeAspect="1" noChangeArrowheads="1"/>
          </p:cNvSpPr>
          <p:nvPr/>
        </p:nvSpPr>
        <p:spPr bwMode="auto">
          <a:xfrm>
            <a:off x="5437189" y="3154363"/>
            <a:ext cx="663575" cy="63500"/>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236" name="Rectangle 19"/>
          <p:cNvSpPr>
            <a:spLocks noChangeAspect="1" noChangeArrowheads="1"/>
          </p:cNvSpPr>
          <p:nvPr/>
        </p:nvSpPr>
        <p:spPr bwMode="auto">
          <a:xfrm>
            <a:off x="3549651" y="3868738"/>
            <a:ext cx="587375" cy="61912"/>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237" name="Freeform 20"/>
          <p:cNvSpPr>
            <a:spLocks noChangeAspect="1"/>
          </p:cNvSpPr>
          <p:nvPr/>
        </p:nvSpPr>
        <p:spPr bwMode="auto">
          <a:xfrm>
            <a:off x="4344989" y="3417889"/>
            <a:ext cx="612775" cy="307975"/>
          </a:xfrm>
          <a:custGeom>
            <a:avLst/>
            <a:gdLst>
              <a:gd name="T0" fmla="*/ 0 w 341"/>
              <a:gd name="T1" fmla="*/ 509056257 h 152"/>
              <a:gd name="T2" fmla="*/ 1059173571 w 341"/>
              <a:gd name="T3" fmla="*/ 0 h 152"/>
              <a:gd name="T4" fmla="*/ 1101153136 w 341"/>
              <a:gd name="T5" fmla="*/ 114947602 h 152"/>
              <a:gd name="T6" fmla="*/ 45208776 w 341"/>
              <a:gd name="T7" fmla="*/ 624003954 h 152"/>
              <a:gd name="T8" fmla="*/ 0 w 341"/>
              <a:gd name="T9" fmla="*/ 509056257 h 152"/>
              <a:gd name="T10" fmla="*/ 0 60000 65536"/>
              <a:gd name="T11" fmla="*/ 0 60000 65536"/>
              <a:gd name="T12" fmla="*/ 0 60000 65536"/>
              <a:gd name="T13" fmla="*/ 0 60000 65536"/>
              <a:gd name="T14" fmla="*/ 0 60000 65536"/>
              <a:gd name="T15" fmla="*/ 0 w 341"/>
              <a:gd name="T16" fmla="*/ 0 h 152"/>
              <a:gd name="T17" fmla="*/ 341 w 341"/>
              <a:gd name="T18" fmla="*/ 152 h 152"/>
            </a:gdLst>
            <a:ahLst/>
            <a:cxnLst>
              <a:cxn ang="T10">
                <a:pos x="T0" y="T1"/>
              </a:cxn>
              <a:cxn ang="T11">
                <a:pos x="T2" y="T3"/>
              </a:cxn>
              <a:cxn ang="T12">
                <a:pos x="T4" y="T5"/>
              </a:cxn>
              <a:cxn ang="T13">
                <a:pos x="T6" y="T7"/>
              </a:cxn>
              <a:cxn ang="T14">
                <a:pos x="T8" y="T9"/>
              </a:cxn>
            </a:cxnLst>
            <a:rect l="T15" t="T16" r="T17" b="T18"/>
            <a:pathLst>
              <a:path w="341" h="152">
                <a:moveTo>
                  <a:pt x="0" y="124"/>
                </a:moveTo>
                <a:lnTo>
                  <a:pt x="328" y="0"/>
                </a:lnTo>
                <a:lnTo>
                  <a:pt x="341" y="28"/>
                </a:lnTo>
                <a:lnTo>
                  <a:pt x="14" y="152"/>
                </a:lnTo>
                <a:lnTo>
                  <a:pt x="0" y="124"/>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38" name="Rectangle 21"/>
          <p:cNvSpPr>
            <a:spLocks noChangeAspect="1" noChangeArrowheads="1"/>
          </p:cNvSpPr>
          <p:nvPr/>
        </p:nvSpPr>
        <p:spPr bwMode="auto">
          <a:xfrm>
            <a:off x="4652963" y="3868738"/>
            <a:ext cx="444500" cy="61912"/>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239" name="Rectangle 22"/>
          <p:cNvSpPr>
            <a:spLocks noChangeAspect="1" noChangeArrowheads="1"/>
          </p:cNvSpPr>
          <p:nvPr/>
        </p:nvSpPr>
        <p:spPr bwMode="auto">
          <a:xfrm>
            <a:off x="5353051" y="3856038"/>
            <a:ext cx="1566863" cy="63500"/>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240" name="Freeform 23"/>
          <p:cNvSpPr>
            <a:spLocks noChangeAspect="1"/>
          </p:cNvSpPr>
          <p:nvPr/>
        </p:nvSpPr>
        <p:spPr bwMode="auto">
          <a:xfrm>
            <a:off x="6088064" y="3324225"/>
            <a:ext cx="708025" cy="325438"/>
          </a:xfrm>
          <a:custGeom>
            <a:avLst/>
            <a:gdLst>
              <a:gd name="T0" fmla="*/ 45209373 w 394"/>
              <a:gd name="T1" fmla="*/ 0 h 161"/>
              <a:gd name="T2" fmla="*/ 1272333559 w 394"/>
              <a:gd name="T3" fmla="*/ 543420866 h 161"/>
              <a:gd name="T4" fmla="*/ 1230353440 w 394"/>
              <a:gd name="T5" fmla="*/ 657825418 h 161"/>
              <a:gd name="T6" fmla="*/ 0 w 394"/>
              <a:gd name="T7" fmla="*/ 114404584 h 161"/>
              <a:gd name="T8" fmla="*/ 45209373 w 394"/>
              <a:gd name="T9" fmla="*/ 0 h 161"/>
              <a:gd name="T10" fmla="*/ 0 60000 65536"/>
              <a:gd name="T11" fmla="*/ 0 60000 65536"/>
              <a:gd name="T12" fmla="*/ 0 60000 65536"/>
              <a:gd name="T13" fmla="*/ 0 60000 65536"/>
              <a:gd name="T14" fmla="*/ 0 60000 65536"/>
              <a:gd name="T15" fmla="*/ 0 w 394"/>
              <a:gd name="T16" fmla="*/ 0 h 161"/>
              <a:gd name="T17" fmla="*/ 394 w 394"/>
              <a:gd name="T18" fmla="*/ 161 h 161"/>
            </a:gdLst>
            <a:ahLst/>
            <a:cxnLst>
              <a:cxn ang="T10">
                <a:pos x="T0" y="T1"/>
              </a:cxn>
              <a:cxn ang="T11">
                <a:pos x="T2" y="T3"/>
              </a:cxn>
              <a:cxn ang="T12">
                <a:pos x="T4" y="T5"/>
              </a:cxn>
              <a:cxn ang="T13">
                <a:pos x="T6" y="T7"/>
              </a:cxn>
              <a:cxn ang="T14">
                <a:pos x="T8" y="T9"/>
              </a:cxn>
            </a:cxnLst>
            <a:rect l="T15" t="T16" r="T17" b="T18"/>
            <a:pathLst>
              <a:path w="394" h="161">
                <a:moveTo>
                  <a:pt x="14" y="0"/>
                </a:moveTo>
                <a:lnTo>
                  <a:pt x="394" y="133"/>
                </a:lnTo>
                <a:lnTo>
                  <a:pt x="381" y="161"/>
                </a:lnTo>
                <a:lnTo>
                  <a:pt x="0" y="28"/>
                </a:lnTo>
                <a:lnTo>
                  <a:pt x="14"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41" name="Freeform 24"/>
          <p:cNvSpPr>
            <a:spLocks noChangeAspect="1"/>
          </p:cNvSpPr>
          <p:nvPr/>
        </p:nvSpPr>
        <p:spPr bwMode="auto">
          <a:xfrm>
            <a:off x="6464300" y="3036888"/>
            <a:ext cx="971550" cy="436562"/>
          </a:xfrm>
          <a:custGeom>
            <a:avLst/>
            <a:gdLst>
              <a:gd name="T0" fmla="*/ 41771268 w 542"/>
              <a:gd name="T1" fmla="*/ 0 h 217"/>
              <a:gd name="T2" fmla="*/ 1709398882 w 542"/>
              <a:gd name="T3" fmla="*/ 752809967 h 217"/>
              <a:gd name="T4" fmla="*/ 1741529927 w 542"/>
              <a:gd name="T5" fmla="*/ 752809967 h 217"/>
              <a:gd name="T6" fmla="*/ 1741529927 w 542"/>
              <a:gd name="T7" fmla="*/ 878278253 h 217"/>
              <a:gd name="T8" fmla="*/ 1719037299 w 542"/>
              <a:gd name="T9" fmla="*/ 878278253 h 217"/>
              <a:gd name="T10" fmla="*/ 1699758673 w 542"/>
              <a:gd name="T11" fmla="*/ 878278253 h 217"/>
              <a:gd name="T12" fmla="*/ 0 w 542"/>
              <a:gd name="T13" fmla="*/ 113327069 h 217"/>
              <a:gd name="T14" fmla="*/ 41771268 w 542"/>
              <a:gd name="T15" fmla="*/ 0 h 217"/>
              <a:gd name="T16" fmla="*/ 0 60000 65536"/>
              <a:gd name="T17" fmla="*/ 0 60000 65536"/>
              <a:gd name="T18" fmla="*/ 0 60000 65536"/>
              <a:gd name="T19" fmla="*/ 0 60000 65536"/>
              <a:gd name="T20" fmla="*/ 0 60000 65536"/>
              <a:gd name="T21" fmla="*/ 0 60000 65536"/>
              <a:gd name="T22" fmla="*/ 0 60000 65536"/>
              <a:gd name="T23" fmla="*/ 0 60000 65536"/>
              <a:gd name="T24" fmla="*/ 0 w 542"/>
              <a:gd name="T25" fmla="*/ 0 h 217"/>
              <a:gd name="T26" fmla="*/ 542 w 542"/>
              <a:gd name="T27" fmla="*/ 217 h 2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2" h="217">
                <a:moveTo>
                  <a:pt x="13" y="0"/>
                </a:moveTo>
                <a:lnTo>
                  <a:pt x="532" y="186"/>
                </a:lnTo>
                <a:lnTo>
                  <a:pt x="542" y="186"/>
                </a:lnTo>
                <a:lnTo>
                  <a:pt x="542" y="217"/>
                </a:lnTo>
                <a:lnTo>
                  <a:pt x="535" y="217"/>
                </a:lnTo>
                <a:lnTo>
                  <a:pt x="529" y="217"/>
                </a:lnTo>
                <a:lnTo>
                  <a:pt x="0" y="28"/>
                </a:lnTo>
                <a:lnTo>
                  <a:pt x="13"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42" name="Freeform 25"/>
          <p:cNvSpPr>
            <a:spLocks noChangeAspect="1"/>
          </p:cNvSpPr>
          <p:nvPr/>
        </p:nvSpPr>
        <p:spPr bwMode="auto">
          <a:xfrm>
            <a:off x="7156451" y="3706814"/>
            <a:ext cx="352425" cy="200025"/>
          </a:xfrm>
          <a:custGeom>
            <a:avLst/>
            <a:gdLst>
              <a:gd name="T0" fmla="*/ 0 w 195"/>
              <a:gd name="T1" fmla="*/ 289838282 h 99"/>
              <a:gd name="T2" fmla="*/ 591211955 w 195"/>
              <a:gd name="T3" fmla="*/ 0 h 99"/>
              <a:gd name="T4" fmla="*/ 636940440 w 195"/>
              <a:gd name="T5" fmla="*/ 114303171 h 99"/>
              <a:gd name="T6" fmla="*/ 42462695 w 195"/>
              <a:gd name="T7" fmla="*/ 404141422 h 99"/>
              <a:gd name="T8" fmla="*/ 0 w 195"/>
              <a:gd name="T9" fmla="*/ 289838282 h 99"/>
              <a:gd name="T10" fmla="*/ 0 60000 65536"/>
              <a:gd name="T11" fmla="*/ 0 60000 65536"/>
              <a:gd name="T12" fmla="*/ 0 60000 65536"/>
              <a:gd name="T13" fmla="*/ 0 60000 65536"/>
              <a:gd name="T14" fmla="*/ 0 60000 65536"/>
              <a:gd name="T15" fmla="*/ 0 w 195"/>
              <a:gd name="T16" fmla="*/ 0 h 99"/>
              <a:gd name="T17" fmla="*/ 195 w 195"/>
              <a:gd name="T18" fmla="*/ 99 h 99"/>
            </a:gdLst>
            <a:ahLst/>
            <a:cxnLst>
              <a:cxn ang="T10">
                <a:pos x="T0" y="T1"/>
              </a:cxn>
              <a:cxn ang="T11">
                <a:pos x="T2" y="T3"/>
              </a:cxn>
              <a:cxn ang="T12">
                <a:pos x="T4" y="T5"/>
              </a:cxn>
              <a:cxn ang="T13">
                <a:pos x="T6" y="T7"/>
              </a:cxn>
              <a:cxn ang="T14">
                <a:pos x="T8" y="T9"/>
              </a:cxn>
            </a:cxnLst>
            <a:rect l="T15" t="T16" r="T17" b="T18"/>
            <a:pathLst>
              <a:path w="195" h="99">
                <a:moveTo>
                  <a:pt x="0" y="71"/>
                </a:moveTo>
                <a:lnTo>
                  <a:pt x="181" y="0"/>
                </a:lnTo>
                <a:lnTo>
                  <a:pt x="195" y="28"/>
                </a:lnTo>
                <a:lnTo>
                  <a:pt x="13" y="99"/>
                </a:lnTo>
                <a:lnTo>
                  <a:pt x="0" y="71"/>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43" name="Freeform 26"/>
          <p:cNvSpPr>
            <a:spLocks noChangeAspect="1"/>
          </p:cNvSpPr>
          <p:nvPr/>
        </p:nvSpPr>
        <p:spPr bwMode="auto">
          <a:xfrm>
            <a:off x="7642225" y="3444875"/>
            <a:ext cx="406400" cy="254000"/>
          </a:xfrm>
          <a:custGeom>
            <a:avLst/>
            <a:gdLst>
              <a:gd name="T0" fmla="*/ 0 w 225"/>
              <a:gd name="T1" fmla="*/ 396000030 h 127"/>
              <a:gd name="T2" fmla="*/ 688374809 w 225"/>
              <a:gd name="T3" fmla="*/ 0 h 127"/>
              <a:gd name="T4" fmla="*/ 734048738 w 225"/>
              <a:gd name="T5" fmla="*/ 112000004 h 127"/>
              <a:gd name="T6" fmla="*/ 42411907 w 225"/>
              <a:gd name="T7" fmla="*/ 508000003 h 127"/>
              <a:gd name="T8" fmla="*/ 0 w 225"/>
              <a:gd name="T9" fmla="*/ 396000030 h 127"/>
              <a:gd name="T10" fmla="*/ 0 60000 65536"/>
              <a:gd name="T11" fmla="*/ 0 60000 65536"/>
              <a:gd name="T12" fmla="*/ 0 60000 65536"/>
              <a:gd name="T13" fmla="*/ 0 60000 65536"/>
              <a:gd name="T14" fmla="*/ 0 60000 65536"/>
              <a:gd name="T15" fmla="*/ 0 w 225"/>
              <a:gd name="T16" fmla="*/ 0 h 127"/>
              <a:gd name="T17" fmla="*/ 225 w 225"/>
              <a:gd name="T18" fmla="*/ 127 h 127"/>
            </a:gdLst>
            <a:ahLst/>
            <a:cxnLst>
              <a:cxn ang="T10">
                <a:pos x="T0" y="T1"/>
              </a:cxn>
              <a:cxn ang="T11">
                <a:pos x="T2" y="T3"/>
              </a:cxn>
              <a:cxn ang="T12">
                <a:pos x="T4" y="T5"/>
              </a:cxn>
              <a:cxn ang="T13">
                <a:pos x="T6" y="T7"/>
              </a:cxn>
              <a:cxn ang="T14">
                <a:pos x="T8" y="T9"/>
              </a:cxn>
            </a:cxnLst>
            <a:rect l="T15" t="T16" r="T17" b="T18"/>
            <a:pathLst>
              <a:path w="225" h="127">
                <a:moveTo>
                  <a:pt x="0" y="99"/>
                </a:moveTo>
                <a:lnTo>
                  <a:pt x="211" y="0"/>
                </a:lnTo>
                <a:lnTo>
                  <a:pt x="225" y="28"/>
                </a:lnTo>
                <a:lnTo>
                  <a:pt x="13" y="127"/>
                </a:lnTo>
                <a:lnTo>
                  <a:pt x="0" y="99"/>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44" name="Freeform 27"/>
          <p:cNvSpPr>
            <a:spLocks noChangeAspect="1"/>
          </p:cNvSpPr>
          <p:nvPr/>
        </p:nvSpPr>
        <p:spPr bwMode="auto">
          <a:xfrm>
            <a:off x="8205789" y="3236914"/>
            <a:ext cx="327025" cy="187325"/>
          </a:xfrm>
          <a:custGeom>
            <a:avLst/>
            <a:gdLst>
              <a:gd name="T0" fmla="*/ 0 w 182"/>
              <a:gd name="T1" fmla="*/ 269481303 h 92"/>
              <a:gd name="T2" fmla="*/ 542410536 w 182"/>
              <a:gd name="T3" fmla="*/ 0 h 92"/>
              <a:gd name="T4" fmla="*/ 587611844 w 182"/>
              <a:gd name="T5" fmla="*/ 111938899 h 92"/>
              <a:gd name="T6" fmla="*/ 41972401 w 182"/>
              <a:gd name="T7" fmla="*/ 381420171 h 92"/>
              <a:gd name="T8" fmla="*/ 0 w 182"/>
              <a:gd name="T9" fmla="*/ 269481303 h 92"/>
              <a:gd name="T10" fmla="*/ 0 60000 65536"/>
              <a:gd name="T11" fmla="*/ 0 60000 65536"/>
              <a:gd name="T12" fmla="*/ 0 60000 65536"/>
              <a:gd name="T13" fmla="*/ 0 60000 65536"/>
              <a:gd name="T14" fmla="*/ 0 60000 65536"/>
              <a:gd name="T15" fmla="*/ 0 w 182"/>
              <a:gd name="T16" fmla="*/ 0 h 92"/>
              <a:gd name="T17" fmla="*/ 182 w 182"/>
              <a:gd name="T18" fmla="*/ 92 h 92"/>
            </a:gdLst>
            <a:ahLst/>
            <a:cxnLst>
              <a:cxn ang="T10">
                <a:pos x="T0" y="T1"/>
              </a:cxn>
              <a:cxn ang="T11">
                <a:pos x="T2" y="T3"/>
              </a:cxn>
              <a:cxn ang="T12">
                <a:pos x="T4" y="T5"/>
              </a:cxn>
              <a:cxn ang="T13">
                <a:pos x="T6" y="T7"/>
              </a:cxn>
              <a:cxn ang="T14">
                <a:pos x="T8" y="T9"/>
              </a:cxn>
            </a:cxnLst>
            <a:rect l="T15" t="T16" r="T17" b="T18"/>
            <a:pathLst>
              <a:path w="182" h="92">
                <a:moveTo>
                  <a:pt x="0" y="65"/>
                </a:moveTo>
                <a:lnTo>
                  <a:pt x="168" y="0"/>
                </a:lnTo>
                <a:lnTo>
                  <a:pt x="182" y="27"/>
                </a:lnTo>
                <a:lnTo>
                  <a:pt x="13" y="92"/>
                </a:lnTo>
                <a:lnTo>
                  <a:pt x="0" y="65"/>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45" name="Freeform 28"/>
          <p:cNvSpPr>
            <a:spLocks noChangeAspect="1"/>
          </p:cNvSpPr>
          <p:nvPr/>
        </p:nvSpPr>
        <p:spPr bwMode="auto">
          <a:xfrm>
            <a:off x="6859588" y="3324226"/>
            <a:ext cx="1924050" cy="931863"/>
          </a:xfrm>
          <a:custGeom>
            <a:avLst/>
            <a:gdLst>
              <a:gd name="T0" fmla="*/ 0 w 1072"/>
              <a:gd name="T1" fmla="*/ 1769254130 h 461"/>
              <a:gd name="T2" fmla="*/ 2147483647 w 1072"/>
              <a:gd name="T3" fmla="*/ 0 h 461"/>
              <a:gd name="T4" fmla="*/ 2147483647 w 1072"/>
              <a:gd name="T5" fmla="*/ 114408925 h 461"/>
              <a:gd name="T6" fmla="*/ 41878594 w 1072"/>
              <a:gd name="T7" fmla="*/ 1883663023 h 461"/>
              <a:gd name="T8" fmla="*/ 0 w 1072"/>
              <a:gd name="T9" fmla="*/ 1769254130 h 461"/>
              <a:gd name="T10" fmla="*/ 0 60000 65536"/>
              <a:gd name="T11" fmla="*/ 0 60000 65536"/>
              <a:gd name="T12" fmla="*/ 0 60000 65536"/>
              <a:gd name="T13" fmla="*/ 0 60000 65536"/>
              <a:gd name="T14" fmla="*/ 0 60000 65536"/>
              <a:gd name="T15" fmla="*/ 0 w 1072"/>
              <a:gd name="T16" fmla="*/ 0 h 461"/>
              <a:gd name="T17" fmla="*/ 1072 w 1072"/>
              <a:gd name="T18" fmla="*/ 461 h 461"/>
            </a:gdLst>
            <a:ahLst/>
            <a:cxnLst>
              <a:cxn ang="T10">
                <a:pos x="T0" y="T1"/>
              </a:cxn>
              <a:cxn ang="T11">
                <a:pos x="T2" y="T3"/>
              </a:cxn>
              <a:cxn ang="T12">
                <a:pos x="T4" y="T5"/>
              </a:cxn>
              <a:cxn ang="T13">
                <a:pos x="T6" y="T7"/>
              </a:cxn>
              <a:cxn ang="T14">
                <a:pos x="T8" y="T9"/>
              </a:cxn>
            </a:cxnLst>
            <a:rect l="T15" t="T16" r="T17" b="T18"/>
            <a:pathLst>
              <a:path w="1072" h="461">
                <a:moveTo>
                  <a:pt x="0" y="433"/>
                </a:moveTo>
                <a:lnTo>
                  <a:pt x="1058" y="0"/>
                </a:lnTo>
                <a:lnTo>
                  <a:pt x="1072" y="28"/>
                </a:lnTo>
                <a:lnTo>
                  <a:pt x="13" y="461"/>
                </a:lnTo>
                <a:lnTo>
                  <a:pt x="0" y="433"/>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46" name="Rectangle 29"/>
          <p:cNvSpPr>
            <a:spLocks noChangeAspect="1" noChangeArrowheads="1"/>
          </p:cNvSpPr>
          <p:nvPr/>
        </p:nvSpPr>
        <p:spPr bwMode="auto">
          <a:xfrm>
            <a:off x="5181601" y="4056063"/>
            <a:ext cx="1216025" cy="63500"/>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247" name="Freeform 30"/>
          <p:cNvSpPr>
            <a:spLocks noChangeAspect="1"/>
          </p:cNvSpPr>
          <p:nvPr/>
        </p:nvSpPr>
        <p:spPr bwMode="auto">
          <a:xfrm>
            <a:off x="3417888" y="4006850"/>
            <a:ext cx="749300" cy="223838"/>
          </a:xfrm>
          <a:custGeom>
            <a:avLst/>
            <a:gdLst>
              <a:gd name="T0" fmla="*/ 0 w 417"/>
              <a:gd name="T1" fmla="*/ 323531885 h 112"/>
              <a:gd name="T2" fmla="*/ 1323802926 w 417"/>
              <a:gd name="T3" fmla="*/ 0 h 112"/>
              <a:gd name="T4" fmla="*/ 1346404108 w 417"/>
              <a:gd name="T5" fmla="*/ 123820384 h 112"/>
              <a:gd name="T6" fmla="*/ 22601188 w 417"/>
              <a:gd name="T7" fmla="*/ 447352237 h 112"/>
              <a:gd name="T8" fmla="*/ 0 w 417"/>
              <a:gd name="T9" fmla="*/ 323531885 h 112"/>
              <a:gd name="T10" fmla="*/ 0 60000 65536"/>
              <a:gd name="T11" fmla="*/ 0 60000 65536"/>
              <a:gd name="T12" fmla="*/ 0 60000 65536"/>
              <a:gd name="T13" fmla="*/ 0 60000 65536"/>
              <a:gd name="T14" fmla="*/ 0 60000 65536"/>
              <a:gd name="T15" fmla="*/ 0 w 417"/>
              <a:gd name="T16" fmla="*/ 0 h 112"/>
              <a:gd name="T17" fmla="*/ 417 w 417"/>
              <a:gd name="T18" fmla="*/ 112 h 112"/>
            </a:gdLst>
            <a:ahLst/>
            <a:cxnLst>
              <a:cxn ang="T10">
                <a:pos x="T0" y="T1"/>
              </a:cxn>
              <a:cxn ang="T11">
                <a:pos x="T2" y="T3"/>
              </a:cxn>
              <a:cxn ang="T12">
                <a:pos x="T4" y="T5"/>
              </a:cxn>
              <a:cxn ang="T13">
                <a:pos x="T6" y="T7"/>
              </a:cxn>
              <a:cxn ang="T14">
                <a:pos x="T8" y="T9"/>
              </a:cxn>
            </a:cxnLst>
            <a:rect l="T15" t="T16" r="T17" b="T18"/>
            <a:pathLst>
              <a:path w="417" h="112">
                <a:moveTo>
                  <a:pt x="0" y="81"/>
                </a:moveTo>
                <a:lnTo>
                  <a:pt x="410" y="0"/>
                </a:lnTo>
                <a:lnTo>
                  <a:pt x="417" y="31"/>
                </a:lnTo>
                <a:lnTo>
                  <a:pt x="7" y="112"/>
                </a:lnTo>
                <a:lnTo>
                  <a:pt x="0" y="81"/>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48" name="Freeform 31"/>
          <p:cNvSpPr>
            <a:spLocks noChangeAspect="1"/>
          </p:cNvSpPr>
          <p:nvPr/>
        </p:nvSpPr>
        <p:spPr bwMode="auto">
          <a:xfrm>
            <a:off x="4137026" y="4006851"/>
            <a:ext cx="53975" cy="68263"/>
          </a:xfrm>
          <a:custGeom>
            <a:avLst/>
            <a:gdLst>
              <a:gd name="T0" fmla="*/ 31177083 w 29"/>
              <a:gd name="T1" fmla="*/ 0 h 34"/>
              <a:gd name="T2" fmla="*/ 79674553 w 29"/>
              <a:gd name="T3" fmla="*/ 28216707 h 34"/>
              <a:gd name="T4" fmla="*/ 100458645 w 29"/>
              <a:gd name="T5" fmla="*/ 52403891 h 34"/>
              <a:gd name="T6" fmla="*/ 20784099 w 29"/>
              <a:gd name="T7" fmla="*/ 137054036 h 34"/>
              <a:gd name="T8" fmla="*/ 0 w 29"/>
              <a:gd name="T9" fmla="*/ 112868836 h 34"/>
              <a:gd name="T10" fmla="*/ 31177083 w 29"/>
              <a:gd name="T11" fmla="*/ 0 h 34"/>
              <a:gd name="T12" fmla="*/ 0 60000 65536"/>
              <a:gd name="T13" fmla="*/ 0 60000 65536"/>
              <a:gd name="T14" fmla="*/ 0 60000 65536"/>
              <a:gd name="T15" fmla="*/ 0 60000 65536"/>
              <a:gd name="T16" fmla="*/ 0 60000 65536"/>
              <a:gd name="T17" fmla="*/ 0 60000 65536"/>
              <a:gd name="T18" fmla="*/ 0 w 29"/>
              <a:gd name="T19" fmla="*/ 0 h 34"/>
              <a:gd name="T20" fmla="*/ 29 w 29"/>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29" h="34">
                <a:moveTo>
                  <a:pt x="9" y="0"/>
                </a:moveTo>
                <a:lnTo>
                  <a:pt x="23" y="7"/>
                </a:lnTo>
                <a:lnTo>
                  <a:pt x="29" y="13"/>
                </a:lnTo>
                <a:lnTo>
                  <a:pt x="6" y="34"/>
                </a:lnTo>
                <a:lnTo>
                  <a:pt x="0" y="28"/>
                </a:lnTo>
                <a:lnTo>
                  <a:pt x="9"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49" name="Freeform 32"/>
          <p:cNvSpPr>
            <a:spLocks noChangeAspect="1"/>
          </p:cNvSpPr>
          <p:nvPr/>
        </p:nvSpPr>
        <p:spPr bwMode="auto">
          <a:xfrm>
            <a:off x="3359151" y="4044951"/>
            <a:ext cx="1566863" cy="466725"/>
          </a:xfrm>
          <a:custGeom>
            <a:avLst/>
            <a:gdLst>
              <a:gd name="T0" fmla="*/ 0 w 873"/>
              <a:gd name="T1" fmla="*/ 813471536 h 232"/>
              <a:gd name="T2" fmla="*/ 2147483647 w 873"/>
              <a:gd name="T3" fmla="*/ 0 h 232"/>
              <a:gd name="T4" fmla="*/ 2147483647 w 873"/>
              <a:gd name="T5" fmla="*/ 125460507 h 232"/>
              <a:gd name="T6" fmla="*/ 22549905 w 873"/>
              <a:gd name="T7" fmla="*/ 938932011 h 232"/>
              <a:gd name="T8" fmla="*/ 0 w 873"/>
              <a:gd name="T9" fmla="*/ 813471536 h 232"/>
              <a:gd name="T10" fmla="*/ 0 60000 65536"/>
              <a:gd name="T11" fmla="*/ 0 60000 65536"/>
              <a:gd name="T12" fmla="*/ 0 60000 65536"/>
              <a:gd name="T13" fmla="*/ 0 60000 65536"/>
              <a:gd name="T14" fmla="*/ 0 60000 65536"/>
              <a:gd name="T15" fmla="*/ 0 w 873"/>
              <a:gd name="T16" fmla="*/ 0 h 232"/>
              <a:gd name="T17" fmla="*/ 873 w 873"/>
              <a:gd name="T18" fmla="*/ 232 h 232"/>
            </a:gdLst>
            <a:ahLst/>
            <a:cxnLst>
              <a:cxn ang="T10">
                <a:pos x="T0" y="T1"/>
              </a:cxn>
              <a:cxn ang="T11">
                <a:pos x="T2" y="T3"/>
              </a:cxn>
              <a:cxn ang="T12">
                <a:pos x="T4" y="T5"/>
              </a:cxn>
              <a:cxn ang="T13">
                <a:pos x="T6" y="T7"/>
              </a:cxn>
              <a:cxn ang="T14">
                <a:pos x="T8" y="T9"/>
              </a:cxn>
            </a:cxnLst>
            <a:rect l="T15" t="T16" r="T17" b="T18"/>
            <a:pathLst>
              <a:path w="873" h="232">
                <a:moveTo>
                  <a:pt x="0" y="201"/>
                </a:moveTo>
                <a:lnTo>
                  <a:pt x="867" y="0"/>
                </a:lnTo>
                <a:lnTo>
                  <a:pt x="873" y="31"/>
                </a:lnTo>
                <a:lnTo>
                  <a:pt x="7" y="232"/>
                </a:lnTo>
                <a:lnTo>
                  <a:pt x="0" y="201"/>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50" name="Rectangle 33"/>
          <p:cNvSpPr>
            <a:spLocks noChangeAspect="1" noChangeArrowheads="1"/>
          </p:cNvSpPr>
          <p:nvPr/>
        </p:nvSpPr>
        <p:spPr bwMode="auto">
          <a:xfrm>
            <a:off x="4802189" y="4313238"/>
            <a:ext cx="1393825" cy="61912"/>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251" name="Freeform 34"/>
          <p:cNvSpPr>
            <a:spLocks noChangeAspect="1"/>
          </p:cNvSpPr>
          <p:nvPr/>
        </p:nvSpPr>
        <p:spPr bwMode="auto">
          <a:xfrm>
            <a:off x="3382963" y="4451351"/>
            <a:ext cx="1554162" cy="442913"/>
          </a:xfrm>
          <a:custGeom>
            <a:avLst/>
            <a:gdLst>
              <a:gd name="T0" fmla="*/ 0 w 866"/>
              <a:gd name="T1" fmla="*/ 766044245 h 220"/>
              <a:gd name="T2" fmla="*/ 2147483647 w 866"/>
              <a:gd name="T3" fmla="*/ 0 h 220"/>
              <a:gd name="T4" fmla="*/ 2147483647 w 866"/>
              <a:gd name="T5" fmla="*/ 125646362 h 220"/>
              <a:gd name="T6" fmla="*/ 19324732 w 866"/>
              <a:gd name="T7" fmla="*/ 891690575 h 220"/>
              <a:gd name="T8" fmla="*/ 0 w 866"/>
              <a:gd name="T9" fmla="*/ 766044245 h 220"/>
              <a:gd name="T10" fmla="*/ 0 60000 65536"/>
              <a:gd name="T11" fmla="*/ 0 60000 65536"/>
              <a:gd name="T12" fmla="*/ 0 60000 65536"/>
              <a:gd name="T13" fmla="*/ 0 60000 65536"/>
              <a:gd name="T14" fmla="*/ 0 60000 65536"/>
              <a:gd name="T15" fmla="*/ 0 w 866"/>
              <a:gd name="T16" fmla="*/ 0 h 220"/>
              <a:gd name="T17" fmla="*/ 866 w 866"/>
              <a:gd name="T18" fmla="*/ 220 h 220"/>
            </a:gdLst>
            <a:ahLst/>
            <a:cxnLst>
              <a:cxn ang="T10">
                <a:pos x="T0" y="T1"/>
              </a:cxn>
              <a:cxn ang="T11">
                <a:pos x="T2" y="T3"/>
              </a:cxn>
              <a:cxn ang="T12">
                <a:pos x="T4" y="T5"/>
              </a:cxn>
              <a:cxn ang="T13">
                <a:pos x="T6" y="T7"/>
              </a:cxn>
              <a:cxn ang="T14">
                <a:pos x="T8" y="T9"/>
              </a:cxn>
            </a:cxnLst>
            <a:rect l="T15" t="T16" r="T17" b="T18"/>
            <a:pathLst>
              <a:path w="866" h="220">
                <a:moveTo>
                  <a:pt x="0" y="189"/>
                </a:moveTo>
                <a:lnTo>
                  <a:pt x="859" y="0"/>
                </a:lnTo>
                <a:lnTo>
                  <a:pt x="866" y="31"/>
                </a:lnTo>
                <a:lnTo>
                  <a:pt x="6" y="220"/>
                </a:lnTo>
                <a:lnTo>
                  <a:pt x="0" y="189"/>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52" name="Rectangle 35"/>
          <p:cNvSpPr>
            <a:spLocks noChangeAspect="1" noChangeArrowheads="1"/>
          </p:cNvSpPr>
          <p:nvPr/>
        </p:nvSpPr>
        <p:spPr bwMode="auto">
          <a:xfrm>
            <a:off x="5133975" y="4613275"/>
            <a:ext cx="1506538" cy="63500"/>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253" name="Rectangle 36"/>
          <p:cNvSpPr>
            <a:spLocks noChangeAspect="1" noChangeArrowheads="1"/>
          </p:cNvSpPr>
          <p:nvPr/>
        </p:nvSpPr>
        <p:spPr bwMode="auto">
          <a:xfrm>
            <a:off x="4802188" y="4843463"/>
            <a:ext cx="2728912" cy="63500"/>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254" name="Freeform 37"/>
          <p:cNvSpPr>
            <a:spLocks noChangeAspect="1"/>
          </p:cNvSpPr>
          <p:nvPr/>
        </p:nvSpPr>
        <p:spPr bwMode="auto">
          <a:xfrm>
            <a:off x="6550025" y="4313238"/>
            <a:ext cx="1900238" cy="519112"/>
          </a:xfrm>
          <a:custGeom>
            <a:avLst/>
            <a:gdLst>
              <a:gd name="T0" fmla="*/ 22580140 w 1058"/>
              <a:gd name="T1" fmla="*/ 0 h 257"/>
              <a:gd name="T2" fmla="*/ 2147483647 w 1058"/>
              <a:gd name="T3" fmla="*/ 922069980 h 257"/>
              <a:gd name="T4" fmla="*/ 2147483647 w 1058"/>
              <a:gd name="T5" fmla="*/ 1048549437 h 257"/>
              <a:gd name="T6" fmla="*/ 0 w 1058"/>
              <a:gd name="T7" fmla="*/ 126479489 h 257"/>
              <a:gd name="T8" fmla="*/ 22580140 w 1058"/>
              <a:gd name="T9" fmla="*/ 0 h 257"/>
              <a:gd name="T10" fmla="*/ 0 60000 65536"/>
              <a:gd name="T11" fmla="*/ 0 60000 65536"/>
              <a:gd name="T12" fmla="*/ 0 60000 65536"/>
              <a:gd name="T13" fmla="*/ 0 60000 65536"/>
              <a:gd name="T14" fmla="*/ 0 60000 65536"/>
              <a:gd name="T15" fmla="*/ 0 w 1058"/>
              <a:gd name="T16" fmla="*/ 0 h 257"/>
              <a:gd name="T17" fmla="*/ 1058 w 1058"/>
              <a:gd name="T18" fmla="*/ 257 h 257"/>
            </a:gdLst>
            <a:ahLst/>
            <a:cxnLst>
              <a:cxn ang="T10">
                <a:pos x="T0" y="T1"/>
              </a:cxn>
              <a:cxn ang="T11">
                <a:pos x="T2" y="T3"/>
              </a:cxn>
              <a:cxn ang="T12">
                <a:pos x="T4" y="T5"/>
              </a:cxn>
              <a:cxn ang="T13">
                <a:pos x="T6" y="T7"/>
              </a:cxn>
              <a:cxn ang="T14">
                <a:pos x="T8" y="T9"/>
              </a:cxn>
            </a:cxnLst>
            <a:rect l="T15" t="T16" r="T17" b="T18"/>
            <a:pathLst>
              <a:path w="1058" h="257">
                <a:moveTo>
                  <a:pt x="7" y="0"/>
                </a:moveTo>
                <a:lnTo>
                  <a:pt x="1058" y="226"/>
                </a:lnTo>
                <a:lnTo>
                  <a:pt x="1052" y="257"/>
                </a:lnTo>
                <a:lnTo>
                  <a:pt x="0" y="31"/>
                </a:lnTo>
                <a:lnTo>
                  <a:pt x="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55" name="Freeform 38"/>
          <p:cNvSpPr>
            <a:spLocks noChangeAspect="1"/>
          </p:cNvSpPr>
          <p:nvPr/>
        </p:nvSpPr>
        <p:spPr bwMode="auto">
          <a:xfrm>
            <a:off x="7594600" y="4083050"/>
            <a:ext cx="1003300" cy="330200"/>
          </a:xfrm>
          <a:custGeom>
            <a:avLst/>
            <a:gdLst>
              <a:gd name="T0" fmla="*/ 22550017 w 559"/>
              <a:gd name="T1" fmla="*/ 0 h 164"/>
              <a:gd name="T2" fmla="*/ 1800734707 w 559"/>
              <a:gd name="T3" fmla="*/ 539160275 h 164"/>
              <a:gd name="T4" fmla="*/ 1778184697 w 559"/>
              <a:gd name="T5" fmla="*/ 664829516 h 164"/>
              <a:gd name="T6" fmla="*/ 0 w 559"/>
              <a:gd name="T7" fmla="*/ 125669272 h 164"/>
              <a:gd name="T8" fmla="*/ 22550017 w 559"/>
              <a:gd name="T9" fmla="*/ 0 h 164"/>
              <a:gd name="T10" fmla="*/ 0 60000 65536"/>
              <a:gd name="T11" fmla="*/ 0 60000 65536"/>
              <a:gd name="T12" fmla="*/ 0 60000 65536"/>
              <a:gd name="T13" fmla="*/ 0 60000 65536"/>
              <a:gd name="T14" fmla="*/ 0 60000 65536"/>
              <a:gd name="T15" fmla="*/ 0 w 559"/>
              <a:gd name="T16" fmla="*/ 0 h 164"/>
              <a:gd name="T17" fmla="*/ 559 w 559"/>
              <a:gd name="T18" fmla="*/ 164 h 164"/>
            </a:gdLst>
            <a:ahLst/>
            <a:cxnLst>
              <a:cxn ang="T10">
                <a:pos x="T0" y="T1"/>
              </a:cxn>
              <a:cxn ang="T11">
                <a:pos x="T2" y="T3"/>
              </a:cxn>
              <a:cxn ang="T12">
                <a:pos x="T4" y="T5"/>
              </a:cxn>
              <a:cxn ang="T13">
                <a:pos x="T6" y="T7"/>
              </a:cxn>
              <a:cxn ang="T14">
                <a:pos x="T8" y="T9"/>
              </a:cxn>
            </a:cxnLst>
            <a:rect l="T15" t="T16" r="T17" b="T18"/>
            <a:pathLst>
              <a:path w="559" h="164">
                <a:moveTo>
                  <a:pt x="7" y="0"/>
                </a:moveTo>
                <a:lnTo>
                  <a:pt x="559" y="133"/>
                </a:lnTo>
                <a:lnTo>
                  <a:pt x="552" y="164"/>
                </a:lnTo>
                <a:lnTo>
                  <a:pt x="0" y="31"/>
                </a:lnTo>
                <a:lnTo>
                  <a:pt x="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56" name="Rectangle 39"/>
          <p:cNvSpPr>
            <a:spLocks noChangeAspect="1" noChangeArrowheads="1"/>
          </p:cNvSpPr>
          <p:nvPr/>
        </p:nvSpPr>
        <p:spPr bwMode="auto">
          <a:xfrm>
            <a:off x="8148638" y="3832226"/>
            <a:ext cx="512762" cy="61913"/>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257" name="Freeform 40"/>
          <p:cNvSpPr>
            <a:spLocks noChangeAspect="1"/>
          </p:cNvSpPr>
          <p:nvPr/>
        </p:nvSpPr>
        <p:spPr bwMode="auto">
          <a:xfrm>
            <a:off x="3743325" y="2430464"/>
            <a:ext cx="317500" cy="180975"/>
          </a:xfrm>
          <a:custGeom>
            <a:avLst/>
            <a:gdLst>
              <a:gd name="T0" fmla="*/ 0 w 176"/>
              <a:gd name="T1" fmla="*/ 315389173 h 90"/>
              <a:gd name="T2" fmla="*/ 260346415 w 176"/>
              <a:gd name="T3" fmla="*/ 0 h 90"/>
              <a:gd name="T4" fmla="*/ 279872658 w 176"/>
              <a:gd name="T5" fmla="*/ 0 h 90"/>
              <a:gd name="T6" fmla="*/ 572762811 w 176"/>
              <a:gd name="T7" fmla="*/ 339649869 h 90"/>
              <a:gd name="T8" fmla="*/ 549982194 w 176"/>
              <a:gd name="T9" fmla="*/ 363910565 h 90"/>
              <a:gd name="T10" fmla="*/ 270109536 w 176"/>
              <a:gd name="T11" fmla="*/ 36392065 h 90"/>
              <a:gd name="T12" fmla="*/ 22780624 w 176"/>
              <a:gd name="T13" fmla="*/ 339649869 h 90"/>
              <a:gd name="T14" fmla="*/ 0 w 176"/>
              <a:gd name="T15" fmla="*/ 315389173 h 90"/>
              <a:gd name="T16" fmla="*/ 0 60000 65536"/>
              <a:gd name="T17" fmla="*/ 0 60000 65536"/>
              <a:gd name="T18" fmla="*/ 0 60000 65536"/>
              <a:gd name="T19" fmla="*/ 0 60000 65536"/>
              <a:gd name="T20" fmla="*/ 0 60000 65536"/>
              <a:gd name="T21" fmla="*/ 0 60000 65536"/>
              <a:gd name="T22" fmla="*/ 0 60000 65536"/>
              <a:gd name="T23" fmla="*/ 0 60000 65536"/>
              <a:gd name="T24" fmla="*/ 0 w 176"/>
              <a:gd name="T25" fmla="*/ 0 h 90"/>
              <a:gd name="T26" fmla="*/ 176 w 176"/>
              <a:gd name="T27" fmla="*/ 90 h 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6" h="90">
                <a:moveTo>
                  <a:pt x="0" y="78"/>
                </a:moveTo>
                <a:lnTo>
                  <a:pt x="80" y="0"/>
                </a:lnTo>
                <a:lnTo>
                  <a:pt x="86" y="0"/>
                </a:lnTo>
                <a:lnTo>
                  <a:pt x="176" y="84"/>
                </a:lnTo>
                <a:lnTo>
                  <a:pt x="169" y="90"/>
                </a:lnTo>
                <a:lnTo>
                  <a:pt x="83" y="9"/>
                </a:lnTo>
                <a:lnTo>
                  <a:pt x="7" y="84"/>
                </a:lnTo>
                <a:lnTo>
                  <a:pt x="0" y="7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58" name="Freeform 41"/>
          <p:cNvSpPr>
            <a:spLocks noChangeAspect="1"/>
          </p:cNvSpPr>
          <p:nvPr/>
        </p:nvSpPr>
        <p:spPr bwMode="auto">
          <a:xfrm>
            <a:off x="4902200" y="2393951"/>
            <a:ext cx="141288" cy="206375"/>
          </a:xfrm>
          <a:custGeom>
            <a:avLst/>
            <a:gdLst>
              <a:gd name="T0" fmla="*/ 233495376 w 79"/>
              <a:gd name="T1" fmla="*/ 417555302 h 102"/>
              <a:gd name="T2" fmla="*/ 0 w 79"/>
              <a:gd name="T3" fmla="*/ 24562672 h 102"/>
              <a:gd name="T4" fmla="*/ 22389675 w 79"/>
              <a:gd name="T5" fmla="*/ 0 h 102"/>
              <a:gd name="T6" fmla="*/ 252687343 w 79"/>
              <a:gd name="T7" fmla="*/ 392992638 h 102"/>
              <a:gd name="T8" fmla="*/ 233495376 w 79"/>
              <a:gd name="T9" fmla="*/ 417555302 h 102"/>
              <a:gd name="T10" fmla="*/ 0 60000 65536"/>
              <a:gd name="T11" fmla="*/ 0 60000 65536"/>
              <a:gd name="T12" fmla="*/ 0 60000 65536"/>
              <a:gd name="T13" fmla="*/ 0 60000 65536"/>
              <a:gd name="T14" fmla="*/ 0 60000 65536"/>
              <a:gd name="T15" fmla="*/ 0 w 79"/>
              <a:gd name="T16" fmla="*/ 0 h 102"/>
              <a:gd name="T17" fmla="*/ 79 w 79"/>
              <a:gd name="T18" fmla="*/ 102 h 102"/>
            </a:gdLst>
            <a:ahLst/>
            <a:cxnLst>
              <a:cxn ang="T10">
                <a:pos x="T0" y="T1"/>
              </a:cxn>
              <a:cxn ang="T11">
                <a:pos x="T2" y="T3"/>
              </a:cxn>
              <a:cxn ang="T12">
                <a:pos x="T4" y="T5"/>
              </a:cxn>
              <a:cxn ang="T13">
                <a:pos x="T6" y="T7"/>
              </a:cxn>
              <a:cxn ang="T14">
                <a:pos x="T8" y="T9"/>
              </a:cxn>
            </a:cxnLst>
            <a:rect l="T15" t="T16" r="T17" b="T18"/>
            <a:pathLst>
              <a:path w="79" h="102">
                <a:moveTo>
                  <a:pt x="73" y="102"/>
                </a:moveTo>
                <a:lnTo>
                  <a:pt x="0" y="6"/>
                </a:lnTo>
                <a:lnTo>
                  <a:pt x="7" y="0"/>
                </a:lnTo>
                <a:lnTo>
                  <a:pt x="79" y="96"/>
                </a:lnTo>
                <a:lnTo>
                  <a:pt x="73" y="102"/>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59" name="Freeform 42"/>
          <p:cNvSpPr>
            <a:spLocks noChangeAspect="1"/>
          </p:cNvSpPr>
          <p:nvPr/>
        </p:nvSpPr>
        <p:spPr bwMode="auto">
          <a:xfrm>
            <a:off x="5614989" y="2468563"/>
            <a:ext cx="117475" cy="131762"/>
          </a:xfrm>
          <a:custGeom>
            <a:avLst/>
            <a:gdLst>
              <a:gd name="T0" fmla="*/ 0 w 66"/>
              <a:gd name="T1" fmla="*/ 242440002 h 65"/>
              <a:gd name="T2" fmla="*/ 186920493 w 66"/>
              <a:gd name="T3" fmla="*/ 0 h 65"/>
              <a:gd name="T4" fmla="*/ 209096559 w 66"/>
              <a:gd name="T5" fmla="*/ 24655707 h 65"/>
              <a:gd name="T6" fmla="*/ 19009589 w 66"/>
              <a:gd name="T7" fmla="*/ 267095765 h 65"/>
              <a:gd name="T8" fmla="*/ 0 w 66"/>
              <a:gd name="T9" fmla="*/ 242440002 h 65"/>
              <a:gd name="T10" fmla="*/ 0 60000 65536"/>
              <a:gd name="T11" fmla="*/ 0 60000 65536"/>
              <a:gd name="T12" fmla="*/ 0 60000 65536"/>
              <a:gd name="T13" fmla="*/ 0 60000 65536"/>
              <a:gd name="T14" fmla="*/ 0 60000 65536"/>
              <a:gd name="T15" fmla="*/ 0 w 66"/>
              <a:gd name="T16" fmla="*/ 0 h 65"/>
              <a:gd name="T17" fmla="*/ 66 w 66"/>
              <a:gd name="T18" fmla="*/ 65 h 65"/>
            </a:gdLst>
            <a:ahLst/>
            <a:cxnLst>
              <a:cxn ang="T10">
                <a:pos x="T0" y="T1"/>
              </a:cxn>
              <a:cxn ang="T11">
                <a:pos x="T2" y="T3"/>
              </a:cxn>
              <a:cxn ang="T12">
                <a:pos x="T4" y="T5"/>
              </a:cxn>
              <a:cxn ang="T13">
                <a:pos x="T6" y="T7"/>
              </a:cxn>
              <a:cxn ang="T14">
                <a:pos x="T8" y="T9"/>
              </a:cxn>
            </a:cxnLst>
            <a:rect l="T15" t="T16" r="T17" b="T18"/>
            <a:pathLst>
              <a:path w="66" h="65">
                <a:moveTo>
                  <a:pt x="0" y="59"/>
                </a:moveTo>
                <a:lnTo>
                  <a:pt x="59" y="0"/>
                </a:lnTo>
                <a:lnTo>
                  <a:pt x="66" y="6"/>
                </a:lnTo>
                <a:lnTo>
                  <a:pt x="6" y="65"/>
                </a:lnTo>
                <a:lnTo>
                  <a:pt x="0" y="59"/>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60" name="Rectangle 43"/>
          <p:cNvSpPr>
            <a:spLocks noChangeAspect="1" noChangeArrowheads="1"/>
          </p:cNvSpPr>
          <p:nvPr/>
        </p:nvSpPr>
        <p:spPr bwMode="auto">
          <a:xfrm>
            <a:off x="6189664" y="2411414"/>
            <a:ext cx="20637" cy="155575"/>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261" name="Freeform 44"/>
          <p:cNvSpPr>
            <a:spLocks noChangeAspect="1"/>
          </p:cNvSpPr>
          <p:nvPr/>
        </p:nvSpPr>
        <p:spPr bwMode="auto">
          <a:xfrm>
            <a:off x="6872288" y="2505075"/>
            <a:ext cx="95250" cy="44450"/>
          </a:xfrm>
          <a:custGeom>
            <a:avLst/>
            <a:gdLst>
              <a:gd name="T0" fmla="*/ 171180431 w 53"/>
              <a:gd name="T1" fmla="*/ 89809205 h 22"/>
              <a:gd name="T2" fmla="*/ 0 w 53"/>
              <a:gd name="T3" fmla="*/ 40823286 h 22"/>
              <a:gd name="T4" fmla="*/ 0 w 53"/>
              <a:gd name="T5" fmla="*/ 0 h 22"/>
              <a:gd name="T6" fmla="*/ 171180431 w 53"/>
              <a:gd name="T7" fmla="*/ 53069256 h 22"/>
              <a:gd name="T8" fmla="*/ 171180431 w 53"/>
              <a:gd name="T9" fmla="*/ 89809205 h 22"/>
              <a:gd name="T10" fmla="*/ 0 60000 65536"/>
              <a:gd name="T11" fmla="*/ 0 60000 65536"/>
              <a:gd name="T12" fmla="*/ 0 60000 65536"/>
              <a:gd name="T13" fmla="*/ 0 60000 65536"/>
              <a:gd name="T14" fmla="*/ 0 60000 65536"/>
              <a:gd name="T15" fmla="*/ 0 w 53"/>
              <a:gd name="T16" fmla="*/ 0 h 22"/>
              <a:gd name="T17" fmla="*/ 53 w 53"/>
              <a:gd name="T18" fmla="*/ 22 h 22"/>
            </a:gdLst>
            <a:ahLst/>
            <a:cxnLst>
              <a:cxn ang="T10">
                <a:pos x="T0" y="T1"/>
              </a:cxn>
              <a:cxn ang="T11">
                <a:pos x="T2" y="T3"/>
              </a:cxn>
              <a:cxn ang="T12">
                <a:pos x="T4" y="T5"/>
              </a:cxn>
              <a:cxn ang="T13">
                <a:pos x="T6" y="T7"/>
              </a:cxn>
              <a:cxn ang="T14">
                <a:pos x="T8" y="T9"/>
              </a:cxn>
            </a:cxnLst>
            <a:rect l="T15" t="T16" r="T17" b="T18"/>
            <a:pathLst>
              <a:path w="53" h="22">
                <a:moveTo>
                  <a:pt x="53" y="22"/>
                </a:moveTo>
                <a:lnTo>
                  <a:pt x="0" y="10"/>
                </a:lnTo>
                <a:lnTo>
                  <a:pt x="0" y="0"/>
                </a:lnTo>
                <a:lnTo>
                  <a:pt x="53" y="13"/>
                </a:lnTo>
                <a:lnTo>
                  <a:pt x="53" y="22"/>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62" name="Freeform 45"/>
          <p:cNvSpPr>
            <a:spLocks noChangeAspect="1"/>
          </p:cNvSpPr>
          <p:nvPr/>
        </p:nvSpPr>
        <p:spPr bwMode="auto">
          <a:xfrm>
            <a:off x="7345364" y="2405063"/>
            <a:ext cx="142875" cy="157162"/>
          </a:xfrm>
          <a:custGeom>
            <a:avLst/>
            <a:gdLst>
              <a:gd name="T0" fmla="*/ 0 w 80"/>
              <a:gd name="T1" fmla="*/ 295782976 h 77"/>
              <a:gd name="T2" fmla="*/ 232837997 w 80"/>
              <a:gd name="T3" fmla="*/ 0 h 77"/>
              <a:gd name="T4" fmla="*/ 255165835 w 80"/>
              <a:gd name="T5" fmla="*/ 24994879 h 77"/>
              <a:gd name="T6" fmla="*/ 22327789 w 80"/>
              <a:gd name="T7" fmla="*/ 320777848 h 77"/>
              <a:gd name="T8" fmla="*/ 0 w 80"/>
              <a:gd name="T9" fmla="*/ 295782976 h 77"/>
              <a:gd name="T10" fmla="*/ 0 60000 65536"/>
              <a:gd name="T11" fmla="*/ 0 60000 65536"/>
              <a:gd name="T12" fmla="*/ 0 60000 65536"/>
              <a:gd name="T13" fmla="*/ 0 60000 65536"/>
              <a:gd name="T14" fmla="*/ 0 60000 65536"/>
              <a:gd name="T15" fmla="*/ 0 w 80"/>
              <a:gd name="T16" fmla="*/ 0 h 77"/>
              <a:gd name="T17" fmla="*/ 80 w 80"/>
              <a:gd name="T18" fmla="*/ 77 h 77"/>
            </a:gdLst>
            <a:ahLst/>
            <a:cxnLst>
              <a:cxn ang="T10">
                <a:pos x="T0" y="T1"/>
              </a:cxn>
              <a:cxn ang="T11">
                <a:pos x="T2" y="T3"/>
              </a:cxn>
              <a:cxn ang="T12">
                <a:pos x="T4" y="T5"/>
              </a:cxn>
              <a:cxn ang="T13">
                <a:pos x="T6" y="T7"/>
              </a:cxn>
              <a:cxn ang="T14">
                <a:pos x="T8" y="T9"/>
              </a:cxn>
            </a:cxnLst>
            <a:rect l="T15" t="T16" r="T17" b="T18"/>
            <a:pathLst>
              <a:path w="80" h="77">
                <a:moveTo>
                  <a:pt x="0" y="71"/>
                </a:moveTo>
                <a:lnTo>
                  <a:pt x="73" y="0"/>
                </a:lnTo>
                <a:lnTo>
                  <a:pt x="80" y="6"/>
                </a:lnTo>
                <a:lnTo>
                  <a:pt x="7" y="77"/>
                </a:lnTo>
                <a:lnTo>
                  <a:pt x="0" y="71"/>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63" name="Freeform 46"/>
          <p:cNvSpPr>
            <a:spLocks noChangeAspect="1"/>
          </p:cNvSpPr>
          <p:nvPr/>
        </p:nvSpPr>
        <p:spPr bwMode="auto">
          <a:xfrm>
            <a:off x="7947025" y="2417763"/>
            <a:ext cx="133350" cy="144462"/>
          </a:xfrm>
          <a:custGeom>
            <a:avLst/>
            <a:gdLst>
              <a:gd name="T0" fmla="*/ 0 w 76"/>
              <a:gd name="T1" fmla="*/ 269094059 h 71"/>
              <a:gd name="T2" fmla="*/ 215504096 w 76"/>
              <a:gd name="T3" fmla="*/ 0 h 71"/>
              <a:gd name="T4" fmla="*/ 233976628 w 76"/>
              <a:gd name="T5" fmla="*/ 24839323 h 71"/>
              <a:gd name="T6" fmla="*/ 21550060 w 76"/>
              <a:gd name="T7" fmla="*/ 293933373 h 71"/>
              <a:gd name="T8" fmla="*/ 0 w 76"/>
              <a:gd name="T9" fmla="*/ 269094059 h 71"/>
              <a:gd name="T10" fmla="*/ 0 60000 65536"/>
              <a:gd name="T11" fmla="*/ 0 60000 65536"/>
              <a:gd name="T12" fmla="*/ 0 60000 65536"/>
              <a:gd name="T13" fmla="*/ 0 60000 65536"/>
              <a:gd name="T14" fmla="*/ 0 60000 65536"/>
              <a:gd name="T15" fmla="*/ 0 w 76"/>
              <a:gd name="T16" fmla="*/ 0 h 71"/>
              <a:gd name="T17" fmla="*/ 76 w 76"/>
              <a:gd name="T18" fmla="*/ 71 h 71"/>
            </a:gdLst>
            <a:ahLst/>
            <a:cxnLst>
              <a:cxn ang="T10">
                <a:pos x="T0" y="T1"/>
              </a:cxn>
              <a:cxn ang="T11">
                <a:pos x="T2" y="T3"/>
              </a:cxn>
              <a:cxn ang="T12">
                <a:pos x="T4" y="T5"/>
              </a:cxn>
              <a:cxn ang="T13">
                <a:pos x="T6" y="T7"/>
              </a:cxn>
              <a:cxn ang="T14">
                <a:pos x="T8" y="T9"/>
              </a:cxn>
            </a:cxnLst>
            <a:rect l="T15" t="T16" r="T17" b="T18"/>
            <a:pathLst>
              <a:path w="76" h="71">
                <a:moveTo>
                  <a:pt x="0" y="65"/>
                </a:moveTo>
                <a:lnTo>
                  <a:pt x="70" y="0"/>
                </a:lnTo>
                <a:lnTo>
                  <a:pt x="76" y="6"/>
                </a:lnTo>
                <a:lnTo>
                  <a:pt x="7" y="71"/>
                </a:lnTo>
                <a:lnTo>
                  <a:pt x="0" y="65"/>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64" name="Freeform 47"/>
          <p:cNvSpPr>
            <a:spLocks noChangeAspect="1"/>
          </p:cNvSpPr>
          <p:nvPr/>
        </p:nvSpPr>
        <p:spPr bwMode="auto">
          <a:xfrm>
            <a:off x="8158164" y="2554288"/>
            <a:ext cx="77787" cy="188912"/>
          </a:xfrm>
          <a:custGeom>
            <a:avLst/>
            <a:gdLst>
              <a:gd name="T0" fmla="*/ 32724813 w 43"/>
              <a:gd name="T1" fmla="*/ 0 h 93"/>
              <a:gd name="T2" fmla="*/ 140716690 w 43"/>
              <a:gd name="T3" fmla="*/ 383739181 h 93"/>
              <a:gd name="T4" fmla="*/ 107991863 w 43"/>
              <a:gd name="T5" fmla="*/ 383739181 h 93"/>
              <a:gd name="T6" fmla="*/ 0 w 43"/>
              <a:gd name="T7" fmla="*/ 0 h 93"/>
              <a:gd name="T8" fmla="*/ 32724813 w 43"/>
              <a:gd name="T9" fmla="*/ 0 h 93"/>
              <a:gd name="T10" fmla="*/ 0 60000 65536"/>
              <a:gd name="T11" fmla="*/ 0 60000 65536"/>
              <a:gd name="T12" fmla="*/ 0 60000 65536"/>
              <a:gd name="T13" fmla="*/ 0 60000 65536"/>
              <a:gd name="T14" fmla="*/ 0 60000 65536"/>
              <a:gd name="T15" fmla="*/ 0 w 43"/>
              <a:gd name="T16" fmla="*/ 0 h 93"/>
              <a:gd name="T17" fmla="*/ 43 w 43"/>
              <a:gd name="T18" fmla="*/ 93 h 93"/>
            </a:gdLst>
            <a:ahLst/>
            <a:cxnLst>
              <a:cxn ang="T10">
                <a:pos x="T0" y="T1"/>
              </a:cxn>
              <a:cxn ang="T11">
                <a:pos x="T2" y="T3"/>
              </a:cxn>
              <a:cxn ang="T12">
                <a:pos x="T4" y="T5"/>
              </a:cxn>
              <a:cxn ang="T13">
                <a:pos x="T6" y="T7"/>
              </a:cxn>
              <a:cxn ang="T14">
                <a:pos x="T8" y="T9"/>
              </a:cxn>
            </a:cxnLst>
            <a:rect l="T15" t="T16" r="T17" b="T18"/>
            <a:pathLst>
              <a:path w="43" h="93">
                <a:moveTo>
                  <a:pt x="10" y="0"/>
                </a:moveTo>
                <a:lnTo>
                  <a:pt x="43" y="93"/>
                </a:lnTo>
                <a:lnTo>
                  <a:pt x="33" y="93"/>
                </a:lnTo>
                <a:lnTo>
                  <a:pt x="0" y="0"/>
                </a:lnTo>
                <a:lnTo>
                  <a:pt x="1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65" name="Freeform 48"/>
          <p:cNvSpPr>
            <a:spLocks noChangeAspect="1"/>
          </p:cNvSpPr>
          <p:nvPr/>
        </p:nvSpPr>
        <p:spPr bwMode="auto">
          <a:xfrm>
            <a:off x="3743325" y="2825751"/>
            <a:ext cx="120650" cy="155575"/>
          </a:xfrm>
          <a:custGeom>
            <a:avLst/>
            <a:gdLst>
              <a:gd name="T0" fmla="*/ 220551811 w 66"/>
              <a:gd name="T1" fmla="*/ 23868794 h 78"/>
              <a:gd name="T2" fmla="*/ 23391472 w 66"/>
              <a:gd name="T3" fmla="*/ 310302319 h 78"/>
              <a:gd name="T4" fmla="*/ 0 w 66"/>
              <a:gd name="T5" fmla="*/ 282454405 h 78"/>
              <a:gd name="T6" fmla="*/ 200501984 w 66"/>
              <a:gd name="T7" fmla="*/ 0 h 78"/>
              <a:gd name="T8" fmla="*/ 220551811 w 66"/>
              <a:gd name="T9" fmla="*/ 23868794 h 78"/>
              <a:gd name="T10" fmla="*/ 0 60000 65536"/>
              <a:gd name="T11" fmla="*/ 0 60000 65536"/>
              <a:gd name="T12" fmla="*/ 0 60000 65536"/>
              <a:gd name="T13" fmla="*/ 0 60000 65536"/>
              <a:gd name="T14" fmla="*/ 0 60000 65536"/>
              <a:gd name="T15" fmla="*/ 0 w 66"/>
              <a:gd name="T16" fmla="*/ 0 h 78"/>
              <a:gd name="T17" fmla="*/ 66 w 66"/>
              <a:gd name="T18" fmla="*/ 78 h 78"/>
            </a:gdLst>
            <a:ahLst/>
            <a:cxnLst>
              <a:cxn ang="T10">
                <a:pos x="T0" y="T1"/>
              </a:cxn>
              <a:cxn ang="T11">
                <a:pos x="T2" y="T3"/>
              </a:cxn>
              <a:cxn ang="T12">
                <a:pos x="T4" y="T5"/>
              </a:cxn>
              <a:cxn ang="T13">
                <a:pos x="T6" y="T7"/>
              </a:cxn>
              <a:cxn ang="T14">
                <a:pos x="T8" y="T9"/>
              </a:cxn>
            </a:cxnLst>
            <a:rect l="T15" t="T16" r="T17" b="T18"/>
            <a:pathLst>
              <a:path w="66" h="78">
                <a:moveTo>
                  <a:pt x="66" y="6"/>
                </a:moveTo>
                <a:lnTo>
                  <a:pt x="7" y="78"/>
                </a:lnTo>
                <a:lnTo>
                  <a:pt x="0" y="71"/>
                </a:lnTo>
                <a:lnTo>
                  <a:pt x="60" y="0"/>
                </a:lnTo>
                <a:lnTo>
                  <a:pt x="66" y="6"/>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66" name="Freeform 49"/>
          <p:cNvSpPr>
            <a:spLocks noChangeAspect="1"/>
          </p:cNvSpPr>
          <p:nvPr/>
        </p:nvSpPr>
        <p:spPr bwMode="auto">
          <a:xfrm>
            <a:off x="4019551" y="2981326"/>
            <a:ext cx="201613" cy="117475"/>
          </a:xfrm>
          <a:custGeom>
            <a:avLst/>
            <a:gdLst>
              <a:gd name="T0" fmla="*/ 0 w 113"/>
              <a:gd name="T1" fmla="*/ 201015939 h 58"/>
              <a:gd name="T2" fmla="*/ 359715074 w 113"/>
              <a:gd name="T3" fmla="*/ 0 h 58"/>
              <a:gd name="T4" fmla="*/ 359715074 w 113"/>
              <a:gd name="T5" fmla="*/ 36921588 h 58"/>
              <a:gd name="T6" fmla="*/ 0 w 113"/>
              <a:gd name="T7" fmla="*/ 237937511 h 58"/>
              <a:gd name="T8" fmla="*/ 0 w 113"/>
              <a:gd name="T9" fmla="*/ 201015939 h 58"/>
              <a:gd name="T10" fmla="*/ 0 60000 65536"/>
              <a:gd name="T11" fmla="*/ 0 60000 65536"/>
              <a:gd name="T12" fmla="*/ 0 60000 65536"/>
              <a:gd name="T13" fmla="*/ 0 60000 65536"/>
              <a:gd name="T14" fmla="*/ 0 60000 65536"/>
              <a:gd name="T15" fmla="*/ 0 w 113"/>
              <a:gd name="T16" fmla="*/ 0 h 58"/>
              <a:gd name="T17" fmla="*/ 113 w 113"/>
              <a:gd name="T18" fmla="*/ 58 h 58"/>
            </a:gdLst>
            <a:ahLst/>
            <a:cxnLst>
              <a:cxn ang="T10">
                <a:pos x="T0" y="T1"/>
              </a:cxn>
              <a:cxn ang="T11">
                <a:pos x="T2" y="T3"/>
              </a:cxn>
              <a:cxn ang="T12">
                <a:pos x="T4" y="T5"/>
              </a:cxn>
              <a:cxn ang="T13">
                <a:pos x="T6" y="T7"/>
              </a:cxn>
              <a:cxn ang="T14">
                <a:pos x="T8" y="T9"/>
              </a:cxn>
            </a:cxnLst>
            <a:rect l="T15" t="T16" r="T17" b="T18"/>
            <a:pathLst>
              <a:path w="113" h="58">
                <a:moveTo>
                  <a:pt x="0" y="49"/>
                </a:moveTo>
                <a:lnTo>
                  <a:pt x="113" y="0"/>
                </a:lnTo>
                <a:lnTo>
                  <a:pt x="113" y="9"/>
                </a:lnTo>
                <a:lnTo>
                  <a:pt x="0" y="58"/>
                </a:lnTo>
                <a:lnTo>
                  <a:pt x="0" y="49"/>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67" name="Freeform 50"/>
          <p:cNvSpPr>
            <a:spLocks noChangeAspect="1"/>
          </p:cNvSpPr>
          <p:nvPr/>
        </p:nvSpPr>
        <p:spPr bwMode="auto">
          <a:xfrm>
            <a:off x="5181600" y="3028951"/>
            <a:ext cx="279400" cy="157163"/>
          </a:xfrm>
          <a:custGeom>
            <a:avLst/>
            <a:gdLst>
              <a:gd name="T0" fmla="*/ 0 w 155"/>
              <a:gd name="T1" fmla="*/ 0 h 78"/>
              <a:gd name="T2" fmla="*/ 503641059 w 155"/>
              <a:gd name="T3" fmla="*/ 276070932 h 78"/>
              <a:gd name="T4" fmla="*/ 503641059 w 155"/>
              <a:gd name="T5" fmla="*/ 316669343 h 78"/>
              <a:gd name="T6" fmla="*/ 0 w 155"/>
              <a:gd name="T7" fmla="*/ 40598427 h 78"/>
              <a:gd name="T8" fmla="*/ 0 w 155"/>
              <a:gd name="T9" fmla="*/ 0 h 78"/>
              <a:gd name="T10" fmla="*/ 0 60000 65536"/>
              <a:gd name="T11" fmla="*/ 0 60000 65536"/>
              <a:gd name="T12" fmla="*/ 0 60000 65536"/>
              <a:gd name="T13" fmla="*/ 0 60000 65536"/>
              <a:gd name="T14" fmla="*/ 0 60000 65536"/>
              <a:gd name="T15" fmla="*/ 0 w 155"/>
              <a:gd name="T16" fmla="*/ 0 h 78"/>
              <a:gd name="T17" fmla="*/ 155 w 155"/>
              <a:gd name="T18" fmla="*/ 78 h 78"/>
            </a:gdLst>
            <a:ahLst/>
            <a:cxnLst>
              <a:cxn ang="T10">
                <a:pos x="T0" y="T1"/>
              </a:cxn>
              <a:cxn ang="T11">
                <a:pos x="T2" y="T3"/>
              </a:cxn>
              <a:cxn ang="T12">
                <a:pos x="T4" y="T5"/>
              </a:cxn>
              <a:cxn ang="T13">
                <a:pos x="T6" y="T7"/>
              </a:cxn>
              <a:cxn ang="T14">
                <a:pos x="T8" y="T9"/>
              </a:cxn>
            </a:cxnLst>
            <a:rect l="T15" t="T16" r="T17" b="T18"/>
            <a:pathLst>
              <a:path w="155" h="78">
                <a:moveTo>
                  <a:pt x="0" y="0"/>
                </a:moveTo>
                <a:lnTo>
                  <a:pt x="155" y="68"/>
                </a:lnTo>
                <a:lnTo>
                  <a:pt x="155" y="78"/>
                </a:lnTo>
                <a:lnTo>
                  <a:pt x="0" y="10"/>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68" name="Freeform 51"/>
          <p:cNvSpPr>
            <a:spLocks noChangeAspect="1"/>
          </p:cNvSpPr>
          <p:nvPr/>
        </p:nvSpPr>
        <p:spPr bwMode="auto">
          <a:xfrm>
            <a:off x="5900738" y="2828925"/>
            <a:ext cx="100012" cy="158750"/>
          </a:xfrm>
          <a:custGeom>
            <a:avLst/>
            <a:gdLst>
              <a:gd name="T0" fmla="*/ 0 w 56"/>
              <a:gd name="T1" fmla="*/ 323096956 h 78"/>
              <a:gd name="T2" fmla="*/ 146719406 w 56"/>
              <a:gd name="T3" fmla="*/ 0 h 78"/>
              <a:gd name="T4" fmla="*/ 178614295 w 56"/>
              <a:gd name="T5" fmla="*/ 0 h 78"/>
              <a:gd name="T6" fmla="*/ 31894904 w 56"/>
              <a:gd name="T7" fmla="*/ 323096956 h 78"/>
              <a:gd name="T8" fmla="*/ 0 w 56"/>
              <a:gd name="T9" fmla="*/ 323096956 h 78"/>
              <a:gd name="T10" fmla="*/ 0 60000 65536"/>
              <a:gd name="T11" fmla="*/ 0 60000 65536"/>
              <a:gd name="T12" fmla="*/ 0 60000 65536"/>
              <a:gd name="T13" fmla="*/ 0 60000 65536"/>
              <a:gd name="T14" fmla="*/ 0 60000 65536"/>
              <a:gd name="T15" fmla="*/ 0 w 56"/>
              <a:gd name="T16" fmla="*/ 0 h 78"/>
              <a:gd name="T17" fmla="*/ 56 w 56"/>
              <a:gd name="T18" fmla="*/ 78 h 78"/>
            </a:gdLst>
            <a:ahLst/>
            <a:cxnLst>
              <a:cxn ang="T10">
                <a:pos x="T0" y="T1"/>
              </a:cxn>
              <a:cxn ang="T11">
                <a:pos x="T2" y="T3"/>
              </a:cxn>
              <a:cxn ang="T12">
                <a:pos x="T4" y="T5"/>
              </a:cxn>
              <a:cxn ang="T13">
                <a:pos x="T6" y="T7"/>
              </a:cxn>
              <a:cxn ang="T14">
                <a:pos x="T8" y="T9"/>
              </a:cxn>
            </a:cxnLst>
            <a:rect l="T15" t="T16" r="T17" b="T18"/>
            <a:pathLst>
              <a:path w="56" h="78">
                <a:moveTo>
                  <a:pt x="0" y="78"/>
                </a:moveTo>
                <a:lnTo>
                  <a:pt x="46" y="0"/>
                </a:lnTo>
                <a:lnTo>
                  <a:pt x="56" y="0"/>
                </a:lnTo>
                <a:lnTo>
                  <a:pt x="10" y="78"/>
                </a:lnTo>
                <a:lnTo>
                  <a:pt x="0" y="78"/>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69" name="Rectangle 52"/>
          <p:cNvSpPr>
            <a:spLocks noChangeAspect="1" noChangeArrowheads="1"/>
          </p:cNvSpPr>
          <p:nvPr/>
        </p:nvSpPr>
        <p:spPr bwMode="auto">
          <a:xfrm>
            <a:off x="6704013" y="3000376"/>
            <a:ext cx="19050" cy="112713"/>
          </a:xfrm>
          <a:prstGeom prst="rect">
            <a:avLst/>
          </a:prstGeom>
          <a:solidFill>
            <a:srgbClr val="000000"/>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270" name="Freeform 53"/>
          <p:cNvSpPr>
            <a:spLocks noChangeAspect="1"/>
          </p:cNvSpPr>
          <p:nvPr/>
        </p:nvSpPr>
        <p:spPr bwMode="auto">
          <a:xfrm>
            <a:off x="5983289" y="3376613"/>
            <a:ext cx="123825" cy="125412"/>
          </a:xfrm>
          <a:custGeom>
            <a:avLst/>
            <a:gdLst>
              <a:gd name="T0" fmla="*/ 222211996 w 69"/>
              <a:gd name="T1" fmla="*/ 24550412 h 62"/>
              <a:gd name="T2" fmla="*/ 19322082 w 69"/>
              <a:gd name="T3" fmla="*/ 253680158 h 62"/>
              <a:gd name="T4" fmla="*/ 0 w 69"/>
              <a:gd name="T5" fmla="*/ 225039705 h 62"/>
              <a:gd name="T6" fmla="*/ 202889921 w 69"/>
              <a:gd name="T7" fmla="*/ 0 h 62"/>
              <a:gd name="T8" fmla="*/ 222211996 w 69"/>
              <a:gd name="T9" fmla="*/ 24550412 h 62"/>
              <a:gd name="T10" fmla="*/ 0 60000 65536"/>
              <a:gd name="T11" fmla="*/ 0 60000 65536"/>
              <a:gd name="T12" fmla="*/ 0 60000 65536"/>
              <a:gd name="T13" fmla="*/ 0 60000 65536"/>
              <a:gd name="T14" fmla="*/ 0 60000 65536"/>
              <a:gd name="T15" fmla="*/ 0 w 69"/>
              <a:gd name="T16" fmla="*/ 0 h 62"/>
              <a:gd name="T17" fmla="*/ 69 w 69"/>
              <a:gd name="T18" fmla="*/ 62 h 62"/>
            </a:gdLst>
            <a:ahLst/>
            <a:cxnLst>
              <a:cxn ang="T10">
                <a:pos x="T0" y="T1"/>
              </a:cxn>
              <a:cxn ang="T11">
                <a:pos x="T2" y="T3"/>
              </a:cxn>
              <a:cxn ang="T12">
                <a:pos x="T4" y="T5"/>
              </a:cxn>
              <a:cxn ang="T13">
                <a:pos x="T6" y="T7"/>
              </a:cxn>
              <a:cxn ang="T14">
                <a:pos x="T8" y="T9"/>
              </a:cxn>
            </a:cxnLst>
            <a:rect l="T15" t="T16" r="T17" b="T18"/>
            <a:pathLst>
              <a:path w="69" h="62">
                <a:moveTo>
                  <a:pt x="69" y="6"/>
                </a:moveTo>
                <a:lnTo>
                  <a:pt x="6" y="62"/>
                </a:lnTo>
                <a:lnTo>
                  <a:pt x="0" y="55"/>
                </a:lnTo>
                <a:lnTo>
                  <a:pt x="63" y="0"/>
                </a:lnTo>
                <a:lnTo>
                  <a:pt x="69" y="6"/>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71" name="Freeform 54"/>
          <p:cNvSpPr>
            <a:spLocks noChangeAspect="1"/>
          </p:cNvSpPr>
          <p:nvPr/>
        </p:nvSpPr>
        <p:spPr bwMode="auto">
          <a:xfrm>
            <a:off x="4075113" y="3911601"/>
            <a:ext cx="69850" cy="138113"/>
          </a:xfrm>
          <a:custGeom>
            <a:avLst/>
            <a:gdLst>
              <a:gd name="T0" fmla="*/ 35638603 w 37"/>
              <a:gd name="T1" fmla="*/ 0 h 68"/>
              <a:gd name="T2" fmla="*/ 131865478 w 37"/>
              <a:gd name="T3" fmla="*/ 280517659 h 68"/>
              <a:gd name="T4" fmla="*/ 96226860 w 37"/>
              <a:gd name="T5" fmla="*/ 280517659 h 68"/>
              <a:gd name="T6" fmla="*/ 0 w 37"/>
              <a:gd name="T7" fmla="*/ 0 h 68"/>
              <a:gd name="T8" fmla="*/ 35638603 w 37"/>
              <a:gd name="T9" fmla="*/ 0 h 68"/>
              <a:gd name="T10" fmla="*/ 0 60000 65536"/>
              <a:gd name="T11" fmla="*/ 0 60000 65536"/>
              <a:gd name="T12" fmla="*/ 0 60000 65536"/>
              <a:gd name="T13" fmla="*/ 0 60000 65536"/>
              <a:gd name="T14" fmla="*/ 0 60000 65536"/>
              <a:gd name="T15" fmla="*/ 0 w 37"/>
              <a:gd name="T16" fmla="*/ 0 h 68"/>
              <a:gd name="T17" fmla="*/ 37 w 37"/>
              <a:gd name="T18" fmla="*/ 68 h 68"/>
            </a:gdLst>
            <a:ahLst/>
            <a:cxnLst>
              <a:cxn ang="T10">
                <a:pos x="T0" y="T1"/>
              </a:cxn>
              <a:cxn ang="T11">
                <a:pos x="T2" y="T3"/>
              </a:cxn>
              <a:cxn ang="T12">
                <a:pos x="T4" y="T5"/>
              </a:cxn>
              <a:cxn ang="T13">
                <a:pos x="T6" y="T7"/>
              </a:cxn>
              <a:cxn ang="T14">
                <a:pos x="T8" y="T9"/>
              </a:cxn>
            </a:cxnLst>
            <a:rect l="T15" t="T16" r="T17" b="T18"/>
            <a:pathLst>
              <a:path w="37" h="68">
                <a:moveTo>
                  <a:pt x="10" y="0"/>
                </a:moveTo>
                <a:lnTo>
                  <a:pt x="37" y="68"/>
                </a:lnTo>
                <a:lnTo>
                  <a:pt x="27" y="68"/>
                </a:lnTo>
                <a:lnTo>
                  <a:pt x="0" y="0"/>
                </a:lnTo>
                <a:lnTo>
                  <a:pt x="1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72" name="Freeform 55"/>
          <p:cNvSpPr>
            <a:spLocks noChangeAspect="1"/>
          </p:cNvSpPr>
          <p:nvPr/>
        </p:nvSpPr>
        <p:spPr bwMode="auto">
          <a:xfrm>
            <a:off x="4479926" y="3638550"/>
            <a:ext cx="315913" cy="255588"/>
          </a:xfrm>
          <a:custGeom>
            <a:avLst/>
            <a:gdLst>
              <a:gd name="T0" fmla="*/ 22553674 w 176"/>
              <a:gd name="T1" fmla="*/ 0 h 127"/>
              <a:gd name="T2" fmla="*/ 567051298 w 176"/>
              <a:gd name="T3" fmla="*/ 486019710 h 127"/>
              <a:gd name="T4" fmla="*/ 544497631 w 176"/>
              <a:gd name="T5" fmla="*/ 514371858 h 127"/>
              <a:gd name="T6" fmla="*/ 0 w 176"/>
              <a:gd name="T7" fmla="*/ 24300987 h 127"/>
              <a:gd name="T8" fmla="*/ 22553674 w 176"/>
              <a:gd name="T9" fmla="*/ 0 h 127"/>
              <a:gd name="T10" fmla="*/ 0 60000 65536"/>
              <a:gd name="T11" fmla="*/ 0 60000 65536"/>
              <a:gd name="T12" fmla="*/ 0 60000 65536"/>
              <a:gd name="T13" fmla="*/ 0 60000 65536"/>
              <a:gd name="T14" fmla="*/ 0 60000 65536"/>
              <a:gd name="T15" fmla="*/ 0 w 176"/>
              <a:gd name="T16" fmla="*/ 0 h 127"/>
              <a:gd name="T17" fmla="*/ 176 w 176"/>
              <a:gd name="T18" fmla="*/ 127 h 127"/>
            </a:gdLst>
            <a:ahLst/>
            <a:cxnLst>
              <a:cxn ang="T10">
                <a:pos x="T0" y="T1"/>
              </a:cxn>
              <a:cxn ang="T11">
                <a:pos x="T2" y="T3"/>
              </a:cxn>
              <a:cxn ang="T12">
                <a:pos x="T4" y="T5"/>
              </a:cxn>
              <a:cxn ang="T13">
                <a:pos x="T6" y="T7"/>
              </a:cxn>
              <a:cxn ang="T14">
                <a:pos x="T8" y="T9"/>
              </a:cxn>
            </a:cxnLst>
            <a:rect l="T15" t="T16" r="T17" b="T18"/>
            <a:pathLst>
              <a:path w="176" h="127">
                <a:moveTo>
                  <a:pt x="7" y="0"/>
                </a:moveTo>
                <a:lnTo>
                  <a:pt x="176" y="120"/>
                </a:lnTo>
                <a:lnTo>
                  <a:pt x="169" y="127"/>
                </a:lnTo>
                <a:lnTo>
                  <a:pt x="0" y="6"/>
                </a:lnTo>
                <a:lnTo>
                  <a:pt x="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73" name="Freeform 56"/>
          <p:cNvSpPr>
            <a:spLocks noChangeAspect="1"/>
          </p:cNvSpPr>
          <p:nvPr/>
        </p:nvSpPr>
        <p:spPr bwMode="auto">
          <a:xfrm>
            <a:off x="5068889" y="3906838"/>
            <a:ext cx="173037" cy="176212"/>
          </a:xfrm>
          <a:custGeom>
            <a:avLst/>
            <a:gdLst>
              <a:gd name="T0" fmla="*/ 19493700 w 96"/>
              <a:gd name="T1" fmla="*/ 0 h 87"/>
              <a:gd name="T2" fmla="*/ 311893799 w 96"/>
              <a:gd name="T3" fmla="*/ 328187772 h 87"/>
              <a:gd name="T4" fmla="*/ 289152058 w 96"/>
              <a:gd name="T5" fmla="*/ 356904242 h 87"/>
              <a:gd name="T6" fmla="*/ 0 w 96"/>
              <a:gd name="T7" fmla="*/ 24614993 h 87"/>
              <a:gd name="T8" fmla="*/ 19493700 w 96"/>
              <a:gd name="T9" fmla="*/ 0 h 87"/>
              <a:gd name="T10" fmla="*/ 0 60000 65536"/>
              <a:gd name="T11" fmla="*/ 0 60000 65536"/>
              <a:gd name="T12" fmla="*/ 0 60000 65536"/>
              <a:gd name="T13" fmla="*/ 0 60000 65536"/>
              <a:gd name="T14" fmla="*/ 0 60000 65536"/>
              <a:gd name="T15" fmla="*/ 0 w 96"/>
              <a:gd name="T16" fmla="*/ 0 h 87"/>
              <a:gd name="T17" fmla="*/ 96 w 96"/>
              <a:gd name="T18" fmla="*/ 87 h 87"/>
            </a:gdLst>
            <a:ahLst/>
            <a:cxnLst>
              <a:cxn ang="T10">
                <a:pos x="T0" y="T1"/>
              </a:cxn>
              <a:cxn ang="T11">
                <a:pos x="T2" y="T3"/>
              </a:cxn>
              <a:cxn ang="T12">
                <a:pos x="T4" y="T5"/>
              </a:cxn>
              <a:cxn ang="T13">
                <a:pos x="T6" y="T7"/>
              </a:cxn>
              <a:cxn ang="T14">
                <a:pos x="T8" y="T9"/>
              </a:cxn>
            </a:cxnLst>
            <a:rect l="T15" t="T16" r="T17" b="T18"/>
            <a:pathLst>
              <a:path w="96" h="87">
                <a:moveTo>
                  <a:pt x="6" y="0"/>
                </a:moveTo>
                <a:lnTo>
                  <a:pt x="96" y="80"/>
                </a:lnTo>
                <a:lnTo>
                  <a:pt x="89" y="87"/>
                </a:lnTo>
                <a:lnTo>
                  <a:pt x="0" y="6"/>
                </a:lnTo>
                <a:lnTo>
                  <a:pt x="6"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74" name="Freeform 57"/>
          <p:cNvSpPr>
            <a:spLocks noChangeAspect="1"/>
          </p:cNvSpPr>
          <p:nvPr/>
        </p:nvSpPr>
        <p:spPr bwMode="auto">
          <a:xfrm>
            <a:off x="4694239" y="4132263"/>
            <a:ext cx="193675" cy="203200"/>
          </a:xfrm>
          <a:custGeom>
            <a:avLst/>
            <a:gdLst>
              <a:gd name="T0" fmla="*/ 22100273 w 109"/>
              <a:gd name="T1" fmla="*/ 0 h 102"/>
              <a:gd name="T2" fmla="*/ 344128507 w 109"/>
              <a:gd name="T3" fmla="*/ 380994034 h 102"/>
              <a:gd name="T4" fmla="*/ 325185676 w 109"/>
              <a:gd name="T5" fmla="*/ 404806278 h 102"/>
              <a:gd name="T6" fmla="*/ 0 w 109"/>
              <a:gd name="T7" fmla="*/ 27780627 h 102"/>
              <a:gd name="T8" fmla="*/ 22100273 w 109"/>
              <a:gd name="T9" fmla="*/ 0 h 102"/>
              <a:gd name="T10" fmla="*/ 0 60000 65536"/>
              <a:gd name="T11" fmla="*/ 0 60000 65536"/>
              <a:gd name="T12" fmla="*/ 0 60000 65536"/>
              <a:gd name="T13" fmla="*/ 0 60000 65536"/>
              <a:gd name="T14" fmla="*/ 0 60000 65536"/>
              <a:gd name="T15" fmla="*/ 0 w 109"/>
              <a:gd name="T16" fmla="*/ 0 h 102"/>
              <a:gd name="T17" fmla="*/ 109 w 109"/>
              <a:gd name="T18" fmla="*/ 102 h 102"/>
            </a:gdLst>
            <a:ahLst/>
            <a:cxnLst>
              <a:cxn ang="T10">
                <a:pos x="T0" y="T1"/>
              </a:cxn>
              <a:cxn ang="T11">
                <a:pos x="T2" y="T3"/>
              </a:cxn>
              <a:cxn ang="T12">
                <a:pos x="T4" y="T5"/>
              </a:cxn>
              <a:cxn ang="T13">
                <a:pos x="T6" y="T7"/>
              </a:cxn>
              <a:cxn ang="T14">
                <a:pos x="T8" y="T9"/>
              </a:cxn>
            </a:cxnLst>
            <a:rect l="T15" t="T16" r="T17" b="T18"/>
            <a:pathLst>
              <a:path w="109" h="102">
                <a:moveTo>
                  <a:pt x="7" y="0"/>
                </a:moveTo>
                <a:lnTo>
                  <a:pt x="109" y="96"/>
                </a:lnTo>
                <a:lnTo>
                  <a:pt x="103" y="102"/>
                </a:lnTo>
                <a:lnTo>
                  <a:pt x="0" y="7"/>
                </a:lnTo>
                <a:lnTo>
                  <a:pt x="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75" name="Freeform 58"/>
          <p:cNvSpPr>
            <a:spLocks noChangeAspect="1"/>
          </p:cNvSpPr>
          <p:nvPr/>
        </p:nvSpPr>
        <p:spPr bwMode="auto">
          <a:xfrm>
            <a:off x="4879976" y="4364038"/>
            <a:ext cx="163513" cy="125412"/>
          </a:xfrm>
          <a:custGeom>
            <a:avLst/>
            <a:gdLst>
              <a:gd name="T0" fmla="*/ 0 w 92"/>
              <a:gd name="T1" fmla="*/ 229129754 h 62"/>
              <a:gd name="T2" fmla="*/ 271660875 w 92"/>
              <a:gd name="T3" fmla="*/ 0 h 62"/>
              <a:gd name="T4" fmla="*/ 290614158 w 92"/>
              <a:gd name="T5" fmla="*/ 24550412 h 62"/>
              <a:gd name="T6" fmla="*/ 18953290 w 92"/>
              <a:gd name="T7" fmla="*/ 253680158 h 62"/>
              <a:gd name="T8" fmla="*/ 0 w 92"/>
              <a:gd name="T9" fmla="*/ 229129754 h 62"/>
              <a:gd name="T10" fmla="*/ 0 60000 65536"/>
              <a:gd name="T11" fmla="*/ 0 60000 65536"/>
              <a:gd name="T12" fmla="*/ 0 60000 65536"/>
              <a:gd name="T13" fmla="*/ 0 60000 65536"/>
              <a:gd name="T14" fmla="*/ 0 60000 65536"/>
              <a:gd name="T15" fmla="*/ 0 w 92"/>
              <a:gd name="T16" fmla="*/ 0 h 62"/>
              <a:gd name="T17" fmla="*/ 92 w 92"/>
              <a:gd name="T18" fmla="*/ 62 h 62"/>
            </a:gdLst>
            <a:ahLst/>
            <a:cxnLst>
              <a:cxn ang="T10">
                <a:pos x="T0" y="T1"/>
              </a:cxn>
              <a:cxn ang="T11">
                <a:pos x="T2" y="T3"/>
              </a:cxn>
              <a:cxn ang="T12">
                <a:pos x="T4" y="T5"/>
              </a:cxn>
              <a:cxn ang="T13">
                <a:pos x="T6" y="T7"/>
              </a:cxn>
              <a:cxn ang="T14">
                <a:pos x="T8" y="T9"/>
              </a:cxn>
            </a:cxnLst>
            <a:rect l="T15" t="T16" r="T17" b="T18"/>
            <a:pathLst>
              <a:path w="92" h="62">
                <a:moveTo>
                  <a:pt x="0" y="56"/>
                </a:moveTo>
                <a:lnTo>
                  <a:pt x="86" y="0"/>
                </a:lnTo>
                <a:lnTo>
                  <a:pt x="92" y="6"/>
                </a:lnTo>
                <a:lnTo>
                  <a:pt x="6" y="62"/>
                </a:lnTo>
                <a:lnTo>
                  <a:pt x="0" y="56"/>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76" name="Freeform 59"/>
          <p:cNvSpPr>
            <a:spLocks noChangeAspect="1"/>
          </p:cNvSpPr>
          <p:nvPr/>
        </p:nvSpPr>
        <p:spPr bwMode="auto">
          <a:xfrm>
            <a:off x="5021264" y="4881563"/>
            <a:ext cx="153987" cy="163512"/>
          </a:xfrm>
          <a:custGeom>
            <a:avLst/>
            <a:gdLst>
              <a:gd name="T0" fmla="*/ 275720900 w 86"/>
              <a:gd name="T1" fmla="*/ 25064344 h 80"/>
              <a:gd name="T2" fmla="*/ 22442709 w 86"/>
              <a:gd name="T3" fmla="*/ 334202177 h 80"/>
              <a:gd name="T4" fmla="*/ 0 w 86"/>
              <a:gd name="T5" fmla="*/ 309137841 h 80"/>
              <a:gd name="T6" fmla="*/ 256485065 w 86"/>
              <a:gd name="T7" fmla="*/ 0 h 80"/>
              <a:gd name="T8" fmla="*/ 275720900 w 86"/>
              <a:gd name="T9" fmla="*/ 25064344 h 80"/>
              <a:gd name="T10" fmla="*/ 0 60000 65536"/>
              <a:gd name="T11" fmla="*/ 0 60000 65536"/>
              <a:gd name="T12" fmla="*/ 0 60000 65536"/>
              <a:gd name="T13" fmla="*/ 0 60000 65536"/>
              <a:gd name="T14" fmla="*/ 0 60000 65536"/>
              <a:gd name="T15" fmla="*/ 0 w 86"/>
              <a:gd name="T16" fmla="*/ 0 h 80"/>
              <a:gd name="T17" fmla="*/ 86 w 86"/>
              <a:gd name="T18" fmla="*/ 80 h 80"/>
            </a:gdLst>
            <a:ahLst/>
            <a:cxnLst>
              <a:cxn ang="T10">
                <a:pos x="T0" y="T1"/>
              </a:cxn>
              <a:cxn ang="T11">
                <a:pos x="T2" y="T3"/>
              </a:cxn>
              <a:cxn ang="T12">
                <a:pos x="T4" y="T5"/>
              </a:cxn>
              <a:cxn ang="T13">
                <a:pos x="T6" y="T7"/>
              </a:cxn>
              <a:cxn ang="T14">
                <a:pos x="T8" y="T9"/>
              </a:cxn>
            </a:cxnLst>
            <a:rect l="T15" t="T16" r="T17" b="T18"/>
            <a:pathLst>
              <a:path w="86" h="80">
                <a:moveTo>
                  <a:pt x="86" y="6"/>
                </a:moveTo>
                <a:lnTo>
                  <a:pt x="7" y="80"/>
                </a:lnTo>
                <a:lnTo>
                  <a:pt x="0" y="74"/>
                </a:lnTo>
                <a:lnTo>
                  <a:pt x="80" y="0"/>
                </a:lnTo>
                <a:lnTo>
                  <a:pt x="86" y="6"/>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77" name="Freeform 60"/>
          <p:cNvSpPr>
            <a:spLocks noChangeAspect="1"/>
          </p:cNvSpPr>
          <p:nvPr/>
        </p:nvSpPr>
        <p:spPr bwMode="auto">
          <a:xfrm>
            <a:off x="6505575" y="4881563"/>
            <a:ext cx="82550" cy="76200"/>
          </a:xfrm>
          <a:custGeom>
            <a:avLst/>
            <a:gdLst>
              <a:gd name="T0" fmla="*/ 19322084 w 46"/>
              <a:gd name="T1" fmla="*/ 0 h 37"/>
              <a:gd name="T2" fmla="*/ 148141366 w 46"/>
              <a:gd name="T3" fmla="*/ 131482048 h 37"/>
              <a:gd name="T4" fmla="*/ 128819288 w 46"/>
              <a:gd name="T5" fmla="*/ 156930810 h 37"/>
              <a:gd name="T6" fmla="*/ 0 w 46"/>
              <a:gd name="T7" fmla="*/ 25448738 h 37"/>
              <a:gd name="T8" fmla="*/ 19322084 w 46"/>
              <a:gd name="T9" fmla="*/ 0 h 37"/>
              <a:gd name="T10" fmla="*/ 0 60000 65536"/>
              <a:gd name="T11" fmla="*/ 0 60000 65536"/>
              <a:gd name="T12" fmla="*/ 0 60000 65536"/>
              <a:gd name="T13" fmla="*/ 0 60000 65536"/>
              <a:gd name="T14" fmla="*/ 0 60000 65536"/>
              <a:gd name="T15" fmla="*/ 0 w 46"/>
              <a:gd name="T16" fmla="*/ 0 h 37"/>
              <a:gd name="T17" fmla="*/ 46 w 46"/>
              <a:gd name="T18" fmla="*/ 37 h 37"/>
            </a:gdLst>
            <a:ahLst/>
            <a:cxnLst>
              <a:cxn ang="T10">
                <a:pos x="T0" y="T1"/>
              </a:cxn>
              <a:cxn ang="T11">
                <a:pos x="T2" y="T3"/>
              </a:cxn>
              <a:cxn ang="T12">
                <a:pos x="T4" y="T5"/>
              </a:cxn>
              <a:cxn ang="T13">
                <a:pos x="T6" y="T7"/>
              </a:cxn>
              <a:cxn ang="T14">
                <a:pos x="T8" y="T9"/>
              </a:cxn>
            </a:cxnLst>
            <a:rect l="T15" t="T16" r="T17" b="T18"/>
            <a:pathLst>
              <a:path w="46" h="37">
                <a:moveTo>
                  <a:pt x="6" y="0"/>
                </a:moveTo>
                <a:lnTo>
                  <a:pt x="46" y="31"/>
                </a:lnTo>
                <a:lnTo>
                  <a:pt x="40" y="37"/>
                </a:lnTo>
                <a:lnTo>
                  <a:pt x="0" y="6"/>
                </a:lnTo>
                <a:lnTo>
                  <a:pt x="6"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78" name="Freeform 61"/>
          <p:cNvSpPr>
            <a:spLocks noChangeAspect="1"/>
          </p:cNvSpPr>
          <p:nvPr/>
        </p:nvSpPr>
        <p:spPr bwMode="auto">
          <a:xfrm>
            <a:off x="7500939" y="4600576"/>
            <a:ext cx="255587" cy="269875"/>
          </a:xfrm>
          <a:custGeom>
            <a:avLst/>
            <a:gdLst>
              <a:gd name="T0" fmla="*/ 0 w 143"/>
              <a:gd name="T1" fmla="*/ 518790950 h 133"/>
              <a:gd name="T2" fmla="*/ 434454931 w 143"/>
              <a:gd name="T3" fmla="*/ 0 h 133"/>
              <a:gd name="T4" fmla="*/ 456816103 w 143"/>
              <a:gd name="T5" fmla="*/ 24704719 h 133"/>
              <a:gd name="T6" fmla="*/ 22361179 w 143"/>
              <a:gd name="T7" fmla="*/ 547612902 h 133"/>
              <a:gd name="T8" fmla="*/ 0 w 143"/>
              <a:gd name="T9" fmla="*/ 518790950 h 133"/>
              <a:gd name="T10" fmla="*/ 0 60000 65536"/>
              <a:gd name="T11" fmla="*/ 0 60000 65536"/>
              <a:gd name="T12" fmla="*/ 0 60000 65536"/>
              <a:gd name="T13" fmla="*/ 0 60000 65536"/>
              <a:gd name="T14" fmla="*/ 0 60000 65536"/>
              <a:gd name="T15" fmla="*/ 0 w 143"/>
              <a:gd name="T16" fmla="*/ 0 h 133"/>
              <a:gd name="T17" fmla="*/ 143 w 143"/>
              <a:gd name="T18" fmla="*/ 133 h 133"/>
            </a:gdLst>
            <a:ahLst/>
            <a:cxnLst>
              <a:cxn ang="T10">
                <a:pos x="T0" y="T1"/>
              </a:cxn>
              <a:cxn ang="T11">
                <a:pos x="T2" y="T3"/>
              </a:cxn>
              <a:cxn ang="T12">
                <a:pos x="T4" y="T5"/>
              </a:cxn>
              <a:cxn ang="T13">
                <a:pos x="T6" y="T7"/>
              </a:cxn>
              <a:cxn ang="T14">
                <a:pos x="T8" y="T9"/>
              </a:cxn>
            </a:cxnLst>
            <a:rect l="T15" t="T16" r="T17" b="T18"/>
            <a:pathLst>
              <a:path w="143" h="133">
                <a:moveTo>
                  <a:pt x="0" y="126"/>
                </a:moveTo>
                <a:lnTo>
                  <a:pt x="136" y="0"/>
                </a:lnTo>
                <a:lnTo>
                  <a:pt x="143" y="6"/>
                </a:lnTo>
                <a:lnTo>
                  <a:pt x="7" y="133"/>
                </a:lnTo>
                <a:lnTo>
                  <a:pt x="0" y="126"/>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79" name="Freeform 62"/>
          <p:cNvSpPr>
            <a:spLocks noChangeAspect="1"/>
          </p:cNvSpPr>
          <p:nvPr/>
        </p:nvSpPr>
        <p:spPr bwMode="auto">
          <a:xfrm>
            <a:off x="7435851" y="3776664"/>
            <a:ext cx="231775" cy="96837"/>
          </a:xfrm>
          <a:custGeom>
            <a:avLst/>
            <a:gdLst>
              <a:gd name="T0" fmla="*/ 0 w 129"/>
              <a:gd name="T1" fmla="*/ 0 h 49"/>
              <a:gd name="T2" fmla="*/ 416431315 w 129"/>
              <a:gd name="T3" fmla="*/ 156225762 h 49"/>
              <a:gd name="T4" fmla="*/ 416431315 w 129"/>
              <a:gd name="T5" fmla="*/ 191375606 h 49"/>
              <a:gd name="T6" fmla="*/ 0 w 129"/>
              <a:gd name="T7" fmla="*/ 35149859 h 49"/>
              <a:gd name="T8" fmla="*/ 0 w 129"/>
              <a:gd name="T9" fmla="*/ 0 h 49"/>
              <a:gd name="T10" fmla="*/ 0 60000 65536"/>
              <a:gd name="T11" fmla="*/ 0 60000 65536"/>
              <a:gd name="T12" fmla="*/ 0 60000 65536"/>
              <a:gd name="T13" fmla="*/ 0 60000 65536"/>
              <a:gd name="T14" fmla="*/ 0 60000 65536"/>
              <a:gd name="T15" fmla="*/ 0 w 129"/>
              <a:gd name="T16" fmla="*/ 0 h 49"/>
              <a:gd name="T17" fmla="*/ 129 w 129"/>
              <a:gd name="T18" fmla="*/ 49 h 49"/>
            </a:gdLst>
            <a:ahLst/>
            <a:cxnLst>
              <a:cxn ang="T10">
                <a:pos x="T0" y="T1"/>
              </a:cxn>
              <a:cxn ang="T11">
                <a:pos x="T2" y="T3"/>
              </a:cxn>
              <a:cxn ang="T12">
                <a:pos x="T4" y="T5"/>
              </a:cxn>
              <a:cxn ang="T13">
                <a:pos x="T6" y="T7"/>
              </a:cxn>
              <a:cxn ang="T14">
                <a:pos x="T8" y="T9"/>
              </a:cxn>
            </a:cxnLst>
            <a:rect l="T15" t="T16" r="T17" b="T18"/>
            <a:pathLst>
              <a:path w="129" h="49">
                <a:moveTo>
                  <a:pt x="0" y="0"/>
                </a:moveTo>
                <a:lnTo>
                  <a:pt x="129" y="40"/>
                </a:lnTo>
                <a:lnTo>
                  <a:pt x="129" y="49"/>
                </a:lnTo>
                <a:lnTo>
                  <a:pt x="0" y="9"/>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80" name="Freeform 63"/>
          <p:cNvSpPr>
            <a:spLocks noChangeAspect="1"/>
          </p:cNvSpPr>
          <p:nvPr/>
        </p:nvSpPr>
        <p:spPr bwMode="auto">
          <a:xfrm>
            <a:off x="7418389" y="3449639"/>
            <a:ext cx="288925" cy="193675"/>
          </a:xfrm>
          <a:custGeom>
            <a:avLst/>
            <a:gdLst>
              <a:gd name="T0" fmla="*/ 22265058 w 162"/>
              <a:gd name="T1" fmla="*/ 0 h 96"/>
              <a:gd name="T2" fmla="*/ 515294199 w 162"/>
              <a:gd name="T3" fmla="*/ 354098437 h 96"/>
              <a:gd name="T4" fmla="*/ 493029148 w 162"/>
              <a:gd name="T5" fmla="*/ 390729227 h 96"/>
              <a:gd name="T6" fmla="*/ 0 w 162"/>
              <a:gd name="T7" fmla="*/ 36630806 h 96"/>
              <a:gd name="T8" fmla="*/ 22265058 w 162"/>
              <a:gd name="T9" fmla="*/ 0 h 96"/>
              <a:gd name="T10" fmla="*/ 0 60000 65536"/>
              <a:gd name="T11" fmla="*/ 0 60000 65536"/>
              <a:gd name="T12" fmla="*/ 0 60000 65536"/>
              <a:gd name="T13" fmla="*/ 0 60000 65536"/>
              <a:gd name="T14" fmla="*/ 0 60000 65536"/>
              <a:gd name="T15" fmla="*/ 0 w 162"/>
              <a:gd name="T16" fmla="*/ 0 h 96"/>
              <a:gd name="T17" fmla="*/ 162 w 162"/>
              <a:gd name="T18" fmla="*/ 96 h 96"/>
            </a:gdLst>
            <a:ahLst/>
            <a:cxnLst>
              <a:cxn ang="T10">
                <a:pos x="T0" y="T1"/>
              </a:cxn>
              <a:cxn ang="T11">
                <a:pos x="T2" y="T3"/>
              </a:cxn>
              <a:cxn ang="T12">
                <a:pos x="T4" y="T5"/>
              </a:cxn>
              <a:cxn ang="T13">
                <a:pos x="T6" y="T7"/>
              </a:cxn>
              <a:cxn ang="T14">
                <a:pos x="T8" y="T9"/>
              </a:cxn>
            </a:cxnLst>
            <a:rect l="T15" t="T16" r="T17" b="T18"/>
            <a:pathLst>
              <a:path w="162" h="96">
                <a:moveTo>
                  <a:pt x="7" y="0"/>
                </a:moveTo>
                <a:lnTo>
                  <a:pt x="162" y="87"/>
                </a:lnTo>
                <a:lnTo>
                  <a:pt x="155" y="96"/>
                </a:lnTo>
                <a:lnTo>
                  <a:pt x="0" y="9"/>
                </a:lnTo>
                <a:lnTo>
                  <a:pt x="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81" name="Freeform 64"/>
          <p:cNvSpPr>
            <a:spLocks noChangeAspect="1"/>
          </p:cNvSpPr>
          <p:nvPr/>
        </p:nvSpPr>
        <p:spPr bwMode="auto">
          <a:xfrm>
            <a:off x="7926389" y="3273426"/>
            <a:ext cx="85725" cy="219075"/>
          </a:xfrm>
          <a:custGeom>
            <a:avLst/>
            <a:gdLst>
              <a:gd name="T0" fmla="*/ 33266775 w 47"/>
              <a:gd name="T1" fmla="*/ 0 h 108"/>
              <a:gd name="T2" fmla="*/ 143049500 w 47"/>
              <a:gd name="T3" fmla="*/ 407355775 h 108"/>
              <a:gd name="T4" fmla="*/ 156356934 w 47"/>
              <a:gd name="T5" fmla="*/ 407355775 h 108"/>
              <a:gd name="T6" fmla="*/ 156356934 w 47"/>
              <a:gd name="T7" fmla="*/ 444387553 h 108"/>
              <a:gd name="T8" fmla="*/ 133068925 w 47"/>
              <a:gd name="T9" fmla="*/ 444387553 h 108"/>
              <a:gd name="T10" fmla="*/ 109782711 w 47"/>
              <a:gd name="T11" fmla="*/ 419699025 h 108"/>
              <a:gd name="T12" fmla="*/ 0 w 47"/>
              <a:gd name="T13" fmla="*/ 0 h 108"/>
              <a:gd name="T14" fmla="*/ 33266775 w 47"/>
              <a:gd name="T15" fmla="*/ 0 h 108"/>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108"/>
              <a:gd name="T26" fmla="*/ 47 w 47"/>
              <a:gd name="T27" fmla="*/ 108 h 1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108">
                <a:moveTo>
                  <a:pt x="10" y="0"/>
                </a:moveTo>
                <a:lnTo>
                  <a:pt x="43" y="99"/>
                </a:lnTo>
                <a:lnTo>
                  <a:pt x="47" y="99"/>
                </a:lnTo>
                <a:lnTo>
                  <a:pt x="47" y="108"/>
                </a:lnTo>
                <a:lnTo>
                  <a:pt x="40" y="108"/>
                </a:lnTo>
                <a:lnTo>
                  <a:pt x="33" y="102"/>
                </a:lnTo>
                <a:lnTo>
                  <a:pt x="0" y="0"/>
                </a:lnTo>
                <a:lnTo>
                  <a:pt x="1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82" name="Freeform 65"/>
          <p:cNvSpPr>
            <a:spLocks noChangeAspect="1"/>
          </p:cNvSpPr>
          <p:nvPr/>
        </p:nvSpPr>
        <p:spPr bwMode="auto">
          <a:xfrm>
            <a:off x="8474076" y="3292475"/>
            <a:ext cx="187325" cy="101600"/>
          </a:xfrm>
          <a:custGeom>
            <a:avLst/>
            <a:gdLst>
              <a:gd name="T0" fmla="*/ 0 w 105"/>
              <a:gd name="T1" fmla="*/ 0 h 50"/>
              <a:gd name="T2" fmla="*/ 334196735 w 105"/>
              <a:gd name="T3" fmla="*/ 169289996 h 50"/>
              <a:gd name="T4" fmla="*/ 334196735 w 105"/>
              <a:gd name="T5" fmla="*/ 206451200 h 50"/>
              <a:gd name="T6" fmla="*/ 0 w 105"/>
              <a:gd name="T7" fmla="*/ 41290243 h 50"/>
              <a:gd name="T8" fmla="*/ 0 w 105"/>
              <a:gd name="T9" fmla="*/ 0 h 50"/>
              <a:gd name="T10" fmla="*/ 0 60000 65536"/>
              <a:gd name="T11" fmla="*/ 0 60000 65536"/>
              <a:gd name="T12" fmla="*/ 0 60000 65536"/>
              <a:gd name="T13" fmla="*/ 0 60000 65536"/>
              <a:gd name="T14" fmla="*/ 0 60000 65536"/>
              <a:gd name="T15" fmla="*/ 0 w 105"/>
              <a:gd name="T16" fmla="*/ 0 h 50"/>
              <a:gd name="T17" fmla="*/ 105 w 105"/>
              <a:gd name="T18" fmla="*/ 50 h 50"/>
            </a:gdLst>
            <a:ahLst/>
            <a:cxnLst>
              <a:cxn ang="T10">
                <a:pos x="T0" y="T1"/>
              </a:cxn>
              <a:cxn ang="T11">
                <a:pos x="T2" y="T3"/>
              </a:cxn>
              <a:cxn ang="T12">
                <a:pos x="T4" y="T5"/>
              </a:cxn>
              <a:cxn ang="T13">
                <a:pos x="T6" y="T7"/>
              </a:cxn>
              <a:cxn ang="T14">
                <a:pos x="T8" y="T9"/>
              </a:cxn>
            </a:cxnLst>
            <a:rect l="T15" t="T16" r="T17" b="T18"/>
            <a:pathLst>
              <a:path w="105" h="50">
                <a:moveTo>
                  <a:pt x="0" y="0"/>
                </a:moveTo>
                <a:lnTo>
                  <a:pt x="105" y="41"/>
                </a:lnTo>
                <a:lnTo>
                  <a:pt x="105" y="50"/>
                </a:lnTo>
                <a:lnTo>
                  <a:pt x="0" y="10"/>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83" name="Freeform 66"/>
          <p:cNvSpPr>
            <a:spLocks noChangeAspect="1"/>
          </p:cNvSpPr>
          <p:nvPr/>
        </p:nvSpPr>
        <p:spPr bwMode="auto">
          <a:xfrm>
            <a:off x="7748589" y="2849563"/>
            <a:ext cx="192087" cy="68262"/>
          </a:xfrm>
          <a:custGeom>
            <a:avLst/>
            <a:gdLst>
              <a:gd name="T0" fmla="*/ 0 w 106"/>
              <a:gd name="T1" fmla="*/ 0 h 34"/>
              <a:gd name="T2" fmla="*/ 348088839 w 106"/>
              <a:gd name="T3" fmla="*/ 96741296 h 34"/>
              <a:gd name="T4" fmla="*/ 348088839 w 106"/>
              <a:gd name="T5" fmla="*/ 137050020 h 34"/>
              <a:gd name="T6" fmla="*/ 0 w 106"/>
              <a:gd name="T7" fmla="*/ 36277237 h 34"/>
              <a:gd name="T8" fmla="*/ 0 w 106"/>
              <a:gd name="T9" fmla="*/ 0 h 34"/>
              <a:gd name="T10" fmla="*/ 0 60000 65536"/>
              <a:gd name="T11" fmla="*/ 0 60000 65536"/>
              <a:gd name="T12" fmla="*/ 0 60000 65536"/>
              <a:gd name="T13" fmla="*/ 0 60000 65536"/>
              <a:gd name="T14" fmla="*/ 0 60000 65536"/>
              <a:gd name="T15" fmla="*/ 0 w 106"/>
              <a:gd name="T16" fmla="*/ 0 h 34"/>
              <a:gd name="T17" fmla="*/ 106 w 106"/>
              <a:gd name="T18" fmla="*/ 34 h 34"/>
            </a:gdLst>
            <a:ahLst/>
            <a:cxnLst>
              <a:cxn ang="T10">
                <a:pos x="T0" y="T1"/>
              </a:cxn>
              <a:cxn ang="T11">
                <a:pos x="T2" y="T3"/>
              </a:cxn>
              <a:cxn ang="T12">
                <a:pos x="T4" y="T5"/>
              </a:cxn>
              <a:cxn ang="T13">
                <a:pos x="T6" y="T7"/>
              </a:cxn>
              <a:cxn ang="T14">
                <a:pos x="T8" y="T9"/>
              </a:cxn>
            </a:cxnLst>
            <a:rect l="T15" t="T16" r="T17" b="T18"/>
            <a:pathLst>
              <a:path w="106" h="34">
                <a:moveTo>
                  <a:pt x="0" y="0"/>
                </a:moveTo>
                <a:lnTo>
                  <a:pt x="106" y="24"/>
                </a:lnTo>
                <a:lnTo>
                  <a:pt x="106" y="34"/>
                </a:lnTo>
                <a:lnTo>
                  <a:pt x="0" y="9"/>
                </a:lnTo>
                <a:lnTo>
                  <a:pt x="0"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84" name="Freeform 67"/>
          <p:cNvSpPr>
            <a:spLocks noChangeAspect="1"/>
          </p:cNvSpPr>
          <p:nvPr/>
        </p:nvSpPr>
        <p:spPr bwMode="auto">
          <a:xfrm>
            <a:off x="7899401" y="4424364"/>
            <a:ext cx="758825" cy="263525"/>
          </a:xfrm>
          <a:custGeom>
            <a:avLst/>
            <a:gdLst>
              <a:gd name="T0" fmla="*/ 22526160 w 423"/>
              <a:gd name="T1" fmla="*/ 0 h 130"/>
              <a:gd name="T2" fmla="*/ 1361265731 w 423"/>
              <a:gd name="T3" fmla="*/ 406809560 h 130"/>
              <a:gd name="T4" fmla="*/ 1341957856 w 423"/>
              <a:gd name="T5" fmla="*/ 534195584 h 130"/>
              <a:gd name="T6" fmla="*/ 0 w 423"/>
              <a:gd name="T7" fmla="*/ 127385930 h 130"/>
              <a:gd name="T8" fmla="*/ 22526160 w 423"/>
              <a:gd name="T9" fmla="*/ 0 h 130"/>
              <a:gd name="T10" fmla="*/ 0 60000 65536"/>
              <a:gd name="T11" fmla="*/ 0 60000 65536"/>
              <a:gd name="T12" fmla="*/ 0 60000 65536"/>
              <a:gd name="T13" fmla="*/ 0 60000 65536"/>
              <a:gd name="T14" fmla="*/ 0 60000 65536"/>
              <a:gd name="T15" fmla="*/ 0 w 423"/>
              <a:gd name="T16" fmla="*/ 0 h 130"/>
              <a:gd name="T17" fmla="*/ 423 w 423"/>
              <a:gd name="T18" fmla="*/ 130 h 130"/>
            </a:gdLst>
            <a:ahLst/>
            <a:cxnLst>
              <a:cxn ang="T10">
                <a:pos x="T0" y="T1"/>
              </a:cxn>
              <a:cxn ang="T11">
                <a:pos x="T2" y="T3"/>
              </a:cxn>
              <a:cxn ang="T12">
                <a:pos x="T4" y="T5"/>
              </a:cxn>
              <a:cxn ang="T13">
                <a:pos x="T6" y="T7"/>
              </a:cxn>
              <a:cxn ang="T14">
                <a:pos x="T8" y="T9"/>
              </a:cxn>
            </a:cxnLst>
            <a:rect l="T15" t="T16" r="T17" b="T18"/>
            <a:pathLst>
              <a:path w="423" h="130">
                <a:moveTo>
                  <a:pt x="7" y="0"/>
                </a:moveTo>
                <a:lnTo>
                  <a:pt x="423" y="99"/>
                </a:lnTo>
                <a:lnTo>
                  <a:pt x="417" y="130"/>
                </a:lnTo>
                <a:lnTo>
                  <a:pt x="0" y="31"/>
                </a:lnTo>
                <a:lnTo>
                  <a:pt x="7" y="0"/>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85" name="Freeform 68"/>
          <p:cNvSpPr>
            <a:spLocks noChangeAspect="1"/>
          </p:cNvSpPr>
          <p:nvPr/>
        </p:nvSpPr>
        <p:spPr bwMode="auto">
          <a:xfrm>
            <a:off x="7910514" y="4511675"/>
            <a:ext cx="219075" cy="133350"/>
          </a:xfrm>
          <a:custGeom>
            <a:avLst/>
            <a:gdLst>
              <a:gd name="T0" fmla="*/ 393392273 w 122"/>
              <a:gd name="T1" fmla="*/ 67341750 h 65"/>
              <a:gd name="T2" fmla="*/ 19346839 w 122"/>
              <a:gd name="T3" fmla="*/ 273572654 h 65"/>
              <a:gd name="T4" fmla="*/ 0 w 122"/>
              <a:gd name="T5" fmla="*/ 210440626 h 65"/>
              <a:gd name="T6" fmla="*/ 370820371 w 122"/>
              <a:gd name="T7" fmla="*/ 0 h 65"/>
              <a:gd name="T8" fmla="*/ 393392273 w 122"/>
              <a:gd name="T9" fmla="*/ 67341750 h 65"/>
              <a:gd name="T10" fmla="*/ 0 60000 65536"/>
              <a:gd name="T11" fmla="*/ 0 60000 65536"/>
              <a:gd name="T12" fmla="*/ 0 60000 65536"/>
              <a:gd name="T13" fmla="*/ 0 60000 65536"/>
              <a:gd name="T14" fmla="*/ 0 60000 65536"/>
              <a:gd name="T15" fmla="*/ 0 w 122"/>
              <a:gd name="T16" fmla="*/ 0 h 65"/>
              <a:gd name="T17" fmla="*/ 122 w 122"/>
              <a:gd name="T18" fmla="*/ 65 h 65"/>
            </a:gdLst>
            <a:ahLst/>
            <a:cxnLst>
              <a:cxn ang="T10">
                <a:pos x="T0" y="T1"/>
              </a:cxn>
              <a:cxn ang="T11">
                <a:pos x="T2" y="T3"/>
              </a:cxn>
              <a:cxn ang="T12">
                <a:pos x="T4" y="T5"/>
              </a:cxn>
              <a:cxn ang="T13">
                <a:pos x="T6" y="T7"/>
              </a:cxn>
              <a:cxn ang="T14">
                <a:pos x="T8" y="T9"/>
              </a:cxn>
            </a:cxnLst>
            <a:rect l="T15" t="T16" r="T17" b="T18"/>
            <a:pathLst>
              <a:path w="122" h="65">
                <a:moveTo>
                  <a:pt x="122" y="16"/>
                </a:moveTo>
                <a:lnTo>
                  <a:pt x="6" y="65"/>
                </a:lnTo>
                <a:lnTo>
                  <a:pt x="0" y="50"/>
                </a:lnTo>
                <a:lnTo>
                  <a:pt x="115" y="0"/>
                </a:lnTo>
                <a:lnTo>
                  <a:pt x="122" y="16"/>
                </a:lnTo>
                <a:close/>
              </a:path>
            </a:pathLst>
          </a:custGeom>
          <a:solidFill>
            <a:srgbClr val="000000"/>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86" name="Freeform 69"/>
          <p:cNvSpPr>
            <a:spLocks noChangeAspect="1"/>
          </p:cNvSpPr>
          <p:nvPr/>
        </p:nvSpPr>
        <p:spPr bwMode="auto">
          <a:xfrm>
            <a:off x="5073651" y="3273425"/>
            <a:ext cx="1235075" cy="412750"/>
          </a:xfrm>
          <a:custGeom>
            <a:avLst/>
            <a:gdLst>
              <a:gd name="T0" fmla="*/ 0 w 688"/>
              <a:gd name="T1" fmla="*/ 0 h 204"/>
              <a:gd name="T2" fmla="*/ 0 w 688"/>
              <a:gd name="T3" fmla="*/ 646801566 h 204"/>
              <a:gd name="T4" fmla="*/ 22558069 w 688"/>
              <a:gd name="T5" fmla="*/ 712299306 h 204"/>
              <a:gd name="T6" fmla="*/ 41893815 w 688"/>
              <a:gd name="T7" fmla="*/ 749143302 h 204"/>
              <a:gd name="T8" fmla="*/ 106347488 w 688"/>
              <a:gd name="T9" fmla="*/ 798266607 h 204"/>
              <a:gd name="T10" fmla="*/ 148241317 w 688"/>
              <a:gd name="T11" fmla="*/ 810547939 h 204"/>
              <a:gd name="T12" fmla="*/ 203026208 w 688"/>
              <a:gd name="T13" fmla="*/ 810547939 h 204"/>
              <a:gd name="T14" fmla="*/ 267478128 w 688"/>
              <a:gd name="T15" fmla="*/ 798266607 h 204"/>
              <a:gd name="T16" fmla="*/ 863663810 w 688"/>
              <a:gd name="T17" fmla="*/ 798266607 h 204"/>
              <a:gd name="T18" fmla="*/ 960342727 w 688"/>
              <a:gd name="T19" fmla="*/ 773705966 h 204"/>
              <a:gd name="T20" fmla="*/ 1021572267 w 688"/>
              <a:gd name="T21" fmla="*/ 749143302 h 204"/>
              <a:gd name="T22" fmla="*/ 1127917931 w 688"/>
              <a:gd name="T23" fmla="*/ 695924871 h 204"/>
              <a:gd name="T24" fmla="*/ 1150477789 w 688"/>
              <a:gd name="T25" fmla="*/ 695924871 h 204"/>
              <a:gd name="T26" fmla="*/ 1160144760 w 688"/>
              <a:gd name="T27" fmla="*/ 712299306 h 204"/>
              <a:gd name="T28" fmla="*/ 1205260885 w 688"/>
              <a:gd name="T29" fmla="*/ 736861970 h 204"/>
              <a:gd name="T30" fmla="*/ 1237487714 w 688"/>
              <a:gd name="T31" fmla="*/ 749143302 h 204"/>
              <a:gd name="T32" fmla="*/ 1279381515 w 688"/>
              <a:gd name="T33" fmla="*/ 761424634 h 204"/>
              <a:gd name="T34" fmla="*/ 1343835174 w 688"/>
              <a:gd name="T35" fmla="*/ 773705966 h 204"/>
              <a:gd name="T36" fmla="*/ 1482407667 w 688"/>
              <a:gd name="T37" fmla="*/ 785987298 h 204"/>
              <a:gd name="T38" fmla="*/ 1620980161 w 688"/>
              <a:gd name="T39" fmla="*/ 810547939 h 204"/>
              <a:gd name="T40" fmla="*/ 1759552654 w 688"/>
              <a:gd name="T41" fmla="*/ 822829271 h 204"/>
              <a:gd name="T42" fmla="*/ 2004473056 w 688"/>
              <a:gd name="T43" fmla="*/ 835110604 h 204"/>
              <a:gd name="T44" fmla="*/ 2147483647 w 688"/>
              <a:gd name="T45" fmla="*/ 835110604 h 204"/>
              <a:gd name="T46" fmla="*/ 2147483647 w 688"/>
              <a:gd name="T47" fmla="*/ 822829271 h 204"/>
              <a:gd name="T48" fmla="*/ 2147483647 w 688"/>
              <a:gd name="T49" fmla="*/ 810547939 h 204"/>
              <a:gd name="T50" fmla="*/ 2147483647 w 688"/>
              <a:gd name="T51" fmla="*/ 798266607 h 204"/>
              <a:gd name="T52" fmla="*/ 2147483647 w 688"/>
              <a:gd name="T53" fmla="*/ 773705966 h 204"/>
              <a:gd name="T54" fmla="*/ 2147483647 w 688"/>
              <a:gd name="T55" fmla="*/ 736861970 h 204"/>
              <a:gd name="T56" fmla="*/ 2147483647 w 688"/>
              <a:gd name="T57" fmla="*/ 695924871 h 204"/>
              <a:gd name="T58" fmla="*/ 2147483647 w 688"/>
              <a:gd name="T59" fmla="*/ 634520233 h 204"/>
              <a:gd name="T60" fmla="*/ 2147483647 w 688"/>
              <a:gd name="T61" fmla="*/ 609957569 h 204"/>
              <a:gd name="T62" fmla="*/ 2147483647 w 688"/>
              <a:gd name="T63" fmla="*/ 597678260 h 204"/>
              <a:gd name="T64" fmla="*/ 1949688165 w 688"/>
              <a:gd name="T65" fmla="*/ 597678260 h 204"/>
              <a:gd name="T66" fmla="*/ 1875567086 w 688"/>
              <a:gd name="T67" fmla="*/ 609957569 h 204"/>
              <a:gd name="T68" fmla="*/ 1788557160 w 688"/>
              <a:gd name="T69" fmla="*/ 609957569 h 204"/>
              <a:gd name="T70" fmla="*/ 1714436530 w 688"/>
              <a:gd name="T71" fmla="*/ 597678260 h 204"/>
              <a:gd name="T72" fmla="*/ 1630647133 w 688"/>
              <a:gd name="T73" fmla="*/ 544459829 h 204"/>
              <a:gd name="T74" fmla="*/ 1459849605 w 688"/>
              <a:gd name="T75" fmla="*/ 417555302 h 204"/>
              <a:gd name="T76" fmla="*/ 1427622776 w 688"/>
              <a:gd name="T77" fmla="*/ 392992638 h 204"/>
              <a:gd name="T78" fmla="*/ 1405064713 w 688"/>
              <a:gd name="T79" fmla="*/ 368431997 h 204"/>
              <a:gd name="T80" fmla="*/ 1376060208 w 688"/>
              <a:gd name="T81" fmla="*/ 343869332 h 204"/>
              <a:gd name="T82" fmla="*/ 1363170912 w 688"/>
              <a:gd name="T83" fmla="*/ 331588000 h 204"/>
              <a:gd name="T84" fmla="*/ 1376060208 w 688"/>
              <a:gd name="T85" fmla="*/ 331588000 h 204"/>
              <a:gd name="T86" fmla="*/ 1405064713 w 688"/>
              <a:gd name="T87" fmla="*/ 343869332 h 204"/>
              <a:gd name="T88" fmla="*/ 1395395946 w 688"/>
              <a:gd name="T89" fmla="*/ 343869332 h 204"/>
              <a:gd name="T90" fmla="*/ 1363170912 w 688"/>
              <a:gd name="T91" fmla="*/ 331588000 h 204"/>
              <a:gd name="T92" fmla="*/ 1298717254 w 688"/>
              <a:gd name="T93" fmla="*/ 319306668 h 204"/>
              <a:gd name="T94" fmla="*/ 1108583988 w 688"/>
              <a:gd name="T95" fmla="*/ 266090260 h 204"/>
              <a:gd name="T96" fmla="*/ 725091317 w 688"/>
              <a:gd name="T97" fmla="*/ 151467128 h 204"/>
              <a:gd name="T98" fmla="*/ 457613189 w 688"/>
              <a:gd name="T99" fmla="*/ 90060436 h 204"/>
              <a:gd name="T100" fmla="*/ 341598758 w 688"/>
              <a:gd name="T101" fmla="*/ 49123321 h 204"/>
              <a:gd name="T102" fmla="*/ 222361947 w 688"/>
              <a:gd name="T103" fmla="*/ 24562672 h 204"/>
              <a:gd name="T104" fmla="*/ 138572550 w 688"/>
              <a:gd name="T105" fmla="*/ 12281336 h 204"/>
              <a:gd name="T106" fmla="*/ 64451891 w 688"/>
              <a:gd name="T107" fmla="*/ 0 h 204"/>
              <a:gd name="T108" fmla="*/ 0 w 688"/>
              <a:gd name="T109" fmla="*/ 0 h 20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88"/>
              <a:gd name="T166" fmla="*/ 0 h 204"/>
              <a:gd name="T167" fmla="*/ 688 w 688"/>
              <a:gd name="T168" fmla="*/ 204 h 20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88" h="204">
                <a:moveTo>
                  <a:pt x="0" y="0"/>
                </a:moveTo>
                <a:lnTo>
                  <a:pt x="0" y="158"/>
                </a:lnTo>
                <a:lnTo>
                  <a:pt x="7" y="174"/>
                </a:lnTo>
                <a:lnTo>
                  <a:pt x="13" y="183"/>
                </a:lnTo>
                <a:lnTo>
                  <a:pt x="33" y="195"/>
                </a:lnTo>
                <a:lnTo>
                  <a:pt x="46" y="198"/>
                </a:lnTo>
                <a:lnTo>
                  <a:pt x="63" y="198"/>
                </a:lnTo>
                <a:lnTo>
                  <a:pt x="83" y="195"/>
                </a:lnTo>
                <a:lnTo>
                  <a:pt x="268" y="195"/>
                </a:lnTo>
                <a:lnTo>
                  <a:pt x="298" y="189"/>
                </a:lnTo>
                <a:lnTo>
                  <a:pt x="317" y="183"/>
                </a:lnTo>
                <a:lnTo>
                  <a:pt x="350" y="170"/>
                </a:lnTo>
                <a:lnTo>
                  <a:pt x="357" y="170"/>
                </a:lnTo>
                <a:lnTo>
                  <a:pt x="360" y="174"/>
                </a:lnTo>
                <a:lnTo>
                  <a:pt x="374" y="180"/>
                </a:lnTo>
                <a:lnTo>
                  <a:pt x="384" y="183"/>
                </a:lnTo>
                <a:lnTo>
                  <a:pt x="397" y="186"/>
                </a:lnTo>
                <a:lnTo>
                  <a:pt x="417" y="189"/>
                </a:lnTo>
                <a:lnTo>
                  <a:pt x="460" y="192"/>
                </a:lnTo>
                <a:lnTo>
                  <a:pt x="503" y="198"/>
                </a:lnTo>
                <a:lnTo>
                  <a:pt x="546" y="201"/>
                </a:lnTo>
                <a:lnTo>
                  <a:pt x="622" y="204"/>
                </a:lnTo>
                <a:lnTo>
                  <a:pt x="668" y="204"/>
                </a:lnTo>
                <a:lnTo>
                  <a:pt x="678" y="201"/>
                </a:lnTo>
                <a:lnTo>
                  <a:pt x="684" y="198"/>
                </a:lnTo>
                <a:lnTo>
                  <a:pt x="688" y="195"/>
                </a:lnTo>
                <a:lnTo>
                  <a:pt x="688" y="189"/>
                </a:lnTo>
                <a:lnTo>
                  <a:pt x="681" y="180"/>
                </a:lnTo>
                <a:lnTo>
                  <a:pt x="678" y="170"/>
                </a:lnTo>
                <a:lnTo>
                  <a:pt x="681" y="155"/>
                </a:lnTo>
                <a:lnTo>
                  <a:pt x="681" y="149"/>
                </a:lnTo>
                <a:lnTo>
                  <a:pt x="678" y="146"/>
                </a:lnTo>
                <a:lnTo>
                  <a:pt x="605" y="146"/>
                </a:lnTo>
                <a:lnTo>
                  <a:pt x="582" y="149"/>
                </a:lnTo>
                <a:lnTo>
                  <a:pt x="555" y="149"/>
                </a:lnTo>
                <a:lnTo>
                  <a:pt x="532" y="146"/>
                </a:lnTo>
                <a:lnTo>
                  <a:pt x="506" y="133"/>
                </a:lnTo>
                <a:lnTo>
                  <a:pt x="453" y="102"/>
                </a:lnTo>
                <a:lnTo>
                  <a:pt x="443" y="96"/>
                </a:lnTo>
                <a:lnTo>
                  <a:pt x="436" y="90"/>
                </a:lnTo>
                <a:lnTo>
                  <a:pt x="427" y="84"/>
                </a:lnTo>
                <a:lnTo>
                  <a:pt x="423" y="81"/>
                </a:lnTo>
                <a:lnTo>
                  <a:pt x="427" y="81"/>
                </a:lnTo>
                <a:lnTo>
                  <a:pt x="436" y="84"/>
                </a:lnTo>
                <a:lnTo>
                  <a:pt x="433" y="84"/>
                </a:lnTo>
                <a:lnTo>
                  <a:pt x="423" y="81"/>
                </a:lnTo>
                <a:lnTo>
                  <a:pt x="403" y="78"/>
                </a:lnTo>
                <a:lnTo>
                  <a:pt x="344" y="65"/>
                </a:lnTo>
                <a:lnTo>
                  <a:pt x="225" y="37"/>
                </a:lnTo>
                <a:lnTo>
                  <a:pt x="142" y="22"/>
                </a:lnTo>
                <a:lnTo>
                  <a:pt x="106" y="12"/>
                </a:lnTo>
                <a:lnTo>
                  <a:pt x="69" y="6"/>
                </a:lnTo>
                <a:lnTo>
                  <a:pt x="43" y="3"/>
                </a:lnTo>
                <a:lnTo>
                  <a:pt x="20" y="0"/>
                </a:lnTo>
                <a:lnTo>
                  <a:pt x="0" y="0"/>
                </a:lnTo>
                <a:close/>
              </a:path>
            </a:pathLst>
          </a:custGeom>
          <a:solidFill>
            <a:srgbClr val="FFFFF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87" name="Freeform 70"/>
          <p:cNvSpPr>
            <a:spLocks noChangeAspect="1"/>
          </p:cNvSpPr>
          <p:nvPr/>
        </p:nvSpPr>
        <p:spPr bwMode="auto">
          <a:xfrm>
            <a:off x="6124575" y="2913063"/>
            <a:ext cx="184150" cy="234950"/>
          </a:xfrm>
          <a:custGeom>
            <a:avLst/>
            <a:gdLst>
              <a:gd name="T0" fmla="*/ 233341279 w 103"/>
              <a:gd name="T1" fmla="*/ 48389662 h 117"/>
              <a:gd name="T2" fmla="*/ 255716447 w 103"/>
              <a:gd name="T3" fmla="*/ 84684423 h 117"/>
              <a:gd name="T4" fmla="*/ 265306547 w 103"/>
              <a:gd name="T5" fmla="*/ 108878243 h 117"/>
              <a:gd name="T6" fmla="*/ 255716447 w 103"/>
              <a:gd name="T7" fmla="*/ 149203314 h 117"/>
              <a:gd name="T8" fmla="*/ 233341279 w 103"/>
              <a:gd name="T9" fmla="*/ 173399142 h 117"/>
              <a:gd name="T10" fmla="*/ 191787754 w 103"/>
              <a:gd name="T11" fmla="*/ 185498060 h 117"/>
              <a:gd name="T12" fmla="*/ 127859118 w 103"/>
              <a:gd name="T13" fmla="*/ 197594969 h 117"/>
              <a:gd name="T14" fmla="*/ 63928665 w 103"/>
              <a:gd name="T15" fmla="*/ 197594969 h 117"/>
              <a:gd name="T16" fmla="*/ 22375119 w 103"/>
              <a:gd name="T17" fmla="*/ 221790797 h 117"/>
              <a:gd name="T18" fmla="*/ 0 w 103"/>
              <a:gd name="T19" fmla="*/ 262115837 h 117"/>
              <a:gd name="T20" fmla="*/ 0 w 103"/>
              <a:gd name="T21" fmla="*/ 310505547 h 117"/>
              <a:gd name="T22" fmla="*/ 12785016 w 103"/>
              <a:gd name="T23" fmla="*/ 358897202 h 117"/>
              <a:gd name="T24" fmla="*/ 41553539 w 103"/>
              <a:gd name="T25" fmla="*/ 399222242 h 117"/>
              <a:gd name="T26" fmla="*/ 63928665 w 103"/>
              <a:gd name="T27" fmla="*/ 411319152 h 117"/>
              <a:gd name="T28" fmla="*/ 95893877 w 103"/>
              <a:gd name="T29" fmla="*/ 423418069 h 117"/>
              <a:gd name="T30" fmla="*/ 169412642 w 103"/>
              <a:gd name="T31" fmla="*/ 435514979 h 117"/>
              <a:gd name="T32" fmla="*/ 242931435 w 103"/>
              <a:gd name="T33" fmla="*/ 435514979 h 117"/>
              <a:gd name="T34" fmla="*/ 297269972 w 103"/>
              <a:gd name="T35" fmla="*/ 447611889 h 117"/>
              <a:gd name="T36" fmla="*/ 316450172 w 103"/>
              <a:gd name="T37" fmla="*/ 459710806 h 117"/>
              <a:gd name="T38" fmla="*/ 329235184 w 103"/>
              <a:gd name="T39" fmla="*/ 471807716 h 117"/>
              <a:gd name="T40" fmla="*/ 316450172 w 103"/>
              <a:gd name="T41" fmla="*/ 459710806 h 117"/>
              <a:gd name="T42" fmla="*/ 316450172 w 103"/>
              <a:gd name="T43" fmla="*/ 24195835 h 117"/>
              <a:gd name="T44" fmla="*/ 297269972 w 103"/>
              <a:gd name="T45" fmla="*/ 12096914 h 117"/>
              <a:gd name="T46" fmla="*/ 265306547 w 103"/>
              <a:gd name="T47" fmla="*/ 0 h 117"/>
              <a:gd name="T48" fmla="*/ 233341279 w 103"/>
              <a:gd name="T49" fmla="*/ 12096914 h 117"/>
              <a:gd name="T50" fmla="*/ 223752967 w 103"/>
              <a:gd name="T51" fmla="*/ 24195835 h 117"/>
              <a:gd name="T52" fmla="*/ 233341279 w 103"/>
              <a:gd name="T53" fmla="*/ 48389662 h 11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3"/>
              <a:gd name="T82" fmla="*/ 0 h 117"/>
              <a:gd name="T83" fmla="*/ 103 w 103"/>
              <a:gd name="T84" fmla="*/ 117 h 11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3" h="117">
                <a:moveTo>
                  <a:pt x="73" y="12"/>
                </a:moveTo>
                <a:lnTo>
                  <a:pt x="80" y="21"/>
                </a:lnTo>
                <a:lnTo>
                  <a:pt x="83" y="27"/>
                </a:lnTo>
                <a:lnTo>
                  <a:pt x="80" y="37"/>
                </a:lnTo>
                <a:lnTo>
                  <a:pt x="73" y="43"/>
                </a:lnTo>
                <a:lnTo>
                  <a:pt x="60" y="46"/>
                </a:lnTo>
                <a:lnTo>
                  <a:pt x="40" y="49"/>
                </a:lnTo>
                <a:lnTo>
                  <a:pt x="20" y="49"/>
                </a:lnTo>
                <a:lnTo>
                  <a:pt x="7" y="55"/>
                </a:lnTo>
                <a:lnTo>
                  <a:pt x="0" y="65"/>
                </a:lnTo>
                <a:lnTo>
                  <a:pt x="0" y="77"/>
                </a:lnTo>
                <a:lnTo>
                  <a:pt x="4" y="89"/>
                </a:lnTo>
                <a:lnTo>
                  <a:pt x="13" y="99"/>
                </a:lnTo>
                <a:lnTo>
                  <a:pt x="20" y="102"/>
                </a:lnTo>
                <a:lnTo>
                  <a:pt x="30" y="105"/>
                </a:lnTo>
                <a:lnTo>
                  <a:pt x="53" y="108"/>
                </a:lnTo>
                <a:lnTo>
                  <a:pt x="76" y="108"/>
                </a:lnTo>
                <a:lnTo>
                  <a:pt x="93" y="111"/>
                </a:lnTo>
                <a:lnTo>
                  <a:pt x="99" y="114"/>
                </a:lnTo>
                <a:lnTo>
                  <a:pt x="103" y="117"/>
                </a:lnTo>
                <a:lnTo>
                  <a:pt x="99" y="114"/>
                </a:lnTo>
                <a:lnTo>
                  <a:pt x="99" y="6"/>
                </a:lnTo>
                <a:lnTo>
                  <a:pt x="93" y="3"/>
                </a:lnTo>
                <a:lnTo>
                  <a:pt x="83" y="0"/>
                </a:lnTo>
                <a:lnTo>
                  <a:pt x="73" y="3"/>
                </a:lnTo>
                <a:lnTo>
                  <a:pt x="70" y="6"/>
                </a:lnTo>
                <a:lnTo>
                  <a:pt x="73" y="12"/>
                </a:lnTo>
                <a:close/>
              </a:path>
            </a:pathLst>
          </a:custGeom>
          <a:solidFill>
            <a:srgbClr val="FFFFF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88" name="Freeform 71"/>
          <p:cNvSpPr>
            <a:spLocks noChangeAspect="1"/>
          </p:cNvSpPr>
          <p:nvPr/>
        </p:nvSpPr>
        <p:spPr bwMode="auto">
          <a:xfrm>
            <a:off x="6907213" y="3486150"/>
            <a:ext cx="398462" cy="209550"/>
          </a:xfrm>
          <a:custGeom>
            <a:avLst/>
            <a:gdLst>
              <a:gd name="T0" fmla="*/ 0 w 221"/>
              <a:gd name="T1" fmla="*/ 322845375 h 103"/>
              <a:gd name="T2" fmla="*/ 0 w 221"/>
              <a:gd name="T3" fmla="*/ 231786708 h 103"/>
              <a:gd name="T4" fmla="*/ 19504807 w 221"/>
              <a:gd name="T5" fmla="*/ 169700927 h 103"/>
              <a:gd name="T6" fmla="*/ 52012813 w 221"/>
              <a:gd name="T7" fmla="*/ 103477012 h 103"/>
              <a:gd name="T8" fmla="*/ 74768427 w 221"/>
              <a:gd name="T9" fmla="*/ 78642292 h 103"/>
              <a:gd name="T10" fmla="*/ 107276426 w 221"/>
              <a:gd name="T11" fmla="*/ 66223900 h 103"/>
              <a:gd name="T12" fmla="*/ 159289254 w 221"/>
              <a:gd name="T13" fmla="*/ 53807557 h 103"/>
              <a:gd name="T14" fmla="*/ 224305252 w 221"/>
              <a:gd name="T15" fmla="*/ 53807557 h 103"/>
              <a:gd name="T16" fmla="*/ 289321308 w 221"/>
              <a:gd name="T17" fmla="*/ 66223900 h 103"/>
              <a:gd name="T18" fmla="*/ 676164811 w 221"/>
              <a:gd name="T19" fmla="*/ 66223900 h 103"/>
              <a:gd name="T20" fmla="*/ 698920410 w 221"/>
              <a:gd name="T21" fmla="*/ 53807557 h 103"/>
              <a:gd name="T22" fmla="*/ 718425210 w 221"/>
              <a:gd name="T23" fmla="*/ 0 h 103"/>
              <a:gd name="T24" fmla="*/ 718425210 w 221"/>
              <a:gd name="T25" fmla="*/ 12416346 h 103"/>
              <a:gd name="T26" fmla="*/ 685917211 w 221"/>
              <a:gd name="T27" fmla="*/ 128309697 h 103"/>
              <a:gd name="T28" fmla="*/ 676164811 w 221"/>
              <a:gd name="T29" fmla="*/ 206951989 h 103"/>
              <a:gd name="T30" fmla="*/ 653409211 w 221"/>
              <a:gd name="T31" fmla="*/ 269037834 h 103"/>
              <a:gd name="T32" fmla="*/ 601396412 w 221"/>
              <a:gd name="T33" fmla="*/ 360098471 h 103"/>
              <a:gd name="T34" fmla="*/ 568888413 w 221"/>
              <a:gd name="T35" fmla="*/ 384931156 h 103"/>
              <a:gd name="T36" fmla="*/ 536380413 w 221"/>
              <a:gd name="T37" fmla="*/ 397349533 h 103"/>
              <a:gd name="T38" fmla="*/ 494120014 w 221"/>
              <a:gd name="T39" fmla="*/ 409765876 h 103"/>
              <a:gd name="T40" fmla="*/ 438856302 w 221"/>
              <a:gd name="T41" fmla="*/ 426322355 h 103"/>
              <a:gd name="T42" fmla="*/ 386843503 w 221"/>
              <a:gd name="T43" fmla="*/ 409765876 h 103"/>
              <a:gd name="T44" fmla="*/ 344584907 w 221"/>
              <a:gd name="T45" fmla="*/ 397349533 h 103"/>
              <a:gd name="T46" fmla="*/ 331581707 w 221"/>
              <a:gd name="T47" fmla="*/ 372514814 h 103"/>
              <a:gd name="T48" fmla="*/ 331581707 w 221"/>
              <a:gd name="T49" fmla="*/ 335263752 h 103"/>
              <a:gd name="T50" fmla="*/ 344584907 w 221"/>
              <a:gd name="T51" fmla="*/ 298012690 h 103"/>
              <a:gd name="T52" fmla="*/ 344584907 w 221"/>
              <a:gd name="T53" fmla="*/ 256621428 h 103"/>
              <a:gd name="T54" fmla="*/ 331581707 w 221"/>
              <a:gd name="T55" fmla="*/ 256621428 h 103"/>
              <a:gd name="T56" fmla="*/ 299073708 w 221"/>
              <a:gd name="T57" fmla="*/ 269037834 h 103"/>
              <a:gd name="T58" fmla="*/ 172292453 w 221"/>
              <a:gd name="T59" fmla="*/ 269037834 h 103"/>
              <a:gd name="T60" fmla="*/ 117028826 w 221"/>
              <a:gd name="T61" fmla="*/ 285594313 h 103"/>
              <a:gd name="T62" fmla="*/ 65016027 w 221"/>
              <a:gd name="T63" fmla="*/ 322845375 h 103"/>
              <a:gd name="T64" fmla="*/ 19504807 w 221"/>
              <a:gd name="T65" fmla="*/ 335263752 h 103"/>
              <a:gd name="T66" fmla="*/ 0 w 221"/>
              <a:gd name="T67" fmla="*/ 335263752 h 103"/>
              <a:gd name="T68" fmla="*/ 0 w 221"/>
              <a:gd name="T69" fmla="*/ 322845375 h 10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21"/>
              <a:gd name="T106" fmla="*/ 0 h 103"/>
              <a:gd name="T107" fmla="*/ 221 w 221"/>
              <a:gd name="T108" fmla="*/ 103 h 10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21" h="103">
                <a:moveTo>
                  <a:pt x="0" y="78"/>
                </a:moveTo>
                <a:lnTo>
                  <a:pt x="0" y="56"/>
                </a:lnTo>
                <a:lnTo>
                  <a:pt x="6" y="41"/>
                </a:lnTo>
                <a:lnTo>
                  <a:pt x="16" y="25"/>
                </a:lnTo>
                <a:lnTo>
                  <a:pt x="23" y="19"/>
                </a:lnTo>
                <a:lnTo>
                  <a:pt x="33" y="16"/>
                </a:lnTo>
                <a:lnTo>
                  <a:pt x="49" y="13"/>
                </a:lnTo>
                <a:lnTo>
                  <a:pt x="69" y="13"/>
                </a:lnTo>
                <a:lnTo>
                  <a:pt x="89" y="16"/>
                </a:lnTo>
                <a:lnTo>
                  <a:pt x="208" y="16"/>
                </a:lnTo>
                <a:lnTo>
                  <a:pt x="215" y="13"/>
                </a:lnTo>
                <a:lnTo>
                  <a:pt x="221" y="0"/>
                </a:lnTo>
                <a:lnTo>
                  <a:pt x="221" y="3"/>
                </a:lnTo>
                <a:lnTo>
                  <a:pt x="211" y="31"/>
                </a:lnTo>
                <a:lnTo>
                  <a:pt x="208" y="50"/>
                </a:lnTo>
                <a:lnTo>
                  <a:pt x="201" y="65"/>
                </a:lnTo>
                <a:lnTo>
                  <a:pt x="185" y="87"/>
                </a:lnTo>
                <a:lnTo>
                  <a:pt x="175" y="93"/>
                </a:lnTo>
                <a:lnTo>
                  <a:pt x="165" y="96"/>
                </a:lnTo>
                <a:lnTo>
                  <a:pt x="152" y="99"/>
                </a:lnTo>
                <a:lnTo>
                  <a:pt x="135" y="103"/>
                </a:lnTo>
                <a:lnTo>
                  <a:pt x="119" y="99"/>
                </a:lnTo>
                <a:lnTo>
                  <a:pt x="106" y="96"/>
                </a:lnTo>
                <a:lnTo>
                  <a:pt x="102" y="90"/>
                </a:lnTo>
                <a:lnTo>
                  <a:pt x="102" y="81"/>
                </a:lnTo>
                <a:lnTo>
                  <a:pt x="106" y="72"/>
                </a:lnTo>
                <a:lnTo>
                  <a:pt x="106" y="62"/>
                </a:lnTo>
                <a:lnTo>
                  <a:pt x="102" y="62"/>
                </a:lnTo>
                <a:lnTo>
                  <a:pt x="92" y="65"/>
                </a:lnTo>
                <a:lnTo>
                  <a:pt x="53" y="65"/>
                </a:lnTo>
                <a:lnTo>
                  <a:pt x="36" y="69"/>
                </a:lnTo>
                <a:lnTo>
                  <a:pt x="20" y="78"/>
                </a:lnTo>
                <a:lnTo>
                  <a:pt x="6" y="81"/>
                </a:lnTo>
                <a:lnTo>
                  <a:pt x="0" y="81"/>
                </a:lnTo>
                <a:lnTo>
                  <a:pt x="0" y="78"/>
                </a:lnTo>
                <a:close/>
              </a:path>
            </a:pathLst>
          </a:custGeom>
          <a:solidFill>
            <a:srgbClr val="FFFFF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89" name="Freeform 72"/>
          <p:cNvSpPr>
            <a:spLocks noChangeAspect="1"/>
          </p:cNvSpPr>
          <p:nvPr/>
        </p:nvSpPr>
        <p:spPr bwMode="auto">
          <a:xfrm>
            <a:off x="7191375" y="2698751"/>
            <a:ext cx="317500" cy="157163"/>
          </a:xfrm>
          <a:custGeom>
            <a:avLst/>
            <a:gdLst>
              <a:gd name="T0" fmla="*/ 0 w 176"/>
              <a:gd name="T1" fmla="*/ 12180132 h 78"/>
              <a:gd name="T2" fmla="*/ 78103197 w 176"/>
              <a:gd name="T3" fmla="*/ 101497066 h 78"/>
              <a:gd name="T4" fmla="*/ 185497563 w 176"/>
              <a:gd name="T5" fmla="*/ 190814005 h 78"/>
              <a:gd name="T6" fmla="*/ 237565797 w 176"/>
              <a:gd name="T7" fmla="*/ 239532501 h 78"/>
              <a:gd name="T8" fmla="*/ 387265192 w 176"/>
              <a:gd name="T9" fmla="*/ 316669343 h 78"/>
              <a:gd name="T10" fmla="*/ 442589547 w 176"/>
              <a:gd name="T11" fmla="*/ 316669343 h 78"/>
              <a:gd name="T12" fmla="*/ 497914016 w 176"/>
              <a:gd name="T13" fmla="*/ 276070932 h 78"/>
              <a:gd name="T14" fmla="*/ 540219072 w 176"/>
              <a:gd name="T15" fmla="*/ 215172245 h 78"/>
              <a:gd name="T16" fmla="*/ 572762811 w 176"/>
              <a:gd name="T17" fmla="*/ 138035466 h 78"/>
              <a:gd name="T18" fmla="*/ 572762811 w 176"/>
              <a:gd name="T19" fmla="*/ 89316938 h 78"/>
              <a:gd name="T20" fmla="*/ 549982194 w 176"/>
              <a:gd name="T21" fmla="*/ 64958682 h 78"/>
              <a:gd name="T22" fmla="*/ 432826426 w 176"/>
              <a:gd name="T23" fmla="*/ 64958682 h 78"/>
              <a:gd name="T24" fmla="*/ 335197014 w 176"/>
              <a:gd name="T25" fmla="*/ 89316938 h 78"/>
              <a:gd name="T26" fmla="*/ 279872658 w 176"/>
              <a:gd name="T27" fmla="*/ 89316938 h 78"/>
              <a:gd name="T28" fmla="*/ 218039498 w 176"/>
              <a:gd name="T29" fmla="*/ 77136811 h 78"/>
              <a:gd name="T30" fmla="*/ 97629440 w 176"/>
              <a:gd name="T31" fmla="*/ 40598427 h 78"/>
              <a:gd name="T32" fmla="*/ 55324370 w 176"/>
              <a:gd name="T33" fmla="*/ 12180132 h 78"/>
              <a:gd name="T34" fmla="*/ 13017499 w 176"/>
              <a:gd name="T35" fmla="*/ 0 h 78"/>
              <a:gd name="T36" fmla="*/ 0 w 176"/>
              <a:gd name="T37" fmla="*/ 0 h 78"/>
              <a:gd name="T38" fmla="*/ 0 w 176"/>
              <a:gd name="T39" fmla="*/ 12180132 h 7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78"/>
              <a:gd name="T62" fmla="*/ 176 w 176"/>
              <a:gd name="T63" fmla="*/ 78 h 7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78">
                <a:moveTo>
                  <a:pt x="0" y="3"/>
                </a:moveTo>
                <a:lnTo>
                  <a:pt x="24" y="25"/>
                </a:lnTo>
                <a:lnTo>
                  <a:pt x="57" y="47"/>
                </a:lnTo>
                <a:lnTo>
                  <a:pt x="73" y="59"/>
                </a:lnTo>
                <a:lnTo>
                  <a:pt x="119" y="78"/>
                </a:lnTo>
                <a:lnTo>
                  <a:pt x="136" y="78"/>
                </a:lnTo>
                <a:lnTo>
                  <a:pt x="153" y="68"/>
                </a:lnTo>
                <a:lnTo>
                  <a:pt x="166" y="53"/>
                </a:lnTo>
                <a:lnTo>
                  <a:pt x="176" y="34"/>
                </a:lnTo>
                <a:lnTo>
                  <a:pt x="176" y="22"/>
                </a:lnTo>
                <a:lnTo>
                  <a:pt x="169" y="16"/>
                </a:lnTo>
                <a:lnTo>
                  <a:pt x="133" y="16"/>
                </a:lnTo>
                <a:lnTo>
                  <a:pt x="103" y="22"/>
                </a:lnTo>
                <a:lnTo>
                  <a:pt x="86" y="22"/>
                </a:lnTo>
                <a:lnTo>
                  <a:pt x="67" y="19"/>
                </a:lnTo>
                <a:lnTo>
                  <a:pt x="30" y="10"/>
                </a:lnTo>
                <a:lnTo>
                  <a:pt x="17" y="3"/>
                </a:lnTo>
                <a:lnTo>
                  <a:pt x="4" y="0"/>
                </a:lnTo>
                <a:lnTo>
                  <a:pt x="0" y="0"/>
                </a:lnTo>
                <a:lnTo>
                  <a:pt x="0" y="3"/>
                </a:lnTo>
                <a:close/>
              </a:path>
            </a:pathLst>
          </a:custGeom>
          <a:solidFill>
            <a:srgbClr val="FFFFF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90" name="Freeform 73"/>
          <p:cNvSpPr>
            <a:spLocks noChangeAspect="1"/>
          </p:cNvSpPr>
          <p:nvPr/>
        </p:nvSpPr>
        <p:spPr bwMode="auto">
          <a:xfrm>
            <a:off x="7388225" y="3167063"/>
            <a:ext cx="433388" cy="334962"/>
          </a:xfrm>
          <a:custGeom>
            <a:avLst/>
            <a:gdLst>
              <a:gd name="T0" fmla="*/ 0 w 241"/>
              <a:gd name="T1" fmla="*/ 16484188 h 165"/>
              <a:gd name="T2" fmla="*/ 29105331 w 241"/>
              <a:gd name="T3" fmla="*/ 78301938 h 165"/>
              <a:gd name="T4" fmla="*/ 61444001 w 241"/>
              <a:gd name="T5" fmla="*/ 115393383 h 165"/>
              <a:gd name="T6" fmla="*/ 84080875 w 241"/>
              <a:gd name="T7" fmla="*/ 115393383 h 165"/>
              <a:gd name="T8" fmla="*/ 106717750 w 241"/>
              <a:gd name="T9" fmla="*/ 103030245 h 165"/>
              <a:gd name="T10" fmla="*/ 126119529 w 241"/>
              <a:gd name="T11" fmla="*/ 103030245 h 165"/>
              <a:gd name="T12" fmla="*/ 148756403 w 241"/>
              <a:gd name="T13" fmla="*/ 115393383 h 165"/>
              <a:gd name="T14" fmla="*/ 181095052 w 241"/>
              <a:gd name="T15" fmla="*/ 168969044 h 165"/>
              <a:gd name="T16" fmla="*/ 200498602 w 241"/>
              <a:gd name="T17" fmla="*/ 243149904 h 165"/>
              <a:gd name="T18" fmla="*/ 255474181 w 241"/>
              <a:gd name="T19" fmla="*/ 370908487 h 165"/>
              <a:gd name="T20" fmla="*/ 265175956 w 241"/>
              <a:gd name="T21" fmla="*/ 412118949 h 165"/>
              <a:gd name="T22" fmla="*/ 265175956 w 241"/>
              <a:gd name="T23" fmla="*/ 461573532 h 165"/>
              <a:gd name="T24" fmla="*/ 278111056 w 241"/>
              <a:gd name="T25" fmla="*/ 486301839 h 165"/>
              <a:gd name="T26" fmla="*/ 307216380 w 241"/>
              <a:gd name="T27" fmla="*/ 523391254 h 165"/>
              <a:gd name="T28" fmla="*/ 371891879 w 241"/>
              <a:gd name="T29" fmla="*/ 626421594 h 165"/>
              <a:gd name="T30" fmla="*/ 404230529 w 241"/>
              <a:gd name="T31" fmla="*/ 663513039 h 165"/>
              <a:gd name="T32" fmla="*/ 446270952 w 241"/>
              <a:gd name="T33" fmla="*/ 679997223 h 165"/>
              <a:gd name="T34" fmla="*/ 501246588 w 241"/>
              <a:gd name="T35" fmla="*/ 679997223 h 165"/>
              <a:gd name="T36" fmla="*/ 552988786 w 241"/>
              <a:gd name="T37" fmla="*/ 651147870 h 165"/>
              <a:gd name="T38" fmla="*/ 585327436 w 241"/>
              <a:gd name="T39" fmla="*/ 638784732 h 165"/>
              <a:gd name="T40" fmla="*/ 598262535 w 241"/>
              <a:gd name="T41" fmla="*/ 614058455 h 165"/>
              <a:gd name="T42" fmla="*/ 585327436 w 241"/>
              <a:gd name="T43" fmla="*/ 576967010 h 165"/>
              <a:gd name="T44" fmla="*/ 585327436 w 241"/>
              <a:gd name="T45" fmla="*/ 511028115 h 165"/>
              <a:gd name="T46" fmla="*/ 607964310 w 241"/>
              <a:gd name="T47" fmla="*/ 449210394 h 165"/>
              <a:gd name="T48" fmla="*/ 650002935 w 241"/>
              <a:gd name="T49" fmla="*/ 395634764 h 165"/>
              <a:gd name="T50" fmla="*/ 724382008 w 241"/>
              <a:gd name="T51" fmla="*/ 395634764 h 165"/>
              <a:gd name="T52" fmla="*/ 769655757 w 241"/>
              <a:gd name="T53" fmla="*/ 412118949 h 165"/>
              <a:gd name="T54" fmla="*/ 779357532 w 241"/>
              <a:gd name="T55" fmla="*/ 412118949 h 165"/>
              <a:gd name="T56" fmla="*/ 779357532 w 241"/>
              <a:gd name="T57" fmla="*/ 383271626 h 165"/>
              <a:gd name="T58" fmla="*/ 756720657 w 241"/>
              <a:gd name="T59" fmla="*/ 370908487 h 165"/>
              <a:gd name="T60" fmla="*/ 724382008 w 241"/>
              <a:gd name="T61" fmla="*/ 333817042 h 165"/>
              <a:gd name="T62" fmla="*/ 672639810 w 241"/>
              <a:gd name="T63" fmla="*/ 296725597 h 165"/>
              <a:gd name="T64" fmla="*/ 630601185 w 241"/>
              <a:gd name="T65" fmla="*/ 267878275 h 165"/>
              <a:gd name="T66" fmla="*/ 585327436 w 241"/>
              <a:gd name="T67" fmla="*/ 284362459 h 165"/>
              <a:gd name="T68" fmla="*/ 523883463 w 241"/>
              <a:gd name="T69" fmla="*/ 333817042 h 165"/>
              <a:gd name="T70" fmla="*/ 501246588 w 241"/>
              <a:gd name="T71" fmla="*/ 346180181 h 165"/>
              <a:gd name="T72" fmla="*/ 468907827 w 241"/>
              <a:gd name="T73" fmla="*/ 333817042 h 165"/>
              <a:gd name="T74" fmla="*/ 436569178 w 241"/>
              <a:gd name="T75" fmla="*/ 309088736 h 165"/>
              <a:gd name="T76" fmla="*/ 384828778 w 241"/>
              <a:gd name="T77" fmla="*/ 243149904 h 165"/>
              <a:gd name="T78" fmla="*/ 371891879 w 241"/>
              <a:gd name="T79" fmla="*/ 218423628 h 165"/>
              <a:gd name="T80" fmla="*/ 384828778 w 241"/>
              <a:gd name="T81" fmla="*/ 193695321 h 165"/>
              <a:gd name="T82" fmla="*/ 371891879 w 241"/>
              <a:gd name="T83" fmla="*/ 181332183 h 165"/>
              <a:gd name="T84" fmla="*/ 265175956 w 241"/>
              <a:gd name="T85" fmla="*/ 115393383 h 165"/>
              <a:gd name="T86" fmla="*/ 116417726 w 241"/>
              <a:gd name="T87" fmla="*/ 41212507 h 165"/>
              <a:gd name="T88" fmla="*/ 51742212 w 241"/>
              <a:gd name="T89" fmla="*/ 16484188 h 165"/>
              <a:gd name="T90" fmla="*/ 9701778 w 241"/>
              <a:gd name="T91" fmla="*/ 0 h 165"/>
              <a:gd name="T92" fmla="*/ 0 w 241"/>
              <a:gd name="T93" fmla="*/ 0 h 165"/>
              <a:gd name="T94" fmla="*/ 0 w 241"/>
              <a:gd name="T95" fmla="*/ 16484188 h 16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1"/>
              <a:gd name="T145" fmla="*/ 0 h 165"/>
              <a:gd name="T146" fmla="*/ 241 w 241"/>
              <a:gd name="T147" fmla="*/ 165 h 16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1" h="165">
                <a:moveTo>
                  <a:pt x="0" y="4"/>
                </a:moveTo>
                <a:lnTo>
                  <a:pt x="9" y="19"/>
                </a:lnTo>
                <a:lnTo>
                  <a:pt x="19" y="28"/>
                </a:lnTo>
                <a:lnTo>
                  <a:pt x="26" y="28"/>
                </a:lnTo>
                <a:lnTo>
                  <a:pt x="33" y="25"/>
                </a:lnTo>
                <a:lnTo>
                  <a:pt x="39" y="25"/>
                </a:lnTo>
                <a:lnTo>
                  <a:pt x="46" y="28"/>
                </a:lnTo>
                <a:lnTo>
                  <a:pt x="56" y="41"/>
                </a:lnTo>
                <a:lnTo>
                  <a:pt x="62" y="59"/>
                </a:lnTo>
                <a:lnTo>
                  <a:pt x="79" y="90"/>
                </a:lnTo>
                <a:lnTo>
                  <a:pt x="82" y="100"/>
                </a:lnTo>
                <a:lnTo>
                  <a:pt x="82" y="112"/>
                </a:lnTo>
                <a:lnTo>
                  <a:pt x="86" y="118"/>
                </a:lnTo>
                <a:lnTo>
                  <a:pt x="95" y="127"/>
                </a:lnTo>
                <a:lnTo>
                  <a:pt x="115" y="152"/>
                </a:lnTo>
                <a:lnTo>
                  <a:pt x="125" y="161"/>
                </a:lnTo>
                <a:lnTo>
                  <a:pt x="138" y="165"/>
                </a:lnTo>
                <a:lnTo>
                  <a:pt x="155" y="165"/>
                </a:lnTo>
                <a:lnTo>
                  <a:pt x="171" y="158"/>
                </a:lnTo>
                <a:lnTo>
                  <a:pt x="181" y="155"/>
                </a:lnTo>
                <a:lnTo>
                  <a:pt x="185" y="149"/>
                </a:lnTo>
                <a:lnTo>
                  <a:pt x="181" y="140"/>
                </a:lnTo>
                <a:lnTo>
                  <a:pt x="181" y="124"/>
                </a:lnTo>
                <a:lnTo>
                  <a:pt x="188" y="109"/>
                </a:lnTo>
                <a:lnTo>
                  <a:pt x="201" y="96"/>
                </a:lnTo>
                <a:lnTo>
                  <a:pt x="224" y="96"/>
                </a:lnTo>
                <a:lnTo>
                  <a:pt x="238" y="100"/>
                </a:lnTo>
                <a:lnTo>
                  <a:pt x="241" y="100"/>
                </a:lnTo>
                <a:lnTo>
                  <a:pt x="241" y="93"/>
                </a:lnTo>
                <a:lnTo>
                  <a:pt x="234" y="90"/>
                </a:lnTo>
                <a:lnTo>
                  <a:pt x="224" y="81"/>
                </a:lnTo>
                <a:lnTo>
                  <a:pt x="208" y="72"/>
                </a:lnTo>
                <a:lnTo>
                  <a:pt x="195" y="65"/>
                </a:lnTo>
                <a:lnTo>
                  <a:pt x="181" y="69"/>
                </a:lnTo>
                <a:lnTo>
                  <a:pt x="162" y="81"/>
                </a:lnTo>
                <a:lnTo>
                  <a:pt x="155" y="84"/>
                </a:lnTo>
                <a:lnTo>
                  <a:pt x="145" y="81"/>
                </a:lnTo>
                <a:lnTo>
                  <a:pt x="135" y="75"/>
                </a:lnTo>
                <a:lnTo>
                  <a:pt x="119" y="59"/>
                </a:lnTo>
                <a:lnTo>
                  <a:pt x="115" y="53"/>
                </a:lnTo>
                <a:lnTo>
                  <a:pt x="119" y="47"/>
                </a:lnTo>
                <a:lnTo>
                  <a:pt x="115" y="44"/>
                </a:lnTo>
                <a:lnTo>
                  <a:pt x="82" y="28"/>
                </a:lnTo>
                <a:lnTo>
                  <a:pt x="36" y="10"/>
                </a:lnTo>
                <a:lnTo>
                  <a:pt x="16" y="4"/>
                </a:lnTo>
                <a:lnTo>
                  <a:pt x="3" y="0"/>
                </a:lnTo>
                <a:lnTo>
                  <a:pt x="0" y="0"/>
                </a:lnTo>
                <a:lnTo>
                  <a:pt x="0" y="4"/>
                </a:lnTo>
                <a:close/>
              </a:path>
            </a:pathLst>
          </a:custGeom>
          <a:solidFill>
            <a:srgbClr val="FFFFF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91" name="Freeform 74"/>
          <p:cNvSpPr>
            <a:spLocks noChangeAspect="1"/>
          </p:cNvSpPr>
          <p:nvPr/>
        </p:nvSpPr>
        <p:spPr bwMode="auto">
          <a:xfrm>
            <a:off x="7169150" y="4200526"/>
            <a:ext cx="533400" cy="174625"/>
          </a:xfrm>
          <a:custGeom>
            <a:avLst/>
            <a:gdLst>
              <a:gd name="T0" fmla="*/ 0 w 298"/>
              <a:gd name="T1" fmla="*/ 124892992 h 87"/>
              <a:gd name="T2" fmla="*/ 22427857 w 298"/>
              <a:gd name="T3" fmla="*/ 165181204 h 87"/>
              <a:gd name="T4" fmla="*/ 64077809 w 298"/>
              <a:gd name="T5" fmla="*/ 189353712 h 87"/>
              <a:gd name="T6" fmla="*/ 243493532 w 298"/>
              <a:gd name="T7" fmla="*/ 189353712 h 87"/>
              <a:gd name="T8" fmla="*/ 307571313 w 298"/>
              <a:gd name="T9" fmla="*/ 177266455 h 87"/>
              <a:gd name="T10" fmla="*/ 339609309 w 298"/>
              <a:gd name="T11" fmla="*/ 177266455 h 87"/>
              <a:gd name="T12" fmla="*/ 371647305 w 298"/>
              <a:gd name="T13" fmla="*/ 189353712 h 87"/>
              <a:gd name="T14" fmla="*/ 413297236 w 298"/>
              <a:gd name="T15" fmla="*/ 201438962 h 87"/>
              <a:gd name="T16" fmla="*/ 467763081 w 298"/>
              <a:gd name="T17" fmla="*/ 237698726 h 87"/>
              <a:gd name="T18" fmla="*/ 519025060 w 298"/>
              <a:gd name="T19" fmla="*/ 261871234 h 87"/>
              <a:gd name="T20" fmla="*/ 560674991 w 298"/>
              <a:gd name="T21" fmla="*/ 290072221 h 87"/>
              <a:gd name="T22" fmla="*/ 688830554 w 298"/>
              <a:gd name="T23" fmla="*/ 338417235 h 87"/>
              <a:gd name="T24" fmla="*/ 784944540 w 298"/>
              <a:gd name="T25" fmla="*/ 350504492 h 87"/>
              <a:gd name="T26" fmla="*/ 826596262 w 298"/>
              <a:gd name="T27" fmla="*/ 350504492 h 87"/>
              <a:gd name="T28" fmla="*/ 868246193 w 298"/>
              <a:gd name="T29" fmla="*/ 338417235 h 87"/>
              <a:gd name="T30" fmla="*/ 890672253 w 298"/>
              <a:gd name="T31" fmla="*/ 302159478 h 87"/>
              <a:gd name="T32" fmla="*/ 913100103 w 298"/>
              <a:gd name="T33" fmla="*/ 249783977 h 87"/>
              <a:gd name="T34" fmla="*/ 932322184 w 298"/>
              <a:gd name="T35" fmla="*/ 165181204 h 87"/>
              <a:gd name="T36" fmla="*/ 954750258 w 298"/>
              <a:gd name="T37" fmla="*/ 88633227 h 87"/>
              <a:gd name="T38" fmla="*/ 941934344 w 298"/>
              <a:gd name="T39" fmla="*/ 52373447 h 87"/>
              <a:gd name="T40" fmla="*/ 932322184 w 298"/>
              <a:gd name="T41" fmla="*/ 28200932 h 87"/>
              <a:gd name="T42" fmla="*/ 551063056 w 298"/>
              <a:gd name="T43" fmla="*/ 28200932 h 87"/>
              <a:gd name="T44" fmla="*/ 486987065 w 298"/>
              <a:gd name="T45" fmla="*/ 12087261 h 87"/>
              <a:gd name="T46" fmla="*/ 435725086 w 298"/>
              <a:gd name="T47" fmla="*/ 0 h 87"/>
              <a:gd name="T48" fmla="*/ 394075154 w 298"/>
              <a:gd name="T49" fmla="*/ 0 h 87"/>
              <a:gd name="T50" fmla="*/ 371647305 w 298"/>
              <a:gd name="T51" fmla="*/ 12087261 h 87"/>
              <a:gd name="T52" fmla="*/ 371647305 w 298"/>
              <a:gd name="T53" fmla="*/ 40288197 h 87"/>
              <a:gd name="T54" fmla="*/ 394075154 w 298"/>
              <a:gd name="T55" fmla="*/ 52373447 h 87"/>
              <a:gd name="T56" fmla="*/ 381259240 w 298"/>
              <a:gd name="T57" fmla="*/ 64460704 h 87"/>
              <a:gd name="T58" fmla="*/ 339609309 w 298"/>
              <a:gd name="T59" fmla="*/ 76545970 h 87"/>
              <a:gd name="T60" fmla="*/ 285143464 w 298"/>
              <a:gd name="T61" fmla="*/ 88633227 h 87"/>
              <a:gd name="T62" fmla="*/ 211455481 w 298"/>
              <a:gd name="T63" fmla="*/ 88633227 h 87"/>
              <a:gd name="T64" fmla="*/ 64077809 w 298"/>
              <a:gd name="T65" fmla="*/ 112805735 h 87"/>
              <a:gd name="T66" fmla="*/ 22427857 w 298"/>
              <a:gd name="T67" fmla="*/ 112805735 h 87"/>
              <a:gd name="T68" fmla="*/ 0 w 298"/>
              <a:gd name="T69" fmla="*/ 124892992 h 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98"/>
              <a:gd name="T106" fmla="*/ 0 h 87"/>
              <a:gd name="T107" fmla="*/ 298 w 298"/>
              <a:gd name="T108" fmla="*/ 87 h 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98" h="87">
                <a:moveTo>
                  <a:pt x="0" y="31"/>
                </a:moveTo>
                <a:lnTo>
                  <a:pt x="7" y="41"/>
                </a:lnTo>
                <a:lnTo>
                  <a:pt x="20" y="47"/>
                </a:lnTo>
                <a:lnTo>
                  <a:pt x="76" y="47"/>
                </a:lnTo>
                <a:lnTo>
                  <a:pt x="96" y="44"/>
                </a:lnTo>
                <a:lnTo>
                  <a:pt x="106" y="44"/>
                </a:lnTo>
                <a:lnTo>
                  <a:pt x="116" y="47"/>
                </a:lnTo>
                <a:lnTo>
                  <a:pt x="129" y="50"/>
                </a:lnTo>
                <a:lnTo>
                  <a:pt x="146" y="59"/>
                </a:lnTo>
                <a:lnTo>
                  <a:pt x="162" y="65"/>
                </a:lnTo>
                <a:lnTo>
                  <a:pt x="175" y="72"/>
                </a:lnTo>
                <a:lnTo>
                  <a:pt x="215" y="84"/>
                </a:lnTo>
                <a:lnTo>
                  <a:pt x="245" y="87"/>
                </a:lnTo>
                <a:lnTo>
                  <a:pt x="258" y="87"/>
                </a:lnTo>
                <a:lnTo>
                  <a:pt x="271" y="84"/>
                </a:lnTo>
                <a:lnTo>
                  <a:pt x="278" y="75"/>
                </a:lnTo>
                <a:lnTo>
                  <a:pt x="285" y="62"/>
                </a:lnTo>
                <a:lnTo>
                  <a:pt x="291" y="41"/>
                </a:lnTo>
                <a:lnTo>
                  <a:pt x="298" y="22"/>
                </a:lnTo>
                <a:lnTo>
                  <a:pt x="294" y="13"/>
                </a:lnTo>
                <a:lnTo>
                  <a:pt x="291" y="7"/>
                </a:lnTo>
                <a:lnTo>
                  <a:pt x="172" y="7"/>
                </a:lnTo>
                <a:lnTo>
                  <a:pt x="152" y="3"/>
                </a:lnTo>
                <a:lnTo>
                  <a:pt x="136" y="0"/>
                </a:lnTo>
                <a:lnTo>
                  <a:pt x="123" y="0"/>
                </a:lnTo>
                <a:lnTo>
                  <a:pt x="116" y="3"/>
                </a:lnTo>
                <a:lnTo>
                  <a:pt x="116" y="10"/>
                </a:lnTo>
                <a:lnTo>
                  <a:pt x="123" y="13"/>
                </a:lnTo>
                <a:lnTo>
                  <a:pt x="119" y="16"/>
                </a:lnTo>
                <a:lnTo>
                  <a:pt x="106" y="19"/>
                </a:lnTo>
                <a:lnTo>
                  <a:pt x="89" y="22"/>
                </a:lnTo>
                <a:lnTo>
                  <a:pt x="66" y="22"/>
                </a:lnTo>
                <a:lnTo>
                  <a:pt x="20" y="28"/>
                </a:lnTo>
                <a:lnTo>
                  <a:pt x="7" y="28"/>
                </a:lnTo>
                <a:lnTo>
                  <a:pt x="0" y="31"/>
                </a:lnTo>
                <a:close/>
              </a:path>
            </a:pathLst>
          </a:custGeom>
          <a:solidFill>
            <a:srgbClr val="FFFFF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92" name="Freeform 75"/>
          <p:cNvSpPr>
            <a:spLocks noChangeAspect="1"/>
          </p:cNvSpPr>
          <p:nvPr/>
        </p:nvSpPr>
        <p:spPr bwMode="auto">
          <a:xfrm>
            <a:off x="5489576" y="4243389"/>
            <a:ext cx="942975" cy="314325"/>
          </a:xfrm>
          <a:custGeom>
            <a:avLst/>
            <a:gdLst>
              <a:gd name="T0" fmla="*/ 32138236 w 526"/>
              <a:gd name="T1" fmla="*/ 460587466 h 155"/>
              <a:gd name="T2" fmla="*/ 340670289 w 526"/>
              <a:gd name="T3" fmla="*/ 460587466 h 155"/>
              <a:gd name="T4" fmla="*/ 533503321 w 526"/>
              <a:gd name="T5" fmla="*/ 485262982 h 155"/>
              <a:gd name="T6" fmla="*/ 639561068 w 526"/>
              <a:gd name="T7" fmla="*/ 485262982 h 155"/>
              <a:gd name="T8" fmla="*/ 745618816 w 526"/>
              <a:gd name="T9" fmla="*/ 460587466 h 155"/>
              <a:gd name="T10" fmla="*/ 809895260 w 526"/>
              <a:gd name="T11" fmla="*/ 431801391 h 155"/>
              <a:gd name="T12" fmla="*/ 883814785 w 526"/>
              <a:gd name="T13" fmla="*/ 382452385 h 155"/>
              <a:gd name="T14" fmla="*/ 948093247 w 526"/>
              <a:gd name="T15" fmla="*/ 345441138 h 155"/>
              <a:gd name="T16" fmla="*/ 1012369692 w 526"/>
              <a:gd name="T17" fmla="*/ 333103379 h 155"/>
              <a:gd name="T18" fmla="*/ 1073433569 w 526"/>
              <a:gd name="T19" fmla="*/ 345441138 h 155"/>
              <a:gd name="T20" fmla="*/ 1201988252 w 526"/>
              <a:gd name="T21" fmla="*/ 394790143 h 155"/>
              <a:gd name="T22" fmla="*/ 1266266489 w 526"/>
              <a:gd name="T23" fmla="*/ 407125874 h 155"/>
              <a:gd name="T24" fmla="*/ 1372324236 w 526"/>
              <a:gd name="T25" fmla="*/ 407125874 h 155"/>
              <a:gd name="T26" fmla="*/ 1404462459 w 526"/>
              <a:gd name="T27" fmla="*/ 394790143 h 155"/>
              <a:gd name="T28" fmla="*/ 1436600681 w 526"/>
              <a:gd name="T29" fmla="*/ 357778896 h 155"/>
              <a:gd name="T30" fmla="*/ 1446243761 w 526"/>
              <a:gd name="T31" fmla="*/ 333103379 h 155"/>
              <a:gd name="T32" fmla="*/ 1455885049 w 526"/>
              <a:gd name="T33" fmla="*/ 291979546 h 155"/>
              <a:gd name="T34" fmla="*/ 1478381984 w 526"/>
              <a:gd name="T35" fmla="*/ 189170913 h 155"/>
              <a:gd name="T36" fmla="*/ 1488023271 w 526"/>
              <a:gd name="T37" fmla="*/ 102810629 h 155"/>
              <a:gd name="T38" fmla="*/ 1500878919 w 526"/>
              <a:gd name="T39" fmla="*/ 37011263 h 155"/>
              <a:gd name="T40" fmla="*/ 1533017141 w 526"/>
              <a:gd name="T41" fmla="*/ 12337762 h 155"/>
              <a:gd name="T42" fmla="*/ 1552301509 w 526"/>
              <a:gd name="T43" fmla="*/ 0 h 155"/>
              <a:gd name="T44" fmla="*/ 1584439731 w 526"/>
              <a:gd name="T45" fmla="*/ 12337762 h 155"/>
              <a:gd name="T46" fmla="*/ 1606936666 w 526"/>
              <a:gd name="T47" fmla="*/ 37011263 h 155"/>
              <a:gd name="T48" fmla="*/ 1626219241 w 526"/>
              <a:gd name="T49" fmla="*/ 90472871 h 155"/>
              <a:gd name="T50" fmla="*/ 1648717969 w 526"/>
              <a:gd name="T51" fmla="*/ 176833155 h 155"/>
              <a:gd name="T52" fmla="*/ 1671214904 w 526"/>
              <a:gd name="T53" fmla="*/ 254968236 h 155"/>
              <a:gd name="T54" fmla="*/ 1680856191 w 526"/>
              <a:gd name="T55" fmla="*/ 333103379 h 155"/>
              <a:gd name="T56" fmla="*/ 1680856191 w 526"/>
              <a:gd name="T57" fmla="*/ 382452385 h 155"/>
              <a:gd name="T58" fmla="*/ 1690497478 w 526"/>
              <a:gd name="T59" fmla="*/ 419463632 h 155"/>
              <a:gd name="T60" fmla="*/ 1690497478 w 526"/>
              <a:gd name="T61" fmla="*/ 460587466 h 155"/>
              <a:gd name="T62" fmla="*/ 1680856191 w 526"/>
              <a:gd name="T63" fmla="*/ 485262982 h 155"/>
              <a:gd name="T64" fmla="*/ 1658359256 w 526"/>
              <a:gd name="T65" fmla="*/ 509936471 h 155"/>
              <a:gd name="T66" fmla="*/ 1626219241 w 526"/>
              <a:gd name="T67" fmla="*/ 534610087 h 155"/>
              <a:gd name="T68" fmla="*/ 1542658429 w 526"/>
              <a:gd name="T69" fmla="*/ 559285603 h 155"/>
              <a:gd name="T70" fmla="*/ 1394821171 w 526"/>
              <a:gd name="T71" fmla="*/ 559285603 h 155"/>
              <a:gd name="T72" fmla="*/ 1381965524 w 526"/>
              <a:gd name="T73" fmla="*/ 571623362 h 155"/>
              <a:gd name="T74" fmla="*/ 1362682949 w 526"/>
              <a:gd name="T75" fmla="*/ 625082926 h 155"/>
              <a:gd name="T76" fmla="*/ 1330542934 w 526"/>
              <a:gd name="T77" fmla="*/ 637420684 h 155"/>
              <a:gd name="T78" fmla="*/ 1308045999 w 526"/>
              <a:gd name="T79" fmla="*/ 637420684 h 155"/>
              <a:gd name="T80" fmla="*/ 1275907776 w 526"/>
              <a:gd name="T81" fmla="*/ 625082926 h 155"/>
              <a:gd name="T82" fmla="*/ 1192346964 w 526"/>
              <a:gd name="T83" fmla="*/ 583959092 h 155"/>
              <a:gd name="T84" fmla="*/ 1118427439 w 526"/>
              <a:gd name="T85" fmla="*/ 559285603 h 155"/>
              <a:gd name="T86" fmla="*/ 1054150994 w 526"/>
              <a:gd name="T87" fmla="*/ 534610087 h 155"/>
              <a:gd name="T88" fmla="*/ 1012369692 w 526"/>
              <a:gd name="T89" fmla="*/ 522274229 h 155"/>
              <a:gd name="T90" fmla="*/ 935237375 w 526"/>
              <a:gd name="T91" fmla="*/ 522274229 h 155"/>
              <a:gd name="T92" fmla="*/ 893456073 w 526"/>
              <a:gd name="T93" fmla="*/ 534610087 h 155"/>
              <a:gd name="T94" fmla="*/ 842035276 w 526"/>
              <a:gd name="T95" fmla="*/ 546947845 h 155"/>
              <a:gd name="T96" fmla="*/ 735977528 w 526"/>
              <a:gd name="T97" fmla="*/ 600409437 h 155"/>
              <a:gd name="T98" fmla="*/ 681340578 w 526"/>
              <a:gd name="T99" fmla="*/ 612747195 h 155"/>
              <a:gd name="T100" fmla="*/ 649202356 w 526"/>
              <a:gd name="T101" fmla="*/ 625082926 h 155"/>
              <a:gd name="T102" fmla="*/ 607422846 w 526"/>
              <a:gd name="T103" fmla="*/ 625082926 h 155"/>
              <a:gd name="T104" fmla="*/ 575282831 w 526"/>
              <a:gd name="T105" fmla="*/ 612747195 h 155"/>
              <a:gd name="T106" fmla="*/ 520647673 w 526"/>
              <a:gd name="T107" fmla="*/ 600409437 h 155"/>
              <a:gd name="T108" fmla="*/ 446728036 w 526"/>
              <a:gd name="T109" fmla="*/ 583959092 h 155"/>
              <a:gd name="T110" fmla="*/ 372808511 w 526"/>
              <a:gd name="T111" fmla="*/ 559285603 h 155"/>
              <a:gd name="T112" fmla="*/ 276393844 w 526"/>
              <a:gd name="T113" fmla="*/ 534610087 h 155"/>
              <a:gd name="T114" fmla="*/ 160692961 w 526"/>
              <a:gd name="T115" fmla="*/ 509936471 h 155"/>
              <a:gd name="T116" fmla="*/ 64278266 w 526"/>
              <a:gd name="T117" fmla="*/ 485262982 h 155"/>
              <a:gd name="T118" fmla="*/ 22496942 w 526"/>
              <a:gd name="T119" fmla="*/ 472925224 h 155"/>
              <a:gd name="T120" fmla="*/ 0 w 526"/>
              <a:gd name="T121" fmla="*/ 472925224 h 155"/>
              <a:gd name="T122" fmla="*/ 0 w 526"/>
              <a:gd name="T123" fmla="*/ 460587466 h 155"/>
              <a:gd name="T124" fmla="*/ 32138236 w 526"/>
              <a:gd name="T125" fmla="*/ 460587466 h 15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26"/>
              <a:gd name="T190" fmla="*/ 0 h 155"/>
              <a:gd name="T191" fmla="*/ 526 w 526"/>
              <a:gd name="T192" fmla="*/ 155 h 15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26" h="155">
                <a:moveTo>
                  <a:pt x="10" y="112"/>
                </a:moveTo>
                <a:lnTo>
                  <a:pt x="106" y="112"/>
                </a:lnTo>
                <a:lnTo>
                  <a:pt x="166" y="118"/>
                </a:lnTo>
                <a:lnTo>
                  <a:pt x="199" y="118"/>
                </a:lnTo>
                <a:lnTo>
                  <a:pt x="232" y="112"/>
                </a:lnTo>
                <a:lnTo>
                  <a:pt x="252" y="105"/>
                </a:lnTo>
                <a:lnTo>
                  <a:pt x="275" y="93"/>
                </a:lnTo>
                <a:lnTo>
                  <a:pt x="295" y="84"/>
                </a:lnTo>
                <a:lnTo>
                  <a:pt x="315" y="81"/>
                </a:lnTo>
                <a:lnTo>
                  <a:pt x="334" y="84"/>
                </a:lnTo>
                <a:lnTo>
                  <a:pt x="374" y="96"/>
                </a:lnTo>
                <a:lnTo>
                  <a:pt x="394" y="99"/>
                </a:lnTo>
                <a:lnTo>
                  <a:pt x="427" y="99"/>
                </a:lnTo>
                <a:lnTo>
                  <a:pt x="437" y="96"/>
                </a:lnTo>
                <a:lnTo>
                  <a:pt x="447" y="87"/>
                </a:lnTo>
                <a:lnTo>
                  <a:pt x="450" y="81"/>
                </a:lnTo>
                <a:lnTo>
                  <a:pt x="453" y="71"/>
                </a:lnTo>
                <a:lnTo>
                  <a:pt x="460" y="46"/>
                </a:lnTo>
                <a:lnTo>
                  <a:pt x="463" y="25"/>
                </a:lnTo>
                <a:lnTo>
                  <a:pt x="467" y="9"/>
                </a:lnTo>
                <a:lnTo>
                  <a:pt x="477" y="3"/>
                </a:lnTo>
                <a:lnTo>
                  <a:pt x="483" y="0"/>
                </a:lnTo>
                <a:lnTo>
                  <a:pt x="493" y="3"/>
                </a:lnTo>
                <a:lnTo>
                  <a:pt x="500" y="9"/>
                </a:lnTo>
                <a:lnTo>
                  <a:pt x="506" y="22"/>
                </a:lnTo>
                <a:lnTo>
                  <a:pt x="513" y="43"/>
                </a:lnTo>
                <a:lnTo>
                  <a:pt x="520" y="62"/>
                </a:lnTo>
                <a:lnTo>
                  <a:pt x="523" y="81"/>
                </a:lnTo>
                <a:lnTo>
                  <a:pt x="523" y="93"/>
                </a:lnTo>
                <a:lnTo>
                  <a:pt x="526" y="102"/>
                </a:lnTo>
                <a:lnTo>
                  <a:pt x="526" y="112"/>
                </a:lnTo>
                <a:lnTo>
                  <a:pt x="523" y="118"/>
                </a:lnTo>
                <a:lnTo>
                  <a:pt x="516" y="124"/>
                </a:lnTo>
                <a:lnTo>
                  <a:pt x="506" y="130"/>
                </a:lnTo>
                <a:lnTo>
                  <a:pt x="480" y="136"/>
                </a:lnTo>
                <a:lnTo>
                  <a:pt x="434" y="136"/>
                </a:lnTo>
                <a:lnTo>
                  <a:pt x="430" y="139"/>
                </a:lnTo>
                <a:lnTo>
                  <a:pt x="424" y="152"/>
                </a:lnTo>
                <a:lnTo>
                  <a:pt x="414" y="155"/>
                </a:lnTo>
                <a:lnTo>
                  <a:pt x="407" y="155"/>
                </a:lnTo>
                <a:lnTo>
                  <a:pt x="397" y="152"/>
                </a:lnTo>
                <a:lnTo>
                  <a:pt x="371" y="142"/>
                </a:lnTo>
                <a:lnTo>
                  <a:pt x="348" y="136"/>
                </a:lnTo>
                <a:lnTo>
                  <a:pt x="328" y="130"/>
                </a:lnTo>
                <a:lnTo>
                  <a:pt x="315" y="127"/>
                </a:lnTo>
                <a:lnTo>
                  <a:pt x="291" y="127"/>
                </a:lnTo>
                <a:lnTo>
                  <a:pt x="278" y="130"/>
                </a:lnTo>
                <a:lnTo>
                  <a:pt x="262" y="133"/>
                </a:lnTo>
                <a:lnTo>
                  <a:pt x="229" y="146"/>
                </a:lnTo>
                <a:lnTo>
                  <a:pt x="212" y="149"/>
                </a:lnTo>
                <a:lnTo>
                  <a:pt x="202" y="152"/>
                </a:lnTo>
                <a:lnTo>
                  <a:pt x="189" y="152"/>
                </a:lnTo>
                <a:lnTo>
                  <a:pt x="179" y="149"/>
                </a:lnTo>
                <a:lnTo>
                  <a:pt x="162" y="146"/>
                </a:lnTo>
                <a:lnTo>
                  <a:pt x="139" y="142"/>
                </a:lnTo>
                <a:lnTo>
                  <a:pt x="116" y="136"/>
                </a:lnTo>
                <a:lnTo>
                  <a:pt x="86" y="130"/>
                </a:lnTo>
                <a:lnTo>
                  <a:pt x="50" y="124"/>
                </a:lnTo>
                <a:lnTo>
                  <a:pt x="20" y="118"/>
                </a:lnTo>
                <a:lnTo>
                  <a:pt x="7" y="115"/>
                </a:lnTo>
                <a:lnTo>
                  <a:pt x="0" y="115"/>
                </a:lnTo>
                <a:lnTo>
                  <a:pt x="0" y="112"/>
                </a:lnTo>
                <a:lnTo>
                  <a:pt x="10" y="112"/>
                </a:lnTo>
                <a:close/>
              </a:path>
            </a:pathLst>
          </a:custGeom>
          <a:solidFill>
            <a:srgbClr val="FFFFF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93" name="Freeform 76"/>
          <p:cNvSpPr>
            <a:spLocks noChangeAspect="1"/>
          </p:cNvSpPr>
          <p:nvPr/>
        </p:nvSpPr>
        <p:spPr bwMode="auto">
          <a:xfrm>
            <a:off x="6773864" y="4575176"/>
            <a:ext cx="407987" cy="130175"/>
          </a:xfrm>
          <a:custGeom>
            <a:avLst/>
            <a:gdLst>
              <a:gd name="T0" fmla="*/ 0 w 228"/>
              <a:gd name="T1" fmla="*/ 12032174 h 65"/>
              <a:gd name="T2" fmla="*/ 19212969 w 228"/>
              <a:gd name="T3" fmla="*/ 64172255 h 65"/>
              <a:gd name="T4" fmla="*/ 83252616 w 228"/>
              <a:gd name="T5" fmla="*/ 136367323 h 65"/>
              <a:gd name="T6" fmla="*/ 137686684 w 228"/>
              <a:gd name="T7" fmla="*/ 160431663 h 65"/>
              <a:gd name="T8" fmla="*/ 198525045 w 228"/>
              <a:gd name="T9" fmla="*/ 188507393 h 65"/>
              <a:gd name="T10" fmla="*/ 349018582 w 228"/>
              <a:gd name="T11" fmla="*/ 236636072 h 65"/>
              <a:gd name="T12" fmla="*/ 413059998 w 228"/>
              <a:gd name="T13" fmla="*/ 248668242 h 65"/>
              <a:gd name="T14" fmla="*/ 592372137 w 228"/>
              <a:gd name="T15" fmla="*/ 248668242 h 65"/>
              <a:gd name="T16" fmla="*/ 656411764 w 228"/>
              <a:gd name="T17" fmla="*/ 260700411 h 65"/>
              <a:gd name="T18" fmla="*/ 730058766 w 228"/>
              <a:gd name="T19" fmla="*/ 260700411 h 65"/>
              <a:gd name="T20" fmla="*/ 730058766 w 228"/>
              <a:gd name="T21" fmla="*/ 248668242 h 65"/>
              <a:gd name="T22" fmla="*/ 717250125 w 228"/>
              <a:gd name="T23" fmla="*/ 236636072 h 65"/>
              <a:gd name="T24" fmla="*/ 707644539 w 228"/>
              <a:gd name="T25" fmla="*/ 212571732 h 65"/>
              <a:gd name="T26" fmla="*/ 643604912 w 228"/>
              <a:gd name="T27" fmla="*/ 160431663 h 65"/>
              <a:gd name="T28" fmla="*/ 569957910 w 228"/>
              <a:gd name="T29" fmla="*/ 112300950 h 65"/>
              <a:gd name="T30" fmla="*/ 537938097 w 228"/>
              <a:gd name="T31" fmla="*/ 100268780 h 65"/>
              <a:gd name="T32" fmla="*/ 518726925 w 228"/>
              <a:gd name="T33" fmla="*/ 88236610 h 65"/>
              <a:gd name="T34" fmla="*/ 473898470 w 228"/>
              <a:gd name="T35" fmla="*/ 88236610 h 65"/>
              <a:gd name="T36" fmla="*/ 445079811 w 228"/>
              <a:gd name="T37" fmla="*/ 112300950 h 65"/>
              <a:gd name="T38" fmla="*/ 413059998 w 228"/>
              <a:gd name="T39" fmla="*/ 124333119 h 65"/>
              <a:gd name="T40" fmla="*/ 390645770 w 228"/>
              <a:gd name="T41" fmla="*/ 136367323 h 65"/>
              <a:gd name="T42" fmla="*/ 381040184 w 228"/>
              <a:gd name="T43" fmla="*/ 136367323 h 65"/>
              <a:gd name="T44" fmla="*/ 381040184 w 228"/>
              <a:gd name="T45" fmla="*/ 112300950 h 65"/>
              <a:gd name="T46" fmla="*/ 390645770 w 228"/>
              <a:gd name="T47" fmla="*/ 88236610 h 65"/>
              <a:gd name="T48" fmla="*/ 381040184 w 228"/>
              <a:gd name="T49" fmla="*/ 76204441 h 65"/>
              <a:gd name="T50" fmla="*/ 336211730 w 228"/>
              <a:gd name="T51" fmla="*/ 64172255 h 65"/>
              <a:gd name="T52" fmla="*/ 275373369 w 228"/>
              <a:gd name="T53" fmla="*/ 36096525 h 65"/>
              <a:gd name="T54" fmla="*/ 198525045 w 228"/>
              <a:gd name="T55" fmla="*/ 12032174 h 65"/>
              <a:gd name="T56" fmla="*/ 124878043 w 228"/>
              <a:gd name="T57" fmla="*/ 0 h 65"/>
              <a:gd name="T58" fmla="*/ 0 w 228"/>
              <a:gd name="T59" fmla="*/ 0 h 65"/>
              <a:gd name="T60" fmla="*/ 0 w 228"/>
              <a:gd name="T61" fmla="*/ 12032174 h 6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28"/>
              <a:gd name="T94" fmla="*/ 0 h 65"/>
              <a:gd name="T95" fmla="*/ 228 w 228"/>
              <a:gd name="T96" fmla="*/ 65 h 6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28" h="65">
                <a:moveTo>
                  <a:pt x="0" y="3"/>
                </a:moveTo>
                <a:lnTo>
                  <a:pt x="6" y="16"/>
                </a:lnTo>
                <a:lnTo>
                  <a:pt x="26" y="34"/>
                </a:lnTo>
                <a:lnTo>
                  <a:pt x="43" y="40"/>
                </a:lnTo>
                <a:lnTo>
                  <a:pt x="62" y="47"/>
                </a:lnTo>
                <a:lnTo>
                  <a:pt x="109" y="59"/>
                </a:lnTo>
                <a:lnTo>
                  <a:pt x="129" y="62"/>
                </a:lnTo>
                <a:lnTo>
                  <a:pt x="185" y="62"/>
                </a:lnTo>
                <a:lnTo>
                  <a:pt x="205" y="65"/>
                </a:lnTo>
                <a:lnTo>
                  <a:pt x="228" y="65"/>
                </a:lnTo>
                <a:lnTo>
                  <a:pt x="228" y="62"/>
                </a:lnTo>
                <a:lnTo>
                  <a:pt x="224" y="59"/>
                </a:lnTo>
                <a:lnTo>
                  <a:pt x="221" y="53"/>
                </a:lnTo>
                <a:lnTo>
                  <a:pt x="201" y="40"/>
                </a:lnTo>
                <a:lnTo>
                  <a:pt x="178" y="28"/>
                </a:lnTo>
                <a:lnTo>
                  <a:pt x="168" y="25"/>
                </a:lnTo>
                <a:lnTo>
                  <a:pt x="162" y="22"/>
                </a:lnTo>
                <a:lnTo>
                  <a:pt x="148" y="22"/>
                </a:lnTo>
                <a:lnTo>
                  <a:pt x="139" y="28"/>
                </a:lnTo>
                <a:lnTo>
                  <a:pt x="129" y="31"/>
                </a:lnTo>
                <a:lnTo>
                  <a:pt x="122" y="34"/>
                </a:lnTo>
                <a:lnTo>
                  <a:pt x="119" y="34"/>
                </a:lnTo>
                <a:lnTo>
                  <a:pt x="119" y="28"/>
                </a:lnTo>
                <a:lnTo>
                  <a:pt x="122" y="22"/>
                </a:lnTo>
                <a:lnTo>
                  <a:pt x="119" y="19"/>
                </a:lnTo>
                <a:lnTo>
                  <a:pt x="105" y="16"/>
                </a:lnTo>
                <a:lnTo>
                  <a:pt x="86" y="9"/>
                </a:lnTo>
                <a:lnTo>
                  <a:pt x="62" y="3"/>
                </a:lnTo>
                <a:lnTo>
                  <a:pt x="39" y="0"/>
                </a:lnTo>
                <a:lnTo>
                  <a:pt x="0" y="0"/>
                </a:lnTo>
                <a:lnTo>
                  <a:pt x="0" y="3"/>
                </a:lnTo>
                <a:close/>
              </a:path>
            </a:pathLst>
          </a:custGeom>
          <a:solidFill>
            <a:srgbClr val="FFFFF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94" name="Freeform 77"/>
          <p:cNvSpPr>
            <a:spLocks noChangeAspect="1"/>
          </p:cNvSpPr>
          <p:nvPr/>
        </p:nvSpPr>
        <p:spPr bwMode="auto">
          <a:xfrm>
            <a:off x="4278313" y="3843339"/>
            <a:ext cx="227012" cy="288925"/>
          </a:xfrm>
          <a:custGeom>
            <a:avLst/>
            <a:gdLst>
              <a:gd name="T0" fmla="*/ 22722822 w 126"/>
              <a:gd name="T1" fmla="*/ 37259117 h 142"/>
              <a:gd name="T2" fmla="*/ 22722822 w 126"/>
              <a:gd name="T3" fmla="*/ 343615226 h 142"/>
              <a:gd name="T4" fmla="*/ 9738095 w 126"/>
              <a:gd name="T5" fmla="*/ 488513086 h 142"/>
              <a:gd name="T6" fmla="*/ 0 w 126"/>
              <a:gd name="T7" fmla="*/ 538192015 h 142"/>
              <a:gd name="T8" fmla="*/ 9738095 w 126"/>
              <a:gd name="T9" fmla="*/ 563031415 h 142"/>
              <a:gd name="T10" fmla="*/ 22722822 w 126"/>
              <a:gd name="T11" fmla="*/ 575451116 h 142"/>
              <a:gd name="T12" fmla="*/ 42199012 w 126"/>
              <a:gd name="T13" fmla="*/ 587870816 h 142"/>
              <a:gd name="T14" fmla="*/ 149318064 w 126"/>
              <a:gd name="T15" fmla="*/ 587870816 h 142"/>
              <a:gd name="T16" fmla="*/ 223977969 w 126"/>
              <a:gd name="T17" fmla="*/ 575451116 h 142"/>
              <a:gd name="T18" fmla="*/ 288899838 w 126"/>
              <a:gd name="T19" fmla="*/ 550611715 h 142"/>
              <a:gd name="T20" fmla="*/ 353819849 w 126"/>
              <a:gd name="T21" fmla="*/ 500932787 h 142"/>
              <a:gd name="T22" fmla="*/ 396018847 w 126"/>
              <a:gd name="T23" fmla="*/ 422274007 h 142"/>
              <a:gd name="T24" fmla="*/ 409003570 w 126"/>
              <a:gd name="T25" fmla="*/ 372593171 h 142"/>
              <a:gd name="T26" fmla="*/ 409003570 w 126"/>
              <a:gd name="T27" fmla="*/ 269094990 h 142"/>
              <a:gd name="T28" fmla="*/ 396018847 w 126"/>
              <a:gd name="T29" fmla="*/ 219416125 h 142"/>
              <a:gd name="T30" fmla="*/ 376542664 w 126"/>
              <a:gd name="T31" fmla="*/ 153177045 h 142"/>
              <a:gd name="T32" fmla="*/ 353819849 w 126"/>
              <a:gd name="T33" fmla="*/ 115917913 h 142"/>
              <a:gd name="T34" fmla="*/ 298637930 w 126"/>
              <a:gd name="T35" fmla="*/ 91078512 h 142"/>
              <a:gd name="T36" fmla="*/ 246700840 w 126"/>
              <a:gd name="T37" fmla="*/ 91078512 h 142"/>
              <a:gd name="T38" fmla="*/ 223977969 w 126"/>
              <a:gd name="T39" fmla="*/ 74518234 h 142"/>
              <a:gd name="T40" fmla="*/ 191517062 w 126"/>
              <a:gd name="T41" fmla="*/ 62098517 h 142"/>
              <a:gd name="T42" fmla="*/ 116858931 w 126"/>
              <a:gd name="T43" fmla="*/ 24839409 h 142"/>
              <a:gd name="T44" fmla="*/ 74659933 w 126"/>
              <a:gd name="T45" fmla="*/ 0 h 142"/>
              <a:gd name="T46" fmla="*/ 51937104 w 126"/>
              <a:gd name="T47" fmla="*/ 0 h 142"/>
              <a:gd name="T48" fmla="*/ 32460921 w 126"/>
              <a:gd name="T49" fmla="*/ 12419704 h 142"/>
              <a:gd name="T50" fmla="*/ 22722822 w 126"/>
              <a:gd name="T51" fmla="*/ 37259117 h 14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26"/>
              <a:gd name="T79" fmla="*/ 0 h 142"/>
              <a:gd name="T80" fmla="*/ 126 w 126"/>
              <a:gd name="T81" fmla="*/ 142 h 14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26" h="142">
                <a:moveTo>
                  <a:pt x="7" y="9"/>
                </a:moveTo>
                <a:lnTo>
                  <a:pt x="7" y="83"/>
                </a:lnTo>
                <a:lnTo>
                  <a:pt x="3" y="118"/>
                </a:lnTo>
                <a:lnTo>
                  <a:pt x="0" y="130"/>
                </a:lnTo>
                <a:lnTo>
                  <a:pt x="3" y="136"/>
                </a:lnTo>
                <a:lnTo>
                  <a:pt x="7" y="139"/>
                </a:lnTo>
                <a:lnTo>
                  <a:pt x="13" y="142"/>
                </a:lnTo>
                <a:lnTo>
                  <a:pt x="46" y="142"/>
                </a:lnTo>
                <a:lnTo>
                  <a:pt x="69" y="139"/>
                </a:lnTo>
                <a:lnTo>
                  <a:pt x="89" y="133"/>
                </a:lnTo>
                <a:lnTo>
                  <a:pt x="109" y="121"/>
                </a:lnTo>
                <a:lnTo>
                  <a:pt x="122" y="102"/>
                </a:lnTo>
                <a:lnTo>
                  <a:pt x="126" y="90"/>
                </a:lnTo>
                <a:lnTo>
                  <a:pt x="126" y="65"/>
                </a:lnTo>
                <a:lnTo>
                  <a:pt x="122" y="53"/>
                </a:lnTo>
                <a:lnTo>
                  <a:pt x="116" y="37"/>
                </a:lnTo>
                <a:lnTo>
                  <a:pt x="109" y="28"/>
                </a:lnTo>
                <a:lnTo>
                  <a:pt x="92" y="22"/>
                </a:lnTo>
                <a:lnTo>
                  <a:pt x="76" y="22"/>
                </a:lnTo>
                <a:lnTo>
                  <a:pt x="69" y="18"/>
                </a:lnTo>
                <a:lnTo>
                  <a:pt x="59" y="15"/>
                </a:lnTo>
                <a:lnTo>
                  <a:pt x="36" y="6"/>
                </a:lnTo>
                <a:lnTo>
                  <a:pt x="23" y="0"/>
                </a:lnTo>
                <a:lnTo>
                  <a:pt x="16" y="0"/>
                </a:lnTo>
                <a:lnTo>
                  <a:pt x="10" y="3"/>
                </a:lnTo>
                <a:lnTo>
                  <a:pt x="7" y="9"/>
                </a:lnTo>
                <a:close/>
              </a:path>
            </a:pathLst>
          </a:custGeom>
          <a:solidFill>
            <a:srgbClr val="FFFFF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95" name="Freeform 78"/>
          <p:cNvSpPr>
            <a:spLocks noChangeAspect="1"/>
          </p:cNvSpPr>
          <p:nvPr/>
        </p:nvSpPr>
        <p:spPr bwMode="auto">
          <a:xfrm>
            <a:off x="3863976" y="3148013"/>
            <a:ext cx="487363" cy="239712"/>
          </a:xfrm>
          <a:custGeom>
            <a:avLst/>
            <a:gdLst>
              <a:gd name="T0" fmla="*/ 54577478 w 272"/>
              <a:gd name="T1" fmla="*/ 359033761 h 118"/>
              <a:gd name="T2" fmla="*/ 32105037 w 272"/>
              <a:gd name="T3" fmla="*/ 396174891 h 118"/>
              <a:gd name="T4" fmla="*/ 12841654 w 272"/>
              <a:gd name="T5" fmla="*/ 420936322 h 118"/>
              <a:gd name="T6" fmla="*/ 0 w 272"/>
              <a:gd name="T7" fmla="*/ 449823642 h 118"/>
              <a:gd name="T8" fmla="*/ 0 w 272"/>
              <a:gd name="T9" fmla="*/ 462203341 h 118"/>
              <a:gd name="T10" fmla="*/ 22472448 w 272"/>
              <a:gd name="T11" fmla="*/ 486964772 h 118"/>
              <a:gd name="T12" fmla="*/ 44946688 w 272"/>
              <a:gd name="T13" fmla="*/ 486964772 h 118"/>
              <a:gd name="T14" fmla="*/ 77051725 w 272"/>
              <a:gd name="T15" fmla="*/ 474585072 h 118"/>
              <a:gd name="T16" fmla="*/ 118787567 w 272"/>
              <a:gd name="T17" fmla="*/ 449823642 h 118"/>
              <a:gd name="T18" fmla="*/ 182995821 w 272"/>
              <a:gd name="T19" fmla="*/ 420936322 h 118"/>
              <a:gd name="T20" fmla="*/ 321046761 w 272"/>
              <a:gd name="T21" fmla="*/ 346652030 h 118"/>
              <a:gd name="T22" fmla="*/ 478359336 w 272"/>
              <a:gd name="T23" fmla="*/ 255862085 h 118"/>
              <a:gd name="T24" fmla="*/ 542567591 w 272"/>
              <a:gd name="T25" fmla="*/ 218720955 h 118"/>
              <a:gd name="T26" fmla="*/ 597145055 w 272"/>
              <a:gd name="T27" fmla="*/ 181579825 h 118"/>
              <a:gd name="T28" fmla="*/ 873245030 w 272"/>
              <a:gd name="T29" fmla="*/ 12379704 h 118"/>
              <a:gd name="T30" fmla="*/ 873245030 w 272"/>
              <a:gd name="T31" fmla="*/ 0 h 118"/>
              <a:gd name="T32" fmla="*/ 841140007 w 272"/>
              <a:gd name="T33" fmla="*/ 0 h 118"/>
              <a:gd name="T34" fmla="*/ 796193332 w 272"/>
              <a:gd name="T35" fmla="*/ 12379704 h 118"/>
              <a:gd name="T36" fmla="*/ 744826729 w 272"/>
              <a:gd name="T37" fmla="*/ 37141146 h 118"/>
              <a:gd name="T38" fmla="*/ 638880869 w 272"/>
              <a:gd name="T39" fmla="*/ 66028466 h 118"/>
              <a:gd name="T40" fmla="*/ 552198381 w 272"/>
              <a:gd name="T41" fmla="*/ 103169612 h 118"/>
              <a:gd name="T42" fmla="*/ 426990829 w 272"/>
              <a:gd name="T43" fmla="*/ 165072205 h 118"/>
              <a:gd name="T44" fmla="*/ 321046761 w 272"/>
              <a:gd name="T45" fmla="*/ 231102686 h 118"/>
              <a:gd name="T46" fmla="*/ 266467504 w 272"/>
              <a:gd name="T47" fmla="*/ 255862085 h 118"/>
              <a:gd name="T48" fmla="*/ 118787567 w 272"/>
              <a:gd name="T49" fmla="*/ 305385010 h 118"/>
              <a:gd name="T50" fmla="*/ 54577478 w 272"/>
              <a:gd name="T51" fmla="*/ 359033761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72"/>
              <a:gd name="T79" fmla="*/ 0 h 118"/>
              <a:gd name="T80" fmla="*/ 272 w 272"/>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72" h="118">
                <a:moveTo>
                  <a:pt x="17" y="87"/>
                </a:moveTo>
                <a:lnTo>
                  <a:pt x="10" y="96"/>
                </a:lnTo>
                <a:lnTo>
                  <a:pt x="4" y="102"/>
                </a:lnTo>
                <a:lnTo>
                  <a:pt x="0" y="109"/>
                </a:lnTo>
                <a:lnTo>
                  <a:pt x="0" y="112"/>
                </a:lnTo>
                <a:lnTo>
                  <a:pt x="7" y="118"/>
                </a:lnTo>
                <a:lnTo>
                  <a:pt x="14" y="118"/>
                </a:lnTo>
                <a:lnTo>
                  <a:pt x="24" y="115"/>
                </a:lnTo>
                <a:lnTo>
                  <a:pt x="37" y="109"/>
                </a:lnTo>
                <a:lnTo>
                  <a:pt x="57" y="102"/>
                </a:lnTo>
                <a:lnTo>
                  <a:pt x="100" y="84"/>
                </a:lnTo>
                <a:lnTo>
                  <a:pt x="149" y="62"/>
                </a:lnTo>
                <a:lnTo>
                  <a:pt x="169" y="53"/>
                </a:lnTo>
                <a:lnTo>
                  <a:pt x="186" y="44"/>
                </a:lnTo>
                <a:lnTo>
                  <a:pt x="272" y="3"/>
                </a:lnTo>
                <a:lnTo>
                  <a:pt x="272" y="0"/>
                </a:lnTo>
                <a:lnTo>
                  <a:pt x="262" y="0"/>
                </a:lnTo>
                <a:lnTo>
                  <a:pt x="248" y="3"/>
                </a:lnTo>
                <a:lnTo>
                  <a:pt x="232" y="9"/>
                </a:lnTo>
                <a:lnTo>
                  <a:pt x="199" y="16"/>
                </a:lnTo>
                <a:lnTo>
                  <a:pt x="172" y="25"/>
                </a:lnTo>
                <a:lnTo>
                  <a:pt x="133" y="40"/>
                </a:lnTo>
                <a:lnTo>
                  <a:pt x="100" y="56"/>
                </a:lnTo>
                <a:lnTo>
                  <a:pt x="83" y="62"/>
                </a:lnTo>
                <a:lnTo>
                  <a:pt x="37" y="74"/>
                </a:lnTo>
                <a:lnTo>
                  <a:pt x="17" y="87"/>
                </a:lnTo>
                <a:close/>
              </a:path>
            </a:pathLst>
          </a:custGeom>
          <a:solidFill>
            <a:srgbClr val="FFFFF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96" name="Freeform 79"/>
          <p:cNvSpPr>
            <a:spLocks noChangeAspect="1"/>
          </p:cNvSpPr>
          <p:nvPr/>
        </p:nvSpPr>
        <p:spPr bwMode="auto">
          <a:xfrm>
            <a:off x="3494088" y="4330701"/>
            <a:ext cx="963612" cy="339725"/>
          </a:xfrm>
          <a:custGeom>
            <a:avLst/>
            <a:gdLst>
              <a:gd name="T0" fmla="*/ 0 w 536"/>
              <a:gd name="T1" fmla="*/ 686982596 h 168"/>
              <a:gd name="T2" fmla="*/ 109889499 w 536"/>
              <a:gd name="T3" fmla="*/ 609288730 h 168"/>
              <a:gd name="T4" fmla="*/ 171298191 w 536"/>
              <a:gd name="T5" fmla="*/ 584753719 h 168"/>
              <a:gd name="T6" fmla="*/ 245634767 w 536"/>
              <a:gd name="T7" fmla="*/ 560218707 h 168"/>
              <a:gd name="T8" fmla="*/ 290883161 w 536"/>
              <a:gd name="T9" fmla="*/ 560218707 h 168"/>
              <a:gd name="T10" fmla="*/ 332899142 w 536"/>
              <a:gd name="T11" fmla="*/ 547950190 h 168"/>
              <a:gd name="T12" fmla="*/ 439556200 w 536"/>
              <a:gd name="T13" fmla="*/ 560218707 h 168"/>
              <a:gd name="T14" fmla="*/ 546211573 w 536"/>
              <a:gd name="T15" fmla="*/ 560218707 h 168"/>
              <a:gd name="T16" fmla="*/ 633477746 w 536"/>
              <a:gd name="T17" fmla="*/ 531592842 h 168"/>
              <a:gd name="T18" fmla="*/ 694884612 w 536"/>
              <a:gd name="T19" fmla="*/ 482522693 h 168"/>
              <a:gd name="T20" fmla="*/ 801541670 w 536"/>
              <a:gd name="T21" fmla="*/ 355758804 h 168"/>
              <a:gd name="T22" fmla="*/ 856487304 w 536"/>
              <a:gd name="T23" fmla="*/ 306688781 h 168"/>
              <a:gd name="T24" fmla="*/ 921126584 w 536"/>
              <a:gd name="T25" fmla="*/ 294420264 h 168"/>
              <a:gd name="T26" fmla="*/ 985767885 w 536"/>
              <a:gd name="T27" fmla="*/ 294420264 h 168"/>
              <a:gd name="T28" fmla="*/ 1134440924 w 536"/>
              <a:gd name="T29" fmla="*/ 306688781 h 168"/>
              <a:gd name="T30" fmla="*/ 1273418521 w 536"/>
              <a:gd name="T31" fmla="*/ 318955276 h 168"/>
              <a:gd name="T32" fmla="*/ 1347755040 w 536"/>
              <a:gd name="T33" fmla="*/ 318955276 h 168"/>
              <a:gd name="T34" fmla="*/ 1412394320 w 536"/>
              <a:gd name="T35" fmla="*/ 306688781 h 168"/>
              <a:gd name="T36" fmla="*/ 1486730839 w 536"/>
              <a:gd name="T37" fmla="*/ 282153769 h 168"/>
              <a:gd name="T38" fmla="*/ 1573995214 w 536"/>
              <a:gd name="T39" fmla="*/ 241261346 h 168"/>
              <a:gd name="T40" fmla="*/ 1648331734 w 536"/>
              <a:gd name="T41" fmla="*/ 192191323 h 168"/>
              <a:gd name="T42" fmla="*/ 1700044955 w 536"/>
              <a:gd name="T43" fmla="*/ 155389817 h 168"/>
              <a:gd name="T44" fmla="*/ 1722670051 w 536"/>
              <a:gd name="T45" fmla="*/ 114497426 h 168"/>
              <a:gd name="T46" fmla="*/ 1732365493 w 536"/>
              <a:gd name="T47" fmla="*/ 77693898 h 168"/>
              <a:gd name="T48" fmla="*/ 1722670051 w 536"/>
              <a:gd name="T49" fmla="*/ 40892376 h 168"/>
              <a:gd name="T50" fmla="*/ 1700044955 w 536"/>
              <a:gd name="T51" fmla="*/ 0 h 168"/>
              <a:gd name="T52" fmla="*/ 1667724416 w 536"/>
              <a:gd name="T53" fmla="*/ 0 h 168"/>
              <a:gd name="T54" fmla="*/ 1648331734 w 536"/>
              <a:gd name="T55" fmla="*/ 12268521 h 168"/>
              <a:gd name="T56" fmla="*/ 1616012993 w 536"/>
              <a:gd name="T57" fmla="*/ 12268521 h 168"/>
              <a:gd name="T58" fmla="*/ 1519051377 w 536"/>
              <a:gd name="T59" fmla="*/ 53158870 h 168"/>
              <a:gd name="T60" fmla="*/ 1402698877 w 536"/>
              <a:gd name="T61" fmla="*/ 89962414 h 168"/>
              <a:gd name="T62" fmla="*/ 1273418521 w 536"/>
              <a:gd name="T63" fmla="*/ 155389817 h 168"/>
              <a:gd name="T64" fmla="*/ 1124745482 w 536"/>
              <a:gd name="T65" fmla="*/ 216726335 h 168"/>
              <a:gd name="T66" fmla="*/ 814469526 w 536"/>
              <a:gd name="T67" fmla="*/ 343492309 h 168"/>
              <a:gd name="T68" fmla="*/ 504195592 w 536"/>
              <a:gd name="T69" fmla="*/ 482522693 h 168"/>
              <a:gd name="T70" fmla="*/ 365219681 w 536"/>
              <a:gd name="T71" fmla="*/ 547950190 h 168"/>
              <a:gd name="T72" fmla="*/ 235937527 w 536"/>
              <a:gd name="T73" fmla="*/ 597020213 h 168"/>
              <a:gd name="T74" fmla="*/ 129280412 w 536"/>
              <a:gd name="T75" fmla="*/ 646090236 h 168"/>
              <a:gd name="T76" fmla="*/ 54943851 w 536"/>
              <a:gd name="T77" fmla="*/ 674714079 h 168"/>
              <a:gd name="T78" fmla="*/ 32320553 w 536"/>
              <a:gd name="T79" fmla="*/ 686982596 h 168"/>
              <a:gd name="T80" fmla="*/ 0 w 536"/>
              <a:gd name="T81" fmla="*/ 686982596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36"/>
              <a:gd name="T124" fmla="*/ 0 h 168"/>
              <a:gd name="T125" fmla="*/ 536 w 536"/>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36" h="168">
                <a:moveTo>
                  <a:pt x="0" y="168"/>
                </a:moveTo>
                <a:lnTo>
                  <a:pt x="34" y="149"/>
                </a:lnTo>
                <a:lnTo>
                  <a:pt x="53" y="143"/>
                </a:lnTo>
                <a:lnTo>
                  <a:pt x="76" y="137"/>
                </a:lnTo>
                <a:lnTo>
                  <a:pt x="90" y="137"/>
                </a:lnTo>
                <a:lnTo>
                  <a:pt x="103" y="134"/>
                </a:lnTo>
                <a:lnTo>
                  <a:pt x="136" y="137"/>
                </a:lnTo>
                <a:lnTo>
                  <a:pt x="169" y="137"/>
                </a:lnTo>
                <a:lnTo>
                  <a:pt x="196" y="130"/>
                </a:lnTo>
                <a:lnTo>
                  <a:pt x="215" y="118"/>
                </a:lnTo>
                <a:lnTo>
                  <a:pt x="248" y="87"/>
                </a:lnTo>
                <a:lnTo>
                  <a:pt x="265" y="75"/>
                </a:lnTo>
                <a:lnTo>
                  <a:pt x="285" y="72"/>
                </a:lnTo>
                <a:lnTo>
                  <a:pt x="305" y="72"/>
                </a:lnTo>
                <a:lnTo>
                  <a:pt x="351" y="75"/>
                </a:lnTo>
                <a:lnTo>
                  <a:pt x="394" y="78"/>
                </a:lnTo>
                <a:lnTo>
                  <a:pt x="417" y="78"/>
                </a:lnTo>
                <a:lnTo>
                  <a:pt x="437" y="75"/>
                </a:lnTo>
                <a:lnTo>
                  <a:pt x="460" y="69"/>
                </a:lnTo>
                <a:lnTo>
                  <a:pt x="487" y="59"/>
                </a:lnTo>
                <a:lnTo>
                  <a:pt x="510" y="47"/>
                </a:lnTo>
                <a:lnTo>
                  <a:pt x="526" y="38"/>
                </a:lnTo>
                <a:lnTo>
                  <a:pt x="533" y="28"/>
                </a:lnTo>
                <a:lnTo>
                  <a:pt x="536" y="19"/>
                </a:lnTo>
                <a:lnTo>
                  <a:pt x="533" y="10"/>
                </a:lnTo>
                <a:lnTo>
                  <a:pt x="526" y="0"/>
                </a:lnTo>
                <a:lnTo>
                  <a:pt x="516" y="0"/>
                </a:lnTo>
                <a:lnTo>
                  <a:pt x="510" y="3"/>
                </a:lnTo>
                <a:lnTo>
                  <a:pt x="500" y="3"/>
                </a:lnTo>
                <a:lnTo>
                  <a:pt x="470" y="13"/>
                </a:lnTo>
                <a:lnTo>
                  <a:pt x="434" y="22"/>
                </a:lnTo>
                <a:lnTo>
                  <a:pt x="394" y="38"/>
                </a:lnTo>
                <a:lnTo>
                  <a:pt x="348" y="53"/>
                </a:lnTo>
                <a:lnTo>
                  <a:pt x="252" y="84"/>
                </a:lnTo>
                <a:lnTo>
                  <a:pt x="156" y="118"/>
                </a:lnTo>
                <a:lnTo>
                  <a:pt x="113" y="134"/>
                </a:lnTo>
                <a:lnTo>
                  <a:pt x="73" y="146"/>
                </a:lnTo>
                <a:lnTo>
                  <a:pt x="40" y="158"/>
                </a:lnTo>
                <a:lnTo>
                  <a:pt x="17" y="165"/>
                </a:lnTo>
                <a:lnTo>
                  <a:pt x="10" y="168"/>
                </a:lnTo>
                <a:lnTo>
                  <a:pt x="0" y="168"/>
                </a:lnTo>
                <a:close/>
              </a:path>
            </a:pathLst>
          </a:custGeom>
          <a:solidFill>
            <a:srgbClr val="FFFFF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297" name="Rectangle 80"/>
          <p:cNvSpPr>
            <a:spLocks noChangeAspect="1" noChangeArrowheads="1"/>
          </p:cNvSpPr>
          <p:nvPr/>
        </p:nvSpPr>
        <p:spPr bwMode="auto">
          <a:xfrm>
            <a:off x="3657600" y="1898650"/>
            <a:ext cx="1690912" cy="215444"/>
          </a:xfrm>
          <a:prstGeom prst="rect">
            <a:avLst/>
          </a:prstGeom>
          <a:noFill/>
          <a:ln w="9525">
            <a:noFill/>
            <a:miter lim="800000"/>
            <a:headEnd/>
            <a:tailEnd/>
          </a:ln>
        </p:spPr>
        <p:txBody>
          <a:bodyPr wrap="none" lIns="0" tIns="0" rIns="0" bIns="0">
            <a:spAutoFit/>
          </a:bodyPr>
          <a:lstStyle/>
          <a:p>
            <a:r>
              <a:rPr lang="en-GB" sz="1400" b="1" dirty="0">
                <a:latin typeface="Arial" panose="020B0604020202020204" pitchFamily="34" charset="0"/>
                <a:cs typeface="Arial" panose="020B0604020202020204" pitchFamily="34" charset="0"/>
              </a:rPr>
              <a:t>Fine Transport Pore</a:t>
            </a:r>
            <a:endParaRPr lang="en-GB" sz="1400" dirty="0">
              <a:latin typeface="Arial" panose="020B0604020202020204" pitchFamily="34" charset="0"/>
              <a:cs typeface="Arial" panose="020B0604020202020204" pitchFamily="34" charset="0"/>
            </a:endParaRPr>
          </a:p>
        </p:txBody>
      </p:sp>
      <p:sp>
        <p:nvSpPr>
          <p:cNvPr id="9298" name="Rectangle 81"/>
          <p:cNvSpPr>
            <a:spLocks noChangeAspect="1" noChangeArrowheads="1"/>
          </p:cNvSpPr>
          <p:nvPr/>
        </p:nvSpPr>
        <p:spPr bwMode="auto">
          <a:xfrm>
            <a:off x="6467476" y="5484813"/>
            <a:ext cx="1263166" cy="215444"/>
          </a:xfrm>
          <a:prstGeom prst="rect">
            <a:avLst/>
          </a:prstGeom>
          <a:noFill/>
          <a:ln w="9525">
            <a:noFill/>
            <a:miter lim="800000"/>
            <a:headEnd/>
            <a:tailEnd/>
          </a:ln>
        </p:spPr>
        <p:txBody>
          <a:bodyPr wrap="none" lIns="0" tIns="0" rIns="0" bIns="0">
            <a:spAutoFit/>
          </a:bodyPr>
          <a:lstStyle/>
          <a:p>
            <a:r>
              <a:rPr lang="en-GB" sz="1400" b="1" dirty="0">
                <a:latin typeface="Arial" panose="020B0604020202020204" pitchFamily="34" charset="0"/>
                <a:cs typeface="Arial" panose="020B0604020202020204" pitchFamily="34" charset="0"/>
              </a:rPr>
              <a:t>100 angstroms</a:t>
            </a:r>
            <a:endParaRPr lang="en-GB" sz="1400" dirty="0">
              <a:latin typeface="Arial" panose="020B0604020202020204" pitchFamily="34" charset="0"/>
              <a:cs typeface="Arial" panose="020B0604020202020204" pitchFamily="34" charset="0"/>
            </a:endParaRPr>
          </a:p>
        </p:txBody>
      </p:sp>
      <p:sp>
        <p:nvSpPr>
          <p:cNvPr id="9299" name="Freeform 82"/>
          <p:cNvSpPr>
            <a:spLocks noChangeAspect="1"/>
          </p:cNvSpPr>
          <p:nvPr/>
        </p:nvSpPr>
        <p:spPr bwMode="auto">
          <a:xfrm>
            <a:off x="6200776" y="5327651"/>
            <a:ext cx="138113" cy="98425"/>
          </a:xfrm>
          <a:custGeom>
            <a:avLst/>
            <a:gdLst>
              <a:gd name="T0" fmla="*/ 0 w 76"/>
              <a:gd name="T1" fmla="*/ 96834132 h 49"/>
              <a:gd name="T2" fmla="*/ 250989497 w 76"/>
              <a:gd name="T3" fmla="*/ 0 h 49"/>
              <a:gd name="T4" fmla="*/ 198150335 w 76"/>
              <a:gd name="T5" fmla="*/ 96834132 h 49"/>
              <a:gd name="T6" fmla="*/ 250989497 w 76"/>
              <a:gd name="T7" fmla="*/ 197703687 h 49"/>
              <a:gd name="T8" fmla="*/ 0 w 76"/>
              <a:gd name="T9" fmla="*/ 96834132 h 49"/>
              <a:gd name="T10" fmla="*/ 0 60000 65536"/>
              <a:gd name="T11" fmla="*/ 0 60000 65536"/>
              <a:gd name="T12" fmla="*/ 0 60000 65536"/>
              <a:gd name="T13" fmla="*/ 0 60000 65536"/>
              <a:gd name="T14" fmla="*/ 0 60000 65536"/>
              <a:gd name="T15" fmla="*/ 0 w 76"/>
              <a:gd name="T16" fmla="*/ 0 h 49"/>
              <a:gd name="T17" fmla="*/ 76 w 76"/>
              <a:gd name="T18" fmla="*/ 49 h 49"/>
            </a:gdLst>
            <a:ahLst/>
            <a:cxnLst>
              <a:cxn ang="T10">
                <a:pos x="T0" y="T1"/>
              </a:cxn>
              <a:cxn ang="T11">
                <a:pos x="T2" y="T3"/>
              </a:cxn>
              <a:cxn ang="T12">
                <a:pos x="T4" y="T5"/>
              </a:cxn>
              <a:cxn ang="T13">
                <a:pos x="T6" y="T7"/>
              </a:cxn>
              <a:cxn ang="T14">
                <a:pos x="T8" y="T9"/>
              </a:cxn>
            </a:cxnLst>
            <a:rect l="T15" t="T16" r="T17" b="T18"/>
            <a:pathLst>
              <a:path w="76" h="49">
                <a:moveTo>
                  <a:pt x="0" y="24"/>
                </a:moveTo>
                <a:lnTo>
                  <a:pt x="76" y="0"/>
                </a:lnTo>
                <a:lnTo>
                  <a:pt x="60" y="24"/>
                </a:lnTo>
                <a:lnTo>
                  <a:pt x="76" y="49"/>
                </a:lnTo>
                <a:lnTo>
                  <a:pt x="0" y="24"/>
                </a:lnTo>
                <a:close/>
              </a:path>
            </a:pathLst>
          </a:custGeom>
          <a:solidFill>
            <a:srgbClr val="FF007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300" name="Rectangle 83"/>
          <p:cNvSpPr>
            <a:spLocks noChangeAspect="1" noChangeArrowheads="1"/>
          </p:cNvSpPr>
          <p:nvPr/>
        </p:nvSpPr>
        <p:spPr bwMode="auto">
          <a:xfrm>
            <a:off x="6296025" y="5362576"/>
            <a:ext cx="1798638" cy="34925"/>
          </a:xfrm>
          <a:prstGeom prst="rect">
            <a:avLst/>
          </a:prstGeom>
          <a:solidFill>
            <a:srgbClr val="FF007F"/>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301" name="Freeform 84"/>
          <p:cNvSpPr>
            <a:spLocks noChangeAspect="1"/>
          </p:cNvSpPr>
          <p:nvPr/>
        </p:nvSpPr>
        <p:spPr bwMode="auto">
          <a:xfrm>
            <a:off x="8051801" y="5327651"/>
            <a:ext cx="138113" cy="98425"/>
          </a:xfrm>
          <a:custGeom>
            <a:avLst/>
            <a:gdLst>
              <a:gd name="T0" fmla="*/ 250989497 w 76"/>
              <a:gd name="T1" fmla="*/ 96834132 h 49"/>
              <a:gd name="T2" fmla="*/ 0 w 76"/>
              <a:gd name="T3" fmla="*/ 197703687 h 49"/>
              <a:gd name="T4" fmla="*/ 52839119 w 76"/>
              <a:gd name="T5" fmla="*/ 96834132 h 49"/>
              <a:gd name="T6" fmla="*/ 0 w 76"/>
              <a:gd name="T7" fmla="*/ 0 h 49"/>
              <a:gd name="T8" fmla="*/ 250989497 w 76"/>
              <a:gd name="T9" fmla="*/ 96834132 h 49"/>
              <a:gd name="T10" fmla="*/ 0 60000 65536"/>
              <a:gd name="T11" fmla="*/ 0 60000 65536"/>
              <a:gd name="T12" fmla="*/ 0 60000 65536"/>
              <a:gd name="T13" fmla="*/ 0 60000 65536"/>
              <a:gd name="T14" fmla="*/ 0 60000 65536"/>
              <a:gd name="T15" fmla="*/ 0 w 76"/>
              <a:gd name="T16" fmla="*/ 0 h 49"/>
              <a:gd name="T17" fmla="*/ 76 w 76"/>
              <a:gd name="T18" fmla="*/ 49 h 49"/>
            </a:gdLst>
            <a:ahLst/>
            <a:cxnLst>
              <a:cxn ang="T10">
                <a:pos x="T0" y="T1"/>
              </a:cxn>
              <a:cxn ang="T11">
                <a:pos x="T2" y="T3"/>
              </a:cxn>
              <a:cxn ang="T12">
                <a:pos x="T4" y="T5"/>
              </a:cxn>
              <a:cxn ang="T13">
                <a:pos x="T6" y="T7"/>
              </a:cxn>
              <a:cxn ang="T14">
                <a:pos x="T8" y="T9"/>
              </a:cxn>
            </a:cxnLst>
            <a:rect l="T15" t="T16" r="T17" b="T18"/>
            <a:pathLst>
              <a:path w="76" h="49">
                <a:moveTo>
                  <a:pt x="76" y="24"/>
                </a:moveTo>
                <a:lnTo>
                  <a:pt x="0" y="49"/>
                </a:lnTo>
                <a:lnTo>
                  <a:pt x="16" y="24"/>
                </a:lnTo>
                <a:lnTo>
                  <a:pt x="0" y="0"/>
                </a:lnTo>
                <a:lnTo>
                  <a:pt x="76" y="24"/>
                </a:lnTo>
                <a:close/>
              </a:path>
            </a:pathLst>
          </a:custGeom>
          <a:solidFill>
            <a:srgbClr val="FF007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302" name="Rectangle 85"/>
          <p:cNvSpPr>
            <a:spLocks noChangeAspect="1" noChangeArrowheads="1"/>
          </p:cNvSpPr>
          <p:nvPr/>
        </p:nvSpPr>
        <p:spPr bwMode="auto">
          <a:xfrm>
            <a:off x="8231188" y="5251450"/>
            <a:ext cx="30162" cy="236538"/>
          </a:xfrm>
          <a:prstGeom prst="rect">
            <a:avLst/>
          </a:prstGeom>
          <a:solidFill>
            <a:srgbClr val="FF007F"/>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303" name="Rectangle 86"/>
          <p:cNvSpPr>
            <a:spLocks noChangeAspect="1" noChangeArrowheads="1"/>
          </p:cNvSpPr>
          <p:nvPr/>
        </p:nvSpPr>
        <p:spPr bwMode="auto">
          <a:xfrm>
            <a:off x="6113464" y="5276850"/>
            <a:ext cx="26987" cy="222250"/>
          </a:xfrm>
          <a:prstGeom prst="rect">
            <a:avLst/>
          </a:prstGeom>
          <a:solidFill>
            <a:srgbClr val="FF007F"/>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9304" name="Rectangle 87"/>
          <p:cNvSpPr>
            <a:spLocks noChangeAspect="1" noChangeArrowheads="1"/>
          </p:cNvSpPr>
          <p:nvPr/>
        </p:nvSpPr>
        <p:spPr bwMode="auto">
          <a:xfrm>
            <a:off x="3402013" y="5075238"/>
            <a:ext cx="1410643" cy="215444"/>
          </a:xfrm>
          <a:prstGeom prst="rect">
            <a:avLst/>
          </a:prstGeom>
          <a:noFill/>
          <a:ln w="9525">
            <a:noFill/>
            <a:miter lim="800000"/>
            <a:headEnd/>
            <a:tailEnd/>
          </a:ln>
        </p:spPr>
        <p:txBody>
          <a:bodyPr wrap="none" lIns="0" tIns="0" rIns="0" bIns="0">
            <a:spAutoFit/>
          </a:bodyPr>
          <a:lstStyle/>
          <a:p>
            <a:r>
              <a:rPr lang="en-GB" sz="1400" b="1" dirty="0">
                <a:latin typeface="Arial" panose="020B0604020202020204" pitchFamily="34" charset="0"/>
                <a:cs typeface="Arial" panose="020B0604020202020204" pitchFamily="34" charset="0"/>
              </a:rPr>
              <a:t>Graphite platelet</a:t>
            </a:r>
            <a:endParaRPr lang="en-GB" sz="1400" dirty="0">
              <a:latin typeface="Arial" panose="020B0604020202020204" pitchFamily="34" charset="0"/>
              <a:cs typeface="Arial" panose="020B0604020202020204" pitchFamily="34" charset="0"/>
            </a:endParaRPr>
          </a:p>
        </p:txBody>
      </p:sp>
      <p:sp>
        <p:nvSpPr>
          <p:cNvPr id="9305" name="Rectangle 88"/>
          <p:cNvSpPr>
            <a:spLocks noChangeAspect="1" noChangeArrowheads="1"/>
          </p:cNvSpPr>
          <p:nvPr/>
        </p:nvSpPr>
        <p:spPr bwMode="auto">
          <a:xfrm>
            <a:off x="4795838" y="5083175"/>
            <a:ext cx="43282" cy="184666"/>
          </a:xfrm>
          <a:prstGeom prst="rect">
            <a:avLst/>
          </a:prstGeom>
          <a:noFill/>
          <a:ln w="9525">
            <a:noFill/>
            <a:miter lim="800000"/>
            <a:headEnd/>
            <a:tailEnd/>
          </a:ln>
        </p:spPr>
        <p:txBody>
          <a:bodyPr wrap="none" lIns="0" tIns="0" rIns="0" bIns="0">
            <a:spAutoFit/>
          </a:bodyPr>
          <a:lstStyle/>
          <a:p>
            <a:r>
              <a:rPr lang="en-GB" sz="1200"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p:txBody>
      </p:sp>
      <p:sp>
        <p:nvSpPr>
          <p:cNvPr id="9306" name="Rectangle 89"/>
          <p:cNvSpPr>
            <a:spLocks noChangeAspect="1" noChangeArrowheads="1"/>
          </p:cNvSpPr>
          <p:nvPr/>
        </p:nvSpPr>
        <p:spPr bwMode="auto">
          <a:xfrm>
            <a:off x="3402014" y="5294313"/>
            <a:ext cx="1639873" cy="215444"/>
          </a:xfrm>
          <a:prstGeom prst="rect">
            <a:avLst/>
          </a:prstGeom>
          <a:noFill/>
          <a:ln w="9525">
            <a:noFill/>
            <a:miter lim="800000"/>
            <a:headEnd/>
            <a:tailEnd/>
          </a:ln>
        </p:spPr>
        <p:txBody>
          <a:bodyPr wrap="none" lIns="0" tIns="0" rIns="0" bIns="0">
            <a:spAutoFit/>
          </a:bodyPr>
          <a:lstStyle/>
          <a:p>
            <a:r>
              <a:rPr lang="en-GB" sz="1400" b="1" dirty="0">
                <a:latin typeface="Arial" panose="020B0604020202020204" pitchFamily="34" charset="0"/>
                <a:cs typeface="Arial" panose="020B0604020202020204" pitchFamily="34" charset="0"/>
              </a:rPr>
              <a:t>of carbon structure</a:t>
            </a:r>
            <a:endParaRPr lang="en-GB" sz="1400" dirty="0">
              <a:latin typeface="Arial" panose="020B0604020202020204" pitchFamily="34" charset="0"/>
              <a:cs typeface="Arial" panose="020B0604020202020204" pitchFamily="34" charset="0"/>
            </a:endParaRPr>
          </a:p>
        </p:txBody>
      </p:sp>
      <p:sp>
        <p:nvSpPr>
          <p:cNvPr id="9307" name="Freeform 90"/>
          <p:cNvSpPr>
            <a:spLocks noChangeAspect="1"/>
          </p:cNvSpPr>
          <p:nvPr/>
        </p:nvSpPr>
        <p:spPr bwMode="auto">
          <a:xfrm>
            <a:off x="4522788" y="2179638"/>
            <a:ext cx="741362" cy="1181100"/>
          </a:xfrm>
          <a:custGeom>
            <a:avLst/>
            <a:gdLst>
              <a:gd name="T0" fmla="*/ 44893589 w 414"/>
              <a:gd name="T1" fmla="*/ 0 h 585"/>
              <a:gd name="T2" fmla="*/ 1327578837 w 414"/>
              <a:gd name="T3" fmla="*/ 2147483647 h 585"/>
              <a:gd name="T4" fmla="*/ 1285892458 w 414"/>
              <a:gd name="T5" fmla="*/ 2147483647 h 585"/>
              <a:gd name="T6" fmla="*/ 0 w 414"/>
              <a:gd name="T7" fmla="*/ 40763091 h 585"/>
              <a:gd name="T8" fmla="*/ 44893589 w 414"/>
              <a:gd name="T9" fmla="*/ 0 h 585"/>
              <a:gd name="T10" fmla="*/ 0 60000 65536"/>
              <a:gd name="T11" fmla="*/ 0 60000 65536"/>
              <a:gd name="T12" fmla="*/ 0 60000 65536"/>
              <a:gd name="T13" fmla="*/ 0 60000 65536"/>
              <a:gd name="T14" fmla="*/ 0 60000 65536"/>
              <a:gd name="T15" fmla="*/ 0 w 414"/>
              <a:gd name="T16" fmla="*/ 0 h 585"/>
              <a:gd name="T17" fmla="*/ 414 w 414"/>
              <a:gd name="T18" fmla="*/ 585 h 585"/>
            </a:gdLst>
            <a:ahLst/>
            <a:cxnLst>
              <a:cxn ang="T10">
                <a:pos x="T0" y="T1"/>
              </a:cxn>
              <a:cxn ang="T11">
                <a:pos x="T2" y="T3"/>
              </a:cxn>
              <a:cxn ang="T12">
                <a:pos x="T4" y="T5"/>
              </a:cxn>
              <a:cxn ang="T13">
                <a:pos x="T6" y="T7"/>
              </a:cxn>
              <a:cxn ang="T14">
                <a:pos x="T8" y="T9"/>
              </a:cxn>
            </a:cxnLst>
            <a:rect l="T15" t="T16" r="T17" b="T18"/>
            <a:pathLst>
              <a:path w="414" h="585">
                <a:moveTo>
                  <a:pt x="14" y="0"/>
                </a:moveTo>
                <a:lnTo>
                  <a:pt x="414" y="576"/>
                </a:lnTo>
                <a:lnTo>
                  <a:pt x="401" y="585"/>
                </a:lnTo>
                <a:lnTo>
                  <a:pt x="0" y="10"/>
                </a:lnTo>
                <a:lnTo>
                  <a:pt x="14" y="0"/>
                </a:lnTo>
                <a:close/>
              </a:path>
            </a:pathLst>
          </a:custGeom>
          <a:solidFill>
            <a:srgbClr val="FF007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308" name="Freeform 91"/>
          <p:cNvSpPr>
            <a:spLocks noChangeAspect="1"/>
          </p:cNvSpPr>
          <p:nvPr/>
        </p:nvSpPr>
        <p:spPr bwMode="auto">
          <a:xfrm>
            <a:off x="5192713" y="3279775"/>
            <a:ext cx="112712" cy="152400"/>
          </a:xfrm>
          <a:custGeom>
            <a:avLst/>
            <a:gdLst>
              <a:gd name="T0" fmla="*/ 201650720 w 63"/>
              <a:gd name="T1" fmla="*/ 309676801 h 75"/>
              <a:gd name="T2" fmla="*/ 0 w 63"/>
              <a:gd name="T3" fmla="*/ 115612657 h 75"/>
              <a:gd name="T4" fmla="*/ 96023472 w 63"/>
              <a:gd name="T5" fmla="*/ 115612657 h 75"/>
              <a:gd name="T6" fmla="*/ 137633898 w 63"/>
              <a:gd name="T7" fmla="*/ 0 h 75"/>
              <a:gd name="T8" fmla="*/ 201650720 w 63"/>
              <a:gd name="T9" fmla="*/ 309676801 h 75"/>
              <a:gd name="T10" fmla="*/ 0 60000 65536"/>
              <a:gd name="T11" fmla="*/ 0 60000 65536"/>
              <a:gd name="T12" fmla="*/ 0 60000 65536"/>
              <a:gd name="T13" fmla="*/ 0 60000 65536"/>
              <a:gd name="T14" fmla="*/ 0 60000 65536"/>
              <a:gd name="T15" fmla="*/ 0 w 63"/>
              <a:gd name="T16" fmla="*/ 0 h 75"/>
              <a:gd name="T17" fmla="*/ 63 w 63"/>
              <a:gd name="T18" fmla="*/ 75 h 75"/>
            </a:gdLst>
            <a:ahLst/>
            <a:cxnLst>
              <a:cxn ang="T10">
                <a:pos x="T0" y="T1"/>
              </a:cxn>
              <a:cxn ang="T11">
                <a:pos x="T2" y="T3"/>
              </a:cxn>
              <a:cxn ang="T12">
                <a:pos x="T4" y="T5"/>
              </a:cxn>
              <a:cxn ang="T13">
                <a:pos x="T6" y="T7"/>
              </a:cxn>
              <a:cxn ang="T14">
                <a:pos x="T8" y="T9"/>
              </a:cxn>
            </a:cxnLst>
            <a:rect l="T15" t="T16" r="T17" b="T18"/>
            <a:pathLst>
              <a:path w="63" h="75">
                <a:moveTo>
                  <a:pt x="63" y="75"/>
                </a:moveTo>
                <a:lnTo>
                  <a:pt x="0" y="28"/>
                </a:lnTo>
                <a:lnTo>
                  <a:pt x="30" y="28"/>
                </a:lnTo>
                <a:lnTo>
                  <a:pt x="43" y="0"/>
                </a:lnTo>
                <a:lnTo>
                  <a:pt x="63" y="75"/>
                </a:lnTo>
                <a:close/>
              </a:path>
            </a:pathLst>
          </a:custGeom>
          <a:solidFill>
            <a:srgbClr val="FF007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309" name="Freeform 92"/>
          <p:cNvSpPr>
            <a:spLocks noChangeAspect="1"/>
          </p:cNvSpPr>
          <p:nvPr/>
        </p:nvSpPr>
        <p:spPr bwMode="auto">
          <a:xfrm>
            <a:off x="6688139" y="2205039"/>
            <a:ext cx="439737" cy="219075"/>
          </a:xfrm>
          <a:custGeom>
            <a:avLst/>
            <a:gdLst>
              <a:gd name="T0" fmla="*/ 789259739 w 245"/>
              <a:gd name="T1" fmla="*/ 61720323 h 108"/>
              <a:gd name="T2" fmla="*/ 22550433 w 245"/>
              <a:gd name="T3" fmla="*/ 444387553 h 108"/>
              <a:gd name="T4" fmla="*/ 0 w 245"/>
              <a:gd name="T5" fmla="*/ 382667246 h 108"/>
              <a:gd name="T6" fmla="*/ 766709313 w 245"/>
              <a:gd name="T7" fmla="*/ 0 h 108"/>
              <a:gd name="T8" fmla="*/ 789259739 w 245"/>
              <a:gd name="T9" fmla="*/ 61720323 h 108"/>
              <a:gd name="T10" fmla="*/ 0 60000 65536"/>
              <a:gd name="T11" fmla="*/ 0 60000 65536"/>
              <a:gd name="T12" fmla="*/ 0 60000 65536"/>
              <a:gd name="T13" fmla="*/ 0 60000 65536"/>
              <a:gd name="T14" fmla="*/ 0 60000 65536"/>
              <a:gd name="T15" fmla="*/ 0 w 245"/>
              <a:gd name="T16" fmla="*/ 0 h 108"/>
              <a:gd name="T17" fmla="*/ 245 w 245"/>
              <a:gd name="T18" fmla="*/ 108 h 108"/>
            </a:gdLst>
            <a:ahLst/>
            <a:cxnLst>
              <a:cxn ang="T10">
                <a:pos x="T0" y="T1"/>
              </a:cxn>
              <a:cxn ang="T11">
                <a:pos x="T2" y="T3"/>
              </a:cxn>
              <a:cxn ang="T12">
                <a:pos x="T4" y="T5"/>
              </a:cxn>
              <a:cxn ang="T13">
                <a:pos x="T6" y="T7"/>
              </a:cxn>
              <a:cxn ang="T14">
                <a:pos x="T8" y="T9"/>
              </a:cxn>
            </a:cxnLst>
            <a:rect l="T15" t="T16" r="T17" b="T18"/>
            <a:pathLst>
              <a:path w="245" h="108">
                <a:moveTo>
                  <a:pt x="245" y="15"/>
                </a:moveTo>
                <a:lnTo>
                  <a:pt x="7" y="108"/>
                </a:lnTo>
                <a:lnTo>
                  <a:pt x="0" y="93"/>
                </a:lnTo>
                <a:lnTo>
                  <a:pt x="238" y="0"/>
                </a:lnTo>
                <a:lnTo>
                  <a:pt x="245" y="15"/>
                </a:lnTo>
                <a:close/>
              </a:path>
            </a:pathLst>
          </a:custGeom>
          <a:solidFill>
            <a:srgbClr val="FF007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310" name="Freeform 93"/>
          <p:cNvSpPr>
            <a:spLocks noChangeAspect="1"/>
          </p:cNvSpPr>
          <p:nvPr/>
        </p:nvSpPr>
        <p:spPr bwMode="auto">
          <a:xfrm>
            <a:off x="6605589" y="2351089"/>
            <a:ext cx="141287" cy="96837"/>
          </a:xfrm>
          <a:custGeom>
            <a:avLst/>
            <a:gdLst>
              <a:gd name="T0" fmla="*/ 0 w 79"/>
              <a:gd name="T1" fmla="*/ 191375606 h 49"/>
              <a:gd name="T2" fmla="*/ 191912439 w 79"/>
              <a:gd name="T3" fmla="*/ 0 h 49"/>
              <a:gd name="T4" fmla="*/ 179117922 w 79"/>
              <a:gd name="T5" fmla="*/ 109356638 h 49"/>
              <a:gd name="T6" fmla="*/ 252683766 w 79"/>
              <a:gd name="T7" fmla="*/ 179658332 h 49"/>
              <a:gd name="T8" fmla="*/ 0 w 79"/>
              <a:gd name="T9" fmla="*/ 191375606 h 49"/>
              <a:gd name="T10" fmla="*/ 0 60000 65536"/>
              <a:gd name="T11" fmla="*/ 0 60000 65536"/>
              <a:gd name="T12" fmla="*/ 0 60000 65536"/>
              <a:gd name="T13" fmla="*/ 0 60000 65536"/>
              <a:gd name="T14" fmla="*/ 0 60000 65536"/>
              <a:gd name="T15" fmla="*/ 0 w 79"/>
              <a:gd name="T16" fmla="*/ 0 h 49"/>
              <a:gd name="T17" fmla="*/ 79 w 79"/>
              <a:gd name="T18" fmla="*/ 49 h 49"/>
            </a:gdLst>
            <a:ahLst/>
            <a:cxnLst>
              <a:cxn ang="T10">
                <a:pos x="T0" y="T1"/>
              </a:cxn>
              <a:cxn ang="T11">
                <a:pos x="T2" y="T3"/>
              </a:cxn>
              <a:cxn ang="T12">
                <a:pos x="T4" y="T5"/>
              </a:cxn>
              <a:cxn ang="T13">
                <a:pos x="T6" y="T7"/>
              </a:cxn>
              <a:cxn ang="T14">
                <a:pos x="T8" y="T9"/>
              </a:cxn>
            </a:cxnLst>
            <a:rect l="T15" t="T16" r="T17" b="T18"/>
            <a:pathLst>
              <a:path w="79" h="49">
                <a:moveTo>
                  <a:pt x="0" y="49"/>
                </a:moveTo>
                <a:lnTo>
                  <a:pt x="60" y="0"/>
                </a:lnTo>
                <a:lnTo>
                  <a:pt x="56" y="28"/>
                </a:lnTo>
                <a:lnTo>
                  <a:pt x="79" y="46"/>
                </a:lnTo>
                <a:lnTo>
                  <a:pt x="0" y="49"/>
                </a:lnTo>
                <a:close/>
              </a:path>
            </a:pathLst>
          </a:custGeom>
          <a:solidFill>
            <a:srgbClr val="FF007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311" name="Freeform 94"/>
          <p:cNvSpPr>
            <a:spLocks noChangeAspect="1"/>
          </p:cNvSpPr>
          <p:nvPr/>
        </p:nvSpPr>
        <p:spPr bwMode="auto">
          <a:xfrm>
            <a:off x="4137026" y="4906963"/>
            <a:ext cx="493713" cy="125412"/>
          </a:xfrm>
          <a:custGeom>
            <a:avLst/>
            <a:gdLst>
              <a:gd name="T0" fmla="*/ 0 w 274"/>
              <a:gd name="T1" fmla="*/ 192305158 h 62"/>
              <a:gd name="T2" fmla="*/ 889607589 w 274"/>
              <a:gd name="T3" fmla="*/ 0 h 62"/>
              <a:gd name="T4" fmla="*/ 889607589 w 274"/>
              <a:gd name="T5" fmla="*/ 65465064 h 62"/>
              <a:gd name="T6" fmla="*/ 0 w 274"/>
              <a:gd name="T7" fmla="*/ 253680158 h 62"/>
              <a:gd name="T8" fmla="*/ 0 w 274"/>
              <a:gd name="T9" fmla="*/ 192305158 h 62"/>
              <a:gd name="T10" fmla="*/ 0 60000 65536"/>
              <a:gd name="T11" fmla="*/ 0 60000 65536"/>
              <a:gd name="T12" fmla="*/ 0 60000 65536"/>
              <a:gd name="T13" fmla="*/ 0 60000 65536"/>
              <a:gd name="T14" fmla="*/ 0 60000 65536"/>
              <a:gd name="T15" fmla="*/ 0 w 274"/>
              <a:gd name="T16" fmla="*/ 0 h 62"/>
              <a:gd name="T17" fmla="*/ 274 w 274"/>
              <a:gd name="T18" fmla="*/ 62 h 62"/>
            </a:gdLst>
            <a:ahLst/>
            <a:cxnLst>
              <a:cxn ang="T10">
                <a:pos x="T0" y="T1"/>
              </a:cxn>
              <a:cxn ang="T11">
                <a:pos x="T2" y="T3"/>
              </a:cxn>
              <a:cxn ang="T12">
                <a:pos x="T4" y="T5"/>
              </a:cxn>
              <a:cxn ang="T13">
                <a:pos x="T6" y="T7"/>
              </a:cxn>
              <a:cxn ang="T14">
                <a:pos x="T8" y="T9"/>
              </a:cxn>
            </a:cxnLst>
            <a:rect l="T15" t="T16" r="T17" b="T18"/>
            <a:pathLst>
              <a:path w="274" h="62">
                <a:moveTo>
                  <a:pt x="0" y="47"/>
                </a:moveTo>
                <a:lnTo>
                  <a:pt x="274" y="0"/>
                </a:lnTo>
                <a:lnTo>
                  <a:pt x="274" y="16"/>
                </a:lnTo>
                <a:lnTo>
                  <a:pt x="0" y="62"/>
                </a:lnTo>
                <a:lnTo>
                  <a:pt x="0" y="47"/>
                </a:lnTo>
                <a:close/>
              </a:path>
            </a:pathLst>
          </a:custGeom>
          <a:solidFill>
            <a:srgbClr val="FF007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312" name="Freeform 95"/>
          <p:cNvSpPr>
            <a:spLocks noChangeAspect="1"/>
          </p:cNvSpPr>
          <p:nvPr/>
        </p:nvSpPr>
        <p:spPr bwMode="auto">
          <a:xfrm>
            <a:off x="4583114" y="4876801"/>
            <a:ext cx="141287" cy="98425"/>
          </a:xfrm>
          <a:custGeom>
            <a:avLst/>
            <a:gdLst>
              <a:gd name="T0" fmla="*/ 252683766 w 79"/>
              <a:gd name="T1" fmla="*/ 48417066 h 49"/>
              <a:gd name="T2" fmla="*/ 28786775 w 79"/>
              <a:gd name="T3" fmla="*/ 197703687 h 49"/>
              <a:gd name="T4" fmla="*/ 60771299 w 79"/>
              <a:gd name="T5" fmla="*/ 84729869 h 49"/>
              <a:gd name="T6" fmla="*/ 0 w 79"/>
              <a:gd name="T7" fmla="*/ 0 h 49"/>
              <a:gd name="T8" fmla="*/ 252683766 w 79"/>
              <a:gd name="T9" fmla="*/ 48417066 h 49"/>
              <a:gd name="T10" fmla="*/ 0 60000 65536"/>
              <a:gd name="T11" fmla="*/ 0 60000 65536"/>
              <a:gd name="T12" fmla="*/ 0 60000 65536"/>
              <a:gd name="T13" fmla="*/ 0 60000 65536"/>
              <a:gd name="T14" fmla="*/ 0 60000 65536"/>
              <a:gd name="T15" fmla="*/ 0 w 79"/>
              <a:gd name="T16" fmla="*/ 0 h 49"/>
              <a:gd name="T17" fmla="*/ 79 w 79"/>
              <a:gd name="T18" fmla="*/ 49 h 49"/>
            </a:gdLst>
            <a:ahLst/>
            <a:cxnLst>
              <a:cxn ang="T10">
                <a:pos x="T0" y="T1"/>
              </a:cxn>
              <a:cxn ang="T11">
                <a:pos x="T2" y="T3"/>
              </a:cxn>
              <a:cxn ang="T12">
                <a:pos x="T4" y="T5"/>
              </a:cxn>
              <a:cxn ang="T13">
                <a:pos x="T6" y="T7"/>
              </a:cxn>
              <a:cxn ang="T14">
                <a:pos x="T8" y="T9"/>
              </a:cxn>
            </a:cxnLst>
            <a:rect l="T15" t="T16" r="T17" b="T18"/>
            <a:pathLst>
              <a:path w="79" h="49">
                <a:moveTo>
                  <a:pt x="79" y="12"/>
                </a:moveTo>
                <a:lnTo>
                  <a:pt x="9" y="49"/>
                </a:lnTo>
                <a:lnTo>
                  <a:pt x="19" y="21"/>
                </a:lnTo>
                <a:lnTo>
                  <a:pt x="0" y="0"/>
                </a:lnTo>
                <a:lnTo>
                  <a:pt x="79" y="12"/>
                </a:lnTo>
                <a:close/>
              </a:path>
            </a:pathLst>
          </a:custGeom>
          <a:solidFill>
            <a:srgbClr val="FF007F"/>
          </a:solidFill>
          <a:ln w="9525">
            <a:no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313" name="Rectangle 96"/>
          <p:cNvSpPr>
            <a:spLocks noChangeAspect="1" noChangeArrowheads="1"/>
          </p:cNvSpPr>
          <p:nvPr/>
        </p:nvSpPr>
        <p:spPr bwMode="auto">
          <a:xfrm>
            <a:off x="6616700" y="1906588"/>
            <a:ext cx="2592056" cy="215444"/>
          </a:xfrm>
          <a:prstGeom prst="rect">
            <a:avLst/>
          </a:prstGeom>
          <a:noFill/>
          <a:ln w="9525">
            <a:noFill/>
            <a:miter lim="800000"/>
            <a:headEnd/>
            <a:tailEnd/>
          </a:ln>
        </p:spPr>
        <p:txBody>
          <a:bodyPr wrap="none" lIns="0" tIns="0" rIns="0" bIns="0">
            <a:spAutoFit/>
          </a:bodyPr>
          <a:lstStyle/>
          <a:p>
            <a:r>
              <a:rPr lang="en-GB" sz="1400" b="1" dirty="0">
                <a:latin typeface="Arial" panose="020B0604020202020204" pitchFamily="34" charset="0"/>
                <a:cs typeface="Arial" panose="020B0604020202020204" pitchFamily="34" charset="0"/>
              </a:rPr>
              <a:t>Adsorbate in a liquid-like state</a:t>
            </a:r>
            <a:endParaRPr lang="en-GB" sz="1400" dirty="0">
              <a:latin typeface="Arial" panose="020B0604020202020204" pitchFamily="34" charset="0"/>
              <a:cs typeface="Arial" panose="020B0604020202020204" pitchFamily="34" charset="0"/>
            </a:endParaRPr>
          </a:p>
        </p:txBody>
      </p:sp>
      <p:sp>
        <p:nvSpPr>
          <p:cNvPr id="9314" name="Rectangle 98"/>
          <p:cNvSpPr>
            <a:spLocks noChangeArrowheads="1"/>
          </p:cNvSpPr>
          <p:nvPr/>
        </p:nvSpPr>
        <p:spPr bwMode="auto">
          <a:xfrm>
            <a:off x="5054600" y="1289050"/>
            <a:ext cx="1492716" cy="369332"/>
          </a:xfrm>
          <a:prstGeom prst="rect">
            <a:avLst/>
          </a:prstGeom>
          <a:noFill/>
          <a:ln w="9525" algn="ctr">
            <a:noFill/>
            <a:miter lim="800000"/>
            <a:headEnd/>
            <a:tailEnd/>
          </a:ln>
        </p:spPr>
        <p:txBody>
          <a:bodyPr wrap="none">
            <a:spAutoFit/>
          </a:bodyPr>
          <a:lstStyle/>
          <a:p>
            <a:r>
              <a:rPr lang="en-US" b="1" dirty="0">
                <a:latin typeface="Arial" panose="020B0604020202020204" pitchFamily="34" charset="0"/>
                <a:cs typeface="Arial" panose="020B0604020202020204" pitchFamily="34" charset="0"/>
              </a:rPr>
              <a:t>10,000,000X</a:t>
            </a:r>
          </a:p>
        </p:txBody>
      </p:sp>
      <p:sp>
        <p:nvSpPr>
          <p:cNvPr id="101" name="Title 100"/>
          <p:cNvSpPr>
            <a:spLocks noGrp="1"/>
          </p:cNvSpPr>
          <p:nvPr>
            <p:ph type="title"/>
          </p:nvPr>
        </p:nvSpPr>
        <p:spPr/>
        <p:txBody>
          <a:bodyPr>
            <a:noAutofit/>
          </a:bodyPr>
          <a:lstStyle/>
          <a:p>
            <a:r>
              <a:rPr lang="en-US" dirty="0"/>
              <a:t>Structure of Activated Carbon (10,000,000X)</a:t>
            </a:r>
          </a:p>
        </p:txBody>
      </p:sp>
      <p:sp>
        <p:nvSpPr>
          <p:cNvPr id="99" name="Rectangle 98">
            <a:extLst>
              <a:ext uri="{FF2B5EF4-FFF2-40B4-BE49-F238E27FC236}">
                <a16:creationId xmlns:a16="http://schemas.microsoft.com/office/drawing/2014/main" id="{0A2F2351-E320-4092-A509-0048AD8F1E1F}"/>
              </a:ext>
            </a:extLst>
          </p:cNvPr>
          <p:cNvSpPr/>
          <p:nvPr/>
        </p:nvSpPr>
        <p:spPr>
          <a:xfrm>
            <a:off x="138227" y="5143239"/>
            <a:ext cx="2353764" cy="523220"/>
          </a:xfrm>
          <a:prstGeom prst="rect">
            <a:avLst/>
          </a:prstGeom>
        </p:spPr>
        <p:txBody>
          <a:bodyPr wrap="square">
            <a:spAutoFit/>
          </a:bodyPr>
          <a:lstStyle/>
          <a:p>
            <a:r>
              <a:rPr lang="en-US" sz="1400" dirty="0" smtClean="0">
                <a:latin typeface="Arial" panose="020B0604020202020204" pitchFamily="34" charset="0"/>
                <a:cs typeface="Arial" panose="020B0604020202020204" pitchFamily="34" charset="0"/>
              </a:rPr>
              <a:t>Image Courtesy </a:t>
            </a:r>
            <a:r>
              <a:rPr lang="en-US" sz="1400" dirty="0">
                <a:latin typeface="Arial" panose="020B0604020202020204" pitchFamily="34" charset="0"/>
                <a:cs typeface="Arial" panose="020B0604020202020204" pitchFamily="34" charset="0"/>
              </a:rPr>
              <a:t>of Calgon Carbon Corporation</a:t>
            </a:r>
          </a:p>
        </p:txBody>
      </p:sp>
    </p:spTree>
    <p:extLst>
      <p:ext uri="{BB962C8B-B14F-4D97-AF65-F5344CB8AC3E}">
        <p14:creationId xmlns:p14="http://schemas.microsoft.com/office/powerpoint/2010/main" val="1872264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87746"/>
                                        </p:tgtEl>
                                        <p:attrNameLst>
                                          <p:attrName>style.visibility</p:attrName>
                                        </p:attrNameLst>
                                      </p:cBhvr>
                                      <p:to>
                                        <p:strVal val="visible"/>
                                      </p:to>
                                    </p:set>
                                    <p:animEffect transition="in" filter="dissolve">
                                      <p:cBhvr>
                                        <p:cTn id="7" dur="15000"/>
                                        <p:tgtEl>
                                          <p:spTgt spid="287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74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32688" y="231648"/>
            <a:ext cx="7754189" cy="841248"/>
          </a:xfrm>
        </p:spPr>
        <p:txBody>
          <a:bodyPr>
            <a:noAutofit/>
          </a:bodyPr>
          <a:lstStyle/>
          <a:p>
            <a:r>
              <a:rPr lang="en-US" dirty="0"/>
              <a:t>Only a Small Portion of the Activated Carbon Pores Adsorb Contaminants</a:t>
            </a:r>
          </a:p>
        </p:txBody>
      </p:sp>
      <p:graphicFrame>
        <p:nvGraphicFramePr>
          <p:cNvPr id="5" name="Diagram 4"/>
          <p:cNvGraphicFramePr/>
          <p:nvPr>
            <p:extLst>
              <p:ext uri="{D42A27DB-BD31-4B8C-83A1-F6EECF244321}">
                <p14:modId xmlns:p14="http://schemas.microsoft.com/office/powerpoint/2010/main" val="1171362080"/>
              </p:ext>
            </p:extLst>
          </p:nvPr>
        </p:nvGraphicFramePr>
        <p:xfrm>
          <a:off x="1854697" y="1188981"/>
          <a:ext cx="5348650" cy="24266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p:cNvGraphicFramePr/>
          <p:nvPr>
            <p:extLst>
              <p:ext uri="{D42A27DB-BD31-4B8C-83A1-F6EECF244321}">
                <p14:modId xmlns:p14="http://schemas.microsoft.com/office/powerpoint/2010/main" val="4017752144"/>
              </p:ext>
            </p:extLst>
          </p:nvPr>
        </p:nvGraphicFramePr>
        <p:xfrm>
          <a:off x="1854697" y="3682768"/>
          <a:ext cx="5348650" cy="255389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8" name="Picture 3" descr="C:\Users\shook\Desktop\icons\12661_CCC_102_GAC-HowVolumeIsDistributed.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7349929" y="1742349"/>
            <a:ext cx="3155810" cy="3746612"/>
          </a:xfrm>
          <a:prstGeom prst="rect">
            <a:avLst/>
          </a:prstGeom>
          <a:noFill/>
        </p:spPr>
      </p:pic>
      <p:sp>
        <p:nvSpPr>
          <p:cNvPr id="9" name="Rectangle 8">
            <a:extLst>
              <a:ext uri="{FF2B5EF4-FFF2-40B4-BE49-F238E27FC236}">
                <a16:creationId xmlns:a16="http://schemas.microsoft.com/office/drawing/2014/main" id="{34AE4AC7-BE5C-43F1-9878-3C42B24A87D1}"/>
              </a:ext>
            </a:extLst>
          </p:cNvPr>
          <p:cNvSpPr/>
          <p:nvPr/>
        </p:nvSpPr>
        <p:spPr>
          <a:xfrm>
            <a:off x="7524000" y="5578413"/>
            <a:ext cx="3389165" cy="276999"/>
          </a:xfrm>
          <a:prstGeom prst="rect">
            <a:avLst/>
          </a:prstGeom>
        </p:spPr>
        <p:txBody>
          <a:bodyPr wrap="square">
            <a:spAutoFit/>
          </a:bodyPr>
          <a:lstStyle/>
          <a:p>
            <a:r>
              <a:rPr lang="en-US" sz="1200" dirty="0">
                <a:latin typeface="Arial" panose="020B0604020202020204" pitchFamily="34" charset="0"/>
                <a:cs typeface="Arial" panose="020B0604020202020204" pitchFamily="34" charset="0"/>
              </a:rPr>
              <a:t>Image Courtesy of Calgon Carbon Corporation</a:t>
            </a:r>
          </a:p>
        </p:txBody>
      </p:sp>
    </p:spTree>
    <p:extLst>
      <p:ext uri="{BB962C8B-B14F-4D97-AF65-F5344CB8AC3E}">
        <p14:creationId xmlns:p14="http://schemas.microsoft.com/office/powerpoint/2010/main" val="31516837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503889" y="1899815"/>
            <a:ext cx="6172035" cy="4217988"/>
            <a:chOff x="877" y="1008"/>
            <a:chExt cx="3341" cy="2208"/>
          </a:xfrm>
        </p:grpSpPr>
        <p:sp>
          <p:nvSpPr>
            <p:cNvPr id="38919" name="Line 3"/>
            <p:cNvSpPr>
              <a:spLocks noChangeShapeType="1"/>
            </p:cNvSpPr>
            <p:nvPr/>
          </p:nvSpPr>
          <p:spPr bwMode="auto">
            <a:xfrm flipV="1">
              <a:off x="1864" y="1069"/>
              <a:ext cx="1" cy="2147"/>
            </a:xfrm>
            <a:prstGeom prst="line">
              <a:avLst/>
            </a:prstGeom>
            <a:noFill/>
            <a:ln w="31750">
              <a:solidFill>
                <a:srgbClr val="FF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920" name="Freeform 4"/>
            <p:cNvSpPr>
              <a:spLocks/>
            </p:cNvSpPr>
            <p:nvPr/>
          </p:nvSpPr>
          <p:spPr bwMode="auto">
            <a:xfrm>
              <a:off x="1819" y="1028"/>
              <a:ext cx="91" cy="182"/>
            </a:xfrm>
            <a:custGeom>
              <a:avLst/>
              <a:gdLst>
                <a:gd name="T0" fmla="*/ 0 w 182"/>
                <a:gd name="T1" fmla="*/ 92 h 362"/>
                <a:gd name="T2" fmla="*/ 23 w 182"/>
                <a:gd name="T3" fmla="*/ 0 h 362"/>
                <a:gd name="T4" fmla="*/ 46 w 182"/>
                <a:gd name="T5" fmla="*/ 92 h 362"/>
                <a:gd name="T6" fmla="*/ 0 w 182"/>
                <a:gd name="T7" fmla="*/ 92 h 362"/>
                <a:gd name="T8" fmla="*/ 0 60000 65536"/>
                <a:gd name="T9" fmla="*/ 0 60000 65536"/>
                <a:gd name="T10" fmla="*/ 0 60000 65536"/>
                <a:gd name="T11" fmla="*/ 0 60000 65536"/>
                <a:gd name="T12" fmla="*/ 0 w 182"/>
                <a:gd name="T13" fmla="*/ 0 h 362"/>
                <a:gd name="T14" fmla="*/ 182 w 182"/>
                <a:gd name="T15" fmla="*/ 362 h 362"/>
              </a:gdLst>
              <a:ahLst/>
              <a:cxnLst>
                <a:cxn ang="T8">
                  <a:pos x="T0" y="T1"/>
                </a:cxn>
                <a:cxn ang="T9">
                  <a:pos x="T2" y="T3"/>
                </a:cxn>
                <a:cxn ang="T10">
                  <a:pos x="T4" y="T5"/>
                </a:cxn>
                <a:cxn ang="T11">
                  <a:pos x="T6" y="T7"/>
                </a:cxn>
              </a:cxnLst>
              <a:rect l="T12" t="T13" r="T14" b="T15"/>
              <a:pathLst>
                <a:path w="182" h="362">
                  <a:moveTo>
                    <a:pt x="0" y="362"/>
                  </a:moveTo>
                  <a:lnTo>
                    <a:pt x="91" y="0"/>
                  </a:lnTo>
                  <a:lnTo>
                    <a:pt x="182" y="362"/>
                  </a:lnTo>
                  <a:lnTo>
                    <a:pt x="0" y="362"/>
                  </a:lnTo>
                  <a:close/>
                </a:path>
              </a:pathLst>
            </a:custGeom>
            <a:solidFill>
              <a:srgbClr val="FFFF00"/>
            </a:solidFill>
            <a:ln w="31750">
              <a:solidFill>
                <a:srgbClr val="FF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921" name="Rectangle 11"/>
            <p:cNvSpPr>
              <a:spLocks noChangeArrowheads="1"/>
            </p:cNvSpPr>
            <p:nvPr/>
          </p:nvSpPr>
          <p:spPr bwMode="auto">
            <a:xfrm>
              <a:off x="2098" y="1232"/>
              <a:ext cx="449" cy="161"/>
            </a:xfrm>
            <a:prstGeom prst="rect">
              <a:avLst/>
            </a:prstGeom>
            <a:noFill/>
            <a:ln w="9525">
              <a:noFill/>
              <a:miter lim="800000"/>
              <a:headEnd/>
              <a:tailEnd/>
            </a:ln>
          </p:spPr>
          <p:txBody>
            <a:bodyPr wrap="none" lIns="0" tIns="0" rIns="0" bIns="0">
              <a:spAutoFit/>
            </a:bodyPr>
            <a:lstStyle/>
            <a:p>
              <a:r>
                <a:rPr lang="en-US" sz="2000" dirty="0">
                  <a:latin typeface="Arial" panose="020B0604020202020204" pitchFamily="34" charset="0"/>
                  <a:cs typeface="Arial" panose="020B0604020202020204" pitchFamily="34" charset="0"/>
                </a:rPr>
                <a:t>- C = O</a:t>
              </a:r>
            </a:p>
          </p:txBody>
        </p:sp>
        <p:sp>
          <p:nvSpPr>
            <p:cNvPr id="38922" name="Rectangle 12"/>
            <p:cNvSpPr>
              <a:spLocks noChangeArrowheads="1"/>
            </p:cNvSpPr>
            <p:nvPr/>
          </p:nvSpPr>
          <p:spPr bwMode="auto">
            <a:xfrm>
              <a:off x="2098" y="1397"/>
              <a:ext cx="449" cy="161"/>
            </a:xfrm>
            <a:prstGeom prst="rect">
              <a:avLst/>
            </a:prstGeom>
            <a:noFill/>
            <a:ln w="9525">
              <a:noFill/>
              <a:miter lim="800000"/>
              <a:headEnd/>
              <a:tailEnd/>
            </a:ln>
          </p:spPr>
          <p:txBody>
            <a:bodyPr wrap="none" lIns="0" tIns="0" rIns="0" bIns="0">
              <a:spAutoFit/>
            </a:bodyPr>
            <a:lstStyle/>
            <a:p>
              <a:r>
                <a:rPr lang="en-US" sz="2000" dirty="0">
                  <a:latin typeface="Arial" panose="020B0604020202020204" pitchFamily="34" charset="0"/>
                  <a:cs typeface="Arial" panose="020B0604020202020204" pitchFamily="34" charset="0"/>
                </a:rPr>
                <a:t>- C = O</a:t>
              </a:r>
            </a:p>
          </p:txBody>
        </p:sp>
        <p:sp>
          <p:nvSpPr>
            <p:cNvPr id="38923" name="Rectangle 13"/>
            <p:cNvSpPr>
              <a:spLocks noChangeArrowheads="1"/>
            </p:cNvSpPr>
            <p:nvPr/>
          </p:nvSpPr>
          <p:spPr bwMode="auto">
            <a:xfrm>
              <a:off x="2098" y="1562"/>
              <a:ext cx="722" cy="161"/>
            </a:xfrm>
            <a:prstGeom prst="rect">
              <a:avLst/>
            </a:prstGeom>
            <a:noFill/>
            <a:ln w="9525">
              <a:noFill/>
              <a:miter lim="800000"/>
              <a:headEnd/>
              <a:tailEnd/>
            </a:ln>
          </p:spPr>
          <p:txBody>
            <a:bodyPr wrap="none" lIns="0" tIns="0" rIns="0" bIns="0">
              <a:spAutoFit/>
            </a:bodyPr>
            <a:lstStyle/>
            <a:p>
              <a:r>
                <a:rPr lang="en-US" sz="2000" dirty="0">
                  <a:latin typeface="Arial" panose="020B0604020202020204" pitchFamily="34" charset="0"/>
                  <a:cs typeface="Arial" panose="020B0604020202020204" pitchFamily="34" charset="0"/>
                </a:rPr>
                <a:t>- C - O - C -</a:t>
              </a:r>
            </a:p>
          </p:txBody>
        </p:sp>
        <p:sp>
          <p:nvSpPr>
            <p:cNvPr id="38924" name="Rectangle 14"/>
            <p:cNvSpPr>
              <a:spLocks noChangeArrowheads="1"/>
            </p:cNvSpPr>
            <p:nvPr/>
          </p:nvSpPr>
          <p:spPr bwMode="auto">
            <a:xfrm>
              <a:off x="2098" y="1727"/>
              <a:ext cx="515" cy="161"/>
            </a:xfrm>
            <a:prstGeom prst="rect">
              <a:avLst/>
            </a:prstGeom>
            <a:noFill/>
            <a:ln w="9525">
              <a:noFill/>
              <a:miter lim="800000"/>
              <a:headEnd/>
              <a:tailEnd/>
            </a:ln>
          </p:spPr>
          <p:txBody>
            <a:bodyPr wrap="none" lIns="0" tIns="0" rIns="0" bIns="0">
              <a:spAutoFit/>
            </a:bodyPr>
            <a:lstStyle/>
            <a:p>
              <a:r>
                <a:rPr lang="en-US" sz="2000" dirty="0">
                  <a:latin typeface="Arial" panose="020B0604020202020204" pitchFamily="34" charset="0"/>
                  <a:cs typeface="Arial" panose="020B0604020202020204" pitchFamily="34" charset="0"/>
                </a:rPr>
                <a:t>- C - OH</a:t>
              </a:r>
            </a:p>
          </p:txBody>
        </p:sp>
        <p:sp>
          <p:nvSpPr>
            <p:cNvPr id="38925" name="Rectangle 15"/>
            <p:cNvSpPr>
              <a:spLocks noChangeArrowheads="1"/>
            </p:cNvSpPr>
            <p:nvPr/>
          </p:nvSpPr>
          <p:spPr bwMode="auto">
            <a:xfrm>
              <a:off x="2098" y="1892"/>
              <a:ext cx="408" cy="161"/>
            </a:xfrm>
            <a:prstGeom prst="rect">
              <a:avLst/>
            </a:prstGeom>
            <a:noFill/>
            <a:ln w="9525">
              <a:noFill/>
              <a:miter lim="800000"/>
              <a:headEnd/>
              <a:tailEnd/>
            </a:ln>
          </p:spPr>
          <p:txBody>
            <a:bodyPr wrap="none" lIns="0" tIns="0" rIns="0" bIns="0">
              <a:spAutoFit/>
            </a:bodyPr>
            <a:lstStyle/>
            <a:p>
              <a:r>
                <a:rPr lang="en-US" sz="2000" dirty="0">
                  <a:latin typeface="Arial" panose="020B0604020202020204" pitchFamily="34" charset="0"/>
                  <a:cs typeface="Arial" panose="020B0604020202020204" pitchFamily="34" charset="0"/>
                </a:rPr>
                <a:t>- C - H</a:t>
              </a:r>
            </a:p>
          </p:txBody>
        </p:sp>
        <p:sp>
          <p:nvSpPr>
            <p:cNvPr id="38926" name="Rectangle 16"/>
            <p:cNvSpPr>
              <a:spLocks noChangeArrowheads="1"/>
            </p:cNvSpPr>
            <p:nvPr/>
          </p:nvSpPr>
          <p:spPr bwMode="auto">
            <a:xfrm>
              <a:off x="2966" y="1212"/>
              <a:ext cx="345" cy="161"/>
            </a:xfrm>
            <a:prstGeom prst="rect">
              <a:avLst/>
            </a:prstGeom>
            <a:noFill/>
            <a:ln w="9525">
              <a:noFill/>
              <a:miter lim="800000"/>
              <a:headEnd/>
              <a:tailEnd/>
            </a:ln>
          </p:spPr>
          <p:txBody>
            <a:bodyPr wrap="none" lIns="0" tIns="0" rIns="0" bIns="0">
              <a:spAutoFit/>
            </a:bodyPr>
            <a:lstStyle/>
            <a:p>
              <a:r>
                <a:rPr lang="en-US" sz="2000" dirty="0">
                  <a:latin typeface="Arial" panose="020B0604020202020204" pitchFamily="34" charset="0"/>
                  <a:cs typeface="Arial" panose="020B0604020202020204" pitchFamily="34" charset="0"/>
                </a:rPr>
                <a:t>- C - I</a:t>
              </a:r>
            </a:p>
          </p:txBody>
        </p:sp>
        <p:sp>
          <p:nvSpPr>
            <p:cNvPr id="38927" name="Rectangle 17"/>
            <p:cNvSpPr>
              <a:spLocks noChangeArrowheads="1"/>
            </p:cNvSpPr>
            <p:nvPr/>
          </p:nvSpPr>
          <p:spPr bwMode="auto">
            <a:xfrm>
              <a:off x="2966" y="1377"/>
              <a:ext cx="446" cy="161"/>
            </a:xfrm>
            <a:prstGeom prst="rect">
              <a:avLst/>
            </a:prstGeom>
            <a:noFill/>
            <a:ln w="9525">
              <a:noFill/>
              <a:miter lim="800000"/>
              <a:headEnd/>
              <a:tailEnd/>
            </a:ln>
          </p:spPr>
          <p:txBody>
            <a:bodyPr wrap="none" lIns="0" tIns="0" rIns="0" bIns="0">
              <a:spAutoFit/>
            </a:bodyPr>
            <a:lstStyle/>
            <a:p>
              <a:r>
                <a:rPr lang="en-US" sz="2000" dirty="0">
                  <a:latin typeface="Arial" panose="020B0604020202020204" pitchFamily="34" charset="0"/>
                  <a:cs typeface="Arial" panose="020B0604020202020204" pitchFamily="34" charset="0"/>
                </a:rPr>
                <a:t>- C - Br</a:t>
              </a:r>
            </a:p>
          </p:txBody>
        </p:sp>
        <p:sp>
          <p:nvSpPr>
            <p:cNvPr id="38928" name="Rectangle 18"/>
            <p:cNvSpPr>
              <a:spLocks noChangeArrowheads="1"/>
            </p:cNvSpPr>
            <p:nvPr/>
          </p:nvSpPr>
          <p:spPr bwMode="auto">
            <a:xfrm>
              <a:off x="2966" y="1542"/>
              <a:ext cx="439" cy="161"/>
            </a:xfrm>
            <a:prstGeom prst="rect">
              <a:avLst/>
            </a:prstGeom>
            <a:noFill/>
            <a:ln w="9525">
              <a:noFill/>
              <a:miter lim="800000"/>
              <a:headEnd/>
              <a:tailEnd/>
            </a:ln>
          </p:spPr>
          <p:txBody>
            <a:bodyPr wrap="none" lIns="0" tIns="0" rIns="0" bIns="0">
              <a:spAutoFit/>
            </a:bodyPr>
            <a:lstStyle/>
            <a:p>
              <a:r>
                <a:rPr lang="en-US" sz="2000" dirty="0">
                  <a:latin typeface="Arial" panose="020B0604020202020204" pitchFamily="34" charset="0"/>
                  <a:cs typeface="Arial" panose="020B0604020202020204" pitchFamily="34" charset="0"/>
                </a:rPr>
                <a:t>- C - Cl</a:t>
              </a:r>
            </a:p>
          </p:txBody>
        </p:sp>
        <p:sp>
          <p:nvSpPr>
            <p:cNvPr id="38929" name="Rectangle 19"/>
            <p:cNvSpPr>
              <a:spLocks noChangeArrowheads="1"/>
            </p:cNvSpPr>
            <p:nvPr/>
          </p:nvSpPr>
          <p:spPr bwMode="auto">
            <a:xfrm>
              <a:off x="2966" y="1707"/>
              <a:ext cx="408" cy="161"/>
            </a:xfrm>
            <a:prstGeom prst="rect">
              <a:avLst/>
            </a:prstGeom>
            <a:noFill/>
            <a:ln w="9525">
              <a:noFill/>
              <a:miter lim="800000"/>
              <a:headEnd/>
              <a:tailEnd/>
            </a:ln>
          </p:spPr>
          <p:txBody>
            <a:bodyPr wrap="none" lIns="0" tIns="0" rIns="0" bIns="0">
              <a:spAutoFit/>
            </a:bodyPr>
            <a:lstStyle/>
            <a:p>
              <a:r>
                <a:rPr lang="en-US" sz="2000" dirty="0">
                  <a:latin typeface="Arial" panose="020B0604020202020204" pitchFamily="34" charset="0"/>
                  <a:cs typeface="Arial" panose="020B0604020202020204" pitchFamily="34" charset="0"/>
                </a:rPr>
                <a:t>- C - H</a:t>
              </a:r>
            </a:p>
          </p:txBody>
        </p:sp>
        <p:sp>
          <p:nvSpPr>
            <p:cNvPr id="38930" name="Rectangle 20"/>
            <p:cNvSpPr>
              <a:spLocks noChangeArrowheads="1"/>
            </p:cNvSpPr>
            <p:nvPr/>
          </p:nvSpPr>
          <p:spPr bwMode="auto">
            <a:xfrm>
              <a:off x="2966" y="1872"/>
              <a:ext cx="392" cy="161"/>
            </a:xfrm>
            <a:prstGeom prst="rect">
              <a:avLst/>
            </a:prstGeom>
            <a:noFill/>
            <a:ln w="9525">
              <a:noFill/>
              <a:miter lim="800000"/>
              <a:headEnd/>
              <a:tailEnd/>
            </a:ln>
          </p:spPr>
          <p:txBody>
            <a:bodyPr wrap="none" lIns="0" tIns="0" rIns="0" bIns="0">
              <a:spAutoFit/>
            </a:bodyPr>
            <a:lstStyle/>
            <a:p>
              <a:r>
                <a:rPr lang="en-US" sz="2000" dirty="0">
                  <a:latin typeface="Arial" panose="020B0604020202020204" pitchFamily="34" charset="0"/>
                  <a:cs typeface="Arial" panose="020B0604020202020204" pitchFamily="34" charset="0"/>
                </a:rPr>
                <a:t>- C - F</a:t>
              </a:r>
            </a:p>
          </p:txBody>
        </p:sp>
        <p:sp>
          <p:nvSpPr>
            <p:cNvPr id="38931" name="Rectangle 21"/>
            <p:cNvSpPr>
              <a:spLocks noChangeArrowheads="1"/>
            </p:cNvSpPr>
            <p:nvPr/>
          </p:nvSpPr>
          <p:spPr bwMode="auto">
            <a:xfrm>
              <a:off x="3601" y="1212"/>
              <a:ext cx="501" cy="161"/>
            </a:xfrm>
            <a:prstGeom prst="rect">
              <a:avLst/>
            </a:prstGeom>
            <a:noFill/>
            <a:ln w="9525">
              <a:noFill/>
              <a:miter lim="800000"/>
              <a:headEnd/>
              <a:tailEnd/>
            </a:ln>
          </p:spPr>
          <p:txBody>
            <a:bodyPr wrap="none" lIns="0" tIns="0" rIns="0" bIns="0">
              <a:spAutoFit/>
            </a:bodyPr>
            <a:lstStyle/>
            <a:p>
              <a:r>
                <a:rPr lang="en-US" sz="2000" dirty="0">
                  <a:latin typeface="Arial" panose="020B0604020202020204" pitchFamily="34" charset="0"/>
                  <a:cs typeface="Arial" panose="020B0604020202020204" pitchFamily="34" charset="0"/>
                </a:rPr>
                <a:t>- C - SH</a:t>
              </a:r>
            </a:p>
          </p:txBody>
        </p:sp>
        <p:sp>
          <p:nvSpPr>
            <p:cNvPr id="38932" name="Rectangle 22"/>
            <p:cNvSpPr>
              <a:spLocks noChangeArrowheads="1"/>
            </p:cNvSpPr>
            <p:nvPr/>
          </p:nvSpPr>
          <p:spPr bwMode="auto">
            <a:xfrm>
              <a:off x="3601" y="1377"/>
              <a:ext cx="617" cy="161"/>
            </a:xfrm>
            <a:prstGeom prst="rect">
              <a:avLst/>
            </a:prstGeom>
            <a:noFill/>
            <a:ln w="9525">
              <a:noFill/>
              <a:miter lim="800000"/>
              <a:headEnd/>
              <a:tailEnd/>
            </a:ln>
          </p:spPr>
          <p:txBody>
            <a:bodyPr wrap="none" lIns="0" tIns="0" rIns="0" bIns="0">
              <a:spAutoFit/>
            </a:bodyPr>
            <a:lstStyle/>
            <a:p>
              <a:r>
                <a:rPr lang="en-US" sz="2000" dirty="0">
                  <a:latin typeface="Arial" panose="020B0604020202020204" pitchFamily="34" charset="0"/>
                  <a:cs typeface="Arial" panose="020B0604020202020204" pitchFamily="34" charset="0"/>
                </a:rPr>
                <a:t>- C – CH3</a:t>
              </a:r>
            </a:p>
          </p:txBody>
        </p:sp>
        <p:sp>
          <p:nvSpPr>
            <p:cNvPr id="38933" name="Rectangle 24"/>
            <p:cNvSpPr>
              <a:spLocks noChangeArrowheads="1"/>
            </p:cNvSpPr>
            <p:nvPr/>
          </p:nvSpPr>
          <p:spPr bwMode="auto">
            <a:xfrm>
              <a:off x="3601" y="1536"/>
              <a:ext cx="617" cy="161"/>
            </a:xfrm>
            <a:prstGeom prst="rect">
              <a:avLst/>
            </a:prstGeom>
            <a:noFill/>
            <a:ln w="9525">
              <a:noFill/>
              <a:miter lim="800000"/>
              <a:headEnd/>
              <a:tailEnd/>
            </a:ln>
          </p:spPr>
          <p:txBody>
            <a:bodyPr wrap="none" lIns="0" tIns="0" rIns="0" bIns="0">
              <a:spAutoFit/>
            </a:bodyPr>
            <a:lstStyle/>
            <a:p>
              <a:r>
                <a:rPr lang="en-US" sz="2000" dirty="0">
                  <a:latin typeface="Arial" panose="020B0604020202020204" pitchFamily="34" charset="0"/>
                  <a:cs typeface="Arial" panose="020B0604020202020204" pitchFamily="34" charset="0"/>
                </a:rPr>
                <a:t>- C – NH2</a:t>
              </a:r>
            </a:p>
          </p:txBody>
        </p:sp>
        <p:sp>
          <p:nvSpPr>
            <p:cNvPr id="38934" name="Rectangle 26"/>
            <p:cNvSpPr>
              <a:spLocks noChangeArrowheads="1"/>
            </p:cNvSpPr>
            <p:nvPr/>
          </p:nvSpPr>
          <p:spPr bwMode="auto">
            <a:xfrm>
              <a:off x="3601" y="1707"/>
              <a:ext cx="515" cy="161"/>
            </a:xfrm>
            <a:prstGeom prst="rect">
              <a:avLst/>
            </a:prstGeom>
            <a:noFill/>
            <a:ln w="9525">
              <a:noFill/>
              <a:miter lim="800000"/>
              <a:headEnd/>
              <a:tailEnd/>
            </a:ln>
          </p:spPr>
          <p:txBody>
            <a:bodyPr wrap="none" lIns="0" tIns="0" rIns="0" bIns="0">
              <a:spAutoFit/>
            </a:bodyPr>
            <a:lstStyle/>
            <a:p>
              <a:r>
                <a:rPr lang="en-US" sz="2000" dirty="0">
                  <a:latin typeface="Arial" panose="020B0604020202020204" pitchFamily="34" charset="0"/>
                  <a:cs typeface="Arial" panose="020B0604020202020204" pitchFamily="34" charset="0"/>
                </a:rPr>
                <a:t>- C - OH</a:t>
              </a:r>
            </a:p>
          </p:txBody>
        </p:sp>
        <p:sp>
          <p:nvSpPr>
            <p:cNvPr id="38935" name="Rectangle 27"/>
            <p:cNvSpPr>
              <a:spLocks noChangeArrowheads="1"/>
            </p:cNvSpPr>
            <p:nvPr/>
          </p:nvSpPr>
          <p:spPr bwMode="auto">
            <a:xfrm>
              <a:off x="3601" y="1872"/>
              <a:ext cx="392" cy="161"/>
            </a:xfrm>
            <a:prstGeom prst="rect">
              <a:avLst/>
            </a:prstGeom>
            <a:noFill/>
            <a:ln w="9525">
              <a:noFill/>
              <a:miter lim="800000"/>
              <a:headEnd/>
              <a:tailEnd/>
            </a:ln>
          </p:spPr>
          <p:txBody>
            <a:bodyPr wrap="none" lIns="0" tIns="0" rIns="0" bIns="0">
              <a:spAutoFit/>
            </a:bodyPr>
            <a:lstStyle/>
            <a:p>
              <a:r>
                <a:rPr lang="en-US" sz="2000" dirty="0">
                  <a:latin typeface="Arial" panose="020B0604020202020204" pitchFamily="34" charset="0"/>
                  <a:cs typeface="Arial" panose="020B0604020202020204" pitchFamily="34" charset="0"/>
                </a:rPr>
                <a:t>- C - F</a:t>
              </a:r>
            </a:p>
          </p:txBody>
        </p:sp>
        <p:sp>
          <p:nvSpPr>
            <p:cNvPr id="38936" name="Rectangle 28"/>
            <p:cNvSpPr>
              <a:spLocks noChangeArrowheads="1"/>
            </p:cNvSpPr>
            <p:nvPr/>
          </p:nvSpPr>
          <p:spPr bwMode="auto">
            <a:xfrm>
              <a:off x="2181" y="1115"/>
              <a:ext cx="36" cy="161"/>
            </a:xfrm>
            <a:prstGeom prst="rect">
              <a:avLst/>
            </a:prstGeom>
            <a:noFill/>
            <a:ln w="9525">
              <a:noFill/>
              <a:miter lim="800000"/>
              <a:headEnd/>
              <a:tailEnd/>
            </a:ln>
          </p:spPr>
          <p:txBody>
            <a:bodyPr wrap="none" lIns="0" tIns="0" rIns="0" bIns="0">
              <a:spAutoFit/>
            </a:bodyPr>
            <a:lstStyle/>
            <a:p>
              <a:r>
                <a:rPr lang="en-US" sz="2000" dirty="0">
                  <a:latin typeface="Arial" panose="020B0604020202020204" pitchFamily="34" charset="0"/>
                  <a:cs typeface="Arial" panose="020B0604020202020204" pitchFamily="34" charset="0"/>
                </a:rPr>
                <a:t>|</a:t>
              </a:r>
            </a:p>
          </p:txBody>
        </p:sp>
        <p:sp>
          <p:nvSpPr>
            <p:cNvPr id="38937" name="Rectangle 29"/>
            <p:cNvSpPr>
              <a:spLocks noChangeArrowheads="1"/>
            </p:cNvSpPr>
            <p:nvPr/>
          </p:nvSpPr>
          <p:spPr bwMode="auto">
            <a:xfrm>
              <a:off x="2159" y="1008"/>
              <a:ext cx="208" cy="161"/>
            </a:xfrm>
            <a:prstGeom prst="rect">
              <a:avLst/>
            </a:prstGeom>
            <a:noFill/>
            <a:ln w="9525">
              <a:noFill/>
              <a:miter lim="800000"/>
              <a:headEnd/>
              <a:tailEnd/>
            </a:ln>
          </p:spPr>
          <p:txBody>
            <a:bodyPr wrap="none" lIns="0" tIns="0" rIns="0" bIns="0">
              <a:spAutoFit/>
            </a:bodyPr>
            <a:lstStyle/>
            <a:p>
              <a:r>
                <a:rPr lang="en-US" sz="2000" dirty="0">
                  <a:latin typeface="Arial" panose="020B0604020202020204" pitchFamily="34" charset="0"/>
                  <a:cs typeface="Arial" panose="020B0604020202020204" pitchFamily="34" charset="0"/>
                </a:rPr>
                <a:t>OH</a:t>
              </a:r>
            </a:p>
          </p:txBody>
        </p:sp>
        <p:sp>
          <p:nvSpPr>
            <p:cNvPr id="38938" name="Freeform 32"/>
            <p:cNvSpPr>
              <a:spLocks/>
            </p:cNvSpPr>
            <p:nvPr/>
          </p:nvSpPr>
          <p:spPr bwMode="auto">
            <a:xfrm>
              <a:off x="1297" y="1126"/>
              <a:ext cx="212" cy="249"/>
            </a:xfrm>
            <a:custGeom>
              <a:avLst/>
              <a:gdLst>
                <a:gd name="T0" fmla="*/ 53 w 422"/>
                <a:gd name="T1" fmla="*/ 124 h 499"/>
                <a:gd name="T2" fmla="*/ 0 w 422"/>
                <a:gd name="T3" fmla="*/ 93 h 499"/>
                <a:gd name="T4" fmla="*/ 0 w 422"/>
                <a:gd name="T5" fmla="*/ 32 h 499"/>
                <a:gd name="T6" fmla="*/ 53 w 422"/>
                <a:gd name="T7" fmla="*/ 0 h 499"/>
                <a:gd name="T8" fmla="*/ 54 w 422"/>
                <a:gd name="T9" fmla="*/ 0 h 499"/>
                <a:gd name="T10" fmla="*/ 107 w 422"/>
                <a:gd name="T11" fmla="*/ 32 h 499"/>
                <a:gd name="T12" fmla="*/ 107 w 422"/>
                <a:gd name="T13" fmla="*/ 93 h 499"/>
                <a:gd name="T14" fmla="*/ 54 w 422"/>
                <a:gd name="T15" fmla="*/ 124 h 499"/>
                <a:gd name="T16" fmla="*/ 53 w 422"/>
                <a:gd name="T17" fmla="*/ 124 h 4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2"/>
                <a:gd name="T28" fmla="*/ 0 h 499"/>
                <a:gd name="T29" fmla="*/ 422 w 422"/>
                <a:gd name="T30" fmla="*/ 499 h 49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2" h="499">
                  <a:moveTo>
                    <a:pt x="210" y="499"/>
                  </a:moveTo>
                  <a:lnTo>
                    <a:pt x="0" y="372"/>
                  </a:lnTo>
                  <a:lnTo>
                    <a:pt x="0" y="128"/>
                  </a:lnTo>
                  <a:lnTo>
                    <a:pt x="210" y="0"/>
                  </a:lnTo>
                  <a:lnTo>
                    <a:pt x="212" y="0"/>
                  </a:lnTo>
                  <a:lnTo>
                    <a:pt x="422" y="128"/>
                  </a:lnTo>
                  <a:lnTo>
                    <a:pt x="422" y="372"/>
                  </a:lnTo>
                  <a:lnTo>
                    <a:pt x="212" y="499"/>
                  </a:lnTo>
                  <a:lnTo>
                    <a:pt x="210" y="499"/>
                  </a:lnTo>
                  <a:close/>
                </a:path>
              </a:pathLst>
            </a:custGeom>
            <a:noFill/>
            <a:ln w="31750">
              <a:solidFill>
                <a:srgbClr val="2961AF"/>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939" name="Line 33"/>
            <p:cNvSpPr>
              <a:spLocks noChangeShapeType="1"/>
            </p:cNvSpPr>
            <p:nvPr/>
          </p:nvSpPr>
          <p:spPr bwMode="auto">
            <a:xfrm>
              <a:off x="1376" y="1148"/>
              <a:ext cx="133" cy="77"/>
            </a:xfrm>
            <a:prstGeom prst="line">
              <a:avLst/>
            </a:prstGeom>
            <a:noFill/>
            <a:ln w="31750">
              <a:solidFill>
                <a:srgbClr val="2961AF"/>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940" name="Line 34"/>
            <p:cNvSpPr>
              <a:spLocks noChangeShapeType="1"/>
            </p:cNvSpPr>
            <p:nvPr/>
          </p:nvSpPr>
          <p:spPr bwMode="auto">
            <a:xfrm flipH="1">
              <a:off x="1381" y="1270"/>
              <a:ext cx="125" cy="90"/>
            </a:xfrm>
            <a:prstGeom prst="line">
              <a:avLst/>
            </a:prstGeom>
            <a:noFill/>
            <a:ln w="31750">
              <a:solidFill>
                <a:srgbClr val="2961AF"/>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941" name="Freeform 35"/>
            <p:cNvSpPr>
              <a:spLocks/>
            </p:cNvSpPr>
            <p:nvPr/>
          </p:nvSpPr>
          <p:spPr bwMode="auto">
            <a:xfrm>
              <a:off x="877" y="1126"/>
              <a:ext cx="212" cy="249"/>
            </a:xfrm>
            <a:custGeom>
              <a:avLst/>
              <a:gdLst>
                <a:gd name="T0" fmla="*/ 53 w 424"/>
                <a:gd name="T1" fmla="*/ 124 h 499"/>
                <a:gd name="T2" fmla="*/ 0 w 424"/>
                <a:gd name="T3" fmla="*/ 93 h 499"/>
                <a:gd name="T4" fmla="*/ 0 w 424"/>
                <a:gd name="T5" fmla="*/ 32 h 499"/>
                <a:gd name="T6" fmla="*/ 53 w 424"/>
                <a:gd name="T7" fmla="*/ 0 h 499"/>
                <a:gd name="T8" fmla="*/ 53 w 424"/>
                <a:gd name="T9" fmla="*/ 0 h 499"/>
                <a:gd name="T10" fmla="*/ 106 w 424"/>
                <a:gd name="T11" fmla="*/ 32 h 499"/>
                <a:gd name="T12" fmla="*/ 106 w 424"/>
                <a:gd name="T13" fmla="*/ 93 h 499"/>
                <a:gd name="T14" fmla="*/ 53 w 424"/>
                <a:gd name="T15" fmla="*/ 124 h 499"/>
                <a:gd name="T16" fmla="*/ 53 w 424"/>
                <a:gd name="T17" fmla="*/ 124 h 4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4"/>
                <a:gd name="T28" fmla="*/ 0 h 499"/>
                <a:gd name="T29" fmla="*/ 424 w 424"/>
                <a:gd name="T30" fmla="*/ 499 h 49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4" h="499">
                  <a:moveTo>
                    <a:pt x="211" y="499"/>
                  </a:moveTo>
                  <a:lnTo>
                    <a:pt x="0" y="372"/>
                  </a:lnTo>
                  <a:lnTo>
                    <a:pt x="0" y="128"/>
                  </a:lnTo>
                  <a:lnTo>
                    <a:pt x="211" y="0"/>
                  </a:lnTo>
                  <a:lnTo>
                    <a:pt x="212" y="0"/>
                  </a:lnTo>
                  <a:lnTo>
                    <a:pt x="424" y="128"/>
                  </a:lnTo>
                  <a:lnTo>
                    <a:pt x="424" y="372"/>
                  </a:lnTo>
                  <a:lnTo>
                    <a:pt x="212" y="499"/>
                  </a:lnTo>
                  <a:lnTo>
                    <a:pt x="211" y="499"/>
                  </a:lnTo>
                  <a:close/>
                </a:path>
              </a:pathLst>
            </a:custGeom>
            <a:noFill/>
            <a:ln w="31750">
              <a:solidFill>
                <a:srgbClr val="2961AF"/>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942" name="Line 36"/>
            <p:cNvSpPr>
              <a:spLocks noChangeShapeType="1"/>
            </p:cNvSpPr>
            <p:nvPr/>
          </p:nvSpPr>
          <p:spPr bwMode="auto">
            <a:xfrm flipV="1">
              <a:off x="903" y="1177"/>
              <a:ext cx="1" cy="147"/>
            </a:xfrm>
            <a:prstGeom prst="line">
              <a:avLst/>
            </a:prstGeom>
            <a:noFill/>
            <a:ln w="31750">
              <a:solidFill>
                <a:srgbClr val="2961AF"/>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943" name="Line 37"/>
            <p:cNvSpPr>
              <a:spLocks noChangeShapeType="1"/>
            </p:cNvSpPr>
            <p:nvPr/>
          </p:nvSpPr>
          <p:spPr bwMode="auto">
            <a:xfrm>
              <a:off x="956" y="1148"/>
              <a:ext cx="132" cy="77"/>
            </a:xfrm>
            <a:prstGeom prst="line">
              <a:avLst/>
            </a:prstGeom>
            <a:noFill/>
            <a:ln w="31750">
              <a:solidFill>
                <a:srgbClr val="2961AF"/>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944" name="Line 38"/>
            <p:cNvSpPr>
              <a:spLocks noChangeShapeType="1"/>
            </p:cNvSpPr>
            <p:nvPr/>
          </p:nvSpPr>
          <p:spPr bwMode="auto">
            <a:xfrm flipH="1">
              <a:off x="961" y="1270"/>
              <a:ext cx="124" cy="90"/>
            </a:xfrm>
            <a:prstGeom prst="line">
              <a:avLst/>
            </a:prstGeom>
            <a:noFill/>
            <a:ln w="31750">
              <a:solidFill>
                <a:srgbClr val="2961AF"/>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945" name="Freeform 39"/>
            <p:cNvSpPr>
              <a:spLocks/>
            </p:cNvSpPr>
            <p:nvPr/>
          </p:nvSpPr>
          <p:spPr bwMode="auto">
            <a:xfrm>
              <a:off x="1087" y="1126"/>
              <a:ext cx="211" cy="249"/>
            </a:xfrm>
            <a:custGeom>
              <a:avLst/>
              <a:gdLst>
                <a:gd name="T0" fmla="*/ 53 w 424"/>
                <a:gd name="T1" fmla="*/ 124 h 499"/>
                <a:gd name="T2" fmla="*/ 0 w 424"/>
                <a:gd name="T3" fmla="*/ 93 h 499"/>
                <a:gd name="T4" fmla="*/ 0 w 424"/>
                <a:gd name="T5" fmla="*/ 32 h 499"/>
                <a:gd name="T6" fmla="*/ 53 w 424"/>
                <a:gd name="T7" fmla="*/ 0 h 499"/>
                <a:gd name="T8" fmla="*/ 105 w 424"/>
                <a:gd name="T9" fmla="*/ 32 h 499"/>
                <a:gd name="T10" fmla="*/ 105 w 424"/>
                <a:gd name="T11" fmla="*/ 93 h 499"/>
                <a:gd name="T12" fmla="*/ 53 w 424"/>
                <a:gd name="T13" fmla="*/ 124 h 499"/>
                <a:gd name="T14" fmla="*/ 0 60000 65536"/>
                <a:gd name="T15" fmla="*/ 0 60000 65536"/>
                <a:gd name="T16" fmla="*/ 0 60000 65536"/>
                <a:gd name="T17" fmla="*/ 0 60000 65536"/>
                <a:gd name="T18" fmla="*/ 0 60000 65536"/>
                <a:gd name="T19" fmla="*/ 0 60000 65536"/>
                <a:gd name="T20" fmla="*/ 0 60000 65536"/>
                <a:gd name="T21" fmla="*/ 0 w 424"/>
                <a:gd name="T22" fmla="*/ 0 h 499"/>
                <a:gd name="T23" fmla="*/ 424 w 424"/>
                <a:gd name="T24" fmla="*/ 499 h 4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4" h="499">
                  <a:moveTo>
                    <a:pt x="212" y="499"/>
                  </a:moveTo>
                  <a:lnTo>
                    <a:pt x="0" y="372"/>
                  </a:lnTo>
                  <a:lnTo>
                    <a:pt x="0" y="128"/>
                  </a:lnTo>
                  <a:lnTo>
                    <a:pt x="212" y="0"/>
                  </a:lnTo>
                  <a:lnTo>
                    <a:pt x="424" y="128"/>
                  </a:lnTo>
                  <a:lnTo>
                    <a:pt x="424" y="372"/>
                  </a:lnTo>
                  <a:lnTo>
                    <a:pt x="212" y="499"/>
                  </a:lnTo>
                  <a:close/>
                </a:path>
              </a:pathLst>
            </a:custGeom>
            <a:noFill/>
            <a:ln w="31750">
              <a:solidFill>
                <a:srgbClr val="2961AF"/>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946" name="Line 40"/>
            <p:cNvSpPr>
              <a:spLocks noChangeShapeType="1"/>
            </p:cNvSpPr>
            <p:nvPr/>
          </p:nvSpPr>
          <p:spPr bwMode="auto">
            <a:xfrm>
              <a:off x="1165" y="1148"/>
              <a:ext cx="133" cy="77"/>
            </a:xfrm>
            <a:prstGeom prst="line">
              <a:avLst/>
            </a:prstGeom>
            <a:noFill/>
            <a:ln w="31750">
              <a:solidFill>
                <a:srgbClr val="2961AF"/>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947" name="Line 41"/>
            <p:cNvSpPr>
              <a:spLocks noChangeShapeType="1"/>
            </p:cNvSpPr>
            <p:nvPr/>
          </p:nvSpPr>
          <p:spPr bwMode="auto">
            <a:xfrm flipH="1">
              <a:off x="1171" y="1270"/>
              <a:ext cx="125" cy="90"/>
            </a:xfrm>
            <a:prstGeom prst="line">
              <a:avLst/>
            </a:prstGeom>
            <a:noFill/>
            <a:ln w="31750">
              <a:solidFill>
                <a:srgbClr val="2961AF"/>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948" name="Freeform 42"/>
            <p:cNvSpPr>
              <a:spLocks/>
            </p:cNvSpPr>
            <p:nvPr/>
          </p:nvSpPr>
          <p:spPr bwMode="auto">
            <a:xfrm>
              <a:off x="984" y="1541"/>
              <a:ext cx="212" cy="250"/>
            </a:xfrm>
            <a:custGeom>
              <a:avLst/>
              <a:gdLst>
                <a:gd name="T0" fmla="*/ 53 w 424"/>
                <a:gd name="T1" fmla="*/ 125 h 500"/>
                <a:gd name="T2" fmla="*/ 0 w 424"/>
                <a:gd name="T3" fmla="*/ 93 h 500"/>
                <a:gd name="T4" fmla="*/ 0 w 424"/>
                <a:gd name="T5" fmla="*/ 32 h 500"/>
                <a:gd name="T6" fmla="*/ 53 w 424"/>
                <a:gd name="T7" fmla="*/ 0 h 500"/>
                <a:gd name="T8" fmla="*/ 53 w 424"/>
                <a:gd name="T9" fmla="*/ 0 h 500"/>
                <a:gd name="T10" fmla="*/ 106 w 424"/>
                <a:gd name="T11" fmla="*/ 32 h 500"/>
                <a:gd name="T12" fmla="*/ 106 w 424"/>
                <a:gd name="T13" fmla="*/ 93 h 500"/>
                <a:gd name="T14" fmla="*/ 53 w 424"/>
                <a:gd name="T15" fmla="*/ 125 h 500"/>
                <a:gd name="T16" fmla="*/ 53 w 424"/>
                <a:gd name="T17" fmla="*/ 125 h 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4"/>
                <a:gd name="T28" fmla="*/ 0 h 500"/>
                <a:gd name="T29" fmla="*/ 424 w 424"/>
                <a:gd name="T30" fmla="*/ 500 h 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4" h="500">
                  <a:moveTo>
                    <a:pt x="210" y="500"/>
                  </a:moveTo>
                  <a:lnTo>
                    <a:pt x="0" y="371"/>
                  </a:lnTo>
                  <a:lnTo>
                    <a:pt x="0" y="128"/>
                  </a:lnTo>
                  <a:lnTo>
                    <a:pt x="210" y="0"/>
                  </a:lnTo>
                  <a:lnTo>
                    <a:pt x="211" y="0"/>
                  </a:lnTo>
                  <a:lnTo>
                    <a:pt x="424" y="128"/>
                  </a:lnTo>
                  <a:lnTo>
                    <a:pt x="424" y="371"/>
                  </a:lnTo>
                  <a:lnTo>
                    <a:pt x="211" y="500"/>
                  </a:lnTo>
                  <a:lnTo>
                    <a:pt x="210" y="500"/>
                  </a:lnTo>
                  <a:close/>
                </a:path>
              </a:pathLst>
            </a:custGeom>
            <a:noFill/>
            <a:ln w="31750">
              <a:solidFill>
                <a:srgbClr val="2961AF"/>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949" name="Freeform 43"/>
            <p:cNvSpPr>
              <a:spLocks/>
            </p:cNvSpPr>
            <p:nvPr/>
          </p:nvSpPr>
          <p:spPr bwMode="auto">
            <a:xfrm>
              <a:off x="1193" y="1541"/>
              <a:ext cx="212" cy="250"/>
            </a:xfrm>
            <a:custGeom>
              <a:avLst/>
              <a:gdLst>
                <a:gd name="T0" fmla="*/ 53 w 424"/>
                <a:gd name="T1" fmla="*/ 125 h 500"/>
                <a:gd name="T2" fmla="*/ 0 w 424"/>
                <a:gd name="T3" fmla="*/ 93 h 500"/>
                <a:gd name="T4" fmla="*/ 0 w 424"/>
                <a:gd name="T5" fmla="*/ 32 h 500"/>
                <a:gd name="T6" fmla="*/ 53 w 424"/>
                <a:gd name="T7" fmla="*/ 0 h 500"/>
                <a:gd name="T8" fmla="*/ 53 w 424"/>
                <a:gd name="T9" fmla="*/ 0 h 500"/>
                <a:gd name="T10" fmla="*/ 106 w 424"/>
                <a:gd name="T11" fmla="*/ 32 h 500"/>
                <a:gd name="T12" fmla="*/ 106 w 424"/>
                <a:gd name="T13" fmla="*/ 93 h 500"/>
                <a:gd name="T14" fmla="*/ 53 w 424"/>
                <a:gd name="T15" fmla="*/ 125 h 500"/>
                <a:gd name="T16" fmla="*/ 53 w 424"/>
                <a:gd name="T17" fmla="*/ 125 h 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4"/>
                <a:gd name="T28" fmla="*/ 0 h 500"/>
                <a:gd name="T29" fmla="*/ 424 w 424"/>
                <a:gd name="T30" fmla="*/ 500 h 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4" h="500">
                  <a:moveTo>
                    <a:pt x="212" y="500"/>
                  </a:moveTo>
                  <a:lnTo>
                    <a:pt x="0" y="371"/>
                  </a:lnTo>
                  <a:lnTo>
                    <a:pt x="0" y="128"/>
                  </a:lnTo>
                  <a:lnTo>
                    <a:pt x="212" y="0"/>
                  </a:lnTo>
                  <a:lnTo>
                    <a:pt x="213" y="0"/>
                  </a:lnTo>
                  <a:lnTo>
                    <a:pt x="424" y="128"/>
                  </a:lnTo>
                  <a:lnTo>
                    <a:pt x="424" y="371"/>
                  </a:lnTo>
                  <a:lnTo>
                    <a:pt x="213" y="500"/>
                  </a:lnTo>
                  <a:lnTo>
                    <a:pt x="212" y="500"/>
                  </a:lnTo>
                  <a:close/>
                </a:path>
              </a:pathLst>
            </a:custGeom>
            <a:noFill/>
            <a:ln w="31750">
              <a:solidFill>
                <a:srgbClr val="2961AF"/>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950" name="Line 44"/>
            <p:cNvSpPr>
              <a:spLocks noChangeShapeType="1"/>
            </p:cNvSpPr>
            <p:nvPr/>
          </p:nvSpPr>
          <p:spPr bwMode="auto">
            <a:xfrm flipV="1">
              <a:off x="1010" y="1592"/>
              <a:ext cx="1" cy="148"/>
            </a:xfrm>
            <a:prstGeom prst="line">
              <a:avLst/>
            </a:prstGeom>
            <a:noFill/>
            <a:ln w="31750">
              <a:solidFill>
                <a:srgbClr val="2961AF"/>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951" name="Line 45"/>
            <p:cNvSpPr>
              <a:spLocks noChangeShapeType="1"/>
            </p:cNvSpPr>
            <p:nvPr/>
          </p:nvSpPr>
          <p:spPr bwMode="auto">
            <a:xfrm>
              <a:off x="1063" y="1564"/>
              <a:ext cx="132" cy="78"/>
            </a:xfrm>
            <a:prstGeom prst="line">
              <a:avLst/>
            </a:prstGeom>
            <a:noFill/>
            <a:ln w="31750">
              <a:solidFill>
                <a:srgbClr val="2961AF"/>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952" name="Line 46"/>
            <p:cNvSpPr>
              <a:spLocks noChangeShapeType="1"/>
            </p:cNvSpPr>
            <p:nvPr/>
          </p:nvSpPr>
          <p:spPr bwMode="auto">
            <a:xfrm flipH="1">
              <a:off x="1068" y="1685"/>
              <a:ext cx="124" cy="91"/>
            </a:xfrm>
            <a:prstGeom prst="line">
              <a:avLst/>
            </a:prstGeom>
            <a:noFill/>
            <a:ln w="31750">
              <a:solidFill>
                <a:srgbClr val="2961AF"/>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953" name="Line 47"/>
            <p:cNvSpPr>
              <a:spLocks noChangeShapeType="1"/>
            </p:cNvSpPr>
            <p:nvPr/>
          </p:nvSpPr>
          <p:spPr bwMode="auto">
            <a:xfrm>
              <a:off x="1272" y="1564"/>
              <a:ext cx="133" cy="78"/>
            </a:xfrm>
            <a:prstGeom prst="line">
              <a:avLst/>
            </a:prstGeom>
            <a:noFill/>
            <a:ln w="31750">
              <a:solidFill>
                <a:srgbClr val="2961AF"/>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954" name="Line 48"/>
            <p:cNvSpPr>
              <a:spLocks noChangeShapeType="1"/>
            </p:cNvSpPr>
            <p:nvPr/>
          </p:nvSpPr>
          <p:spPr bwMode="auto">
            <a:xfrm flipH="1">
              <a:off x="1277" y="1685"/>
              <a:ext cx="125" cy="91"/>
            </a:xfrm>
            <a:prstGeom prst="line">
              <a:avLst/>
            </a:prstGeom>
            <a:noFill/>
            <a:ln w="31750">
              <a:solidFill>
                <a:srgbClr val="2961AF"/>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955" name="Freeform 49"/>
            <p:cNvSpPr>
              <a:spLocks/>
            </p:cNvSpPr>
            <p:nvPr/>
          </p:nvSpPr>
          <p:spPr bwMode="auto">
            <a:xfrm>
              <a:off x="1086" y="1952"/>
              <a:ext cx="211" cy="250"/>
            </a:xfrm>
            <a:custGeom>
              <a:avLst/>
              <a:gdLst>
                <a:gd name="T0" fmla="*/ 53 w 424"/>
                <a:gd name="T1" fmla="*/ 125 h 500"/>
                <a:gd name="T2" fmla="*/ 0 w 424"/>
                <a:gd name="T3" fmla="*/ 93 h 500"/>
                <a:gd name="T4" fmla="*/ 0 w 424"/>
                <a:gd name="T5" fmla="*/ 33 h 500"/>
                <a:gd name="T6" fmla="*/ 53 w 424"/>
                <a:gd name="T7" fmla="*/ 0 h 500"/>
                <a:gd name="T8" fmla="*/ 105 w 424"/>
                <a:gd name="T9" fmla="*/ 33 h 500"/>
                <a:gd name="T10" fmla="*/ 105 w 424"/>
                <a:gd name="T11" fmla="*/ 93 h 500"/>
                <a:gd name="T12" fmla="*/ 53 w 424"/>
                <a:gd name="T13" fmla="*/ 125 h 500"/>
                <a:gd name="T14" fmla="*/ 0 60000 65536"/>
                <a:gd name="T15" fmla="*/ 0 60000 65536"/>
                <a:gd name="T16" fmla="*/ 0 60000 65536"/>
                <a:gd name="T17" fmla="*/ 0 60000 65536"/>
                <a:gd name="T18" fmla="*/ 0 60000 65536"/>
                <a:gd name="T19" fmla="*/ 0 60000 65536"/>
                <a:gd name="T20" fmla="*/ 0 60000 65536"/>
                <a:gd name="T21" fmla="*/ 0 w 424"/>
                <a:gd name="T22" fmla="*/ 0 h 500"/>
                <a:gd name="T23" fmla="*/ 424 w 424"/>
                <a:gd name="T24" fmla="*/ 500 h 5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4" h="500">
                  <a:moveTo>
                    <a:pt x="212" y="500"/>
                  </a:moveTo>
                  <a:lnTo>
                    <a:pt x="0" y="370"/>
                  </a:lnTo>
                  <a:lnTo>
                    <a:pt x="0" y="129"/>
                  </a:lnTo>
                  <a:lnTo>
                    <a:pt x="212" y="0"/>
                  </a:lnTo>
                  <a:lnTo>
                    <a:pt x="424" y="129"/>
                  </a:lnTo>
                  <a:lnTo>
                    <a:pt x="424" y="370"/>
                  </a:lnTo>
                  <a:lnTo>
                    <a:pt x="212" y="500"/>
                  </a:lnTo>
                  <a:close/>
                </a:path>
              </a:pathLst>
            </a:custGeom>
            <a:noFill/>
            <a:ln w="31750">
              <a:solidFill>
                <a:srgbClr val="2961AF"/>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956" name="Line 50"/>
            <p:cNvSpPr>
              <a:spLocks noChangeShapeType="1"/>
            </p:cNvSpPr>
            <p:nvPr/>
          </p:nvSpPr>
          <p:spPr bwMode="auto">
            <a:xfrm flipV="1">
              <a:off x="1112" y="2003"/>
              <a:ext cx="1" cy="148"/>
            </a:xfrm>
            <a:prstGeom prst="line">
              <a:avLst/>
            </a:prstGeom>
            <a:noFill/>
            <a:ln w="31750">
              <a:solidFill>
                <a:srgbClr val="2961AF"/>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957" name="Line 51"/>
            <p:cNvSpPr>
              <a:spLocks noChangeShapeType="1"/>
            </p:cNvSpPr>
            <p:nvPr/>
          </p:nvSpPr>
          <p:spPr bwMode="auto">
            <a:xfrm>
              <a:off x="1164" y="1974"/>
              <a:ext cx="132" cy="78"/>
            </a:xfrm>
            <a:prstGeom prst="line">
              <a:avLst/>
            </a:prstGeom>
            <a:noFill/>
            <a:ln w="31750">
              <a:solidFill>
                <a:srgbClr val="2961AF"/>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958" name="Line 52"/>
            <p:cNvSpPr>
              <a:spLocks noChangeShapeType="1"/>
            </p:cNvSpPr>
            <p:nvPr/>
          </p:nvSpPr>
          <p:spPr bwMode="auto">
            <a:xfrm flipH="1">
              <a:off x="1170" y="2095"/>
              <a:ext cx="123" cy="91"/>
            </a:xfrm>
            <a:prstGeom prst="line">
              <a:avLst/>
            </a:prstGeom>
            <a:noFill/>
            <a:ln w="31750">
              <a:solidFill>
                <a:srgbClr val="2961AF"/>
              </a:solidFill>
              <a:round/>
              <a:headEnd/>
              <a:tailEnd/>
            </a:ln>
          </p:spPr>
          <p:txBody>
            <a:bodyPr/>
            <a:lstStyle/>
            <a:p>
              <a:endParaRPr lang="en-US" dirty="0">
                <a:latin typeface="Arial" panose="020B0604020202020204" pitchFamily="34" charset="0"/>
                <a:cs typeface="Arial" panose="020B0604020202020204" pitchFamily="34" charset="0"/>
              </a:endParaRPr>
            </a:p>
          </p:txBody>
        </p:sp>
      </p:grpSp>
      <p:sp>
        <p:nvSpPr>
          <p:cNvPr id="38916" name="Rectangle 56"/>
          <p:cNvSpPr>
            <a:spLocks noChangeArrowheads="1"/>
          </p:cNvSpPr>
          <p:nvPr/>
        </p:nvSpPr>
        <p:spPr bwMode="auto">
          <a:xfrm>
            <a:off x="1221313" y="1410865"/>
            <a:ext cx="2222500" cy="831850"/>
          </a:xfrm>
          <a:prstGeom prst="rect">
            <a:avLst/>
          </a:prstGeom>
          <a:noFill/>
          <a:ln w="9525">
            <a:noFill/>
            <a:miter lim="800000"/>
            <a:headEnd/>
            <a:tailEnd/>
          </a:ln>
        </p:spPr>
        <p:txBody>
          <a:bodyPr>
            <a:spAutoFit/>
          </a:bodyPr>
          <a:lstStyle/>
          <a:p>
            <a:pPr marL="342900" indent="-342900"/>
            <a:r>
              <a:rPr lang="en-GB" sz="2400" b="1" u="sng" dirty="0">
                <a:latin typeface="Arial" panose="020B0604020202020204" pitchFamily="34" charset="0"/>
                <a:cs typeface="Arial" panose="020B0604020202020204" pitchFamily="34" charset="0"/>
              </a:rPr>
              <a:t>Molar Volume</a:t>
            </a:r>
            <a:br>
              <a:rPr lang="en-GB" sz="2400" b="1" u="sng" dirty="0">
                <a:latin typeface="Arial" panose="020B0604020202020204" pitchFamily="34" charset="0"/>
                <a:cs typeface="Arial" panose="020B0604020202020204" pitchFamily="34" charset="0"/>
              </a:rPr>
            </a:br>
            <a:endParaRPr lang="en-GB" sz="2400" b="1" u="sng" dirty="0">
              <a:latin typeface="Arial" panose="020B0604020202020204" pitchFamily="34" charset="0"/>
              <a:cs typeface="Arial" panose="020B0604020202020204" pitchFamily="34" charset="0"/>
            </a:endParaRPr>
          </a:p>
        </p:txBody>
      </p:sp>
      <p:sp>
        <p:nvSpPr>
          <p:cNvPr id="56" name="Rectangle 55"/>
          <p:cNvSpPr/>
          <p:nvPr/>
        </p:nvSpPr>
        <p:spPr>
          <a:xfrm>
            <a:off x="3143776" y="4112790"/>
            <a:ext cx="454025" cy="20165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Arial" panose="020B0604020202020204" pitchFamily="34" charset="0"/>
              <a:cs typeface="Arial" panose="020B0604020202020204" pitchFamily="34" charset="0"/>
            </a:endParaRPr>
          </a:p>
        </p:txBody>
      </p:sp>
      <p:sp>
        <p:nvSpPr>
          <p:cNvPr id="47" name="Title 46"/>
          <p:cNvSpPr>
            <a:spLocks noGrp="1"/>
          </p:cNvSpPr>
          <p:nvPr>
            <p:ph type="title"/>
          </p:nvPr>
        </p:nvSpPr>
        <p:spPr/>
        <p:txBody>
          <a:bodyPr/>
          <a:lstStyle/>
          <a:p>
            <a:r>
              <a:rPr lang="en-US" dirty="0"/>
              <a:t>Adsorption Strength Varies Between Chemicals</a:t>
            </a:r>
          </a:p>
        </p:txBody>
      </p:sp>
      <p:sp>
        <p:nvSpPr>
          <p:cNvPr id="46" name="Rectangle 57"/>
          <p:cNvSpPr>
            <a:spLocks noChangeArrowheads="1"/>
          </p:cNvSpPr>
          <p:nvPr/>
        </p:nvSpPr>
        <p:spPr bwMode="auto">
          <a:xfrm>
            <a:off x="1181967" y="4347739"/>
            <a:ext cx="5839990" cy="1200329"/>
          </a:xfrm>
          <a:prstGeom prst="rect">
            <a:avLst/>
          </a:prstGeom>
          <a:noFill/>
          <a:ln w="9525">
            <a:noFill/>
            <a:miter lim="800000"/>
            <a:headEnd/>
            <a:tailEnd/>
          </a:ln>
        </p:spPr>
        <p:txBody>
          <a:bodyPr wrap="square">
            <a:spAutoFit/>
          </a:bodyPr>
          <a:lstStyle/>
          <a:p>
            <a:pPr marL="342900" indent="-342900"/>
            <a:r>
              <a:rPr lang="en-GB" sz="2400" b="1" u="sng" dirty="0">
                <a:latin typeface="Arial" panose="020B0604020202020204" pitchFamily="34" charset="0"/>
                <a:cs typeface="Arial" panose="020B0604020202020204" pitchFamily="34" charset="0"/>
              </a:rPr>
              <a:t>Saturation</a:t>
            </a:r>
            <a:r>
              <a:rPr lang="en-GB" sz="2400" u="sng" dirty="0">
                <a:latin typeface="Arial" panose="020B0604020202020204" pitchFamily="34" charset="0"/>
                <a:cs typeface="Arial" panose="020B0604020202020204" pitchFamily="34" charset="0"/>
              </a:rPr>
              <a:t> </a:t>
            </a:r>
            <a:r>
              <a:rPr lang="en-GB" sz="2400" dirty="0">
                <a:latin typeface="Arial" panose="020B0604020202020204" pitchFamily="34" charset="0"/>
                <a:cs typeface="Arial" panose="020B0604020202020204" pitchFamily="34" charset="0"/>
              </a:rPr>
              <a:t>	</a:t>
            </a:r>
          </a:p>
          <a:p>
            <a:pPr marL="742950" lvl="1" indent="-285750"/>
            <a:r>
              <a:rPr lang="en-GB" sz="2400" dirty="0">
                <a:latin typeface="Arial" panose="020B0604020202020204" pitchFamily="34" charset="0"/>
                <a:cs typeface="Arial" panose="020B0604020202020204" pitchFamily="34" charset="0"/>
              </a:rPr>
              <a:t>Pressure (Vapor-phase)</a:t>
            </a:r>
          </a:p>
          <a:p>
            <a:pPr marL="742950" lvl="1" indent="-285750"/>
            <a:r>
              <a:rPr lang="en-GB" sz="2400" dirty="0">
                <a:latin typeface="Arial" panose="020B0604020202020204" pitchFamily="34" charset="0"/>
                <a:cs typeface="Arial" panose="020B0604020202020204" pitchFamily="34" charset="0"/>
              </a:rPr>
              <a:t>Solubility (Liquid-phase)</a:t>
            </a:r>
          </a:p>
        </p:txBody>
      </p:sp>
      <p:pic>
        <p:nvPicPr>
          <p:cNvPr id="49" name="Picture 1" descr="C:\Users\shook\Desktop\icons\12661_CCC_102_AdsorptionIronFilingsDistance.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102347" y="3936087"/>
            <a:ext cx="2141656" cy="2092780"/>
          </a:xfrm>
          <a:prstGeom prst="rect">
            <a:avLst/>
          </a:prstGeom>
          <a:noFill/>
        </p:spPr>
      </p:pic>
      <p:sp>
        <p:nvSpPr>
          <p:cNvPr id="3" name="TextBox 2"/>
          <p:cNvSpPr txBox="1"/>
          <p:nvPr/>
        </p:nvSpPr>
        <p:spPr>
          <a:xfrm>
            <a:off x="2479429" y="5671591"/>
            <a:ext cx="4366812" cy="400110"/>
          </a:xfrm>
          <a:prstGeom prst="rect">
            <a:avLst/>
          </a:prstGeom>
          <a:noFill/>
          <a:ln w="25400">
            <a:solidFill>
              <a:srgbClr val="C00000"/>
            </a:solidFill>
          </a:ln>
        </p:spPr>
        <p:txBody>
          <a:bodyPr wrap="square" rtlCol="0">
            <a:spAutoFit/>
          </a:bodyPr>
          <a:lstStyle/>
          <a:p>
            <a:r>
              <a:rPr lang="en-US" sz="2000" b="1" dirty="0">
                <a:solidFill>
                  <a:schemeClr val="tx1">
                    <a:lumMod val="75000"/>
                    <a:lumOff val="25000"/>
                  </a:schemeClr>
                </a:solidFill>
                <a:latin typeface="Arial" panose="020B0604020202020204" pitchFamily="34" charset="0"/>
                <a:cs typeface="Arial" panose="020B0604020202020204" pitchFamily="34" charset="0"/>
              </a:rPr>
              <a:t>Lower</a:t>
            </a:r>
            <a:r>
              <a:rPr lang="en-US" sz="2000" dirty="0">
                <a:solidFill>
                  <a:schemeClr val="tx1">
                    <a:lumMod val="75000"/>
                    <a:lumOff val="25000"/>
                  </a:schemeClr>
                </a:solidFill>
                <a:latin typeface="Arial" panose="020B0604020202020204" pitchFamily="34" charset="0"/>
                <a:cs typeface="Arial" panose="020B0604020202020204" pitchFamily="34" charset="0"/>
              </a:rPr>
              <a:t> Solubility Favors Adsorption</a:t>
            </a:r>
          </a:p>
        </p:txBody>
      </p:sp>
      <p:sp>
        <p:nvSpPr>
          <p:cNvPr id="50" name="TextBox 49"/>
          <p:cNvSpPr txBox="1"/>
          <p:nvPr/>
        </p:nvSpPr>
        <p:spPr>
          <a:xfrm>
            <a:off x="4631277" y="1582211"/>
            <a:ext cx="5160826" cy="400110"/>
          </a:xfrm>
          <a:prstGeom prst="rect">
            <a:avLst/>
          </a:prstGeom>
          <a:noFill/>
          <a:ln w="25400">
            <a:solidFill>
              <a:srgbClr val="C00000"/>
            </a:solidFill>
          </a:ln>
        </p:spPr>
        <p:txBody>
          <a:bodyPr wrap="square" rtlCol="0">
            <a:spAutoFit/>
          </a:bodyPr>
          <a:lstStyle/>
          <a:p>
            <a:r>
              <a:rPr lang="en-US" sz="2000" b="1" dirty="0">
                <a:solidFill>
                  <a:schemeClr val="tx1">
                    <a:lumMod val="75000"/>
                    <a:lumOff val="25000"/>
                  </a:schemeClr>
                </a:solidFill>
                <a:latin typeface="Arial" panose="020B0604020202020204" pitchFamily="34" charset="0"/>
                <a:cs typeface="Arial" panose="020B0604020202020204" pitchFamily="34" charset="0"/>
              </a:rPr>
              <a:t>Higher</a:t>
            </a:r>
            <a:r>
              <a:rPr lang="en-US" sz="2000" dirty="0">
                <a:solidFill>
                  <a:schemeClr val="tx1">
                    <a:lumMod val="75000"/>
                    <a:lumOff val="25000"/>
                  </a:schemeClr>
                </a:solidFill>
                <a:latin typeface="Arial" panose="020B0604020202020204" pitchFamily="34" charset="0"/>
                <a:cs typeface="Arial" panose="020B0604020202020204" pitchFamily="34" charset="0"/>
              </a:rPr>
              <a:t> Molecular Weights Favor Adsorption</a:t>
            </a:r>
          </a:p>
        </p:txBody>
      </p:sp>
    </p:spTree>
    <p:extLst>
      <p:ext uri="{BB962C8B-B14F-4D97-AF65-F5344CB8AC3E}">
        <p14:creationId xmlns:p14="http://schemas.microsoft.com/office/powerpoint/2010/main" val="436754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4"/>
          <p:cNvSpPr>
            <a:spLocks noGrp="1" noChangeArrowheads="1"/>
          </p:cNvSpPr>
          <p:nvPr>
            <p:ph type="title"/>
          </p:nvPr>
        </p:nvSpPr>
        <p:spPr>
          <a:xfrm>
            <a:off x="222557" y="478555"/>
            <a:ext cx="11740896" cy="533400"/>
          </a:xfrm>
        </p:spPr>
        <p:txBody>
          <a:bodyPr>
            <a:noAutofit/>
          </a:bodyPr>
          <a:lstStyle/>
          <a:p>
            <a:r>
              <a:rPr lang="en-US" dirty="0"/>
              <a:t>Carbon Based Materials Are Used to Manufacture Activated Carbon</a:t>
            </a:r>
          </a:p>
        </p:txBody>
      </p:sp>
      <p:grpSp>
        <p:nvGrpSpPr>
          <p:cNvPr id="2" name="Group 34"/>
          <p:cNvGrpSpPr/>
          <p:nvPr/>
        </p:nvGrpSpPr>
        <p:grpSpPr>
          <a:xfrm>
            <a:off x="2734071" y="2469213"/>
            <a:ext cx="6828638" cy="3005164"/>
            <a:chOff x="528828" y="1873125"/>
            <a:chExt cx="8122861" cy="4488451"/>
          </a:xfrm>
        </p:grpSpPr>
        <p:pic>
          <p:nvPicPr>
            <p:cNvPr id="8" name="Picture 7" descr="iStock_000015098285Small - Lignite.psd"/>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528828" y="4178300"/>
              <a:ext cx="4005072" cy="2183276"/>
            </a:xfrm>
            <a:prstGeom prst="rect">
              <a:avLst/>
            </a:prstGeom>
          </p:spPr>
        </p:pic>
        <p:pic>
          <p:nvPicPr>
            <p:cNvPr id="9" name="Picture 8" descr="158589254.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33401" y="1873125"/>
              <a:ext cx="3990976" cy="2171700"/>
            </a:xfrm>
            <a:prstGeom prst="rect">
              <a:avLst/>
            </a:prstGeom>
          </p:spPr>
        </p:pic>
        <p:pic>
          <p:nvPicPr>
            <p:cNvPr id="10" name="Picture 9" descr="184431841.psd"/>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4651189" y="1879600"/>
              <a:ext cx="4000500" cy="2171700"/>
            </a:xfrm>
            <a:prstGeom prst="rect">
              <a:avLst/>
            </a:prstGeom>
          </p:spPr>
        </p:pic>
        <p:pic>
          <p:nvPicPr>
            <p:cNvPr id="11" name="Picture 10" descr="147313278.psd"/>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4650679" y="4178300"/>
              <a:ext cx="3998020" cy="2182747"/>
            </a:xfrm>
            <a:prstGeom prst="rect">
              <a:avLst/>
            </a:prstGeom>
          </p:spPr>
        </p:pic>
      </p:grpSp>
      <p:sp>
        <p:nvSpPr>
          <p:cNvPr id="12" name="TextBox 11"/>
          <p:cNvSpPr txBox="1"/>
          <p:nvPr/>
        </p:nvSpPr>
        <p:spPr>
          <a:xfrm>
            <a:off x="1939950" y="1544169"/>
            <a:ext cx="3661953" cy="492443"/>
          </a:xfrm>
          <a:prstGeom prst="rect">
            <a:avLst/>
          </a:prstGeom>
          <a:noFill/>
        </p:spPr>
        <p:txBody>
          <a:bodyPr wrap="square" rtlCol="0">
            <a:spAutoFit/>
          </a:bodyPr>
          <a:lstStyle/>
          <a:p>
            <a:r>
              <a:rPr lang="en-US" sz="2600" b="1" dirty="0">
                <a:latin typeface="Arial" panose="020B0604020202020204" pitchFamily="34" charset="0"/>
                <a:cs typeface="Arial" panose="020B0604020202020204" pitchFamily="34" charset="0"/>
              </a:rPr>
              <a:t>Wood</a:t>
            </a:r>
          </a:p>
        </p:txBody>
      </p:sp>
      <p:cxnSp>
        <p:nvCxnSpPr>
          <p:cNvPr id="13" name="Straight Arrow Connector 12"/>
          <p:cNvCxnSpPr>
            <a:cxnSpLocks/>
          </p:cNvCxnSpPr>
          <p:nvPr/>
        </p:nvCxnSpPr>
        <p:spPr>
          <a:xfrm>
            <a:off x="2919593" y="2048378"/>
            <a:ext cx="851332" cy="662939"/>
          </a:xfrm>
          <a:prstGeom prst="straightConnector1">
            <a:avLst/>
          </a:prstGeom>
          <a:ln w="34925">
            <a:solidFill>
              <a:srgbClr val="C00000"/>
            </a:solidFill>
            <a:tailEnd type="triangle"/>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7853321" y="1626038"/>
            <a:ext cx="3661953" cy="492443"/>
          </a:xfrm>
          <a:prstGeom prst="rect">
            <a:avLst/>
          </a:prstGeom>
          <a:noFill/>
        </p:spPr>
        <p:txBody>
          <a:bodyPr wrap="square" rtlCol="0">
            <a:spAutoFit/>
          </a:bodyPr>
          <a:lstStyle/>
          <a:p>
            <a:r>
              <a:rPr lang="en-US" sz="2600" b="1" dirty="0">
                <a:latin typeface="Arial" panose="020B0604020202020204" pitchFamily="34" charset="0"/>
                <a:cs typeface="Arial" panose="020B0604020202020204" pitchFamily="34" charset="0"/>
              </a:rPr>
              <a:t>Coconut Shells</a:t>
            </a:r>
          </a:p>
        </p:txBody>
      </p:sp>
      <p:cxnSp>
        <p:nvCxnSpPr>
          <p:cNvPr id="15" name="Straight Arrow Connector 14"/>
          <p:cNvCxnSpPr>
            <a:cxnSpLocks/>
          </p:cNvCxnSpPr>
          <p:nvPr/>
        </p:nvCxnSpPr>
        <p:spPr>
          <a:xfrm rot="6300000">
            <a:off x="8773967" y="2119206"/>
            <a:ext cx="851332" cy="662939"/>
          </a:xfrm>
          <a:prstGeom prst="straightConnector1">
            <a:avLst/>
          </a:prstGeom>
          <a:ln w="34925">
            <a:solidFill>
              <a:srgbClr val="C00000"/>
            </a:solidFill>
            <a:tailEnd type="triangle"/>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1816579" y="5653008"/>
            <a:ext cx="3661953" cy="492443"/>
          </a:xfrm>
          <a:prstGeom prst="rect">
            <a:avLst/>
          </a:prstGeom>
          <a:noFill/>
        </p:spPr>
        <p:txBody>
          <a:bodyPr wrap="square" rtlCol="0">
            <a:spAutoFit/>
          </a:bodyPr>
          <a:lstStyle/>
          <a:p>
            <a:r>
              <a:rPr lang="en-US" sz="2600" b="1" dirty="0">
                <a:latin typeface="Arial" panose="020B0604020202020204" pitchFamily="34" charset="0"/>
                <a:cs typeface="Arial" panose="020B0604020202020204" pitchFamily="34" charset="0"/>
              </a:rPr>
              <a:t>Lignite</a:t>
            </a:r>
          </a:p>
        </p:txBody>
      </p:sp>
      <p:cxnSp>
        <p:nvCxnSpPr>
          <p:cNvPr id="17" name="Straight Arrow Connector 16"/>
          <p:cNvCxnSpPr>
            <a:cxnSpLocks/>
          </p:cNvCxnSpPr>
          <p:nvPr/>
        </p:nvCxnSpPr>
        <p:spPr>
          <a:xfrm flipV="1">
            <a:off x="3221889" y="4973850"/>
            <a:ext cx="682455" cy="925378"/>
          </a:xfrm>
          <a:prstGeom prst="straightConnector1">
            <a:avLst/>
          </a:prstGeom>
          <a:ln w="34925">
            <a:solidFill>
              <a:srgbClr val="C00000"/>
            </a:solidFill>
            <a:tailEnd type="triangle"/>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7853321" y="5689138"/>
            <a:ext cx="3661953" cy="492443"/>
          </a:xfrm>
          <a:prstGeom prst="rect">
            <a:avLst/>
          </a:prstGeom>
          <a:noFill/>
        </p:spPr>
        <p:txBody>
          <a:bodyPr wrap="square" rtlCol="0">
            <a:spAutoFit/>
          </a:bodyPr>
          <a:lstStyle/>
          <a:p>
            <a:r>
              <a:rPr lang="en-US" sz="2600" b="1" dirty="0">
                <a:latin typeface="Arial" panose="020B0604020202020204" pitchFamily="34" charset="0"/>
                <a:cs typeface="Arial" panose="020B0604020202020204" pitchFamily="34" charset="0"/>
              </a:rPr>
              <a:t>Bituminous Coal</a:t>
            </a:r>
          </a:p>
        </p:txBody>
      </p:sp>
      <p:cxnSp>
        <p:nvCxnSpPr>
          <p:cNvPr id="20" name="Straight Arrow Connector 19"/>
          <p:cNvCxnSpPr>
            <a:cxnSpLocks/>
          </p:cNvCxnSpPr>
          <p:nvPr/>
        </p:nvCxnSpPr>
        <p:spPr>
          <a:xfrm rot="10800000">
            <a:off x="6883841" y="5027983"/>
            <a:ext cx="851332" cy="662939"/>
          </a:xfrm>
          <a:prstGeom prst="straightConnector1">
            <a:avLst/>
          </a:prstGeom>
          <a:ln w="34925">
            <a:solidFill>
              <a:srgbClr val="C00000"/>
            </a:solidFill>
            <a:tailEnd type="triangle"/>
          </a:ln>
          <a:effectLst/>
        </p:spPr>
        <p:style>
          <a:lnRef idx="2">
            <a:schemeClr val="accent1"/>
          </a:lnRef>
          <a:fillRef idx="0">
            <a:schemeClr val="accent1"/>
          </a:fillRef>
          <a:effectRef idx="1">
            <a:schemeClr val="accent1"/>
          </a:effectRef>
          <a:fontRef idx="minor">
            <a:schemeClr val="tx1"/>
          </a:fontRef>
        </p:style>
      </p:cxnSp>
      <p:sp>
        <p:nvSpPr>
          <p:cNvPr id="18" name="Rectangle 17">
            <a:extLst>
              <a:ext uri="{FF2B5EF4-FFF2-40B4-BE49-F238E27FC236}">
                <a16:creationId xmlns:a16="http://schemas.microsoft.com/office/drawing/2014/main" id="{DC3BDDDD-993A-4EB6-8F1F-BFAACE866E03}"/>
              </a:ext>
            </a:extLst>
          </p:cNvPr>
          <p:cNvSpPr/>
          <p:nvPr/>
        </p:nvSpPr>
        <p:spPr>
          <a:xfrm>
            <a:off x="-4654" y="5191035"/>
            <a:ext cx="2376065" cy="523220"/>
          </a:xfrm>
          <a:prstGeom prst="rect">
            <a:avLst/>
          </a:prstGeom>
        </p:spPr>
        <p:txBody>
          <a:bodyPr wrap="square">
            <a:spAutoFit/>
          </a:bodyPr>
          <a:lstStyle/>
          <a:p>
            <a:r>
              <a:rPr lang="en-US" sz="1400" dirty="0" smtClean="0">
                <a:latin typeface="Arial" panose="020B0604020202020204" pitchFamily="34" charset="0"/>
                <a:cs typeface="Arial" panose="020B0604020202020204" pitchFamily="34" charset="0"/>
              </a:rPr>
              <a:t>Image Courtesy </a:t>
            </a:r>
            <a:r>
              <a:rPr lang="en-US" sz="1400" dirty="0">
                <a:latin typeface="Arial" panose="020B0604020202020204" pitchFamily="34" charset="0"/>
                <a:cs typeface="Arial" panose="020B0604020202020204" pitchFamily="34" charset="0"/>
              </a:rPr>
              <a:t>of Calgon Carbon Corporation</a:t>
            </a:r>
          </a:p>
        </p:txBody>
      </p:sp>
    </p:spTree>
    <p:extLst>
      <p:ext uri="{BB962C8B-B14F-4D97-AF65-F5344CB8AC3E}">
        <p14:creationId xmlns:p14="http://schemas.microsoft.com/office/powerpoint/2010/main" val="35659078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a:xfrm>
            <a:off x="1647960" y="2899732"/>
            <a:ext cx="8896080" cy="3323891"/>
            <a:chOff x="0" y="2077610"/>
            <a:chExt cx="8896080" cy="3323891"/>
          </a:xfrm>
        </p:grpSpPr>
        <p:pic>
          <p:nvPicPr>
            <p:cNvPr id="11" name="Picture 10" descr="ThinkstockPhotos-494418811.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505901"/>
              <a:ext cx="4343400" cy="2895600"/>
            </a:xfrm>
            <a:prstGeom prst="rect">
              <a:avLst/>
            </a:prstGeom>
          </p:spPr>
        </p:pic>
        <p:pic>
          <p:nvPicPr>
            <p:cNvPr id="12" name="Picture 11" descr="ThinkstockPhotos-178793510.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76800" y="2077610"/>
              <a:ext cx="4019280" cy="3276600"/>
            </a:xfrm>
            <a:prstGeom prst="rect">
              <a:avLst/>
            </a:prstGeom>
          </p:spPr>
        </p:pic>
        <p:sp>
          <p:nvSpPr>
            <p:cNvPr id="13" name="Text Box 6"/>
            <p:cNvSpPr txBox="1">
              <a:spLocks noChangeArrowheads="1"/>
            </p:cNvSpPr>
            <p:nvPr/>
          </p:nvSpPr>
          <p:spPr bwMode="auto">
            <a:xfrm>
              <a:off x="3962400" y="3276600"/>
              <a:ext cx="1066800" cy="1200329"/>
            </a:xfrm>
            <a:prstGeom prst="rect">
              <a:avLst/>
            </a:prstGeom>
            <a:noFill/>
            <a:ln w="9525" algn="ctr">
              <a:noFill/>
              <a:miter lim="800000"/>
              <a:headEnd/>
              <a:tailEnd/>
            </a:ln>
          </p:spPr>
          <p:txBody>
            <a:bodyPr>
              <a:spAutoFit/>
            </a:bodyPr>
            <a:lstStyle/>
            <a:p>
              <a:pPr algn="ctr">
                <a:spcBef>
                  <a:spcPct val="50000"/>
                </a:spcBef>
                <a:buFont typeface="Wingdings" pitchFamily="2" charset="2"/>
                <a:buNone/>
              </a:pPr>
              <a:r>
                <a:rPr lang="en-US" sz="7200" dirty="0">
                  <a:latin typeface="+mj-lt"/>
                  <a:cs typeface="Arial" charset="0"/>
                </a:rPr>
                <a:t>≠</a:t>
              </a:r>
            </a:p>
          </p:txBody>
        </p:sp>
      </p:grpSp>
      <p:sp>
        <p:nvSpPr>
          <p:cNvPr id="41986" name="Rectangle 3"/>
          <p:cNvSpPr>
            <a:spLocks noGrp="1" noChangeArrowheads="1"/>
          </p:cNvSpPr>
          <p:nvPr>
            <p:ph type="title"/>
          </p:nvPr>
        </p:nvSpPr>
        <p:spPr>
          <a:xfrm>
            <a:off x="272096" y="456620"/>
            <a:ext cx="11919904" cy="533400"/>
          </a:xfrm>
        </p:spPr>
        <p:txBody>
          <a:bodyPr>
            <a:noAutofit/>
          </a:bodyPr>
          <a:lstStyle/>
          <a:p>
            <a:r>
              <a:rPr lang="en-US" dirty="0"/>
              <a:t>The Starting Material Impacts the Performance of the Final Product</a:t>
            </a:r>
            <a:br>
              <a:rPr lang="en-US" dirty="0"/>
            </a:br>
            <a:endParaRPr lang="en-US" dirty="0"/>
          </a:p>
        </p:txBody>
      </p:sp>
      <p:graphicFrame>
        <p:nvGraphicFramePr>
          <p:cNvPr id="8" name="Diagram 7"/>
          <p:cNvGraphicFramePr/>
          <p:nvPr>
            <p:extLst>
              <p:ext uri="{D42A27DB-BD31-4B8C-83A1-F6EECF244321}">
                <p14:modId xmlns:p14="http://schemas.microsoft.com/office/powerpoint/2010/main" val="1677545480"/>
              </p:ext>
            </p:extLst>
          </p:nvPr>
        </p:nvGraphicFramePr>
        <p:xfrm>
          <a:off x="1974009" y="1075364"/>
          <a:ext cx="3691302" cy="248425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9" name="Rectangle 8">
            <a:extLst>
              <a:ext uri="{FF2B5EF4-FFF2-40B4-BE49-F238E27FC236}">
                <a16:creationId xmlns:a16="http://schemas.microsoft.com/office/drawing/2014/main" id="{234E2F50-FE1F-4128-B020-E01A1DD78688}"/>
              </a:ext>
            </a:extLst>
          </p:cNvPr>
          <p:cNvSpPr/>
          <p:nvPr/>
        </p:nvSpPr>
        <p:spPr>
          <a:xfrm>
            <a:off x="125792" y="5150842"/>
            <a:ext cx="1703085" cy="738664"/>
          </a:xfrm>
          <a:prstGeom prst="rect">
            <a:avLst/>
          </a:prstGeom>
        </p:spPr>
        <p:txBody>
          <a:bodyPr wrap="square">
            <a:spAutoFit/>
          </a:bodyPr>
          <a:lstStyle/>
          <a:p>
            <a:r>
              <a:rPr lang="en-US" sz="1400" dirty="0" smtClean="0">
                <a:latin typeface="Arial" panose="020B0604020202020204" pitchFamily="34" charset="0"/>
                <a:cs typeface="Arial" panose="020B0604020202020204" pitchFamily="34" charset="0"/>
              </a:rPr>
              <a:t>Image Courtesy </a:t>
            </a:r>
            <a:r>
              <a:rPr lang="en-US" sz="1400" dirty="0">
                <a:latin typeface="Arial" panose="020B0604020202020204" pitchFamily="34" charset="0"/>
                <a:cs typeface="Arial" panose="020B0604020202020204" pitchFamily="34" charset="0"/>
              </a:rPr>
              <a:t>of Calgon Carbon Corporation</a:t>
            </a:r>
          </a:p>
        </p:txBody>
      </p:sp>
    </p:spTree>
    <p:extLst>
      <p:ext uri="{BB962C8B-B14F-4D97-AF65-F5344CB8AC3E}">
        <p14:creationId xmlns:p14="http://schemas.microsoft.com/office/powerpoint/2010/main" val="8180468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2"/>
          <p:cNvSpPr>
            <a:spLocks noGrp="1" noChangeArrowheads="1"/>
          </p:cNvSpPr>
          <p:nvPr>
            <p:ph type="title"/>
          </p:nvPr>
        </p:nvSpPr>
        <p:spPr>
          <a:xfrm>
            <a:off x="932688" y="539496"/>
            <a:ext cx="9718565" cy="533400"/>
          </a:xfrm>
        </p:spPr>
        <p:txBody>
          <a:bodyPr>
            <a:noAutofit/>
          </a:bodyPr>
          <a:lstStyle/>
          <a:p>
            <a:pPr eaLnBrk="1" hangingPunct="1"/>
            <a:r>
              <a:rPr lang="en-US" dirty="0"/>
              <a:t>Carbon Type Affects Contaminant Breakthrough</a:t>
            </a:r>
          </a:p>
        </p:txBody>
      </p:sp>
      <p:sp>
        <p:nvSpPr>
          <p:cNvPr id="140290" name="Rectangle 3"/>
          <p:cNvSpPr>
            <a:spLocks noChangeArrowheads="1"/>
          </p:cNvSpPr>
          <p:nvPr/>
        </p:nvSpPr>
        <p:spPr bwMode="auto">
          <a:xfrm>
            <a:off x="1524001" y="1612384"/>
            <a:ext cx="184731" cy="369332"/>
          </a:xfrm>
          <a:prstGeom prst="rect">
            <a:avLst/>
          </a:prstGeom>
          <a:noFill/>
          <a:ln w="9525" algn="ctr">
            <a:noFill/>
            <a:miter lim="800000"/>
            <a:headEnd/>
            <a:tailEnd/>
          </a:ln>
        </p:spPr>
        <p:txBody>
          <a:bodyPr wrap="none" anchor="ctr">
            <a:spAutoFit/>
          </a:bodyPr>
          <a:lstStyle/>
          <a:p>
            <a:endParaRPr lang="en-US" dirty="0">
              <a:latin typeface="Arial Black" pitchFamily="34" charset="0"/>
            </a:endParaRPr>
          </a:p>
        </p:txBody>
      </p:sp>
      <p:grpSp>
        <p:nvGrpSpPr>
          <p:cNvPr id="2" name="Group 4"/>
          <p:cNvGrpSpPr>
            <a:grpSpLocks/>
          </p:cNvGrpSpPr>
          <p:nvPr/>
        </p:nvGrpSpPr>
        <p:grpSpPr bwMode="auto">
          <a:xfrm>
            <a:off x="456401" y="900204"/>
            <a:ext cx="8097009" cy="5057592"/>
            <a:chOff x="528" y="720"/>
            <a:chExt cx="4825" cy="2926"/>
          </a:xfrm>
        </p:grpSpPr>
        <p:sp>
          <p:nvSpPr>
            <p:cNvPr id="140292" name="AutoShape 5"/>
            <p:cNvSpPr>
              <a:spLocks noChangeAspect="1" noChangeArrowheads="1" noTextEdit="1"/>
            </p:cNvSpPr>
            <p:nvPr/>
          </p:nvSpPr>
          <p:spPr bwMode="auto">
            <a:xfrm>
              <a:off x="528" y="750"/>
              <a:ext cx="4781" cy="2896"/>
            </a:xfrm>
            <a:prstGeom prst="rect">
              <a:avLst/>
            </a:prstGeom>
            <a:no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293" name="Rectangle 6"/>
            <p:cNvSpPr>
              <a:spLocks noChangeArrowheads="1"/>
            </p:cNvSpPr>
            <p:nvPr/>
          </p:nvSpPr>
          <p:spPr bwMode="auto">
            <a:xfrm>
              <a:off x="1009" y="1214"/>
              <a:ext cx="4138" cy="1809"/>
            </a:xfrm>
            <a:prstGeom prst="rect">
              <a:avLst/>
            </a:prstGeom>
            <a:no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294" name="Line 7"/>
            <p:cNvSpPr>
              <a:spLocks noChangeShapeType="1"/>
            </p:cNvSpPr>
            <p:nvPr/>
          </p:nvSpPr>
          <p:spPr bwMode="auto">
            <a:xfrm>
              <a:off x="1009" y="2843"/>
              <a:ext cx="4138"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295" name="Line 8"/>
            <p:cNvSpPr>
              <a:spLocks noChangeShapeType="1"/>
            </p:cNvSpPr>
            <p:nvPr/>
          </p:nvSpPr>
          <p:spPr bwMode="auto">
            <a:xfrm>
              <a:off x="1009" y="2661"/>
              <a:ext cx="4138"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296" name="Line 9"/>
            <p:cNvSpPr>
              <a:spLocks noChangeShapeType="1"/>
            </p:cNvSpPr>
            <p:nvPr/>
          </p:nvSpPr>
          <p:spPr bwMode="auto">
            <a:xfrm>
              <a:off x="1009" y="2481"/>
              <a:ext cx="4138"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297" name="Line 10"/>
            <p:cNvSpPr>
              <a:spLocks noChangeShapeType="1"/>
            </p:cNvSpPr>
            <p:nvPr/>
          </p:nvSpPr>
          <p:spPr bwMode="auto">
            <a:xfrm>
              <a:off x="1009" y="2300"/>
              <a:ext cx="4138"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298" name="Line 11"/>
            <p:cNvSpPr>
              <a:spLocks noChangeShapeType="1"/>
            </p:cNvSpPr>
            <p:nvPr/>
          </p:nvSpPr>
          <p:spPr bwMode="auto">
            <a:xfrm>
              <a:off x="1009" y="2118"/>
              <a:ext cx="4138"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299" name="Line 12"/>
            <p:cNvSpPr>
              <a:spLocks noChangeShapeType="1"/>
            </p:cNvSpPr>
            <p:nvPr/>
          </p:nvSpPr>
          <p:spPr bwMode="auto">
            <a:xfrm>
              <a:off x="1009" y="1937"/>
              <a:ext cx="4138"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00" name="Line 13"/>
            <p:cNvSpPr>
              <a:spLocks noChangeShapeType="1"/>
            </p:cNvSpPr>
            <p:nvPr/>
          </p:nvSpPr>
          <p:spPr bwMode="auto">
            <a:xfrm>
              <a:off x="1009" y="1757"/>
              <a:ext cx="4138"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01" name="Line 14"/>
            <p:cNvSpPr>
              <a:spLocks noChangeShapeType="1"/>
            </p:cNvSpPr>
            <p:nvPr/>
          </p:nvSpPr>
          <p:spPr bwMode="auto">
            <a:xfrm>
              <a:off x="1009" y="1575"/>
              <a:ext cx="4138"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02" name="Line 15"/>
            <p:cNvSpPr>
              <a:spLocks noChangeShapeType="1"/>
            </p:cNvSpPr>
            <p:nvPr/>
          </p:nvSpPr>
          <p:spPr bwMode="auto">
            <a:xfrm>
              <a:off x="1009" y="1395"/>
              <a:ext cx="4138"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03" name="Line 16"/>
            <p:cNvSpPr>
              <a:spLocks noChangeShapeType="1"/>
            </p:cNvSpPr>
            <p:nvPr/>
          </p:nvSpPr>
          <p:spPr bwMode="auto">
            <a:xfrm>
              <a:off x="1009" y="1214"/>
              <a:ext cx="4138"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04" name="Line 17"/>
            <p:cNvSpPr>
              <a:spLocks noChangeShapeType="1"/>
            </p:cNvSpPr>
            <p:nvPr/>
          </p:nvSpPr>
          <p:spPr bwMode="auto">
            <a:xfrm>
              <a:off x="1837" y="1214"/>
              <a:ext cx="0" cy="1809"/>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05" name="Line 18"/>
            <p:cNvSpPr>
              <a:spLocks noChangeShapeType="1"/>
            </p:cNvSpPr>
            <p:nvPr/>
          </p:nvSpPr>
          <p:spPr bwMode="auto">
            <a:xfrm>
              <a:off x="2664" y="1214"/>
              <a:ext cx="0" cy="1809"/>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06" name="Line 19"/>
            <p:cNvSpPr>
              <a:spLocks noChangeShapeType="1"/>
            </p:cNvSpPr>
            <p:nvPr/>
          </p:nvSpPr>
          <p:spPr bwMode="auto">
            <a:xfrm>
              <a:off x="3492" y="1214"/>
              <a:ext cx="0" cy="1809"/>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07" name="Line 20"/>
            <p:cNvSpPr>
              <a:spLocks noChangeShapeType="1"/>
            </p:cNvSpPr>
            <p:nvPr/>
          </p:nvSpPr>
          <p:spPr bwMode="auto">
            <a:xfrm>
              <a:off x="4319" y="1214"/>
              <a:ext cx="0" cy="1809"/>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08" name="Line 21"/>
            <p:cNvSpPr>
              <a:spLocks noChangeShapeType="1"/>
            </p:cNvSpPr>
            <p:nvPr/>
          </p:nvSpPr>
          <p:spPr bwMode="auto">
            <a:xfrm>
              <a:off x="5147" y="1214"/>
              <a:ext cx="0" cy="1809"/>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09" name="Rectangle 22"/>
            <p:cNvSpPr>
              <a:spLocks noChangeArrowheads="1"/>
            </p:cNvSpPr>
            <p:nvPr/>
          </p:nvSpPr>
          <p:spPr bwMode="auto">
            <a:xfrm>
              <a:off x="1009" y="1214"/>
              <a:ext cx="4138" cy="1809"/>
            </a:xfrm>
            <a:prstGeom prst="rect">
              <a:avLst/>
            </a:prstGeom>
            <a:noFill/>
            <a:ln w="11113">
              <a:solidFill>
                <a:srgbClr val="80808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310" name="Line 23"/>
            <p:cNvSpPr>
              <a:spLocks noChangeShapeType="1"/>
            </p:cNvSpPr>
            <p:nvPr/>
          </p:nvSpPr>
          <p:spPr bwMode="auto">
            <a:xfrm>
              <a:off x="1009" y="1214"/>
              <a:ext cx="0" cy="1809"/>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11" name="Line 24"/>
            <p:cNvSpPr>
              <a:spLocks noChangeShapeType="1"/>
            </p:cNvSpPr>
            <p:nvPr/>
          </p:nvSpPr>
          <p:spPr bwMode="auto">
            <a:xfrm>
              <a:off x="984" y="3023"/>
              <a:ext cx="25"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12" name="Line 25"/>
            <p:cNvSpPr>
              <a:spLocks noChangeShapeType="1"/>
            </p:cNvSpPr>
            <p:nvPr/>
          </p:nvSpPr>
          <p:spPr bwMode="auto">
            <a:xfrm>
              <a:off x="984" y="2843"/>
              <a:ext cx="25"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13" name="Line 26"/>
            <p:cNvSpPr>
              <a:spLocks noChangeShapeType="1"/>
            </p:cNvSpPr>
            <p:nvPr/>
          </p:nvSpPr>
          <p:spPr bwMode="auto">
            <a:xfrm>
              <a:off x="984" y="2661"/>
              <a:ext cx="25"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14" name="Line 27"/>
            <p:cNvSpPr>
              <a:spLocks noChangeShapeType="1"/>
            </p:cNvSpPr>
            <p:nvPr/>
          </p:nvSpPr>
          <p:spPr bwMode="auto">
            <a:xfrm>
              <a:off x="984" y="2481"/>
              <a:ext cx="25"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15" name="Line 28"/>
            <p:cNvSpPr>
              <a:spLocks noChangeShapeType="1"/>
            </p:cNvSpPr>
            <p:nvPr/>
          </p:nvSpPr>
          <p:spPr bwMode="auto">
            <a:xfrm>
              <a:off x="984" y="2300"/>
              <a:ext cx="25"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16" name="Line 29"/>
            <p:cNvSpPr>
              <a:spLocks noChangeShapeType="1"/>
            </p:cNvSpPr>
            <p:nvPr/>
          </p:nvSpPr>
          <p:spPr bwMode="auto">
            <a:xfrm>
              <a:off x="984" y="2118"/>
              <a:ext cx="25"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17" name="Line 30"/>
            <p:cNvSpPr>
              <a:spLocks noChangeShapeType="1"/>
            </p:cNvSpPr>
            <p:nvPr/>
          </p:nvSpPr>
          <p:spPr bwMode="auto">
            <a:xfrm>
              <a:off x="984" y="1937"/>
              <a:ext cx="25"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18" name="Line 31"/>
            <p:cNvSpPr>
              <a:spLocks noChangeShapeType="1"/>
            </p:cNvSpPr>
            <p:nvPr/>
          </p:nvSpPr>
          <p:spPr bwMode="auto">
            <a:xfrm>
              <a:off x="984" y="1757"/>
              <a:ext cx="25"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19" name="Line 32"/>
            <p:cNvSpPr>
              <a:spLocks noChangeShapeType="1"/>
            </p:cNvSpPr>
            <p:nvPr/>
          </p:nvSpPr>
          <p:spPr bwMode="auto">
            <a:xfrm>
              <a:off x="984" y="1575"/>
              <a:ext cx="25"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20" name="Line 33"/>
            <p:cNvSpPr>
              <a:spLocks noChangeShapeType="1"/>
            </p:cNvSpPr>
            <p:nvPr/>
          </p:nvSpPr>
          <p:spPr bwMode="auto">
            <a:xfrm>
              <a:off x="984" y="1395"/>
              <a:ext cx="25"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21" name="Line 34"/>
            <p:cNvSpPr>
              <a:spLocks noChangeShapeType="1"/>
            </p:cNvSpPr>
            <p:nvPr/>
          </p:nvSpPr>
          <p:spPr bwMode="auto">
            <a:xfrm>
              <a:off x="984" y="1214"/>
              <a:ext cx="25"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22" name="Line 35"/>
            <p:cNvSpPr>
              <a:spLocks noChangeShapeType="1"/>
            </p:cNvSpPr>
            <p:nvPr/>
          </p:nvSpPr>
          <p:spPr bwMode="auto">
            <a:xfrm>
              <a:off x="1009" y="3023"/>
              <a:ext cx="4138" cy="0"/>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23" name="Line 36"/>
            <p:cNvSpPr>
              <a:spLocks noChangeShapeType="1"/>
            </p:cNvSpPr>
            <p:nvPr/>
          </p:nvSpPr>
          <p:spPr bwMode="auto">
            <a:xfrm flipV="1">
              <a:off x="1009" y="3023"/>
              <a:ext cx="0" cy="24"/>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24" name="Line 37"/>
            <p:cNvSpPr>
              <a:spLocks noChangeShapeType="1"/>
            </p:cNvSpPr>
            <p:nvPr/>
          </p:nvSpPr>
          <p:spPr bwMode="auto">
            <a:xfrm flipV="1">
              <a:off x="1837" y="3023"/>
              <a:ext cx="0" cy="24"/>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25" name="Line 38"/>
            <p:cNvSpPr>
              <a:spLocks noChangeShapeType="1"/>
            </p:cNvSpPr>
            <p:nvPr/>
          </p:nvSpPr>
          <p:spPr bwMode="auto">
            <a:xfrm flipV="1">
              <a:off x="2664" y="3023"/>
              <a:ext cx="0" cy="24"/>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26" name="Line 39"/>
            <p:cNvSpPr>
              <a:spLocks noChangeShapeType="1"/>
            </p:cNvSpPr>
            <p:nvPr/>
          </p:nvSpPr>
          <p:spPr bwMode="auto">
            <a:xfrm flipV="1">
              <a:off x="3492" y="3023"/>
              <a:ext cx="0" cy="24"/>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27" name="Line 40"/>
            <p:cNvSpPr>
              <a:spLocks noChangeShapeType="1"/>
            </p:cNvSpPr>
            <p:nvPr/>
          </p:nvSpPr>
          <p:spPr bwMode="auto">
            <a:xfrm flipV="1">
              <a:off x="4319" y="3023"/>
              <a:ext cx="0" cy="24"/>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28" name="Line 41"/>
            <p:cNvSpPr>
              <a:spLocks noChangeShapeType="1"/>
            </p:cNvSpPr>
            <p:nvPr/>
          </p:nvSpPr>
          <p:spPr bwMode="auto">
            <a:xfrm flipV="1">
              <a:off x="5147" y="3023"/>
              <a:ext cx="0" cy="24"/>
            </a:xfrm>
            <a:prstGeom prst="line">
              <a:avLst/>
            </a:prstGeom>
            <a:noFill/>
            <a:ln w="0">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29" name="Freeform 42"/>
            <p:cNvSpPr>
              <a:spLocks/>
            </p:cNvSpPr>
            <p:nvPr/>
          </p:nvSpPr>
          <p:spPr bwMode="auto">
            <a:xfrm>
              <a:off x="2514" y="2998"/>
              <a:ext cx="55" cy="51"/>
            </a:xfrm>
            <a:custGeom>
              <a:avLst/>
              <a:gdLst>
                <a:gd name="T0" fmla="*/ 22 w 60"/>
                <a:gd name="T1" fmla="*/ 0 h 62"/>
                <a:gd name="T2" fmla="*/ 42 w 60"/>
                <a:gd name="T3" fmla="*/ 14 h 62"/>
                <a:gd name="T4" fmla="*/ 22 w 60"/>
                <a:gd name="T5" fmla="*/ 29 h 62"/>
                <a:gd name="T6" fmla="*/ 0 w 60"/>
                <a:gd name="T7" fmla="*/ 14 h 62"/>
                <a:gd name="T8" fmla="*/ 22 w 60"/>
                <a:gd name="T9" fmla="*/ 0 h 62"/>
                <a:gd name="T10" fmla="*/ 0 60000 65536"/>
                <a:gd name="T11" fmla="*/ 0 60000 65536"/>
                <a:gd name="T12" fmla="*/ 0 60000 65536"/>
                <a:gd name="T13" fmla="*/ 0 60000 65536"/>
                <a:gd name="T14" fmla="*/ 0 60000 65536"/>
                <a:gd name="T15" fmla="*/ 0 w 60"/>
                <a:gd name="T16" fmla="*/ 0 h 62"/>
                <a:gd name="T17" fmla="*/ 60 w 60"/>
                <a:gd name="T18" fmla="*/ 62 h 62"/>
              </a:gdLst>
              <a:ahLst/>
              <a:cxnLst>
                <a:cxn ang="T10">
                  <a:pos x="T0" y="T1"/>
                </a:cxn>
                <a:cxn ang="T11">
                  <a:pos x="T2" y="T3"/>
                </a:cxn>
                <a:cxn ang="T12">
                  <a:pos x="T4" y="T5"/>
                </a:cxn>
                <a:cxn ang="T13">
                  <a:pos x="T6" y="T7"/>
                </a:cxn>
                <a:cxn ang="T14">
                  <a:pos x="T8" y="T9"/>
                </a:cxn>
              </a:cxnLst>
              <a:rect l="T15" t="T16" r="T17" b="T18"/>
              <a:pathLst>
                <a:path w="60" h="62">
                  <a:moveTo>
                    <a:pt x="30" y="0"/>
                  </a:moveTo>
                  <a:lnTo>
                    <a:pt x="60" y="31"/>
                  </a:lnTo>
                  <a:lnTo>
                    <a:pt x="30" y="62"/>
                  </a:lnTo>
                  <a:lnTo>
                    <a:pt x="0" y="31"/>
                  </a:lnTo>
                  <a:lnTo>
                    <a:pt x="30" y="0"/>
                  </a:lnTo>
                  <a:close/>
                </a:path>
              </a:pathLst>
            </a:custGeom>
            <a:solidFill>
              <a:srgbClr val="000080"/>
            </a:solidFill>
            <a:ln w="11113">
              <a:solidFill>
                <a:srgbClr val="00008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30" name="Freeform 43"/>
            <p:cNvSpPr>
              <a:spLocks/>
            </p:cNvSpPr>
            <p:nvPr/>
          </p:nvSpPr>
          <p:spPr bwMode="auto">
            <a:xfrm>
              <a:off x="2541" y="2979"/>
              <a:ext cx="56" cy="51"/>
            </a:xfrm>
            <a:custGeom>
              <a:avLst/>
              <a:gdLst>
                <a:gd name="T0" fmla="*/ 22 w 60"/>
                <a:gd name="T1" fmla="*/ 0 h 62"/>
                <a:gd name="T2" fmla="*/ 46 w 60"/>
                <a:gd name="T3" fmla="*/ 14 h 62"/>
                <a:gd name="T4" fmla="*/ 22 w 60"/>
                <a:gd name="T5" fmla="*/ 29 h 62"/>
                <a:gd name="T6" fmla="*/ 0 w 60"/>
                <a:gd name="T7" fmla="*/ 14 h 62"/>
                <a:gd name="T8" fmla="*/ 22 w 60"/>
                <a:gd name="T9" fmla="*/ 0 h 62"/>
                <a:gd name="T10" fmla="*/ 0 60000 65536"/>
                <a:gd name="T11" fmla="*/ 0 60000 65536"/>
                <a:gd name="T12" fmla="*/ 0 60000 65536"/>
                <a:gd name="T13" fmla="*/ 0 60000 65536"/>
                <a:gd name="T14" fmla="*/ 0 60000 65536"/>
                <a:gd name="T15" fmla="*/ 0 w 60"/>
                <a:gd name="T16" fmla="*/ 0 h 62"/>
                <a:gd name="T17" fmla="*/ 60 w 60"/>
                <a:gd name="T18" fmla="*/ 62 h 62"/>
              </a:gdLst>
              <a:ahLst/>
              <a:cxnLst>
                <a:cxn ang="T10">
                  <a:pos x="T0" y="T1"/>
                </a:cxn>
                <a:cxn ang="T11">
                  <a:pos x="T2" y="T3"/>
                </a:cxn>
                <a:cxn ang="T12">
                  <a:pos x="T4" y="T5"/>
                </a:cxn>
                <a:cxn ang="T13">
                  <a:pos x="T6" y="T7"/>
                </a:cxn>
                <a:cxn ang="T14">
                  <a:pos x="T8" y="T9"/>
                </a:cxn>
              </a:cxnLst>
              <a:rect l="T15" t="T16" r="T17" b="T18"/>
              <a:pathLst>
                <a:path w="60" h="62">
                  <a:moveTo>
                    <a:pt x="30" y="0"/>
                  </a:moveTo>
                  <a:lnTo>
                    <a:pt x="60" y="31"/>
                  </a:lnTo>
                  <a:lnTo>
                    <a:pt x="30" y="62"/>
                  </a:lnTo>
                  <a:lnTo>
                    <a:pt x="0" y="31"/>
                  </a:lnTo>
                  <a:lnTo>
                    <a:pt x="30" y="0"/>
                  </a:lnTo>
                  <a:close/>
                </a:path>
              </a:pathLst>
            </a:custGeom>
            <a:solidFill>
              <a:srgbClr val="000080"/>
            </a:solidFill>
            <a:ln w="11113">
              <a:solidFill>
                <a:srgbClr val="00008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31" name="Freeform 44"/>
            <p:cNvSpPr>
              <a:spLocks/>
            </p:cNvSpPr>
            <p:nvPr/>
          </p:nvSpPr>
          <p:spPr bwMode="auto">
            <a:xfrm>
              <a:off x="2569" y="2955"/>
              <a:ext cx="55" cy="52"/>
            </a:xfrm>
            <a:custGeom>
              <a:avLst/>
              <a:gdLst>
                <a:gd name="T0" fmla="*/ 22 w 60"/>
                <a:gd name="T1" fmla="*/ 0 h 63"/>
                <a:gd name="T2" fmla="*/ 42 w 60"/>
                <a:gd name="T3" fmla="*/ 14 h 63"/>
                <a:gd name="T4" fmla="*/ 22 w 60"/>
                <a:gd name="T5" fmla="*/ 29 h 63"/>
                <a:gd name="T6" fmla="*/ 0 w 60"/>
                <a:gd name="T7" fmla="*/ 14 h 63"/>
                <a:gd name="T8" fmla="*/ 22 w 60"/>
                <a:gd name="T9" fmla="*/ 0 h 63"/>
                <a:gd name="T10" fmla="*/ 0 60000 65536"/>
                <a:gd name="T11" fmla="*/ 0 60000 65536"/>
                <a:gd name="T12" fmla="*/ 0 60000 65536"/>
                <a:gd name="T13" fmla="*/ 0 60000 65536"/>
                <a:gd name="T14" fmla="*/ 0 60000 65536"/>
                <a:gd name="T15" fmla="*/ 0 w 60"/>
                <a:gd name="T16" fmla="*/ 0 h 63"/>
                <a:gd name="T17" fmla="*/ 60 w 60"/>
                <a:gd name="T18" fmla="*/ 63 h 63"/>
              </a:gdLst>
              <a:ahLst/>
              <a:cxnLst>
                <a:cxn ang="T10">
                  <a:pos x="T0" y="T1"/>
                </a:cxn>
                <a:cxn ang="T11">
                  <a:pos x="T2" y="T3"/>
                </a:cxn>
                <a:cxn ang="T12">
                  <a:pos x="T4" y="T5"/>
                </a:cxn>
                <a:cxn ang="T13">
                  <a:pos x="T6" y="T7"/>
                </a:cxn>
                <a:cxn ang="T14">
                  <a:pos x="T8" y="T9"/>
                </a:cxn>
              </a:cxnLst>
              <a:rect l="T15" t="T16" r="T17" b="T18"/>
              <a:pathLst>
                <a:path w="60" h="63">
                  <a:moveTo>
                    <a:pt x="30" y="0"/>
                  </a:moveTo>
                  <a:lnTo>
                    <a:pt x="60" y="32"/>
                  </a:lnTo>
                  <a:lnTo>
                    <a:pt x="30" y="63"/>
                  </a:lnTo>
                  <a:lnTo>
                    <a:pt x="0" y="32"/>
                  </a:lnTo>
                  <a:lnTo>
                    <a:pt x="30" y="0"/>
                  </a:lnTo>
                  <a:close/>
                </a:path>
              </a:pathLst>
            </a:custGeom>
            <a:solidFill>
              <a:srgbClr val="000080"/>
            </a:solidFill>
            <a:ln w="11113">
              <a:solidFill>
                <a:srgbClr val="00008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32" name="Freeform 45"/>
            <p:cNvSpPr>
              <a:spLocks/>
            </p:cNvSpPr>
            <p:nvPr/>
          </p:nvSpPr>
          <p:spPr bwMode="auto">
            <a:xfrm>
              <a:off x="2624" y="2856"/>
              <a:ext cx="56" cy="52"/>
            </a:xfrm>
            <a:custGeom>
              <a:avLst/>
              <a:gdLst>
                <a:gd name="T0" fmla="*/ 22 w 60"/>
                <a:gd name="T1" fmla="*/ 0 h 63"/>
                <a:gd name="T2" fmla="*/ 46 w 60"/>
                <a:gd name="T3" fmla="*/ 14 h 63"/>
                <a:gd name="T4" fmla="*/ 22 w 60"/>
                <a:gd name="T5" fmla="*/ 29 h 63"/>
                <a:gd name="T6" fmla="*/ 0 w 60"/>
                <a:gd name="T7" fmla="*/ 14 h 63"/>
                <a:gd name="T8" fmla="*/ 22 w 60"/>
                <a:gd name="T9" fmla="*/ 0 h 63"/>
                <a:gd name="T10" fmla="*/ 0 60000 65536"/>
                <a:gd name="T11" fmla="*/ 0 60000 65536"/>
                <a:gd name="T12" fmla="*/ 0 60000 65536"/>
                <a:gd name="T13" fmla="*/ 0 60000 65536"/>
                <a:gd name="T14" fmla="*/ 0 60000 65536"/>
                <a:gd name="T15" fmla="*/ 0 w 60"/>
                <a:gd name="T16" fmla="*/ 0 h 63"/>
                <a:gd name="T17" fmla="*/ 60 w 60"/>
                <a:gd name="T18" fmla="*/ 63 h 63"/>
              </a:gdLst>
              <a:ahLst/>
              <a:cxnLst>
                <a:cxn ang="T10">
                  <a:pos x="T0" y="T1"/>
                </a:cxn>
                <a:cxn ang="T11">
                  <a:pos x="T2" y="T3"/>
                </a:cxn>
                <a:cxn ang="T12">
                  <a:pos x="T4" y="T5"/>
                </a:cxn>
                <a:cxn ang="T13">
                  <a:pos x="T6" y="T7"/>
                </a:cxn>
                <a:cxn ang="T14">
                  <a:pos x="T8" y="T9"/>
                </a:cxn>
              </a:cxnLst>
              <a:rect l="T15" t="T16" r="T17" b="T18"/>
              <a:pathLst>
                <a:path w="60" h="63">
                  <a:moveTo>
                    <a:pt x="30" y="0"/>
                  </a:moveTo>
                  <a:lnTo>
                    <a:pt x="60" y="31"/>
                  </a:lnTo>
                  <a:lnTo>
                    <a:pt x="30" y="63"/>
                  </a:lnTo>
                  <a:lnTo>
                    <a:pt x="0" y="31"/>
                  </a:lnTo>
                  <a:lnTo>
                    <a:pt x="30" y="0"/>
                  </a:lnTo>
                  <a:close/>
                </a:path>
              </a:pathLst>
            </a:custGeom>
            <a:solidFill>
              <a:srgbClr val="000080"/>
            </a:solidFill>
            <a:ln w="11113">
              <a:solidFill>
                <a:srgbClr val="00008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33" name="Freeform 46"/>
            <p:cNvSpPr>
              <a:spLocks/>
            </p:cNvSpPr>
            <p:nvPr/>
          </p:nvSpPr>
          <p:spPr bwMode="auto">
            <a:xfrm>
              <a:off x="2680" y="2711"/>
              <a:ext cx="55" cy="52"/>
            </a:xfrm>
            <a:custGeom>
              <a:avLst/>
              <a:gdLst>
                <a:gd name="T0" fmla="*/ 22 w 60"/>
                <a:gd name="T1" fmla="*/ 0 h 63"/>
                <a:gd name="T2" fmla="*/ 42 w 60"/>
                <a:gd name="T3" fmla="*/ 14 h 63"/>
                <a:gd name="T4" fmla="*/ 22 w 60"/>
                <a:gd name="T5" fmla="*/ 29 h 63"/>
                <a:gd name="T6" fmla="*/ 0 w 60"/>
                <a:gd name="T7" fmla="*/ 14 h 63"/>
                <a:gd name="T8" fmla="*/ 22 w 60"/>
                <a:gd name="T9" fmla="*/ 0 h 63"/>
                <a:gd name="T10" fmla="*/ 0 60000 65536"/>
                <a:gd name="T11" fmla="*/ 0 60000 65536"/>
                <a:gd name="T12" fmla="*/ 0 60000 65536"/>
                <a:gd name="T13" fmla="*/ 0 60000 65536"/>
                <a:gd name="T14" fmla="*/ 0 60000 65536"/>
                <a:gd name="T15" fmla="*/ 0 w 60"/>
                <a:gd name="T16" fmla="*/ 0 h 63"/>
                <a:gd name="T17" fmla="*/ 60 w 60"/>
                <a:gd name="T18" fmla="*/ 63 h 63"/>
              </a:gdLst>
              <a:ahLst/>
              <a:cxnLst>
                <a:cxn ang="T10">
                  <a:pos x="T0" y="T1"/>
                </a:cxn>
                <a:cxn ang="T11">
                  <a:pos x="T2" y="T3"/>
                </a:cxn>
                <a:cxn ang="T12">
                  <a:pos x="T4" y="T5"/>
                </a:cxn>
                <a:cxn ang="T13">
                  <a:pos x="T6" y="T7"/>
                </a:cxn>
                <a:cxn ang="T14">
                  <a:pos x="T8" y="T9"/>
                </a:cxn>
              </a:cxnLst>
              <a:rect l="T15" t="T16" r="T17" b="T18"/>
              <a:pathLst>
                <a:path w="60" h="63">
                  <a:moveTo>
                    <a:pt x="30" y="0"/>
                  </a:moveTo>
                  <a:lnTo>
                    <a:pt x="60" y="32"/>
                  </a:lnTo>
                  <a:lnTo>
                    <a:pt x="30" y="63"/>
                  </a:lnTo>
                  <a:lnTo>
                    <a:pt x="0" y="32"/>
                  </a:lnTo>
                  <a:lnTo>
                    <a:pt x="30" y="0"/>
                  </a:lnTo>
                  <a:close/>
                </a:path>
              </a:pathLst>
            </a:custGeom>
            <a:solidFill>
              <a:srgbClr val="000080"/>
            </a:solidFill>
            <a:ln w="11113">
              <a:solidFill>
                <a:srgbClr val="00008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34" name="Freeform 47"/>
            <p:cNvSpPr>
              <a:spLocks/>
            </p:cNvSpPr>
            <p:nvPr/>
          </p:nvSpPr>
          <p:spPr bwMode="auto">
            <a:xfrm>
              <a:off x="2735" y="2440"/>
              <a:ext cx="56" cy="52"/>
            </a:xfrm>
            <a:custGeom>
              <a:avLst/>
              <a:gdLst>
                <a:gd name="T0" fmla="*/ 22 w 61"/>
                <a:gd name="T1" fmla="*/ 0 h 63"/>
                <a:gd name="T2" fmla="*/ 43 w 61"/>
                <a:gd name="T3" fmla="*/ 14 h 63"/>
                <a:gd name="T4" fmla="*/ 22 w 61"/>
                <a:gd name="T5" fmla="*/ 29 h 63"/>
                <a:gd name="T6" fmla="*/ 0 w 61"/>
                <a:gd name="T7" fmla="*/ 14 h 63"/>
                <a:gd name="T8" fmla="*/ 22 w 61"/>
                <a:gd name="T9" fmla="*/ 0 h 63"/>
                <a:gd name="T10" fmla="*/ 0 60000 65536"/>
                <a:gd name="T11" fmla="*/ 0 60000 65536"/>
                <a:gd name="T12" fmla="*/ 0 60000 65536"/>
                <a:gd name="T13" fmla="*/ 0 60000 65536"/>
                <a:gd name="T14" fmla="*/ 0 60000 65536"/>
                <a:gd name="T15" fmla="*/ 0 w 61"/>
                <a:gd name="T16" fmla="*/ 0 h 63"/>
                <a:gd name="T17" fmla="*/ 61 w 61"/>
                <a:gd name="T18" fmla="*/ 63 h 63"/>
              </a:gdLst>
              <a:ahLst/>
              <a:cxnLst>
                <a:cxn ang="T10">
                  <a:pos x="T0" y="T1"/>
                </a:cxn>
                <a:cxn ang="T11">
                  <a:pos x="T2" y="T3"/>
                </a:cxn>
                <a:cxn ang="T12">
                  <a:pos x="T4" y="T5"/>
                </a:cxn>
                <a:cxn ang="T13">
                  <a:pos x="T6" y="T7"/>
                </a:cxn>
                <a:cxn ang="T14">
                  <a:pos x="T8" y="T9"/>
                </a:cxn>
              </a:cxnLst>
              <a:rect l="T15" t="T16" r="T17" b="T18"/>
              <a:pathLst>
                <a:path w="61" h="63">
                  <a:moveTo>
                    <a:pt x="30" y="0"/>
                  </a:moveTo>
                  <a:lnTo>
                    <a:pt x="61" y="32"/>
                  </a:lnTo>
                  <a:lnTo>
                    <a:pt x="30" y="63"/>
                  </a:lnTo>
                  <a:lnTo>
                    <a:pt x="0" y="32"/>
                  </a:lnTo>
                  <a:lnTo>
                    <a:pt x="30" y="0"/>
                  </a:lnTo>
                  <a:close/>
                </a:path>
              </a:pathLst>
            </a:custGeom>
            <a:solidFill>
              <a:srgbClr val="000080"/>
            </a:solidFill>
            <a:ln w="11113">
              <a:solidFill>
                <a:srgbClr val="00008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35" name="Freeform 48"/>
            <p:cNvSpPr>
              <a:spLocks/>
            </p:cNvSpPr>
            <p:nvPr/>
          </p:nvSpPr>
          <p:spPr bwMode="auto">
            <a:xfrm>
              <a:off x="2791" y="2197"/>
              <a:ext cx="56" cy="52"/>
            </a:xfrm>
            <a:custGeom>
              <a:avLst/>
              <a:gdLst>
                <a:gd name="T0" fmla="*/ 22 w 61"/>
                <a:gd name="T1" fmla="*/ 0 h 63"/>
                <a:gd name="T2" fmla="*/ 43 w 61"/>
                <a:gd name="T3" fmla="*/ 14 h 63"/>
                <a:gd name="T4" fmla="*/ 22 w 61"/>
                <a:gd name="T5" fmla="*/ 29 h 63"/>
                <a:gd name="T6" fmla="*/ 0 w 61"/>
                <a:gd name="T7" fmla="*/ 14 h 63"/>
                <a:gd name="T8" fmla="*/ 22 w 61"/>
                <a:gd name="T9" fmla="*/ 0 h 63"/>
                <a:gd name="T10" fmla="*/ 0 60000 65536"/>
                <a:gd name="T11" fmla="*/ 0 60000 65536"/>
                <a:gd name="T12" fmla="*/ 0 60000 65536"/>
                <a:gd name="T13" fmla="*/ 0 60000 65536"/>
                <a:gd name="T14" fmla="*/ 0 60000 65536"/>
                <a:gd name="T15" fmla="*/ 0 w 61"/>
                <a:gd name="T16" fmla="*/ 0 h 63"/>
                <a:gd name="T17" fmla="*/ 61 w 61"/>
                <a:gd name="T18" fmla="*/ 63 h 63"/>
              </a:gdLst>
              <a:ahLst/>
              <a:cxnLst>
                <a:cxn ang="T10">
                  <a:pos x="T0" y="T1"/>
                </a:cxn>
                <a:cxn ang="T11">
                  <a:pos x="T2" y="T3"/>
                </a:cxn>
                <a:cxn ang="T12">
                  <a:pos x="T4" y="T5"/>
                </a:cxn>
                <a:cxn ang="T13">
                  <a:pos x="T6" y="T7"/>
                </a:cxn>
                <a:cxn ang="T14">
                  <a:pos x="T8" y="T9"/>
                </a:cxn>
              </a:cxnLst>
              <a:rect l="T15" t="T16" r="T17" b="T18"/>
              <a:pathLst>
                <a:path w="61" h="63">
                  <a:moveTo>
                    <a:pt x="30" y="0"/>
                  </a:moveTo>
                  <a:lnTo>
                    <a:pt x="61" y="31"/>
                  </a:lnTo>
                  <a:lnTo>
                    <a:pt x="30" y="63"/>
                  </a:lnTo>
                  <a:lnTo>
                    <a:pt x="0" y="31"/>
                  </a:lnTo>
                  <a:lnTo>
                    <a:pt x="30" y="0"/>
                  </a:lnTo>
                  <a:close/>
                </a:path>
              </a:pathLst>
            </a:custGeom>
            <a:solidFill>
              <a:srgbClr val="000080"/>
            </a:solidFill>
            <a:ln w="11113">
              <a:solidFill>
                <a:srgbClr val="00008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36" name="Freeform 49"/>
            <p:cNvSpPr>
              <a:spLocks/>
            </p:cNvSpPr>
            <p:nvPr/>
          </p:nvSpPr>
          <p:spPr bwMode="auto">
            <a:xfrm>
              <a:off x="2847" y="1808"/>
              <a:ext cx="56" cy="52"/>
            </a:xfrm>
            <a:custGeom>
              <a:avLst/>
              <a:gdLst>
                <a:gd name="T0" fmla="*/ 22 w 60"/>
                <a:gd name="T1" fmla="*/ 0 h 62"/>
                <a:gd name="T2" fmla="*/ 46 w 60"/>
                <a:gd name="T3" fmla="*/ 15 h 62"/>
                <a:gd name="T4" fmla="*/ 22 w 60"/>
                <a:gd name="T5" fmla="*/ 31 h 62"/>
                <a:gd name="T6" fmla="*/ 0 w 60"/>
                <a:gd name="T7" fmla="*/ 15 h 62"/>
                <a:gd name="T8" fmla="*/ 22 w 60"/>
                <a:gd name="T9" fmla="*/ 0 h 62"/>
                <a:gd name="T10" fmla="*/ 0 60000 65536"/>
                <a:gd name="T11" fmla="*/ 0 60000 65536"/>
                <a:gd name="T12" fmla="*/ 0 60000 65536"/>
                <a:gd name="T13" fmla="*/ 0 60000 65536"/>
                <a:gd name="T14" fmla="*/ 0 60000 65536"/>
                <a:gd name="T15" fmla="*/ 0 w 60"/>
                <a:gd name="T16" fmla="*/ 0 h 62"/>
                <a:gd name="T17" fmla="*/ 60 w 60"/>
                <a:gd name="T18" fmla="*/ 62 h 62"/>
              </a:gdLst>
              <a:ahLst/>
              <a:cxnLst>
                <a:cxn ang="T10">
                  <a:pos x="T0" y="T1"/>
                </a:cxn>
                <a:cxn ang="T11">
                  <a:pos x="T2" y="T3"/>
                </a:cxn>
                <a:cxn ang="T12">
                  <a:pos x="T4" y="T5"/>
                </a:cxn>
                <a:cxn ang="T13">
                  <a:pos x="T6" y="T7"/>
                </a:cxn>
                <a:cxn ang="T14">
                  <a:pos x="T8" y="T9"/>
                </a:cxn>
              </a:cxnLst>
              <a:rect l="T15" t="T16" r="T17" b="T18"/>
              <a:pathLst>
                <a:path w="60" h="62">
                  <a:moveTo>
                    <a:pt x="30" y="0"/>
                  </a:moveTo>
                  <a:lnTo>
                    <a:pt x="60" y="31"/>
                  </a:lnTo>
                  <a:lnTo>
                    <a:pt x="30" y="62"/>
                  </a:lnTo>
                  <a:lnTo>
                    <a:pt x="0" y="31"/>
                  </a:lnTo>
                  <a:lnTo>
                    <a:pt x="30" y="0"/>
                  </a:lnTo>
                  <a:close/>
                </a:path>
              </a:pathLst>
            </a:custGeom>
            <a:solidFill>
              <a:srgbClr val="000080"/>
            </a:solidFill>
            <a:ln w="11113">
              <a:solidFill>
                <a:srgbClr val="00008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37" name="Freeform 50"/>
            <p:cNvSpPr>
              <a:spLocks/>
            </p:cNvSpPr>
            <p:nvPr/>
          </p:nvSpPr>
          <p:spPr bwMode="auto">
            <a:xfrm>
              <a:off x="2958" y="1710"/>
              <a:ext cx="55" cy="52"/>
            </a:xfrm>
            <a:custGeom>
              <a:avLst/>
              <a:gdLst>
                <a:gd name="T0" fmla="*/ 22 w 60"/>
                <a:gd name="T1" fmla="*/ 0 h 63"/>
                <a:gd name="T2" fmla="*/ 42 w 60"/>
                <a:gd name="T3" fmla="*/ 14 h 63"/>
                <a:gd name="T4" fmla="*/ 22 w 60"/>
                <a:gd name="T5" fmla="*/ 29 h 63"/>
                <a:gd name="T6" fmla="*/ 0 w 60"/>
                <a:gd name="T7" fmla="*/ 14 h 63"/>
                <a:gd name="T8" fmla="*/ 22 w 60"/>
                <a:gd name="T9" fmla="*/ 0 h 63"/>
                <a:gd name="T10" fmla="*/ 0 60000 65536"/>
                <a:gd name="T11" fmla="*/ 0 60000 65536"/>
                <a:gd name="T12" fmla="*/ 0 60000 65536"/>
                <a:gd name="T13" fmla="*/ 0 60000 65536"/>
                <a:gd name="T14" fmla="*/ 0 60000 65536"/>
                <a:gd name="T15" fmla="*/ 0 w 60"/>
                <a:gd name="T16" fmla="*/ 0 h 63"/>
                <a:gd name="T17" fmla="*/ 60 w 60"/>
                <a:gd name="T18" fmla="*/ 63 h 63"/>
              </a:gdLst>
              <a:ahLst/>
              <a:cxnLst>
                <a:cxn ang="T10">
                  <a:pos x="T0" y="T1"/>
                </a:cxn>
                <a:cxn ang="T11">
                  <a:pos x="T2" y="T3"/>
                </a:cxn>
                <a:cxn ang="T12">
                  <a:pos x="T4" y="T5"/>
                </a:cxn>
                <a:cxn ang="T13">
                  <a:pos x="T6" y="T7"/>
                </a:cxn>
                <a:cxn ang="T14">
                  <a:pos x="T8" y="T9"/>
                </a:cxn>
              </a:cxnLst>
              <a:rect l="T15" t="T16" r="T17" b="T18"/>
              <a:pathLst>
                <a:path w="60" h="63">
                  <a:moveTo>
                    <a:pt x="30" y="0"/>
                  </a:moveTo>
                  <a:lnTo>
                    <a:pt x="60" y="32"/>
                  </a:lnTo>
                  <a:lnTo>
                    <a:pt x="30" y="63"/>
                  </a:lnTo>
                  <a:lnTo>
                    <a:pt x="0" y="32"/>
                  </a:lnTo>
                  <a:lnTo>
                    <a:pt x="30" y="0"/>
                  </a:lnTo>
                  <a:close/>
                </a:path>
              </a:pathLst>
            </a:custGeom>
            <a:solidFill>
              <a:srgbClr val="000080"/>
            </a:solidFill>
            <a:ln w="11113">
              <a:solidFill>
                <a:srgbClr val="00008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38" name="Freeform 51"/>
            <p:cNvSpPr>
              <a:spLocks/>
            </p:cNvSpPr>
            <p:nvPr/>
          </p:nvSpPr>
          <p:spPr bwMode="auto">
            <a:xfrm>
              <a:off x="3291" y="1618"/>
              <a:ext cx="55" cy="52"/>
            </a:xfrm>
            <a:custGeom>
              <a:avLst/>
              <a:gdLst>
                <a:gd name="T0" fmla="*/ 22 w 60"/>
                <a:gd name="T1" fmla="*/ 0 h 63"/>
                <a:gd name="T2" fmla="*/ 42 w 60"/>
                <a:gd name="T3" fmla="*/ 14 h 63"/>
                <a:gd name="T4" fmla="*/ 22 w 60"/>
                <a:gd name="T5" fmla="*/ 29 h 63"/>
                <a:gd name="T6" fmla="*/ 0 w 60"/>
                <a:gd name="T7" fmla="*/ 14 h 63"/>
                <a:gd name="T8" fmla="*/ 22 w 60"/>
                <a:gd name="T9" fmla="*/ 0 h 63"/>
                <a:gd name="T10" fmla="*/ 0 60000 65536"/>
                <a:gd name="T11" fmla="*/ 0 60000 65536"/>
                <a:gd name="T12" fmla="*/ 0 60000 65536"/>
                <a:gd name="T13" fmla="*/ 0 60000 65536"/>
                <a:gd name="T14" fmla="*/ 0 60000 65536"/>
                <a:gd name="T15" fmla="*/ 0 w 60"/>
                <a:gd name="T16" fmla="*/ 0 h 63"/>
                <a:gd name="T17" fmla="*/ 60 w 60"/>
                <a:gd name="T18" fmla="*/ 63 h 63"/>
              </a:gdLst>
              <a:ahLst/>
              <a:cxnLst>
                <a:cxn ang="T10">
                  <a:pos x="T0" y="T1"/>
                </a:cxn>
                <a:cxn ang="T11">
                  <a:pos x="T2" y="T3"/>
                </a:cxn>
                <a:cxn ang="T12">
                  <a:pos x="T4" y="T5"/>
                </a:cxn>
                <a:cxn ang="T13">
                  <a:pos x="T6" y="T7"/>
                </a:cxn>
                <a:cxn ang="T14">
                  <a:pos x="T8" y="T9"/>
                </a:cxn>
              </a:cxnLst>
              <a:rect l="T15" t="T16" r="T17" b="T18"/>
              <a:pathLst>
                <a:path w="60" h="63">
                  <a:moveTo>
                    <a:pt x="30" y="0"/>
                  </a:moveTo>
                  <a:lnTo>
                    <a:pt x="60" y="32"/>
                  </a:lnTo>
                  <a:lnTo>
                    <a:pt x="30" y="63"/>
                  </a:lnTo>
                  <a:lnTo>
                    <a:pt x="0" y="32"/>
                  </a:lnTo>
                  <a:lnTo>
                    <a:pt x="30" y="0"/>
                  </a:lnTo>
                  <a:close/>
                </a:path>
              </a:pathLst>
            </a:custGeom>
            <a:solidFill>
              <a:srgbClr val="000080"/>
            </a:solidFill>
            <a:ln w="11113">
              <a:solidFill>
                <a:srgbClr val="00008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39" name="Freeform 52"/>
            <p:cNvSpPr>
              <a:spLocks/>
            </p:cNvSpPr>
            <p:nvPr/>
          </p:nvSpPr>
          <p:spPr bwMode="auto">
            <a:xfrm>
              <a:off x="3514" y="1519"/>
              <a:ext cx="56" cy="51"/>
            </a:xfrm>
            <a:custGeom>
              <a:avLst/>
              <a:gdLst>
                <a:gd name="T0" fmla="*/ 22 w 60"/>
                <a:gd name="T1" fmla="*/ 0 h 62"/>
                <a:gd name="T2" fmla="*/ 46 w 60"/>
                <a:gd name="T3" fmla="*/ 14 h 62"/>
                <a:gd name="T4" fmla="*/ 22 w 60"/>
                <a:gd name="T5" fmla="*/ 29 h 62"/>
                <a:gd name="T6" fmla="*/ 0 w 60"/>
                <a:gd name="T7" fmla="*/ 14 h 62"/>
                <a:gd name="T8" fmla="*/ 22 w 60"/>
                <a:gd name="T9" fmla="*/ 0 h 62"/>
                <a:gd name="T10" fmla="*/ 0 60000 65536"/>
                <a:gd name="T11" fmla="*/ 0 60000 65536"/>
                <a:gd name="T12" fmla="*/ 0 60000 65536"/>
                <a:gd name="T13" fmla="*/ 0 60000 65536"/>
                <a:gd name="T14" fmla="*/ 0 60000 65536"/>
                <a:gd name="T15" fmla="*/ 0 w 60"/>
                <a:gd name="T16" fmla="*/ 0 h 62"/>
                <a:gd name="T17" fmla="*/ 60 w 60"/>
                <a:gd name="T18" fmla="*/ 62 h 62"/>
              </a:gdLst>
              <a:ahLst/>
              <a:cxnLst>
                <a:cxn ang="T10">
                  <a:pos x="T0" y="T1"/>
                </a:cxn>
                <a:cxn ang="T11">
                  <a:pos x="T2" y="T3"/>
                </a:cxn>
                <a:cxn ang="T12">
                  <a:pos x="T4" y="T5"/>
                </a:cxn>
                <a:cxn ang="T13">
                  <a:pos x="T6" y="T7"/>
                </a:cxn>
                <a:cxn ang="T14">
                  <a:pos x="T8" y="T9"/>
                </a:cxn>
              </a:cxnLst>
              <a:rect l="T15" t="T16" r="T17" b="T18"/>
              <a:pathLst>
                <a:path w="60" h="62">
                  <a:moveTo>
                    <a:pt x="30" y="0"/>
                  </a:moveTo>
                  <a:lnTo>
                    <a:pt x="60" y="31"/>
                  </a:lnTo>
                  <a:lnTo>
                    <a:pt x="30" y="62"/>
                  </a:lnTo>
                  <a:lnTo>
                    <a:pt x="0" y="31"/>
                  </a:lnTo>
                  <a:lnTo>
                    <a:pt x="30" y="0"/>
                  </a:lnTo>
                  <a:close/>
                </a:path>
              </a:pathLst>
            </a:custGeom>
            <a:solidFill>
              <a:srgbClr val="000080"/>
            </a:solidFill>
            <a:ln w="11113">
              <a:solidFill>
                <a:srgbClr val="00008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40" name="Freeform 53"/>
            <p:cNvSpPr>
              <a:spLocks/>
            </p:cNvSpPr>
            <p:nvPr/>
          </p:nvSpPr>
          <p:spPr bwMode="auto">
            <a:xfrm>
              <a:off x="3737" y="1237"/>
              <a:ext cx="55" cy="52"/>
            </a:xfrm>
            <a:custGeom>
              <a:avLst/>
              <a:gdLst>
                <a:gd name="T0" fmla="*/ 22 w 60"/>
                <a:gd name="T1" fmla="*/ 0 h 63"/>
                <a:gd name="T2" fmla="*/ 42 w 60"/>
                <a:gd name="T3" fmla="*/ 14 h 63"/>
                <a:gd name="T4" fmla="*/ 22 w 60"/>
                <a:gd name="T5" fmla="*/ 29 h 63"/>
                <a:gd name="T6" fmla="*/ 0 w 60"/>
                <a:gd name="T7" fmla="*/ 14 h 63"/>
                <a:gd name="T8" fmla="*/ 22 w 60"/>
                <a:gd name="T9" fmla="*/ 0 h 63"/>
                <a:gd name="T10" fmla="*/ 0 60000 65536"/>
                <a:gd name="T11" fmla="*/ 0 60000 65536"/>
                <a:gd name="T12" fmla="*/ 0 60000 65536"/>
                <a:gd name="T13" fmla="*/ 0 60000 65536"/>
                <a:gd name="T14" fmla="*/ 0 60000 65536"/>
                <a:gd name="T15" fmla="*/ 0 w 60"/>
                <a:gd name="T16" fmla="*/ 0 h 63"/>
                <a:gd name="T17" fmla="*/ 60 w 60"/>
                <a:gd name="T18" fmla="*/ 63 h 63"/>
              </a:gdLst>
              <a:ahLst/>
              <a:cxnLst>
                <a:cxn ang="T10">
                  <a:pos x="T0" y="T1"/>
                </a:cxn>
                <a:cxn ang="T11">
                  <a:pos x="T2" y="T3"/>
                </a:cxn>
                <a:cxn ang="T12">
                  <a:pos x="T4" y="T5"/>
                </a:cxn>
                <a:cxn ang="T13">
                  <a:pos x="T6" y="T7"/>
                </a:cxn>
                <a:cxn ang="T14">
                  <a:pos x="T8" y="T9"/>
                </a:cxn>
              </a:cxnLst>
              <a:rect l="T15" t="T16" r="T17" b="T18"/>
              <a:pathLst>
                <a:path w="60" h="63">
                  <a:moveTo>
                    <a:pt x="30" y="0"/>
                  </a:moveTo>
                  <a:lnTo>
                    <a:pt x="60" y="32"/>
                  </a:lnTo>
                  <a:lnTo>
                    <a:pt x="30" y="63"/>
                  </a:lnTo>
                  <a:lnTo>
                    <a:pt x="0" y="32"/>
                  </a:lnTo>
                  <a:lnTo>
                    <a:pt x="30" y="0"/>
                  </a:lnTo>
                  <a:close/>
                </a:path>
              </a:pathLst>
            </a:custGeom>
            <a:solidFill>
              <a:srgbClr val="000080"/>
            </a:solidFill>
            <a:ln w="11113">
              <a:solidFill>
                <a:srgbClr val="00008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41" name="Freeform 54"/>
            <p:cNvSpPr>
              <a:spLocks/>
            </p:cNvSpPr>
            <p:nvPr/>
          </p:nvSpPr>
          <p:spPr bwMode="auto">
            <a:xfrm>
              <a:off x="3876" y="1213"/>
              <a:ext cx="55" cy="52"/>
            </a:xfrm>
            <a:custGeom>
              <a:avLst/>
              <a:gdLst>
                <a:gd name="T0" fmla="*/ 22 w 60"/>
                <a:gd name="T1" fmla="*/ 0 h 63"/>
                <a:gd name="T2" fmla="*/ 42 w 60"/>
                <a:gd name="T3" fmla="*/ 14 h 63"/>
                <a:gd name="T4" fmla="*/ 22 w 60"/>
                <a:gd name="T5" fmla="*/ 29 h 63"/>
                <a:gd name="T6" fmla="*/ 0 w 60"/>
                <a:gd name="T7" fmla="*/ 14 h 63"/>
                <a:gd name="T8" fmla="*/ 22 w 60"/>
                <a:gd name="T9" fmla="*/ 0 h 63"/>
                <a:gd name="T10" fmla="*/ 0 60000 65536"/>
                <a:gd name="T11" fmla="*/ 0 60000 65536"/>
                <a:gd name="T12" fmla="*/ 0 60000 65536"/>
                <a:gd name="T13" fmla="*/ 0 60000 65536"/>
                <a:gd name="T14" fmla="*/ 0 60000 65536"/>
                <a:gd name="T15" fmla="*/ 0 w 60"/>
                <a:gd name="T16" fmla="*/ 0 h 63"/>
                <a:gd name="T17" fmla="*/ 60 w 60"/>
                <a:gd name="T18" fmla="*/ 63 h 63"/>
              </a:gdLst>
              <a:ahLst/>
              <a:cxnLst>
                <a:cxn ang="T10">
                  <a:pos x="T0" y="T1"/>
                </a:cxn>
                <a:cxn ang="T11">
                  <a:pos x="T2" y="T3"/>
                </a:cxn>
                <a:cxn ang="T12">
                  <a:pos x="T4" y="T5"/>
                </a:cxn>
                <a:cxn ang="T13">
                  <a:pos x="T6" y="T7"/>
                </a:cxn>
                <a:cxn ang="T14">
                  <a:pos x="T8" y="T9"/>
                </a:cxn>
              </a:cxnLst>
              <a:rect l="T15" t="T16" r="T17" b="T18"/>
              <a:pathLst>
                <a:path w="60" h="63">
                  <a:moveTo>
                    <a:pt x="30" y="0"/>
                  </a:moveTo>
                  <a:lnTo>
                    <a:pt x="60" y="31"/>
                  </a:lnTo>
                  <a:lnTo>
                    <a:pt x="30" y="63"/>
                  </a:lnTo>
                  <a:lnTo>
                    <a:pt x="0" y="31"/>
                  </a:lnTo>
                  <a:lnTo>
                    <a:pt x="30" y="0"/>
                  </a:lnTo>
                  <a:close/>
                </a:path>
              </a:pathLst>
            </a:custGeom>
            <a:solidFill>
              <a:srgbClr val="000080"/>
            </a:solidFill>
            <a:ln w="11113">
              <a:solidFill>
                <a:srgbClr val="00008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42" name="Rectangle 55"/>
            <p:cNvSpPr>
              <a:spLocks noChangeArrowheads="1"/>
            </p:cNvSpPr>
            <p:nvPr/>
          </p:nvSpPr>
          <p:spPr bwMode="auto">
            <a:xfrm>
              <a:off x="2434" y="2998"/>
              <a:ext cx="56" cy="50"/>
            </a:xfrm>
            <a:prstGeom prst="rect">
              <a:avLst/>
            </a:prstGeom>
            <a:noFill/>
            <a:ln w="11113">
              <a:solidFill>
                <a:srgbClr val="0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343" name="Rectangle 56"/>
            <p:cNvSpPr>
              <a:spLocks noChangeArrowheads="1"/>
            </p:cNvSpPr>
            <p:nvPr/>
          </p:nvSpPr>
          <p:spPr bwMode="auto">
            <a:xfrm>
              <a:off x="2507" y="2993"/>
              <a:ext cx="55" cy="51"/>
            </a:xfrm>
            <a:prstGeom prst="rect">
              <a:avLst/>
            </a:prstGeom>
            <a:noFill/>
            <a:ln w="11113">
              <a:solidFill>
                <a:srgbClr val="0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344" name="Rectangle 57"/>
            <p:cNvSpPr>
              <a:spLocks noChangeArrowheads="1"/>
            </p:cNvSpPr>
            <p:nvPr/>
          </p:nvSpPr>
          <p:spPr bwMode="auto">
            <a:xfrm>
              <a:off x="2580" y="2988"/>
              <a:ext cx="54" cy="51"/>
            </a:xfrm>
            <a:prstGeom prst="rect">
              <a:avLst/>
            </a:prstGeom>
            <a:noFill/>
            <a:ln w="11113">
              <a:solidFill>
                <a:srgbClr val="0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345" name="Rectangle 58"/>
            <p:cNvSpPr>
              <a:spLocks noChangeArrowheads="1"/>
            </p:cNvSpPr>
            <p:nvPr/>
          </p:nvSpPr>
          <p:spPr bwMode="auto">
            <a:xfrm>
              <a:off x="2688" y="2953"/>
              <a:ext cx="55" cy="51"/>
            </a:xfrm>
            <a:prstGeom prst="rect">
              <a:avLst/>
            </a:prstGeom>
            <a:noFill/>
            <a:ln w="11113">
              <a:solidFill>
                <a:srgbClr val="0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346" name="Rectangle 59"/>
            <p:cNvSpPr>
              <a:spLocks noChangeArrowheads="1"/>
            </p:cNvSpPr>
            <p:nvPr/>
          </p:nvSpPr>
          <p:spPr bwMode="auto">
            <a:xfrm>
              <a:off x="2834" y="2862"/>
              <a:ext cx="54" cy="50"/>
            </a:xfrm>
            <a:prstGeom prst="rect">
              <a:avLst/>
            </a:prstGeom>
            <a:noFill/>
            <a:ln w="11113">
              <a:solidFill>
                <a:srgbClr val="0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347" name="Rectangle 60"/>
            <p:cNvSpPr>
              <a:spLocks noChangeArrowheads="1"/>
            </p:cNvSpPr>
            <p:nvPr/>
          </p:nvSpPr>
          <p:spPr bwMode="auto">
            <a:xfrm>
              <a:off x="2906" y="2756"/>
              <a:ext cx="54" cy="51"/>
            </a:xfrm>
            <a:prstGeom prst="rect">
              <a:avLst/>
            </a:prstGeom>
            <a:noFill/>
            <a:ln w="11113">
              <a:solidFill>
                <a:srgbClr val="0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348" name="Rectangle 61"/>
            <p:cNvSpPr>
              <a:spLocks noChangeArrowheads="1"/>
            </p:cNvSpPr>
            <p:nvPr/>
          </p:nvSpPr>
          <p:spPr bwMode="auto">
            <a:xfrm>
              <a:off x="2978" y="2616"/>
              <a:ext cx="55" cy="50"/>
            </a:xfrm>
            <a:prstGeom prst="rect">
              <a:avLst/>
            </a:prstGeom>
            <a:noFill/>
            <a:ln w="11113">
              <a:solidFill>
                <a:srgbClr val="0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349" name="Rectangle 62"/>
            <p:cNvSpPr>
              <a:spLocks noChangeArrowheads="1"/>
            </p:cNvSpPr>
            <p:nvPr/>
          </p:nvSpPr>
          <p:spPr bwMode="auto">
            <a:xfrm>
              <a:off x="3050" y="2512"/>
              <a:ext cx="55" cy="51"/>
            </a:xfrm>
            <a:prstGeom prst="rect">
              <a:avLst/>
            </a:prstGeom>
            <a:noFill/>
            <a:ln w="11113">
              <a:solidFill>
                <a:srgbClr val="0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350" name="Rectangle 63"/>
            <p:cNvSpPr>
              <a:spLocks noChangeArrowheads="1"/>
            </p:cNvSpPr>
            <p:nvPr/>
          </p:nvSpPr>
          <p:spPr bwMode="auto">
            <a:xfrm>
              <a:off x="3268" y="1948"/>
              <a:ext cx="54" cy="50"/>
            </a:xfrm>
            <a:prstGeom prst="rect">
              <a:avLst/>
            </a:prstGeom>
            <a:noFill/>
            <a:ln w="11113">
              <a:solidFill>
                <a:srgbClr val="0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351" name="Rectangle 64"/>
            <p:cNvSpPr>
              <a:spLocks noChangeArrowheads="1"/>
            </p:cNvSpPr>
            <p:nvPr/>
          </p:nvSpPr>
          <p:spPr bwMode="auto">
            <a:xfrm>
              <a:off x="3305" y="1921"/>
              <a:ext cx="54" cy="51"/>
            </a:xfrm>
            <a:prstGeom prst="rect">
              <a:avLst/>
            </a:prstGeom>
            <a:noFill/>
            <a:ln w="11113">
              <a:solidFill>
                <a:srgbClr val="0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352" name="Rectangle 65"/>
            <p:cNvSpPr>
              <a:spLocks noChangeArrowheads="1"/>
            </p:cNvSpPr>
            <p:nvPr/>
          </p:nvSpPr>
          <p:spPr bwMode="auto">
            <a:xfrm>
              <a:off x="3559" y="1723"/>
              <a:ext cx="54" cy="51"/>
            </a:xfrm>
            <a:prstGeom prst="rect">
              <a:avLst/>
            </a:prstGeom>
            <a:noFill/>
            <a:ln w="11113">
              <a:solidFill>
                <a:srgbClr val="0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353" name="Rectangle 66"/>
            <p:cNvSpPr>
              <a:spLocks noChangeArrowheads="1"/>
            </p:cNvSpPr>
            <p:nvPr/>
          </p:nvSpPr>
          <p:spPr bwMode="auto">
            <a:xfrm>
              <a:off x="3848" y="1640"/>
              <a:ext cx="55" cy="51"/>
            </a:xfrm>
            <a:prstGeom prst="rect">
              <a:avLst/>
            </a:prstGeom>
            <a:noFill/>
            <a:ln w="11113">
              <a:solidFill>
                <a:srgbClr val="0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354" name="Rectangle 67"/>
            <p:cNvSpPr>
              <a:spLocks noChangeArrowheads="1"/>
            </p:cNvSpPr>
            <p:nvPr/>
          </p:nvSpPr>
          <p:spPr bwMode="auto">
            <a:xfrm>
              <a:off x="4283" y="1603"/>
              <a:ext cx="55" cy="51"/>
            </a:xfrm>
            <a:prstGeom prst="rect">
              <a:avLst/>
            </a:prstGeom>
            <a:noFill/>
            <a:ln w="11113">
              <a:solidFill>
                <a:srgbClr val="0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355" name="Rectangle 68"/>
            <p:cNvSpPr>
              <a:spLocks noChangeArrowheads="1"/>
            </p:cNvSpPr>
            <p:nvPr/>
          </p:nvSpPr>
          <p:spPr bwMode="auto">
            <a:xfrm>
              <a:off x="4428" y="1494"/>
              <a:ext cx="55" cy="50"/>
            </a:xfrm>
            <a:prstGeom prst="rect">
              <a:avLst/>
            </a:prstGeom>
            <a:noFill/>
            <a:ln w="11113">
              <a:solidFill>
                <a:srgbClr val="0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356" name="Rectangle 69"/>
            <p:cNvSpPr>
              <a:spLocks noChangeArrowheads="1"/>
            </p:cNvSpPr>
            <p:nvPr/>
          </p:nvSpPr>
          <p:spPr bwMode="auto">
            <a:xfrm>
              <a:off x="4573" y="1602"/>
              <a:ext cx="54" cy="51"/>
            </a:xfrm>
            <a:prstGeom prst="rect">
              <a:avLst/>
            </a:prstGeom>
            <a:noFill/>
            <a:ln w="11113">
              <a:solidFill>
                <a:srgbClr val="0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357" name="Rectangle 70"/>
            <p:cNvSpPr>
              <a:spLocks noChangeArrowheads="1"/>
            </p:cNvSpPr>
            <p:nvPr/>
          </p:nvSpPr>
          <p:spPr bwMode="auto">
            <a:xfrm>
              <a:off x="4755" y="1514"/>
              <a:ext cx="54" cy="51"/>
            </a:xfrm>
            <a:prstGeom prst="rect">
              <a:avLst/>
            </a:prstGeom>
            <a:noFill/>
            <a:ln w="11113">
              <a:solidFill>
                <a:srgbClr val="0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358" name="Freeform 71"/>
            <p:cNvSpPr>
              <a:spLocks/>
            </p:cNvSpPr>
            <p:nvPr/>
          </p:nvSpPr>
          <p:spPr bwMode="auto">
            <a:xfrm>
              <a:off x="2430" y="2998"/>
              <a:ext cx="55" cy="51"/>
            </a:xfrm>
            <a:custGeom>
              <a:avLst/>
              <a:gdLst>
                <a:gd name="T0" fmla="*/ 22 w 60"/>
                <a:gd name="T1" fmla="*/ 0 h 62"/>
                <a:gd name="T2" fmla="*/ 42 w 60"/>
                <a:gd name="T3" fmla="*/ 29 h 62"/>
                <a:gd name="T4" fmla="*/ 0 w 60"/>
                <a:gd name="T5" fmla="*/ 29 h 62"/>
                <a:gd name="T6" fmla="*/ 22 w 60"/>
                <a:gd name="T7" fmla="*/ 0 h 62"/>
                <a:gd name="T8" fmla="*/ 0 60000 65536"/>
                <a:gd name="T9" fmla="*/ 0 60000 65536"/>
                <a:gd name="T10" fmla="*/ 0 60000 65536"/>
                <a:gd name="T11" fmla="*/ 0 60000 65536"/>
                <a:gd name="T12" fmla="*/ 0 w 60"/>
                <a:gd name="T13" fmla="*/ 0 h 62"/>
                <a:gd name="T14" fmla="*/ 60 w 60"/>
                <a:gd name="T15" fmla="*/ 62 h 62"/>
              </a:gdLst>
              <a:ahLst/>
              <a:cxnLst>
                <a:cxn ang="T8">
                  <a:pos x="T0" y="T1"/>
                </a:cxn>
                <a:cxn ang="T9">
                  <a:pos x="T2" y="T3"/>
                </a:cxn>
                <a:cxn ang="T10">
                  <a:pos x="T4" y="T5"/>
                </a:cxn>
                <a:cxn ang="T11">
                  <a:pos x="T6" y="T7"/>
                </a:cxn>
              </a:cxnLst>
              <a:rect l="T12" t="T13" r="T14" b="T15"/>
              <a:pathLst>
                <a:path w="60" h="62">
                  <a:moveTo>
                    <a:pt x="30" y="0"/>
                  </a:moveTo>
                  <a:lnTo>
                    <a:pt x="60" y="62"/>
                  </a:lnTo>
                  <a:lnTo>
                    <a:pt x="0" y="62"/>
                  </a:lnTo>
                  <a:lnTo>
                    <a:pt x="30" y="0"/>
                  </a:lnTo>
                  <a:close/>
                </a:path>
              </a:pathLst>
            </a:custGeom>
            <a:solidFill>
              <a:srgbClr val="FFFF00"/>
            </a:solidFill>
            <a:ln w="11113">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59" name="Freeform 72"/>
            <p:cNvSpPr>
              <a:spLocks/>
            </p:cNvSpPr>
            <p:nvPr/>
          </p:nvSpPr>
          <p:spPr bwMode="auto">
            <a:xfrm>
              <a:off x="2536" y="2990"/>
              <a:ext cx="55" cy="52"/>
            </a:xfrm>
            <a:custGeom>
              <a:avLst/>
              <a:gdLst>
                <a:gd name="T0" fmla="*/ 22 w 60"/>
                <a:gd name="T1" fmla="*/ 0 h 63"/>
                <a:gd name="T2" fmla="*/ 42 w 60"/>
                <a:gd name="T3" fmla="*/ 29 h 63"/>
                <a:gd name="T4" fmla="*/ 0 w 60"/>
                <a:gd name="T5" fmla="*/ 29 h 63"/>
                <a:gd name="T6" fmla="*/ 22 w 60"/>
                <a:gd name="T7" fmla="*/ 0 h 63"/>
                <a:gd name="T8" fmla="*/ 0 60000 65536"/>
                <a:gd name="T9" fmla="*/ 0 60000 65536"/>
                <a:gd name="T10" fmla="*/ 0 60000 65536"/>
                <a:gd name="T11" fmla="*/ 0 60000 65536"/>
                <a:gd name="T12" fmla="*/ 0 w 60"/>
                <a:gd name="T13" fmla="*/ 0 h 63"/>
                <a:gd name="T14" fmla="*/ 60 w 60"/>
                <a:gd name="T15" fmla="*/ 63 h 63"/>
              </a:gdLst>
              <a:ahLst/>
              <a:cxnLst>
                <a:cxn ang="T8">
                  <a:pos x="T0" y="T1"/>
                </a:cxn>
                <a:cxn ang="T9">
                  <a:pos x="T2" y="T3"/>
                </a:cxn>
                <a:cxn ang="T10">
                  <a:pos x="T4" y="T5"/>
                </a:cxn>
                <a:cxn ang="T11">
                  <a:pos x="T6" y="T7"/>
                </a:cxn>
              </a:cxnLst>
              <a:rect l="T12" t="T13" r="T14" b="T15"/>
              <a:pathLst>
                <a:path w="60" h="63">
                  <a:moveTo>
                    <a:pt x="30" y="0"/>
                  </a:moveTo>
                  <a:lnTo>
                    <a:pt x="60" y="63"/>
                  </a:lnTo>
                  <a:lnTo>
                    <a:pt x="0" y="63"/>
                  </a:lnTo>
                  <a:lnTo>
                    <a:pt x="30" y="0"/>
                  </a:lnTo>
                  <a:close/>
                </a:path>
              </a:pathLst>
            </a:custGeom>
            <a:solidFill>
              <a:srgbClr val="FFFF00"/>
            </a:solidFill>
            <a:ln w="11113">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60" name="Freeform 73"/>
            <p:cNvSpPr>
              <a:spLocks/>
            </p:cNvSpPr>
            <p:nvPr/>
          </p:nvSpPr>
          <p:spPr bwMode="auto">
            <a:xfrm>
              <a:off x="2641" y="2963"/>
              <a:ext cx="56" cy="51"/>
            </a:xfrm>
            <a:custGeom>
              <a:avLst/>
              <a:gdLst>
                <a:gd name="T0" fmla="*/ 22 w 61"/>
                <a:gd name="T1" fmla="*/ 0 h 62"/>
                <a:gd name="T2" fmla="*/ 43 w 61"/>
                <a:gd name="T3" fmla="*/ 29 h 62"/>
                <a:gd name="T4" fmla="*/ 0 w 61"/>
                <a:gd name="T5" fmla="*/ 29 h 62"/>
                <a:gd name="T6" fmla="*/ 22 w 61"/>
                <a:gd name="T7" fmla="*/ 0 h 62"/>
                <a:gd name="T8" fmla="*/ 0 60000 65536"/>
                <a:gd name="T9" fmla="*/ 0 60000 65536"/>
                <a:gd name="T10" fmla="*/ 0 60000 65536"/>
                <a:gd name="T11" fmla="*/ 0 60000 65536"/>
                <a:gd name="T12" fmla="*/ 0 w 61"/>
                <a:gd name="T13" fmla="*/ 0 h 62"/>
                <a:gd name="T14" fmla="*/ 61 w 61"/>
                <a:gd name="T15" fmla="*/ 62 h 62"/>
              </a:gdLst>
              <a:ahLst/>
              <a:cxnLst>
                <a:cxn ang="T8">
                  <a:pos x="T0" y="T1"/>
                </a:cxn>
                <a:cxn ang="T9">
                  <a:pos x="T2" y="T3"/>
                </a:cxn>
                <a:cxn ang="T10">
                  <a:pos x="T4" y="T5"/>
                </a:cxn>
                <a:cxn ang="T11">
                  <a:pos x="T6" y="T7"/>
                </a:cxn>
              </a:cxnLst>
              <a:rect l="T12" t="T13" r="T14" b="T15"/>
              <a:pathLst>
                <a:path w="61" h="62">
                  <a:moveTo>
                    <a:pt x="30" y="0"/>
                  </a:moveTo>
                  <a:lnTo>
                    <a:pt x="61" y="62"/>
                  </a:lnTo>
                  <a:lnTo>
                    <a:pt x="0" y="62"/>
                  </a:lnTo>
                  <a:lnTo>
                    <a:pt x="30" y="0"/>
                  </a:lnTo>
                  <a:close/>
                </a:path>
              </a:pathLst>
            </a:custGeom>
            <a:solidFill>
              <a:srgbClr val="FFFF00"/>
            </a:solidFill>
            <a:ln w="11113">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61" name="Freeform 74"/>
            <p:cNvSpPr>
              <a:spLocks/>
            </p:cNvSpPr>
            <p:nvPr/>
          </p:nvSpPr>
          <p:spPr bwMode="auto">
            <a:xfrm>
              <a:off x="2782" y="2856"/>
              <a:ext cx="56" cy="52"/>
            </a:xfrm>
            <a:custGeom>
              <a:avLst/>
              <a:gdLst>
                <a:gd name="T0" fmla="*/ 22 w 61"/>
                <a:gd name="T1" fmla="*/ 0 h 63"/>
                <a:gd name="T2" fmla="*/ 43 w 61"/>
                <a:gd name="T3" fmla="*/ 29 h 63"/>
                <a:gd name="T4" fmla="*/ 0 w 61"/>
                <a:gd name="T5" fmla="*/ 29 h 63"/>
                <a:gd name="T6" fmla="*/ 22 w 61"/>
                <a:gd name="T7" fmla="*/ 0 h 63"/>
                <a:gd name="T8" fmla="*/ 0 60000 65536"/>
                <a:gd name="T9" fmla="*/ 0 60000 65536"/>
                <a:gd name="T10" fmla="*/ 0 60000 65536"/>
                <a:gd name="T11" fmla="*/ 0 60000 65536"/>
                <a:gd name="T12" fmla="*/ 0 w 61"/>
                <a:gd name="T13" fmla="*/ 0 h 63"/>
                <a:gd name="T14" fmla="*/ 61 w 61"/>
                <a:gd name="T15" fmla="*/ 63 h 63"/>
              </a:gdLst>
              <a:ahLst/>
              <a:cxnLst>
                <a:cxn ang="T8">
                  <a:pos x="T0" y="T1"/>
                </a:cxn>
                <a:cxn ang="T9">
                  <a:pos x="T2" y="T3"/>
                </a:cxn>
                <a:cxn ang="T10">
                  <a:pos x="T4" y="T5"/>
                </a:cxn>
                <a:cxn ang="T11">
                  <a:pos x="T6" y="T7"/>
                </a:cxn>
              </a:cxnLst>
              <a:rect l="T12" t="T13" r="T14" b="T15"/>
              <a:pathLst>
                <a:path w="61" h="63">
                  <a:moveTo>
                    <a:pt x="30" y="0"/>
                  </a:moveTo>
                  <a:lnTo>
                    <a:pt x="61" y="63"/>
                  </a:lnTo>
                  <a:lnTo>
                    <a:pt x="0" y="63"/>
                  </a:lnTo>
                  <a:lnTo>
                    <a:pt x="30" y="0"/>
                  </a:lnTo>
                  <a:close/>
                </a:path>
              </a:pathLst>
            </a:custGeom>
            <a:solidFill>
              <a:srgbClr val="FFFF00"/>
            </a:solidFill>
            <a:ln w="11113">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62" name="Freeform 75"/>
            <p:cNvSpPr>
              <a:spLocks/>
            </p:cNvSpPr>
            <p:nvPr/>
          </p:nvSpPr>
          <p:spPr bwMode="auto">
            <a:xfrm>
              <a:off x="2888" y="2815"/>
              <a:ext cx="55" cy="51"/>
            </a:xfrm>
            <a:custGeom>
              <a:avLst/>
              <a:gdLst>
                <a:gd name="T0" fmla="*/ 22 w 60"/>
                <a:gd name="T1" fmla="*/ 0 h 62"/>
                <a:gd name="T2" fmla="*/ 42 w 60"/>
                <a:gd name="T3" fmla="*/ 29 h 62"/>
                <a:gd name="T4" fmla="*/ 0 w 60"/>
                <a:gd name="T5" fmla="*/ 29 h 62"/>
                <a:gd name="T6" fmla="*/ 22 w 60"/>
                <a:gd name="T7" fmla="*/ 0 h 62"/>
                <a:gd name="T8" fmla="*/ 0 60000 65536"/>
                <a:gd name="T9" fmla="*/ 0 60000 65536"/>
                <a:gd name="T10" fmla="*/ 0 60000 65536"/>
                <a:gd name="T11" fmla="*/ 0 60000 65536"/>
                <a:gd name="T12" fmla="*/ 0 w 60"/>
                <a:gd name="T13" fmla="*/ 0 h 62"/>
                <a:gd name="T14" fmla="*/ 60 w 60"/>
                <a:gd name="T15" fmla="*/ 62 h 62"/>
              </a:gdLst>
              <a:ahLst/>
              <a:cxnLst>
                <a:cxn ang="T8">
                  <a:pos x="T0" y="T1"/>
                </a:cxn>
                <a:cxn ang="T9">
                  <a:pos x="T2" y="T3"/>
                </a:cxn>
                <a:cxn ang="T10">
                  <a:pos x="T4" y="T5"/>
                </a:cxn>
                <a:cxn ang="T11">
                  <a:pos x="T6" y="T7"/>
                </a:cxn>
              </a:cxnLst>
              <a:rect l="T12" t="T13" r="T14" b="T15"/>
              <a:pathLst>
                <a:path w="60" h="62">
                  <a:moveTo>
                    <a:pt x="30" y="0"/>
                  </a:moveTo>
                  <a:lnTo>
                    <a:pt x="60" y="62"/>
                  </a:lnTo>
                  <a:lnTo>
                    <a:pt x="0" y="62"/>
                  </a:lnTo>
                  <a:lnTo>
                    <a:pt x="30" y="0"/>
                  </a:lnTo>
                  <a:close/>
                </a:path>
              </a:pathLst>
            </a:custGeom>
            <a:solidFill>
              <a:srgbClr val="FFFF00"/>
            </a:solidFill>
            <a:ln w="11113">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63" name="Freeform 76"/>
            <p:cNvSpPr>
              <a:spLocks/>
            </p:cNvSpPr>
            <p:nvPr/>
          </p:nvSpPr>
          <p:spPr bwMode="auto">
            <a:xfrm>
              <a:off x="2959" y="2423"/>
              <a:ext cx="55" cy="52"/>
            </a:xfrm>
            <a:custGeom>
              <a:avLst/>
              <a:gdLst>
                <a:gd name="T0" fmla="*/ 22 w 60"/>
                <a:gd name="T1" fmla="*/ 0 h 63"/>
                <a:gd name="T2" fmla="*/ 42 w 60"/>
                <a:gd name="T3" fmla="*/ 29 h 63"/>
                <a:gd name="T4" fmla="*/ 0 w 60"/>
                <a:gd name="T5" fmla="*/ 29 h 63"/>
                <a:gd name="T6" fmla="*/ 22 w 60"/>
                <a:gd name="T7" fmla="*/ 0 h 63"/>
                <a:gd name="T8" fmla="*/ 0 60000 65536"/>
                <a:gd name="T9" fmla="*/ 0 60000 65536"/>
                <a:gd name="T10" fmla="*/ 0 60000 65536"/>
                <a:gd name="T11" fmla="*/ 0 60000 65536"/>
                <a:gd name="T12" fmla="*/ 0 w 60"/>
                <a:gd name="T13" fmla="*/ 0 h 63"/>
                <a:gd name="T14" fmla="*/ 60 w 60"/>
                <a:gd name="T15" fmla="*/ 63 h 63"/>
              </a:gdLst>
              <a:ahLst/>
              <a:cxnLst>
                <a:cxn ang="T8">
                  <a:pos x="T0" y="T1"/>
                </a:cxn>
                <a:cxn ang="T9">
                  <a:pos x="T2" y="T3"/>
                </a:cxn>
                <a:cxn ang="T10">
                  <a:pos x="T4" y="T5"/>
                </a:cxn>
                <a:cxn ang="T11">
                  <a:pos x="T6" y="T7"/>
                </a:cxn>
              </a:cxnLst>
              <a:rect l="T12" t="T13" r="T14" b="T15"/>
              <a:pathLst>
                <a:path w="60" h="63">
                  <a:moveTo>
                    <a:pt x="30" y="0"/>
                  </a:moveTo>
                  <a:lnTo>
                    <a:pt x="60" y="63"/>
                  </a:lnTo>
                  <a:lnTo>
                    <a:pt x="0" y="63"/>
                  </a:lnTo>
                  <a:lnTo>
                    <a:pt x="30" y="0"/>
                  </a:lnTo>
                  <a:close/>
                </a:path>
              </a:pathLst>
            </a:custGeom>
            <a:solidFill>
              <a:srgbClr val="FFFF00"/>
            </a:solidFill>
            <a:ln w="11113">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64" name="Freeform 77"/>
            <p:cNvSpPr>
              <a:spLocks/>
            </p:cNvSpPr>
            <p:nvPr/>
          </p:nvSpPr>
          <p:spPr bwMode="auto">
            <a:xfrm>
              <a:off x="2994" y="2423"/>
              <a:ext cx="55" cy="52"/>
            </a:xfrm>
            <a:custGeom>
              <a:avLst/>
              <a:gdLst>
                <a:gd name="T0" fmla="*/ 22 w 60"/>
                <a:gd name="T1" fmla="*/ 0 h 63"/>
                <a:gd name="T2" fmla="*/ 42 w 60"/>
                <a:gd name="T3" fmla="*/ 29 h 63"/>
                <a:gd name="T4" fmla="*/ 0 w 60"/>
                <a:gd name="T5" fmla="*/ 29 h 63"/>
                <a:gd name="T6" fmla="*/ 22 w 60"/>
                <a:gd name="T7" fmla="*/ 0 h 63"/>
                <a:gd name="T8" fmla="*/ 0 60000 65536"/>
                <a:gd name="T9" fmla="*/ 0 60000 65536"/>
                <a:gd name="T10" fmla="*/ 0 60000 65536"/>
                <a:gd name="T11" fmla="*/ 0 60000 65536"/>
                <a:gd name="T12" fmla="*/ 0 w 60"/>
                <a:gd name="T13" fmla="*/ 0 h 63"/>
                <a:gd name="T14" fmla="*/ 60 w 60"/>
                <a:gd name="T15" fmla="*/ 63 h 63"/>
              </a:gdLst>
              <a:ahLst/>
              <a:cxnLst>
                <a:cxn ang="T8">
                  <a:pos x="T0" y="T1"/>
                </a:cxn>
                <a:cxn ang="T9">
                  <a:pos x="T2" y="T3"/>
                </a:cxn>
                <a:cxn ang="T10">
                  <a:pos x="T4" y="T5"/>
                </a:cxn>
                <a:cxn ang="T11">
                  <a:pos x="T6" y="T7"/>
                </a:cxn>
              </a:cxnLst>
              <a:rect l="T12" t="T13" r="T14" b="T15"/>
              <a:pathLst>
                <a:path w="60" h="63">
                  <a:moveTo>
                    <a:pt x="30" y="0"/>
                  </a:moveTo>
                  <a:lnTo>
                    <a:pt x="60" y="63"/>
                  </a:lnTo>
                  <a:lnTo>
                    <a:pt x="0" y="63"/>
                  </a:lnTo>
                  <a:lnTo>
                    <a:pt x="30" y="0"/>
                  </a:lnTo>
                  <a:close/>
                </a:path>
              </a:pathLst>
            </a:custGeom>
            <a:solidFill>
              <a:srgbClr val="FFFF00"/>
            </a:solidFill>
            <a:ln w="11113">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65" name="Freeform 78"/>
            <p:cNvSpPr>
              <a:spLocks/>
            </p:cNvSpPr>
            <p:nvPr/>
          </p:nvSpPr>
          <p:spPr bwMode="auto">
            <a:xfrm>
              <a:off x="3029" y="2309"/>
              <a:ext cx="56" cy="52"/>
            </a:xfrm>
            <a:custGeom>
              <a:avLst/>
              <a:gdLst>
                <a:gd name="T0" fmla="*/ 22 w 60"/>
                <a:gd name="T1" fmla="*/ 0 h 62"/>
                <a:gd name="T2" fmla="*/ 46 w 60"/>
                <a:gd name="T3" fmla="*/ 31 h 62"/>
                <a:gd name="T4" fmla="*/ 0 w 60"/>
                <a:gd name="T5" fmla="*/ 31 h 62"/>
                <a:gd name="T6" fmla="*/ 22 w 60"/>
                <a:gd name="T7" fmla="*/ 0 h 62"/>
                <a:gd name="T8" fmla="*/ 0 60000 65536"/>
                <a:gd name="T9" fmla="*/ 0 60000 65536"/>
                <a:gd name="T10" fmla="*/ 0 60000 65536"/>
                <a:gd name="T11" fmla="*/ 0 60000 65536"/>
                <a:gd name="T12" fmla="*/ 0 w 60"/>
                <a:gd name="T13" fmla="*/ 0 h 62"/>
                <a:gd name="T14" fmla="*/ 60 w 60"/>
                <a:gd name="T15" fmla="*/ 62 h 62"/>
              </a:gdLst>
              <a:ahLst/>
              <a:cxnLst>
                <a:cxn ang="T8">
                  <a:pos x="T0" y="T1"/>
                </a:cxn>
                <a:cxn ang="T9">
                  <a:pos x="T2" y="T3"/>
                </a:cxn>
                <a:cxn ang="T10">
                  <a:pos x="T4" y="T5"/>
                </a:cxn>
                <a:cxn ang="T11">
                  <a:pos x="T6" y="T7"/>
                </a:cxn>
              </a:cxnLst>
              <a:rect l="T12" t="T13" r="T14" b="T15"/>
              <a:pathLst>
                <a:path w="60" h="62">
                  <a:moveTo>
                    <a:pt x="30" y="0"/>
                  </a:moveTo>
                  <a:lnTo>
                    <a:pt x="60" y="62"/>
                  </a:lnTo>
                  <a:lnTo>
                    <a:pt x="0" y="62"/>
                  </a:lnTo>
                  <a:lnTo>
                    <a:pt x="30" y="0"/>
                  </a:lnTo>
                  <a:close/>
                </a:path>
              </a:pathLst>
            </a:custGeom>
            <a:solidFill>
              <a:srgbClr val="FFFF00"/>
            </a:solidFill>
            <a:ln w="11113">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66" name="Freeform 79"/>
            <p:cNvSpPr>
              <a:spLocks/>
            </p:cNvSpPr>
            <p:nvPr/>
          </p:nvSpPr>
          <p:spPr bwMode="auto">
            <a:xfrm>
              <a:off x="3064" y="2195"/>
              <a:ext cx="56" cy="52"/>
            </a:xfrm>
            <a:custGeom>
              <a:avLst/>
              <a:gdLst>
                <a:gd name="T0" fmla="*/ 22 w 61"/>
                <a:gd name="T1" fmla="*/ 0 h 63"/>
                <a:gd name="T2" fmla="*/ 43 w 61"/>
                <a:gd name="T3" fmla="*/ 29 h 63"/>
                <a:gd name="T4" fmla="*/ 0 w 61"/>
                <a:gd name="T5" fmla="*/ 29 h 63"/>
                <a:gd name="T6" fmla="*/ 22 w 61"/>
                <a:gd name="T7" fmla="*/ 0 h 63"/>
                <a:gd name="T8" fmla="*/ 0 60000 65536"/>
                <a:gd name="T9" fmla="*/ 0 60000 65536"/>
                <a:gd name="T10" fmla="*/ 0 60000 65536"/>
                <a:gd name="T11" fmla="*/ 0 60000 65536"/>
                <a:gd name="T12" fmla="*/ 0 w 61"/>
                <a:gd name="T13" fmla="*/ 0 h 63"/>
                <a:gd name="T14" fmla="*/ 61 w 61"/>
                <a:gd name="T15" fmla="*/ 63 h 63"/>
              </a:gdLst>
              <a:ahLst/>
              <a:cxnLst>
                <a:cxn ang="T8">
                  <a:pos x="T0" y="T1"/>
                </a:cxn>
                <a:cxn ang="T9">
                  <a:pos x="T2" y="T3"/>
                </a:cxn>
                <a:cxn ang="T10">
                  <a:pos x="T4" y="T5"/>
                </a:cxn>
                <a:cxn ang="T11">
                  <a:pos x="T6" y="T7"/>
                </a:cxn>
              </a:cxnLst>
              <a:rect l="T12" t="T13" r="T14" b="T15"/>
              <a:pathLst>
                <a:path w="61" h="63">
                  <a:moveTo>
                    <a:pt x="30" y="0"/>
                  </a:moveTo>
                  <a:lnTo>
                    <a:pt x="61" y="63"/>
                  </a:lnTo>
                  <a:lnTo>
                    <a:pt x="0" y="63"/>
                  </a:lnTo>
                  <a:lnTo>
                    <a:pt x="30" y="0"/>
                  </a:lnTo>
                  <a:close/>
                </a:path>
              </a:pathLst>
            </a:custGeom>
            <a:solidFill>
              <a:srgbClr val="FFFF00"/>
            </a:solidFill>
            <a:ln w="11113">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67" name="Freeform 80"/>
            <p:cNvSpPr>
              <a:spLocks/>
            </p:cNvSpPr>
            <p:nvPr/>
          </p:nvSpPr>
          <p:spPr bwMode="auto">
            <a:xfrm>
              <a:off x="3100" y="2089"/>
              <a:ext cx="56" cy="52"/>
            </a:xfrm>
            <a:custGeom>
              <a:avLst/>
              <a:gdLst>
                <a:gd name="T0" fmla="*/ 22 w 60"/>
                <a:gd name="T1" fmla="*/ 0 h 63"/>
                <a:gd name="T2" fmla="*/ 46 w 60"/>
                <a:gd name="T3" fmla="*/ 29 h 63"/>
                <a:gd name="T4" fmla="*/ 0 w 60"/>
                <a:gd name="T5" fmla="*/ 29 h 63"/>
                <a:gd name="T6" fmla="*/ 22 w 60"/>
                <a:gd name="T7" fmla="*/ 0 h 63"/>
                <a:gd name="T8" fmla="*/ 0 60000 65536"/>
                <a:gd name="T9" fmla="*/ 0 60000 65536"/>
                <a:gd name="T10" fmla="*/ 0 60000 65536"/>
                <a:gd name="T11" fmla="*/ 0 60000 65536"/>
                <a:gd name="T12" fmla="*/ 0 w 60"/>
                <a:gd name="T13" fmla="*/ 0 h 63"/>
                <a:gd name="T14" fmla="*/ 60 w 60"/>
                <a:gd name="T15" fmla="*/ 63 h 63"/>
              </a:gdLst>
              <a:ahLst/>
              <a:cxnLst>
                <a:cxn ang="T8">
                  <a:pos x="T0" y="T1"/>
                </a:cxn>
                <a:cxn ang="T9">
                  <a:pos x="T2" y="T3"/>
                </a:cxn>
                <a:cxn ang="T10">
                  <a:pos x="T4" y="T5"/>
                </a:cxn>
                <a:cxn ang="T11">
                  <a:pos x="T6" y="T7"/>
                </a:cxn>
              </a:cxnLst>
              <a:rect l="T12" t="T13" r="T14" b="T15"/>
              <a:pathLst>
                <a:path w="60" h="63">
                  <a:moveTo>
                    <a:pt x="30" y="0"/>
                  </a:moveTo>
                  <a:lnTo>
                    <a:pt x="60" y="63"/>
                  </a:lnTo>
                  <a:lnTo>
                    <a:pt x="0" y="63"/>
                  </a:lnTo>
                  <a:lnTo>
                    <a:pt x="30" y="0"/>
                  </a:lnTo>
                  <a:close/>
                </a:path>
              </a:pathLst>
            </a:custGeom>
            <a:solidFill>
              <a:srgbClr val="FFFF00"/>
            </a:solidFill>
            <a:ln w="11113">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68" name="Freeform 81"/>
            <p:cNvSpPr>
              <a:spLocks/>
            </p:cNvSpPr>
            <p:nvPr/>
          </p:nvSpPr>
          <p:spPr bwMode="auto">
            <a:xfrm>
              <a:off x="3135" y="2056"/>
              <a:ext cx="56" cy="52"/>
            </a:xfrm>
            <a:custGeom>
              <a:avLst/>
              <a:gdLst>
                <a:gd name="T0" fmla="*/ 22 w 60"/>
                <a:gd name="T1" fmla="*/ 0 h 63"/>
                <a:gd name="T2" fmla="*/ 46 w 60"/>
                <a:gd name="T3" fmla="*/ 29 h 63"/>
                <a:gd name="T4" fmla="*/ 0 w 60"/>
                <a:gd name="T5" fmla="*/ 29 h 63"/>
                <a:gd name="T6" fmla="*/ 22 w 60"/>
                <a:gd name="T7" fmla="*/ 0 h 63"/>
                <a:gd name="T8" fmla="*/ 0 60000 65536"/>
                <a:gd name="T9" fmla="*/ 0 60000 65536"/>
                <a:gd name="T10" fmla="*/ 0 60000 65536"/>
                <a:gd name="T11" fmla="*/ 0 60000 65536"/>
                <a:gd name="T12" fmla="*/ 0 w 60"/>
                <a:gd name="T13" fmla="*/ 0 h 63"/>
                <a:gd name="T14" fmla="*/ 60 w 60"/>
                <a:gd name="T15" fmla="*/ 63 h 63"/>
              </a:gdLst>
              <a:ahLst/>
              <a:cxnLst>
                <a:cxn ang="T8">
                  <a:pos x="T0" y="T1"/>
                </a:cxn>
                <a:cxn ang="T9">
                  <a:pos x="T2" y="T3"/>
                </a:cxn>
                <a:cxn ang="T10">
                  <a:pos x="T4" y="T5"/>
                </a:cxn>
                <a:cxn ang="T11">
                  <a:pos x="T6" y="T7"/>
                </a:cxn>
              </a:cxnLst>
              <a:rect l="T12" t="T13" r="T14" b="T15"/>
              <a:pathLst>
                <a:path w="60" h="63">
                  <a:moveTo>
                    <a:pt x="30" y="0"/>
                  </a:moveTo>
                  <a:lnTo>
                    <a:pt x="60" y="63"/>
                  </a:lnTo>
                  <a:lnTo>
                    <a:pt x="0" y="63"/>
                  </a:lnTo>
                  <a:lnTo>
                    <a:pt x="30" y="0"/>
                  </a:lnTo>
                  <a:close/>
                </a:path>
              </a:pathLst>
            </a:custGeom>
            <a:solidFill>
              <a:srgbClr val="FFFF00"/>
            </a:solidFill>
            <a:ln w="11113">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69" name="Freeform 82"/>
            <p:cNvSpPr>
              <a:spLocks/>
            </p:cNvSpPr>
            <p:nvPr/>
          </p:nvSpPr>
          <p:spPr bwMode="auto">
            <a:xfrm>
              <a:off x="3170" y="1990"/>
              <a:ext cx="56" cy="51"/>
            </a:xfrm>
            <a:custGeom>
              <a:avLst/>
              <a:gdLst>
                <a:gd name="T0" fmla="*/ 22 w 60"/>
                <a:gd name="T1" fmla="*/ 0 h 62"/>
                <a:gd name="T2" fmla="*/ 46 w 60"/>
                <a:gd name="T3" fmla="*/ 29 h 62"/>
                <a:gd name="T4" fmla="*/ 0 w 60"/>
                <a:gd name="T5" fmla="*/ 29 h 62"/>
                <a:gd name="T6" fmla="*/ 22 w 60"/>
                <a:gd name="T7" fmla="*/ 0 h 62"/>
                <a:gd name="T8" fmla="*/ 0 60000 65536"/>
                <a:gd name="T9" fmla="*/ 0 60000 65536"/>
                <a:gd name="T10" fmla="*/ 0 60000 65536"/>
                <a:gd name="T11" fmla="*/ 0 60000 65536"/>
                <a:gd name="T12" fmla="*/ 0 w 60"/>
                <a:gd name="T13" fmla="*/ 0 h 62"/>
                <a:gd name="T14" fmla="*/ 60 w 60"/>
                <a:gd name="T15" fmla="*/ 62 h 62"/>
              </a:gdLst>
              <a:ahLst/>
              <a:cxnLst>
                <a:cxn ang="T8">
                  <a:pos x="T0" y="T1"/>
                </a:cxn>
                <a:cxn ang="T9">
                  <a:pos x="T2" y="T3"/>
                </a:cxn>
                <a:cxn ang="T10">
                  <a:pos x="T4" y="T5"/>
                </a:cxn>
                <a:cxn ang="T11">
                  <a:pos x="T6" y="T7"/>
                </a:cxn>
              </a:cxnLst>
              <a:rect l="T12" t="T13" r="T14" b="T15"/>
              <a:pathLst>
                <a:path w="60" h="62">
                  <a:moveTo>
                    <a:pt x="30" y="0"/>
                  </a:moveTo>
                  <a:lnTo>
                    <a:pt x="60" y="62"/>
                  </a:lnTo>
                  <a:lnTo>
                    <a:pt x="0" y="62"/>
                  </a:lnTo>
                  <a:lnTo>
                    <a:pt x="30" y="0"/>
                  </a:lnTo>
                  <a:close/>
                </a:path>
              </a:pathLst>
            </a:custGeom>
            <a:solidFill>
              <a:srgbClr val="FFFF00"/>
            </a:solidFill>
            <a:ln w="11113">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70" name="Freeform 83"/>
            <p:cNvSpPr>
              <a:spLocks/>
            </p:cNvSpPr>
            <p:nvPr/>
          </p:nvSpPr>
          <p:spPr bwMode="auto">
            <a:xfrm>
              <a:off x="3205" y="1803"/>
              <a:ext cx="57" cy="52"/>
            </a:xfrm>
            <a:custGeom>
              <a:avLst/>
              <a:gdLst>
                <a:gd name="T0" fmla="*/ 22 w 61"/>
                <a:gd name="T1" fmla="*/ 0 h 63"/>
                <a:gd name="T2" fmla="*/ 47 w 61"/>
                <a:gd name="T3" fmla="*/ 29 h 63"/>
                <a:gd name="T4" fmla="*/ 0 w 61"/>
                <a:gd name="T5" fmla="*/ 29 h 63"/>
                <a:gd name="T6" fmla="*/ 22 w 61"/>
                <a:gd name="T7" fmla="*/ 0 h 63"/>
                <a:gd name="T8" fmla="*/ 0 60000 65536"/>
                <a:gd name="T9" fmla="*/ 0 60000 65536"/>
                <a:gd name="T10" fmla="*/ 0 60000 65536"/>
                <a:gd name="T11" fmla="*/ 0 60000 65536"/>
                <a:gd name="T12" fmla="*/ 0 w 61"/>
                <a:gd name="T13" fmla="*/ 0 h 63"/>
                <a:gd name="T14" fmla="*/ 61 w 61"/>
                <a:gd name="T15" fmla="*/ 63 h 63"/>
              </a:gdLst>
              <a:ahLst/>
              <a:cxnLst>
                <a:cxn ang="T8">
                  <a:pos x="T0" y="T1"/>
                </a:cxn>
                <a:cxn ang="T9">
                  <a:pos x="T2" y="T3"/>
                </a:cxn>
                <a:cxn ang="T10">
                  <a:pos x="T4" y="T5"/>
                </a:cxn>
                <a:cxn ang="T11">
                  <a:pos x="T6" y="T7"/>
                </a:cxn>
              </a:cxnLst>
              <a:rect l="T12" t="T13" r="T14" b="T15"/>
              <a:pathLst>
                <a:path w="61" h="63">
                  <a:moveTo>
                    <a:pt x="30" y="0"/>
                  </a:moveTo>
                  <a:lnTo>
                    <a:pt x="61" y="63"/>
                  </a:lnTo>
                  <a:lnTo>
                    <a:pt x="0" y="63"/>
                  </a:lnTo>
                  <a:lnTo>
                    <a:pt x="30" y="0"/>
                  </a:lnTo>
                  <a:close/>
                </a:path>
              </a:pathLst>
            </a:custGeom>
            <a:solidFill>
              <a:srgbClr val="FFFF00"/>
            </a:solidFill>
            <a:ln w="11113">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71" name="Freeform 84"/>
            <p:cNvSpPr>
              <a:spLocks/>
            </p:cNvSpPr>
            <p:nvPr/>
          </p:nvSpPr>
          <p:spPr bwMode="auto">
            <a:xfrm>
              <a:off x="3276" y="1738"/>
              <a:ext cx="56" cy="52"/>
            </a:xfrm>
            <a:custGeom>
              <a:avLst/>
              <a:gdLst>
                <a:gd name="T0" fmla="*/ 22 w 60"/>
                <a:gd name="T1" fmla="*/ 0 h 63"/>
                <a:gd name="T2" fmla="*/ 46 w 60"/>
                <a:gd name="T3" fmla="*/ 29 h 63"/>
                <a:gd name="T4" fmla="*/ 0 w 60"/>
                <a:gd name="T5" fmla="*/ 29 h 63"/>
                <a:gd name="T6" fmla="*/ 22 w 60"/>
                <a:gd name="T7" fmla="*/ 0 h 63"/>
                <a:gd name="T8" fmla="*/ 0 60000 65536"/>
                <a:gd name="T9" fmla="*/ 0 60000 65536"/>
                <a:gd name="T10" fmla="*/ 0 60000 65536"/>
                <a:gd name="T11" fmla="*/ 0 60000 65536"/>
                <a:gd name="T12" fmla="*/ 0 w 60"/>
                <a:gd name="T13" fmla="*/ 0 h 63"/>
                <a:gd name="T14" fmla="*/ 60 w 60"/>
                <a:gd name="T15" fmla="*/ 63 h 63"/>
              </a:gdLst>
              <a:ahLst/>
              <a:cxnLst>
                <a:cxn ang="T8">
                  <a:pos x="T0" y="T1"/>
                </a:cxn>
                <a:cxn ang="T9">
                  <a:pos x="T2" y="T3"/>
                </a:cxn>
                <a:cxn ang="T10">
                  <a:pos x="T4" y="T5"/>
                </a:cxn>
                <a:cxn ang="T11">
                  <a:pos x="T6" y="T7"/>
                </a:cxn>
              </a:cxnLst>
              <a:rect l="T12" t="T13" r="T14" b="T15"/>
              <a:pathLst>
                <a:path w="60" h="63">
                  <a:moveTo>
                    <a:pt x="30" y="0"/>
                  </a:moveTo>
                  <a:lnTo>
                    <a:pt x="60" y="63"/>
                  </a:lnTo>
                  <a:lnTo>
                    <a:pt x="0" y="63"/>
                  </a:lnTo>
                  <a:lnTo>
                    <a:pt x="30" y="0"/>
                  </a:lnTo>
                  <a:close/>
                </a:path>
              </a:pathLst>
            </a:custGeom>
            <a:solidFill>
              <a:srgbClr val="FFFF00"/>
            </a:solidFill>
            <a:ln w="11113">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72" name="Freeform 85"/>
            <p:cNvSpPr>
              <a:spLocks/>
            </p:cNvSpPr>
            <p:nvPr/>
          </p:nvSpPr>
          <p:spPr bwMode="auto">
            <a:xfrm>
              <a:off x="3311" y="1577"/>
              <a:ext cx="56" cy="52"/>
            </a:xfrm>
            <a:custGeom>
              <a:avLst/>
              <a:gdLst>
                <a:gd name="T0" fmla="*/ 22 w 60"/>
                <a:gd name="T1" fmla="*/ 0 h 63"/>
                <a:gd name="T2" fmla="*/ 46 w 60"/>
                <a:gd name="T3" fmla="*/ 29 h 63"/>
                <a:gd name="T4" fmla="*/ 0 w 60"/>
                <a:gd name="T5" fmla="*/ 29 h 63"/>
                <a:gd name="T6" fmla="*/ 22 w 60"/>
                <a:gd name="T7" fmla="*/ 0 h 63"/>
                <a:gd name="T8" fmla="*/ 0 60000 65536"/>
                <a:gd name="T9" fmla="*/ 0 60000 65536"/>
                <a:gd name="T10" fmla="*/ 0 60000 65536"/>
                <a:gd name="T11" fmla="*/ 0 60000 65536"/>
                <a:gd name="T12" fmla="*/ 0 w 60"/>
                <a:gd name="T13" fmla="*/ 0 h 63"/>
                <a:gd name="T14" fmla="*/ 60 w 60"/>
                <a:gd name="T15" fmla="*/ 63 h 63"/>
              </a:gdLst>
              <a:ahLst/>
              <a:cxnLst>
                <a:cxn ang="T8">
                  <a:pos x="T0" y="T1"/>
                </a:cxn>
                <a:cxn ang="T9">
                  <a:pos x="T2" y="T3"/>
                </a:cxn>
                <a:cxn ang="T10">
                  <a:pos x="T4" y="T5"/>
                </a:cxn>
                <a:cxn ang="T11">
                  <a:pos x="T6" y="T7"/>
                </a:cxn>
              </a:cxnLst>
              <a:rect l="T12" t="T13" r="T14" b="T15"/>
              <a:pathLst>
                <a:path w="60" h="63">
                  <a:moveTo>
                    <a:pt x="30" y="0"/>
                  </a:moveTo>
                  <a:lnTo>
                    <a:pt x="60" y="63"/>
                  </a:lnTo>
                  <a:lnTo>
                    <a:pt x="0" y="63"/>
                  </a:lnTo>
                  <a:lnTo>
                    <a:pt x="30" y="0"/>
                  </a:lnTo>
                  <a:close/>
                </a:path>
              </a:pathLst>
            </a:custGeom>
            <a:solidFill>
              <a:srgbClr val="FFFF00"/>
            </a:solidFill>
            <a:ln w="11113">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73" name="Freeform 86"/>
            <p:cNvSpPr>
              <a:spLocks/>
            </p:cNvSpPr>
            <p:nvPr/>
          </p:nvSpPr>
          <p:spPr bwMode="auto">
            <a:xfrm>
              <a:off x="3346" y="1500"/>
              <a:ext cx="57" cy="52"/>
            </a:xfrm>
            <a:custGeom>
              <a:avLst/>
              <a:gdLst>
                <a:gd name="T0" fmla="*/ 22 w 61"/>
                <a:gd name="T1" fmla="*/ 0 h 63"/>
                <a:gd name="T2" fmla="*/ 47 w 61"/>
                <a:gd name="T3" fmla="*/ 29 h 63"/>
                <a:gd name="T4" fmla="*/ 0 w 61"/>
                <a:gd name="T5" fmla="*/ 29 h 63"/>
                <a:gd name="T6" fmla="*/ 22 w 61"/>
                <a:gd name="T7" fmla="*/ 0 h 63"/>
                <a:gd name="T8" fmla="*/ 0 60000 65536"/>
                <a:gd name="T9" fmla="*/ 0 60000 65536"/>
                <a:gd name="T10" fmla="*/ 0 60000 65536"/>
                <a:gd name="T11" fmla="*/ 0 60000 65536"/>
                <a:gd name="T12" fmla="*/ 0 w 61"/>
                <a:gd name="T13" fmla="*/ 0 h 63"/>
                <a:gd name="T14" fmla="*/ 61 w 61"/>
                <a:gd name="T15" fmla="*/ 63 h 63"/>
              </a:gdLst>
              <a:ahLst/>
              <a:cxnLst>
                <a:cxn ang="T8">
                  <a:pos x="T0" y="T1"/>
                </a:cxn>
                <a:cxn ang="T9">
                  <a:pos x="T2" y="T3"/>
                </a:cxn>
                <a:cxn ang="T10">
                  <a:pos x="T4" y="T5"/>
                </a:cxn>
                <a:cxn ang="T11">
                  <a:pos x="T6" y="T7"/>
                </a:cxn>
              </a:cxnLst>
              <a:rect l="T12" t="T13" r="T14" b="T15"/>
              <a:pathLst>
                <a:path w="61" h="63">
                  <a:moveTo>
                    <a:pt x="30" y="0"/>
                  </a:moveTo>
                  <a:lnTo>
                    <a:pt x="61" y="63"/>
                  </a:lnTo>
                  <a:lnTo>
                    <a:pt x="0" y="63"/>
                  </a:lnTo>
                  <a:lnTo>
                    <a:pt x="30" y="0"/>
                  </a:lnTo>
                  <a:close/>
                </a:path>
              </a:pathLst>
            </a:custGeom>
            <a:solidFill>
              <a:srgbClr val="FFFF00"/>
            </a:solidFill>
            <a:ln w="11113">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74" name="Freeform 87"/>
            <p:cNvSpPr>
              <a:spLocks/>
            </p:cNvSpPr>
            <p:nvPr/>
          </p:nvSpPr>
          <p:spPr bwMode="auto">
            <a:xfrm>
              <a:off x="3382" y="1467"/>
              <a:ext cx="56" cy="51"/>
            </a:xfrm>
            <a:custGeom>
              <a:avLst/>
              <a:gdLst>
                <a:gd name="T0" fmla="*/ 22 w 60"/>
                <a:gd name="T1" fmla="*/ 0 h 63"/>
                <a:gd name="T2" fmla="*/ 46 w 60"/>
                <a:gd name="T3" fmla="*/ 27 h 63"/>
                <a:gd name="T4" fmla="*/ 0 w 60"/>
                <a:gd name="T5" fmla="*/ 27 h 63"/>
                <a:gd name="T6" fmla="*/ 22 w 60"/>
                <a:gd name="T7" fmla="*/ 0 h 63"/>
                <a:gd name="T8" fmla="*/ 0 60000 65536"/>
                <a:gd name="T9" fmla="*/ 0 60000 65536"/>
                <a:gd name="T10" fmla="*/ 0 60000 65536"/>
                <a:gd name="T11" fmla="*/ 0 60000 65536"/>
                <a:gd name="T12" fmla="*/ 0 w 60"/>
                <a:gd name="T13" fmla="*/ 0 h 63"/>
                <a:gd name="T14" fmla="*/ 60 w 60"/>
                <a:gd name="T15" fmla="*/ 63 h 63"/>
              </a:gdLst>
              <a:ahLst/>
              <a:cxnLst>
                <a:cxn ang="T8">
                  <a:pos x="T0" y="T1"/>
                </a:cxn>
                <a:cxn ang="T9">
                  <a:pos x="T2" y="T3"/>
                </a:cxn>
                <a:cxn ang="T10">
                  <a:pos x="T4" y="T5"/>
                </a:cxn>
                <a:cxn ang="T11">
                  <a:pos x="T6" y="T7"/>
                </a:cxn>
              </a:cxnLst>
              <a:rect l="T12" t="T13" r="T14" b="T15"/>
              <a:pathLst>
                <a:path w="60" h="63">
                  <a:moveTo>
                    <a:pt x="30" y="0"/>
                  </a:moveTo>
                  <a:lnTo>
                    <a:pt x="60" y="63"/>
                  </a:lnTo>
                  <a:lnTo>
                    <a:pt x="0" y="63"/>
                  </a:lnTo>
                  <a:lnTo>
                    <a:pt x="30" y="0"/>
                  </a:lnTo>
                  <a:close/>
                </a:path>
              </a:pathLst>
            </a:custGeom>
            <a:solidFill>
              <a:srgbClr val="FFFF00"/>
            </a:solidFill>
            <a:ln w="11113">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75" name="Freeform 88"/>
            <p:cNvSpPr>
              <a:spLocks/>
            </p:cNvSpPr>
            <p:nvPr/>
          </p:nvSpPr>
          <p:spPr bwMode="auto">
            <a:xfrm>
              <a:off x="3417" y="1462"/>
              <a:ext cx="56" cy="51"/>
            </a:xfrm>
            <a:custGeom>
              <a:avLst/>
              <a:gdLst>
                <a:gd name="T0" fmla="*/ 22 w 60"/>
                <a:gd name="T1" fmla="*/ 0 h 62"/>
                <a:gd name="T2" fmla="*/ 46 w 60"/>
                <a:gd name="T3" fmla="*/ 29 h 62"/>
                <a:gd name="T4" fmla="*/ 0 w 60"/>
                <a:gd name="T5" fmla="*/ 29 h 62"/>
                <a:gd name="T6" fmla="*/ 22 w 60"/>
                <a:gd name="T7" fmla="*/ 0 h 62"/>
                <a:gd name="T8" fmla="*/ 0 60000 65536"/>
                <a:gd name="T9" fmla="*/ 0 60000 65536"/>
                <a:gd name="T10" fmla="*/ 0 60000 65536"/>
                <a:gd name="T11" fmla="*/ 0 60000 65536"/>
                <a:gd name="T12" fmla="*/ 0 w 60"/>
                <a:gd name="T13" fmla="*/ 0 h 62"/>
                <a:gd name="T14" fmla="*/ 60 w 60"/>
                <a:gd name="T15" fmla="*/ 62 h 62"/>
              </a:gdLst>
              <a:ahLst/>
              <a:cxnLst>
                <a:cxn ang="T8">
                  <a:pos x="T0" y="T1"/>
                </a:cxn>
                <a:cxn ang="T9">
                  <a:pos x="T2" y="T3"/>
                </a:cxn>
                <a:cxn ang="T10">
                  <a:pos x="T4" y="T5"/>
                </a:cxn>
                <a:cxn ang="T11">
                  <a:pos x="T6" y="T7"/>
                </a:cxn>
              </a:cxnLst>
              <a:rect l="T12" t="T13" r="T14" b="T15"/>
              <a:pathLst>
                <a:path w="60" h="62">
                  <a:moveTo>
                    <a:pt x="30" y="0"/>
                  </a:moveTo>
                  <a:lnTo>
                    <a:pt x="60" y="62"/>
                  </a:lnTo>
                  <a:lnTo>
                    <a:pt x="0" y="62"/>
                  </a:lnTo>
                  <a:lnTo>
                    <a:pt x="30" y="0"/>
                  </a:lnTo>
                  <a:close/>
                </a:path>
              </a:pathLst>
            </a:custGeom>
            <a:solidFill>
              <a:srgbClr val="FFFF00"/>
            </a:solidFill>
            <a:ln w="11113">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76" name="Oval 89"/>
            <p:cNvSpPr>
              <a:spLocks noChangeArrowheads="1"/>
            </p:cNvSpPr>
            <p:nvPr/>
          </p:nvSpPr>
          <p:spPr bwMode="auto">
            <a:xfrm>
              <a:off x="2650" y="2998"/>
              <a:ext cx="55" cy="50"/>
            </a:xfrm>
            <a:prstGeom prst="ellipse">
              <a:avLst/>
            </a:prstGeom>
            <a:solidFill>
              <a:srgbClr val="00FFFF"/>
            </a:solidFill>
            <a:ln w="11113">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77" name="Oval 90"/>
            <p:cNvSpPr>
              <a:spLocks noChangeArrowheads="1"/>
            </p:cNvSpPr>
            <p:nvPr/>
          </p:nvSpPr>
          <p:spPr bwMode="auto">
            <a:xfrm>
              <a:off x="2772" y="2998"/>
              <a:ext cx="54" cy="50"/>
            </a:xfrm>
            <a:prstGeom prst="ellipse">
              <a:avLst/>
            </a:prstGeom>
            <a:solidFill>
              <a:srgbClr val="00FFFF"/>
            </a:solidFill>
            <a:ln w="11113">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78" name="Oval 91"/>
            <p:cNvSpPr>
              <a:spLocks noChangeArrowheads="1"/>
            </p:cNvSpPr>
            <p:nvPr/>
          </p:nvSpPr>
          <p:spPr bwMode="auto">
            <a:xfrm>
              <a:off x="2801" y="2998"/>
              <a:ext cx="56" cy="50"/>
            </a:xfrm>
            <a:prstGeom prst="ellipse">
              <a:avLst/>
            </a:prstGeom>
            <a:solidFill>
              <a:srgbClr val="00FFFF"/>
            </a:solidFill>
            <a:ln w="11113">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79" name="Oval 92"/>
            <p:cNvSpPr>
              <a:spLocks noChangeArrowheads="1"/>
            </p:cNvSpPr>
            <p:nvPr/>
          </p:nvSpPr>
          <p:spPr bwMode="auto">
            <a:xfrm>
              <a:off x="2832" y="2988"/>
              <a:ext cx="54" cy="51"/>
            </a:xfrm>
            <a:prstGeom prst="ellipse">
              <a:avLst/>
            </a:prstGeom>
            <a:solidFill>
              <a:srgbClr val="00FFFF"/>
            </a:solidFill>
            <a:ln w="11113">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80" name="Oval 93"/>
            <p:cNvSpPr>
              <a:spLocks noChangeArrowheads="1"/>
            </p:cNvSpPr>
            <p:nvPr/>
          </p:nvSpPr>
          <p:spPr bwMode="auto">
            <a:xfrm>
              <a:off x="2862" y="2983"/>
              <a:ext cx="55" cy="50"/>
            </a:xfrm>
            <a:prstGeom prst="ellipse">
              <a:avLst/>
            </a:prstGeom>
            <a:solidFill>
              <a:srgbClr val="00FFFF"/>
            </a:solidFill>
            <a:ln w="11113">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81" name="Oval 94"/>
            <p:cNvSpPr>
              <a:spLocks noChangeArrowheads="1"/>
            </p:cNvSpPr>
            <p:nvPr/>
          </p:nvSpPr>
          <p:spPr bwMode="auto">
            <a:xfrm>
              <a:off x="2893" y="2974"/>
              <a:ext cx="54" cy="51"/>
            </a:xfrm>
            <a:prstGeom prst="ellipse">
              <a:avLst/>
            </a:prstGeom>
            <a:solidFill>
              <a:srgbClr val="00FFFF"/>
            </a:solidFill>
            <a:ln w="11113">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82" name="Oval 95"/>
            <p:cNvSpPr>
              <a:spLocks noChangeArrowheads="1"/>
            </p:cNvSpPr>
            <p:nvPr/>
          </p:nvSpPr>
          <p:spPr bwMode="auto">
            <a:xfrm>
              <a:off x="2923" y="2963"/>
              <a:ext cx="55" cy="51"/>
            </a:xfrm>
            <a:prstGeom prst="ellipse">
              <a:avLst/>
            </a:prstGeom>
            <a:solidFill>
              <a:srgbClr val="00FFFF"/>
            </a:solidFill>
            <a:ln w="11113">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83" name="Oval 96"/>
            <p:cNvSpPr>
              <a:spLocks noChangeArrowheads="1"/>
            </p:cNvSpPr>
            <p:nvPr/>
          </p:nvSpPr>
          <p:spPr bwMode="auto">
            <a:xfrm>
              <a:off x="2983" y="2922"/>
              <a:ext cx="54" cy="50"/>
            </a:xfrm>
            <a:prstGeom prst="ellipse">
              <a:avLst/>
            </a:prstGeom>
            <a:solidFill>
              <a:srgbClr val="00FFFF"/>
            </a:solidFill>
            <a:ln w="11113">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84" name="Oval 97"/>
            <p:cNvSpPr>
              <a:spLocks noChangeArrowheads="1"/>
            </p:cNvSpPr>
            <p:nvPr/>
          </p:nvSpPr>
          <p:spPr bwMode="auto">
            <a:xfrm>
              <a:off x="3044" y="2852"/>
              <a:ext cx="54" cy="52"/>
            </a:xfrm>
            <a:prstGeom prst="ellipse">
              <a:avLst/>
            </a:prstGeom>
            <a:solidFill>
              <a:srgbClr val="00FFFF"/>
            </a:solidFill>
            <a:ln w="11113">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85" name="Oval 98"/>
            <p:cNvSpPr>
              <a:spLocks noChangeArrowheads="1"/>
            </p:cNvSpPr>
            <p:nvPr/>
          </p:nvSpPr>
          <p:spPr bwMode="auto">
            <a:xfrm>
              <a:off x="3104" y="2796"/>
              <a:ext cx="54" cy="51"/>
            </a:xfrm>
            <a:prstGeom prst="ellipse">
              <a:avLst/>
            </a:prstGeom>
            <a:solidFill>
              <a:srgbClr val="00FFFF"/>
            </a:solidFill>
            <a:ln w="11113">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86" name="Oval 99"/>
            <p:cNvSpPr>
              <a:spLocks noChangeArrowheads="1"/>
            </p:cNvSpPr>
            <p:nvPr/>
          </p:nvSpPr>
          <p:spPr bwMode="auto">
            <a:xfrm>
              <a:off x="3134" y="2704"/>
              <a:ext cx="55" cy="51"/>
            </a:xfrm>
            <a:prstGeom prst="ellipse">
              <a:avLst/>
            </a:prstGeom>
            <a:solidFill>
              <a:srgbClr val="00FFFF"/>
            </a:solidFill>
            <a:ln w="11113">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87" name="Oval 100"/>
            <p:cNvSpPr>
              <a:spLocks noChangeArrowheads="1"/>
            </p:cNvSpPr>
            <p:nvPr/>
          </p:nvSpPr>
          <p:spPr bwMode="auto">
            <a:xfrm>
              <a:off x="3195" y="2579"/>
              <a:ext cx="55" cy="51"/>
            </a:xfrm>
            <a:prstGeom prst="ellipse">
              <a:avLst/>
            </a:prstGeom>
            <a:solidFill>
              <a:srgbClr val="00FFFF"/>
            </a:solidFill>
            <a:ln w="11113">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88" name="Oval 101"/>
            <p:cNvSpPr>
              <a:spLocks noChangeArrowheads="1"/>
            </p:cNvSpPr>
            <p:nvPr/>
          </p:nvSpPr>
          <p:spPr bwMode="auto">
            <a:xfrm>
              <a:off x="3256" y="2467"/>
              <a:ext cx="54" cy="51"/>
            </a:xfrm>
            <a:prstGeom prst="ellipse">
              <a:avLst/>
            </a:prstGeom>
            <a:solidFill>
              <a:srgbClr val="00FFFF"/>
            </a:solidFill>
            <a:ln w="11113">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89" name="Oval 102"/>
            <p:cNvSpPr>
              <a:spLocks noChangeArrowheads="1"/>
            </p:cNvSpPr>
            <p:nvPr/>
          </p:nvSpPr>
          <p:spPr bwMode="auto">
            <a:xfrm>
              <a:off x="3317" y="2353"/>
              <a:ext cx="54" cy="51"/>
            </a:xfrm>
            <a:prstGeom prst="ellipse">
              <a:avLst/>
            </a:prstGeom>
            <a:solidFill>
              <a:srgbClr val="00FFFF"/>
            </a:solidFill>
            <a:ln w="11113">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90" name="Oval 103"/>
            <p:cNvSpPr>
              <a:spLocks noChangeArrowheads="1"/>
            </p:cNvSpPr>
            <p:nvPr/>
          </p:nvSpPr>
          <p:spPr bwMode="auto">
            <a:xfrm>
              <a:off x="3377" y="2220"/>
              <a:ext cx="54" cy="50"/>
            </a:xfrm>
            <a:prstGeom prst="ellipse">
              <a:avLst/>
            </a:prstGeom>
            <a:solidFill>
              <a:srgbClr val="00FFFF"/>
            </a:solidFill>
            <a:ln w="11113">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91" name="Oval 104"/>
            <p:cNvSpPr>
              <a:spLocks noChangeArrowheads="1"/>
            </p:cNvSpPr>
            <p:nvPr/>
          </p:nvSpPr>
          <p:spPr bwMode="auto">
            <a:xfrm>
              <a:off x="3619" y="2146"/>
              <a:ext cx="55" cy="50"/>
            </a:xfrm>
            <a:prstGeom prst="ellipse">
              <a:avLst/>
            </a:prstGeom>
            <a:solidFill>
              <a:srgbClr val="00FFFF"/>
            </a:solidFill>
            <a:ln w="11113">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92" name="Oval 105"/>
            <p:cNvSpPr>
              <a:spLocks noChangeArrowheads="1"/>
            </p:cNvSpPr>
            <p:nvPr/>
          </p:nvSpPr>
          <p:spPr bwMode="auto">
            <a:xfrm>
              <a:off x="3741" y="1928"/>
              <a:ext cx="55" cy="51"/>
            </a:xfrm>
            <a:prstGeom prst="ellipse">
              <a:avLst/>
            </a:prstGeom>
            <a:solidFill>
              <a:srgbClr val="00FFFF"/>
            </a:solidFill>
            <a:ln w="11113">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93" name="Oval 106"/>
            <p:cNvSpPr>
              <a:spLocks noChangeArrowheads="1"/>
            </p:cNvSpPr>
            <p:nvPr/>
          </p:nvSpPr>
          <p:spPr bwMode="auto">
            <a:xfrm>
              <a:off x="3862" y="1683"/>
              <a:ext cx="54" cy="51"/>
            </a:xfrm>
            <a:prstGeom prst="ellipse">
              <a:avLst/>
            </a:prstGeom>
            <a:solidFill>
              <a:srgbClr val="00FFFF"/>
            </a:solidFill>
            <a:ln w="11113">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94" name="Oval 107"/>
            <p:cNvSpPr>
              <a:spLocks noChangeArrowheads="1"/>
            </p:cNvSpPr>
            <p:nvPr/>
          </p:nvSpPr>
          <p:spPr bwMode="auto">
            <a:xfrm>
              <a:off x="3983" y="1667"/>
              <a:ext cx="54" cy="51"/>
            </a:xfrm>
            <a:prstGeom prst="ellipse">
              <a:avLst/>
            </a:prstGeom>
            <a:solidFill>
              <a:srgbClr val="00FFFF"/>
            </a:solidFill>
            <a:ln w="11113">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95" name="Oval 108"/>
            <p:cNvSpPr>
              <a:spLocks noChangeArrowheads="1"/>
            </p:cNvSpPr>
            <p:nvPr/>
          </p:nvSpPr>
          <p:spPr bwMode="auto">
            <a:xfrm>
              <a:off x="4134" y="1663"/>
              <a:ext cx="54" cy="52"/>
            </a:xfrm>
            <a:prstGeom prst="ellipse">
              <a:avLst/>
            </a:prstGeom>
            <a:solidFill>
              <a:srgbClr val="00FFFF"/>
            </a:solidFill>
            <a:ln w="11113">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396" name="Rectangle 109"/>
            <p:cNvSpPr>
              <a:spLocks noChangeArrowheads="1"/>
            </p:cNvSpPr>
            <p:nvPr/>
          </p:nvSpPr>
          <p:spPr bwMode="auto">
            <a:xfrm>
              <a:off x="1984" y="2998"/>
              <a:ext cx="55" cy="50"/>
            </a:xfrm>
            <a:prstGeom prst="rect">
              <a:avLst/>
            </a:prstGeom>
            <a:solidFill>
              <a:srgbClr val="800000"/>
            </a:solidFill>
            <a:ln w="11113">
              <a:solidFill>
                <a:srgbClr val="8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397" name="Rectangle 110"/>
            <p:cNvSpPr>
              <a:spLocks noChangeArrowheads="1"/>
            </p:cNvSpPr>
            <p:nvPr/>
          </p:nvSpPr>
          <p:spPr bwMode="auto">
            <a:xfrm>
              <a:off x="2086" y="2979"/>
              <a:ext cx="54" cy="51"/>
            </a:xfrm>
            <a:prstGeom prst="rect">
              <a:avLst/>
            </a:prstGeom>
            <a:solidFill>
              <a:srgbClr val="800000"/>
            </a:solidFill>
            <a:ln w="11113">
              <a:solidFill>
                <a:srgbClr val="8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398" name="Rectangle 111"/>
            <p:cNvSpPr>
              <a:spLocks noChangeArrowheads="1"/>
            </p:cNvSpPr>
            <p:nvPr/>
          </p:nvSpPr>
          <p:spPr bwMode="auto">
            <a:xfrm>
              <a:off x="2185" y="2946"/>
              <a:ext cx="55" cy="52"/>
            </a:xfrm>
            <a:prstGeom prst="rect">
              <a:avLst/>
            </a:prstGeom>
            <a:solidFill>
              <a:srgbClr val="800000"/>
            </a:solidFill>
            <a:ln w="11113">
              <a:solidFill>
                <a:srgbClr val="8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399" name="Rectangle 112"/>
            <p:cNvSpPr>
              <a:spLocks noChangeArrowheads="1"/>
            </p:cNvSpPr>
            <p:nvPr/>
          </p:nvSpPr>
          <p:spPr bwMode="auto">
            <a:xfrm>
              <a:off x="2286" y="2850"/>
              <a:ext cx="54" cy="51"/>
            </a:xfrm>
            <a:prstGeom prst="rect">
              <a:avLst/>
            </a:prstGeom>
            <a:solidFill>
              <a:srgbClr val="800000"/>
            </a:solidFill>
            <a:ln w="11113">
              <a:solidFill>
                <a:srgbClr val="8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400" name="Rectangle 113"/>
            <p:cNvSpPr>
              <a:spLocks noChangeArrowheads="1"/>
            </p:cNvSpPr>
            <p:nvPr/>
          </p:nvSpPr>
          <p:spPr bwMode="auto">
            <a:xfrm>
              <a:off x="2336" y="2801"/>
              <a:ext cx="54" cy="50"/>
            </a:xfrm>
            <a:prstGeom prst="rect">
              <a:avLst/>
            </a:prstGeom>
            <a:solidFill>
              <a:srgbClr val="800000"/>
            </a:solidFill>
            <a:ln w="11113">
              <a:solidFill>
                <a:srgbClr val="8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401" name="Rectangle 114"/>
            <p:cNvSpPr>
              <a:spLocks noChangeArrowheads="1"/>
            </p:cNvSpPr>
            <p:nvPr/>
          </p:nvSpPr>
          <p:spPr bwMode="auto">
            <a:xfrm>
              <a:off x="2386" y="2766"/>
              <a:ext cx="55" cy="50"/>
            </a:xfrm>
            <a:prstGeom prst="rect">
              <a:avLst/>
            </a:prstGeom>
            <a:solidFill>
              <a:srgbClr val="800000"/>
            </a:solidFill>
            <a:ln w="11113">
              <a:solidFill>
                <a:srgbClr val="8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402" name="Rectangle 115"/>
            <p:cNvSpPr>
              <a:spLocks noChangeArrowheads="1"/>
            </p:cNvSpPr>
            <p:nvPr/>
          </p:nvSpPr>
          <p:spPr bwMode="auto">
            <a:xfrm>
              <a:off x="2486" y="2492"/>
              <a:ext cx="54" cy="51"/>
            </a:xfrm>
            <a:prstGeom prst="rect">
              <a:avLst/>
            </a:prstGeom>
            <a:solidFill>
              <a:srgbClr val="800000"/>
            </a:solidFill>
            <a:ln w="11113">
              <a:solidFill>
                <a:srgbClr val="8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403" name="Rectangle 116"/>
            <p:cNvSpPr>
              <a:spLocks noChangeArrowheads="1"/>
            </p:cNvSpPr>
            <p:nvPr/>
          </p:nvSpPr>
          <p:spPr bwMode="auto">
            <a:xfrm>
              <a:off x="2637" y="2235"/>
              <a:ext cx="55" cy="51"/>
            </a:xfrm>
            <a:prstGeom prst="rect">
              <a:avLst/>
            </a:prstGeom>
            <a:solidFill>
              <a:srgbClr val="800000"/>
            </a:solidFill>
            <a:ln w="11113">
              <a:solidFill>
                <a:srgbClr val="8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404" name="Rectangle 117"/>
            <p:cNvSpPr>
              <a:spLocks noChangeArrowheads="1"/>
            </p:cNvSpPr>
            <p:nvPr/>
          </p:nvSpPr>
          <p:spPr bwMode="auto">
            <a:xfrm>
              <a:off x="2741" y="1971"/>
              <a:ext cx="55" cy="51"/>
            </a:xfrm>
            <a:prstGeom prst="rect">
              <a:avLst/>
            </a:prstGeom>
            <a:solidFill>
              <a:srgbClr val="800000"/>
            </a:solidFill>
            <a:ln w="11113">
              <a:solidFill>
                <a:srgbClr val="8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405" name="Rectangle 118"/>
            <p:cNvSpPr>
              <a:spLocks noChangeArrowheads="1"/>
            </p:cNvSpPr>
            <p:nvPr/>
          </p:nvSpPr>
          <p:spPr bwMode="auto">
            <a:xfrm>
              <a:off x="3042" y="1743"/>
              <a:ext cx="54" cy="51"/>
            </a:xfrm>
            <a:prstGeom prst="rect">
              <a:avLst/>
            </a:prstGeom>
            <a:solidFill>
              <a:srgbClr val="800000"/>
            </a:solidFill>
            <a:ln w="11113">
              <a:solidFill>
                <a:srgbClr val="8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406" name="Rectangle 119"/>
            <p:cNvSpPr>
              <a:spLocks noChangeArrowheads="1"/>
            </p:cNvSpPr>
            <p:nvPr/>
          </p:nvSpPr>
          <p:spPr bwMode="auto">
            <a:xfrm>
              <a:off x="3343" y="1488"/>
              <a:ext cx="54" cy="51"/>
            </a:xfrm>
            <a:prstGeom prst="rect">
              <a:avLst/>
            </a:prstGeom>
            <a:solidFill>
              <a:srgbClr val="800000"/>
            </a:solidFill>
            <a:ln w="11113">
              <a:solidFill>
                <a:srgbClr val="8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407" name="Rectangle 120"/>
            <p:cNvSpPr>
              <a:spLocks noChangeArrowheads="1"/>
            </p:cNvSpPr>
            <p:nvPr/>
          </p:nvSpPr>
          <p:spPr bwMode="auto">
            <a:xfrm>
              <a:off x="3744" y="1347"/>
              <a:ext cx="54" cy="51"/>
            </a:xfrm>
            <a:prstGeom prst="rect">
              <a:avLst/>
            </a:prstGeom>
            <a:solidFill>
              <a:srgbClr val="800000"/>
            </a:solidFill>
            <a:ln w="11113">
              <a:solidFill>
                <a:srgbClr val="8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408" name="Freeform 121"/>
            <p:cNvSpPr>
              <a:spLocks/>
            </p:cNvSpPr>
            <p:nvPr/>
          </p:nvSpPr>
          <p:spPr bwMode="auto">
            <a:xfrm>
              <a:off x="1548" y="2998"/>
              <a:ext cx="55" cy="51"/>
            </a:xfrm>
            <a:custGeom>
              <a:avLst/>
              <a:gdLst>
                <a:gd name="T0" fmla="*/ 22 w 60"/>
                <a:gd name="T1" fmla="*/ 0 h 62"/>
                <a:gd name="T2" fmla="*/ 42 w 60"/>
                <a:gd name="T3" fmla="*/ 29 h 62"/>
                <a:gd name="T4" fmla="*/ 0 w 60"/>
                <a:gd name="T5" fmla="*/ 29 h 62"/>
                <a:gd name="T6" fmla="*/ 22 w 60"/>
                <a:gd name="T7" fmla="*/ 0 h 62"/>
                <a:gd name="T8" fmla="*/ 0 60000 65536"/>
                <a:gd name="T9" fmla="*/ 0 60000 65536"/>
                <a:gd name="T10" fmla="*/ 0 60000 65536"/>
                <a:gd name="T11" fmla="*/ 0 60000 65536"/>
                <a:gd name="T12" fmla="*/ 0 w 60"/>
                <a:gd name="T13" fmla="*/ 0 h 62"/>
                <a:gd name="T14" fmla="*/ 60 w 60"/>
                <a:gd name="T15" fmla="*/ 62 h 62"/>
              </a:gdLst>
              <a:ahLst/>
              <a:cxnLst>
                <a:cxn ang="T8">
                  <a:pos x="T0" y="T1"/>
                </a:cxn>
                <a:cxn ang="T9">
                  <a:pos x="T2" y="T3"/>
                </a:cxn>
                <a:cxn ang="T10">
                  <a:pos x="T4" y="T5"/>
                </a:cxn>
                <a:cxn ang="T11">
                  <a:pos x="T6" y="T7"/>
                </a:cxn>
              </a:cxnLst>
              <a:rect l="T12" t="T13" r="T14" b="T15"/>
              <a:pathLst>
                <a:path w="60" h="62">
                  <a:moveTo>
                    <a:pt x="30" y="0"/>
                  </a:moveTo>
                  <a:lnTo>
                    <a:pt x="60" y="62"/>
                  </a:lnTo>
                  <a:lnTo>
                    <a:pt x="0" y="62"/>
                  </a:lnTo>
                  <a:lnTo>
                    <a:pt x="30" y="0"/>
                  </a:lnTo>
                  <a:close/>
                </a:path>
              </a:pathLst>
            </a:custGeom>
            <a:noFill/>
            <a:ln w="11113">
              <a:solidFill>
                <a:srgbClr val="FF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409" name="Freeform 122"/>
            <p:cNvSpPr>
              <a:spLocks/>
            </p:cNvSpPr>
            <p:nvPr/>
          </p:nvSpPr>
          <p:spPr bwMode="auto">
            <a:xfrm>
              <a:off x="1660" y="2981"/>
              <a:ext cx="55" cy="51"/>
            </a:xfrm>
            <a:custGeom>
              <a:avLst/>
              <a:gdLst>
                <a:gd name="T0" fmla="*/ 22 w 60"/>
                <a:gd name="T1" fmla="*/ 0 h 62"/>
                <a:gd name="T2" fmla="*/ 42 w 60"/>
                <a:gd name="T3" fmla="*/ 29 h 62"/>
                <a:gd name="T4" fmla="*/ 0 w 60"/>
                <a:gd name="T5" fmla="*/ 29 h 62"/>
                <a:gd name="T6" fmla="*/ 22 w 60"/>
                <a:gd name="T7" fmla="*/ 0 h 62"/>
                <a:gd name="T8" fmla="*/ 0 60000 65536"/>
                <a:gd name="T9" fmla="*/ 0 60000 65536"/>
                <a:gd name="T10" fmla="*/ 0 60000 65536"/>
                <a:gd name="T11" fmla="*/ 0 60000 65536"/>
                <a:gd name="T12" fmla="*/ 0 w 60"/>
                <a:gd name="T13" fmla="*/ 0 h 62"/>
                <a:gd name="T14" fmla="*/ 60 w 60"/>
                <a:gd name="T15" fmla="*/ 62 h 62"/>
              </a:gdLst>
              <a:ahLst/>
              <a:cxnLst>
                <a:cxn ang="T8">
                  <a:pos x="T0" y="T1"/>
                </a:cxn>
                <a:cxn ang="T9">
                  <a:pos x="T2" y="T3"/>
                </a:cxn>
                <a:cxn ang="T10">
                  <a:pos x="T4" y="T5"/>
                </a:cxn>
                <a:cxn ang="T11">
                  <a:pos x="T6" y="T7"/>
                </a:cxn>
              </a:cxnLst>
              <a:rect l="T12" t="T13" r="T14" b="T15"/>
              <a:pathLst>
                <a:path w="60" h="62">
                  <a:moveTo>
                    <a:pt x="30" y="0"/>
                  </a:moveTo>
                  <a:lnTo>
                    <a:pt x="60" y="62"/>
                  </a:lnTo>
                  <a:lnTo>
                    <a:pt x="0" y="62"/>
                  </a:lnTo>
                  <a:lnTo>
                    <a:pt x="30" y="0"/>
                  </a:lnTo>
                  <a:close/>
                </a:path>
              </a:pathLst>
            </a:custGeom>
            <a:noFill/>
            <a:ln w="11113">
              <a:solidFill>
                <a:srgbClr val="FF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410" name="Freeform 123"/>
            <p:cNvSpPr>
              <a:spLocks/>
            </p:cNvSpPr>
            <p:nvPr/>
          </p:nvSpPr>
          <p:spPr bwMode="auto">
            <a:xfrm>
              <a:off x="1728" y="2856"/>
              <a:ext cx="55" cy="52"/>
            </a:xfrm>
            <a:custGeom>
              <a:avLst/>
              <a:gdLst>
                <a:gd name="T0" fmla="*/ 22 w 60"/>
                <a:gd name="T1" fmla="*/ 0 h 63"/>
                <a:gd name="T2" fmla="*/ 42 w 60"/>
                <a:gd name="T3" fmla="*/ 29 h 63"/>
                <a:gd name="T4" fmla="*/ 0 w 60"/>
                <a:gd name="T5" fmla="*/ 29 h 63"/>
                <a:gd name="T6" fmla="*/ 22 w 60"/>
                <a:gd name="T7" fmla="*/ 0 h 63"/>
                <a:gd name="T8" fmla="*/ 0 60000 65536"/>
                <a:gd name="T9" fmla="*/ 0 60000 65536"/>
                <a:gd name="T10" fmla="*/ 0 60000 65536"/>
                <a:gd name="T11" fmla="*/ 0 60000 65536"/>
                <a:gd name="T12" fmla="*/ 0 w 60"/>
                <a:gd name="T13" fmla="*/ 0 h 63"/>
                <a:gd name="T14" fmla="*/ 60 w 60"/>
                <a:gd name="T15" fmla="*/ 63 h 63"/>
              </a:gdLst>
              <a:ahLst/>
              <a:cxnLst>
                <a:cxn ang="T8">
                  <a:pos x="T0" y="T1"/>
                </a:cxn>
                <a:cxn ang="T9">
                  <a:pos x="T2" y="T3"/>
                </a:cxn>
                <a:cxn ang="T10">
                  <a:pos x="T4" y="T5"/>
                </a:cxn>
                <a:cxn ang="T11">
                  <a:pos x="T6" y="T7"/>
                </a:cxn>
              </a:cxnLst>
              <a:rect l="T12" t="T13" r="T14" b="T15"/>
              <a:pathLst>
                <a:path w="60" h="63">
                  <a:moveTo>
                    <a:pt x="30" y="0"/>
                  </a:moveTo>
                  <a:lnTo>
                    <a:pt x="60" y="63"/>
                  </a:lnTo>
                  <a:lnTo>
                    <a:pt x="0" y="63"/>
                  </a:lnTo>
                  <a:lnTo>
                    <a:pt x="30" y="0"/>
                  </a:lnTo>
                  <a:close/>
                </a:path>
              </a:pathLst>
            </a:custGeom>
            <a:noFill/>
            <a:ln w="11113">
              <a:solidFill>
                <a:srgbClr val="FF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411" name="Freeform 124"/>
            <p:cNvSpPr>
              <a:spLocks/>
            </p:cNvSpPr>
            <p:nvPr/>
          </p:nvSpPr>
          <p:spPr bwMode="auto">
            <a:xfrm>
              <a:off x="1761" y="2780"/>
              <a:ext cx="55" cy="51"/>
            </a:xfrm>
            <a:custGeom>
              <a:avLst/>
              <a:gdLst>
                <a:gd name="T0" fmla="*/ 22 w 60"/>
                <a:gd name="T1" fmla="*/ 0 h 62"/>
                <a:gd name="T2" fmla="*/ 42 w 60"/>
                <a:gd name="T3" fmla="*/ 29 h 62"/>
                <a:gd name="T4" fmla="*/ 0 w 60"/>
                <a:gd name="T5" fmla="*/ 29 h 62"/>
                <a:gd name="T6" fmla="*/ 22 w 60"/>
                <a:gd name="T7" fmla="*/ 0 h 62"/>
                <a:gd name="T8" fmla="*/ 0 60000 65536"/>
                <a:gd name="T9" fmla="*/ 0 60000 65536"/>
                <a:gd name="T10" fmla="*/ 0 60000 65536"/>
                <a:gd name="T11" fmla="*/ 0 60000 65536"/>
                <a:gd name="T12" fmla="*/ 0 w 60"/>
                <a:gd name="T13" fmla="*/ 0 h 62"/>
                <a:gd name="T14" fmla="*/ 60 w 60"/>
                <a:gd name="T15" fmla="*/ 62 h 62"/>
              </a:gdLst>
              <a:ahLst/>
              <a:cxnLst>
                <a:cxn ang="T8">
                  <a:pos x="T0" y="T1"/>
                </a:cxn>
                <a:cxn ang="T9">
                  <a:pos x="T2" y="T3"/>
                </a:cxn>
                <a:cxn ang="T10">
                  <a:pos x="T4" y="T5"/>
                </a:cxn>
                <a:cxn ang="T11">
                  <a:pos x="T6" y="T7"/>
                </a:cxn>
              </a:cxnLst>
              <a:rect l="T12" t="T13" r="T14" b="T15"/>
              <a:pathLst>
                <a:path w="60" h="62">
                  <a:moveTo>
                    <a:pt x="30" y="0"/>
                  </a:moveTo>
                  <a:lnTo>
                    <a:pt x="60" y="62"/>
                  </a:lnTo>
                  <a:lnTo>
                    <a:pt x="0" y="62"/>
                  </a:lnTo>
                  <a:lnTo>
                    <a:pt x="30" y="0"/>
                  </a:lnTo>
                  <a:close/>
                </a:path>
              </a:pathLst>
            </a:custGeom>
            <a:noFill/>
            <a:ln w="11113">
              <a:solidFill>
                <a:srgbClr val="FF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412" name="Freeform 125"/>
            <p:cNvSpPr>
              <a:spLocks/>
            </p:cNvSpPr>
            <p:nvPr/>
          </p:nvSpPr>
          <p:spPr bwMode="auto">
            <a:xfrm>
              <a:off x="1794" y="2558"/>
              <a:ext cx="57" cy="51"/>
            </a:xfrm>
            <a:custGeom>
              <a:avLst/>
              <a:gdLst>
                <a:gd name="T0" fmla="*/ 22 w 61"/>
                <a:gd name="T1" fmla="*/ 0 h 62"/>
                <a:gd name="T2" fmla="*/ 47 w 61"/>
                <a:gd name="T3" fmla="*/ 29 h 62"/>
                <a:gd name="T4" fmla="*/ 0 w 61"/>
                <a:gd name="T5" fmla="*/ 29 h 62"/>
                <a:gd name="T6" fmla="*/ 22 w 61"/>
                <a:gd name="T7" fmla="*/ 0 h 62"/>
                <a:gd name="T8" fmla="*/ 0 60000 65536"/>
                <a:gd name="T9" fmla="*/ 0 60000 65536"/>
                <a:gd name="T10" fmla="*/ 0 60000 65536"/>
                <a:gd name="T11" fmla="*/ 0 60000 65536"/>
                <a:gd name="T12" fmla="*/ 0 w 61"/>
                <a:gd name="T13" fmla="*/ 0 h 62"/>
                <a:gd name="T14" fmla="*/ 61 w 61"/>
                <a:gd name="T15" fmla="*/ 62 h 62"/>
              </a:gdLst>
              <a:ahLst/>
              <a:cxnLst>
                <a:cxn ang="T8">
                  <a:pos x="T0" y="T1"/>
                </a:cxn>
                <a:cxn ang="T9">
                  <a:pos x="T2" y="T3"/>
                </a:cxn>
                <a:cxn ang="T10">
                  <a:pos x="T4" y="T5"/>
                </a:cxn>
                <a:cxn ang="T11">
                  <a:pos x="T6" y="T7"/>
                </a:cxn>
              </a:cxnLst>
              <a:rect l="T12" t="T13" r="T14" b="T15"/>
              <a:pathLst>
                <a:path w="61" h="62">
                  <a:moveTo>
                    <a:pt x="30" y="0"/>
                  </a:moveTo>
                  <a:lnTo>
                    <a:pt x="61" y="62"/>
                  </a:lnTo>
                  <a:lnTo>
                    <a:pt x="0" y="62"/>
                  </a:lnTo>
                  <a:lnTo>
                    <a:pt x="30" y="0"/>
                  </a:lnTo>
                  <a:close/>
                </a:path>
              </a:pathLst>
            </a:custGeom>
            <a:noFill/>
            <a:ln w="11113">
              <a:solidFill>
                <a:srgbClr val="FF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413" name="Freeform 126"/>
            <p:cNvSpPr>
              <a:spLocks/>
            </p:cNvSpPr>
            <p:nvPr/>
          </p:nvSpPr>
          <p:spPr bwMode="auto">
            <a:xfrm>
              <a:off x="1828" y="2370"/>
              <a:ext cx="56" cy="51"/>
            </a:xfrm>
            <a:custGeom>
              <a:avLst/>
              <a:gdLst>
                <a:gd name="T0" fmla="*/ 22 w 60"/>
                <a:gd name="T1" fmla="*/ 0 h 62"/>
                <a:gd name="T2" fmla="*/ 46 w 60"/>
                <a:gd name="T3" fmla="*/ 29 h 62"/>
                <a:gd name="T4" fmla="*/ 0 w 60"/>
                <a:gd name="T5" fmla="*/ 29 h 62"/>
                <a:gd name="T6" fmla="*/ 22 w 60"/>
                <a:gd name="T7" fmla="*/ 0 h 62"/>
                <a:gd name="T8" fmla="*/ 0 60000 65536"/>
                <a:gd name="T9" fmla="*/ 0 60000 65536"/>
                <a:gd name="T10" fmla="*/ 0 60000 65536"/>
                <a:gd name="T11" fmla="*/ 0 60000 65536"/>
                <a:gd name="T12" fmla="*/ 0 w 60"/>
                <a:gd name="T13" fmla="*/ 0 h 62"/>
                <a:gd name="T14" fmla="*/ 60 w 60"/>
                <a:gd name="T15" fmla="*/ 62 h 62"/>
              </a:gdLst>
              <a:ahLst/>
              <a:cxnLst>
                <a:cxn ang="T8">
                  <a:pos x="T0" y="T1"/>
                </a:cxn>
                <a:cxn ang="T9">
                  <a:pos x="T2" y="T3"/>
                </a:cxn>
                <a:cxn ang="T10">
                  <a:pos x="T4" y="T5"/>
                </a:cxn>
                <a:cxn ang="T11">
                  <a:pos x="T6" y="T7"/>
                </a:cxn>
              </a:cxnLst>
              <a:rect l="T12" t="T13" r="T14" b="T15"/>
              <a:pathLst>
                <a:path w="60" h="62">
                  <a:moveTo>
                    <a:pt x="30" y="0"/>
                  </a:moveTo>
                  <a:lnTo>
                    <a:pt x="60" y="62"/>
                  </a:lnTo>
                  <a:lnTo>
                    <a:pt x="0" y="62"/>
                  </a:lnTo>
                  <a:lnTo>
                    <a:pt x="30" y="0"/>
                  </a:lnTo>
                  <a:close/>
                </a:path>
              </a:pathLst>
            </a:custGeom>
            <a:noFill/>
            <a:ln w="11113">
              <a:solidFill>
                <a:srgbClr val="FF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414" name="Freeform 127"/>
            <p:cNvSpPr>
              <a:spLocks/>
            </p:cNvSpPr>
            <p:nvPr/>
          </p:nvSpPr>
          <p:spPr bwMode="auto">
            <a:xfrm>
              <a:off x="1863" y="2146"/>
              <a:ext cx="55" cy="51"/>
            </a:xfrm>
            <a:custGeom>
              <a:avLst/>
              <a:gdLst>
                <a:gd name="T0" fmla="*/ 22 w 60"/>
                <a:gd name="T1" fmla="*/ 0 h 62"/>
                <a:gd name="T2" fmla="*/ 42 w 60"/>
                <a:gd name="T3" fmla="*/ 29 h 62"/>
                <a:gd name="T4" fmla="*/ 0 w 60"/>
                <a:gd name="T5" fmla="*/ 29 h 62"/>
                <a:gd name="T6" fmla="*/ 22 w 60"/>
                <a:gd name="T7" fmla="*/ 0 h 62"/>
                <a:gd name="T8" fmla="*/ 0 60000 65536"/>
                <a:gd name="T9" fmla="*/ 0 60000 65536"/>
                <a:gd name="T10" fmla="*/ 0 60000 65536"/>
                <a:gd name="T11" fmla="*/ 0 60000 65536"/>
                <a:gd name="T12" fmla="*/ 0 w 60"/>
                <a:gd name="T13" fmla="*/ 0 h 62"/>
                <a:gd name="T14" fmla="*/ 60 w 60"/>
                <a:gd name="T15" fmla="*/ 62 h 62"/>
              </a:gdLst>
              <a:ahLst/>
              <a:cxnLst>
                <a:cxn ang="T8">
                  <a:pos x="T0" y="T1"/>
                </a:cxn>
                <a:cxn ang="T9">
                  <a:pos x="T2" y="T3"/>
                </a:cxn>
                <a:cxn ang="T10">
                  <a:pos x="T4" y="T5"/>
                </a:cxn>
                <a:cxn ang="T11">
                  <a:pos x="T6" y="T7"/>
                </a:cxn>
              </a:cxnLst>
              <a:rect l="T12" t="T13" r="T14" b="T15"/>
              <a:pathLst>
                <a:path w="60" h="62">
                  <a:moveTo>
                    <a:pt x="30" y="0"/>
                  </a:moveTo>
                  <a:lnTo>
                    <a:pt x="60" y="62"/>
                  </a:lnTo>
                  <a:lnTo>
                    <a:pt x="0" y="62"/>
                  </a:lnTo>
                  <a:lnTo>
                    <a:pt x="30" y="0"/>
                  </a:lnTo>
                  <a:close/>
                </a:path>
              </a:pathLst>
            </a:custGeom>
            <a:noFill/>
            <a:ln w="11113">
              <a:solidFill>
                <a:srgbClr val="FF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415" name="Freeform 128"/>
            <p:cNvSpPr>
              <a:spLocks/>
            </p:cNvSpPr>
            <p:nvPr/>
          </p:nvSpPr>
          <p:spPr bwMode="auto">
            <a:xfrm>
              <a:off x="1897" y="2005"/>
              <a:ext cx="55" cy="52"/>
            </a:xfrm>
            <a:custGeom>
              <a:avLst/>
              <a:gdLst>
                <a:gd name="T0" fmla="*/ 22 w 60"/>
                <a:gd name="T1" fmla="*/ 0 h 62"/>
                <a:gd name="T2" fmla="*/ 42 w 60"/>
                <a:gd name="T3" fmla="*/ 31 h 62"/>
                <a:gd name="T4" fmla="*/ 0 w 60"/>
                <a:gd name="T5" fmla="*/ 31 h 62"/>
                <a:gd name="T6" fmla="*/ 22 w 60"/>
                <a:gd name="T7" fmla="*/ 0 h 62"/>
                <a:gd name="T8" fmla="*/ 0 60000 65536"/>
                <a:gd name="T9" fmla="*/ 0 60000 65536"/>
                <a:gd name="T10" fmla="*/ 0 60000 65536"/>
                <a:gd name="T11" fmla="*/ 0 60000 65536"/>
                <a:gd name="T12" fmla="*/ 0 w 60"/>
                <a:gd name="T13" fmla="*/ 0 h 62"/>
                <a:gd name="T14" fmla="*/ 60 w 60"/>
                <a:gd name="T15" fmla="*/ 62 h 62"/>
              </a:gdLst>
              <a:ahLst/>
              <a:cxnLst>
                <a:cxn ang="T8">
                  <a:pos x="T0" y="T1"/>
                </a:cxn>
                <a:cxn ang="T9">
                  <a:pos x="T2" y="T3"/>
                </a:cxn>
                <a:cxn ang="T10">
                  <a:pos x="T4" y="T5"/>
                </a:cxn>
                <a:cxn ang="T11">
                  <a:pos x="T6" y="T7"/>
                </a:cxn>
              </a:cxnLst>
              <a:rect l="T12" t="T13" r="T14" b="T15"/>
              <a:pathLst>
                <a:path w="60" h="62">
                  <a:moveTo>
                    <a:pt x="30" y="0"/>
                  </a:moveTo>
                  <a:lnTo>
                    <a:pt x="60" y="62"/>
                  </a:lnTo>
                  <a:lnTo>
                    <a:pt x="0" y="62"/>
                  </a:lnTo>
                  <a:lnTo>
                    <a:pt x="30" y="0"/>
                  </a:lnTo>
                  <a:close/>
                </a:path>
              </a:pathLst>
            </a:custGeom>
            <a:noFill/>
            <a:ln w="11113">
              <a:solidFill>
                <a:srgbClr val="FF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416" name="Freeform 129"/>
            <p:cNvSpPr>
              <a:spLocks/>
            </p:cNvSpPr>
            <p:nvPr/>
          </p:nvSpPr>
          <p:spPr bwMode="auto">
            <a:xfrm>
              <a:off x="1930" y="1901"/>
              <a:ext cx="55" cy="51"/>
            </a:xfrm>
            <a:custGeom>
              <a:avLst/>
              <a:gdLst>
                <a:gd name="T0" fmla="*/ 22 w 60"/>
                <a:gd name="T1" fmla="*/ 0 h 62"/>
                <a:gd name="T2" fmla="*/ 42 w 60"/>
                <a:gd name="T3" fmla="*/ 29 h 62"/>
                <a:gd name="T4" fmla="*/ 0 w 60"/>
                <a:gd name="T5" fmla="*/ 29 h 62"/>
                <a:gd name="T6" fmla="*/ 22 w 60"/>
                <a:gd name="T7" fmla="*/ 0 h 62"/>
                <a:gd name="T8" fmla="*/ 0 60000 65536"/>
                <a:gd name="T9" fmla="*/ 0 60000 65536"/>
                <a:gd name="T10" fmla="*/ 0 60000 65536"/>
                <a:gd name="T11" fmla="*/ 0 60000 65536"/>
                <a:gd name="T12" fmla="*/ 0 w 60"/>
                <a:gd name="T13" fmla="*/ 0 h 62"/>
                <a:gd name="T14" fmla="*/ 60 w 60"/>
                <a:gd name="T15" fmla="*/ 62 h 62"/>
              </a:gdLst>
              <a:ahLst/>
              <a:cxnLst>
                <a:cxn ang="T8">
                  <a:pos x="T0" y="T1"/>
                </a:cxn>
                <a:cxn ang="T9">
                  <a:pos x="T2" y="T3"/>
                </a:cxn>
                <a:cxn ang="T10">
                  <a:pos x="T4" y="T5"/>
                </a:cxn>
                <a:cxn ang="T11">
                  <a:pos x="T6" y="T7"/>
                </a:cxn>
              </a:cxnLst>
              <a:rect l="T12" t="T13" r="T14" b="T15"/>
              <a:pathLst>
                <a:path w="60" h="62">
                  <a:moveTo>
                    <a:pt x="30" y="0"/>
                  </a:moveTo>
                  <a:lnTo>
                    <a:pt x="60" y="62"/>
                  </a:lnTo>
                  <a:lnTo>
                    <a:pt x="0" y="62"/>
                  </a:lnTo>
                  <a:lnTo>
                    <a:pt x="30" y="0"/>
                  </a:lnTo>
                  <a:close/>
                </a:path>
              </a:pathLst>
            </a:custGeom>
            <a:noFill/>
            <a:ln w="11113">
              <a:solidFill>
                <a:srgbClr val="FF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417" name="Freeform 130"/>
            <p:cNvSpPr>
              <a:spLocks/>
            </p:cNvSpPr>
            <p:nvPr/>
          </p:nvSpPr>
          <p:spPr bwMode="auto">
            <a:xfrm>
              <a:off x="1963" y="1698"/>
              <a:ext cx="56" cy="52"/>
            </a:xfrm>
            <a:custGeom>
              <a:avLst/>
              <a:gdLst>
                <a:gd name="T0" fmla="*/ 22 w 61"/>
                <a:gd name="T1" fmla="*/ 0 h 63"/>
                <a:gd name="T2" fmla="*/ 43 w 61"/>
                <a:gd name="T3" fmla="*/ 29 h 63"/>
                <a:gd name="T4" fmla="*/ 0 w 61"/>
                <a:gd name="T5" fmla="*/ 29 h 63"/>
                <a:gd name="T6" fmla="*/ 22 w 61"/>
                <a:gd name="T7" fmla="*/ 0 h 63"/>
                <a:gd name="T8" fmla="*/ 0 60000 65536"/>
                <a:gd name="T9" fmla="*/ 0 60000 65536"/>
                <a:gd name="T10" fmla="*/ 0 60000 65536"/>
                <a:gd name="T11" fmla="*/ 0 60000 65536"/>
                <a:gd name="T12" fmla="*/ 0 w 61"/>
                <a:gd name="T13" fmla="*/ 0 h 63"/>
                <a:gd name="T14" fmla="*/ 61 w 61"/>
                <a:gd name="T15" fmla="*/ 63 h 63"/>
              </a:gdLst>
              <a:ahLst/>
              <a:cxnLst>
                <a:cxn ang="T8">
                  <a:pos x="T0" y="T1"/>
                </a:cxn>
                <a:cxn ang="T9">
                  <a:pos x="T2" y="T3"/>
                </a:cxn>
                <a:cxn ang="T10">
                  <a:pos x="T4" y="T5"/>
                </a:cxn>
                <a:cxn ang="T11">
                  <a:pos x="T6" y="T7"/>
                </a:cxn>
              </a:cxnLst>
              <a:rect l="T12" t="T13" r="T14" b="T15"/>
              <a:pathLst>
                <a:path w="61" h="63">
                  <a:moveTo>
                    <a:pt x="31" y="0"/>
                  </a:moveTo>
                  <a:lnTo>
                    <a:pt x="61" y="63"/>
                  </a:lnTo>
                  <a:lnTo>
                    <a:pt x="0" y="63"/>
                  </a:lnTo>
                  <a:lnTo>
                    <a:pt x="31" y="0"/>
                  </a:lnTo>
                  <a:close/>
                </a:path>
              </a:pathLst>
            </a:custGeom>
            <a:noFill/>
            <a:ln w="11113">
              <a:solidFill>
                <a:srgbClr val="FF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418" name="Freeform 131"/>
            <p:cNvSpPr>
              <a:spLocks/>
            </p:cNvSpPr>
            <p:nvPr/>
          </p:nvSpPr>
          <p:spPr bwMode="auto">
            <a:xfrm>
              <a:off x="2166" y="1521"/>
              <a:ext cx="55" cy="51"/>
            </a:xfrm>
            <a:custGeom>
              <a:avLst/>
              <a:gdLst>
                <a:gd name="T0" fmla="*/ 22 w 60"/>
                <a:gd name="T1" fmla="*/ 0 h 62"/>
                <a:gd name="T2" fmla="*/ 42 w 60"/>
                <a:gd name="T3" fmla="*/ 29 h 62"/>
                <a:gd name="T4" fmla="*/ 0 w 60"/>
                <a:gd name="T5" fmla="*/ 29 h 62"/>
                <a:gd name="T6" fmla="*/ 22 w 60"/>
                <a:gd name="T7" fmla="*/ 0 h 62"/>
                <a:gd name="T8" fmla="*/ 0 60000 65536"/>
                <a:gd name="T9" fmla="*/ 0 60000 65536"/>
                <a:gd name="T10" fmla="*/ 0 60000 65536"/>
                <a:gd name="T11" fmla="*/ 0 60000 65536"/>
                <a:gd name="T12" fmla="*/ 0 w 60"/>
                <a:gd name="T13" fmla="*/ 0 h 62"/>
                <a:gd name="T14" fmla="*/ 60 w 60"/>
                <a:gd name="T15" fmla="*/ 62 h 62"/>
              </a:gdLst>
              <a:ahLst/>
              <a:cxnLst>
                <a:cxn ang="T8">
                  <a:pos x="T0" y="T1"/>
                </a:cxn>
                <a:cxn ang="T9">
                  <a:pos x="T2" y="T3"/>
                </a:cxn>
                <a:cxn ang="T10">
                  <a:pos x="T4" y="T5"/>
                </a:cxn>
                <a:cxn ang="T11">
                  <a:pos x="T6" y="T7"/>
                </a:cxn>
              </a:cxnLst>
              <a:rect l="T12" t="T13" r="T14" b="T15"/>
              <a:pathLst>
                <a:path w="60" h="62">
                  <a:moveTo>
                    <a:pt x="30" y="0"/>
                  </a:moveTo>
                  <a:lnTo>
                    <a:pt x="60" y="62"/>
                  </a:lnTo>
                  <a:lnTo>
                    <a:pt x="0" y="62"/>
                  </a:lnTo>
                  <a:lnTo>
                    <a:pt x="30" y="0"/>
                  </a:lnTo>
                  <a:close/>
                </a:path>
              </a:pathLst>
            </a:custGeom>
            <a:noFill/>
            <a:ln w="11113">
              <a:solidFill>
                <a:srgbClr val="FF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419" name="Freeform 132"/>
            <p:cNvSpPr>
              <a:spLocks/>
            </p:cNvSpPr>
            <p:nvPr/>
          </p:nvSpPr>
          <p:spPr bwMode="auto">
            <a:xfrm>
              <a:off x="2335" y="1354"/>
              <a:ext cx="55" cy="52"/>
            </a:xfrm>
            <a:custGeom>
              <a:avLst/>
              <a:gdLst>
                <a:gd name="T0" fmla="*/ 22 w 60"/>
                <a:gd name="T1" fmla="*/ 0 h 62"/>
                <a:gd name="T2" fmla="*/ 42 w 60"/>
                <a:gd name="T3" fmla="*/ 31 h 62"/>
                <a:gd name="T4" fmla="*/ 0 w 60"/>
                <a:gd name="T5" fmla="*/ 31 h 62"/>
                <a:gd name="T6" fmla="*/ 22 w 60"/>
                <a:gd name="T7" fmla="*/ 0 h 62"/>
                <a:gd name="T8" fmla="*/ 0 60000 65536"/>
                <a:gd name="T9" fmla="*/ 0 60000 65536"/>
                <a:gd name="T10" fmla="*/ 0 60000 65536"/>
                <a:gd name="T11" fmla="*/ 0 60000 65536"/>
                <a:gd name="T12" fmla="*/ 0 w 60"/>
                <a:gd name="T13" fmla="*/ 0 h 62"/>
                <a:gd name="T14" fmla="*/ 60 w 60"/>
                <a:gd name="T15" fmla="*/ 62 h 62"/>
              </a:gdLst>
              <a:ahLst/>
              <a:cxnLst>
                <a:cxn ang="T8">
                  <a:pos x="T0" y="T1"/>
                </a:cxn>
                <a:cxn ang="T9">
                  <a:pos x="T2" y="T3"/>
                </a:cxn>
                <a:cxn ang="T10">
                  <a:pos x="T4" y="T5"/>
                </a:cxn>
                <a:cxn ang="T11">
                  <a:pos x="T6" y="T7"/>
                </a:cxn>
              </a:cxnLst>
              <a:rect l="T12" t="T13" r="T14" b="T15"/>
              <a:pathLst>
                <a:path w="60" h="62">
                  <a:moveTo>
                    <a:pt x="30" y="0"/>
                  </a:moveTo>
                  <a:lnTo>
                    <a:pt x="60" y="62"/>
                  </a:lnTo>
                  <a:lnTo>
                    <a:pt x="0" y="62"/>
                  </a:lnTo>
                  <a:lnTo>
                    <a:pt x="30" y="0"/>
                  </a:lnTo>
                  <a:close/>
                </a:path>
              </a:pathLst>
            </a:custGeom>
            <a:noFill/>
            <a:ln w="11113">
              <a:solidFill>
                <a:srgbClr val="FF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420" name="Freeform 133"/>
            <p:cNvSpPr>
              <a:spLocks/>
            </p:cNvSpPr>
            <p:nvPr/>
          </p:nvSpPr>
          <p:spPr bwMode="auto">
            <a:xfrm>
              <a:off x="2572" y="1295"/>
              <a:ext cx="55" cy="51"/>
            </a:xfrm>
            <a:custGeom>
              <a:avLst/>
              <a:gdLst>
                <a:gd name="T0" fmla="*/ 22 w 60"/>
                <a:gd name="T1" fmla="*/ 0 h 62"/>
                <a:gd name="T2" fmla="*/ 42 w 60"/>
                <a:gd name="T3" fmla="*/ 29 h 62"/>
                <a:gd name="T4" fmla="*/ 0 w 60"/>
                <a:gd name="T5" fmla="*/ 29 h 62"/>
                <a:gd name="T6" fmla="*/ 22 w 60"/>
                <a:gd name="T7" fmla="*/ 0 h 62"/>
                <a:gd name="T8" fmla="*/ 0 60000 65536"/>
                <a:gd name="T9" fmla="*/ 0 60000 65536"/>
                <a:gd name="T10" fmla="*/ 0 60000 65536"/>
                <a:gd name="T11" fmla="*/ 0 60000 65536"/>
                <a:gd name="T12" fmla="*/ 0 w 60"/>
                <a:gd name="T13" fmla="*/ 0 h 62"/>
                <a:gd name="T14" fmla="*/ 60 w 60"/>
                <a:gd name="T15" fmla="*/ 62 h 62"/>
              </a:gdLst>
              <a:ahLst/>
              <a:cxnLst>
                <a:cxn ang="T8">
                  <a:pos x="T0" y="T1"/>
                </a:cxn>
                <a:cxn ang="T9">
                  <a:pos x="T2" y="T3"/>
                </a:cxn>
                <a:cxn ang="T10">
                  <a:pos x="T4" y="T5"/>
                </a:cxn>
                <a:cxn ang="T11">
                  <a:pos x="T6" y="T7"/>
                </a:cxn>
              </a:cxnLst>
              <a:rect l="T12" t="T13" r="T14" b="T15"/>
              <a:pathLst>
                <a:path w="60" h="62">
                  <a:moveTo>
                    <a:pt x="30" y="0"/>
                  </a:moveTo>
                  <a:lnTo>
                    <a:pt x="60" y="62"/>
                  </a:lnTo>
                  <a:lnTo>
                    <a:pt x="0" y="62"/>
                  </a:lnTo>
                  <a:lnTo>
                    <a:pt x="30" y="0"/>
                  </a:lnTo>
                  <a:close/>
                </a:path>
              </a:pathLst>
            </a:custGeom>
            <a:noFill/>
            <a:ln w="11113">
              <a:solidFill>
                <a:srgbClr val="FF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421" name="Freeform 134"/>
            <p:cNvSpPr>
              <a:spLocks/>
            </p:cNvSpPr>
            <p:nvPr/>
          </p:nvSpPr>
          <p:spPr bwMode="auto">
            <a:xfrm>
              <a:off x="2977" y="1269"/>
              <a:ext cx="55" cy="52"/>
            </a:xfrm>
            <a:custGeom>
              <a:avLst/>
              <a:gdLst>
                <a:gd name="T0" fmla="*/ 22 w 60"/>
                <a:gd name="T1" fmla="*/ 0 h 63"/>
                <a:gd name="T2" fmla="*/ 42 w 60"/>
                <a:gd name="T3" fmla="*/ 29 h 63"/>
                <a:gd name="T4" fmla="*/ 0 w 60"/>
                <a:gd name="T5" fmla="*/ 29 h 63"/>
                <a:gd name="T6" fmla="*/ 22 w 60"/>
                <a:gd name="T7" fmla="*/ 0 h 63"/>
                <a:gd name="T8" fmla="*/ 0 60000 65536"/>
                <a:gd name="T9" fmla="*/ 0 60000 65536"/>
                <a:gd name="T10" fmla="*/ 0 60000 65536"/>
                <a:gd name="T11" fmla="*/ 0 60000 65536"/>
                <a:gd name="T12" fmla="*/ 0 w 60"/>
                <a:gd name="T13" fmla="*/ 0 h 63"/>
                <a:gd name="T14" fmla="*/ 60 w 60"/>
                <a:gd name="T15" fmla="*/ 63 h 63"/>
              </a:gdLst>
              <a:ahLst/>
              <a:cxnLst>
                <a:cxn ang="T8">
                  <a:pos x="T0" y="T1"/>
                </a:cxn>
                <a:cxn ang="T9">
                  <a:pos x="T2" y="T3"/>
                </a:cxn>
                <a:cxn ang="T10">
                  <a:pos x="T4" y="T5"/>
                </a:cxn>
                <a:cxn ang="T11">
                  <a:pos x="T6" y="T7"/>
                </a:cxn>
              </a:cxnLst>
              <a:rect l="T12" t="T13" r="T14" b="T15"/>
              <a:pathLst>
                <a:path w="60" h="63">
                  <a:moveTo>
                    <a:pt x="30" y="0"/>
                  </a:moveTo>
                  <a:lnTo>
                    <a:pt x="60" y="63"/>
                  </a:lnTo>
                  <a:lnTo>
                    <a:pt x="0" y="63"/>
                  </a:lnTo>
                  <a:lnTo>
                    <a:pt x="30" y="0"/>
                  </a:lnTo>
                  <a:close/>
                </a:path>
              </a:pathLst>
            </a:custGeom>
            <a:noFill/>
            <a:ln w="11113">
              <a:solidFill>
                <a:srgbClr val="FF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422" name="Freeform 135"/>
            <p:cNvSpPr>
              <a:spLocks/>
            </p:cNvSpPr>
            <p:nvPr/>
          </p:nvSpPr>
          <p:spPr bwMode="auto">
            <a:xfrm>
              <a:off x="3010" y="1340"/>
              <a:ext cx="55" cy="51"/>
            </a:xfrm>
            <a:custGeom>
              <a:avLst/>
              <a:gdLst>
                <a:gd name="T0" fmla="*/ 22 w 60"/>
                <a:gd name="T1" fmla="*/ 0 h 62"/>
                <a:gd name="T2" fmla="*/ 42 w 60"/>
                <a:gd name="T3" fmla="*/ 29 h 62"/>
                <a:gd name="T4" fmla="*/ 0 w 60"/>
                <a:gd name="T5" fmla="*/ 29 h 62"/>
                <a:gd name="T6" fmla="*/ 22 w 60"/>
                <a:gd name="T7" fmla="*/ 0 h 62"/>
                <a:gd name="T8" fmla="*/ 0 60000 65536"/>
                <a:gd name="T9" fmla="*/ 0 60000 65536"/>
                <a:gd name="T10" fmla="*/ 0 60000 65536"/>
                <a:gd name="T11" fmla="*/ 0 60000 65536"/>
                <a:gd name="T12" fmla="*/ 0 w 60"/>
                <a:gd name="T13" fmla="*/ 0 h 62"/>
                <a:gd name="T14" fmla="*/ 60 w 60"/>
                <a:gd name="T15" fmla="*/ 62 h 62"/>
              </a:gdLst>
              <a:ahLst/>
              <a:cxnLst>
                <a:cxn ang="T8">
                  <a:pos x="T0" y="T1"/>
                </a:cxn>
                <a:cxn ang="T9">
                  <a:pos x="T2" y="T3"/>
                </a:cxn>
                <a:cxn ang="T10">
                  <a:pos x="T4" y="T5"/>
                </a:cxn>
                <a:cxn ang="T11">
                  <a:pos x="T6" y="T7"/>
                </a:cxn>
              </a:cxnLst>
              <a:rect l="T12" t="T13" r="T14" b="T15"/>
              <a:pathLst>
                <a:path w="60" h="62">
                  <a:moveTo>
                    <a:pt x="30" y="0"/>
                  </a:moveTo>
                  <a:lnTo>
                    <a:pt x="60" y="62"/>
                  </a:lnTo>
                  <a:lnTo>
                    <a:pt x="0" y="62"/>
                  </a:lnTo>
                  <a:lnTo>
                    <a:pt x="30" y="0"/>
                  </a:lnTo>
                  <a:close/>
                </a:path>
              </a:pathLst>
            </a:custGeom>
            <a:noFill/>
            <a:ln w="11113">
              <a:solidFill>
                <a:srgbClr val="FF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423" name="Rectangle 136"/>
            <p:cNvSpPr>
              <a:spLocks noChangeArrowheads="1"/>
            </p:cNvSpPr>
            <p:nvPr/>
          </p:nvSpPr>
          <p:spPr bwMode="auto">
            <a:xfrm>
              <a:off x="2304" y="720"/>
              <a:ext cx="139" cy="160"/>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b="1" dirty="0">
                  <a:solidFill>
                    <a:srgbClr val="000000"/>
                  </a:solidFill>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sp>
          <p:nvSpPr>
            <p:cNvPr id="140424" name="Rectangle 137"/>
            <p:cNvSpPr>
              <a:spLocks noChangeArrowheads="1"/>
            </p:cNvSpPr>
            <p:nvPr/>
          </p:nvSpPr>
          <p:spPr bwMode="auto">
            <a:xfrm>
              <a:off x="1604" y="864"/>
              <a:ext cx="3372" cy="160"/>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b="1" dirty="0">
                  <a:solidFill>
                    <a:srgbClr val="000000"/>
                  </a:solidFill>
                  <a:latin typeface="Arial" panose="020B0604020202020204" pitchFamily="34" charset="0"/>
                  <a:cs typeface="Arial" panose="020B0604020202020204" pitchFamily="34" charset="0"/>
                </a:rPr>
                <a:t>Chloroform Removal from Robinson Twp PA Water</a:t>
              </a:r>
              <a:endParaRPr lang="en-US" dirty="0">
                <a:latin typeface="Arial" panose="020B0604020202020204" pitchFamily="34" charset="0"/>
                <a:cs typeface="Arial" panose="020B0604020202020204" pitchFamily="34" charset="0"/>
              </a:endParaRPr>
            </a:p>
          </p:txBody>
        </p:sp>
        <p:sp>
          <p:nvSpPr>
            <p:cNvPr id="140425" name="Rectangle 138"/>
            <p:cNvSpPr>
              <a:spLocks noChangeArrowheads="1"/>
            </p:cNvSpPr>
            <p:nvPr/>
          </p:nvSpPr>
          <p:spPr bwMode="auto">
            <a:xfrm>
              <a:off x="904" y="2977"/>
              <a:ext cx="70" cy="80"/>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900" dirty="0">
                  <a:solidFill>
                    <a:srgbClr val="000000"/>
                  </a:solidFill>
                  <a:latin typeface="Arial" panose="020B0604020202020204" pitchFamily="34" charset="0"/>
                  <a:cs typeface="Arial" panose="020B0604020202020204" pitchFamily="34" charset="0"/>
                </a:rPr>
                <a:t>0</a:t>
              </a:r>
              <a:endParaRPr lang="en-US" dirty="0">
                <a:latin typeface="Arial" panose="020B0604020202020204" pitchFamily="34" charset="0"/>
                <a:cs typeface="Arial" panose="020B0604020202020204" pitchFamily="34" charset="0"/>
              </a:endParaRPr>
            </a:p>
          </p:txBody>
        </p:sp>
        <p:sp>
          <p:nvSpPr>
            <p:cNvPr id="140426" name="Rectangle 139"/>
            <p:cNvSpPr>
              <a:spLocks noChangeArrowheads="1"/>
            </p:cNvSpPr>
            <p:nvPr/>
          </p:nvSpPr>
          <p:spPr bwMode="auto">
            <a:xfrm>
              <a:off x="862" y="2796"/>
              <a:ext cx="108" cy="80"/>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900" dirty="0">
                  <a:solidFill>
                    <a:srgbClr val="000000"/>
                  </a:solidFill>
                  <a:latin typeface="Arial" panose="020B0604020202020204" pitchFamily="34" charset="0"/>
                  <a:cs typeface="Arial" panose="020B0604020202020204" pitchFamily="34" charset="0"/>
                </a:rPr>
                <a:t>10</a:t>
              </a:r>
              <a:endParaRPr lang="en-US" dirty="0">
                <a:latin typeface="Arial" panose="020B0604020202020204" pitchFamily="34" charset="0"/>
                <a:cs typeface="Arial" panose="020B0604020202020204" pitchFamily="34" charset="0"/>
              </a:endParaRPr>
            </a:p>
          </p:txBody>
        </p:sp>
        <p:sp>
          <p:nvSpPr>
            <p:cNvPr id="140427" name="Rectangle 140"/>
            <p:cNvSpPr>
              <a:spLocks noChangeArrowheads="1"/>
            </p:cNvSpPr>
            <p:nvPr/>
          </p:nvSpPr>
          <p:spPr bwMode="auto">
            <a:xfrm>
              <a:off x="862" y="2615"/>
              <a:ext cx="108" cy="80"/>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900" dirty="0">
                  <a:solidFill>
                    <a:srgbClr val="000000"/>
                  </a:solidFill>
                  <a:latin typeface="Arial" panose="020B0604020202020204" pitchFamily="34" charset="0"/>
                  <a:cs typeface="Arial" panose="020B0604020202020204" pitchFamily="34" charset="0"/>
                </a:rPr>
                <a:t>20</a:t>
              </a:r>
              <a:endParaRPr lang="en-US" dirty="0">
                <a:latin typeface="Arial" panose="020B0604020202020204" pitchFamily="34" charset="0"/>
                <a:cs typeface="Arial" panose="020B0604020202020204" pitchFamily="34" charset="0"/>
              </a:endParaRPr>
            </a:p>
          </p:txBody>
        </p:sp>
        <p:sp>
          <p:nvSpPr>
            <p:cNvPr id="140428" name="Rectangle 141"/>
            <p:cNvSpPr>
              <a:spLocks noChangeArrowheads="1"/>
            </p:cNvSpPr>
            <p:nvPr/>
          </p:nvSpPr>
          <p:spPr bwMode="auto">
            <a:xfrm>
              <a:off x="862" y="2435"/>
              <a:ext cx="108" cy="80"/>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900" dirty="0">
                  <a:solidFill>
                    <a:srgbClr val="000000"/>
                  </a:solidFill>
                  <a:latin typeface="Arial" panose="020B0604020202020204" pitchFamily="34" charset="0"/>
                  <a:cs typeface="Arial" panose="020B0604020202020204" pitchFamily="34" charset="0"/>
                </a:rPr>
                <a:t>30</a:t>
              </a:r>
              <a:endParaRPr lang="en-US" dirty="0">
                <a:latin typeface="Arial" panose="020B0604020202020204" pitchFamily="34" charset="0"/>
                <a:cs typeface="Arial" panose="020B0604020202020204" pitchFamily="34" charset="0"/>
              </a:endParaRPr>
            </a:p>
          </p:txBody>
        </p:sp>
        <p:sp>
          <p:nvSpPr>
            <p:cNvPr id="140429" name="Rectangle 142"/>
            <p:cNvSpPr>
              <a:spLocks noChangeArrowheads="1"/>
            </p:cNvSpPr>
            <p:nvPr/>
          </p:nvSpPr>
          <p:spPr bwMode="auto">
            <a:xfrm>
              <a:off x="862" y="2253"/>
              <a:ext cx="108" cy="80"/>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900" dirty="0">
                  <a:solidFill>
                    <a:srgbClr val="000000"/>
                  </a:solidFill>
                  <a:latin typeface="Arial" panose="020B0604020202020204" pitchFamily="34" charset="0"/>
                  <a:cs typeface="Arial" panose="020B0604020202020204" pitchFamily="34" charset="0"/>
                </a:rPr>
                <a:t>40</a:t>
              </a:r>
              <a:endParaRPr lang="en-US" dirty="0">
                <a:latin typeface="Arial" panose="020B0604020202020204" pitchFamily="34" charset="0"/>
                <a:cs typeface="Arial" panose="020B0604020202020204" pitchFamily="34" charset="0"/>
              </a:endParaRPr>
            </a:p>
          </p:txBody>
        </p:sp>
        <p:sp>
          <p:nvSpPr>
            <p:cNvPr id="140430" name="Rectangle 143"/>
            <p:cNvSpPr>
              <a:spLocks noChangeArrowheads="1"/>
            </p:cNvSpPr>
            <p:nvPr/>
          </p:nvSpPr>
          <p:spPr bwMode="auto">
            <a:xfrm>
              <a:off x="862" y="2072"/>
              <a:ext cx="108" cy="80"/>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900" dirty="0">
                  <a:solidFill>
                    <a:srgbClr val="000000"/>
                  </a:solidFill>
                  <a:latin typeface="Arial" panose="020B0604020202020204" pitchFamily="34" charset="0"/>
                  <a:cs typeface="Arial" panose="020B0604020202020204" pitchFamily="34" charset="0"/>
                </a:rPr>
                <a:t>50</a:t>
              </a:r>
              <a:endParaRPr lang="en-US" dirty="0">
                <a:latin typeface="Arial" panose="020B0604020202020204" pitchFamily="34" charset="0"/>
                <a:cs typeface="Arial" panose="020B0604020202020204" pitchFamily="34" charset="0"/>
              </a:endParaRPr>
            </a:p>
          </p:txBody>
        </p:sp>
        <p:sp>
          <p:nvSpPr>
            <p:cNvPr id="140431" name="Rectangle 144"/>
            <p:cNvSpPr>
              <a:spLocks noChangeArrowheads="1"/>
            </p:cNvSpPr>
            <p:nvPr/>
          </p:nvSpPr>
          <p:spPr bwMode="auto">
            <a:xfrm>
              <a:off x="862" y="1891"/>
              <a:ext cx="108" cy="80"/>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900" dirty="0">
                  <a:solidFill>
                    <a:srgbClr val="000000"/>
                  </a:solidFill>
                  <a:latin typeface="Arial" panose="020B0604020202020204" pitchFamily="34" charset="0"/>
                  <a:cs typeface="Arial" panose="020B0604020202020204" pitchFamily="34" charset="0"/>
                </a:rPr>
                <a:t>60</a:t>
              </a:r>
              <a:endParaRPr lang="en-US" dirty="0">
                <a:latin typeface="Arial" panose="020B0604020202020204" pitchFamily="34" charset="0"/>
                <a:cs typeface="Arial" panose="020B0604020202020204" pitchFamily="34" charset="0"/>
              </a:endParaRPr>
            </a:p>
          </p:txBody>
        </p:sp>
        <p:sp>
          <p:nvSpPr>
            <p:cNvPr id="140432" name="Rectangle 145"/>
            <p:cNvSpPr>
              <a:spLocks noChangeArrowheads="1"/>
            </p:cNvSpPr>
            <p:nvPr/>
          </p:nvSpPr>
          <p:spPr bwMode="auto">
            <a:xfrm>
              <a:off x="862" y="1710"/>
              <a:ext cx="108" cy="80"/>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900" dirty="0">
                  <a:solidFill>
                    <a:srgbClr val="000000"/>
                  </a:solidFill>
                  <a:latin typeface="Arial" panose="020B0604020202020204" pitchFamily="34" charset="0"/>
                  <a:cs typeface="Arial" panose="020B0604020202020204" pitchFamily="34" charset="0"/>
                </a:rPr>
                <a:t>70</a:t>
              </a:r>
              <a:endParaRPr lang="en-US" dirty="0">
                <a:latin typeface="Arial" panose="020B0604020202020204" pitchFamily="34" charset="0"/>
                <a:cs typeface="Arial" panose="020B0604020202020204" pitchFamily="34" charset="0"/>
              </a:endParaRPr>
            </a:p>
          </p:txBody>
        </p:sp>
        <p:sp>
          <p:nvSpPr>
            <p:cNvPr id="140433" name="Rectangle 146"/>
            <p:cNvSpPr>
              <a:spLocks noChangeArrowheads="1"/>
            </p:cNvSpPr>
            <p:nvPr/>
          </p:nvSpPr>
          <p:spPr bwMode="auto">
            <a:xfrm>
              <a:off x="862" y="1529"/>
              <a:ext cx="108" cy="80"/>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900" dirty="0">
                  <a:solidFill>
                    <a:srgbClr val="000000"/>
                  </a:solidFill>
                  <a:latin typeface="Arial" panose="020B0604020202020204" pitchFamily="34" charset="0"/>
                  <a:cs typeface="Arial" panose="020B0604020202020204" pitchFamily="34" charset="0"/>
                </a:rPr>
                <a:t>80</a:t>
              </a:r>
              <a:endParaRPr lang="en-US" dirty="0">
                <a:latin typeface="Arial" panose="020B0604020202020204" pitchFamily="34" charset="0"/>
                <a:cs typeface="Arial" panose="020B0604020202020204" pitchFamily="34" charset="0"/>
              </a:endParaRPr>
            </a:p>
          </p:txBody>
        </p:sp>
        <p:sp>
          <p:nvSpPr>
            <p:cNvPr id="140434" name="Rectangle 147"/>
            <p:cNvSpPr>
              <a:spLocks noChangeArrowheads="1"/>
            </p:cNvSpPr>
            <p:nvPr/>
          </p:nvSpPr>
          <p:spPr bwMode="auto">
            <a:xfrm>
              <a:off x="862" y="1349"/>
              <a:ext cx="108" cy="80"/>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900" dirty="0">
                  <a:solidFill>
                    <a:srgbClr val="000000"/>
                  </a:solidFill>
                  <a:latin typeface="Arial" panose="020B0604020202020204" pitchFamily="34" charset="0"/>
                  <a:cs typeface="Arial" panose="020B0604020202020204" pitchFamily="34" charset="0"/>
                </a:rPr>
                <a:t>90</a:t>
              </a:r>
              <a:endParaRPr lang="en-US" dirty="0">
                <a:latin typeface="Arial" panose="020B0604020202020204" pitchFamily="34" charset="0"/>
                <a:cs typeface="Arial" panose="020B0604020202020204" pitchFamily="34" charset="0"/>
              </a:endParaRPr>
            </a:p>
          </p:txBody>
        </p:sp>
        <p:sp>
          <p:nvSpPr>
            <p:cNvPr id="140435" name="Rectangle 148"/>
            <p:cNvSpPr>
              <a:spLocks noChangeArrowheads="1"/>
            </p:cNvSpPr>
            <p:nvPr/>
          </p:nvSpPr>
          <p:spPr bwMode="auto">
            <a:xfrm>
              <a:off x="820" y="1167"/>
              <a:ext cx="146" cy="80"/>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900" dirty="0">
                  <a:solidFill>
                    <a:srgbClr val="000000"/>
                  </a:solidFill>
                  <a:latin typeface="Arial" panose="020B0604020202020204" pitchFamily="34" charset="0"/>
                  <a:cs typeface="Arial" panose="020B0604020202020204" pitchFamily="34" charset="0"/>
                </a:rPr>
                <a:t>100</a:t>
              </a:r>
              <a:endParaRPr lang="en-US" dirty="0">
                <a:latin typeface="Arial" panose="020B0604020202020204" pitchFamily="34" charset="0"/>
                <a:cs typeface="Arial" panose="020B0604020202020204" pitchFamily="34" charset="0"/>
              </a:endParaRPr>
            </a:p>
          </p:txBody>
        </p:sp>
        <p:sp>
          <p:nvSpPr>
            <p:cNvPr id="140436" name="Rectangle 149"/>
            <p:cNvSpPr>
              <a:spLocks noChangeArrowheads="1"/>
            </p:cNvSpPr>
            <p:nvPr/>
          </p:nvSpPr>
          <p:spPr bwMode="auto">
            <a:xfrm>
              <a:off x="988" y="3093"/>
              <a:ext cx="70" cy="80"/>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900" dirty="0">
                  <a:solidFill>
                    <a:srgbClr val="000000"/>
                  </a:solidFill>
                  <a:latin typeface="Arial" panose="020B0604020202020204" pitchFamily="34" charset="0"/>
                  <a:cs typeface="Arial" panose="020B0604020202020204" pitchFamily="34" charset="0"/>
                </a:rPr>
                <a:t>0</a:t>
              </a:r>
              <a:endParaRPr lang="en-US" dirty="0">
                <a:latin typeface="Arial" panose="020B0604020202020204" pitchFamily="34" charset="0"/>
                <a:cs typeface="Arial" panose="020B0604020202020204" pitchFamily="34" charset="0"/>
              </a:endParaRPr>
            </a:p>
          </p:txBody>
        </p:sp>
        <p:sp>
          <p:nvSpPr>
            <p:cNvPr id="140437" name="Rectangle 150"/>
            <p:cNvSpPr>
              <a:spLocks noChangeArrowheads="1"/>
            </p:cNvSpPr>
            <p:nvPr/>
          </p:nvSpPr>
          <p:spPr bwMode="auto">
            <a:xfrm>
              <a:off x="1794" y="3093"/>
              <a:ext cx="108" cy="80"/>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900" dirty="0">
                  <a:solidFill>
                    <a:srgbClr val="000000"/>
                  </a:solidFill>
                  <a:latin typeface="Arial" panose="020B0604020202020204" pitchFamily="34" charset="0"/>
                  <a:cs typeface="Arial" panose="020B0604020202020204" pitchFamily="34" charset="0"/>
                </a:rPr>
                <a:t>50</a:t>
              </a:r>
              <a:endParaRPr lang="en-US" dirty="0">
                <a:latin typeface="Arial" panose="020B0604020202020204" pitchFamily="34" charset="0"/>
                <a:cs typeface="Arial" panose="020B0604020202020204" pitchFamily="34" charset="0"/>
              </a:endParaRPr>
            </a:p>
          </p:txBody>
        </p:sp>
        <p:sp>
          <p:nvSpPr>
            <p:cNvPr id="140438" name="Rectangle 151"/>
            <p:cNvSpPr>
              <a:spLocks noChangeArrowheads="1"/>
            </p:cNvSpPr>
            <p:nvPr/>
          </p:nvSpPr>
          <p:spPr bwMode="auto">
            <a:xfrm>
              <a:off x="2601" y="3093"/>
              <a:ext cx="146" cy="80"/>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900" dirty="0">
                  <a:solidFill>
                    <a:srgbClr val="000000"/>
                  </a:solidFill>
                  <a:latin typeface="Arial" panose="020B0604020202020204" pitchFamily="34" charset="0"/>
                  <a:cs typeface="Arial" panose="020B0604020202020204" pitchFamily="34" charset="0"/>
                </a:rPr>
                <a:t>100</a:t>
              </a:r>
              <a:endParaRPr lang="en-US" dirty="0">
                <a:latin typeface="Arial" panose="020B0604020202020204" pitchFamily="34" charset="0"/>
                <a:cs typeface="Arial" panose="020B0604020202020204" pitchFamily="34" charset="0"/>
              </a:endParaRPr>
            </a:p>
          </p:txBody>
        </p:sp>
        <p:sp>
          <p:nvSpPr>
            <p:cNvPr id="140439" name="Rectangle 152"/>
            <p:cNvSpPr>
              <a:spLocks noChangeArrowheads="1"/>
            </p:cNvSpPr>
            <p:nvPr/>
          </p:nvSpPr>
          <p:spPr bwMode="auto">
            <a:xfrm>
              <a:off x="3429" y="3093"/>
              <a:ext cx="146" cy="80"/>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900" dirty="0">
                  <a:solidFill>
                    <a:srgbClr val="000000"/>
                  </a:solidFill>
                  <a:latin typeface="Arial" panose="020B0604020202020204" pitchFamily="34" charset="0"/>
                  <a:cs typeface="Arial" panose="020B0604020202020204" pitchFamily="34" charset="0"/>
                </a:rPr>
                <a:t>150</a:t>
              </a:r>
              <a:endParaRPr lang="en-US" dirty="0">
                <a:latin typeface="Arial" panose="020B0604020202020204" pitchFamily="34" charset="0"/>
                <a:cs typeface="Arial" panose="020B0604020202020204" pitchFamily="34" charset="0"/>
              </a:endParaRPr>
            </a:p>
          </p:txBody>
        </p:sp>
        <p:sp>
          <p:nvSpPr>
            <p:cNvPr id="140440" name="Rectangle 153"/>
            <p:cNvSpPr>
              <a:spLocks noChangeArrowheads="1"/>
            </p:cNvSpPr>
            <p:nvPr/>
          </p:nvSpPr>
          <p:spPr bwMode="auto">
            <a:xfrm>
              <a:off x="4255" y="3093"/>
              <a:ext cx="146" cy="80"/>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900" dirty="0">
                  <a:solidFill>
                    <a:srgbClr val="000000"/>
                  </a:solidFill>
                  <a:latin typeface="Arial" panose="020B0604020202020204" pitchFamily="34" charset="0"/>
                  <a:cs typeface="Arial" panose="020B0604020202020204" pitchFamily="34" charset="0"/>
                </a:rPr>
                <a:t>200</a:t>
              </a:r>
              <a:endParaRPr lang="en-US" dirty="0">
                <a:latin typeface="Arial" panose="020B0604020202020204" pitchFamily="34" charset="0"/>
                <a:cs typeface="Arial" panose="020B0604020202020204" pitchFamily="34" charset="0"/>
              </a:endParaRPr>
            </a:p>
          </p:txBody>
        </p:sp>
        <p:sp>
          <p:nvSpPr>
            <p:cNvPr id="140441" name="Rectangle 154"/>
            <p:cNvSpPr>
              <a:spLocks noChangeArrowheads="1"/>
            </p:cNvSpPr>
            <p:nvPr/>
          </p:nvSpPr>
          <p:spPr bwMode="auto">
            <a:xfrm>
              <a:off x="5085" y="3093"/>
              <a:ext cx="146" cy="80"/>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900" dirty="0">
                  <a:solidFill>
                    <a:srgbClr val="000000"/>
                  </a:solidFill>
                  <a:latin typeface="Arial" panose="020B0604020202020204" pitchFamily="34" charset="0"/>
                  <a:cs typeface="Arial" panose="020B0604020202020204" pitchFamily="34" charset="0"/>
                </a:rPr>
                <a:t>250</a:t>
              </a:r>
              <a:endParaRPr lang="en-US" dirty="0">
                <a:latin typeface="Arial" panose="020B0604020202020204" pitchFamily="34" charset="0"/>
                <a:cs typeface="Arial" panose="020B0604020202020204" pitchFamily="34" charset="0"/>
              </a:endParaRPr>
            </a:p>
          </p:txBody>
        </p:sp>
        <p:sp>
          <p:nvSpPr>
            <p:cNvPr id="140442" name="Rectangle 155"/>
            <p:cNvSpPr>
              <a:spLocks noChangeArrowheads="1"/>
            </p:cNvSpPr>
            <p:nvPr/>
          </p:nvSpPr>
          <p:spPr bwMode="auto">
            <a:xfrm>
              <a:off x="2657" y="3238"/>
              <a:ext cx="1087" cy="160"/>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b="1" dirty="0">
                  <a:solidFill>
                    <a:srgbClr val="000000"/>
                  </a:solidFill>
                  <a:latin typeface="Arial" panose="020B0604020202020204" pitchFamily="34" charset="0"/>
                  <a:cs typeface="Arial" panose="020B0604020202020204" pitchFamily="34" charset="0"/>
                </a:rPr>
                <a:t>Simulated Days</a:t>
              </a:r>
              <a:endParaRPr lang="en-US" dirty="0">
                <a:latin typeface="Arial" panose="020B0604020202020204" pitchFamily="34" charset="0"/>
                <a:cs typeface="Arial" panose="020B0604020202020204" pitchFamily="34" charset="0"/>
              </a:endParaRPr>
            </a:p>
          </p:txBody>
        </p:sp>
        <p:sp>
          <p:nvSpPr>
            <p:cNvPr id="140443" name="Rectangle 156"/>
            <p:cNvSpPr>
              <a:spLocks noChangeArrowheads="1"/>
            </p:cNvSpPr>
            <p:nvPr/>
          </p:nvSpPr>
          <p:spPr bwMode="auto">
            <a:xfrm rot="16200000">
              <a:off x="21" y="2026"/>
              <a:ext cx="1352" cy="165"/>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b="1" dirty="0">
                  <a:solidFill>
                    <a:srgbClr val="000000"/>
                  </a:solidFill>
                  <a:latin typeface="Arial" panose="020B0604020202020204" pitchFamily="34" charset="0"/>
                  <a:cs typeface="Arial" panose="020B0604020202020204" pitchFamily="34" charset="0"/>
                </a:rPr>
                <a:t>Effluent CHCl3, ug/L</a:t>
              </a:r>
              <a:endParaRPr lang="en-US" dirty="0">
                <a:latin typeface="Arial" panose="020B0604020202020204" pitchFamily="34" charset="0"/>
                <a:cs typeface="Arial" panose="020B0604020202020204" pitchFamily="34" charset="0"/>
              </a:endParaRPr>
            </a:p>
          </p:txBody>
        </p:sp>
        <p:sp>
          <p:nvSpPr>
            <p:cNvPr id="140444" name="Rectangle 157"/>
            <p:cNvSpPr>
              <a:spLocks noChangeArrowheads="1"/>
            </p:cNvSpPr>
            <p:nvPr/>
          </p:nvSpPr>
          <p:spPr bwMode="auto">
            <a:xfrm>
              <a:off x="792" y="3419"/>
              <a:ext cx="4561" cy="170"/>
            </a:xfrm>
            <a:prstGeom prst="rect">
              <a:avLst/>
            </a:prstGeom>
            <a:solidFill>
              <a:srgbClr val="FFFFFF"/>
            </a:solidFill>
            <a:ln w="0">
              <a:solidFill>
                <a:srgbClr val="0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445" name="Freeform 158"/>
            <p:cNvSpPr>
              <a:spLocks/>
            </p:cNvSpPr>
            <p:nvPr/>
          </p:nvSpPr>
          <p:spPr bwMode="auto">
            <a:xfrm>
              <a:off x="830" y="3484"/>
              <a:ext cx="55" cy="51"/>
            </a:xfrm>
            <a:custGeom>
              <a:avLst/>
              <a:gdLst>
                <a:gd name="T0" fmla="*/ 22 w 60"/>
                <a:gd name="T1" fmla="*/ 0 h 62"/>
                <a:gd name="T2" fmla="*/ 42 w 60"/>
                <a:gd name="T3" fmla="*/ 14 h 62"/>
                <a:gd name="T4" fmla="*/ 22 w 60"/>
                <a:gd name="T5" fmla="*/ 29 h 62"/>
                <a:gd name="T6" fmla="*/ 0 w 60"/>
                <a:gd name="T7" fmla="*/ 14 h 62"/>
                <a:gd name="T8" fmla="*/ 22 w 60"/>
                <a:gd name="T9" fmla="*/ 0 h 62"/>
                <a:gd name="T10" fmla="*/ 0 60000 65536"/>
                <a:gd name="T11" fmla="*/ 0 60000 65536"/>
                <a:gd name="T12" fmla="*/ 0 60000 65536"/>
                <a:gd name="T13" fmla="*/ 0 60000 65536"/>
                <a:gd name="T14" fmla="*/ 0 60000 65536"/>
                <a:gd name="T15" fmla="*/ 0 w 60"/>
                <a:gd name="T16" fmla="*/ 0 h 62"/>
                <a:gd name="T17" fmla="*/ 60 w 60"/>
                <a:gd name="T18" fmla="*/ 62 h 62"/>
              </a:gdLst>
              <a:ahLst/>
              <a:cxnLst>
                <a:cxn ang="T10">
                  <a:pos x="T0" y="T1"/>
                </a:cxn>
                <a:cxn ang="T11">
                  <a:pos x="T2" y="T3"/>
                </a:cxn>
                <a:cxn ang="T12">
                  <a:pos x="T4" y="T5"/>
                </a:cxn>
                <a:cxn ang="T13">
                  <a:pos x="T6" y="T7"/>
                </a:cxn>
                <a:cxn ang="T14">
                  <a:pos x="T8" y="T9"/>
                </a:cxn>
              </a:cxnLst>
              <a:rect l="T15" t="T16" r="T17" b="T18"/>
              <a:pathLst>
                <a:path w="60" h="62">
                  <a:moveTo>
                    <a:pt x="30" y="0"/>
                  </a:moveTo>
                  <a:lnTo>
                    <a:pt x="60" y="31"/>
                  </a:lnTo>
                  <a:lnTo>
                    <a:pt x="30" y="62"/>
                  </a:lnTo>
                  <a:lnTo>
                    <a:pt x="0" y="31"/>
                  </a:lnTo>
                  <a:lnTo>
                    <a:pt x="30" y="0"/>
                  </a:lnTo>
                  <a:close/>
                </a:path>
              </a:pathLst>
            </a:custGeom>
            <a:solidFill>
              <a:srgbClr val="000080"/>
            </a:solidFill>
            <a:ln w="11113">
              <a:solidFill>
                <a:srgbClr val="00008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446" name="Rectangle 159"/>
            <p:cNvSpPr>
              <a:spLocks noChangeArrowheads="1"/>
            </p:cNvSpPr>
            <p:nvPr/>
          </p:nvSpPr>
          <p:spPr bwMode="auto">
            <a:xfrm>
              <a:off x="912" y="3456"/>
              <a:ext cx="768" cy="98"/>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1100" dirty="0">
                  <a:solidFill>
                    <a:srgbClr val="000000"/>
                  </a:solidFill>
                  <a:latin typeface="Arial" panose="020B0604020202020204" pitchFamily="34" charset="0"/>
                  <a:cs typeface="Arial" panose="020B0604020202020204" pitchFamily="34" charset="0"/>
                </a:rPr>
                <a:t>Bituminous Coal #1</a:t>
              </a:r>
              <a:endParaRPr lang="en-US" sz="1100" dirty="0">
                <a:latin typeface="Arial" panose="020B0604020202020204" pitchFamily="34" charset="0"/>
                <a:cs typeface="Arial" panose="020B0604020202020204" pitchFamily="34" charset="0"/>
              </a:endParaRPr>
            </a:p>
          </p:txBody>
        </p:sp>
        <p:sp>
          <p:nvSpPr>
            <p:cNvPr id="140447" name="Rectangle 160"/>
            <p:cNvSpPr>
              <a:spLocks noChangeArrowheads="1"/>
            </p:cNvSpPr>
            <p:nvPr/>
          </p:nvSpPr>
          <p:spPr bwMode="auto">
            <a:xfrm>
              <a:off x="1734" y="3484"/>
              <a:ext cx="54" cy="51"/>
            </a:xfrm>
            <a:prstGeom prst="rect">
              <a:avLst/>
            </a:prstGeom>
            <a:noFill/>
            <a:ln w="11113">
              <a:solidFill>
                <a:srgbClr val="0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448" name="Rectangle 161"/>
            <p:cNvSpPr>
              <a:spLocks noChangeArrowheads="1"/>
            </p:cNvSpPr>
            <p:nvPr/>
          </p:nvSpPr>
          <p:spPr bwMode="auto">
            <a:xfrm>
              <a:off x="1779" y="3456"/>
              <a:ext cx="352" cy="98"/>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1100" dirty="0">
                  <a:solidFill>
                    <a:srgbClr val="000000"/>
                  </a:solidFill>
                  <a:latin typeface="Arial" panose="020B0604020202020204" pitchFamily="34" charset="0"/>
                  <a:cs typeface="Arial" panose="020B0604020202020204" pitchFamily="34" charset="0"/>
                </a:rPr>
                <a:t>Coco #1</a:t>
              </a:r>
              <a:endParaRPr lang="en-US" sz="1100" dirty="0">
                <a:latin typeface="Arial" panose="020B0604020202020204" pitchFamily="34" charset="0"/>
                <a:cs typeface="Arial" panose="020B0604020202020204" pitchFamily="34" charset="0"/>
              </a:endParaRPr>
            </a:p>
          </p:txBody>
        </p:sp>
        <p:sp>
          <p:nvSpPr>
            <p:cNvPr id="140449" name="Freeform 162"/>
            <p:cNvSpPr>
              <a:spLocks/>
            </p:cNvSpPr>
            <p:nvPr/>
          </p:nvSpPr>
          <p:spPr bwMode="auto">
            <a:xfrm>
              <a:off x="2182" y="3484"/>
              <a:ext cx="55" cy="51"/>
            </a:xfrm>
            <a:custGeom>
              <a:avLst/>
              <a:gdLst>
                <a:gd name="T0" fmla="*/ 22 w 60"/>
                <a:gd name="T1" fmla="*/ 0 h 62"/>
                <a:gd name="T2" fmla="*/ 42 w 60"/>
                <a:gd name="T3" fmla="*/ 29 h 62"/>
                <a:gd name="T4" fmla="*/ 0 w 60"/>
                <a:gd name="T5" fmla="*/ 29 h 62"/>
                <a:gd name="T6" fmla="*/ 22 w 60"/>
                <a:gd name="T7" fmla="*/ 0 h 62"/>
                <a:gd name="T8" fmla="*/ 0 60000 65536"/>
                <a:gd name="T9" fmla="*/ 0 60000 65536"/>
                <a:gd name="T10" fmla="*/ 0 60000 65536"/>
                <a:gd name="T11" fmla="*/ 0 60000 65536"/>
                <a:gd name="T12" fmla="*/ 0 w 60"/>
                <a:gd name="T13" fmla="*/ 0 h 62"/>
                <a:gd name="T14" fmla="*/ 60 w 60"/>
                <a:gd name="T15" fmla="*/ 62 h 62"/>
              </a:gdLst>
              <a:ahLst/>
              <a:cxnLst>
                <a:cxn ang="T8">
                  <a:pos x="T0" y="T1"/>
                </a:cxn>
                <a:cxn ang="T9">
                  <a:pos x="T2" y="T3"/>
                </a:cxn>
                <a:cxn ang="T10">
                  <a:pos x="T4" y="T5"/>
                </a:cxn>
                <a:cxn ang="T11">
                  <a:pos x="T6" y="T7"/>
                </a:cxn>
              </a:cxnLst>
              <a:rect l="T12" t="T13" r="T14" b="T15"/>
              <a:pathLst>
                <a:path w="60" h="62">
                  <a:moveTo>
                    <a:pt x="30" y="0"/>
                  </a:moveTo>
                  <a:lnTo>
                    <a:pt x="60" y="62"/>
                  </a:lnTo>
                  <a:lnTo>
                    <a:pt x="0" y="62"/>
                  </a:lnTo>
                  <a:lnTo>
                    <a:pt x="30" y="0"/>
                  </a:lnTo>
                  <a:close/>
                </a:path>
              </a:pathLst>
            </a:custGeom>
            <a:solidFill>
              <a:srgbClr val="FFFF00"/>
            </a:solidFill>
            <a:ln w="11113">
              <a:solidFill>
                <a:srgbClr val="00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450" name="Rectangle 163"/>
            <p:cNvSpPr>
              <a:spLocks noChangeArrowheads="1"/>
            </p:cNvSpPr>
            <p:nvPr/>
          </p:nvSpPr>
          <p:spPr bwMode="auto">
            <a:xfrm>
              <a:off x="2262" y="3456"/>
              <a:ext cx="352" cy="98"/>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1100" dirty="0">
                  <a:solidFill>
                    <a:srgbClr val="000000"/>
                  </a:solidFill>
                  <a:latin typeface="Arial" panose="020B0604020202020204" pitchFamily="34" charset="0"/>
                  <a:cs typeface="Arial" panose="020B0604020202020204" pitchFamily="34" charset="0"/>
                </a:rPr>
                <a:t>Coco #2</a:t>
              </a:r>
              <a:endParaRPr lang="en-US" sz="1100" dirty="0">
                <a:latin typeface="Arial" panose="020B0604020202020204" pitchFamily="34" charset="0"/>
                <a:cs typeface="Arial" panose="020B0604020202020204" pitchFamily="34" charset="0"/>
              </a:endParaRPr>
            </a:p>
          </p:txBody>
        </p:sp>
        <p:sp>
          <p:nvSpPr>
            <p:cNvPr id="140451" name="Oval 164"/>
            <p:cNvSpPr>
              <a:spLocks noChangeArrowheads="1"/>
            </p:cNvSpPr>
            <p:nvPr/>
          </p:nvSpPr>
          <p:spPr bwMode="auto">
            <a:xfrm>
              <a:off x="2690" y="3484"/>
              <a:ext cx="55" cy="51"/>
            </a:xfrm>
            <a:prstGeom prst="ellipse">
              <a:avLst/>
            </a:prstGeom>
            <a:solidFill>
              <a:srgbClr val="00FFFF"/>
            </a:solidFill>
            <a:ln w="11113">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452" name="Rectangle 165"/>
            <p:cNvSpPr>
              <a:spLocks noChangeArrowheads="1"/>
            </p:cNvSpPr>
            <p:nvPr/>
          </p:nvSpPr>
          <p:spPr bwMode="auto">
            <a:xfrm>
              <a:off x="2775" y="3460"/>
              <a:ext cx="768" cy="98"/>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1100" dirty="0">
                  <a:solidFill>
                    <a:srgbClr val="000000"/>
                  </a:solidFill>
                  <a:latin typeface="Arial" panose="020B0604020202020204" pitchFamily="34" charset="0"/>
                  <a:cs typeface="Arial" panose="020B0604020202020204" pitchFamily="34" charset="0"/>
                </a:rPr>
                <a:t>Bituminous Coal #2</a:t>
              </a:r>
              <a:endParaRPr lang="en-US" sz="1100" dirty="0">
                <a:latin typeface="Arial" panose="020B0604020202020204" pitchFamily="34" charset="0"/>
                <a:cs typeface="Arial" panose="020B0604020202020204" pitchFamily="34" charset="0"/>
              </a:endParaRPr>
            </a:p>
          </p:txBody>
        </p:sp>
        <p:sp>
          <p:nvSpPr>
            <p:cNvPr id="140453" name="Rectangle 166"/>
            <p:cNvSpPr>
              <a:spLocks noChangeArrowheads="1"/>
            </p:cNvSpPr>
            <p:nvPr/>
          </p:nvSpPr>
          <p:spPr bwMode="auto">
            <a:xfrm>
              <a:off x="3593" y="3484"/>
              <a:ext cx="55" cy="51"/>
            </a:xfrm>
            <a:prstGeom prst="rect">
              <a:avLst/>
            </a:prstGeom>
            <a:solidFill>
              <a:srgbClr val="800000"/>
            </a:solidFill>
            <a:ln w="11113">
              <a:solidFill>
                <a:srgbClr val="8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454" name="Rectangle 167"/>
            <p:cNvSpPr>
              <a:spLocks noChangeArrowheads="1"/>
            </p:cNvSpPr>
            <p:nvPr/>
          </p:nvSpPr>
          <p:spPr bwMode="auto">
            <a:xfrm>
              <a:off x="3674" y="3456"/>
              <a:ext cx="768" cy="98"/>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1100" dirty="0">
                  <a:solidFill>
                    <a:srgbClr val="000000"/>
                  </a:solidFill>
                  <a:latin typeface="Arial" panose="020B0604020202020204" pitchFamily="34" charset="0"/>
                  <a:cs typeface="Arial" panose="020B0604020202020204" pitchFamily="34" charset="0"/>
                </a:rPr>
                <a:t>Bituminous Coal #3</a:t>
              </a:r>
              <a:endParaRPr lang="en-US" sz="1100" dirty="0">
                <a:latin typeface="Arial" panose="020B0604020202020204" pitchFamily="34" charset="0"/>
                <a:cs typeface="Arial" panose="020B0604020202020204" pitchFamily="34" charset="0"/>
              </a:endParaRPr>
            </a:p>
          </p:txBody>
        </p:sp>
        <p:sp>
          <p:nvSpPr>
            <p:cNvPr id="140455" name="Freeform 168"/>
            <p:cNvSpPr>
              <a:spLocks/>
            </p:cNvSpPr>
            <p:nvPr/>
          </p:nvSpPr>
          <p:spPr bwMode="auto">
            <a:xfrm>
              <a:off x="4497" y="3484"/>
              <a:ext cx="56" cy="51"/>
            </a:xfrm>
            <a:custGeom>
              <a:avLst/>
              <a:gdLst>
                <a:gd name="T0" fmla="*/ 22 w 61"/>
                <a:gd name="T1" fmla="*/ 0 h 62"/>
                <a:gd name="T2" fmla="*/ 43 w 61"/>
                <a:gd name="T3" fmla="*/ 29 h 62"/>
                <a:gd name="T4" fmla="*/ 0 w 61"/>
                <a:gd name="T5" fmla="*/ 29 h 62"/>
                <a:gd name="T6" fmla="*/ 22 w 61"/>
                <a:gd name="T7" fmla="*/ 0 h 62"/>
                <a:gd name="T8" fmla="*/ 0 60000 65536"/>
                <a:gd name="T9" fmla="*/ 0 60000 65536"/>
                <a:gd name="T10" fmla="*/ 0 60000 65536"/>
                <a:gd name="T11" fmla="*/ 0 60000 65536"/>
                <a:gd name="T12" fmla="*/ 0 w 61"/>
                <a:gd name="T13" fmla="*/ 0 h 62"/>
                <a:gd name="T14" fmla="*/ 61 w 61"/>
                <a:gd name="T15" fmla="*/ 62 h 62"/>
              </a:gdLst>
              <a:ahLst/>
              <a:cxnLst>
                <a:cxn ang="T8">
                  <a:pos x="T0" y="T1"/>
                </a:cxn>
                <a:cxn ang="T9">
                  <a:pos x="T2" y="T3"/>
                </a:cxn>
                <a:cxn ang="T10">
                  <a:pos x="T4" y="T5"/>
                </a:cxn>
                <a:cxn ang="T11">
                  <a:pos x="T6" y="T7"/>
                </a:cxn>
              </a:cxnLst>
              <a:rect l="T12" t="T13" r="T14" b="T15"/>
              <a:pathLst>
                <a:path w="61" h="62">
                  <a:moveTo>
                    <a:pt x="30" y="0"/>
                  </a:moveTo>
                  <a:lnTo>
                    <a:pt x="61" y="62"/>
                  </a:lnTo>
                  <a:lnTo>
                    <a:pt x="0" y="62"/>
                  </a:lnTo>
                  <a:lnTo>
                    <a:pt x="30" y="0"/>
                  </a:lnTo>
                  <a:close/>
                </a:path>
              </a:pathLst>
            </a:custGeom>
            <a:noFill/>
            <a:ln w="11113">
              <a:solidFill>
                <a:srgbClr val="FF0000"/>
              </a:solidFill>
              <a:prstDash val="solid"/>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456" name="Rectangle 169"/>
            <p:cNvSpPr>
              <a:spLocks noChangeArrowheads="1"/>
            </p:cNvSpPr>
            <p:nvPr/>
          </p:nvSpPr>
          <p:spPr bwMode="auto">
            <a:xfrm>
              <a:off x="4578" y="3456"/>
              <a:ext cx="768" cy="98"/>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1100" dirty="0">
                  <a:solidFill>
                    <a:srgbClr val="000000"/>
                  </a:solidFill>
                  <a:latin typeface="Arial" panose="020B0604020202020204" pitchFamily="34" charset="0"/>
                  <a:cs typeface="Arial" panose="020B0604020202020204" pitchFamily="34" charset="0"/>
                </a:rPr>
                <a:t>Bituminous Coal #4</a:t>
              </a:r>
              <a:endParaRPr lang="en-US" sz="1100" dirty="0">
                <a:latin typeface="Arial" panose="020B0604020202020204" pitchFamily="34" charset="0"/>
                <a:cs typeface="Arial" panose="020B0604020202020204" pitchFamily="34" charset="0"/>
              </a:endParaRPr>
            </a:p>
          </p:txBody>
        </p:sp>
        <p:sp>
          <p:nvSpPr>
            <p:cNvPr id="140457" name="Line 170"/>
            <p:cNvSpPr>
              <a:spLocks noChangeShapeType="1"/>
            </p:cNvSpPr>
            <p:nvPr/>
          </p:nvSpPr>
          <p:spPr bwMode="auto">
            <a:xfrm>
              <a:off x="974" y="1401"/>
              <a:ext cx="4191" cy="0"/>
            </a:xfrm>
            <a:prstGeom prst="line">
              <a:avLst/>
            </a:prstGeom>
            <a:noFill/>
            <a:ln w="15875">
              <a:solidFill>
                <a:srgbClr val="000000"/>
              </a:solidFill>
              <a:round/>
              <a:headEnd/>
              <a:tailEnd/>
            </a:ln>
          </p:spPr>
          <p:txBody>
            <a:bodyPr/>
            <a:lstStyle/>
            <a:p>
              <a:endParaRPr lang="en-US" dirty="0">
                <a:latin typeface="Arial" panose="020B0604020202020204" pitchFamily="34" charset="0"/>
                <a:cs typeface="Arial" panose="020B0604020202020204" pitchFamily="34" charset="0"/>
              </a:endParaRPr>
            </a:p>
          </p:txBody>
        </p:sp>
        <p:grpSp>
          <p:nvGrpSpPr>
            <p:cNvPr id="3" name="Group 171"/>
            <p:cNvGrpSpPr>
              <a:grpSpLocks/>
            </p:cNvGrpSpPr>
            <p:nvPr/>
          </p:nvGrpSpPr>
          <p:grpSpPr bwMode="auto">
            <a:xfrm>
              <a:off x="1163" y="1318"/>
              <a:ext cx="807" cy="147"/>
              <a:chOff x="929" y="930"/>
              <a:chExt cx="875" cy="178"/>
            </a:xfrm>
          </p:grpSpPr>
          <p:sp>
            <p:nvSpPr>
              <p:cNvPr id="140465" name="Rectangle 172"/>
              <p:cNvSpPr>
                <a:spLocks noChangeArrowheads="1"/>
              </p:cNvSpPr>
              <p:nvPr/>
            </p:nvSpPr>
            <p:spPr bwMode="auto">
              <a:xfrm>
                <a:off x="929" y="930"/>
                <a:ext cx="875" cy="178"/>
              </a:xfrm>
              <a:prstGeom prst="rect">
                <a:avLst/>
              </a:prstGeom>
              <a:solidFill>
                <a:srgbClr val="FFFFFF"/>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466" name="Rectangle 173"/>
              <p:cNvSpPr>
                <a:spLocks noChangeArrowheads="1"/>
              </p:cNvSpPr>
              <p:nvPr/>
            </p:nvSpPr>
            <p:spPr bwMode="auto">
              <a:xfrm>
                <a:off x="929" y="930"/>
                <a:ext cx="875" cy="178"/>
              </a:xfrm>
              <a:prstGeom prst="rect">
                <a:avLst/>
              </a:prstGeom>
              <a:noFill/>
              <a:ln w="9525" cap="rnd">
                <a:solidFill>
                  <a:srgbClr val="0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grpSp>
        <p:sp>
          <p:nvSpPr>
            <p:cNvPr id="140459" name="Rectangle 174"/>
            <p:cNvSpPr>
              <a:spLocks noChangeArrowheads="1"/>
            </p:cNvSpPr>
            <p:nvPr/>
          </p:nvSpPr>
          <p:spPr bwMode="auto">
            <a:xfrm>
              <a:off x="1180" y="1326"/>
              <a:ext cx="709" cy="107"/>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1200" b="1" dirty="0">
                  <a:solidFill>
                    <a:srgbClr val="000000"/>
                  </a:solidFill>
                  <a:latin typeface="Arial" panose="020B0604020202020204" pitchFamily="34" charset="0"/>
                  <a:cs typeface="Arial" panose="020B0604020202020204" pitchFamily="34" charset="0"/>
                </a:rPr>
                <a:t>Avg Inlet = 89.5</a:t>
              </a:r>
              <a:endParaRPr lang="en-US" dirty="0">
                <a:latin typeface="Arial" panose="020B0604020202020204" pitchFamily="34" charset="0"/>
                <a:cs typeface="Arial" panose="020B0604020202020204" pitchFamily="34" charset="0"/>
              </a:endParaRPr>
            </a:p>
          </p:txBody>
        </p:sp>
        <p:sp>
          <p:nvSpPr>
            <p:cNvPr id="140460" name="Freeform 175"/>
            <p:cNvSpPr>
              <a:spLocks noEditPoints="1"/>
            </p:cNvSpPr>
            <p:nvPr/>
          </p:nvSpPr>
          <p:spPr bwMode="auto">
            <a:xfrm>
              <a:off x="974" y="2206"/>
              <a:ext cx="4236" cy="8"/>
            </a:xfrm>
            <a:custGeom>
              <a:avLst/>
              <a:gdLst>
                <a:gd name="T0" fmla="*/ 49 w 4593"/>
                <a:gd name="T1" fmla="*/ 0 h 10"/>
                <a:gd name="T2" fmla="*/ 125 w 4593"/>
                <a:gd name="T3" fmla="*/ 0 h 10"/>
                <a:gd name="T4" fmla="*/ 172 w 4593"/>
                <a:gd name="T5" fmla="*/ 4 h 10"/>
                <a:gd name="T6" fmla="*/ 192 w 4593"/>
                <a:gd name="T7" fmla="*/ 4 h 10"/>
                <a:gd name="T8" fmla="*/ 240 w 4593"/>
                <a:gd name="T9" fmla="*/ 0 h 10"/>
                <a:gd name="T10" fmla="*/ 337 w 4593"/>
                <a:gd name="T11" fmla="*/ 0 h 10"/>
                <a:gd name="T12" fmla="*/ 411 w 4593"/>
                <a:gd name="T13" fmla="*/ 0 h 10"/>
                <a:gd name="T14" fmla="*/ 460 w 4593"/>
                <a:gd name="T15" fmla="*/ 4 h 10"/>
                <a:gd name="T16" fmla="*/ 480 w 4593"/>
                <a:gd name="T17" fmla="*/ 4 h 10"/>
                <a:gd name="T18" fmla="*/ 529 w 4593"/>
                <a:gd name="T19" fmla="*/ 0 h 10"/>
                <a:gd name="T20" fmla="*/ 624 w 4593"/>
                <a:gd name="T21" fmla="*/ 0 h 10"/>
                <a:gd name="T22" fmla="*/ 701 w 4593"/>
                <a:gd name="T23" fmla="*/ 0 h 10"/>
                <a:gd name="T24" fmla="*/ 749 w 4593"/>
                <a:gd name="T25" fmla="*/ 4 h 10"/>
                <a:gd name="T26" fmla="*/ 769 w 4593"/>
                <a:gd name="T27" fmla="*/ 4 h 10"/>
                <a:gd name="T28" fmla="*/ 816 w 4593"/>
                <a:gd name="T29" fmla="*/ 0 h 10"/>
                <a:gd name="T30" fmla="*/ 914 w 4593"/>
                <a:gd name="T31" fmla="*/ 0 h 10"/>
                <a:gd name="T32" fmla="*/ 989 w 4593"/>
                <a:gd name="T33" fmla="*/ 0 h 10"/>
                <a:gd name="T34" fmla="*/ 1037 w 4593"/>
                <a:gd name="T35" fmla="*/ 4 h 10"/>
                <a:gd name="T36" fmla="*/ 1056 w 4593"/>
                <a:gd name="T37" fmla="*/ 4 h 10"/>
                <a:gd name="T38" fmla="*/ 1105 w 4593"/>
                <a:gd name="T39" fmla="*/ 0 h 10"/>
                <a:gd name="T40" fmla="*/ 1201 w 4593"/>
                <a:gd name="T41" fmla="*/ 0 h 10"/>
                <a:gd name="T42" fmla="*/ 1276 w 4593"/>
                <a:gd name="T43" fmla="*/ 0 h 10"/>
                <a:gd name="T44" fmla="*/ 1325 w 4593"/>
                <a:gd name="T45" fmla="*/ 4 h 10"/>
                <a:gd name="T46" fmla="*/ 1346 w 4593"/>
                <a:gd name="T47" fmla="*/ 4 h 10"/>
                <a:gd name="T48" fmla="*/ 1394 w 4593"/>
                <a:gd name="T49" fmla="*/ 0 h 10"/>
                <a:gd name="T50" fmla="*/ 1489 w 4593"/>
                <a:gd name="T51" fmla="*/ 0 h 10"/>
                <a:gd name="T52" fmla="*/ 1565 w 4593"/>
                <a:gd name="T53" fmla="*/ 0 h 10"/>
                <a:gd name="T54" fmla="*/ 1614 w 4593"/>
                <a:gd name="T55" fmla="*/ 4 h 10"/>
                <a:gd name="T56" fmla="*/ 1633 w 4593"/>
                <a:gd name="T57" fmla="*/ 4 h 10"/>
                <a:gd name="T58" fmla="*/ 1680 w 4593"/>
                <a:gd name="T59" fmla="*/ 0 h 10"/>
                <a:gd name="T60" fmla="*/ 1778 w 4593"/>
                <a:gd name="T61" fmla="*/ 0 h 10"/>
                <a:gd name="T62" fmla="*/ 1854 w 4593"/>
                <a:gd name="T63" fmla="*/ 0 h 10"/>
                <a:gd name="T64" fmla="*/ 1902 w 4593"/>
                <a:gd name="T65" fmla="*/ 4 h 10"/>
                <a:gd name="T66" fmla="*/ 1922 w 4593"/>
                <a:gd name="T67" fmla="*/ 4 h 10"/>
                <a:gd name="T68" fmla="*/ 1970 w 4593"/>
                <a:gd name="T69" fmla="*/ 0 h 10"/>
                <a:gd name="T70" fmla="*/ 2066 w 4593"/>
                <a:gd name="T71" fmla="*/ 0 h 10"/>
                <a:gd name="T72" fmla="*/ 2142 w 4593"/>
                <a:gd name="T73" fmla="*/ 0 h 10"/>
                <a:gd name="T74" fmla="*/ 2189 w 4593"/>
                <a:gd name="T75" fmla="*/ 4 h 10"/>
                <a:gd name="T76" fmla="*/ 2211 w 4593"/>
                <a:gd name="T77" fmla="*/ 4 h 10"/>
                <a:gd name="T78" fmla="*/ 2258 w 4593"/>
                <a:gd name="T79" fmla="*/ 0 h 10"/>
                <a:gd name="T80" fmla="*/ 2355 w 4593"/>
                <a:gd name="T81" fmla="*/ 0 h 10"/>
                <a:gd name="T82" fmla="*/ 2429 w 4593"/>
                <a:gd name="T83" fmla="*/ 0 h 10"/>
                <a:gd name="T84" fmla="*/ 2478 w 4593"/>
                <a:gd name="T85" fmla="*/ 4 h 10"/>
                <a:gd name="T86" fmla="*/ 2498 w 4593"/>
                <a:gd name="T87" fmla="*/ 4 h 10"/>
                <a:gd name="T88" fmla="*/ 2546 w 4593"/>
                <a:gd name="T89" fmla="*/ 0 h 10"/>
                <a:gd name="T90" fmla="*/ 2643 w 4593"/>
                <a:gd name="T91" fmla="*/ 0 h 10"/>
                <a:gd name="T92" fmla="*/ 2719 w 4593"/>
                <a:gd name="T93" fmla="*/ 0 h 10"/>
                <a:gd name="T94" fmla="*/ 2766 w 4593"/>
                <a:gd name="T95" fmla="*/ 4 h 10"/>
                <a:gd name="T96" fmla="*/ 2787 w 4593"/>
                <a:gd name="T97" fmla="*/ 4 h 10"/>
                <a:gd name="T98" fmla="*/ 2834 w 4593"/>
                <a:gd name="T99" fmla="*/ 0 h 10"/>
                <a:gd name="T100" fmla="*/ 2931 w 4593"/>
                <a:gd name="T101" fmla="*/ 0 h 10"/>
                <a:gd name="T102" fmla="*/ 3006 w 4593"/>
                <a:gd name="T103" fmla="*/ 0 h 10"/>
                <a:gd name="T104" fmla="*/ 3055 w 4593"/>
                <a:gd name="T105" fmla="*/ 4 h 10"/>
                <a:gd name="T106" fmla="*/ 3075 w 4593"/>
                <a:gd name="T107" fmla="*/ 4 h 10"/>
                <a:gd name="T108" fmla="*/ 3124 w 4593"/>
                <a:gd name="T109" fmla="*/ 0 h 10"/>
                <a:gd name="T110" fmla="*/ 3219 w 4593"/>
                <a:gd name="T111" fmla="*/ 0 h 10"/>
                <a:gd name="T112" fmla="*/ 3295 w 4593"/>
                <a:gd name="T113" fmla="*/ 0 h 10"/>
                <a:gd name="T114" fmla="*/ 3323 w 4593"/>
                <a:gd name="T115" fmla="*/ 4 h 1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593"/>
                <a:gd name="T175" fmla="*/ 0 h 10"/>
                <a:gd name="T176" fmla="*/ 4593 w 4593"/>
                <a:gd name="T177" fmla="*/ 10 h 1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593" h="10">
                  <a:moveTo>
                    <a:pt x="0" y="0"/>
                  </a:moveTo>
                  <a:lnTo>
                    <a:pt x="38" y="0"/>
                  </a:lnTo>
                  <a:lnTo>
                    <a:pt x="38" y="10"/>
                  </a:lnTo>
                  <a:lnTo>
                    <a:pt x="0" y="10"/>
                  </a:lnTo>
                  <a:lnTo>
                    <a:pt x="0" y="0"/>
                  </a:lnTo>
                  <a:close/>
                  <a:moveTo>
                    <a:pt x="67" y="0"/>
                  </a:moveTo>
                  <a:lnTo>
                    <a:pt x="105" y="0"/>
                  </a:lnTo>
                  <a:lnTo>
                    <a:pt x="105" y="10"/>
                  </a:lnTo>
                  <a:lnTo>
                    <a:pt x="67" y="10"/>
                  </a:lnTo>
                  <a:lnTo>
                    <a:pt x="67" y="0"/>
                  </a:lnTo>
                  <a:close/>
                  <a:moveTo>
                    <a:pt x="133" y="0"/>
                  </a:moveTo>
                  <a:lnTo>
                    <a:pt x="171" y="0"/>
                  </a:lnTo>
                  <a:lnTo>
                    <a:pt x="171" y="10"/>
                  </a:lnTo>
                  <a:lnTo>
                    <a:pt x="133" y="10"/>
                  </a:lnTo>
                  <a:lnTo>
                    <a:pt x="133" y="0"/>
                  </a:lnTo>
                  <a:close/>
                  <a:moveTo>
                    <a:pt x="199" y="0"/>
                  </a:moveTo>
                  <a:lnTo>
                    <a:pt x="237" y="0"/>
                  </a:lnTo>
                  <a:lnTo>
                    <a:pt x="237" y="10"/>
                  </a:lnTo>
                  <a:lnTo>
                    <a:pt x="199" y="10"/>
                  </a:lnTo>
                  <a:lnTo>
                    <a:pt x="199" y="0"/>
                  </a:lnTo>
                  <a:close/>
                  <a:moveTo>
                    <a:pt x="266" y="0"/>
                  </a:moveTo>
                  <a:lnTo>
                    <a:pt x="304" y="0"/>
                  </a:lnTo>
                  <a:lnTo>
                    <a:pt x="304" y="10"/>
                  </a:lnTo>
                  <a:lnTo>
                    <a:pt x="266" y="10"/>
                  </a:lnTo>
                  <a:lnTo>
                    <a:pt x="266" y="0"/>
                  </a:lnTo>
                  <a:close/>
                  <a:moveTo>
                    <a:pt x="332" y="0"/>
                  </a:moveTo>
                  <a:lnTo>
                    <a:pt x="370" y="0"/>
                  </a:lnTo>
                  <a:lnTo>
                    <a:pt x="370" y="10"/>
                  </a:lnTo>
                  <a:lnTo>
                    <a:pt x="332" y="10"/>
                  </a:lnTo>
                  <a:lnTo>
                    <a:pt x="332" y="0"/>
                  </a:lnTo>
                  <a:close/>
                  <a:moveTo>
                    <a:pt x="399" y="0"/>
                  </a:moveTo>
                  <a:lnTo>
                    <a:pt x="437" y="0"/>
                  </a:lnTo>
                  <a:lnTo>
                    <a:pt x="437" y="10"/>
                  </a:lnTo>
                  <a:lnTo>
                    <a:pt x="399" y="10"/>
                  </a:lnTo>
                  <a:lnTo>
                    <a:pt x="399" y="0"/>
                  </a:lnTo>
                  <a:close/>
                  <a:moveTo>
                    <a:pt x="465" y="0"/>
                  </a:moveTo>
                  <a:lnTo>
                    <a:pt x="503" y="0"/>
                  </a:lnTo>
                  <a:lnTo>
                    <a:pt x="503" y="10"/>
                  </a:lnTo>
                  <a:lnTo>
                    <a:pt x="465" y="10"/>
                  </a:lnTo>
                  <a:lnTo>
                    <a:pt x="465" y="0"/>
                  </a:lnTo>
                  <a:close/>
                  <a:moveTo>
                    <a:pt x="531" y="0"/>
                  </a:moveTo>
                  <a:lnTo>
                    <a:pt x="569" y="0"/>
                  </a:lnTo>
                  <a:lnTo>
                    <a:pt x="569" y="10"/>
                  </a:lnTo>
                  <a:lnTo>
                    <a:pt x="531" y="10"/>
                  </a:lnTo>
                  <a:lnTo>
                    <a:pt x="531" y="0"/>
                  </a:lnTo>
                  <a:close/>
                  <a:moveTo>
                    <a:pt x="598" y="0"/>
                  </a:moveTo>
                  <a:lnTo>
                    <a:pt x="636" y="0"/>
                  </a:lnTo>
                  <a:lnTo>
                    <a:pt x="636" y="10"/>
                  </a:lnTo>
                  <a:lnTo>
                    <a:pt x="598" y="10"/>
                  </a:lnTo>
                  <a:lnTo>
                    <a:pt x="598" y="0"/>
                  </a:lnTo>
                  <a:close/>
                  <a:moveTo>
                    <a:pt x="664" y="0"/>
                  </a:moveTo>
                  <a:lnTo>
                    <a:pt x="702" y="0"/>
                  </a:lnTo>
                  <a:lnTo>
                    <a:pt x="702" y="10"/>
                  </a:lnTo>
                  <a:lnTo>
                    <a:pt x="664" y="10"/>
                  </a:lnTo>
                  <a:lnTo>
                    <a:pt x="664" y="0"/>
                  </a:lnTo>
                  <a:close/>
                  <a:moveTo>
                    <a:pt x="731" y="0"/>
                  </a:moveTo>
                  <a:lnTo>
                    <a:pt x="768" y="0"/>
                  </a:lnTo>
                  <a:lnTo>
                    <a:pt x="768" y="10"/>
                  </a:lnTo>
                  <a:lnTo>
                    <a:pt x="731" y="10"/>
                  </a:lnTo>
                  <a:lnTo>
                    <a:pt x="731" y="0"/>
                  </a:lnTo>
                  <a:close/>
                  <a:moveTo>
                    <a:pt x="797" y="0"/>
                  </a:moveTo>
                  <a:lnTo>
                    <a:pt x="835" y="0"/>
                  </a:lnTo>
                  <a:lnTo>
                    <a:pt x="835" y="10"/>
                  </a:lnTo>
                  <a:lnTo>
                    <a:pt x="797" y="10"/>
                  </a:lnTo>
                  <a:lnTo>
                    <a:pt x="797" y="0"/>
                  </a:lnTo>
                  <a:close/>
                  <a:moveTo>
                    <a:pt x="863" y="0"/>
                  </a:moveTo>
                  <a:lnTo>
                    <a:pt x="901" y="0"/>
                  </a:lnTo>
                  <a:lnTo>
                    <a:pt x="901" y="10"/>
                  </a:lnTo>
                  <a:lnTo>
                    <a:pt x="863" y="10"/>
                  </a:lnTo>
                  <a:lnTo>
                    <a:pt x="863" y="0"/>
                  </a:lnTo>
                  <a:close/>
                  <a:moveTo>
                    <a:pt x="930" y="0"/>
                  </a:moveTo>
                  <a:lnTo>
                    <a:pt x="968" y="0"/>
                  </a:lnTo>
                  <a:lnTo>
                    <a:pt x="968" y="10"/>
                  </a:lnTo>
                  <a:lnTo>
                    <a:pt x="930" y="10"/>
                  </a:lnTo>
                  <a:lnTo>
                    <a:pt x="930" y="0"/>
                  </a:lnTo>
                  <a:close/>
                  <a:moveTo>
                    <a:pt x="996" y="0"/>
                  </a:moveTo>
                  <a:lnTo>
                    <a:pt x="1034" y="0"/>
                  </a:lnTo>
                  <a:lnTo>
                    <a:pt x="1034" y="10"/>
                  </a:lnTo>
                  <a:lnTo>
                    <a:pt x="996" y="10"/>
                  </a:lnTo>
                  <a:lnTo>
                    <a:pt x="996" y="0"/>
                  </a:lnTo>
                  <a:close/>
                  <a:moveTo>
                    <a:pt x="1063" y="0"/>
                  </a:moveTo>
                  <a:lnTo>
                    <a:pt x="1101" y="0"/>
                  </a:lnTo>
                  <a:lnTo>
                    <a:pt x="1101" y="10"/>
                  </a:lnTo>
                  <a:lnTo>
                    <a:pt x="1063" y="10"/>
                  </a:lnTo>
                  <a:lnTo>
                    <a:pt x="1063" y="0"/>
                  </a:lnTo>
                  <a:close/>
                  <a:moveTo>
                    <a:pt x="1129" y="0"/>
                  </a:moveTo>
                  <a:lnTo>
                    <a:pt x="1167" y="0"/>
                  </a:lnTo>
                  <a:lnTo>
                    <a:pt x="1167" y="10"/>
                  </a:lnTo>
                  <a:lnTo>
                    <a:pt x="1129" y="10"/>
                  </a:lnTo>
                  <a:lnTo>
                    <a:pt x="1129" y="0"/>
                  </a:lnTo>
                  <a:close/>
                  <a:moveTo>
                    <a:pt x="1195" y="0"/>
                  </a:moveTo>
                  <a:lnTo>
                    <a:pt x="1233" y="0"/>
                  </a:lnTo>
                  <a:lnTo>
                    <a:pt x="1233" y="10"/>
                  </a:lnTo>
                  <a:lnTo>
                    <a:pt x="1195" y="10"/>
                  </a:lnTo>
                  <a:lnTo>
                    <a:pt x="1195" y="0"/>
                  </a:lnTo>
                  <a:close/>
                  <a:moveTo>
                    <a:pt x="1262" y="0"/>
                  </a:moveTo>
                  <a:lnTo>
                    <a:pt x="1300" y="0"/>
                  </a:lnTo>
                  <a:lnTo>
                    <a:pt x="1300" y="10"/>
                  </a:lnTo>
                  <a:lnTo>
                    <a:pt x="1262" y="10"/>
                  </a:lnTo>
                  <a:lnTo>
                    <a:pt x="1262" y="0"/>
                  </a:lnTo>
                  <a:close/>
                  <a:moveTo>
                    <a:pt x="1328" y="0"/>
                  </a:moveTo>
                  <a:lnTo>
                    <a:pt x="1366" y="0"/>
                  </a:lnTo>
                  <a:lnTo>
                    <a:pt x="1366" y="10"/>
                  </a:lnTo>
                  <a:lnTo>
                    <a:pt x="1328" y="10"/>
                  </a:lnTo>
                  <a:lnTo>
                    <a:pt x="1328" y="0"/>
                  </a:lnTo>
                  <a:close/>
                  <a:moveTo>
                    <a:pt x="1395" y="0"/>
                  </a:moveTo>
                  <a:lnTo>
                    <a:pt x="1433" y="0"/>
                  </a:lnTo>
                  <a:lnTo>
                    <a:pt x="1433" y="10"/>
                  </a:lnTo>
                  <a:lnTo>
                    <a:pt x="1395" y="10"/>
                  </a:lnTo>
                  <a:lnTo>
                    <a:pt x="1395" y="0"/>
                  </a:lnTo>
                  <a:close/>
                  <a:moveTo>
                    <a:pt x="1461" y="0"/>
                  </a:moveTo>
                  <a:lnTo>
                    <a:pt x="1499" y="0"/>
                  </a:lnTo>
                  <a:lnTo>
                    <a:pt x="1499" y="10"/>
                  </a:lnTo>
                  <a:lnTo>
                    <a:pt x="1461" y="10"/>
                  </a:lnTo>
                  <a:lnTo>
                    <a:pt x="1461" y="0"/>
                  </a:lnTo>
                  <a:close/>
                  <a:moveTo>
                    <a:pt x="1528" y="0"/>
                  </a:moveTo>
                  <a:lnTo>
                    <a:pt x="1565" y="0"/>
                  </a:lnTo>
                  <a:lnTo>
                    <a:pt x="1565" y="10"/>
                  </a:lnTo>
                  <a:lnTo>
                    <a:pt x="1528" y="10"/>
                  </a:lnTo>
                  <a:lnTo>
                    <a:pt x="1528" y="0"/>
                  </a:lnTo>
                  <a:close/>
                  <a:moveTo>
                    <a:pt x="1594" y="0"/>
                  </a:moveTo>
                  <a:lnTo>
                    <a:pt x="1632" y="0"/>
                  </a:lnTo>
                  <a:lnTo>
                    <a:pt x="1632" y="10"/>
                  </a:lnTo>
                  <a:lnTo>
                    <a:pt x="1594" y="10"/>
                  </a:lnTo>
                  <a:lnTo>
                    <a:pt x="1594" y="0"/>
                  </a:lnTo>
                  <a:close/>
                  <a:moveTo>
                    <a:pt x="1660" y="0"/>
                  </a:moveTo>
                  <a:lnTo>
                    <a:pt x="1698" y="0"/>
                  </a:lnTo>
                  <a:lnTo>
                    <a:pt x="1698" y="10"/>
                  </a:lnTo>
                  <a:lnTo>
                    <a:pt x="1660" y="10"/>
                  </a:lnTo>
                  <a:lnTo>
                    <a:pt x="1660" y="0"/>
                  </a:lnTo>
                  <a:close/>
                  <a:moveTo>
                    <a:pt x="1727" y="0"/>
                  </a:moveTo>
                  <a:lnTo>
                    <a:pt x="1765" y="0"/>
                  </a:lnTo>
                  <a:lnTo>
                    <a:pt x="1765" y="10"/>
                  </a:lnTo>
                  <a:lnTo>
                    <a:pt x="1727" y="10"/>
                  </a:lnTo>
                  <a:lnTo>
                    <a:pt x="1727" y="0"/>
                  </a:lnTo>
                  <a:close/>
                  <a:moveTo>
                    <a:pt x="1793" y="0"/>
                  </a:moveTo>
                  <a:lnTo>
                    <a:pt x="1831" y="0"/>
                  </a:lnTo>
                  <a:lnTo>
                    <a:pt x="1831" y="10"/>
                  </a:lnTo>
                  <a:lnTo>
                    <a:pt x="1793" y="10"/>
                  </a:lnTo>
                  <a:lnTo>
                    <a:pt x="1793" y="0"/>
                  </a:lnTo>
                  <a:close/>
                  <a:moveTo>
                    <a:pt x="1860" y="0"/>
                  </a:moveTo>
                  <a:lnTo>
                    <a:pt x="1898" y="0"/>
                  </a:lnTo>
                  <a:lnTo>
                    <a:pt x="1898" y="10"/>
                  </a:lnTo>
                  <a:lnTo>
                    <a:pt x="1860" y="10"/>
                  </a:lnTo>
                  <a:lnTo>
                    <a:pt x="1860" y="0"/>
                  </a:lnTo>
                  <a:close/>
                  <a:moveTo>
                    <a:pt x="1926" y="0"/>
                  </a:moveTo>
                  <a:lnTo>
                    <a:pt x="1964" y="0"/>
                  </a:lnTo>
                  <a:lnTo>
                    <a:pt x="1964" y="10"/>
                  </a:lnTo>
                  <a:lnTo>
                    <a:pt x="1926" y="10"/>
                  </a:lnTo>
                  <a:lnTo>
                    <a:pt x="1926" y="0"/>
                  </a:lnTo>
                  <a:close/>
                  <a:moveTo>
                    <a:pt x="1992" y="0"/>
                  </a:moveTo>
                  <a:lnTo>
                    <a:pt x="2030" y="0"/>
                  </a:lnTo>
                  <a:lnTo>
                    <a:pt x="2030" y="10"/>
                  </a:lnTo>
                  <a:lnTo>
                    <a:pt x="1992" y="10"/>
                  </a:lnTo>
                  <a:lnTo>
                    <a:pt x="1992" y="0"/>
                  </a:lnTo>
                  <a:close/>
                  <a:moveTo>
                    <a:pt x="2059" y="0"/>
                  </a:moveTo>
                  <a:lnTo>
                    <a:pt x="2097" y="0"/>
                  </a:lnTo>
                  <a:lnTo>
                    <a:pt x="2097" y="10"/>
                  </a:lnTo>
                  <a:lnTo>
                    <a:pt x="2059" y="10"/>
                  </a:lnTo>
                  <a:lnTo>
                    <a:pt x="2059" y="0"/>
                  </a:lnTo>
                  <a:close/>
                  <a:moveTo>
                    <a:pt x="2125" y="0"/>
                  </a:moveTo>
                  <a:lnTo>
                    <a:pt x="2163" y="0"/>
                  </a:lnTo>
                  <a:lnTo>
                    <a:pt x="2163" y="10"/>
                  </a:lnTo>
                  <a:lnTo>
                    <a:pt x="2125" y="10"/>
                  </a:lnTo>
                  <a:lnTo>
                    <a:pt x="2125" y="0"/>
                  </a:lnTo>
                  <a:close/>
                  <a:moveTo>
                    <a:pt x="2192" y="0"/>
                  </a:moveTo>
                  <a:lnTo>
                    <a:pt x="2230" y="0"/>
                  </a:lnTo>
                  <a:lnTo>
                    <a:pt x="2230" y="10"/>
                  </a:lnTo>
                  <a:lnTo>
                    <a:pt x="2192" y="10"/>
                  </a:lnTo>
                  <a:lnTo>
                    <a:pt x="2192" y="0"/>
                  </a:lnTo>
                  <a:close/>
                  <a:moveTo>
                    <a:pt x="2258" y="0"/>
                  </a:moveTo>
                  <a:lnTo>
                    <a:pt x="2296" y="0"/>
                  </a:lnTo>
                  <a:lnTo>
                    <a:pt x="2296" y="10"/>
                  </a:lnTo>
                  <a:lnTo>
                    <a:pt x="2258" y="10"/>
                  </a:lnTo>
                  <a:lnTo>
                    <a:pt x="2258" y="0"/>
                  </a:lnTo>
                  <a:close/>
                  <a:moveTo>
                    <a:pt x="2324" y="0"/>
                  </a:moveTo>
                  <a:lnTo>
                    <a:pt x="2362" y="0"/>
                  </a:lnTo>
                  <a:lnTo>
                    <a:pt x="2362" y="10"/>
                  </a:lnTo>
                  <a:lnTo>
                    <a:pt x="2324" y="10"/>
                  </a:lnTo>
                  <a:lnTo>
                    <a:pt x="2324" y="0"/>
                  </a:lnTo>
                  <a:close/>
                  <a:moveTo>
                    <a:pt x="2391" y="0"/>
                  </a:moveTo>
                  <a:lnTo>
                    <a:pt x="2429" y="0"/>
                  </a:lnTo>
                  <a:lnTo>
                    <a:pt x="2429" y="10"/>
                  </a:lnTo>
                  <a:lnTo>
                    <a:pt x="2391" y="10"/>
                  </a:lnTo>
                  <a:lnTo>
                    <a:pt x="2391" y="0"/>
                  </a:lnTo>
                  <a:close/>
                  <a:moveTo>
                    <a:pt x="2457" y="0"/>
                  </a:moveTo>
                  <a:lnTo>
                    <a:pt x="2495" y="0"/>
                  </a:lnTo>
                  <a:lnTo>
                    <a:pt x="2495" y="10"/>
                  </a:lnTo>
                  <a:lnTo>
                    <a:pt x="2457" y="10"/>
                  </a:lnTo>
                  <a:lnTo>
                    <a:pt x="2457" y="0"/>
                  </a:lnTo>
                  <a:close/>
                  <a:moveTo>
                    <a:pt x="2524" y="0"/>
                  </a:moveTo>
                  <a:lnTo>
                    <a:pt x="2562" y="0"/>
                  </a:lnTo>
                  <a:lnTo>
                    <a:pt x="2562" y="10"/>
                  </a:lnTo>
                  <a:lnTo>
                    <a:pt x="2524" y="10"/>
                  </a:lnTo>
                  <a:lnTo>
                    <a:pt x="2524" y="0"/>
                  </a:lnTo>
                  <a:close/>
                  <a:moveTo>
                    <a:pt x="2590" y="0"/>
                  </a:moveTo>
                  <a:lnTo>
                    <a:pt x="2628" y="0"/>
                  </a:lnTo>
                  <a:lnTo>
                    <a:pt x="2628" y="10"/>
                  </a:lnTo>
                  <a:lnTo>
                    <a:pt x="2590" y="10"/>
                  </a:lnTo>
                  <a:lnTo>
                    <a:pt x="2590" y="0"/>
                  </a:lnTo>
                  <a:close/>
                  <a:moveTo>
                    <a:pt x="2656" y="0"/>
                  </a:moveTo>
                  <a:lnTo>
                    <a:pt x="2694" y="0"/>
                  </a:lnTo>
                  <a:lnTo>
                    <a:pt x="2694" y="10"/>
                  </a:lnTo>
                  <a:lnTo>
                    <a:pt x="2656" y="10"/>
                  </a:lnTo>
                  <a:lnTo>
                    <a:pt x="2656" y="0"/>
                  </a:lnTo>
                  <a:close/>
                  <a:moveTo>
                    <a:pt x="2723" y="0"/>
                  </a:moveTo>
                  <a:lnTo>
                    <a:pt x="2761" y="0"/>
                  </a:lnTo>
                  <a:lnTo>
                    <a:pt x="2761" y="10"/>
                  </a:lnTo>
                  <a:lnTo>
                    <a:pt x="2723" y="10"/>
                  </a:lnTo>
                  <a:lnTo>
                    <a:pt x="2723" y="0"/>
                  </a:lnTo>
                  <a:close/>
                  <a:moveTo>
                    <a:pt x="2789" y="0"/>
                  </a:moveTo>
                  <a:lnTo>
                    <a:pt x="2827" y="0"/>
                  </a:lnTo>
                  <a:lnTo>
                    <a:pt x="2827" y="10"/>
                  </a:lnTo>
                  <a:lnTo>
                    <a:pt x="2789" y="10"/>
                  </a:lnTo>
                  <a:lnTo>
                    <a:pt x="2789" y="0"/>
                  </a:lnTo>
                  <a:close/>
                  <a:moveTo>
                    <a:pt x="2856" y="0"/>
                  </a:moveTo>
                  <a:lnTo>
                    <a:pt x="2894" y="0"/>
                  </a:lnTo>
                  <a:lnTo>
                    <a:pt x="2894" y="10"/>
                  </a:lnTo>
                  <a:lnTo>
                    <a:pt x="2856" y="10"/>
                  </a:lnTo>
                  <a:lnTo>
                    <a:pt x="2856" y="0"/>
                  </a:lnTo>
                  <a:close/>
                  <a:moveTo>
                    <a:pt x="2922" y="0"/>
                  </a:moveTo>
                  <a:lnTo>
                    <a:pt x="2960" y="0"/>
                  </a:lnTo>
                  <a:lnTo>
                    <a:pt x="2960" y="10"/>
                  </a:lnTo>
                  <a:lnTo>
                    <a:pt x="2922" y="10"/>
                  </a:lnTo>
                  <a:lnTo>
                    <a:pt x="2922" y="0"/>
                  </a:lnTo>
                  <a:close/>
                  <a:moveTo>
                    <a:pt x="2988" y="0"/>
                  </a:moveTo>
                  <a:lnTo>
                    <a:pt x="3026" y="0"/>
                  </a:lnTo>
                  <a:lnTo>
                    <a:pt x="3026" y="10"/>
                  </a:lnTo>
                  <a:lnTo>
                    <a:pt x="2988" y="10"/>
                  </a:lnTo>
                  <a:lnTo>
                    <a:pt x="2988" y="0"/>
                  </a:lnTo>
                  <a:close/>
                  <a:moveTo>
                    <a:pt x="3055" y="0"/>
                  </a:moveTo>
                  <a:lnTo>
                    <a:pt x="3093" y="0"/>
                  </a:lnTo>
                  <a:lnTo>
                    <a:pt x="3093" y="10"/>
                  </a:lnTo>
                  <a:lnTo>
                    <a:pt x="3055" y="10"/>
                  </a:lnTo>
                  <a:lnTo>
                    <a:pt x="3055" y="0"/>
                  </a:lnTo>
                  <a:close/>
                  <a:moveTo>
                    <a:pt x="3121" y="0"/>
                  </a:moveTo>
                  <a:lnTo>
                    <a:pt x="3159" y="0"/>
                  </a:lnTo>
                  <a:lnTo>
                    <a:pt x="3159" y="10"/>
                  </a:lnTo>
                  <a:lnTo>
                    <a:pt x="3121" y="10"/>
                  </a:lnTo>
                  <a:lnTo>
                    <a:pt x="3121" y="0"/>
                  </a:lnTo>
                  <a:close/>
                  <a:moveTo>
                    <a:pt x="3188" y="0"/>
                  </a:moveTo>
                  <a:lnTo>
                    <a:pt x="3226" y="0"/>
                  </a:lnTo>
                  <a:lnTo>
                    <a:pt x="3226" y="10"/>
                  </a:lnTo>
                  <a:lnTo>
                    <a:pt x="3188" y="10"/>
                  </a:lnTo>
                  <a:lnTo>
                    <a:pt x="3188" y="0"/>
                  </a:lnTo>
                  <a:close/>
                  <a:moveTo>
                    <a:pt x="3254" y="0"/>
                  </a:moveTo>
                  <a:lnTo>
                    <a:pt x="3292" y="0"/>
                  </a:lnTo>
                  <a:lnTo>
                    <a:pt x="3292" y="10"/>
                  </a:lnTo>
                  <a:lnTo>
                    <a:pt x="3254" y="10"/>
                  </a:lnTo>
                  <a:lnTo>
                    <a:pt x="3254" y="0"/>
                  </a:lnTo>
                  <a:close/>
                  <a:moveTo>
                    <a:pt x="3321" y="0"/>
                  </a:moveTo>
                  <a:lnTo>
                    <a:pt x="3358" y="0"/>
                  </a:lnTo>
                  <a:lnTo>
                    <a:pt x="3358" y="10"/>
                  </a:lnTo>
                  <a:lnTo>
                    <a:pt x="3321" y="10"/>
                  </a:lnTo>
                  <a:lnTo>
                    <a:pt x="3321" y="0"/>
                  </a:lnTo>
                  <a:close/>
                  <a:moveTo>
                    <a:pt x="3387" y="0"/>
                  </a:moveTo>
                  <a:lnTo>
                    <a:pt x="3425" y="0"/>
                  </a:lnTo>
                  <a:lnTo>
                    <a:pt x="3425" y="10"/>
                  </a:lnTo>
                  <a:lnTo>
                    <a:pt x="3387" y="10"/>
                  </a:lnTo>
                  <a:lnTo>
                    <a:pt x="3387" y="0"/>
                  </a:lnTo>
                  <a:close/>
                  <a:moveTo>
                    <a:pt x="3453" y="0"/>
                  </a:moveTo>
                  <a:lnTo>
                    <a:pt x="3491" y="0"/>
                  </a:lnTo>
                  <a:lnTo>
                    <a:pt x="3491" y="10"/>
                  </a:lnTo>
                  <a:lnTo>
                    <a:pt x="3453" y="10"/>
                  </a:lnTo>
                  <a:lnTo>
                    <a:pt x="3453" y="0"/>
                  </a:lnTo>
                  <a:close/>
                  <a:moveTo>
                    <a:pt x="3520" y="0"/>
                  </a:moveTo>
                  <a:lnTo>
                    <a:pt x="3558" y="0"/>
                  </a:lnTo>
                  <a:lnTo>
                    <a:pt x="3558" y="10"/>
                  </a:lnTo>
                  <a:lnTo>
                    <a:pt x="3520" y="10"/>
                  </a:lnTo>
                  <a:lnTo>
                    <a:pt x="3520" y="0"/>
                  </a:lnTo>
                  <a:close/>
                  <a:moveTo>
                    <a:pt x="3586" y="0"/>
                  </a:moveTo>
                  <a:lnTo>
                    <a:pt x="3624" y="0"/>
                  </a:lnTo>
                  <a:lnTo>
                    <a:pt x="3624" y="10"/>
                  </a:lnTo>
                  <a:lnTo>
                    <a:pt x="3586" y="10"/>
                  </a:lnTo>
                  <a:lnTo>
                    <a:pt x="3586" y="0"/>
                  </a:lnTo>
                  <a:close/>
                  <a:moveTo>
                    <a:pt x="3653" y="0"/>
                  </a:moveTo>
                  <a:lnTo>
                    <a:pt x="3691" y="0"/>
                  </a:lnTo>
                  <a:lnTo>
                    <a:pt x="3691" y="10"/>
                  </a:lnTo>
                  <a:lnTo>
                    <a:pt x="3653" y="10"/>
                  </a:lnTo>
                  <a:lnTo>
                    <a:pt x="3653" y="0"/>
                  </a:lnTo>
                  <a:close/>
                  <a:moveTo>
                    <a:pt x="3719" y="0"/>
                  </a:moveTo>
                  <a:lnTo>
                    <a:pt x="3757" y="0"/>
                  </a:lnTo>
                  <a:lnTo>
                    <a:pt x="3757" y="10"/>
                  </a:lnTo>
                  <a:lnTo>
                    <a:pt x="3719" y="10"/>
                  </a:lnTo>
                  <a:lnTo>
                    <a:pt x="3719" y="0"/>
                  </a:lnTo>
                  <a:close/>
                  <a:moveTo>
                    <a:pt x="3785" y="0"/>
                  </a:moveTo>
                  <a:lnTo>
                    <a:pt x="3823" y="0"/>
                  </a:lnTo>
                  <a:lnTo>
                    <a:pt x="3823" y="10"/>
                  </a:lnTo>
                  <a:lnTo>
                    <a:pt x="3785" y="10"/>
                  </a:lnTo>
                  <a:lnTo>
                    <a:pt x="3785" y="0"/>
                  </a:lnTo>
                  <a:close/>
                  <a:moveTo>
                    <a:pt x="3852" y="0"/>
                  </a:moveTo>
                  <a:lnTo>
                    <a:pt x="3890" y="0"/>
                  </a:lnTo>
                  <a:lnTo>
                    <a:pt x="3890" y="10"/>
                  </a:lnTo>
                  <a:lnTo>
                    <a:pt x="3852" y="10"/>
                  </a:lnTo>
                  <a:lnTo>
                    <a:pt x="3852" y="0"/>
                  </a:lnTo>
                  <a:close/>
                  <a:moveTo>
                    <a:pt x="3918" y="0"/>
                  </a:moveTo>
                  <a:lnTo>
                    <a:pt x="3956" y="0"/>
                  </a:lnTo>
                  <a:lnTo>
                    <a:pt x="3956" y="10"/>
                  </a:lnTo>
                  <a:lnTo>
                    <a:pt x="3918" y="10"/>
                  </a:lnTo>
                  <a:lnTo>
                    <a:pt x="3918" y="0"/>
                  </a:lnTo>
                  <a:close/>
                  <a:moveTo>
                    <a:pt x="3985" y="0"/>
                  </a:moveTo>
                  <a:lnTo>
                    <a:pt x="4023" y="0"/>
                  </a:lnTo>
                  <a:lnTo>
                    <a:pt x="4023" y="10"/>
                  </a:lnTo>
                  <a:lnTo>
                    <a:pt x="3985" y="10"/>
                  </a:lnTo>
                  <a:lnTo>
                    <a:pt x="3985" y="0"/>
                  </a:lnTo>
                  <a:close/>
                  <a:moveTo>
                    <a:pt x="4051" y="0"/>
                  </a:moveTo>
                  <a:lnTo>
                    <a:pt x="4089" y="0"/>
                  </a:lnTo>
                  <a:lnTo>
                    <a:pt x="4089" y="10"/>
                  </a:lnTo>
                  <a:lnTo>
                    <a:pt x="4051" y="10"/>
                  </a:lnTo>
                  <a:lnTo>
                    <a:pt x="4051" y="0"/>
                  </a:lnTo>
                  <a:close/>
                  <a:moveTo>
                    <a:pt x="4118" y="0"/>
                  </a:moveTo>
                  <a:lnTo>
                    <a:pt x="4155" y="0"/>
                  </a:lnTo>
                  <a:lnTo>
                    <a:pt x="4155" y="10"/>
                  </a:lnTo>
                  <a:lnTo>
                    <a:pt x="4118" y="10"/>
                  </a:lnTo>
                  <a:lnTo>
                    <a:pt x="4118" y="0"/>
                  </a:lnTo>
                  <a:close/>
                  <a:moveTo>
                    <a:pt x="4184" y="0"/>
                  </a:moveTo>
                  <a:lnTo>
                    <a:pt x="4222" y="0"/>
                  </a:lnTo>
                  <a:lnTo>
                    <a:pt x="4222" y="10"/>
                  </a:lnTo>
                  <a:lnTo>
                    <a:pt x="4184" y="10"/>
                  </a:lnTo>
                  <a:lnTo>
                    <a:pt x="4184" y="0"/>
                  </a:lnTo>
                  <a:close/>
                  <a:moveTo>
                    <a:pt x="4250" y="0"/>
                  </a:moveTo>
                  <a:lnTo>
                    <a:pt x="4288" y="0"/>
                  </a:lnTo>
                  <a:lnTo>
                    <a:pt x="4288" y="10"/>
                  </a:lnTo>
                  <a:lnTo>
                    <a:pt x="4250" y="10"/>
                  </a:lnTo>
                  <a:lnTo>
                    <a:pt x="4250" y="0"/>
                  </a:lnTo>
                  <a:close/>
                  <a:moveTo>
                    <a:pt x="4317" y="0"/>
                  </a:moveTo>
                  <a:lnTo>
                    <a:pt x="4355" y="0"/>
                  </a:lnTo>
                  <a:lnTo>
                    <a:pt x="4355" y="10"/>
                  </a:lnTo>
                  <a:lnTo>
                    <a:pt x="4317" y="10"/>
                  </a:lnTo>
                  <a:lnTo>
                    <a:pt x="4317" y="0"/>
                  </a:lnTo>
                  <a:close/>
                  <a:moveTo>
                    <a:pt x="4383" y="0"/>
                  </a:moveTo>
                  <a:lnTo>
                    <a:pt x="4421" y="0"/>
                  </a:lnTo>
                  <a:lnTo>
                    <a:pt x="4421" y="10"/>
                  </a:lnTo>
                  <a:lnTo>
                    <a:pt x="4383" y="10"/>
                  </a:lnTo>
                  <a:lnTo>
                    <a:pt x="4383" y="0"/>
                  </a:lnTo>
                  <a:close/>
                  <a:moveTo>
                    <a:pt x="4449" y="0"/>
                  </a:moveTo>
                  <a:lnTo>
                    <a:pt x="4487" y="0"/>
                  </a:lnTo>
                  <a:lnTo>
                    <a:pt x="4487" y="10"/>
                  </a:lnTo>
                  <a:lnTo>
                    <a:pt x="4449" y="10"/>
                  </a:lnTo>
                  <a:lnTo>
                    <a:pt x="4449" y="0"/>
                  </a:lnTo>
                  <a:close/>
                  <a:moveTo>
                    <a:pt x="4516" y="0"/>
                  </a:moveTo>
                  <a:lnTo>
                    <a:pt x="4554" y="0"/>
                  </a:lnTo>
                  <a:lnTo>
                    <a:pt x="4554" y="10"/>
                  </a:lnTo>
                  <a:lnTo>
                    <a:pt x="4516" y="10"/>
                  </a:lnTo>
                  <a:lnTo>
                    <a:pt x="4516" y="0"/>
                  </a:lnTo>
                  <a:close/>
                  <a:moveTo>
                    <a:pt x="4582" y="0"/>
                  </a:moveTo>
                  <a:lnTo>
                    <a:pt x="4593" y="0"/>
                  </a:lnTo>
                  <a:lnTo>
                    <a:pt x="4593" y="10"/>
                  </a:lnTo>
                  <a:lnTo>
                    <a:pt x="4582" y="10"/>
                  </a:lnTo>
                  <a:lnTo>
                    <a:pt x="4582" y="0"/>
                  </a:lnTo>
                  <a:close/>
                </a:path>
              </a:pathLst>
            </a:custGeom>
            <a:solidFill>
              <a:srgbClr val="000000"/>
            </a:solidFill>
            <a:ln w="1588" cap="flat">
              <a:solidFill>
                <a:srgbClr val="000000"/>
              </a:solidFill>
              <a:prstDash val="solid"/>
              <a:bevel/>
              <a:headEnd/>
              <a:tailEnd/>
            </a:ln>
          </p:spPr>
          <p:txBody>
            <a:bodyPr/>
            <a:lstStyle/>
            <a:p>
              <a:endParaRPr lang="en-US" dirty="0">
                <a:latin typeface="Arial" panose="020B0604020202020204" pitchFamily="34" charset="0"/>
                <a:cs typeface="Arial" panose="020B0604020202020204" pitchFamily="34" charset="0"/>
              </a:endParaRPr>
            </a:p>
          </p:txBody>
        </p:sp>
        <p:grpSp>
          <p:nvGrpSpPr>
            <p:cNvPr id="4" name="Group 176"/>
            <p:cNvGrpSpPr>
              <a:grpSpLocks/>
            </p:cNvGrpSpPr>
            <p:nvPr/>
          </p:nvGrpSpPr>
          <p:grpSpPr bwMode="auto">
            <a:xfrm>
              <a:off x="1163" y="2105"/>
              <a:ext cx="1187" cy="131"/>
              <a:chOff x="929" y="1885"/>
              <a:chExt cx="1287" cy="159"/>
            </a:xfrm>
          </p:grpSpPr>
          <p:sp>
            <p:nvSpPr>
              <p:cNvPr id="140463" name="Rectangle 177"/>
              <p:cNvSpPr>
                <a:spLocks noChangeArrowheads="1"/>
              </p:cNvSpPr>
              <p:nvPr/>
            </p:nvSpPr>
            <p:spPr bwMode="auto">
              <a:xfrm>
                <a:off x="929" y="1885"/>
                <a:ext cx="1287" cy="159"/>
              </a:xfrm>
              <a:prstGeom prst="rect">
                <a:avLst/>
              </a:prstGeom>
              <a:solidFill>
                <a:srgbClr val="FFFFFF"/>
              </a:solidFill>
              <a:ln w="9525">
                <a:noFill/>
                <a:miter lim="800000"/>
                <a:headEnd/>
                <a:tailEnd/>
              </a:ln>
            </p:spPr>
            <p:txBody>
              <a:bodyPr/>
              <a:lstStyle/>
              <a:p>
                <a:endParaRPr lang="en-US" dirty="0">
                  <a:latin typeface="Arial" panose="020B0604020202020204" pitchFamily="34" charset="0"/>
                  <a:cs typeface="Arial" panose="020B0604020202020204" pitchFamily="34" charset="0"/>
                </a:endParaRPr>
              </a:p>
            </p:txBody>
          </p:sp>
          <p:sp>
            <p:nvSpPr>
              <p:cNvPr id="140464" name="Rectangle 178"/>
              <p:cNvSpPr>
                <a:spLocks noChangeArrowheads="1"/>
              </p:cNvSpPr>
              <p:nvPr/>
            </p:nvSpPr>
            <p:spPr bwMode="auto">
              <a:xfrm>
                <a:off x="929" y="1885"/>
                <a:ext cx="1287" cy="159"/>
              </a:xfrm>
              <a:prstGeom prst="rect">
                <a:avLst/>
              </a:prstGeom>
              <a:noFill/>
              <a:ln w="9525" cap="rnd">
                <a:solidFill>
                  <a:srgbClr val="000000"/>
                </a:solidFill>
                <a:miter lim="800000"/>
                <a:headEnd/>
                <a:tailEnd/>
              </a:ln>
            </p:spPr>
            <p:txBody>
              <a:bodyPr/>
              <a:lstStyle/>
              <a:p>
                <a:endParaRPr lang="en-US" dirty="0">
                  <a:latin typeface="Arial" panose="020B0604020202020204" pitchFamily="34" charset="0"/>
                  <a:cs typeface="Arial" panose="020B0604020202020204" pitchFamily="34" charset="0"/>
                </a:endParaRPr>
              </a:p>
            </p:txBody>
          </p:sp>
        </p:grpSp>
        <p:sp>
          <p:nvSpPr>
            <p:cNvPr id="140462" name="Rectangle 179"/>
            <p:cNvSpPr>
              <a:spLocks noChangeArrowheads="1"/>
            </p:cNvSpPr>
            <p:nvPr/>
          </p:nvSpPr>
          <p:spPr bwMode="auto">
            <a:xfrm>
              <a:off x="1179" y="2112"/>
              <a:ext cx="985" cy="89"/>
            </a:xfrm>
            <a:prstGeom prst="rect">
              <a:avLst/>
            </a:prstGeom>
            <a:noFill/>
            <a:ln w="9525">
              <a:noFill/>
              <a:miter lim="800000"/>
              <a:headEnd/>
              <a:tailEnd/>
            </a:ln>
          </p:spPr>
          <p:txBody>
            <a:bodyPr wrap="none" lIns="0" tIns="0" rIns="0" bIns="0">
              <a:spAutoFit/>
            </a:bodyPr>
            <a:lstStyle/>
            <a:p>
              <a:pPr>
                <a:spcBef>
                  <a:spcPct val="20000"/>
                </a:spcBef>
                <a:buClr>
                  <a:schemeClr val="bg1"/>
                </a:buClr>
                <a:buFont typeface="Wingdings" pitchFamily="2" charset="2"/>
                <a:buChar char="§"/>
              </a:pPr>
              <a:r>
                <a:rPr lang="en-US" sz="1000" b="1" dirty="0">
                  <a:solidFill>
                    <a:srgbClr val="000000"/>
                  </a:solidFill>
                  <a:latin typeface="Arial" panose="020B0604020202020204" pitchFamily="34" charset="0"/>
                  <a:cs typeface="Arial" panose="020B0604020202020204" pitchFamily="34" charset="0"/>
                </a:rPr>
                <a:t>50% Breakthrough = 44.75</a:t>
              </a:r>
              <a:endParaRPr lang="en-US" dirty="0">
                <a:latin typeface="Arial" panose="020B0604020202020204" pitchFamily="34" charset="0"/>
                <a:cs typeface="Arial" panose="020B0604020202020204" pitchFamily="34" charset="0"/>
              </a:endParaRPr>
            </a:p>
          </p:txBody>
        </p:sp>
      </p:grpSp>
      <p:sp>
        <p:nvSpPr>
          <p:cNvPr id="180" name="TextBox 179"/>
          <p:cNvSpPr txBox="1"/>
          <p:nvPr/>
        </p:nvSpPr>
        <p:spPr>
          <a:xfrm>
            <a:off x="2101814" y="5931867"/>
            <a:ext cx="4709341" cy="307777"/>
          </a:xfrm>
          <a:prstGeom prst="rect">
            <a:avLst/>
          </a:prstGeom>
          <a:noFill/>
        </p:spPr>
        <p:txBody>
          <a:bodyPr wrap="square" rtlCol="0">
            <a:spAutoFit/>
          </a:bodyPr>
          <a:lstStyle/>
          <a:p>
            <a:r>
              <a:rPr lang="en-US" sz="1400" dirty="0"/>
              <a:t>Data Courtesy of Calgon Carbon Corporation</a:t>
            </a:r>
          </a:p>
        </p:txBody>
      </p:sp>
      <p:sp>
        <p:nvSpPr>
          <p:cNvPr id="6" name="TextBox 5">
            <a:extLst>
              <a:ext uri="{FF2B5EF4-FFF2-40B4-BE49-F238E27FC236}">
                <a16:creationId xmlns:a16="http://schemas.microsoft.com/office/drawing/2014/main" id="{12428D4D-3EC9-4CF9-B78E-1C3BA4196759}"/>
              </a:ext>
            </a:extLst>
          </p:cNvPr>
          <p:cNvSpPr txBox="1"/>
          <p:nvPr/>
        </p:nvSpPr>
        <p:spPr>
          <a:xfrm>
            <a:off x="8773015" y="1427820"/>
            <a:ext cx="2909492" cy="4985980"/>
          </a:xfrm>
          <a:prstGeom prst="rect">
            <a:avLst/>
          </a:prstGeom>
          <a:noFill/>
        </p:spPr>
        <p:txBody>
          <a:bodyPr wrap="square" rtlCol="0">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Breakthrough curves allow one to compare the removal efficiencies of different carbon types</a:t>
            </a: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Early breakthrough with Bituminous Coal #4 suggests using a different carbon type</a:t>
            </a: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Bituminous Coal #2 is the preferred carbon due to the longer time for contaminant breakthrough</a:t>
            </a: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00029360"/>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5935227" y="2525667"/>
            <a:ext cx="2606675" cy="3470614"/>
            <a:chOff x="2109" y="1207"/>
            <a:chExt cx="1658" cy="2238"/>
          </a:xfrm>
        </p:grpSpPr>
        <p:grpSp>
          <p:nvGrpSpPr>
            <p:cNvPr id="3" name="Group 5"/>
            <p:cNvGrpSpPr>
              <a:grpSpLocks noChangeAspect="1"/>
            </p:cNvGrpSpPr>
            <p:nvPr/>
          </p:nvGrpSpPr>
          <p:grpSpPr bwMode="auto">
            <a:xfrm rot="5400000">
              <a:off x="1362" y="1954"/>
              <a:ext cx="2204" cy="710"/>
              <a:chOff x="884" y="1567"/>
              <a:chExt cx="3674" cy="1183"/>
            </a:xfrm>
          </p:grpSpPr>
          <p:grpSp>
            <p:nvGrpSpPr>
              <p:cNvPr id="4" name="Group 6"/>
              <p:cNvGrpSpPr>
                <a:grpSpLocks noChangeAspect="1"/>
              </p:cNvGrpSpPr>
              <p:nvPr/>
            </p:nvGrpSpPr>
            <p:grpSpPr bwMode="auto">
              <a:xfrm>
                <a:off x="884" y="1569"/>
                <a:ext cx="3674" cy="1180"/>
                <a:chOff x="884" y="1569"/>
                <a:chExt cx="3674" cy="1180"/>
              </a:xfrm>
            </p:grpSpPr>
            <p:sp>
              <p:nvSpPr>
                <p:cNvPr id="39965" name="Rectangle 7"/>
                <p:cNvSpPr>
                  <a:spLocks noChangeAspect="1" noChangeArrowheads="1"/>
                </p:cNvSpPr>
                <p:nvPr/>
              </p:nvSpPr>
              <p:spPr bwMode="auto">
                <a:xfrm rot="-5400000">
                  <a:off x="3050" y="1240"/>
                  <a:ext cx="1180" cy="1837"/>
                </a:xfrm>
                <a:prstGeom prst="rect">
                  <a:avLst/>
                </a:prstGeom>
                <a:gradFill rotWithShape="1">
                  <a:gsLst>
                    <a:gs pos="0">
                      <a:srgbClr val="000000"/>
                    </a:gs>
                    <a:gs pos="100000">
                      <a:srgbClr val="FFFFFF">
                        <a:alpha val="0"/>
                      </a:srgbClr>
                    </a:gs>
                  </a:gsLst>
                  <a:lin ang="5400000" scaled="1"/>
                </a:gradFill>
                <a:ln w="9525" algn="ctr">
                  <a:noFill/>
                  <a:miter lim="800000"/>
                  <a:headEnd/>
                  <a:tailEnd/>
                </a:ln>
              </p:spPr>
              <p:txBody>
                <a:bodyPr wrap="none" lIns="82052" tIns="41025" rIns="82052" bIns="41025" anchor="ctr"/>
                <a:lstStyle/>
                <a:p>
                  <a:endParaRPr lang="en-US" dirty="0">
                    <a:latin typeface="Arial" panose="020B0604020202020204" pitchFamily="34" charset="0"/>
                    <a:cs typeface="Arial" panose="020B0604020202020204" pitchFamily="34" charset="0"/>
                  </a:endParaRPr>
                </a:p>
              </p:txBody>
            </p:sp>
            <p:sp>
              <p:nvSpPr>
                <p:cNvPr id="39966" name="Rectangle 8"/>
                <p:cNvSpPr>
                  <a:spLocks noChangeAspect="1" noChangeArrowheads="1"/>
                </p:cNvSpPr>
                <p:nvPr/>
              </p:nvSpPr>
              <p:spPr bwMode="auto">
                <a:xfrm rot="-5400000">
                  <a:off x="1213" y="1240"/>
                  <a:ext cx="1180" cy="1837"/>
                </a:xfrm>
                <a:prstGeom prst="rect">
                  <a:avLst/>
                </a:prstGeom>
                <a:solidFill>
                  <a:schemeClr val="tx1"/>
                </a:solidFill>
                <a:ln w="9525" algn="ctr">
                  <a:solidFill>
                    <a:schemeClr val="tx1"/>
                  </a:solidFill>
                  <a:miter lim="800000"/>
                  <a:headEnd/>
                  <a:tailEnd/>
                </a:ln>
              </p:spPr>
              <p:txBody>
                <a:bodyPr wrap="none" lIns="82052" tIns="41025" rIns="82052" bIns="41025" anchor="ctr"/>
                <a:lstStyle/>
                <a:p>
                  <a:endParaRPr lang="en-US" dirty="0">
                    <a:latin typeface="Arial" panose="020B0604020202020204" pitchFamily="34" charset="0"/>
                    <a:cs typeface="Arial" panose="020B0604020202020204" pitchFamily="34" charset="0"/>
                  </a:endParaRPr>
                </a:p>
              </p:txBody>
            </p:sp>
          </p:grpSp>
          <p:grpSp>
            <p:nvGrpSpPr>
              <p:cNvPr id="5" name="Group 9"/>
              <p:cNvGrpSpPr>
                <a:grpSpLocks noChangeAspect="1"/>
              </p:cNvGrpSpPr>
              <p:nvPr/>
            </p:nvGrpSpPr>
            <p:grpSpPr bwMode="auto">
              <a:xfrm>
                <a:off x="884" y="1567"/>
                <a:ext cx="3674" cy="1183"/>
                <a:chOff x="884" y="1567"/>
                <a:chExt cx="3674" cy="1183"/>
              </a:xfrm>
            </p:grpSpPr>
            <p:sp>
              <p:nvSpPr>
                <p:cNvPr id="39963" name="Freeform 10"/>
                <p:cNvSpPr>
                  <a:spLocks noChangeAspect="1"/>
                </p:cNvSpPr>
                <p:nvPr/>
              </p:nvSpPr>
              <p:spPr bwMode="auto">
                <a:xfrm>
                  <a:off x="3366" y="1567"/>
                  <a:ext cx="1192" cy="1183"/>
                </a:xfrm>
                <a:custGeom>
                  <a:avLst/>
                  <a:gdLst>
                    <a:gd name="T0" fmla="*/ 1192 w 1192"/>
                    <a:gd name="T1" fmla="*/ 1183 h 1183"/>
                    <a:gd name="T2" fmla="*/ 784 w 1192"/>
                    <a:gd name="T3" fmla="*/ 1137 h 1183"/>
                    <a:gd name="T4" fmla="*/ 467 w 1192"/>
                    <a:gd name="T5" fmla="*/ 911 h 1183"/>
                    <a:gd name="T6" fmla="*/ 240 w 1192"/>
                    <a:gd name="T7" fmla="*/ 230 h 1183"/>
                    <a:gd name="T8" fmla="*/ 0 w 1192"/>
                    <a:gd name="T9" fmla="*/ 0 h 1183"/>
                    <a:gd name="T10" fmla="*/ 0 60000 65536"/>
                    <a:gd name="T11" fmla="*/ 0 60000 65536"/>
                    <a:gd name="T12" fmla="*/ 0 60000 65536"/>
                    <a:gd name="T13" fmla="*/ 0 60000 65536"/>
                    <a:gd name="T14" fmla="*/ 0 60000 65536"/>
                    <a:gd name="T15" fmla="*/ 0 w 1192"/>
                    <a:gd name="T16" fmla="*/ 0 h 1183"/>
                    <a:gd name="T17" fmla="*/ 1192 w 1192"/>
                    <a:gd name="T18" fmla="*/ 1183 h 1183"/>
                  </a:gdLst>
                  <a:ahLst/>
                  <a:cxnLst>
                    <a:cxn ang="T10">
                      <a:pos x="T0" y="T1"/>
                    </a:cxn>
                    <a:cxn ang="T11">
                      <a:pos x="T2" y="T3"/>
                    </a:cxn>
                    <a:cxn ang="T12">
                      <a:pos x="T4" y="T5"/>
                    </a:cxn>
                    <a:cxn ang="T13">
                      <a:pos x="T6" y="T7"/>
                    </a:cxn>
                    <a:cxn ang="T14">
                      <a:pos x="T8" y="T9"/>
                    </a:cxn>
                  </a:cxnLst>
                  <a:rect l="T15" t="T16" r="T17" b="T18"/>
                  <a:pathLst>
                    <a:path w="1192" h="1183">
                      <a:moveTo>
                        <a:pt x="1192" y="1183"/>
                      </a:moveTo>
                      <a:cubicBezTo>
                        <a:pt x="1048" y="1182"/>
                        <a:pt x="905" y="1182"/>
                        <a:pt x="784" y="1137"/>
                      </a:cubicBezTo>
                      <a:cubicBezTo>
                        <a:pt x="663" y="1092"/>
                        <a:pt x="558" y="1062"/>
                        <a:pt x="467" y="911"/>
                      </a:cubicBezTo>
                      <a:cubicBezTo>
                        <a:pt x="376" y="760"/>
                        <a:pt x="318" y="382"/>
                        <a:pt x="240" y="230"/>
                      </a:cubicBezTo>
                      <a:cubicBezTo>
                        <a:pt x="162" y="78"/>
                        <a:pt x="50" y="48"/>
                        <a:pt x="0" y="0"/>
                      </a:cubicBezTo>
                    </a:path>
                  </a:pathLst>
                </a:custGeom>
                <a:noFill/>
                <a:ln w="28575">
                  <a:solidFill>
                    <a:srgbClr val="2961AF"/>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9964" name="Line 11"/>
                <p:cNvSpPr>
                  <a:spLocks noChangeAspect="1" noChangeShapeType="1"/>
                </p:cNvSpPr>
                <p:nvPr/>
              </p:nvSpPr>
              <p:spPr bwMode="auto">
                <a:xfrm flipH="1">
                  <a:off x="884" y="1570"/>
                  <a:ext cx="2495" cy="0"/>
                </a:xfrm>
                <a:prstGeom prst="line">
                  <a:avLst/>
                </a:prstGeom>
                <a:noFill/>
                <a:ln w="28575">
                  <a:solidFill>
                    <a:srgbClr val="2961AF"/>
                  </a:solidFill>
                  <a:round/>
                  <a:headEnd/>
                  <a:tailEnd/>
                </a:ln>
              </p:spPr>
              <p:txBody>
                <a:bodyPr/>
                <a:lstStyle/>
                <a:p>
                  <a:endParaRPr lang="en-US" dirty="0">
                    <a:latin typeface="Arial" panose="020B0604020202020204" pitchFamily="34" charset="0"/>
                    <a:cs typeface="Arial" panose="020B0604020202020204" pitchFamily="34" charset="0"/>
                  </a:endParaRPr>
                </a:p>
              </p:txBody>
            </p:sp>
          </p:grpSp>
        </p:grpSp>
        <p:grpSp>
          <p:nvGrpSpPr>
            <p:cNvPr id="6" name="Group 12"/>
            <p:cNvGrpSpPr>
              <a:grpSpLocks/>
            </p:cNvGrpSpPr>
            <p:nvPr/>
          </p:nvGrpSpPr>
          <p:grpSpPr bwMode="auto">
            <a:xfrm rot="-5400000">
              <a:off x="2636" y="2921"/>
              <a:ext cx="598" cy="163"/>
              <a:chOff x="3538" y="2753"/>
              <a:chExt cx="598" cy="163"/>
            </a:xfrm>
          </p:grpSpPr>
          <p:sp>
            <p:nvSpPr>
              <p:cNvPr id="39958" name="Line 13"/>
              <p:cNvSpPr>
                <a:spLocks noChangeAspect="1" noChangeShapeType="1"/>
              </p:cNvSpPr>
              <p:nvPr/>
            </p:nvSpPr>
            <p:spPr bwMode="auto">
              <a:xfrm>
                <a:off x="3538" y="2835"/>
                <a:ext cx="598" cy="0"/>
              </a:xfrm>
              <a:prstGeom prst="line">
                <a:avLst/>
              </a:prstGeom>
              <a:noFill/>
              <a:ln w="9525">
                <a:solidFill>
                  <a:schemeClr val="tx1"/>
                </a:solidFill>
                <a:round/>
                <a:headEnd type="triangle" w="med" len="med"/>
                <a:tailEnd type="triangle" w="med" len="med"/>
              </a:ln>
            </p:spPr>
            <p:txBody>
              <a:bodyPr/>
              <a:lstStyle/>
              <a:p>
                <a:endParaRPr lang="en-US" dirty="0">
                  <a:latin typeface="Arial" panose="020B0604020202020204" pitchFamily="34" charset="0"/>
                  <a:cs typeface="Arial" panose="020B0604020202020204" pitchFamily="34" charset="0"/>
                </a:endParaRPr>
              </a:p>
            </p:txBody>
          </p:sp>
          <p:sp>
            <p:nvSpPr>
              <p:cNvPr id="39959" name="Line 14"/>
              <p:cNvSpPr>
                <a:spLocks noChangeAspect="1" noChangeShapeType="1"/>
              </p:cNvSpPr>
              <p:nvPr/>
            </p:nvSpPr>
            <p:spPr bwMode="auto">
              <a:xfrm>
                <a:off x="3538" y="2753"/>
                <a:ext cx="0" cy="163"/>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9960" name="Line 15"/>
              <p:cNvSpPr>
                <a:spLocks noChangeAspect="1" noChangeShapeType="1"/>
              </p:cNvSpPr>
              <p:nvPr/>
            </p:nvSpPr>
            <p:spPr bwMode="auto">
              <a:xfrm>
                <a:off x="4136" y="2753"/>
                <a:ext cx="0" cy="163"/>
              </a:xfrm>
              <a:prstGeom prst="line">
                <a:avLst/>
              </a:prstGeom>
              <a:noFill/>
              <a:ln w="9525">
                <a:solidFill>
                  <a:schemeClr val="tx1"/>
                </a:solidFill>
                <a:round/>
                <a:headEnd/>
                <a:tailEnd/>
              </a:ln>
            </p:spPr>
            <p:txBody>
              <a:bodyPr/>
              <a:lstStyle/>
              <a:p>
                <a:endParaRPr lang="en-US" dirty="0">
                  <a:latin typeface="Arial" panose="020B0604020202020204" pitchFamily="34" charset="0"/>
                  <a:cs typeface="Arial" panose="020B0604020202020204" pitchFamily="34" charset="0"/>
                </a:endParaRPr>
              </a:p>
            </p:txBody>
          </p:sp>
        </p:grpSp>
        <p:sp>
          <p:nvSpPr>
            <p:cNvPr id="39957" name="Text Box 16"/>
            <p:cNvSpPr txBox="1">
              <a:spLocks noChangeAspect="1" noChangeArrowheads="1"/>
            </p:cNvSpPr>
            <p:nvPr/>
          </p:nvSpPr>
          <p:spPr bwMode="auto">
            <a:xfrm>
              <a:off x="3061" y="2750"/>
              <a:ext cx="706" cy="695"/>
            </a:xfrm>
            <a:prstGeom prst="rect">
              <a:avLst/>
            </a:prstGeom>
            <a:noFill/>
            <a:ln w="9525">
              <a:noFill/>
              <a:miter lim="800000"/>
              <a:headEnd/>
              <a:tailEnd/>
            </a:ln>
          </p:spPr>
          <p:txBody>
            <a:bodyPr>
              <a:spAutoFit/>
            </a:bodyPr>
            <a:lstStyle/>
            <a:p>
              <a:pPr>
                <a:lnSpc>
                  <a:spcPct val="80000"/>
                </a:lnSpc>
              </a:pPr>
              <a:r>
                <a:rPr lang="en-GB" sz="2000" b="1" dirty="0">
                  <a:solidFill>
                    <a:srgbClr val="FF3300"/>
                  </a:solidFill>
                  <a:latin typeface="Arial" panose="020B0604020202020204" pitchFamily="34" charset="0"/>
                  <a:cs typeface="Arial" panose="020B0604020202020204" pitchFamily="34" charset="0"/>
                </a:rPr>
                <a:t>M</a:t>
              </a:r>
              <a:r>
                <a:rPr lang="en-GB" sz="2000" b="1" dirty="0">
                  <a:latin typeface="Arial" panose="020B0604020202020204" pitchFamily="34" charset="0"/>
                  <a:cs typeface="Arial" panose="020B0604020202020204" pitchFamily="34" charset="0"/>
                </a:rPr>
                <a:t>ass </a:t>
              </a:r>
            </a:p>
            <a:p>
              <a:pPr>
                <a:lnSpc>
                  <a:spcPct val="80000"/>
                </a:lnSpc>
              </a:pPr>
              <a:r>
                <a:rPr lang="en-GB" sz="2000" b="1" dirty="0">
                  <a:solidFill>
                    <a:srgbClr val="FF3300"/>
                  </a:solidFill>
                  <a:latin typeface="Arial" panose="020B0604020202020204" pitchFamily="34" charset="0"/>
                  <a:cs typeface="Arial" panose="020B0604020202020204" pitchFamily="34" charset="0"/>
                </a:rPr>
                <a:t>T</a:t>
              </a:r>
              <a:r>
                <a:rPr lang="en-GB" sz="2000" b="1" dirty="0">
                  <a:latin typeface="Arial" panose="020B0604020202020204" pitchFamily="34" charset="0"/>
                  <a:cs typeface="Arial" panose="020B0604020202020204" pitchFamily="34" charset="0"/>
                </a:rPr>
                <a:t>ransfer </a:t>
              </a:r>
            </a:p>
            <a:p>
              <a:pPr>
                <a:lnSpc>
                  <a:spcPct val="80000"/>
                </a:lnSpc>
              </a:pPr>
              <a:r>
                <a:rPr lang="en-GB" sz="2000" b="1" dirty="0">
                  <a:solidFill>
                    <a:srgbClr val="FF3300"/>
                  </a:solidFill>
                  <a:latin typeface="Arial" panose="020B0604020202020204" pitchFamily="34" charset="0"/>
                  <a:cs typeface="Arial" panose="020B0604020202020204" pitchFamily="34" charset="0"/>
                </a:rPr>
                <a:t>Z</a:t>
              </a:r>
              <a:r>
                <a:rPr lang="en-GB" sz="2000" b="1" dirty="0">
                  <a:latin typeface="Arial" panose="020B0604020202020204" pitchFamily="34" charset="0"/>
                  <a:cs typeface="Arial" panose="020B0604020202020204" pitchFamily="34" charset="0"/>
                </a:rPr>
                <a:t>one</a:t>
              </a:r>
            </a:p>
          </p:txBody>
        </p:sp>
      </p:grpSp>
      <p:sp>
        <p:nvSpPr>
          <p:cNvPr id="31" name="Rectangle 30"/>
          <p:cNvSpPr/>
          <p:nvPr/>
        </p:nvSpPr>
        <p:spPr>
          <a:xfrm>
            <a:off x="1524000" y="1"/>
            <a:ext cx="9144000" cy="2047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9940" name="Rectangle 2"/>
          <p:cNvSpPr>
            <a:spLocks noChangeAspect="1" noChangeArrowheads="1"/>
          </p:cNvSpPr>
          <p:nvPr/>
        </p:nvSpPr>
        <p:spPr bwMode="auto">
          <a:xfrm rot="5400000">
            <a:off x="4761270" y="3699624"/>
            <a:ext cx="3459163" cy="1111250"/>
          </a:xfrm>
          <a:prstGeom prst="rect">
            <a:avLst/>
          </a:prstGeom>
          <a:noFill/>
          <a:ln w="34925">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cxnSp>
        <p:nvCxnSpPr>
          <p:cNvPr id="39941" name="AutoShape 17"/>
          <p:cNvCxnSpPr>
            <a:cxnSpLocks noChangeShapeType="1"/>
            <a:stCxn id="39940" idx="3"/>
          </p:cNvCxnSpPr>
          <p:nvPr/>
        </p:nvCxnSpPr>
        <p:spPr bwMode="auto">
          <a:xfrm rot="5400000" flipH="1" flipV="1">
            <a:off x="5752665" y="2884443"/>
            <a:ext cx="3857625" cy="2378075"/>
          </a:xfrm>
          <a:prstGeom prst="bentConnector3">
            <a:avLst>
              <a:gd name="adj1" fmla="val -5431"/>
            </a:avLst>
          </a:prstGeom>
          <a:noFill/>
          <a:ln w="28575">
            <a:solidFill>
              <a:srgbClr val="2961AF"/>
            </a:solidFill>
            <a:miter lim="800000"/>
            <a:headEnd/>
            <a:tailEnd type="triangle" w="med" len="med"/>
          </a:ln>
        </p:spPr>
      </p:cxnSp>
      <p:sp>
        <p:nvSpPr>
          <p:cNvPr id="39942" name="AutoShape 18"/>
          <p:cNvSpPr>
            <a:spLocks noChangeArrowheads="1"/>
          </p:cNvSpPr>
          <p:nvPr/>
        </p:nvSpPr>
        <p:spPr bwMode="auto">
          <a:xfrm>
            <a:off x="3619064" y="2773318"/>
            <a:ext cx="1555750" cy="422275"/>
          </a:xfrm>
          <a:prstGeom prst="roundRect">
            <a:avLst>
              <a:gd name="adj" fmla="val 16667"/>
            </a:avLst>
          </a:prstGeom>
          <a:solidFill>
            <a:srgbClr val="99FFCC"/>
          </a:solidFill>
          <a:ln w="9525">
            <a:solidFill>
              <a:schemeClr val="tx1"/>
            </a:solidFill>
            <a:round/>
            <a:headEnd/>
            <a:tailEnd/>
          </a:ln>
        </p:spPr>
        <p:txBody>
          <a:bodyPr wrap="none" anchor="ctr"/>
          <a:lstStyle/>
          <a:p>
            <a:r>
              <a:rPr lang="en-GB" sz="2400" b="1" dirty="0">
                <a:latin typeface="Arial" panose="020B0604020202020204" pitchFamily="34" charset="0"/>
                <a:cs typeface="Arial" panose="020B0604020202020204" pitchFamily="34" charset="0"/>
              </a:rPr>
              <a:t>Headspace</a:t>
            </a:r>
          </a:p>
        </p:txBody>
      </p:sp>
      <p:sp>
        <p:nvSpPr>
          <p:cNvPr id="39943" name="Rectangle 19"/>
          <p:cNvSpPr>
            <a:spLocks noChangeAspect="1" noChangeArrowheads="1"/>
          </p:cNvSpPr>
          <p:nvPr/>
        </p:nvSpPr>
        <p:spPr bwMode="auto">
          <a:xfrm rot="5400000">
            <a:off x="6279714" y="1723980"/>
            <a:ext cx="427038" cy="1116013"/>
          </a:xfrm>
          <a:prstGeom prst="rect">
            <a:avLst/>
          </a:prstGeom>
          <a:solidFill>
            <a:srgbClr val="2961AF"/>
          </a:solidFill>
          <a:ln w="28575">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9944" name="Rectangle 21"/>
          <p:cNvSpPr>
            <a:spLocks noChangeAspect="1" noChangeArrowheads="1"/>
          </p:cNvSpPr>
          <p:nvPr/>
        </p:nvSpPr>
        <p:spPr bwMode="auto">
          <a:xfrm rot="5400000">
            <a:off x="6261458" y="1742236"/>
            <a:ext cx="463550" cy="1116013"/>
          </a:xfrm>
          <a:prstGeom prst="rect">
            <a:avLst/>
          </a:prstGeom>
          <a:solidFill>
            <a:srgbClr val="2961AF"/>
          </a:solidFill>
          <a:ln w="28575">
            <a:solidFill>
              <a:schemeClr val="tx1"/>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39945" name="Line 23"/>
          <p:cNvSpPr>
            <a:spLocks noChangeShapeType="1"/>
          </p:cNvSpPr>
          <p:nvPr/>
        </p:nvSpPr>
        <p:spPr bwMode="auto">
          <a:xfrm flipV="1">
            <a:off x="5184340" y="2346280"/>
            <a:ext cx="998537" cy="633412"/>
          </a:xfrm>
          <a:prstGeom prst="line">
            <a:avLst/>
          </a:prstGeom>
          <a:noFill/>
          <a:ln w="28575">
            <a:solidFill>
              <a:srgbClr val="FF0000"/>
            </a:solidFill>
            <a:round/>
            <a:headEnd/>
            <a:tailEnd type="triangle" w="med" len="med"/>
          </a:ln>
        </p:spPr>
        <p:txBody>
          <a:bodyPr/>
          <a:lstStyle/>
          <a:p>
            <a:endParaRPr lang="en-US" dirty="0">
              <a:latin typeface="Arial" panose="020B0604020202020204" pitchFamily="34" charset="0"/>
              <a:cs typeface="Arial" panose="020B0604020202020204" pitchFamily="34" charset="0"/>
            </a:endParaRPr>
          </a:p>
        </p:txBody>
      </p:sp>
      <p:sp>
        <p:nvSpPr>
          <p:cNvPr id="39946" name="AutoShape 25"/>
          <p:cNvSpPr>
            <a:spLocks noChangeArrowheads="1"/>
          </p:cNvSpPr>
          <p:nvPr/>
        </p:nvSpPr>
        <p:spPr bwMode="auto">
          <a:xfrm>
            <a:off x="3628590" y="4803731"/>
            <a:ext cx="1558925" cy="422275"/>
          </a:xfrm>
          <a:prstGeom prst="roundRect">
            <a:avLst>
              <a:gd name="adj" fmla="val 16667"/>
            </a:avLst>
          </a:prstGeom>
          <a:solidFill>
            <a:srgbClr val="99FFCC"/>
          </a:solidFill>
          <a:ln w="9525">
            <a:solidFill>
              <a:schemeClr val="tx1"/>
            </a:solidFill>
            <a:round/>
            <a:headEnd/>
            <a:tailEnd/>
          </a:ln>
        </p:spPr>
        <p:txBody>
          <a:bodyPr wrap="none" anchor="ctr"/>
          <a:lstStyle/>
          <a:p>
            <a:r>
              <a:rPr lang="en-GB" sz="2400" b="1" dirty="0">
                <a:latin typeface="Arial" panose="020B0604020202020204" pitchFamily="34" charset="0"/>
                <a:cs typeface="Arial" panose="020B0604020202020204" pitchFamily="34" charset="0"/>
              </a:rPr>
              <a:t>Virgin</a:t>
            </a:r>
          </a:p>
        </p:txBody>
      </p:sp>
      <p:sp>
        <p:nvSpPr>
          <p:cNvPr id="39947" name="Line 26"/>
          <p:cNvSpPr>
            <a:spLocks noChangeShapeType="1"/>
          </p:cNvSpPr>
          <p:nvPr/>
        </p:nvSpPr>
        <p:spPr bwMode="auto">
          <a:xfrm>
            <a:off x="5187514" y="5014868"/>
            <a:ext cx="1211262" cy="773113"/>
          </a:xfrm>
          <a:prstGeom prst="line">
            <a:avLst/>
          </a:prstGeom>
          <a:noFill/>
          <a:ln w="28575">
            <a:solidFill>
              <a:srgbClr val="FF0000"/>
            </a:solidFill>
            <a:round/>
            <a:headEnd/>
            <a:tailEnd type="triangle" w="med" len="med"/>
          </a:ln>
        </p:spPr>
        <p:txBody>
          <a:bodyPr/>
          <a:lstStyle/>
          <a:p>
            <a:endParaRPr lang="en-US" dirty="0">
              <a:latin typeface="Arial" panose="020B0604020202020204" pitchFamily="34" charset="0"/>
              <a:cs typeface="Arial" panose="020B0604020202020204" pitchFamily="34" charset="0"/>
            </a:endParaRPr>
          </a:p>
        </p:txBody>
      </p:sp>
      <p:sp>
        <p:nvSpPr>
          <p:cNvPr id="39948" name="AutoShape 28"/>
          <p:cNvSpPr>
            <a:spLocks noChangeArrowheads="1"/>
          </p:cNvSpPr>
          <p:nvPr/>
        </p:nvSpPr>
        <p:spPr bwMode="auto">
          <a:xfrm>
            <a:off x="3636527" y="3782967"/>
            <a:ext cx="1547813" cy="420688"/>
          </a:xfrm>
          <a:prstGeom prst="roundRect">
            <a:avLst>
              <a:gd name="adj" fmla="val 16667"/>
            </a:avLst>
          </a:prstGeom>
          <a:solidFill>
            <a:srgbClr val="99FFCC"/>
          </a:solidFill>
          <a:ln w="9525">
            <a:solidFill>
              <a:schemeClr val="tx1"/>
            </a:solidFill>
            <a:round/>
            <a:headEnd/>
            <a:tailEnd/>
          </a:ln>
        </p:spPr>
        <p:txBody>
          <a:bodyPr wrap="none" anchor="ctr"/>
          <a:lstStyle/>
          <a:p>
            <a:r>
              <a:rPr lang="en-GB" sz="2400" b="1" dirty="0">
                <a:latin typeface="Arial" panose="020B0604020202020204" pitchFamily="34" charset="0"/>
                <a:cs typeface="Arial" panose="020B0604020202020204" pitchFamily="34" charset="0"/>
              </a:rPr>
              <a:t>Saturated</a:t>
            </a:r>
          </a:p>
        </p:txBody>
      </p:sp>
      <p:sp>
        <p:nvSpPr>
          <p:cNvPr id="39949" name="Line 29"/>
          <p:cNvSpPr>
            <a:spLocks noChangeShapeType="1"/>
          </p:cNvSpPr>
          <p:nvPr/>
        </p:nvSpPr>
        <p:spPr bwMode="auto">
          <a:xfrm flipV="1">
            <a:off x="5184340" y="3360693"/>
            <a:ext cx="998537" cy="631825"/>
          </a:xfrm>
          <a:prstGeom prst="line">
            <a:avLst/>
          </a:prstGeom>
          <a:noFill/>
          <a:ln w="28575">
            <a:solidFill>
              <a:srgbClr val="FF0000"/>
            </a:solidFill>
            <a:round/>
            <a:headEnd/>
            <a:tailEnd type="triangle" w="med" len="med"/>
          </a:ln>
        </p:spPr>
        <p:txBody>
          <a:bodyPr/>
          <a:lstStyle/>
          <a:p>
            <a:endParaRPr lang="en-US" dirty="0">
              <a:latin typeface="Arial" panose="020B0604020202020204" pitchFamily="34" charset="0"/>
              <a:cs typeface="Arial" panose="020B0604020202020204" pitchFamily="34" charset="0"/>
            </a:endParaRPr>
          </a:p>
        </p:txBody>
      </p:sp>
      <p:sp>
        <p:nvSpPr>
          <p:cNvPr id="39951" name="Rectangle 39"/>
          <p:cNvSpPr>
            <a:spLocks noGrp="1" noChangeArrowheads="1"/>
          </p:cNvSpPr>
          <p:nvPr>
            <p:ph type="title"/>
          </p:nvPr>
        </p:nvSpPr>
        <p:spPr>
          <a:xfrm>
            <a:off x="894614" y="424113"/>
            <a:ext cx="10701184" cy="493085"/>
          </a:xfrm>
        </p:spPr>
        <p:txBody>
          <a:bodyPr anchor="t">
            <a:noAutofit/>
          </a:bodyPr>
          <a:lstStyle/>
          <a:p>
            <a:r>
              <a:rPr lang="en-US" dirty="0"/>
              <a:t>The Mass Transfer Zone (MTZ) Moves through the Bed Until the Adsorptive Capacity of the Bed Is Exhausted Resulting in Breakthrough</a:t>
            </a:r>
          </a:p>
        </p:txBody>
      </p:sp>
      <p:sp>
        <p:nvSpPr>
          <p:cNvPr id="39952" name="AutoShape 3"/>
          <p:cNvSpPr>
            <a:spLocks noChangeArrowheads="1"/>
          </p:cNvSpPr>
          <p:nvPr/>
        </p:nvSpPr>
        <p:spPr bwMode="auto">
          <a:xfrm>
            <a:off x="3619064" y="1620793"/>
            <a:ext cx="1554162" cy="422275"/>
          </a:xfrm>
          <a:prstGeom prst="roundRect">
            <a:avLst>
              <a:gd name="adj" fmla="val 16667"/>
            </a:avLst>
          </a:prstGeom>
          <a:solidFill>
            <a:srgbClr val="99FFCC"/>
          </a:solidFill>
          <a:ln w="9525">
            <a:solidFill>
              <a:schemeClr val="tx1"/>
            </a:solidFill>
            <a:round/>
            <a:headEnd/>
            <a:tailEnd/>
          </a:ln>
        </p:spPr>
        <p:txBody>
          <a:bodyPr wrap="none" anchor="ctr"/>
          <a:lstStyle/>
          <a:p>
            <a:r>
              <a:rPr lang="en-GB" sz="2400" b="1" dirty="0">
                <a:latin typeface="Arial" panose="020B0604020202020204" pitchFamily="34" charset="0"/>
                <a:cs typeface="Arial" panose="020B0604020202020204" pitchFamily="34" charset="0"/>
              </a:rPr>
              <a:t>Inlet</a:t>
            </a:r>
          </a:p>
        </p:txBody>
      </p:sp>
      <p:cxnSp>
        <p:nvCxnSpPr>
          <p:cNvPr id="39953" name="AutoShape 22"/>
          <p:cNvCxnSpPr>
            <a:cxnSpLocks noChangeShapeType="1"/>
            <a:stCxn id="39952" idx="3"/>
            <a:endCxn id="39944" idx="1"/>
          </p:cNvCxnSpPr>
          <p:nvPr/>
        </p:nvCxnSpPr>
        <p:spPr bwMode="auto">
          <a:xfrm>
            <a:off x="5173226" y="1831931"/>
            <a:ext cx="1320800" cy="236537"/>
          </a:xfrm>
          <a:prstGeom prst="bentConnector4">
            <a:avLst>
              <a:gd name="adj1" fmla="val 41218"/>
              <a:gd name="adj2" fmla="val -1648"/>
            </a:avLst>
          </a:prstGeom>
          <a:noFill/>
          <a:ln w="28575">
            <a:solidFill>
              <a:srgbClr val="2961AF"/>
            </a:solidFill>
            <a:miter lim="800000"/>
            <a:headEnd/>
            <a:tailEnd type="triangle" w="med" len="med"/>
          </a:ln>
        </p:spPr>
      </p:cxnSp>
      <p:sp>
        <p:nvSpPr>
          <p:cNvPr id="39954" name="AutoShape 31"/>
          <p:cNvSpPr>
            <a:spLocks noChangeArrowheads="1"/>
          </p:cNvSpPr>
          <p:nvPr/>
        </p:nvSpPr>
        <p:spPr bwMode="auto">
          <a:xfrm>
            <a:off x="8145026" y="1687468"/>
            <a:ext cx="1447800" cy="422275"/>
          </a:xfrm>
          <a:prstGeom prst="roundRect">
            <a:avLst>
              <a:gd name="adj" fmla="val 16667"/>
            </a:avLst>
          </a:prstGeom>
          <a:solidFill>
            <a:srgbClr val="99FFCC"/>
          </a:solidFill>
          <a:ln w="9525">
            <a:solidFill>
              <a:schemeClr val="tx1"/>
            </a:solidFill>
            <a:round/>
            <a:headEnd/>
            <a:tailEnd/>
          </a:ln>
        </p:spPr>
        <p:txBody>
          <a:bodyPr wrap="none" anchor="ctr"/>
          <a:lstStyle/>
          <a:p>
            <a:r>
              <a:rPr lang="en-GB" sz="2400" b="1" dirty="0">
                <a:latin typeface="Arial" panose="020B0604020202020204" pitchFamily="34" charset="0"/>
                <a:cs typeface="Arial" panose="020B0604020202020204" pitchFamily="34" charset="0"/>
              </a:rPr>
              <a:t>Outlet</a:t>
            </a:r>
          </a:p>
        </p:txBody>
      </p:sp>
      <p:sp>
        <p:nvSpPr>
          <p:cNvPr id="30" name="Rectangle 29">
            <a:extLst>
              <a:ext uri="{FF2B5EF4-FFF2-40B4-BE49-F238E27FC236}">
                <a16:creationId xmlns:a16="http://schemas.microsoft.com/office/drawing/2014/main" id="{89B4F63C-655E-4237-9237-CA5E5545313D}"/>
              </a:ext>
            </a:extLst>
          </p:cNvPr>
          <p:cNvSpPr/>
          <p:nvPr/>
        </p:nvSpPr>
        <p:spPr>
          <a:xfrm>
            <a:off x="167914" y="5104525"/>
            <a:ext cx="2344174" cy="523220"/>
          </a:xfrm>
          <a:prstGeom prst="rect">
            <a:avLst/>
          </a:prstGeom>
        </p:spPr>
        <p:txBody>
          <a:bodyPr wrap="square">
            <a:spAutoFit/>
          </a:bodyPr>
          <a:lstStyle/>
          <a:p>
            <a:r>
              <a:rPr lang="en-US" sz="1400" dirty="0">
                <a:latin typeface="Arial" panose="020B0604020202020204" pitchFamily="34" charset="0"/>
                <a:cs typeface="Arial" panose="020B0604020202020204" pitchFamily="34" charset="0"/>
              </a:rPr>
              <a:t>Image Courtesy of Calgon Carbon Corporation</a:t>
            </a:r>
          </a:p>
        </p:txBody>
      </p:sp>
    </p:spTree>
    <p:extLst>
      <p:ext uri="{BB962C8B-B14F-4D97-AF65-F5344CB8AC3E}">
        <p14:creationId xmlns:p14="http://schemas.microsoft.com/office/powerpoint/2010/main" val="1449626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nodeType="withEffect">
                                  <p:stCondLst>
                                    <p:cond delay="0"/>
                                  </p:stCondLst>
                                  <p:childTnLst>
                                    <p:animMotion origin="layout" path="M 0.0026 -0.60116 L 4.16667E-6 -7.40741E-7 " pathEditMode="relative" rAng="0" ptsTypes="AA">
                                      <p:cBhvr>
                                        <p:cTn id="6" dur="5000" fill="hold"/>
                                        <p:tgtEl>
                                          <p:spTgt spid="2"/>
                                        </p:tgtEl>
                                        <p:attrNameLst>
                                          <p:attrName>ppt_x</p:attrName>
                                          <p:attrName>ppt_y</p:attrName>
                                        </p:attrNameLst>
                                      </p:cBhvr>
                                      <p:rCtr x="-100" y="30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Adsorption of Chemicals is an Equilibrium Process</a:t>
            </a:r>
          </a:p>
        </p:txBody>
      </p:sp>
      <p:sp>
        <p:nvSpPr>
          <p:cNvPr id="3" name="Text Placeholder 2"/>
          <p:cNvSpPr>
            <a:spLocks noGrp="1"/>
          </p:cNvSpPr>
          <p:nvPr>
            <p:ph type="body" sz="quarter" idx="10"/>
          </p:nvPr>
        </p:nvSpPr>
        <p:spPr>
          <a:xfrm>
            <a:off x="609600" y="1341120"/>
            <a:ext cx="10960608" cy="4876799"/>
          </a:xfrm>
        </p:spPr>
        <p:txBody>
          <a:bodyPr>
            <a:normAutofit fontScale="92500" lnSpcReduction="10000"/>
          </a:bodyPr>
          <a:lstStyle/>
          <a:p>
            <a:pPr marL="280988" indent="-280988">
              <a:lnSpc>
                <a:spcPct val="110000"/>
              </a:lnSpc>
              <a:spcBef>
                <a:spcPts val="0"/>
              </a:spcBef>
            </a:pPr>
            <a:r>
              <a:rPr lang="en-US" dirty="0"/>
              <a:t>Contaminants can desorb from GAC depending on equilibrium </a:t>
            </a:r>
          </a:p>
          <a:p>
            <a:pPr marL="280988" indent="-280988">
              <a:lnSpc>
                <a:spcPct val="110000"/>
              </a:lnSpc>
              <a:spcBef>
                <a:spcPts val="0"/>
              </a:spcBef>
            </a:pPr>
            <a:r>
              <a:rPr lang="en-US" dirty="0"/>
              <a:t>Generally (though not always) organic matter (TOC) breaks through before other organic contaminants</a:t>
            </a:r>
          </a:p>
          <a:p>
            <a:pPr marL="280988" indent="-280988">
              <a:lnSpc>
                <a:spcPct val="110000"/>
              </a:lnSpc>
              <a:spcBef>
                <a:spcPts val="0"/>
              </a:spcBef>
            </a:pPr>
            <a:r>
              <a:rPr lang="en-US" dirty="0"/>
              <a:t>Design and operation must focus on managing multiple chemical contaminants</a:t>
            </a:r>
          </a:p>
          <a:p>
            <a:pPr marL="280988" indent="-280988">
              <a:lnSpc>
                <a:spcPct val="110000"/>
              </a:lnSpc>
              <a:spcBef>
                <a:spcPts val="0"/>
              </a:spcBef>
            </a:pPr>
            <a:r>
              <a:rPr lang="en-US" dirty="0"/>
              <a:t>Example:</a:t>
            </a:r>
          </a:p>
          <a:p>
            <a:pPr lvl="1">
              <a:lnSpc>
                <a:spcPct val="110000"/>
              </a:lnSpc>
              <a:spcBef>
                <a:spcPts val="0"/>
              </a:spcBef>
              <a:buFont typeface="Arial" panose="020B0604020202020204" pitchFamily="34" charset="0"/>
              <a:buChar char="–"/>
            </a:pPr>
            <a:r>
              <a:rPr lang="en-US" dirty="0"/>
              <a:t>Although GAC is not a recommended treatment technology for nitrate, some nitrate adsorbs to GAC</a:t>
            </a:r>
          </a:p>
          <a:p>
            <a:pPr lvl="1">
              <a:lnSpc>
                <a:spcPct val="110000"/>
              </a:lnSpc>
              <a:spcBef>
                <a:spcPts val="0"/>
              </a:spcBef>
              <a:buFont typeface="Arial" panose="020B0604020202020204" pitchFamily="34" charset="0"/>
              <a:buChar char="–"/>
            </a:pPr>
            <a:r>
              <a:rPr lang="en-US" dirty="0"/>
              <a:t>Changes in the influent nitrate concentration or water quality can result in nitrate desorption and increased effluent nitrate concentrations (nitrate peaking)</a:t>
            </a:r>
          </a:p>
          <a:p>
            <a:pPr lvl="1">
              <a:lnSpc>
                <a:spcPct val="110000"/>
              </a:lnSpc>
              <a:spcBef>
                <a:spcPts val="0"/>
              </a:spcBef>
              <a:buFont typeface="Arial" panose="020B0604020202020204" pitchFamily="34" charset="0"/>
              <a:buChar char="–"/>
            </a:pPr>
            <a:r>
              <a:rPr lang="en-US" dirty="0"/>
              <a:t>Must provide adequate monitoring and should monitor water quality from different depths in the GAC contactor</a:t>
            </a:r>
          </a:p>
        </p:txBody>
      </p:sp>
    </p:spTree>
    <p:extLst>
      <p:ext uri="{BB962C8B-B14F-4D97-AF65-F5344CB8AC3E}">
        <p14:creationId xmlns:p14="http://schemas.microsoft.com/office/powerpoint/2010/main" val="37891140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296" y="539496"/>
            <a:ext cx="11498592" cy="801624"/>
          </a:xfrm>
        </p:spPr>
        <p:txBody>
          <a:bodyPr>
            <a:noAutofit/>
          </a:bodyPr>
          <a:lstStyle/>
          <a:p>
            <a:r>
              <a:rPr lang="en-US" dirty="0"/>
              <a:t>Breakthrough Curves Show Contaminant Breakthrough as Function of the Water Treated </a:t>
            </a:r>
          </a:p>
        </p:txBody>
      </p:sp>
      <p:sp>
        <p:nvSpPr>
          <p:cNvPr id="3" name="Rectangle 2"/>
          <p:cNvSpPr/>
          <p:nvPr/>
        </p:nvSpPr>
        <p:spPr>
          <a:xfrm>
            <a:off x="4749595" y="2382859"/>
            <a:ext cx="2695146" cy="24366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extBox 4"/>
          <p:cNvSpPr txBox="1"/>
          <p:nvPr/>
        </p:nvSpPr>
        <p:spPr>
          <a:xfrm>
            <a:off x="0" y="2321076"/>
            <a:ext cx="2618670" cy="2862322"/>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Unpublished Data, Confidential Client</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Data shown as breakthrough relative to influent concentration (C</a:t>
            </a:r>
            <a:r>
              <a:rPr lang="en-US" sz="2000" baseline="-25000" dirty="0">
                <a:latin typeface="Arial" panose="020B0604020202020204" pitchFamily="34" charset="0"/>
                <a:cs typeface="Arial" panose="020B0604020202020204" pitchFamily="34" charset="0"/>
              </a:rPr>
              <a:t>i</a:t>
            </a:r>
            <a:r>
              <a:rPr lang="en-US" sz="2000" dirty="0">
                <a:latin typeface="Arial" panose="020B0604020202020204" pitchFamily="34" charset="0"/>
                <a:cs typeface="Arial" panose="020B0604020202020204" pitchFamily="34" charset="0"/>
              </a:rPr>
              <a:t>)</a:t>
            </a:r>
          </a:p>
          <a:p>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a:stretch>
            <a:fillRect/>
          </a:stretch>
        </p:blipFill>
        <p:spPr>
          <a:xfrm>
            <a:off x="2618670" y="1428565"/>
            <a:ext cx="9311440" cy="4462678"/>
          </a:xfrm>
          <a:prstGeom prst="rect">
            <a:avLst/>
          </a:prstGeom>
        </p:spPr>
      </p:pic>
      <p:cxnSp>
        <p:nvCxnSpPr>
          <p:cNvPr id="9" name="Straight Arrow Connector 8"/>
          <p:cNvCxnSpPr/>
          <p:nvPr/>
        </p:nvCxnSpPr>
        <p:spPr>
          <a:xfrm flipV="1">
            <a:off x="2085474" y="3689684"/>
            <a:ext cx="753979" cy="304800"/>
          </a:xfrm>
          <a:prstGeom prst="straightConnector1">
            <a:avLst/>
          </a:prstGeom>
          <a:ln w="57150">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370207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539496"/>
            <a:ext cx="10379243" cy="1606296"/>
          </a:xfrm>
        </p:spPr>
        <p:txBody>
          <a:bodyPr/>
          <a:lstStyle/>
          <a:p>
            <a:pPr>
              <a:lnSpc>
                <a:spcPct val="100000"/>
              </a:lnSpc>
            </a:pPr>
            <a:r>
              <a:rPr lang="en-US" sz="2800" dirty="0"/>
              <a:t>Acknowledgements to Calgon Carbon Corporation for Providing Some of the Data and Content Used in this Module</a:t>
            </a:r>
          </a:p>
        </p:txBody>
      </p:sp>
      <p:pic>
        <p:nvPicPr>
          <p:cNvPr id="9" name="Picture 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46667" y="3186376"/>
            <a:ext cx="9713905" cy="1565653"/>
          </a:xfrm>
          <a:prstGeom prst="rect">
            <a:avLst/>
          </a:prstGeom>
        </p:spPr>
      </p:pic>
    </p:spTree>
    <p:extLst>
      <p:ext uri="{BB962C8B-B14F-4D97-AF65-F5344CB8AC3E}">
        <p14:creationId xmlns:p14="http://schemas.microsoft.com/office/powerpoint/2010/main" val="39669839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Shape of GAC Curves: Different Compounds Have Different Breakthrough Characteristics Both in Time and Shape</a:t>
            </a:r>
          </a:p>
        </p:txBody>
      </p:sp>
      <p:sp>
        <p:nvSpPr>
          <p:cNvPr id="7" name="Rectangle 6"/>
          <p:cNvSpPr/>
          <p:nvPr/>
        </p:nvSpPr>
        <p:spPr>
          <a:xfrm>
            <a:off x="5440914" y="2204011"/>
            <a:ext cx="2651904" cy="24590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108488" y="2510725"/>
            <a:ext cx="1990235" cy="1569660"/>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Unpublished Data, Confidential Client</a:t>
            </a:r>
          </a:p>
        </p:txBody>
      </p:sp>
      <p:pic>
        <p:nvPicPr>
          <p:cNvPr id="10" name="Picture 9"/>
          <p:cNvPicPr>
            <a:picLocks noChangeAspect="1"/>
          </p:cNvPicPr>
          <p:nvPr/>
        </p:nvPicPr>
        <p:blipFill>
          <a:blip r:embed="rId3"/>
          <a:stretch>
            <a:fillRect/>
          </a:stretch>
        </p:blipFill>
        <p:spPr>
          <a:xfrm>
            <a:off x="2098724" y="1349874"/>
            <a:ext cx="9612011" cy="4542518"/>
          </a:xfrm>
          <a:prstGeom prst="rect">
            <a:avLst/>
          </a:prstGeom>
        </p:spPr>
      </p:pic>
    </p:spTree>
    <p:extLst>
      <p:ext uri="{BB962C8B-B14F-4D97-AF65-F5344CB8AC3E}">
        <p14:creationId xmlns:p14="http://schemas.microsoft.com/office/powerpoint/2010/main" val="29172060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Ideal Breakthrough Would Reach 100% and Remain Steady</a:t>
            </a:r>
            <a:br>
              <a:rPr lang="en-US" dirty="0"/>
            </a:br>
            <a:r>
              <a:rPr lang="en-US" dirty="0"/>
              <a:t>but, When Exhausted, GAC May Release Additional Contaminants, Exceeding 100%</a:t>
            </a:r>
          </a:p>
        </p:txBody>
      </p:sp>
      <p:sp>
        <p:nvSpPr>
          <p:cNvPr id="11" name="TextBox 10"/>
          <p:cNvSpPr txBox="1"/>
          <p:nvPr/>
        </p:nvSpPr>
        <p:spPr>
          <a:xfrm>
            <a:off x="108488" y="2510725"/>
            <a:ext cx="2122245" cy="1569660"/>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Unpublished Data, Confidential Client</a:t>
            </a:r>
          </a:p>
        </p:txBody>
      </p:sp>
      <p:pic>
        <p:nvPicPr>
          <p:cNvPr id="7" name="Picture 6"/>
          <p:cNvPicPr>
            <a:picLocks noChangeAspect="1"/>
          </p:cNvPicPr>
          <p:nvPr/>
        </p:nvPicPr>
        <p:blipFill>
          <a:blip r:embed="rId3"/>
          <a:stretch>
            <a:fillRect/>
          </a:stretch>
        </p:blipFill>
        <p:spPr>
          <a:xfrm>
            <a:off x="2586407" y="1594440"/>
            <a:ext cx="8883697" cy="4269588"/>
          </a:xfrm>
          <a:prstGeom prst="rect">
            <a:avLst/>
          </a:prstGeom>
        </p:spPr>
      </p:pic>
    </p:spTree>
    <p:extLst>
      <p:ext uri="{BB962C8B-B14F-4D97-AF65-F5344CB8AC3E}">
        <p14:creationId xmlns:p14="http://schemas.microsoft.com/office/powerpoint/2010/main" val="40332896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2542499" y="2141339"/>
            <a:ext cx="8724519" cy="4114884"/>
          </a:xfrm>
          <a:prstGeom prst="rect">
            <a:avLst/>
          </a:prstGeom>
        </p:spPr>
      </p:pic>
      <p:sp>
        <p:nvSpPr>
          <p:cNvPr id="2" name="Title 1"/>
          <p:cNvSpPr>
            <a:spLocks noGrp="1"/>
          </p:cNvSpPr>
          <p:nvPr>
            <p:ph type="title"/>
          </p:nvPr>
        </p:nvSpPr>
        <p:spPr/>
        <p:txBody>
          <a:bodyPr>
            <a:noAutofit/>
          </a:bodyPr>
          <a:lstStyle/>
          <a:p>
            <a:r>
              <a:rPr lang="en-US" dirty="0"/>
              <a:t>When Exhausted, GAC May Release Additional Contaminants, Exceeding 100%</a:t>
            </a:r>
          </a:p>
        </p:txBody>
      </p:sp>
      <p:sp>
        <p:nvSpPr>
          <p:cNvPr id="7" name="TextBox 6"/>
          <p:cNvSpPr txBox="1"/>
          <p:nvPr/>
        </p:nvSpPr>
        <p:spPr>
          <a:xfrm>
            <a:off x="2949416" y="1248787"/>
            <a:ext cx="7910683" cy="892552"/>
          </a:xfrm>
          <a:prstGeom prst="rect">
            <a:avLst/>
          </a:prstGeom>
          <a:noFill/>
        </p:spPr>
        <p:txBody>
          <a:bodyPr wrap="square" rtlCol="0">
            <a:spAutoFit/>
          </a:bodyPr>
          <a:lstStyle/>
          <a:p>
            <a:pPr algn="r"/>
            <a:r>
              <a:rPr lang="en-US" sz="2600" dirty="0">
                <a:solidFill>
                  <a:schemeClr val="tx1">
                    <a:lumMod val="75000"/>
                    <a:lumOff val="25000"/>
                  </a:schemeClr>
                </a:solidFill>
                <a:latin typeface="Arial" panose="020B0604020202020204" pitchFamily="34" charset="0"/>
                <a:cs typeface="Arial" panose="020B0604020202020204" pitchFamily="34" charset="0"/>
              </a:rPr>
              <a:t>Here, effluent concentration is greater than influent—leads to additional exposure</a:t>
            </a:r>
          </a:p>
        </p:txBody>
      </p:sp>
      <p:cxnSp>
        <p:nvCxnSpPr>
          <p:cNvPr id="11" name="Straight Arrow Connector 10"/>
          <p:cNvCxnSpPr/>
          <p:nvPr/>
        </p:nvCxnSpPr>
        <p:spPr>
          <a:xfrm flipH="1">
            <a:off x="5005137" y="1757428"/>
            <a:ext cx="128337" cy="1249312"/>
          </a:xfrm>
          <a:prstGeom prst="straightConnector1">
            <a:avLst/>
          </a:prstGeom>
          <a:ln w="57150">
            <a:tailEnd type="triangle"/>
          </a:ln>
        </p:spPr>
        <p:style>
          <a:lnRef idx="2">
            <a:schemeClr val="accent1"/>
          </a:lnRef>
          <a:fillRef idx="0">
            <a:schemeClr val="accent1"/>
          </a:fillRef>
          <a:effectRef idx="1">
            <a:schemeClr val="accent1"/>
          </a:effectRef>
          <a:fontRef idx="minor">
            <a:schemeClr val="tx1"/>
          </a:fontRef>
        </p:style>
      </p:cxnSp>
      <p:sp>
        <p:nvSpPr>
          <p:cNvPr id="12" name="Oval 11"/>
          <p:cNvSpPr/>
          <p:nvPr/>
        </p:nvSpPr>
        <p:spPr>
          <a:xfrm>
            <a:off x="2840652" y="3410132"/>
            <a:ext cx="536448" cy="310896"/>
          </a:xfrm>
          <a:prstGeom prst="ellipse">
            <a:avLst/>
          </a:prstGeom>
          <a:noFill/>
          <a:ln w="28575">
            <a:solidFill>
              <a:srgbClr val="F44A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extBox 13"/>
          <p:cNvSpPr txBox="1"/>
          <p:nvPr/>
        </p:nvSpPr>
        <p:spPr>
          <a:xfrm>
            <a:off x="300709" y="5515746"/>
            <a:ext cx="3515387" cy="461665"/>
          </a:xfrm>
          <a:prstGeom prst="rect">
            <a:avLst/>
          </a:prstGeom>
          <a:noFill/>
          <a:ln w="25400">
            <a:solidFill>
              <a:srgbClr val="C00000"/>
            </a:solidFill>
          </a:ln>
        </p:spPr>
        <p:txBody>
          <a:bodyPr wrap="square" rtlCol="0">
            <a:spAutoFit/>
          </a:bodyPr>
          <a:lstStyle/>
          <a:p>
            <a:pPr algn="ctr"/>
            <a:r>
              <a:rPr lang="en-US" sz="2400" b="1" dirty="0">
                <a:solidFill>
                  <a:schemeClr val="tx1">
                    <a:lumMod val="75000"/>
                    <a:lumOff val="25000"/>
                  </a:schemeClr>
                </a:solidFill>
                <a:latin typeface="Arial" panose="020B0604020202020204" pitchFamily="34" charset="0"/>
                <a:cs typeface="Arial" panose="020B0604020202020204" pitchFamily="34" charset="0"/>
              </a:rPr>
              <a:t>Equilibrium Process!</a:t>
            </a:r>
            <a:endParaRPr lang="en-US" sz="24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5" name="TextBox 14"/>
          <p:cNvSpPr txBox="1"/>
          <p:nvPr/>
        </p:nvSpPr>
        <p:spPr>
          <a:xfrm>
            <a:off x="108488" y="2510725"/>
            <a:ext cx="2132293" cy="1569660"/>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Unpublished Data, Confidential Client</a:t>
            </a:r>
          </a:p>
        </p:txBody>
      </p:sp>
    </p:spTree>
    <p:extLst>
      <p:ext uri="{BB962C8B-B14F-4D97-AF65-F5344CB8AC3E}">
        <p14:creationId xmlns:p14="http://schemas.microsoft.com/office/powerpoint/2010/main" val="1118064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2688" y="539496"/>
            <a:ext cx="11029200" cy="1115385"/>
          </a:xfrm>
        </p:spPr>
        <p:txBody>
          <a:bodyPr>
            <a:normAutofit/>
          </a:bodyPr>
          <a:lstStyle/>
          <a:p>
            <a:r>
              <a:rPr lang="en-US" dirty="0"/>
              <a:t>Equilibrium Curve from Previous Slide is Demonstrated in Actual Breakthrough Data</a:t>
            </a:r>
          </a:p>
        </p:txBody>
      </p:sp>
      <p:sp>
        <p:nvSpPr>
          <p:cNvPr id="3" name="Rectangle 2"/>
          <p:cNvSpPr/>
          <p:nvPr/>
        </p:nvSpPr>
        <p:spPr>
          <a:xfrm>
            <a:off x="4749595" y="2382859"/>
            <a:ext cx="2695146" cy="24366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extBox 4"/>
          <p:cNvSpPr txBox="1"/>
          <p:nvPr/>
        </p:nvSpPr>
        <p:spPr>
          <a:xfrm>
            <a:off x="108489" y="2510725"/>
            <a:ext cx="2021762" cy="1569660"/>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Unpublished Data, Confidential Client</a:t>
            </a:r>
          </a:p>
        </p:txBody>
      </p:sp>
      <p:pic>
        <p:nvPicPr>
          <p:cNvPr id="6" name="Picture 5"/>
          <p:cNvPicPr>
            <a:picLocks noChangeAspect="1"/>
          </p:cNvPicPr>
          <p:nvPr/>
        </p:nvPicPr>
        <p:blipFill>
          <a:blip r:embed="rId3"/>
          <a:stretch>
            <a:fillRect/>
          </a:stretch>
        </p:blipFill>
        <p:spPr>
          <a:xfrm>
            <a:off x="2214562" y="1571624"/>
            <a:ext cx="9488307" cy="4540417"/>
          </a:xfrm>
          <a:prstGeom prst="rect">
            <a:avLst/>
          </a:prstGeom>
        </p:spPr>
      </p:pic>
      <p:cxnSp>
        <p:nvCxnSpPr>
          <p:cNvPr id="9" name="Straight Arrow Connector 8"/>
          <p:cNvCxnSpPr/>
          <p:nvPr/>
        </p:nvCxnSpPr>
        <p:spPr>
          <a:xfrm>
            <a:off x="2692958" y="1531173"/>
            <a:ext cx="2937821" cy="1212027"/>
          </a:xfrm>
          <a:prstGeom prst="straightConnector1">
            <a:avLst/>
          </a:prstGeom>
          <a:ln w="57150">
            <a:tailEnd type="triangle"/>
          </a:ln>
        </p:spPr>
        <p:style>
          <a:lnRef idx="2">
            <a:schemeClr val="accent1"/>
          </a:lnRef>
          <a:fillRef idx="0">
            <a:schemeClr val="accent1"/>
          </a:fillRef>
          <a:effectRef idx="1">
            <a:schemeClr val="accent1"/>
          </a:effectRef>
          <a:fontRef idx="minor">
            <a:schemeClr val="tx1"/>
          </a:fontRef>
        </p:style>
      </p:cxnSp>
      <p:sp>
        <p:nvSpPr>
          <p:cNvPr id="10" name="Oval 9"/>
          <p:cNvSpPr/>
          <p:nvPr/>
        </p:nvSpPr>
        <p:spPr>
          <a:xfrm>
            <a:off x="2540976" y="2984659"/>
            <a:ext cx="536448" cy="310896"/>
          </a:xfrm>
          <a:prstGeom prst="ellipse">
            <a:avLst/>
          </a:prstGeom>
          <a:noFill/>
          <a:ln w="28575">
            <a:solidFill>
              <a:srgbClr val="F44A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451775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240560837"/>
              </p:ext>
            </p:extLst>
          </p:nvPr>
        </p:nvGraphicFramePr>
        <p:xfrm>
          <a:off x="1975793" y="1505119"/>
          <a:ext cx="4464157" cy="41067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3012" name="Rectangle 4"/>
          <p:cNvSpPr>
            <a:spLocks noGrp="1" noChangeArrowheads="1"/>
          </p:cNvSpPr>
          <p:nvPr>
            <p:ph type="title"/>
          </p:nvPr>
        </p:nvSpPr>
        <p:spPr/>
        <p:txBody>
          <a:bodyPr/>
          <a:lstStyle/>
          <a:p>
            <a:pPr>
              <a:lnSpc>
                <a:spcPct val="100000"/>
              </a:lnSpc>
            </a:pPr>
            <a:r>
              <a:rPr lang="en-US" dirty="0"/>
              <a:t>Typical Manufacturing Processes for Activated Carbon</a:t>
            </a:r>
          </a:p>
        </p:txBody>
      </p:sp>
      <p:pic>
        <p:nvPicPr>
          <p:cNvPr id="5" name="Picture 2" descr="complementary2"/>
          <p:cNvPicPr>
            <a:picLocks noChangeAspect="1" noChangeArrowheads="1"/>
          </p:cNvPicPr>
          <p:nvPr/>
        </p:nvPicPr>
        <p:blipFill>
          <a:blip r:embed="rId8" cstate="print"/>
          <a:srcRect/>
          <a:stretch>
            <a:fillRect/>
          </a:stretch>
        </p:blipFill>
        <p:spPr bwMode="auto">
          <a:xfrm>
            <a:off x="6738918" y="1761256"/>
            <a:ext cx="3563855" cy="3607698"/>
          </a:xfrm>
          <a:prstGeom prst="rect">
            <a:avLst/>
          </a:prstGeom>
          <a:noFill/>
          <a:ln w="38100">
            <a:solidFill>
              <a:schemeClr val="tx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sp>
        <p:nvSpPr>
          <p:cNvPr id="7" name="Rectangle 6">
            <a:extLst>
              <a:ext uri="{FF2B5EF4-FFF2-40B4-BE49-F238E27FC236}">
                <a16:creationId xmlns:a16="http://schemas.microsoft.com/office/drawing/2014/main" id="{AB4047BA-EF56-4DDE-B058-88694D743B6B}"/>
              </a:ext>
            </a:extLst>
          </p:cNvPr>
          <p:cNvSpPr/>
          <p:nvPr/>
        </p:nvSpPr>
        <p:spPr>
          <a:xfrm>
            <a:off x="10415475" y="4246490"/>
            <a:ext cx="1703085" cy="738664"/>
          </a:xfrm>
          <a:prstGeom prst="rect">
            <a:avLst/>
          </a:prstGeom>
        </p:spPr>
        <p:txBody>
          <a:bodyPr wrap="square">
            <a:spAutoFit/>
          </a:bodyPr>
          <a:lstStyle/>
          <a:p>
            <a:r>
              <a:rPr lang="en-US" sz="1400" dirty="0" smtClean="0"/>
              <a:t>Image Courtesy </a:t>
            </a:r>
            <a:r>
              <a:rPr lang="en-US" sz="1400" dirty="0"/>
              <a:t>of Calgon Carbon Corporation</a:t>
            </a:r>
          </a:p>
        </p:txBody>
      </p:sp>
    </p:spTree>
    <p:extLst>
      <p:ext uri="{BB962C8B-B14F-4D97-AF65-F5344CB8AC3E}">
        <p14:creationId xmlns:p14="http://schemas.microsoft.com/office/powerpoint/2010/main" val="29309872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4"/>
          <p:cNvSpPr>
            <a:spLocks noGrp="1" noChangeArrowheads="1"/>
          </p:cNvSpPr>
          <p:nvPr>
            <p:ph type="title"/>
          </p:nvPr>
        </p:nvSpPr>
        <p:spPr/>
        <p:txBody>
          <a:bodyPr/>
          <a:lstStyle/>
          <a:p>
            <a:pPr>
              <a:lnSpc>
                <a:spcPct val="100000"/>
              </a:lnSpc>
            </a:pPr>
            <a:r>
              <a:rPr lang="en-US" dirty="0"/>
              <a:t>Typical Activated Carbon Manufacturing Processes</a:t>
            </a:r>
          </a:p>
        </p:txBody>
      </p:sp>
      <p:pic>
        <p:nvPicPr>
          <p:cNvPr id="200706" name="Picture 2" descr="C:\Users\shook\Desktop\icons\12661_CCC_102_GAC-ReaggVsDirect.png"/>
          <p:cNvPicPr>
            <a:picLocks noChangeAspect="1" noChangeArrowheads="1"/>
          </p:cNvPicPr>
          <p:nvPr/>
        </p:nvPicPr>
        <p:blipFill>
          <a:blip r:embed="rId3" cstate="print"/>
          <a:srcRect/>
          <a:stretch>
            <a:fillRect/>
          </a:stretch>
        </p:blipFill>
        <p:spPr bwMode="auto">
          <a:xfrm>
            <a:off x="1860122" y="1714647"/>
            <a:ext cx="8573209" cy="3561361"/>
          </a:xfrm>
          <a:prstGeom prst="rect">
            <a:avLst/>
          </a:prstGeom>
          <a:noFill/>
        </p:spPr>
      </p:pic>
      <p:sp>
        <p:nvSpPr>
          <p:cNvPr id="4" name="Rectangle 3"/>
          <p:cNvSpPr/>
          <p:nvPr/>
        </p:nvSpPr>
        <p:spPr>
          <a:xfrm>
            <a:off x="6372225" y="2162176"/>
            <a:ext cx="857250" cy="3113831"/>
          </a:xfrm>
          <a:prstGeom prst="rect">
            <a:avLst/>
          </a:prstGeom>
          <a:noFill/>
          <a:ln w="5715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5" name="Rectangle 4"/>
          <p:cNvSpPr/>
          <p:nvPr/>
        </p:nvSpPr>
        <p:spPr>
          <a:xfrm>
            <a:off x="7362825" y="2162177"/>
            <a:ext cx="1057275" cy="3113831"/>
          </a:xfrm>
          <a:prstGeom prst="rect">
            <a:avLst/>
          </a:prstGeom>
          <a:noFill/>
          <a:ln w="5715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6" name="Rectangle 25"/>
          <p:cNvSpPr>
            <a:spLocks noChangeArrowheads="1"/>
          </p:cNvSpPr>
          <p:nvPr/>
        </p:nvSpPr>
        <p:spPr bwMode="auto">
          <a:xfrm>
            <a:off x="5875799" y="1147211"/>
            <a:ext cx="2725277" cy="369332"/>
          </a:xfrm>
          <a:prstGeom prst="rect">
            <a:avLst/>
          </a:prstGeom>
          <a:noFill/>
          <a:ln w="9525" algn="ctr">
            <a:noFill/>
            <a:miter lim="800000"/>
            <a:headEnd/>
            <a:tailEnd/>
          </a:ln>
          <a:effectLst/>
        </p:spPr>
        <p:txBody>
          <a:bodyPr wrap="square">
            <a:spAutoFit/>
          </a:bodyPr>
          <a:lstStyle/>
          <a:p>
            <a:pPr algn="l">
              <a:spcBef>
                <a:spcPct val="0"/>
              </a:spcBef>
              <a:buClrTx/>
              <a:buFontTx/>
              <a:buNone/>
            </a:pPr>
            <a:r>
              <a:rPr lang="en-GB" b="1" dirty="0">
                <a:latin typeface="Arial" panose="020B0604020202020204" pitchFamily="34" charset="0"/>
                <a:cs typeface="Arial" panose="020B0604020202020204" pitchFamily="34" charset="0"/>
              </a:rPr>
              <a:t>Heated without oxygen</a:t>
            </a:r>
          </a:p>
        </p:txBody>
      </p:sp>
      <p:sp>
        <p:nvSpPr>
          <p:cNvPr id="7" name="Line 26"/>
          <p:cNvSpPr>
            <a:spLocks noChangeShapeType="1"/>
          </p:cNvSpPr>
          <p:nvPr/>
        </p:nvSpPr>
        <p:spPr bwMode="auto">
          <a:xfrm>
            <a:off x="6372225" y="1522894"/>
            <a:ext cx="304800" cy="515457"/>
          </a:xfrm>
          <a:prstGeom prst="line">
            <a:avLst/>
          </a:prstGeom>
          <a:noFill/>
          <a:ln w="28575">
            <a:solidFill>
              <a:srgbClr val="C00000"/>
            </a:solidFill>
            <a:round/>
            <a:headEnd/>
            <a:tailEnd type="triangle" w="med" len="med"/>
          </a:ln>
          <a:effectLst/>
        </p:spPr>
        <p:txBody>
          <a:bodyPr wrap="none" anchor="ctr"/>
          <a:lstStyle/>
          <a:p>
            <a:endParaRPr lang="en-US" dirty="0">
              <a:solidFill>
                <a:schemeClr val="bg1"/>
              </a:solidFill>
              <a:latin typeface="Arial" panose="020B0604020202020204" pitchFamily="34" charset="0"/>
              <a:cs typeface="Arial" panose="020B0604020202020204" pitchFamily="34" charset="0"/>
            </a:endParaRPr>
          </a:p>
        </p:txBody>
      </p:sp>
      <p:sp>
        <p:nvSpPr>
          <p:cNvPr id="8" name="Rectangle 25"/>
          <p:cNvSpPr>
            <a:spLocks noChangeArrowheads="1"/>
          </p:cNvSpPr>
          <p:nvPr/>
        </p:nvSpPr>
        <p:spPr bwMode="auto">
          <a:xfrm>
            <a:off x="5709674" y="5911861"/>
            <a:ext cx="3982577" cy="369332"/>
          </a:xfrm>
          <a:prstGeom prst="rect">
            <a:avLst/>
          </a:prstGeom>
          <a:noFill/>
          <a:ln w="9525" algn="ctr">
            <a:noFill/>
            <a:miter lim="800000"/>
            <a:headEnd/>
            <a:tailEnd/>
          </a:ln>
          <a:effectLst/>
        </p:spPr>
        <p:txBody>
          <a:bodyPr wrap="square">
            <a:spAutoFit/>
          </a:bodyPr>
          <a:lstStyle/>
          <a:p>
            <a:pPr algn="l">
              <a:spcBef>
                <a:spcPct val="0"/>
              </a:spcBef>
              <a:buClrTx/>
              <a:buFontTx/>
              <a:buNone/>
            </a:pPr>
            <a:r>
              <a:rPr lang="en-GB" b="1" dirty="0">
                <a:latin typeface="Arial" panose="020B0604020202020204" pitchFamily="34" charset="0"/>
                <a:cs typeface="Arial" panose="020B0604020202020204" pitchFamily="34" charset="0"/>
              </a:rPr>
              <a:t>Activated with steam-air mixture</a:t>
            </a:r>
          </a:p>
        </p:txBody>
      </p:sp>
      <p:sp>
        <p:nvSpPr>
          <p:cNvPr id="9" name="Line 26"/>
          <p:cNvSpPr>
            <a:spLocks noChangeShapeType="1"/>
          </p:cNvSpPr>
          <p:nvPr/>
        </p:nvSpPr>
        <p:spPr bwMode="auto">
          <a:xfrm flipV="1">
            <a:off x="7581901" y="5439185"/>
            <a:ext cx="219075" cy="447529"/>
          </a:xfrm>
          <a:prstGeom prst="line">
            <a:avLst/>
          </a:prstGeom>
          <a:noFill/>
          <a:ln w="28575">
            <a:solidFill>
              <a:srgbClr val="C00000"/>
            </a:solidFill>
            <a:round/>
            <a:headEnd/>
            <a:tailEnd type="triangle" w="med" len="med"/>
          </a:ln>
          <a:effectLst/>
        </p:spPr>
        <p:txBody>
          <a:bodyPr wrap="none" anchor="ctr"/>
          <a:lstStyle/>
          <a:p>
            <a:endParaRPr lang="en-US" dirty="0">
              <a:solidFill>
                <a:schemeClr val="bg1"/>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B81899EA-74D8-49AF-870A-282A4B3050FE}"/>
              </a:ext>
            </a:extLst>
          </p:cNvPr>
          <p:cNvSpPr/>
          <p:nvPr/>
        </p:nvSpPr>
        <p:spPr>
          <a:xfrm>
            <a:off x="90362" y="5160890"/>
            <a:ext cx="1703085" cy="738664"/>
          </a:xfrm>
          <a:prstGeom prst="rect">
            <a:avLst/>
          </a:prstGeom>
        </p:spPr>
        <p:txBody>
          <a:bodyPr wrap="square">
            <a:spAutoFit/>
          </a:bodyPr>
          <a:lstStyle/>
          <a:p>
            <a:r>
              <a:rPr lang="en-US" sz="1400" dirty="0" smtClean="0">
                <a:latin typeface="Arial" panose="020B0604020202020204" pitchFamily="34" charset="0"/>
                <a:cs typeface="Arial" panose="020B0604020202020204" pitchFamily="34" charset="0"/>
              </a:rPr>
              <a:t>Image Courtesy </a:t>
            </a:r>
            <a:r>
              <a:rPr lang="en-US" sz="1400" dirty="0">
                <a:latin typeface="Arial" panose="020B0604020202020204" pitchFamily="34" charset="0"/>
                <a:cs typeface="Arial" panose="020B0604020202020204" pitchFamily="34" charset="0"/>
              </a:rPr>
              <a:t>of Calgon Carbon Corporation</a:t>
            </a:r>
          </a:p>
        </p:txBody>
      </p:sp>
    </p:spTree>
    <p:extLst>
      <p:ext uri="{BB962C8B-B14F-4D97-AF65-F5344CB8AC3E}">
        <p14:creationId xmlns:p14="http://schemas.microsoft.com/office/powerpoint/2010/main" val="7818003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8" name="Picture 4" descr="C:\Users\shook\Desktop\icons\carbonv4.png"/>
          <p:cNvPicPr>
            <a:picLocks noChangeAspect="1" noChangeArrowheads="1"/>
          </p:cNvPicPr>
          <p:nvPr/>
        </p:nvPicPr>
        <p:blipFill>
          <a:blip r:embed="rId3" cstate="email">
            <a:lum/>
            <a:extLst>
              <a:ext uri="{28A0092B-C50C-407E-A947-70E740481C1C}">
                <a14:useLocalDpi xmlns:a14="http://schemas.microsoft.com/office/drawing/2010/main"/>
              </a:ext>
            </a:extLst>
          </a:blip>
          <a:srcRect/>
          <a:stretch>
            <a:fillRect/>
          </a:stretch>
        </p:blipFill>
        <p:spPr bwMode="auto">
          <a:xfrm>
            <a:off x="1883068" y="1784866"/>
            <a:ext cx="4165600" cy="3619500"/>
          </a:xfrm>
          <a:prstGeom prst="rect">
            <a:avLst/>
          </a:prstGeom>
          <a:noFill/>
        </p:spPr>
      </p:pic>
      <p:pic>
        <p:nvPicPr>
          <p:cNvPr id="118789" name="Picture 5" descr="C:\Users\shook\Desktop\icons\carbonv2.png"/>
          <p:cNvPicPr>
            <a:picLocks noChangeAspect="1" noChangeArrowheads="1"/>
          </p:cNvPicPr>
          <p:nvPr/>
        </p:nvPicPr>
        <p:blipFill>
          <a:blip r:embed="rId4" cstate="email">
            <a:lum contrast="-20000"/>
            <a:extLst>
              <a:ext uri="{28A0092B-C50C-407E-A947-70E740481C1C}">
                <a14:useLocalDpi xmlns:a14="http://schemas.microsoft.com/office/drawing/2010/main"/>
              </a:ext>
            </a:extLst>
          </a:blip>
          <a:srcRect/>
          <a:stretch>
            <a:fillRect/>
          </a:stretch>
        </p:blipFill>
        <p:spPr bwMode="auto">
          <a:xfrm>
            <a:off x="6258404" y="1841500"/>
            <a:ext cx="4127500" cy="3517900"/>
          </a:xfrm>
          <a:prstGeom prst="rect">
            <a:avLst/>
          </a:prstGeom>
          <a:noFill/>
        </p:spPr>
      </p:pic>
      <p:sp>
        <p:nvSpPr>
          <p:cNvPr id="269331" name="Rectangle 19"/>
          <p:cNvSpPr>
            <a:spLocks noChangeArrowheads="1"/>
          </p:cNvSpPr>
          <p:nvPr/>
        </p:nvSpPr>
        <p:spPr bwMode="auto">
          <a:xfrm>
            <a:off x="2908242" y="4264816"/>
            <a:ext cx="1816159" cy="830997"/>
          </a:xfrm>
          <a:prstGeom prst="rect">
            <a:avLst/>
          </a:prstGeom>
          <a:noFill/>
          <a:ln w="9525" algn="ctr">
            <a:noFill/>
            <a:miter lim="800000"/>
            <a:headEnd/>
            <a:tailEnd/>
          </a:ln>
          <a:effectLst/>
        </p:spPr>
        <p:txBody>
          <a:bodyPr wrap="square">
            <a:spAutoFit/>
          </a:bodyPr>
          <a:lstStyle/>
          <a:p>
            <a:pPr algn="ctr">
              <a:spcBef>
                <a:spcPct val="0"/>
              </a:spcBef>
              <a:buClrTx/>
              <a:buFontTx/>
              <a:buNone/>
            </a:pPr>
            <a:r>
              <a:rPr lang="en-GB" sz="2400" b="1" dirty="0">
                <a:solidFill>
                  <a:schemeClr val="bg1"/>
                </a:solidFill>
                <a:latin typeface="Arial" panose="020B0604020202020204" pitchFamily="34" charset="0"/>
                <a:cs typeface="Arial" panose="020B0604020202020204" pitchFamily="34" charset="0"/>
              </a:rPr>
              <a:t>Direct</a:t>
            </a:r>
          </a:p>
          <a:p>
            <a:pPr algn="ctr">
              <a:spcBef>
                <a:spcPct val="0"/>
              </a:spcBef>
              <a:buClrTx/>
              <a:buFontTx/>
              <a:buNone/>
            </a:pPr>
            <a:r>
              <a:rPr lang="en-GB" sz="2400" b="1" dirty="0">
                <a:solidFill>
                  <a:schemeClr val="bg1"/>
                </a:solidFill>
                <a:latin typeface="Arial" panose="020B0604020202020204" pitchFamily="34" charset="0"/>
                <a:cs typeface="Arial" panose="020B0604020202020204" pitchFamily="34" charset="0"/>
              </a:rPr>
              <a:t>Activation</a:t>
            </a:r>
          </a:p>
        </p:txBody>
      </p:sp>
      <p:sp>
        <p:nvSpPr>
          <p:cNvPr id="269332" name="Rectangle 20"/>
          <p:cNvSpPr>
            <a:spLocks noChangeArrowheads="1"/>
          </p:cNvSpPr>
          <p:nvPr/>
        </p:nvSpPr>
        <p:spPr bwMode="auto">
          <a:xfrm>
            <a:off x="7077783" y="4366587"/>
            <a:ext cx="2597186" cy="461665"/>
          </a:xfrm>
          <a:prstGeom prst="rect">
            <a:avLst/>
          </a:prstGeom>
          <a:noFill/>
          <a:ln w="9525" algn="ctr">
            <a:noFill/>
            <a:miter lim="800000"/>
            <a:headEnd/>
            <a:tailEnd/>
          </a:ln>
          <a:effectLst/>
        </p:spPr>
        <p:txBody>
          <a:bodyPr wrap="square">
            <a:spAutoFit/>
          </a:bodyPr>
          <a:lstStyle/>
          <a:p>
            <a:pPr>
              <a:spcBef>
                <a:spcPct val="0"/>
              </a:spcBef>
              <a:buClrTx/>
              <a:buFontTx/>
              <a:buNone/>
            </a:pPr>
            <a:r>
              <a:rPr lang="en-GB" sz="2400" b="1" dirty="0">
                <a:solidFill>
                  <a:schemeClr val="bg1"/>
                </a:solidFill>
                <a:latin typeface="Arial" panose="020B0604020202020204" pitchFamily="34" charset="0"/>
                <a:cs typeface="Arial" panose="020B0604020202020204" pitchFamily="34" charset="0"/>
              </a:rPr>
              <a:t>Reagglomerated</a:t>
            </a:r>
          </a:p>
        </p:txBody>
      </p:sp>
      <p:sp>
        <p:nvSpPr>
          <p:cNvPr id="269334" name="Rectangle 22"/>
          <p:cNvSpPr>
            <a:spLocks noChangeArrowheads="1"/>
          </p:cNvSpPr>
          <p:nvPr/>
        </p:nvSpPr>
        <p:spPr bwMode="auto">
          <a:xfrm>
            <a:off x="1691338" y="5606840"/>
            <a:ext cx="3279626" cy="646331"/>
          </a:xfrm>
          <a:prstGeom prst="rect">
            <a:avLst/>
          </a:prstGeom>
          <a:noFill/>
          <a:ln w="9525" algn="ctr">
            <a:noFill/>
            <a:miter lim="800000"/>
            <a:headEnd/>
            <a:tailEnd/>
          </a:ln>
          <a:effectLst/>
        </p:spPr>
        <p:txBody>
          <a:bodyPr wrap="square">
            <a:spAutoFit/>
          </a:bodyPr>
          <a:lstStyle/>
          <a:p>
            <a:pPr algn="l">
              <a:spcBef>
                <a:spcPct val="0"/>
              </a:spcBef>
              <a:buClrTx/>
              <a:buFontTx/>
              <a:buNone/>
            </a:pPr>
            <a:r>
              <a:rPr lang="en-US" b="1" dirty="0">
                <a:latin typeface="Arial" panose="020B0604020202020204" pitchFamily="34" charset="0"/>
                <a:cs typeface="Arial" panose="020B0604020202020204" pitchFamily="34" charset="0"/>
              </a:rPr>
              <a:t>Over activation in the outer </a:t>
            </a:r>
          </a:p>
          <a:p>
            <a:pPr algn="l">
              <a:spcBef>
                <a:spcPct val="0"/>
              </a:spcBef>
              <a:buClrTx/>
              <a:buFontTx/>
              <a:buNone/>
            </a:pPr>
            <a:r>
              <a:rPr lang="en-US" b="1" dirty="0">
                <a:latin typeface="Arial" panose="020B0604020202020204" pitchFamily="34" charset="0"/>
                <a:cs typeface="Arial" panose="020B0604020202020204" pitchFamily="34" charset="0"/>
              </a:rPr>
              <a:t>Part of the granule</a:t>
            </a:r>
          </a:p>
        </p:txBody>
      </p:sp>
      <p:sp>
        <p:nvSpPr>
          <p:cNvPr id="269335" name="Line 23"/>
          <p:cNvSpPr>
            <a:spLocks noChangeShapeType="1"/>
          </p:cNvSpPr>
          <p:nvPr/>
        </p:nvSpPr>
        <p:spPr bwMode="auto">
          <a:xfrm flipV="1">
            <a:off x="1955800" y="4039247"/>
            <a:ext cx="451909" cy="1511629"/>
          </a:xfrm>
          <a:prstGeom prst="line">
            <a:avLst/>
          </a:prstGeom>
          <a:noFill/>
          <a:ln w="28575">
            <a:solidFill>
              <a:srgbClr val="C00000"/>
            </a:solidFill>
            <a:round/>
            <a:headEnd/>
            <a:tailEnd type="triangle" w="med" len="med"/>
          </a:ln>
          <a:effectLst/>
        </p:spPr>
        <p:txBody>
          <a:bodyPr wrap="none" anchor="ctr"/>
          <a:lstStyle/>
          <a:p>
            <a:endParaRPr lang="en-US" dirty="0">
              <a:latin typeface="Arial" panose="020B0604020202020204" pitchFamily="34" charset="0"/>
              <a:cs typeface="Arial" panose="020B0604020202020204" pitchFamily="34" charset="0"/>
            </a:endParaRPr>
          </a:p>
        </p:txBody>
      </p:sp>
      <p:sp>
        <p:nvSpPr>
          <p:cNvPr id="269337" name="Rectangle 25"/>
          <p:cNvSpPr>
            <a:spLocks noChangeArrowheads="1"/>
          </p:cNvSpPr>
          <p:nvPr/>
        </p:nvSpPr>
        <p:spPr bwMode="auto">
          <a:xfrm>
            <a:off x="1778000" y="1574800"/>
            <a:ext cx="1850103" cy="369332"/>
          </a:xfrm>
          <a:prstGeom prst="rect">
            <a:avLst/>
          </a:prstGeom>
          <a:noFill/>
          <a:ln w="9525" algn="ctr">
            <a:noFill/>
            <a:miter lim="800000"/>
            <a:headEnd/>
            <a:tailEnd/>
          </a:ln>
          <a:effectLst/>
        </p:spPr>
        <p:txBody>
          <a:bodyPr wrap="square">
            <a:spAutoFit/>
          </a:bodyPr>
          <a:lstStyle/>
          <a:p>
            <a:pPr algn="l">
              <a:spcBef>
                <a:spcPct val="0"/>
              </a:spcBef>
              <a:buClrTx/>
              <a:buFontTx/>
              <a:buNone/>
            </a:pPr>
            <a:r>
              <a:rPr lang="en-GB" b="1" dirty="0">
                <a:latin typeface="Arial" panose="020B0604020202020204" pitchFamily="34" charset="0"/>
                <a:cs typeface="Arial" panose="020B0604020202020204" pitchFamily="34" charset="0"/>
              </a:rPr>
              <a:t>Low Activation</a:t>
            </a:r>
          </a:p>
        </p:txBody>
      </p:sp>
      <p:sp>
        <p:nvSpPr>
          <p:cNvPr id="269338" name="Line 26"/>
          <p:cNvSpPr>
            <a:spLocks noChangeShapeType="1"/>
          </p:cNvSpPr>
          <p:nvPr/>
        </p:nvSpPr>
        <p:spPr bwMode="auto">
          <a:xfrm>
            <a:off x="2703050" y="1975497"/>
            <a:ext cx="723900" cy="1295400"/>
          </a:xfrm>
          <a:prstGeom prst="line">
            <a:avLst/>
          </a:prstGeom>
          <a:noFill/>
          <a:ln w="28575">
            <a:solidFill>
              <a:srgbClr val="C00000"/>
            </a:solidFill>
            <a:round/>
            <a:headEnd/>
            <a:tailEnd type="triangle" w="med" len="med"/>
          </a:ln>
          <a:effectLst/>
        </p:spPr>
        <p:txBody>
          <a:bodyPr wrap="none" anchor="ctr"/>
          <a:lstStyle/>
          <a:p>
            <a:endParaRPr lang="en-US" dirty="0">
              <a:solidFill>
                <a:schemeClr val="bg1"/>
              </a:solidFill>
              <a:latin typeface="Arial" panose="020B0604020202020204" pitchFamily="34" charset="0"/>
              <a:cs typeface="Arial" panose="020B0604020202020204" pitchFamily="34" charset="0"/>
            </a:endParaRPr>
          </a:p>
        </p:txBody>
      </p:sp>
      <p:sp>
        <p:nvSpPr>
          <p:cNvPr id="269340" name="Rectangle 28"/>
          <p:cNvSpPr>
            <a:spLocks noChangeArrowheads="1"/>
          </p:cNvSpPr>
          <p:nvPr/>
        </p:nvSpPr>
        <p:spPr bwMode="auto">
          <a:xfrm>
            <a:off x="5295900" y="1600200"/>
            <a:ext cx="2755900" cy="369332"/>
          </a:xfrm>
          <a:prstGeom prst="rect">
            <a:avLst/>
          </a:prstGeom>
          <a:noFill/>
          <a:ln w="9525" algn="ctr">
            <a:noFill/>
            <a:miter lim="800000"/>
            <a:headEnd/>
            <a:tailEnd/>
          </a:ln>
          <a:effectLst/>
        </p:spPr>
        <p:txBody>
          <a:bodyPr wrap="square">
            <a:spAutoFit/>
          </a:bodyPr>
          <a:lstStyle/>
          <a:p>
            <a:pPr algn="r">
              <a:spcBef>
                <a:spcPct val="0"/>
              </a:spcBef>
              <a:buClrTx/>
              <a:buFontTx/>
              <a:buNone/>
            </a:pPr>
            <a:r>
              <a:rPr lang="en-US" b="1" dirty="0">
                <a:latin typeface="Arial" panose="020B0604020202020204" pitchFamily="34" charset="0"/>
                <a:cs typeface="Arial" panose="020B0604020202020204" pitchFamily="34" charset="0"/>
              </a:rPr>
              <a:t>Even Activation</a:t>
            </a:r>
            <a:endParaRPr lang="en-GB" b="1" dirty="0">
              <a:latin typeface="Arial" panose="020B0604020202020204" pitchFamily="34" charset="0"/>
              <a:cs typeface="Arial" panose="020B0604020202020204" pitchFamily="34" charset="0"/>
            </a:endParaRPr>
          </a:p>
        </p:txBody>
      </p:sp>
      <p:sp>
        <p:nvSpPr>
          <p:cNvPr id="269341" name="Line 29"/>
          <p:cNvSpPr>
            <a:spLocks noChangeShapeType="1"/>
          </p:cNvSpPr>
          <p:nvPr/>
        </p:nvSpPr>
        <p:spPr bwMode="auto">
          <a:xfrm>
            <a:off x="7112000" y="2006600"/>
            <a:ext cx="361950" cy="1593850"/>
          </a:xfrm>
          <a:prstGeom prst="line">
            <a:avLst/>
          </a:prstGeom>
          <a:noFill/>
          <a:ln w="28575">
            <a:solidFill>
              <a:srgbClr val="C00000"/>
            </a:solidFill>
            <a:round/>
            <a:headEnd/>
            <a:tailEnd type="triangle" w="med" len="med"/>
          </a:ln>
          <a:effectLst/>
        </p:spPr>
        <p:txBody>
          <a:bodyPr wrap="none" anchor="ctr"/>
          <a:lstStyle/>
          <a:p>
            <a:endParaRPr lang="en-US" dirty="0">
              <a:solidFill>
                <a:schemeClr val="bg1"/>
              </a:solidFill>
              <a:latin typeface="Arial" panose="020B0604020202020204" pitchFamily="34" charset="0"/>
              <a:cs typeface="Arial" panose="020B0604020202020204" pitchFamily="34" charset="0"/>
            </a:endParaRPr>
          </a:p>
        </p:txBody>
      </p:sp>
      <p:sp>
        <p:nvSpPr>
          <p:cNvPr id="3" name="Title 2"/>
          <p:cNvSpPr>
            <a:spLocks noGrp="1"/>
          </p:cNvSpPr>
          <p:nvPr>
            <p:ph type="title"/>
          </p:nvPr>
        </p:nvSpPr>
        <p:spPr>
          <a:xfrm>
            <a:off x="341376" y="541964"/>
            <a:ext cx="11777183" cy="533400"/>
          </a:xfrm>
        </p:spPr>
        <p:txBody>
          <a:bodyPr>
            <a:noAutofit/>
          </a:bodyPr>
          <a:lstStyle/>
          <a:p>
            <a:pPr>
              <a:lnSpc>
                <a:spcPct val="100000"/>
              </a:lnSpc>
            </a:pPr>
            <a:r>
              <a:rPr lang="en-US" dirty="0"/>
              <a:t>Reagglomeration Provides an Even Activation for Activated Carbon </a:t>
            </a:r>
          </a:p>
        </p:txBody>
      </p:sp>
      <p:sp>
        <p:nvSpPr>
          <p:cNvPr id="13" name="Rectangle 12">
            <a:extLst>
              <a:ext uri="{FF2B5EF4-FFF2-40B4-BE49-F238E27FC236}">
                <a16:creationId xmlns:a16="http://schemas.microsoft.com/office/drawing/2014/main" id="{59BE00A6-4B13-4688-A6C9-FB109FD460E8}"/>
              </a:ext>
            </a:extLst>
          </p:cNvPr>
          <p:cNvSpPr/>
          <p:nvPr/>
        </p:nvSpPr>
        <p:spPr>
          <a:xfrm>
            <a:off x="10415475" y="5095813"/>
            <a:ext cx="1703085" cy="738664"/>
          </a:xfrm>
          <a:prstGeom prst="rect">
            <a:avLst/>
          </a:prstGeom>
        </p:spPr>
        <p:txBody>
          <a:bodyPr wrap="square">
            <a:spAutoFit/>
          </a:bodyPr>
          <a:lstStyle/>
          <a:p>
            <a:r>
              <a:rPr lang="en-US" sz="1400" dirty="0" smtClean="0">
                <a:latin typeface="Arial" panose="020B0604020202020204" pitchFamily="34" charset="0"/>
                <a:cs typeface="Arial" panose="020B0604020202020204" pitchFamily="34" charset="0"/>
              </a:rPr>
              <a:t>Image Courtesy </a:t>
            </a:r>
            <a:r>
              <a:rPr lang="en-US" sz="1400" dirty="0">
                <a:latin typeface="Arial" panose="020B0604020202020204" pitchFamily="34" charset="0"/>
                <a:cs typeface="Arial" panose="020B0604020202020204" pitchFamily="34" charset="0"/>
              </a:rPr>
              <a:t>of Calgon Carbon Corporation</a:t>
            </a:r>
          </a:p>
        </p:txBody>
      </p:sp>
    </p:spTree>
    <p:extLst>
      <p:ext uri="{BB962C8B-B14F-4D97-AF65-F5344CB8AC3E}">
        <p14:creationId xmlns:p14="http://schemas.microsoft.com/office/powerpoint/2010/main" val="30362190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296" y="421377"/>
            <a:ext cx="11582399" cy="533400"/>
          </a:xfrm>
        </p:spPr>
        <p:txBody>
          <a:bodyPr>
            <a:noAutofit/>
          </a:bodyPr>
          <a:lstStyle/>
          <a:p>
            <a:r>
              <a:rPr lang="en-US" dirty="0"/>
              <a:t>Two Main Forms of Activated Carbon are Used in Water Treatment</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26790" y="2115912"/>
            <a:ext cx="4276876" cy="2946491"/>
          </a:xfrm>
          <a:prstGeom prst="rect">
            <a:avLst/>
          </a:prstGeom>
        </p:spPr>
      </p:pic>
      <p:sp>
        <p:nvSpPr>
          <p:cNvPr id="8" name="Rectangle 7"/>
          <p:cNvSpPr/>
          <p:nvPr/>
        </p:nvSpPr>
        <p:spPr>
          <a:xfrm>
            <a:off x="2615786" y="4971243"/>
            <a:ext cx="2781300" cy="430887"/>
          </a:xfrm>
          <a:prstGeom prst="rect">
            <a:avLst/>
          </a:prstGeom>
        </p:spPr>
        <p:txBody>
          <a:bodyPr wrap="square">
            <a:spAutoFit/>
          </a:bodyPr>
          <a:lstStyle/>
          <a:p>
            <a:r>
              <a:rPr lang="en-US" sz="1050" dirty="0">
                <a:latin typeface="Arial" panose="020B0604020202020204" pitchFamily="34" charset="0"/>
                <a:cs typeface="Arial" panose="020B0604020202020204" pitchFamily="34" charset="0"/>
              </a:rPr>
              <a:t>http://www.drccarbon.com/Upload/PicFiles/2012.6.18_20.20.56_5226.jpg</a:t>
            </a:r>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44014" y="2004132"/>
            <a:ext cx="3590925" cy="3058271"/>
          </a:xfrm>
          <a:prstGeom prst="rect">
            <a:avLst/>
          </a:prstGeom>
        </p:spPr>
      </p:pic>
      <p:sp>
        <p:nvSpPr>
          <p:cNvPr id="11" name="Rectangle 10"/>
          <p:cNvSpPr/>
          <p:nvPr/>
        </p:nvSpPr>
        <p:spPr>
          <a:xfrm>
            <a:off x="6533346" y="4826179"/>
            <a:ext cx="2819400" cy="415498"/>
          </a:xfrm>
          <a:prstGeom prst="rect">
            <a:avLst/>
          </a:prstGeom>
        </p:spPr>
        <p:txBody>
          <a:bodyPr wrap="square">
            <a:spAutoFit/>
          </a:bodyPr>
          <a:lstStyle/>
          <a:p>
            <a:r>
              <a:rPr lang="en-US" sz="1050" dirty="0">
                <a:latin typeface="Arial" panose="020B0604020202020204" pitchFamily="34" charset="0"/>
                <a:cs typeface="Arial" panose="020B0604020202020204" pitchFamily="34" charset="0"/>
              </a:rPr>
              <a:t>http://www.kbytrade.com/uploadfile/201009/20/1657355985.jpg</a:t>
            </a:r>
          </a:p>
        </p:txBody>
      </p:sp>
      <p:sp>
        <p:nvSpPr>
          <p:cNvPr id="12" name="TextBox 11"/>
          <p:cNvSpPr txBox="1"/>
          <p:nvPr/>
        </p:nvSpPr>
        <p:spPr>
          <a:xfrm>
            <a:off x="2434882" y="1236518"/>
            <a:ext cx="2860692" cy="830997"/>
          </a:xfrm>
          <a:prstGeom prst="rect">
            <a:avLst/>
          </a:prstGeom>
          <a:noFill/>
          <a:ln w="25400">
            <a:solidFill>
              <a:srgbClr val="395173"/>
            </a:solidFill>
          </a:ln>
        </p:spPr>
        <p:txBody>
          <a:bodyPr wrap="square" rtlCol="0">
            <a:spAutoFit/>
          </a:bodyPr>
          <a:lstStyle/>
          <a:p>
            <a:pPr algn="ctr"/>
            <a:r>
              <a:rPr lang="en-US" sz="2400" dirty="0">
                <a:solidFill>
                  <a:schemeClr val="tx1">
                    <a:lumMod val="75000"/>
                    <a:lumOff val="25000"/>
                  </a:schemeClr>
                </a:solidFill>
                <a:latin typeface="Arial" panose="020B0604020202020204" pitchFamily="34" charset="0"/>
                <a:cs typeface="Arial" panose="020B0604020202020204" pitchFamily="34" charset="0"/>
              </a:rPr>
              <a:t>Granular Activated Carbon (GAC)</a:t>
            </a:r>
          </a:p>
        </p:txBody>
      </p:sp>
      <p:sp>
        <p:nvSpPr>
          <p:cNvPr id="13" name="TextBox 12"/>
          <p:cNvSpPr txBox="1"/>
          <p:nvPr/>
        </p:nvSpPr>
        <p:spPr>
          <a:xfrm>
            <a:off x="6492054" y="1236517"/>
            <a:ext cx="2860692" cy="1200329"/>
          </a:xfrm>
          <a:prstGeom prst="rect">
            <a:avLst/>
          </a:prstGeom>
          <a:noFill/>
          <a:ln w="25400">
            <a:solidFill>
              <a:srgbClr val="395173"/>
            </a:solidFill>
          </a:ln>
        </p:spPr>
        <p:txBody>
          <a:bodyPr wrap="square" rtlCol="0">
            <a:spAutoFit/>
          </a:bodyPr>
          <a:lstStyle/>
          <a:p>
            <a:pPr algn="ctr"/>
            <a:r>
              <a:rPr lang="en-US" sz="2400" dirty="0">
                <a:solidFill>
                  <a:schemeClr val="tx1">
                    <a:lumMod val="75000"/>
                    <a:lumOff val="25000"/>
                  </a:schemeClr>
                </a:solidFill>
                <a:latin typeface="Arial" panose="020B0604020202020204" pitchFamily="34" charset="0"/>
                <a:cs typeface="Arial" panose="020B0604020202020204" pitchFamily="34" charset="0"/>
              </a:rPr>
              <a:t>Powdered Activated Carbon (PAC)</a:t>
            </a:r>
          </a:p>
        </p:txBody>
      </p:sp>
      <p:sp>
        <p:nvSpPr>
          <p:cNvPr id="3" name="Rectangle 2">
            <a:extLst>
              <a:ext uri="{FF2B5EF4-FFF2-40B4-BE49-F238E27FC236}">
                <a16:creationId xmlns:a16="http://schemas.microsoft.com/office/drawing/2014/main" id="{DCCD5C19-D971-475B-AC49-83F6FDE4642E}"/>
              </a:ext>
            </a:extLst>
          </p:cNvPr>
          <p:cNvSpPr/>
          <p:nvPr/>
        </p:nvSpPr>
        <p:spPr>
          <a:xfrm>
            <a:off x="2059810" y="5625883"/>
            <a:ext cx="3337276" cy="646331"/>
          </a:xfrm>
          <a:prstGeom prst="rect">
            <a:avLst/>
          </a:prstGeom>
        </p:spPr>
        <p:txBody>
          <a:bodyPr wrap="square">
            <a:spAutoFit/>
          </a:bodyPr>
          <a:lstStyle/>
          <a:p>
            <a:pPr algn="ctr" fontAlgn="ctr"/>
            <a:r>
              <a:rPr lang="en-US" dirty="0">
                <a:latin typeface="Arial" panose="020B0604020202020204" pitchFamily="34" charset="0"/>
                <a:cs typeface="Arial" panose="020B0604020202020204" pitchFamily="34" charset="0"/>
              </a:rPr>
              <a:t>Typical diameters range from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1.2 to 1.6 mm</a:t>
            </a:r>
            <a:endParaRPr lang="en-US" dirty="0">
              <a:solidFill>
                <a:srgbClr val="000000"/>
              </a:solidFill>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F5B8EFD6-1382-4012-8B6E-2344328D4D1B}"/>
              </a:ext>
            </a:extLst>
          </p:cNvPr>
          <p:cNvSpPr/>
          <p:nvPr/>
        </p:nvSpPr>
        <p:spPr>
          <a:xfrm>
            <a:off x="5970838" y="5621483"/>
            <a:ext cx="3337276" cy="646331"/>
          </a:xfrm>
          <a:prstGeom prst="rect">
            <a:avLst/>
          </a:prstGeom>
        </p:spPr>
        <p:txBody>
          <a:bodyPr wrap="square">
            <a:spAutoFit/>
          </a:bodyPr>
          <a:lstStyle/>
          <a:p>
            <a:pPr algn="ctr" fontAlgn="ctr"/>
            <a:r>
              <a:rPr lang="en-US" dirty="0">
                <a:latin typeface="Arial" panose="020B0604020202020204" pitchFamily="34" charset="0"/>
                <a:cs typeface="Arial" panose="020B0604020202020204" pitchFamily="34" charset="0"/>
              </a:rPr>
              <a:t>Typical diameters are less than 0.1 mm</a:t>
            </a:r>
            <a:endParaRPr lang="en-US"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562161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nSpc>
                <a:spcPct val="100000"/>
              </a:lnSpc>
            </a:pPr>
            <a:r>
              <a:rPr lang="en-US" dirty="0"/>
              <a:t>Powdered Activated Carbon For Episodic Contaminant Removal and Seasonal Taste and Odor Control (Where Applied to Surface Water)</a:t>
            </a:r>
          </a:p>
        </p:txBody>
      </p:sp>
      <p:sp>
        <p:nvSpPr>
          <p:cNvPr id="3" name="Text Placeholder 2"/>
          <p:cNvSpPr>
            <a:spLocks noGrp="1"/>
          </p:cNvSpPr>
          <p:nvPr>
            <p:ph type="body" sz="quarter" idx="10"/>
          </p:nvPr>
        </p:nvSpPr>
        <p:spPr>
          <a:xfrm>
            <a:off x="1096421" y="1688567"/>
            <a:ext cx="8296275" cy="3946358"/>
          </a:xfrm>
        </p:spPr>
        <p:txBody>
          <a:bodyPr>
            <a:normAutofit fontScale="62500" lnSpcReduction="20000"/>
          </a:bodyPr>
          <a:lstStyle/>
          <a:p>
            <a:pPr marL="0" indent="0">
              <a:lnSpc>
                <a:spcPct val="120000"/>
              </a:lnSpc>
              <a:spcAft>
                <a:spcPts val="300"/>
              </a:spcAft>
              <a:buNone/>
            </a:pPr>
            <a:r>
              <a:rPr lang="en-US" b="1" dirty="0"/>
              <a:t>Benefits</a:t>
            </a:r>
          </a:p>
          <a:p>
            <a:pPr lvl="1">
              <a:lnSpc>
                <a:spcPct val="120000"/>
              </a:lnSpc>
              <a:spcAft>
                <a:spcPts val="300"/>
              </a:spcAft>
              <a:buFont typeface="Arial" panose="020B0604020202020204" pitchFamily="34" charset="0"/>
              <a:buChar char="–"/>
            </a:pPr>
            <a:r>
              <a:rPr lang="en-US" dirty="0"/>
              <a:t>Removal of contaminants</a:t>
            </a:r>
          </a:p>
          <a:p>
            <a:pPr lvl="1">
              <a:lnSpc>
                <a:spcPct val="120000"/>
              </a:lnSpc>
              <a:spcAft>
                <a:spcPts val="300"/>
              </a:spcAft>
              <a:buFont typeface="Arial" panose="020B0604020202020204" pitchFamily="34" charset="0"/>
              <a:buChar char="–"/>
            </a:pPr>
            <a:r>
              <a:rPr lang="en-US" dirty="0"/>
              <a:t>Can be applied temporarily</a:t>
            </a:r>
          </a:p>
          <a:p>
            <a:pPr lvl="1">
              <a:lnSpc>
                <a:spcPct val="120000"/>
              </a:lnSpc>
              <a:spcAft>
                <a:spcPts val="300"/>
              </a:spcAft>
              <a:buFont typeface="Arial" panose="020B0604020202020204" pitchFamily="34" charset="0"/>
              <a:buChar char="–"/>
            </a:pPr>
            <a:r>
              <a:rPr lang="en-US" dirty="0"/>
              <a:t>Can adjust carbon type and dose based on needs</a:t>
            </a:r>
          </a:p>
          <a:p>
            <a:pPr marL="0" indent="0">
              <a:lnSpc>
                <a:spcPct val="120000"/>
              </a:lnSpc>
              <a:spcAft>
                <a:spcPts val="300"/>
              </a:spcAft>
              <a:buNone/>
            </a:pPr>
            <a:r>
              <a:rPr lang="en-US" b="1" dirty="0"/>
              <a:t>Disadvantages</a:t>
            </a:r>
          </a:p>
          <a:p>
            <a:pPr lvl="1">
              <a:lnSpc>
                <a:spcPct val="120000"/>
              </a:lnSpc>
              <a:spcAft>
                <a:spcPts val="300"/>
              </a:spcAft>
              <a:buFont typeface="Arial" panose="020B0604020202020204" pitchFamily="34" charset="0"/>
              <a:buChar char="–"/>
            </a:pPr>
            <a:r>
              <a:rPr lang="en-US" dirty="0"/>
              <a:t>Needs high dose and long contact time</a:t>
            </a:r>
          </a:p>
          <a:p>
            <a:pPr lvl="1">
              <a:lnSpc>
                <a:spcPct val="120000"/>
              </a:lnSpc>
              <a:spcAft>
                <a:spcPts val="300"/>
              </a:spcAft>
              <a:buFont typeface="Arial" panose="020B0604020202020204" pitchFamily="34" charset="0"/>
              <a:buChar char="–"/>
            </a:pPr>
            <a:r>
              <a:rPr lang="en-US" dirty="0"/>
              <a:t>Increased residuals handling and disposal</a:t>
            </a:r>
          </a:p>
          <a:p>
            <a:pPr lvl="1">
              <a:lnSpc>
                <a:spcPct val="120000"/>
              </a:lnSpc>
              <a:spcAft>
                <a:spcPts val="300"/>
              </a:spcAft>
              <a:buFont typeface="Arial" panose="020B0604020202020204" pitchFamily="34" charset="0"/>
              <a:buChar char="–"/>
            </a:pPr>
            <a:r>
              <a:rPr lang="en-US" dirty="0"/>
              <a:t>Storage concerns (fire and electrical safety hazards)</a:t>
            </a:r>
          </a:p>
          <a:p>
            <a:pPr lvl="1">
              <a:lnSpc>
                <a:spcPct val="120000"/>
              </a:lnSpc>
              <a:spcAft>
                <a:spcPts val="300"/>
              </a:spcAft>
              <a:buFont typeface="Arial" panose="020B0604020202020204" pitchFamily="34" charset="0"/>
              <a:buChar char="–"/>
            </a:pPr>
            <a:r>
              <a:rPr lang="en-US" dirty="0"/>
              <a:t>Inhalation and Operator Safety</a:t>
            </a:r>
          </a:p>
          <a:p>
            <a:pPr lvl="1">
              <a:lnSpc>
                <a:spcPct val="120000"/>
              </a:lnSpc>
              <a:spcAft>
                <a:spcPts val="300"/>
              </a:spcAft>
              <a:buFont typeface="Arial" panose="020B0604020202020204" pitchFamily="34" charset="0"/>
              <a:buChar char="–"/>
            </a:pPr>
            <a:r>
              <a:rPr lang="en-US" dirty="0"/>
              <a:t>Reactive operation – dosing may begin only after contaminant detected.</a:t>
            </a:r>
          </a:p>
          <a:p>
            <a:pPr lvl="1">
              <a:lnSpc>
                <a:spcPct val="120000"/>
              </a:lnSpc>
              <a:spcAft>
                <a:spcPts val="300"/>
              </a:spcAft>
              <a:buFont typeface="Arial" panose="020B0604020202020204" pitchFamily="34" charset="0"/>
              <a:buChar char="–"/>
            </a:pPr>
            <a:r>
              <a:rPr lang="en-US" dirty="0"/>
              <a:t>Very messy material.</a:t>
            </a:r>
          </a:p>
        </p:txBody>
      </p:sp>
    </p:spTree>
    <p:extLst>
      <p:ext uri="{BB962C8B-B14F-4D97-AF65-F5344CB8AC3E}">
        <p14:creationId xmlns:p14="http://schemas.microsoft.com/office/powerpoint/2010/main" val="33064647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Granular Activated Carbon for Permanent Adsorption Removal</a:t>
            </a:r>
          </a:p>
        </p:txBody>
      </p:sp>
      <p:sp>
        <p:nvSpPr>
          <p:cNvPr id="3" name="Text Placeholder 2"/>
          <p:cNvSpPr>
            <a:spLocks noGrp="1"/>
          </p:cNvSpPr>
          <p:nvPr>
            <p:ph type="body" sz="quarter" idx="10"/>
          </p:nvPr>
        </p:nvSpPr>
        <p:spPr>
          <a:xfrm>
            <a:off x="928098" y="1498742"/>
            <a:ext cx="8901701" cy="3946358"/>
          </a:xfrm>
        </p:spPr>
        <p:txBody>
          <a:bodyPr>
            <a:normAutofit/>
          </a:bodyPr>
          <a:lstStyle/>
          <a:p>
            <a:pPr marL="0" indent="0">
              <a:buNone/>
            </a:pPr>
            <a:r>
              <a:rPr lang="en-US" b="1" dirty="0"/>
              <a:t>Benefits</a:t>
            </a:r>
          </a:p>
          <a:p>
            <a:pPr marL="630238" lvl="1" indent="-342900">
              <a:buFont typeface="Arial" panose="020B0604020202020204" pitchFamily="34" charset="0"/>
              <a:buChar char="–"/>
            </a:pPr>
            <a:r>
              <a:rPr lang="en-US" dirty="0"/>
              <a:t>Excellent removal of most contaminants</a:t>
            </a:r>
          </a:p>
          <a:p>
            <a:pPr marL="630238" lvl="1" indent="-342900">
              <a:buFont typeface="Arial" panose="020B0604020202020204" pitchFamily="34" charset="0"/>
              <a:buChar char="–"/>
            </a:pPr>
            <a:r>
              <a:rPr lang="en-US" dirty="0"/>
              <a:t>No increased residuals or solids when compared to PAC</a:t>
            </a:r>
          </a:p>
          <a:p>
            <a:pPr marL="0" indent="0">
              <a:buNone/>
            </a:pPr>
            <a:r>
              <a:rPr lang="en-US" b="1" dirty="0"/>
              <a:t>Disadvantages</a:t>
            </a:r>
          </a:p>
          <a:p>
            <a:pPr marL="630238" lvl="1" indent="-342900">
              <a:buFont typeface="Arial" panose="020B0604020202020204" pitchFamily="34" charset="0"/>
              <a:buChar char="–"/>
            </a:pPr>
            <a:r>
              <a:rPr lang="en-US" dirty="0"/>
              <a:t>Permanent installation</a:t>
            </a:r>
          </a:p>
          <a:p>
            <a:pPr marL="630238" lvl="1" indent="-342900">
              <a:buFont typeface="Arial" panose="020B0604020202020204" pitchFamily="34" charset="0"/>
              <a:buChar char="–"/>
            </a:pPr>
            <a:r>
              <a:rPr lang="en-US" dirty="0"/>
              <a:t>Carbon replacement costs can be expensive</a:t>
            </a:r>
          </a:p>
          <a:p>
            <a:pPr marL="630238" lvl="1" indent="-342900">
              <a:buFont typeface="Arial" panose="020B0604020202020204" pitchFamily="34" charset="0"/>
              <a:buChar char="–"/>
            </a:pPr>
            <a:r>
              <a:rPr lang="en-US" dirty="0"/>
              <a:t>Costs: $9M for 10 MGD + $1.3 M/year O&amp;M</a:t>
            </a:r>
          </a:p>
          <a:p>
            <a:pPr marL="630238" lvl="1" indent="-342900">
              <a:buFont typeface="Arial" panose="020B0604020202020204" pitchFamily="34" charset="0"/>
              <a:buChar char="–"/>
            </a:pPr>
            <a:r>
              <a:rPr lang="en-US" dirty="0"/>
              <a:t>Need to consider breakthrough time and reactivation cycles</a:t>
            </a:r>
          </a:p>
        </p:txBody>
      </p:sp>
    </p:spTree>
    <p:extLst>
      <p:ext uri="{BB962C8B-B14F-4D97-AF65-F5344CB8AC3E}">
        <p14:creationId xmlns:p14="http://schemas.microsoft.com/office/powerpoint/2010/main" val="2537510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41964"/>
            <a:ext cx="10338919" cy="533400"/>
          </a:xfrm>
        </p:spPr>
        <p:txBody>
          <a:bodyPr>
            <a:normAutofit/>
          </a:bodyPr>
          <a:lstStyle/>
          <a:p>
            <a:r>
              <a:rPr lang="en-US" dirty="0"/>
              <a:t>Expected Learning Outcomes	</a:t>
            </a:r>
          </a:p>
        </p:txBody>
      </p:sp>
      <p:sp>
        <p:nvSpPr>
          <p:cNvPr id="2" name="Content Placeholder 1"/>
          <p:cNvSpPr>
            <a:spLocks noGrp="1"/>
          </p:cNvSpPr>
          <p:nvPr>
            <p:ph type="body" sz="quarter" idx="10"/>
          </p:nvPr>
        </p:nvSpPr>
        <p:spPr>
          <a:xfrm>
            <a:off x="928099" y="1489533"/>
            <a:ext cx="10654301" cy="4375150"/>
          </a:xfrm>
        </p:spPr>
        <p:txBody>
          <a:bodyPr>
            <a:normAutofit/>
          </a:bodyPr>
          <a:lstStyle/>
          <a:p>
            <a:pPr marL="0" indent="0">
              <a:buNone/>
            </a:pPr>
            <a:r>
              <a:rPr lang="en-US" b="1" dirty="0"/>
              <a:t>Learners will be able </a:t>
            </a:r>
            <a:r>
              <a:rPr lang="en-US" b="1" dirty="0" smtClean="0"/>
              <a:t>to</a:t>
            </a:r>
            <a:endParaRPr lang="en-US" b="1" dirty="0"/>
          </a:p>
          <a:p>
            <a:pPr marL="690563" lvl="1" indent="-342900">
              <a:buFont typeface="Arial" panose="020B0604020202020204" pitchFamily="34" charset="0"/>
              <a:buChar char="–"/>
            </a:pPr>
            <a:r>
              <a:rPr lang="en-US" dirty="0"/>
              <a:t>Explain the importance of adsorption for contaminant removal</a:t>
            </a:r>
          </a:p>
          <a:p>
            <a:pPr marL="690563" lvl="1" indent="-342900">
              <a:buFont typeface="Arial" panose="020B0604020202020204" pitchFamily="34" charset="0"/>
              <a:buChar char="–"/>
            </a:pPr>
            <a:r>
              <a:rPr lang="en-US" dirty="0"/>
              <a:t>Identify direct potable reuse treatment applications for contaminant removal</a:t>
            </a:r>
          </a:p>
          <a:p>
            <a:pPr marL="690563" lvl="1" indent="-342900">
              <a:buFont typeface="Arial" panose="020B0604020202020204" pitchFamily="34" charset="0"/>
              <a:buChar char="–"/>
            </a:pPr>
            <a:r>
              <a:rPr lang="en-US" dirty="0"/>
              <a:t>Describe adsorption theory </a:t>
            </a:r>
          </a:p>
          <a:p>
            <a:pPr marL="690563" lvl="1" indent="-342900">
              <a:buFont typeface="Arial" panose="020B0604020202020204" pitchFamily="34" charset="0"/>
              <a:buChar char="–"/>
            </a:pPr>
            <a:r>
              <a:rPr lang="en-US" dirty="0"/>
              <a:t>Explain the risks of desorption and the impacts on water quality</a:t>
            </a:r>
          </a:p>
          <a:p>
            <a:pPr marL="690563" lvl="1" indent="-342900">
              <a:buFont typeface="Arial" panose="020B0604020202020204" pitchFamily="34" charset="0"/>
              <a:buChar char="–"/>
            </a:pPr>
            <a:r>
              <a:rPr lang="en-US" dirty="0"/>
              <a:t>Explain adsorption isotherms </a:t>
            </a:r>
          </a:p>
          <a:p>
            <a:pPr marL="690563" lvl="1" indent="-342900">
              <a:buFont typeface="Arial" panose="020B0604020202020204" pitchFamily="34" charset="0"/>
              <a:buChar char="–"/>
            </a:pPr>
            <a:r>
              <a:rPr lang="en-US" dirty="0"/>
              <a:t>Identify the types of adsorbents that are used</a:t>
            </a:r>
          </a:p>
          <a:p>
            <a:pPr marL="690563" lvl="1" indent="-342900">
              <a:buFont typeface="Arial" panose="020B0604020202020204" pitchFamily="34" charset="0"/>
              <a:buChar char="–"/>
            </a:pPr>
            <a:r>
              <a:rPr lang="en-US" dirty="0"/>
              <a:t>Discuss the application differences between GAC and PAC</a:t>
            </a:r>
          </a:p>
          <a:p>
            <a:pPr marL="690563" lvl="1" indent="-342900">
              <a:buFont typeface="Arial" panose="020B0604020202020204" pitchFamily="34" charset="0"/>
              <a:buChar char="–"/>
            </a:pPr>
            <a:r>
              <a:rPr lang="en-US" dirty="0"/>
              <a:t>Explain common operating problems and troubleshooting strategies</a:t>
            </a:r>
          </a:p>
        </p:txBody>
      </p:sp>
    </p:spTree>
    <p:extLst>
      <p:ext uri="{BB962C8B-B14F-4D97-AF65-F5344CB8AC3E}">
        <p14:creationId xmlns:p14="http://schemas.microsoft.com/office/powerpoint/2010/main" val="14535126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529" name="Rectangle 33"/>
          <p:cNvSpPr>
            <a:spLocks noGrp="1" noChangeArrowheads="1"/>
          </p:cNvSpPr>
          <p:nvPr>
            <p:ph type="title"/>
          </p:nvPr>
        </p:nvSpPr>
        <p:spPr>
          <a:xfrm>
            <a:off x="494317" y="370514"/>
            <a:ext cx="7754189" cy="533400"/>
          </a:xfrm>
          <a:noFill/>
          <a:ln/>
        </p:spPr>
        <p:txBody>
          <a:bodyPr anchor="t"/>
          <a:lstStyle/>
          <a:p>
            <a:r>
              <a:rPr lang="en-US" dirty="0">
                <a:cs typeface="Calibri" pitchFamily="34" charset="0"/>
              </a:rPr>
              <a:t>Summary of Key GAC and PAC Parameters</a:t>
            </a:r>
          </a:p>
        </p:txBody>
      </p:sp>
      <p:graphicFrame>
        <p:nvGraphicFramePr>
          <p:cNvPr id="2" name="Table 1"/>
          <p:cNvGraphicFramePr>
            <a:graphicFrameLocks noGrp="1"/>
          </p:cNvGraphicFramePr>
          <p:nvPr>
            <p:extLst>
              <p:ext uri="{D42A27DB-BD31-4B8C-83A1-F6EECF244321}">
                <p14:modId xmlns:p14="http://schemas.microsoft.com/office/powerpoint/2010/main" val="2674195279"/>
              </p:ext>
            </p:extLst>
          </p:nvPr>
        </p:nvGraphicFramePr>
        <p:xfrm>
          <a:off x="494317" y="903914"/>
          <a:ext cx="11069034" cy="5286024"/>
        </p:xfrm>
        <a:graphic>
          <a:graphicData uri="http://schemas.openxmlformats.org/drawingml/2006/table">
            <a:tbl>
              <a:tblPr firstRow="1" bandRow="1">
                <a:tableStyleId>{5C22544A-7EE6-4342-B048-85BDC9FD1C3A}</a:tableStyleId>
              </a:tblPr>
              <a:tblGrid>
                <a:gridCol w="2821382">
                  <a:extLst>
                    <a:ext uri="{9D8B030D-6E8A-4147-A177-3AD203B41FA5}">
                      <a16:colId xmlns:a16="http://schemas.microsoft.com/office/drawing/2014/main" val="3688199417"/>
                    </a:ext>
                  </a:extLst>
                </a:gridCol>
                <a:gridCol w="3910826">
                  <a:extLst>
                    <a:ext uri="{9D8B030D-6E8A-4147-A177-3AD203B41FA5}">
                      <a16:colId xmlns:a16="http://schemas.microsoft.com/office/drawing/2014/main" val="2824667439"/>
                    </a:ext>
                  </a:extLst>
                </a:gridCol>
                <a:gridCol w="4336826">
                  <a:extLst>
                    <a:ext uri="{9D8B030D-6E8A-4147-A177-3AD203B41FA5}">
                      <a16:colId xmlns:a16="http://schemas.microsoft.com/office/drawing/2014/main" val="1487539274"/>
                    </a:ext>
                  </a:extLst>
                </a:gridCol>
              </a:tblGrid>
              <a:tr h="237647">
                <a:tc>
                  <a:txBody>
                    <a:bodyPr/>
                    <a:lstStyle/>
                    <a:p>
                      <a:pPr algn="ctr" fontAlgn="ctr"/>
                      <a:r>
                        <a:rPr lang="en-US" sz="1600" u="none" strike="noStrike" dirty="0">
                          <a:effectLst/>
                          <a:latin typeface="Arial" panose="020B0604020202020204" pitchFamily="34" charset="0"/>
                          <a:cs typeface="Arial" panose="020B0604020202020204" pitchFamily="34" charset="0"/>
                        </a:rPr>
                        <a:t>Parameter</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tc>
                  <a:txBody>
                    <a:bodyPr/>
                    <a:lstStyle/>
                    <a:p>
                      <a:pPr algn="ctr" fontAlgn="ctr"/>
                      <a:r>
                        <a:rPr lang="en-US" sz="1600" u="none" strike="noStrike" dirty="0">
                          <a:effectLst/>
                          <a:latin typeface="Arial" panose="020B0604020202020204" pitchFamily="34" charset="0"/>
                          <a:cs typeface="Arial" panose="020B0604020202020204" pitchFamily="34" charset="0"/>
                        </a:rPr>
                        <a:t>Granular Activated Carbon</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tc>
                  <a:txBody>
                    <a:bodyPr/>
                    <a:lstStyle/>
                    <a:p>
                      <a:pPr algn="ctr" fontAlgn="ctr"/>
                      <a:r>
                        <a:rPr lang="en-US" sz="1600" u="none" strike="noStrike" dirty="0">
                          <a:effectLst/>
                          <a:latin typeface="Arial" panose="020B0604020202020204" pitchFamily="34" charset="0"/>
                          <a:cs typeface="Arial" panose="020B0604020202020204" pitchFamily="34" charset="0"/>
                        </a:rPr>
                        <a:t>Powder Activated Carbon</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extLst>
                  <a:ext uri="{0D108BD9-81ED-4DB2-BD59-A6C34878D82A}">
                    <a16:rowId xmlns:a16="http://schemas.microsoft.com/office/drawing/2014/main" val="3369064234"/>
                  </a:ext>
                </a:extLst>
              </a:tr>
              <a:tr h="472236">
                <a:tc>
                  <a:txBody>
                    <a:bodyPr/>
                    <a:lstStyle/>
                    <a:p>
                      <a:pPr algn="l" fontAlgn="ctr"/>
                      <a:r>
                        <a:rPr lang="en-US" sz="1600" u="none" strike="noStrike" dirty="0">
                          <a:effectLst/>
                          <a:latin typeface="Arial" panose="020B0604020202020204" pitchFamily="34" charset="0"/>
                          <a:cs typeface="Arial" panose="020B0604020202020204" pitchFamily="34" charset="0"/>
                        </a:rPr>
                        <a:t>Application</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tc>
                  <a:txBody>
                    <a:bodyPr/>
                    <a:lstStyle/>
                    <a:p>
                      <a:pPr algn="l" fontAlgn="ctr"/>
                      <a:r>
                        <a:rPr lang="en-US" sz="1600" u="none" strike="noStrike" dirty="0">
                          <a:effectLst/>
                          <a:latin typeface="Arial" panose="020B0604020202020204" pitchFamily="34" charset="0"/>
                          <a:cs typeface="Arial" panose="020B0604020202020204" pitchFamily="34" charset="0"/>
                        </a:rPr>
                        <a:t>Controls persistent organic compounds</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tc>
                  <a:txBody>
                    <a:bodyPr/>
                    <a:lstStyle/>
                    <a:p>
                      <a:pPr algn="l" fontAlgn="ctr"/>
                      <a:r>
                        <a:rPr lang="en-US" sz="1600" u="none" strike="noStrike" dirty="0">
                          <a:effectLst/>
                          <a:latin typeface="Arial" panose="020B0604020202020204" pitchFamily="34" charset="0"/>
                          <a:cs typeface="Arial" panose="020B0604020202020204" pitchFamily="34" charset="0"/>
                        </a:rPr>
                        <a:t>Used to control seasonal taste and odor issues</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extLst>
                  <a:ext uri="{0D108BD9-81ED-4DB2-BD59-A6C34878D82A}">
                    <a16:rowId xmlns:a16="http://schemas.microsoft.com/office/drawing/2014/main" val="1046378131"/>
                  </a:ext>
                </a:extLst>
              </a:tr>
              <a:tr h="237647">
                <a:tc>
                  <a:txBody>
                    <a:bodyPr/>
                    <a:lstStyle/>
                    <a:p>
                      <a:pPr algn="l" fontAlgn="ctr"/>
                      <a:r>
                        <a:rPr lang="en-US" sz="1600" u="none" strike="noStrike" dirty="0">
                          <a:effectLst/>
                          <a:latin typeface="Arial" panose="020B0604020202020204" pitchFamily="34" charset="0"/>
                          <a:cs typeface="Arial" panose="020B0604020202020204" pitchFamily="34" charset="0"/>
                        </a:rPr>
                        <a:t>Diameter</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tc>
                  <a:txBody>
                    <a:bodyPr/>
                    <a:lstStyle/>
                    <a:p>
                      <a:pPr algn="l" fontAlgn="ctr"/>
                      <a:r>
                        <a:rPr lang="en-US" sz="1600" u="none" strike="noStrike" dirty="0">
                          <a:effectLst/>
                          <a:latin typeface="Arial" panose="020B0604020202020204" pitchFamily="34" charset="0"/>
                          <a:cs typeface="Arial" panose="020B0604020202020204" pitchFamily="34" charset="0"/>
                        </a:rPr>
                        <a:t>1.2 to 1.6 mm</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tc>
                  <a:txBody>
                    <a:bodyPr/>
                    <a:lstStyle/>
                    <a:p>
                      <a:pPr algn="l" fontAlgn="ctr"/>
                      <a:r>
                        <a:rPr lang="en-US" sz="1600" u="none" strike="noStrike" dirty="0">
                          <a:effectLst/>
                          <a:latin typeface="Arial" panose="020B0604020202020204" pitchFamily="34" charset="0"/>
                          <a:cs typeface="Arial" panose="020B0604020202020204" pitchFamily="34" charset="0"/>
                        </a:rPr>
                        <a:t>&lt; 0.1 mm</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extLst>
                  <a:ext uri="{0D108BD9-81ED-4DB2-BD59-A6C34878D82A}">
                    <a16:rowId xmlns:a16="http://schemas.microsoft.com/office/drawing/2014/main" val="4009506913"/>
                  </a:ext>
                </a:extLst>
              </a:tr>
              <a:tr h="239586">
                <a:tc>
                  <a:txBody>
                    <a:bodyPr/>
                    <a:lstStyle/>
                    <a:p>
                      <a:pPr algn="l" fontAlgn="ctr"/>
                      <a:r>
                        <a:rPr lang="en-US" sz="1600" u="none" strike="noStrike" dirty="0">
                          <a:effectLst/>
                          <a:latin typeface="Arial" panose="020B0604020202020204" pitchFamily="34" charset="0"/>
                          <a:cs typeface="Arial" panose="020B0604020202020204" pitchFamily="34" charset="0"/>
                        </a:rPr>
                        <a:t>Apparent Density</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tc>
                  <a:txBody>
                    <a:bodyPr/>
                    <a:lstStyle/>
                    <a:p>
                      <a:pPr algn="l" fontAlgn="ctr"/>
                      <a:r>
                        <a:rPr lang="en-US" sz="1600" u="none" strike="noStrike" dirty="0">
                          <a:effectLst/>
                          <a:latin typeface="Arial" panose="020B0604020202020204" pitchFamily="34" charset="0"/>
                          <a:cs typeface="Arial" panose="020B0604020202020204" pitchFamily="34" charset="0"/>
                        </a:rPr>
                        <a:t>25 to 31 lb/ft</a:t>
                      </a:r>
                      <a:r>
                        <a:rPr lang="en-US" sz="1600" u="none" strike="noStrike" baseline="30000" dirty="0">
                          <a:effectLst/>
                          <a:latin typeface="Arial" panose="020B0604020202020204" pitchFamily="34" charset="0"/>
                          <a:cs typeface="Arial" panose="020B0604020202020204" pitchFamily="34" charset="0"/>
                        </a:rPr>
                        <a:t>3</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tc>
                  <a:txBody>
                    <a:bodyPr/>
                    <a:lstStyle/>
                    <a:p>
                      <a:pPr algn="l" fontAlgn="ctr"/>
                      <a:r>
                        <a:rPr lang="en-US" sz="1600" u="none" strike="noStrike" dirty="0">
                          <a:effectLst/>
                          <a:latin typeface="Arial" panose="020B0604020202020204" pitchFamily="34" charset="0"/>
                          <a:cs typeface="Arial" panose="020B0604020202020204" pitchFamily="34" charset="0"/>
                        </a:rPr>
                        <a:t>23 to 46 lb/ft</a:t>
                      </a:r>
                      <a:r>
                        <a:rPr lang="en-US" sz="1600" u="none" strike="noStrike" baseline="30000" dirty="0">
                          <a:effectLst/>
                          <a:latin typeface="Arial" panose="020B0604020202020204" pitchFamily="34" charset="0"/>
                          <a:cs typeface="Arial" panose="020B0604020202020204" pitchFamily="34" charset="0"/>
                        </a:rPr>
                        <a:t>3</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extLst>
                  <a:ext uri="{0D108BD9-81ED-4DB2-BD59-A6C34878D82A}">
                    <a16:rowId xmlns:a16="http://schemas.microsoft.com/office/drawing/2014/main" val="147774931"/>
                  </a:ext>
                </a:extLst>
              </a:tr>
              <a:tr h="625009">
                <a:tc>
                  <a:txBody>
                    <a:bodyPr/>
                    <a:lstStyle/>
                    <a:p>
                      <a:pPr algn="l" fontAlgn="ctr"/>
                      <a:r>
                        <a:rPr lang="en-US" sz="1600" u="none" strike="noStrike" dirty="0">
                          <a:effectLst/>
                          <a:latin typeface="Arial" panose="020B0604020202020204" pitchFamily="34" charset="0"/>
                          <a:cs typeface="Arial" panose="020B0604020202020204" pitchFamily="34" charset="0"/>
                        </a:rPr>
                        <a:t>Application Point</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tc>
                  <a:txBody>
                    <a:bodyPr/>
                    <a:lstStyle/>
                    <a:p>
                      <a:pPr algn="l" fontAlgn="ctr"/>
                      <a:r>
                        <a:rPr lang="en-US" sz="1600" u="none" strike="noStrike" dirty="0">
                          <a:effectLst/>
                          <a:latin typeface="Arial" panose="020B0604020202020204" pitchFamily="34" charset="0"/>
                          <a:cs typeface="Arial" panose="020B0604020202020204" pitchFamily="34" charset="0"/>
                        </a:rPr>
                        <a:t>Post filtration or combined filtration/adsorption</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tc>
                  <a:txBody>
                    <a:bodyPr/>
                    <a:lstStyle/>
                    <a:p>
                      <a:pPr algn="l" fontAlgn="ctr"/>
                      <a:r>
                        <a:rPr lang="en-US" sz="1600" u="none" strike="noStrike" dirty="0">
                          <a:effectLst/>
                          <a:latin typeface="Arial" panose="020B0604020202020204" pitchFamily="34" charset="0"/>
                          <a:cs typeface="Arial" panose="020B0604020202020204" pitchFamily="34" charset="0"/>
                        </a:rPr>
                        <a:t>Typically applied at the inlet</a:t>
                      </a:r>
                      <a:r>
                        <a:rPr lang="en-US" sz="1600" u="none" strike="noStrike" baseline="0" dirty="0">
                          <a:effectLst/>
                          <a:latin typeface="Arial" panose="020B0604020202020204" pitchFamily="34" charset="0"/>
                          <a:cs typeface="Arial" panose="020B0604020202020204" pitchFamily="34" charset="0"/>
                        </a:rPr>
                        <a:t> to the advanced water treatment plant </a:t>
                      </a:r>
                      <a:r>
                        <a:rPr lang="en-US" sz="1600" u="none" strike="noStrike" dirty="0">
                          <a:effectLst/>
                          <a:latin typeface="Arial" panose="020B0604020202020204" pitchFamily="34" charset="0"/>
                          <a:cs typeface="Arial" panose="020B0604020202020204" pitchFamily="34" charset="0"/>
                        </a:rPr>
                        <a:t>to increase contact time</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extLst>
                  <a:ext uri="{0D108BD9-81ED-4DB2-BD59-A6C34878D82A}">
                    <a16:rowId xmlns:a16="http://schemas.microsoft.com/office/drawing/2014/main" val="2503373845"/>
                  </a:ext>
                </a:extLst>
              </a:tr>
              <a:tr h="416672">
                <a:tc>
                  <a:txBody>
                    <a:bodyPr/>
                    <a:lstStyle/>
                    <a:p>
                      <a:pPr algn="l" fontAlgn="ctr"/>
                      <a:r>
                        <a:rPr lang="en-US" sz="1600" u="none" strike="noStrike" dirty="0">
                          <a:effectLst/>
                          <a:latin typeface="Arial" panose="020B0604020202020204" pitchFamily="34" charset="0"/>
                          <a:cs typeface="Arial" panose="020B0604020202020204" pitchFamily="34" charset="0"/>
                        </a:rPr>
                        <a:t>Equipment</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tc>
                  <a:txBody>
                    <a:bodyPr/>
                    <a:lstStyle/>
                    <a:p>
                      <a:pPr algn="l" fontAlgn="ctr"/>
                      <a:r>
                        <a:rPr lang="en-US" sz="1600" u="none" strike="noStrike" dirty="0">
                          <a:effectLst/>
                          <a:latin typeface="Arial" panose="020B0604020202020204" pitchFamily="34" charset="0"/>
                          <a:cs typeface="Arial" panose="020B0604020202020204" pitchFamily="34" charset="0"/>
                        </a:rPr>
                        <a:t>GAC contactors and yard piping</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tc>
                  <a:txBody>
                    <a:bodyPr/>
                    <a:lstStyle/>
                    <a:p>
                      <a:pPr algn="l" fontAlgn="ctr"/>
                      <a:r>
                        <a:rPr lang="en-US" sz="1600" u="none" strike="noStrike" dirty="0">
                          <a:effectLst/>
                          <a:latin typeface="Arial" panose="020B0604020202020204" pitchFamily="34" charset="0"/>
                          <a:cs typeface="Arial" panose="020B0604020202020204" pitchFamily="34" charset="0"/>
                        </a:rPr>
                        <a:t>Dry feed or slurry feed systems</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extLst>
                  <a:ext uri="{0D108BD9-81ED-4DB2-BD59-A6C34878D82A}">
                    <a16:rowId xmlns:a16="http://schemas.microsoft.com/office/drawing/2014/main" val="1769799024"/>
                  </a:ext>
                </a:extLst>
              </a:tr>
              <a:tr h="941414">
                <a:tc>
                  <a:txBody>
                    <a:bodyPr/>
                    <a:lstStyle/>
                    <a:p>
                      <a:pPr algn="l" fontAlgn="ctr"/>
                      <a:r>
                        <a:rPr lang="en-US" sz="1600" b="0" i="0" u="none" strike="noStrike" dirty="0">
                          <a:solidFill>
                            <a:srgbClr val="000000"/>
                          </a:solidFill>
                          <a:effectLst/>
                          <a:latin typeface="Arial" panose="020B0604020202020204" pitchFamily="34" charset="0"/>
                          <a:cs typeface="Arial" panose="020B0604020202020204" pitchFamily="34" charset="0"/>
                        </a:rPr>
                        <a:t>Operational Consideration</a:t>
                      </a:r>
                    </a:p>
                  </a:txBody>
                  <a:tcPr marL="2781" marR="2781" marT="2781" marB="0" anchor="ctr"/>
                </a:tc>
                <a:tc>
                  <a:txBody>
                    <a:bodyPr/>
                    <a:lstStyle/>
                    <a:p>
                      <a:pPr algn="l" fontAlgn="ctr"/>
                      <a:r>
                        <a:rPr lang="en-US" sz="1600" u="none" strike="noStrike" dirty="0">
                          <a:effectLst/>
                          <a:latin typeface="Arial" panose="020B0604020202020204" pitchFamily="34" charset="0"/>
                          <a:cs typeface="Arial" panose="020B0604020202020204" pitchFamily="34" charset="0"/>
                        </a:rPr>
                        <a:t>Provides opportunity for biological activity, which can improve contaminant removal and increase headloss across GAC beds</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tc>
                  <a:txBody>
                    <a:bodyPr/>
                    <a:lstStyle/>
                    <a:p>
                      <a:pPr algn="l" fontAlgn="ctr"/>
                      <a:r>
                        <a:rPr lang="en-US" sz="1600" u="none" strike="noStrike" dirty="0">
                          <a:effectLst/>
                          <a:latin typeface="Arial" panose="020B0604020202020204" pitchFamily="34" charset="0"/>
                          <a:cs typeface="Arial" panose="020B0604020202020204" pitchFamily="34" charset="0"/>
                        </a:rPr>
                        <a:t>Typically fed as a dry powder or as a slurry  Doses typically range from 1 to 100 mg/L</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extLst>
                  <a:ext uri="{0D108BD9-81ED-4DB2-BD59-A6C34878D82A}">
                    <a16:rowId xmlns:a16="http://schemas.microsoft.com/office/drawing/2014/main" val="2827716081"/>
                  </a:ext>
                </a:extLst>
              </a:tr>
              <a:tr h="625009">
                <a:tc>
                  <a:txBody>
                    <a:bodyPr/>
                    <a:lstStyle/>
                    <a:p>
                      <a:pPr algn="l" fontAlgn="ctr"/>
                      <a:r>
                        <a:rPr lang="en-US" sz="1600" u="none" strike="noStrike" dirty="0">
                          <a:effectLst/>
                          <a:latin typeface="Arial" panose="020B0604020202020204" pitchFamily="34" charset="0"/>
                          <a:cs typeface="Arial" panose="020B0604020202020204" pitchFamily="34" charset="0"/>
                        </a:rPr>
                        <a:t>Advantages</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tc>
                  <a:txBody>
                    <a:bodyPr/>
                    <a:lstStyle/>
                    <a:p>
                      <a:pPr algn="l" fontAlgn="ctr"/>
                      <a:r>
                        <a:rPr lang="en-US" sz="1600" u="none" strike="noStrike" dirty="0">
                          <a:effectLst/>
                          <a:latin typeface="Arial" panose="020B0604020202020204" pitchFamily="34" charset="0"/>
                          <a:cs typeface="Arial" panose="020B0604020202020204" pitchFamily="34" charset="0"/>
                        </a:rPr>
                        <a:t>Low carbon usage when compared to PAC  Easy to reactivate</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tc>
                  <a:txBody>
                    <a:bodyPr/>
                    <a:lstStyle/>
                    <a:p>
                      <a:pPr algn="l" fontAlgn="ctr"/>
                      <a:r>
                        <a:rPr lang="en-US" sz="1600" u="none" strike="noStrike" dirty="0">
                          <a:effectLst/>
                          <a:latin typeface="Arial" panose="020B0604020202020204" pitchFamily="34" charset="0"/>
                          <a:cs typeface="Arial" panose="020B0604020202020204" pitchFamily="34" charset="0"/>
                        </a:rPr>
                        <a:t>Easy to add to facility for seasonal control of taste and odor compounds</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extLst>
                  <a:ext uri="{0D108BD9-81ED-4DB2-BD59-A6C34878D82A}">
                    <a16:rowId xmlns:a16="http://schemas.microsoft.com/office/drawing/2014/main" val="1776491177"/>
                  </a:ext>
                </a:extLst>
              </a:tr>
              <a:tr h="1250013">
                <a:tc>
                  <a:txBody>
                    <a:bodyPr/>
                    <a:lstStyle/>
                    <a:p>
                      <a:pPr algn="l" fontAlgn="ctr"/>
                      <a:r>
                        <a:rPr lang="en-US" sz="1600" u="none" strike="noStrike" dirty="0">
                          <a:effectLst/>
                          <a:latin typeface="Arial" panose="020B0604020202020204" pitchFamily="34" charset="0"/>
                          <a:cs typeface="Arial" panose="020B0604020202020204" pitchFamily="34" charset="0"/>
                        </a:rPr>
                        <a:t>Disadvantages</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tc>
                  <a:txBody>
                    <a:bodyPr/>
                    <a:lstStyle/>
                    <a:p>
                      <a:pPr algn="l" fontAlgn="ctr"/>
                      <a:r>
                        <a:rPr lang="en-US" sz="1600" u="none" strike="noStrike" dirty="0">
                          <a:effectLst/>
                          <a:latin typeface="Arial" panose="020B0604020202020204" pitchFamily="34" charset="0"/>
                          <a:cs typeface="Arial" panose="020B0604020202020204" pitchFamily="34" charset="0"/>
                        </a:rPr>
                        <a:t>Breakthrough when GAC is exhausted and requires capital upgrades and process modifications for GAC contactors</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tc>
                  <a:txBody>
                    <a:bodyPr/>
                    <a:lstStyle/>
                    <a:p>
                      <a:pPr algn="l" fontAlgn="ctr"/>
                      <a:r>
                        <a:rPr lang="en-US" sz="1600" u="none" strike="noStrike" dirty="0">
                          <a:effectLst/>
                          <a:latin typeface="Arial" panose="020B0604020202020204" pitchFamily="34" charset="0"/>
                          <a:cs typeface="Arial" panose="020B0604020202020204" pitchFamily="34" charset="0"/>
                        </a:rPr>
                        <a:t>Cannot recover PAC and high carbon usage when compared to GAC.</a:t>
                      </a:r>
                    </a:p>
                    <a:p>
                      <a:pPr algn="l" fontAlgn="ctr"/>
                      <a:r>
                        <a:rPr lang="en-US" sz="1600" b="0" i="0" u="none" strike="noStrike" dirty="0">
                          <a:solidFill>
                            <a:srgbClr val="000000"/>
                          </a:solidFill>
                          <a:effectLst/>
                          <a:latin typeface="Arial" panose="020B0604020202020204" pitchFamily="34" charset="0"/>
                          <a:cs typeface="Arial" panose="020B0604020202020204" pitchFamily="34" charset="0"/>
                        </a:rPr>
                        <a:t>Can</a:t>
                      </a:r>
                      <a:r>
                        <a:rPr lang="en-US" sz="1600" b="0" i="0" u="none" strike="noStrike" baseline="0" dirty="0">
                          <a:solidFill>
                            <a:srgbClr val="000000"/>
                          </a:solidFill>
                          <a:effectLst/>
                          <a:latin typeface="Arial" panose="020B0604020202020204" pitchFamily="34" charset="0"/>
                          <a:cs typeface="Arial" panose="020B0604020202020204" pitchFamily="34" charset="0"/>
                        </a:rPr>
                        <a:t> be very messy.</a:t>
                      </a:r>
                    </a:p>
                    <a:p>
                      <a:pPr algn="l" fontAlgn="ctr"/>
                      <a:r>
                        <a:rPr lang="en-US" sz="1600" b="0" i="0" u="none" strike="noStrike" baseline="0" dirty="0">
                          <a:solidFill>
                            <a:srgbClr val="000000"/>
                          </a:solidFill>
                          <a:effectLst/>
                          <a:latin typeface="Arial" panose="020B0604020202020204" pitchFamily="34" charset="0"/>
                          <a:cs typeface="Arial" panose="020B0604020202020204" pitchFamily="34" charset="0"/>
                        </a:rPr>
                        <a:t>PAC is hazardous (explosion risk).</a:t>
                      </a:r>
                    </a:p>
                    <a:p>
                      <a:pPr algn="l" fontAlgn="ctr"/>
                      <a:r>
                        <a:rPr lang="en-US" sz="1600" b="0" i="0" u="none" strike="noStrike" baseline="0" dirty="0">
                          <a:solidFill>
                            <a:srgbClr val="000000"/>
                          </a:solidFill>
                          <a:effectLst/>
                          <a:latin typeface="Arial" panose="020B0604020202020204" pitchFamily="34" charset="0"/>
                          <a:cs typeface="Arial" panose="020B0604020202020204" pitchFamily="34" charset="0"/>
                        </a:rPr>
                        <a:t>May only be dosed after water quality is impacted.</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2781" marR="2781" marT="2781" marB="0" anchor="ctr"/>
                </a:tc>
                <a:extLst>
                  <a:ext uri="{0D108BD9-81ED-4DB2-BD59-A6C34878D82A}">
                    <a16:rowId xmlns:a16="http://schemas.microsoft.com/office/drawing/2014/main" val="812313565"/>
                  </a:ext>
                </a:extLst>
              </a:tr>
            </a:tbl>
          </a:graphicData>
        </a:graphic>
      </p:graphicFrame>
    </p:spTree>
    <p:extLst>
      <p:ext uri="{BB962C8B-B14F-4D97-AF65-F5344CB8AC3E}">
        <p14:creationId xmlns:p14="http://schemas.microsoft.com/office/powerpoint/2010/main" val="4559615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8099" y="516797"/>
            <a:ext cx="10338919" cy="533400"/>
          </a:xfrm>
        </p:spPr>
        <p:txBody>
          <a:bodyPr/>
          <a:lstStyle/>
          <a:p>
            <a:r>
              <a:rPr lang="en-US" dirty="0"/>
              <a:t>Discussion Questions</a:t>
            </a:r>
          </a:p>
        </p:txBody>
      </p:sp>
      <p:sp>
        <p:nvSpPr>
          <p:cNvPr id="3" name="Text Placeholder 2"/>
          <p:cNvSpPr>
            <a:spLocks noGrp="1"/>
          </p:cNvSpPr>
          <p:nvPr>
            <p:ph type="body" sz="quarter" idx="10"/>
          </p:nvPr>
        </p:nvSpPr>
        <p:spPr>
          <a:xfrm>
            <a:off x="928099" y="1321209"/>
            <a:ext cx="10244726" cy="3946358"/>
          </a:xfrm>
        </p:spPr>
        <p:txBody>
          <a:bodyPr>
            <a:normAutofit/>
          </a:bodyPr>
          <a:lstStyle/>
          <a:p>
            <a:pPr marL="280988" indent="-280988"/>
            <a:r>
              <a:rPr lang="en-US" dirty="0"/>
              <a:t>How does adsorption vary from absorption?</a:t>
            </a:r>
          </a:p>
          <a:p>
            <a:pPr marL="280988" indent="-280988"/>
            <a:r>
              <a:rPr lang="en-US" dirty="0"/>
              <a:t>What is activated carbon?</a:t>
            </a:r>
          </a:p>
          <a:p>
            <a:pPr marL="280988" indent="-280988"/>
            <a:r>
              <a:rPr lang="en-US" dirty="0"/>
              <a:t>What is unique about the structure of activated carbon compared to traditional filter media?</a:t>
            </a:r>
          </a:p>
          <a:p>
            <a:pPr marL="280988" indent="-280988"/>
            <a:r>
              <a:rPr lang="en-US" dirty="0"/>
              <a:t>How does adsorption work?</a:t>
            </a:r>
          </a:p>
          <a:p>
            <a:pPr marL="280988" indent="-280988"/>
            <a:r>
              <a:rPr lang="en-US" dirty="0"/>
              <a:t>How does the compound's molecular weight affect adsorption? </a:t>
            </a:r>
          </a:p>
          <a:p>
            <a:pPr marL="457200" indent="-457200"/>
            <a:endParaRPr lang="en-US" dirty="0"/>
          </a:p>
          <a:p>
            <a:endParaRPr lang="en-US" dirty="0"/>
          </a:p>
          <a:p>
            <a:pPr marL="457200" indent="-457200"/>
            <a:endParaRPr lang="en-US" dirty="0"/>
          </a:p>
          <a:p>
            <a:pPr marL="457200" indent="-457200"/>
            <a:endParaRPr lang="en-US" dirty="0"/>
          </a:p>
        </p:txBody>
      </p:sp>
    </p:spTree>
    <p:extLst>
      <p:ext uri="{BB962C8B-B14F-4D97-AF65-F5344CB8AC3E}">
        <p14:creationId xmlns:p14="http://schemas.microsoft.com/office/powerpoint/2010/main" val="40363070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43708" y="1663592"/>
            <a:ext cx="7764463" cy="1090042"/>
          </a:xfrm>
        </p:spPr>
        <p:txBody>
          <a:bodyPr/>
          <a:lstStyle/>
          <a:p>
            <a:r>
              <a:rPr lang="en-US" b="0" dirty="0">
                <a:latin typeface="Arial" panose="020B0604020202020204" pitchFamily="34" charset="0"/>
                <a:cs typeface="Arial" panose="020B0604020202020204" pitchFamily="34" charset="0"/>
              </a:rPr>
              <a:t>Design Criteria</a:t>
            </a:r>
          </a:p>
        </p:txBody>
      </p:sp>
    </p:spTree>
    <p:extLst>
      <p:ext uri="{BB962C8B-B14F-4D97-AF65-F5344CB8AC3E}">
        <p14:creationId xmlns:p14="http://schemas.microsoft.com/office/powerpoint/2010/main" val="31346333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2" name="Rectangle 2"/>
          <p:cNvSpPr>
            <a:spLocks noGrp="1" noChangeArrowheads="1"/>
          </p:cNvSpPr>
          <p:nvPr>
            <p:ph type="title"/>
          </p:nvPr>
        </p:nvSpPr>
        <p:spPr>
          <a:xfrm>
            <a:off x="683289" y="554664"/>
            <a:ext cx="10440236" cy="533400"/>
          </a:xfrm>
        </p:spPr>
        <p:txBody>
          <a:bodyPr>
            <a:normAutofit/>
          </a:bodyPr>
          <a:lstStyle/>
          <a:p>
            <a:pPr lvl="0"/>
            <a:r>
              <a:rPr lang="en-US" dirty="0"/>
              <a:t>Multiple Parameters Are Used to Characterize GAC</a:t>
            </a:r>
          </a:p>
        </p:txBody>
      </p:sp>
      <p:sp>
        <p:nvSpPr>
          <p:cNvPr id="5" name="TextBox 4"/>
          <p:cNvSpPr txBox="1"/>
          <p:nvPr/>
        </p:nvSpPr>
        <p:spPr>
          <a:xfrm>
            <a:off x="813917" y="1468011"/>
            <a:ext cx="6451041" cy="3108543"/>
          </a:xfrm>
          <a:prstGeom prst="rect">
            <a:avLst/>
          </a:prstGeom>
          <a:noFill/>
        </p:spPr>
        <p:txBody>
          <a:bodyPr wrap="square" rtlCol="0">
            <a:spAutoFit/>
          </a:bodyPr>
          <a:lstStyle/>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Ash Percentage</a:t>
            </a:r>
          </a:p>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Iodine and Molasses Numbers</a:t>
            </a:r>
          </a:p>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Trace Contaminant Number (TCN)</a:t>
            </a:r>
          </a:p>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Apparent Density</a:t>
            </a:r>
          </a:p>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Bulk Density</a:t>
            </a:r>
          </a:p>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Backwashed and Drained Density </a:t>
            </a:r>
          </a:p>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Abrasion Number</a:t>
            </a:r>
          </a:p>
        </p:txBody>
      </p:sp>
    </p:spTree>
    <p:extLst>
      <p:ext uri="{BB962C8B-B14F-4D97-AF65-F5344CB8AC3E}">
        <p14:creationId xmlns:p14="http://schemas.microsoft.com/office/powerpoint/2010/main" val="1338797119"/>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2" name="Rectangle 2"/>
          <p:cNvSpPr>
            <a:spLocks noGrp="1" noChangeArrowheads="1"/>
          </p:cNvSpPr>
          <p:nvPr>
            <p:ph type="title"/>
          </p:nvPr>
        </p:nvSpPr>
        <p:spPr>
          <a:xfrm>
            <a:off x="683289" y="554664"/>
            <a:ext cx="10440236" cy="533400"/>
          </a:xfrm>
        </p:spPr>
        <p:txBody>
          <a:bodyPr>
            <a:noAutofit/>
          </a:bodyPr>
          <a:lstStyle/>
          <a:p>
            <a:pPr lvl="0"/>
            <a:r>
              <a:rPr lang="en-US" dirty="0"/>
              <a:t>Ash Percentage Describes the Percent of Inorganic Material in the GAC or PAC</a:t>
            </a:r>
          </a:p>
        </p:txBody>
      </p:sp>
      <p:graphicFrame>
        <p:nvGraphicFramePr>
          <p:cNvPr id="4" name="Table 3"/>
          <p:cNvGraphicFramePr>
            <a:graphicFrameLocks noGrp="1"/>
          </p:cNvGraphicFramePr>
          <p:nvPr>
            <p:extLst>
              <p:ext uri="{D42A27DB-BD31-4B8C-83A1-F6EECF244321}">
                <p14:modId xmlns:p14="http://schemas.microsoft.com/office/powerpoint/2010/main" val="4113037116"/>
              </p:ext>
            </p:extLst>
          </p:nvPr>
        </p:nvGraphicFramePr>
        <p:xfrm>
          <a:off x="6097168" y="1712685"/>
          <a:ext cx="4120889" cy="4034968"/>
        </p:xfrm>
        <a:graphic>
          <a:graphicData uri="http://schemas.openxmlformats.org/drawingml/2006/table">
            <a:tbl>
              <a:tblPr firstRow="1" bandRow="1">
                <a:tableStyleId>{5C22544A-7EE6-4342-B048-85BDC9FD1C3A}</a:tableStyleId>
              </a:tblPr>
              <a:tblGrid>
                <a:gridCol w="2314641">
                  <a:extLst>
                    <a:ext uri="{9D8B030D-6E8A-4147-A177-3AD203B41FA5}">
                      <a16:colId xmlns:a16="http://schemas.microsoft.com/office/drawing/2014/main" val="3890481354"/>
                    </a:ext>
                  </a:extLst>
                </a:gridCol>
                <a:gridCol w="929990">
                  <a:extLst>
                    <a:ext uri="{9D8B030D-6E8A-4147-A177-3AD203B41FA5}">
                      <a16:colId xmlns:a16="http://schemas.microsoft.com/office/drawing/2014/main" val="4059729600"/>
                    </a:ext>
                  </a:extLst>
                </a:gridCol>
                <a:gridCol w="876258">
                  <a:extLst>
                    <a:ext uri="{9D8B030D-6E8A-4147-A177-3AD203B41FA5}">
                      <a16:colId xmlns:a16="http://schemas.microsoft.com/office/drawing/2014/main" val="1680548662"/>
                    </a:ext>
                  </a:extLst>
                </a:gridCol>
              </a:tblGrid>
              <a:tr h="1729272">
                <a:tc>
                  <a:txBody>
                    <a:bodyPr/>
                    <a:lstStyle/>
                    <a:p>
                      <a:pPr algn="ctr" fontAlgn="ctr"/>
                      <a:r>
                        <a:rPr lang="en-US" sz="2000" u="none" strike="noStrike" dirty="0">
                          <a:effectLst/>
                          <a:latin typeface="Arial" panose="020B0604020202020204" pitchFamily="34" charset="0"/>
                          <a:cs typeface="Arial" panose="020B0604020202020204" pitchFamily="34" charset="0"/>
                        </a:rPr>
                        <a:t>Carbon Source</a:t>
                      </a:r>
                      <a:endParaRPr lang="en-US" sz="2000" b="1" i="0" u="none" strike="noStrike" dirty="0">
                        <a:solidFill>
                          <a:srgbClr val="000000"/>
                        </a:solidFill>
                        <a:effectLst/>
                        <a:latin typeface="Arial" panose="020B0604020202020204" pitchFamily="34" charset="0"/>
                        <a:cs typeface="Arial" panose="020B0604020202020204" pitchFamily="34" charset="0"/>
                      </a:endParaRPr>
                    </a:p>
                  </a:txBody>
                  <a:tcPr marL="9196" marR="9196" marT="9196" marB="0" anchor="ctr"/>
                </a:tc>
                <a:tc>
                  <a:txBody>
                    <a:bodyPr/>
                    <a:lstStyle/>
                    <a:p>
                      <a:pPr algn="ctr" fontAlgn="ctr"/>
                      <a:r>
                        <a:rPr lang="en-US" sz="2000" u="none" strike="noStrike" dirty="0">
                          <a:effectLst/>
                          <a:latin typeface="Arial" panose="020B0604020202020204" pitchFamily="34" charset="0"/>
                          <a:cs typeface="Arial" panose="020B0604020202020204" pitchFamily="34" charset="0"/>
                        </a:rPr>
                        <a:t>Low Range (wt%)</a:t>
                      </a:r>
                      <a:endParaRPr lang="en-US" sz="2000" b="1" i="0" u="none" strike="noStrike" dirty="0">
                        <a:solidFill>
                          <a:srgbClr val="000000"/>
                        </a:solidFill>
                        <a:effectLst/>
                        <a:latin typeface="Arial" panose="020B0604020202020204" pitchFamily="34" charset="0"/>
                        <a:cs typeface="Arial" panose="020B0604020202020204" pitchFamily="34" charset="0"/>
                      </a:endParaRPr>
                    </a:p>
                  </a:txBody>
                  <a:tcPr marL="9196" marR="9196" marT="9196" marB="0" anchor="ctr"/>
                </a:tc>
                <a:tc>
                  <a:txBody>
                    <a:bodyPr/>
                    <a:lstStyle/>
                    <a:p>
                      <a:pPr algn="ctr" fontAlgn="ctr"/>
                      <a:r>
                        <a:rPr lang="en-US" sz="2000" u="none" strike="noStrike" dirty="0">
                          <a:effectLst/>
                          <a:latin typeface="Arial" panose="020B0604020202020204" pitchFamily="34" charset="0"/>
                          <a:cs typeface="Arial" panose="020B0604020202020204" pitchFamily="34" charset="0"/>
                        </a:rPr>
                        <a:t>High Range (wt%)</a:t>
                      </a:r>
                      <a:endParaRPr lang="en-US" sz="2000" b="1" i="0" u="none" strike="noStrike" dirty="0">
                        <a:solidFill>
                          <a:srgbClr val="000000"/>
                        </a:solidFill>
                        <a:effectLst/>
                        <a:latin typeface="Arial" panose="020B0604020202020204" pitchFamily="34" charset="0"/>
                        <a:cs typeface="Arial" panose="020B0604020202020204" pitchFamily="34" charset="0"/>
                      </a:endParaRPr>
                    </a:p>
                  </a:txBody>
                  <a:tcPr marL="9196" marR="9196" marT="9196" marB="0" anchor="ctr"/>
                </a:tc>
                <a:extLst>
                  <a:ext uri="{0D108BD9-81ED-4DB2-BD59-A6C34878D82A}">
                    <a16:rowId xmlns:a16="http://schemas.microsoft.com/office/drawing/2014/main" val="4144983346"/>
                  </a:ext>
                </a:extLst>
              </a:tr>
              <a:tr h="576424">
                <a:tc>
                  <a:txBody>
                    <a:bodyPr/>
                    <a:lstStyle/>
                    <a:p>
                      <a:pPr algn="l" fontAlgn="ctr"/>
                      <a:r>
                        <a:rPr lang="en-US" sz="2000" u="none" strike="noStrike" dirty="0">
                          <a:effectLst/>
                          <a:latin typeface="Arial" panose="020B0604020202020204" pitchFamily="34" charset="0"/>
                          <a:cs typeface="Arial" panose="020B0604020202020204" pitchFamily="34" charset="0"/>
                        </a:rPr>
                        <a:t>Bituminous Coal</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196" marR="9196" marT="9196" marB="0" anchor="ctr"/>
                </a:tc>
                <a:tc>
                  <a:txBody>
                    <a:bodyPr/>
                    <a:lstStyle/>
                    <a:p>
                      <a:pPr algn="l" fontAlgn="ctr"/>
                      <a:r>
                        <a:rPr lang="en-US" sz="2000" u="none" strike="noStrike" dirty="0">
                          <a:effectLst/>
                          <a:latin typeface="Arial" panose="020B0604020202020204" pitchFamily="34" charset="0"/>
                          <a:cs typeface="Arial" panose="020B0604020202020204" pitchFamily="34" charset="0"/>
                        </a:rPr>
                        <a:t>3%</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196" marR="9196" marT="9196" marB="0" anchor="ctr"/>
                </a:tc>
                <a:tc>
                  <a:txBody>
                    <a:bodyPr/>
                    <a:lstStyle/>
                    <a:p>
                      <a:pPr algn="l" fontAlgn="ctr"/>
                      <a:r>
                        <a:rPr lang="en-US" sz="2000" u="none" strike="noStrike" dirty="0">
                          <a:effectLst/>
                          <a:latin typeface="Arial" panose="020B0604020202020204" pitchFamily="34" charset="0"/>
                          <a:cs typeface="Arial" panose="020B0604020202020204" pitchFamily="34" charset="0"/>
                        </a:rPr>
                        <a:t>20%</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196" marR="9196" marT="9196" marB="0" anchor="ctr"/>
                </a:tc>
                <a:extLst>
                  <a:ext uri="{0D108BD9-81ED-4DB2-BD59-A6C34878D82A}">
                    <a16:rowId xmlns:a16="http://schemas.microsoft.com/office/drawing/2014/main" val="3567859081"/>
                  </a:ext>
                </a:extLst>
              </a:tr>
              <a:tr h="576424">
                <a:tc>
                  <a:txBody>
                    <a:bodyPr/>
                    <a:lstStyle/>
                    <a:p>
                      <a:pPr algn="l" fontAlgn="ctr"/>
                      <a:r>
                        <a:rPr lang="en-US" sz="2000" u="none" strike="noStrike" dirty="0">
                          <a:effectLst/>
                          <a:latin typeface="Arial" panose="020B0604020202020204" pitchFamily="34" charset="0"/>
                          <a:cs typeface="Arial" panose="020B0604020202020204" pitchFamily="34" charset="0"/>
                        </a:rPr>
                        <a:t>Coconut Shells</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196" marR="9196" marT="9196" marB="0" anchor="ctr"/>
                </a:tc>
                <a:tc>
                  <a:txBody>
                    <a:bodyPr/>
                    <a:lstStyle/>
                    <a:p>
                      <a:pPr algn="l" fontAlgn="ctr"/>
                      <a:r>
                        <a:rPr lang="en-US" sz="2000" u="none" strike="noStrike" dirty="0">
                          <a:effectLst/>
                          <a:latin typeface="Arial" panose="020B0604020202020204" pitchFamily="34" charset="0"/>
                          <a:cs typeface="Arial" panose="020B0604020202020204" pitchFamily="34" charset="0"/>
                        </a:rPr>
                        <a:t>2%</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196" marR="9196" marT="9196" marB="0" anchor="ctr"/>
                </a:tc>
                <a:tc>
                  <a:txBody>
                    <a:bodyPr/>
                    <a:lstStyle/>
                    <a:p>
                      <a:pPr algn="l" fontAlgn="ctr"/>
                      <a:r>
                        <a:rPr lang="en-US" sz="2000" u="none" strike="noStrike" dirty="0">
                          <a:effectLst/>
                          <a:latin typeface="Arial" panose="020B0604020202020204" pitchFamily="34" charset="0"/>
                          <a:cs typeface="Arial" panose="020B0604020202020204" pitchFamily="34" charset="0"/>
                        </a:rPr>
                        <a:t>8%</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196" marR="9196" marT="9196" marB="0" anchor="ctr"/>
                </a:tc>
                <a:extLst>
                  <a:ext uri="{0D108BD9-81ED-4DB2-BD59-A6C34878D82A}">
                    <a16:rowId xmlns:a16="http://schemas.microsoft.com/office/drawing/2014/main" val="732969741"/>
                  </a:ext>
                </a:extLst>
              </a:tr>
              <a:tr h="576424">
                <a:tc>
                  <a:txBody>
                    <a:bodyPr/>
                    <a:lstStyle/>
                    <a:p>
                      <a:pPr algn="l" fontAlgn="ctr"/>
                      <a:r>
                        <a:rPr lang="en-US" sz="2000" u="none" strike="noStrike" dirty="0">
                          <a:effectLst/>
                          <a:latin typeface="Arial" panose="020B0604020202020204" pitchFamily="34" charset="0"/>
                          <a:cs typeface="Arial" panose="020B0604020202020204" pitchFamily="34" charset="0"/>
                        </a:rPr>
                        <a:t>Lignite</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196" marR="9196" marT="9196" marB="0" anchor="ctr"/>
                </a:tc>
                <a:tc>
                  <a:txBody>
                    <a:bodyPr/>
                    <a:lstStyle/>
                    <a:p>
                      <a:pPr algn="l" fontAlgn="ctr"/>
                      <a:r>
                        <a:rPr lang="en-US" sz="2000" u="none" strike="noStrike" dirty="0">
                          <a:effectLst/>
                          <a:latin typeface="Arial" panose="020B0604020202020204" pitchFamily="34" charset="0"/>
                          <a:cs typeface="Arial" panose="020B0604020202020204" pitchFamily="34" charset="0"/>
                        </a:rPr>
                        <a:t>10%</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196" marR="9196" marT="9196" marB="0" anchor="ctr"/>
                </a:tc>
                <a:tc>
                  <a:txBody>
                    <a:bodyPr/>
                    <a:lstStyle/>
                    <a:p>
                      <a:pPr algn="l" fontAlgn="ctr"/>
                      <a:r>
                        <a:rPr lang="en-US" sz="2000" u="none" strike="noStrike" dirty="0">
                          <a:effectLst/>
                          <a:latin typeface="Arial" panose="020B0604020202020204" pitchFamily="34" charset="0"/>
                          <a:cs typeface="Arial" panose="020B0604020202020204" pitchFamily="34" charset="0"/>
                        </a:rPr>
                        <a:t>40%</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196" marR="9196" marT="9196" marB="0" anchor="ctr"/>
                </a:tc>
                <a:extLst>
                  <a:ext uri="{0D108BD9-81ED-4DB2-BD59-A6C34878D82A}">
                    <a16:rowId xmlns:a16="http://schemas.microsoft.com/office/drawing/2014/main" val="1487204246"/>
                  </a:ext>
                </a:extLst>
              </a:tr>
              <a:tr h="576424">
                <a:tc>
                  <a:txBody>
                    <a:bodyPr/>
                    <a:lstStyle/>
                    <a:p>
                      <a:pPr algn="l" fontAlgn="ctr"/>
                      <a:r>
                        <a:rPr lang="en-US" sz="2000" u="none" strike="noStrike" dirty="0">
                          <a:effectLst/>
                          <a:latin typeface="Arial" panose="020B0604020202020204" pitchFamily="34" charset="0"/>
                          <a:cs typeface="Arial" panose="020B0604020202020204" pitchFamily="34" charset="0"/>
                        </a:rPr>
                        <a:t>Wood</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196" marR="9196" marT="9196" marB="0" anchor="ctr"/>
                </a:tc>
                <a:tc>
                  <a:txBody>
                    <a:bodyPr/>
                    <a:lstStyle/>
                    <a:p>
                      <a:pPr algn="l" fontAlgn="ctr"/>
                      <a:r>
                        <a:rPr lang="en-US" sz="2000" u="none" strike="noStrike" dirty="0">
                          <a:effectLst/>
                          <a:latin typeface="Arial" panose="020B0604020202020204" pitchFamily="34" charset="0"/>
                          <a:cs typeface="Arial" panose="020B0604020202020204" pitchFamily="34" charset="0"/>
                        </a:rPr>
                        <a:t>10%</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196" marR="9196" marT="9196" marB="0" anchor="ctr"/>
                </a:tc>
                <a:tc>
                  <a:txBody>
                    <a:bodyPr/>
                    <a:lstStyle/>
                    <a:p>
                      <a:pPr algn="l" fontAlgn="ctr"/>
                      <a:r>
                        <a:rPr lang="en-US" sz="2000" u="none" strike="noStrike" dirty="0">
                          <a:effectLst/>
                          <a:latin typeface="Arial" panose="020B0604020202020204" pitchFamily="34" charset="0"/>
                          <a:cs typeface="Arial" panose="020B0604020202020204" pitchFamily="34" charset="0"/>
                        </a:rPr>
                        <a:t>40%</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196" marR="9196" marT="9196" marB="0" anchor="ctr"/>
                </a:tc>
                <a:extLst>
                  <a:ext uri="{0D108BD9-81ED-4DB2-BD59-A6C34878D82A}">
                    <a16:rowId xmlns:a16="http://schemas.microsoft.com/office/drawing/2014/main" val="3479049658"/>
                  </a:ext>
                </a:extLst>
              </a:tr>
            </a:tbl>
          </a:graphicData>
        </a:graphic>
      </p:graphicFrame>
      <p:sp>
        <p:nvSpPr>
          <p:cNvPr id="5" name="TextBox 4"/>
          <p:cNvSpPr txBox="1"/>
          <p:nvPr/>
        </p:nvSpPr>
        <p:spPr>
          <a:xfrm>
            <a:off x="854110" y="1712685"/>
            <a:ext cx="4777145" cy="3108543"/>
          </a:xfrm>
          <a:prstGeom prst="rect">
            <a:avLst/>
          </a:prstGeom>
          <a:noFill/>
        </p:spPr>
        <p:txBody>
          <a:bodyPr wrap="square" rtlCol="0">
            <a:spAutoFit/>
          </a:bodyPr>
          <a:lstStyle/>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Weight % basis</a:t>
            </a:r>
          </a:p>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A higher percent ash number means less true activated carbon structure per unit weight of media</a:t>
            </a:r>
          </a:p>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High ash corresponds to lower adsorption capacity</a:t>
            </a:r>
          </a:p>
        </p:txBody>
      </p:sp>
      <p:sp>
        <p:nvSpPr>
          <p:cNvPr id="6" name="Rectangle 5"/>
          <p:cNvSpPr/>
          <p:nvPr/>
        </p:nvSpPr>
        <p:spPr>
          <a:xfrm>
            <a:off x="9303692" y="1712686"/>
            <a:ext cx="901664" cy="4063992"/>
          </a:xfrm>
          <a:prstGeom prst="rect">
            <a:avLst/>
          </a:prstGeom>
          <a:noFill/>
          <a:ln w="5715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70630462"/>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2" name="Rectangle 2"/>
          <p:cNvSpPr>
            <a:spLocks noGrp="1" noChangeArrowheads="1"/>
          </p:cNvSpPr>
          <p:nvPr>
            <p:ph type="title"/>
          </p:nvPr>
        </p:nvSpPr>
        <p:spPr>
          <a:xfrm>
            <a:off x="896015" y="348453"/>
            <a:ext cx="10338919" cy="533400"/>
          </a:xfrm>
        </p:spPr>
        <p:txBody>
          <a:bodyPr/>
          <a:lstStyle/>
          <a:p>
            <a:r>
              <a:rPr lang="en-GB" dirty="0"/>
              <a:t>Iodine and Molasses Numbers Estimate the Pore Volume</a:t>
            </a:r>
            <a:endParaRPr lang="en-US" dirty="0"/>
          </a:p>
        </p:txBody>
      </p:sp>
      <p:graphicFrame>
        <p:nvGraphicFramePr>
          <p:cNvPr id="5" name="Content Placeholder 4"/>
          <p:cNvGraphicFramePr>
            <a:graphicFrameLocks noGrp="1"/>
          </p:cNvGraphicFramePr>
          <p:nvPr>
            <p:ph sz="half" idx="4294967295"/>
            <p:extLst>
              <p:ext uri="{D42A27DB-BD31-4B8C-83A1-F6EECF244321}">
                <p14:modId xmlns:p14="http://schemas.microsoft.com/office/powerpoint/2010/main" val="1203559568"/>
              </p:ext>
            </p:extLst>
          </p:nvPr>
        </p:nvGraphicFramePr>
        <p:xfrm>
          <a:off x="551291" y="968914"/>
          <a:ext cx="6120281" cy="53810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7284" name="Picture 4" descr="Image result for natural organic matte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369030" y="844547"/>
            <a:ext cx="4107765" cy="3084044"/>
          </a:xfrm>
          <a:prstGeom prst="rect">
            <a:avLst/>
          </a:prstGeom>
          <a:noFill/>
        </p:spPr>
      </p:pic>
      <p:pic>
        <p:nvPicPr>
          <p:cNvPr id="97286" name="Picture 6" descr="Image result for tannic acid"/>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463883" y="3757992"/>
            <a:ext cx="3154259" cy="2574999"/>
          </a:xfrm>
          <a:prstGeom prst="rect">
            <a:avLst/>
          </a:prstGeom>
          <a:noFill/>
        </p:spPr>
      </p:pic>
      <p:sp>
        <p:nvSpPr>
          <p:cNvPr id="8" name="Rectangle 7"/>
          <p:cNvSpPr/>
          <p:nvPr/>
        </p:nvSpPr>
        <p:spPr>
          <a:xfrm>
            <a:off x="8759009" y="3480753"/>
            <a:ext cx="1327805" cy="2397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9" name="Rectangle 8"/>
          <p:cNvSpPr/>
          <p:nvPr/>
        </p:nvSpPr>
        <p:spPr>
          <a:xfrm>
            <a:off x="7607893" y="1484152"/>
            <a:ext cx="1231783" cy="1747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extBox 9"/>
          <p:cNvSpPr txBox="1"/>
          <p:nvPr/>
        </p:nvSpPr>
        <p:spPr>
          <a:xfrm>
            <a:off x="9588846" y="3142199"/>
            <a:ext cx="1887950" cy="338554"/>
          </a:xfrm>
          <a:prstGeom prst="rect">
            <a:avLst/>
          </a:prstGeom>
          <a:noFill/>
        </p:spPr>
        <p:txBody>
          <a:bodyPr wrap="square" rtlCol="0">
            <a:spAutoFit/>
          </a:bodyPr>
          <a:lstStyle/>
          <a:p>
            <a:pPr algn="ctr"/>
            <a:r>
              <a:rPr lang="en-US" sz="1600" dirty="0">
                <a:solidFill>
                  <a:srgbClr val="C00000"/>
                </a:solidFill>
                <a:latin typeface="Arial" panose="020B0604020202020204" pitchFamily="34" charset="0"/>
                <a:cs typeface="Arial" panose="020B0604020202020204" pitchFamily="34" charset="0"/>
              </a:rPr>
              <a:t>Typical Humic Acid</a:t>
            </a:r>
          </a:p>
        </p:txBody>
      </p:sp>
      <p:sp>
        <p:nvSpPr>
          <p:cNvPr id="11" name="TextBox 10"/>
          <p:cNvSpPr txBox="1"/>
          <p:nvPr/>
        </p:nvSpPr>
        <p:spPr>
          <a:xfrm>
            <a:off x="6671572" y="6011373"/>
            <a:ext cx="2081688" cy="338554"/>
          </a:xfrm>
          <a:prstGeom prst="rect">
            <a:avLst/>
          </a:prstGeom>
          <a:noFill/>
        </p:spPr>
        <p:txBody>
          <a:bodyPr wrap="square" rtlCol="0">
            <a:spAutoFit/>
          </a:bodyPr>
          <a:lstStyle/>
          <a:p>
            <a:pPr algn="ctr"/>
            <a:r>
              <a:rPr lang="en-US" sz="1600" dirty="0">
                <a:solidFill>
                  <a:srgbClr val="C00000"/>
                </a:solidFill>
                <a:latin typeface="Arial" panose="020B0604020202020204" pitchFamily="34" charset="0"/>
                <a:cs typeface="Arial" panose="020B0604020202020204" pitchFamily="34" charset="0"/>
              </a:rPr>
              <a:t>Typical Tannic Acid</a:t>
            </a:r>
          </a:p>
        </p:txBody>
      </p:sp>
      <p:sp>
        <p:nvSpPr>
          <p:cNvPr id="12" name="Rectangle 11"/>
          <p:cNvSpPr/>
          <p:nvPr/>
        </p:nvSpPr>
        <p:spPr>
          <a:xfrm>
            <a:off x="7664650" y="1039210"/>
            <a:ext cx="1924196" cy="2397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23924320"/>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2" name="Rectangle 2"/>
          <p:cNvSpPr>
            <a:spLocks noGrp="1" noChangeArrowheads="1"/>
          </p:cNvSpPr>
          <p:nvPr>
            <p:ph type="title"/>
          </p:nvPr>
        </p:nvSpPr>
        <p:spPr/>
        <p:txBody>
          <a:bodyPr>
            <a:noAutofit/>
          </a:bodyPr>
          <a:lstStyle/>
          <a:p>
            <a:r>
              <a:rPr lang="en-GB" dirty="0"/>
              <a:t>Trace Contaminant Number (TCN) Measures the Smallest Available Pore Fraction</a:t>
            </a:r>
            <a:endParaRPr lang="en-US" dirty="0"/>
          </a:p>
        </p:txBody>
      </p:sp>
      <p:graphicFrame>
        <p:nvGraphicFramePr>
          <p:cNvPr id="4" name="Content Placeholder 3"/>
          <p:cNvGraphicFramePr>
            <a:graphicFrameLocks noGrp="1"/>
          </p:cNvGraphicFramePr>
          <p:nvPr>
            <p:ph sz="half" idx="4294967295"/>
            <p:extLst>
              <p:ext uri="{D42A27DB-BD31-4B8C-83A1-F6EECF244321}">
                <p14:modId xmlns:p14="http://schemas.microsoft.com/office/powerpoint/2010/main" val="3454705541"/>
              </p:ext>
            </p:extLst>
          </p:nvPr>
        </p:nvGraphicFramePr>
        <p:xfrm>
          <a:off x="677617" y="1387089"/>
          <a:ext cx="4604338" cy="48290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5234" name="Picture 2" descr="Image result for acetoxime"/>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591987" y="1504592"/>
            <a:ext cx="2407827" cy="1867782"/>
          </a:xfrm>
          <a:prstGeom prst="rect">
            <a:avLst/>
          </a:prstGeom>
          <a:noFill/>
        </p:spPr>
      </p:pic>
      <p:pic>
        <p:nvPicPr>
          <p:cNvPr id="119810" name="Picture 2" descr="Image result for carbon tetrafluoride"/>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128915" y="3801602"/>
            <a:ext cx="2069340" cy="2313226"/>
          </a:xfrm>
          <a:prstGeom prst="rect">
            <a:avLst/>
          </a:prstGeom>
          <a:noFill/>
        </p:spPr>
      </p:pic>
      <p:cxnSp>
        <p:nvCxnSpPr>
          <p:cNvPr id="6" name="Straight Arrow Connector 5"/>
          <p:cNvCxnSpPr>
            <a:cxnSpLocks/>
          </p:cNvCxnSpPr>
          <p:nvPr/>
        </p:nvCxnSpPr>
        <p:spPr>
          <a:xfrm flipV="1">
            <a:off x="4798884" y="4867276"/>
            <a:ext cx="2744916" cy="90941"/>
          </a:xfrm>
          <a:prstGeom prst="straightConnector1">
            <a:avLst/>
          </a:prstGeom>
          <a:noFill/>
          <a:ln w="63500" cap="flat" cmpd="sng" algn="ctr">
            <a:solidFill>
              <a:srgbClr val="C00000"/>
            </a:solidFill>
            <a:prstDash val="solid"/>
            <a:miter lim="800000"/>
            <a:tailEnd type="triangle" w="lg" len="sm"/>
          </a:ln>
          <a:effectLst/>
        </p:spPr>
      </p:cxnSp>
      <p:cxnSp>
        <p:nvCxnSpPr>
          <p:cNvPr id="9" name="Straight Arrow Connector 8"/>
          <p:cNvCxnSpPr>
            <a:cxnSpLocks/>
          </p:cNvCxnSpPr>
          <p:nvPr/>
        </p:nvCxnSpPr>
        <p:spPr>
          <a:xfrm flipV="1">
            <a:off x="4884420" y="3008682"/>
            <a:ext cx="1611630" cy="694639"/>
          </a:xfrm>
          <a:prstGeom prst="straightConnector1">
            <a:avLst/>
          </a:prstGeom>
          <a:noFill/>
          <a:ln w="63500" cap="flat" cmpd="sng" algn="ctr">
            <a:solidFill>
              <a:srgbClr val="C00000"/>
            </a:solidFill>
            <a:prstDash val="solid"/>
            <a:miter lim="800000"/>
            <a:tailEnd type="triangle" w="lg" len="sm"/>
          </a:ln>
          <a:effectLst/>
        </p:spPr>
      </p:cxnSp>
    </p:spTree>
    <p:extLst>
      <p:ext uri="{BB962C8B-B14F-4D97-AF65-F5344CB8AC3E}">
        <p14:creationId xmlns:p14="http://schemas.microsoft.com/office/powerpoint/2010/main" val="1181947304"/>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2" name="Rectangle 2"/>
          <p:cNvSpPr>
            <a:spLocks noGrp="1" noChangeArrowheads="1"/>
          </p:cNvSpPr>
          <p:nvPr>
            <p:ph type="title"/>
          </p:nvPr>
        </p:nvSpPr>
        <p:spPr>
          <a:xfrm>
            <a:off x="610530" y="468675"/>
            <a:ext cx="7754189" cy="533400"/>
          </a:xfrm>
        </p:spPr>
        <p:txBody>
          <a:bodyPr/>
          <a:lstStyle/>
          <a:p>
            <a:r>
              <a:rPr lang="en-GB" dirty="0"/>
              <a:t>Three Different Ways to Describe Density </a:t>
            </a:r>
            <a:endParaRPr lang="en-US" dirty="0"/>
          </a:p>
        </p:txBody>
      </p:sp>
      <p:sp>
        <p:nvSpPr>
          <p:cNvPr id="634883" name="Rectangle 3"/>
          <p:cNvSpPr>
            <a:spLocks noGrp="1" noChangeArrowheads="1"/>
          </p:cNvSpPr>
          <p:nvPr>
            <p:ph type="body" sz="quarter" idx="10"/>
          </p:nvPr>
        </p:nvSpPr>
        <p:spPr>
          <a:xfrm>
            <a:off x="6374532" y="1041000"/>
            <a:ext cx="4834210" cy="5178929"/>
          </a:xfrm>
        </p:spPr>
        <p:txBody>
          <a:bodyPr>
            <a:normAutofit/>
          </a:bodyPr>
          <a:lstStyle/>
          <a:p>
            <a:pPr marL="0" indent="0">
              <a:buNone/>
            </a:pPr>
            <a:r>
              <a:rPr lang="en-GB" sz="2200" b="1" dirty="0"/>
              <a:t>Apparent density </a:t>
            </a:r>
          </a:p>
          <a:p>
            <a:pPr marL="512763" lvl="1" indent="-285750"/>
            <a:r>
              <a:rPr lang="en-GB" sz="2000" dirty="0"/>
              <a:t>Highest density on a dry basis</a:t>
            </a:r>
          </a:p>
          <a:p>
            <a:pPr marL="512763" lvl="1" indent="-285750"/>
            <a:r>
              <a:rPr lang="en-GB" sz="2000" dirty="0"/>
              <a:t>Typically ranges from </a:t>
            </a:r>
            <a:r>
              <a:rPr lang="en-US" sz="2000" dirty="0"/>
              <a:t>25 to 31 </a:t>
            </a:r>
            <a:r>
              <a:rPr lang="en-US" sz="2000" dirty="0" err="1"/>
              <a:t>lb</a:t>
            </a:r>
            <a:r>
              <a:rPr lang="en-US" sz="2000" dirty="0"/>
              <a:t>/ft</a:t>
            </a:r>
            <a:r>
              <a:rPr lang="en-US" sz="2000" baseline="30000" dirty="0"/>
              <a:t>3</a:t>
            </a:r>
            <a:endParaRPr lang="en-GB" sz="2000" dirty="0"/>
          </a:p>
          <a:p>
            <a:pPr marL="512763" lvl="1" indent="-285750"/>
            <a:r>
              <a:rPr lang="en-GB" sz="2000" dirty="0"/>
              <a:t>Simple and repeatable</a:t>
            </a:r>
          </a:p>
          <a:p>
            <a:pPr marL="512763" lvl="1" indent="-285750"/>
            <a:r>
              <a:rPr lang="en-GB" sz="2000" dirty="0"/>
              <a:t>Good QC parameter</a:t>
            </a:r>
          </a:p>
          <a:p>
            <a:pPr marL="854075" lvl="2">
              <a:buFont typeface="Arial" panose="020B0604020202020204" pitchFamily="34" charset="0"/>
              <a:buChar char="–"/>
            </a:pPr>
            <a:r>
              <a:rPr lang="en-GB" sz="1800" dirty="0"/>
              <a:t>Indicator of pore structure (low density, more porous)</a:t>
            </a:r>
          </a:p>
          <a:p>
            <a:pPr marL="854075" lvl="2">
              <a:buFont typeface="Arial" panose="020B0604020202020204" pitchFamily="34" charset="0"/>
              <a:buChar char="–"/>
            </a:pPr>
            <a:r>
              <a:rPr lang="en-GB" sz="1800" dirty="0"/>
              <a:t>Indicator of spent carbon </a:t>
            </a:r>
            <a:r>
              <a:rPr lang="en-GB" sz="1800" dirty="0" smtClean="0"/>
              <a:t>loading</a:t>
            </a:r>
          </a:p>
          <a:p>
            <a:pPr marL="0" indent="0">
              <a:buNone/>
            </a:pPr>
            <a:r>
              <a:rPr lang="en-GB" sz="2200" b="1" dirty="0"/>
              <a:t>Bulk density</a:t>
            </a:r>
          </a:p>
          <a:p>
            <a:pPr marL="512763" lvl="1" indent="-285750"/>
            <a:r>
              <a:rPr lang="en-GB" sz="2000" dirty="0"/>
              <a:t>8-10% less than apparent density</a:t>
            </a:r>
          </a:p>
          <a:p>
            <a:pPr marL="512763" lvl="1" indent="-285750"/>
            <a:r>
              <a:rPr lang="fr-BE" sz="2000" dirty="0"/>
              <a:t>BD = 0.92 x AD</a:t>
            </a:r>
          </a:p>
          <a:p>
            <a:pPr marL="0" indent="0">
              <a:buNone/>
            </a:pPr>
            <a:r>
              <a:rPr lang="en-GB" sz="2200" b="1" dirty="0"/>
              <a:t>Backwashed and drained density </a:t>
            </a:r>
          </a:p>
          <a:p>
            <a:pPr marL="512763" lvl="1" indent="-285750"/>
            <a:r>
              <a:rPr lang="en-GB" sz="2000" dirty="0"/>
              <a:t>15% less than apparent density</a:t>
            </a:r>
          </a:p>
          <a:p>
            <a:pPr marL="512763" lvl="1" indent="-285750"/>
            <a:r>
              <a:rPr lang="en-GB" sz="2000" dirty="0"/>
              <a:t>BW&amp;D = 0.85 x AD</a:t>
            </a:r>
          </a:p>
          <a:p>
            <a:pPr marL="914400" lvl="2" indent="0">
              <a:buNone/>
            </a:pPr>
            <a:endParaRPr lang="en-GB" dirty="0"/>
          </a:p>
          <a:p>
            <a:endParaRPr lang="en-GB" sz="2400" dirty="0"/>
          </a:p>
        </p:txBody>
      </p:sp>
      <p:grpSp>
        <p:nvGrpSpPr>
          <p:cNvPr id="2" name="Group 4"/>
          <p:cNvGrpSpPr>
            <a:grpSpLocks noChangeAspect="1"/>
          </p:cNvGrpSpPr>
          <p:nvPr/>
        </p:nvGrpSpPr>
        <p:grpSpPr bwMode="auto">
          <a:xfrm>
            <a:off x="399872" y="1973179"/>
            <a:ext cx="6043009" cy="3588676"/>
            <a:chOff x="1305" y="1523"/>
            <a:chExt cx="3929" cy="2403"/>
          </a:xfrm>
        </p:grpSpPr>
        <p:grpSp>
          <p:nvGrpSpPr>
            <p:cNvPr id="3" name="Group 5"/>
            <p:cNvGrpSpPr>
              <a:grpSpLocks noChangeAspect="1"/>
            </p:cNvGrpSpPr>
            <p:nvPr/>
          </p:nvGrpSpPr>
          <p:grpSpPr bwMode="auto">
            <a:xfrm>
              <a:off x="3749" y="1523"/>
              <a:ext cx="1313" cy="1812"/>
              <a:chOff x="2694" y="1776"/>
              <a:chExt cx="1194" cy="1599"/>
            </a:xfrm>
          </p:grpSpPr>
          <p:sp>
            <p:nvSpPr>
              <p:cNvPr id="340" name="Oval 6"/>
              <p:cNvSpPr>
                <a:spLocks noChangeAspect="1" noChangeArrowheads="1"/>
              </p:cNvSpPr>
              <p:nvPr/>
            </p:nvSpPr>
            <p:spPr bwMode="auto">
              <a:xfrm>
                <a:off x="3472" y="3255"/>
                <a:ext cx="140"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41" name="Oval 7"/>
              <p:cNvSpPr>
                <a:spLocks noChangeAspect="1" noChangeArrowheads="1"/>
              </p:cNvSpPr>
              <p:nvPr/>
            </p:nvSpPr>
            <p:spPr bwMode="auto">
              <a:xfrm>
                <a:off x="2734" y="2786"/>
                <a:ext cx="141"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42" name="Oval 8"/>
              <p:cNvSpPr>
                <a:spLocks noChangeAspect="1" noChangeArrowheads="1"/>
              </p:cNvSpPr>
              <p:nvPr/>
            </p:nvSpPr>
            <p:spPr bwMode="auto">
              <a:xfrm>
                <a:off x="2971" y="2905"/>
                <a:ext cx="139"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43" name="Oval 9"/>
              <p:cNvSpPr>
                <a:spLocks noChangeAspect="1" noChangeArrowheads="1"/>
              </p:cNvSpPr>
              <p:nvPr/>
            </p:nvSpPr>
            <p:spPr bwMode="auto">
              <a:xfrm>
                <a:off x="3534" y="2611"/>
                <a:ext cx="140"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44" name="Oval 10"/>
              <p:cNvSpPr>
                <a:spLocks noChangeAspect="1" noChangeArrowheads="1"/>
              </p:cNvSpPr>
              <p:nvPr/>
            </p:nvSpPr>
            <p:spPr bwMode="auto">
              <a:xfrm>
                <a:off x="2983" y="2665"/>
                <a:ext cx="140"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45" name="Oval 11"/>
              <p:cNvSpPr>
                <a:spLocks noChangeAspect="1" noChangeArrowheads="1"/>
              </p:cNvSpPr>
              <p:nvPr/>
            </p:nvSpPr>
            <p:spPr bwMode="auto">
              <a:xfrm>
                <a:off x="2802" y="2330"/>
                <a:ext cx="140"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46" name="Oval 12"/>
              <p:cNvSpPr>
                <a:spLocks noChangeAspect="1" noChangeArrowheads="1"/>
              </p:cNvSpPr>
              <p:nvPr/>
            </p:nvSpPr>
            <p:spPr bwMode="auto">
              <a:xfrm>
                <a:off x="3163" y="3080"/>
                <a:ext cx="140"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47" name="Oval 13"/>
              <p:cNvSpPr>
                <a:spLocks noChangeAspect="1" noChangeArrowheads="1"/>
              </p:cNvSpPr>
              <p:nvPr/>
            </p:nvSpPr>
            <p:spPr bwMode="auto">
              <a:xfrm>
                <a:off x="3688" y="3260"/>
                <a:ext cx="140"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48" name="Oval 14"/>
              <p:cNvSpPr>
                <a:spLocks noChangeAspect="1" noChangeArrowheads="1"/>
              </p:cNvSpPr>
              <p:nvPr/>
            </p:nvSpPr>
            <p:spPr bwMode="auto">
              <a:xfrm>
                <a:off x="3470" y="2921"/>
                <a:ext cx="140"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49" name="Oval 15"/>
              <p:cNvSpPr>
                <a:spLocks noChangeAspect="1" noChangeArrowheads="1"/>
              </p:cNvSpPr>
              <p:nvPr/>
            </p:nvSpPr>
            <p:spPr bwMode="auto">
              <a:xfrm>
                <a:off x="3742" y="2563"/>
                <a:ext cx="140"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0" name="Oval 16"/>
              <p:cNvSpPr>
                <a:spLocks noChangeAspect="1" noChangeArrowheads="1"/>
              </p:cNvSpPr>
              <p:nvPr/>
            </p:nvSpPr>
            <p:spPr bwMode="auto">
              <a:xfrm>
                <a:off x="3344" y="2589"/>
                <a:ext cx="139"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1" name="Oval 17"/>
              <p:cNvSpPr>
                <a:spLocks noChangeAspect="1" noChangeArrowheads="1"/>
              </p:cNvSpPr>
              <p:nvPr/>
            </p:nvSpPr>
            <p:spPr bwMode="auto">
              <a:xfrm>
                <a:off x="2982" y="2276"/>
                <a:ext cx="141"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2" name="Oval 18"/>
              <p:cNvSpPr>
                <a:spLocks noChangeAspect="1" noChangeArrowheads="1"/>
              </p:cNvSpPr>
              <p:nvPr/>
            </p:nvSpPr>
            <p:spPr bwMode="auto">
              <a:xfrm>
                <a:off x="3269" y="2356"/>
                <a:ext cx="140"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3" name="Oval 19"/>
              <p:cNvSpPr>
                <a:spLocks noChangeAspect="1" noChangeArrowheads="1"/>
              </p:cNvSpPr>
              <p:nvPr/>
            </p:nvSpPr>
            <p:spPr bwMode="auto">
              <a:xfrm>
                <a:off x="2752" y="3018"/>
                <a:ext cx="119"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4" name="Oval 20"/>
              <p:cNvSpPr>
                <a:spLocks noChangeAspect="1" noChangeArrowheads="1"/>
              </p:cNvSpPr>
              <p:nvPr/>
            </p:nvSpPr>
            <p:spPr bwMode="auto">
              <a:xfrm>
                <a:off x="3247" y="2744"/>
                <a:ext cx="119"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5" name="Oval 21"/>
              <p:cNvSpPr>
                <a:spLocks noChangeAspect="1" noChangeArrowheads="1"/>
              </p:cNvSpPr>
              <p:nvPr/>
            </p:nvSpPr>
            <p:spPr bwMode="auto">
              <a:xfrm>
                <a:off x="3040" y="2817"/>
                <a:ext cx="120"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6" name="Oval 22"/>
              <p:cNvSpPr>
                <a:spLocks noChangeAspect="1" noChangeArrowheads="1"/>
              </p:cNvSpPr>
              <p:nvPr/>
            </p:nvSpPr>
            <p:spPr bwMode="auto">
              <a:xfrm>
                <a:off x="2768" y="2566"/>
                <a:ext cx="119"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7" name="Oval 23"/>
              <p:cNvSpPr>
                <a:spLocks noChangeAspect="1" noChangeArrowheads="1"/>
              </p:cNvSpPr>
              <p:nvPr/>
            </p:nvSpPr>
            <p:spPr bwMode="auto">
              <a:xfrm>
                <a:off x="3046" y="2573"/>
                <a:ext cx="120"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8" name="Oval 24"/>
              <p:cNvSpPr>
                <a:spLocks noChangeAspect="1" noChangeArrowheads="1"/>
              </p:cNvSpPr>
              <p:nvPr/>
            </p:nvSpPr>
            <p:spPr bwMode="auto">
              <a:xfrm>
                <a:off x="3744" y="2255"/>
                <a:ext cx="119"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9" name="Oval 25"/>
              <p:cNvSpPr>
                <a:spLocks noChangeAspect="1" noChangeArrowheads="1"/>
              </p:cNvSpPr>
              <p:nvPr/>
            </p:nvSpPr>
            <p:spPr bwMode="auto">
              <a:xfrm>
                <a:off x="3336" y="3046"/>
                <a:ext cx="119"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60" name="Oval 26"/>
              <p:cNvSpPr>
                <a:spLocks noChangeAspect="1" noChangeArrowheads="1"/>
              </p:cNvSpPr>
              <p:nvPr/>
            </p:nvSpPr>
            <p:spPr bwMode="auto">
              <a:xfrm>
                <a:off x="3536" y="3104"/>
                <a:ext cx="119"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61" name="Oval 27"/>
              <p:cNvSpPr>
                <a:spLocks noChangeAspect="1" noChangeArrowheads="1"/>
              </p:cNvSpPr>
              <p:nvPr/>
            </p:nvSpPr>
            <p:spPr bwMode="auto">
              <a:xfrm>
                <a:off x="3364" y="2774"/>
                <a:ext cx="119"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62" name="Oval 28"/>
              <p:cNvSpPr>
                <a:spLocks noChangeAspect="1" noChangeArrowheads="1"/>
              </p:cNvSpPr>
              <p:nvPr/>
            </p:nvSpPr>
            <p:spPr bwMode="auto">
              <a:xfrm>
                <a:off x="3108" y="2481"/>
                <a:ext cx="120"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63" name="Oval 29"/>
              <p:cNvSpPr>
                <a:spLocks noChangeAspect="1" noChangeArrowheads="1"/>
              </p:cNvSpPr>
              <p:nvPr/>
            </p:nvSpPr>
            <p:spPr bwMode="auto">
              <a:xfrm>
                <a:off x="3448" y="2700"/>
                <a:ext cx="119"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64" name="Oval 30"/>
              <p:cNvSpPr>
                <a:spLocks noChangeAspect="1" noChangeArrowheads="1"/>
              </p:cNvSpPr>
              <p:nvPr/>
            </p:nvSpPr>
            <p:spPr bwMode="auto">
              <a:xfrm>
                <a:off x="2742" y="2247"/>
                <a:ext cx="119"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65" name="Oval 31"/>
              <p:cNvSpPr>
                <a:spLocks noChangeAspect="1" noChangeArrowheads="1"/>
              </p:cNvSpPr>
              <p:nvPr/>
            </p:nvSpPr>
            <p:spPr bwMode="auto">
              <a:xfrm>
                <a:off x="3168" y="2400"/>
                <a:ext cx="104"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66" name="Oval 32"/>
              <p:cNvSpPr>
                <a:spLocks noChangeAspect="1" noChangeArrowheads="1"/>
              </p:cNvSpPr>
              <p:nvPr/>
            </p:nvSpPr>
            <p:spPr bwMode="auto">
              <a:xfrm>
                <a:off x="3070" y="3051"/>
                <a:ext cx="104"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67" name="Oval 33"/>
              <p:cNvSpPr>
                <a:spLocks noChangeAspect="1" noChangeArrowheads="1"/>
              </p:cNvSpPr>
              <p:nvPr/>
            </p:nvSpPr>
            <p:spPr bwMode="auto">
              <a:xfrm>
                <a:off x="2805" y="2709"/>
                <a:ext cx="105"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68" name="Oval 34"/>
              <p:cNvSpPr>
                <a:spLocks noChangeAspect="1" noChangeArrowheads="1"/>
              </p:cNvSpPr>
              <p:nvPr/>
            </p:nvSpPr>
            <p:spPr bwMode="auto">
              <a:xfrm>
                <a:off x="2879" y="2776"/>
                <a:ext cx="104"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69" name="Oval 35"/>
              <p:cNvSpPr>
                <a:spLocks noChangeAspect="1" noChangeArrowheads="1"/>
              </p:cNvSpPr>
              <p:nvPr/>
            </p:nvSpPr>
            <p:spPr bwMode="auto">
              <a:xfrm>
                <a:off x="3685" y="2395"/>
                <a:ext cx="104"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0" name="Oval 36"/>
              <p:cNvSpPr>
                <a:spLocks noChangeAspect="1" noChangeArrowheads="1"/>
              </p:cNvSpPr>
              <p:nvPr/>
            </p:nvSpPr>
            <p:spPr bwMode="auto">
              <a:xfrm>
                <a:off x="3570" y="2396"/>
                <a:ext cx="104" cy="8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1" name="Oval 37"/>
              <p:cNvSpPr>
                <a:spLocks noChangeAspect="1" noChangeArrowheads="1"/>
              </p:cNvSpPr>
              <p:nvPr/>
            </p:nvSpPr>
            <p:spPr bwMode="auto">
              <a:xfrm>
                <a:off x="3176" y="2312"/>
                <a:ext cx="104" cy="8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2" name="Oval 38"/>
              <p:cNvSpPr>
                <a:spLocks noChangeAspect="1" noChangeArrowheads="1"/>
              </p:cNvSpPr>
              <p:nvPr/>
            </p:nvSpPr>
            <p:spPr bwMode="auto">
              <a:xfrm>
                <a:off x="2699" y="2335"/>
                <a:ext cx="104"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3" name="Oval 39"/>
              <p:cNvSpPr>
                <a:spLocks noChangeAspect="1" noChangeArrowheads="1"/>
              </p:cNvSpPr>
              <p:nvPr/>
            </p:nvSpPr>
            <p:spPr bwMode="auto">
              <a:xfrm>
                <a:off x="2876" y="2519"/>
                <a:ext cx="105"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4" name="Oval 40"/>
              <p:cNvSpPr>
                <a:spLocks noChangeAspect="1" noChangeArrowheads="1"/>
              </p:cNvSpPr>
              <p:nvPr/>
            </p:nvSpPr>
            <p:spPr bwMode="auto">
              <a:xfrm>
                <a:off x="2929" y="2441"/>
                <a:ext cx="104"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5" name="Oval 41"/>
              <p:cNvSpPr>
                <a:spLocks noChangeAspect="1" noChangeArrowheads="1"/>
              </p:cNvSpPr>
              <p:nvPr/>
            </p:nvSpPr>
            <p:spPr bwMode="auto">
              <a:xfrm>
                <a:off x="3777" y="2940"/>
                <a:ext cx="104"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6" name="Oval 42"/>
              <p:cNvSpPr>
                <a:spLocks noChangeAspect="1" noChangeArrowheads="1"/>
              </p:cNvSpPr>
              <p:nvPr/>
            </p:nvSpPr>
            <p:spPr bwMode="auto">
              <a:xfrm>
                <a:off x="3405" y="3198"/>
                <a:ext cx="104"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7" name="Oval 43"/>
              <p:cNvSpPr>
                <a:spLocks noChangeAspect="1" noChangeArrowheads="1"/>
              </p:cNvSpPr>
              <p:nvPr/>
            </p:nvSpPr>
            <p:spPr bwMode="auto">
              <a:xfrm>
                <a:off x="2912" y="3000"/>
                <a:ext cx="104"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8" name="Oval 44"/>
              <p:cNvSpPr>
                <a:spLocks noChangeAspect="1" noChangeArrowheads="1"/>
              </p:cNvSpPr>
              <p:nvPr/>
            </p:nvSpPr>
            <p:spPr bwMode="auto">
              <a:xfrm>
                <a:off x="3788" y="3095"/>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9" name="Oval 45"/>
              <p:cNvSpPr>
                <a:spLocks noChangeAspect="1" noChangeArrowheads="1"/>
              </p:cNvSpPr>
              <p:nvPr/>
            </p:nvSpPr>
            <p:spPr bwMode="auto">
              <a:xfrm>
                <a:off x="3272" y="3169"/>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0" name="Oval 46"/>
              <p:cNvSpPr>
                <a:spLocks noChangeAspect="1" noChangeArrowheads="1"/>
              </p:cNvSpPr>
              <p:nvPr/>
            </p:nvSpPr>
            <p:spPr bwMode="auto">
              <a:xfrm>
                <a:off x="3160" y="2878"/>
                <a:ext cx="94"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1" name="Oval 47"/>
              <p:cNvSpPr>
                <a:spLocks noChangeAspect="1" noChangeArrowheads="1"/>
              </p:cNvSpPr>
              <p:nvPr/>
            </p:nvSpPr>
            <p:spPr bwMode="auto">
              <a:xfrm>
                <a:off x="3695" y="2899"/>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2" name="Oval 48"/>
              <p:cNvSpPr>
                <a:spLocks noChangeAspect="1" noChangeArrowheads="1"/>
              </p:cNvSpPr>
              <p:nvPr/>
            </p:nvSpPr>
            <p:spPr bwMode="auto">
              <a:xfrm>
                <a:off x="3791" y="2483"/>
                <a:ext cx="94"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3" name="Oval 49"/>
              <p:cNvSpPr>
                <a:spLocks noChangeAspect="1" noChangeArrowheads="1"/>
              </p:cNvSpPr>
              <p:nvPr/>
            </p:nvSpPr>
            <p:spPr bwMode="auto">
              <a:xfrm>
                <a:off x="2736" y="2658"/>
                <a:ext cx="94"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4" name="Oval 50"/>
              <p:cNvSpPr>
                <a:spLocks noChangeAspect="1" noChangeArrowheads="1"/>
              </p:cNvSpPr>
              <p:nvPr/>
            </p:nvSpPr>
            <p:spPr bwMode="auto">
              <a:xfrm>
                <a:off x="3540" y="2234"/>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5" name="Oval 51"/>
              <p:cNvSpPr>
                <a:spLocks noChangeAspect="1" noChangeArrowheads="1"/>
              </p:cNvSpPr>
              <p:nvPr/>
            </p:nvSpPr>
            <p:spPr bwMode="auto">
              <a:xfrm>
                <a:off x="3556" y="2318"/>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6" name="Oval 52"/>
              <p:cNvSpPr>
                <a:spLocks noChangeAspect="1" noChangeArrowheads="1"/>
              </p:cNvSpPr>
              <p:nvPr/>
            </p:nvSpPr>
            <p:spPr bwMode="auto">
              <a:xfrm>
                <a:off x="3467" y="2283"/>
                <a:ext cx="94"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7" name="Oval 53"/>
              <p:cNvSpPr>
                <a:spLocks noChangeAspect="1" noChangeArrowheads="1"/>
              </p:cNvSpPr>
              <p:nvPr/>
            </p:nvSpPr>
            <p:spPr bwMode="auto">
              <a:xfrm>
                <a:off x="2694" y="2960"/>
                <a:ext cx="94"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8" name="Oval 54"/>
              <p:cNvSpPr>
                <a:spLocks noChangeAspect="1" noChangeArrowheads="1"/>
              </p:cNvSpPr>
              <p:nvPr/>
            </p:nvSpPr>
            <p:spPr bwMode="auto">
              <a:xfrm>
                <a:off x="2744" y="2423"/>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9" name="Oval 55"/>
              <p:cNvSpPr>
                <a:spLocks noChangeAspect="1" noChangeArrowheads="1"/>
              </p:cNvSpPr>
              <p:nvPr/>
            </p:nvSpPr>
            <p:spPr bwMode="auto">
              <a:xfrm>
                <a:off x="2712" y="2502"/>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90" name="Oval 56"/>
              <p:cNvSpPr>
                <a:spLocks noChangeAspect="1" noChangeArrowheads="1"/>
              </p:cNvSpPr>
              <p:nvPr/>
            </p:nvSpPr>
            <p:spPr bwMode="auto">
              <a:xfrm>
                <a:off x="3229" y="2469"/>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91" name="Oval 57"/>
              <p:cNvSpPr>
                <a:spLocks noChangeAspect="1" noChangeArrowheads="1"/>
              </p:cNvSpPr>
              <p:nvPr/>
            </p:nvSpPr>
            <p:spPr bwMode="auto">
              <a:xfrm>
                <a:off x="3648" y="2828"/>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92" name="Oval 58"/>
              <p:cNvSpPr>
                <a:spLocks noChangeAspect="1" noChangeArrowheads="1"/>
              </p:cNvSpPr>
              <p:nvPr/>
            </p:nvSpPr>
            <p:spPr bwMode="auto">
              <a:xfrm>
                <a:off x="3116" y="2950"/>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93" name="Oval 59"/>
              <p:cNvSpPr>
                <a:spLocks noChangeAspect="1" noChangeArrowheads="1"/>
              </p:cNvSpPr>
              <p:nvPr/>
            </p:nvSpPr>
            <p:spPr bwMode="auto">
              <a:xfrm>
                <a:off x="3357" y="2293"/>
                <a:ext cx="94"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94" name="Oval 60"/>
              <p:cNvSpPr>
                <a:spLocks noChangeAspect="1" noChangeArrowheads="1"/>
              </p:cNvSpPr>
              <p:nvPr/>
            </p:nvSpPr>
            <p:spPr bwMode="auto">
              <a:xfrm>
                <a:off x="3346" y="2904"/>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95" name="Oval 61"/>
              <p:cNvSpPr>
                <a:spLocks noChangeAspect="1" noChangeArrowheads="1"/>
              </p:cNvSpPr>
              <p:nvPr/>
            </p:nvSpPr>
            <p:spPr bwMode="auto">
              <a:xfrm>
                <a:off x="3541" y="2847"/>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96" name="Oval 62"/>
              <p:cNvSpPr>
                <a:spLocks noChangeAspect="1" noChangeArrowheads="1"/>
              </p:cNvSpPr>
              <p:nvPr/>
            </p:nvSpPr>
            <p:spPr bwMode="auto">
              <a:xfrm>
                <a:off x="3520" y="2529"/>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97" name="Oval 63"/>
              <p:cNvSpPr>
                <a:spLocks noChangeAspect="1" noChangeArrowheads="1"/>
              </p:cNvSpPr>
              <p:nvPr/>
            </p:nvSpPr>
            <p:spPr bwMode="auto">
              <a:xfrm>
                <a:off x="3671" y="3194"/>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98" name="Oval 64"/>
              <p:cNvSpPr>
                <a:spLocks noChangeAspect="1" noChangeArrowheads="1"/>
              </p:cNvSpPr>
              <p:nvPr/>
            </p:nvSpPr>
            <p:spPr bwMode="auto">
              <a:xfrm>
                <a:off x="3292" y="2967"/>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99" name="Oval 65"/>
              <p:cNvSpPr>
                <a:spLocks noChangeAspect="1" noChangeArrowheads="1"/>
              </p:cNvSpPr>
              <p:nvPr/>
            </p:nvSpPr>
            <p:spPr bwMode="auto">
              <a:xfrm>
                <a:off x="3571" y="3202"/>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00" name="Oval 66"/>
              <p:cNvSpPr>
                <a:spLocks noChangeAspect="1" noChangeArrowheads="1"/>
              </p:cNvSpPr>
              <p:nvPr/>
            </p:nvSpPr>
            <p:spPr bwMode="auto">
              <a:xfrm>
                <a:off x="3216" y="2640"/>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01" name="Oval 67"/>
              <p:cNvSpPr>
                <a:spLocks noChangeAspect="1" noChangeArrowheads="1"/>
              </p:cNvSpPr>
              <p:nvPr/>
            </p:nvSpPr>
            <p:spPr bwMode="auto">
              <a:xfrm>
                <a:off x="2957" y="2585"/>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02" name="Oval 68"/>
              <p:cNvSpPr>
                <a:spLocks noChangeAspect="1" noChangeArrowheads="1"/>
              </p:cNvSpPr>
              <p:nvPr/>
            </p:nvSpPr>
            <p:spPr bwMode="auto">
              <a:xfrm>
                <a:off x="3109" y="2247"/>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03" name="Oval 69"/>
              <p:cNvSpPr>
                <a:spLocks noChangeAspect="1" noChangeArrowheads="1"/>
              </p:cNvSpPr>
              <p:nvPr/>
            </p:nvSpPr>
            <p:spPr bwMode="auto">
              <a:xfrm>
                <a:off x="3009" y="2392"/>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04" name="Oval 70"/>
              <p:cNvSpPr>
                <a:spLocks noChangeAspect="1" noChangeArrowheads="1"/>
              </p:cNvSpPr>
              <p:nvPr/>
            </p:nvSpPr>
            <p:spPr bwMode="auto">
              <a:xfrm>
                <a:off x="3173" y="2706"/>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05" name="Oval 71"/>
              <p:cNvSpPr>
                <a:spLocks noChangeAspect="1" noChangeArrowheads="1"/>
              </p:cNvSpPr>
              <p:nvPr/>
            </p:nvSpPr>
            <p:spPr bwMode="auto">
              <a:xfrm>
                <a:off x="3307" y="2529"/>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06" name="Oval 72"/>
              <p:cNvSpPr>
                <a:spLocks noChangeAspect="1" noChangeArrowheads="1"/>
              </p:cNvSpPr>
              <p:nvPr/>
            </p:nvSpPr>
            <p:spPr bwMode="auto">
              <a:xfrm>
                <a:off x="3384" y="2978"/>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07" name="Oval 73"/>
              <p:cNvSpPr>
                <a:spLocks noChangeAspect="1" noChangeArrowheads="1"/>
              </p:cNvSpPr>
              <p:nvPr/>
            </p:nvSpPr>
            <p:spPr bwMode="auto">
              <a:xfrm>
                <a:off x="2819" y="2955"/>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08" name="Oval 74"/>
              <p:cNvSpPr>
                <a:spLocks noChangeAspect="1" noChangeArrowheads="1"/>
              </p:cNvSpPr>
              <p:nvPr/>
            </p:nvSpPr>
            <p:spPr bwMode="auto">
              <a:xfrm>
                <a:off x="3662" y="3112"/>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09" name="Oval 75"/>
              <p:cNvSpPr>
                <a:spLocks noChangeAspect="1" noChangeArrowheads="1"/>
              </p:cNvSpPr>
              <p:nvPr/>
            </p:nvSpPr>
            <p:spPr bwMode="auto">
              <a:xfrm>
                <a:off x="3093" y="2366"/>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0" name="Oval 76"/>
              <p:cNvSpPr>
                <a:spLocks noChangeAspect="1" noChangeArrowheads="1"/>
              </p:cNvSpPr>
              <p:nvPr/>
            </p:nvSpPr>
            <p:spPr bwMode="auto">
              <a:xfrm>
                <a:off x="3299" y="2237"/>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1" name="Oval 77"/>
              <p:cNvSpPr>
                <a:spLocks noChangeAspect="1" noChangeArrowheads="1"/>
              </p:cNvSpPr>
              <p:nvPr/>
            </p:nvSpPr>
            <p:spPr bwMode="auto">
              <a:xfrm>
                <a:off x="2859" y="3077"/>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2" name="Oval 78"/>
              <p:cNvSpPr>
                <a:spLocks noChangeAspect="1" noChangeArrowheads="1"/>
              </p:cNvSpPr>
              <p:nvPr/>
            </p:nvSpPr>
            <p:spPr bwMode="auto">
              <a:xfrm>
                <a:off x="3424" y="2355"/>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3" name="Oval 79"/>
              <p:cNvSpPr>
                <a:spLocks noChangeAspect="1" noChangeArrowheads="1"/>
              </p:cNvSpPr>
              <p:nvPr/>
            </p:nvSpPr>
            <p:spPr bwMode="auto">
              <a:xfrm>
                <a:off x="3182" y="2571"/>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4" name="Oval 80"/>
              <p:cNvSpPr>
                <a:spLocks noChangeAspect="1" noChangeArrowheads="1"/>
              </p:cNvSpPr>
              <p:nvPr/>
            </p:nvSpPr>
            <p:spPr bwMode="auto">
              <a:xfrm>
                <a:off x="3523" y="3038"/>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5" name="Oval 81"/>
              <p:cNvSpPr>
                <a:spLocks noChangeAspect="1" noChangeArrowheads="1"/>
              </p:cNvSpPr>
              <p:nvPr/>
            </p:nvSpPr>
            <p:spPr bwMode="auto">
              <a:xfrm>
                <a:off x="2891" y="2894"/>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6" name="Oval 82"/>
              <p:cNvSpPr>
                <a:spLocks noChangeAspect="1" noChangeArrowheads="1"/>
              </p:cNvSpPr>
              <p:nvPr/>
            </p:nvSpPr>
            <p:spPr bwMode="auto">
              <a:xfrm>
                <a:off x="2997" y="2520"/>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7" name="Oval 83"/>
              <p:cNvSpPr>
                <a:spLocks noChangeAspect="1" noChangeArrowheads="1"/>
              </p:cNvSpPr>
              <p:nvPr/>
            </p:nvSpPr>
            <p:spPr bwMode="auto">
              <a:xfrm>
                <a:off x="2954" y="2848"/>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8" name="Oval 84"/>
              <p:cNvSpPr>
                <a:spLocks noChangeAspect="1" noChangeArrowheads="1"/>
              </p:cNvSpPr>
              <p:nvPr/>
            </p:nvSpPr>
            <p:spPr bwMode="auto">
              <a:xfrm>
                <a:off x="2885" y="2277"/>
                <a:ext cx="75" cy="61"/>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9" name="Oval 85"/>
              <p:cNvSpPr>
                <a:spLocks noChangeAspect="1" noChangeArrowheads="1"/>
              </p:cNvSpPr>
              <p:nvPr/>
            </p:nvSpPr>
            <p:spPr bwMode="auto">
              <a:xfrm>
                <a:off x="3361" y="3147"/>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20" name="Oval 86"/>
              <p:cNvSpPr>
                <a:spLocks noChangeAspect="1" noChangeArrowheads="1"/>
              </p:cNvSpPr>
              <p:nvPr/>
            </p:nvSpPr>
            <p:spPr bwMode="auto">
              <a:xfrm>
                <a:off x="3311" y="2850"/>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21" name="Oval 87"/>
              <p:cNvSpPr>
                <a:spLocks noChangeAspect="1" noChangeArrowheads="1"/>
              </p:cNvSpPr>
              <p:nvPr/>
            </p:nvSpPr>
            <p:spPr bwMode="auto">
              <a:xfrm>
                <a:off x="3233" y="2838"/>
                <a:ext cx="74" cy="61"/>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22" name="Oval 88"/>
              <p:cNvSpPr>
                <a:spLocks noChangeAspect="1" noChangeArrowheads="1"/>
              </p:cNvSpPr>
              <p:nvPr/>
            </p:nvSpPr>
            <p:spPr bwMode="auto">
              <a:xfrm>
                <a:off x="3618" y="2531"/>
                <a:ext cx="74"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23" name="Oval 89"/>
              <p:cNvSpPr>
                <a:spLocks noChangeAspect="1" noChangeArrowheads="1"/>
              </p:cNvSpPr>
              <p:nvPr/>
            </p:nvSpPr>
            <p:spPr bwMode="auto">
              <a:xfrm>
                <a:off x="3737" y="2677"/>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24" name="Oval 90"/>
              <p:cNvSpPr>
                <a:spLocks noChangeAspect="1" noChangeArrowheads="1"/>
              </p:cNvSpPr>
              <p:nvPr/>
            </p:nvSpPr>
            <p:spPr bwMode="auto">
              <a:xfrm>
                <a:off x="3295" y="2682"/>
                <a:ext cx="74"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25" name="Oval 91"/>
              <p:cNvSpPr>
                <a:spLocks noChangeAspect="1" noChangeArrowheads="1"/>
              </p:cNvSpPr>
              <p:nvPr/>
            </p:nvSpPr>
            <p:spPr bwMode="auto">
              <a:xfrm>
                <a:off x="3745" y="2819"/>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26" name="Oval 92"/>
              <p:cNvSpPr>
                <a:spLocks noChangeAspect="1" noChangeArrowheads="1"/>
              </p:cNvSpPr>
              <p:nvPr/>
            </p:nvSpPr>
            <p:spPr bwMode="auto">
              <a:xfrm>
                <a:off x="3344" y="3300"/>
                <a:ext cx="74"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27" name="Oval 93"/>
              <p:cNvSpPr>
                <a:spLocks noChangeAspect="1" noChangeArrowheads="1"/>
              </p:cNvSpPr>
              <p:nvPr/>
            </p:nvSpPr>
            <p:spPr bwMode="auto">
              <a:xfrm>
                <a:off x="3299" y="3252"/>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28" name="Oval 94"/>
              <p:cNvSpPr>
                <a:spLocks noChangeAspect="1" noChangeArrowheads="1"/>
              </p:cNvSpPr>
              <p:nvPr/>
            </p:nvSpPr>
            <p:spPr bwMode="auto">
              <a:xfrm>
                <a:off x="3726" y="3067"/>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29" name="Oval 95"/>
              <p:cNvSpPr>
                <a:spLocks noChangeAspect="1" noChangeArrowheads="1"/>
              </p:cNvSpPr>
              <p:nvPr/>
            </p:nvSpPr>
            <p:spPr bwMode="auto">
              <a:xfrm>
                <a:off x="3039" y="2458"/>
                <a:ext cx="75" cy="61"/>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30" name="Oval 96"/>
              <p:cNvSpPr>
                <a:spLocks noChangeAspect="1" noChangeArrowheads="1"/>
              </p:cNvSpPr>
              <p:nvPr/>
            </p:nvSpPr>
            <p:spPr bwMode="auto">
              <a:xfrm>
                <a:off x="2809" y="2490"/>
                <a:ext cx="75" cy="61"/>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31" name="Oval 97"/>
              <p:cNvSpPr>
                <a:spLocks noChangeAspect="1" noChangeArrowheads="1"/>
              </p:cNvSpPr>
              <p:nvPr/>
            </p:nvSpPr>
            <p:spPr bwMode="auto">
              <a:xfrm>
                <a:off x="3665" y="2318"/>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32" name="Oval 98"/>
              <p:cNvSpPr>
                <a:spLocks noChangeAspect="1" noChangeArrowheads="1"/>
              </p:cNvSpPr>
              <p:nvPr/>
            </p:nvSpPr>
            <p:spPr bwMode="auto">
              <a:xfrm>
                <a:off x="2942" y="2230"/>
                <a:ext cx="74"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33" name="Oval 99"/>
              <p:cNvSpPr>
                <a:spLocks noChangeAspect="1" noChangeArrowheads="1"/>
              </p:cNvSpPr>
              <p:nvPr/>
            </p:nvSpPr>
            <p:spPr bwMode="auto">
              <a:xfrm>
                <a:off x="2985" y="2781"/>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34" name="Oval 100"/>
              <p:cNvSpPr>
                <a:spLocks noChangeAspect="1" noChangeArrowheads="1"/>
              </p:cNvSpPr>
              <p:nvPr/>
            </p:nvSpPr>
            <p:spPr bwMode="auto">
              <a:xfrm>
                <a:off x="3455" y="2490"/>
                <a:ext cx="74" cy="61"/>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35" name="Oval 101"/>
              <p:cNvSpPr>
                <a:spLocks noChangeAspect="1" noChangeArrowheads="1"/>
              </p:cNvSpPr>
              <p:nvPr/>
            </p:nvSpPr>
            <p:spPr bwMode="auto">
              <a:xfrm>
                <a:off x="3263" y="3034"/>
                <a:ext cx="74"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36" name="Oval 102"/>
              <p:cNvSpPr>
                <a:spLocks noChangeAspect="1" noChangeArrowheads="1"/>
              </p:cNvSpPr>
              <p:nvPr/>
            </p:nvSpPr>
            <p:spPr bwMode="auto">
              <a:xfrm>
                <a:off x="3343" y="2469"/>
                <a:ext cx="75" cy="61"/>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37" name="Oval 103"/>
              <p:cNvSpPr>
                <a:spLocks noChangeAspect="1" noChangeArrowheads="1"/>
              </p:cNvSpPr>
              <p:nvPr/>
            </p:nvSpPr>
            <p:spPr bwMode="auto">
              <a:xfrm>
                <a:off x="3713" y="2482"/>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38" name="Oval 104"/>
              <p:cNvSpPr>
                <a:spLocks noChangeAspect="1" noChangeArrowheads="1"/>
              </p:cNvSpPr>
              <p:nvPr/>
            </p:nvSpPr>
            <p:spPr bwMode="auto">
              <a:xfrm>
                <a:off x="3618" y="3312"/>
                <a:ext cx="68"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39" name="Oval 105"/>
              <p:cNvSpPr>
                <a:spLocks noChangeAspect="1" noChangeArrowheads="1"/>
              </p:cNvSpPr>
              <p:nvPr/>
            </p:nvSpPr>
            <p:spPr bwMode="auto">
              <a:xfrm>
                <a:off x="3787" y="2878"/>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40" name="Oval 106"/>
              <p:cNvSpPr>
                <a:spLocks noChangeAspect="1" noChangeArrowheads="1"/>
              </p:cNvSpPr>
              <p:nvPr/>
            </p:nvSpPr>
            <p:spPr bwMode="auto">
              <a:xfrm>
                <a:off x="2813" y="2902"/>
                <a:ext cx="68"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41" name="Oval 107"/>
              <p:cNvSpPr>
                <a:spLocks noChangeAspect="1" noChangeArrowheads="1"/>
              </p:cNvSpPr>
              <p:nvPr/>
            </p:nvSpPr>
            <p:spPr bwMode="auto">
              <a:xfrm>
                <a:off x="3163" y="3026"/>
                <a:ext cx="68"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42" name="Oval 108"/>
              <p:cNvSpPr>
                <a:spLocks noChangeAspect="1" noChangeArrowheads="1"/>
              </p:cNvSpPr>
              <p:nvPr/>
            </p:nvSpPr>
            <p:spPr bwMode="auto">
              <a:xfrm>
                <a:off x="2885" y="2606"/>
                <a:ext cx="68"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43" name="Oval 109"/>
              <p:cNvSpPr>
                <a:spLocks noChangeAspect="1" noChangeArrowheads="1"/>
              </p:cNvSpPr>
              <p:nvPr/>
            </p:nvSpPr>
            <p:spPr bwMode="auto">
              <a:xfrm>
                <a:off x="3792" y="3032"/>
                <a:ext cx="69"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44" name="Oval 110"/>
              <p:cNvSpPr>
                <a:spLocks noChangeAspect="1" noChangeArrowheads="1"/>
              </p:cNvSpPr>
              <p:nvPr/>
            </p:nvSpPr>
            <p:spPr bwMode="auto">
              <a:xfrm>
                <a:off x="2885" y="2664"/>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45" name="Oval 111"/>
              <p:cNvSpPr>
                <a:spLocks noChangeAspect="1" noChangeArrowheads="1"/>
              </p:cNvSpPr>
              <p:nvPr/>
            </p:nvSpPr>
            <p:spPr bwMode="auto">
              <a:xfrm>
                <a:off x="3274" y="2594"/>
                <a:ext cx="69"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46" name="Oval 112"/>
              <p:cNvSpPr>
                <a:spLocks noChangeAspect="1" noChangeArrowheads="1"/>
              </p:cNvSpPr>
              <p:nvPr/>
            </p:nvSpPr>
            <p:spPr bwMode="auto">
              <a:xfrm>
                <a:off x="3763" y="2744"/>
                <a:ext cx="68"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47" name="Oval 113"/>
              <p:cNvSpPr>
                <a:spLocks noChangeAspect="1" noChangeArrowheads="1"/>
              </p:cNvSpPr>
              <p:nvPr/>
            </p:nvSpPr>
            <p:spPr bwMode="auto">
              <a:xfrm>
                <a:off x="3468" y="2843"/>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48" name="Oval 114"/>
              <p:cNvSpPr>
                <a:spLocks noChangeAspect="1" noChangeArrowheads="1"/>
              </p:cNvSpPr>
              <p:nvPr/>
            </p:nvSpPr>
            <p:spPr bwMode="auto">
              <a:xfrm>
                <a:off x="3575" y="2483"/>
                <a:ext cx="69"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49" name="Oval 115"/>
              <p:cNvSpPr>
                <a:spLocks noChangeAspect="1" noChangeArrowheads="1"/>
              </p:cNvSpPr>
              <p:nvPr/>
            </p:nvSpPr>
            <p:spPr bwMode="auto">
              <a:xfrm>
                <a:off x="3278" y="2908"/>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50" name="Oval 116"/>
              <p:cNvSpPr>
                <a:spLocks noChangeAspect="1" noChangeArrowheads="1"/>
              </p:cNvSpPr>
              <p:nvPr/>
            </p:nvSpPr>
            <p:spPr bwMode="auto">
              <a:xfrm>
                <a:off x="3018" y="3019"/>
                <a:ext cx="69"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51" name="Oval 117"/>
              <p:cNvSpPr>
                <a:spLocks noChangeAspect="1" noChangeArrowheads="1"/>
              </p:cNvSpPr>
              <p:nvPr/>
            </p:nvSpPr>
            <p:spPr bwMode="auto">
              <a:xfrm>
                <a:off x="3463" y="2423"/>
                <a:ext cx="68"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52" name="Oval 118"/>
              <p:cNvSpPr>
                <a:spLocks noChangeAspect="1" noChangeArrowheads="1"/>
              </p:cNvSpPr>
              <p:nvPr/>
            </p:nvSpPr>
            <p:spPr bwMode="auto">
              <a:xfrm>
                <a:off x="2695" y="2585"/>
                <a:ext cx="69"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53" name="Oval 119"/>
              <p:cNvSpPr>
                <a:spLocks noChangeAspect="1" noChangeArrowheads="1"/>
              </p:cNvSpPr>
              <p:nvPr/>
            </p:nvSpPr>
            <p:spPr bwMode="auto">
              <a:xfrm>
                <a:off x="3819" y="2344"/>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54" name="Oval 120"/>
              <p:cNvSpPr>
                <a:spLocks noChangeAspect="1" noChangeArrowheads="1"/>
              </p:cNvSpPr>
              <p:nvPr/>
            </p:nvSpPr>
            <p:spPr bwMode="auto">
              <a:xfrm>
                <a:off x="3698" y="2774"/>
                <a:ext cx="68"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55" name="Oval 121"/>
              <p:cNvSpPr>
                <a:spLocks noChangeAspect="1" noChangeArrowheads="1"/>
              </p:cNvSpPr>
              <p:nvPr/>
            </p:nvSpPr>
            <p:spPr bwMode="auto">
              <a:xfrm>
                <a:off x="3661" y="2591"/>
                <a:ext cx="69"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56" name="Oval 122"/>
              <p:cNvSpPr>
                <a:spLocks noChangeAspect="1" noChangeArrowheads="1"/>
              </p:cNvSpPr>
              <p:nvPr/>
            </p:nvSpPr>
            <p:spPr bwMode="auto">
              <a:xfrm>
                <a:off x="3515" y="2796"/>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57" name="Oval 123"/>
              <p:cNvSpPr>
                <a:spLocks noChangeAspect="1" noChangeArrowheads="1"/>
              </p:cNvSpPr>
              <p:nvPr/>
            </p:nvSpPr>
            <p:spPr bwMode="auto">
              <a:xfrm>
                <a:off x="3627" y="3063"/>
                <a:ext cx="68"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58" name="Oval 124"/>
              <p:cNvSpPr>
                <a:spLocks noChangeAspect="1" noChangeArrowheads="1"/>
              </p:cNvSpPr>
              <p:nvPr/>
            </p:nvSpPr>
            <p:spPr bwMode="auto">
              <a:xfrm>
                <a:off x="3451" y="3037"/>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59" name="Oval 125"/>
              <p:cNvSpPr>
                <a:spLocks noChangeAspect="1" noChangeArrowheads="1"/>
              </p:cNvSpPr>
              <p:nvPr/>
            </p:nvSpPr>
            <p:spPr bwMode="auto">
              <a:xfrm>
                <a:off x="3812" y="2695"/>
                <a:ext cx="69"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60" name="Oval 126"/>
              <p:cNvSpPr>
                <a:spLocks noChangeAspect="1" noChangeArrowheads="1"/>
              </p:cNvSpPr>
              <p:nvPr/>
            </p:nvSpPr>
            <p:spPr bwMode="auto">
              <a:xfrm>
                <a:off x="3592" y="2793"/>
                <a:ext cx="68"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61" name="Oval 127"/>
              <p:cNvSpPr>
                <a:spLocks noChangeAspect="1" noChangeArrowheads="1"/>
              </p:cNvSpPr>
              <p:nvPr/>
            </p:nvSpPr>
            <p:spPr bwMode="auto">
              <a:xfrm>
                <a:off x="2947" y="2377"/>
                <a:ext cx="68"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62" name="Oval 128"/>
              <p:cNvSpPr>
                <a:spLocks noChangeAspect="1" noChangeArrowheads="1"/>
              </p:cNvSpPr>
              <p:nvPr/>
            </p:nvSpPr>
            <p:spPr bwMode="auto">
              <a:xfrm>
                <a:off x="3571" y="2734"/>
                <a:ext cx="68"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63" name="Oval 129"/>
              <p:cNvSpPr>
                <a:spLocks noChangeAspect="1" noChangeArrowheads="1"/>
              </p:cNvSpPr>
              <p:nvPr/>
            </p:nvSpPr>
            <p:spPr bwMode="auto">
              <a:xfrm>
                <a:off x="2722" y="2898"/>
                <a:ext cx="68"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64" name="Oval 130"/>
              <p:cNvSpPr>
                <a:spLocks noChangeAspect="1" noChangeArrowheads="1"/>
              </p:cNvSpPr>
              <p:nvPr/>
            </p:nvSpPr>
            <p:spPr bwMode="auto">
              <a:xfrm>
                <a:off x="2916" y="2717"/>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65" name="Oval 131"/>
              <p:cNvSpPr>
                <a:spLocks noChangeAspect="1" noChangeArrowheads="1"/>
              </p:cNvSpPr>
              <p:nvPr/>
            </p:nvSpPr>
            <p:spPr bwMode="auto">
              <a:xfrm>
                <a:off x="3668" y="2710"/>
                <a:ext cx="68"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66" name="Oval 132"/>
              <p:cNvSpPr>
                <a:spLocks noChangeAspect="1" noChangeArrowheads="1"/>
              </p:cNvSpPr>
              <p:nvPr/>
            </p:nvSpPr>
            <p:spPr bwMode="auto">
              <a:xfrm>
                <a:off x="3816" y="2407"/>
                <a:ext cx="68"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67" name="Oval 133"/>
              <p:cNvSpPr>
                <a:spLocks noChangeAspect="1" noChangeArrowheads="1"/>
              </p:cNvSpPr>
              <p:nvPr/>
            </p:nvSpPr>
            <p:spPr bwMode="auto">
              <a:xfrm>
                <a:off x="2861" y="2450"/>
                <a:ext cx="68"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68" name="Oval 134"/>
              <p:cNvSpPr>
                <a:spLocks noChangeAspect="1" noChangeArrowheads="1"/>
              </p:cNvSpPr>
              <p:nvPr/>
            </p:nvSpPr>
            <p:spPr bwMode="auto">
              <a:xfrm>
                <a:off x="3221" y="2952"/>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69" name="Oval 135"/>
              <p:cNvSpPr>
                <a:spLocks noChangeAspect="1" noChangeArrowheads="1"/>
              </p:cNvSpPr>
              <p:nvPr/>
            </p:nvSpPr>
            <p:spPr bwMode="auto">
              <a:xfrm>
                <a:off x="3673" y="3025"/>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70" name="Oval 136"/>
              <p:cNvSpPr>
                <a:spLocks noChangeAspect="1" noChangeArrowheads="1"/>
              </p:cNvSpPr>
              <p:nvPr/>
            </p:nvSpPr>
            <p:spPr bwMode="auto">
              <a:xfrm>
                <a:off x="3804" y="3230"/>
                <a:ext cx="68"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71" name="Oval 137"/>
              <p:cNvSpPr>
                <a:spLocks noChangeAspect="1" noChangeArrowheads="1"/>
              </p:cNvSpPr>
              <p:nvPr/>
            </p:nvSpPr>
            <p:spPr bwMode="auto">
              <a:xfrm>
                <a:off x="2970" y="3079"/>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72" name="Oval 138"/>
              <p:cNvSpPr>
                <a:spLocks noChangeAspect="1" noChangeArrowheads="1"/>
              </p:cNvSpPr>
              <p:nvPr/>
            </p:nvSpPr>
            <p:spPr bwMode="auto">
              <a:xfrm>
                <a:off x="3648" y="2469"/>
                <a:ext cx="69"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73" name="Oval 139"/>
              <p:cNvSpPr>
                <a:spLocks noChangeAspect="1" noChangeArrowheads="1"/>
              </p:cNvSpPr>
              <p:nvPr/>
            </p:nvSpPr>
            <p:spPr bwMode="auto">
              <a:xfrm>
                <a:off x="3518" y="2457"/>
                <a:ext cx="68"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74" name="Oval 140"/>
              <p:cNvSpPr>
                <a:spLocks noChangeAspect="1" noChangeArrowheads="1"/>
              </p:cNvSpPr>
              <p:nvPr/>
            </p:nvSpPr>
            <p:spPr bwMode="auto">
              <a:xfrm>
                <a:off x="3681" y="2255"/>
                <a:ext cx="68"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75" name="Oval 141"/>
              <p:cNvSpPr>
                <a:spLocks noChangeAspect="1" noChangeArrowheads="1"/>
              </p:cNvSpPr>
              <p:nvPr/>
            </p:nvSpPr>
            <p:spPr bwMode="auto">
              <a:xfrm>
                <a:off x="3625" y="2281"/>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76" name="Oval 142"/>
              <p:cNvSpPr>
                <a:spLocks noChangeAspect="1" noChangeArrowheads="1"/>
              </p:cNvSpPr>
              <p:nvPr/>
            </p:nvSpPr>
            <p:spPr bwMode="auto">
              <a:xfrm>
                <a:off x="3424" y="2256"/>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77" name="Oval 143"/>
              <p:cNvSpPr>
                <a:spLocks noChangeAspect="1" noChangeArrowheads="1"/>
              </p:cNvSpPr>
              <p:nvPr/>
            </p:nvSpPr>
            <p:spPr bwMode="auto">
              <a:xfrm>
                <a:off x="2790" y="3123"/>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78" name="Oval 144"/>
              <p:cNvSpPr>
                <a:spLocks noChangeAspect="1" noChangeArrowheads="1"/>
              </p:cNvSpPr>
              <p:nvPr/>
            </p:nvSpPr>
            <p:spPr bwMode="auto">
              <a:xfrm>
                <a:off x="3186" y="2784"/>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79" name="Oval 145"/>
              <p:cNvSpPr>
                <a:spLocks noChangeAspect="1" noChangeArrowheads="1"/>
              </p:cNvSpPr>
              <p:nvPr/>
            </p:nvSpPr>
            <p:spPr bwMode="auto">
              <a:xfrm>
                <a:off x="3690" y="2975"/>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80" name="Oval 146"/>
              <p:cNvSpPr>
                <a:spLocks noChangeAspect="1" noChangeArrowheads="1"/>
              </p:cNvSpPr>
              <p:nvPr/>
            </p:nvSpPr>
            <p:spPr bwMode="auto">
              <a:xfrm>
                <a:off x="3444" y="2554"/>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81" name="Oval 147"/>
              <p:cNvSpPr>
                <a:spLocks noChangeAspect="1" noChangeArrowheads="1"/>
              </p:cNvSpPr>
              <p:nvPr/>
            </p:nvSpPr>
            <p:spPr bwMode="auto">
              <a:xfrm>
                <a:off x="3434" y="3129"/>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82" name="Oval 148"/>
              <p:cNvSpPr>
                <a:spLocks noChangeAspect="1" noChangeArrowheads="1"/>
              </p:cNvSpPr>
              <p:nvPr/>
            </p:nvSpPr>
            <p:spPr bwMode="auto">
              <a:xfrm>
                <a:off x="3484" y="3095"/>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83" name="Oval 149"/>
              <p:cNvSpPr>
                <a:spLocks noChangeAspect="1" noChangeArrowheads="1"/>
              </p:cNvSpPr>
              <p:nvPr/>
            </p:nvSpPr>
            <p:spPr bwMode="auto">
              <a:xfrm>
                <a:off x="3628" y="2900"/>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84" name="Oval 150"/>
              <p:cNvSpPr>
                <a:spLocks noChangeAspect="1" noChangeArrowheads="1"/>
              </p:cNvSpPr>
              <p:nvPr/>
            </p:nvSpPr>
            <p:spPr bwMode="auto">
              <a:xfrm>
                <a:off x="3410" y="2454"/>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85" name="Oval 151"/>
              <p:cNvSpPr>
                <a:spLocks noChangeAspect="1" noChangeArrowheads="1"/>
              </p:cNvSpPr>
              <p:nvPr/>
            </p:nvSpPr>
            <p:spPr bwMode="auto">
              <a:xfrm>
                <a:off x="2697" y="3096"/>
                <a:ext cx="58"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86" name="Oval 152"/>
              <p:cNvSpPr>
                <a:spLocks noChangeAspect="1" noChangeArrowheads="1"/>
              </p:cNvSpPr>
              <p:nvPr/>
            </p:nvSpPr>
            <p:spPr bwMode="auto">
              <a:xfrm>
                <a:off x="3609" y="2948"/>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87" name="Oval 153"/>
              <p:cNvSpPr>
                <a:spLocks noChangeAspect="1" noChangeArrowheads="1"/>
              </p:cNvSpPr>
              <p:nvPr/>
            </p:nvSpPr>
            <p:spPr bwMode="auto">
              <a:xfrm>
                <a:off x="3122" y="2315"/>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88" name="Oval 154"/>
              <p:cNvSpPr>
                <a:spLocks noChangeAspect="1" noChangeArrowheads="1"/>
              </p:cNvSpPr>
              <p:nvPr/>
            </p:nvSpPr>
            <p:spPr bwMode="auto">
              <a:xfrm>
                <a:off x="3237" y="2268"/>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89" name="Oval 155"/>
              <p:cNvSpPr>
                <a:spLocks noChangeAspect="1" noChangeArrowheads="1"/>
              </p:cNvSpPr>
              <p:nvPr/>
            </p:nvSpPr>
            <p:spPr bwMode="auto">
              <a:xfrm>
                <a:off x="3737" y="3161"/>
                <a:ext cx="58"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90" name="Oval 156"/>
              <p:cNvSpPr>
                <a:spLocks noChangeAspect="1" noChangeArrowheads="1"/>
              </p:cNvSpPr>
              <p:nvPr/>
            </p:nvSpPr>
            <p:spPr bwMode="auto">
              <a:xfrm>
                <a:off x="3484" y="2600"/>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91" name="Oval 157"/>
              <p:cNvSpPr>
                <a:spLocks noChangeAspect="1" noChangeArrowheads="1"/>
              </p:cNvSpPr>
              <p:nvPr/>
            </p:nvSpPr>
            <p:spPr bwMode="auto">
              <a:xfrm>
                <a:off x="3703" y="2547"/>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92" name="Oval 158"/>
              <p:cNvSpPr>
                <a:spLocks noChangeAspect="1" noChangeArrowheads="1"/>
              </p:cNvSpPr>
              <p:nvPr/>
            </p:nvSpPr>
            <p:spPr bwMode="auto">
              <a:xfrm>
                <a:off x="3356" y="2728"/>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93" name="Oval 159"/>
              <p:cNvSpPr>
                <a:spLocks noChangeAspect="1" noChangeArrowheads="1"/>
              </p:cNvSpPr>
              <p:nvPr/>
            </p:nvSpPr>
            <p:spPr bwMode="auto">
              <a:xfrm>
                <a:off x="3796" y="3176"/>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94" name="Oval 160"/>
              <p:cNvSpPr>
                <a:spLocks noChangeAspect="1" noChangeArrowheads="1"/>
              </p:cNvSpPr>
              <p:nvPr/>
            </p:nvSpPr>
            <p:spPr bwMode="auto">
              <a:xfrm>
                <a:off x="3125" y="2677"/>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95" name="Oval 161"/>
              <p:cNvSpPr>
                <a:spLocks noChangeAspect="1" noChangeArrowheads="1"/>
              </p:cNvSpPr>
              <p:nvPr/>
            </p:nvSpPr>
            <p:spPr bwMode="auto">
              <a:xfrm>
                <a:off x="3480" y="3161"/>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96" name="Oval 162"/>
              <p:cNvSpPr>
                <a:spLocks noChangeAspect="1" noChangeArrowheads="1"/>
              </p:cNvSpPr>
              <p:nvPr/>
            </p:nvSpPr>
            <p:spPr bwMode="auto">
              <a:xfrm>
                <a:off x="3288" y="2306"/>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97" name="Oval 163"/>
              <p:cNvSpPr>
                <a:spLocks noChangeAspect="1" noChangeArrowheads="1"/>
              </p:cNvSpPr>
              <p:nvPr/>
            </p:nvSpPr>
            <p:spPr bwMode="auto">
              <a:xfrm>
                <a:off x="2698" y="2231"/>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98" name="Oval 164"/>
              <p:cNvSpPr>
                <a:spLocks noChangeAspect="1" noChangeArrowheads="1"/>
              </p:cNvSpPr>
              <p:nvPr/>
            </p:nvSpPr>
            <p:spPr bwMode="auto">
              <a:xfrm>
                <a:off x="3396" y="2519"/>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99" name="Oval 165"/>
              <p:cNvSpPr>
                <a:spLocks noChangeAspect="1" noChangeArrowheads="1"/>
              </p:cNvSpPr>
              <p:nvPr/>
            </p:nvSpPr>
            <p:spPr bwMode="auto">
              <a:xfrm>
                <a:off x="3121" y="2774"/>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00" name="Oval 166"/>
              <p:cNvSpPr>
                <a:spLocks noChangeAspect="1" noChangeArrowheads="1"/>
              </p:cNvSpPr>
              <p:nvPr/>
            </p:nvSpPr>
            <p:spPr bwMode="auto">
              <a:xfrm>
                <a:off x="3437" y="2894"/>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01" name="Oval 167"/>
              <p:cNvSpPr>
                <a:spLocks noChangeAspect="1" noChangeArrowheads="1"/>
              </p:cNvSpPr>
              <p:nvPr/>
            </p:nvSpPr>
            <p:spPr bwMode="auto">
              <a:xfrm>
                <a:off x="2698" y="3052"/>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02" name="Oval 168"/>
              <p:cNvSpPr>
                <a:spLocks noChangeAspect="1" noChangeArrowheads="1"/>
              </p:cNvSpPr>
              <p:nvPr/>
            </p:nvSpPr>
            <p:spPr bwMode="auto">
              <a:xfrm>
                <a:off x="2834" y="2664"/>
                <a:ext cx="48"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03" name="Oval 169"/>
              <p:cNvSpPr>
                <a:spLocks noChangeAspect="1" noChangeArrowheads="1"/>
              </p:cNvSpPr>
              <p:nvPr/>
            </p:nvSpPr>
            <p:spPr bwMode="auto">
              <a:xfrm>
                <a:off x="2695" y="2644"/>
                <a:ext cx="48"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04" name="Oval 170"/>
              <p:cNvSpPr>
                <a:spLocks noChangeAspect="1" noChangeArrowheads="1"/>
              </p:cNvSpPr>
              <p:nvPr/>
            </p:nvSpPr>
            <p:spPr bwMode="auto">
              <a:xfrm>
                <a:off x="3253" y="2551"/>
                <a:ext cx="48"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05" name="Oval 171"/>
              <p:cNvSpPr>
                <a:spLocks noChangeAspect="1" noChangeArrowheads="1"/>
              </p:cNvSpPr>
              <p:nvPr/>
            </p:nvSpPr>
            <p:spPr bwMode="auto">
              <a:xfrm>
                <a:off x="3777" y="2383"/>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06" name="Oval 172"/>
              <p:cNvSpPr>
                <a:spLocks noChangeAspect="1" noChangeArrowheads="1"/>
              </p:cNvSpPr>
              <p:nvPr/>
            </p:nvSpPr>
            <p:spPr bwMode="auto">
              <a:xfrm>
                <a:off x="3738" y="2350"/>
                <a:ext cx="48"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07" name="Oval 173"/>
              <p:cNvSpPr>
                <a:spLocks noChangeAspect="1" noChangeArrowheads="1"/>
              </p:cNvSpPr>
              <p:nvPr/>
            </p:nvSpPr>
            <p:spPr bwMode="auto">
              <a:xfrm>
                <a:off x="3480" y="2652"/>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08" name="Oval 174"/>
              <p:cNvSpPr>
                <a:spLocks noChangeAspect="1" noChangeArrowheads="1"/>
              </p:cNvSpPr>
              <p:nvPr/>
            </p:nvSpPr>
            <p:spPr bwMode="auto">
              <a:xfrm>
                <a:off x="3832" y="2840"/>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09" name="Oval 175"/>
              <p:cNvSpPr>
                <a:spLocks noChangeAspect="1" noChangeArrowheads="1"/>
              </p:cNvSpPr>
              <p:nvPr/>
            </p:nvSpPr>
            <p:spPr bwMode="auto">
              <a:xfrm>
                <a:off x="2869" y="2860"/>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10" name="Oval 176"/>
              <p:cNvSpPr>
                <a:spLocks noChangeAspect="1" noChangeArrowheads="1"/>
              </p:cNvSpPr>
              <p:nvPr/>
            </p:nvSpPr>
            <p:spPr bwMode="auto">
              <a:xfrm>
                <a:off x="3510" y="3213"/>
                <a:ext cx="48"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11" name="Oval 177"/>
              <p:cNvSpPr>
                <a:spLocks noChangeAspect="1" noChangeArrowheads="1"/>
              </p:cNvSpPr>
              <p:nvPr/>
            </p:nvSpPr>
            <p:spPr bwMode="auto">
              <a:xfrm>
                <a:off x="3318" y="3130"/>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12" name="Oval 178"/>
              <p:cNvSpPr>
                <a:spLocks noChangeAspect="1" noChangeArrowheads="1"/>
              </p:cNvSpPr>
              <p:nvPr/>
            </p:nvSpPr>
            <p:spPr bwMode="auto">
              <a:xfrm>
                <a:off x="3759" y="3211"/>
                <a:ext cx="48"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13" name="Oval 179"/>
              <p:cNvSpPr>
                <a:spLocks noChangeAspect="1" noChangeArrowheads="1"/>
              </p:cNvSpPr>
              <p:nvPr/>
            </p:nvSpPr>
            <p:spPr bwMode="auto">
              <a:xfrm>
                <a:off x="3811" y="2797"/>
                <a:ext cx="48"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14" name="Oval 180"/>
              <p:cNvSpPr>
                <a:spLocks noChangeAspect="1" noChangeArrowheads="1"/>
              </p:cNvSpPr>
              <p:nvPr/>
            </p:nvSpPr>
            <p:spPr bwMode="auto">
              <a:xfrm>
                <a:off x="3163" y="2834"/>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15" name="Oval 181"/>
              <p:cNvSpPr>
                <a:spLocks noChangeAspect="1" noChangeArrowheads="1"/>
              </p:cNvSpPr>
              <p:nvPr/>
            </p:nvSpPr>
            <p:spPr bwMode="auto">
              <a:xfrm>
                <a:off x="3167" y="2638"/>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16" name="Oval 182"/>
              <p:cNvSpPr>
                <a:spLocks noChangeAspect="1" noChangeArrowheads="1"/>
              </p:cNvSpPr>
              <p:nvPr/>
            </p:nvSpPr>
            <p:spPr bwMode="auto">
              <a:xfrm>
                <a:off x="3418" y="3288"/>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17" name="Oval 183"/>
              <p:cNvSpPr>
                <a:spLocks noChangeAspect="1" noChangeArrowheads="1"/>
              </p:cNvSpPr>
              <p:nvPr/>
            </p:nvSpPr>
            <p:spPr bwMode="auto">
              <a:xfrm>
                <a:off x="3605" y="3022"/>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18" name="Oval 184"/>
              <p:cNvSpPr>
                <a:spLocks noChangeAspect="1" noChangeArrowheads="1"/>
              </p:cNvSpPr>
              <p:nvPr/>
            </p:nvSpPr>
            <p:spPr bwMode="auto">
              <a:xfrm>
                <a:off x="2696" y="2859"/>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19" name="Oval 185"/>
              <p:cNvSpPr>
                <a:spLocks noChangeAspect="1" noChangeArrowheads="1"/>
              </p:cNvSpPr>
              <p:nvPr/>
            </p:nvSpPr>
            <p:spPr bwMode="auto">
              <a:xfrm>
                <a:off x="2701" y="2721"/>
                <a:ext cx="48"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20" name="Oval 186"/>
              <p:cNvSpPr>
                <a:spLocks noChangeAspect="1" noChangeArrowheads="1"/>
              </p:cNvSpPr>
              <p:nvPr/>
            </p:nvSpPr>
            <p:spPr bwMode="auto">
              <a:xfrm>
                <a:off x="2697" y="2467"/>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21" name="Oval 187"/>
              <p:cNvSpPr>
                <a:spLocks noChangeAspect="1" noChangeArrowheads="1"/>
              </p:cNvSpPr>
              <p:nvPr/>
            </p:nvSpPr>
            <p:spPr bwMode="auto">
              <a:xfrm>
                <a:off x="3511" y="2366"/>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22" name="Oval 188"/>
              <p:cNvSpPr>
                <a:spLocks noChangeAspect="1" noChangeArrowheads="1"/>
              </p:cNvSpPr>
              <p:nvPr/>
            </p:nvSpPr>
            <p:spPr bwMode="auto">
              <a:xfrm>
                <a:off x="2695" y="2294"/>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23" name="Oval 189"/>
              <p:cNvSpPr>
                <a:spLocks noChangeAspect="1" noChangeArrowheads="1"/>
              </p:cNvSpPr>
              <p:nvPr/>
            </p:nvSpPr>
            <p:spPr bwMode="auto">
              <a:xfrm>
                <a:off x="2948" y="2652"/>
                <a:ext cx="48"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24" name="Oval 190"/>
              <p:cNvSpPr>
                <a:spLocks noChangeAspect="1" noChangeArrowheads="1"/>
              </p:cNvSpPr>
              <p:nvPr/>
            </p:nvSpPr>
            <p:spPr bwMode="auto">
              <a:xfrm>
                <a:off x="2935" y="2332"/>
                <a:ext cx="48"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25" name="Oval 191"/>
              <p:cNvSpPr>
                <a:spLocks noChangeAspect="1" noChangeArrowheads="1"/>
              </p:cNvSpPr>
              <p:nvPr/>
            </p:nvSpPr>
            <p:spPr bwMode="auto">
              <a:xfrm>
                <a:off x="3378" y="3262"/>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26" name="Oval 192"/>
              <p:cNvSpPr>
                <a:spLocks noChangeAspect="1" noChangeArrowheads="1"/>
              </p:cNvSpPr>
              <p:nvPr/>
            </p:nvSpPr>
            <p:spPr bwMode="auto">
              <a:xfrm>
                <a:off x="3656" y="3258"/>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27" name="Oval 193"/>
              <p:cNvSpPr>
                <a:spLocks noChangeAspect="1" noChangeArrowheads="1"/>
              </p:cNvSpPr>
              <p:nvPr/>
            </p:nvSpPr>
            <p:spPr bwMode="auto">
              <a:xfrm>
                <a:off x="3355" y="3225"/>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28" name="Oval 194"/>
              <p:cNvSpPr>
                <a:spLocks noChangeAspect="1" noChangeArrowheads="1"/>
              </p:cNvSpPr>
              <p:nvPr/>
            </p:nvSpPr>
            <p:spPr bwMode="auto">
              <a:xfrm>
                <a:off x="3108" y="2916"/>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29" name="Oval 195"/>
              <p:cNvSpPr>
                <a:spLocks noChangeAspect="1" noChangeArrowheads="1"/>
              </p:cNvSpPr>
              <p:nvPr/>
            </p:nvSpPr>
            <p:spPr bwMode="auto">
              <a:xfrm>
                <a:off x="2906" y="2967"/>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30" name="Oval 196"/>
              <p:cNvSpPr>
                <a:spLocks noChangeAspect="1" noChangeArrowheads="1"/>
              </p:cNvSpPr>
              <p:nvPr/>
            </p:nvSpPr>
            <p:spPr bwMode="auto">
              <a:xfrm>
                <a:off x="2779" y="2943"/>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31" name="Oval 197"/>
              <p:cNvSpPr>
                <a:spLocks noChangeAspect="1" noChangeArrowheads="1"/>
              </p:cNvSpPr>
              <p:nvPr/>
            </p:nvSpPr>
            <p:spPr bwMode="auto">
              <a:xfrm>
                <a:off x="3410" y="2710"/>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32" name="Oval 198"/>
              <p:cNvSpPr>
                <a:spLocks noChangeAspect="1" noChangeArrowheads="1"/>
              </p:cNvSpPr>
              <p:nvPr/>
            </p:nvSpPr>
            <p:spPr bwMode="auto">
              <a:xfrm>
                <a:off x="3658" y="2382"/>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33" name="Oval 199"/>
              <p:cNvSpPr>
                <a:spLocks noChangeAspect="1" noChangeArrowheads="1"/>
              </p:cNvSpPr>
              <p:nvPr/>
            </p:nvSpPr>
            <p:spPr bwMode="auto">
              <a:xfrm>
                <a:off x="2701" y="2424"/>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34" name="Oval 200"/>
              <p:cNvSpPr>
                <a:spLocks noChangeAspect="1" noChangeArrowheads="1"/>
              </p:cNvSpPr>
              <p:nvPr/>
            </p:nvSpPr>
            <p:spPr bwMode="auto">
              <a:xfrm>
                <a:off x="3708" y="2644"/>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35" name="Oval 201"/>
              <p:cNvSpPr>
                <a:spLocks noChangeAspect="1" noChangeArrowheads="1"/>
              </p:cNvSpPr>
              <p:nvPr/>
            </p:nvSpPr>
            <p:spPr bwMode="auto">
              <a:xfrm>
                <a:off x="3676" y="2673"/>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36" name="Oval 202"/>
              <p:cNvSpPr>
                <a:spLocks noChangeAspect="1" noChangeArrowheads="1"/>
              </p:cNvSpPr>
              <p:nvPr/>
            </p:nvSpPr>
            <p:spPr bwMode="auto">
              <a:xfrm>
                <a:off x="2695" y="2791"/>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37" name="Oval 203"/>
              <p:cNvSpPr>
                <a:spLocks noChangeAspect="1" noChangeArrowheads="1"/>
              </p:cNvSpPr>
              <p:nvPr/>
            </p:nvSpPr>
            <p:spPr bwMode="auto">
              <a:xfrm>
                <a:off x="3086" y="3011"/>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38" name="Oval 204"/>
              <p:cNvSpPr>
                <a:spLocks noChangeAspect="1" noChangeArrowheads="1"/>
              </p:cNvSpPr>
              <p:nvPr/>
            </p:nvSpPr>
            <p:spPr bwMode="auto">
              <a:xfrm>
                <a:off x="3646" y="2995"/>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39" name="Oval 205"/>
              <p:cNvSpPr>
                <a:spLocks noChangeAspect="1" noChangeArrowheads="1"/>
              </p:cNvSpPr>
              <p:nvPr/>
            </p:nvSpPr>
            <p:spPr bwMode="auto">
              <a:xfrm>
                <a:off x="3788" y="2456"/>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40" name="Oval 206"/>
              <p:cNvSpPr>
                <a:spLocks noChangeAspect="1" noChangeArrowheads="1"/>
              </p:cNvSpPr>
              <p:nvPr/>
            </p:nvSpPr>
            <p:spPr bwMode="auto">
              <a:xfrm>
                <a:off x="3652" y="2769"/>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41" name="Oval 207"/>
              <p:cNvSpPr>
                <a:spLocks noChangeAspect="1" noChangeArrowheads="1"/>
              </p:cNvSpPr>
              <p:nvPr/>
            </p:nvSpPr>
            <p:spPr bwMode="auto">
              <a:xfrm>
                <a:off x="3616" y="3275"/>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42" name="Oval 208"/>
              <p:cNvSpPr>
                <a:spLocks noChangeAspect="1" noChangeArrowheads="1"/>
              </p:cNvSpPr>
              <p:nvPr/>
            </p:nvSpPr>
            <p:spPr bwMode="auto">
              <a:xfrm>
                <a:off x="3114" y="2447"/>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43" name="Oval 209"/>
              <p:cNvSpPr>
                <a:spLocks noChangeAspect="1" noChangeArrowheads="1"/>
              </p:cNvSpPr>
              <p:nvPr/>
            </p:nvSpPr>
            <p:spPr bwMode="auto">
              <a:xfrm>
                <a:off x="3523" y="2405"/>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44" name="Oval 210"/>
              <p:cNvSpPr>
                <a:spLocks noChangeAspect="1" noChangeArrowheads="1"/>
              </p:cNvSpPr>
              <p:nvPr/>
            </p:nvSpPr>
            <p:spPr bwMode="auto">
              <a:xfrm>
                <a:off x="3127" y="2731"/>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45" name="Oval 211"/>
              <p:cNvSpPr>
                <a:spLocks noChangeAspect="1" noChangeArrowheads="1"/>
              </p:cNvSpPr>
              <p:nvPr/>
            </p:nvSpPr>
            <p:spPr bwMode="auto">
              <a:xfrm>
                <a:off x="3836" y="2756"/>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46" name="Oval 212"/>
              <p:cNvSpPr>
                <a:spLocks noChangeAspect="1" noChangeArrowheads="1"/>
              </p:cNvSpPr>
              <p:nvPr/>
            </p:nvSpPr>
            <p:spPr bwMode="auto">
              <a:xfrm>
                <a:off x="3420" y="3331"/>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47" name="Oval 213"/>
              <p:cNvSpPr>
                <a:spLocks noChangeAspect="1" noChangeArrowheads="1"/>
              </p:cNvSpPr>
              <p:nvPr/>
            </p:nvSpPr>
            <p:spPr bwMode="auto">
              <a:xfrm>
                <a:off x="3840" y="3289"/>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48" name="Oval 214"/>
              <p:cNvSpPr>
                <a:spLocks noChangeAspect="1" noChangeArrowheads="1"/>
              </p:cNvSpPr>
              <p:nvPr/>
            </p:nvSpPr>
            <p:spPr bwMode="auto">
              <a:xfrm>
                <a:off x="3828" y="3327"/>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49" name="Oval 215"/>
              <p:cNvSpPr>
                <a:spLocks noChangeAspect="1" noChangeArrowheads="1"/>
              </p:cNvSpPr>
              <p:nvPr/>
            </p:nvSpPr>
            <p:spPr bwMode="auto">
              <a:xfrm>
                <a:off x="3745" y="3025"/>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50" name="Oval 216"/>
              <p:cNvSpPr>
                <a:spLocks noChangeAspect="1" noChangeArrowheads="1"/>
              </p:cNvSpPr>
              <p:nvPr/>
            </p:nvSpPr>
            <p:spPr bwMode="auto">
              <a:xfrm>
                <a:off x="3407" y="2415"/>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51" name="Oval 217"/>
              <p:cNvSpPr>
                <a:spLocks noChangeAspect="1" noChangeArrowheads="1"/>
              </p:cNvSpPr>
              <p:nvPr/>
            </p:nvSpPr>
            <p:spPr bwMode="auto">
              <a:xfrm>
                <a:off x="2725" y="2761"/>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52" name="Oval 218"/>
              <p:cNvSpPr>
                <a:spLocks noChangeAspect="1" noChangeArrowheads="1"/>
              </p:cNvSpPr>
              <p:nvPr/>
            </p:nvSpPr>
            <p:spPr bwMode="auto">
              <a:xfrm>
                <a:off x="3065" y="2780"/>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53" name="Oval 219"/>
              <p:cNvSpPr>
                <a:spLocks noChangeAspect="1" noChangeArrowheads="1"/>
              </p:cNvSpPr>
              <p:nvPr/>
            </p:nvSpPr>
            <p:spPr bwMode="auto">
              <a:xfrm>
                <a:off x="3228" y="3014"/>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54" name="Oval 220"/>
              <p:cNvSpPr>
                <a:spLocks noChangeAspect="1" noChangeArrowheads="1"/>
              </p:cNvSpPr>
              <p:nvPr/>
            </p:nvSpPr>
            <p:spPr bwMode="auto">
              <a:xfrm>
                <a:off x="2866" y="3024"/>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55" name="Oval 221"/>
              <p:cNvSpPr>
                <a:spLocks noChangeAspect="1" noChangeArrowheads="1"/>
              </p:cNvSpPr>
              <p:nvPr/>
            </p:nvSpPr>
            <p:spPr bwMode="auto">
              <a:xfrm>
                <a:off x="2914" y="3254"/>
                <a:ext cx="140"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56" name="Oval 222"/>
              <p:cNvSpPr>
                <a:spLocks noChangeAspect="1" noChangeArrowheads="1"/>
              </p:cNvSpPr>
              <p:nvPr/>
            </p:nvSpPr>
            <p:spPr bwMode="auto">
              <a:xfrm>
                <a:off x="3185" y="3269"/>
                <a:ext cx="119"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57" name="Oval 223"/>
              <p:cNvSpPr>
                <a:spLocks noChangeAspect="1" noChangeArrowheads="1"/>
              </p:cNvSpPr>
              <p:nvPr/>
            </p:nvSpPr>
            <p:spPr bwMode="auto">
              <a:xfrm>
                <a:off x="3012" y="3126"/>
                <a:ext cx="104"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58" name="Oval 224"/>
              <p:cNvSpPr>
                <a:spLocks noChangeAspect="1" noChangeArrowheads="1"/>
              </p:cNvSpPr>
              <p:nvPr/>
            </p:nvSpPr>
            <p:spPr bwMode="auto">
              <a:xfrm>
                <a:off x="2867" y="3191"/>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59" name="Oval 225"/>
              <p:cNvSpPr>
                <a:spLocks noChangeAspect="1" noChangeArrowheads="1"/>
              </p:cNvSpPr>
              <p:nvPr/>
            </p:nvSpPr>
            <p:spPr bwMode="auto">
              <a:xfrm>
                <a:off x="2698" y="3291"/>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60" name="Oval 226"/>
              <p:cNvSpPr>
                <a:spLocks noChangeAspect="1" noChangeArrowheads="1"/>
              </p:cNvSpPr>
              <p:nvPr/>
            </p:nvSpPr>
            <p:spPr bwMode="auto">
              <a:xfrm>
                <a:off x="2769" y="3171"/>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61" name="Oval 227"/>
              <p:cNvSpPr>
                <a:spLocks noChangeAspect="1" noChangeArrowheads="1"/>
              </p:cNvSpPr>
              <p:nvPr/>
            </p:nvSpPr>
            <p:spPr bwMode="auto">
              <a:xfrm>
                <a:off x="2920" y="3131"/>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62" name="Oval 228"/>
              <p:cNvSpPr>
                <a:spLocks noChangeAspect="1" noChangeArrowheads="1"/>
              </p:cNvSpPr>
              <p:nvPr/>
            </p:nvSpPr>
            <p:spPr bwMode="auto">
              <a:xfrm>
                <a:off x="2717" y="3227"/>
                <a:ext cx="74"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63" name="Oval 229"/>
              <p:cNvSpPr>
                <a:spLocks noChangeAspect="1" noChangeArrowheads="1"/>
              </p:cNvSpPr>
              <p:nvPr/>
            </p:nvSpPr>
            <p:spPr bwMode="auto">
              <a:xfrm>
                <a:off x="2797" y="3306"/>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64" name="Oval 230"/>
              <p:cNvSpPr>
                <a:spLocks noChangeAspect="1" noChangeArrowheads="1"/>
              </p:cNvSpPr>
              <p:nvPr/>
            </p:nvSpPr>
            <p:spPr bwMode="auto">
              <a:xfrm>
                <a:off x="3022" y="3214"/>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65" name="Oval 231"/>
              <p:cNvSpPr>
                <a:spLocks noChangeAspect="1" noChangeArrowheads="1"/>
              </p:cNvSpPr>
              <p:nvPr/>
            </p:nvSpPr>
            <p:spPr bwMode="auto">
              <a:xfrm>
                <a:off x="3126" y="3244"/>
                <a:ext cx="68"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66" name="Oval 232"/>
              <p:cNvSpPr>
                <a:spLocks noChangeAspect="1" noChangeArrowheads="1"/>
              </p:cNvSpPr>
              <p:nvPr/>
            </p:nvSpPr>
            <p:spPr bwMode="auto">
              <a:xfrm>
                <a:off x="3174" y="3202"/>
                <a:ext cx="69"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67" name="Oval 233"/>
              <p:cNvSpPr>
                <a:spLocks noChangeAspect="1" noChangeArrowheads="1"/>
              </p:cNvSpPr>
              <p:nvPr/>
            </p:nvSpPr>
            <p:spPr bwMode="auto">
              <a:xfrm>
                <a:off x="3115" y="3165"/>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68" name="Oval 234"/>
              <p:cNvSpPr>
                <a:spLocks noChangeAspect="1" noChangeArrowheads="1"/>
              </p:cNvSpPr>
              <p:nvPr/>
            </p:nvSpPr>
            <p:spPr bwMode="auto">
              <a:xfrm>
                <a:off x="3057" y="3273"/>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69" name="Oval 235"/>
              <p:cNvSpPr>
                <a:spLocks noChangeAspect="1" noChangeArrowheads="1"/>
              </p:cNvSpPr>
              <p:nvPr/>
            </p:nvSpPr>
            <p:spPr bwMode="auto">
              <a:xfrm>
                <a:off x="3115" y="3310"/>
                <a:ext cx="69"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70" name="Oval 236"/>
              <p:cNvSpPr>
                <a:spLocks noChangeAspect="1" noChangeArrowheads="1"/>
              </p:cNvSpPr>
              <p:nvPr/>
            </p:nvSpPr>
            <p:spPr bwMode="auto">
              <a:xfrm>
                <a:off x="2723" y="3144"/>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71" name="Oval 237"/>
              <p:cNvSpPr>
                <a:spLocks noChangeAspect="1" noChangeArrowheads="1"/>
              </p:cNvSpPr>
              <p:nvPr/>
            </p:nvSpPr>
            <p:spPr bwMode="auto">
              <a:xfrm>
                <a:off x="2965" y="3198"/>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72" name="Oval 238"/>
              <p:cNvSpPr>
                <a:spLocks noChangeAspect="1" noChangeArrowheads="1"/>
              </p:cNvSpPr>
              <p:nvPr/>
            </p:nvSpPr>
            <p:spPr bwMode="auto">
              <a:xfrm>
                <a:off x="2844" y="3145"/>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73" name="Oval 239"/>
              <p:cNvSpPr>
                <a:spLocks noChangeAspect="1" noChangeArrowheads="1"/>
              </p:cNvSpPr>
              <p:nvPr/>
            </p:nvSpPr>
            <p:spPr bwMode="auto">
              <a:xfrm>
                <a:off x="2854" y="3265"/>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74" name="Oval 240"/>
              <p:cNvSpPr>
                <a:spLocks noChangeAspect="1" noChangeArrowheads="1"/>
              </p:cNvSpPr>
              <p:nvPr/>
            </p:nvSpPr>
            <p:spPr bwMode="auto">
              <a:xfrm>
                <a:off x="2699" y="3190"/>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75" name="Oval 241"/>
              <p:cNvSpPr>
                <a:spLocks noChangeAspect="1" noChangeArrowheads="1"/>
              </p:cNvSpPr>
              <p:nvPr/>
            </p:nvSpPr>
            <p:spPr bwMode="auto">
              <a:xfrm>
                <a:off x="2811" y="3241"/>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76" name="Oval 242"/>
              <p:cNvSpPr>
                <a:spLocks noChangeAspect="1" noChangeArrowheads="1"/>
              </p:cNvSpPr>
              <p:nvPr/>
            </p:nvSpPr>
            <p:spPr bwMode="auto">
              <a:xfrm>
                <a:off x="2782" y="3275"/>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77" name="Oval 243"/>
              <p:cNvSpPr>
                <a:spLocks noChangeAspect="1" noChangeArrowheads="1"/>
              </p:cNvSpPr>
              <p:nvPr/>
            </p:nvSpPr>
            <p:spPr bwMode="auto">
              <a:xfrm>
                <a:off x="2880" y="3329"/>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78" name="Oval 244"/>
              <p:cNvSpPr>
                <a:spLocks noChangeAspect="1" noChangeArrowheads="1"/>
              </p:cNvSpPr>
              <p:nvPr/>
            </p:nvSpPr>
            <p:spPr bwMode="auto">
              <a:xfrm>
                <a:off x="3100" y="3219"/>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79" name="Oval 245"/>
              <p:cNvSpPr>
                <a:spLocks noChangeAspect="1" noChangeArrowheads="1"/>
              </p:cNvSpPr>
              <p:nvPr/>
            </p:nvSpPr>
            <p:spPr bwMode="auto">
              <a:xfrm>
                <a:off x="3046" y="3330"/>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80" name="Oval 246"/>
              <p:cNvSpPr>
                <a:spLocks noChangeAspect="1" noChangeArrowheads="1"/>
              </p:cNvSpPr>
              <p:nvPr/>
            </p:nvSpPr>
            <p:spPr bwMode="auto">
              <a:xfrm>
                <a:off x="3299" y="3333"/>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81" name="Oval 247"/>
              <p:cNvSpPr>
                <a:spLocks noChangeAspect="1" noChangeArrowheads="1"/>
              </p:cNvSpPr>
              <p:nvPr/>
            </p:nvSpPr>
            <p:spPr bwMode="auto">
              <a:xfrm>
                <a:off x="3243" y="3230"/>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82" name="Line 248"/>
              <p:cNvSpPr>
                <a:spLocks noChangeAspect="1" noChangeShapeType="1"/>
              </p:cNvSpPr>
              <p:nvPr/>
            </p:nvSpPr>
            <p:spPr bwMode="auto">
              <a:xfrm flipV="1">
                <a:off x="3887" y="1782"/>
                <a:ext cx="0" cy="1590"/>
              </a:xfrm>
              <a:prstGeom prst="line">
                <a:avLst/>
              </a:prstGeom>
              <a:noFill/>
              <a:ln w="28575">
                <a:solidFill>
                  <a:schemeClr val="tx1"/>
                </a:solidFill>
                <a:round/>
                <a:headEnd/>
                <a:tailEnd/>
              </a:ln>
              <a:effectLst/>
            </p:spPr>
            <p:txBody>
              <a:bodyPr wrap="none"/>
              <a:lstStyle/>
              <a:p>
                <a:endParaRPr lang="en-US" dirty="0">
                  <a:latin typeface="Arial" panose="020B0604020202020204" pitchFamily="34" charset="0"/>
                  <a:cs typeface="Arial" panose="020B0604020202020204" pitchFamily="34" charset="0"/>
                </a:endParaRPr>
              </a:p>
            </p:txBody>
          </p:sp>
          <p:sp>
            <p:nvSpPr>
              <p:cNvPr id="583" name="Line 249"/>
              <p:cNvSpPr>
                <a:spLocks noChangeAspect="1" noChangeShapeType="1"/>
              </p:cNvSpPr>
              <p:nvPr/>
            </p:nvSpPr>
            <p:spPr bwMode="auto">
              <a:xfrm>
                <a:off x="2698" y="3370"/>
                <a:ext cx="1188" cy="2"/>
              </a:xfrm>
              <a:prstGeom prst="line">
                <a:avLst/>
              </a:prstGeom>
              <a:noFill/>
              <a:ln w="28575">
                <a:solidFill>
                  <a:schemeClr val="tx1"/>
                </a:solidFill>
                <a:round/>
                <a:headEnd/>
                <a:tailEnd/>
              </a:ln>
              <a:effectLst/>
            </p:spPr>
            <p:txBody>
              <a:bodyPr wrap="none"/>
              <a:lstStyle/>
              <a:p>
                <a:endParaRPr lang="en-US" dirty="0">
                  <a:latin typeface="Arial" panose="020B0604020202020204" pitchFamily="34" charset="0"/>
                  <a:cs typeface="Arial" panose="020B0604020202020204" pitchFamily="34" charset="0"/>
                </a:endParaRPr>
              </a:p>
            </p:txBody>
          </p:sp>
          <p:sp>
            <p:nvSpPr>
              <p:cNvPr id="584" name="Line 250"/>
              <p:cNvSpPr>
                <a:spLocks noChangeAspect="1" noChangeShapeType="1"/>
              </p:cNvSpPr>
              <p:nvPr/>
            </p:nvSpPr>
            <p:spPr bwMode="auto">
              <a:xfrm flipV="1">
                <a:off x="2696" y="1776"/>
                <a:ext cx="0" cy="1590"/>
              </a:xfrm>
              <a:prstGeom prst="line">
                <a:avLst/>
              </a:prstGeom>
              <a:noFill/>
              <a:ln w="28575">
                <a:solidFill>
                  <a:schemeClr val="tx1"/>
                </a:solidFill>
                <a:round/>
                <a:headEnd/>
                <a:tailEnd/>
              </a:ln>
              <a:effectLst/>
            </p:spPr>
            <p:txBody>
              <a:bodyPr wrap="none"/>
              <a:lstStyle/>
              <a:p>
                <a:endParaRPr lang="en-US" dirty="0">
                  <a:latin typeface="Arial" panose="020B0604020202020204" pitchFamily="34" charset="0"/>
                  <a:cs typeface="Arial" panose="020B0604020202020204" pitchFamily="34" charset="0"/>
                </a:endParaRPr>
              </a:p>
            </p:txBody>
          </p:sp>
        </p:grpSp>
        <p:grpSp>
          <p:nvGrpSpPr>
            <p:cNvPr id="4" name="Group 251"/>
            <p:cNvGrpSpPr>
              <a:grpSpLocks noChangeAspect="1"/>
            </p:cNvGrpSpPr>
            <p:nvPr/>
          </p:nvGrpSpPr>
          <p:grpSpPr bwMode="auto">
            <a:xfrm>
              <a:off x="1373" y="1523"/>
              <a:ext cx="1318" cy="1814"/>
              <a:chOff x="1244" y="1786"/>
              <a:chExt cx="1198" cy="1600"/>
            </a:xfrm>
          </p:grpSpPr>
          <p:grpSp>
            <p:nvGrpSpPr>
              <p:cNvPr id="5" name="Group 252"/>
              <p:cNvGrpSpPr>
                <a:grpSpLocks noChangeAspect="1"/>
              </p:cNvGrpSpPr>
              <p:nvPr/>
            </p:nvGrpSpPr>
            <p:grpSpPr bwMode="auto">
              <a:xfrm>
                <a:off x="1317" y="3166"/>
                <a:ext cx="1120" cy="115"/>
                <a:chOff x="1317" y="3166"/>
                <a:chExt cx="1120" cy="115"/>
              </a:xfrm>
            </p:grpSpPr>
            <p:sp>
              <p:nvSpPr>
                <p:cNvPr id="332" name="Oval 253"/>
                <p:cNvSpPr>
                  <a:spLocks noChangeAspect="1" noChangeArrowheads="1"/>
                </p:cNvSpPr>
                <p:nvPr/>
              </p:nvSpPr>
              <p:spPr bwMode="auto">
                <a:xfrm>
                  <a:off x="1317" y="3166"/>
                  <a:ext cx="140"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33" name="Oval 254"/>
                <p:cNvSpPr>
                  <a:spLocks noChangeAspect="1" noChangeArrowheads="1"/>
                </p:cNvSpPr>
                <p:nvPr/>
              </p:nvSpPr>
              <p:spPr bwMode="auto">
                <a:xfrm>
                  <a:off x="1457" y="3166"/>
                  <a:ext cx="140"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34" name="Oval 255"/>
                <p:cNvSpPr>
                  <a:spLocks noChangeAspect="1" noChangeArrowheads="1"/>
                </p:cNvSpPr>
                <p:nvPr/>
              </p:nvSpPr>
              <p:spPr bwMode="auto">
                <a:xfrm>
                  <a:off x="1597" y="3166"/>
                  <a:ext cx="140"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35" name="Oval 256"/>
                <p:cNvSpPr>
                  <a:spLocks noChangeAspect="1" noChangeArrowheads="1"/>
                </p:cNvSpPr>
                <p:nvPr/>
              </p:nvSpPr>
              <p:spPr bwMode="auto">
                <a:xfrm>
                  <a:off x="1737" y="3166"/>
                  <a:ext cx="140"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36" name="Oval 257"/>
                <p:cNvSpPr>
                  <a:spLocks noChangeAspect="1" noChangeArrowheads="1"/>
                </p:cNvSpPr>
                <p:nvPr/>
              </p:nvSpPr>
              <p:spPr bwMode="auto">
                <a:xfrm>
                  <a:off x="1877" y="3166"/>
                  <a:ext cx="139"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37" name="Oval 258"/>
                <p:cNvSpPr>
                  <a:spLocks noChangeAspect="1" noChangeArrowheads="1"/>
                </p:cNvSpPr>
                <p:nvPr/>
              </p:nvSpPr>
              <p:spPr bwMode="auto">
                <a:xfrm>
                  <a:off x="2016" y="3166"/>
                  <a:ext cx="141"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38" name="Oval 259"/>
                <p:cNvSpPr>
                  <a:spLocks noChangeAspect="1" noChangeArrowheads="1"/>
                </p:cNvSpPr>
                <p:nvPr/>
              </p:nvSpPr>
              <p:spPr bwMode="auto">
                <a:xfrm>
                  <a:off x="2157" y="3166"/>
                  <a:ext cx="140"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39" name="Oval 260"/>
                <p:cNvSpPr>
                  <a:spLocks noChangeAspect="1" noChangeArrowheads="1"/>
                </p:cNvSpPr>
                <p:nvPr/>
              </p:nvSpPr>
              <p:spPr bwMode="auto">
                <a:xfrm>
                  <a:off x="2297" y="3166"/>
                  <a:ext cx="140"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grpSp>
          <p:grpSp>
            <p:nvGrpSpPr>
              <p:cNvPr id="6" name="Group 261"/>
              <p:cNvGrpSpPr>
                <a:grpSpLocks noChangeAspect="1"/>
              </p:cNvGrpSpPr>
              <p:nvPr/>
            </p:nvGrpSpPr>
            <p:grpSpPr bwMode="auto">
              <a:xfrm>
                <a:off x="1249" y="3082"/>
                <a:ext cx="1108" cy="103"/>
                <a:chOff x="1249" y="3082"/>
                <a:chExt cx="1108" cy="103"/>
              </a:xfrm>
            </p:grpSpPr>
            <p:sp>
              <p:nvSpPr>
                <p:cNvPr id="324" name="Oval 262"/>
                <p:cNvSpPr>
                  <a:spLocks noChangeAspect="1" noChangeArrowheads="1"/>
                </p:cNvSpPr>
                <p:nvPr/>
              </p:nvSpPr>
              <p:spPr bwMode="auto">
                <a:xfrm>
                  <a:off x="1396" y="3086"/>
                  <a:ext cx="119"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25" name="Oval 263"/>
                <p:cNvSpPr>
                  <a:spLocks noChangeAspect="1" noChangeArrowheads="1"/>
                </p:cNvSpPr>
                <p:nvPr/>
              </p:nvSpPr>
              <p:spPr bwMode="auto">
                <a:xfrm>
                  <a:off x="1537" y="3082"/>
                  <a:ext cx="119"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26" name="Oval 264"/>
                <p:cNvSpPr>
                  <a:spLocks noChangeAspect="1" noChangeArrowheads="1"/>
                </p:cNvSpPr>
                <p:nvPr/>
              </p:nvSpPr>
              <p:spPr bwMode="auto">
                <a:xfrm>
                  <a:off x="1676" y="3082"/>
                  <a:ext cx="120"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27" name="Oval 265"/>
                <p:cNvSpPr>
                  <a:spLocks noChangeAspect="1" noChangeArrowheads="1"/>
                </p:cNvSpPr>
                <p:nvPr/>
              </p:nvSpPr>
              <p:spPr bwMode="auto">
                <a:xfrm>
                  <a:off x="1818" y="3085"/>
                  <a:ext cx="119"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28" name="Oval 266"/>
                <p:cNvSpPr>
                  <a:spLocks noChangeAspect="1" noChangeArrowheads="1"/>
                </p:cNvSpPr>
                <p:nvPr/>
              </p:nvSpPr>
              <p:spPr bwMode="auto">
                <a:xfrm>
                  <a:off x="1957" y="3082"/>
                  <a:ext cx="120"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29" name="Oval 267"/>
                <p:cNvSpPr>
                  <a:spLocks noChangeAspect="1" noChangeArrowheads="1"/>
                </p:cNvSpPr>
                <p:nvPr/>
              </p:nvSpPr>
              <p:spPr bwMode="auto">
                <a:xfrm>
                  <a:off x="2096" y="3085"/>
                  <a:ext cx="119"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30" name="Oval 268"/>
                <p:cNvSpPr>
                  <a:spLocks noChangeAspect="1" noChangeArrowheads="1"/>
                </p:cNvSpPr>
                <p:nvPr/>
              </p:nvSpPr>
              <p:spPr bwMode="auto">
                <a:xfrm>
                  <a:off x="2238" y="3085"/>
                  <a:ext cx="119"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31" name="Oval 269"/>
                <p:cNvSpPr>
                  <a:spLocks noChangeAspect="1" noChangeArrowheads="1"/>
                </p:cNvSpPr>
                <p:nvPr/>
              </p:nvSpPr>
              <p:spPr bwMode="auto">
                <a:xfrm>
                  <a:off x="1249" y="3087"/>
                  <a:ext cx="119"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grpSp>
          <p:grpSp>
            <p:nvGrpSpPr>
              <p:cNvPr id="7" name="Group 270"/>
              <p:cNvGrpSpPr>
                <a:grpSpLocks noChangeAspect="1"/>
              </p:cNvGrpSpPr>
              <p:nvPr/>
            </p:nvGrpSpPr>
            <p:grpSpPr bwMode="auto">
              <a:xfrm>
                <a:off x="1323" y="3001"/>
                <a:ext cx="1113" cy="105"/>
                <a:chOff x="1323" y="3001"/>
                <a:chExt cx="1113" cy="105"/>
              </a:xfrm>
            </p:grpSpPr>
            <p:sp>
              <p:nvSpPr>
                <p:cNvPr id="316" name="Oval 271"/>
                <p:cNvSpPr>
                  <a:spLocks noChangeAspect="1" noChangeArrowheads="1"/>
                </p:cNvSpPr>
                <p:nvPr/>
              </p:nvSpPr>
              <p:spPr bwMode="auto">
                <a:xfrm>
                  <a:off x="1461" y="3004"/>
                  <a:ext cx="119"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17" name="Oval 272"/>
                <p:cNvSpPr>
                  <a:spLocks noChangeAspect="1" noChangeArrowheads="1"/>
                </p:cNvSpPr>
                <p:nvPr/>
              </p:nvSpPr>
              <p:spPr bwMode="auto">
                <a:xfrm>
                  <a:off x="1323" y="3004"/>
                  <a:ext cx="119"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18" name="Oval 273"/>
                <p:cNvSpPr>
                  <a:spLocks noChangeAspect="1" noChangeArrowheads="1"/>
                </p:cNvSpPr>
                <p:nvPr/>
              </p:nvSpPr>
              <p:spPr bwMode="auto">
                <a:xfrm>
                  <a:off x="1607" y="3003"/>
                  <a:ext cx="119"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19" name="Oval 274"/>
                <p:cNvSpPr>
                  <a:spLocks noChangeAspect="1" noChangeArrowheads="1"/>
                </p:cNvSpPr>
                <p:nvPr/>
              </p:nvSpPr>
              <p:spPr bwMode="auto">
                <a:xfrm>
                  <a:off x="1748" y="3004"/>
                  <a:ext cx="120"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20" name="Oval 275"/>
                <p:cNvSpPr>
                  <a:spLocks noChangeAspect="1" noChangeArrowheads="1"/>
                </p:cNvSpPr>
                <p:nvPr/>
              </p:nvSpPr>
              <p:spPr bwMode="auto">
                <a:xfrm>
                  <a:off x="1883" y="3001"/>
                  <a:ext cx="119"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21" name="Oval 276"/>
                <p:cNvSpPr>
                  <a:spLocks noChangeAspect="1" noChangeArrowheads="1"/>
                </p:cNvSpPr>
                <p:nvPr/>
              </p:nvSpPr>
              <p:spPr bwMode="auto">
                <a:xfrm>
                  <a:off x="2028" y="3003"/>
                  <a:ext cx="119"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22" name="Oval 277"/>
                <p:cNvSpPr>
                  <a:spLocks noChangeAspect="1" noChangeArrowheads="1"/>
                </p:cNvSpPr>
                <p:nvPr/>
              </p:nvSpPr>
              <p:spPr bwMode="auto">
                <a:xfrm>
                  <a:off x="2166" y="3003"/>
                  <a:ext cx="119"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23" name="Oval 278"/>
                <p:cNvSpPr>
                  <a:spLocks noChangeAspect="1" noChangeArrowheads="1"/>
                </p:cNvSpPr>
                <p:nvPr/>
              </p:nvSpPr>
              <p:spPr bwMode="auto">
                <a:xfrm>
                  <a:off x="2317" y="3008"/>
                  <a:ext cx="119" cy="9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grpSp>
          <p:grpSp>
            <p:nvGrpSpPr>
              <p:cNvPr id="10" name="Group 279"/>
              <p:cNvGrpSpPr>
                <a:grpSpLocks noChangeAspect="1"/>
              </p:cNvGrpSpPr>
              <p:nvPr/>
            </p:nvGrpSpPr>
            <p:grpSpPr bwMode="auto">
              <a:xfrm>
                <a:off x="1250" y="2934"/>
                <a:ext cx="1107" cy="98"/>
                <a:chOff x="1250" y="2934"/>
                <a:chExt cx="1107" cy="98"/>
              </a:xfrm>
            </p:grpSpPr>
            <p:sp>
              <p:nvSpPr>
                <p:cNvPr id="308" name="Oval 280"/>
                <p:cNvSpPr>
                  <a:spLocks noChangeAspect="1" noChangeArrowheads="1"/>
                </p:cNvSpPr>
                <p:nvPr/>
              </p:nvSpPr>
              <p:spPr bwMode="auto">
                <a:xfrm>
                  <a:off x="1962" y="2935"/>
                  <a:ext cx="104"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09" name="Oval 281"/>
                <p:cNvSpPr>
                  <a:spLocks noChangeAspect="1" noChangeArrowheads="1"/>
                </p:cNvSpPr>
                <p:nvPr/>
              </p:nvSpPr>
              <p:spPr bwMode="auto">
                <a:xfrm>
                  <a:off x="1250" y="2946"/>
                  <a:ext cx="104"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10" name="Oval 282"/>
                <p:cNvSpPr>
                  <a:spLocks noChangeAspect="1" noChangeArrowheads="1"/>
                </p:cNvSpPr>
                <p:nvPr/>
              </p:nvSpPr>
              <p:spPr bwMode="auto">
                <a:xfrm>
                  <a:off x="1398" y="2935"/>
                  <a:ext cx="104"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11" name="Oval 283"/>
                <p:cNvSpPr>
                  <a:spLocks noChangeAspect="1" noChangeArrowheads="1"/>
                </p:cNvSpPr>
                <p:nvPr/>
              </p:nvSpPr>
              <p:spPr bwMode="auto">
                <a:xfrm>
                  <a:off x="1540" y="2936"/>
                  <a:ext cx="105"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12" name="Oval 284"/>
                <p:cNvSpPr>
                  <a:spLocks noChangeAspect="1" noChangeArrowheads="1"/>
                </p:cNvSpPr>
                <p:nvPr/>
              </p:nvSpPr>
              <p:spPr bwMode="auto">
                <a:xfrm>
                  <a:off x="1687" y="2935"/>
                  <a:ext cx="104"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13" name="Oval 285"/>
                <p:cNvSpPr>
                  <a:spLocks noChangeAspect="1" noChangeArrowheads="1"/>
                </p:cNvSpPr>
                <p:nvPr/>
              </p:nvSpPr>
              <p:spPr bwMode="auto">
                <a:xfrm>
                  <a:off x="1821" y="2936"/>
                  <a:ext cx="104"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14" name="Oval 286"/>
                <p:cNvSpPr>
                  <a:spLocks noChangeAspect="1" noChangeArrowheads="1"/>
                </p:cNvSpPr>
                <p:nvPr/>
              </p:nvSpPr>
              <p:spPr bwMode="auto">
                <a:xfrm>
                  <a:off x="2105" y="2934"/>
                  <a:ext cx="104" cy="8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15" name="Oval 287"/>
                <p:cNvSpPr>
                  <a:spLocks noChangeAspect="1" noChangeArrowheads="1"/>
                </p:cNvSpPr>
                <p:nvPr/>
              </p:nvSpPr>
              <p:spPr bwMode="auto">
                <a:xfrm>
                  <a:off x="2252" y="2942"/>
                  <a:ext cx="105"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grpSp>
          <p:grpSp>
            <p:nvGrpSpPr>
              <p:cNvPr id="16" name="Group 288"/>
              <p:cNvGrpSpPr>
                <a:grpSpLocks noChangeAspect="1"/>
              </p:cNvGrpSpPr>
              <p:nvPr/>
            </p:nvGrpSpPr>
            <p:grpSpPr bwMode="auto">
              <a:xfrm>
                <a:off x="1318" y="2868"/>
                <a:ext cx="1120" cy="107"/>
                <a:chOff x="1318" y="2868"/>
                <a:chExt cx="1120" cy="107"/>
              </a:xfrm>
            </p:grpSpPr>
            <p:sp>
              <p:nvSpPr>
                <p:cNvPr id="300" name="Oval 289"/>
                <p:cNvSpPr>
                  <a:spLocks noChangeAspect="1" noChangeArrowheads="1"/>
                </p:cNvSpPr>
                <p:nvPr/>
              </p:nvSpPr>
              <p:spPr bwMode="auto">
                <a:xfrm>
                  <a:off x="2334" y="2889"/>
                  <a:ext cx="104"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01" name="Oval 290"/>
                <p:cNvSpPr>
                  <a:spLocks noChangeAspect="1" noChangeArrowheads="1"/>
                </p:cNvSpPr>
                <p:nvPr/>
              </p:nvSpPr>
              <p:spPr bwMode="auto">
                <a:xfrm>
                  <a:off x="2183" y="2878"/>
                  <a:ext cx="104" cy="8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02" name="Oval 291"/>
                <p:cNvSpPr>
                  <a:spLocks noChangeAspect="1" noChangeArrowheads="1"/>
                </p:cNvSpPr>
                <p:nvPr/>
              </p:nvSpPr>
              <p:spPr bwMode="auto">
                <a:xfrm>
                  <a:off x="2030" y="2875"/>
                  <a:ext cx="104"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03" name="Oval 292"/>
                <p:cNvSpPr>
                  <a:spLocks noChangeAspect="1" noChangeArrowheads="1"/>
                </p:cNvSpPr>
                <p:nvPr/>
              </p:nvSpPr>
              <p:spPr bwMode="auto">
                <a:xfrm>
                  <a:off x="1890" y="2875"/>
                  <a:ext cx="105"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04" name="Oval 293"/>
                <p:cNvSpPr>
                  <a:spLocks noChangeAspect="1" noChangeArrowheads="1"/>
                </p:cNvSpPr>
                <p:nvPr/>
              </p:nvSpPr>
              <p:spPr bwMode="auto">
                <a:xfrm>
                  <a:off x="1756" y="2868"/>
                  <a:ext cx="104"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05" name="Oval 294"/>
                <p:cNvSpPr>
                  <a:spLocks noChangeAspect="1" noChangeArrowheads="1"/>
                </p:cNvSpPr>
                <p:nvPr/>
              </p:nvSpPr>
              <p:spPr bwMode="auto">
                <a:xfrm>
                  <a:off x="1612" y="2873"/>
                  <a:ext cx="104"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06" name="Oval 295"/>
                <p:cNvSpPr>
                  <a:spLocks noChangeAspect="1" noChangeArrowheads="1"/>
                </p:cNvSpPr>
                <p:nvPr/>
              </p:nvSpPr>
              <p:spPr bwMode="auto">
                <a:xfrm>
                  <a:off x="1469" y="2873"/>
                  <a:ext cx="104"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07" name="Oval 296"/>
                <p:cNvSpPr>
                  <a:spLocks noChangeAspect="1" noChangeArrowheads="1"/>
                </p:cNvSpPr>
                <p:nvPr/>
              </p:nvSpPr>
              <p:spPr bwMode="auto">
                <a:xfrm>
                  <a:off x="1318" y="2879"/>
                  <a:ext cx="104" cy="8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grpSp>
          <p:sp>
            <p:nvSpPr>
              <p:cNvPr id="21" name="Oval 297"/>
              <p:cNvSpPr>
                <a:spLocks noChangeAspect="1" noChangeArrowheads="1"/>
              </p:cNvSpPr>
              <p:nvPr/>
            </p:nvSpPr>
            <p:spPr bwMode="auto">
              <a:xfrm>
                <a:off x="1389" y="2724"/>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grpSp>
            <p:nvGrpSpPr>
              <p:cNvPr id="17" name="Group 298"/>
              <p:cNvGrpSpPr>
                <a:grpSpLocks noChangeAspect="1"/>
              </p:cNvGrpSpPr>
              <p:nvPr/>
            </p:nvGrpSpPr>
            <p:grpSpPr bwMode="auto">
              <a:xfrm>
                <a:off x="1248" y="2813"/>
                <a:ext cx="1116" cy="98"/>
                <a:chOff x="1248" y="2813"/>
                <a:chExt cx="1116" cy="98"/>
              </a:xfrm>
            </p:grpSpPr>
            <p:sp>
              <p:nvSpPr>
                <p:cNvPr id="292" name="Oval 299"/>
                <p:cNvSpPr>
                  <a:spLocks noChangeAspect="1" noChangeArrowheads="1"/>
                </p:cNvSpPr>
                <p:nvPr/>
              </p:nvSpPr>
              <p:spPr bwMode="auto">
                <a:xfrm>
                  <a:off x="1248" y="2826"/>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93" name="Oval 300"/>
                <p:cNvSpPr>
                  <a:spLocks noChangeAspect="1" noChangeArrowheads="1"/>
                </p:cNvSpPr>
                <p:nvPr/>
              </p:nvSpPr>
              <p:spPr bwMode="auto">
                <a:xfrm>
                  <a:off x="1392" y="2822"/>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94" name="Oval 301"/>
                <p:cNvSpPr>
                  <a:spLocks noChangeAspect="1" noChangeArrowheads="1"/>
                </p:cNvSpPr>
                <p:nvPr/>
              </p:nvSpPr>
              <p:spPr bwMode="auto">
                <a:xfrm>
                  <a:off x="1544" y="2820"/>
                  <a:ext cx="94"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95" name="Oval 302"/>
                <p:cNvSpPr>
                  <a:spLocks noChangeAspect="1" noChangeArrowheads="1"/>
                </p:cNvSpPr>
                <p:nvPr/>
              </p:nvSpPr>
              <p:spPr bwMode="auto">
                <a:xfrm>
                  <a:off x="1683" y="2816"/>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96" name="Oval 303"/>
                <p:cNvSpPr>
                  <a:spLocks noChangeAspect="1" noChangeArrowheads="1"/>
                </p:cNvSpPr>
                <p:nvPr/>
              </p:nvSpPr>
              <p:spPr bwMode="auto">
                <a:xfrm>
                  <a:off x="1833" y="2813"/>
                  <a:ext cx="94"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97" name="Oval 304"/>
                <p:cNvSpPr>
                  <a:spLocks noChangeAspect="1" noChangeArrowheads="1"/>
                </p:cNvSpPr>
                <p:nvPr/>
              </p:nvSpPr>
              <p:spPr bwMode="auto">
                <a:xfrm>
                  <a:off x="1964" y="2817"/>
                  <a:ext cx="94"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98" name="Oval 305"/>
                <p:cNvSpPr>
                  <a:spLocks noChangeAspect="1" noChangeArrowheads="1"/>
                </p:cNvSpPr>
                <p:nvPr/>
              </p:nvSpPr>
              <p:spPr bwMode="auto">
                <a:xfrm>
                  <a:off x="2111" y="2826"/>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99" name="Oval 306"/>
                <p:cNvSpPr>
                  <a:spLocks noChangeAspect="1" noChangeArrowheads="1"/>
                </p:cNvSpPr>
                <p:nvPr/>
              </p:nvSpPr>
              <p:spPr bwMode="auto">
                <a:xfrm>
                  <a:off x="2269" y="2833"/>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grpSp>
          <p:sp>
            <p:nvSpPr>
              <p:cNvPr id="23" name="Oval 307"/>
              <p:cNvSpPr>
                <a:spLocks noChangeAspect="1" noChangeArrowheads="1"/>
              </p:cNvSpPr>
              <p:nvPr/>
            </p:nvSpPr>
            <p:spPr bwMode="auto">
              <a:xfrm>
                <a:off x="1248" y="2719"/>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grpSp>
            <p:nvGrpSpPr>
              <p:cNvPr id="18" name="Group 308"/>
              <p:cNvGrpSpPr>
                <a:grpSpLocks noChangeAspect="1"/>
              </p:cNvGrpSpPr>
              <p:nvPr/>
            </p:nvGrpSpPr>
            <p:grpSpPr bwMode="auto">
              <a:xfrm>
                <a:off x="1318" y="2757"/>
                <a:ext cx="1119" cy="105"/>
                <a:chOff x="1318" y="2757"/>
                <a:chExt cx="1119" cy="105"/>
              </a:xfrm>
            </p:grpSpPr>
            <p:sp>
              <p:nvSpPr>
                <p:cNvPr id="284" name="Oval 309"/>
                <p:cNvSpPr>
                  <a:spLocks noChangeAspect="1" noChangeArrowheads="1"/>
                </p:cNvSpPr>
                <p:nvPr/>
              </p:nvSpPr>
              <p:spPr bwMode="auto">
                <a:xfrm>
                  <a:off x="2343" y="2782"/>
                  <a:ext cx="94"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85" name="Oval 310"/>
                <p:cNvSpPr>
                  <a:spLocks noChangeAspect="1" noChangeArrowheads="1"/>
                </p:cNvSpPr>
                <p:nvPr/>
              </p:nvSpPr>
              <p:spPr bwMode="auto">
                <a:xfrm>
                  <a:off x="2193" y="2784"/>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86" name="Oval 311"/>
                <p:cNvSpPr>
                  <a:spLocks noChangeAspect="1" noChangeArrowheads="1"/>
                </p:cNvSpPr>
                <p:nvPr/>
              </p:nvSpPr>
              <p:spPr bwMode="auto">
                <a:xfrm>
                  <a:off x="2042" y="2773"/>
                  <a:ext cx="94"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87" name="Oval 312"/>
                <p:cNvSpPr>
                  <a:spLocks noChangeAspect="1" noChangeArrowheads="1"/>
                </p:cNvSpPr>
                <p:nvPr/>
              </p:nvSpPr>
              <p:spPr bwMode="auto">
                <a:xfrm>
                  <a:off x="1318" y="2774"/>
                  <a:ext cx="94"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88" name="Oval 313"/>
                <p:cNvSpPr>
                  <a:spLocks noChangeAspect="1" noChangeArrowheads="1"/>
                </p:cNvSpPr>
                <p:nvPr/>
              </p:nvSpPr>
              <p:spPr bwMode="auto">
                <a:xfrm>
                  <a:off x="1756" y="2763"/>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89" name="Oval 314"/>
                <p:cNvSpPr>
                  <a:spLocks noChangeAspect="1" noChangeArrowheads="1"/>
                </p:cNvSpPr>
                <p:nvPr/>
              </p:nvSpPr>
              <p:spPr bwMode="auto">
                <a:xfrm>
                  <a:off x="1899" y="2757"/>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90" name="Oval 315"/>
                <p:cNvSpPr>
                  <a:spLocks noChangeAspect="1" noChangeArrowheads="1"/>
                </p:cNvSpPr>
                <p:nvPr/>
              </p:nvSpPr>
              <p:spPr bwMode="auto">
                <a:xfrm>
                  <a:off x="1613" y="2764"/>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91" name="Oval 316"/>
                <p:cNvSpPr>
                  <a:spLocks noChangeAspect="1" noChangeArrowheads="1"/>
                </p:cNvSpPr>
                <p:nvPr/>
              </p:nvSpPr>
              <p:spPr bwMode="auto">
                <a:xfrm>
                  <a:off x="1467" y="2771"/>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grpSp>
          <p:sp>
            <p:nvSpPr>
              <p:cNvPr id="25" name="Oval 317"/>
              <p:cNvSpPr>
                <a:spLocks noChangeAspect="1" noChangeArrowheads="1"/>
              </p:cNvSpPr>
              <p:nvPr/>
            </p:nvSpPr>
            <p:spPr bwMode="auto">
              <a:xfrm>
                <a:off x="2122" y="2731"/>
                <a:ext cx="94"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6" name="Oval 318"/>
              <p:cNvSpPr>
                <a:spLocks noChangeAspect="1" noChangeArrowheads="1"/>
              </p:cNvSpPr>
              <p:nvPr/>
            </p:nvSpPr>
            <p:spPr bwMode="auto">
              <a:xfrm>
                <a:off x="2268" y="2733"/>
                <a:ext cx="94"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grpSp>
            <p:nvGrpSpPr>
              <p:cNvPr id="19" name="Group 319"/>
              <p:cNvGrpSpPr>
                <a:grpSpLocks noChangeAspect="1"/>
              </p:cNvGrpSpPr>
              <p:nvPr/>
            </p:nvGrpSpPr>
            <p:grpSpPr bwMode="auto">
              <a:xfrm>
                <a:off x="1328" y="2668"/>
                <a:ext cx="1106" cy="128"/>
                <a:chOff x="1328" y="2668"/>
                <a:chExt cx="1106" cy="128"/>
              </a:xfrm>
            </p:grpSpPr>
            <p:sp>
              <p:nvSpPr>
                <p:cNvPr id="272" name="Oval 320"/>
                <p:cNvSpPr>
                  <a:spLocks noChangeAspect="1" noChangeArrowheads="1"/>
                </p:cNvSpPr>
                <p:nvPr/>
              </p:nvSpPr>
              <p:spPr bwMode="auto">
                <a:xfrm>
                  <a:off x="1824" y="2708"/>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73" name="Oval 321"/>
                <p:cNvSpPr>
                  <a:spLocks noChangeAspect="1" noChangeArrowheads="1"/>
                </p:cNvSpPr>
                <p:nvPr/>
              </p:nvSpPr>
              <p:spPr bwMode="auto">
                <a:xfrm>
                  <a:off x="1537" y="2718"/>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74" name="Oval 322"/>
                <p:cNvSpPr>
                  <a:spLocks noChangeAspect="1" noChangeArrowheads="1"/>
                </p:cNvSpPr>
                <p:nvPr/>
              </p:nvSpPr>
              <p:spPr bwMode="auto">
                <a:xfrm>
                  <a:off x="1683" y="2711"/>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75" name="Oval 323"/>
                <p:cNvSpPr>
                  <a:spLocks noChangeAspect="1" noChangeArrowheads="1"/>
                </p:cNvSpPr>
                <p:nvPr/>
              </p:nvSpPr>
              <p:spPr bwMode="auto">
                <a:xfrm>
                  <a:off x="1977" y="2711"/>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76" name="Oval 324"/>
                <p:cNvSpPr>
                  <a:spLocks noChangeAspect="1" noChangeArrowheads="1"/>
                </p:cNvSpPr>
                <p:nvPr/>
              </p:nvSpPr>
              <p:spPr bwMode="auto">
                <a:xfrm>
                  <a:off x="2339" y="2679"/>
                  <a:ext cx="95" cy="7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77" name="Oval 325"/>
                <p:cNvSpPr>
                  <a:spLocks noChangeAspect="1" noChangeArrowheads="1"/>
                </p:cNvSpPr>
                <p:nvPr/>
              </p:nvSpPr>
              <p:spPr bwMode="auto">
                <a:xfrm>
                  <a:off x="1466" y="2683"/>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78" name="Oval 326"/>
                <p:cNvSpPr>
                  <a:spLocks noChangeAspect="1" noChangeArrowheads="1"/>
                </p:cNvSpPr>
                <p:nvPr/>
              </p:nvSpPr>
              <p:spPr bwMode="auto">
                <a:xfrm>
                  <a:off x="1613" y="2675"/>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79" name="Oval 327"/>
                <p:cNvSpPr>
                  <a:spLocks noChangeAspect="1" noChangeArrowheads="1"/>
                </p:cNvSpPr>
                <p:nvPr/>
              </p:nvSpPr>
              <p:spPr bwMode="auto">
                <a:xfrm>
                  <a:off x="1328" y="2676"/>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80" name="Oval 328"/>
                <p:cNvSpPr>
                  <a:spLocks noChangeAspect="1" noChangeArrowheads="1"/>
                </p:cNvSpPr>
                <p:nvPr/>
              </p:nvSpPr>
              <p:spPr bwMode="auto">
                <a:xfrm>
                  <a:off x="1906" y="2673"/>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81" name="Oval 329"/>
                <p:cNvSpPr>
                  <a:spLocks noChangeAspect="1" noChangeArrowheads="1"/>
                </p:cNvSpPr>
                <p:nvPr/>
              </p:nvSpPr>
              <p:spPr bwMode="auto">
                <a:xfrm>
                  <a:off x="1758" y="2668"/>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82" name="Oval 330"/>
                <p:cNvSpPr>
                  <a:spLocks noChangeAspect="1" noChangeArrowheads="1"/>
                </p:cNvSpPr>
                <p:nvPr/>
              </p:nvSpPr>
              <p:spPr bwMode="auto">
                <a:xfrm>
                  <a:off x="2064" y="2680"/>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83" name="Oval 331"/>
                <p:cNvSpPr>
                  <a:spLocks noChangeAspect="1" noChangeArrowheads="1"/>
                </p:cNvSpPr>
                <p:nvPr/>
              </p:nvSpPr>
              <p:spPr bwMode="auto">
                <a:xfrm>
                  <a:off x="2200" y="2691"/>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grpSp>
          <p:sp>
            <p:nvSpPr>
              <p:cNvPr id="28" name="Oval 332"/>
              <p:cNvSpPr>
                <a:spLocks noChangeAspect="1" noChangeArrowheads="1"/>
              </p:cNvSpPr>
              <p:nvPr/>
            </p:nvSpPr>
            <p:spPr bwMode="auto">
              <a:xfrm>
                <a:off x="1987" y="2641"/>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9" name="Oval 333"/>
              <p:cNvSpPr>
                <a:spLocks noChangeAspect="1" noChangeArrowheads="1"/>
              </p:cNvSpPr>
              <p:nvPr/>
            </p:nvSpPr>
            <p:spPr bwMode="auto">
              <a:xfrm>
                <a:off x="1834" y="2633"/>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0" name="Oval 334"/>
              <p:cNvSpPr>
                <a:spLocks noChangeAspect="1" noChangeArrowheads="1"/>
              </p:cNvSpPr>
              <p:nvPr/>
            </p:nvSpPr>
            <p:spPr bwMode="auto">
              <a:xfrm>
                <a:off x="1681" y="2631"/>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1" name="Oval 335"/>
              <p:cNvSpPr>
                <a:spLocks noChangeAspect="1" noChangeArrowheads="1"/>
              </p:cNvSpPr>
              <p:nvPr/>
            </p:nvSpPr>
            <p:spPr bwMode="auto">
              <a:xfrm>
                <a:off x="1537" y="2642"/>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2" name="Oval 336"/>
              <p:cNvSpPr>
                <a:spLocks noChangeAspect="1" noChangeArrowheads="1"/>
              </p:cNvSpPr>
              <p:nvPr/>
            </p:nvSpPr>
            <p:spPr bwMode="auto">
              <a:xfrm>
                <a:off x="1403" y="2637"/>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3" name="Oval 337"/>
              <p:cNvSpPr>
                <a:spLocks noChangeAspect="1" noChangeArrowheads="1"/>
              </p:cNvSpPr>
              <p:nvPr/>
            </p:nvSpPr>
            <p:spPr bwMode="auto">
              <a:xfrm>
                <a:off x="1250" y="2642"/>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4" name="Oval 338"/>
              <p:cNvSpPr>
                <a:spLocks noChangeAspect="1" noChangeArrowheads="1"/>
              </p:cNvSpPr>
              <p:nvPr/>
            </p:nvSpPr>
            <p:spPr bwMode="auto">
              <a:xfrm>
                <a:off x="2263" y="2648"/>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5" name="Oval 339"/>
              <p:cNvSpPr>
                <a:spLocks noChangeAspect="1" noChangeArrowheads="1"/>
              </p:cNvSpPr>
              <p:nvPr/>
            </p:nvSpPr>
            <p:spPr bwMode="auto">
              <a:xfrm>
                <a:off x="2135" y="2644"/>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6" name="Oval 340"/>
              <p:cNvSpPr>
                <a:spLocks noChangeAspect="1" noChangeArrowheads="1"/>
              </p:cNvSpPr>
              <p:nvPr/>
            </p:nvSpPr>
            <p:spPr bwMode="auto">
              <a:xfrm>
                <a:off x="1248" y="2568"/>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7" name="Oval 341"/>
              <p:cNvSpPr>
                <a:spLocks noChangeAspect="1" noChangeArrowheads="1"/>
              </p:cNvSpPr>
              <p:nvPr/>
            </p:nvSpPr>
            <p:spPr bwMode="auto">
              <a:xfrm>
                <a:off x="2064" y="2546"/>
                <a:ext cx="75" cy="61"/>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8" name="Oval 342"/>
              <p:cNvSpPr>
                <a:spLocks noChangeAspect="1" noChangeArrowheads="1"/>
              </p:cNvSpPr>
              <p:nvPr/>
            </p:nvSpPr>
            <p:spPr bwMode="auto">
              <a:xfrm>
                <a:off x="1401" y="2575"/>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39" name="Oval 343"/>
              <p:cNvSpPr>
                <a:spLocks noChangeAspect="1" noChangeArrowheads="1"/>
              </p:cNvSpPr>
              <p:nvPr/>
            </p:nvSpPr>
            <p:spPr bwMode="auto">
              <a:xfrm>
                <a:off x="1544" y="2558"/>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0" name="Oval 344"/>
              <p:cNvSpPr>
                <a:spLocks noChangeAspect="1" noChangeArrowheads="1"/>
              </p:cNvSpPr>
              <p:nvPr/>
            </p:nvSpPr>
            <p:spPr bwMode="auto">
              <a:xfrm>
                <a:off x="1680" y="2570"/>
                <a:ext cx="74" cy="61"/>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1" name="Oval 345"/>
              <p:cNvSpPr>
                <a:spLocks noChangeAspect="1" noChangeArrowheads="1"/>
              </p:cNvSpPr>
              <p:nvPr/>
            </p:nvSpPr>
            <p:spPr bwMode="auto">
              <a:xfrm>
                <a:off x="1850" y="2571"/>
                <a:ext cx="74"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grpSp>
            <p:nvGrpSpPr>
              <p:cNvPr id="20" name="Group 346"/>
              <p:cNvGrpSpPr>
                <a:grpSpLocks noChangeAspect="1"/>
              </p:cNvGrpSpPr>
              <p:nvPr/>
            </p:nvGrpSpPr>
            <p:grpSpPr bwMode="auto">
              <a:xfrm>
                <a:off x="1324" y="2579"/>
                <a:ext cx="1093" cy="98"/>
                <a:chOff x="1324" y="2579"/>
                <a:chExt cx="1093" cy="98"/>
              </a:xfrm>
            </p:grpSpPr>
            <p:sp>
              <p:nvSpPr>
                <p:cNvPr id="263" name="Oval 347"/>
                <p:cNvSpPr>
                  <a:spLocks noChangeAspect="1" noChangeArrowheads="1"/>
                </p:cNvSpPr>
                <p:nvPr/>
              </p:nvSpPr>
              <p:spPr bwMode="auto">
                <a:xfrm>
                  <a:off x="2200" y="2599"/>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64" name="Oval 348"/>
                <p:cNvSpPr>
                  <a:spLocks noChangeAspect="1" noChangeArrowheads="1"/>
                </p:cNvSpPr>
                <p:nvPr/>
              </p:nvSpPr>
              <p:spPr bwMode="auto">
                <a:xfrm>
                  <a:off x="2064" y="2606"/>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65" name="Oval 349"/>
                <p:cNvSpPr>
                  <a:spLocks noChangeAspect="1" noChangeArrowheads="1"/>
                </p:cNvSpPr>
                <p:nvPr/>
              </p:nvSpPr>
              <p:spPr bwMode="auto">
                <a:xfrm>
                  <a:off x="1324" y="2606"/>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66" name="Oval 350"/>
                <p:cNvSpPr>
                  <a:spLocks noChangeAspect="1" noChangeArrowheads="1"/>
                </p:cNvSpPr>
                <p:nvPr/>
              </p:nvSpPr>
              <p:spPr bwMode="auto">
                <a:xfrm>
                  <a:off x="2332" y="2607"/>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67" name="Oval 351"/>
                <p:cNvSpPr>
                  <a:spLocks noChangeAspect="1" noChangeArrowheads="1"/>
                </p:cNvSpPr>
                <p:nvPr/>
              </p:nvSpPr>
              <p:spPr bwMode="auto">
                <a:xfrm>
                  <a:off x="1914" y="2602"/>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68" name="Oval 352"/>
                <p:cNvSpPr>
                  <a:spLocks noChangeAspect="1" noChangeArrowheads="1"/>
                </p:cNvSpPr>
                <p:nvPr/>
              </p:nvSpPr>
              <p:spPr bwMode="auto">
                <a:xfrm>
                  <a:off x="1472" y="2595"/>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69" name="Oval 353"/>
                <p:cNvSpPr>
                  <a:spLocks noChangeAspect="1" noChangeArrowheads="1"/>
                </p:cNvSpPr>
                <p:nvPr/>
              </p:nvSpPr>
              <p:spPr bwMode="auto">
                <a:xfrm>
                  <a:off x="1602" y="2596"/>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70" name="Oval 354"/>
                <p:cNvSpPr>
                  <a:spLocks noChangeAspect="1" noChangeArrowheads="1"/>
                </p:cNvSpPr>
                <p:nvPr/>
              </p:nvSpPr>
              <p:spPr bwMode="auto">
                <a:xfrm>
                  <a:off x="1756" y="2595"/>
                  <a:ext cx="85" cy="7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71" name="Oval 355"/>
                <p:cNvSpPr>
                  <a:spLocks noChangeAspect="1" noChangeArrowheads="1"/>
                </p:cNvSpPr>
                <p:nvPr/>
              </p:nvSpPr>
              <p:spPr bwMode="auto">
                <a:xfrm>
                  <a:off x="1996" y="2579"/>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grpSp>
          <p:sp>
            <p:nvSpPr>
              <p:cNvPr id="43" name="Oval 356"/>
              <p:cNvSpPr>
                <a:spLocks noChangeAspect="1" noChangeArrowheads="1"/>
              </p:cNvSpPr>
              <p:nvPr/>
            </p:nvSpPr>
            <p:spPr bwMode="auto">
              <a:xfrm>
                <a:off x="2363" y="2549"/>
                <a:ext cx="75" cy="61"/>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4" name="Oval 357"/>
              <p:cNvSpPr>
                <a:spLocks noChangeAspect="1" noChangeArrowheads="1"/>
              </p:cNvSpPr>
              <p:nvPr/>
            </p:nvSpPr>
            <p:spPr bwMode="auto">
              <a:xfrm>
                <a:off x="2134" y="2572"/>
                <a:ext cx="74"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5" name="Oval 358"/>
              <p:cNvSpPr>
                <a:spLocks noChangeAspect="1" noChangeArrowheads="1"/>
              </p:cNvSpPr>
              <p:nvPr/>
            </p:nvSpPr>
            <p:spPr bwMode="auto">
              <a:xfrm>
                <a:off x="2275" y="2568"/>
                <a:ext cx="74"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grpSp>
            <p:nvGrpSpPr>
              <p:cNvPr id="22" name="Group 359"/>
              <p:cNvGrpSpPr>
                <a:grpSpLocks noChangeAspect="1"/>
              </p:cNvGrpSpPr>
              <p:nvPr/>
            </p:nvGrpSpPr>
            <p:grpSpPr bwMode="auto">
              <a:xfrm>
                <a:off x="1265" y="2469"/>
                <a:ext cx="1173" cy="136"/>
                <a:chOff x="1265" y="2469"/>
                <a:chExt cx="1173" cy="136"/>
              </a:xfrm>
            </p:grpSpPr>
            <p:sp>
              <p:nvSpPr>
                <p:cNvPr id="242" name="Oval 360"/>
                <p:cNvSpPr>
                  <a:spLocks noChangeAspect="1" noChangeArrowheads="1"/>
                </p:cNvSpPr>
                <p:nvPr/>
              </p:nvSpPr>
              <p:spPr bwMode="auto">
                <a:xfrm>
                  <a:off x="1615" y="2533"/>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43" name="Oval 361"/>
                <p:cNvSpPr>
                  <a:spLocks noChangeAspect="1" noChangeArrowheads="1"/>
                </p:cNvSpPr>
                <p:nvPr/>
              </p:nvSpPr>
              <p:spPr bwMode="auto">
                <a:xfrm>
                  <a:off x="1330" y="2543"/>
                  <a:ext cx="74"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44" name="Oval 362"/>
                <p:cNvSpPr>
                  <a:spLocks noChangeAspect="1" noChangeArrowheads="1"/>
                </p:cNvSpPr>
                <p:nvPr/>
              </p:nvSpPr>
              <p:spPr bwMode="auto">
                <a:xfrm>
                  <a:off x="1998" y="2508"/>
                  <a:ext cx="74"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45" name="Oval 363"/>
                <p:cNvSpPr>
                  <a:spLocks noChangeAspect="1" noChangeArrowheads="1"/>
                </p:cNvSpPr>
                <p:nvPr/>
              </p:nvSpPr>
              <p:spPr bwMode="auto">
                <a:xfrm>
                  <a:off x="1715" y="2515"/>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46" name="Oval 364"/>
                <p:cNvSpPr>
                  <a:spLocks noChangeAspect="1" noChangeArrowheads="1"/>
                </p:cNvSpPr>
                <p:nvPr/>
              </p:nvSpPr>
              <p:spPr bwMode="auto">
                <a:xfrm>
                  <a:off x="1522" y="2495"/>
                  <a:ext cx="74"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47" name="Oval 365"/>
                <p:cNvSpPr>
                  <a:spLocks noChangeAspect="1" noChangeArrowheads="1"/>
                </p:cNvSpPr>
                <p:nvPr/>
              </p:nvSpPr>
              <p:spPr bwMode="auto">
                <a:xfrm>
                  <a:off x="1389" y="2501"/>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48" name="Oval 366"/>
                <p:cNvSpPr>
                  <a:spLocks noChangeAspect="1" noChangeArrowheads="1"/>
                </p:cNvSpPr>
                <p:nvPr/>
              </p:nvSpPr>
              <p:spPr bwMode="auto">
                <a:xfrm>
                  <a:off x="1265" y="2505"/>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49" name="Oval 367"/>
                <p:cNvSpPr>
                  <a:spLocks noChangeAspect="1" noChangeArrowheads="1"/>
                </p:cNvSpPr>
                <p:nvPr/>
              </p:nvSpPr>
              <p:spPr bwMode="auto">
                <a:xfrm>
                  <a:off x="1457" y="2530"/>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50" name="Oval 368"/>
                <p:cNvSpPr>
                  <a:spLocks noChangeAspect="1" noChangeArrowheads="1"/>
                </p:cNvSpPr>
                <p:nvPr/>
              </p:nvSpPr>
              <p:spPr bwMode="auto">
                <a:xfrm>
                  <a:off x="1933" y="2542"/>
                  <a:ext cx="75" cy="61"/>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51" name="Oval 369"/>
                <p:cNvSpPr>
                  <a:spLocks noChangeAspect="1" noChangeArrowheads="1"/>
                </p:cNvSpPr>
                <p:nvPr/>
              </p:nvSpPr>
              <p:spPr bwMode="auto">
                <a:xfrm>
                  <a:off x="1787" y="2535"/>
                  <a:ext cx="75" cy="61"/>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52" name="Oval 370"/>
                <p:cNvSpPr>
                  <a:spLocks noChangeAspect="1" noChangeArrowheads="1"/>
                </p:cNvSpPr>
                <p:nvPr/>
              </p:nvSpPr>
              <p:spPr bwMode="auto">
                <a:xfrm>
                  <a:off x="2210" y="2537"/>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53" name="Oval 371"/>
                <p:cNvSpPr>
                  <a:spLocks noChangeAspect="1" noChangeArrowheads="1"/>
                </p:cNvSpPr>
                <p:nvPr/>
              </p:nvSpPr>
              <p:spPr bwMode="auto">
                <a:xfrm>
                  <a:off x="2139" y="2509"/>
                  <a:ext cx="74"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54" name="Oval 372"/>
                <p:cNvSpPr>
                  <a:spLocks noChangeAspect="1" noChangeArrowheads="1"/>
                </p:cNvSpPr>
                <p:nvPr/>
              </p:nvSpPr>
              <p:spPr bwMode="auto">
                <a:xfrm>
                  <a:off x="1654" y="2477"/>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55" name="Oval 373"/>
                <p:cNvSpPr>
                  <a:spLocks noChangeAspect="1" noChangeArrowheads="1"/>
                </p:cNvSpPr>
                <p:nvPr/>
              </p:nvSpPr>
              <p:spPr bwMode="auto">
                <a:xfrm>
                  <a:off x="1867" y="2511"/>
                  <a:ext cx="74" cy="61"/>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56" name="Oval 374"/>
                <p:cNvSpPr>
                  <a:spLocks noChangeAspect="1" noChangeArrowheads="1"/>
                </p:cNvSpPr>
                <p:nvPr/>
              </p:nvSpPr>
              <p:spPr bwMode="auto">
                <a:xfrm>
                  <a:off x="2363" y="2470"/>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57" name="Oval 375"/>
                <p:cNvSpPr>
                  <a:spLocks noChangeAspect="1" noChangeArrowheads="1"/>
                </p:cNvSpPr>
                <p:nvPr/>
              </p:nvSpPr>
              <p:spPr bwMode="auto">
                <a:xfrm>
                  <a:off x="2303" y="2509"/>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58" name="Oval 376"/>
                <p:cNvSpPr>
                  <a:spLocks noChangeAspect="1" noChangeArrowheads="1"/>
                </p:cNvSpPr>
                <p:nvPr/>
              </p:nvSpPr>
              <p:spPr bwMode="auto">
                <a:xfrm>
                  <a:off x="1804" y="2476"/>
                  <a:ext cx="75" cy="61"/>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59" name="Oval 377"/>
                <p:cNvSpPr>
                  <a:spLocks noChangeAspect="1" noChangeArrowheads="1"/>
                </p:cNvSpPr>
                <p:nvPr/>
              </p:nvSpPr>
              <p:spPr bwMode="auto">
                <a:xfrm>
                  <a:off x="1931" y="2474"/>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60" name="Oval 378"/>
                <p:cNvSpPr>
                  <a:spLocks noChangeAspect="1" noChangeArrowheads="1"/>
                </p:cNvSpPr>
                <p:nvPr/>
              </p:nvSpPr>
              <p:spPr bwMode="auto">
                <a:xfrm>
                  <a:off x="2069" y="2484"/>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61" name="Oval 379"/>
                <p:cNvSpPr>
                  <a:spLocks noChangeAspect="1" noChangeArrowheads="1"/>
                </p:cNvSpPr>
                <p:nvPr/>
              </p:nvSpPr>
              <p:spPr bwMode="auto">
                <a:xfrm>
                  <a:off x="2237" y="2479"/>
                  <a:ext cx="75" cy="61"/>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62" name="Oval 380"/>
                <p:cNvSpPr>
                  <a:spLocks noChangeAspect="1" noChangeArrowheads="1"/>
                </p:cNvSpPr>
                <p:nvPr/>
              </p:nvSpPr>
              <p:spPr bwMode="auto">
                <a:xfrm>
                  <a:off x="1588" y="2469"/>
                  <a:ext cx="68"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grpSp>
          <p:sp>
            <p:nvSpPr>
              <p:cNvPr id="47" name="Oval 381"/>
              <p:cNvSpPr>
                <a:spLocks noChangeAspect="1" noChangeArrowheads="1"/>
              </p:cNvSpPr>
              <p:nvPr/>
            </p:nvSpPr>
            <p:spPr bwMode="auto">
              <a:xfrm>
                <a:off x="1498" y="2351"/>
                <a:ext cx="68"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8" name="Oval 382"/>
              <p:cNvSpPr>
                <a:spLocks noChangeAspect="1" noChangeArrowheads="1"/>
              </p:cNvSpPr>
              <p:nvPr/>
            </p:nvSpPr>
            <p:spPr bwMode="auto">
              <a:xfrm>
                <a:off x="1426" y="2358"/>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49" name="Oval 383"/>
              <p:cNvSpPr>
                <a:spLocks noChangeAspect="1" noChangeArrowheads="1"/>
              </p:cNvSpPr>
              <p:nvPr/>
            </p:nvSpPr>
            <p:spPr bwMode="auto">
              <a:xfrm>
                <a:off x="2371" y="2355"/>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grpSp>
            <p:nvGrpSpPr>
              <p:cNvPr id="24" name="Group 384"/>
              <p:cNvGrpSpPr>
                <a:grpSpLocks noChangeAspect="1"/>
              </p:cNvGrpSpPr>
              <p:nvPr/>
            </p:nvGrpSpPr>
            <p:grpSpPr bwMode="auto">
              <a:xfrm>
                <a:off x="1248" y="2364"/>
                <a:ext cx="1175" cy="164"/>
                <a:chOff x="1248" y="2364"/>
                <a:chExt cx="1175" cy="164"/>
              </a:xfrm>
            </p:grpSpPr>
            <p:sp>
              <p:nvSpPr>
                <p:cNvPr id="210" name="Oval 385"/>
                <p:cNvSpPr>
                  <a:spLocks noChangeAspect="1" noChangeArrowheads="1"/>
                </p:cNvSpPr>
                <p:nvPr/>
              </p:nvSpPr>
              <p:spPr bwMode="auto">
                <a:xfrm>
                  <a:off x="1328" y="2463"/>
                  <a:ext cx="75"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11" name="Oval 386"/>
                <p:cNvSpPr>
                  <a:spLocks noChangeAspect="1" noChangeArrowheads="1"/>
                </p:cNvSpPr>
                <p:nvPr/>
              </p:nvSpPr>
              <p:spPr bwMode="auto">
                <a:xfrm>
                  <a:off x="1454" y="2466"/>
                  <a:ext cx="74" cy="62"/>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12" name="Oval 387"/>
                <p:cNvSpPr>
                  <a:spLocks noChangeAspect="1" noChangeArrowheads="1"/>
                </p:cNvSpPr>
                <p:nvPr/>
              </p:nvSpPr>
              <p:spPr bwMode="auto">
                <a:xfrm>
                  <a:off x="1522" y="2439"/>
                  <a:ext cx="68"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13" name="Oval 388"/>
                <p:cNvSpPr>
                  <a:spLocks noChangeAspect="1" noChangeArrowheads="1"/>
                </p:cNvSpPr>
                <p:nvPr/>
              </p:nvSpPr>
              <p:spPr bwMode="auto">
                <a:xfrm>
                  <a:off x="1737" y="2460"/>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14" name="Oval 389"/>
                <p:cNvSpPr>
                  <a:spLocks noChangeAspect="1" noChangeArrowheads="1"/>
                </p:cNvSpPr>
                <p:nvPr/>
              </p:nvSpPr>
              <p:spPr bwMode="auto">
                <a:xfrm>
                  <a:off x="1396" y="2437"/>
                  <a:ext cx="68"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15" name="Oval 390"/>
                <p:cNvSpPr>
                  <a:spLocks noChangeAspect="1" noChangeArrowheads="1"/>
                </p:cNvSpPr>
                <p:nvPr/>
              </p:nvSpPr>
              <p:spPr bwMode="auto">
                <a:xfrm>
                  <a:off x="1250" y="2449"/>
                  <a:ext cx="68"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16" name="Oval 391"/>
                <p:cNvSpPr>
                  <a:spLocks noChangeAspect="1" noChangeArrowheads="1"/>
                </p:cNvSpPr>
                <p:nvPr/>
              </p:nvSpPr>
              <p:spPr bwMode="auto">
                <a:xfrm>
                  <a:off x="2015" y="2451"/>
                  <a:ext cx="68"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17" name="Oval 392"/>
                <p:cNvSpPr>
                  <a:spLocks noChangeAspect="1" noChangeArrowheads="1"/>
                </p:cNvSpPr>
                <p:nvPr/>
              </p:nvSpPr>
              <p:spPr bwMode="auto">
                <a:xfrm>
                  <a:off x="2110" y="2435"/>
                  <a:ext cx="68"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18" name="Oval 393"/>
                <p:cNvSpPr>
                  <a:spLocks noChangeAspect="1" noChangeArrowheads="1"/>
                </p:cNvSpPr>
                <p:nvPr/>
              </p:nvSpPr>
              <p:spPr bwMode="auto">
                <a:xfrm>
                  <a:off x="2173" y="2459"/>
                  <a:ext cx="68"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19" name="Oval 394"/>
                <p:cNvSpPr>
                  <a:spLocks noChangeAspect="1" noChangeArrowheads="1"/>
                </p:cNvSpPr>
                <p:nvPr/>
              </p:nvSpPr>
              <p:spPr bwMode="auto">
                <a:xfrm>
                  <a:off x="2303" y="2451"/>
                  <a:ext cx="69"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20" name="Oval 395"/>
                <p:cNvSpPr>
                  <a:spLocks noChangeAspect="1" noChangeArrowheads="1"/>
                </p:cNvSpPr>
                <p:nvPr/>
              </p:nvSpPr>
              <p:spPr bwMode="auto">
                <a:xfrm>
                  <a:off x="1460" y="2409"/>
                  <a:ext cx="69"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21" name="Oval 396"/>
                <p:cNvSpPr>
                  <a:spLocks noChangeAspect="1" noChangeArrowheads="1"/>
                </p:cNvSpPr>
                <p:nvPr/>
              </p:nvSpPr>
              <p:spPr bwMode="auto">
                <a:xfrm>
                  <a:off x="1302" y="2409"/>
                  <a:ext cx="69"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22" name="Oval 397"/>
                <p:cNvSpPr>
                  <a:spLocks noChangeAspect="1" noChangeArrowheads="1"/>
                </p:cNvSpPr>
                <p:nvPr/>
              </p:nvSpPr>
              <p:spPr bwMode="auto">
                <a:xfrm>
                  <a:off x="1790" y="2421"/>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23" name="Oval 398"/>
                <p:cNvSpPr>
                  <a:spLocks noChangeAspect="1" noChangeArrowheads="1"/>
                </p:cNvSpPr>
                <p:nvPr/>
              </p:nvSpPr>
              <p:spPr bwMode="auto">
                <a:xfrm>
                  <a:off x="1955" y="2420"/>
                  <a:ext cx="69"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24" name="Oval 399"/>
                <p:cNvSpPr>
                  <a:spLocks noChangeAspect="1" noChangeArrowheads="1"/>
                </p:cNvSpPr>
                <p:nvPr/>
              </p:nvSpPr>
              <p:spPr bwMode="auto">
                <a:xfrm>
                  <a:off x="1612" y="2414"/>
                  <a:ext cx="68"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25" name="Oval 400"/>
                <p:cNvSpPr>
                  <a:spLocks noChangeAspect="1" noChangeArrowheads="1"/>
                </p:cNvSpPr>
                <p:nvPr/>
              </p:nvSpPr>
              <p:spPr bwMode="auto">
                <a:xfrm>
                  <a:off x="1683" y="2425"/>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26" name="Oval 401"/>
                <p:cNvSpPr>
                  <a:spLocks noChangeAspect="1" noChangeArrowheads="1"/>
                </p:cNvSpPr>
                <p:nvPr/>
              </p:nvSpPr>
              <p:spPr bwMode="auto">
                <a:xfrm>
                  <a:off x="1868" y="2451"/>
                  <a:ext cx="69"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27" name="Oval 402"/>
                <p:cNvSpPr>
                  <a:spLocks noChangeAspect="1" noChangeArrowheads="1"/>
                </p:cNvSpPr>
                <p:nvPr/>
              </p:nvSpPr>
              <p:spPr bwMode="auto">
                <a:xfrm>
                  <a:off x="2244" y="2420"/>
                  <a:ext cx="69"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28" name="Oval 403"/>
                <p:cNvSpPr>
                  <a:spLocks noChangeAspect="1" noChangeArrowheads="1"/>
                </p:cNvSpPr>
                <p:nvPr/>
              </p:nvSpPr>
              <p:spPr bwMode="auto">
                <a:xfrm>
                  <a:off x="1552" y="2386"/>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29" name="Oval 404"/>
                <p:cNvSpPr>
                  <a:spLocks noChangeAspect="1" noChangeArrowheads="1"/>
                </p:cNvSpPr>
                <p:nvPr/>
              </p:nvSpPr>
              <p:spPr bwMode="auto">
                <a:xfrm>
                  <a:off x="1248" y="2375"/>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30" name="Oval 405"/>
                <p:cNvSpPr>
                  <a:spLocks noChangeAspect="1" noChangeArrowheads="1"/>
                </p:cNvSpPr>
                <p:nvPr/>
              </p:nvSpPr>
              <p:spPr bwMode="auto">
                <a:xfrm>
                  <a:off x="1367" y="2385"/>
                  <a:ext cx="69"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31" name="Oval 406"/>
                <p:cNvSpPr>
                  <a:spLocks noChangeAspect="1" noChangeArrowheads="1"/>
                </p:cNvSpPr>
                <p:nvPr/>
              </p:nvSpPr>
              <p:spPr bwMode="auto">
                <a:xfrm>
                  <a:off x="2178" y="2402"/>
                  <a:ext cx="68"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32" name="Oval 407"/>
                <p:cNvSpPr>
                  <a:spLocks noChangeAspect="1" noChangeArrowheads="1"/>
                </p:cNvSpPr>
                <p:nvPr/>
              </p:nvSpPr>
              <p:spPr bwMode="auto">
                <a:xfrm>
                  <a:off x="2354" y="2411"/>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33" name="Oval 408"/>
                <p:cNvSpPr>
                  <a:spLocks noChangeAspect="1" noChangeArrowheads="1"/>
                </p:cNvSpPr>
                <p:nvPr/>
              </p:nvSpPr>
              <p:spPr bwMode="auto">
                <a:xfrm>
                  <a:off x="1851" y="2395"/>
                  <a:ext cx="69"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34" name="Oval 409"/>
                <p:cNvSpPr>
                  <a:spLocks noChangeAspect="1" noChangeArrowheads="1"/>
                </p:cNvSpPr>
                <p:nvPr/>
              </p:nvSpPr>
              <p:spPr bwMode="auto">
                <a:xfrm>
                  <a:off x="2052" y="2402"/>
                  <a:ext cx="68"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35" name="Oval 410"/>
                <p:cNvSpPr>
                  <a:spLocks noChangeAspect="1" noChangeArrowheads="1"/>
                </p:cNvSpPr>
                <p:nvPr/>
              </p:nvSpPr>
              <p:spPr bwMode="auto">
                <a:xfrm>
                  <a:off x="2113" y="2375"/>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36" name="Oval 411"/>
                <p:cNvSpPr>
                  <a:spLocks noChangeAspect="1" noChangeArrowheads="1"/>
                </p:cNvSpPr>
                <p:nvPr/>
              </p:nvSpPr>
              <p:spPr bwMode="auto">
                <a:xfrm>
                  <a:off x="1656" y="2371"/>
                  <a:ext cx="68"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37" name="Oval 412"/>
                <p:cNvSpPr>
                  <a:spLocks noChangeAspect="1" noChangeArrowheads="1"/>
                </p:cNvSpPr>
                <p:nvPr/>
              </p:nvSpPr>
              <p:spPr bwMode="auto">
                <a:xfrm>
                  <a:off x="1916" y="2374"/>
                  <a:ext cx="69"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38" name="Oval 413"/>
                <p:cNvSpPr>
                  <a:spLocks noChangeAspect="1" noChangeArrowheads="1"/>
                </p:cNvSpPr>
                <p:nvPr/>
              </p:nvSpPr>
              <p:spPr bwMode="auto">
                <a:xfrm>
                  <a:off x="1734" y="2386"/>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39" name="Oval 414"/>
                <p:cNvSpPr>
                  <a:spLocks noChangeAspect="1" noChangeArrowheads="1"/>
                </p:cNvSpPr>
                <p:nvPr/>
              </p:nvSpPr>
              <p:spPr bwMode="auto">
                <a:xfrm>
                  <a:off x="1992" y="2374"/>
                  <a:ext cx="69"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40" name="Oval 415"/>
                <p:cNvSpPr>
                  <a:spLocks noChangeAspect="1" noChangeArrowheads="1"/>
                </p:cNvSpPr>
                <p:nvPr/>
              </p:nvSpPr>
              <p:spPr bwMode="auto">
                <a:xfrm>
                  <a:off x="2295" y="2379"/>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41" name="Oval 416"/>
                <p:cNvSpPr>
                  <a:spLocks noChangeAspect="1" noChangeArrowheads="1"/>
                </p:cNvSpPr>
                <p:nvPr/>
              </p:nvSpPr>
              <p:spPr bwMode="auto">
                <a:xfrm>
                  <a:off x="2229" y="2364"/>
                  <a:ext cx="68"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grpSp>
          <p:sp>
            <p:nvSpPr>
              <p:cNvPr id="51" name="Oval 417"/>
              <p:cNvSpPr>
                <a:spLocks noChangeAspect="1" noChangeArrowheads="1"/>
              </p:cNvSpPr>
              <p:nvPr/>
            </p:nvSpPr>
            <p:spPr bwMode="auto">
              <a:xfrm>
                <a:off x="1797" y="2358"/>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2" name="Oval 418"/>
              <p:cNvSpPr>
                <a:spLocks noChangeAspect="1" noChangeArrowheads="1"/>
              </p:cNvSpPr>
              <p:nvPr/>
            </p:nvSpPr>
            <p:spPr bwMode="auto">
              <a:xfrm>
                <a:off x="1651" y="2255"/>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3" name="Oval 419"/>
              <p:cNvSpPr>
                <a:spLocks noChangeAspect="1" noChangeArrowheads="1"/>
              </p:cNvSpPr>
              <p:nvPr/>
            </p:nvSpPr>
            <p:spPr bwMode="auto">
              <a:xfrm>
                <a:off x="1302" y="2220"/>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4" name="Oval 420"/>
              <p:cNvSpPr>
                <a:spLocks noChangeAspect="1" noChangeArrowheads="1"/>
              </p:cNvSpPr>
              <p:nvPr/>
            </p:nvSpPr>
            <p:spPr bwMode="auto">
              <a:xfrm>
                <a:off x="1449" y="2242"/>
                <a:ext cx="58"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grpSp>
            <p:nvGrpSpPr>
              <p:cNvPr id="27" name="Group 421"/>
              <p:cNvGrpSpPr>
                <a:grpSpLocks noChangeAspect="1"/>
              </p:cNvGrpSpPr>
              <p:nvPr/>
            </p:nvGrpSpPr>
            <p:grpSpPr bwMode="auto">
              <a:xfrm>
                <a:off x="1251" y="2256"/>
                <a:ext cx="1184" cy="149"/>
                <a:chOff x="1251" y="2256"/>
                <a:chExt cx="1184" cy="149"/>
              </a:xfrm>
            </p:grpSpPr>
            <p:sp>
              <p:nvSpPr>
                <p:cNvPr id="175" name="Oval 422"/>
                <p:cNvSpPr>
                  <a:spLocks noChangeAspect="1" noChangeArrowheads="1"/>
                </p:cNvSpPr>
                <p:nvPr/>
              </p:nvSpPr>
              <p:spPr bwMode="auto">
                <a:xfrm>
                  <a:off x="1709" y="2333"/>
                  <a:ext cx="68"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76" name="Oval 423"/>
                <p:cNvSpPr>
                  <a:spLocks noChangeAspect="1" noChangeArrowheads="1"/>
                </p:cNvSpPr>
                <p:nvPr/>
              </p:nvSpPr>
              <p:spPr bwMode="auto">
                <a:xfrm>
                  <a:off x="1860" y="2336"/>
                  <a:ext cx="68"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77" name="Oval 424"/>
                <p:cNvSpPr>
                  <a:spLocks noChangeAspect="1" noChangeArrowheads="1"/>
                </p:cNvSpPr>
                <p:nvPr/>
              </p:nvSpPr>
              <p:spPr bwMode="auto">
                <a:xfrm>
                  <a:off x="1595" y="2341"/>
                  <a:ext cx="68"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78" name="Oval 425"/>
                <p:cNvSpPr>
                  <a:spLocks noChangeAspect="1" noChangeArrowheads="1"/>
                </p:cNvSpPr>
                <p:nvPr/>
              </p:nvSpPr>
              <p:spPr bwMode="auto">
                <a:xfrm>
                  <a:off x="1309" y="2348"/>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79" name="Oval 426"/>
                <p:cNvSpPr>
                  <a:spLocks noChangeAspect="1" noChangeArrowheads="1"/>
                </p:cNvSpPr>
                <p:nvPr/>
              </p:nvSpPr>
              <p:spPr bwMode="auto">
                <a:xfrm>
                  <a:off x="2312" y="2325"/>
                  <a:ext cx="69"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80" name="Oval 427"/>
                <p:cNvSpPr>
                  <a:spLocks noChangeAspect="1" noChangeArrowheads="1"/>
                </p:cNvSpPr>
                <p:nvPr/>
              </p:nvSpPr>
              <p:spPr bwMode="auto">
                <a:xfrm>
                  <a:off x="1251" y="2315"/>
                  <a:ext cx="69"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81" name="Oval 428"/>
                <p:cNvSpPr>
                  <a:spLocks noChangeAspect="1" noChangeArrowheads="1"/>
                </p:cNvSpPr>
                <p:nvPr/>
              </p:nvSpPr>
              <p:spPr bwMode="auto">
                <a:xfrm>
                  <a:off x="1950" y="2326"/>
                  <a:ext cx="68"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82" name="Oval 429"/>
                <p:cNvSpPr>
                  <a:spLocks noChangeAspect="1" noChangeArrowheads="1"/>
                </p:cNvSpPr>
                <p:nvPr/>
              </p:nvSpPr>
              <p:spPr bwMode="auto">
                <a:xfrm>
                  <a:off x="2052" y="2346"/>
                  <a:ext cx="68"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83" name="Oval 430"/>
                <p:cNvSpPr>
                  <a:spLocks noChangeAspect="1" noChangeArrowheads="1"/>
                </p:cNvSpPr>
                <p:nvPr/>
              </p:nvSpPr>
              <p:spPr bwMode="auto">
                <a:xfrm>
                  <a:off x="2164" y="2340"/>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84" name="Oval 431"/>
                <p:cNvSpPr>
                  <a:spLocks noChangeAspect="1" noChangeArrowheads="1"/>
                </p:cNvSpPr>
                <p:nvPr/>
              </p:nvSpPr>
              <p:spPr bwMode="auto">
                <a:xfrm>
                  <a:off x="2244" y="2309"/>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85" name="Oval 432"/>
                <p:cNvSpPr>
                  <a:spLocks noChangeAspect="1" noChangeArrowheads="1"/>
                </p:cNvSpPr>
                <p:nvPr/>
              </p:nvSpPr>
              <p:spPr bwMode="auto">
                <a:xfrm>
                  <a:off x="1770" y="2304"/>
                  <a:ext cx="68"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86" name="Oval 433"/>
                <p:cNvSpPr>
                  <a:spLocks noChangeAspect="1" noChangeArrowheads="1"/>
                </p:cNvSpPr>
                <p:nvPr/>
              </p:nvSpPr>
              <p:spPr bwMode="auto">
                <a:xfrm>
                  <a:off x="1647" y="2306"/>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87" name="Oval 434"/>
                <p:cNvSpPr>
                  <a:spLocks noChangeAspect="1" noChangeArrowheads="1"/>
                </p:cNvSpPr>
                <p:nvPr/>
              </p:nvSpPr>
              <p:spPr bwMode="auto">
                <a:xfrm>
                  <a:off x="1452" y="2305"/>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88" name="Oval 435"/>
                <p:cNvSpPr>
                  <a:spLocks noChangeAspect="1" noChangeArrowheads="1"/>
                </p:cNvSpPr>
                <p:nvPr/>
              </p:nvSpPr>
              <p:spPr bwMode="auto">
                <a:xfrm>
                  <a:off x="1539" y="2306"/>
                  <a:ext cx="68"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89" name="Oval 436"/>
                <p:cNvSpPr>
                  <a:spLocks noChangeAspect="1" noChangeArrowheads="1"/>
                </p:cNvSpPr>
                <p:nvPr/>
              </p:nvSpPr>
              <p:spPr bwMode="auto">
                <a:xfrm>
                  <a:off x="1372" y="2320"/>
                  <a:ext cx="69"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90" name="Oval 437"/>
                <p:cNvSpPr>
                  <a:spLocks noChangeAspect="1" noChangeArrowheads="1"/>
                </p:cNvSpPr>
                <p:nvPr/>
              </p:nvSpPr>
              <p:spPr bwMode="auto">
                <a:xfrm>
                  <a:off x="1897" y="2287"/>
                  <a:ext cx="69"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91" name="Oval 438"/>
                <p:cNvSpPr>
                  <a:spLocks noChangeAspect="1" noChangeArrowheads="1"/>
                </p:cNvSpPr>
                <p:nvPr/>
              </p:nvSpPr>
              <p:spPr bwMode="auto">
                <a:xfrm>
                  <a:off x="2013" y="2299"/>
                  <a:ext cx="68" cy="57"/>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92" name="Oval 439"/>
                <p:cNvSpPr>
                  <a:spLocks noChangeAspect="1" noChangeArrowheads="1"/>
                </p:cNvSpPr>
                <p:nvPr/>
              </p:nvSpPr>
              <p:spPr bwMode="auto">
                <a:xfrm>
                  <a:off x="2105" y="2308"/>
                  <a:ext cx="68" cy="56"/>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93" name="Oval 440"/>
                <p:cNvSpPr>
                  <a:spLocks noChangeAspect="1" noChangeArrowheads="1"/>
                </p:cNvSpPr>
                <p:nvPr/>
              </p:nvSpPr>
              <p:spPr bwMode="auto">
                <a:xfrm>
                  <a:off x="2067" y="2270"/>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94" name="Oval 441"/>
                <p:cNvSpPr>
                  <a:spLocks noChangeAspect="1" noChangeArrowheads="1"/>
                </p:cNvSpPr>
                <p:nvPr/>
              </p:nvSpPr>
              <p:spPr bwMode="auto">
                <a:xfrm>
                  <a:off x="2186" y="2291"/>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95" name="Oval 442"/>
                <p:cNvSpPr>
                  <a:spLocks noChangeAspect="1" noChangeArrowheads="1"/>
                </p:cNvSpPr>
                <p:nvPr/>
              </p:nvSpPr>
              <p:spPr bwMode="auto">
                <a:xfrm>
                  <a:off x="2377" y="2306"/>
                  <a:ext cx="58"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96" name="Oval 443"/>
                <p:cNvSpPr>
                  <a:spLocks noChangeAspect="1" noChangeArrowheads="1"/>
                </p:cNvSpPr>
                <p:nvPr/>
              </p:nvSpPr>
              <p:spPr bwMode="auto">
                <a:xfrm>
                  <a:off x="1404" y="2276"/>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97" name="Oval 444"/>
                <p:cNvSpPr>
                  <a:spLocks noChangeAspect="1" noChangeArrowheads="1"/>
                </p:cNvSpPr>
                <p:nvPr/>
              </p:nvSpPr>
              <p:spPr bwMode="auto">
                <a:xfrm>
                  <a:off x="1316" y="2301"/>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98" name="Oval 445"/>
                <p:cNvSpPr>
                  <a:spLocks noChangeAspect="1" noChangeArrowheads="1"/>
                </p:cNvSpPr>
                <p:nvPr/>
              </p:nvSpPr>
              <p:spPr bwMode="auto">
                <a:xfrm>
                  <a:off x="1596" y="2278"/>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99" name="Oval 446"/>
                <p:cNvSpPr>
                  <a:spLocks noChangeAspect="1" noChangeArrowheads="1"/>
                </p:cNvSpPr>
                <p:nvPr/>
              </p:nvSpPr>
              <p:spPr bwMode="auto">
                <a:xfrm>
                  <a:off x="1709" y="2281"/>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00" name="Oval 447"/>
                <p:cNvSpPr>
                  <a:spLocks noChangeAspect="1" noChangeArrowheads="1"/>
                </p:cNvSpPr>
                <p:nvPr/>
              </p:nvSpPr>
              <p:spPr bwMode="auto">
                <a:xfrm>
                  <a:off x="2297" y="2277"/>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01" name="Oval 448"/>
                <p:cNvSpPr>
                  <a:spLocks noChangeAspect="1" noChangeArrowheads="1"/>
                </p:cNvSpPr>
                <p:nvPr/>
              </p:nvSpPr>
              <p:spPr bwMode="auto">
                <a:xfrm>
                  <a:off x="1962" y="2274"/>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02" name="Oval 449"/>
                <p:cNvSpPr>
                  <a:spLocks noChangeAspect="1" noChangeArrowheads="1"/>
                </p:cNvSpPr>
                <p:nvPr/>
              </p:nvSpPr>
              <p:spPr bwMode="auto">
                <a:xfrm>
                  <a:off x="1348" y="2259"/>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03" name="Oval 450"/>
                <p:cNvSpPr>
                  <a:spLocks noChangeAspect="1" noChangeArrowheads="1"/>
                </p:cNvSpPr>
                <p:nvPr/>
              </p:nvSpPr>
              <p:spPr bwMode="auto">
                <a:xfrm>
                  <a:off x="1273" y="2267"/>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04" name="Oval 451"/>
                <p:cNvSpPr>
                  <a:spLocks noChangeAspect="1" noChangeArrowheads="1"/>
                </p:cNvSpPr>
                <p:nvPr/>
              </p:nvSpPr>
              <p:spPr bwMode="auto">
                <a:xfrm>
                  <a:off x="1501" y="2269"/>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05" name="Oval 452"/>
                <p:cNvSpPr>
                  <a:spLocks noChangeAspect="1" noChangeArrowheads="1"/>
                </p:cNvSpPr>
                <p:nvPr/>
              </p:nvSpPr>
              <p:spPr bwMode="auto">
                <a:xfrm>
                  <a:off x="1836" y="2290"/>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06" name="Oval 453"/>
                <p:cNvSpPr>
                  <a:spLocks noChangeAspect="1" noChangeArrowheads="1"/>
                </p:cNvSpPr>
                <p:nvPr/>
              </p:nvSpPr>
              <p:spPr bwMode="auto">
                <a:xfrm>
                  <a:off x="1761" y="2256"/>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07" name="Oval 454"/>
                <p:cNvSpPr>
                  <a:spLocks noChangeAspect="1" noChangeArrowheads="1"/>
                </p:cNvSpPr>
                <p:nvPr/>
              </p:nvSpPr>
              <p:spPr bwMode="auto">
                <a:xfrm>
                  <a:off x="2234" y="2262"/>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08" name="Oval 455"/>
                <p:cNvSpPr>
                  <a:spLocks noChangeAspect="1" noChangeArrowheads="1"/>
                </p:cNvSpPr>
                <p:nvPr/>
              </p:nvSpPr>
              <p:spPr bwMode="auto">
                <a:xfrm>
                  <a:off x="2135" y="2263"/>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209" name="Oval 456"/>
                <p:cNvSpPr>
                  <a:spLocks noChangeAspect="1" noChangeArrowheads="1"/>
                </p:cNvSpPr>
                <p:nvPr/>
              </p:nvSpPr>
              <p:spPr bwMode="auto">
                <a:xfrm>
                  <a:off x="2354" y="2260"/>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grpSp>
          <p:sp>
            <p:nvSpPr>
              <p:cNvPr id="56" name="Oval 457"/>
              <p:cNvSpPr>
                <a:spLocks noChangeAspect="1" noChangeArrowheads="1"/>
              </p:cNvSpPr>
              <p:nvPr/>
            </p:nvSpPr>
            <p:spPr bwMode="auto">
              <a:xfrm>
                <a:off x="1500" y="2214"/>
                <a:ext cx="58"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7" name="Oval 458"/>
              <p:cNvSpPr>
                <a:spLocks noChangeAspect="1" noChangeArrowheads="1"/>
              </p:cNvSpPr>
              <p:nvPr/>
            </p:nvSpPr>
            <p:spPr bwMode="auto">
              <a:xfrm>
                <a:off x="1941" y="2227"/>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8" name="Oval 459"/>
              <p:cNvSpPr>
                <a:spLocks noChangeAspect="1" noChangeArrowheads="1"/>
              </p:cNvSpPr>
              <p:nvPr/>
            </p:nvSpPr>
            <p:spPr bwMode="auto">
              <a:xfrm>
                <a:off x="2013" y="2248"/>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59" name="Oval 460"/>
              <p:cNvSpPr>
                <a:spLocks noChangeAspect="1" noChangeArrowheads="1"/>
              </p:cNvSpPr>
              <p:nvPr/>
            </p:nvSpPr>
            <p:spPr bwMode="auto">
              <a:xfrm>
                <a:off x="1882" y="2239"/>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60" name="Oval 461"/>
              <p:cNvSpPr>
                <a:spLocks noChangeAspect="1" noChangeArrowheads="1"/>
              </p:cNvSpPr>
              <p:nvPr/>
            </p:nvSpPr>
            <p:spPr bwMode="auto">
              <a:xfrm>
                <a:off x="1552" y="2242"/>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61" name="Oval 462"/>
              <p:cNvSpPr>
                <a:spLocks noChangeAspect="1" noChangeArrowheads="1"/>
              </p:cNvSpPr>
              <p:nvPr/>
            </p:nvSpPr>
            <p:spPr bwMode="auto">
              <a:xfrm>
                <a:off x="1821" y="2241"/>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62" name="Oval 463"/>
              <p:cNvSpPr>
                <a:spLocks noChangeAspect="1" noChangeArrowheads="1"/>
              </p:cNvSpPr>
              <p:nvPr/>
            </p:nvSpPr>
            <p:spPr bwMode="auto">
              <a:xfrm>
                <a:off x="1394" y="2225"/>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63" name="Oval 464"/>
              <p:cNvSpPr>
                <a:spLocks noChangeAspect="1" noChangeArrowheads="1"/>
              </p:cNvSpPr>
              <p:nvPr/>
            </p:nvSpPr>
            <p:spPr bwMode="auto">
              <a:xfrm>
                <a:off x="2094" y="2227"/>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64" name="Oval 465"/>
              <p:cNvSpPr>
                <a:spLocks noChangeAspect="1" noChangeArrowheads="1"/>
              </p:cNvSpPr>
              <p:nvPr/>
            </p:nvSpPr>
            <p:spPr bwMode="auto">
              <a:xfrm>
                <a:off x="2378" y="2213"/>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65" name="Oval 466"/>
              <p:cNvSpPr>
                <a:spLocks noChangeAspect="1" noChangeArrowheads="1"/>
              </p:cNvSpPr>
              <p:nvPr/>
            </p:nvSpPr>
            <p:spPr bwMode="auto">
              <a:xfrm>
                <a:off x="2184" y="2230"/>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66" name="Oval 467"/>
              <p:cNvSpPr>
                <a:spLocks noChangeAspect="1" noChangeArrowheads="1"/>
              </p:cNvSpPr>
              <p:nvPr/>
            </p:nvSpPr>
            <p:spPr bwMode="auto">
              <a:xfrm>
                <a:off x="2309" y="2228"/>
                <a:ext cx="58"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67" name="Oval 468"/>
              <p:cNvSpPr>
                <a:spLocks noChangeAspect="1" noChangeArrowheads="1"/>
              </p:cNvSpPr>
              <p:nvPr/>
            </p:nvSpPr>
            <p:spPr bwMode="auto">
              <a:xfrm>
                <a:off x="2249" y="2213"/>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68" name="Oval 469"/>
              <p:cNvSpPr>
                <a:spLocks noChangeAspect="1" noChangeArrowheads="1"/>
              </p:cNvSpPr>
              <p:nvPr/>
            </p:nvSpPr>
            <p:spPr bwMode="auto">
              <a:xfrm>
                <a:off x="2040" y="2204"/>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69" name="Oval 470"/>
              <p:cNvSpPr>
                <a:spLocks noChangeAspect="1" noChangeArrowheads="1"/>
              </p:cNvSpPr>
              <p:nvPr/>
            </p:nvSpPr>
            <p:spPr bwMode="auto">
              <a:xfrm>
                <a:off x="1248" y="2200"/>
                <a:ext cx="59" cy="49"/>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70" name="Oval 471"/>
              <p:cNvSpPr>
                <a:spLocks noChangeAspect="1" noChangeArrowheads="1"/>
              </p:cNvSpPr>
              <p:nvPr/>
            </p:nvSpPr>
            <p:spPr bwMode="auto">
              <a:xfrm>
                <a:off x="1605" y="2223"/>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71" name="Oval 472"/>
              <p:cNvSpPr>
                <a:spLocks noChangeAspect="1" noChangeArrowheads="1"/>
              </p:cNvSpPr>
              <p:nvPr/>
            </p:nvSpPr>
            <p:spPr bwMode="auto">
              <a:xfrm>
                <a:off x="1705" y="2230"/>
                <a:ext cx="59" cy="48"/>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72" name="Oval 473"/>
              <p:cNvSpPr>
                <a:spLocks noChangeAspect="1" noChangeArrowheads="1"/>
              </p:cNvSpPr>
              <p:nvPr/>
            </p:nvSpPr>
            <p:spPr bwMode="auto">
              <a:xfrm>
                <a:off x="1782" y="2217"/>
                <a:ext cx="48"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73" name="Oval 474"/>
              <p:cNvSpPr>
                <a:spLocks noChangeAspect="1" noChangeArrowheads="1"/>
              </p:cNvSpPr>
              <p:nvPr/>
            </p:nvSpPr>
            <p:spPr bwMode="auto">
              <a:xfrm>
                <a:off x="2385" y="2155"/>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74" name="Oval 475"/>
              <p:cNvSpPr>
                <a:spLocks noChangeAspect="1" noChangeArrowheads="1"/>
              </p:cNvSpPr>
              <p:nvPr/>
            </p:nvSpPr>
            <p:spPr bwMode="auto">
              <a:xfrm>
                <a:off x="2144" y="2209"/>
                <a:ext cx="48"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75" name="Oval 476"/>
              <p:cNvSpPr>
                <a:spLocks noChangeAspect="1" noChangeArrowheads="1"/>
              </p:cNvSpPr>
              <p:nvPr/>
            </p:nvSpPr>
            <p:spPr bwMode="auto">
              <a:xfrm>
                <a:off x="1663" y="2210"/>
                <a:ext cx="48"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76" name="Oval 477"/>
              <p:cNvSpPr>
                <a:spLocks noChangeAspect="1" noChangeArrowheads="1"/>
              </p:cNvSpPr>
              <p:nvPr/>
            </p:nvSpPr>
            <p:spPr bwMode="auto">
              <a:xfrm>
                <a:off x="1525" y="2147"/>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77" name="Oval 478"/>
              <p:cNvSpPr>
                <a:spLocks noChangeAspect="1" noChangeArrowheads="1"/>
              </p:cNvSpPr>
              <p:nvPr/>
            </p:nvSpPr>
            <p:spPr bwMode="auto">
              <a:xfrm>
                <a:off x="1766" y="2161"/>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78" name="Oval 479"/>
              <p:cNvSpPr>
                <a:spLocks noChangeAspect="1" noChangeArrowheads="1"/>
              </p:cNvSpPr>
              <p:nvPr/>
            </p:nvSpPr>
            <p:spPr bwMode="auto">
              <a:xfrm>
                <a:off x="1574" y="2161"/>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79" name="Oval 480"/>
              <p:cNvSpPr>
                <a:spLocks noChangeAspect="1" noChangeArrowheads="1"/>
              </p:cNvSpPr>
              <p:nvPr/>
            </p:nvSpPr>
            <p:spPr bwMode="auto">
              <a:xfrm>
                <a:off x="1872" y="2167"/>
                <a:ext cx="48"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80" name="Oval 481"/>
              <p:cNvSpPr>
                <a:spLocks noChangeAspect="1" noChangeArrowheads="1"/>
              </p:cNvSpPr>
              <p:nvPr/>
            </p:nvSpPr>
            <p:spPr bwMode="auto">
              <a:xfrm>
                <a:off x="2043" y="2167"/>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81" name="Oval 482"/>
              <p:cNvSpPr>
                <a:spLocks noChangeAspect="1" noChangeArrowheads="1"/>
              </p:cNvSpPr>
              <p:nvPr/>
            </p:nvSpPr>
            <p:spPr bwMode="auto">
              <a:xfrm>
                <a:off x="2159" y="2169"/>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grpSp>
            <p:nvGrpSpPr>
              <p:cNvPr id="42" name="Group 483"/>
              <p:cNvGrpSpPr>
                <a:grpSpLocks noChangeAspect="1"/>
              </p:cNvGrpSpPr>
              <p:nvPr/>
            </p:nvGrpSpPr>
            <p:grpSpPr bwMode="auto">
              <a:xfrm>
                <a:off x="1299" y="2171"/>
                <a:ext cx="1096" cy="75"/>
                <a:chOff x="1299" y="2171"/>
                <a:chExt cx="1096" cy="75"/>
              </a:xfrm>
            </p:grpSpPr>
            <p:sp>
              <p:nvSpPr>
                <p:cNvPr id="156" name="Oval 484"/>
                <p:cNvSpPr>
                  <a:spLocks noChangeAspect="1" noChangeArrowheads="1"/>
                </p:cNvSpPr>
                <p:nvPr/>
              </p:nvSpPr>
              <p:spPr bwMode="auto">
                <a:xfrm>
                  <a:off x="1443" y="2202"/>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57" name="Oval 485"/>
                <p:cNvSpPr>
                  <a:spLocks noChangeAspect="1" noChangeArrowheads="1"/>
                </p:cNvSpPr>
                <p:nvPr/>
              </p:nvSpPr>
              <p:spPr bwMode="auto">
                <a:xfrm>
                  <a:off x="1355" y="2200"/>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58" name="Oval 486"/>
                <p:cNvSpPr>
                  <a:spLocks noChangeAspect="1" noChangeArrowheads="1"/>
                </p:cNvSpPr>
                <p:nvPr/>
              </p:nvSpPr>
              <p:spPr bwMode="auto">
                <a:xfrm>
                  <a:off x="1855" y="2206"/>
                  <a:ext cx="48"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59" name="Oval 487"/>
                <p:cNvSpPr>
                  <a:spLocks noChangeAspect="1" noChangeArrowheads="1"/>
                </p:cNvSpPr>
                <p:nvPr/>
              </p:nvSpPr>
              <p:spPr bwMode="auto">
                <a:xfrm>
                  <a:off x="1991" y="2203"/>
                  <a:ext cx="48"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60" name="Oval 488"/>
                <p:cNvSpPr>
                  <a:spLocks noChangeAspect="1" noChangeArrowheads="1"/>
                </p:cNvSpPr>
                <p:nvPr/>
              </p:nvSpPr>
              <p:spPr bwMode="auto">
                <a:xfrm>
                  <a:off x="2205" y="2190"/>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61" name="Oval 489"/>
                <p:cNvSpPr>
                  <a:spLocks noChangeAspect="1" noChangeArrowheads="1"/>
                </p:cNvSpPr>
                <p:nvPr/>
              </p:nvSpPr>
              <p:spPr bwMode="auto">
                <a:xfrm>
                  <a:off x="2346" y="2182"/>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62" name="Oval 490"/>
                <p:cNvSpPr>
                  <a:spLocks noChangeAspect="1" noChangeArrowheads="1"/>
                </p:cNvSpPr>
                <p:nvPr/>
              </p:nvSpPr>
              <p:spPr bwMode="auto">
                <a:xfrm>
                  <a:off x="2297" y="2186"/>
                  <a:ext cx="48"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63" name="Oval 491"/>
                <p:cNvSpPr>
                  <a:spLocks noChangeAspect="1" noChangeArrowheads="1"/>
                </p:cNvSpPr>
                <p:nvPr/>
              </p:nvSpPr>
              <p:spPr bwMode="auto">
                <a:xfrm>
                  <a:off x="1812" y="2183"/>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64" name="Oval 492"/>
                <p:cNvSpPr>
                  <a:spLocks noChangeAspect="1" noChangeArrowheads="1"/>
                </p:cNvSpPr>
                <p:nvPr/>
              </p:nvSpPr>
              <p:spPr bwMode="auto">
                <a:xfrm>
                  <a:off x="1690" y="2178"/>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65" name="Oval 493"/>
                <p:cNvSpPr>
                  <a:spLocks noChangeAspect="1" noChangeArrowheads="1"/>
                </p:cNvSpPr>
                <p:nvPr/>
              </p:nvSpPr>
              <p:spPr bwMode="auto">
                <a:xfrm>
                  <a:off x="1620" y="2183"/>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66" name="Oval 494"/>
                <p:cNvSpPr>
                  <a:spLocks noChangeAspect="1" noChangeArrowheads="1"/>
                </p:cNvSpPr>
                <p:nvPr/>
              </p:nvSpPr>
              <p:spPr bwMode="auto">
                <a:xfrm>
                  <a:off x="1488" y="2175"/>
                  <a:ext cx="48"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67" name="Oval 495"/>
                <p:cNvSpPr>
                  <a:spLocks noChangeAspect="1" noChangeArrowheads="1"/>
                </p:cNvSpPr>
                <p:nvPr/>
              </p:nvSpPr>
              <p:spPr bwMode="auto">
                <a:xfrm>
                  <a:off x="1399" y="2178"/>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68" name="Oval 496"/>
                <p:cNvSpPr>
                  <a:spLocks noChangeAspect="1" noChangeArrowheads="1"/>
                </p:cNvSpPr>
                <p:nvPr/>
              </p:nvSpPr>
              <p:spPr bwMode="auto">
                <a:xfrm>
                  <a:off x="1299" y="2179"/>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69" name="Oval 497"/>
                <p:cNvSpPr>
                  <a:spLocks noChangeAspect="1" noChangeArrowheads="1"/>
                </p:cNvSpPr>
                <p:nvPr/>
              </p:nvSpPr>
              <p:spPr bwMode="auto">
                <a:xfrm>
                  <a:off x="1556" y="2199"/>
                  <a:ext cx="48"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70" name="Oval 498"/>
                <p:cNvSpPr>
                  <a:spLocks noChangeAspect="1" noChangeArrowheads="1"/>
                </p:cNvSpPr>
                <p:nvPr/>
              </p:nvSpPr>
              <p:spPr bwMode="auto">
                <a:xfrm>
                  <a:off x="1737" y="2196"/>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71" name="Oval 499"/>
                <p:cNvSpPr>
                  <a:spLocks noChangeAspect="1" noChangeArrowheads="1"/>
                </p:cNvSpPr>
                <p:nvPr/>
              </p:nvSpPr>
              <p:spPr bwMode="auto">
                <a:xfrm>
                  <a:off x="1904" y="2200"/>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72" name="Oval 500"/>
                <p:cNvSpPr>
                  <a:spLocks noChangeAspect="1" noChangeArrowheads="1"/>
                </p:cNvSpPr>
                <p:nvPr/>
              </p:nvSpPr>
              <p:spPr bwMode="auto">
                <a:xfrm>
                  <a:off x="2249" y="2171"/>
                  <a:ext cx="49"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73" name="Oval 501"/>
                <p:cNvSpPr>
                  <a:spLocks noChangeAspect="1" noChangeArrowheads="1"/>
                </p:cNvSpPr>
                <p:nvPr/>
              </p:nvSpPr>
              <p:spPr bwMode="auto">
                <a:xfrm>
                  <a:off x="1947" y="2183"/>
                  <a:ext cx="48"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74" name="Oval 502"/>
                <p:cNvSpPr>
                  <a:spLocks noChangeAspect="1" noChangeArrowheads="1"/>
                </p:cNvSpPr>
                <p:nvPr/>
              </p:nvSpPr>
              <p:spPr bwMode="auto">
                <a:xfrm>
                  <a:off x="2093" y="2185"/>
                  <a:ext cx="48" cy="40"/>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grpSp>
          <p:sp>
            <p:nvSpPr>
              <p:cNvPr id="83" name="Oval 503"/>
              <p:cNvSpPr>
                <a:spLocks noChangeAspect="1" noChangeArrowheads="1"/>
              </p:cNvSpPr>
              <p:nvPr/>
            </p:nvSpPr>
            <p:spPr bwMode="auto">
              <a:xfrm>
                <a:off x="1248" y="2164"/>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84" name="Oval 504"/>
              <p:cNvSpPr>
                <a:spLocks noChangeAspect="1" noChangeArrowheads="1"/>
              </p:cNvSpPr>
              <p:nvPr/>
            </p:nvSpPr>
            <p:spPr bwMode="auto">
              <a:xfrm>
                <a:off x="1345" y="2165"/>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85" name="Oval 505"/>
              <p:cNvSpPr>
                <a:spLocks noChangeAspect="1" noChangeArrowheads="1"/>
              </p:cNvSpPr>
              <p:nvPr/>
            </p:nvSpPr>
            <p:spPr bwMode="auto">
              <a:xfrm>
                <a:off x="1445" y="2162"/>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86" name="Oval 506"/>
              <p:cNvSpPr>
                <a:spLocks noChangeAspect="1" noChangeArrowheads="1"/>
              </p:cNvSpPr>
              <p:nvPr/>
            </p:nvSpPr>
            <p:spPr bwMode="auto">
              <a:xfrm>
                <a:off x="1654" y="2157"/>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87" name="Oval 507"/>
              <p:cNvSpPr>
                <a:spLocks noChangeAspect="1" noChangeArrowheads="1"/>
              </p:cNvSpPr>
              <p:nvPr/>
            </p:nvSpPr>
            <p:spPr bwMode="auto">
              <a:xfrm>
                <a:off x="2208" y="2153"/>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88" name="Oval 508"/>
              <p:cNvSpPr>
                <a:spLocks noChangeAspect="1" noChangeArrowheads="1"/>
              </p:cNvSpPr>
              <p:nvPr/>
            </p:nvSpPr>
            <p:spPr bwMode="auto">
              <a:xfrm>
                <a:off x="2117" y="2155"/>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89" name="Oval 509"/>
              <p:cNvSpPr>
                <a:spLocks noChangeAspect="1" noChangeArrowheads="1"/>
              </p:cNvSpPr>
              <p:nvPr/>
            </p:nvSpPr>
            <p:spPr bwMode="auto">
              <a:xfrm>
                <a:off x="1991" y="2168"/>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0" name="Oval 510"/>
              <p:cNvSpPr>
                <a:spLocks noChangeAspect="1" noChangeArrowheads="1"/>
              </p:cNvSpPr>
              <p:nvPr/>
            </p:nvSpPr>
            <p:spPr bwMode="auto">
              <a:xfrm>
                <a:off x="1918" y="2154"/>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grpSp>
            <p:nvGrpSpPr>
              <p:cNvPr id="46" name="Group 511"/>
              <p:cNvGrpSpPr>
                <a:grpSpLocks noChangeAspect="1"/>
              </p:cNvGrpSpPr>
              <p:nvPr/>
            </p:nvGrpSpPr>
            <p:grpSpPr bwMode="auto">
              <a:xfrm>
                <a:off x="1248" y="2076"/>
                <a:ext cx="1188" cy="110"/>
                <a:chOff x="1248" y="2076"/>
                <a:chExt cx="1188" cy="110"/>
              </a:xfrm>
            </p:grpSpPr>
            <p:sp>
              <p:nvSpPr>
                <p:cNvPr id="104" name="Oval 512"/>
                <p:cNvSpPr>
                  <a:spLocks noChangeAspect="1" noChangeArrowheads="1"/>
                </p:cNvSpPr>
                <p:nvPr/>
              </p:nvSpPr>
              <p:spPr bwMode="auto">
                <a:xfrm>
                  <a:off x="1481" y="2139"/>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05" name="Oval 513"/>
                <p:cNvSpPr>
                  <a:spLocks noChangeAspect="1" noChangeArrowheads="1"/>
                </p:cNvSpPr>
                <p:nvPr/>
              </p:nvSpPr>
              <p:spPr bwMode="auto">
                <a:xfrm>
                  <a:off x="1381" y="2146"/>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06" name="Oval 514"/>
                <p:cNvSpPr>
                  <a:spLocks noChangeAspect="1" noChangeArrowheads="1"/>
                </p:cNvSpPr>
                <p:nvPr/>
              </p:nvSpPr>
              <p:spPr bwMode="auto">
                <a:xfrm>
                  <a:off x="1290" y="2144"/>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07" name="Oval 515"/>
                <p:cNvSpPr>
                  <a:spLocks noChangeAspect="1" noChangeArrowheads="1"/>
                </p:cNvSpPr>
                <p:nvPr/>
              </p:nvSpPr>
              <p:spPr bwMode="auto">
                <a:xfrm>
                  <a:off x="1724" y="2148"/>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08" name="Oval 516"/>
                <p:cNvSpPr>
                  <a:spLocks noChangeAspect="1" noChangeArrowheads="1"/>
                </p:cNvSpPr>
                <p:nvPr/>
              </p:nvSpPr>
              <p:spPr bwMode="auto">
                <a:xfrm>
                  <a:off x="1615" y="2141"/>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09" name="Oval 517"/>
                <p:cNvSpPr>
                  <a:spLocks noChangeAspect="1" noChangeArrowheads="1"/>
                </p:cNvSpPr>
                <p:nvPr/>
              </p:nvSpPr>
              <p:spPr bwMode="auto">
                <a:xfrm>
                  <a:off x="2016" y="2140"/>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10" name="Oval 518"/>
                <p:cNvSpPr>
                  <a:spLocks noChangeAspect="1" noChangeArrowheads="1"/>
                </p:cNvSpPr>
                <p:nvPr/>
              </p:nvSpPr>
              <p:spPr bwMode="auto">
                <a:xfrm>
                  <a:off x="2336" y="2146"/>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11" name="Oval 519"/>
                <p:cNvSpPr>
                  <a:spLocks noChangeAspect="1" noChangeArrowheads="1"/>
                </p:cNvSpPr>
                <p:nvPr/>
              </p:nvSpPr>
              <p:spPr bwMode="auto">
                <a:xfrm>
                  <a:off x="2290" y="2151"/>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12" name="Oval 520"/>
                <p:cNvSpPr>
                  <a:spLocks noChangeAspect="1" noChangeArrowheads="1"/>
                </p:cNvSpPr>
                <p:nvPr/>
              </p:nvSpPr>
              <p:spPr bwMode="auto">
                <a:xfrm>
                  <a:off x="1819" y="2146"/>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13" name="Oval 521"/>
                <p:cNvSpPr>
                  <a:spLocks noChangeAspect="1" noChangeArrowheads="1"/>
                </p:cNvSpPr>
                <p:nvPr/>
              </p:nvSpPr>
              <p:spPr bwMode="auto">
                <a:xfrm>
                  <a:off x="1681" y="2129"/>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14" name="Oval 522"/>
                <p:cNvSpPr>
                  <a:spLocks noChangeAspect="1" noChangeArrowheads="1"/>
                </p:cNvSpPr>
                <p:nvPr/>
              </p:nvSpPr>
              <p:spPr bwMode="auto">
                <a:xfrm>
                  <a:off x="1576" y="2126"/>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15" name="Oval 523"/>
                <p:cNvSpPr>
                  <a:spLocks noChangeAspect="1" noChangeArrowheads="1"/>
                </p:cNvSpPr>
                <p:nvPr/>
              </p:nvSpPr>
              <p:spPr bwMode="auto">
                <a:xfrm>
                  <a:off x="1248" y="2125"/>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16" name="Oval 524"/>
                <p:cNvSpPr>
                  <a:spLocks noChangeAspect="1" noChangeArrowheads="1"/>
                </p:cNvSpPr>
                <p:nvPr/>
              </p:nvSpPr>
              <p:spPr bwMode="auto">
                <a:xfrm>
                  <a:off x="2076" y="2139"/>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17" name="Oval 525"/>
                <p:cNvSpPr>
                  <a:spLocks noChangeAspect="1" noChangeArrowheads="1"/>
                </p:cNvSpPr>
                <p:nvPr/>
              </p:nvSpPr>
              <p:spPr bwMode="auto">
                <a:xfrm>
                  <a:off x="1855" y="2130"/>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18" name="Oval 526"/>
                <p:cNvSpPr>
                  <a:spLocks noChangeAspect="1" noChangeArrowheads="1"/>
                </p:cNvSpPr>
                <p:nvPr/>
              </p:nvSpPr>
              <p:spPr bwMode="auto">
                <a:xfrm>
                  <a:off x="1418" y="2130"/>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19" name="Oval 527"/>
                <p:cNvSpPr>
                  <a:spLocks noChangeAspect="1" noChangeArrowheads="1"/>
                </p:cNvSpPr>
                <p:nvPr/>
              </p:nvSpPr>
              <p:spPr bwMode="auto">
                <a:xfrm>
                  <a:off x="1328" y="2132"/>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20" name="Oval 528"/>
                <p:cNvSpPr>
                  <a:spLocks noChangeAspect="1" noChangeArrowheads="1"/>
                </p:cNvSpPr>
                <p:nvPr/>
              </p:nvSpPr>
              <p:spPr bwMode="auto">
                <a:xfrm>
                  <a:off x="2166" y="2134"/>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21" name="Oval 529"/>
                <p:cNvSpPr>
                  <a:spLocks noChangeAspect="1" noChangeArrowheads="1"/>
                </p:cNvSpPr>
                <p:nvPr/>
              </p:nvSpPr>
              <p:spPr bwMode="auto">
                <a:xfrm>
                  <a:off x="2249" y="2136"/>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22" name="Oval 530"/>
                <p:cNvSpPr>
                  <a:spLocks noChangeAspect="1" noChangeArrowheads="1"/>
                </p:cNvSpPr>
                <p:nvPr/>
              </p:nvSpPr>
              <p:spPr bwMode="auto">
                <a:xfrm>
                  <a:off x="1960" y="2137"/>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23" name="Oval 531"/>
                <p:cNvSpPr>
                  <a:spLocks noChangeAspect="1" noChangeArrowheads="1"/>
                </p:cNvSpPr>
                <p:nvPr/>
              </p:nvSpPr>
              <p:spPr bwMode="auto">
                <a:xfrm>
                  <a:off x="1897" y="2122"/>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24" name="Oval 532"/>
                <p:cNvSpPr>
                  <a:spLocks noChangeAspect="1" noChangeArrowheads="1"/>
                </p:cNvSpPr>
                <p:nvPr/>
              </p:nvSpPr>
              <p:spPr bwMode="auto">
                <a:xfrm>
                  <a:off x="1455" y="2108"/>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25" name="Oval 533"/>
                <p:cNvSpPr>
                  <a:spLocks noChangeAspect="1" noChangeArrowheads="1"/>
                </p:cNvSpPr>
                <p:nvPr/>
              </p:nvSpPr>
              <p:spPr bwMode="auto">
                <a:xfrm>
                  <a:off x="1289" y="2106"/>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26" name="Oval 534"/>
                <p:cNvSpPr>
                  <a:spLocks noChangeAspect="1" noChangeArrowheads="1"/>
                </p:cNvSpPr>
                <p:nvPr/>
              </p:nvSpPr>
              <p:spPr bwMode="auto">
                <a:xfrm>
                  <a:off x="1370" y="2108"/>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27" name="Oval 535"/>
                <p:cNvSpPr>
                  <a:spLocks noChangeAspect="1" noChangeArrowheads="1"/>
                </p:cNvSpPr>
                <p:nvPr/>
              </p:nvSpPr>
              <p:spPr bwMode="auto">
                <a:xfrm>
                  <a:off x="1511" y="2112"/>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28" name="Oval 536"/>
                <p:cNvSpPr>
                  <a:spLocks noChangeAspect="1" noChangeArrowheads="1"/>
                </p:cNvSpPr>
                <p:nvPr/>
              </p:nvSpPr>
              <p:spPr bwMode="auto">
                <a:xfrm>
                  <a:off x="1756" y="2126"/>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29" name="Oval 537"/>
                <p:cNvSpPr>
                  <a:spLocks noChangeAspect="1" noChangeArrowheads="1"/>
                </p:cNvSpPr>
                <p:nvPr/>
              </p:nvSpPr>
              <p:spPr bwMode="auto">
                <a:xfrm>
                  <a:off x="2307" y="2118"/>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30" name="Oval 538"/>
                <p:cNvSpPr>
                  <a:spLocks noChangeAspect="1" noChangeArrowheads="1"/>
                </p:cNvSpPr>
                <p:nvPr/>
              </p:nvSpPr>
              <p:spPr bwMode="auto">
                <a:xfrm>
                  <a:off x="2368" y="2122"/>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31" name="Oval 539"/>
                <p:cNvSpPr>
                  <a:spLocks noChangeAspect="1" noChangeArrowheads="1"/>
                </p:cNvSpPr>
                <p:nvPr/>
              </p:nvSpPr>
              <p:spPr bwMode="auto">
                <a:xfrm>
                  <a:off x="2127" y="2122"/>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32" name="Oval 540"/>
                <p:cNvSpPr>
                  <a:spLocks noChangeAspect="1" noChangeArrowheads="1"/>
                </p:cNvSpPr>
                <p:nvPr/>
              </p:nvSpPr>
              <p:spPr bwMode="auto">
                <a:xfrm>
                  <a:off x="1991" y="2111"/>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33" name="Oval 541"/>
                <p:cNvSpPr>
                  <a:spLocks noChangeAspect="1" noChangeArrowheads="1"/>
                </p:cNvSpPr>
                <p:nvPr/>
              </p:nvSpPr>
              <p:spPr bwMode="auto">
                <a:xfrm>
                  <a:off x="1797" y="2112"/>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34" name="Oval 542"/>
                <p:cNvSpPr>
                  <a:spLocks noChangeAspect="1" noChangeArrowheads="1"/>
                </p:cNvSpPr>
                <p:nvPr/>
              </p:nvSpPr>
              <p:spPr bwMode="auto">
                <a:xfrm>
                  <a:off x="1719" y="2109"/>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35" name="Oval 543"/>
                <p:cNvSpPr>
                  <a:spLocks noChangeAspect="1" noChangeArrowheads="1"/>
                </p:cNvSpPr>
                <p:nvPr/>
              </p:nvSpPr>
              <p:spPr bwMode="auto">
                <a:xfrm>
                  <a:off x="1642" y="2111"/>
                  <a:ext cx="43"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36" name="Oval 544"/>
                <p:cNvSpPr>
                  <a:spLocks noChangeAspect="1" noChangeArrowheads="1"/>
                </p:cNvSpPr>
                <p:nvPr/>
              </p:nvSpPr>
              <p:spPr bwMode="auto">
                <a:xfrm>
                  <a:off x="1602" y="2093"/>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37" name="Oval 545"/>
                <p:cNvSpPr>
                  <a:spLocks noChangeAspect="1" noChangeArrowheads="1"/>
                </p:cNvSpPr>
                <p:nvPr/>
              </p:nvSpPr>
              <p:spPr bwMode="auto">
                <a:xfrm>
                  <a:off x="2046" y="2108"/>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38" name="Oval 546"/>
                <p:cNvSpPr>
                  <a:spLocks noChangeAspect="1" noChangeArrowheads="1"/>
                </p:cNvSpPr>
                <p:nvPr/>
              </p:nvSpPr>
              <p:spPr bwMode="auto">
                <a:xfrm>
                  <a:off x="2394" y="2089"/>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39" name="Oval 547"/>
                <p:cNvSpPr>
                  <a:spLocks noChangeAspect="1" noChangeArrowheads="1"/>
                </p:cNvSpPr>
                <p:nvPr/>
              </p:nvSpPr>
              <p:spPr bwMode="auto">
                <a:xfrm>
                  <a:off x="2266" y="2100"/>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0" name="Oval 548"/>
                <p:cNvSpPr>
                  <a:spLocks noChangeAspect="1" noChangeArrowheads="1"/>
                </p:cNvSpPr>
                <p:nvPr/>
              </p:nvSpPr>
              <p:spPr bwMode="auto">
                <a:xfrm>
                  <a:off x="2208" y="2113"/>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1" name="Oval 549"/>
                <p:cNvSpPr>
                  <a:spLocks noChangeAspect="1" noChangeArrowheads="1"/>
                </p:cNvSpPr>
                <p:nvPr/>
              </p:nvSpPr>
              <p:spPr bwMode="auto">
                <a:xfrm>
                  <a:off x="2091" y="2095"/>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2" name="Oval 550"/>
                <p:cNvSpPr>
                  <a:spLocks noChangeAspect="1" noChangeArrowheads="1"/>
                </p:cNvSpPr>
                <p:nvPr/>
              </p:nvSpPr>
              <p:spPr bwMode="auto">
                <a:xfrm>
                  <a:off x="1938" y="2103"/>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3" name="Oval 551"/>
                <p:cNvSpPr>
                  <a:spLocks noChangeAspect="1" noChangeArrowheads="1"/>
                </p:cNvSpPr>
                <p:nvPr/>
              </p:nvSpPr>
              <p:spPr bwMode="auto">
                <a:xfrm>
                  <a:off x="2166" y="2097"/>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4" name="Oval 552"/>
                <p:cNvSpPr>
                  <a:spLocks noChangeAspect="1" noChangeArrowheads="1"/>
                </p:cNvSpPr>
                <p:nvPr/>
              </p:nvSpPr>
              <p:spPr bwMode="auto">
                <a:xfrm>
                  <a:off x="2229" y="2080"/>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5" name="Oval 553"/>
                <p:cNvSpPr>
                  <a:spLocks noChangeAspect="1" noChangeArrowheads="1"/>
                </p:cNvSpPr>
                <p:nvPr/>
              </p:nvSpPr>
              <p:spPr bwMode="auto">
                <a:xfrm>
                  <a:off x="2340" y="2090"/>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6" name="Oval 554"/>
                <p:cNvSpPr>
                  <a:spLocks noChangeAspect="1" noChangeArrowheads="1"/>
                </p:cNvSpPr>
                <p:nvPr/>
              </p:nvSpPr>
              <p:spPr bwMode="auto">
                <a:xfrm>
                  <a:off x="1677" y="2085"/>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7" name="Oval 555"/>
                <p:cNvSpPr>
                  <a:spLocks noChangeAspect="1" noChangeArrowheads="1"/>
                </p:cNvSpPr>
                <p:nvPr/>
              </p:nvSpPr>
              <p:spPr bwMode="auto">
                <a:xfrm>
                  <a:off x="1553" y="2088"/>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8" name="Oval 556"/>
                <p:cNvSpPr>
                  <a:spLocks noChangeAspect="1" noChangeArrowheads="1"/>
                </p:cNvSpPr>
                <p:nvPr/>
              </p:nvSpPr>
              <p:spPr bwMode="auto">
                <a:xfrm>
                  <a:off x="1881" y="2086"/>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49" name="Oval 557"/>
                <p:cNvSpPr>
                  <a:spLocks noChangeAspect="1" noChangeArrowheads="1"/>
                </p:cNvSpPr>
                <p:nvPr/>
              </p:nvSpPr>
              <p:spPr bwMode="auto">
                <a:xfrm>
                  <a:off x="1764" y="2087"/>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50" name="Oval 558"/>
                <p:cNvSpPr>
                  <a:spLocks noChangeAspect="1" noChangeArrowheads="1"/>
                </p:cNvSpPr>
                <p:nvPr/>
              </p:nvSpPr>
              <p:spPr bwMode="auto">
                <a:xfrm>
                  <a:off x="1835" y="2093"/>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51" name="Oval 559"/>
                <p:cNvSpPr>
                  <a:spLocks noChangeAspect="1" noChangeArrowheads="1"/>
                </p:cNvSpPr>
                <p:nvPr/>
              </p:nvSpPr>
              <p:spPr bwMode="auto">
                <a:xfrm>
                  <a:off x="1332" y="2085"/>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52" name="Oval 560"/>
                <p:cNvSpPr>
                  <a:spLocks noChangeAspect="1" noChangeArrowheads="1"/>
                </p:cNvSpPr>
                <p:nvPr/>
              </p:nvSpPr>
              <p:spPr bwMode="auto">
                <a:xfrm>
                  <a:off x="1413" y="2088"/>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53" name="Oval 561"/>
                <p:cNvSpPr>
                  <a:spLocks noChangeAspect="1" noChangeArrowheads="1"/>
                </p:cNvSpPr>
                <p:nvPr/>
              </p:nvSpPr>
              <p:spPr bwMode="auto">
                <a:xfrm>
                  <a:off x="1251" y="2081"/>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54" name="Oval 562"/>
                <p:cNvSpPr>
                  <a:spLocks noChangeAspect="1" noChangeArrowheads="1"/>
                </p:cNvSpPr>
                <p:nvPr/>
              </p:nvSpPr>
              <p:spPr bwMode="auto">
                <a:xfrm>
                  <a:off x="1972" y="2076"/>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55" name="Oval 563"/>
                <p:cNvSpPr>
                  <a:spLocks noChangeAspect="1" noChangeArrowheads="1"/>
                </p:cNvSpPr>
                <p:nvPr/>
              </p:nvSpPr>
              <p:spPr bwMode="auto">
                <a:xfrm>
                  <a:off x="1507" y="2076"/>
                  <a:ext cx="42" cy="35"/>
                </a:xfrm>
                <a:prstGeom prst="ellipse">
                  <a:avLst/>
                </a:prstGeom>
                <a:gradFill rotWithShape="0">
                  <a:gsLst>
                    <a:gs pos="0">
                      <a:srgbClr val="B2B2B2"/>
                    </a:gs>
                    <a:gs pos="100000">
                      <a:srgbClr val="B2B2B2">
                        <a:gamma/>
                        <a:shade val="46275"/>
                        <a:invGamma/>
                      </a:srgbClr>
                    </a:gs>
                  </a:gsLst>
                  <a:path path="shape">
                    <a:fillToRect l="50000" t="50000" r="50000" b="50000"/>
                  </a:path>
                </a:gradFill>
                <a:ln w="11176">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grpSp>
          <p:sp>
            <p:nvSpPr>
              <p:cNvPr id="92" name="Line 564"/>
              <p:cNvSpPr>
                <a:spLocks noChangeAspect="1" noChangeShapeType="1"/>
              </p:cNvSpPr>
              <p:nvPr/>
            </p:nvSpPr>
            <p:spPr bwMode="auto">
              <a:xfrm flipV="1">
                <a:off x="2437" y="1790"/>
                <a:ext cx="0" cy="1590"/>
              </a:xfrm>
              <a:prstGeom prst="line">
                <a:avLst/>
              </a:prstGeom>
              <a:noFill/>
              <a:ln w="28575">
                <a:solidFill>
                  <a:schemeClr val="tx1"/>
                </a:solidFill>
                <a:round/>
                <a:headEnd/>
                <a:tailEnd/>
              </a:ln>
              <a:effectLst/>
            </p:spPr>
            <p:txBody>
              <a:bodyPr wrap="none"/>
              <a:lstStyle/>
              <a:p>
                <a:endParaRPr lang="en-US" dirty="0">
                  <a:latin typeface="Arial" panose="020B0604020202020204" pitchFamily="34" charset="0"/>
                  <a:cs typeface="Arial" panose="020B0604020202020204" pitchFamily="34" charset="0"/>
                </a:endParaRPr>
              </a:p>
            </p:txBody>
          </p:sp>
          <p:sp>
            <p:nvSpPr>
              <p:cNvPr id="93" name="Line 565"/>
              <p:cNvSpPr>
                <a:spLocks noChangeAspect="1" noChangeShapeType="1"/>
              </p:cNvSpPr>
              <p:nvPr/>
            </p:nvSpPr>
            <p:spPr bwMode="auto">
              <a:xfrm flipV="1">
                <a:off x="1248" y="1786"/>
                <a:ext cx="0" cy="1590"/>
              </a:xfrm>
              <a:prstGeom prst="line">
                <a:avLst/>
              </a:prstGeom>
              <a:noFill/>
              <a:ln w="28575">
                <a:solidFill>
                  <a:schemeClr val="tx1"/>
                </a:solidFill>
                <a:round/>
                <a:headEnd/>
                <a:tailEnd/>
              </a:ln>
              <a:effectLst/>
            </p:spPr>
            <p:txBody>
              <a:bodyPr wrap="none"/>
              <a:lstStyle/>
              <a:p>
                <a:endParaRPr lang="en-US" dirty="0">
                  <a:latin typeface="Arial" panose="020B0604020202020204" pitchFamily="34" charset="0"/>
                  <a:cs typeface="Arial" panose="020B0604020202020204" pitchFamily="34" charset="0"/>
                </a:endParaRPr>
              </a:p>
            </p:txBody>
          </p:sp>
          <p:grpSp>
            <p:nvGrpSpPr>
              <p:cNvPr id="50" name="Group 566"/>
              <p:cNvGrpSpPr>
                <a:grpSpLocks noChangeAspect="1"/>
              </p:cNvGrpSpPr>
              <p:nvPr/>
            </p:nvGrpSpPr>
            <p:grpSpPr bwMode="auto">
              <a:xfrm>
                <a:off x="1244" y="3266"/>
                <a:ext cx="1198" cy="120"/>
                <a:chOff x="1244" y="3266"/>
                <a:chExt cx="1198" cy="120"/>
              </a:xfrm>
            </p:grpSpPr>
            <p:sp>
              <p:nvSpPr>
                <p:cNvPr id="95" name="Oval 567"/>
                <p:cNvSpPr>
                  <a:spLocks noChangeAspect="1" noChangeArrowheads="1"/>
                </p:cNvSpPr>
                <p:nvPr/>
              </p:nvSpPr>
              <p:spPr bwMode="auto">
                <a:xfrm>
                  <a:off x="1248" y="3266"/>
                  <a:ext cx="140"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6" name="Oval 568"/>
                <p:cNvSpPr>
                  <a:spLocks noChangeAspect="1" noChangeArrowheads="1"/>
                </p:cNvSpPr>
                <p:nvPr/>
              </p:nvSpPr>
              <p:spPr bwMode="auto">
                <a:xfrm>
                  <a:off x="1388" y="3266"/>
                  <a:ext cx="140"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7" name="Oval 569"/>
                <p:cNvSpPr>
                  <a:spLocks noChangeAspect="1" noChangeArrowheads="1"/>
                </p:cNvSpPr>
                <p:nvPr/>
              </p:nvSpPr>
              <p:spPr bwMode="auto">
                <a:xfrm>
                  <a:off x="1528" y="3266"/>
                  <a:ext cx="141"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8" name="Oval 570"/>
                <p:cNvSpPr>
                  <a:spLocks noChangeAspect="1" noChangeArrowheads="1"/>
                </p:cNvSpPr>
                <p:nvPr/>
              </p:nvSpPr>
              <p:spPr bwMode="auto">
                <a:xfrm>
                  <a:off x="1669" y="3266"/>
                  <a:ext cx="139"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99" name="Oval 571"/>
                <p:cNvSpPr>
                  <a:spLocks noChangeAspect="1" noChangeArrowheads="1"/>
                </p:cNvSpPr>
                <p:nvPr/>
              </p:nvSpPr>
              <p:spPr bwMode="auto">
                <a:xfrm>
                  <a:off x="1808" y="3266"/>
                  <a:ext cx="140"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00" name="Oval 572"/>
                <p:cNvSpPr>
                  <a:spLocks noChangeAspect="1" noChangeArrowheads="1"/>
                </p:cNvSpPr>
                <p:nvPr/>
              </p:nvSpPr>
              <p:spPr bwMode="auto">
                <a:xfrm>
                  <a:off x="1948" y="3266"/>
                  <a:ext cx="140"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01" name="Oval 573"/>
                <p:cNvSpPr>
                  <a:spLocks noChangeAspect="1" noChangeArrowheads="1"/>
                </p:cNvSpPr>
                <p:nvPr/>
              </p:nvSpPr>
              <p:spPr bwMode="auto">
                <a:xfrm>
                  <a:off x="2088" y="3266"/>
                  <a:ext cx="140"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02" name="Oval 574"/>
                <p:cNvSpPr>
                  <a:spLocks noChangeAspect="1" noChangeArrowheads="1"/>
                </p:cNvSpPr>
                <p:nvPr/>
              </p:nvSpPr>
              <p:spPr bwMode="auto">
                <a:xfrm>
                  <a:off x="2228" y="3266"/>
                  <a:ext cx="140" cy="115"/>
                </a:xfrm>
                <a:prstGeom prst="ellipse">
                  <a:avLst/>
                </a:prstGeom>
                <a:gradFill rotWithShape="0">
                  <a:gsLst>
                    <a:gs pos="0">
                      <a:srgbClr val="B2B2B2"/>
                    </a:gs>
                    <a:gs pos="100000">
                      <a:srgbClr val="B2B2B2">
                        <a:gamma/>
                        <a:shade val="46275"/>
                        <a:invGamma/>
                      </a:srgbClr>
                    </a:gs>
                  </a:gsLst>
                  <a:path path="shape">
                    <a:fillToRect l="50000" t="50000" r="50000" b="50000"/>
                  </a:path>
                </a:gradFill>
                <a:ln w="11113">
                  <a:solidFill>
                    <a:srgbClr val="969696"/>
                  </a:solidFill>
                  <a:round/>
                  <a:headEnd/>
                  <a:tailEnd/>
                </a:ln>
              </p:spPr>
              <p:txBody>
                <a:bodyPr/>
                <a:lstStyle/>
                <a:p>
                  <a:endParaRPr lang="en-US" dirty="0">
                    <a:latin typeface="Arial" panose="020B0604020202020204" pitchFamily="34" charset="0"/>
                    <a:cs typeface="Arial" panose="020B0604020202020204" pitchFamily="34" charset="0"/>
                  </a:endParaRPr>
                </a:p>
              </p:txBody>
            </p:sp>
            <p:sp>
              <p:nvSpPr>
                <p:cNvPr id="103" name="Line 575"/>
                <p:cNvSpPr>
                  <a:spLocks noChangeAspect="1" noChangeShapeType="1"/>
                </p:cNvSpPr>
                <p:nvPr/>
              </p:nvSpPr>
              <p:spPr bwMode="auto">
                <a:xfrm>
                  <a:off x="1244" y="3382"/>
                  <a:ext cx="1198" cy="4"/>
                </a:xfrm>
                <a:prstGeom prst="line">
                  <a:avLst/>
                </a:prstGeom>
                <a:noFill/>
                <a:ln w="28575">
                  <a:solidFill>
                    <a:schemeClr val="tx1"/>
                  </a:solidFill>
                  <a:round/>
                  <a:headEnd/>
                  <a:tailEnd/>
                </a:ln>
                <a:effectLst/>
              </p:spPr>
              <p:txBody>
                <a:bodyPr wrap="none"/>
                <a:lstStyle/>
                <a:p>
                  <a:endParaRPr lang="en-US" dirty="0">
                    <a:latin typeface="Arial" panose="020B0604020202020204" pitchFamily="34" charset="0"/>
                    <a:cs typeface="Arial" panose="020B0604020202020204" pitchFamily="34" charset="0"/>
                  </a:endParaRPr>
                </a:p>
              </p:txBody>
            </p:sp>
          </p:grpSp>
        </p:grpSp>
        <p:sp>
          <p:nvSpPr>
            <p:cNvPr id="8" name="Text Box 576"/>
            <p:cNvSpPr txBox="1">
              <a:spLocks noChangeAspect="1" noChangeArrowheads="1"/>
            </p:cNvSpPr>
            <p:nvPr/>
          </p:nvSpPr>
          <p:spPr bwMode="auto">
            <a:xfrm>
              <a:off x="1305" y="3424"/>
              <a:ext cx="1477" cy="319"/>
            </a:xfrm>
            <a:prstGeom prst="rect">
              <a:avLst/>
            </a:prstGeom>
            <a:noFill/>
            <a:ln w="9525">
              <a:noFill/>
              <a:miter lim="800000"/>
              <a:headEnd/>
              <a:tailEnd/>
            </a:ln>
            <a:effectLst/>
          </p:spPr>
          <p:txBody>
            <a:bodyPr lIns="91248" tIns="45625" rIns="91248" bIns="45625">
              <a:spAutoFit/>
            </a:bodyPr>
            <a:lstStyle/>
            <a:p>
              <a:pPr algn="ctr" eaLnBrk="1" hangingPunct="1">
                <a:spcBef>
                  <a:spcPct val="50000"/>
                </a:spcBef>
              </a:pPr>
              <a:r>
                <a:rPr lang="en-GB" sz="1000" b="1" dirty="0">
                  <a:latin typeface="Arial" panose="020B0604020202020204" pitchFamily="34" charset="0"/>
                  <a:cs typeface="Arial" panose="020B0604020202020204" pitchFamily="34" charset="0"/>
                </a:rPr>
                <a:t>Backwashed and Drained Density</a:t>
              </a:r>
            </a:p>
            <a:p>
              <a:pPr algn="ctr" eaLnBrk="1" hangingPunct="1">
                <a:spcBef>
                  <a:spcPct val="50000"/>
                </a:spcBef>
              </a:pPr>
              <a:r>
                <a:rPr lang="en-GB" sz="1000" b="1" dirty="0">
                  <a:latin typeface="Arial" panose="020B0604020202020204" pitchFamily="34" charset="0"/>
                  <a:cs typeface="Arial" panose="020B0604020202020204" pitchFamily="34" charset="0"/>
                </a:rPr>
                <a:t>(Segregated)</a:t>
              </a:r>
            </a:p>
          </p:txBody>
        </p:sp>
        <p:sp>
          <p:nvSpPr>
            <p:cNvPr id="9" name="Text Box 577"/>
            <p:cNvSpPr txBox="1">
              <a:spLocks noChangeAspect="1" noChangeArrowheads="1"/>
            </p:cNvSpPr>
            <p:nvPr/>
          </p:nvSpPr>
          <p:spPr bwMode="auto">
            <a:xfrm>
              <a:off x="3598" y="3452"/>
              <a:ext cx="1636" cy="474"/>
            </a:xfrm>
            <a:prstGeom prst="rect">
              <a:avLst/>
            </a:prstGeom>
            <a:noFill/>
            <a:ln w="9525">
              <a:noFill/>
              <a:miter lim="800000"/>
              <a:headEnd/>
              <a:tailEnd/>
            </a:ln>
            <a:effectLst/>
          </p:spPr>
          <p:txBody>
            <a:bodyPr lIns="91248" tIns="45625" rIns="91248" bIns="45625">
              <a:spAutoFit/>
            </a:bodyPr>
            <a:lstStyle/>
            <a:p>
              <a:pPr algn="ctr" eaLnBrk="1" hangingPunct="1">
                <a:spcBef>
                  <a:spcPct val="50000"/>
                </a:spcBef>
              </a:pPr>
              <a:r>
                <a:rPr lang="en-GB" sz="1000" b="1" dirty="0">
                  <a:latin typeface="Arial" panose="020B0604020202020204" pitchFamily="34" charset="0"/>
                  <a:cs typeface="Arial" panose="020B0604020202020204" pitchFamily="34" charset="0"/>
                </a:rPr>
                <a:t>Apparent Density</a:t>
              </a:r>
            </a:p>
            <a:p>
              <a:pPr algn="ctr" eaLnBrk="1" hangingPunct="1">
                <a:spcBef>
                  <a:spcPct val="50000"/>
                </a:spcBef>
              </a:pPr>
              <a:r>
                <a:rPr lang="en-GB" sz="1000" b="1" dirty="0">
                  <a:latin typeface="Arial" panose="020B0604020202020204" pitchFamily="34" charset="0"/>
                  <a:cs typeface="Arial" panose="020B0604020202020204" pitchFamily="34" charset="0"/>
                </a:rPr>
                <a:t>(Fully mixed)</a:t>
              </a:r>
            </a:p>
            <a:p>
              <a:pPr algn="ctr" eaLnBrk="1" hangingPunct="1">
                <a:spcBef>
                  <a:spcPct val="50000"/>
                </a:spcBef>
              </a:pPr>
              <a:endParaRPr lang="en-GB" sz="1000" b="1" dirty="0">
                <a:latin typeface="Arial" panose="020B0604020202020204" pitchFamily="34" charset="0"/>
                <a:cs typeface="Arial" panose="020B0604020202020204" pitchFamily="34" charset="0"/>
              </a:endParaRPr>
            </a:p>
          </p:txBody>
        </p:sp>
        <p:grpSp>
          <p:nvGrpSpPr>
            <p:cNvPr id="55" name="Group 578"/>
            <p:cNvGrpSpPr>
              <a:grpSpLocks noChangeAspect="1"/>
            </p:cNvGrpSpPr>
            <p:nvPr/>
          </p:nvGrpSpPr>
          <p:grpSpPr bwMode="auto">
            <a:xfrm>
              <a:off x="2482" y="1578"/>
              <a:ext cx="1557" cy="716"/>
              <a:chOff x="2256" y="1392"/>
              <a:chExt cx="1416" cy="632"/>
            </a:xfrm>
          </p:grpSpPr>
          <p:sp>
            <p:nvSpPr>
              <p:cNvPr id="11" name="Line 579"/>
              <p:cNvSpPr>
                <a:spLocks noChangeAspect="1" noChangeShapeType="1"/>
              </p:cNvSpPr>
              <p:nvPr/>
            </p:nvSpPr>
            <p:spPr bwMode="auto">
              <a:xfrm>
                <a:off x="2256" y="1632"/>
                <a:ext cx="768" cy="0"/>
              </a:xfrm>
              <a:prstGeom prst="line">
                <a:avLst/>
              </a:prstGeom>
              <a:noFill/>
              <a:ln w="28575">
                <a:solidFill>
                  <a:schemeClr val="tx1"/>
                </a:solidFill>
                <a:round/>
                <a:headEnd/>
                <a:tailEnd/>
              </a:ln>
              <a:effectLst/>
            </p:spPr>
            <p:txBody>
              <a:bodyPr wrap="none"/>
              <a:lstStyle/>
              <a:p>
                <a:endParaRPr lang="en-US" dirty="0">
                  <a:latin typeface="Arial" panose="020B0604020202020204" pitchFamily="34" charset="0"/>
                  <a:cs typeface="Arial" panose="020B0604020202020204" pitchFamily="34" charset="0"/>
                </a:endParaRPr>
              </a:p>
            </p:txBody>
          </p:sp>
          <p:sp>
            <p:nvSpPr>
              <p:cNvPr id="12" name="Text Box 580"/>
              <p:cNvSpPr txBox="1">
                <a:spLocks noChangeAspect="1" noChangeArrowheads="1"/>
              </p:cNvSpPr>
              <p:nvPr/>
            </p:nvSpPr>
            <p:spPr bwMode="auto">
              <a:xfrm>
                <a:off x="2689" y="1632"/>
                <a:ext cx="875" cy="145"/>
              </a:xfrm>
              <a:prstGeom prst="rect">
                <a:avLst/>
              </a:prstGeom>
              <a:noFill/>
              <a:ln w="9525">
                <a:noFill/>
                <a:miter lim="800000"/>
                <a:headEnd/>
                <a:tailEnd/>
              </a:ln>
              <a:effectLst/>
            </p:spPr>
            <p:txBody>
              <a:bodyPr wrap="square" lIns="91248" tIns="45625" rIns="91248" bIns="45625">
                <a:spAutoFit/>
              </a:bodyPr>
              <a:lstStyle/>
              <a:p>
                <a:pPr eaLnBrk="1" hangingPunct="1">
                  <a:spcBef>
                    <a:spcPct val="50000"/>
                  </a:spcBef>
                </a:pPr>
                <a:r>
                  <a:rPr lang="fr-BE" sz="1000" b="1" dirty="0">
                    <a:solidFill>
                      <a:schemeClr val="hlink"/>
                    </a:solidFill>
                    <a:effectLst>
                      <a:outerShdw blurRad="38100" dist="38100" dir="2700000" algn="tl">
                        <a:srgbClr val="C0C0C0"/>
                      </a:outerShdw>
                    </a:effectLst>
                    <a:latin typeface="Arial" panose="020B0604020202020204" pitchFamily="34" charset="0"/>
                    <a:cs typeface="Arial" panose="020B0604020202020204" pitchFamily="34" charset="0"/>
                  </a:rPr>
                  <a:t>+/- 15%</a:t>
                </a:r>
                <a:endParaRPr lang="en-US" sz="1000" b="1" dirty="0">
                  <a:solidFill>
                    <a:schemeClr val="hlink"/>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13" name="Line 581"/>
              <p:cNvSpPr>
                <a:spLocks noChangeAspect="1" noChangeShapeType="1"/>
              </p:cNvSpPr>
              <p:nvPr/>
            </p:nvSpPr>
            <p:spPr bwMode="auto">
              <a:xfrm>
                <a:off x="2904" y="1800"/>
                <a:ext cx="768" cy="0"/>
              </a:xfrm>
              <a:prstGeom prst="line">
                <a:avLst/>
              </a:prstGeom>
              <a:noFill/>
              <a:ln w="28575">
                <a:solidFill>
                  <a:schemeClr val="tx1"/>
                </a:solidFill>
                <a:round/>
                <a:headEnd/>
                <a:tailEnd/>
              </a:ln>
              <a:effectLst/>
            </p:spPr>
            <p:txBody>
              <a:bodyPr wrap="none"/>
              <a:lstStyle/>
              <a:p>
                <a:endParaRPr lang="en-US" dirty="0">
                  <a:latin typeface="Arial" panose="020B0604020202020204" pitchFamily="34" charset="0"/>
                  <a:cs typeface="Arial" panose="020B0604020202020204" pitchFamily="34" charset="0"/>
                </a:endParaRPr>
              </a:p>
            </p:txBody>
          </p:sp>
          <p:sp>
            <p:nvSpPr>
              <p:cNvPr id="14" name="Line 582"/>
              <p:cNvSpPr>
                <a:spLocks noChangeAspect="1" noChangeShapeType="1"/>
              </p:cNvSpPr>
              <p:nvPr/>
            </p:nvSpPr>
            <p:spPr bwMode="auto">
              <a:xfrm>
                <a:off x="2928" y="1392"/>
                <a:ext cx="0" cy="240"/>
              </a:xfrm>
              <a:prstGeom prst="line">
                <a:avLst/>
              </a:prstGeom>
              <a:noFill/>
              <a:ln w="9525">
                <a:solidFill>
                  <a:schemeClr val="tx1"/>
                </a:solidFill>
                <a:round/>
                <a:headEnd/>
                <a:tailEnd type="triangle" w="med" len="med"/>
              </a:ln>
              <a:effectLst/>
            </p:spPr>
            <p:txBody>
              <a:bodyPr wrap="none"/>
              <a:lstStyle/>
              <a:p>
                <a:endParaRPr lang="en-US" dirty="0">
                  <a:latin typeface="Arial" panose="020B0604020202020204" pitchFamily="34" charset="0"/>
                  <a:cs typeface="Arial" panose="020B0604020202020204" pitchFamily="34" charset="0"/>
                </a:endParaRPr>
              </a:p>
            </p:txBody>
          </p:sp>
          <p:sp>
            <p:nvSpPr>
              <p:cNvPr id="15" name="Line 583"/>
              <p:cNvSpPr>
                <a:spLocks noChangeAspect="1" noChangeShapeType="1"/>
              </p:cNvSpPr>
              <p:nvPr/>
            </p:nvSpPr>
            <p:spPr bwMode="auto">
              <a:xfrm rot="-10800000">
                <a:off x="2944" y="1784"/>
                <a:ext cx="1" cy="240"/>
              </a:xfrm>
              <a:prstGeom prst="line">
                <a:avLst/>
              </a:prstGeom>
              <a:noFill/>
              <a:ln w="9525">
                <a:solidFill>
                  <a:schemeClr val="tx1"/>
                </a:solidFill>
                <a:round/>
                <a:headEnd/>
                <a:tailEnd type="triangle" w="med" len="med"/>
              </a:ln>
              <a:effectLst/>
            </p:spPr>
            <p:txBody>
              <a:bodyPr wrap="none"/>
              <a:lstStyle/>
              <a:p>
                <a:endParaRPr lang="en-US" dirty="0">
                  <a:latin typeface="Arial" panose="020B0604020202020204" pitchFamily="34" charset="0"/>
                  <a:cs typeface="Arial" panose="020B0604020202020204" pitchFamily="34" charset="0"/>
                </a:endParaRPr>
              </a:p>
            </p:txBody>
          </p:sp>
        </p:grpSp>
      </p:grpSp>
    </p:spTree>
    <p:extLst>
      <p:ext uri="{BB962C8B-B14F-4D97-AF65-F5344CB8AC3E}">
        <p14:creationId xmlns:p14="http://schemas.microsoft.com/office/powerpoint/2010/main" val="3090783165"/>
      </p:ext>
    </p:extLst>
  </p:cSld>
  <p:clrMapOvr>
    <a:masterClrMapping/>
  </p:clrMapOvr>
  <p:transition advTm="20000"/>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GAC Particles Break Down Over Time</a:t>
            </a:r>
          </a:p>
        </p:txBody>
      </p:sp>
      <p:sp>
        <p:nvSpPr>
          <p:cNvPr id="3" name="Text Placeholder 2"/>
          <p:cNvSpPr>
            <a:spLocks noGrp="1"/>
          </p:cNvSpPr>
          <p:nvPr>
            <p:ph type="body" sz="quarter" idx="10"/>
          </p:nvPr>
        </p:nvSpPr>
        <p:spPr/>
        <p:txBody>
          <a:bodyPr/>
          <a:lstStyle/>
          <a:p>
            <a:r>
              <a:rPr lang="en-US" dirty="0"/>
              <a:t>Backwashing events can lead to particles colliding and abrading each other</a:t>
            </a:r>
          </a:p>
          <a:p>
            <a:r>
              <a:rPr lang="en-US" dirty="0"/>
              <a:t>Abrasion leads to development of fine particulate material that can plug filters and/or lead to a loss of carbon mass</a:t>
            </a:r>
          </a:p>
          <a:p>
            <a:r>
              <a:rPr lang="en-US" dirty="0"/>
              <a:t>Depending on application, high backwash frequency may require a harder carbon that is resistant to abrasion</a:t>
            </a:r>
          </a:p>
        </p:txBody>
      </p:sp>
    </p:spTree>
    <p:extLst>
      <p:ext uri="{BB962C8B-B14F-4D97-AF65-F5344CB8AC3E}">
        <p14:creationId xmlns:p14="http://schemas.microsoft.com/office/powerpoint/2010/main" val="111646012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3771" y="541964"/>
            <a:ext cx="10400044" cy="533400"/>
          </a:xfrm>
        </p:spPr>
        <p:txBody>
          <a:bodyPr>
            <a:noAutofit/>
          </a:bodyPr>
          <a:lstStyle/>
          <a:p>
            <a:r>
              <a:rPr lang="en-US" dirty="0"/>
              <a:t>Abrasion Number Measures the Activated Carbon’s Resistance to Degradation</a:t>
            </a:r>
            <a:endParaRPr lang="en-GB" dirty="0"/>
          </a:p>
        </p:txBody>
      </p:sp>
      <p:graphicFrame>
        <p:nvGraphicFramePr>
          <p:cNvPr id="11" name="Content Placeholder 10"/>
          <p:cNvGraphicFramePr>
            <a:graphicFrameLocks noGrp="1"/>
          </p:cNvGraphicFramePr>
          <p:nvPr>
            <p:ph sz="half" idx="4294967295"/>
            <p:extLst>
              <p:ext uri="{D42A27DB-BD31-4B8C-83A1-F6EECF244321}">
                <p14:modId xmlns:p14="http://schemas.microsoft.com/office/powerpoint/2010/main" val="1655481564"/>
              </p:ext>
            </p:extLst>
          </p:nvPr>
        </p:nvGraphicFramePr>
        <p:xfrm>
          <a:off x="658862" y="1606051"/>
          <a:ext cx="5406280" cy="4498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Content Placeholder 7"/>
          <p:cNvGraphicFramePr>
            <a:graphicFrameLocks noGrp="1"/>
          </p:cNvGraphicFramePr>
          <p:nvPr>
            <p:ph sz="half" idx="4294967295"/>
            <p:extLst>
              <p:ext uri="{D42A27DB-BD31-4B8C-83A1-F6EECF244321}">
                <p14:modId xmlns:p14="http://schemas.microsoft.com/office/powerpoint/2010/main" val="415070002"/>
              </p:ext>
            </p:extLst>
          </p:nvPr>
        </p:nvGraphicFramePr>
        <p:xfrm>
          <a:off x="6272170" y="1485900"/>
          <a:ext cx="4395831" cy="4285726"/>
        </p:xfrm>
        <a:graphic>
          <a:graphicData uri="http://schemas.openxmlformats.org/drawingml/2006/chart">
            <c:chart xmlns:c="http://schemas.openxmlformats.org/drawingml/2006/chart" xmlns:r="http://schemas.openxmlformats.org/officeDocument/2006/relationships" r:id="rId8"/>
          </a:graphicData>
        </a:graphic>
      </p:graphicFrame>
      <p:sp>
        <p:nvSpPr>
          <p:cNvPr id="9" name="Freeform 8"/>
          <p:cNvSpPr/>
          <p:nvPr/>
        </p:nvSpPr>
        <p:spPr>
          <a:xfrm>
            <a:off x="7170908" y="2010587"/>
            <a:ext cx="2425555" cy="3171217"/>
          </a:xfrm>
          <a:custGeom>
            <a:avLst/>
            <a:gdLst>
              <a:gd name="connsiteX0" fmla="*/ 0 w 4381500"/>
              <a:gd name="connsiteY0" fmla="*/ 4685109 h 4693046"/>
              <a:gd name="connsiteX1" fmla="*/ 309562 w 4381500"/>
              <a:gd name="connsiteY1" fmla="*/ 4661296 h 4693046"/>
              <a:gd name="connsiteX2" fmla="*/ 809625 w 4381500"/>
              <a:gd name="connsiteY2" fmla="*/ 4494609 h 4693046"/>
              <a:gd name="connsiteX3" fmla="*/ 1023937 w 4381500"/>
              <a:gd name="connsiteY3" fmla="*/ 4316015 h 4693046"/>
              <a:gd name="connsiteX4" fmla="*/ 1214437 w 4381500"/>
              <a:gd name="connsiteY4" fmla="*/ 4113609 h 4693046"/>
              <a:gd name="connsiteX5" fmla="*/ 1369219 w 4381500"/>
              <a:gd name="connsiteY5" fmla="*/ 3875484 h 4693046"/>
              <a:gd name="connsiteX6" fmla="*/ 1500187 w 4381500"/>
              <a:gd name="connsiteY6" fmla="*/ 3589734 h 4693046"/>
              <a:gd name="connsiteX7" fmla="*/ 2024062 w 4381500"/>
              <a:gd name="connsiteY7" fmla="*/ 2327671 h 4693046"/>
              <a:gd name="connsiteX8" fmla="*/ 2369344 w 4381500"/>
              <a:gd name="connsiteY8" fmla="*/ 1387078 h 4693046"/>
              <a:gd name="connsiteX9" fmla="*/ 2595562 w 4381500"/>
              <a:gd name="connsiteY9" fmla="*/ 922734 h 4693046"/>
              <a:gd name="connsiteX10" fmla="*/ 2869406 w 4381500"/>
              <a:gd name="connsiteY10" fmla="*/ 470296 h 4693046"/>
              <a:gd name="connsiteX11" fmla="*/ 3262312 w 4381500"/>
              <a:gd name="connsiteY11" fmla="*/ 184546 h 4693046"/>
              <a:gd name="connsiteX12" fmla="*/ 3690937 w 4381500"/>
              <a:gd name="connsiteY12" fmla="*/ 29765 h 4693046"/>
              <a:gd name="connsiteX13" fmla="*/ 4381500 w 4381500"/>
              <a:gd name="connsiteY13" fmla="*/ 5953 h 4693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81500" h="4693046">
                <a:moveTo>
                  <a:pt x="0" y="4685109"/>
                </a:moveTo>
                <a:cubicBezTo>
                  <a:pt x="87312" y="4689077"/>
                  <a:pt x="174624" y="4693046"/>
                  <a:pt x="309562" y="4661296"/>
                </a:cubicBezTo>
                <a:cubicBezTo>
                  <a:pt x="444500" y="4629546"/>
                  <a:pt x="690563" y="4552156"/>
                  <a:pt x="809625" y="4494609"/>
                </a:cubicBezTo>
                <a:cubicBezTo>
                  <a:pt x="928687" y="4437062"/>
                  <a:pt x="956468" y="4379515"/>
                  <a:pt x="1023937" y="4316015"/>
                </a:cubicBezTo>
                <a:cubicBezTo>
                  <a:pt x="1091406" y="4252515"/>
                  <a:pt x="1156890" y="4187031"/>
                  <a:pt x="1214437" y="4113609"/>
                </a:cubicBezTo>
                <a:cubicBezTo>
                  <a:pt x="1271984" y="4040187"/>
                  <a:pt x="1321594" y="3962797"/>
                  <a:pt x="1369219" y="3875484"/>
                </a:cubicBezTo>
                <a:cubicBezTo>
                  <a:pt x="1416844" y="3788171"/>
                  <a:pt x="1391047" y="3847703"/>
                  <a:pt x="1500187" y="3589734"/>
                </a:cubicBezTo>
                <a:cubicBezTo>
                  <a:pt x="1609327" y="3331765"/>
                  <a:pt x="1879203" y="2694780"/>
                  <a:pt x="2024062" y="2327671"/>
                </a:cubicBezTo>
                <a:cubicBezTo>
                  <a:pt x="2168922" y="1960562"/>
                  <a:pt x="2274094" y="1621234"/>
                  <a:pt x="2369344" y="1387078"/>
                </a:cubicBezTo>
                <a:cubicBezTo>
                  <a:pt x="2464594" y="1152922"/>
                  <a:pt x="2512218" y="1075531"/>
                  <a:pt x="2595562" y="922734"/>
                </a:cubicBezTo>
                <a:cubicBezTo>
                  <a:pt x="2678906" y="769937"/>
                  <a:pt x="2758281" y="593327"/>
                  <a:pt x="2869406" y="470296"/>
                </a:cubicBezTo>
                <a:cubicBezTo>
                  <a:pt x="2980531" y="347265"/>
                  <a:pt x="3125390" y="257968"/>
                  <a:pt x="3262312" y="184546"/>
                </a:cubicBezTo>
                <a:cubicBezTo>
                  <a:pt x="3399234" y="111124"/>
                  <a:pt x="3504406" y="59531"/>
                  <a:pt x="3690937" y="29765"/>
                </a:cubicBezTo>
                <a:cubicBezTo>
                  <a:pt x="3877468" y="0"/>
                  <a:pt x="4129484" y="2976"/>
                  <a:pt x="4381500" y="5953"/>
                </a:cubicBez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lang="en-GB" dirty="0"/>
          </a:p>
        </p:txBody>
      </p:sp>
      <p:sp>
        <p:nvSpPr>
          <p:cNvPr id="10" name="Freeform 9"/>
          <p:cNvSpPr/>
          <p:nvPr/>
        </p:nvSpPr>
        <p:spPr>
          <a:xfrm>
            <a:off x="6951202" y="2005002"/>
            <a:ext cx="2425555" cy="3171217"/>
          </a:xfrm>
          <a:custGeom>
            <a:avLst/>
            <a:gdLst>
              <a:gd name="connsiteX0" fmla="*/ 0 w 4381500"/>
              <a:gd name="connsiteY0" fmla="*/ 4685109 h 4693046"/>
              <a:gd name="connsiteX1" fmla="*/ 309562 w 4381500"/>
              <a:gd name="connsiteY1" fmla="*/ 4661296 h 4693046"/>
              <a:gd name="connsiteX2" fmla="*/ 809625 w 4381500"/>
              <a:gd name="connsiteY2" fmla="*/ 4494609 h 4693046"/>
              <a:gd name="connsiteX3" fmla="*/ 1023937 w 4381500"/>
              <a:gd name="connsiteY3" fmla="*/ 4316015 h 4693046"/>
              <a:gd name="connsiteX4" fmla="*/ 1214437 w 4381500"/>
              <a:gd name="connsiteY4" fmla="*/ 4113609 h 4693046"/>
              <a:gd name="connsiteX5" fmla="*/ 1369219 w 4381500"/>
              <a:gd name="connsiteY5" fmla="*/ 3875484 h 4693046"/>
              <a:gd name="connsiteX6" fmla="*/ 1500187 w 4381500"/>
              <a:gd name="connsiteY6" fmla="*/ 3589734 h 4693046"/>
              <a:gd name="connsiteX7" fmla="*/ 2024062 w 4381500"/>
              <a:gd name="connsiteY7" fmla="*/ 2327671 h 4693046"/>
              <a:gd name="connsiteX8" fmla="*/ 2369344 w 4381500"/>
              <a:gd name="connsiteY8" fmla="*/ 1387078 h 4693046"/>
              <a:gd name="connsiteX9" fmla="*/ 2595562 w 4381500"/>
              <a:gd name="connsiteY9" fmla="*/ 922734 h 4693046"/>
              <a:gd name="connsiteX10" fmla="*/ 2869406 w 4381500"/>
              <a:gd name="connsiteY10" fmla="*/ 470296 h 4693046"/>
              <a:gd name="connsiteX11" fmla="*/ 3262312 w 4381500"/>
              <a:gd name="connsiteY11" fmla="*/ 184546 h 4693046"/>
              <a:gd name="connsiteX12" fmla="*/ 3690937 w 4381500"/>
              <a:gd name="connsiteY12" fmla="*/ 29765 h 4693046"/>
              <a:gd name="connsiteX13" fmla="*/ 4381500 w 4381500"/>
              <a:gd name="connsiteY13" fmla="*/ 5953 h 4693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81500" h="4693046">
                <a:moveTo>
                  <a:pt x="0" y="4685109"/>
                </a:moveTo>
                <a:cubicBezTo>
                  <a:pt x="87312" y="4689077"/>
                  <a:pt x="174624" y="4693046"/>
                  <a:pt x="309562" y="4661296"/>
                </a:cubicBezTo>
                <a:cubicBezTo>
                  <a:pt x="444500" y="4629546"/>
                  <a:pt x="690563" y="4552156"/>
                  <a:pt x="809625" y="4494609"/>
                </a:cubicBezTo>
                <a:cubicBezTo>
                  <a:pt x="928687" y="4437062"/>
                  <a:pt x="956468" y="4379515"/>
                  <a:pt x="1023937" y="4316015"/>
                </a:cubicBezTo>
                <a:cubicBezTo>
                  <a:pt x="1091406" y="4252515"/>
                  <a:pt x="1156890" y="4187031"/>
                  <a:pt x="1214437" y="4113609"/>
                </a:cubicBezTo>
                <a:cubicBezTo>
                  <a:pt x="1271984" y="4040187"/>
                  <a:pt x="1321594" y="3962797"/>
                  <a:pt x="1369219" y="3875484"/>
                </a:cubicBezTo>
                <a:cubicBezTo>
                  <a:pt x="1416844" y="3788171"/>
                  <a:pt x="1391047" y="3847703"/>
                  <a:pt x="1500187" y="3589734"/>
                </a:cubicBezTo>
                <a:cubicBezTo>
                  <a:pt x="1609327" y="3331765"/>
                  <a:pt x="1879203" y="2694780"/>
                  <a:pt x="2024062" y="2327671"/>
                </a:cubicBezTo>
                <a:cubicBezTo>
                  <a:pt x="2168922" y="1960562"/>
                  <a:pt x="2274094" y="1621234"/>
                  <a:pt x="2369344" y="1387078"/>
                </a:cubicBezTo>
                <a:cubicBezTo>
                  <a:pt x="2464594" y="1152922"/>
                  <a:pt x="2512218" y="1075531"/>
                  <a:pt x="2595562" y="922734"/>
                </a:cubicBezTo>
                <a:cubicBezTo>
                  <a:pt x="2678906" y="769937"/>
                  <a:pt x="2758281" y="593327"/>
                  <a:pt x="2869406" y="470296"/>
                </a:cubicBezTo>
                <a:cubicBezTo>
                  <a:pt x="2980531" y="347265"/>
                  <a:pt x="3125390" y="257968"/>
                  <a:pt x="3262312" y="184546"/>
                </a:cubicBezTo>
                <a:cubicBezTo>
                  <a:pt x="3399234" y="111124"/>
                  <a:pt x="3504406" y="59531"/>
                  <a:pt x="3690937" y="29765"/>
                </a:cubicBezTo>
                <a:cubicBezTo>
                  <a:pt x="3877468" y="0"/>
                  <a:pt x="4129484" y="2976"/>
                  <a:pt x="4381500" y="5953"/>
                </a:cubicBezTo>
              </a:path>
            </a:pathLst>
          </a:custGeom>
          <a:ln w="254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lang="en-GB" dirty="0"/>
          </a:p>
        </p:txBody>
      </p:sp>
      <p:cxnSp>
        <p:nvCxnSpPr>
          <p:cNvPr id="12" name="Elbow Connector 11"/>
          <p:cNvCxnSpPr/>
          <p:nvPr/>
        </p:nvCxnSpPr>
        <p:spPr>
          <a:xfrm rot="16200000" flipH="1">
            <a:off x="6820101" y="3717456"/>
            <a:ext cx="1596571" cy="1331687"/>
          </a:xfrm>
          <a:prstGeom prst="bentConnector3">
            <a:avLst>
              <a:gd name="adj1" fmla="val -227"/>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Elbow Connector 21"/>
          <p:cNvCxnSpPr/>
          <p:nvPr/>
        </p:nvCxnSpPr>
        <p:spPr>
          <a:xfrm rot="16200000" flipH="1">
            <a:off x="6705602" y="3811364"/>
            <a:ext cx="1589316" cy="1153885"/>
          </a:xfrm>
          <a:prstGeom prst="bentConnector3">
            <a:avLst>
              <a:gd name="adj1" fmla="val -685"/>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Rounded Rectangle 26"/>
          <p:cNvSpPr/>
          <p:nvPr/>
        </p:nvSpPr>
        <p:spPr>
          <a:xfrm>
            <a:off x="7810512" y="5186377"/>
            <a:ext cx="285752" cy="214314"/>
          </a:xfrm>
          <a:prstGeom prst="roundRect">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900" b="1" dirty="0">
                <a:solidFill>
                  <a:schemeClr val="accent1"/>
                </a:solidFill>
              </a:rPr>
              <a:t>B</a:t>
            </a:r>
          </a:p>
        </p:txBody>
      </p:sp>
      <p:sp>
        <p:nvSpPr>
          <p:cNvPr id="29" name="Rounded Rectangle 28"/>
          <p:cNvSpPr/>
          <p:nvPr/>
        </p:nvSpPr>
        <p:spPr>
          <a:xfrm>
            <a:off x="8239140" y="5186377"/>
            <a:ext cx="285752" cy="214314"/>
          </a:xfrm>
          <a:prstGeom prst="roundRect">
            <a:avLst/>
          </a:prstGeom>
          <a:no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900" b="1" dirty="0">
                <a:solidFill>
                  <a:srgbClr val="FF0000"/>
                </a:solidFill>
              </a:rPr>
              <a:t>A</a:t>
            </a:r>
          </a:p>
        </p:txBody>
      </p:sp>
    </p:spTree>
    <p:extLst>
      <p:ext uri="{BB962C8B-B14F-4D97-AF65-F5344CB8AC3E}">
        <p14:creationId xmlns:p14="http://schemas.microsoft.com/office/powerpoint/2010/main" val="2895370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1000"/>
                                        <p:tgtEl>
                                          <p:spTgt spid="9"/>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1000"/>
                                        <p:tgtEl>
                                          <p:spTgt spid="12"/>
                                        </p:tgtEl>
                                      </p:cBhvr>
                                    </p:animEffect>
                                  </p:childTnLst>
                                </p:cTn>
                              </p:par>
                            </p:childTnLst>
                          </p:cTn>
                        </p:par>
                        <p:par>
                          <p:cTn id="12" fill="hold">
                            <p:stCondLst>
                              <p:cond delay="3000"/>
                            </p:stCondLst>
                            <p:childTnLst>
                              <p:par>
                                <p:cTn id="13" presetID="22" presetClass="entr" presetSubtype="2"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right)">
                                      <p:cBhvr>
                                        <p:cTn id="15" dur="1000"/>
                                        <p:tgtEl>
                                          <p:spTgt spid="29"/>
                                        </p:tgtEl>
                                      </p:cBhvr>
                                    </p:animEffect>
                                  </p:childTnLst>
                                </p:cTn>
                              </p:par>
                            </p:childTnLst>
                          </p:cTn>
                        </p:par>
                        <p:par>
                          <p:cTn id="16" fill="hold">
                            <p:stCondLst>
                              <p:cond delay="40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1000"/>
                                        <p:tgtEl>
                                          <p:spTgt spid="10"/>
                                        </p:tgtEl>
                                      </p:cBhvr>
                                    </p:animEffect>
                                  </p:childTnLst>
                                </p:cTn>
                              </p:par>
                            </p:childTnLst>
                          </p:cTn>
                        </p:par>
                        <p:par>
                          <p:cTn id="20" fill="hold">
                            <p:stCondLst>
                              <p:cond delay="5000"/>
                            </p:stCondLst>
                            <p:childTnLst>
                              <p:par>
                                <p:cTn id="21" presetID="22" presetClass="entr" presetSubtype="8"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1000"/>
                                        <p:tgtEl>
                                          <p:spTgt spid="22"/>
                                        </p:tgtEl>
                                      </p:cBhvr>
                                    </p:animEffect>
                                  </p:childTnLst>
                                </p:cTn>
                              </p:par>
                            </p:childTnLst>
                          </p:cTn>
                        </p:par>
                        <p:par>
                          <p:cTn id="24" fill="hold">
                            <p:stCondLst>
                              <p:cond delay="6000"/>
                            </p:stCondLst>
                            <p:childTnLst>
                              <p:par>
                                <p:cTn id="25" presetID="22" presetClass="entr" presetSubtype="2"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right)">
                                      <p:cBhvr>
                                        <p:cTn id="2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7" grpId="0" animBg="1"/>
      <p:bldP spid="2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Module Outline</a:t>
            </a:r>
          </a:p>
        </p:txBody>
      </p:sp>
      <p:sp>
        <p:nvSpPr>
          <p:cNvPr id="5" name="Text Placeholder 4"/>
          <p:cNvSpPr>
            <a:spLocks noGrp="1"/>
          </p:cNvSpPr>
          <p:nvPr>
            <p:ph type="body" sz="quarter" idx="10"/>
          </p:nvPr>
        </p:nvSpPr>
        <p:spPr>
          <a:xfrm>
            <a:off x="717970" y="1398776"/>
            <a:ext cx="10816303" cy="4375150"/>
          </a:xfrm>
        </p:spPr>
        <p:txBody>
          <a:bodyPr>
            <a:normAutofit/>
          </a:bodyPr>
          <a:lstStyle/>
          <a:p>
            <a:pPr marL="280988" indent="-280988"/>
            <a:r>
              <a:rPr lang="en-US" dirty="0"/>
              <a:t>Role of Adsorption in Potable Reuse</a:t>
            </a:r>
          </a:p>
          <a:p>
            <a:pPr marL="280988" indent="-280988"/>
            <a:r>
              <a:rPr lang="en-US" dirty="0"/>
              <a:t>Introduction and Fundamentals</a:t>
            </a:r>
          </a:p>
          <a:p>
            <a:pPr marL="280988" indent="-280988"/>
            <a:r>
              <a:rPr lang="en-US" dirty="0"/>
              <a:t>Control Philosophy</a:t>
            </a:r>
          </a:p>
          <a:p>
            <a:pPr marL="280988" indent="-280988"/>
            <a:r>
              <a:rPr lang="en-US" dirty="0"/>
              <a:t>Design Criteria </a:t>
            </a:r>
          </a:p>
          <a:p>
            <a:pPr marL="280988" indent="-280988"/>
            <a:r>
              <a:rPr lang="en-US" dirty="0"/>
              <a:t>Process Components </a:t>
            </a:r>
          </a:p>
          <a:p>
            <a:pPr marL="280988" indent="-280988"/>
            <a:r>
              <a:rPr lang="en-US" dirty="0"/>
              <a:t>Operation and Maintenance</a:t>
            </a:r>
          </a:p>
          <a:p>
            <a:pPr marL="280988" indent="-280988"/>
            <a:r>
              <a:rPr lang="en-US" dirty="0"/>
              <a:t>Safety</a:t>
            </a:r>
          </a:p>
          <a:p>
            <a:pPr marL="280988" indent="-280988"/>
            <a:r>
              <a:rPr lang="en-US" dirty="0"/>
              <a:t>Available Resources</a:t>
            </a:r>
          </a:p>
        </p:txBody>
      </p:sp>
    </p:spTree>
    <p:extLst>
      <p:ext uri="{BB962C8B-B14F-4D97-AF65-F5344CB8AC3E}">
        <p14:creationId xmlns:p14="http://schemas.microsoft.com/office/powerpoint/2010/main" val="32808534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8"/>
          <p:cNvSpPr>
            <a:spLocks noGrp="1" noChangeArrowheads="1"/>
          </p:cNvSpPr>
          <p:nvPr>
            <p:ph type="title"/>
          </p:nvPr>
        </p:nvSpPr>
        <p:spPr/>
        <p:txBody>
          <a:bodyPr/>
          <a:lstStyle/>
          <a:p>
            <a:r>
              <a:rPr lang="en-US" dirty="0"/>
              <a:t>Activated Carbon GAC Contactor Design</a:t>
            </a:r>
          </a:p>
        </p:txBody>
      </p:sp>
      <p:pic>
        <p:nvPicPr>
          <p:cNvPr id="135170" name="Picture 2" descr="C:\Users\shook\Desktop\icons\12661_CCC_102_SurfaceGroundwaterCycle-GACTreatment.png"/>
          <p:cNvPicPr>
            <a:picLocks noChangeAspect="1" noChangeArrowheads="1"/>
          </p:cNvPicPr>
          <p:nvPr/>
        </p:nvPicPr>
        <p:blipFill>
          <a:blip r:embed="rId3" cstate="print"/>
          <a:srcRect/>
          <a:stretch>
            <a:fillRect/>
          </a:stretch>
        </p:blipFill>
        <p:spPr bwMode="auto">
          <a:xfrm>
            <a:off x="1014127" y="2009417"/>
            <a:ext cx="4548611" cy="2839166"/>
          </a:xfrm>
          <a:prstGeom prst="rect">
            <a:avLst/>
          </a:prstGeom>
          <a:noFill/>
        </p:spPr>
      </p:pic>
      <p:sp>
        <p:nvSpPr>
          <p:cNvPr id="3" name="TextBox 2"/>
          <p:cNvSpPr txBox="1"/>
          <p:nvPr/>
        </p:nvSpPr>
        <p:spPr>
          <a:xfrm>
            <a:off x="5734051" y="1264404"/>
            <a:ext cx="5664418" cy="4801314"/>
          </a:xfrm>
          <a:prstGeom prst="rect">
            <a:avLst/>
          </a:prstGeom>
          <a:noFill/>
        </p:spPr>
        <p:txBody>
          <a:bodyPr wrap="square" rtlCol="0">
            <a:spAutoFit/>
          </a:bodyPr>
          <a:lstStyle/>
          <a:p>
            <a:pPr marL="457200" indent="-457200">
              <a:buFont typeface="Arial" panose="020B0604020202020204" pitchFamily="34" charset="0"/>
              <a:buChar char="•"/>
            </a:pPr>
            <a:r>
              <a:rPr lang="en-US" sz="2600" dirty="0">
                <a:solidFill>
                  <a:schemeClr val="tx1">
                    <a:lumMod val="75000"/>
                    <a:lumOff val="25000"/>
                  </a:schemeClr>
                </a:solidFill>
                <a:latin typeface="Arial" panose="020B0604020202020204" pitchFamily="34" charset="0"/>
                <a:cs typeface="Arial" panose="020B0604020202020204" pitchFamily="34" charset="0"/>
              </a:rPr>
              <a:t>Multiple configurations available for GAC contactors</a:t>
            </a:r>
          </a:p>
          <a:p>
            <a:pPr marL="914400" lvl="1" indent="-457200">
              <a:buFont typeface="Arial" panose="020B0604020202020204" pitchFamily="34" charset="0"/>
              <a:buChar char="–"/>
            </a:pPr>
            <a:r>
              <a:rPr lang="en-US" sz="2400" dirty="0">
                <a:solidFill>
                  <a:schemeClr val="tx1">
                    <a:lumMod val="75000"/>
                    <a:lumOff val="25000"/>
                  </a:schemeClr>
                </a:solidFill>
                <a:latin typeface="Arial" panose="020B0604020202020204" pitchFamily="34" charset="0"/>
                <a:cs typeface="Arial" panose="020B0604020202020204" pitchFamily="34" charset="0"/>
              </a:rPr>
              <a:t>Downflow, upflow, or pulsed beds</a:t>
            </a:r>
          </a:p>
          <a:p>
            <a:pPr marL="914400" lvl="1" indent="-457200">
              <a:buFont typeface="Arial" panose="020B0604020202020204" pitchFamily="34" charset="0"/>
              <a:buChar char="–"/>
            </a:pPr>
            <a:r>
              <a:rPr lang="en-US" sz="2400" dirty="0">
                <a:solidFill>
                  <a:schemeClr val="tx1">
                    <a:lumMod val="75000"/>
                    <a:lumOff val="25000"/>
                  </a:schemeClr>
                </a:solidFill>
                <a:latin typeface="Arial" panose="020B0604020202020204" pitchFamily="34" charset="0"/>
                <a:cs typeface="Arial" panose="020B0604020202020204" pitchFamily="34" charset="0"/>
              </a:rPr>
              <a:t>Series or parallel operation</a:t>
            </a:r>
          </a:p>
          <a:p>
            <a:pPr marL="914400" lvl="1" indent="-457200">
              <a:buFont typeface="Arial" panose="020B0604020202020204" pitchFamily="34" charset="0"/>
              <a:buChar char="–"/>
            </a:pPr>
            <a:r>
              <a:rPr lang="en-US" sz="2400" dirty="0">
                <a:solidFill>
                  <a:schemeClr val="tx1">
                    <a:lumMod val="75000"/>
                    <a:lumOff val="25000"/>
                  </a:schemeClr>
                </a:solidFill>
                <a:latin typeface="Arial" panose="020B0604020202020204" pitchFamily="34" charset="0"/>
                <a:cs typeface="Arial" panose="020B0604020202020204" pitchFamily="34" charset="0"/>
              </a:rPr>
              <a:t>Pressure or gravity</a:t>
            </a:r>
          </a:p>
          <a:p>
            <a:pPr marL="457200" indent="-457200">
              <a:buFont typeface="Arial" panose="020B0604020202020204" pitchFamily="34" charset="0"/>
              <a:buChar char="•"/>
            </a:pPr>
            <a:r>
              <a:rPr lang="en-US" sz="2600" dirty="0">
                <a:solidFill>
                  <a:schemeClr val="tx1">
                    <a:lumMod val="75000"/>
                    <a:lumOff val="25000"/>
                  </a:schemeClr>
                </a:solidFill>
                <a:latin typeface="Arial" panose="020B0604020202020204" pitchFamily="34" charset="0"/>
                <a:cs typeface="Arial" panose="020B0604020202020204" pitchFamily="34" charset="0"/>
              </a:rPr>
              <a:t>Empty bed contact time (EBCT) is a key design parameter, typically greater than 10 minutes</a:t>
            </a:r>
          </a:p>
          <a:p>
            <a:pPr marL="457200" indent="-457200">
              <a:buFont typeface="Arial" panose="020B0604020202020204" pitchFamily="34" charset="0"/>
              <a:buChar char="•"/>
            </a:pPr>
            <a:r>
              <a:rPr lang="en-US" sz="2600" dirty="0">
                <a:solidFill>
                  <a:schemeClr val="tx1">
                    <a:lumMod val="75000"/>
                    <a:lumOff val="25000"/>
                  </a:schemeClr>
                </a:solidFill>
                <a:latin typeface="Arial" panose="020B0604020202020204" pitchFamily="34" charset="0"/>
                <a:cs typeface="Arial" panose="020B0604020202020204" pitchFamily="34" charset="0"/>
              </a:rPr>
              <a:t>EBCT represents the amount of time water is exposed to adsorption media</a:t>
            </a:r>
          </a:p>
          <a:p>
            <a:pPr marL="457200" indent="-457200">
              <a:buFont typeface="Arial" panose="020B0604020202020204" pitchFamily="34" charset="0"/>
              <a:buChar char="•"/>
            </a:pPr>
            <a:endParaRPr lang="en-US" sz="2600" dirty="0">
              <a:solidFill>
                <a:schemeClr val="tx1">
                  <a:lumMod val="75000"/>
                  <a:lumOff val="25000"/>
                </a:schemeClr>
              </a:solidFill>
            </a:endParaRPr>
          </a:p>
        </p:txBody>
      </p:sp>
      <p:sp>
        <p:nvSpPr>
          <p:cNvPr id="5" name="Rectangle 4">
            <a:extLst>
              <a:ext uri="{FF2B5EF4-FFF2-40B4-BE49-F238E27FC236}">
                <a16:creationId xmlns:a16="http://schemas.microsoft.com/office/drawing/2014/main" id="{9495719B-E3D7-455C-A565-529561BF6F10}"/>
              </a:ext>
            </a:extLst>
          </p:cNvPr>
          <p:cNvSpPr/>
          <p:nvPr/>
        </p:nvSpPr>
        <p:spPr>
          <a:xfrm>
            <a:off x="167914" y="5104525"/>
            <a:ext cx="1692427" cy="738664"/>
          </a:xfrm>
          <a:prstGeom prst="rect">
            <a:avLst/>
          </a:prstGeom>
        </p:spPr>
        <p:txBody>
          <a:bodyPr wrap="square">
            <a:spAutoFit/>
          </a:bodyPr>
          <a:lstStyle/>
          <a:p>
            <a:r>
              <a:rPr lang="en-US" sz="1400" dirty="0">
                <a:latin typeface="Arial" panose="020B0604020202020204" pitchFamily="34" charset="0"/>
                <a:cs typeface="Arial" panose="020B0604020202020204" pitchFamily="34" charset="0"/>
              </a:rPr>
              <a:t>Image Courtesy of Calgon Carbon Corporation</a:t>
            </a:r>
          </a:p>
        </p:txBody>
      </p:sp>
    </p:spTree>
    <p:extLst>
      <p:ext uri="{BB962C8B-B14F-4D97-AF65-F5344CB8AC3E}">
        <p14:creationId xmlns:p14="http://schemas.microsoft.com/office/powerpoint/2010/main" val="4316596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8"/>
          <p:cNvSpPr>
            <a:spLocks noGrp="1" noChangeArrowheads="1"/>
          </p:cNvSpPr>
          <p:nvPr>
            <p:ph type="title"/>
          </p:nvPr>
        </p:nvSpPr>
        <p:spPr/>
        <p:txBody>
          <a:bodyPr/>
          <a:lstStyle/>
          <a:p>
            <a:r>
              <a:rPr lang="en-US" dirty="0">
                <a:ea typeface="Calibri" pitchFamily="34" charset="0"/>
                <a:cs typeface="Calibri" pitchFamily="34" charset="0"/>
              </a:rPr>
              <a:t>Activated Carbon Filter Schematic	</a:t>
            </a:r>
            <a:endParaRPr lang="en-US" sz="3600" dirty="0">
              <a:solidFill>
                <a:schemeClr val="tx1"/>
              </a:solidFill>
              <a:ea typeface="Calibri" pitchFamily="34" charset="0"/>
              <a:cs typeface="Calibri" pitchFamily="34" charset="0"/>
            </a:endParaRPr>
          </a:p>
        </p:txBody>
      </p:sp>
      <p:pic>
        <p:nvPicPr>
          <p:cNvPr id="203778" name="Picture 2" descr="C:\Users\shook\Desktop\icons\12661_CCC_102_SurfaceWaterCyclingInclTreatment.png"/>
          <p:cNvPicPr>
            <a:picLocks noChangeAspect="1" noChangeArrowheads="1"/>
          </p:cNvPicPr>
          <p:nvPr/>
        </p:nvPicPr>
        <p:blipFill>
          <a:blip r:embed="rId3" cstate="print"/>
          <a:srcRect/>
          <a:stretch>
            <a:fillRect/>
          </a:stretch>
        </p:blipFill>
        <p:spPr bwMode="auto">
          <a:xfrm>
            <a:off x="2994785" y="1238681"/>
            <a:ext cx="5761457" cy="4786882"/>
          </a:xfrm>
          <a:prstGeom prst="rect">
            <a:avLst/>
          </a:prstGeom>
          <a:noFill/>
        </p:spPr>
      </p:pic>
      <p:cxnSp>
        <p:nvCxnSpPr>
          <p:cNvPr id="7" name="Straight Arrow Connector 6"/>
          <p:cNvCxnSpPr>
            <a:cxnSpLocks/>
          </p:cNvCxnSpPr>
          <p:nvPr/>
        </p:nvCxnSpPr>
        <p:spPr>
          <a:xfrm flipH="1">
            <a:off x="7896703" y="1903936"/>
            <a:ext cx="369115" cy="947956"/>
          </a:xfrm>
          <a:prstGeom prst="straightConnector1">
            <a:avLst/>
          </a:prstGeom>
          <a:noFill/>
          <a:ln w="63500" cap="flat" cmpd="sng" algn="ctr">
            <a:solidFill>
              <a:srgbClr val="C00000"/>
            </a:solidFill>
            <a:prstDash val="solid"/>
            <a:miter lim="800000"/>
            <a:tailEnd type="triangle" w="lg" len="sm"/>
          </a:ln>
          <a:effectLst/>
        </p:spPr>
      </p:cxnSp>
      <p:sp>
        <p:nvSpPr>
          <p:cNvPr id="8" name="TextBox 7"/>
          <p:cNvSpPr txBox="1"/>
          <p:nvPr/>
        </p:nvSpPr>
        <p:spPr>
          <a:xfrm>
            <a:off x="8081260" y="745060"/>
            <a:ext cx="2877162" cy="1077218"/>
          </a:xfrm>
          <a:prstGeom prst="rect">
            <a:avLst/>
          </a:prstGeom>
          <a:noFill/>
          <a:ln w="25400">
            <a:solidFill>
              <a:srgbClr val="395173"/>
            </a:solidFill>
          </a:ln>
        </p:spPr>
        <p:txBody>
          <a:bodyPr wrap="square" rtlCol="0">
            <a:spAutoFit/>
          </a:bodyPr>
          <a:lstStyle/>
          <a:p>
            <a:pPr algn="ctr"/>
            <a:r>
              <a:rPr lang="en-US" sz="1600" dirty="0">
                <a:solidFill>
                  <a:schemeClr val="tx1">
                    <a:lumMod val="75000"/>
                    <a:lumOff val="25000"/>
                  </a:schemeClr>
                </a:solidFill>
                <a:latin typeface="Arial" panose="020B0604020202020204" pitchFamily="34" charset="0"/>
                <a:cs typeface="Arial" panose="020B0604020202020204" pitchFamily="34" charset="0"/>
              </a:rPr>
              <a:t>Track bed depth to monitor GAC loss by inserting a thin metal rod to the underdrain and measuring depth</a:t>
            </a:r>
          </a:p>
        </p:txBody>
      </p:sp>
      <p:cxnSp>
        <p:nvCxnSpPr>
          <p:cNvPr id="9" name="Straight Arrow Connector 8"/>
          <p:cNvCxnSpPr>
            <a:cxnSpLocks/>
          </p:cNvCxnSpPr>
          <p:nvPr/>
        </p:nvCxnSpPr>
        <p:spPr>
          <a:xfrm flipV="1">
            <a:off x="2804530" y="2377914"/>
            <a:ext cx="656211" cy="834364"/>
          </a:xfrm>
          <a:prstGeom prst="straightConnector1">
            <a:avLst/>
          </a:prstGeom>
          <a:noFill/>
          <a:ln w="63500" cap="flat" cmpd="sng" algn="ctr">
            <a:solidFill>
              <a:srgbClr val="C00000"/>
            </a:solidFill>
            <a:prstDash val="solid"/>
            <a:miter lim="800000"/>
            <a:tailEnd type="triangle" w="lg" len="sm"/>
          </a:ln>
          <a:effectLst/>
        </p:spPr>
      </p:cxnSp>
      <p:sp>
        <p:nvSpPr>
          <p:cNvPr id="11" name="TextBox 10"/>
          <p:cNvSpPr txBox="1"/>
          <p:nvPr/>
        </p:nvSpPr>
        <p:spPr>
          <a:xfrm>
            <a:off x="1628776" y="3322084"/>
            <a:ext cx="1159715" cy="1323439"/>
          </a:xfrm>
          <a:prstGeom prst="rect">
            <a:avLst/>
          </a:prstGeom>
          <a:noFill/>
          <a:ln w="25400">
            <a:solidFill>
              <a:srgbClr val="395173"/>
            </a:solidFill>
          </a:ln>
        </p:spPr>
        <p:txBody>
          <a:bodyPr wrap="square" rtlCol="0">
            <a:spAutoFit/>
          </a:bodyPr>
          <a:lstStyle/>
          <a:p>
            <a:pPr algn="ctr"/>
            <a:r>
              <a:rPr lang="en-US" sz="1600" dirty="0">
                <a:solidFill>
                  <a:schemeClr val="tx1">
                    <a:lumMod val="75000"/>
                    <a:lumOff val="25000"/>
                  </a:schemeClr>
                </a:solidFill>
                <a:latin typeface="Arial" panose="020B0604020202020204" pitchFamily="34" charset="0"/>
                <a:cs typeface="Arial" panose="020B0604020202020204" pitchFamily="34" charset="0"/>
              </a:rPr>
              <a:t>Ensure enough space for GAC bed expansion</a:t>
            </a:r>
          </a:p>
        </p:txBody>
      </p:sp>
      <p:cxnSp>
        <p:nvCxnSpPr>
          <p:cNvPr id="16" name="Straight Arrow Connector 15"/>
          <p:cNvCxnSpPr>
            <a:cxnSpLocks/>
          </p:cNvCxnSpPr>
          <p:nvPr/>
        </p:nvCxnSpPr>
        <p:spPr>
          <a:xfrm flipH="1" flipV="1">
            <a:off x="6867526" y="5295900"/>
            <a:ext cx="2035055" cy="413638"/>
          </a:xfrm>
          <a:prstGeom prst="straightConnector1">
            <a:avLst/>
          </a:prstGeom>
          <a:noFill/>
          <a:ln w="63500" cap="flat" cmpd="sng" algn="ctr">
            <a:solidFill>
              <a:srgbClr val="C00000"/>
            </a:solidFill>
            <a:prstDash val="solid"/>
            <a:miter lim="800000"/>
            <a:tailEnd type="triangle" w="lg" len="sm"/>
          </a:ln>
          <a:effectLst/>
        </p:spPr>
      </p:cxnSp>
      <p:sp>
        <p:nvSpPr>
          <p:cNvPr id="17" name="TextBox 16"/>
          <p:cNvSpPr txBox="1"/>
          <p:nvPr/>
        </p:nvSpPr>
        <p:spPr>
          <a:xfrm>
            <a:off x="9007765" y="4874122"/>
            <a:ext cx="1578629" cy="1323439"/>
          </a:xfrm>
          <a:prstGeom prst="rect">
            <a:avLst/>
          </a:prstGeom>
          <a:noFill/>
          <a:ln w="25400">
            <a:solidFill>
              <a:srgbClr val="395173"/>
            </a:solidFill>
          </a:ln>
        </p:spPr>
        <p:txBody>
          <a:bodyPr wrap="square" rtlCol="0">
            <a:spAutoFit/>
          </a:bodyPr>
          <a:lstStyle/>
          <a:p>
            <a:pPr algn="ctr"/>
            <a:r>
              <a:rPr lang="en-US" sz="1600" dirty="0">
                <a:solidFill>
                  <a:schemeClr val="tx1">
                    <a:lumMod val="75000"/>
                    <a:lumOff val="25000"/>
                  </a:schemeClr>
                </a:solidFill>
                <a:latin typeface="Arial" panose="020B0604020202020204" pitchFamily="34" charset="0"/>
                <a:cs typeface="Arial" panose="020B0604020202020204" pitchFamily="34" charset="0"/>
              </a:rPr>
              <a:t>Monitor headloss to determine when to backwash</a:t>
            </a:r>
          </a:p>
        </p:txBody>
      </p:sp>
      <p:sp>
        <p:nvSpPr>
          <p:cNvPr id="10" name="Rectangle 9">
            <a:extLst>
              <a:ext uri="{FF2B5EF4-FFF2-40B4-BE49-F238E27FC236}">
                <a16:creationId xmlns:a16="http://schemas.microsoft.com/office/drawing/2014/main" id="{CBDC19BC-A042-4CE2-9142-C465154D806E}"/>
              </a:ext>
            </a:extLst>
          </p:cNvPr>
          <p:cNvSpPr/>
          <p:nvPr/>
        </p:nvSpPr>
        <p:spPr>
          <a:xfrm>
            <a:off x="167914" y="5104525"/>
            <a:ext cx="1692427" cy="738664"/>
          </a:xfrm>
          <a:prstGeom prst="rect">
            <a:avLst/>
          </a:prstGeom>
        </p:spPr>
        <p:txBody>
          <a:bodyPr wrap="square">
            <a:spAutoFit/>
          </a:bodyPr>
          <a:lstStyle/>
          <a:p>
            <a:r>
              <a:rPr lang="en-US" sz="1400" dirty="0">
                <a:latin typeface="Arial" panose="020B0604020202020204" pitchFamily="34" charset="0"/>
                <a:cs typeface="Arial" panose="020B0604020202020204" pitchFamily="34" charset="0"/>
              </a:rPr>
              <a:t>Image Courtesy of Calgon Carbon Corporation</a:t>
            </a:r>
          </a:p>
        </p:txBody>
      </p:sp>
    </p:spTree>
    <p:extLst>
      <p:ext uri="{BB962C8B-B14F-4D97-AF65-F5344CB8AC3E}">
        <p14:creationId xmlns:p14="http://schemas.microsoft.com/office/powerpoint/2010/main" val="1702868260"/>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4481" y="439332"/>
            <a:ext cx="9218575" cy="533400"/>
          </a:xfrm>
        </p:spPr>
        <p:txBody>
          <a:bodyPr>
            <a:noAutofit/>
          </a:bodyPr>
          <a:lstStyle/>
          <a:p>
            <a:r>
              <a:rPr lang="en-US" dirty="0"/>
              <a:t>Biofiltration May Improve Contaminant Removal  </a:t>
            </a:r>
          </a:p>
        </p:txBody>
      </p:sp>
      <p:sp>
        <p:nvSpPr>
          <p:cNvPr id="5" name="Text Placeholder 4"/>
          <p:cNvSpPr>
            <a:spLocks noGrp="1"/>
          </p:cNvSpPr>
          <p:nvPr>
            <p:ph type="body" sz="quarter" idx="10"/>
          </p:nvPr>
        </p:nvSpPr>
        <p:spPr>
          <a:xfrm>
            <a:off x="581571" y="1266092"/>
            <a:ext cx="6156659" cy="5134708"/>
          </a:xfrm>
        </p:spPr>
        <p:txBody>
          <a:bodyPr>
            <a:normAutofit lnSpcReduction="10000"/>
          </a:bodyPr>
          <a:lstStyle/>
          <a:p>
            <a:pPr marL="231775" indent="-231775">
              <a:lnSpc>
                <a:spcPct val="110000"/>
              </a:lnSpc>
              <a:spcBef>
                <a:spcPts val="0"/>
              </a:spcBef>
            </a:pPr>
            <a:r>
              <a:rPr lang="en-US" sz="2400" dirty="0"/>
              <a:t>Filtration through a granular media bed without the maintenance of a disinfectant residual across the bed</a:t>
            </a:r>
          </a:p>
          <a:p>
            <a:pPr lvl="1">
              <a:lnSpc>
                <a:spcPct val="110000"/>
              </a:lnSpc>
              <a:spcBef>
                <a:spcPts val="0"/>
              </a:spcBef>
              <a:buFont typeface="Arial" panose="020B0604020202020204" pitchFamily="34" charset="0"/>
              <a:buChar char="–"/>
            </a:pPr>
            <a:r>
              <a:rPr lang="en-US" sz="1800" dirty="0"/>
              <a:t>Biological growth that provides additional contaminant removal</a:t>
            </a:r>
          </a:p>
          <a:p>
            <a:pPr marL="231775" indent="-231775">
              <a:lnSpc>
                <a:spcPct val="110000"/>
              </a:lnSpc>
              <a:spcBef>
                <a:spcPts val="0"/>
              </a:spcBef>
            </a:pPr>
            <a:r>
              <a:rPr lang="en-US" sz="2400" dirty="0"/>
              <a:t>Biofilter beds are typically composed of sand, anthracite, GAC, or a combination of these materials.  </a:t>
            </a:r>
          </a:p>
          <a:p>
            <a:pPr marL="231775" indent="-231775">
              <a:lnSpc>
                <a:spcPct val="110000"/>
              </a:lnSpc>
              <a:spcBef>
                <a:spcPts val="0"/>
              </a:spcBef>
            </a:pPr>
            <a:r>
              <a:rPr lang="en-US" sz="2400" dirty="0"/>
              <a:t>Improves water stability and reduces DBPs</a:t>
            </a:r>
          </a:p>
          <a:p>
            <a:pPr marL="231775" indent="-231775">
              <a:lnSpc>
                <a:spcPct val="110000"/>
              </a:lnSpc>
              <a:spcBef>
                <a:spcPts val="0"/>
              </a:spcBef>
            </a:pPr>
            <a:r>
              <a:rPr lang="en-US" sz="2400" dirty="0"/>
              <a:t>Must ensure large enough GAC media size to avoid plugging when biofilm forms</a:t>
            </a:r>
          </a:p>
          <a:p>
            <a:pPr marL="231775" indent="-231775">
              <a:lnSpc>
                <a:spcPct val="110000"/>
              </a:lnSpc>
              <a:spcBef>
                <a:spcPts val="0"/>
              </a:spcBef>
            </a:pPr>
            <a:r>
              <a:rPr lang="en-US" sz="2400" dirty="0"/>
              <a:t>Must ensure GAC can handle abrasion from repeated backwash events</a:t>
            </a:r>
          </a:p>
        </p:txBody>
      </p:sp>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439026" y="1075364"/>
            <a:ext cx="3609974" cy="4769988"/>
          </a:xfrm>
          <a:prstGeom prst="rect">
            <a:avLst/>
          </a:prstGeom>
        </p:spPr>
      </p:pic>
      <p:sp>
        <p:nvSpPr>
          <p:cNvPr id="7" name="Rectangle 6">
            <a:extLst>
              <a:ext uri="{FF2B5EF4-FFF2-40B4-BE49-F238E27FC236}">
                <a16:creationId xmlns:a16="http://schemas.microsoft.com/office/drawing/2014/main" id="{E95E0E94-541B-45AD-BA9C-71DC11997E33}"/>
              </a:ext>
            </a:extLst>
          </p:cNvPr>
          <p:cNvSpPr/>
          <p:nvPr/>
        </p:nvSpPr>
        <p:spPr>
          <a:xfrm>
            <a:off x="7345272" y="5845352"/>
            <a:ext cx="3265787" cy="307777"/>
          </a:xfrm>
          <a:prstGeom prst="rect">
            <a:avLst/>
          </a:prstGeom>
        </p:spPr>
        <p:txBody>
          <a:bodyPr wrap="square">
            <a:spAutoFit/>
          </a:bodyPr>
          <a:lstStyle/>
          <a:p>
            <a:r>
              <a:rPr lang="en-US" sz="1400" dirty="0">
                <a:latin typeface="Arial" panose="020B0604020202020204" pitchFamily="34" charset="0"/>
                <a:cs typeface="Arial" panose="020B0604020202020204" pitchFamily="34" charset="0"/>
              </a:rPr>
              <a:t>Image Courtesy of Hazen</a:t>
            </a:r>
          </a:p>
        </p:txBody>
      </p:sp>
    </p:spTree>
    <p:extLst>
      <p:ext uri="{BB962C8B-B14F-4D97-AF65-F5344CB8AC3E}">
        <p14:creationId xmlns:p14="http://schemas.microsoft.com/office/powerpoint/2010/main" val="26618927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a:t>Testing of Carbons is Critical to Developing the Right Design and the Right Operational Strategies</a:t>
            </a:r>
          </a:p>
        </p:txBody>
      </p:sp>
      <p:graphicFrame>
        <p:nvGraphicFramePr>
          <p:cNvPr id="4" name="Diagram 3"/>
          <p:cNvGraphicFramePr/>
          <p:nvPr>
            <p:extLst>
              <p:ext uri="{D42A27DB-BD31-4B8C-83A1-F6EECF244321}">
                <p14:modId xmlns:p14="http://schemas.microsoft.com/office/powerpoint/2010/main" val="1025959835"/>
              </p:ext>
            </p:extLst>
          </p:nvPr>
        </p:nvGraphicFramePr>
        <p:xfrm>
          <a:off x="1803401" y="1352470"/>
          <a:ext cx="8394700" cy="45913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224339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Picture 75" descr="GoldFlaskRow.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00832" y="3671617"/>
            <a:ext cx="7747000" cy="1858611"/>
          </a:xfrm>
          <a:prstGeom prst="rect">
            <a:avLst/>
          </a:prstGeom>
        </p:spPr>
      </p:pic>
      <p:sp>
        <p:nvSpPr>
          <p:cNvPr id="8" name="Title 7"/>
          <p:cNvSpPr>
            <a:spLocks noGrp="1"/>
          </p:cNvSpPr>
          <p:nvPr>
            <p:ph type="title"/>
          </p:nvPr>
        </p:nvSpPr>
        <p:spPr>
          <a:xfrm>
            <a:off x="928099" y="541964"/>
            <a:ext cx="10338919" cy="533400"/>
          </a:xfrm>
        </p:spPr>
        <p:txBody>
          <a:bodyPr>
            <a:noAutofit/>
          </a:bodyPr>
          <a:lstStyle/>
          <a:p>
            <a:r>
              <a:rPr lang="en-US" dirty="0"/>
              <a:t>Equilibrium Isotherms Describe How Much Material Can Be Adsorbed</a:t>
            </a:r>
          </a:p>
        </p:txBody>
      </p:sp>
      <p:sp>
        <p:nvSpPr>
          <p:cNvPr id="87043" name="Rectangle 3"/>
          <p:cNvSpPr>
            <a:spLocks noGrp="1" noChangeArrowheads="1"/>
          </p:cNvSpPr>
          <p:nvPr>
            <p:ph type="body" sz="quarter" idx="10"/>
          </p:nvPr>
        </p:nvSpPr>
        <p:spPr>
          <a:xfrm>
            <a:off x="937663" y="1445040"/>
            <a:ext cx="10006561" cy="4375150"/>
          </a:xfrm>
        </p:spPr>
        <p:txBody>
          <a:bodyPr/>
          <a:lstStyle/>
          <a:p>
            <a:pPr marL="342900" indent="-342900"/>
            <a:r>
              <a:rPr lang="en-US" sz="2400" dirty="0"/>
              <a:t>Isotherms describe relationship between quantity of adsorbate per units of absorbent</a:t>
            </a:r>
          </a:p>
          <a:p>
            <a:pPr marL="342900" indent="-342900"/>
            <a:r>
              <a:rPr lang="en-US" sz="2400" dirty="0"/>
              <a:t>Determined by plotting data from batch equilibrium carbon adsorption tests</a:t>
            </a:r>
          </a:p>
          <a:p>
            <a:pPr marL="342900" indent="-342900"/>
            <a:r>
              <a:rPr lang="en-US" sz="2400" dirty="0"/>
              <a:t>Series of carbon dosages allowed to equilibrate</a:t>
            </a:r>
          </a:p>
          <a:p>
            <a:pPr lvl="2">
              <a:buNone/>
            </a:pPr>
            <a:endParaRPr lang="en-US" sz="2400" dirty="0"/>
          </a:p>
        </p:txBody>
      </p:sp>
      <p:grpSp>
        <p:nvGrpSpPr>
          <p:cNvPr id="2" name="Group 76"/>
          <p:cNvGrpSpPr/>
          <p:nvPr/>
        </p:nvGrpSpPr>
        <p:grpSpPr>
          <a:xfrm>
            <a:off x="2039740" y="5319883"/>
            <a:ext cx="8183959" cy="635794"/>
            <a:chOff x="406400" y="5403790"/>
            <a:chExt cx="8178800" cy="768410"/>
          </a:xfrm>
        </p:grpSpPr>
        <p:sp>
          <p:nvSpPr>
            <p:cNvPr id="61" name="Right Arrow 60"/>
            <p:cNvSpPr/>
            <p:nvPr/>
          </p:nvSpPr>
          <p:spPr bwMode="auto">
            <a:xfrm>
              <a:off x="406400" y="5403790"/>
              <a:ext cx="8178800" cy="768410"/>
            </a:xfrm>
            <a:prstGeom prst="rightArrow">
              <a:avLst/>
            </a:prstGeom>
            <a:solidFill>
              <a:srgbClr val="006CA2"/>
            </a:solidFill>
            <a:ln w="25400" cap="flat" cmpd="sng" algn="ctr">
              <a:noFill/>
              <a:prstDash val="solid"/>
              <a:round/>
              <a:headEnd type="none" w="med" len="med"/>
              <a:tailEnd type="none" w="med" len="med"/>
            </a:ln>
            <a:effectLst/>
            <a:extLst>
              <a:ext uri="{AF507438-7753-43e0-B8FC-AC1667EBCBE1}">
                <a14:hiddenEffects xmlns:mc="http://schemas.openxmlformats.org/markup-compatibility/2006" xmlns:mv="urn:schemas-microsoft-com:mac:vml"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60" name="TextBox 59"/>
            <p:cNvSpPr txBox="1"/>
            <p:nvPr/>
          </p:nvSpPr>
          <p:spPr>
            <a:xfrm>
              <a:off x="2565400" y="5594291"/>
              <a:ext cx="4038600" cy="446368"/>
            </a:xfrm>
            <a:prstGeom prst="rect">
              <a:avLst/>
            </a:prstGeom>
            <a:noFill/>
          </p:spPr>
          <p:txBody>
            <a:bodyPr wrap="square" rtlCol="0">
              <a:spAutoFit/>
            </a:bodyPr>
            <a:lstStyle/>
            <a:p>
              <a:pPr algn="ctr"/>
              <a:r>
                <a:rPr lang="en-US" b="1" dirty="0">
                  <a:solidFill>
                    <a:srgbClr val="FFFFFF"/>
                  </a:solidFill>
                  <a:latin typeface="+mj-lt"/>
                </a:rPr>
                <a:t>INCREASING DOSE OF CARBON</a:t>
              </a:r>
            </a:p>
          </p:txBody>
        </p:sp>
      </p:grpSp>
      <p:grpSp>
        <p:nvGrpSpPr>
          <p:cNvPr id="3" name="Group 70"/>
          <p:cNvGrpSpPr/>
          <p:nvPr/>
        </p:nvGrpSpPr>
        <p:grpSpPr>
          <a:xfrm>
            <a:off x="3894732" y="4941573"/>
            <a:ext cx="368300" cy="311150"/>
            <a:chOff x="2654300" y="5149850"/>
            <a:chExt cx="368300" cy="311150"/>
          </a:xfrm>
        </p:grpSpPr>
        <p:sp>
          <p:nvSpPr>
            <p:cNvPr id="15" name="Oval 14"/>
            <p:cNvSpPr/>
            <p:nvPr/>
          </p:nvSpPr>
          <p:spPr bwMode="auto">
            <a:xfrm>
              <a:off x="2654300" y="5308600"/>
              <a:ext cx="152400" cy="152400"/>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16" name="Oval 15"/>
            <p:cNvSpPr/>
            <p:nvPr/>
          </p:nvSpPr>
          <p:spPr bwMode="auto">
            <a:xfrm>
              <a:off x="2819400" y="5181600"/>
              <a:ext cx="203200" cy="203200"/>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17" name="Oval 16"/>
            <p:cNvSpPr/>
            <p:nvPr/>
          </p:nvSpPr>
          <p:spPr bwMode="auto">
            <a:xfrm>
              <a:off x="2673350" y="5149850"/>
              <a:ext cx="120650" cy="120650"/>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grpSp>
      <p:grpSp>
        <p:nvGrpSpPr>
          <p:cNvPr id="4" name="Group 71"/>
          <p:cNvGrpSpPr/>
          <p:nvPr/>
        </p:nvGrpSpPr>
        <p:grpSpPr>
          <a:xfrm>
            <a:off x="5096914" y="4941573"/>
            <a:ext cx="461518" cy="353568"/>
            <a:chOff x="3780282" y="5149850"/>
            <a:chExt cx="461518" cy="353568"/>
          </a:xfrm>
        </p:grpSpPr>
        <p:sp>
          <p:nvSpPr>
            <p:cNvPr id="26" name="Oval 25"/>
            <p:cNvSpPr/>
            <p:nvPr/>
          </p:nvSpPr>
          <p:spPr bwMode="auto">
            <a:xfrm>
              <a:off x="3873500" y="5308600"/>
              <a:ext cx="152400" cy="152400"/>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27" name="Oval 26"/>
            <p:cNvSpPr/>
            <p:nvPr/>
          </p:nvSpPr>
          <p:spPr bwMode="auto">
            <a:xfrm>
              <a:off x="4038600" y="5181600"/>
              <a:ext cx="203200" cy="203200"/>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28" name="Oval 27"/>
            <p:cNvSpPr/>
            <p:nvPr/>
          </p:nvSpPr>
          <p:spPr bwMode="auto">
            <a:xfrm>
              <a:off x="3892550" y="5149850"/>
              <a:ext cx="120650" cy="120650"/>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29" name="Oval 28"/>
            <p:cNvSpPr>
              <a:spLocks noChangeAspect="1"/>
            </p:cNvSpPr>
            <p:nvPr/>
          </p:nvSpPr>
          <p:spPr bwMode="auto">
            <a:xfrm>
              <a:off x="4038600" y="5410200"/>
              <a:ext cx="93218" cy="93218"/>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31" name="Oval 30"/>
            <p:cNvSpPr>
              <a:spLocks noChangeAspect="1"/>
            </p:cNvSpPr>
            <p:nvPr/>
          </p:nvSpPr>
          <p:spPr bwMode="auto">
            <a:xfrm>
              <a:off x="3780282" y="5245100"/>
              <a:ext cx="93218" cy="93218"/>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grpSp>
      <p:grpSp>
        <p:nvGrpSpPr>
          <p:cNvPr id="5" name="Group 72"/>
          <p:cNvGrpSpPr/>
          <p:nvPr/>
        </p:nvGrpSpPr>
        <p:grpSpPr>
          <a:xfrm>
            <a:off x="6252614" y="4852673"/>
            <a:ext cx="626618" cy="442468"/>
            <a:chOff x="4923282" y="5060950"/>
            <a:chExt cx="626618" cy="442468"/>
          </a:xfrm>
        </p:grpSpPr>
        <p:sp>
          <p:nvSpPr>
            <p:cNvPr id="34" name="Oval 33"/>
            <p:cNvSpPr/>
            <p:nvPr/>
          </p:nvSpPr>
          <p:spPr bwMode="auto">
            <a:xfrm>
              <a:off x="5016500" y="5308600"/>
              <a:ext cx="152400" cy="152400"/>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35" name="Oval 34"/>
            <p:cNvSpPr/>
            <p:nvPr/>
          </p:nvSpPr>
          <p:spPr bwMode="auto">
            <a:xfrm>
              <a:off x="5181600" y="5181600"/>
              <a:ext cx="203200" cy="203200"/>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36" name="Oval 35"/>
            <p:cNvSpPr/>
            <p:nvPr/>
          </p:nvSpPr>
          <p:spPr bwMode="auto">
            <a:xfrm>
              <a:off x="5035550" y="5149850"/>
              <a:ext cx="120650" cy="120650"/>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37" name="Oval 36"/>
            <p:cNvSpPr>
              <a:spLocks noChangeAspect="1"/>
            </p:cNvSpPr>
            <p:nvPr/>
          </p:nvSpPr>
          <p:spPr bwMode="auto">
            <a:xfrm>
              <a:off x="5181600" y="5410200"/>
              <a:ext cx="93218" cy="93218"/>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38" name="Oval 37"/>
            <p:cNvSpPr>
              <a:spLocks noChangeAspect="1"/>
            </p:cNvSpPr>
            <p:nvPr/>
          </p:nvSpPr>
          <p:spPr bwMode="auto">
            <a:xfrm>
              <a:off x="5168901" y="5060950"/>
              <a:ext cx="97534" cy="97534"/>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39" name="Oval 38"/>
            <p:cNvSpPr>
              <a:spLocks noChangeAspect="1"/>
            </p:cNvSpPr>
            <p:nvPr/>
          </p:nvSpPr>
          <p:spPr bwMode="auto">
            <a:xfrm>
              <a:off x="4923282" y="5245100"/>
              <a:ext cx="93218" cy="93218"/>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40" name="Oval 39"/>
            <p:cNvSpPr/>
            <p:nvPr/>
          </p:nvSpPr>
          <p:spPr bwMode="auto">
            <a:xfrm>
              <a:off x="5397500" y="5283200"/>
              <a:ext cx="152400" cy="152400"/>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41" name="Oval 40"/>
            <p:cNvSpPr>
              <a:spLocks noChangeAspect="1"/>
            </p:cNvSpPr>
            <p:nvPr/>
          </p:nvSpPr>
          <p:spPr bwMode="auto">
            <a:xfrm>
              <a:off x="5302251" y="5395216"/>
              <a:ext cx="97534" cy="97534"/>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grpSp>
      <p:grpSp>
        <p:nvGrpSpPr>
          <p:cNvPr id="6" name="Group 73"/>
          <p:cNvGrpSpPr/>
          <p:nvPr/>
        </p:nvGrpSpPr>
        <p:grpSpPr>
          <a:xfrm>
            <a:off x="7507882" y="4808223"/>
            <a:ext cx="654050" cy="486918"/>
            <a:chOff x="6038850" y="5016500"/>
            <a:chExt cx="654050" cy="486918"/>
          </a:xfrm>
        </p:grpSpPr>
        <p:sp>
          <p:nvSpPr>
            <p:cNvPr id="43" name="Oval 42"/>
            <p:cNvSpPr/>
            <p:nvPr/>
          </p:nvSpPr>
          <p:spPr bwMode="auto">
            <a:xfrm>
              <a:off x="6159500" y="5308600"/>
              <a:ext cx="152400" cy="152400"/>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44" name="Oval 43"/>
            <p:cNvSpPr/>
            <p:nvPr/>
          </p:nvSpPr>
          <p:spPr bwMode="auto">
            <a:xfrm>
              <a:off x="6324600" y="5181600"/>
              <a:ext cx="203200" cy="203200"/>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45" name="Oval 44"/>
            <p:cNvSpPr/>
            <p:nvPr/>
          </p:nvSpPr>
          <p:spPr bwMode="auto">
            <a:xfrm>
              <a:off x="6178550" y="5149850"/>
              <a:ext cx="120650" cy="120650"/>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46" name="Oval 45"/>
            <p:cNvSpPr>
              <a:spLocks noChangeAspect="1"/>
            </p:cNvSpPr>
            <p:nvPr/>
          </p:nvSpPr>
          <p:spPr bwMode="auto">
            <a:xfrm>
              <a:off x="6324600" y="5410200"/>
              <a:ext cx="93218" cy="93218"/>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47" name="Oval 46"/>
            <p:cNvSpPr>
              <a:spLocks noChangeAspect="1"/>
            </p:cNvSpPr>
            <p:nvPr/>
          </p:nvSpPr>
          <p:spPr bwMode="auto">
            <a:xfrm>
              <a:off x="6311901" y="5060950"/>
              <a:ext cx="97534" cy="97534"/>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48" name="Oval 47"/>
            <p:cNvSpPr>
              <a:spLocks noChangeAspect="1"/>
            </p:cNvSpPr>
            <p:nvPr/>
          </p:nvSpPr>
          <p:spPr bwMode="auto">
            <a:xfrm>
              <a:off x="6066282" y="5245100"/>
              <a:ext cx="93218" cy="93218"/>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49" name="Oval 48"/>
            <p:cNvSpPr/>
            <p:nvPr/>
          </p:nvSpPr>
          <p:spPr bwMode="auto">
            <a:xfrm>
              <a:off x="6540500" y="5283200"/>
              <a:ext cx="152400" cy="152400"/>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50" name="Oval 49"/>
            <p:cNvSpPr>
              <a:spLocks noChangeAspect="1"/>
            </p:cNvSpPr>
            <p:nvPr/>
          </p:nvSpPr>
          <p:spPr bwMode="auto">
            <a:xfrm>
              <a:off x="6445251" y="5395216"/>
              <a:ext cx="97534" cy="97534"/>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51" name="Oval 50"/>
            <p:cNvSpPr>
              <a:spLocks noChangeAspect="1"/>
            </p:cNvSpPr>
            <p:nvPr/>
          </p:nvSpPr>
          <p:spPr bwMode="auto">
            <a:xfrm>
              <a:off x="6038850" y="5378450"/>
              <a:ext cx="97534" cy="97534"/>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53" name="Oval 52"/>
            <p:cNvSpPr/>
            <p:nvPr/>
          </p:nvSpPr>
          <p:spPr bwMode="auto">
            <a:xfrm>
              <a:off x="6457950" y="5016500"/>
              <a:ext cx="152400" cy="152400"/>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grpSp>
      <p:grpSp>
        <p:nvGrpSpPr>
          <p:cNvPr id="7" name="Group 74"/>
          <p:cNvGrpSpPr/>
          <p:nvPr/>
        </p:nvGrpSpPr>
        <p:grpSpPr>
          <a:xfrm>
            <a:off x="8765182" y="4725673"/>
            <a:ext cx="654050" cy="569468"/>
            <a:chOff x="7105650" y="4933950"/>
            <a:chExt cx="654050" cy="569468"/>
          </a:xfrm>
        </p:grpSpPr>
        <p:sp>
          <p:nvSpPr>
            <p:cNvPr id="55" name="Oval 54"/>
            <p:cNvSpPr/>
            <p:nvPr/>
          </p:nvSpPr>
          <p:spPr bwMode="auto">
            <a:xfrm>
              <a:off x="7226300" y="5308600"/>
              <a:ext cx="152400" cy="152400"/>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56" name="Oval 55"/>
            <p:cNvSpPr/>
            <p:nvPr/>
          </p:nvSpPr>
          <p:spPr bwMode="auto">
            <a:xfrm>
              <a:off x="7391400" y="5181600"/>
              <a:ext cx="203200" cy="203200"/>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57" name="Oval 56"/>
            <p:cNvSpPr/>
            <p:nvPr/>
          </p:nvSpPr>
          <p:spPr bwMode="auto">
            <a:xfrm>
              <a:off x="7245350" y="5149850"/>
              <a:ext cx="120650" cy="120650"/>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62" name="Oval 61"/>
            <p:cNvSpPr>
              <a:spLocks noChangeAspect="1"/>
            </p:cNvSpPr>
            <p:nvPr/>
          </p:nvSpPr>
          <p:spPr bwMode="auto">
            <a:xfrm>
              <a:off x="7391400" y="5410200"/>
              <a:ext cx="93218" cy="93218"/>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63" name="Oval 62"/>
            <p:cNvSpPr>
              <a:spLocks noChangeAspect="1"/>
            </p:cNvSpPr>
            <p:nvPr/>
          </p:nvSpPr>
          <p:spPr bwMode="auto">
            <a:xfrm>
              <a:off x="7378701" y="5060950"/>
              <a:ext cx="97534" cy="97534"/>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64" name="Oval 63"/>
            <p:cNvSpPr>
              <a:spLocks noChangeAspect="1"/>
            </p:cNvSpPr>
            <p:nvPr/>
          </p:nvSpPr>
          <p:spPr bwMode="auto">
            <a:xfrm>
              <a:off x="7133082" y="5245100"/>
              <a:ext cx="93218" cy="93218"/>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65" name="Oval 64"/>
            <p:cNvSpPr/>
            <p:nvPr/>
          </p:nvSpPr>
          <p:spPr bwMode="auto">
            <a:xfrm>
              <a:off x="7607300" y="5283200"/>
              <a:ext cx="152400" cy="152400"/>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66" name="Oval 65"/>
            <p:cNvSpPr>
              <a:spLocks noChangeAspect="1"/>
            </p:cNvSpPr>
            <p:nvPr/>
          </p:nvSpPr>
          <p:spPr bwMode="auto">
            <a:xfrm>
              <a:off x="7512051" y="5395216"/>
              <a:ext cx="97534" cy="97534"/>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67" name="Oval 66"/>
            <p:cNvSpPr>
              <a:spLocks noChangeAspect="1"/>
            </p:cNvSpPr>
            <p:nvPr/>
          </p:nvSpPr>
          <p:spPr bwMode="auto">
            <a:xfrm>
              <a:off x="7105650" y="5378450"/>
              <a:ext cx="97534" cy="97534"/>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68" name="Oval 67"/>
            <p:cNvSpPr/>
            <p:nvPr/>
          </p:nvSpPr>
          <p:spPr bwMode="auto">
            <a:xfrm>
              <a:off x="7524750" y="5016500"/>
              <a:ext cx="152400" cy="152400"/>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69" name="Oval 68"/>
            <p:cNvSpPr>
              <a:spLocks noChangeAspect="1"/>
            </p:cNvSpPr>
            <p:nvPr/>
          </p:nvSpPr>
          <p:spPr bwMode="auto">
            <a:xfrm>
              <a:off x="7239000" y="5029200"/>
              <a:ext cx="97534" cy="97534"/>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sp>
          <p:nvSpPr>
            <p:cNvPr id="70" name="Oval 69"/>
            <p:cNvSpPr>
              <a:spLocks noChangeAspect="1"/>
            </p:cNvSpPr>
            <p:nvPr/>
          </p:nvSpPr>
          <p:spPr bwMode="auto">
            <a:xfrm>
              <a:off x="7446266" y="4933950"/>
              <a:ext cx="97534" cy="97534"/>
            </a:xfrm>
            <a:prstGeom prst="ellipse">
              <a:avLst/>
            </a:prstGeom>
            <a:gradFill flip="none" rotWithShape="1">
              <a:gsLst>
                <a:gs pos="100000">
                  <a:srgbClr val="000000"/>
                </a:gs>
                <a:gs pos="0">
                  <a:schemeClr val="tx1">
                    <a:lumMod val="75000"/>
                    <a:lumOff val="25000"/>
                  </a:schemeClr>
                </a:gs>
              </a:gsLst>
              <a:path path="circle">
                <a:fillToRect l="50000" t="50000" r="50000" b="50000"/>
              </a:path>
              <a:tileRect/>
            </a:gradFill>
            <a:ln w="25400"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defTabSz="914353"/>
              <a:endParaRPr lang="en-US" sz="4200" dirty="0"/>
            </a:p>
          </p:txBody>
        </p:sp>
      </p:grpSp>
    </p:spTree>
    <p:extLst>
      <p:ext uri="{BB962C8B-B14F-4D97-AF65-F5344CB8AC3E}">
        <p14:creationId xmlns:p14="http://schemas.microsoft.com/office/powerpoint/2010/main" val="626566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22" presetClass="entr" presetSubtype="8"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7" name="Rectangle 37"/>
          <p:cNvSpPr>
            <a:spLocks noChangeArrowheads="1"/>
          </p:cNvSpPr>
          <p:nvPr/>
        </p:nvSpPr>
        <p:spPr bwMode="auto">
          <a:xfrm>
            <a:off x="2126609" y="5899103"/>
            <a:ext cx="8534400" cy="228600"/>
          </a:xfrm>
          <a:prstGeom prst="rect">
            <a:avLst/>
          </a:prstGeom>
          <a:solidFill>
            <a:schemeClr val="bg1"/>
          </a:solidFill>
          <a:ln w="9525" algn="ctr">
            <a:noFill/>
            <a:miter lim="800000"/>
            <a:headEnd/>
            <a:tailEnd/>
          </a:ln>
          <a:effectLst/>
        </p:spPr>
        <p:txBody>
          <a:bodyPr wrap="none" anchor="ctr"/>
          <a:lstStyle/>
          <a:p>
            <a:endParaRPr lang="en-US" dirty="0">
              <a:latin typeface="Calibri" pitchFamily="34" charset="0"/>
              <a:cs typeface="Calibri" pitchFamily="34" charset="0"/>
            </a:endParaRPr>
          </a:p>
        </p:txBody>
      </p:sp>
      <p:sp>
        <p:nvSpPr>
          <p:cNvPr id="307204" name="Line 4"/>
          <p:cNvSpPr>
            <a:spLocks noChangeShapeType="1"/>
          </p:cNvSpPr>
          <p:nvPr/>
        </p:nvSpPr>
        <p:spPr bwMode="auto">
          <a:xfrm>
            <a:off x="5965826" y="5641975"/>
            <a:ext cx="144463" cy="0"/>
          </a:xfrm>
          <a:prstGeom prst="line">
            <a:avLst/>
          </a:prstGeom>
          <a:noFill/>
          <a:ln w="9525">
            <a:noFill/>
            <a:round/>
            <a:headEnd/>
            <a:tailEnd/>
          </a:ln>
          <a:effectLst/>
        </p:spPr>
        <p:txBody>
          <a:bodyPr anchor="ctr"/>
          <a:lstStyle/>
          <a:p>
            <a:endParaRPr lang="en-US" dirty="0">
              <a:latin typeface="Calibri" pitchFamily="34" charset="0"/>
              <a:cs typeface="Calibri" pitchFamily="34" charset="0"/>
            </a:endParaRPr>
          </a:p>
        </p:txBody>
      </p:sp>
      <p:sp>
        <p:nvSpPr>
          <p:cNvPr id="37" name="Rectangle 606"/>
          <p:cNvSpPr>
            <a:spLocks noGrp="1" noChangeArrowheads="1"/>
          </p:cNvSpPr>
          <p:nvPr>
            <p:ph type="title"/>
          </p:nvPr>
        </p:nvSpPr>
        <p:spPr>
          <a:xfrm>
            <a:off x="932688" y="519112"/>
            <a:ext cx="10550944" cy="602969"/>
          </a:xfrm>
          <a:noFill/>
          <a:ln/>
        </p:spPr>
        <p:txBody>
          <a:bodyPr>
            <a:noAutofit/>
          </a:bodyPr>
          <a:lstStyle/>
          <a:p>
            <a:r>
              <a:rPr lang="en-US" dirty="0">
                <a:cs typeface="Calibri" pitchFamily="34" charset="0"/>
              </a:rPr>
              <a:t/>
            </a:r>
            <a:br>
              <a:rPr lang="en-US" dirty="0">
                <a:cs typeface="Calibri" pitchFamily="34" charset="0"/>
              </a:rPr>
            </a:br>
            <a:r>
              <a:rPr lang="en-US" dirty="0"/>
              <a:t>Equilibrium Isotherms Describe How Much Material Can Be Adsorbed</a:t>
            </a:r>
            <a:r>
              <a:rPr lang="en-US" dirty="0">
                <a:cs typeface="Calibri" pitchFamily="34" charset="0"/>
              </a:rPr>
              <a:t/>
            </a:r>
            <a:br>
              <a:rPr lang="en-US" dirty="0">
                <a:cs typeface="Calibri" pitchFamily="34" charset="0"/>
              </a:rPr>
            </a:br>
            <a:endParaRPr lang="en-US" dirty="0">
              <a:cs typeface="Calibri" pitchFamily="34" charset="0"/>
            </a:endParaRPr>
          </a:p>
        </p:txBody>
      </p:sp>
      <p:graphicFrame>
        <p:nvGraphicFramePr>
          <p:cNvPr id="11" name="Chart 10">
            <a:extLst>
              <a:ext uri="{FF2B5EF4-FFF2-40B4-BE49-F238E27FC236}">
                <a16:creationId xmlns:a16="http://schemas.microsoft.com/office/drawing/2014/main" id="{119E9239-6796-409F-B5C8-5F6FF2555513}"/>
              </a:ext>
            </a:extLst>
          </p:cNvPr>
          <p:cNvGraphicFramePr>
            <a:graphicFrameLocks/>
          </p:cNvGraphicFramePr>
          <p:nvPr>
            <p:extLst>
              <p:ext uri="{D42A27DB-BD31-4B8C-83A1-F6EECF244321}">
                <p14:modId xmlns:p14="http://schemas.microsoft.com/office/powerpoint/2010/main" val="2863308318"/>
              </p:ext>
            </p:extLst>
          </p:nvPr>
        </p:nvGraphicFramePr>
        <p:xfrm>
          <a:off x="5813212" y="1238250"/>
          <a:ext cx="4511750" cy="262490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a:extLst>
              <a:ext uri="{FF2B5EF4-FFF2-40B4-BE49-F238E27FC236}">
                <a16:creationId xmlns:a16="http://schemas.microsoft.com/office/drawing/2014/main" id="{2BDE7461-D157-4349-9BA2-D3CF7B542AE0}"/>
              </a:ext>
            </a:extLst>
          </p:cNvPr>
          <p:cNvGraphicFramePr>
            <a:graphicFrameLocks/>
          </p:cNvGraphicFramePr>
          <p:nvPr>
            <p:extLst>
              <p:ext uri="{D42A27DB-BD31-4B8C-83A1-F6EECF244321}">
                <p14:modId xmlns:p14="http://schemas.microsoft.com/office/powerpoint/2010/main" val="888925006"/>
              </p:ext>
            </p:extLst>
          </p:nvPr>
        </p:nvGraphicFramePr>
        <p:xfrm>
          <a:off x="5742172" y="3823107"/>
          <a:ext cx="4539530" cy="2519391"/>
        </p:xfrm>
        <a:graphic>
          <a:graphicData uri="http://schemas.openxmlformats.org/drawingml/2006/chart">
            <c:chart xmlns:c="http://schemas.openxmlformats.org/drawingml/2006/chart" xmlns:r="http://schemas.openxmlformats.org/officeDocument/2006/relationships" r:id="rId4"/>
          </a:graphicData>
        </a:graphic>
      </p:graphicFrame>
      <mc:AlternateContent xmlns:mc="http://schemas.openxmlformats.org/markup-compatibility/2006" xmlns:a14="http://schemas.microsoft.com/office/drawing/2010/main">
        <mc:Choice Requires="a14">
          <p:sp>
            <p:nvSpPr>
              <p:cNvPr id="2" name="TextBox 1"/>
              <p:cNvSpPr txBox="1"/>
              <p:nvPr/>
            </p:nvSpPr>
            <p:spPr>
              <a:xfrm>
                <a:off x="951435" y="1620929"/>
                <a:ext cx="3818648" cy="3913315"/>
              </a:xfrm>
              <a:prstGeom prst="rect">
                <a:avLst/>
              </a:prstGeom>
              <a:noFill/>
            </p:spPr>
            <p:txBody>
              <a:bodyPr wrap="square" rtlCol="0">
                <a:spAutoFit/>
              </a:bodyPr>
              <a:lstStyle/>
              <a:p>
                <a:r>
                  <a:rPr lang="en-US" sz="2000" u="sng" dirty="0" smtClean="0">
                    <a:solidFill>
                      <a:schemeClr val="tx1">
                        <a:lumMod val="75000"/>
                        <a:lumOff val="25000"/>
                      </a:schemeClr>
                    </a:solidFill>
                    <a:latin typeface="Arial" panose="020B0604020202020204" pitchFamily="34" charset="0"/>
                    <a:cs typeface="Arial" panose="020B0604020202020204" pitchFamily="34" charset="0"/>
                  </a:rPr>
                  <a:t>Basic Equilibrium Isotherm</a:t>
                </a:r>
                <a:br>
                  <a:rPr lang="en-US" sz="2000" u="sng" dirty="0" smtClean="0">
                    <a:solidFill>
                      <a:schemeClr val="tx1">
                        <a:lumMod val="75000"/>
                        <a:lumOff val="25000"/>
                      </a:schemeClr>
                    </a:solidFill>
                    <a:latin typeface="Arial" panose="020B0604020202020204" pitchFamily="34" charset="0"/>
                    <a:cs typeface="Arial" panose="020B0604020202020204" pitchFamily="34" charset="0"/>
                  </a:rPr>
                </a:br>
                <a:r>
                  <a:rPr lang="en-US" sz="2000" dirty="0">
                    <a:solidFill>
                      <a:schemeClr val="tx1">
                        <a:lumMod val="75000"/>
                        <a:lumOff val="25000"/>
                      </a:schemeClr>
                    </a:solidFill>
                    <a:latin typeface="Arial" panose="020B0604020202020204" pitchFamily="34" charset="0"/>
                    <a:cs typeface="Arial" panose="020B0604020202020204" pitchFamily="34" charset="0"/>
                  </a:rPr>
                  <a:t> </a:t>
                </a:r>
                <a14:m>
                  <m:oMath xmlns:m="http://schemas.openxmlformats.org/officeDocument/2006/math">
                    <m:r>
                      <a:rPr lang="en-US" sz="2000" b="0" i="0" smtClean="0">
                        <a:solidFill>
                          <a:schemeClr val="tx1">
                            <a:lumMod val="75000"/>
                            <a:lumOff val="25000"/>
                          </a:schemeClr>
                        </a:solidFill>
                        <a:latin typeface="Cambria Math" panose="02040503050406030204" pitchFamily="18" charset="0"/>
                      </a:rPr>
                      <m:t>         </m:t>
                    </m:r>
                    <m:r>
                      <a:rPr lang="en-US" sz="2000" i="1">
                        <a:solidFill>
                          <a:schemeClr val="tx1">
                            <a:lumMod val="75000"/>
                            <a:lumOff val="25000"/>
                          </a:schemeClr>
                        </a:solidFill>
                        <a:latin typeface="Cambria Math" panose="02040503050406030204" pitchFamily="18" charset="0"/>
                      </a:rPr>
                      <m:t>𝑞</m:t>
                    </m:r>
                    <m:r>
                      <a:rPr lang="en-US" sz="2000" i="1">
                        <a:solidFill>
                          <a:schemeClr val="tx1">
                            <a:lumMod val="75000"/>
                            <a:lumOff val="25000"/>
                          </a:schemeClr>
                        </a:solidFill>
                        <a:latin typeface="Cambria Math" panose="02040503050406030204" pitchFamily="18" charset="0"/>
                      </a:rPr>
                      <m:t>=</m:t>
                    </m:r>
                    <m:f>
                      <m:fPr>
                        <m:ctrlPr>
                          <a:rPr lang="en-US" sz="2000" i="1">
                            <a:solidFill>
                              <a:schemeClr val="tx1">
                                <a:lumMod val="75000"/>
                                <a:lumOff val="25000"/>
                              </a:schemeClr>
                            </a:solidFill>
                            <a:latin typeface="Cambria Math" panose="02040503050406030204" pitchFamily="18" charset="0"/>
                          </a:rPr>
                        </m:ctrlPr>
                      </m:fPr>
                      <m:num>
                        <m:r>
                          <a:rPr lang="en-US" sz="2000" i="1">
                            <a:solidFill>
                              <a:schemeClr val="tx1">
                                <a:lumMod val="75000"/>
                                <a:lumOff val="25000"/>
                              </a:schemeClr>
                            </a:solidFill>
                            <a:latin typeface="Cambria Math" panose="02040503050406030204" pitchFamily="18" charset="0"/>
                          </a:rPr>
                          <m:t>𝑉</m:t>
                        </m:r>
                      </m:num>
                      <m:den>
                        <m:r>
                          <a:rPr lang="en-US" sz="2000" i="1">
                            <a:solidFill>
                              <a:schemeClr val="tx1">
                                <a:lumMod val="75000"/>
                                <a:lumOff val="25000"/>
                              </a:schemeClr>
                            </a:solidFill>
                            <a:latin typeface="Cambria Math" panose="02040503050406030204" pitchFamily="18" charset="0"/>
                          </a:rPr>
                          <m:t>𝑀</m:t>
                        </m:r>
                      </m:den>
                    </m:f>
                    <m:r>
                      <a:rPr lang="en-US" sz="2000" i="1">
                        <a:solidFill>
                          <a:schemeClr val="tx1">
                            <a:lumMod val="75000"/>
                            <a:lumOff val="25000"/>
                          </a:schemeClr>
                        </a:solidFill>
                        <a:latin typeface="Cambria Math" panose="02040503050406030204" pitchFamily="18" charset="0"/>
                      </a:rPr>
                      <m:t> (</m:t>
                    </m:r>
                    <m:sSub>
                      <m:sSubPr>
                        <m:ctrlPr>
                          <a:rPr lang="en-US" sz="2000" i="1">
                            <a:solidFill>
                              <a:schemeClr val="tx1">
                                <a:lumMod val="75000"/>
                                <a:lumOff val="25000"/>
                              </a:schemeClr>
                            </a:solidFill>
                            <a:latin typeface="Cambria Math" panose="02040503050406030204" pitchFamily="18" charset="0"/>
                          </a:rPr>
                        </m:ctrlPr>
                      </m:sSubPr>
                      <m:e>
                        <m:r>
                          <a:rPr lang="en-US" sz="2000" i="1">
                            <a:solidFill>
                              <a:schemeClr val="tx1">
                                <a:lumMod val="75000"/>
                                <a:lumOff val="25000"/>
                              </a:schemeClr>
                            </a:solidFill>
                            <a:latin typeface="Cambria Math" panose="02040503050406030204" pitchFamily="18" charset="0"/>
                          </a:rPr>
                          <m:t>𝐶</m:t>
                        </m:r>
                      </m:e>
                      <m:sub>
                        <m:r>
                          <a:rPr lang="en-US" sz="2000" i="1">
                            <a:solidFill>
                              <a:schemeClr val="tx1">
                                <a:lumMod val="75000"/>
                                <a:lumOff val="25000"/>
                              </a:schemeClr>
                            </a:solidFill>
                            <a:latin typeface="Cambria Math" panose="02040503050406030204" pitchFamily="18" charset="0"/>
                          </a:rPr>
                          <m:t>0</m:t>
                        </m:r>
                      </m:sub>
                    </m:sSub>
                    <m:r>
                      <a:rPr lang="en-US" sz="2000" i="1">
                        <a:solidFill>
                          <a:schemeClr val="tx1">
                            <a:lumMod val="75000"/>
                            <a:lumOff val="25000"/>
                          </a:schemeClr>
                        </a:solidFill>
                        <a:latin typeface="Cambria Math" panose="02040503050406030204" pitchFamily="18" charset="0"/>
                      </a:rPr>
                      <m:t>−</m:t>
                    </m:r>
                    <m:sSub>
                      <m:sSubPr>
                        <m:ctrlPr>
                          <a:rPr lang="en-US" sz="2000" i="1">
                            <a:solidFill>
                              <a:schemeClr val="tx1">
                                <a:lumMod val="75000"/>
                                <a:lumOff val="25000"/>
                              </a:schemeClr>
                            </a:solidFill>
                            <a:latin typeface="Cambria Math" panose="02040503050406030204" pitchFamily="18" charset="0"/>
                          </a:rPr>
                        </m:ctrlPr>
                      </m:sSubPr>
                      <m:e>
                        <m:r>
                          <a:rPr lang="en-US" sz="2000" i="1">
                            <a:solidFill>
                              <a:schemeClr val="tx1">
                                <a:lumMod val="75000"/>
                                <a:lumOff val="25000"/>
                              </a:schemeClr>
                            </a:solidFill>
                            <a:latin typeface="Cambria Math" panose="02040503050406030204" pitchFamily="18" charset="0"/>
                          </a:rPr>
                          <m:t>𝐶</m:t>
                        </m:r>
                      </m:e>
                      <m:sub>
                        <m:r>
                          <a:rPr lang="en-US" sz="2000" i="1">
                            <a:solidFill>
                              <a:schemeClr val="tx1">
                                <a:lumMod val="75000"/>
                                <a:lumOff val="25000"/>
                              </a:schemeClr>
                            </a:solidFill>
                            <a:latin typeface="Cambria Math" panose="02040503050406030204" pitchFamily="18" charset="0"/>
                          </a:rPr>
                          <m:t>𝑒</m:t>
                        </m:r>
                      </m:sub>
                    </m:sSub>
                  </m:oMath>
                </a14:m>
                <a:r>
                  <a:rPr lang="en-US" sz="2000" dirty="0">
                    <a:solidFill>
                      <a:schemeClr val="tx1">
                        <a:lumMod val="75000"/>
                        <a:lumOff val="25000"/>
                      </a:schemeClr>
                    </a:solidFill>
                    <a:latin typeface="Arial" panose="020B0604020202020204" pitchFamily="34" charset="0"/>
                    <a:cs typeface="Arial" panose="020B0604020202020204" pitchFamily="34" charset="0"/>
                  </a:rPr>
                  <a:t>)</a:t>
                </a:r>
                <a:br>
                  <a:rPr lang="en-US" sz="2000" dirty="0">
                    <a:solidFill>
                      <a:schemeClr val="tx1">
                        <a:lumMod val="75000"/>
                        <a:lumOff val="25000"/>
                      </a:schemeClr>
                    </a:solidFill>
                    <a:latin typeface="Arial" panose="020B0604020202020204" pitchFamily="34" charset="0"/>
                    <a:cs typeface="Arial" panose="020B0604020202020204" pitchFamily="34" charset="0"/>
                  </a:rPr>
                </a:br>
                <a:endParaRPr lang="en-US" sz="2000" dirty="0">
                  <a:solidFill>
                    <a:schemeClr val="tx1">
                      <a:lumMod val="75000"/>
                      <a:lumOff val="25000"/>
                    </a:schemeClr>
                  </a:solidFill>
                  <a:latin typeface="Arial" panose="020B0604020202020204" pitchFamily="34" charset="0"/>
                  <a:cs typeface="Arial" panose="020B0604020202020204" pitchFamily="34" charset="0"/>
                </a:endParaRPr>
              </a:p>
              <a:p>
                <a:pPr marL="231775" indent="-231775">
                  <a:buFont typeface="Arial" panose="020B0604020202020204" pitchFamily="34" charset="0"/>
                  <a:buChar char="•"/>
                </a:pPr>
                <a:r>
                  <a:rPr lang="en-US" sz="2000" dirty="0">
                    <a:solidFill>
                      <a:schemeClr val="tx1">
                        <a:lumMod val="75000"/>
                        <a:lumOff val="25000"/>
                      </a:schemeClr>
                    </a:solidFill>
                    <a:latin typeface="Arial" panose="020B0604020202020204" pitchFamily="34" charset="0"/>
                    <a:cs typeface="Arial" panose="020B0604020202020204" pitchFamily="34" charset="0"/>
                  </a:rPr>
                  <a:t>Multiple Isotherm Models/Equations are available</a:t>
                </a:r>
              </a:p>
              <a:p>
                <a:pPr marL="800100" lvl="1" indent="-342900">
                  <a:buFont typeface="Arial" panose="020B0604020202020204" pitchFamily="34" charset="0"/>
                  <a:buChar char="–"/>
                </a:pPr>
                <a:r>
                  <a:rPr lang="en-US" sz="2000" dirty="0">
                    <a:solidFill>
                      <a:schemeClr val="tx1">
                        <a:lumMod val="75000"/>
                        <a:lumOff val="25000"/>
                      </a:schemeClr>
                    </a:solidFill>
                    <a:latin typeface="Arial" panose="020B0604020202020204" pitchFamily="34" charset="0"/>
                    <a:cs typeface="Arial" panose="020B0604020202020204" pitchFamily="34" charset="0"/>
                  </a:rPr>
                  <a:t>Langmuir</a:t>
                </a:r>
              </a:p>
              <a:p>
                <a:pPr marL="800100" lvl="1" indent="-342900">
                  <a:buFont typeface="Arial" panose="020B0604020202020204" pitchFamily="34" charset="0"/>
                  <a:buChar char="–"/>
                </a:pPr>
                <a:r>
                  <a:rPr lang="en-US" sz="2000" dirty="0">
                    <a:solidFill>
                      <a:schemeClr val="tx1">
                        <a:lumMod val="75000"/>
                        <a:lumOff val="25000"/>
                      </a:schemeClr>
                    </a:solidFill>
                    <a:latin typeface="Arial" panose="020B0604020202020204" pitchFamily="34" charset="0"/>
                    <a:cs typeface="Arial" panose="020B0604020202020204" pitchFamily="34" charset="0"/>
                  </a:rPr>
                  <a:t>Freundlich</a:t>
                </a:r>
              </a:p>
              <a:p>
                <a:pPr marL="800100" lvl="1" indent="-342900">
                  <a:buFont typeface="Arial" panose="020B0604020202020204" pitchFamily="34" charset="0"/>
                  <a:buChar char="–"/>
                </a:pPr>
                <a:r>
                  <a:rPr lang="en-US" sz="2000" dirty="0">
                    <a:solidFill>
                      <a:schemeClr val="tx1">
                        <a:lumMod val="75000"/>
                        <a:lumOff val="25000"/>
                      </a:schemeClr>
                    </a:solidFill>
                    <a:latin typeface="Arial" panose="020B0604020202020204" pitchFamily="34" charset="0"/>
                    <a:cs typeface="Arial" panose="020B0604020202020204" pitchFamily="34" charset="0"/>
                  </a:rPr>
                  <a:t>Brunauer, Emmet, and Toller </a:t>
                </a:r>
              </a:p>
              <a:p>
                <a:pPr marL="914400" lvl="1" indent="-457200">
                  <a:buFont typeface="Arial" panose="020B0604020202020204" pitchFamily="34" charset="0"/>
                  <a:buChar char="•"/>
                </a:pPr>
                <a:endParaRPr lang="en-US" sz="2000" dirty="0">
                  <a:solidFill>
                    <a:schemeClr val="tx1">
                      <a:lumMod val="75000"/>
                      <a:lumOff val="25000"/>
                    </a:schemeClr>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endParaRPr lang="en-US" sz="2000" dirty="0">
                  <a:solidFill>
                    <a:schemeClr val="tx1">
                      <a:lumMod val="75000"/>
                      <a:lumOff val="25000"/>
                    </a:schemeClr>
                  </a:solidFill>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951435" y="1620929"/>
                <a:ext cx="3818648" cy="3913315"/>
              </a:xfrm>
              <a:prstGeom prst="rect">
                <a:avLst/>
              </a:prstGeom>
              <a:blipFill>
                <a:blip r:embed="rId5"/>
                <a:stretch>
                  <a:fillRect l="-1597" t="-779"/>
                </a:stretch>
              </a:blipFill>
            </p:spPr>
            <p:txBody>
              <a:bodyPr/>
              <a:lstStyle/>
              <a:p>
                <a:r>
                  <a:rPr lang="en-US">
                    <a:noFill/>
                  </a:rPr>
                  <a:t> </a:t>
                </a:r>
              </a:p>
            </p:txBody>
          </p:sp>
        </mc:Fallback>
      </mc:AlternateContent>
      <p:cxnSp>
        <p:nvCxnSpPr>
          <p:cNvPr id="8" name="Straight Arrow Connector 7"/>
          <p:cNvCxnSpPr>
            <a:cxnSpLocks/>
          </p:cNvCxnSpPr>
          <p:nvPr/>
        </p:nvCxnSpPr>
        <p:spPr>
          <a:xfrm flipV="1">
            <a:off x="5728283" y="4705350"/>
            <a:ext cx="1520242" cy="1300806"/>
          </a:xfrm>
          <a:prstGeom prst="straightConnector1">
            <a:avLst/>
          </a:prstGeom>
          <a:noFill/>
          <a:ln w="63500" cap="flat" cmpd="sng" algn="ctr">
            <a:solidFill>
              <a:srgbClr val="C00000"/>
            </a:solidFill>
            <a:prstDash val="solid"/>
            <a:miter lim="800000"/>
            <a:tailEnd type="triangle" w="lg" len="sm"/>
          </a:ln>
          <a:effectLst/>
        </p:spPr>
      </p:cxnSp>
      <p:sp>
        <p:nvSpPr>
          <p:cNvPr id="9" name="TextBox 8"/>
          <p:cNvSpPr txBox="1"/>
          <p:nvPr/>
        </p:nvSpPr>
        <p:spPr>
          <a:xfrm>
            <a:off x="2361762" y="5918220"/>
            <a:ext cx="3676294" cy="338554"/>
          </a:xfrm>
          <a:prstGeom prst="rect">
            <a:avLst/>
          </a:prstGeom>
          <a:noFill/>
        </p:spPr>
        <p:txBody>
          <a:bodyPr wrap="square" rtlCol="0">
            <a:spAutoFit/>
          </a:bodyPr>
          <a:lstStyle/>
          <a:p>
            <a:pPr algn="ctr"/>
            <a:r>
              <a:rPr lang="en-US" sz="1600" dirty="0">
                <a:solidFill>
                  <a:schemeClr val="tx1">
                    <a:lumMod val="75000"/>
                    <a:lumOff val="25000"/>
                  </a:schemeClr>
                </a:solidFill>
                <a:latin typeface="Arial" panose="020B0604020202020204" pitchFamily="34" charset="0"/>
                <a:cs typeface="Arial" panose="020B0604020202020204" pitchFamily="34" charset="0"/>
              </a:rPr>
              <a:t>Linear Isotherm on log-log plot</a:t>
            </a:r>
          </a:p>
        </p:txBody>
      </p:sp>
      <p:sp>
        <p:nvSpPr>
          <p:cNvPr id="10" name="TextBox 9"/>
          <p:cNvSpPr txBox="1"/>
          <p:nvPr/>
        </p:nvSpPr>
        <p:spPr>
          <a:xfrm>
            <a:off x="10347158" y="5206771"/>
            <a:ext cx="1844842" cy="646331"/>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Data Courtesy of Calgon Carbon Corporation</a:t>
            </a:r>
          </a:p>
        </p:txBody>
      </p:sp>
    </p:spTree>
    <p:extLst>
      <p:ext uri="{BB962C8B-B14F-4D97-AF65-F5344CB8AC3E}">
        <p14:creationId xmlns:p14="http://schemas.microsoft.com/office/powerpoint/2010/main" val="425031570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529" name="Rectangle 33"/>
          <p:cNvSpPr>
            <a:spLocks noGrp="1" noChangeArrowheads="1"/>
          </p:cNvSpPr>
          <p:nvPr>
            <p:ph type="title"/>
          </p:nvPr>
        </p:nvSpPr>
        <p:spPr>
          <a:noFill/>
          <a:ln/>
        </p:spPr>
        <p:txBody>
          <a:bodyPr anchor="t">
            <a:noAutofit/>
          </a:bodyPr>
          <a:lstStyle/>
          <a:p>
            <a:r>
              <a:rPr lang="en-US" dirty="0">
                <a:cs typeface="Calibri" pitchFamily="34" charset="0"/>
              </a:rPr>
              <a:t>Use Accelerated Column Test (ACT) to Determine Adsorption Performance at the Bench Scale</a:t>
            </a:r>
          </a:p>
        </p:txBody>
      </p:sp>
      <p:pic>
        <p:nvPicPr>
          <p:cNvPr id="162817" name="Picture 1" descr="C:\Users\shook\Desktop\icons\GAC ACT.png"/>
          <p:cNvPicPr>
            <a:picLocks noChangeAspect="1" noChangeArrowheads="1"/>
          </p:cNvPicPr>
          <p:nvPr/>
        </p:nvPicPr>
        <p:blipFill>
          <a:blip r:embed="rId3" cstate="email">
            <a:extLst>
              <a:ext uri="{28A0092B-C50C-407E-A947-70E740481C1C}">
                <a14:useLocalDpi xmlns:a14="http://schemas.microsoft.com/office/drawing/2010/main"/>
              </a:ext>
            </a:extLst>
          </a:blip>
          <a:srcRect t="13228"/>
          <a:stretch>
            <a:fillRect/>
          </a:stretch>
        </p:blipFill>
        <p:spPr bwMode="auto">
          <a:xfrm>
            <a:off x="6534700" y="2057486"/>
            <a:ext cx="5315262" cy="3821388"/>
          </a:xfrm>
          <a:prstGeom prst="rect">
            <a:avLst/>
          </a:prstGeom>
          <a:noFill/>
        </p:spPr>
      </p:pic>
      <p:sp>
        <p:nvSpPr>
          <p:cNvPr id="6" name="Rectangle 5">
            <a:extLst>
              <a:ext uri="{FF2B5EF4-FFF2-40B4-BE49-F238E27FC236}">
                <a16:creationId xmlns:a16="http://schemas.microsoft.com/office/drawing/2014/main" id="{F07C68DF-685D-48D3-B49A-6B50DF24E526}"/>
              </a:ext>
            </a:extLst>
          </p:cNvPr>
          <p:cNvSpPr/>
          <p:nvPr/>
        </p:nvSpPr>
        <p:spPr>
          <a:xfrm>
            <a:off x="7169569" y="5990529"/>
            <a:ext cx="4765417" cy="276999"/>
          </a:xfrm>
          <a:prstGeom prst="rect">
            <a:avLst/>
          </a:prstGeom>
        </p:spPr>
        <p:txBody>
          <a:bodyPr wrap="square">
            <a:spAutoFit/>
          </a:bodyPr>
          <a:lstStyle/>
          <a:p>
            <a:r>
              <a:rPr lang="en-US" sz="1200" dirty="0">
                <a:latin typeface="Arial" panose="020B0604020202020204" pitchFamily="34" charset="0"/>
                <a:cs typeface="Arial" panose="020B0604020202020204" pitchFamily="34" charset="0"/>
              </a:rPr>
              <a:t>Image Courtesy of Calgon Carbon Corporation</a:t>
            </a:r>
          </a:p>
        </p:txBody>
      </p:sp>
      <p:sp>
        <p:nvSpPr>
          <p:cNvPr id="7" name="Text Placeholder 4">
            <a:extLst>
              <a:ext uri="{FF2B5EF4-FFF2-40B4-BE49-F238E27FC236}">
                <a16:creationId xmlns:a16="http://schemas.microsoft.com/office/drawing/2014/main" id="{F07230B6-A047-4303-ACF5-9D72A35525C3}"/>
              </a:ext>
            </a:extLst>
          </p:cNvPr>
          <p:cNvSpPr txBox="1">
            <a:spLocks/>
          </p:cNvSpPr>
          <p:nvPr/>
        </p:nvSpPr>
        <p:spPr>
          <a:xfrm>
            <a:off x="928099" y="1620324"/>
            <a:ext cx="5015188" cy="45548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en-US" sz="2400" dirty="0"/>
              <a:t>ACTs or rapid small-scale column tests (RSSCTs) are used to estimate GAC performance</a:t>
            </a:r>
          </a:p>
          <a:p>
            <a:pPr marL="457200" indent="-457200"/>
            <a:r>
              <a:rPr lang="en-US" sz="2400" dirty="0"/>
              <a:t>ACTs estimate contaminant breakthrough and carbon usage requirements</a:t>
            </a:r>
          </a:p>
          <a:p>
            <a:pPr marL="457200" indent="-457200"/>
            <a:r>
              <a:rPr lang="en-US" sz="2400" dirty="0"/>
              <a:t>Not as accurate as a full-scale GAC pilot in predicting performance and carbon usage requirements</a:t>
            </a:r>
          </a:p>
        </p:txBody>
      </p:sp>
    </p:spTree>
    <p:extLst>
      <p:ext uri="{BB962C8B-B14F-4D97-AF65-F5344CB8AC3E}">
        <p14:creationId xmlns:p14="http://schemas.microsoft.com/office/powerpoint/2010/main" val="38916578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8" name="Line 8"/>
          <p:cNvSpPr>
            <a:spLocks noChangeShapeType="1"/>
          </p:cNvSpPr>
          <p:nvPr/>
        </p:nvSpPr>
        <p:spPr bwMode="auto">
          <a:xfrm>
            <a:off x="3657600" y="5943600"/>
            <a:ext cx="4724400" cy="0"/>
          </a:xfrm>
          <a:prstGeom prst="line">
            <a:avLst/>
          </a:prstGeom>
          <a:noFill/>
          <a:ln w="9525">
            <a:noFill/>
            <a:round/>
            <a:headEnd/>
            <a:tailEnd/>
          </a:ln>
          <a:effectLst/>
        </p:spPr>
        <p:txBody>
          <a:bodyPr/>
          <a:lstStyle/>
          <a:p>
            <a:endParaRPr lang="en-US" dirty="0">
              <a:latin typeface="Calibri" pitchFamily="34" charset="0"/>
              <a:cs typeface="Calibri" pitchFamily="34" charset="0"/>
            </a:endParaRPr>
          </a:p>
        </p:txBody>
      </p:sp>
      <p:graphicFrame>
        <p:nvGraphicFramePr>
          <p:cNvPr id="7" name="Diagram 6"/>
          <p:cNvGraphicFramePr/>
          <p:nvPr>
            <p:extLst>
              <p:ext uri="{D42A27DB-BD31-4B8C-83A1-F6EECF244321}">
                <p14:modId xmlns:p14="http://schemas.microsoft.com/office/powerpoint/2010/main" val="3464888579"/>
              </p:ext>
            </p:extLst>
          </p:nvPr>
        </p:nvGraphicFramePr>
        <p:xfrm>
          <a:off x="923616" y="1527350"/>
          <a:ext cx="4937716" cy="46824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30413" name="Rectangle 13"/>
          <p:cNvSpPr>
            <a:spLocks noGrp="1" noChangeArrowheads="1"/>
          </p:cNvSpPr>
          <p:nvPr>
            <p:ph type="title"/>
          </p:nvPr>
        </p:nvSpPr>
        <p:spPr>
          <a:xfrm>
            <a:off x="923616" y="519739"/>
            <a:ext cx="9025056" cy="533400"/>
          </a:xfrm>
          <a:noFill/>
          <a:ln/>
        </p:spPr>
        <p:txBody>
          <a:bodyPr>
            <a:noAutofit/>
          </a:bodyPr>
          <a:lstStyle/>
          <a:p>
            <a:r>
              <a:rPr lang="en-US" b="1" dirty="0">
                <a:cs typeface="Calibri" pitchFamily="34" charset="0"/>
              </a:rPr>
              <a:t>Use Pilot Columns to Evaluate and Compare </a:t>
            </a:r>
            <a:r>
              <a:rPr lang="en-US" dirty="0">
                <a:cs typeface="Calibri" pitchFamily="34" charset="0"/>
              </a:rPr>
              <a:t>GAC</a:t>
            </a:r>
            <a:endParaRPr lang="en-US" b="1" dirty="0">
              <a:cs typeface="Calibri" pitchFamily="34" charset="0"/>
            </a:endParaRPr>
          </a:p>
        </p:txBody>
      </p:sp>
      <p:pic>
        <p:nvPicPr>
          <p:cNvPr id="10" name="Picture 9" descr="Danville, IN Pilot 2010"/>
          <p:cNvPicPr/>
          <p:nvPr/>
        </p:nvPicPr>
        <p:blipFill>
          <a:blip r:embed="rId8" cstate="email">
            <a:extLst>
              <a:ext uri="{28A0092B-C50C-407E-A947-70E740481C1C}">
                <a14:useLocalDpi xmlns:a14="http://schemas.microsoft.com/office/drawing/2010/main"/>
              </a:ext>
            </a:extLst>
          </a:blip>
          <a:srcRect/>
          <a:stretch>
            <a:fillRect/>
          </a:stretch>
        </p:blipFill>
        <p:spPr bwMode="auto">
          <a:xfrm>
            <a:off x="8310470" y="2162665"/>
            <a:ext cx="2317095" cy="3784589"/>
          </a:xfrm>
          <a:prstGeom prst="rect">
            <a:avLst/>
          </a:prstGeom>
          <a:noFill/>
          <a:ln w="9525">
            <a:noFill/>
            <a:miter lim="800000"/>
            <a:headEnd/>
            <a:tailEnd/>
          </a:ln>
        </p:spPr>
      </p:pic>
      <p:pic>
        <p:nvPicPr>
          <p:cNvPr id="11" name="Picture 10" descr="Danville, IN Pilot 2010"/>
          <p:cNvPicPr/>
          <p:nvPr/>
        </p:nvPicPr>
        <p:blipFill>
          <a:blip r:embed="rId9" cstate="email">
            <a:extLst>
              <a:ext uri="{28A0092B-C50C-407E-A947-70E740481C1C}">
                <a14:useLocalDpi xmlns:a14="http://schemas.microsoft.com/office/drawing/2010/main"/>
              </a:ext>
            </a:extLst>
          </a:blip>
          <a:srcRect/>
          <a:stretch>
            <a:fillRect/>
          </a:stretch>
        </p:blipFill>
        <p:spPr bwMode="auto">
          <a:xfrm>
            <a:off x="5972286" y="2162664"/>
            <a:ext cx="2227231" cy="3780936"/>
          </a:xfrm>
          <a:prstGeom prst="rect">
            <a:avLst/>
          </a:prstGeom>
          <a:noFill/>
          <a:ln w="9525">
            <a:noFill/>
            <a:miter lim="800000"/>
            <a:headEnd/>
            <a:tailEnd/>
          </a:ln>
        </p:spPr>
      </p:pic>
      <p:sp>
        <p:nvSpPr>
          <p:cNvPr id="8" name="Rectangle 7">
            <a:extLst>
              <a:ext uri="{FF2B5EF4-FFF2-40B4-BE49-F238E27FC236}">
                <a16:creationId xmlns:a16="http://schemas.microsoft.com/office/drawing/2014/main" id="{C1C8DD04-A4FD-4783-BBB1-DC5E67D8A0D0}"/>
              </a:ext>
            </a:extLst>
          </p:cNvPr>
          <p:cNvSpPr/>
          <p:nvPr/>
        </p:nvSpPr>
        <p:spPr>
          <a:xfrm>
            <a:off x="5888781" y="5912147"/>
            <a:ext cx="4803185" cy="276999"/>
          </a:xfrm>
          <a:prstGeom prst="rect">
            <a:avLst/>
          </a:prstGeom>
        </p:spPr>
        <p:txBody>
          <a:bodyPr wrap="square">
            <a:spAutoFit/>
          </a:bodyPr>
          <a:lstStyle/>
          <a:p>
            <a:r>
              <a:rPr lang="en-US" sz="1200" dirty="0">
                <a:latin typeface="Arial" panose="020B0604020202020204" pitchFamily="34" charset="0"/>
                <a:cs typeface="Arial" panose="020B0604020202020204" pitchFamily="34" charset="0"/>
              </a:rPr>
              <a:t>Image Courtesy of Calgon Carbon Corporation</a:t>
            </a:r>
          </a:p>
        </p:txBody>
      </p:sp>
    </p:spTree>
    <p:extLst>
      <p:ext uri="{BB962C8B-B14F-4D97-AF65-F5344CB8AC3E}">
        <p14:creationId xmlns:p14="http://schemas.microsoft.com/office/powerpoint/2010/main" val="25585862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1104" y="541964"/>
            <a:ext cx="11472672" cy="533400"/>
          </a:xfrm>
        </p:spPr>
        <p:txBody>
          <a:bodyPr>
            <a:noAutofit/>
          </a:bodyPr>
          <a:lstStyle/>
          <a:p>
            <a:r>
              <a:rPr lang="en-US" dirty="0"/>
              <a:t>Use PAC Jar Testing to Select PAC Carbon and Determine Impacts</a:t>
            </a:r>
          </a:p>
        </p:txBody>
      </p:sp>
      <p:sp>
        <p:nvSpPr>
          <p:cNvPr id="3" name="Text Placeholder 2"/>
          <p:cNvSpPr>
            <a:spLocks noGrp="1"/>
          </p:cNvSpPr>
          <p:nvPr>
            <p:ph type="body" sz="quarter" idx="10"/>
          </p:nvPr>
        </p:nvSpPr>
        <p:spPr>
          <a:xfrm>
            <a:off x="928099" y="1462109"/>
            <a:ext cx="6434726" cy="4375150"/>
          </a:xfrm>
        </p:spPr>
        <p:txBody>
          <a:bodyPr>
            <a:normAutofit lnSpcReduction="10000"/>
          </a:bodyPr>
          <a:lstStyle/>
          <a:p>
            <a:pPr marL="280988" indent="-280988"/>
            <a:r>
              <a:rPr lang="en-US" dirty="0"/>
              <a:t>Example jar test below</a:t>
            </a:r>
          </a:p>
          <a:p>
            <a:pPr marL="280988" indent="-280988"/>
            <a:r>
              <a:rPr lang="en-US" dirty="0"/>
              <a:t>Unfiltered raw water – with and without KMnO</a:t>
            </a:r>
            <a:r>
              <a:rPr lang="en-US" baseline="-25000" dirty="0"/>
              <a:t>4</a:t>
            </a:r>
          </a:p>
          <a:p>
            <a:pPr lvl="1">
              <a:buFont typeface="Arial" panose="020B0604020202020204" pitchFamily="34" charset="0"/>
              <a:buChar char="–"/>
            </a:pPr>
            <a:r>
              <a:rPr lang="en-US" dirty="0"/>
              <a:t>Collected following a rain event</a:t>
            </a:r>
          </a:p>
          <a:p>
            <a:pPr lvl="1">
              <a:buFont typeface="Arial" panose="020B0604020202020204" pitchFamily="34" charset="0"/>
              <a:buChar char="–"/>
            </a:pPr>
            <a:r>
              <a:rPr lang="en-US" dirty="0"/>
              <a:t>Raw Water TOC = 3.8 mg/L</a:t>
            </a:r>
          </a:p>
          <a:p>
            <a:pPr lvl="1">
              <a:buFont typeface="Arial" panose="020B0604020202020204" pitchFamily="34" charset="0"/>
              <a:buChar char="–"/>
            </a:pPr>
            <a:r>
              <a:rPr lang="en-US" dirty="0"/>
              <a:t>Detention time of 1.1 hour</a:t>
            </a:r>
          </a:p>
          <a:p>
            <a:pPr marL="280988" indent="-280988"/>
            <a:r>
              <a:rPr lang="en-US" dirty="0"/>
              <a:t>Three different PACs</a:t>
            </a:r>
          </a:p>
          <a:p>
            <a:pPr marL="280988" indent="-280988"/>
            <a:r>
              <a:rPr lang="en-US" dirty="0"/>
              <a:t>Three different doses</a:t>
            </a:r>
          </a:p>
          <a:p>
            <a:pPr marL="280988" indent="-280988"/>
            <a:r>
              <a:rPr lang="en-US" dirty="0"/>
              <a:t>Evaluate effect on TOC and </a:t>
            </a:r>
            <a:br>
              <a:rPr lang="en-US" dirty="0"/>
            </a:br>
            <a:r>
              <a:rPr lang="en-US" dirty="0"/>
              <a:t>PFCs</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82918" y="1462109"/>
            <a:ext cx="4864098" cy="3648074"/>
          </a:xfrm>
          <a:prstGeom prst="rect">
            <a:avLst/>
          </a:prstGeom>
        </p:spPr>
      </p:pic>
      <p:sp>
        <p:nvSpPr>
          <p:cNvPr id="5" name="Rectangle 4">
            <a:extLst>
              <a:ext uri="{FF2B5EF4-FFF2-40B4-BE49-F238E27FC236}">
                <a16:creationId xmlns:a16="http://schemas.microsoft.com/office/drawing/2014/main" id="{B075B9D8-30DF-4F49-A50D-E3834B274266}"/>
              </a:ext>
            </a:extLst>
          </p:cNvPr>
          <p:cNvSpPr/>
          <p:nvPr/>
        </p:nvSpPr>
        <p:spPr>
          <a:xfrm>
            <a:off x="6702177" y="5160892"/>
            <a:ext cx="4742895" cy="276999"/>
          </a:xfrm>
          <a:prstGeom prst="rect">
            <a:avLst/>
          </a:prstGeom>
        </p:spPr>
        <p:txBody>
          <a:bodyPr wrap="square">
            <a:spAutoFit/>
          </a:bodyPr>
          <a:lstStyle/>
          <a:p>
            <a:r>
              <a:rPr lang="en-US" sz="1200" dirty="0">
                <a:latin typeface="Arial" panose="020B0604020202020204" pitchFamily="34" charset="0"/>
                <a:cs typeface="Arial" panose="020B0604020202020204" pitchFamily="34" charset="0"/>
              </a:rPr>
              <a:t>Image Courtesy of Calgon Carbon Corporation</a:t>
            </a:r>
          </a:p>
        </p:txBody>
      </p:sp>
    </p:spTree>
    <p:extLst>
      <p:ext uri="{BB962C8B-B14F-4D97-AF65-F5344CB8AC3E}">
        <p14:creationId xmlns:p14="http://schemas.microsoft.com/office/powerpoint/2010/main" val="360441875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6078" y="541964"/>
            <a:ext cx="10695361" cy="533400"/>
          </a:xfrm>
        </p:spPr>
        <p:txBody>
          <a:bodyPr>
            <a:noAutofit/>
          </a:bodyPr>
          <a:lstStyle/>
          <a:p>
            <a:r>
              <a:rPr lang="en-US" dirty="0"/>
              <a:t>PAC Jar Testing – Wood-Based PAC Had Best Performance for PFCs; However GAC May Have Different Results</a:t>
            </a:r>
          </a:p>
        </p:txBody>
      </p:sp>
      <p:graphicFrame>
        <p:nvGraphicFramePr>
          <p:cNvPr id="7" name="Chart 6"/>
          <p:cNvGraphicFramePr>
            <a:graphicFrameLocks noGrp="1"/>
          </p:cNvGraphicFramePr>
          <p:nvPr>
            <p:extLst>
              <p:ext uri="{D42A27DB-BD31-4B8C-83A1-F6EECF244321}">
                <p14:modId xmlns:p14="http://schemas.microsoft.com/office/powerpoint/2010/main" val="2552292501"/>
              </p:ext>
            </p:extLst>
          </p:nvPr>
        </p:nvGraphicFramePr>
        <p:xfrm>
          <a:off x="1769807" y="1075364"/>
          <a:ext cx="8652387" cy="5144282"/>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4975654" y="5914766"/>
            <a:ext cx="1631092" cy="369332"/>
          </a:xfrm>
          <a:prstGeom prst="rect">
            <a:avLst/>
          </a:prstGeom>
          <a:noFill/>
        </p:spPr>
        <p:txBody>
          <a:bodyPr wrap="square" rtlCol="0">
            <a:spAutoFit/>
          </a:bodyPr>
          <a:lstStyle/>
          <a:p>
            <a:r>
              <a:rPr lang="en-US" dirty="0">
                <a:solidFill>
                  <a:schemeClr val="tx1">
                    <a:lumMod val="75000"/>
                    <a:lumOff val="25000"/>
                  </a:schemeClr>
                </a:solidFill>
                <a:latin typeface="Arial" panose="020B0604020202020204" pitchFamily="34" charset="0"/>
                <a:cs typeface="Arial" panose="020B0604020202020204" pitchFamily="34" charset="0"/>
              </a:rPr>
              <a:t>Wood-Based</a:t>
            </a:r>
          </a:p>
        </p:txBody>
      </p:sp>
      <p:sp>
        <p:nvSpPr>
          <p:cNvPr id="5" name="TextBox 4"/>
          <p:cNvSpPr txBox="1"/>
          <p:nvPr/>
        </p:nvSpPr>
        <p:spPr>
          <a:xfrm>
            <a:off x="3496962" y="5910648"/>
            <a:ext cx="1227438" cy="369332"/>
          </a:xfrm>
          <a:prstGeom prst="rect">
            <a:avLst/>
          </a:prstGeom>
          <a:noFill/>
        </p:spPr>
        <p:txBody>
          <a:bodyPr wrap="square" rtlCol="0">
            <a:spAutoFit/>
          </a:bodyPr>
          <a:lstStyle/>
          <a:p>
            <a:r>
              <a:rPr lang="en-US" dirty="0">
                <a:solidFill>
                  <a:schemeClr val="tx1">
                    <a:lumMod val="75000"/>
                    <a:lumOff val="25000"/>
                  </a:schemeClr>
                </a:solidFill>
                <a:latin typeface="Arial" panose="020B0604020202020204" pitchFamily="34" charset="0"/>
                <a:cs typeface="Arial" panose="020B0604020202020204" pitchFamily="34" charset="0"/>
              </a:rPr>
              <a:t>Lignite</a:t>
            </a:r>
          </a:p>
        </p:txBody>
      </p:sp>
      <p:sp>
        <p:nvSpPr>
          <p:cNvPr id="6" name="TextBox 5"/>
          <p:cNvSpPr txBox="1"/>
          <p:nvPr/>
        </p:nvSpPr>
        <p:spPr>
          <a:xfrm>
            <a:off x="6989806" y="5914766"/>
            <a:ext cx="1631092" cy="369332"/>
          </a:xfrm>
          <a:prstGeom prst="rect">
            <a:avLst/>
          </a:prstGeom>
          <a:noFill/>
        </p:spPr>
        <p:txBody>
          <a:bodyPr wrap="square" rtlCol="0">
            <a:spAutoFit/>
          </a:bodyPr>
          <a:lstStyle/>
          <a:p>
            <a:r>
              <a:rPr lang="en-US" dirty="0">
                <a:solidFill>
                  <a:schemeClr val="tx1">
                    <a:lumMod val="75000"/>
                    <a:lumOff val="25000"/>
                  </a:schemeClr>
                </a:solidFill>
                <a:latin typeface="Arial" panose="020B0604020202020204" pitchFamily="34" charset="0"/>
                <a:cs typeface="Arial" panose="020B0604020202020204" pitchFamily="34" charset="0"/>
              </a:rPr>
              <a:t>Coconut Shell</a:t>
            </a:r>
          </a:p>
        </p:txBody>
      </p:sp>
      <p:sp>
        <p:nvSpPr>
          <p:cNvPr id="4" name="TextBox 3"/>
          <p:cNvSpPr txBox="1"/>
          <p:nvPr/>
        </p:nvSpPr>
        <p:spPr>
          <a:xfrm>
            <a:off x="108489" y="2510725"/>
            <a:ext cx="1813302" cy="1200329"/>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Unpublished Data, Confidential Client</a:t>
            </a:r>
          </a:p>
        </p:txBody>
      </p:sp>
    </p:spTree>
    <p:extLst>
      <p:ext uri="{BB962C8B-B14F-4D97-AF65-F5344CB8AC3E}">
        <p14:creationId xmlns:p14="http://schemas.microsoft.com/office/powerpoint/2010/main" val="31099784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6012" y="651334"/>
            <a:ext cx="7754189" cy="533400"/>
          </a:xfrm>
        </p:spPr>
        <p:txBody>
          <a:bodyPr/>
          <a:lstStyle/>
          <a:p>
            <a:r>
              <a:rPr lang="en-US" dirty="0"/>
              <a:t>Acronyms (1 of 3)</a:t>
            </a:r>
          </a:p>
        </p:txBody>
      </p:sp>
      <p:sp>
        <p:nvSpPr>
          <p:cNvPr id="2" name="Content Placeholder 1"/>
          <p:cNvSpPr>
            <a:spLocks noGrp="1"/>
          </p:cNvSpPr>
          <p:nvPr>
            <p:ph type="body" sz="quarter" idx="10"/>
          </p:nvPr>
        </p:nvSpPr>
        <p:spPr>
          <a:xfrm>
            <a:off x="527224" y="1393281"/>
            <a:ext cx="7992977" cy="4847097"/>
          </a:xfrm>
        </p:spPr>
        <p:txBody>
          <a:bodyPr>
            <a:normAutofit/>
          </a:bodyPr>
          <a:lstStyle/>
          <a:p>
            <a:r>
              <a:rPr lang="en-US" sz="2400" dirty="0"/>
              <a:t>AC – Activated Carbon</a:t>
            </a:r>
          </a:p>
          <a:p>
            <a:r>
              <a:rPr lang="en-US" sz="2400" dirty="0"/>
              <a:t>ACT – Accelerated Column Test</a:t>
            </a:r>
          </a:p>
          <a:p>
            <a:r>
              <a:rPr lang="en-US" sz="2400" dirty="0"/>
              <a:t>CCP – Critical Control Point </a:t>
            </a:r>
          </a:p>
          <a:p>
            <a:r>
              <a:rPr lang="en-US" sz="2400" dirty="0"/>
              <a:t>DBP – Disinfection By-Product</a:t>
            </a:r>
          </a:p>
          <a:p>
            <a:r>
              <a:rPr lang="en-US" sz="2400" dirty="0"/>
              <a:t>DOC – Dissolved Organic Carbon</a:t>
            </a:r>
          </a:p>
          <a:p>
            <a:r>
              <a:rPr lang="en-US" sz="2400" dirty="0"/>
              <a:t>EBCT – Empty Bed Contact Time</a:t>
            </a:r>
          </a:p>
          <a:p>
            <a:r>
              <a:rPr lang="en-US" sz="2400" dirty="0"/>
              <a:t>EDC – Endocrine Disrupting Chemical</a:t>
            </a:r>
          </a:p>
          <a:p>
            <a:r>
              <a:rPr lang="en-US" sz="2400" dirty="0"/>
              <a:t>EPA – Environmental Protection Agency</a:t>
            </a:r>
          </a:p>
          <a:p>
            <a:r>
              <a:rPr lang="en-US" sz="2400" dirty="0"/>
              <a:t>GAC – Granular Activated Carbon</a:t>
            </a:r>
          </a:p>
          <a:p>
            <a:r>
              <a:rPr lang="en-US" sz="2400" dirty="0"/>
              <a:t>HAA – Halo Acetic Acid</a:t>
            </a:r>
          </a:p>
          <a:p>
            <a:endParaRPr lang="en-US" sz="2400" dirty="0"/>
          </a:p>
        </p:txBody>
      </p:sp>
    </p:spTree>
    <p:extLst>
      <p:ext uri="{BB962C8B-B14F-4D97-AF65-F5344CB8AC3E}">
        <p14:creationId xmlns:p14="http://schemas.microsoft.com/office/powerpoint/2010/main" val="101865259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613" y="556618"/>
            <a:ext cx="10984475" cy="533400"/>
          </a:xfrm>
        </p:spPr>
        <p:txBody>
          <a:bodyPr>
            <a:noAutofit/>
          </a:bodyPr>
          <a:lstStyle/>
          <a:p>
            <a:r>
              <a:rPr lang="en-US" dirty="0"/>
              <a:t>PAC Jar Testing—PFOS and PFOA Had Better Removal than Combined 6 PFCs; However, GAC May Have Different Results</a:t>
            </a:r>
          </a:p>
        </p:txBody>
      </p:sp>
      <p:graphicFrame>
        <p:nvGraphicFramePr>
          <p:cNvPr id="4" name="Chart 3"/>
          <p:cNvGraphicFramePr>
            <a:graphicFrameLocks noGrp="1"/>
          </p:cNvGraphicFramePr>
          <p:nvPr>
            <p:extLst/>
          </p:nvPr>
        </p:nvGraphicFramePr>
        <p:xfrm>
          <a:off x="1769807" y="1000664"/>
          <a:ext cx="8652387" cy="528799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4975654" y="1375717"/>
            <a:ext cx="1631092" cy="369332"/>
          </a:xfrm>
          <a:prstGeom prst="rect">
            <a:avLst/>
          </a:prstGeom>
          <a:noFill/>
        </p:spPr>
        <p:txBody>
          <a:bodyPr wrap="square" rtlCol="0">
            <a:spAutoFit/>
          </a:bodyPr>
          <a:lstStyle/>
          <a:p>
            <a:r>
              <a:rPr lang="en-US" dirty="0">
                <a:solidFill>
                  <a:schemeClr val="tx1">
                    <a:lumMod val="75000"/>
                    <a:lumOff val="25000"/>
                  </a:schemeClr>
                </a:solidFill>
                <a:latin typeface="Arial" panose="020B0604020202020204" pitchFamily="34" charset="0"/>
                <a:cs typeface="Arial" panose="020B0604020202020204" pitchFamily="34" charset="0"/>
              </a:rPr>
              <a:t>Wood-Based</a:t>
            </a:r>
          </a:p>
        </p:txBody>
      </p:sp>
      <p:sp>
        <p:nvSpPr>
          <p:cNvPr id="6" name="TextBox 5"/>
          <p:cNvSpPr txBox="1"/>
          <p:nvPr/>
        </p:nvSpPr>
        <p:spPr>
          <a:xfrm>
            <a:off x="3496962" y="1371599"/>
            <a:ext cx="1227438" cy="369332"/>
          </a:xfrm>
          <a:prstGeom prst="rect">
            <a:avLst/>
          </a:prstGeom>
          <a:noFill/>
        </p:spPr>
        <p:txBody>
          <a:bodyPr wrap="square" rtlCol="0">
            <a:spAutoFit/>
          </a:bodyPr>
          <a:lstStyle/>
          <a:p>
            <a:r>
              <a:rPr lang="en-US" dirty="0">
                <a:solidFill>
                  <a:schemeClr val="tx1">
                    <a:lumMod val="75000"/>
                    <a:lumOff val="25000"/>
                  </a:schemeClr>
                </a:solidFill>
                <a:latin typeface="Arial" panose="020B0604020202020204" pitchFamily="34" charset="0"/>
                <a:cs typeface="Arial" panose="020B0604020202020204" pitchFamily="34" charset="0"/>
              </a:rPr>
              <a:t>Lignite</a:t>
            </a:r>
          </a:p>
        </p:txBody>
      </p:sp>
      <p:sp>
        <p:nvSpPr>
          <p:cNvPr id="7" name="TextBox 6"/>
          <p:cNvSpPr txBox="1"/>
          <p:nvPr/>
        </p:nvSpPr>
        <p:spPr>
          <a:xfrm>
            <a:off x="6989806" y="1375717"/>
            <a:ext cx="1631092" cy="369332"/>
          </a:xfrm>
          <a:prstGeom prst="rect">
            <a:avLst/>
          </a:prstGeom>
          <a:noFill/>
        </p:spPr>
        <p:txBody>
          <a:bodyPr wrap="square" rtlCol="0">
            <a:spAutoFit/>
          </a:bodyPr>
          <a:lstStyle/>
          <a:p>
            <a:r>
              <a:rPr lang="en-US" dirty="0">
                <a:solidFill>
                  <a:schemeClr val="tx1">
                    <a:lumMod val="75000"/>
                    <a:lumOff val="25000"/>
                  </a:schemeClr>
                </a:solidFill>
                <a:latin typeface="Arial" panose="020B0604020202020204" pitchFamily="34" charset="0"/>
                <a:cs typeface="Arial" panose="020B0604020202020204" pitchFamily="34" charset="0"/>
              </a:rPr>
              <a:t>Coconut Shell</a:t>
            </a:r>
          </a:p>
        </p:txBody>
      </p:sp>
      <p:sp>
        <p:nvSpPr>
          <p:cNvPr id="8" name="TextBox 7"/>
          <p:cNvSpPr txBox="1"/>
          <p:nvPr/>
        </p:nvSpPr>
        <p:spPr>
          <a:xfrm>
            <a:off x="108489" y="2510725"/>
            <a:ext cx="1813302" cy="1200329"/>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Unpublished Data, Confidential Client</a:t>
            </a:r>
          </a:p>
        </p:txBody>
      </p:sp>
    </p:spTree>
    <p:extLst>
      <p:ext uri="{BB962C8B-B14F-4D97-AF65-F5344CB8AC3E}">
        <p14:creationId xmlns:p14="http://schemas.microsoft.com/office/powerpoint/2010/main" val="425147334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dirty="0" smtClean="0"/>
              <a:t>Example </a:t>
            </a:r>
            <a:r>
              <a:rPr lang="en-US" dirty="0"/>
              <a:t>PAC Jar Testing Summary for PFCs (</a:t>
            </a:r>
            <a:r>
              <a:rPr lang="en-US" dirty="0" smtClean="0"/>
              <a:t>Site-Specific</a:t>
            </a:r>
            <a:r>
              <a:rPr lang="en-US" dirty="0"/>
              <a:t>)</a:t>
            </a:r>
          </a:p>
        </p:txBody>
      </p:sp>
      <p:sp>
        <p:nvSpPr>
          <p:cNvPr id="6" name="Text Placeholder 5"/>
          <p:cNvSpPr>
            <a:spLocks noGrp="1"/>
          </p:cNvSpPr>
          <p:nvPr>
            <p:ph type="body" sz="quarter" idx="10"/>
          </p:nvPr>
        </p:nvSpPr>
        <p:spPr/>
        <p:txBody>
          <a:bodyPr/>
          <a:lstStyle/>
          <a:p>
            <a:pPr marL="457200" indent="-457200"/>
            <a:r>
              <a:rPr lang="en-US" dirty="0"/>
              <a:t>PACs have little to no impact on PFCs at doses less than 50 mg/L</a:t>
            </a:r>
          </a:p>
          <a:p>
            <a:pPr marL="457200" indent="-457200"/>
            <a:r>
              <a:rPr lang="en-US" dirty="0"/>
              <a:t>Impact of KMnO</a:t>
            </a:r>
            <a:r>
              <a:rPr lang="en-US" baseline="-25000" dirty="0"/>
              <a:t>4</a:t>
            </a:r>
            <a:r>
              <a:rPr lang="en-US" dirty="0"/>
              <a:t> on PFCs is unclear—additional testing is warranted for site-specific applications</a:t>
            </a:r>
          </a:p>
        </p:txBody>
      </p:sp>
    </p:spTree>
    <p:extLst>
      <p:ext uri="{BB962C8B-B14F-4D97-AF65-F5344CB8AC3E}">
        <p14:creationId xmlns:p14="http://schemas.microsoft.com/office/powerpoint/2010/main" val="139984089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55207" y="1492770"/>
            <a:ext cx="7764463" cy="1090042"/>
          </a:xfrm>
        </p:spPr>
        <p:txBody>
          <a:bodyPr/>
          <a:lstStyle/>
          <a:p>
            <a:r>
              <a:rPr lang="en-US" b="0" dirty="0">
                <a:latin typeface="Arial" panose="020B0604020202020204" pitchFamily="34" charset="0"/>
                <a:cs typeface="Arial" panose="020B0604020202020204" pitchFamily="34" charset="0"/>
              </a:rPr>
              <a:t>Applications</a:t>
            </a:r>
          </a:p>
        </p:txBody>
      </p:sp>
    </p:spTree>
    <p:extLst>
      <p:ext uri="{BB962C8B-B14F-4D97-AF65-F5344CB8AC3E}">
        <p14:creationId xmlns:p14="http://schemas.microsoft.com/office/powerpoint/2010/main" val="160776158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38"/>
          <p:cNvSpPr>
            <a:spLocks noGrp="1" noChangeArrowheads="1"/>
          </p:cNvSpPr>
          <p:nvPr>
            <p:ph type="title"/>
          </p:nvPr>
        </p:nvSpPr>
        <p:spPr>
          <a:xfrm>
            <a:off x="928099" y="550353"/>
            <a:ext cx="10338919" cy="533400"/>
          </a:xfrm>
        </p:spPr>
        <p:txBody>
          <a:bodyPr>
            <a:noAutofit/>
          </a:bodyPr>
          <a:lstStyle/>
          <a:p>
            <a:pPr>
              <a:lnSpc>
                <a:spcPct val="100000"/>
              </a:lnSpc>
            </a:pPr>
            <a:r>
              <a:rPr lang="en-US" dirty="0">
                <a:ea typeface="Calibri" pitchFamily="34" charset="0"/>
                <a:cs typeface="Calibri" pitchFamily="34" charset="0"/>
              </a:rPr>
              <a:t>Typical Municipal Applications: Boxed Items are More Commonly Targeted with GAC or PAC </a:t>
            </a:r>
          </a:p>
        </p:txBody>
      </p:sp>
      <p:sp>
        <p:nvSpPr>
          <p:cNvPr id="39" name="Content Placeholder 38"/>
          <p:cNvSpPr>
            <a:spLocks noGrp="1"/>
          </p:cNvSpPr>
          <p:nvPr>
            <p:ph type="body" sz="quarter" idx="10"/>
          </p:nvPr>
        </p:nvSpPr>
        <p:spPr>
          <a:xfrm>
            <a:off x="1203571" y="4850066"/>
            <a:ext cx="9422909" cy="1097799"/>
          </a:xfrm>
        </p:spPr>
        <p:txBody>
          <a:bodyPr>
            <a:normAutofit fontScale="92500" lnSpcReduction="10000"/>
          </a:bodyPr>
          <a:lstStyle/>
          <a:p>
            <a:r>
              <a:rPr lang="en-US" sz="2400" dirty="0"/>
              <a:t>Typical targets for reuse include organic contaminants and additional polishing </a:t>
            </a:r>
          </a:p>
          <a:p>
            <a:pPr>
              <a:buFont typeface="Arial" pitchFamily="34" charset="0"/>
              <a:buChar char="•"/>
            </a:pPr>
            <a:r>
              <a:rPr lang="en-US" sz="2400" dirty="0"/>
              <a:t>GAC not always used in potable reuse trains</a:t>
            </a:r>
          </a:p>
        </p:txBody>
      </p:sp>
      <p:sp>
        <p:nvSpPr>
          <p:cNvPr id="38" name="Content Placeholder 37"/>
          <p:cNvSpPr>
            <a:spLocks noGrp="1"/>
          </p:cNvSpPr>
          <p:nvPr>
            <p:ph sz="half" idx="4294967295"/>
          </p:nvPr>
        </p:nvSpPr>
        <p:spPr>
          <a:xfrm>
            <a:off x="6629400" y="1600201"/>
            <a:ext cx="4038600" cy="4068763"/>
          </a:xfrm>
        </p:spPr>
        <p:txBody>
          <a:bodyPr/>
          <a:lstStyle/>
          <a:p>
            <a:pPr>
              <a:buFont typeface="Arial" pitchFamily="34" charset="0"/>
              <a:buChar char="•"/>
            </a:pPr>
            <a:r>
              <a:rPr lang="en-US" sz="2400" b="1" dirty="0"/>
              <a:t>Groundwater</a:t>
            </a:r>
          </a:p>
          <a:p>
            <a:pPr lvl="1">
              <a:buFont typeface="Arial" pitchFamily="34" charset="0"/>
              <a:buChar char="•"/>
            </a:pPr>
            <a:r>
              <a:rPr lang="en-US" dirty="0"/>
              <a:t>TCE/PCE</a:t>
            </a:r>
          </a:p>
          <a:p>
            <a:pPr lvl="1">
              <a:buFont typeface="Arial" pitchFamily="34" charset="0"/>
              <a:buChar char="•"/>
            </a:pPr>
            <a:r>
              <a:rPr lang="en-US" dirty="0"/>
              <a:t>PFCs</a:t>
            </a:r>
          </a:p>
          <a:p>
            <a:pPr lvl="1">
              <a:buFont typeface="Arial" pitchFamily="34" charset="0"/>
              <a:buChar char="•"/>
            </a:pPr>
            <a:r>
              <a:rPr lang="en-US" dirty="0"/>
              <a:t>1,2,3-TCP</a:t>
            </a:r>
          </a:p>
          <a:p>
            <a:pPr lvl="1">
              <a:buFont typeface="Arial" pitchFamily="34" charset="0"/>
              <a:buChar char="•"/>
            </a:pPr>
            <a:r>
              <a:rPr lang="en-US" dirty="0"/>
              <a:t>MTBE</a:t>
            </a:r>
          </a:p>
          <a:p>
            <a:pPr lvl="1">
              <a:buFont typeface="Arial" pitchFamily="34" charset="0"/>
              <a:buChar char="•"/>
            </a:pPr>
            <a:r>
              <a:rPr lang="en-US" dirty="0"/>
              <a:t>EDCs/PPCPs</a:t>
            </a:r>
          </a:p>
          <a:p>
            <a:pPr lvl="1">
              <a:buFont typeface="Arial" pitchFamily="34" charset="0"/>
              <a:buChar char="•"/>
            </a:pPr>
            <a:r>
              <a:rPr lang="en-US" dirty="0"/>
              <a:t>Other VOCs</a:t>
            </a:r>
          </a:p>
        </p:txBody>
      </p:sp>
      <p:grpSp>
        <p:nvGrpSpPr>
          <p:cNvPr id="7" name="Group 6"/>
          <p:cNvGrpSpPr/>
          <p:nvPr/>
        </p:nvGrpSpPr>
        <p:grpSpPr>
          <a:xfrm>
            <a:off x="1331495" y="2046915"/>
            <a:ext cx="8341895" cy="1879134"/>
            <a:chOff x="954524" y="2046915"/>
            <a:chExt cx="6167620" cy="1879134"/>
          </a:xfrm>
        </p:grpSpPr>
        <p:sp>
          <p:nvSpPr>
            <p:cNvPr id="5" name="Rectangle 4"/>
            <p:cNvSpPr/>
            <p:nvPr/>
          </p:nvSpPr>
          <p:spPr>
            <a:xfrm>
              <a:off x="954524" y="2046915"/>
              <a:ext cx="2957542" cy="1879134"/>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Rectangle 5"/>
            <p:cNvSpPr/>
            <p:nvPr/>
          </p:nvSpPr>
          <p:spPr>
            <a:xfrm>
              <a:off x="5167509" y="2394665"/>
              <a:ext cx="1954635" cy="1183634"/>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8" name="Content Placeholder 38">
            <a:extLst>
              <a:ext uri="{FF2B5EF4-FFF2-40B4-BE49-F238E27FC236}">
                <a16:creationId xmlns:a16="http://schemas.microsoft.com/office/drawing/2014/main" id="{256C4927-B577-4175-979E-41BF0EA8CB1F}"/>
              </a:ext>
            </a:extLst>
          </p:cNvPr>
          <p:cNvSpPr txBox="1">
            <a:spLocks/>
          </p:cNvSpPr>
          <p:nvPr/>
        </p:nvSpPr>
        <p:spPr>
          <a:xfrm>
            <a:off x="1080498" y="1600201"/>
            <a:ext cx="4834527" cy="38171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dirty="0"/>
              <a:t>Surface Water</a:t>
            </a:r>
          </a:p>
          <a:p>
            <a:pPr lvl="1"/>
            <a:r>
              <a:rPr lang="en-US" dirty="0"/>
              <a:t>TOC</a:t>
            </a:r>
          </a:p>
          <a:p>
            <a:pPr lvl="1"/>
            <a:r>
              <a:rPr lang="en-US" dirty="0"/>
              <a:t>Algal toxins</a:t>
            </a:r>
          </a:p>
          <a:p>
            <a:pPr lvl="1"/>
            <a:r>
              <a:rPr lang="en-US" dirty="0"/>
              <a:t>DBPs and their precursors</a:t>
            </a:r>
          </a:p>
          <a:p>
            <a:pPr lvl="1"/>
            <a:r>
              <a:rPr lang="en-US" dirty="0"/>
              <a:t>Taste and Odor</a:t>
            </a:r>
          </a:p>
          <a:p>
            <a:pPr marL="919163" lvl="2" indent="-236538">
              <a:buFontTx/>
              <a:buChar char="─"/>
            </a:pPr>
            <a:r>
              <a:rPr lang="en-US" dirty="0"/>
              <a:t>MIB/</a:t>
            </a:r>
            <a:r>
              <a:rPr lang="en-US" dirty="0" err="1"/>
              <a:t>Geosmin</a:t>
            </a:r>
            <a:endParaRPr lang="en-US" dirty="0"/>
          </a:p>
          <a:p>
            <a:pPr lvl="1"/>
            <a:r>
              <a:rPr lang="en-US" dirty="0"/>
              <a:t>EDCs/PPCPs</a:t>
            </a:r>
          </a:p>
        </p:txBody>
      </p:sp>
    </p:spTree>
    <p:extLst>
      <p:ext uri="{BB962C8B-B14F-4D97-AF65-F5344CB8AC3E}">
        <p14:creationId xmlns:p14="http://schemas.microsoft.com/office/powerpoint/2010/main" val="1661294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Image result for natural organic matte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030773" y="3402000"/>
            <a:ext cx="4530447" cy="2906281"/>
          </a:xfrm>
          <a:prstGeom prst="rect">
            <a:avLst/>
          </a:prstGeom>
          <a:noFill/>
        </p:spPr>
      </p:pic>
      <p:sp>
        <p:nvSpPr>
          <p:cNvPr id="5" name="Title 4"/>
          <p:cNvSpPr>
            <a:spLocks noGrp="1"/>
          </p:cNvSpPr>
          <p:nvPr>
            <p:ph type="title"/>
          </p:nvPr>
        </p:nvSpPr>
        <p:spPr/>
        <p:txBody>
          <a:bodyPr>
            <a:normAutofit/>
          </a:bodyPr>
          <a:lstStyle/>
          <a:p>
            <a:r>
              <a:rPr lang="en-US" dirty="0"/>
              <a:t>Municipal Applications: TOC </a:t>
            </a:r>
            <a:r>
              <a:rPr lang="en-US" dirty="0" smtClean="0"/>
              <a:t>and </a:t>
            </a:r>
            <a:r>
              <a:rPr lang="en-US" dirty="0"/>
              <a:t>DBPs</a:t>
            </a:r>
          </a:p>
        </p:txBody>
      </p:sp>
      <p:sp>
        <p:nvSpPr>
          <p:cNvPr id="6" name="Content Placeholder 5"/>
          <p:cNvSpPr>
            <a:spLocks noGrp="1"/>
          </p:cNvSpPr>
          <p:nvPr>
            <p:ph type="body" sz="quarter" idx="10"/>
          </p:nvPr>
        </p:nvSpPr>
        <p:spPr>
          <a:xfrm>
            <a:off x="854110" y="1195754"/>
            <a:ext cx="9128090" cy="4347942"/>
          </a:xfrm>
        </p:spPr>
        <p:txBody>
          <a:bodyPr/>
          <a:lstStyle/>
          <a:p>
            <a:r>
              <a:rPr lang="en-US" b="1" dirty="0"/>
              <a:t>Natural Organic Matter (NOM) </a:t>
            </a:r>
            <a:r>
              <a:rPr lang="en-US" dirty="0"/>
              <a:t>– </a:t>
            </a:r>
            <a:r>
              <a:rPr lang="en-US" sz="2000" dirty="0"/>
              <a:t>Naturally occurring organic compounds formed through decomposition of aquatic life and plants</a:t>
            </a:r>
            <a:endParaRPr lang="en-US" dirty="0"/>
          </a:p>
          <a:p>
            <a:r>
              <a:rPr lang="en-US" b="1" dirty="0"/>
              <a:t>Total Organic Carbon (TOC)</a:t>
            </a:r>
            <a:r>
              <a:rPr lang="en-US" dirty="0"/>
              <a:t> – </a:t>
            </a:r>
            <a:r>
              <a:rPr lang="en-US" sz="2000" dirty="0"/>
              <a:t>Surrogate test to measure relative levels of NOM</a:t>
            </a:r>
            <a:endParaRPr lang="en-US" dirty="0"/>
          </a:p>
          <a:p>
            <a:r>
              <a:rPr lang="en-US" b="1" dirty="0"/>
              <a:t>Disinfection By-Products (DBPs) </a:t>
            </a:r>
            <a:r>
              <a:rPr lang="en-US" dirty="0"/>
              <a:t>– </a:t>
            </a:r>
            <a:r>
              <a:rPr lang="en-US" sz="2000" dirty="0"/>
              <a:t>Halogenated compounds that result from interaction between NOM/TOC and chemical disinfectants</a:t>
            </a:r>
            <a:endParaRPr lang="en-US" dirty="0"/>
          </a:p>
        </p:txBody>
      </p:sp>
      <p:pic>
        <p:nvPicPr>
          <p:cNvPr id="69634" name="Picture 2" descr="https://tse4.mm.bing.net/th?id=OIP.Mb8d415b3c21ea361b52af3d7461cec38o0&amp;pid=15.1&amp;P=0&amp;w=300&amp;h=30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157207" y="3825933"/>
            <a:ext cx="2021747" cy="2100055"/>
          </a:xfrm>
          <a:prstGeom prst="rect">
            <a:avLst/>
          </a:prstGeom>
          <a:noFill/>
        </p:spPr>
      </p:pic>
      <p:sp>
        <p:nvSpPr>
          <p:cNvPr id="8" name="TextBox 7"/>
          <p:cNvSpPr txBox="1"/>
          <p:nvPr/>
        </p:nvSpPr>
        <p:spPr>
          <a:xfrm>
            <a:off x="7425654" y="5756711"/>
            <a:ext cx="1484852" cy="338554"/>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Chloroform</a:t>
            </a:r>
          </a:p>
        </p:txBody>
      </p:sp>
    </p:spTree>
    <p:extLst>
      <p:ext uri="{BB962C8B-B14F-4D97-AF65-F5344CB8AC3E}">
        <p14:creationId xmlns:p14="http://schemas.microsoft.com/office/powerpoint/2010/main" val="23585117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2"/>
          <p:cNvSpPr>
            <a:spLocks noGrp="1" noChangeArrowheads="1"/>
          </p:cNvSpPr>
          <p:nvPr>
            <p:ph type="title"/>
          </p:nvPr>
        </p:nvSpPr>
        <p:spPr/>
        <p:txBody>
          <a:bodyPr>
            <a:normAutofit/>
          </a:bodyPr>
          <a:lstStyle/>
          <a:p>
            <a:pPr eaLnBrk="1" hangingPunct="1"/>
            <a:r>
              <a:rPr lang="en-US" dirty="0"/>
              <a:t>Adsorption is Effective for TOC Removal</a:t>
            </a:r>
          </a:p>
        </p:txBody>
      </p:sp>
      <p:sp>
        <p:nvSpPr>
          <p:cNvPr id="140290" name="Rectangle 3"/>
          <p:cNvSpPr>
            <a:spLocks noChangeArrowheads="1"/>
          </p:cNvSpPr>
          <p:nvPr/>
        </p:nvSpPr>
        <p:spPr bwMode="auto">
          <a:xfrm>
            <a:off x="1524001" y="1612384"/>
            <a:ext cx="184731" cy="369332"/>
          </a:xfrm>
          <a:prstGeom prst="rect">
            <a:avLst/>
          </a:prstGeom>
          <a:noFill/>
          <a:ln w="9525" algn="ctr">
            <a:noFill/>
            <a:miter lim="800000"/>
            <a:headEnd/>
            <a:tailEnd/>
          </a:ln>
        </p:spPr>
        <p:txBody>
          <a:bodyPr wrap="none" anchor="ctr">
            <a:spAutoFit/>
          </a:bodyPr>
          <a:lstStyle/>
          <a:p>
            <a:endParaRPr lang="en-US" dirty="0">
              <a:latin typeface="Arial Black" pitchFamily="34" charset="0"/>
            </a:endParaRPr>
          </a:p>
        </p:txBody>
      </p:sp>
      <p:graphicFrame>
        <p:nvGraphicFramePr>
          <p:cNvPr id="180" name="Chart 179"/>
          <p:cNvGraphicFramePr>
            <a:graphicFrameLocks noGrp="1"/>
          </p:cNvGraphicFramePr>
          <p:nvPr>
            <p:extLst>
              <p:ext uri="{D42A27DB-BD31-4B8C-83A1-F6EECF244321}">
                <p14:modId xmlns:p14="http://schemas.microsoft.com/office/powerpoint/2010/main" val="2086277999"/>
              </p:ext>
            </p:extLst>
          </p:nvPr>
        </p:nvGraphicFramePr>
        <p:xfrm>
          <a:off x="2419710" y="1473206"/>
          <a:ext cx="7181130" cy="4387838"/>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219379" y="5053262"/>
            <a:ext cx="1844842" cy="646331"/>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Data Courtesy of Calgon Carbon Corporation</a:t>
            </a:r>
          </a:p>
        </p:txBody>
      </p:sp>
    </p:spTree>
    <p:extLst>
      <p:ext uri="{BB962C8B-B14F-4D97-AF65-F5344CB8AC3E}">
        <p14:creationId xmlns:p14="http://schemas.microsoft.com/office/powerpoint/2010/main" val="3446228490"/>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Adsorption Removes Algal Toxins </a:t>
            </a:r>
          </a:p>
        </p:txBody>
      </p:sp>
      <p:sp>
        <p:nvSpPr>
          <p:cNvPr id="2" name="Content Placeholder 1"/>
          <p:cNvSpPr>
            <a:spLocks noGrp="1"/>
          </p:cNvSpPr>
          <p:nvPr>
            <p:ph type="body" sz="quarter" idx="10"/>
          </p:nvPr>
        </p:nvSpPr>
        <p:spPr>
          <a:xfrm>
            <a:off x="1918545" y="1223651"/>
            <a:ext cx="7772400" cy="4375150"/>
          </a:xfrm>
        </p:spPr>
        <p:txBody>
          <a:bodyPr/>
          <a:lstStyle/>
          <a:p>
            <a:pPr marL="280988" indent="-280988"/>
            <a:r>
              <a:rPr lang="en-US" dirty="0"/>
              <a:t>By-product of cyanobacteria life cycle</a:t>
            </a:r>
          </a:p>
          <a:p>
            <a:pPr lvl="1">
              <a:buFont typeface="Arial" panose="020B0604020202020204" pitchFamily="34" charset="0"/>
              <a:buChar char="–"/>
            </a:pPr>
            <a:r>
              <a:rPr lang="en-US" dirty="0"/>
              <a:t>Over 3,000 known species</a:t>
            </a:r>
          </a:p>
          <a:p>
            <a:pPr marL="280988" indent="-280988"/>
            <a:r>
              <a:rPr lang="en-US" dirty="0"/>
              <a:t>Two primary </a:t>
            </a:r>
            <a:r>
              <a:rPr lang="en-US" dirty="0" smtClean="0"/>
              <a:t>classes</a:t>
            </a:r>
            <a:endParaRPr lang="en-US" dirty="0"/>
          </a:p>
          <a:p>
            <a:pPr lvl="1">
              <a:buFont typeface="Arial" panose="020B0604020202020204" pitchFamily="34" charset="0"/>
              <a:buChar char="–"/>
            </a:pPr>
            <a:r>
              <a:rPr lang="en-US" dirty="0"/>
              <a:t>Hepatotoxin – affecting the liver</a:t>
            </a:r>
          </a:p>
          <a:p>
            <a:pPr lvl="1">
              <a:buFont typeface="Arial" panose="020B0604020202020204" pitchFamily="34" charset="0"/>
              <a:buChar char="–"/>
            </a:pPr>
            <a:r>
              <a:rPr lang="en-US" dirty="0"/>
              <a:t>Neurotoxin – affecting nerves &amp; nervous system</a:t>
            </a:r>
          </a:p>
          <a:p>
            <a:pPr marL="280988" indent="-280988"/>
            <a:r>
              <a:rPr lang="en-US" dirty="0"/>
              <a:t>Three primary toxins of interest:</a:t>
            </a:r>
          </a:p>
          <a:p>
            <a:pPr lvl="1">
              <a:buFont typeface="Arial" panose="020B0604020202020204" pitchFamily="34" charset="0"/>
              <a:buChar char="–"/>
            </a:pPr>
            <a:r>
              <a:rPr lang="en-US" dirty="0"/>
              <a:t>Anatoxin-A</a:t>
            </a:r>
          </a:p>
          <a:p>
            <a:pPr lvl="1">
              <a:buFont typeface="Arial" panose="020B0604020202020204" pitchFamily="34" charset="0"/>
              <a:buChar char="–"/>
            </a:pPr>
            <a:r>
              <a:rPr lang="en-US" dirty="0"/>
              <a:t>Cylindrospermopsin</a:t>
            </a:r>
          </a:p>
          <a:p>
            <a:pPr lvl="1">
              <a:buFont typeface="Arial" panose="020B0604020202020204" pitchFamily="34" charset="0"/>
              <a:buChar char="–"/>
            </a:pPr>
            <a:r>
              <a:rPr lang="en-US" dirty="0"/>
              <a:t>Microcystin-LR</a:t>
            </a:r>
          </a:p>
        </p:txBody>
      </p:sp>
      <p:pic>
        <p:nvPicPr>
          <p:cNvPr id="4" name="Picture 4" descr="http://static.enzolifesciences.com/fileadmin/files/formula/alx-350-012_new.gif"/>
          <p:cNvPicPr>
            <a:picLocks noChangeAspect="1" noChangeArrowheads="1"/>
          </p:cNvPicPr>
          <p:nvPr/>
        </p:nvPicPr>
        <p:blipFill>
          <a:blip r:embed="rId3" cstate="print"/>
          <a:srcRect/>
          <a:stretch>
            <a:fillRect/>
          </a:stretch>
        </p:blipFill>
        <p:spPr bwMode="auto">
          <a:xfrm>
            <a:off x="6728799" y="3493932"/>
            <a:ext cx="3830189" cy="2263913"/>
          </a:xfrm>
          <a:prstGeom prst="rect">
            <a:avLst/>
          </a:prstGeom>
          <a:noFill/>
        </p:spPr>
      </p:pic>
      <p:sp>
        <p:nvSpPr>
          <p:cNvPr id="8" name="TextBox 7"/>
          <p:cNvSpPr txBox="1"/>
          <p:nvPr/>
        </p:nvSpPr>
        <p:spPr>
          <a:xfrm>
            <a:off x="7402324" y="5840549"/>
            <a:ext cx="2483141" cy="338554"/>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Microcystin-LR</a:t>
            </a:r>
          </a:p>
        </p:txBody>
      </p:sp>
    </p:spTree>
    <p:extLst>
      <p:ext uri="{BB962C8B-B14F-4D97-AF65-F5344CB8AC3E}">
        <p14:creationId xmlns:p14="http://schemas.microsoft.com/office/powerpoint/2010/main" val="411945208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2"/>
          <p:cNvSpPr>
            <a:spLocks noGrp="1" noChangeArrowheads="1"/>
          </p:cNvSpPr>
          <p:nvPr>
            <p:ph type="title"/>
          </p:nvPr>
        </p:nvSpPr>
        <p:spPr/>
        <p:txBody>
          <a:bodyPr/>
          <a:lstStyle/>
          <a:p>
            <a:pPr eaLnBrk="1" hangingPunct="1"/>
            <a:r>
              <a:rPr lang="en-US" dirty="0"/>
              <a:t>Adsorption Removal of TOC and Algal Toxins</a:t>
            </a:r>
            <a:endParaRPr lang="en-US" sz="2400" dirty="0"/>
          </a:p>
        </p:txBody>
      </p:sp>
      <p:graphicFrame>
        <p:nvGraphicFramePr>
          <p:cNvPr id="181" name="Chart 180"/>
          <p:cNvGraphicFramePr/>
          <p:nvPr>
            <p:extLst>
              <p:ext uri="{D42A27DB-BD31-4B8C-83A1-F6EECF244321}">
                <p14:modId xmlns:p14="http://schemas.microsoft.com/office/powerpoint/2010/main" val="4035740203"/>
              </p:ext>
            </p:extLst>
          </p:nvPr>
        </p:nvGraphicFramePr>
        <p:xfrm>
          <a:off x="2209800" y="1394583"/>
          <a:ext cx="7543800" cy="4714875"/>
        </p:xfrm>
        <a:graphic>
          <a:graphicData uri="http://schemas.openxmlformats.org/drawingml/2006/chart">
            <c:chart xmlns:c="http://schemas.openxmlformats.org/drawingml/2006/chart" xmlns:r="http://schemas.openxmlformats.org/officeDocument/2006/relationships" r:id="rId3"/>
          </a:graphicData>
        </a:graphic>
      </p:graphicFrame>
      <p:cxnSp>
        <p:nvCxnSpPr>
          <p:cNvPr id="7" name="Straight Arrow Connector 6"/>
          <p:cNvCxnSpPr>
            <a:cxnSpLocks/>
          </p:cNvCxnSpPr>
          <p:nvPr/>
        </p:nvCxnSpPr>
        <p:spPr>
          <a:xfrm>
            <a:off x="7261860" y="4560570"/>
            <a:ext cx="339090" cy="544830"/>
          </a:xfrm>
          <a:prstGeom prst="straightConnector1">
            <a:avLst/>
          </a:prstGeom>
          <a:noFill/>
          <a:ln w="63500" cap="flat" cmpd="sng" algn="ctr">
            <a:solidFill>
              <a:srgbClr val="C00000"/>
            </a:solidFill>
            <a:prstDash val="solid"/>
            <a:miter lim="800000"/>
            <a:tailEnd type="triangle" w="lg" len="sm"/>
          </a:ln>
          <a:effectLst/>
        </p:spPr>
      </p:cxnSp>
      <p:cxnSp>
        <p:nvCxnSpPr>
          <p:cNvPr id="12" name="Straight Arrow Connector 11"/>
          <p:cNvCxnSpPr>
            <a:cxnSpLocks/>
          </p:cNvCxnSpPr>
          <p:nvPr/>
        </p:nvCxnSpPr>
        <p:spPr>
          <a:xfrm>
            <a:off x="4644391" y="3783331"/>
            <a:ext cx="337185" cy="124273"/>
          </a:xfrm>
          <a:prstGeom prst="straightConnector1">
            <a:avLst/>
          </a:prstGeom>
          <a:noFill/>
          <a:ln w="63500" cap="flat" cmpd="sng" algn="ctr">
            <a:solidFill>
              <a:srgbClr val="C00000"/>
            </a:solidFill>
            <a:prstDash val="solid"/>
            <a:miter lim="800000"/>
            <a:tailEnd type="triangle" w="lg" len="sm"/>
          </a:ln>
          <a:effectLst/>
        </p:spPr>
      </p:cxnSp>
      <p:sp>
        <p:nvSpPr>
          <p:cNvPr id="4" name="TextBox 3"/>
          <p:cNvSpPr txBox="1"/>
          <p:nvPr/>
        </p:nvSpPr>
        <p:spPr>
          <a:xfrm>
            <a:off x="3044190" y="3394710"/>
            <a:ext cx="3200400" cy="338554"/>
          </a:xfrm>
          <a:prstGeom prst="rect">
            <a:avLst/>
          </a:prstGeom>
          <a:noFill/>
        </p:spPr>
        <p:txBody>
          <a:bodyPr wrap="square" rtlCol="0">
            <a:spAutoFit/>
          </a:bodyPr>
          <a:lstStyle/>
          <a:p>
            <a:r>
              <a:rPr lang="en-US" sz="1600" dirty="0">
                <a:solidFill>
                  <a:schemeClr val="tx1">
                    <a:lumMod val="75000"/>
                    <a:lumOff val="25000"/>
                  </a:schemeClr>
                </a:solidFill>
              </a:rPr>
              <a:t>TOC Breakthrough</a:t>
            </a:r>
          </a:p>
        </p:txBody>
      </p:sp>
      <p:sp>
        <p:nvSpPr>
          <p:cNvPr id="9" name="TextBox 8"/>
          <p:cNvSpPr txBox="1"/>
          <p:nvPr/>
        </p:nvSpPr>
        <p:spPr>
          <a:xfrm>
            <a:off x="6097168" y="4222016"/>
            <a:ext cx="3200400" cy="338554"/>
          </a:xfrm>
          <a:prstGeom prst="rect">
            <a:avLst/>
          </a:prstGeom>
          <a:noFill/>
        </p:spPr>
        <p:txBody>
          <a:bodyPr wrap="square" rtlCol="0">
            <a:spAutoFit/>
          </a:bodyPr>
          <a:lstStyle/>
          <a:p>
            <a:r>
              <a:rPr lang="en-US" sz="1600" dirty="0">
                <a:solidFill>
                  <a:schemeClr val="tx1">
                    <a:lumMod val="75000"/>
                    <a:lumOff val="25000"/>
                  </a:schemeClr>
                </a:solidFill>
              </a:rPr>
              <a:t>No Algal Toxin Breakthrough</a:t>
            </a:r>
          </a:p>
        </p:txBody>
      </p:sp>
      <p:sp>
        <p:nvSpPr>
          <p:cNvPr id="8" name="TextBox 7"/>
          <p:cNvSpPr txBox="1"/>
          <p:nvPr/>
        </p:nvSpPr>
        <p:spPr>
          <a:xfrm>
            <a:off x="219379" y="5053262"/>
            <a:ext cx="1844842" cy="646331"/>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Data Courtesy of Calgon Carbon Corporation</a:t>
            </a:r>
          </a:p>
        </p:txBody>
      </p:sp>
    </p:spTree>
    <p:extLst>
      <p:ext uri="{BB962C8B-B14F-4D97-AF65-F5344CB8AC3E}">
        <p14:creationId xmlns:p14="http://schemas.microsoft.com/office/powerpoint/2010/main" val="831310568"/>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9"/>
          <p:cNvGrpSpPr/>
          <p:nvPr/>
        </p:nvGrpSpPr>
        <p:grpSpPr>
          <a:xfrm>
            <a:off x="1734393" y="4021122"/>
            <a:ext cx="8222714" cy="1154931"/>
            <a:chOff x="322764" y="4737834"/>
            <a:chExt cx="8433107" cy="1154931"/>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43036" y="4737834"/>
              <a:ext cx="1712835" cy="1135880"/>
            </a:xfrm>
            <a:prstGeom prst="rect">
              <a:avLst/>
            </a:prstGeom>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26369" y="4743202"/>
              <a:ext cx="1712836" cy="1140040"/>
            </a:xfrm>
            <a:prstGeom prst="rect">
              <a:avLst/>
            </a:prstGeom>
          </p:spPr>
        </p:pic>
        <p:pic>
          <p:nvPicPr>
            <p:cNvPr id="5" name="Picture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673823" y="4743199"/>
              <a:ext cx="1712836" cy="1140040"/>
            </a:xfrm>
            <a:prstGeom prst="rect">
              <a:avLst/>
            </a:prstGeom>
          </p:spPr>
        </p:pic>
        <p:pic>
          <p:nvPicPr>
            <p:cNvPr id="6" name="Picture 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449852" y="4752724"/>
              <a:ext cx="1520466" cy="1140041"/>
            </a:xfrm>
            <a:prstGeom prst="rect">
              <a:avLst/>
            </a:prstGeom>
          </p:spPr>
        </p:pic>
        <p:pic>
          <p:nvPicPr>
            <p:cNvPr id="8" name="Picture 7"/>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22764" y="4752723"/>
              <a:ext cx="1564389" cy="1140041"/>
            </a:xfrm>
            <a:prstGeom prst="rect">
              <a:avLst/>
            </a:prstGeom>
          </p:spPr>
        </p:pic>
      </p:grpSp>
      <p:graphicFrame>
        <p:nvGraphicFramePr>
          <p:cNvPr id="11" name="Diagram 10"/>
          <p:cNvGraphicFramePr/>
          <p:nvPr>
            <p:extLst>
              <p:ext uri="{D42A27DB-BD31-4B8C-83A1-F6EECF244321}">
                <p14:modId xmlns:p14="http://schemas.microsoft.com/office/powerpoint/2010/main" val="3978178922"/>
              </p:ext>
            </p:extLst>
          </p:nvPr>
        </p:nvGraphicFramePr>
        <p:xfrm>
          <a:off x="1726301" y="1154797"/>
          <a:ext cx="8504730" cy="263616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15" name="Picture 2" descr="PFOA-3D.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2058923" y="5314150"/>
            <a:ext cx="2677134" cy="886273"/>
          </a:xfrm>
          <a:prstGeom prst="rect">
            <a:avLst/>
          </a:prstGeom>
          <a:noFill/>
        </p:spPr>
      </p:pic>
      <p:pic>
        <p:nvPicPr>
          <p:cNvPr id="17" name="Picture 2" descr="https://upload.wikimedia.org/wikipedia/commons/e/e1/Perfluorooctanesulfonic-acid-3D-balls.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163227" y="5314149"/>
            <a:ext cx="2776431" cy="959044"/>
          </a:xfrm>
          <a:prstGeom prst="rect">
            <a:avLst/>
          </a:prstGeom>
          <a:noFill/>
        </p:spPr>
      </p:pic>
      <p:sp>
        <p:nvSpPr>
          <p:cNvPr id="14" name="TextBox 13"/>
          <p:cNvSpPr txBox="1"/>
          <p:nvPr/>
        </p:nvSpPr>
        <p:spPr>
          <a:xfrm>
            <a:off x="4149868" y="5692591"/>
            <a:ext cx="2013358" cy="338554"/>
          </a:xfrm>
          <a:prstGeom prst="rect">
            <a:avLst/>
          </a:prstGeom>
          <a:noFill/>
        </p:spPr>
        <p:txBody>
          <a:bodyPr wrap="square" rtlCol="0">
            <a:spAutoFit/>
          </a:bodyPr>
          <a:lstStyle/>
          <a:p>
            <a:pPr algn="ctr"/>
            <a:r>
              <a:rPr lang="en-US" sz="1600" dirty="0"/>
              <a:t>PFOA</a:t>
            </a:r>
          </a:p>
        </p:txBody>
      </p:sp>
      <p:sp>
        <p:nvSpPr>
          <p:cNvPr id="16" name="TextBox 15"/>
          <p:cNvSpPr txBox="1"/>
          <p:nvPr/>
        </p:nvSpPr>
        <p:spPr>
          <a:xfrm>
            <a:off x="8353468" y="5678470"/>
            <a:ext cx="2013358" cy="338554"/>
          </a:xfrm>
          <a:prstGeom prst="rect">
            <a:avLst/>
          </a:prstGeom>
          <a:noFill/>
        </p:spPr>
        <p:txBody>
          <a:bodyPr wrap="square" rtlCol="0">
            <a:spAutoFit/>
          </a:bodyPr>
          <a:lstStyle/>
          <a:p>
            <a:pPr algn="ctr"/>
            <a:r>
              <a:rPr lang="en-US" sz="1600" dirty="0"/>
              <a:t>PFOS</a:t>
            </a:r>
          </a:p>
        </p:txBody>
      </p:sp>
      <p:sp>
        <p:nvSpPr>
          <p:cNvPr id="3" name="Title 2"/>
          <p:cNvSpPr>
            <a:spLocks noGrp="1"/>
          </p:cNvSpPr>
          <p:nvPr>
            <p:ph type="title"/>
          </p:nvPr>
        </p:nvSpPr>
        <p:spPr>
          <a:xfrm>
            <a:off x="932688" y="541003"/>
            <a:ext cx="7754189" cy="533400"/>
          </a:xfrm>
        </p:spPr>
        <p:txBody>
          <a:bodyPr/>
          <a:lstStyle/>
          <a:p>
            <a:r>
              <a:rPr lang="en-US" dirty="0"/>
              <a:t>Adsorption for PFC Removal</a:t>
            </a:r>
          </a:p>
        </p:txBody>
      </p:sp>
      <p:sp>
        <p:nvSpPr>
          <p:cNvPr id="18" name="Rectangle 17">
            <a:extLst>
              <a:ext uri="{FF2B5EF4-FFF2-40B4-BE49-F238E27FC236}">
                <a16:creationId xmlns:a16="http://schemas.microsoft.com/office/drawing/2014/main" id="{13AADE81-FA8C-4550-A6F2-A415AD6A3402}"/>
              </a:ext>
            </a:extLst>
          </p:cNvPr>
          <p:cNvSpPr/>
          <p:nvPr/>
        </p:nvSpPr>
        <p:spPr>
          <a:xfrm>
            <a:off x="90362" y="5160890"/>
            <a:ext cx="1703085" cy="646331"/>
          </a:xfrm>
          <a:prstGeom prst="rect">
            <a:avLst/>
          </a:prstGeom>
        </p:spPr>
        <p:txBody>
          <a:bodyPr wrap="square">
            <a:spAutoFit/>
          </a:bodyPr>
          <a:lstStyle/>
          <a:p>
            <a:r>
              <a:rPr lang="en-US" sz="1200" dirty="0" smtClean="0">
                <a:latin typeface="Arial" panose="020B0604020202020204" pitchFamily="34" charset="0"/>
                <a:cs typeface="Arial" panose="020B0604020202020204" pitchFamily="34" charset="0"/>
              </a:rPr>
              <a:t>Image Courtesy </a:t>
            </a:r>
            <a:r>
              <a:rPr lang="en-US" sz="1200" dirty="0">
                <a:latin typeface="Arial" panose="020B0604020202020204" pitchFamily="34" charset="0"/>
                <a:cs typeface="Arial" panose="020B0604020202020204" pitchFamily="34" charset="0"/>
              </a:rPr>
              <a:t>of Calgon Carbon Corporation</a:t>
            </a:r>
          </a:p>
        </p:txBody>
      </p:sp>
    </p:spTree>
    <p:extLst>
      <p:ext uri="{BB962C8B-B14F-4D97-AF65-F5344CB8AC3E}">
        <p14:creationId xmlns:p14="http://schemas.microsoft.com/office/powerpoint/2010/main" val="84459691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71607" y="3244334"/>
            <a:ext cx="237566" cy="369332"/>
          </a:xfrm>
          <a:prstGeom prst="rect">
            <a:avLst/>
          </a:prstGeom>
        </p:spPr>
        <p:txBody>
          <a:bodyPr wrap="none">
            <a:spAutoFit/>
          </a:bodyPr>
          <a:lstStyle/>
          <a:p>
            <a:r>
              <a:rPr lang="en-US" dirty="0"/>
              <a:t> </a:t>
            </a:r>
          </a:p>
        </p:txBody>
      </p:sp>
      <p:sp>
        <p:nvSpPr>
          <p:cNvPr id="3" name="Rectangle 2"/>
          <p:cNvSpPr/>
          <p:nvPr/>
        </p:nvSpPr>
        <p:spPr>
          <a:xfrm>
            <a:off x="4372397" y="3244334"/>
            <a:ext cx="1847997" cy="369332"/>
          </a:xfrm>
          <a:prstGeom prst="rect">
            <a:avLst/>
          </a:prstGeom>
        </p:spPr>
        <p:txBody>
          <a:bodyPr wrap="square">
            <a:spAutoFit/>
          </a:bodyPr>
          <a:lstStyle/>
          <a:p>
            <a:r>
              <a:rPr lang="en-US" dirty="0"/>
              <a:t> </a:t>
            </a:r>
          </a:p>
        </p:txBody>
      </p:sp>
      <p:sp>
        <p:nvSpPr>
          <p:cNvPr id="4" name="Rectangle 3"/>
          <p:cNvSpPr/>
          <p:nvPr/>
        </p:nvSpPr>
        <p:spPr>
          <a:xfrm>
            <a:off x="5971607" y="3244334"/>
            <a:ext cx="237566" cy="369332"/>
          </a:xfrm>
          <a:prstGeom prst="rect">
            <a:avLst/>
          </a:prstGeom>
        </p:spPr>
        <p:txBody>
          <a:bodyPr wrap="none">
            <a:spAutoFit/>
          </a:bodyPr>
          <a:lstStyle/>
          <a:p>
            <a:r>
              <a:rPr lang="en-US" dirty="0"/>
              <a:t> </a:t>
            </a:r>
          </a:p>
        </p:txBody>
      </p:sp>
      <p:sp>
        <p:nvSpPr>
          <p:cNvPr id="8" name="Title 7"/>
          <p:cNvSpPr>
            <a:spLocks noGrp="1"/>
          </p:cNvSpPr>
          <p:nvPr>
            <p:ph type="title"/>
          </p:nvPr>
        </p:nvSpPr>
        <p:spPr/>
        <p:txBody>
          <a:bodyPr>
            <a:normAutofit fontScale="90000"/>
          </a:bodyPr>
          <a:lstStyle/>
          <a:p>
            <a:r>
              <a:rPr lang="en-US" sz="3600" dirty="0"/>
              <a:t>Municipal Applications: PFCs</a:t>
            </a:r>
          </a:p>
        </p:txBody>
      </p:sp>
      <p:graphicFrame>
        <p:nvGraphicFramePr>
          <p:cNvPr id="7" name="Chart 6"/>
          <p:cNvGraphicFramePr/>
          <p:nvPr>
            <p:extLst>
              <p:ext uri="{D42A27DB-BD31-4B8C-83A1-F6EECF244321}">
                <p14:modId xmlns:p14="http://schemas.microsoft.com/office/powerpoint/2010/main" val="3158364981"/>
              </p:ext>
            </p:extLst>
          </p:nvPr>
        </p:nvGraphicFramePr>
        <p:xfrm>
          <a:off x="2166135" y="1208871"/>
          <a:ext cx="7956116" cy="5030775"/>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7034234" y="4022594"/>
            <a:ext cx="2150464"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l"/>
            <a:r>
              <a:rPr lang="en-US" sz="1200" dirty="0">
                <a:latin typeface="Calibri" pitchFamily="34" charset="0"/>
              </a:rPr>
              <a:t>Non detect after 620 simulated days of operation</a:t>
            </a:r>
          </a:p>
        </p:txBody>
      </p:sp>
      <p:cxnSp>
        <p:nvCxnSpPr>
          <p:cNvPr id="11" name="Straight Arrow Connector 10"/>
          <p:cNvCxnSpPr>
            <a:cxnSpLocks/>
          </p:cNvCxnSpPr>
          <p:nvPr/>
        </p:nvCxnSpPr>
        <p:spPr>
          <a:xfrm flipH="1">
            <a:off x="7115176" y="4605338"/>
            <a:ext cx="295275" cy="333375"/>
          </a:xfrm>
          <a:prstGeom prst="straightConnector1">
            <a:avLst/>
          </a:prstGeom>
          <a:noFill/>
          <a:ln w="63500" cap="flat" cmpd="sng" algn="ctr">
            <a:solidFill>
              <a:srgbClr val="C00000"/>
            </a:solidFill>
            <a:prstDash val="solid"/>
            <a:miter lim="800000"/>
            <a:tailEnd type="triangle" w="lg" len="sm"/>
          </a:ln>
          <a:effectLst/>
        </p:spPr>
      </p:cxnSp>
      <p:sp>
        <p:nvSpPr>
          <p:cNvPr id="10" name="TextBox 9"/>
          <p:cNvSpPr txBox="1"/>
          <p:nvPr/>
        </p:nvSpPr>
        <p:spPr>
          <a:xfrm>
            <a:off x="219379" y="5053262"/>
            <a:ext cx="1844842" cy="646331"/>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Data Courtesy of Calgon Carbon Corporation</a:t>
            </a:r>
          </a:p>
        </p:txBody>
      </p:sp>
      <p:sp>
        <p:nvSpPr>
          <p:cNvPr id="5" name="TextBox 4">
            <a:extLst>
              <a:ext uri="{FF2B5EF4-FFF2-40B4-BE49-F238E27FC236}">
                <a16:creationId xmlns:a16="http://schemas.microsoft.com/office/drawing/2014/main" id="{613D49CA-E016-4982-A18F-36E7130F2FAB}"/>
              </a:ext>
            </a:extLst>
          </p:cNvPr>
          <p:cNvSpPr txBox="1"/>
          <p:nvPr/>
        </p:nvSpPr>
        <p:spPr>
          <a:xfrm>
            <a:off x="6581672" y="5573934"/>
            <a:ext cx="1175656" cy="246221"/>
          </a:xfrm>
          <a:prstGeom prst="rect">
            <a:avLst/>
          </a:prstGeom>
          <a:solidFill>
            <a:schemeClr val="bg1"/>
          </a:solidFill>
        </p:spPr>
        <p:txBody>
          <a:bodyPr wrap="square" rtlCol="0">
            <a:spAutoFit/>
          </a:bodyPr>
          <a:lstStyle/>
          <a:p>
            <a:r>
              <a:rPr lang="en-US" sz="1000" dirty="0"/>
              <a:t>TOC Concentration</a:t>
            </a:r>
          </a:p>
        </p:txBody>
      </p:sp>
    </p:spTree>
    <p:extLst>
      <p:ext uri="{BB962C8B-B14F-4D97-AF65-F5344CB8AC3E}">
        <p14:creationId xmlns:p14="http://schemas.microsoft.com/office/powerpoint/2010/main" val="3508071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6012" y="651334"/>
            <a:ext cx="7754189" cy="533400"/>
          </a:xfrm>
        </p:spPr>
        <p:txBody>
          <a:bodyPr/>
          <a:lstStyle/>
          <a:p>
            <a:r>
              <a:rPr lang="en-US" dirty="0"/>
              <a:t>Acronyms (2 of 3)</a:t>
            </a:r>
          </a:p>
        </p:txBody>
      </p:sp>
      <p:sp>
        <p:nvSpPr>
          <p:cNvPr id="2" name="Content Placeholder 1"/>
          <p:cNvSpPr>
            <a:spLocks noGrp="1"/>
          </p:cNvSpPr>
          <p:nvPr>
            <p:ph type="body" sz="quarter" idx="10"/>
          </p:nvPr>
        </p:nvSpPr>
        <p:spPr>
          <a:xfrm>
            <a:off x="527224" y="1393281"/>
            <a:ext cx="7992977" cy="4847097"/>
          </a:xfrm>
        </p:spPr>
        <p:txBody>
          <a:bodyPr>
            <a:normAutofit/>
          </a:bodyPr>
          <a:lstStyle/>
          <a:p>
            <a:r>
              <a:rPr lang="en-US" sz="2400" dirty="0"/>
              <a:t>MTBE – Methyl Tert-butyl Ether</a:t>
            </a:r>
          </a:p>
          <a:p>
            <a:r>
              <a:rPr lang="en-US" sz="2400" dirty="0"/>
              <a:t>MTZ – Mass Transfer Zone</a:t>
            </a:r>
          </a:p>
          <a:p>
            <a:r>
              <a:rPr lang="en-US" sz="2400" dirty="0"/>
              <a:t>NOM – Natural Organic Matter</a:t>
            </a:r>
          </a:p>
          <a:p>
            <a:r>
              <a:rPr lang="en-US" sz="2400" dirty="0"/>
              <a:t>PAC – Powdered Activated Carbon</a:t>
            </a:r>
          </a:p>
          <a:p>
            <a:r>
              <a:rPr lang="en-US" sz="2400" dirty="0"/>
              <a:t>PCE – Tetrachloroethylene</a:t>
            </a:r>
          </a:p>
          <a:p>
            <a:r>
              <a:rPr lang="en-US" sz="2400" dirty="0"/>
              <a:t>PFBA – Perfluorobutanoic Acid</a:t>
            </a:r>
          </a:p>
          <a:p>
            <a:r>
              <a:rPr lang="en-US" sz="2400" dirty="0"/>
              <a:t>PFC – Perfluorinated Chemical</a:t>
            </a:r>
          </a:p>
          <a:p>
            <a:r>
              <a:rPr lang="en-US" sz="2400" dirty="0"/>
              <a:t>PFOA – Perfluorooctanoic Acid</a:t>
            </a:r>
          </a:p>
          <a:p>
            <a:r>
              <a:rPr lang="en-US" sz="2400" dirty="0"/>
              <a:t>PFOS – Perfluorooctanesulfonic Acid</a:t>
            </a:r>
          </a:p>
        </p:txBody>
      </p:sp>
    </p:spTree>
    <p:extLst>
      <p:ext uri="{BB962C8B-B14F-4D97-AF65-F5344CB8AC3E}">
        <p14:creationId xmlns:p14="http://schemas.microsoft.com/office/powerpoint/2010/main" val="284689945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GAC Provides Treatment for PFCs in Addition to Improving General Water Quality and Ensuring Compliance</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70524" y="1614748"/>
            <a:ext cx="5179310" cy="3448959"/>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66272" y="3654558"/>
            <a:ext cx="5101492" cy="3203442"/>
          </a:xfrm>
          <a:prstGeom prst="rect">
            <a:avLst/>
          </a:prstGeom>
        </p:spPr>
      </p:pic>
      <p:sp>
        <p:nvSpPr>
          <p:cNvPr id="9" name="TextBox 8"/>
          <p:cNvSpPr txBox="1"/>
          <p:nvPr/>
        </p:nvSpPr>
        <p:spPr>
          <a:xfrm>
            <a:off x="1938068" y="5613138"/>
            <a:ext cx="3157268" cy="276999"/>
          </a:xfrm>
          <a:prstGeom prst="rect">
            <a:avLst/>
          </a:prstGeom>
          <a:noFill/>
        </p:spPr>
        <p:txBody>
          <a:bodyPr wrap="square" rtlCol="0">
            <a:spAutoFit/>
          </a:bodyPr>
          <a:lstStyle/>
          <a:p>
            <a:r>
              <a:rPr lang="en-US" sz="1200" dirty="0">
                <a:solidFill>
                  <a:schemeClr val="tx1">
                    <a:lumMod val="75000"/>
                    <a:lumOff val="25000"/>
                  </a:schemeClr>
                </a:solidFill>
                <a:latin typeface="Arial" panose="020B0604020202020204" pitchFamily="34" charset="0"/>
                <a:cs typeface="Arial" panose="020B0604020202020204" pitchFamily="34" charset="0"/>
              </a:rPr>
              <a:t>Source: Calgon Carbon Corporation</a:t>
            </a:r>
          </a:p>
        </p:txBody>
      </p:sp>
      <p:sp>
        <p:nvSpPr>
          <p:cNvPr id="10" name="TextBox 9"/>
          <p:cNvSpPr txBox="1"/>
          <p:nvPr/>
        </p:nvSpPr>
        <p:spPr>
          <a:xfrm>
            <a:off x="7235302" y="1468099"/>
            <a:ext cx="3246198" cy="2092881"/>
          </a:xfrm>
          <a:prstGeom prst="rect">
            <a:avLst/>
          </a:prstGeom>
          <a:noFill/>
        </p:spPr>
        <p:txBody>
          <a:bodyPr wrap="square" rtlCol="0">
            <a:spAutoFit/>
          </a:bodyPr>
          <a:lstStyle/>
          <a:p>
            <a:r>
              <a:rPr lang="en-US" sz="2600" dirty="0">
                <a:solidFill>
                  <a:schemeClr val="tx1">
                    <a:lumMod val="75000"/>
                    <a:lumOff val="25000"/>
                  </a:schemeClr>
                </a:solidFill>
                <a:latin typeface="Arial" panose="020B0604020202020204" pitchFamily="34" charset="0"/>
                <a:cs typeface="Arial" panose="020B0604020202020204" pitchFamily="34" charset="0"/>
              </a:rPr>
              <a:t>195 days to TOC breakthrough</a:t>
            </a:r>
          </a:p>
          <a:p>
            <a:endParaRPr lang="en-US" sz="2600" dirty="0">
              <a:solidFill>
                <a:schemeClr val="tx1">
                  <a:lumMod val="75000"/>
                  <a:lumOff val="25000"/>
                </a:schemeClr>
              </a:solidFill>
              <a:latin typeface="Arial" panose="020B0604020202020204" pitchFamily="34" charset="0"/>
              <a:cs typeface="Arial" panose="020B0604020202020204" pitchFamily="34" charset="0"/>
            </a:endParaRPr>
          </a:p>
          <a:p>
            <a:r>
              <a:rPr lang="en-US" sz="2600" dirty="0">
                <a:solidFill>
                  <a:schemeClr val="tx1">
                    <a:lumMod val="75000"/>
                    <a:lumOff val="25000"/>
                  </a:schemeClr>
                </a:solidFill>
                <a:latin typeface="Arial" panose="020B0604020202020204" pitchFamily="34" charset="0"/>
                <a:cs typeface="Arial" panose="020B0604020202020204" pitchFamily="34" charset="0"/>
              </a:rPr>
              <a:t>620 days to PFC breakthrough</a:t>
            </a:r>
          </a:p>
        </p:txBody>
      </p:sp>
      <p:sp>
        <p:nvSpPr>
          <p:cNvPr id="7" name="TextBox 6">
            <a:extLst>
              <a:ext uri="{FF2B5EF4-FFF2-40B4-BE49-F238E27FC236}">
                <a16:creationId xmlns:a16="http://schemas.microsoft.com/office/drawing/2014/main" id="{8465A748-D7FD-4ABA-AE7A-0C52D098F115}"/>
              </a:ext>
            </a:extLst>
          </p:cNvPr>
          <p:cNvSpPr txBox="1"/>
          <p:nvPr/>
        </p:nvSpPr>
        <p:spPr>
          <a:xfrm>
            <a:off x="4040657" y="4850872"/>
            <a:ext cx="591634" cy="202787"/>
          </a:xfrm>
          <a:prstGeom prst="rect">
            <a:avLst/>
          </a:prstGeom>
          <a:solidFill>
            <a:schemeClr val="bg1"/>
          </a:solidFill>
        </p:spPr>
        <p:txBody>
          <a:bodyPr wrap="square" rtlCol="0">
            <a:spAutoFit/>
          </a:bodyPr>
          <a:lstStyle/>
          <a:p>
            <a:r>
              <a:rPr lang="en-US" sz="700" dirty="0"/>
              <a:t>Eff. TOC</a:t>
            </a:r>
          </a:p>
        </p:txBody>
      </p:sp>
      <p:sp>
        <p:nvSpPr>
          <p:cNvPr id="11" name="TextBox 10">
            <a:extLst>
              <a:ext uri="{FF2B5EF4-FFF2-40B4-BE49-F238E27FC236}">
                <a16:creationId xmlns:a16="http://schemas.microsoft.com/office/drawing/2014/main" id="{9E2910AC-2AA7-4B65-A174-214A1591A7C9}"/>
              </a:ext>
            </a:extLst>
          </p:cNvPr>
          <p:cNvSpPr txBox="1"/>
          <p:nvPr/>
        </p:nvSpPr>
        <p:spPr>
          <a:xfrm>
            <a:off x="7721201" y="3684041"/>
            <a:ext cx="591634" cy="202787"/>
          </a:xfrm>
          <a:prstGeom prst="rect">
            <a:avLst/>
          </a:prstGeom>
          <a:solidFill>
            <a:schemeClr val="bg1"/>
          </a:solidFill>
        </p:spPr>
        <p:txBody>
          <a:bodyPr wrap="square" rtlCol="0">
            <a:spAutoFit/>
          </a:bodyPr>
          <a:lstStyle/>
          <a:p>
            <a:endParaRPr lang="en-US" sz="700" dirty="0"/>
          </a:p>
        </p:txBody>
      </p:sp>
      <p:sp>
        <p:nvSpPr>
          <p:cNvPr id="12" name="TextBox 11">
            <a:extLst>
              <a:ext uri="{FF2B5EF4-FFF2-40B4-BE49-F238E27FC236}">
                <a16:creationId xmlns:a16="http://schemas.microsoft.com/office/drawing/2014/main" id="{5CD94285-E568-4D1A-AFED-245CA753BA30}"/>
              </a:ext>
            </a:extLst>
          </p:cNvPr>
          <p:cNvSpPr txBox="1"/>
          <p:nvPr/>
        </p:nvSpPr>
        <p:spPr>
          <a:xfrm>
            <a:off x="4164362" y="1660733"/>
            <a:ext cx="930974" cy="218309"/>
          </a:xfrm>
          <a:prstGeom prst="rect">
            <a:avLst/>
          </a:prstGeom>
          <a:solidFill>
            <a:schemeClr val="bg1"/>
          </a:solidFill>
        </p:spPr>
        <p:txBody>
          <a:bodyPr wrap="square" rtlCol="0">
            <a:spAutoFit/>
          </a:bodyPr>
          <a:lstStyle/>
          <a:p>
            <a:endParaRPr lang="en-US" sz="700" dirty="0"/>
          </a:p>
        </p:txBody>
      </p:sp>
    </p:spTree>
    <p:extLst>
      <p:ext uri="{BB962C8B-B14F-4D97-AF65-F5344CB8AC3E}">
        <p14:creationId xmlns:p14="http://schemas.microsoft.com/office/powerpoint/2010/main" val="206166762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sz="quarter" idx="10"/>
          </p:nvPr>
        </p:nvPicPr>
        <p:blipFill rotWithShape="1">
          <a:blip r:embed="rId2" cstate="email">
            <a:extLst>
              <a:ext uri="{28A0092B-C50C-407E-A947-70E740481C1C}">
                <a14:useLocalDpi xmlns:a14="http://schemas.microsoft.com/office/drawing/2010/main"/>
              </a:ext>
            </a:extLst>
          </a:blip>
          <a:srcRect/>
          <a:stretch/>
        </p:blipFill>
        <p:spPr>
          <a:xfrm>
            <a:off x="1312984" y="1436914"/>
            <a:ext cx="10508324" cy="4859727"/>
          </a:xfrm>
          <a:prstGeom prst="rect">
            <a:avLst/>
          </a:prstGeom>
        </p:spPr>
      </p:pic>
      <p:sp>
        <p:nvSpPr>
          <p:cNvPr id="2" name="Title 1"/>
          <p:cNvSpPr>
            <a:spLocks noGrp="1"/>
          </p:cNvSpPr>
          <p:nvPr>
            <p:ph type="title"/>
          </p:nvPr>
        </p:nvSpPr>
        <p:spPr/>
        <p:txBody>
          <a:bodyPr/>
          <a:lstStyle/>
          <a:p>
            <a:r>
              <a:rPr lang="en-US" dirty="0"/>
              <a:t>Shorter Chain PFCs Break Through Earlier and C</a:t>
            </a:r>
            <a:r>
              <a:rPr lang="en-US" baseline="-25000" dirty="0"/>
              <a:t>o</a:t>
            </a:r>
            <a:r>
              <a:rPr lang="en-US" dirty="0"/>
              <a:t>/C</a:t>
            </a:r>
            <a:r>
              <a:rPr lang="en-US" baseline="-25000" dirty="0"/>
              <a:t>i</a:t>
            </a:r>
            <a:r>
              <a:rPr lang="en-US" dirty="0"/>
              <a:t> &gt; 1</a:t>
            </a:r>
          </a:p>
        </p:txBody>
      </p:sp>
      <p:sp>
        <p:nvSpPr>
          <p:cNvPr id="4" name="Rectangle 3"/>
          <p:cNvSpPr/>
          <p:nvPr/>
        </p:nvSpPr>
        <p:spPr>
          <a:xfrm>
            <a:off x="4929717" y="1928360"/>
            <a:ext cx="2681574" cy="25437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5" name="Straight Connector 4"/>
          <p:cNvCxnSpPr>
            <a:cxnSpLocks/>
          </p:cNvCxnSpPr>
          <p:nvPr/>
        </p:nvCxnSpPr>
        <p:spPr>
          <a:xfrm flipV="1">
            <a:off x="2859792" y="3091845"/>
            <a:ext cx="6819595" cy="23427"/>
          </a:xfrm>
          <a:prstGeom prst="line">
            <a:avLst/>
          </a:prstGeom>
          <a:ln>
            <a:prstDash val="sysDash"/>
          </a:ln>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219379" y="5053262"/>
            <a:ext cx="1844842" cy="1200329"/>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Unpublished Data, Confidential Client</a:t>
            </a:r>
          </a:p>
        </p:txBody>
      </p:sp>
    </p:spTree>
    <p:extLst>
      <p:ext uri="{BB962C8B-B14F-4D97-AF65-F5344CB8AC3E}">
        <p14:creationId xmlns:p14="http://schemas.microsoft.com/office/powerpoint/2010/main" val="122539808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Usage Cycles PFCs Break Through Earlier GAC Ages</a:t>
            </a:r>
          </a:p>
        </p:txBody>
      </p:sp>
      <p:pic>
        <p:nvPicPr>
          <p:cNvPr id="6" name="Content Placeholder 5"/>
          <p:cNvPicPr>
            <a:picLocks noGrp="1" noChangeAspect="1"/>
          </p:cNvPicPr>
          <p:nvPr>
            <p:ph sz="quarter" idx="10"/>
          </p:nvPr>
        </p:nvPicPr>
        <p:blipFill rotWithShape="1">
          <a:blip r:embed="rId2" cstate="email">
            <a:extLst>
              <a:ext uri="{28A0092B-C50C-407E-A947-70E740481C1C}">
                <a14:useLocalDpi xmlns:a14="http://schemas.microsoft.com/office/drawing/2010/main"/>
              </a:ext>
            </a:extLst>
          </a:blip>
          <a:srcRect/>
          <a:stretch/>
        </p:blipFill>
        <p:spPr>
          <a:xfrm>
            <a:off x="1645918" y="1164859"/>
            <a:ext cx="9095769" cy="5196139"/>
          </a:xfrm>
          <a:prstGeom prst="rect">
            <a:avLst/>
          </a:prstGeom>
        </p:spPr>
      </p:pic>
      <p:sp>
        <p:nvSpPr>
          <p:cNvPr id="4" name="Rectangle 3"/>
          <p:cNvSpPr/>
          <p:nvPr/>
        </p:nvSpPr>
        <p:spPr>
          <a:xfrm>
            <a:off x="4506805" y="1789023"/>
            <a:ext cx="3165447" cy="23303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extBox 4"/>
          <p:cNvSpPr txBox="1"/>
          <p:nvPr/>
        </p:nvSpPr>
        <p:spPr>
          <a:xfrm>
            <a:off x="219379" y="5053262"/>
            <a:ext cx="1844842" cy="1200329"/>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Unpublished Data, Confidential Client</a:t>
            </a:r>
          </a:p>
        </p:txBody>
      </p:sp>
    </p:spTree>
    <p:extLst>
      <p:ext uri="{BB962C8B-B14F-4D97-AF65-F5344CB8AC3E}">
        <p14:creationId xmlns:p14="http://schemas.microsoft.com/office/powerpoint/2010/main" val="120549362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2688" y="539496"/>
            <a:ext cx="8971800" cy="641788"/>
          </a:xfrm>
        </p:spPr>
        <p:txBody>
          <a:bodyPr>
            <a:noAutofit/>
          </a:bodyPr>
          <a:lstStyle/>
          <a:p>
            <a:r>
              <a:rPr lang="en-US" dirty="0"/>
              <a:t>GAC Treatment of PFCs is Complicated by Background Natural Organic Matter</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461632" y="1281767"/>
            <a:ext cx="7046079" cy="5223554"/>
          </a:xfrm>
          <a:prstGeom prst="rect">
            <a:avLst/>
          </a:prstGeom>
        </p:spPr>
      </p:pic>
      <p:cxnSp>
        <p:nvCxnSpPr>
          <p:cNvPr id="6" name="Straight Arrow Connector 5"/>
          <p:cNvCxnSpPr/>
          <p:nvPr/>
        </p:nvCxnSpPr>
        <p:spPr>
          <a:xfrm flipV="1">
            <a:off x="6320759" y="4727562"/>
            <a:ext cx="0" cy="1103870"/>
          </a:xfrm>
          <a:prstGeom prst="straightConnector1">
            <a:avLst/>
          </a:prstGeom>
          <a:ln w="57150">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V="1">
            <a:off x="9982478" y="5139454"/>
            <a:ext cx="0" cy="844378"/>
          </a:xfrm>
          <a:prstGeom prst="straightConnector1">
            <a:avLst/>
          </a:prstGeom>
          <a:ln w="57150">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V="1">
            <a:off x="9830078" y="2622795"/>
            <a:ext cx="0" cy="844378"/>
          </a:xfrm>
          <a:prstGeom prst="straightConnector1">
            <a:avLst/>
          </a:prstGeom>
          <a:ln w="57150">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V="1">
            <a:off x="6226024" y="2293281"/>
            <a:ext cx="0" cy="1103870"/>
          </a:xfrm>
          <a:prstGeom prst="straightConnector1">
            <a:avLst/>
          </a:prstGeom>
          <a:ln w="57150">
            <a:solidFill>
              <a:srgbClr val="C00000"/>
            </a:solidFill>
            <a:tailEnd type="triangle"/>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300438" y="4996923"/>
            <a:ext cx="3736559" cy="338554"/>
          </a:xfrm>
          <a:prstGeom prst="rect">
            <a:avLst/>
          </a:prstGeom>
          <a:noFill/>
        </p:spPr>
        <p:txBody>
          <a:bodyPr wrap="square" rtlCol="0">
            <a:spAutoFit/>
          </a:bodyPr>
          <a:lstStyle/>
          <a:p>
            <a:r>
              <a:rPr lang="en-US" sz="1600" dirty="0" smtClean="0">
                <a:latin typeface="Arial" panose="020B0604020202020204" pitchFamily="34" charset="0"/>
                <a:cs typeface="Arial" panose="020B0604020202020204" pitchFamily="34" charset="0"/>
              </a:rPr>
              <a:t>WRF </a:t>
            </a:r>
            <a:r>
              <a:rPr lang="en-US" sz="1600" dirty="0">
                <a:latin typeface="Arial" panose="020B0604020202020204" pitchFamily="34" charset="0"/>
                <a:cs typeface="Arial" panose="020B0604020202020204" pitchFamily="34" charset="0"/>
              </a:rPr>
              <a:t>Project #4322</a:t>
            </a:r>
          </a:p>
        </p:txBody>
      </p:sp>
      <p:sp>
        <p:nvSpPr>
          <p:cNvPr id="14" name="TextBox 13"/>
          <p:cNvSpPr txBox="1"/>
          <p:nvPr/>
        </p:nvSpPr>
        <p:spPr>
          <a:xfrm>
            <a:off x="387151" y="2010707"/>
            <a:ext cx="3736559" cy="1569660"/>
          </a:xfrm>
          <a:prstGeom prst="rect">
            <a:avLst/>
          </a:prstGeom>
          <a:noFill/>
        </p:spPr>
        <p:txBody>
          <a:bodyPr wrap="square" rtlCol="0">
            <a:spAutoFit/>
          </a:bodyPr>
          <a:lstStyle/>
          <a:p>
            <a:r>
              <a:rPr lang="en-US" sz="2400" i="1" dirty="0">
                <a:latin typeface="Arial" panose="020B0604020202020204" pitchFamily="34" charset="0"/>
                <a:cs typeface="Arial" panose="020B0604020202020204" pitchFamily="34" charset="0"/>
              </a:rPr>
              <a:t>In the presence of NOM, contaminant breakthrough is sooner than in pure water</a:t>
            </a:r>
          </a:p>
        </p:txBody>
      </p:sp>
      <p:sp>
        <p:nvSpPr>
          <p:cNvPr id="7" name="TextBox 6"/>
          <p:cNvSpPr txBox="1"/>
          <p:nvPr/>
        </p:nvSpPr>
        <p:spPr>
          <a:xfrm>
            <a:off x="5050116" y="3218416"/>
            <a:ext cx="1524978"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Pure Water</a:t>
            </a:r>
          </a:p>
        </p:txBody>
      </p:sp>
      <p:sp>
        <p:nvSpPr>
          <p:cNvPr id="15" name="TextBox 14"/>
          <p:cNvSpPr txBox="1"/>
          <p:nvPr/>
        </p:nvSpPr>
        <p:spPr>
          <a:xfrm>
            <a:off x="6226024" y="2299629"/>
            <a:ext cx="1524978" cy="923330"/>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Natural Water With NOM</a:t>
            </a:r>
          </a:p>
        </p:txBody>
      </p:sp>
    </p:spTree>
    <p:extLst>
      <p:ext uri="{BB962C8B-B14F-4D97-AF65-F5344CB8AC3E}">
        <p14:creationId xmlns:p14="http://schemas.microsoft.com/office/powerpoint/2010/main" val="72695964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7525" y="474744"/>
            <a:ext cx="9810000" cy="668255"/>
          </a:xfrm>
        </p:spPr>
        <p:txBody>
          <a:bodyPr>
            <a:noAutofit/>
          </a:bodyPr>
          <a:lstStyle/>
          <a:p>
            <a:r>
              <a:rPr lang="en-US" dirty="0"/>
              <a:t>Lead/Lag Series Operation Provides Additional PFC Treatment Barriers</a:t>
            </a:r>
          </a:p>
        </p:txBody>
      </p:sp>
      <p:pic>
        <p:nvPicPr>
          <p:cNvPr id="5" name="Picture 4"/>
          <p:cNvPicPr>
            <a:picLocks noChangeAspect="1"/>
          </p:cNvPicPr>
          <p:nvPr/>
        </p:nvPicPr>
        <p:blipFill>
          <a:blip r:embed="rId2"/>
          <a:stretch>
            <a:fillRect/>
          </a:stretch>
        </p:blipFill>
        <p:spPr>
          <a:xfrm>
            <a:off x="1950110" y="1296871"/>
            <a:ext cx="8395673" cy="4887690"/>
          </a:xfrm>
          <a:prstGeom prst="rect">
            <a:avLst/>
          </a:prstGeom>
        </p:spPr>
      </p:pic>
      <p:sp>
        <p:nvSpPr>
          <p:cNvPr id="3" name="Rectangle 2"/>
          <p:cNvSpPr/>
          <p:nvPr/>
        </p:nvSpPr>
        <p:spPr>
          <a:xfrm>
            <a:off x="4656969" y="1561542"/>
            <a:ext cx="2684358" cy="33775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219379" y="5053262"/>
            <a:ext cx="1844842" cy="1200329"/>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Unpublished Data, Confidential Client</a:t>
            </a:r>
          </a:p>
        </p:txBody>
      </p:sp>
    </p:spTree>
    <p:extLst>
      <p:ext uri="{BB962C8B-B14F-4D97-AF65-F5344CB8AC3E}">
        <p14:creationId xmlns:p14="http://schemas.microsoft.com/office/powerpoint/2010/main" val="212101930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blog.molliestones.com/wp-content/uploads/2015/04/sm-Spinach-Field-with-Lone-Tree-King-City.jpg">
            <a:hlinkClick r:id="rId3"/>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676259" y="1762461"/>
            <a:ext cx="3837995" cy="2504282"/>
          </a:xfrm>
          <a:prstGeom prst="rect">
            <a:avLst/>
          </a:prstGeom>
          <a:noFill/>
        </p:spPr>
      </p:pic>
      <p:graphicFrame>
        <p:nvGraphicFramePr>
          <p:cNvPr id="5" name="Diagram 4"/>
          <p:cNvGraphicFramePr/>
          <p:nvPr>
            <p:extLst>
              <p:ext uri="{D42A27DB-BD31-4B8C-83A1-F6EECF244321}">
                <p14:modId xmlns:p14="http://schemas.microsoft.com/office/powerpoint/2010/main" val="771760847"/>
              </p:ext>
            </p:extLst>
          </p:nvPr>
        </p:nvGraphicFramePr>
        <p:xfrm>
          <a:off x="355434" y="1221499"/>
          <a:ext cx="6683040" cy="459422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9" name="Picture 2" descr="https://upload.wikimedia.org/wikipedia/commons/3/3a/1,2,3-Trichloropropane-3D-balls.png">
            <a:hlinkClick r:id="rId10"/>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7152652" y="4546221"/>
            <a:ext cx="2162799" cy="1445004"/>
          </a:xfrm>
          <a:prstGeom prst="rect">
            <a:avLst/>
          </a:prstGeom>
          <a:noFill/>
        </p:spPr>
      </p:pic>
      <p:sp>
        <p:nvSpPr>
          <p:cNvPr id="7" name="TextBox 6"/>
          <p:cNvSpPr txBox="1"/>
          <p:nvPr/>
        </p:nvSpPr>
        <p:spPr>
          <a:xfrm>
            <a:off x="8500895" y="5477171"/>
            <a:ext cx="2013358" cy="338554"/>
          </a:xfrm>
          <a:prstGeom prst="rect">
            <a:avLst/>
          </a:prstGeom>
          <a:noFill/>
        </p:spPr>
        <p:txBody>
          <a:bodyPr wrap="square" rtlCol="0">
            <a:spAutoFit/>
          </a:bodyPr>
          <a:lstStyle/>
          <a:p>
            <a:pPr algn="ctr"/>
            <a:r>
              <a:rPr lang="en-US" sz="1600" dirty="0"/>
              <a:t>1,2,3-TCP</a:t>
            </a:r>
          </a:p>
        </p:txBody>
      </p:sp>
      <p:sp>
        <p:nvSpPr>
          <p:cNvPr id="2" name="Title 1"/>
          <p:cNvSpPr>
            <a:spLocks noGrp="1"/>
          </p:cNvSpPr>
          <p:nvPr>
            <p:ph type="title"/>
          </p:nvPr>
        </p:nvSpPr>
        <p:spPr/>
        <p:txBody>
          <a:bodyPr/>
          <a:lstStyle/>
          <a:p>
            <a:r>
              <a:rPr lang="en-US" dirty="0"/>
              <a:t>Adsorption for 1,2,3-TCP Removal</a:t>
            </a:r>
          </a:p>
        </p:txBody>
      </p:sp>
      <p:sp>
        <p:nvSpPr>
          <p:cNvPr id="8" name="Rectangle 7">
            <a:extLst>
              <a:ext uri="{FF2B5EF4-FFF2-40B4-BE49-F238E27FC236}">
                <a16:creationId xmlns:a16="http://schemas.microsoft.com/office/drawing/2014/main" id="{77AFF0ED-059F-45C8-BA49-62C8D31A81A0}"/>
              </a:ext>
            </a:extLst>
          </p:cNvPr>
          <p:cNvSpPr/>
          <p:nvPr/>
        </p:nvSpPr>
        <p:spPr>
          <a:xfrm>
            <a:off x="7543405" y="5991225"/>
            <a:ext cx="4742895" cy="276999"/>
          </a:xfrm>
          <a:prstGeom prst="rect">
            <a:avLst/>
          </a:prstGeom>
        </p:spPr>
        <p:txBody>
          <a:bodyPr wrap="square">
            <a:spAutoFit/>
          </a:bodyPr>
          <a:lstStyle/>
          <a:p>
            <a:r>
              <a:rPr lang="en-US" sz="1200" dirty="0">
                <a:latin typeface="Arial" panose="020B0604020202020204" pitchFamily="34" charset="0"/>
                <a:cs typeface="Arial" panose="020B0604020202020204" pitchFamily="34" charset="0"/>
              </a:rPr>
              <a:t>Image Courtesy of Calgon Carbon Corporation</a:t>
            </a:r>
          </a:p>
        </p:txBody>
      </p:sp>
    </p:spTree>
    <p:extLst>
      <p:ext uri="{BB962C8B-B14F-4D97-AF65-F5344CB8AC3E}">
        <p14:creationId xmlns:p14="http://schemas.microsoft.com/office/powerpoint/2010/main" val="133235445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71607" y="3244334"/>
            <a:ext cx="237566" cy="369332"/>
          </a:xfrm>
          <a:prstGeom prst="rect">
            <a:avLst/>
          </a:prstGeom>
        </p:spPr>
        <p:txBody>
          <a:bodyPr wrap="none">
            <a:spAutoFit/>
          </a:bodyPr>
          <a:lstStyle/>
          <a:p>
            <a:r>
              <a:rPr lang="en-US" dirty="0"/>
              <a:t> </a:t>
            </a:r>
          </a:p>
        </p:txBody>
      </p:sp>
      <p:sp>
        <p:nvSpPr>
          <p:cNvPr id="3" name="Rectangle 2"/>
          <p:cNvSpPr/>
          <p:nvPr/>
        </p:nvSpPr>
        <p:spPr>
          <a:xfrm>
            <a:off x="4372397" y="3244334"/>
            <a:ext cx="1847997" cy="369332"/>
          </a:xfrm>
          <a:prstGeom prst="rect">
            <a:avLst/>
          </a:prstGeom>
        </p:spPr>
        <p:txBody>
          <a:bodyPr wrap="square">
            <a:spAutoFit/>
          </a:bodyPr>
          <a:lstStyle/>
          <a:p>
            <a:r>
              <a:rPr lang="en-US" dirty="0"/>
              <a:t> </a:t>
            </a:r>
          </a:p>
        </p:txBody>
      </p:sp>
      <p:sp>
        <p:nvSpPr>
          <p:cNvPr id="4" name="Rectangle 3"/>
          <p:cNvSpPr/>
          <p:nvPr/>
        </p:nvSpPr>
        <p:spPr>
          <a:xfrm>
            <a:off x="5971607" y="3244334"/>
            <a:ext cx="237566" cy="369332"/>
          </a:xfrm>
          <a:prstGeom prst="rect">
            <a:avLst/>
          </a:prstGeom>
        </p:spPr>
        <p:txBody>
          <a:bodyPr wrap="none">
            <a:spAutoFit/>
          </a:bodyPr>
          <a:lstStyle/>
          <a:p>
            <a:r>
              <a:rPr lang="en-US" dirty="0"/>
              <a:t> </a:t>
            </a:r>
          </a:p>
        </p:txBody>
      </p:sp>
      <p:sp>
        <p:nvSpPr>
          <p:cNvPr id="8" name="Title 7"/>
          <p:cNvSpPr>
            <a:spLocks noGrp="1"/>
          </p:cNvSpPr>
          <p:nvPr>
            <p:ph type="title"/>
          </p:nvPr>
        </p:nvSpPr>
        <p:spPr/>
        <p:txBody>
          <a:bodyPr>
            <a:normAutofit/>
          </a:bodyPr>
          <a:lstStyle/>
          <a:p>
            <a:r>
              <a:rPr lang="en-US" dirty="0"/>
              <a:t>Breakthrough Curves for 1,2,3-TCP</a:t>
            </a:r>
          </a:p>
        </p:txBody>
      </p:sp>
      <p:sp>
        <p:nvSpPr>
          <p:cNvPr id="9" name="Rectangle 8"/>
          <p:cNvSpPr/>
          <p:nvPr/>
        </p:nvSpPr>
        <p:spPr>
          <a:xfrm>
            <a:off x="9243445" y="2428944"/>
            <a:ext cx="1785906" cy="27231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ysClr val="windowText" lastClr="000000"/>
                </a:solidFill>
                <a:latin typeface="Arial" panose="020B0604020202020204" pitchFamily="34" charset="0"/>
                <a:cs typeface="Arial" panose="020B0604020202020204" pitchFamily="34" charset="0"/>
              </a:rPr>
              <a:t>Coconut #1</a:t>
            </a:r>
          </a:p>
        </p:txBody>
      </p:sp>
      <p:sp>
        <p:nvSpPr>
          <p:cNvPr id="11" name="Rectangle 10"/>
          <p:cNvSpPr/>
          <p:nvPr/>
        </p:nvSpPr>
        <p:spPr>
          <a:xfrm>
            <a:off x="9244843" y="2765902"/>
            <a:ext cx="1785906" cy="27231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ysClr val="windowText" lastClr="000000"/>
                </a:solidFill>
                <a:latin typeface="Arial" panose="020B0604020202020204" pitchFamily="34" charset="0"/>
                <a:cs typeface="Arial" panose="020B0604020202020204" pitchFamily="34" charset="0"/>
              </a:rPr>
              <a:t>Coconut #2</a:t>
            </a:r>
          </a:p>
        </p:txBody>
      </p:sp>
      <p:sp>
        <p:nvSpPr>
          <p:cNvPr id="12" name="Rectangle 11"/>
          <p:cNvSpPr/>
          <p:nvPr/>
        </p:nvSpPr>
        <p:spPr>
          <a:xfrm>
            <a:off x="9184721" y="3111248"/>
            <a:ext cx="2009143" cy="27231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ysClr val="windowText" lastClr="000000"/>
                </a:solidFill>
                <a:latin typeface="Arial" panose="020B0604020202020204" pitchFamily="34" charset="0"/>
                <a:cs typeface="Arial" panose="020B0604020202020204" pitchFamily="34" charset="0"/>
              </a:rPr>
              <a:t>Bit. Coal - Virgin</a:t>
            </a:r>
          </a:p>
        </p:txBody>
      </p:sp>
      <p:sp>
        <p:nvSpPr>
          <p:cNvPr id="13" name="Rectangle 12"/>
          <p:cNvSpPr/>
          <p:nvPr/>
        </p:nvSpPr>
        <p:spPr>
          <a:xfrm>
            <a:off x="9169341" y="3423039"/>
            <a:ext cx="2009143" cy="27231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ysClr val="windowText" lastClr="000000"/>
                </a:solidFill>
                <a:latin typeface="Arial" panose="020B0604020202020204" pitchFamily="34" charset="0"/>
                <a:cs typeface="Arial" panose="020B0604020202020204" pitchFamily="34" charset="0"/>
              </a:rPr>
              <a:t>Coconut #3</a:t>
            </a:r>
          </a:p>
        </p:txBody>
      </p:sp>
      <p:sp>
        <p:nvSpPr>
          <p:cNvPr id="14" name="Rectangle 13"/>
          <p:cNvSpPr/>
          <p:nvPr/>
        </p:nvSpPr>
        <p:spPr>
          <a:xfrm>
            <a:off x="9160952" y="3741821"/>
            <a:ext cx="2009143" cy="27231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ysClr val="windowText" lastClr="000000"/>
                </a:solidFill>
                <a:latin typeface="Arial" panose="020B0604020202020204" pitchFamily="34" charset="0"/>
                <a:cs typeface="Arial" panose="020B0604020202020204" pitchFamily="34" charset="0"/>
              </a:rPr>
              <a:t>Bit. Coal - React</a:t>
            </a:r>
          </a:p>
        </p:txBody>
      </p:sp>
      <p:pic>
        <p:nvPicPr>
          <p:cNvPr id="15"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848637" y="1226365"/>
            <a:ext cx="7293266" cy="4648200"/>
          </a:xfrm>
          <a:prstGeom prst="rect">
            <a:avLst/>
          </a:prstGeom>
          <a:noFill/>
          <a:ln w="9525">
            <a:noFill/>
            <a:miter lim="800000"/>
            <a:headEnd/>
            <a:tailEnd/>
          </a:ln>
        </p:spPr>
      </p:pic>
      <p:sp>
        <p:nvSpPr>
          <p:cNvPr id="16" name="TextBox 15"/>
          <p:cNvSpPr txBox="1"/>
          <p:nvPr/>
        </p:nvSpPr>
        <p:spPr>
          <a:xfrm>
            <a:off x="5678" y="5102236"/>
            <a:ext cx="1844842" cy="646331"/>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Data Courtesy of Calgon Carbon Corporation</a:t>
            </a:r>
          </a:p>
        </p:txBody>
      </p:sp>
    </p:spTree>
    <p:extLst>
      <p:ext uri="{BB962C8B-B14F-4D97-AF65-F5344CB8AC3E}">
        <p14:creationId xmlns:p14="http://schemas.microsoft.com/office/powerpoint/2010/main" val="391675279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Final Takeaways</a:t>
            </a:r>
          </a:p>
        </p:txBody>
      </p:sp>
      <p:sp>
        <p:nvSpPr>
          <p:cNvPr id="3" name="Content Placeholder 2"/>
          <p:cNvSpPr>
            <a:spLocks noGrp="1"/>
          </p:cNvSpPr>
          <p:nvPr>
            <p:ph type="body" sz="quarter" idx="10"/>
          </p:nvPr>
        </p:nvSpPr>
        <p:spPr>
          <a:xfrm>
            <a:off x="1009650" y="1335892"/>
            <a:ext cx="7772400" cy="4375150"/>
          </a:xfrm>
        </p:spPr>
        <p:txBody>
          <a:bodyPr/>
          <a:lstStyle/>
          <a:p>
            <a:pPr marL="280988" indent="-280988"/>
            <a:r>
              <a:rPr lang="en-US" dirty="0"/>
              <a:t>Multiple factors influence adsorption</a:t>
            </a:r>
          </a:p>
          <a:p>
            <a:pPr lvl="1">
              <a:buFont typeface="Arial" panose="020B0604020202020204" pitchFamily="34" charset="0"/>
              <a:buChar char="–"/>
            </a:pPr>
            <a:r>
              <a:rPr lang="en-US" sz="2000" dirty="0"/>
              <a:t>Base material</a:t>
            </a:r>
          </a:p>
          <a:p>
            <a:pPr lvl="1">
              <a:buFont typeface="Arial" panose="020B0604020202020204" pitchFamily="34" charset="0"/>
              <a:buChar char="–"/>
            </a:pPr>
            <a:r>
              <a:rPr lang="en-US" sz="2000" dirty="0"/>
              <a:t>Manufacturing method</a:t>
            </a:r>
          </a:p>
          <a:p>
            <a:pPr lvl="1">
              <a:buFont typeface="Arial" panose="020B0604020202020204" pitchFamily="34" charset="0"/>
              <a:buChar char="–"/>
            </a:pPr>
            <a:r>
              <a:rPr lang="en-US" sz="2000" dirty="0"/>
              <a:t>Contaminants </a:t>
            </a:r>
          </a:p>
          <a:p>
            <a:pPr marL="280988" indent="-280988"/>
            <a:r>
              <a:rPr lang="en-US" dirty="0"/>
              <a:t>Testing is critical to determine feasibility and service life</a:t>
            </a:r>
          </a:p>
          <a:p>
            <a:pPr marL="280988" indent="-280988"/>
            <a:r>
              <a:rPr lang="en-US" dirty="0"/>
              <a:t>Simultaneous removal of contaminants</a:t>
            </a:r>
          </a:p>
          <a:p>
            <a:pPr marL="280988" indent="-280988"/>
            <a:r>
              <a:rPr lang="en-US" dirty="0"/>
              <a:t>Adsorption is an equilibrium process</a:t>
            </a:r>
          </a:p>
          <a:p>
            <a:pPr lvl="1">
              <a:buFont typeface="Arial" panose="020B0604020202020204" pitchFamily="34" charset="0"/>
              <a:buChar char="–"/>
            </a:pPr>
            <a:r>
              <a:rPr lang="en-US" sz="2000" dirty="0"/>
              <a:t>Adsorption is in competition with desorption</a:t>
            </a:r>
          </a:p>
          <a:p>
            <a:pPr lvl="1">
              <a:buFont typeface="Arial" panose="020B0604020202020204" pitchFamily="34" charset="0"/>
              <a:buChar char="–"/>
            </a:pPr>
            <a:r>
              <a:rPr lang="en-US" sz="2000" dirty="0"/>
              <a:t>Be mindful of influent water quality changes</a:t>
            </a:r>
          </a:p>
        </p:txBody>
      </p:sp>
    </p:spTree>
    <p:extLst>
      <p:ext uri="{BB962C8B-B14F-4D97-AF65-F5344CB8AC3E}">
        <p14:creationId xmlns:p14="http://schemas.microsoft.com/office/powerpoint/2010/main" val="421061787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Questions</a:t>
            </a:r>
          </a:p>
        </p:txBody>
      </p:sp>
      <p:sp>
        <p:nvSpPr>
          <p:cNvPr id="3" name="Text Placeholder 2"/>
          <p:cNvSpPr>
            <a:spLocks noGrp="1"/>
          </p:cNvSpPr>
          <p:nvPr>
            <p:ph type="body" sz="quarter" idx="10"/>
          </p:nvPr>
        </p:nvSpPr>
        <p:spPr>
          <a:xfrm>
            <a:off x="1078561" y="1301867"/>
            <a:ext cx="10632469" cy="4872430"/>
          </a:xfrm>
        </p:spPr>
        <p:txBody>
          <a:bodyPr>
            <a:normAutofit/>
          </a:bodyPr>
          <a:lstStyle/>
          <a:p>
            <a:pPr marL="457200" indent="-457200"/>
            <a:r>
              <a:rPr lang="en-US" dirty="0"/>
              <a:t>What are the typical application points for activated carbon in the WTP?</a:t>
            </a:r>
          </a:p>
          <a:p>
            <a:pPr marL="457200" indent="-457200"/>
            <a:r>
              <a:rPr lang="en-US" dirty="0"/>
              <a:t>What is the MTZ?</a:t>
            </a:r>
          </a:p>
          <a:p>
            <a:pPr marL="457200" indent="-457200"/>
            <a:r>
              <a:rPr lang="en-US" dirty="0"/>
              <a:t>What factors influent GAC performance?</a:t>
            </a:r>
          </a:p>
          <a:p>
            <a:pPr marL="457200" indent="-457200"/>
            <a:r>
              <a:rPr lang="en-US" dirty="0"/>
              <a:t>When do contaminants desorb from GAC?</a:t>
            </a:r>
          </a:p>
          <a:p>
            <a:pPr marL="457200" indent="-457200"/>
            <a:r>
              <a:rPr lang="en-US" dirty="0"/>
              <a:t>What classes of chemicals can adsorption remove?</a:t>
            </a:r>
          </a:p>
          <a:p>
            <a:pPr marL="457200" indent="-457200"/>
            <a:r>
              <a:rPr lang="en-US" dirty="0"/>
              <a:t>In what situations is PAC more appropriate than GAC?  And vice versa?</a:t>
            </a:r>
          </a:p>
          <a:p>
            <a:pPr marL="457200" indent="-457200"/>
            <a:r>
              <a:rPr lang="en-US" dirty="0"/>
              <a:t>How can activated carbon impact disinfection performance? (in particular disinfection byproduct formation).</a:t>
            </a:r>
          </a:p>
          <a:p>
            <a:pPr marL="457200" indent="-457200"/>
            <a:endParaRPr lang="en-US" dirty="0"/>
          </a:p>
          <a:p>
            <a:pPr marL="457200" indent="-457200"/>
            <a:endParaRPr lang="en-US" dirty="0"/>
          </a:p>
        </p:txBody>
      </p:sp>
    </p:spTree>
    <p:extLst>
      <p:ext uri="{BB962C8B-B14F-4D97-AF65-F5344CB8AC3E}">
        <p14:creationId xmlns:p14="http://schemas.microsoft.com/office/powerpoint/2010/main" val="224671381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95400" y="1219054"/>
            <a:ext cx="7764463" cy="2180084"/>
          </a:xfrm>
        </p:spPr>
        <p:txBody>
          <a:bodyPr/>
          <a:lstStyle/>
          <a:p>
            <a:r>
              <a:rPr lang="en-US" b="0" dirty="0">
                <a:latin typeface="Arial" panose="020B0604020202020204" pitchFamily="34" charset="0"/>
                <a:cs typeface="Arial" panose="020B0604020202020204" pitchFamily="34" charset="0"/>
              </a:rPr>
              <a:t>Process Components</a:t>
            </a:r>
          </a:p>
        </p:txBody>
      </p:sp>
    </p:spTree>
    <p:extLst>
      <p:ext uri="{BB962C8B-B14F-4D97-AF65-F5344CB8AC3E}">
        <p14:creationId xmlns:p14="http://schemas.microsoft.com/office/powerpoint/2010/main" val="11541875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6012" y="651334"/>
            <a:ext cx="7754189" cy="533400"/>
          </a:xfrm>
        </p:spPr>
        <p:txBody>
          <a:bodyPr/>
          <a:lstStyle/>
          <a:p>
            <a:r>
              <a:rPr lang="en-US" dirty="0"/>
              <a:t>Acronyms (3 of 3)</a:t>
            </a:r>
          </a:p>
        </p:txBody>
      </p:sp>
      <p:sp>
        <p:nvSpPr>
          <p:cNvPr id="2" name="Content Placeholder 1"/>
          <p:cNvSpPr>
            <a:spLocks noGrp="1"/>
          </p:cNvSpPr>
          <p:nvPr>
            <p:ph type="body" sz="quarter" idx="10"/>
          </p:nvPr>
        </p:nvSpPr>
        <p:spPr>
          <a:xfrm>
            <a:off x="527224" y="1393281"/>
            <a:ext cx="7992977" cy="4847097"/>
          </a:xfrm>
        </p:spPr>
        <p:txBody>
          <a:bodyPr>
            <a:normAutofit lnSpcReduction="10000"/>
          </a:bodyPr>
          <a:lstStyle/>
          <a:p>
            <a:r>
              <a:rPr lang="en-US" sz="2400" dirty="0"/>
              <a:t>PPCP – Pharmaceutical and Personal Care Products</a:t>
            </a:r>
          </a:p>
          <a:p>
            <a:r>
              <a:rPr lang="en-US" sz="2400" dirty="0"/>
              <a:t>RSSCT – Rapid Small-Scale Column Tests</a:t>
            </a:r>
          </a:p>
          <a:p>
            <a:r>
              <a:rPr lang="en-US" sz="2400" dirty="0"/>
              <a:t>SCADA - Supervisory Control and Data Acquisition</a:t>
            </a:r>
          </a:p>
          <a:p>
            <a:r>
              <a:rPr lang="en-US" sz="2400" dirty="0"/>
              <a:t>TCE – Trichloroethylene</a:t>
            </a:r>
          </a:p>
          <a:p>
            <a:r>
              <a:rPr lang="en-US" sz="2400" dirty="0"/>
              <a:t>TCN – Trace </a:t>
            </a:r>
            <a:r>
              <a:rPr lang="en-GB" sz="2400" dirty="0"/>
              <a:t>Contaminant Number </a:t>
            </a:r>
          </a:p>
          <a:p>
            <a:r>
              <a:rPr lang="en-GB" sz="2400" dirty="0"/>
              <a:t>TCP – 1,2,3-Trichloropropane</a:t>
            </a:r>
            <a:endParaRPr lang="en-US" sz="2400" dirty="0"/>
          </a:p>
          <a:p>
            <a:r>
              <a:rPr lang="en-US" sz="2400" dirty="0"/>
              <a:t>THM – Trihalomethane </a:t>
            </a:r>
          </a:p>
          <a:p>
            <a:r>
              <a:rPr lang="en-US" sz="2400" dirty="0"/>
              <a:t>TOC – Total Organic Carbon</a:t>
            </a:r>
          </a:p>
          <a:p>
            <a:r>
              <a:rPr lang="en-US" sz="2400" dirty="0"/>
              <a:t>UV</a:t>
            </a:r>
            <a:r>
              <a:rPr lang="en-US" sz="2400" baseline="-25000" dirty="0"/>
              <a:t>254</a:t>
            </a:r>
            <a:r>
              <a:rPr lang="en-US" sz="2400" dirty="0"/>
              <a:t> – Ultraviolet Transmittance at 254 nanometers</a:t>
            </a:r>
          </a:p>
          <a:p>
            <a:r>
              <a:rPr lang="en-US" sz="2400" dirty="0"/>
              <a:t>UV/AOP – Ultraviolet Advanced Oxidation Process</a:t>
            </a:r>
          </a:p>
          <a:p>
            <a:r>
              <a:rPr lang="en-US" sz="2400" dirty="0"/>
              <a:t>VOC – Volatile Organic Compound</a:t>
            </a:r>
          </a:p>
        </p:txBody>
      </p:sp>
    </p:spTree>
    <p:extLst>
      <p:ext uri="{BB962C8B-B14F-4D97-AF65-F5344CB8AC3E}">
        <p14:creationId xmlns:p14="http://schemas.microsoft.com/office/powerpoint/2010/main" val="418088701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5" name="Picture 1" descr="C:\Users\shook\Desktop\icons\12661_CCC_102_SurfaceWaterCycle-TypicalTreatment.png"/>
          <p:cNvPicPr>
            <a:picLocks noChangeAspect="1" noChangeArrowheads="1"/>
          </p:cNvPicPr>
          <p:nvPr/>
        </p:nvPicPr>
        <p:blipFill>
          <a:blip r:embed="rId3" cstate="print"/>
          <a:srcRect/>
          <a:stretch>
            <a:fillRect/>
          </a:stretch>
        </p:blipFill>
        <p:spPr bwMode="auto">
          <a:xfrm>
            <a:off x="1706143" y="2599216"/>
            <a:ext cx="8782050" cy="1664094"/>
          </a:xfrm>
          <a:prstGeom prst="rect">
            <a:avLst/>
          </a:prstGeom>
          <a:noFill/>
        </p:spPr>
      </p:pic>
      <p:sp>
        <p:nvSpPr>
          <p:cNvPr id="3" name="Title 2"/>
          <p:cNvSpPr>
            <a:spLocks noGrp="1"/>
          </p:cNvSpPr>
          <p:nvPr>
            <p:ph type="title"/>
          </p:nvPr>
        </p:nvSpPr>
        <p:spPr/>
        <p:txBody>
          <a:bodyPr/>
          <a:lstStyle/>
          <a:p>
            <a:r>
              <a:rPr lang="en-US" dirty="0"/>
              <a:t>Typical GAC/PAC Application Points</a:t>
            </a:r>
          </a:p>
        </p:txBody>
      </p:sp>
      <p:cxnSp>
        <p:nvCxnSpPr>
          <p:cNvPr id="8" name="Straight Arrow Connector 7"/>
          <p:cNvCxnSpPr>
            <a:cxnSpLocks/>
          </p:cNvCxnSpPr>
          <p:nvPr/>
        </p:nvCxnSpPr>
        <p:spPr>
          <a:xfrm flipH="1">
            <a:off x="2539069" y="2130804"/>
            <a:ext cx="369115" cy="947956"/>
          </a:xfrm>
          <a:prstGeom prst="straightConnector1">
            <a:avLst/>
          </a:prstGeom>
          <a:noFill/>
          <a:ln w="63500" cap="flat" cmpd="sng" algn="ctr">
            <a:solidFill>
              <a:srgbClr val="C00000"/>
            </a:solidFill>
            <a:prstDash val="solid"/>
            <a:miter lim="800000"/>
            <a:tailEnd type="triangle" w="lg" len="sm"/>
          </a:ln>
          <a:effectLst/>
        </p:spPr>
      </p:cxnSp>
      <p:sp>
        <p:nvSpPr>
          <p:cNvPr id="9" name="TextBox 8"/>
          <p:cNvSpPr txBox="1"/>
          <p:nvPr/>
        </p:nvSpPr>
        <p:spPr>
          <a:xfrm>
            <a:off x="3002911" y="1543777"/>
            <a:ext cx="2877162" cy="830997"/>
          </a:xfrm>
          <a:prstGeom prst="rect">
            <a:avLst/>
          </a:prstGeom>
          <a:noFill/>
          <a:ln w="25400">
            <a:solidFill>
              <a:srgbClr val="395173"/>
            </a:solidFill>
          </a:ln>
        </p:spPr>
        <p:txBody>
          <a:bodyPr wrap="square" rtlCol="0">
            <a:spAutoFit/>
          </a:bodyPr>
          <a:lstStyle/>
          <a:p>
            <a:pPr algn="ctr"/>
            <a:r>
              <a:rPr lang="en-US" sz="1600" dirty="0">
                <a:solidFill>
                  <a:schemeClr val="tx1">
                    <a:lumMod val="75000"/>
                    <a:lumOff val="25000"/>
                  </a:schemeClr>
                </a:solidFill>
                <a:latin typeface="Arial" panose="020B0604020202020204" pitchFamily="34" charset="0"/>
                <a:cs typeface="Arial" panose="020B0604020202020204" pitchFamily="34" charset="0"/>
              </a:rPr>
              <a:t>Typical PAC application point (may require additional contact time)</a:t>
            </a:r>
          </a:p>
        </p:txBody>
      </p:sp>
      <p:sp>
        <p:nvSpPr>
          <p:cNvPr id="15" name="TextBox 14"/>
          <p:cNvSpPr txBox="1"/>
          <p:nvPr/>
        </p:nvSpPr>
        <p:spPr>
          <a:xfrm>
            <a:off x="4250253" y="5249268"/>
            <a:ext cx="3207271" cy="584775"/>
          </a:xfrm>
          <a:prstGeom prst="rect">
            <a:avLst/>
          </a:prstGeom>
          <a:noFill/>
          <a:ln w="25400">
            <a:solidFill>
              <a:srgbClr val="395173"/>
            </a:solidFill>
          </a:ln>
        </p:spPr>
        <p:txBody>
          <a:bodyPr wrap="square" rtlCol="0">
            <a:spAutoFit/>
          </a:bodyPr>
          <a:lstStyle/>
          <a:p>
            <a:pPr algn="ctr"/>
            <a:r>
              <a:rPr lang="en-US" sz="1600" dirty="0">
                <a:solidFill>
                  <a:schemeClr val="tx1">
                    <a:lumMod val="75000"/>
                    <a:lumOff val="25000"/>
                  </a:schemeClr>
                </a:solidFill>
                <a:latin typeface="Arial" panose="020B0604020202020204" pitchFamily="34" charset="0"/>
                <a:cs typeface="Arial" panose="020B0604020202020204" pitchFamily="34" charset="0"/>
              </a:rPr>
              <a:t>Typical GAC application point</a:t>
            </a:r>
          </a:p>
          <a:p>
            <a:pPr algn="ctr"/>
            <a:r>
              <a:rPr lang="en-US" sz="1600" dirty="0">
                <a:solidFill>
                  <a:schemeClr val="tx1">
                    <a:lumMod val="75000"/>
                    <a:lumOff val="25000"/>
                  </a:schemeClr>
                </a:solidFill>
                <a:latin typeface="Arial" panose="020B0604020202020204" pitchFamily="34" charset="0"/>
                <a:cs typeface="Arial" panose="020B0604020202020204" pitchFamily="34" charset="0"/>
              </a:rPr>
              <a:t>(Combined filtration/adsorption)</a:t>
            </a:r>
          </a:p>
        </p:txBody>
      </p:sp>
      <p:cxnSp>
        <p:nvCxnSpPr>
          <p:cNvPr id="16" name="Straight Arrow Connector 15"/>
          <p:cNvCxnSpPr>
            <a:cxnSpLocks/>
          </p:cNvCxnSpPr>
          <p:nvPr/>
        </p:nvCxnSpPr>
        <p:spPr>
          <a:xfrm flipH="1">
            <a:off x="7832521" y="2006568"/>
            <a:ext cx="302004" cy="1426127"/>
          </a:xfrm>
          <a:prstGeom prst="straightConnector1">
            <a:avLst/>
          </a:prstGeom>
          <a:noFill/>
          <a:ln w="63500" cap="flat" cmpd="sng" algn="ctr">
            <a:solidFill>
              <a:srgbClr val="C00000"/>
            </a:solidFill>
            <a:prstDash val="solid"/>
            <a:miter lim="800000"/>
            <a:tailEnd type="triangle" w="lg" len="sm"/>
          </a:ln>
          <a:effectLst/>
        </p:spPr>
      </p:cxnSp>
      <p:cxnSp>
        <p:nvCxnSpPr>
          <p:cNvPr id="20" name="Straight Arrow Connector 19"/>
          <p:cNvCxnSpPr>
            <a:cxnSpLocks/>
          </p:cNvCxnSpPr>
          <p:nvPr/>
        </p:nvCxnSpPr>
        <p:spPr>
          <a:xfrm flipV="1">
            <a:off x="5995333" y="3546837"/>
            <a:ext cx="629174" cy="1578836"/>
          </a:xfrm>
          <a:prstGeom prst="straightConnector1">
            <a:avLst/>
          </a:prstGeom>
          <a:noFill/>
          <a:ln w="63500" cap="flat" cmpd="sng" algn="ctr">
            <a:solidFill>
              <a:srgbClr val="C00000"/>
            </a:solidFill>
            <a:prstDash val="solid"/>
            <a:miter lim="800000"/>
            <a:tailEnd type="triangle" w="lg" len="sm"/>
          </a:ln>
          <a:effectLst/>
        </p:spPr>
      </p:cxnSp>
      <p:sp>
        <p:nvSpPr>
          <p:cNvPr id="25" name="TextBox 24"/>
          <p:cNvSpPr txBox="1"/>
          <p:nvPr/>
        </p:nvSpPr>
        <p:spPr>
          <a:xfrm>
            <a:off x="6530890" y="1417856"/>
            <a:ext cx="3207271" cy="584775"/>
          </a:xfrm>
          <a:prstGeom prst="rect">
            <a:avLst/>
          </a:prstGeom>
          <a:noFill/>
          <a:ln w="25400">
            <a:solidFill>
              <a:srgbClr val="395173"/>
            </a:solidFill>
          </a:ln>
        </p:spPr>
        <p:txBody>
          <a:bodyPr wrap="square" rtlCol="0">
            <a:spAutoFit/>
          </a:bodyPr>
          <a:lstStyle/>
          <a:p>
            <a:pPr algn="ctr"/>
            <a:r>
              <a:rPr lang="en-US" sz="1600" dirty="0">
                <a:solidFill>
                  <a:schemeClr val="tx1">
                    <a:lumMod val="75000"/>
                    <a:lumOff val="25000"/>
                  </a:schemeClr>
                </a:solidFill>
                <a:latin typeface="Arial" panose="020B0604020202020204" pitchFamily="34" charset="0"/>
                <a:cs typeface="Arial" panose="020B0604020202020204" pitchFamily="34" charset="0"/>
              </a:rPr>
              <a:t>Typical GAC application point</a:t>
            </a:r>
          </a:p>
          <a:p>
            <a:pPr algn="ctr"/>
            <a:r>
              <a:rPr lang="en-US" sz="1600" dirty="0">
                <a:solidFill>
                  <a:schemeClr val="tx1">
                    <a:lumMod val="75000"/>
                    <a:lumOff val="25000"/>
                  </a:schemeClr>
                </a:solidFill>
                <a:latin typeface="Arial" panose="020B0604020202020204" pitchFamily="34" charset="0"/>
                <a:cs typeface="Arial" panose="020B0604020202020204" pitchFamily="34" charset="0"/>
              </a:rPr>
              <a:t>(GAC Contactors)</a:t>
            </a:r>
          </a:p>
        </p:txBody>
      </p:sp>
      <p:sp>
        <p:nvSpPr>
          <p:cNvPr id="10" name="Rectangle 9">
            <a:extLst>
              <a:ext uri="{FF2B5EF4-FFF2-40B4-BE49-F238E27FC236}">
                <a16:creationId xmlns:a16="http://schemas.microsoft.com/office/drawing/2014/main" id="{6F8757C0-2F5F-49EF-A808-79AC9C5A6410}"/>
              </a:ext>
            </a:extLst>
          </p:cNvPr>
          <p:cNvSpPr/>
          <p:nvPr/>
        </p:nvSpPr>
        <p:spPr>
          <a:xfrm>
            <a:off x="167914" y="5104525"/>
            <a:ext cx="1692427" cy="646331"/>
          </a:xfrm>
          <a:prstGeom prst="rect">
            <a:avLst/>
          </a:prstGeom>
        </p:spPr>
        <p:txBody>
          <a:bodyPr wrap="square">
            <a:spAutoFit/>
          </a:bodyPr>
          <a:lstStyle/>
          <a:p>
            <a:r>
              <a:rPr lang="en-US" sz="1200" dirty="0">
                <a:latin typeface="Arial" panose="020B0604020202020204" pitchFamily="34" charset="0"/>
                <a:cs typeface="Arial" panose="020B0604020202020204" pitchFamily="34" charset="0"/>
              </a:rPr>
              <a:t>Image Courtesy of Calgon Carbon Corporation</a:t>
            </a:r>
          </a:p>
        </p:txBody>
      </p:sp>
    </p:spTree>
    <p:extLst>
      <p:ext uri="{BB962C8B-B14F-4D97-AF65-F5344CB8AC3E}">
        <p14:creationId xmlns:p14="http://schemas.microsoft.com/office/powerpoint/2010/main" val="1504034570"/>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4495800" y="3390412"/>
            <a:ext cx="9144000" cy="2047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9951" name="Rectangle 39"/>
          <p:cNvSpPr>
            <a:spLocks noGrp="1" noChangeArrowheads="1"/>
          </p:cNvSpPr>
          <p:nvPr>
            <p:ph type="title"/>
          </p:nvPr>
        </p:nvSpPr>
        <p:spPr>
          <a:xfrm>
            <a:off x="894614" y="424113"/>
            <a:ext cx="10118762" cy="996190"/>
          </a:xfrm>
        </p:spPr>
        <p:txBody>
          <a:bodyPr anchor="t">
            <a:noAutofit/>
          </a:bodyPr>
          <a:lstStyle/>
          <a:p>
            <a:r>
              <a:rPr lang="en-US" dirty="0"/>
              <a:t>Typical GAC Contactor Configuration</a:t>
            </a:r>
          </a:p>
        </p:txBody>
      </p:sp>
      <p:sp>
        <p:nvSpPr>
          <p:cNvPr id="30" name="Rectangle 29">
            <a:extLst>
              <a:ext uri="{FF2B5EF4-FFF2-40B4-BE49-F238E27FC236}">
                <a16:creationId xmlns:a16="http://schemas.microsoft.com/office/drawing/2014/main" id="{89B4F63C-655E-4237-9237-CA5E5545313D}"/>
              </a:ext>
            </a:extLst>
          </p:cNvPr>
          <p:cNvSpPr/>
          <p:nvPr/>
        </p:nvSpPr>
        <p:spPr>
          <a:xfrm>
            <a:off x="167914" y="5104525"/>
            <a:ext cx="1692427" cy="646331"/>
          </a:xfrm>
          <a:prstGeom prst="rect">
            <a:avLst/>
          </a:prstGeom>
        </p:spPr>
        <p:txBody>
          <a:bodyPr wrap="square">
            <a:spAutoFit/>
          </a:bodyPr>
          <a:lstStyle/>
          <a:p>
            <a:r>
              <a:rPr lang="en-US" sz="1200" dirty="0">
                <a:latin typeface="Arial" panose="020B0604020202020204" pitchFamily="34" charset="0"/>
                <a:cs typeface="Arial" panose="020B0604020202020204" pitchFamily="34" charset="0"/>
              </a:rPr>
              <a:t>Image Courtesy of Calgon Carbon Corporation</a:t>
            </a:r>
          </a:p>
        </p:txBody>
      </p:sp>
      <p:pic>
        <p:nvPicPr>
          <p:cNvPr id="41" name="Picture 40">
            <a:extLst>
              <a:ext uri="{FF2B5EF4-FFF2-40B4-BE49-F238E27FC236}">
                <a16:creationId xmlns:a16="http://schemas.microsoft.com/office/drawing/2014/main" id="{EFD6C502-012C-4861-BFC9-E6EC2B791DDF}"/>
              </a:ext>
            </a:extLst>
          </p:cNvPr>
          <p:cNvPicPr>
            <a:picLocks noChangeAspect="1"/>
          </p:cNvPicPr>
          <p:nvPr/>
        </p:nvPicPr>
        <p:blipFill>
          <a:blip r:embed="rId3"/>
          <a:stretch>
            <a:fillRect/>
          </a:stretch>
        </p:blipFill>
        <p:spPr>
          <a:xfrm>
            <a:off x="1940728" y="922208"/>
            <a:ext cx="6517576" cy="5342104"/>
          </a:xfrm>
          <a:prstGeom prst="rect">
            <a:avLst/>
          </a:prstGeom>
        </p:spPr>
      </p:pic>
    </p:spTree>
    <p:extLst>
      <p:ext uri="{BB962C8B-B14F-4D97-AF65-F5344CB8AC3E}">
        <p14:creationId xmlns:p14="http://schemas.microsoft.com/office/powerpoint/2010/main" val="403086440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32688" y="539496"/>
            <a:ext cx="7754189" cy="533400"/>
          </a:xfrm>
        </p:spPr>
        <p:txBody>
          <a:bodyPr/>
          <a:lstStyle/>
          <a:p>
            <a:r>
              <a:rPr lang="en-US" b="1" dirty="0">
                <a:latin typeface="Arial" panose="020B0604020202020204" pitchFamily="34" charset="0"/>
                <a:cs typeface="Arial" panose="020B0604020202020204" pitchFamily="34" charset="0"/>
              </a:rPr>
              <a:t>Common </a:t>
            </a:r>
            <a:r>
              <a:rPr lang="en-US" dirty="0">
                <a:latin typeface="Arial" panose="020B0604020202020204" pitchFamily="34" charset="0"/>
                <a:cs typeface="Arial" panose="020B0604020202020204" pitchFamily="34" charset="0"/>
              </a:rPr>
              <a:t>GAC/PAC </a:t>
            </a:r>
            <a:r>
              <a:rPr lang="en-US" b="1" dirty="0">
                <a:latin typeface="Arial" panose="020B0604020202020204" pitchFamily="34" charset="0"/>
                <a:cs typeface="Arial" panose="020B0604020202020204" pitchFamily="34" charset="0"/>
              </a:rPr>
              <a:t>Equipment</a:t>
            </a:r>
          </a:p>
        </p:txBody>
      </p:sp>
      <p:graphicFrame>
        <p:nvGraphicFramePr>
          <p:cNvPr id="3" name="Table 2">
            <a:extLst>
              <a:ext uri="{FF2B5EF4-FFF2-40B4-BE49-F238E27FC236}">
                <a16:creationId xmlns:a16="http://schemas.microsoft.com/office/drawing/2014/main" id="{8C27FD0E-2646-40E7-9982-6DAD2615708C}"/>
              </a:ext>
            </a:extLst>
          </p:cNvPr>
          <p:cNvGraphicFramePr>
            <a:graphicFrameLocks noGrp="1"/>
          </p:cNvGraphicFramePr>
          <p:nvPr>
            <p:extLst>
              <p:ext uri="{D42A27DB-BD31-4B8C-83A1-F6EECF244321}">
                <p14:modId xmlns:p14="http://schemas.microsoft.com/office/powerpoint/2010/main" val="2598808711"/>
              </p:ext>
            </p:extLst>
          </p:nvPr>
        </p:nvGraphicFramePr>
        <p:xfrm>
          <a:off x="596900" y="1130300"/>
          <a:ext cx="10756900" cy="5026660"/>
        </p:xfrm>
        <a:graphic>
          <a:graphicData uri="http://schemas.openxmlformats.org/drawingml/2006/table">
            <a:tbl>
              <a:tblPr firstRow="1" bandRow="1">
                <a:tableStyleId>{5C22544A-7EE6-4342-B048-85BDC9FD1C3A}</a:tableStyleId>
              </a:tblPr>
              <a:tblGrid>
                <a:gridCol w="5092024">
                  <a:extLst>
                    <a:ext uri="{9D8B030D-6E8A-4147-A177-3AD203B41FA5}">
                      <a16:colId xmlns:a16="http://schemas.microsoft.com/office/drawing/2014/main" val="2825692951"/>
                    </a:ext>
                  </a:extLst>
                </a:gridCol>
                <a:gridCol w="5664876">
                  <a:extLst>
                    <a:ext uri="{9D8B030D-6E8A-4147-A177-3AD203B41FA5}">
                      <a16:colId xmlns:a16="http://schemas.microsoft.com/office/drawing/2014/main" val="693165654"/>
                    </a:ext>
                  </a:extLst>
                </a:gridCol>
              </a:tblGrid>
              <a:tr h="307975">
                <a:tc>
                  <a:txBody>
                    <a:bodyPr/>
                    <a:lstStyle/>
                    <a:p>
                      <a:pPr algn="ctr" fontAlgn="b"/>
                      <a:r>
                        <a:rPr lang="en-US" sz="2400" b="1" u="none" strike="noStrike" dirty="0">
                          <a:effectLst/>
                          <a:latin typeface="Arial" panose="020B0604020202020204" pitchFamily="34" charset="0"/>
                          <a:cs typeface="Arial" panose="020B0604020202020204" pitchFamily="34" charset="0"/>
                        </a:rPr>
                        <a:t>Item</a:t>
                      </a:r>
                      <a:endParaRPr lang="en-US"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ctr" fontAlgn="b"/>
                      <a:r>
                        <a:rPr lang="en-US" sz="2400" b="1" u="none" strike="noStrike" dirty="0">
                          <a:effectLst/>
                          <a:latin typeface="Arial" panose="020B0604020202020204" pitchFamily="34" charset="0"/>
                          <a:cs typeface="Arial" panose="020B0604020202020204" pitchFamily="34" charset="0"/>
                        </a:rPr>
                        <a:t>Purpose</a:t>
                      </a:r>
                      <a:endParaRPr lang="en-US"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extLst>
                  <a:ext uri="{0D108BD9-81ED-4DB2-BD59-A6C34878D82A}">
                    <a16:rowId xmlns:a16="http://schemas.microsoft.com/office/drawing/2014/main" val="134301795"/>
                  </a:ext>
                </a:extLst>
              </a:tr>
              <a:tr h="307975">
                <a:tc>
                  <a:txBody>
                    <a:bodyPr/>
                    <a:lstStyle/>
                    <a:p>
                      <a:pPr algn="l" fontAlgn="ctr"/>
                      <a:r>
                        <a:rPr lang="en-US" sz="2000" u="none" strike="noStrike" dirty="0">
                          <a:effectLst/>
                          <a:latin typeface="Arial" panose="020B0604020202020204" pitchFamily="34" charset="0"/>
                          <a:cs typeface="Arial" panose="020B0604020202020204" pitchFamily="34" charset="0"/>
                        </a:rPr>
                        <a:t>Bag Loading Hopper</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en-US" sz="2000" u="none" strike="noStrike" dirty="0">
                          <a:effectLst/>
                          <a:latin typeface="Arial" panose="020B0604020202020204" pitchFamily="34" charset="0"/>
                          <a:cs typeface="Arial" panose="020B0604020202020204" pitchFamily="34" charset="0"/>
                        </a:rPr>
                        <a:t>Fill bags with dry materials </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1880600007"/>
                  </a:ext>
                </a:extLst>
              </a:tr>
              <a:tr h="307975">
                <a:tc>
                  <a:txBody>
                    <a:bodyPr/>
                    <a:lstStyle/>
                    <a:p>
                      <a:pPr algn="l" fontAlgn="ctr"/>
                      <a:r>
                        <a:rPr lang="en-US" sz="2000" u="none" strike="noStrike" dirty="0">
                          <a:effectLst/>
                          <a:latin typeface="Arial" panose="020B0604020202020204" pitchFamily="34" charset="0"/>
                          <a:cs typeface="Arial" panose="020B0604020202020204" pitchFamily="34" charset="0"/>
                        </a:rPr>
                        <a:t>Dust Collector</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en-US" sz="2000" u="none" strike="noStrike">
                          <a:effectLst/>
                          <a:latin typeface="Arial" panose="020B0604020202020204" pitchFamily="34" charset="0"/>
                          <a:cs typeface="Arial" panose="020B0604020202020204" pitchFamily="34" charset="0"/>
                        </a:rPr>
                        <a:t>Collects and removes dust</a:t>
                      </a:r>
                      <a:endParaRPr lang="en-US" sz="20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151843659"/>
                  </a:ext>
                </a:extLst>
              </a:tr>
              <a:tr h="615950">
                <a:tc>
                  <a:txBody>
                    <a:bodyPr/>
                    <a:lstStyle/>
                    <a:p>
                      <a:pPr algn="l" fontAlgn="ctr"/>
                      <a:r>
                        <a:rPr lang="en-US" sz="2000" u="none" strike="noStrike" dirty="0" err="1">
                          <a:effectLst/>
                          <a:latin typeface="Arial" panose="020B0604020202020204" pitchFamily="34" charset="0"/>
                          <a:cs typeface="Arial" panose="020B0604020202020204" pitchFamily="34" charset="0"/>
                        </a:rPr>
                        <a:t>Eductor</a:t>
                      </a:r>
                      <a:r>
                        <a:rPr lang="en-US" sz="2000" u="none" strike="noStrike" dirty="0">
                          <a:effectLst/>
                          <a:latin typeface="Arial" panose="020B0604020202020204" pitchFamily="34" charset="0"/>
                          <a:cs typeface="Arial" panose="020B0604020202020204" pitchFamily="34" charset="0"/>
                        </a:rPr>
                        <a:t> </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en-US" sz="2000" u="none" strike="noStrike">
                          <a:effectLst/>
                          <a:latin typeface="Arial" panose="020B0604020202020204" pitchFamily="34" charset="0"/>
                          <a:cs typeface="Arial" panose="020B0604020202020204" pitchFamily="34" charset="0"/>
                        </a:rPr>
                        <a:t>A jet pump that uses the Venturi effect to create the PAC slurry</a:t>
                      </a:r>
                      <a:endParaRPr lang="en-US" sz="20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610327623"/>
                  </a:ext>
                </a:extLst>
              </a:tr>
              <a:tr h="615950">
                <a:tc>
                  <a:txBody>
                    <a:bodyPr/>
                    <a:lstStyle/>
                    <a:p>
                      <a:pPr algn="l" fontAlgn="ctr"/>
                      <a:r>
                        <a:rPr lang="en-US" sz="2000" u="none" strike="noStrike" dirty="0">
                          <a:effectLst/>
                          <a:latin typeface="Arial" panose="020B0604020202020204" pitchFamily="34" charset="0"/>
                          <a:cs typeface="Arial" panose="020B0604020202020204" pitchFamily="34" charset="0"/>
                        </a:rPr>
                        <a:t>Flow Meters </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en-US" sz="2000" u="none" strike="noStrike" dirty="0">
                          <a:effectLst/>
                          <a:latin typeface="Arial" panose="020B0604020202020204" pitchFamily="34" charset="0"/>
                          <a:cs typeface="Arial" panose="020B0604020202020204" pitchFamily="34" charset="0"/>
                        </a:rPr>
                        <a:t>Monitor chemical feed and water flow</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639627740"/>
                  </a:ext>
                </a:extLst>
              </a:tr>
              <a:tr h="923925">
                <a:tc>
                  <a:txBody>
                    <a:bodyPr/>
                    <a:lstStyle/>
                    <a:p>
                      <a:pPr algn="l" fontAlgn="ctr"/>
                      <a:r>
                        <a:rPr lang="en-US" sz="2000" u="none" strike="noStrike" dirty="0">
                          <a:effectLst/>
                          <a:latin typeface="Arial" panose="020B0604020202020204" pitchFamily="34" charset="0"/>
                          <a:cs typeface="Arial" panose="020B0604020202020204" pitchFamily="34" charset="0"/>
                        </a:rPr>
                        <a:t>GAC Contactor</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en-US" sz="2000" u="none" strike="noStrike" dirty="0">
                          <a:effectLst/>
                          <a:latin typeface="Arial" panose="020B0604020202020204" pitchFamily="34" charset="0"/>
                          <a:cs typeface="Arial" panose="020B0604020202020204" pitchFamily="34" charset="0"/>
                        </a:rPr>
                        <a:t>Concrete or steel tank that houses the GAC and provides an adequate contact time.</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1142257125"/>
                  </a:ext>
                </a:extLst>
              </a:tr>
              <a:tr h="615950">
                <a:tc>
                  <a:txBody>
                    <a:bodyPr/>
                    <a:lstStyle/>
                    <a:p>
                      <a:pPr algn="l" fontAlgn="ctr"/>
                      <a:r>
                        <a:rPr lang="en-US" sz="2000" u="none" strike="noStrike" dirty="0">
                          <a:effectLst/>
                          <a:latin typeface="Arial" panose="020B0604020202020204" pitchFamily="34" charset="0"/>
                          <a:cs typeface="Arial" panose="020B0604020202020204" pitchFamily="34" charset="0"/>
                        </a:rPr>
                        <a:t>GAC Support System (Sand or Gravel)</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en-US" sz="2000" u="none" strike="noStrike" dirty="0">
                          <a:effectLst/>
                          <a:latin typeface="Arial" panose="020B0604020202020204" pitchFamily="34" charset="0"/>
                          <a:cs typeface="Arial" panose="020B0604020202020204" pitchFamily="34" charset="0"/>
                        </a:rPr>
                        <a:t>Supports GAC bed</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137864379"/>
                  </a:ext>
                </a:extLst>
              </a:tr>
              <a:tr h="307975">
                <a:tc>
                  <a:txBody>
                    <a:bodyPr/>
                    <a:lstStyle/>
                    <a:p>
                      <a:pPr algn="l" fontAlgn="ctr"/>
                      <a:r>
                        <a:rPr lang="en-US" sz="2000" u="none" strike="noStrike" dirty="0">
                          <a:effectLst/>
                          <a:latin typeface="Arial" panose="020B0604020202020204" pitchFamily="34" charset="0"/>
                          <a:cs typeface="Arial" panose="020B0604020202020204" pitchFamily="34" charset="0"/>
                        </a:rPr>
                        <a:t>Hopper</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en-US" sz="2000" u="none" strike="noStrike">
                          <a:effectLst/>
                          <a:latin typeface="Arial" panose="020B0604020202020204" pitchFamily="34" charset="0"/>
                          <a:cs typeface="Arial" panose="020B0604020202020204" pitchFamily="34" charset="0"/>
                        </a:rPr>
                        <a:t>Stores and distributes dry material </a:t>
                      </a:r>
                      <a:endParaRPr lang="en-US" sz="20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668176439"/>
                  </a:ext>
                </a:extLst>
              </a:tr>
              <a:tr h="307975">
                <a:tc>
                  <a:txBody>
                    <a:bodyPr/>
                    <a:lstStyle/>
                    <a:p>
                      <a:pPr algn="l" fontAlgn="ctr"/>
                      <a:r>
                        <a:rPr lang="en-US" sz="2000" u="none" strike="noStrike" dirty="0">
                          <a:effectLst/>
                          <a:latin typeface="Arial" panose="020B0604020202020204" pitchFamily="34" charset="0"/>
                          <a:cs typeface="Arial" panose="020B0604020202020204" pitchFamily="34" charset="0"/>
                        </a:rPr>
                        <a:t>Laboratory Equipment</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en-US" sz="2000" u="none" strike="noStrike" dirty="0">
                          <a:effectLst/>
                          <a:latin typeface="Arial" panose="020B0604020202020204" pitchFamily="34" charset="0"/>
                          <a:cs typeface="Arial" panose="020B0604020202020204" pitchFamily="34" charset="0"/>
                        </a:rPr>
                        <a:t>Measure water quality parameters</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3279303704"/>
                  </a:ext>
                </a:extLst>
              </a:tr>
              <a:tr h="615950">
                <a:tc>
                  <a:txBody>
                    <a:bodyPr/>
                    <a:lstStyle/>
                    <a:p>
                      <a:pPr algn="l" fontAlgn="ctr"/>
                      <a:r>
                        <a:rPr lang="en-US" sz="2000" u="none" strike="noStrike" dirty="0">
                          <a:effectLst/>
                          <a:latin typeface="Arial" panose="020B0604020202020204" pitchFamily="34" charset="0"/>
                          <a:cs typeface="Arial" panose="020B0604020202020204" pitchFamily="34" charset="0"/>
                        </a:rPr>
                        <a:t>Mixers</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en-US" sz="2000" u="none" strike="noStrike" dirty="0">
                          <a:effectLst/>
                          <a:latin typeface="Arial" panose="020B0604020202020204" pitchFamily="34" charset="0"/>
                          <a:cs typeface="Arial" panose="020B0604020202020204" pitchFamily="34" charset="0"/>
                        </a:rPr>
                        <a:t>Ensures dispersion and complete mixing of chemicals</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3707071395"/>
                  </a:ext>
                </a:extLst>
              </a:tr>
            </a:tbl>
          </a:graphicData>
        </a:graphic>
      </p:graphicFrame>
    </p:spTree>
    <p:extLst>
      <p:ext uri="{BB962C8B-B14F-4D97-AF65-F5344CB8AC3E}">
        <p14:creationId xmlns:p14="http://schemas.microsoft.com/office/powerpoint/2010/main" val="131783346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32688" y="539496"/>
            <a:ext cx="7754189" cy="533400"/>
          </a:xfrm>
        </p:spPr>
        <p:txBody>
          <a:bodyPr/>
          <a:lstStyle/>
          <a:p>
            <a:r>
              <a:rPr lang="en-US" b="1" dirty="0">
                <a:latin typeface="Arial" panose="020B0604020202020204" pitchFamily="34" charset="0"/>
                <a:cs typeface="Arial" panose="020B0604020202020204" pitchFamily="34" charset="0"/>
              </a:rPr>
              <a:t>Common </a:t>
            </a:r>
            <a:r>
              <a:rPr lang="en-US" dirty="0">
                <a:latin typeface="Arial" panose="020B0604020202020204" pitchFamily="34" charset="0"/>
                <a:cs typeface="Arial" panose="020B0604020202020204" pitchFamily="34" charset="0"/>
              </a:rPr>
              <a:t>GAC/PAC </a:t>
            </a:r>
            <a:r>
              <a:rPr lang="en-US" b="1" dirty="0">
                <a:latin typeface="Arial" panose="020B0604020202020204" pitchFamily="34" charset="0"/>
                <a:cs typeface="Arial" panose="020B0604020202020204" pitchFamily="34" charset="0"/>
              </a:rPr>
              <a:t>Equipment</a:t>
            </a:r>
          </a:p>
        </p:txBody>
      </p:sp>
      <p:graphicFrame>
        <p:nvGraphicFramePr>
          <p:cNvPr id="3" name="Table 2">
            <a:extLst>
              <a:ext uri="{FF2B5EF4-FFF2-40B4-BE49-F238E27FC236}">
                <a16:creationId xmlns:a16="http://schemas.microsoft.com/office/drawing/2014/main" id="{D8C9EA54-D4A3-4A2F-9162-AEFDFFBC76EF}"/>
              </a:ext>
            </a:extLst>
          </p:cNvPr>
          <p:cNvGraphicFramePr>
            <a:graphicFrameLocks noGrp="1"/>
          </p:cNvGraphicFramePr>
          <p:nvPr>
            <p:extLst>
              <p:ext uri="{D42A27DB-BD31-4B8C-83A1-F6EECF244321}">
                <p14:modId xmlns:p14="http://schemas.microsoft.com/office/powerpoint/2010/main" val="998283916"/>
              </p:ext>
            </p:extLst>
          </p:nvPr>
        </p:nvGraphicFramePr>
        <p:xfrm>
          <a:off x="508000" y="1117600"/>
          <a:ext cx="11176000" cy="5016500"/>
        </p:xfrm>
        <a:graphic>
          <a:graphicData uri="http://schemas.openxmlformats.org/drawingml/2006/table">
            <a:tbl>
              <a:tblPr firstRow="1" bandRow="1">
                <a:tableStyleId>{5C22544A-7EE6-4342-B048-85BDC9FD1C3A}</a:tableStyleId>
              </a:tblPr>
              <a:tblGrid>
                <a:gridCol w="5290414">
                  <a:extLst>
                    <a:ext uri="{9D8B030D-6E8A-4147-A177-3AD203B41FA5}">
                      <a16:colId xmlns:a16="http://schemas.microsoft.com/office/drawing/2014/main" val="2311457455"/>
                    </a:ext>
                  </a:extLst>
                </a:gridCol>
                <a:gridCol w="5885586">
                  <a:extLst>
                    <a:ext uri="{9D8B030D-6E8A-4147-A177-3AD203B41FA5}">
                      <a16:colId xmlns:a16="http://schemas.microsoft.com/office/drawing/2014/main" val="526019314"/>
                    </a:ext>
                  </a:extLst>
                </a:gridCol>
              </a:tblGrid>
              <a:tr h="382376">
                <a:tc>
                  <a:txBody>
                    <a:bodyPr/>
                    <a:lstStyle/>
                    <a:p>
                      <a:pPr algn="ctr" fontAlgn="b"/>
                      <a:r>
                        <a:rPr lang="en-US" sz="2400" u="none" strike="noStrike" dirty="0">
                          <a:effectLst/>
                          <a:latin typeface="Arial" panose="020B0604020202020204" pitchFamily="34" charset="0"/>
                          <a:cs typeface="Arial" panose="020B0604020202020204" pitchFamily="34" charset="0"/>
                        </a:rPr>
                        <a:t>Item</a:t>
                      </a:r>
                      <a:endParaRPr lang="en-US"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ctr" fontAlgn="b"/>
                      <a:r>
                        <a:rPr lang="en-US" sz="2400" u="none" strike="noStrike" dirty="0">
                          <a:effectLst/>
                          <a:latin typeface="Arial" panose="020B0604020202020204" pitchFamily="34" charset="0"/>
                          <a:cs typeface="Arial" panose="020B0604020202020204" pitchFamily="34" charset="0"/>
                        </a:rPr>
                        <a:t>Purpose</a:t>
                      </a:r>
                      <a:endParaRPr lang="en-US"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extLst>
                  <a:ext uri="{0D108BD9-81ED-4DB2-BD59-A6C34878D82A}">
                    <a16:rowId xmlns:a16="http://schemas.microsoft.com/office/drawing/2014/main" val="1764424484"/>
                  </a:ext>
                </a:extLst>
              </a:tr>
              <a:tr h="593621">
                <a:tc>
                  <a:txBody>
                    <a:bodyPr/>
                    <a:lstStyle/>
                    <a:p>
                      <a:pPr algn="l" fontAlgn="ctr"/>
                      <a:r>
                        <a:rPr lang="en-US" sz="2000" u="none" strike="noStrike" dirty="0">
                          <a:effectLst/>
                          <a:latin typeface="Arial" panose="020B0604020202020204" pitchFamily="34" charset="0"/>
                          <a:cs typeface="Arial" panose="020B0604020202020204" pitchFamily="34" charset="0"/>
                        </a:rPr>
                        <a:t>Positive Displacement Pumps</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en-US" sz="2000" u="none" strike="noStrike">
                          <a:effectLst/>
                          <a:latin typeface="Arial" panose="020B0604020202020204" pitchFamily="34" charset="0"/>
                          <a:cs typeface="Arial" panose="020B0604020202020204" pitchFamily="34" charset="0"/>
                        </a:rPr>
                        <a:t>Feed liquid chemicals (disinfectants)</a:t>
                      </a:r>
                      <a:endParaRPr lang="en-US" sz="20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3951707712"/>
                  </a:ext>
                </a:extLst>
              </a:tr>
              <a:tr h="593621">
                <a:tc>
                  <a:txBody>
                    <a:bodyPr/>
                    <a:lstStyle/>
                    <a:p>
                      <a:pPr algn="l" fontAlgn="ctr"/>
                      <a:r>
                        <a:rPr lang="en-US" sz="2000" u="none" strike="noStrike">
                          <a:effectLst/>
                          <a:latin typeface="Arial" panose="020B0604020202020204" pitchFamily="34" charset="0"/>
                          <a:cs typeface="Arial" panose="020B0604020202020204" pitchFamily="34" charset="0"/>
                        </a:rPr>
                        <a:t>Pressure Gauges</a:t>
                      </a:r>
                      <a:endParaRPr lang="en-US" sz="20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en-US" sz="2000" u="none" strike="noStrike">
                          <a:effectLst/>
                          <a:latin typeface="Arial" panose="020B0604020202020204" pitchFamily="34" charset="0"/>
                          <a:cs typeface="Arial" panose="020B0604020202020204" pitchFamily="34" charset="0"/>
                        </a:rPr>
                        <a:t>Used to monitor headloss across the bed</a:t>
                      </a:r>
                      <a:endParaRPr lang="en-US" sz="20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3985871058"/>
                  </a:ext>
                </a:extLst>
              </a:tr>
              <a:tr h="630823">
                <a:tc>
                  <a:txBody>
                    <a:bodyPr/>
                    <a:lstStyle/>
                    <a:p>
                      <a:pPr algn="l" fontAlgn="ctr"/>
                      <a:r>
                        <a:rPr lang="en-US" sz="2000" u="none" strike="noStrike">
                          <a:effectLst/>
                          <a:latin typeface="Arial" panose="020B0604020202020204" pitchFamily="34" charset="0"/>
                          <a:cs typeface="Arial" panose="020B0604020202020204" pitchFamily="34" charset="0"/>
                        </a:rPr>
                        <a:t>Pumps and Backwash Pumps</a:t>
                      </a:r>
                      <a:endParaRPr lang="en-US" sz="20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en-US" sz="2000" u="none" strike="noStrike">
                          <a:effectLst/>
                          <a:latin typeface="Arial" panose="020B0604020202020204" pitchFamily="34" charset="0"/>
                          <a:cs typeface="Arial" panose="020B0604020202020204" pitchFamily="34" charset="0"/>
                        </a:rPr>
                        <a:t>Used to push water though system and backwash contactors</a:t>
                      </a:r>
                      <a:endParaRPr lang="en-US" sz="20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3522000590"/>
                  </a:ext>
                </a:extLst>
              </a:tr>
              <a:tr h="630823">
                <a:tc>
                  <a:txBody>
                    <a:bodyPr/>
                    <a:lstStyle/>
                    <a:p>
                      <a:pPr algn="l" fontAlgn="ctr"/>
                      <a:r>
                        <a:rPr lang="en-US" sz="2000" u="none" strike="noStrike" dirty="0">
                          <a:effectLst/>
                          <a:latin typeface="Arial" panose="020B0604020202020204" pitchFamily="34" charset="0"/>
                          <a:cs typeface="Arial" panose="020B0604020202020204" pitchFamily="34" charset="0"/>
                        </a:rPr>
                        <a:t>Sampling Ports</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en-US" sz="2000" u="none" strike="noStrike">
                          <a:effectLst/>
                          <a:latin typeface="Arial" panose="020B0604020202020204" pitchFamily="34" charset="0"/>
                          <a:cs typeface="Arial" panose="020B0604020202020204" pitchFamily="34" charset="0"/>
                        </a:rPr>
                        <a:t>Used to sample the contaminant as they move through the GAC bed</a:t>
                      </a:r>
                      <a:endParaRPr lang="en-US" sz="20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1909458837"/>
                  </a:ext>
                </a:extLst>
              </a:tr>
              <a:tr h="320264">
                <a:tc>
                  <a:txBody>
                    <a:bodyPr/>
                    <a:lstStyle/>
                    <a:p>
                      <a:pPr algn="l" fontAlgn="ctr"/>
                      <a:r>
                        <a:rPr lang="en-US" sz="2000" u="none" strike="noStrike">
                          <a:effectLst/>
                          <a:latin typeface="Arial" panose="020B0604020202020204" pitchFamily="34" charset="0"/>
                          <a:cs typeface="Arial" panose="020B0604020202020204" pitchFamily="34" charset="0"/>
                        </a:rPr>
                        <a:t>Storage Bins</a:t>
                      </a:r>
                      <a:endParaRPr lang="en-US" sz="20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en-US" sz="2000" u="none" strike="noStrike" dirty="0">
                          <a:effectLst/>
                          <a:latin typeface="Arial" panose="020B0604020202020204" pitchFamily="34" charset="0"/>
                          <a:cs typeface="Arial" panose="020B0604020202020204" pitchFamily="34" charset="0"/>
                        </a:rPr>
                        <a:t>Dry chemical storage</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2357185710"/>
                  </a:ext>
                </a:extLst>
              </a:tr>
              <a:tr h="320264">
                <a:tc>
                  <a:txBody>
                    <a:bodyPr/>
                    <a:lstStyle/>
                    <a:p>
                      <a:pPr algn="l" fontAlgn="ctr"/>
                      <a:r>
                        <a:rPr lang="en-US" sz="2000" u="none" strike="noStrike">
                          <a:effectLst/>
                          <a:latin typeface="Arial" panose="020B0604020202020204" pitchFamily="34" charset="0"/>
                          <a:cs typeface="Arial" panose="020B0604020202020204" pitchFamily="34" charset="0"/>
                        </a:rPr>
                        <a:t>Tanks</a:t>
                      </a:r>
                      <a:endParaRPr lang="en-US" sz="20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en-US" sz="2000" u="none" strike="noStrike">
                          <a:effectLst/>
                          <a:latin typeface="Arial" panose="020B0604020202020204" pitchFamily="34" charset="0"/>
                          <a:cs typeface="Arial" panose="020B0604020202020204" pitchFamily="34" charset="0"/>
                        </a:rPr>
                        <a:t>Store chemicals and or PAC slurry</a:t>
                      </a:r>
                      <a:endParaRPr lang="en-US" sz="20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1774219406"/>
                  </a:ext>
                </a:extLst>
              </a:tr>
              <a:tr h="320264">
                <a:tc>
                  <a:txBody>
                    <a:bodyPr/>
                    <a:lstStyle/>
                    <a:p>
                      <a:pPr algn="l" fontAlgn="ctr"/>
                      <a:r>
                        <a:rPr lang="en-US" sz="2000" u="none" strike="noStrike">
                          <a:effectLst/>
                          <a:latin typeface="Arial" panose="020B0604020202020204" pitchFamily="34" charset="0"/>
                          <a:cs typeface="Arial" panose="020B0604020202020204" pitchFamily="34" charset="0"/>
                        </a:rPr>
                        <a:t>Trucks </a:t>
                      </a:r>
                      <a:endParaRPr lang="en-US" sz="20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en-US" sz="2000" u="none" strike="noStrike" dirty="0">
                          <a:effectLst/>
                          <a:latin typeface="Arial" panose="020B0604020202020204" pitchFamily="34" charset="0"/>
                          <a:cs typeface="Arial" panose="020B0604020202020204" pitchFamily="34" charset="0"/>
                        </a:rPr>
                        <a:t>To change out media</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1513096580"/>
                  </a:ext>
                </a:extLst>
              </a:tr>
              <a:tr h="593621">
                <a:tc>
                  <a:txBody>
                    <a:bodyPr/>
                    <a:lstStyle/>
                    <a:p>
                      <a:pPr algn="l" fontAlgn="ctr"/>
                      <a:r>
                        <a:rPr lang="en-US" sz="2000" u="none" strike="noStrike" dirty="0">
                          <a:effectLst/>
                          <a:latin typeface="Arial" panose="020B0604020202020204" pitchFamily="34" charset="0"/>
                          <a:cs typeface="Arial" panose="020B0604020202020204" pitchFamily="34" charset="0"/>
                        </a:rPr>
                        <a:t>Underdrain laterals and connector</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en-US" sz="2000" u="none" strike="noStrike">
                          <a:effectLst/>
                          <a:latin typeface="Arial" panose="020B0604020202020204" pitchFamily="34" charset="0"/>
                          <a:cs typeface="Arial" panose="020B0604020202020204" pitchFamily="34" charset="0"/>
                        </a:rPr>
                        <a:t>Routes GAC effluent to next process</a:t>
                      </a:r>
                      <a:endParaRPr lang="en-US" sz="20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3126507590"/>
                  </a:ext>
                </a:extLst>
              </a:tr>
              <a:tr h="630823">
                <a:tc>
                  <a:txBody>
                    <a:bodyPr/>
                    <a:lstStyle/>
                    <a:p>
                      <a:pPr algn="l" fontAlgn="ctr"/>
                      <a:r>
                        <a:rPr lang="en-US" sz="2000" u="none" strike="noStrike" dirty="0">
                          <a:effectLst/>
                          <a:latin typeface="Arial" panose="020B0604020202020204" pitchFamily="34" charset="0"/>
                          <a:cs typeface="Arial" panose="020B0604020202020204" pitchFamily="34" charset="0"/>
                        </a:rPr>
                        <a:t>Valves </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en-US" sz="2000" u="none" strike="noStrike" dirty="0">
                          <a:effectLst/>
                          <a:latin typeface="Arial" panose="020B0604020202020204" pitchFamily="34" charset="0"/>
                          <a:cs typeface="Arial" panose="020B0604020202020204" pitchFamily="34" charset="0"/>
                        </a:rPr>
                        <a:t>Start, stop, adjust flows, and switch between lead/lag vessels</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766702302"/>
                  </a:ext>
                </a:extLst>
              </a:tr>
            </a:tbl>
          </a:graphicData>
        </a:graphic>
      </p:graphicFrame>
    </p:spTree>
    <p:extLst>
      <p:ext uri="{BB962C8B-B14F-4D97-AF65-F5344CB8AC3E}">
        <p14:creationId xmlns:p14="http://schemas.microsoft.com/office/powerpoint/2010/main" val="408163524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24578" y="1362141"/>
            <a:ext cx="7764463" cy="1090042"/>
          </a:xfrm>
        </p:spPr>
        <p:txBody>
          <a:bodyPr/>
          <a:lstStyle/>
          <a:p>
            <a:r>
              <a:rPr lang="en-US" b="0" dirty="0">
                <a:latin typeface="Arial" panose="020B0604020202020204" pitchFamily="34" charset="0"/>
                <a:cs typeface="Arial" panose="020B0604020202020204" pitchFamily="34" charset="0"/>
              </a:rPr>
              <a:t>Control Philosophy</a:t>
            </a:r>
          </a:p>
        </p:txBody>
      </p:sp>
    </p:spTree>
    <p:extLst>
      <p:ext uri="{BB962C8B-B14F-4D97-AF65-F5344CB8AC3E}">
        <p14:creationId xmlns:p14="http://schemas.microsoft.com/office/powerpoint/2010/main" val="368605115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6647" y="549683"/>
            <a:ext cx="10338919" cy="533400"/>
          </a:xfrm>
        </p:spPr>
        <p:txBody>
          <a:bodyPr/>
          <a:lstStyle/>
          <a:p>
            <a:r>
              <a:rPr lang="en-US" dirty="0"/>
              <a:t>Activated Carbon Usage Strategies </a:t>
            </a:r>
          </a:p>
        </p:txBody>
      </p:sp>
      <p:sp>
        <p:nvSpPr>
          <p:cNvPr id="3" name="Text Placeholder 2"/>
          <p:cNvSpPr>
            <a:spLocks noGrp="1"/>
          </p:cNvSpPr>
          <p:nvPr>
            <p:ph type="body" sz="quarter" idx="10"/>
          </p:nvPr>
        </p:nvSpPr>
        <p:spPr>
          <a:xfrm>
            <a:off x="928098" y="1321208"/>
            <a:ext cx="11007870" cy="4774791"/>
          </a:xfrm>
        </p:spPr>
        <p:txBody>
          <a:bodyPr>
            <a:normAutofit/>
          </a:bodyPr>
          <a:lstStyle/>
          <a:p>
            <a:pPr marL="280988" indent="-280988"/>
            <a:r>
              <a:rPr lang="en-US" dirty="0"/>
              <a:t>GAC must be reactivated or replaced when breakthrough exceeds a given trigger (e.g., when TOC &gt; 1 mg/L)</a:t>
            </a:r>
          </a:p>
          <a:p>
            <a:pPr marL="280988" indent="-280988"/>
            <a:r>
              <a:rPr lang="en-US" dirty="0"/>
              <a:t>GAC may also be used to keep UVT (ultra violet light transmittance) high for downstream UV (Ultra violet) or UV/AOP (UV Advanced Oxidation processes) (e.g., UVT &gt; 95%)</a:t>
            </a:r>
          </a:p>
          <a:p>
            <a:pPr marL="280988" indent="-280988"/>
            <a:r>
              <a:rPr lang="en-US" dirty="0"/>
              <a:t>Failure to reactivate or replace GAC at trigger values can cause excess TOC breakthrough resulting in TOC </a:t>
            </a:r>
            <a:r>
              <a:rPr lang="en-US" dirty="0" smtClean="0"/>
              <a:t>spikes </a:t>
            </a:r>
            <a:endParaRPr lang="en-US" dirty="0"/>
          </a:p>
          <a:p>
            <a:pPr marL="457200" indent="-457200"/>
            <a:endParaRPr lang="en-US" dirty="0"/>
          </a:p>
          <a:p>
            <a:pPr marL="457200" indent="-457200"/>
            <a:endParaRPr lang="en-US" dirty="0"/>
          </a:p>
          <a:p>
            <a:endParaRPr lang="en-US" dirty="0"/>
          </a:p>
          <a:p>
            <a:pPr marL="457200" indent="-457200"/>
            <a:endParaRPr lang="en-US" dirty="0"/>
          </a:p>
          <a:p>
            <a:pPr marL="457200" indent="-457200"/>
            <a:endParaRPr lang="en-US" dirty="0"/>
          </a:p>
        </p:txBody>
      </p:sp>
    </p:spTree>
    <p:extLst>
      <p:ext uri="{BB962C8B-B14F-4D97-AF65-F5344CB8AC3E}">
        <p14:creationId xmlns:p14="http://schemas.microsoft.com/office/powerpoint/2010/main" val="310155565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6647" y="549683"/>
            <a:ext cx="10338919" cy="533400"/>
          </a:xfrm>
        </p:spPr>
        <p:txBody>
          <a:bodyPr/>
          <a:lstStyle/>
          <a:p>
            <a:r>
              <a:rPr lang="en-US" dirty="0"/>
              <a:t>Activated </a:t>
            </a:r>
            <a:r>
              <a:rPr lang="en-US" dirty="0" smtClean="0"/>
              <a:t>Carbon </a:t>
            </a:r>
            <a:r>
              <a:rPr lang="en-US" dirty="0"/>
              <a:t>Control Strategies </a:t>
            </a:r>
          </a:p>
        </p:txBody>
      </p:sp>
      <p:sp>
        <p:nvSpPr>
          <p:cNvPr id="3" name="Text Placeholder 2"/>
          <p:cNvSpPr>
            <a:spLocks noGrp="1"/>
          </p:cNvSpPr>
          <p:nvPr>
            <p:ph type="body" sz="quarter" idx="10"/>
          </p:nvPr>
        </p:nvSpPr>
        <p:spPr>
          <a:xfrm>
            <a:off x="928098" y="1321208"/>
            <a:ext cx="10338919" cy="4774791"/>
          </a:xfrm>
        </p:spPr>
        <p:txBody>
          <a:bodyPr>
            <a:normAutofit/>
          </a:bodyPr>
          <a:lstStyle/>
          <a:p>
            <a:pPr marL="280988" indent="-280988"/>
            <a:r>
              <a:rPr lang="en-US" dirty="0"/>
              <a:t>Monitor effluent turbidity, TOC, UVT</a:t>
            </a:r>
            <a:r>
              <a:rPr lang="en-US" baseline="-25000" dirty="0"/>
              <a:t>254</a:t>
            </a:r>
            <a:r>
              <a:rPr lang="en-US" dirty="0"/>
              <a:t>, and EBCT (flow rate) to monitor age of GAC and breakthrough of contaminants</a:t>
            </a:r>
          </a:p>
          <a:p>
            <a:pPr marL="280988" indent="-280988"/>
            <a:r>
              <a:rPr lang="en-US" dirty="0"/>
              <a:t>Control strategies include</a:t>
            </a:r>
          </a:p>
          <a:p>
            <a:pPr lvl="1">
              <a:buFont typeface="Arial" panose="020B0604020202020204" pitchFamily="34" charset="0"/>
              <a:buChar char="–"/>
            </a:pPr>
            <a:r>
              <a:rPr lang="en-US" dirty="0"/>
              <a:t>Decrease flow to increase EBCT if EBCT is too low</a:t>
            </a:r>
          </a:p>
          <a:p>
            <a:pPr lvl="1">
              <a:buFont typeface="Arial" panose="020B0604020202020204" pitchFamily="34" charset="0"/>
              <a:buChar char="–"/>
            </a:pPr>
            <a:r>
              <a:rPr lang="en-US" dirty="0"/>
              <a:t>Replace\reactivate GAC</a:t>
            </a:r>
          </a:p>
          <a:p>
            <a:pPr lvl="1">
              <a:buFont typeface="Arial" panose="020B0604020202020204" pitchFamily="34" charset="0"/>
              <a:buChar char="–"/>
            </a:pPr>
            <a:r>
              <a:rPr lang="en-US" dirty="0"/>
              <a:t>Increase amount of activated carbon</a:t>
            </a:r>
          </a:p>
          <a:p>
            <a:pPr marL="457200" indent="-457200"/>
            <a:endParaRPr lang="en-US" dirty="0"/>
          </a:p>
          <a:p>
            <a:endParaRPr lang="en-US" dirty="0"/>
          </a:p>
          <a:p>
            <a:pPr marL="457200" indent="-457200"/>
            <a:endParaRPr lang="en-US" dirty="0"/>
          </a:p>
          <a:p>
            <a:pPr marL="457200" indent="-457200"/>
            <a:endParaRPr lang="en-US" dirty="0"/>
          </a:p>
        </p:txBody>
      </p:sp>
    </p:spTree>
    <p:extLst>
      <p:ext uri="{BB962C8B-B14F-4D97-AF65-F5344CB8AC3E}">
        <p14:creationId xmlns:p14="http://schemas.microsoft.com/office/powerpoint/2010/main" val="42677317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80151"/>
            <a:ext cx="2959266" cy="1097697"/>
          </a:xfrm>
        </p:spPr>
        <p:txBody>
          <a:bodyPr/>
          <a:lstStyle/>
          <a:p>
            <a:r>
              <a:rPr lang="en-US" sz="2800" dirty="0"/>
              <a:t>Critical Control Point (CCP) Response Procedures Define What to Do When Control Limits Exceed Alert Value</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14320" y="0"/>
            <a:ext cx="9064347" cy="6858000"/>
          </a:xfrm>
          <a:prstGeom prst="rect">
            <a:avLst/>
          </a:prstGeom>
        </p:spPr>
      </p:pic>
    </p:spTree>
    <p:extLst>
      <p:ext uri="{BB962C8B-B14F-4D97-AF65-F5344CB8AC3E}">
        <p14:creationId xmlns:p14="http://schemas.microsoft.com/office/powerpoint/2010/main" val="39772270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30067" y="83128"/>
            <a:ext cx="10920574" cy="6774872"/>
          </a:xfrm>
          <a:prstGeom prst="rect">
            <a:avLst/>
          </a:prstGeom>
        </p:spPr>
      </p:pic>
      <p:sp>
        <p:nvSpPr>
          <p:cNvPr id="10" name="Title 9"/>
          <p:cNvSpPr>
            <a:spLocks noGrp="1"/>
          </p:cNvSpPr>
          <p:nvPr>
            <p:ph type="title"/>
          </p:nvPr>
        </p:nvSpPr>
        <p:spPr>
          <a:xfrm>
            <a:off x="-78304" y="2283720"/>
            <a:ext cx="2339020" cy="1572079"/>
          </a:xfrm>
        </p:spPr>
        <p:txBody>
          <a:bodyPr>
            <a:noAutofit/>
          </a:bodyPr>
          <a:lstStyle/>
          <a:p>
            <a:r>
              <a:rPr lang="en-US" sz="2400" dirty="0"/>
              <a:t>Critical Control Point (CCP) Response Procedures Define What to Do When Control Limits Exceed Alarm Value/ Critical Limit</a:t>
            </a:r>
          </a:p>
        </p:txBody>
      </p:sp>
    </p:spTree>
    <p:extLst>
      <p:ext uri="{BB962C8B-B14F-4D97-AF65-F5344CB8AC3E}">
        <p14:creationId xmlns:p14="http://schemas.microsoft.com/office/powerpoint/2010/main" val="74480233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Control Recommendations</a:t>
            </a:r>
          </a:p>
        </p:txBody>
      </p:sp>
      <p:sp>
        <p:nvSpPr>
          <p:cNvPr id="3" name="Content Placeholder 2"/>
          <p:cNvSpPr>
            <a:spLocks noGrp="1"/>
          </p:cNvSpPr>
          <p:nvPr>
            <p:ph type="body" sz="quarter" idx="10"/>
          </p:nvPr>
        </p:nvSpPr>
        <p:spPr>
          <a:xfrm>
            <a:off x="928099" y="1389689"/>
            <a:ext cx="7772400" cy="4375150"/>
          </a:xfrm>
        </p:spPr>
        <p:txBody>
          <a:bodyPr>
            <a:normAutofit/>
          </a:bodyPr>
          <a:lstStyle/>
          <a:p>
            <a:pPr marL="0" indent="0">
              <a:buNone/>
            </a:pPr>
            <a:r>
              <a:rPr lang="en-US" b="1" dirty="0"/>
              <a:t>Good </a:t>
            </a:r>
            <a:r>
              <a:rPr lang="en-US" b="1" dirty="0" smtClean="0"/>
              <a:t>operations</a:t>
            </a:r>
            <a:endParaRPr lang="en-US" b="1" dirty="0"/>
          </a:p>
          <a:p>
            <a:pPr marL="512763" lvl="1">
              <a:buFont typeface="Arial" panose="020B0604020202020204" pitchFamily="34" charset="0"/>
              <a:buChar char="–"/>
            </a:pPr>
            <a:r>
              <a:rPr lang="en-US" dirty="0"/>
              <a:t>Maintain High EBCTs &gt; 10 minutes</a:t>
            </a:r>
          </a:p>
          <a:p>
            <a:pPr marL="512763" lvl="1">
              <a:buFont typeface="Arial" panose="020B0604020202020204" pitchFamily="34" charset="0"/>
              <a:buChar char="–"/>
            </a:pPr>
            <a:r>
              <a:rPr lang="en-US" dirty="0"/>
              <a:t>Replace GAC before effluent TOC concentration and UVT </a:t>
            </a:r>
            <a:r>
              <a:rPr lang="en-US" dirty="0" smtClean="0"/>
              <a:t>triggers</a:t>
            </a:r>
            <a:endParaRPr lang="en-US" dirty="0"/>
          </a:p>
          <a:p>
            <a:pPr marL="512763" lvl="1">
              <a:buFont typeface="Arial" panose="020B0604020202020204" pitchFamily="34" charset="0"/>
              <a:buChar char="–"/>
            </a:pPr>
            <a:r>
              <a:rPr lang="en-US" dirty="0"/>
              <a:t>Periodic review of carbon replacement history</a:t>
            </a:r>
          </a:p>
          <a:p>
            <a:pPr marL="0" indent="0">
              <a:buNone/>
            </a:pPr>
            <a:r>
              <a:rPr lang="en-US" b="1" dirty="0"/>
              <a:t>STABILITY is </a:t>
            </a:r>
            <a:r>
              <a:rPr lang="en-US" b="1" dirty="0" smtClean="0"/>
              <a:t>key</a:t>
            </a:r>
            <a:endParaRPr lang="en-US" b="1" dirty="0"/>
          </a:p>
          <a:p>
            <a:pPr marL="512763" lvl="1">
              <a:buFont typeface="Arial" panose="020B0604020202020204" pitchFamily="34" charset="0"/>
              <a:buChar char="–"/>
            </a:pPr>
            <a:r>
              <a:rPr lang="en-US" dirty="0"/>
              <a:t>Review SCADA trends</a:t>
            </a:r>
          </a:p>
          <a:p>
            <a:pPr marL="512763" lvl="1">
              <a:buFont typeface="Arial" panose="020B0604020202020204" pitchFamily="34" charset="0"/>
              <a:buChar char="–"/>
            </a:pPr>
            <a:r>
              <a:rPr lang="en-US" dirty="0"/>
              <a:t>Proactive GAC replacement/reactivation</a:t>
            </a:r>
          </a:p>
        </p:txBody>
      </p:sp>
    </p:spTree>
    <p:extLst>
      <p:ext uri="{BB962C8B-B14F-4D97-AF65-F5344CB8AC3E}">
        <p14:creationId xmlns:p14="http://schemas.microsoft.com/office/powerpoint/2010/main" val="2276146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90310" y="539496"/>
            <a:ext cx="7754189" cy="533400"/>
          </a:xfrm>
        </p:spPr>
        <p:txBody>
          <a:bodyPr/>
          <a:lstStyle/>
          <a:p>
            <a:r>
              <a:rPr lang="en-US" dirty="0"/>
              <a:t>Glossary of Terms</a:t>
            </a:r>
          </a:p>
        </p:txBody>
      </p:sp>
      <p:graphicFrame>
        <p:nvGraphicFramePr>
          <p:cNvPr id="2" name="Table 1"/>
          <p:cNvGraphicFramePr>
            <a:graphicFrameLocks noGrp="1"/>
          </p:cNvGraphicFramePr>
          <p:nvPr>
            <p:extLst>
              <p:ext uri="{D42A27DB-BD31-4B8C-83A1-F6EECF244321}">
                <p14:modId xmlns:p14="http://schemas.microsoft.com/office/powerpoint/2010/main" val="2984799947"/>
              </p:ext>
            </p:extLst>
          </p:nvPr>
        </p:nvGraphicFramePr>
        <p:xfrm>
          <a:off x="365961" y="1310138"/>
          <a:ext cx="11325726" cy="4044051"/>
        </p:xfrm>
        <a:graphic>
          <a:graphicData uri="http://schemas.openxmlformats.org/drawingml/2006/table">
            <a:tbl>
              <a:tblPr firstRow="1" bandRow="1">
                <a:tableStyleId>{5A111915-BE36-4E01-A7E5-04B1672EAD32}</a:tableStyleId>
              </a:tblPr>
              <a:tblGrid>
                <a:gridCol w="1876926">
                  <a:extLst>
                    <a:ext uri="{9D8B030D-6E8A-4147-A177-3AD203B41FA5}">
                      <a16:colId xmlns:a16="http://schemas.microsoft.com/office/drawing/2014/main" val="1649412578"/>
                    </a:ext>
                  </a:extLst>
                </a:gridCol>
                <a:gridCol w="9448800">
                  <a:extLst>
                    <a:ext uri="{9D8B030D-6E8A-4147-A177-3AD203B41FA5}">
                      <a16:colId xmlns:a16="http://schemas.microsoft.com/office/drawing/2014/main" val="1384072308"/>
                    </a:ext>
                  </a:extLst>
                </a:gridCol>
              </a:tblGrid>
              <a:tr h="321045">
                <a:tc>
                  <a:txBody>
                    <a:bodyPr/>
                    <a:lstStyle/>
                    <a:p>
                      <a:pPr algn="ctr" fontAlgn="ctr"/>
                      <a:r>
                        <a:rPr lang="en-US" sz="2400" u="none" strike="noStrike" dirty="0">
                          <a:effectLst/>
                        </a:rPr>
                        <a:t>Word</a:t>
                      </a:r>
                      <a:endParaRPr lang="en-US" sz="2400" b="1"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tc>
                  <a:txBody>
                    <a:bodyPr/>
                    <a:lstStyle/>
                    <a:p>
                      <a:pPr algn="ctr" fontAlgn="ctr"/>
                      <a:r>
                        <a:rPr lang="en-US" sz="2400" u="none" strike="noStrike" dirty="0">
                          <a:effectLst/>
                        </a:rPr>
                        <a:t>Definition </a:t>
                      </a:r>
                      <a:endParaRPr lang="en-US" sz="2400" b="1"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extLst>
                  <a:ext uri="{0D108BD9-81ED-4DB2-BD59-A6C34878D82A}">
                    <a16:rowId xmlns:a16="http://schemas.microsoft.com/office/drawing/2014/main" val="3469559389"/>
                  </a:ext>
                </a:extLst>
              </a:tr>
              <a:tr h="241285">
                <a:tc>
                  <a:txBody>
                    <a:bodyPr/>
                    <a:lstStyle/>
                    <a:p>
                      <a:pPr algn="l" fontAlgn="ctr"/>
                      <a:r>
                        <a:rPr lang="en-US" sz="2000" u="none" strike="noStrike" dirty="0">
                          <a:effectLst/>
                        </a:rPr>
                        <a:t>Adsorbent</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tc>
                  <a:txBody>
                    <a:bodyPr/>
                    <a:lstStyle/>
                    <a:p>
                      <a:pPr algn="l" fontAlgn="ctr"/>
                      <a:r>
                        <a:rPr lang="en-US" sz="2000" u="none" strike="noStrike" dirty="0">
                          <a:effectLst/>
                        </a:rPr>
                        <a:t>The solid media where adsorption occurs</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extLst>
                  <a:ext uri="{0D108BD9-81ED-4DB2-BD59-A6C34878D82A}">
                    <a16:rowId xmlns:a16="http://schemas.microsoft.com/office/drawing/2014/main" val="1716166122"/>
                  </a:ext>
                </a:extLst>
              </a:tr>
              <a:tr h="241285">
                <a:tc>
                  <a:txBody>
                    <a:bodyPr/>
                    <a:lstStyle/>
                    <a:p>
                      <a:pPr algn="l" fontAlgn="ctr"/>
                      <a:r>
                        <a:rPr lang="en-US" sz="2000" u="none" strike="noStrike" dirty="0">
                          <a:effectLst/>
                        </a:rPr>
                        <a:t>Absorption</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tc>
                  <a:txBody>
                    <a:bodyPr/>
                    <a:lstStyle/>
                    <a:p>
                      <a:pPr algn="l" fontAlgn="ctr"/>
                      <a:r>
                        <a:rPr lang="en-US" sz="2000" u="none" strike="noStrike" dirty="0">
                          <a:effectLst/>
                        </a:rPr>
                        <a:t>The process where a collectivity is taken into a volume of a permeable solid</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extLst>
                  <a:ext uri="{0D108BD9-81ED-4DB2-BD59-A6C34878D82A}">
                    <a16:rowId xmlns:a16="http://schemas.microsoft.com/office/drawing/2014/main" val="811071362"/>
                  </a:ext>
                </a:extLst>
              </a:tr>
              <a:tr h="241285">
                <a:tc>
                  <a:txBody>
                    <a:bodyPr/>
                    <a:lstStyle/>
                    <a:p>
                      <a:pPr algn="l" fontAlgn="ctr"/>
                      <a:r>
                        <a:rPr lang="en-US" sz="2000" u="none" strike="noStrike" dirty="0">
                          <a:effectLst/>
                        </a:rPr>
                        <a:t>Adsorbate</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tc>
                  <a:txBody>
                    <a:bodyPr/>
                    <a:lstStyle/>
                    <a:p>
                      <a:pPr algn="l" fontAlgn="ctr"/>
                      <a:r>
                        <a:rPr lang="en-US" sz="2000" u="none" strike="noStrike" dirty="0">
                          <a:effectLst/>
                        </a:rPr>
                        <a:t>The molecules that accumulates or adsorbs onto the adsorbent material</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extLst>
                  <a:ext uri="{0D108BD9-81ED-4DB2-BD59-A6C34878D82A}">
                    <a16:rowId xmlns:a16="http://schemas.microsoft.com/office/drawing/2014/main" val="4218497181"/>
                  </a:ext>
                </a:extLst>
              </a:tr>
              <a:tr h="241285">
                <a:tc>
                  <a:txBody>
                    <a:bodyPr/>
                    <a:lstStyle/>
                    <a:p>
                      <a:pPr algn="l" fontAlgn="ctr"/>
                      <a:r>
                        <a:rPr lang="en-US" sz="2000" u="none" strike="noStrike" dirty="0">
                          <a:effectLst/>
                        </a:rPr>
                        <a:t>Adsorption </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tc>
                  <a:txBody>
                    <a:bodyPr/>
                    <a:lstStyle/>
                    <a:p>
                      <a:pPr algn="l" fontAlgn="ctr"/>
                      <a:r>
                        <a:rPr lang="en-US" sz="2000" u="none" strike="noStrike" dirty="0">
                          <a:effectLst/>
                        </a:rPr>
                        <a:t>The process where individual organic molecules</a:t>
                      </a:r>
                      <a:r>
                        <a:rPr lang="en-US" sz="2000" u="none" strike="noStrike" baseline="0" dirty="0">
                          <a:effectLst/>
                        </a:rPr>
                        <a:t> </a:t>
                      </a:r>
                      <a:r>
                        <a:rPr lang="en-US" sz="2000" u="none" strike="noStrike" dirty="0">
                          <a:effectLst/>
                        </a:rPr>
                        <a:t>attach onto the surface of an impermeable solid</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extLst>
                  <a:ext uri="{0D108BD9-81ED-4DB2-BD59-A6C34878D82A}">
                    <a16:rowId xmlns:a16="http://schemas.microsoft.com/office/drawing/2014/main" val="2265723063"/>
                  </a:ext>
                </a:extLst>
              </a:tr>
              <a:tr h="241285">
                <a:tc>
                  <a:txBody>
                    <a:bodyPr/>
                    <a:lstStyle/>
                    <a:p>
                      <a:pPr algn="l" fontAlgn="ctr"/>
                      <a:r>
                        <a:rPr lang="en-US" sz="2000" u="none" strike="noStrike" dirty="0">
                          <a:effectLst/>
                        </a:rPr>
                        <a:t>Breakthrough</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tc>
                  <a:txBody>
                    <a:bodyPr/>
                    <a:lstStyle/>
                    <a:p>
                      <a:pPr algn="l" fontAlgn="ctr"/>
                      <a:r>
                        <a:rPr lang="en-US" sz="2000" u="none" strike="noStrike" dirty="0">
                          <a:effectLst/>
                        </a:rPr>
                        <a:t>The timepoint when the effluent concentration of an organic</a:t>
                      </a:r>
                      <a:r>
                        <a:rPr lang="en-US" sz="2000" u="none" strike="noStrike" baseline="0" dirty="0">
                          <a:effectLst/>
                        </a:rPr>
                        <a:t> constituent is first detected, or may be defined as when it </a:t>
                      </a:r>
                      <a:r>
                        <a:rPr lang="en-US" sz="2000" u="none" strike="noStrike" dirty="0">
                          <a:effectLst/>
                        </a:rPr>
                        <a:t>exceeds the concentration required to be achieved by treatment.</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extLst>
                  <a:ext uri="{0D108BD9-81ED-4DB2-BD59-A6C34878D82A}">
                    <a16:rowId xmlns:a16="http://schemas.microsoft.com/office/drawing/2014/main" val="2601149672"/>
                  </a:ext>
                </a:extLst>
              </a:tr>
              <a:tr h="480565">
                <a:tc>
                  <a:txBody>
                    <a:bodyPr/>
                    <a:lstStyle/>
                    <a:p>
                      <a:pPr algn="l" fontAlgn="ctr"/>
                      <a:r>
                        <a:rPr lang="en-US" sz="2000" u="none" strike="noStrike" dirty="0">
                          <a:effectLst/>
                        </a:rPr>
                        <a:t>Breakthrough Profile</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tc>
                  <a:txBody>
                    <a:bodyPr/>
                    <a:lstStyle/>
                    <a:p>
                      <a:pPr algn="l" fontAlgn="ctr"/>
                      <a:r>
                        <a:rPr lang="en-US" sz="2000" u="none" strike="noStrike" dirty="0">
                          <a:effectLst/>
                        </a:rPr>
                        <a:t>The adsorbate concentration exiting the adsorbent as a function of run time</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extLst>
                  <a:ext uri="{0D108BD9-81ED-4DB2-BD59-A6C34878D82A}">
                    <a16:rowId xmlns:a16="http://schemas.microsoft.com/office/drawing/2014/main" val="2013121400"/>
                  </a:ext>
                </a:extLst>
              </a:tr>
              <a:tr h="241285">
                <a:tc>
                  <a:txBody>
                    <a:bodyPr/>
                    <a:lstStyle/>
                    <a:p>
                      <a:pPr algn="l" fontAlgn="ctr"/>
                      <a:r>
                        <a:rPr lang="en-US" sz="2000" u="none" strike="noStrike" dirty="0">
                          <a:effectLst/>
                        </a:rPr>
                        <a:t>Carbon Use Rate</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tc>
                  <a:txBody>
                    <a:bodyPr/>
                    <a:lstStyle/>
                    <a:p>
                      <a:pPr algn="l" fontAlgn="ctr"/>
                      <a:r>
                        <a:rPr lang="en-US" sz="2000" u="none" strike="noStrike" dirty="0">
                          <a:effectLst/>
                        </a:rPr>
                        <a:t>Mass of adsorbent used per volume of treated water</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extLst>
                  <a:ext uri="{0D108BD9-81ED-4DB2-BD59-A6C34878D82A}">
                    <a16:rowId xmlns:a16="http://schemas.microsoft.com/office/drawing/2014/main" val="732017240"/>
                  </a:ext>
                </a:extLst>
              </a:tr>
              <a:tr h="241285">
                <a:tc>
                  <a:txBody>
                    <a:bodyPr/>
                    <a:lstStyle/>
                    <a:p>
                      <a:pPr algn="l" fontAlgn="ctr"/>
                      <a:r>
                        <a:rPr lang="en-US" sz="2000" u="none" strike="noStrike" dirty="0">
                          <a:effectLst/>
                        </a:rPr>
                        <a:t>Desorption</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tc>
                  <a:txBody>
                    <a:bodyPr/>
                    <a:lstStyle/>
                    <a:p>
                      <a:pPr algn="l" fontAlgn="ctr"/>
                      <a:r>
                        <a:rPr lang="en-US" sz="2000" u="none" strike="noStrike" dirty="0">
                          <a:effectLst/>
                        </a:rPr>
                        <a:t>The process in which a substance is released from a surface</a:t>
                      </a:r>
                      <a:endParaRPr lang="en-US" sz="2000" b="0" i="0" u="none" strike="noStrike" dirty="0">
                        <a:solidFill>
                          <a:srgbClr val="000000"/>
                        </a:solidFill>
                        <a:effectLst/>
                        <a:latin typeface="Arial" panose="020B0604020202020204" pitchFamily="34" charset="0"/>
                        <a:cs typeface="Arial" panose="020B0604020202020204" pitchFamily="34" charset="0"/>
                      </a:endParaRPr>
                    </a:p>
                  </a:txBody>
                  <a:tcPr marL="2299" marR="2299" marT="2299" marB="0" anchor="ctr"/>
                </a:tc>
                <a:extLst>
                  <a:ext uri="{0D108BD9-81ED-4DB2-BD59-A6C34878D82A}">
                    <a16:rowId xmlns:a16="http://schemas.microsoft.com/office/drawing/2014/main" val="2157005319"/>
                  </a:ext>
                </a:extLst>
              </a:tr>
            </a:tbl>
          </a:graphicData>
        </a:graphic>
      </p:graphicFrame>
    </p:spTree>
    <p:extLst>
      <p:ext uri="{BB962C8B-B14F-4D97-AF65-F5344CB8AC3E}">
        <p14:creationId xmlns:p14="http://schemas.microsoft.com/office/powerpoint/2010/main" val="276848101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723" y="1088426"/>
            <a:ext cx="7764463" cy="2180084"/>
          </a:xfrm>
        </p:spPr>
        <p:txBody>
          <a:bodyPr/>
          <a:lstStyle/>
          <a:p>
            <a:r>
              <a:rPr lang="en-US" b="0" dirty="0">
                <a:latin typeface="Arial" panose="020B0604020202020204" pitchFamily="34" charset="0"/>
                <a:cs typeface="Arial" panose="020B0604020202020204" pitchFamily="34" charset="0"/>
              </a:rPr>
              <a:t>Operation and Maintenance </a:t>
            </a:r>
          </a:p>
        </p:txBody>
      </p:sp>
    </p:spTree>
    <p:extLst>
      <p:ext uri="{BB962C8B-B14F-4D97-AF65-F5344CB8AC3E}">
        <p14:creationId xmlns:p14="http://schemas.microsoft.com/office/powerpoint/2010/main" val="167340672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The Challenge for DPR Operations Teams</a:t>
            </a:r>
          </a:p>
        </p:txBody>
      </p:sp>
      <p:sp>
        <p:nvSpPr>
          <p:cNvPr id="5" name="Text Placeholder 4"/>
          <p:cNvSpPr>
            <a:spLocks noGrp="1"/>
          </p:cNvSpPr>
          <p:nvPr>
            <p:ph type="body" sz="quarter" idx="10"/>
          </p:nvPr>
        </p:nvSpPr>
        <p:spPr>
          <a:xfrm>
            <a:off x="1087437" y="1393395"/>
            <a:ext cx="9947355" cy="4375150"/>
          </a:xfrm>
        </p:spPr>
        <p:txBody>
          <a:bodyPr/>
          <a:lstStyle/>
          <a:p>
            <a:pPr marL="280988" indent="-280988"/>
            <a:r>
              <a:rPr lang="en-US" dirty="0"/>
              <a:t>Upstream changes in water quality could change adsorption equilibrium</a:t>
            </a:r>
          </a:p>
          <a:p>
            <a:pPr marL="280988" indent="-280988"/>
            <a:r>
              <a:rPr lang="en-US" dirty="0"/>
              <a:t>Competitive adsorption and adsorption equilibrium processes can release contaminants that were adsorbed from GAC </a:t>
            </a:r>
          </a:p>
        </p:txBody>
      </p:sp>
    </p:spTree>
    <p:extLst>
      <p:ext uri="{BB962C8B-B14F-4D97-AF65-F5344CB8AC3E}">
        <p14:creationId xmlns:p14="http://schemas.microsoft.com/office/powerpoint/2010/main" val="170864034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4204" y="596945"/>
            <a:ext cx="10435860" cy="860380"/>
          </a:xfrm>
        </p:spPr>
        <p:txBody>
          <a:bodyPr>
            <a:normAutofit/>
          </a:bodyPr>
          <a:lstStyle/>
          <a:p>
            <a:r>
              <a:rPr lang="en-US" dirty="0"/>
              <a:t>Optimizing the GAC Configuration Will Improve Treatment</a:t>
            </a:r>
          </a:p>
        </p:txBody>
      </p:sp>
      <p:sp>
        <p:nvSpPr>
          <p:cNvPr id="3" name="Text Placeholder 2"/>
          <p:cNvSpPr>
            <a:spLocks noGrp="1"/>
          </p:cNvSpPr>
          <p:nvPr>
            <p:ph type="body" sz="quarter" idx="10"/>
          </p:nvPr>
        </p:nvSpPr>
        <p:spPr>
          <a:xfrm>
            <a:off x="1043803" y="1738352"/>
            <a:ext cx="3166456" cy="3798847"/>
          </a:xfrm>
        </p:spPr>
        <p:txBody>
          <a:bodyPr/>
          <a:lstStyle/>
          <a:p>
            <a:pPr marL="280988" indent="-280988"/>
            <a:r>
              <a:rPr lang="en-US" dirty="0"/>
              <a:t>Evaluate Lead/Lag operation</a:t>
            </a:r>
          </a:p>
          <a:p>
            <a:pPr marL="280988" indent="-280988"/>
            <a:r>
              <a:rPr lang="en-US" dirty="0"/>
              <a:t>&gt;10 min EBCTs</a:t>
            </a: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l="9965"/>
          <a:stretch/>
        </p:blipFill>
        <p:spPr>
          <a:xfrm>
            <a:off x="4406900" y="1430892"/>
            <a:ext cx="7040896" cy="4308475"/>
          </a:xfrm>
          <a:prstGeom prst="rect">
            <a:avLst/>
          </a:prstGeom>
        </p:spPr>
      </p:pic>
      <p:sp>
        <p:nvSpPr>
          <p:cNvPr id="7" name="Rectangle 6">
            <a:extLst>
              <a:ext uri="{FF2B5EF4-FFF2-40B4-BE49-F238E27FC236}">
                <a16:creationId xmlns:a16="http://schemas.microsoft.com/office/drawing/2014/main" id="{89B4F63C-655E-4237-9237-CA5E5545313D}"/>
              </a:ext>
            </a:extLst>
          </p:cNvPr>
          <p:cNvSpPr/>
          <p:nvPr/>
        </p:nvSpPr>
        <p:spPr>
          <a:xfrm>
            <a:off x="7663984" y="5838054"/>
            <a:ext cx="3871524" cy="276999"/>
          </a:xfrm>
          <a:prstGeom prst="rect">
            <a:avLst/>
          </a:prstGeom>
        </p:spPr>
        <p:txBody>
          <a:bodyPr wrap="square">
            <a:spAutoFit/>
          </a:bodyPr>
          <a:lstStyle/>
          <a:p>
            <a:r>
              <a:rPr lang="en-US" sz="1200" dirty="0">
                <a:latin typeface="Arial" panose="020B0604020202020204" pitchFamily="34" charset="0"/>
                <a:cs typeface="Arial" panose="020B0604020202020204" pitchFamily="34" charset="0"/>
              </a:rPr>
              <a:t>Image Courtesy of Calgon Carbon Corporation</a:t>
            </a:r>
          </a:p>
        </p:txBody>
      </p:sp>
    </p:spTree>
    <p:extLst>
      <p:ext uri="{BB962C8B-B14F-4D97-AF65-F5344CB8AC3E}">
        <p14:creationId xmlns:p14="http://schemas.microsoft.com/office/powerpoint/2010/main" val="254305148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1726" y="483242"/>
            <a:ext cx="7754189" cy="533400"/>
          </a:xfrm>
        </p:spPr>
        <p:txBody>
          <a:bodyPr/>
          <a:lstStyle/>
          <a:p>
            <a:r>
              <a:rPr lang="en-US" dirty="0"/>
              <a:t>Process Monitoring for Adsorption</a:t>
            </a:r>
          </a:p>
        </p:txBody>
      </p:sp>
      <p:sp>
        <p:nvSpPr>
          <p:cNvPr id="5" name="Text Placeholder 4"/>
          <p:cNvSpPr>
            <a:spLocks noGrp="1"/>
          </p:cNvSpPr>
          <p:nvPr>
            <p:ph type="body" sz="quarter" idx="10"/>
          </p:nvPr>
        </p:nvSpPr>
        <p:spPr>
          <a:xfrm>
            <a:off x="1056366" y="1213382"/>
            <a:ext cx="8074377" cy="4375150"/>
          </a:xfrm>
        </p:spPr>
        <p:txBody>
          <a:bodyPr>
            <a:normAutofit lnSpcReduction="10000"/>
          </a:bodyPr>
          <a:lstStyle/>
          <a:p>
            <a:pPr marL="280988" indent="-280988"/>
            <a:r>
              <a:rPr lang="en-US" dirty="0"/>
              <a:t>Monitor GAC effluent turbidity, TOC, and UVT</a:t>
            </a:r>
            <a:r>
              <a:rPr lang="en-US" baseline="-25000" dirty="0"/>
              <a:t>254</a:t>
            </a:r>
          </a:p>
          <a:p>
            <a:pPr marL="280988" indent="-280988"/>
            <a:r>
              <a:rPr lang="en-US" dirty="0"/>
              <a:t>Monitor EBCT</a:t>
            </a:r>
          </a:p>
          <a:p>
            <a:pPr marL="280988" indent="-280988"/>
            <a:r>
              <a:rPr lang="en-US" dirty="0"/>
              <a:t>Measure rate of carbon loss</a:t>
            </a:r>
          </a:p>
          <a:p>
            <a:pPr lvl="1">
              <a:buFont typeface="Arial" panose="020B0604020202020204" pitchFamily="34" charset="0"/>
              <a:buChar char="–"/>
            </a:pPr>
            <a:r>
              <a:rPr lang="en-US" dirty="0"/>
              <a:t>Use distance between top of the bed and a fixed point</a:t>
            </a:r>
          </a:p>
          <a:p>
            <a:pPr lvl="1">
              <a:buFont typeface="Arial" panose="020B0604020202020204" pitchFamily="34" charset="0"/>
              <a:buChar char="–"/>
            </a:pPr>
            <a:r>
              <a:rPr lang="en-US" dirty="0"/>
              <a:t>Perform GAC bed cores to evaluate life</a:t>
            </a:r>
          </a:p>
          <a:p>
            <a:pPr marL="280988" indent="-280988"/>
            <a:r>
              <a:rPr lang="en-US" dirty="0"/>
              <a:t>Use laboratory staff to test for contaminants and to verify the adsorptive capacity of the media</a:t>
            </a:r>
          </a:p>
          <a:p>
            <a:pPr lvl="1">
              <a:buFont typeface="Arial" panose="020B0604020202020204" pitchFamily="34" charset="0"/>
              <a:buChar char="–"/>
            </a:pPr>
            <a:r>
              <a:rPr lang="en-US" dirty="0"/>
              <a:t>Check contaminant removal</a:t>
            </a:r>
          </a:p>
          <a:p>
            <a:pPr lvl="1">
              <a:buFont typeface="Arial" panose="020B0604020202020204" pitchFamily="34" charset="0"/>
              <a:buChar char="–"/>
            </a:pPr>
            <a:r>
              <a:rPr lang="en-US" dirty="0"/>
              <a:t>Perform biological tests to verify if GAC is biologically active</a:t>
            </a:r>
          </a:p>
          <a:p>
            <a:pPr marL="342900" indent="-342900"/>
            <a:endParaRPr lang="en-US" dirty="0"/>
          </a:p>
          <a:p>
            <a:endParaRPr lang="en-US" dirty="0"/>
          </a:p>
        </p:txBody>
      </p:sp>
    </p:spTree>
    <p:extLst>
      <p:ext uri="{BB962C8B-B14F-4D97-AF65-F5344CB8AC3E}">
        <p14:creationId xmlns:p14="http://schemas.microsoft.com/office/powerpoint/2010/main" val="160765584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Implications of GAC Need to be Considered</a:t>
            </a:r>
          </a:p>
        </p:txBody>
      </p:sp>
      <p:sp>
        <p:nvSpPr>
          <p:cNvPr id="3" name="Text Placeholder 2"/>
          <p:cNvSpPr>
            <a:spLocks noGrp="1"/>
          </p:cNvSpPr>
          <p:nvPr>
            <p:ph type="body" sz="quarter" idx="10"/>
          </p:nvPr>
        </p:nvSpPr>
        <p:spPr>
          <a:xfrm>
            <a:off x="998719" y="1316298"/>
            <a:ext cx="7772400" cy="4375150"/>
          </a:xfrm>
        </p:spPr>
        <p:txBody>
          <a:bodyPr/>
          <a:lstStyle/>
          <a:p>
            <a:pPr marL="280988" indent="-280988"/>
            <a:r>
              <a:rPr lang="en-US" dirty="0"/>
              <a:t>Optimize the EBCT, hydraulic loading rate, and bed depth to maximize the GAC bed life</a:t>
            </a:r>
          </a:p>
          <a:p>
            <a:pPr lvl="1">
              <a:buFont typeface="Arial" panose="020B0604020202020204" pitchFamily="34" charset="0"/>
              <a:buChar char="–"/>
            </a:pPr>
            <a:r>
              <a:rPr lang="en-US" dirty="0"/>
              <a:t>Higher EBCTs improve GAC life</a:t>
            </a:r>
          </a:p>
          <a:p>
            <a:pPr marL="280988" indent="-280988"/>
            <a:r>
              <a:rPr lang="en-US" dirty="0"/>
              <a:t>GAC may change water pH</a:t>
            </a:r>
          </a:p>
          <a:p>
            <a:pPr marL="280988" indent="-280988"/>
            <a:r>
              <a:rPr lang="en-US" dirty="0"/>
              <a:t>GAC quenches any oxidants present (e.g., chlorine, KMnO</a:t>
            </a:r>
            <a:r>
              <a:rPr lang="en-US" baseline="-25000" dirty="0"/>
              <a:t>4</a:t>
            </a:r>
            <a:r>
              <a:rPr lang="en-US" dirty="0"/>
              <a:t>)</a:t>
            </a:r>
          </a:p>
          <a:p>
            <a:pPr marL="280988" indent="-280988"/>
            <a:r>
              <a:rPr lang="en-US" dirty="0"/>
              <a:t>Explosion hazard (dust)</a:t>
            </a:r>
          </a:p>
          <a:p>
            <a:pPr marL="280988" indent="-280988"/>
            <a:r>
              <a:rPr lang="en-US" dirty="0"/>
              <a:t>Storage safety (to be discussed)</a:t>
            </a:r>
          </a:p>
          <a:p>
            <a:pPr marL="457200" indent="-457200"/>
            <a:endParaRPr lang="en-US" dirty="0"/>
          </a:p>
        </p:txBody>
      </p:sp>
    </p:spTree>
    <p:extLst>
      <p:ext uri="{BB962C8B-B14F-4D97-AF65-F5344CB8AC3E}">
        <p14:creationId xmlns:p14="http://schemas.microsoft.com/office/powerpoint/2010/main" val="263271705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Implications of PAC Need to be Considered</a:t>
            </a:r>
          </a:p>
        </p:txBody>
      </p:sp>
      <p:sp>
        <p:nvSpPr>
          <p:cNvPr id="3" name="Text Placeholder 2"/>
          <p:cNvSpPr>
            <a:spLocks noGrp="1"/>
          </p:cNvSpPr>
          <p:nvPr>
            <p:ph type="body" sz="quarter" idx="10"/>
          </p:nvPr>
        </p:nvSpPr>
        <p:spPr>
          <a:xfrm>
            <a:off x="1070293" y="1358480"/>
            <a:ext cx="8466137" cy="4375150"/>
          </a:xfrm>
        </p:spPr>
        <p:txBody>
          <a:bodyPr>
            <a:normAutofit fontScale="92500" lnSpcReduction="10000"/>
          </a:bodyPr>
          <a:lstStyle/>
          <a:p>
            <a:pPr marL="280988" indent="-280988"/>
            <a:r>
              <a:rPr lang="en-US" dirty="0"/>
              <a:t>PAC may change water pH</a:t>
            </a:r>
          </a:p>
          <a:p>
            <a:pPr marL="280988" indent="-280988"/>
            <a:r>
              <a:rPr lang="en-US" dirty="0"/>
              <a:t>PAC quenches any oxidants present (e.g., chlorine, KMnO</a:t>
            </a:r>
            <a:r>
              <a:rPr lang="en-US" baseline="-25000" dirty="0"/>
              <a:t>4</a:t>
            </a:r>
            <a:r>
              <a:rPr lang="en-US" dirty="0"/>
              <a:t>)</a:t>
            </a:r>
          </a:p>
          <a:p>
            <a:pPr marL="280988" indent="-280988"/>
            <a:r>
              <a:rPr lang="en-US" dirty="0"/>
              <a:t>PAC increases residuals handling &amp; disposal</a:t>
            </a:r>
          </a:p>
          <a:p>
            <a:pPr marL="280988" indent="-280988"/>
            <a:r>
              <a:rPr lang="en-US" dirty="0"/>
              <a:t>PAC needs sufficient contact time</a:t>
            </a:r>
          </a:p>
          <a:p>
            <a:pPr marL="280988" indent="-280988"/>
            <a:r>
              <a:rPr lang="en-US" dirty="0"/>
              <a:t>PAC needs sufficient velocity to avoid settling</a:t>
            </a:r>
          </a:p>
          <a:p>
            <a:pPr marL="280988" indent="-280988"/>
            <a:r>
              <a:rPr lang="en-US" dirty="0"/>
              <a:t>Storage challenges—messy, PAC requires special feed equipment </a:t>
            </a:r>
          </a:p>
          <a:p>
            <a:pPr marL="280988" indent="-280988"/>
            <a:r>
              <a:rPr lang="en-US" dirty="0"/>
              <a:t>Possible explosion and/or fire hazard (dust)</a:t>
            </a:r>
          </a:p>
          <a:p>
            <a:pPr marL="280988" indent="-280988"/>
            <a:r>
              <a:rPr lang="en-US" dirty="0"/>
              <a:t>Storage safety (to be discussed)</a:t>
            </a:r>
          </a:p>
          <a:p>
            <a:endParaRPr lang="en-US" dirty="0"/>
          </a:p>
          <a:p>
            <a:endParaRPr lang="en-US" dirty="0"/>
          </a:p>
        </p:txBody>
      </p:sp>
    </p:spTree>
    <p:extLst>
      <p:ext uri="{BB962C8B-B14F-4D97-AF65-F5344CB8AC3E}">
        <p14:creationId xmlns:p14="http://schemas.microsoft.com/office/powerpoint/2010/main" val="292726587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8475" y="541964"/>
            <a:ext cx="10543425" cy="533400"/>
          </a:xfrm>
        </p:spPr>
        <p:txBody>
          <a:bodyPr>
            <a:noAutofit/>
          </a:bodyPr>
          <a:lstStyle/>
          <a:p>
            <a:r>
              <a:rPr lang="en-US" dirty="0"/>
              <a:t>Support from Laboratory Personnel is Essential for Evaluating Adsorption Process</a:t>
            </a:r>
          </a:p>
        </p:txBody>
      </p:sp>
      <p:sp>
        <p:nvSpPr>
          <p:cNvPr id="5" name="Text Placeholder 4"/>
          <p:cNvSpPr>
            <a:spLocks noGrp="1"/>
          </p:cNvSpPr>
          <p:nvPr>
            <p:ph type="body" sz="quarter" idx="10"/>
          </p:nvPr>
        </p:nvSpPr>
        <p:spPr>
          <a:xfrm>
            <a:off x="610350" y="1424385"/>
            <a:ext cx="10781550" cy="2143081"/>
          </a:xfrm>
        </p:spPr>
        <p:txBody>
          <a:bodyPr>
            <a:normAutofit/>
          </a:bodyPr>
          <a:lstStyle/>
          <a:p>
            <a:pPr marL="280988" indent="-280988"/>
            <a:r>
              <a:rPr lang="en-US" dirty="0"/>
              <a:t>Ensure analyzers are maintained and calibrated (TOC and UVT)</a:t>
            </a:r>
          </a:p>
          <a:p>
            <a:pPr marL="280988" indent="-280988"/>
            <a:r>
              <a:rPr lang="en-US" dirty="0"/>
              <a:t>Use standards (positive controls) and blanks (negative controls)</a:t>
            </a:r>
          </a:p>
          <a:p>
            <a:pPr marL="280988" indent="-280988"/>
            <a:r>
              <a:rPr lang="en-US" dirty="0"/>
              <a:t>Evaluate the precision and accuracy of instruments</a:t>
            </a:r>
          </a:p>
          <a:p>
            <a:endParaRPr lang="en-US" dirty="0"/>
          </a:p>
          <a:p>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72609" y="3279790"/>
            <a:ext cx="8257032" cy="2596896"/>
          </a:xfrm>
          <a:prstGeom prst="rect">
            <a:avLst/>
          </a:prstGeom>
        </p:spPr>
      </p:pic>
      <p:sp>
        <p:nvSpPr>
          <p:cNvPr id="3" name="TextBox 2">
            <a:extLst>
              <a:ext uri="{FF2B5EF4-FFF2-40B4-BE49-F238E27FC236}">
                <a16:creationId xmlns:a16="http://schemas.microsoft.com/office/drawing/2014/main" id="{B9AF207D-B148-4A5E-AFE6-8BEAF84576E3}"/>
              </a:ext>
            </a:extLst>
          </p:cNvPr>
          <p:cNvSpPr txBox="1"/>
          <p:nvPr/>
        </p:nvSpPr>
        <p:spPr>
          <a:xfrm>
            <a:off x="7478744" y="6102718"/>
            <a:ext cx="7887956" cy="276999"/>
          </a:xfrm>
          <a:prstGeom prst="rect">
            <a:avLst/>
          </a:prstGeom>
          <a:noFill/>
        </p:spPr>
        <p:txBody>
          <a:bodyPr wrap="square" rtlCol="0">
            <a:spAutoFit/>
          </a:bodyPr>
          <a:lstStyle/>
          <a:p>
            <a:r>
              <a:rPr lang="en-US" sz="1200" dirty="0"/>
              <a:t>&lt;http://kaffee.50webs.com/Science/images/Accuracy-vs-precision1.jpg&gt;</a:t>
            </a:r>
          </a:p>
        </p:txBody>
      </p:sp>
    </p:spTree>
    <p:extLst>
      <p:ext uri="{BB962C8B-B14F-4D97-AF65-F5344CB8AC3E}">
        <p14:creationId xmlns:p14="http://schemas.microsoft.com/office/powerpoint/2010/main" val="350591319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2688" y="539496"/>
            <a:ext cx="8975119" cy="533400"/>
          </a:xfrm>
        </p:spPr>
        <p:txBody>
          <a:bodyPr>
            <a:noAutofit/>
          </a:bodyPr>
          <a:lstStyle/>
          <a:p>
            <a:r>
              <a:rPr lang="en-US" dirty="0"/>
              <a:t>Don’t Blindly Trust Data, Statistics, or Models</a:t>
            </a:r>
          </a:p>
        </p:txBody>
      </p:sp>
      <p:sp>
        <p:nvSpPr>
          <p:cNvPr id="5" name="Text Placeholder 4"/>
          <p:cNvSpPr>
            <a:spLocks noGrp="1"/>
          </p:cNvSpPr>
          <p:nvPr>
            <p:ph type="body" sz="quarter" idx="10"/>
          </p:nvPr>
        </p:nvSpPr>
        <p:spPr>
          <a:xfrm>
            <a:off x="972298" y="1489892"/>
            <a:ext cx="6609601" cy="4375150"/>
          </a:xfrm>
        </p:spPr>
        <p:txBody>
          <a:bodyPr/>
          <a:lstStyle/>
          <a:p>
            <a:pPr marL="280988" indent="-280988"/>
            <a:r>
              <a:rPr lang="en-US" dirty="0"/>
              <a:t>Perform positive and negative controls in the laboratory to verify analysis</a:t>
            </a:r>
          </a:p>
          <a:p>
            <a:pPr marL="280988" indent="-280988"/>
            <a:r>
              <a:rPr lang="en-US" dirty="0"/>
              <a:t>Statistics and models can mislead</a:t>
            </a:r>
          </a:p>
          <a:p>
            <a:pPr lvl="1">
              <a:buFont typeface="Arial" panose="020B0604020202020204" pitchFamily="34" charset="0"/>
              <a:buChar char="–"/>
            </a:pPr>
            <a:r>
              <a:rPr lang="en-US" dirty="0"/>
              <a:t>Carefully evaluate data</a:t>
            </a:r>
          </a:p>
          <a:p>
            <a:pPr marL="280988" indent="-280988"/>
            <a:r>
              <a:rPr lang="en-US" dirty="0"/>
              <a:t>Test adsorption processes to evaluate and confirm functionality</a:t>
            </a:r>
          </a:p>
          <a:p>
            <a:pPr marL="280988" indent="-280988"/>
            <a:r>
              <a:rPr lang="en-US" dirty="0"/>
              <a:t>Use spreadsheets to chart data trends and investigate changes in data</a:t>
            </a:r>
          </a:p>
        </p:txBody>
      </p:sp>
      <p:sp>
        <p:nvSpPr>
          <p:cNvPr id="4" name="Text Placeholder 4"/>
          <p:cNvSpPr txBox="1">
            <a:spLocks/>
          </p:cNvSpPr>
          <p:nvPr/>
        </p:nvSpPr>
        <p:spPr>
          <a:xfrm>
            <a:off x="8160852" y="3769544"/>
            <a:ext cx="1746955" cy="673617"/>
          </a:xfrm>
          <a:prstGeom prst="rect">
            <a:avLst/>
          </a:prstGeom>
          <a:ln w="73025">
            <a:solidFill>
              <a:schemeClr val="tx2"/>
            </a:solidFill>
          </a:ln>
        </p:spPr>
        <p:txBody>
          <a:bodyPr vert="horz" lIns="91440" tIns="45720" rIns="91440" bIns="45720" rtlCol="0" anchor="ctr">
            <a:noAutofit/>
          </a:bodyPr>
          <a:lstStyle>
            <a:lvl1pPr marL="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600" kern="1200">
                <a:solidFill>
                  <a:schemeClr val="tx1">
                    <a:lumMod val="75000"/>
                    <a:lumOff val="25000"/>
                  </a:schemeClr>
                </a:solidFill>
                <a:latin typeface="+mn-lt"/>
                <a:ea typeface="MS PGothic" panose="020B0600070205080204" pitchFamily="34" charset="-128"/>
                <a:cs typeface="+mn-cs"/>
              </a:defRPr>
            </a:lvl1pPr>
            <a:lvl2pPr marL="4572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000" kern="1200">
                <a:solidFill>
                  <a:schemeClr val="tx1">
                    <a:lumMod val="75000"/>
                    <a:lumOff val="25000"/>
                  </a:schemeClr>
                </a:solidFill>
                <a:latin typeface="+mn-lt"/>
                <a:ea typeface="MS PGothic" panose="020B0600070205080204" pitchFamily="34" charset="-128"/>
                <a:cs typeface="+mn-cs"/>
              </a:defRPr>
            </a:lvl2pPr>
            <a:lvl3pPr marL="9144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1500" b="0" kern="1200">
                <a:solidFill>
                  <a:schemeClr val="tx1">
                    <a:lumMod val="50000"/>
                    <a:lumOff val="50000"/>
                  </a:schemeClr>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3600" dirty="0">
                <a:solidFill>
                  <a:srgbClr val="FF0000"/>
                </a:solidFill>
              </a:rPr>
              <a:t>QA/QC</a:t>
            </a:r>
          </a:p>
        </p:txBody>
      </p:sp>
      <p:sp>
        <p:nvSpPr>
          <p:cNvPr id="6" name="Text Placeholder 4"/>
          <p:cNvSpPr txBox="1">
            <a:spLocks/>
          </p:cNvSpPr>
          <p:nvPr/>
        </p:nvSpPr>
        <p:spPr>
          <a:xfrm>
            <a:off x="8415755" y="2338947"/>
            <a:ext cx="1237148" cy="1173918"/>
          </a:xfrm>
          <a:prstGeom prst="rect">
            <a:avLst/>
          </a:prstGeom>
          <a:ln w="73025">
            <a:noFill/>
          </a:ln>
        </p:spPr>
        <p:txBody>
          <a:bodyPr vert="horz" lIns="91440" tIns="45720" rIns="91440" bIns="45720" rtlCol="0" anchor="ctr">
            <a:noAutofit/>
          </a:bodyPr>
          <a:lstStyle>
            <a:lvl1pPr marL="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600" kern="1200">
                <a:solidFill>
                  <a:schemeClr val="tx1">
                    <a:lumMod val="75000"/>
                    <a:lumOff val="25000"/>
                  </a:schemeClr>
                </a:solidFill>
                <a:latin typeface="+mn-lt"/>
                <a:ea typeface="MS PGothic" panose="020B0600070205080204" pitchFamily="34" charset="-128"/>
                <a:cs typeface="+mn-cs"/>
              </a:defRPr>
            </a:lvl1pPr>
            <a:lvl2pPr marL="4572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000" kern="1200">
                <a:solidFill>
                  <a:schemeClr val="tx1">
                    <a:lumMod val="75000"/>
                    <a:lumOff val="25000"/>
                  </a:schemeClr>
                </a:solidFill>
                <a:latin typeface="+mn-lt"/>
                <a:ea typeface="MS PGothic" panose="020B0600070205080204" pitchFamily="34" charset="-128"/>
                <a:cs typeface="+mn-cs"/>
              </a:defRPr>
            </a:lvl2pPr>
            <a:lvl3pPr marL="9144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1500" b="0" kern="1200">
                <a:solidFill>
                  <a:schemeClr val="tx1">
                    <a:lumMod val="50000"/>
                    <a:lumOff val="50000"/>
                  </a:schemeClr>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9900" dirty="0">
                <a:solidFill>
                  <a:srgbClr val="395173"/>
                </a:solidFill>
                <a:sym typeface="Wingdings" panose="05000000000000000000" pitchFamily="2" charset="2"/>
              </a:rPr>
              <a:t></a:t>
            </a:r>
            <a:endParaRPr lang="en-US" sz="19900" dirty="0">
              <a:solidFill>
                <a:srgbClr val="395173"/>
              </a:solidFill>
            </a:endParaRPr>
          </a:p>
        </p:txBody>
      </p:sp>
    </p:spTree>
    <p:extLst>
      <p:ext uri="{BB962C8B-B14F-4D97-AF65-F5344CB8AC3E}">
        <p14:creationId xmlns:p14="http://schemas.microsoft.com/office/powerpoint/2010/main" val="117673781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932688" y="539496"/>
            <a:ext cx="10420841" cy="533400"/>
          </a:xfrm>
          <a:prstGeom prst="rect">
            <a:avLst/>
          </a:prstGeom>
        </p:spPr>
        <p:txBody>
          <a:bodyPr vert="horz" lIns="91440" tIns="45720" rIns="91440" bIns="45720" rtlCol="0" anchor="ctr">
            <a:noAutofit/>
          </a:bodyPr>
          <a:lstStyle>
            <a:lvl1pPr algn="l" defTabSz="457200" rtl="0" eaLnBrk="0" fontAlgn="base" hangingPunct="0">
              <a:spcBef>
                <a:spcPct val="0"/>
              </a:spcBef>
              <a:spcAft>
                <a:spcPct val="0"/>
              </a:spcAft>
              <a:defRPr sz="2800" b="1" kern="1200">
                <a:solidFill>
                  <a:srgbClr val="395173"/>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a:lstStyle>
          <a:p>
            <a:r>
              <a:rPr lang="en-US" dirty="0">
                <a:latin typeface="Arial" panose="020B0604020202020204" pitchFamily="34" charset="0"/>
                <a:cs typeface="Arial" panose="020B0604020202020204" pitchFamily="34" charset="0"/>
              </a:rPr>
              <a:t>Preventative Maintenance and Troubleshooting for PAC</a:t>
            </a:r>
          </a:p>
        </p:txBody>
      </p:sp>
      <p:sp>
        <p:nvSpPr>
          <p:cNvPr id="3" name="Content Placeholder 2"/>
          <p:cNvSpPr txBox="1">
            <a:spLocks/>
          </p:cNvSpPr>
          <p:nvPr/>
        </p:nvSpPr>
        <p:spPr>
          <a:xfrm>
            <a:off x="1337107" y="1472775"/>
            <a:ext cx="7772400" cy="4375150"/>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600" kern="1200">
                <a:solidFill>
                  <a:schemeClr val="tx1">
                    <a:lumMod val="75000"/>
                    <a:lumOff val="25000"/>
                  </a:schemeClr>
                </a:solidFill>
                <a:latin typeface="+mn-lt"/>
                <a:ea typeface="MS PGothic" panose="020B0600070205080204" pitchFamily="34" charset="-128"/>
                <a:cs typeface="+mn-cs"/>
              </a:defRPr>
            </a:lvl1pPr>
            <a:lvl2pPr marL="4572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000" kern="1200">
                <a:solidFill>
                  <a:schemeClr val="tx1">
                    <a:lumMod val="75000"/>
                    <a:lumOff val="25000"/>
                  </a:schemeClr>
                </a:solidFill>
                <a:latin typeface="+mn-lt"/>
                <a:ea typeface="MS PGothic" panose="020B0600070205080204" pitchFamily="34" charset="-128"/>
                <a:cs typeface="+mn-cs"/>
              </a:defRPr>
            </a:lvl2pPr>
            <a:lvl3pPr marL="9144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1500" b="0" kern="1200">
                <a:solidFill>
                  <a:schemeClr val="tx1">
                    <a:lumMod val="50000"/>
                    <a:lumOff val="50000"/>
                  </a:schemeClr>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Routinely check tanks, feed lines, and pumps for leaks and/or damages</a:t>
            </a: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Use a good design practice to minimize dust associated with PAC</a:t>
            </a: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Ensure all PAC slurries are continuously mixed to prevent clogging</a:t>
            </a:r>
          </a:p>
          <a:p>
            <a:endParaRPr lang="en-US" dirty="0"/>
          </a:p>
        </p:txBody>
      </p:sp>
    </p:spTree>
    <p:extLst>
      <p:ext uri="{BB962C8B-B14F-4D97-AF65-F5344CB8AC3E}">
        <p14:creationId xmlns:p14="http://schemas.microsoft.com/office/powerpoint/2010/main" val="1043904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932688" y="539496"/>
            <a:ext cx="9900724" cy="533400"/>
          </a:xfrm>
          <a:prstGeom prst="rect">
            <a:avLst/>
          </a:prstGeom>
        </p:spPr>
        <p:txBody>
          <a:bodyPr vert="horz" lIns="91440" tIns="45720" rIns="91440" bIns="45720" rtlCol="0" anchor="ctr">
            <a:noAutofit/>
          </a:bodyPr>
          <a:lstStyle>
            <a:lvl1pPr algn="l" defTabSz="457200" rtl="0" eaLnBrk="0" fontAlgn="base" hangingPunct="0">
              <a:spcBef>
                <a:spcPct val="0"/>
              </a:spcBef>
              <a:spcAft>
                <a:spcPct val="0"/>
              </a:spcAft>
              <a:defRPr sz="2800" b="1" kern="1200">
                <a:solidFill>
                  <a:srgbClr val="395173"/>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a:lstStyle>
          <a:p>
            <a:r>
              <a:rPr lang="en-US" dirty="0">
                <a:latin typeface="Arial" panose="020B0604020202020204" pitchFamily="34" charset="0"/>
                <a:cs typeface="Arial" panose="020B0604020202020204" pitchFamily="34" charset="0"/>
              </a:rPr>
              <a:t>Preventative Maintenance and Troubleshooting for GAC</a:t>
            </a:r>
          </a:p>
        </p:txBody>
      </p:sp>
      <p:sp>
        <p:nvSpPr>
          <p:cNvPr id="3" name="Content Placeholder 2"/>
          <p:cNvSpPr txBox="1">
            <a:spLocks/>
          </p:cNvSpPr>
          <p:nvPr/>
        </p:nvSpPr>
        <p:spPr>
          <a:xfrm>
            <a:off x="1219661" y="1237884"/>
            <a:ext cx="7772400" cy="4375150"/>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600" kern="1200">
                <a:solidFill>
                  <a:schemeClr val="tx1">
                    <a:lumMod val="75000"/>
                    <a:lumOff val="25000"/>
                  </a:schemeClr>
                </a:solidFill>
                <a:latin typeface="+mn-lt"/>
                <a:ea typeface="MS PGothic" panose="020B0600070205080204" pitchFamily="34" charset="-128"/>
                <a:cs typeface="+mn-cs"/>
              </a:defRPr>
            </a:lvl1pPr>
            <a:lvl2pPr marL="4572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000" kern="1200">
                <a:solidFill>
                  <a:schemeClr val="tx1">
                    <a:lumMod val="75000"/>
                    <a:lumOff val="25000"/>
                  </a:schemeClr>
                </a:solidFill>
                <a:latin typeface="+mn-lt"/>
                <a:ea typeface="MS PGothic" panose="020B0600070205080204" pitchFamily="34" charset="-128"/>
                <a:cs typeface="+mn-cs"/>
              </a:defRPr>
            </a:lvl2pPr>
            <a:lvl3pPr marL="9144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1500" b="0" kern="1200">
                <a:solidFill>
                  <a:schemeClr val="tx1">
                    <a:lumMod val="50000"/>
                    <a:lumOff val="50000"/>
                  </a:schemeClr>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Inspect GAC contact tank and underdrain system during GAC changeout</a:t>
            </a: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Measure carbon losses in the GAC bed</a:t>
            </a: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Typical carbon loss is between 1% to 4% a year</a:t>
            </a: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High carbon loss suggests excessive backwash rate or underdrain problems</a:t>
            </a:r>
          </a:p>
          <a:p>
            <a:pPr marL="342900" indent="-342900">
              <a:buFont typeface="Arial" panose="020B0604020202020204" pitchFamily="34" charset="0"/>
              <a:buChar char="•"/>
            </a:pPr>
            <a:endParaRPr lang="en-US" sz="1200" dirty="0"/>
          </a:p>
          <a:p>
            <a:endParaRPr lang="en-US" sz="1200" dirty="0"/>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3441990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ransition Slides">
  <a:themeElements>
    <a:clrScheme name="Hazen Brand">
      <a:dk1>
        <a:srgbClr val="000000"/>
      </a:dk1>
      <a:lt1>
        <a:srgbClr val="FFFFFF"/>
      </a:lt1>
      <a:dk2>
        <a:srgbClr val="395173"/>
      </a:dk2>
      <a:lt2>
        <a:srgbClr val="CBC49D"/>
      </a:lt2>
      <a:accent1>
        <a:srgbClr val="395173"/>
      </a:accent1>
      <a:accent2>
        <a:srgbClr val="F26531"/>
      </a:accent2>
      <a:accent3>
        <a:srgbClr val="909395"/>
      </a:accent3>
      <a:accent4>
        <a:srgbClr val="4A5C2D"/>
      </a:accent4>
      <a:accent5>
        <a:srgbClr val="82544E"/>
      </a:accent5>
      <a:accent6>
        <a:srgbClr val="8D3824"/>
      </a:accent6>
      <a:hlink>
        <a:srgbClr val="F26531"/>
      </a:hlink>
      <a:folHlink>
        <a:srgbClr val="D99A4B"/>
      </a:folHlink>
    </a:clrScheme>
    <a:fontScheme name="Brand with Serif">
      <a:majorFont>
        <a:latin typeface="Times New Roman"/>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1009-086 Durham Interview version 2.potx" id="{4EF77C41-A6DC-4CD8-BD45-3BF3310A1AA9}" vid="{44EA4D2F-4DDF-45E2-AF2E-2CAF292BC1CB}"/>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534c5518-ae5e-4309-bd56-504793bd616d">SCFVHVX7PSYW-1177343575-1591097</_dlc_DocId>
    <_dlc_DocIdUrl xmlns="534c5518-ae5e-4309-bd56-504793bd616d">
      <Url>https://waterrf.sharepoint.com/sites/Share/_layouts/15/DocIdRedir.aspx?ID=SCFVHVX7PSYW-1177343575-1591097</Url>
      <Description>SCFVHVX7PSYW-1177343575-1591097</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56C6511927899479146F3D6EE6A0620" ma:contentTypeVersion="68" ma:contentTypeDescription="Create a new document." ma:contentTypeScope="" ma:versionID="b74485b1c32969597f74483b179cb597">
  <xsd:schema xmlns:xsd="http://www.w3.org/2001/XMLSchema" xmlns:xs="http://www.w3.org/2001/XMLSchema" xmlns:p="http://schemas.microsoft.com/office/2006/metadata/properties" xmlns:ns2="534c5518-ae5e-4309-bd56-504793bd616d" xmlns:ns3="e419f97b-09fd-4382-8212-25cad872c78c" targetNamespace="http://schemas.microsoft.com/office/2006/metadata/properties" ma:root="true" ma:fieldsID="a4a0c5d5fc58797b0b6e3796b694078d" ns2:_="" ns3:_="">
    <xsd:import namespace="534c5518-ae5e-4309-bd56-504793bd616d"/>
    <xsd:import namespace="e419f97b-09fd-4382-8212-25cad872c78c"/>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34c5518-ae5e-4309-bd56-504793bd616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419f97b-09fd-4382-8212-25cad872c78c"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MediaServiceAutoTags"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0A9CEE84-2949-4345-8395-CC3755D03FAE}">
  <ds:schemaRefs>
    <ds:schemaRef ds:uri="http://schemas.microsoft.com/sharepoint/v3/contenttype/forms"/>
  </ds:schemaRefs>
</ds:datastoreItem>
</file>

<file path=customXml/itemProps2.xml><?xml version="1.0" encoding="utf-8"?>
<ds:datastoreItem xmlns:ds="http://schemas.openxmlformats.org/officeDocument/2006/customXml" ds:itemID="{971467B4-080A-4FA3-9322-3EDECFADF714}">
  <ds:schemaRefs>
    <ds:schemaRef ds:uri="http://purl.org/dc/terms/"/>
    <ds:schemaRef ds:uri="http://schemas.openxmlformats.org/package/2006/metadata/core-properties"/>
    <ds:schemaRef ds:uri="http://schemas.microsoft.com/office/2006/documentManagement/types"/>
    <ds:schemaRef ds:uri="http://purl.org/dc/dcmitype/"/>
    <ds:schemaRef ds:uri="e419f97b-09fd-4382-8212-25cad872c78c"/>
    <ds:schemaRef ds:uri="http://purl.org/dc/elements/1.1/"/>
    <ds:schemaRef ds:uri="http://schemas.microsoft.com/office/2006/metadata/properties"/>
    <ds:schemaRef ds:uri="http://schemas.microsoft.com/office/infopath/2007/PartnerControls"/>
    <ds:schemaRef ds:uri="534c5518-ae5e-4309-bd56-504793bd616d"/>
    <ds:schemaRef ds:uri="http://www.w3.org/XML/1998/namespace"/>
  </ds:schemaRefs>
</ds:datastoreItem>
</file>

<file path=customXml/itemProps3.xml><?xml version="1.0" encoding="utf-8"?>
<ds:datastoreItem xmlns:ds="http://schemas.openxmlformats.org/officeDocument/2006/customXml" ds:itemID="{0F6AF6BB-29CA-49AD-BCA5-4B4DDF6EE0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34c5518-ae5e-4309-bd56-504793bd616d"/>
    <ds:schemaRef ds:uri="e419f97b-09fd-4382-8212-25cad872c7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67FBC5C7-432A-4FCC-8608-35458E19A5C6}">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
  <TotalTime>3427</TotalTime>
  <Words>5863</Words>
  <Application>Microsoft Office PowerPoint</Application>
  <PresentationFormat>Widescreen</PresentationFormat>
  <Paragraphs>1003</Paragraphs>
  <Slides>114</Slides>
  <Notes>60</Notes>
  <HiddenSlides>0</HiddenSlides>
  <MMClips>0</MMClips>
  <ScaleCrop>false</ScaleCrop>
  <HeadingPairs>
    <vt:vector size="8" baseType="variant">
      <vt:variant>
        <vt:lpstr>Fonts Used</vt:lpstr>
      </vt:variant>
      <vt:variant>
        <vt:i4>10</vt:i4>
      </vt:variant>
      <vt:variant>
        <vt:lpstr>Theme</vt:lpstr>
      </vt:variant>
      <vt:variant>
        <vt:i4>3</vt:i4>
      </vt:variant>
      <vt:variant>
        <vt:lpstr>Embedded OLE Servers</vt:lpstr>
      </vt:variant>
      <vt:variant>
        <vt:i4>1</vt:i4>
      </vt:variant>
      <vt:variant>
        <vt:lpstr>Slide Titles</vt:lpstr>
      </vt:variant>
      <vt:variant>
        <vt:i4>114</vt:i4>
      </vt:variant>
    </vt:vector>
  </HeadingPairs>
  <TitlesOfParts>
    <vt:vector size="128" baseType="lpstr">
      <vt:lpstr>MS PGothic</vt:lpstr>
      <vt:lpstr>Arial</vt:lpstr>
      <vt:lpstr>Arial Black</vt:lpstr>
      <vt:lpstr>Calibri</vt:lpstr>
      <vt:lpstr>Calibri Light</vt:lpstr>
      <vt:lpstr>Cambria Math</vt:lpstr>
      <vt:lpstr>Humanst521 BT</vt:lpstr>
      <vt:lpstr>Segoe UI</vt:lpstr>
      <vt:lpstr>Times New Roman</vt:lpstr>
      <vt:lpstr>Wingdings</vt:lpstr>
      <vt:lpstr>Office Theme</vt:lpstr>
      <vt:lpstr>Transition Slides</vt:lpstr>
      <vt:lpstr>1_Office Theme</vt:lpstr>
      <vt:lpstr>Drawing</vt:lpstr>
      <vt:lpstr>PowerPoint Presentation</vt:lpstr>
      <vt:lpstr>Project Partners</vt:lpstr>
      <vt:lpstr>Acknowledgements to Calgon Carbon Corporation for Providing Some of the Data and Content Used in this Module</vt:lpstr>
      <vt:lpstr>Expected Learning Outcomes </vt:lpstr>
      <vt:lpstr>Module Outline</vt:lpstr>
      <vt:lpstr>Acronyms (1 of 3)</vt:lpstr>
      <vt:lpstr>Acronyms (2 of 3)</vt:lpstr>
      <vt:lpstr>Acronyms (3 of 3)</vt:lpstr>
      <vt:lpstr>Glossary of Terms</vt:lpstr>
      <vt:lpstr>Glossary of Terms</vt:lpstr>
      <vt:lpstr>Role in Potable Reuse </vt:lpstr>
      <vt:lpstr>Role of Adsorption in Potable Reuse </vt:lpstr>
      <vt:lpstr>Introduction and Fundamentals</vt:lpstr>
      <vt:lpstr>Adsorption is Not Absorption</vt:lpstr>
      <vt:lpstr>Activated Carbon</vt:lpstr>
      <vt:lpstr>Adsorption Transport Requires Four Steps</vt:lpstr>
      <vt:lpstr>Structure of Activated Carbon (10X – 100X)</vt:lpstr>
      <vt:lpstr>Structure of Activated Carbon (100X – 1,000X)</vt:lpstr>
      <vt:lpstr>Structure of Activated Carbon (1,000X – 1,000,000X)</vt:lpstr>
      <vt:lpstr>Structure of Activated Carbon (1,000,000X – 10,000,000X)</vt:lpstr>
      <vt:lpstr>Structure of Activated Carbon (10,000,000X)</vt:lpstr>
      <vt:lpstr>Only a Small Portion of the Activated Carbon Pores Adsorb Contaminants</vt:lpstr>
      <vt:lpstr>Adsorption Strength Varies Between Chemicals</vt:lpstr>
      <vt:lpstr>Carbon Based Materials Are Used to Manufacture Activated Carbon</vt:lpstr>
      <vt:lpstr>The Starting Material Impacts the Performance of the Final Product </vt:lpstr>
      <vt:lpstr>Carbon Type Affects Contaminant Breakthrough</vt:lpstr>
      <vt:lpstr>The Mass Transfer Zone (MTZ) Moves through the Bed Until the Adsorptive Capacity of the Bed Is Exhausted Resulting in Breakthrough</vt:lpstr>
      <vt:lpstr>Adsorption of Chemicals is an Equilibrium Process</vt:lpstr>
      <vt:lpstr>Breakthrough Curves Show Contaminant Breakthrough as Function of the Water Treated </vt:lpstr>
      <vt:lpstr>Shape of GAC Curves: Different Compounds Have Different Breakthrough Characteristics Both in Time and Shape</vt:lpstr>
      <vt:lpstr>Ideal Breakthrough Would Reach 100% and Remain Steady but, When Exhausted, GAC May Release Additional Contaminants, Exceeding 100%</vt:lpstr>
      <vt:lpstr>When Exhausted, GAC May Release Additional Contaminants, Exceeding 100%</vt:lpstr>
      <vt:lpstr>Equilibrium Curve from Previous Slide is Demonstrated in Actual Breakthrough Data</vt:lpstr>
      <vt:lpstr>Typical Manufacturing Processes for Activated Carbon</vt:lpstr>
      <vt:lpstr>Typical Activated Carbon Manufacturing Processes</vt:lpstr>
      <vt:lpstr>Reagglomeration Provides an Even Activation for Activated Carbon </vt:lpstr>
      <vt:lpstr>Two Main Forms of Activated Carbon are Used in Water Treatment</vt:lpstr>
      <vt:lpstr>Powdered Activated Carbon For Episodic Contaminant Removal and Seasonal Taste and Odor Control (Where Applied to Surface Water)</vt:lpstr>
      <vt:lpstr>Granular Activated Carbon for Permanent Adsorption Removal</vt:lpstr>
      <vt:lpstr>Summary of Key GAC and PAC Parameters</vt:lpstr>
      <vt:lpstr>Discussion Questions</vt:lpstr>
      <vt:lpstr>Design Criteria</vt:lpstr>
      <vt:lpstr>Multiple Parameters Are Used to Characterize GAC</vt:lpstr>
      <vt:lpstr>Ash Percentage Describes the Percent of Inorganic Material in the GAC or PAC</vt:lpstr>
      <vt:lpstr>Iodine and Molasses Numbers Estimate the Pore Volume</vt:lpstr>
      <vt:lpstr>Trace Contaminant Number (TCN) Measures the Smallest Available Pore Fraction</vt:lpstr>
      <vt:lpstr>Three Different Ways to Describe Density </vt:lpstr>
      <vt:lpstr>GAC Particles Break Down Over Time</vt:lpstr>
      <vt:lpstr>Abrasion Number Measures the Activated Carbon’s Resistance to Degradation</vt:lpstr>
      <vt:lpstr>Activated Carbon GAC Contactor Design</vt:lpstr>
      <vt:lpstr>Activated Carbon Filter Schematic </vt:lpstr>
      <vt:lpstr>Biofiltration May Improve Contaminant Removal  </vt:lpstr>
      <vt:lpstr>Testing of Carbons is Critical to Developing the Right Design and the Right Operational Strategies</vt:lpstr>
      <vt:lpstr>Equilibrium Isotherms Describe How Much Material Can Be Adsorbed</vt:lpstr>
      <vt:lpstr> Equilibrium Isotherms Describe How Much Material Can Be Adsorbed </vt:lpstr>
      <vt:lpstr>Use Accelerated Column Test (ACT) to Determine Adsorption Performance at the Bench Scale</vt:lpstr>
      <vt:lpstr>Use Pilot Columns to Evaluate and Compare GAC</vt:lpstr>
      <vt:lpstr>Use PAC Jar Testing to Select PAC Carbon and Determine Impacts</vt:lpstr>
      <vt:lpstr>PAC Jar Testing – Wood-Based PAC Had Best Performance for PFCs; However GAC May Have Different Results</vt:lpstr>
      <vt:lpstr>PAC Jar Testing—PFOS and PFOA Had Better Removal than Combined 6 PFCs; However, GAC May Have Different Results</vt:lpstr>
      <vt:lpstr>Example PAC Jar Testing Summary for PFCs (Site-Specific)</vt:lpstr>
      <vt:lpstr>Applications</vt:lpstr>
      <vt:lpstr>Typical Municipal Applications: Boxed Items are More Commonly Targeted with GAC or PAC </vt:lpstr>
      <vt:lpstr>Municipal Applications: TOC and DBPs</vt:lpstr>
      <vt:lpstr>Adsorption is Effective for TOC Removal</vt:lpstr>
      <vt:lpstr>Adsorption Removes Algal Toxins </vt:lpstr>
      <vt:lpstr>Adsorption Removal of TOC and Algal Toxins</vt:lpstr>
      <vt:lpstr>Adsorption for PFC Removal</vt:lpstr>
      <vt:lpstr>Municipal Applications: PFCs</vt:lpstr>
      <vt:lpstr>GAC Provides Treatment for PFCs in Addition to Improving General Water Quality and Ensuring Compliance</vt:lpstr>
      <vt:lpstr>Shorter Chain PFCs Break Through Earlier and Co/Ci &gt; 1</vt:lpstr>
      <vt:lpstr>In Usage Cycles PFCs Break Through Earlier GAC Ages</vt:lpstr>
      <vt:lpstr>GAC Treatment of PFCs is Complicated by Background Natural Organic Matter</vt:lpstr>
      <vt:lpstr>Lead/Lag Series Operation Provides Additional PFC Treatment Barriers</vt:lpstr>
      <vt:lpstr>Adsorption for 1,2,3-TCP Removal</vt:lpstr>
      <vt:lpstr>Breakthrough Curves for 1,2,3-TCP</vt:lpstr>
      <vt:lpstr>Final Takeaways</vt:lpstr>
      <vt:lpstr>Discussion Questions</vt:lpstr>
      <vt:lpstr>Process Components</vt:lpstr>
      <vt:lpstr>Typical GAC/PAC Application Points</vt:lpstr>
      <vt:lpstr>Typical GAC Contactor Configuration</vt:lpstr>
      <vt:lpstr>Common GAC/PAC Equipment</vt:lpstr>
      <vt:lpstr>Common GAC/PAC Equipment</vt:lpstr>
      <vt:lpstr>Control Philosophy</vt:lpstr>
      <vt:lpstr>Activated Carbon Usage Strategies </vt:lpstr>
      <vt:lpstr>Activated Carbon Control Strategies </vt:lpstr>
      <vt:lpstr>Critical Control Point (CCP) Response Procedures Define What to Do When Control Limits Exceed Alert Value</vt:lpstr>
      <vt:lpstr>Critical Control Point (CCP) Response Procedures Define What to Do When Control Limits Exceed Alarm Value/ Critical Limit</vt:lpstr>
      <vt:lpstr>Control Recommendations</vt:lpstr>
      <vt:lpstr>Operation and Maintenance </vt:lpstr>
      <vt:lpstr>The Challenge for DPR Operations Teams</vt:lpstr>
      <vt:lpstr>Optimizing the GAC Configuration Will Improve Treatment</vt:lpstr>
      <vt:lpstr>Process Monitoring for Adsorption</vt:lpstr>
      <vt:lpstr>Other Implications of GAC Need to be Considered</vt:lpstr>
      <vt:lpstr>Other Implications of PAC Need to be Considered</vt:lpstr>
      <vt:lpstr>Support from Laboratory Personnel is Essential for Evaluating Adsorption Process</vt:lpstr>
      <vt:lpstr>Don’t Blindly Trust Data, Statistics, or Models</vt:lpstr>
      <vt:lpstr>PowerPoint Presentation</vt:lpstr>
      <vt:lpstr>PowerPoint Presentation</vt:lpstr>
      <vt:lpstr>Discussion Questions</vt:lpstr>
      <vt:lpstr>Safety</vt:lpstr>
      <vt:lpstr>Multiple Safety Hazards Exist with Activated Carbon</vt:lpstr>
      <vt:lpstr>Use Appropriate Gear to Prevent Dust Inhalation</vt:lpstr>
      <vt:lpstr>Activated Carbon Storage Considerations</vt:lpstr>
      <vt:lpstr>National Electrical Code NEC / OSHA</vt:lpstr>
      <vt:lpstr>Class II Division 2 – PAC and GAC  Requirements</vt:lpstr>
      <vt:lpstr>Misc. Slides without a home.</vt:lpstr>
      <vt:lpstr>Required Training Materials</vt:lpstr>
      <vt:lpstr>EBCT Worksheet</vt:lpstr>
      <vt:lpstr>Timeline (1 of 2)</vt:lpstr>
      <vt:lpstr>Timeline (2 of 2)</vt:lpstr>
      <vt:lpstr>Live Scenario (1 of 2)</vt:lpstr>
      <vt:lpstr>Live Scenario (2 of 2)</vt:lpstr>
      <vt:lpstr>PowerPoint Presentation</vt:lpstr>
    </vt:vector>
  </TitlesOfParts>
  <Company>Carollo Engineers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UV Disinfection and UV Advanced Oxidation Module</dc:title>
  <dc:creator>Austa Parker</dc:creator>
  <cp:lastModifiedBy>Barbara Swartz</cp:lastModifiedBy>
  <cp:revision>99</cp:revision>
  <cp:lastPrinted>2017-03-06T18:58:19Z</cp:lastPrinted>
  <dcterms:created xsi:type="dcterms:W3CDTF">2017-02-21T23:06:55Z</dcterms:created>
  <dcterms:modified xsi:type="dcterms:W3CDTF">2018-08-02T14:45:54Z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0x010100056C6511927899479146F3D6EE6A0620</vt:lpwstr>
  </property>
  <property fmtid="{D5CDD505-2E9C-101B-9397-08002B2CF9AE}" pid="3" name="Client.">
    <vt:lpwstr/>
  </property>
  <property fmtid="{D5CDD505-2E9C-101B-9397-08002B2CF9AE}" pid="4" name="_dlc_DocIdItemGuid">
    <vt:lpwstr>2c0832cf-9bf5-4058-b8ec-8687136e571b</vt:lpwstr>
  </property>
</Properties>
</file>