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8.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9.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0.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1.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2.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3.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5"/>
    <p:sldMasterId id="2147483670" r:id="rId6"/>
    <p:sldMasterId id="2147483690" r:id="rId7"/>
    <p:sldMasterId id="2147483699" r:id="rId8"/>
    <p:sldMasterId id="2147483707" r:id="rId9"/>
    <p:sldMasterId id="2147483713" r:id="rId10"/>
    <p:sldMasterId id="2147483717" r:id="rId11"/>
    <p:sldMasterId id="2147483721" r:id="rId12"/>
    <p:sldMasterId id="2147483738" r:id="rId13"/>
    <p:sldMasterId id="2147483754" r:id="rId14"/>
    <p:sldMasterId id="2147483770" r:id="rId15"/>
    <p:sldMasterId id="2147483785" r:id="rId16"/>
    <p:sldMasterId id="2147483800" r:id="rId17"/>
    <p:sldMasterId id="2147483831" r:id="rId18"/>
  </p:sldMasterIdLst>
  <p:notesMasterIdLst>
    <p:notesMasterId r:id="rId118"/>
  </p:notesMasterIdLst>
  <p:sldIdLst>
    <p:sldId id="257" r:id="rId19"/>
    <p:sldId id="441" r:id="rId20"/>
    <p:sldId id="431" r:id="rId21"/>
    <p:sldId id="389" r:id="rId22"/>
    <p:sldId id="259" r:id="rId23"/>
    <p:sldId id="270" r:id="rId24"/>
    <p:sldId id="272" r:id="rId25"/>
    <p:sldId id="278" r:id="rId26"/>
    <p:sldId id="390" r:id="rId27"/>
    <p:sldId id="281" r:id="rId28"/>
    <p:sldId id="282" r:id="rId29"/>
    <p:sldId id="289" r:id="rId30"/>
    <p:sldId id="284" r:id="rId31"/>
    <p:sldId id="287" r:id="rId32"/>
    <p:sldId id="285" r:id="rId33"/>
    <p:sldId id="391" r:id="rId34"/>
    <p:sldId id="426" r:id="rId35"/>
    <p:sldId id="279" r:id="rId36"/>
    <p:sldId id="295" r:id="rId37"/>
    <p:sldId id="296" r:id="rId38"/>
    <p:sldId id="297" r:id="rId39"/>
    <p:sldId id="393" r:id="rId40"/>
    <p:sldId id="394" r:id="rId41"/>
    <p:sldId id="395" r:id="rId42"/>
    <p:sldId id="298" r:id="rId43"/>
    <p:sldId id="399" r:id="rId44"/>
    <p:sldId id="400" r:id="rId45"/>
    <p:sldId id="401" r:id="rId46"/>
    <p:sldId id="402" r:id="rId47"/>
    <p:sldId id="396" r:id="rId48"/>
    <p:sldId id="397" r:id="rId49"/>
    <p:sldId id="303" r:id="rId50"/>
    <p:sldId id="304" r:id="rId51"/>
    <p:sldId id="306" r:id="rId52"/>
    <p:sldId id="314" r:id="rId53"/>
    <p:sldId id="280" r:id="rId54"/>
    <p:sldId id="331" r:id="rId55"/>
    <p:sldId id="405" r:id="rId56"/>
    <p:sldId id="408" r:id="rId57"/>
    <p:sldId id="407" r:id="rId58"/>
    <p:sldId id="406" r:id="rId59"/>
    <p:sldId id="411" r:id="rId60"/>
    <p:sldId id="412" r:id="rId61"/>
    <p:sldId id="410" r:id="rId62"/>
    <p:sldId id="409" r:id="rId63"/>
    <p:sldId id="262" r:id="rId64"/>
    <p:sldId id="415" r:id="rId65"/>
    <p:sldId id="413" r:id="rId66"/>
    <p:sldId id="416" r:id="rId67"/>
    <p:sldId id="276" r:id="rId68"/>
    <p:sldId id="417" r:id="rId69"/>
    <p:sldId id="274" r:id="rId70"/>
    <p:sldId id="308" r:id="rId71"/>
    <p:sldId id="307" r:id="rId72"/>
    <p:sldId id="310" r:id="rId73"/>
    <p:sldId id="309" r:id="rId74"/>
    <p:sldId id="418" r:id="rId75"/>
    <p:sldId id="311" r:id="rId76"/>
    <p:sldId id="419" r:id="rId77"/>
    <p:sldId id="430" r:id="rId78"/>
    <p:sldId id="432" r:id="rId79"/>
    <p:sldId id="425" r:id="rId80"/>
    <p:sldId id="420" r:id="rId81"/>
    <p:sldId id="423" r:id="rId82"/>
    <p:sldId id="327" r:id="rId83"/>
    <p:sldId id="424" r:id="rId84"/>
    <p:sldId id="350" r:id="rId85"/>
    <p:sldId id="328" r:id="rId86"/>
    <p:sldId id="263" r:id="rId87"/>
    <p:sldId id="351" r:id="rId88"/>
    <p:sldId id="352" r:id="rId89"/>
    <p:sldId id="353" r:id="rId90"/>
    <p:sldId id="354" r:id="rId91"/>
    <p:sldId id="322" r:id="rId92"/>
    <p:sldId id="323" r:id="rId93"/>
    <p:sldId id="324" r:id="rId94"/>
    <p:sldId id="325" r:id="rId95"/>
    <p:sldId id="326" r:id="rId96"/>
    <p:sldId id="333" r:id="rId97"/>
    <p:sldId id="433" r:id="rId98"/>
    <p:sldId id="437" r:id="rId99"/>
    <p:sldId id="264" r:id="rId100"/>
    <p:sldId id="346" r:id="rId101"/>
    <p:sldId id="428" r:id="rId102"/>
    <p:sldId id="335" r:id="rId103"/>
    <p:sldId id="336" r:id="rId104"/>
    <p:sldId id="337" r:id="rId105"/>
    <p:sldId id="338" r:id="rId106"/>
    <p:sldId id="429" r:id="rId107"/>
    <p:sldId id="340" r:id="rId108"/>
    <p:sldId id="341" r:id="rId109"/>
    <p:sldId id="265" r:id="rId110"/>
    <p:sldId id="349" r:id="rId111"/>
    <p:sldId id="440" r:id="rId112"/>
    <p:sldId id="435" r:id="rId113"/>
    <p:sldId id="436" r:id="rId114"/>
    <p:sldId id="438" r:id="rId115"/>
    <p:sldId id="439" r:id="rId116"/>
    <p:sldId id="442" r:id="rId1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Salveson" initials="AS" lastIdx="6" clrIdx="0">
    <p:extLst>
      <p:ext uri="{19B8F6BF-5375-455C-9EA6-DF929625EA0E}">
        <p15:presenceInfo xmlns:p15="http://schemas.microsoft.com/office/powerpoint/2012/main" userId="Andrew Salve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95173"/>
    <a:srgbClr val="FFFFFF"/>
    <a:srgbClr val="F8F8F8"/>
    <a:srgbClr val="9966FF"/>
    <a:srgbClr val="F26531"/>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05" autoAdjust="0"/>
    <p:restoredTop sz="90104" autoAdjust="0"/>
  </p:normalViewPr>
  <p:slideViewPr>
    <p:cSldViewPr snapToGrid="0">
      <p:cViewPr varScale="1">
        <p:scale>
          <a:sx n="97" d="100"/>
          <a:sy n="97" d="100"/>
        </p:scale>
        <p:origin x="78" y="72"/>
      </p:cViewPr>
      <p:guideLst/>
    </p:cSldViewPr>
  </p:slideViewPr>
  <p:notesTextViewPr>
    <p:cViewPr>
      <p:scale>
        <a:sx n="1" d="1"/>
        <a:sy n="1" d="1"/>
      </p:scale>
      <p:origin x="0" y="0"/>
    </p:cViewPr>
  </p:notesTextViewPr>
  <p:sorterViewPr>
    <p:cViewPr varScale="1">
      <p:scale>
        <a:sx n="100" d="100"/>
        <a:sy n="100" d="100"/>
      </p:scale>
      <p:origin x="0" y="-1523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8.xml"/><Relationship Id="rId117" Type="http://schemas.openxmlformats.org/officeDocument/2006/relationships/slide" Target="slides/slide99.xml"/><Relationship Id="rId21" Type="http://schemas.openxmlformats.org/officeDocument/2006/relationships/slide" Target="slides/slide3.xml"/><Relationship Id="rId42" Type="http://schemas.openxmlformats.org/officeDocument/2006/relationships/slide" Target="slides/slide24.xml"/><Relationship Id="rId47" Type="http://schemas.openxmlformats.org/officeDocument/2006/relationships/slide" Target="slides/slide29.xml"/><Relationship Id="rId63" Type="http://schemas.openxmlformats.org/officeDocument/2006/relationships/slide" Target="slides/slide45.xml"/><Relationship Id="rId68" Type="http://schemas.openxmlformats.org/officeDocument/2006/relationships/slide" Target="slides/slide50.xml"/><Relationship Id="rId84" Type="http://schemas.openxmlformats.org/officeDocument/2006/relationships/slide" Target="slides/slide66.xml"/><Relationship Id="rId89" Type="http://schemas.openxmlformats.org/officeDocument/2006/relationships/slide" Target="slides/slide71.xml"/><Relationship Id="rId112" Type="http://schemas.openxmlformats.org/officeDocument/2006/relationships/slide" Target="slides/slide94.xml"/><Relationship Id="rId16" Type="http://schemas.openxmlformats.org/officeDocument/2006/relationships/slideMaster" Target="slideMasters/slideMaster12.xml"/><Relationship Id="rId107" Type="http://schemas.openxmlformats.org/officeDocument/2006/relationships/slide" Target="slides/slide89.xml"/><Relationship Id="rId11" Type="http://schemas.openxmlformats.org/officeDocument/2006/relationships/slideMaster" Target="slideMasters/slideMaster7.xml"/><Relationship Id="rId32" Type="http://schemas.openxmlformats.org/officeDocument/2006/relationships/slide" Target="slides/slide14.xml"/><Relationship Id="rId37" Type="http://schemas.openxmlformats.org/officeDocument/2006/relationships/slide" Target="slides/slide19.xml"/><Relationship Id="rId53" Type="http://schemas.openxmlformats.org/officeDocument/2006/relationships/slide" Target="slides/slide35.xml"/><Relationship Id="rId58" Type="http://schemas.openxmlformats.org/officeDocument/2006/relationships/slide" Target="slides/slide40.xml"/><Relationship Id="rId74" Type="http://schemas.openxmlformats.org/officeDocument/2006/relationships/slide" Target="slides/slide56.xml"/><Relationship Id="rId79" Type="http://schemas.openxmlformats.org/officeDocument/2006/relationships/slide" Target="slides/slide61.xml"/><Relationship Id="rId102" Type="http://schemas.openxmlformats.org/officeDocument/2006/relationships/slide" Target="slides/slide84.xml"/><Relationship Id="rId123"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43.xml"/><Relationship Id="rId82" Type="http://schemas.openxmlformats.org/officeDocument/2006/relationships/slide" Target="slides/slide64.xml"/><Relationship Id="rId90" Type="http://schemas.openxmlformats.org/officeDocument/2006/relationships/slide" Target="slides/slide72.xml"/><Relationship Id="rId95" Type="http://schemas.openxmlformats.org/officeDocument/2006/relationships/slide" Target="slides/slide77.xml"/><Relationship Id="rId19" Type="http://schemas.openxmlformats.org/officeDocument/2006/relationships/slide" Target="slides/slide1.xml"/><Relationship Id="rId14" Type="http://schemas.openxmlformats.org/officeDocument/2006/relationships/slideMaster" Target="slideMasters/slideMaster10.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slide" Target="slides/slide51.xml"/><Relationship Id="rId77" Type="http://schemas.openxmlformats.org/officeDocument/2006/relationships/slide" Target="slides/slide59.xml"/><Relationship Id="rId100" Type="http://schemas.openxmlformats.org/officeDocument/2006/relationships/slide" Target="slides/slide82.xml"/><Relationship Id="rId105" Type="http://schemas.openxmlformats.org/officeDocument/2006/relationships/slide" Target="slides/slide87.xml"/><Relationship Id="rId113" Type="http://schemas.openxmlformats.org/officeDocument/2006/relationships/slide" Target="slides/slide95.xml"/><Relationship Id="rId118" Type="http://schemas.openxmlformats.org/officeDocument/2006/relationships/notesMaster" Target="notesMasters/notesMaster1.xml"/><Relationship Id="rId8" Type="http://schemas.openxmlformats.org/officeDocument/2006/relationships/slideMaster" Target="slideMasters/slideMaster4.xml"/><Relationship Id="rId51" Type="http://schemas.openxmlformats.org/officeDocument/2006/relationships/slide" Target="slides/slide33.xml"/><Relationship Id="rId72" Type="http://schemas.openxmlformats.org/officeDocument/2006/relationships/slide" Target="slides/slide54.xml"/><Relationship Id="rId80" Type="http://schemas.openxmlformats.org/officeDocument/2006/relationships/slide" Target="slides/slide62.xml"/><Relationship Id="rId85" Type="http://schemas.openxmlformats.org/officeDocument/2006/relationships/slide" Target="slides/slide67.xml"/><Relationship Id="rId93" Type="http://schemas.openxmlformats.org/officeDocument/2006/relationships/slide" Target="slides/slide75.xml"/><Relationship Id="rId98" Type="http://schemas.openxmlformats.org/officeDocument/2006/relationships/slide" Target="slides/slide80.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slide" Target="slides/slide49.xml"/><Relationship Id="rId103" Type="http://schemas.openxmlformats.org/officeDocument/2006/relationships/slide" Target="slides/slide85.xml"/><Relationship Id="rId108" Type="http://schemas.openxmlformats.org/officeDocument/2006/relationships/slide" Target="slides/slide90.xml"/><Relationship Id="rId116" Type="http://schemas.openxmlformats.org/officeDocument/2006/relationships/slide" Target="slides/slide98.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openxmlformats.org/officeDocument/2006/relationships/slide" Target="slides/slide52.xml"/><Relationship Id="rId75" Type="http://schemas.openxmlformats.org/officeDocument/2006/relationships/slide" Target="slides/slide57.xml"/><Relationship Id="rId83" Type="http://schemas.openxmlformats.org/officeDocument/2006/relationships/slide" Target="slides/slide65.xml"/><Relationship Id="rId88" Type="http://schemas.openxmlformats.org/officeDocument/2006/relationships/slide" Target="slides/slide70.xml"/><Relationship Id="rId91" Type="http://schemas.openxmlformats.org/officeDocument/2006/relationships/slide" Target="slides/slide73.xml"/><Relationship Id="rId96" Type="http://schemas.openxmlformats.org/officeDocument/2006/relationships/slide" Target="slides/slide78.xml"/><Relationship Id="rId111" Type="http://schemas.openxmlformats.org/officeDocument/2006/relationships/slide" Target="slides/slide93.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106" Type="http://schemas.openxmlformats.org/officeDocument/2006/relationships/slide" Target="slides/slide88.xml"/><Relationship Id="rId114" Type="http://schemas.openxmlformats.org/officeDocument/2006/relationships/slide" Target="slides/slide96.xml"/><Relationship Id="rId119" Type="http://schemas.openxmlformats.org/officeDocument/2006/relationships/commentAuthors" Target="commentAuthors.xml"/><Relationship Id="rId10" Type="http://schemas.openxmlformats.org/officeDocument/2006/relationships/slideMaster" Target="slideMasters/slideMaster6.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slide" Target="slides/slide47.xml"/><Relationship Id="rId73" Type="http://schemas.openxmlformats.org/officeDocument/2006/relationships/slide" Target="slides/slide55.xml"/><Relationship Id="rId78" Type="http://schemas.openxmlformats.org/officeDocument/2006/relationships/slide" Target="slides/slide60.xml"/><Relationship Id="rId81" Type="http://schemas.openxmlformats.org/officeDocument/2006/relationships/slide" Target="slides/slide63.xml"/><Relationship Id="rId86" Type="http://schemas.openxmlformats.org/officeDocument/2006/relationships/slide" Target="slides/slide68.xml"/><Relationship Id="rId94" Type="http://schemas.openxmlformats.org/officeDocument/2006/relationships/slide" Target="slides/slide76.xml"/><Relationship Id="rId99" Type="http://schemas.openxmlformats.org/officeDocument/2006/relationships/slide" Target="slides/slide81.xml"/><Relationship Id="rId101" Type="http://schemas.openxmlformats.org/officeDocument/2006/relationships/slide" Target="slides/slide83.xml"/><Relationship Id="rId12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21.xml"/><Relationship Id="rId109" Type="http://schemas.openxmlformats.org/officeDocument/2006/relationships/slide" Target="slides/slide9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 Id="rId76" Type="http://schemas.openxmlformats.org/officeDocument/2006/relationships/slide" Target="slides/slide58.xml"/><Relationship Id="rId97" Type="http://schemas.openxmlformats.org/officeDocument/2006/relationships/slide" Target="slides/slide79.xml"/><Relationship Id="rId104" Type="http://schemas.openxmlformats.org/officeDocument/2006/relationships/slide" Target="slides/slide86.xml"/><Relationship Id="rId120"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53.xml"/><Relationship Id="rId92" Type="http://schemas.openxmlformats.org/officeDocument/2006/relationships/slide" Target="slides/slide74.xml"/><Relationship Id="rId2" Type="http://schemas.openxmlformats.org/officeDocument/2006/relationships/customXml" Target="../customXml/item2.xml"/><Relationship Id="rId29" Type="http://schemas.openxmlformats.org/officeDocument/2006/relationships/slide" Target="slides/slide11.xml"/><Relationship Id="rId24" Type="http://schemas.openxmlformats.org/officeDocument/2006/relationships/slide" Target="slides/slide6.xml"/><Relationship Id="rId40" Type="http://schemas.openxmlformats.org/officeDocument/2006/relationships/slide" Target="slides/slide22.xml"/><Relationship Id="rId45" Type="http://schemas.openxmlformats.org/officeDocument/2006/relationships/slide" Target="slides/slide27.xml"/><Relationship Id="rId66" Type="http://schemas.openxmlformats.org/officeDocument/2006/relationships/slide" Target="slides/slide48.xml"/><Relationship Id="rId87" Type="http://schemas.openxmlformats.org/officeDocument/2006/relationships/slide" Target="slides/slide69.xml"/><Relationship Id="rId110" Type="http://schemas.openxmlformats.org/officeDocument/2006/relationships/slide" Target="slides/slide92.xml"/><Relationship Id="rId115" Type="http://schemas.openxmlformats.org/officeDocument/2006/relationships/slide" Target="slides/slide97.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cap="none" spc="0" normalizeH="0" baseline="0">
                <a:solidFill>
                  <a:sysClr val="windowText" lastClr="000000"/>
                </a:solidFill>
                <a:latin typeface="Arial" panose="020B0604020202020204" pitchFamily="34" charset="0"/>
                <a:ea typeface="+mj-ea"/>
                <a:cs typeface="Arial" panose="020B0604020202020204" pitchFamily="34" charset="0"/>
              </a:defRPr>
            </a:pPr>
            <a:r>
              <a:rPr lang="en-US"/>
              <a:t>Energy Use for Example UV Reactor for 50 mJ/cm2 </a:t>
            </a:r>
            <a:br>
              <a:rPr lang="en-US"/>
            </a:br>
            <a:r>
              <a:rPr lang="en-US"/>
              <a:t>@ 1 MGD</a:t>
            </a:r>
          </a:p>
        </c:rich>
      </c:tx>
      <c:overlay val="0"/>
      <c:spPr>
        <a:noFill/>
        <a:ln>
          <a:noFill/>
        </a:ln>
        <a:effectLst/>
      </c:spPr>
      <c:txPr>
        <a:bodyPr rot="0" spcFirstLastPara="1" vertOverflow="ellipsis" vert="horz" wrap="square" anchor="ctr" anchorCtr="1"/>
        <a:lstStyle/>
        <a:p>
          <a:pPr>
            <a:defRPr sz="1920" b="1" i="0" u="none" strike="noStrike" kern="1200" cap="none" spc="0" normalizeH="0" baseline="0">
              <a:solidFill>
                <a:sysClr val="windowText" lastClr="000000"/>
              </a:solidFill>
              <a:latin typeface="Arial" panose="020B0604020202020204" pitchFamily="34" charset="0"/>
              <a:ea typeface="+mj-ea"/>
              <a:cs typeface="Arial" panose="020B0604020202020204" pitchFamily="34" charset="0"/>
            </a:defRPr>
          </a:pPr>
          <a:endParaRPr lang="en-US"/>
        </a:p>
      </c:txPr>
    </c:title>
    <c:autoTitleDeleted val="0"/>
    <c:plotArea>
      <c:layout/>
      <c:barChart>
        <c:barDir val="col"/>
        <c:grouping val="clustered"/>
        <c:varyColors val="0"/>
        <c:ser>
          <c:idx val="1"/>
          <c:order val="0"/>
          <c:spPr>
            <a:solidFill>
              <a:schemeClr val="accent1"/>
            </a:solidFill>
            <a:ln>
              <a:noFill/>
            </a:ln>
            <a:effectLst/>
          </c:spPr>
          <c:invertIfNegative val="0"/>
          <c:cat>
            <c:numRef>
              <c:f>Sheet1!$E$6:$E$10</c:f>
              <c:numCache>
                <c:formatCode>General</c:formatCode>
                <c:ptCount val="5"/>
                <c:pt idx="0">
                  <c:v>55</c:v>
                </c:pt>
                <c:pt idx="1">
                  <c:v>65</c:v>
                </c:pt>
                <c:pt idx="2">
                  <c:v>75</c:v>
                </c:pt>
                <c:pt idx="3">
                  <c:v>85</c:v>
                </c:pt>
                <c:pt idx="4">
                  <c:v>95</c:v>
                </c:pt>
              </c:numCache>
            </c:numRef>
          </c:cat>
          <c:val>
            <c:numRef>
              <c:f>Sheet1!$F$6:$F$10</c:f>
              <c:numCache>
                <c:formatCode>General</c:formatCode>
                <c:ptCount val="5"/>
                <c:pt idx="0">
                  <c:v>18</c:v>
                </c:pt>
                <c:pt idx="1">
                  <c:v>10</c:v>
                </c:pt>
                <c:pt idx="2">
                  <c:v>4.4000000000000004</c:v>
                </c:pt>
                <c:pt idx="3">
                  <c:v>2.2000000000000002</c:v>
                </c:pt>
                <c:pt idx="4">
                  <c:v>0.8</c:v>
                </c:pt>
              </c:numCache>
            </c:numRef>
          </c:val>
          <c:extLst>
            <c:ext xmlns:c16="http://schemas.microsoft.com/office/drawing/2014/chart" uri="{C3380CC4-5D6E-409C-BE32-E72D297353CC}">
              <c16:uniqueId val="{00000000-55A1-4033-8E00-CECCD1A3B3B3}"/>
            </c:ext>
          </c:extLst>
        </c:ser>
        <c:dLbls>
          <c:showLegendKey val="0"/>
          <c:showVal val="0"/>
          <c:showCatName val="0"/>
          <c:showSerName val="0"/>
          <c:showPercent val="0"/>
          <c:showBubbleSize val="0"/>
        </c:dLbls>
        <c:gapWidth val="267"/>
        <c:overlap val="-43"/>
        <c:axId val="798054216"/>
        <c:axId val="798054608"/>
      </c:barChart>
      <c:catAx>
        <c:axId val="798054216"/>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UVT, %</a:t>
                </a: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600" b="1" i="0" u="none" strike="noStrike" kern="1200" cap="none" spc="0" normalizeH="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798054608"/>
        <c:crosses val="autoZero"/>
        <c:auto val="1"/>
        <c:lblAlgn val="ctr"/>
        <c:lblOffset val="100"/>
        <c:noMultiLvlLbl val="0"/>
      </c:catAx>
      <c:valAx>
        <c:axId val="798054608"/>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UV Power, kW</a:t>
                </a:r>
              </a:p>
            </c:rich>
          </c:tx>
          <c:overlay val="0"/>
          <c:spPr>
            <a:noFill/>
            <a:ln>
              <a:noFill/>
            </a:ln>
            <a:effectLst/>
          </c:spPr>
          <c:txPr>
            <a:bodyPr rot="-54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798054216"/>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sz="1600" b="1">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cap="none" spc="0" normalizeH="0" baseline="0">
                <a:solidFill>
                  <a:sysClr val="windowText" lastClr="000000"/>
                </a:solidFill>
                <a:latin typeface="Arial" panose="020B0604020202020204" pitchFamily="34" charset="0"/>
                <a:ea typeface="+mj-ea"/>
                <a:cs typeface="Arial" panose="020B0604020202020204" pitchFamily="34" charset="0"/>
              </a:defRPr>
            </a:pPr>
            <a:r>
              <a:rPr lang="en-US"/>
              <a:t>Sensitivity of UV Dose to UVT </a:t>
            </a:r>
          </a:p>
        </c:rich>
      </c:tx>
      <c:overlay val="0"/>
      <c:spPr>
        <a:noFill/>
        <a:ln>
          <a:noFill/>
        </a:ln>
        <a:effectLst/>
      </c:spPr>
      <c:txPr>
        <a:bodyPr rot="0" spcFirstLastPara="1" vertOverflow="ellipsis" vert="horz" wrap="square" anchor="ctr" anchorCtr="1"/>
        <a:lstStyle/>
        <a:p>
          <a:pPr>
            <a:defRPr sz="1920" b="1" i="0" u="none" strike="noStrike" kern="1200" cap="none" spc="0" normalizeH="0" baseline="0">
              <a:solidFill>
                <a:sysClr val="windowText" lastClr="000000"/>
              </a:solidFill>
              <a:latin typeface="Arial" panose="020B0604020202020204" pitchFamily="34" charset="0"/>
              <a:ea typeface="+mj-ea"/>
              <a:cs typeface="Arial" panose="020B0604020202020204" pitchFamily="34" charset="0"/>
            </a:defRPr>
          </a:pPr>
          <a:endParaRPr lang="en-US"/>
        </a:p>
      </c:txPr>
    </c:title>
    <c:autoTitleDeleted val="0"/>
    <c:plotArea>
      <c:layout/>
      <c:scatterChart>
        <c:scatterStyle val="lineMarker"/>
        <c:varyColors val="0"/>
        <c:ser>
          <c:idx val="1"/>
          <c:order val="0"/>
          <c:spPr>
            <a:ln w="25400" cap="rnd">
              <a:noFill/>
              <a:round/>
            </a:ln>
            <a:effectLst/>
          </c:spPr>
          <c:marker>
            <c:symbol val="circle"/>
            <c:size val="6"/>
            <c:spPr>
              <a:solidFill>
                <a:schemeClr val="lt1"/>
              </a:solidFill>
              <a:ln w="161925">
                <a:solidFill>
                  <a:schemeClr val="accent2"/>
                </a:solidFill>
                <a:round/>
              </a:ln>
              <a:effectLst/>
            </c:spPr>
          </c:marker>
          <c:xVal>
            <c:numRef>
              <c:f>Sheet1!$E$12:$E$15</c:f>
              <c:numCache>
                <c:formatCode>General</c:formatCode>
                <c:ptCount val="4"/>
                <c:pt idx="0">
                  <c:v>95</c:v>
                </c:pt>
                <c:pt idx="1">
                  <c:v>96</c:v>
                </c:pt>
                <c:pt idx="2">
                  <c:v>97</c:v>
                </c:pt>
                <c:pt idx="3">
                  <c:v>98</c:v>
                </c:pt>
              </c:numCache>
            </c:numRef>
          </c:xVal>
          <c:yVal>
            <c:numRef>
              <c:f>Sheet1!$F$12:$F$15</c:f>
              <c:numCache>
                <c:formatCode>General</c:formatCode>
                <c:ptCount val="4"/>
                <c:pt idx="0">
                  <c:v>1</c:v>
                </c:pt>
                <c:pt idx="1">
                  <c:v>1.3</c:v>
                </c:pt>
                <c:pt idx="2">
                  <c:v>1.8</c:v>
                </c:pt>
                <c:pt idx="3">
                  <c:v>2.7</c:v>
                </c:pt>
              </c:numCache>
            </c:numRef>
          </c:yVal>
          <c:smooth val="0"/>
          <c:extLst>
            <c:ext xmlns:c16="http://schemas.microsoft.com/office/drawing/2014/chart" uri="{C3380CC4-5D6E-409C-BE32-E72D297353CC}">
              <c16:uniqueId val="{00000000-C03D-42B6-8C27-8BFD9D1877E6}"/>
            </c:ext>
          </c:extLst>
        </c:ser>
        <c:dLbls>
          <c:showLegendKey val="0"/>
          <c:showVal val="0"/>
          <c:showCatName val="0"/>
          <c:showSerName val="0"/>
          <c:showPercent val="0"/>
          <c:showBubbleSize val="0"/>
        </c:dLbls>
        <c:axId val="798055392"/>
        <c:axId val="798055784"/>
      </c:scatterChart>
      <c:valAx>
        <c:axId val="798055392"/>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UVT, %</a:t>
                </a: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cross"/>
        <c:minorTickMark val="in"/>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798055784"/>
        <c:crosses val="autoZero"/>
        <c:crossBetween val="midCat"/>
        <c:majorUnit val="1"/>
      </c:valAx>
      <c:valAx>
        <c:axId val="798055784"/>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Relative UV Dose (to Dose at 95% UVT)</a:t>
                </a:r>
              </a:p>
            </c:rich>
          </c:tx>
          <c:overlay val="0"/>
          <c:spPr>
            <a:noFill/>
            <a:ln>
              <a:noFill/>
            </a:ln>
            <a:effectLst/>
          </c:spPr>
          <c:txPr>
            <a:bodyPr rot="-54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798055392"/>
        <c:crosses val="autoZero"/>
        <c:crossBetween val="midCat"/>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sz="1600" b="1">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32F815-786E-4EEB-90DD-78EE7C9DAC7F}" type="datetimeFigureOut">
              <a:rPr lang="en-US" smtClean="0"/>
              <a:t>8/2/2018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5D1F1-A18F-4099-8D55-41F50D951F2F}" type="slidenum">
              <a:rPr lang="en-US" smtClean="0"/>
              <a:t>‹#›</a:t>
            </a:fld>
            <a:endParaRPr lang="en-US"/>
          </a:p>
        </p:txBody>
      </p:sp>
    </p:spTree>
    <p:extLst>
      <p:ext uri="{BB962C8B-B14F-4D97-AF65-F5344CB8AC3E}">
        <p14:creationId xmlns:p14="http://schemas.microsoft.com/office/powerpoint/2010/main" val="376943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1</a:t>
            </a:fld>
            <a:endParaRPr lang="en-US" altLang="en-US"/>
          </a:p>
        </p:txBody>
      </p:sp>
    </p:spTree>
    <p:extLst>
      <p:ext uri="{BB962C8B-B14F-4D97-AF65-F5344CB8AC3E}">
        <p14:creationId xmlns:p14="http://schemas.microsoft.com/office/powerpoint/2010/main" val="1680870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B5D1F1-A18F-4099-8D55-41F50D951F2F}" type="slidenum">
              <a:rPr lang="en-US" smtClean="0"/>
              <a:t>20</a:t>
            </a:fld>
            <a:endParaRPr lang="en-US"/>
          </a:p>
        </p:txBody>
      </p:sp>
    </p:spTree>
    <p:extLst>
      <p:ext uri="{BB962C8B-B14F-4D97-AF65-F5344CB8AC3E}">
        <p14:creationId xmlns:p14="http://schemas.microsoft.com/office/powerpoint/2010/main" val="3475318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B5D1F1-A18F-4099-8D55-41F50D951F2F}" type="slidenum">
              <a:rPr lang="en-US" smtClean="0"/>
              <a:t>21</a:t>
            </a:fld>
            <a:endParaRPr lang="en-US"/>
          </a:p>
        </p:txBody>
      </p:sp>
    </p:spTree>
    <p:extLst>
      <p:ext uri="{BB962C8B-B14F-4D97-AF65-F5344CB8AC3E}">
        <p14:creationId xmlns:p14="http://schemas.microsoft.com/office/powerpoint/2010/main" val="1060873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Graph created with hypothetical data by Carollo, no citation needed.</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27</a:t>
            </a:fld>
            <a:endParaRPr lang="en-US"/>
          </a:p>
        </p:txBody>
      </p:sp>
    </p:spTree>
    <p:extLst>
      <p:ext uri="{BB962C8B-B14F-4D97-AF65-F5344CB8AC3E}">
        <p14:creationId xmlns:p14="http://schemas.microsoft.com/office/powerpoint/2010/main" val="3607887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solidFill>
                  <a:prstClr val="black"/>
                </a:solidFill>
              </a:rPr>
              <a:t>Advanced Oxidation</a:t>
            </a:r>
          </a:p>
        </p:txBody>
      </p:sp>
      <p:sp>
        <p:nvSpPr>
          <p:cNvPr id="8601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solidFill>
                  <a:prstClr val="black"/>
                </a:solidFill>
              </a:rPr>
              <a:t>Karl Linden</a:t>
            </a:r>
          </a:p>
        </p:txBody>
      </p:sp>
      <p:sp>
        <p:nvSpPr>
          <p:cNvPr id="8602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6A7C62B1-F08E-41C5-AD06-AD8CE70A8D6D}" type="slidenum">
              <a:rPr lang="en-US" altLang="en-US" smtClean="0">
                <a:solidFill>
                  <a:prstClr val="black"/>
                </a:solidFill>
              </a:rPr>
              <a:pPr>
                <a:spcBef>
                  <a:spcPct val="0"/>
                </a:spcBef>
              </a:pPr>
              <a:t>30</a:t>
            </a:fld>
            <a:endParaRPr lang="en-US" altLang="en-US" smtClean="0">
              <a:solidFill>
                <a:prstClr val="black"/>
              </a:solidFill>
            </a:endParaRPr>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61637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solidFill>
                  <a:prstClr val="black"/>
                </a:solidFill>
              </a:rPr>
              <a:t>Advanced Oxidation</a:t>
            </a:r>
          </a:p>
        </p:txBody>
      </p:sp>
      <p:sp>
        <p:nvSpPr>
          <p:cNvPr id="9011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solidFill>
                  <a:prstClr val="black"/>
                </a:solidFill>
              </a:rPr>
              <a:t>Karl Linden</a:t>
            </a:r>
          </a:p>
        </p:txBody>
      </p:sp>
      <p:sp>
        <p:nvSpPr>
          <p:cNvPr id="9011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33257D7D-9EA9-4965-87F8-11A880F50DCA}" type="slidenum">
              <a:rPr lang="en-US" altLang="en-US" smtClean="0">
                <a:solidFill>
                  <a:prstClr val="black"/>
                </a:solidFill>
              </a:rPr>
              <a:pPr>
                <a:spcBef>
                  <a:spcPct val="0"/>
                </a:spcBef>
              </a:pPr>
              <a:t>31</a:t>
            </a:fld>
            <a:endParaRPr lang="en-US" altLang="en-US" smtClean="0">
              <a:solidFill>
                <a:prstClr val="black"/>
              </a:solidFill>
            </a:endParaRPr>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dirty="0" smtClean="0">
                <a:latin typeface="Times New Roman" panose="02020603050405020304" pitchFamily="18" charset="0"/>
              </a:rPr>
              <a:t>2 bands at 265/370 and &lt;250 nm the quantum yield is 0.05 ---different results as a result.</a:t>
            </a:r>
          </a:p>
        </p:txBody>
      </p:sp>
    </p:spTree>
    <p:extLst>
      <p:ext uri="{BB962C8B-B14F-4D97-AF65-F5344CB8AC3E}">
        <p14:creationId xmlns:p14="http://schemas.microsoft.com/office/powerpoint/2010/main" val="1551588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Advanced Oxidation</a:t>
            </a:r>
          </a:p>
        </p:txBody>
      </p:sp>
      <p:sp>
        <p:nvSpPr>
          <p:cNvPr id="7577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Karl Linden</a:t>
            </a:r>
          </a:p>
        </p:txBody>
      </p:sp>
      <p:sp>
        <p:nvSpPr>
          <p:cNvPr id="7578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91AA8E55-22F3-41A0-93C4-DEAA89364AF7}" type="slidenum">
              <a:rPr lang="en-US" altLang="en-US" smtClean="0"/>
              <a:pPr>
                <a:spcBef>
                  <a:spcPct val="0"/>
                </a:spcBef>
              </a:pPr>
              <a:t>32</a:t>
            </a:fld>
            <a:endParaRPr lang="en-US" altLang="en-US" smtClean="0"/>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3636510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Advanced Oxidation</a:t>
            </a:r>
          </a:p>
        </p:txBody>
      </p:sp>
      <p:sp>
        <p:nvSpPr>
          <p:cNvPr id="7782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Karl Linden</a:t>
            </a:r>
          </a:p>
        </p:txBody>
      </p:sp>
      <p:sp>
        <p:nvSpPr>
          <p:cNvPr id="7782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D9242A84-C45F-404B-8294-22500CF48AB1}" type="slidenum">
              <a:rPr lang="en-US" altLang="en-US" smtClean="0"/>
              <a:pPr>
                <a:spcBef>
                  <a:spcPct val="0"/>
                </a:spcBef>
              </a:pPr>
              <a:t>33</a:t>
            </a:fld>
            <a:endParaRPr lang="en-US" alt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716094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Advanced Oxidation</a:t>
            </a:r>
          </a:p>
        </p:txBody>
      </p:sp>
      <p:sp>
        <p:nvSpPr>
          <p:cNvPr id="8192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Karl Linden</a:t>
            </a:r>
          </a:p>
        </p:txBody>
      </p:sp>
      <p:sp>
        <p:nvSpPr>
          <p:cNvPr id="8192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09BA0741-7D5C-4D20-8073-B385C5D2CE72}" type="slidenum">
              <a:rPr lang="en-US" altLang="en-US" smtClean="0"/>
              <a:pPr>
                <a:spcBef>
                  <a:spcPct val="0"/>
                </a:spcBef>
              </a:pPr>
              <a:t>34</a:t>
            </a:fld>
            <a:endParaRPr lang="en-US" altLang="en-US"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18107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Advanced Oxidation</a:t>
            </a:r>
          </a:p>
        </p:txBody>
      </p:sp>
      <p:sp>
        <p:nvSpPr>
          <p:cNvPr id="9625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r>
              <a:rPr lang="en-US" altLang="en-US" smtClean="0"/>
              <a:t>Karl Linden</a:t>
            </a:r>
          </a:p>
        </p:txBody>
      </p:sp>
      <p:sp>
        <p:nvSpPr>
          <p:cNvPr id="9626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112345" indent="-427825">
              <a:spcBef>
                <a:spcPct val="30000"/>
              </a:spcBef>
              <a:defRPr sz="1800">
                <a:solidFill>
                  <a:schemeClr val="tx1"/>
                </a:solidFill>
                <a:latin typeface="Times New Roman" panose="02020603050405020304" pitchFamily="18" charset="0"/>
                <a:ea typeface="MS PGothic" panose="020B0600070205080204" pitchFamily="34" charset="-128"/>
              </a:defRPr>
            </a:lvl2pPr>
            <a:lvl3pPr marL="1711300" indent="-342260">
              <a:spcBef>
                <a:spcPct val="30000"/>
              </a:spcBef>
              <a:defRPr sz="1800">
                <a:solidFill>
                  <a:schemeClr val="tx1"/>
                </a:solidFill>
                <a:latin typeface="Times New Roman" panose="02020603050405020304" pitchFamily="18" charset="0"/>
                <a:ea typeface="MS PGothic" panose="020B0600070205080204" pitchFamily="34" charset="-128"/>
              </a:defRPr>
            </a:lvl3pPr>
            <a:lvl4pPr marL="2395819" indent="-342260">
              <a:spcBef>
                <a:spcPct val="30000"/>
              </a:spcBef>
              <a:defRPr sz="1800">
                <a:solidFill>
                  <a:schemeClr val="tx1"/>
                </a:solidFill>
                <a:latin typeface="Times New Roman" panose="02020603050405020304" pitchFamily="18" charset="0"/>
                <a:ea typeface="MS PGothic" panose="020B0600070205080204" pitchFamily="34" charset="-128"/>
              </a:defRPr>
            </a:lvl4pPr>
            <a:lvl5pPr marL="3080339" indent="-342260">
              <a:spcBef>
                <a:spcPct val="30000"/>
              </a:spcBef>
              <a:defRPr sz="1800">
                <a:solidFill>
                  <a:schemeClr val="tx1"/>
                </a:solidFill>
                <a:latin typeface="Times New Roman" panose="02020603050405020304" pitchFamily="18" charset="0"/>
                <a:ea typeface="MS PGothic" panose="020B0600070205080204" pitchFamily="34" charset="-128"/>
              </a:defRPr>
            </a:lvl5pPr>
            <a:lvl6pPr marL="376485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44937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13389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818419" indent="-342260"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E7645E13-BB29-42C7-911C-AA0C6D684BEA}" type="slidenum">
              <a:rPr lang="en-US" altLang="en-US" smtClean="0"/>
              <a:pPr>
                <a:spcBef>
                  <a:spcPct val="0"/>
                </a:spcBef>
              </a:pPr>
              <a:t>35</a:t>
            </a:fld>
            <a:endParaRPr lang="en-US" altLang="en-US" smtClean="0"/>
          </a:p>
        </p:txBody>
      </p:sp>
      <p:sp>
        <p:nvSpPr>
          <p:cNvPr id="96261" name="Rectangle 2"/>
          <p:cNvSpPr>
            <a:spLocks noGrp="1" noRot="1" noChangeAspect="1" noChangeArrowheads="1" noTextEdit="1"/>
          </p:cNvSpPr>
          <p:nvPr>
            <p:ph type="sldImg"/>
          </p:nvPr>
        </p:nvSpPr>
        <p:spPr>
          <a:solidFill>
            <a:srgbClr val="FFFFFF"/>
          </a:solidFill>
          <a:ln/>
        </p:spPr>
      </p:sp>
      <p:sp>
        <p:nvSpPr>
          <p:cNvPr id="9626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496253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Highlights on this slide:</a:t>
            </a:r>
          </a:p>
          <a:p>
            <a:endParaRPr lang="en-US" dirty="0" smtClean="0"/>
          </a:p>
          <a:p>
            <a:pPr marL="171450" indent="-171450">
              <a:buFontTx/>
              <a:buChar char="-"/>
            </a:pPr>
            <a:r>
              <a:rPr lang="en-US" baseline="0" dirty="0" smtClean="0"/>
              <a:t>Control algorithms are typically focused on UV Dose alone, this incorporates the UV and oxidant dose, verified in real time by the UV sensor intensity.</a:t>
            </a:r>
          </a:p>
          <a:p>
            <a:pPr marL="171450" indent="-171450">
              <a:buFontTx/>
              <a:buChar char="-"/>
            </a:pPr>
            <a:r>
              <a:rPr lang="en-US" baseline="0" dirty="0" smtClean="0"/>
              <a:t>An example of a UV/peroxide system operating with this control strategy</a:t>
            </a:r>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56</a:t>
            </a:fld>
            <a:endParaRPr lang="en-US"/>
          </a:p>
        </p:txBody>
      </p:sp>
    </p:spTree>
    <p:extLst>
      <p:ext uri="{BB962C8B-B14F-4D97-AF65-F5344CB8AC3E}">
        <p14:creationId xmlns:p14="http://schemas.microsoft.com/office/powerpoint/2010/main" val="39320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3</a:t>
            </a:fld>
            <a:endParaRPr lang="en-US" altLang="en-US"/>
          </a:p>
        </p:txBody>
      </p:sp>
    </p:spTree>
    <p:extLst>
      <p:ext uri="{BB962C8B-B14F-4D97-AF65-F5344CB8AC3E}">
        <p14:creationId xmlns:p14="http://schemas.microsoft.com/office/powerpoint/2010/main" val="388686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Highlights on this slide:</a:t>
            </a:r>
          </a:p>
          <a:p>
            <a:endParaRPr lang="en-US" dirty="0" smtClean="0"/>
          </a:p>
          <a:p>
            <a:pPr marL="171450" indent="-171450">
              <a:buFontTx/>
              <a:buChar char="-"/>
            </a:pPr>
            <a:r>
              <a:rPr lang="en-US" baseline="0" dirty="0" smtClean="0"/>
              <a:t>Control algorithms are typically focused on UV Dose alone, this incorporates the UV and oxidant dose, verified in real time by the UV sensor intensity.</a:t>
            </a:r>
          </a:p>
          <a:p>
            <a:pPr marL="171450" indent="-171450">
              <a:buFontTx/>
              <a:buChar char="-"/>
            </a:pPr>
            <a:r>
              <a:rPr lang="en-US" baseline="0" dirty="0" smtClean="0"/>
              <a:t>Example of a potential control algorithm that utilizes the possibility of pH control/adjustments.</a:t>
            </a:r>
          </a:p>
          <a:p>
            <a:pPr marL="171450" indent="-171450">
              <a:buFontTx/>
              <a:buChar char="-"/>
            </a:pPr>
            <a:r>
              <a:rPr lang="en-US" baseline="0" dirty="0" smtClean="0"/>
              <a:t>An example of a UV/hypochlorite system operating with this control strategy.</a:t>
            </a:r>
            <a:endParaRPr lang="en-US" dirty="0" smtClean="0"/>
          </a:p>
          <a:p>
            <a:endParaRPr lang="en-US" dirty="0"/>
          </a:p>
        </p:txBody>
      </p:sp>
      <p:sp>
        <p:nvSpPr>
          <p:cNvPr id="4" name="Slide Number Placeholder 3"/>
          <p:cNvSpPr>
            <a:spLocks noGrp="1"/>
          </p:cNvSpPr>
          <p:nvPr>
            <p:ph type="sldNum" sz="quarter" idx="10"/>
          </p:nvPr>
        </p:nvSpPr>
        <p:spPr/>
        <p:txBody>
          <a:bodyPr/>
          <a:lstStyle/>
          <a:p>
            <a:fld id="{48B5D1F1-A18F-4099-8D55-41F50D951F2F}" type="slidenum">
              <a:rPr lang="en-US" smtClean="0"/>
              <a:t>57</a:t>
            </a:fld>
            <a:endParaRPr lang="en-US"/>
          </a:p>
        </p:txBody>
      </p:sp>
    </p:spTree>
    <p:extLst>
      <p:ext uri="{BB962C8B-B14F-4D97-AF65-F5344CB8AC3E}">
        <p14:creationId xmlns:p14="http://schemas.microsoft.com/office/powerpoint/2010/main" val="3038649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4</a:t>
            </a:fld>
            <a:endParaRPr lang="en-US" altLang="en-US"/>
          </a:p>
        </p:txBody>
      </p:sp>
    </p:spTree>
    <p:extLst>
      <p:ext uri="{BB962C8B-B14F-4D97-AF65-F5344CB8AC3E}">
        <p14:creationId xmlns:p14="http://schemas.microsoft.com/office/powerpoint/2010/main" val="3338489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pPr>
                <a:defRPr/>
              </a:pPr>
              <a:t>6</a:t>
            </a:fld>
            <a:endParaRPr lang="en-US" altLang="en-US"/>
          </a:p>
        </p:txBody>
      </p:sp>
    </p:spTree>
    <p:extLst>
      <p:ext uri="{BB962C8B-B14F-4D97-AF65-F5344CB8AC3E}">
        <p14:creationId xmlns:p14="http://schemas.microsoft.com/office/powerpoint/2010/main" val="543358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Times New Roman" panose="02020603050405020304" pitchFamily="18" charset="0"/>
            </a:endParaRPr>
          </a:p>
        </p:txBody>
      </p:sp>
      <p:sp>
        <p:nvSpPr>
          <p:cNvPr id="4" name="Header Placeholder 3"/>
          <p:cNvSpPr>
            <a:spLocks noGrp="1"/>
          </p:cNvSpPr>
          <p:nvPr>
            <p:ph type="hdr" sz="quarter"/>
          </p:nvPr>
        </p:nvSpPr>
        <p:spPr/>
        <p:txBody>
          <a:bodyPr/>
          <a:lstStyle/>
          <a:p>
            <a:pPr>
              <a:defRPr/>
            </a:pPr>
            <a:r>
              <a:rPr lang="en-US" smtClean="0">
                <a:solidFill>
                  <a:prstClr val="black"/>
                </a:solidFill>
              </a:rPr>
              <a:t>Advanced Oxidation</a:t>
            </a:r>
            <a:endParaRPr lang="en-US">
              <a:solidFill>
                <a:prstClr val="black"/>
              </a:solidFill>
            </a:endParaRPr>
          </a:p>
        </p:txBody>
      </p:sp>
      <p:sp>
        <p:nvSpPr>
          <p:cNvPr id="5" name="Footer Placeholder 4"/>
          <p:cNvSpPr>
            <a:spLocks noGrp="1"/>
          </p:cNvSpPr>
          <p:nvPr>
            <p:ph type="ftr" sz="quarter" idx="4"/>
          </p:nvPr>
        </p:nvSpPr>
        <p:spPr/>
        <p:txBody>
          <a:bodyPr/>
          <a:lstStyle/>
          <a:p>
            <a:pPr>
              <a:defRPr/>
            </a:pPr>
            <a:r>
              <a:rPr lang="en-US" smtClean="0">
                <a:solidFill>
                  <a:prstClr val="black"/>
                </a:solidFill>
              </a:rPr>
              <a:t>Karl Linden</a:t>
            </a:r>
            <a:endParaRPr lang="en-US">
              <a:solidFill>
                <a:prstClr val="black"/>
              </a:solidFill>
            </a:endParaRPr>
          </a:p>
        </p:txBody>
      </p:sp>
      <p:sp>
        <p:nvSpPr>
          <p:cNvPr id="36870"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089833" indent="-419167">
              <a:spcBef>
                <a:spcPct val="30000"/>
              </a:spcBef>
              <a:defRPr sz="1800">
                <a:solidFill>
                  <a:schemeClr val="tx1"/>
                </a:solidFill>
                <a:latin typeface="Times New Roman" panose="02020603050405020304" pitchFamily="18" charset="0"/>
                <a:ea typeface="MS PGothic" panose="020B0600070205080204" pitchFamily="34" charset="-128"/>
              </a:defRPr>
            </a:lvl2pPr>
            <a:lvl3pPr marL="1676667" indent="-335333">
              <a:spcBef>
                <a:spcPct val="30000"/>
              </a:spcBef>
              <a:defRPr sz="1800">
                <a:solidFill>
                  <a:schemeClr val="tx1"/>
                </a:solidFill>
                <a:latin typeface="Times New Roman" panose="02020603050405020304" pitchFamily="18" charset="0"/>
                <a:ea typeface="MS PGothic" panose="020B0600070205080204" pitchFamily="34" charset="-128"/>
              </a:defRPr>
            </a:lvl3pPr>
            <a:lvl4pPr marL="2347333" indent="-335333">
              <a:spcBef>
                <a:spcPct val="30000"/>
              </a:spcBef>
              <a:defRPr sz="1800">
                <a:solidFill>
                  <a:schemeClr val="tx1"/>
                </a:solidFill>
                <a:latin typeface="Times New Roman" panose="02020603050405020304" pitchFamily="18" charset="0"/>
                <a:ea typeface="MS PGothic" panose="020B0600070205080204" pitchFamily="34" charset="-128"/>
              </a:defRPr>
            </a:lvl4pPr>
            <a:lvl5pPr marL="3018000" indent="-335333">
              <a:spcBef>
                <a:spcPct val="30000"/>
              </a:spcBef>
              <a:defRPr sz="1800">
                <a:solidFill>
                  <a:schemeClr val="tx1"/>
                </a:solidFill>
                <a:latin typeface="Times New Roman" panose="02020603050405020304" pitchFamily="18" charset="0"/>
                <a:ea typeface="MS PGothic" panose="020B0600070205080204" pitchFamily="34" charset="-128"/>
              </a:defRPr>
            </a:lvl5pPr>
            <a:lvl6pPr marL="3688667"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359333"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030000"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700667"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F88DFB48-1E29-4434-8643-5CA718494E26}" type="slidenum">
              <a:rPr lang="en-US" altLang="en-US" smtClean="0">
                <a:solidFill>
                  <a:prstClr val="black"/>
                </a:solidFill>
              </a:rPr>
              <a:pPr>
                <a:spcBef>
                  <a:spcPct val="0"/>
                </a:spcBef>
              </a:pPr>
              <a:t>10</a:t>
            </a:fld>
            <a:endParaRPr lang="en-US" altLang="en-US" smtClean="0">
              <a:solidFill>
                <a:prstClr val="black"/>
              </a:solidFill>
            </a:endParaRPr>
          </a:p>
        </p:txBody>
      </p:sp>
    </p:spTree>
    <p:extLst>
      <p:ext uri="{BB962C8B-B14F-4D97-AF65-F5344CB8AC3E}">
        <p14:creationId xmlns:p14="http://schemas.microsoft.com/office/powerpoint/2010/main" val="599628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solidFill>
                  <a:prstClr val="black"/>
                </a:solidFill>
              </a:rPr>
              <a:pPr>
                <a:defRPr/>
              </a:pPr>
              <a:t>13</a:t>
            </a:fld>
            <a:endParaRPr lang="en-US" altLang="en-US">
              <a:solidFill>
                <a:prstClr val="black"/>
              </a:solidFill>
            </a:endParaRPr>
          </a:p>
        </p:txBody>
      </p:sp>
    </p:spTree>
    <p:extLst>
      <p:ext uri="{BB962C8B-B14F-4D97-AF65-F5344CB8AC3E}">
        <p14:creationId xmlns:p14="http://schemas.microsoft.com/office/powerpoint/2010/main" val="2101708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B5D1F1-A18F-4099-8D55-41F50D951F2F}" type="slidenum">
              <a:rPr lang="en-US" smtClean="0"/>
              <a:t>14</a:t>
            </a:fld>
            <a:endParaRPr lang="en-US"/>
          </a:p>
        </p:txBody>
      </p:sp>
    </p:spTree>
    <p:extLst>
      <p:ext uri="{BB962C8B-B14F-4D97-AF65-F5344CB8AC3E}">
        <p14:creationId xmlns:p14="http://schemas.microsoft.com/office/powerpoint/2010/main" val="2466843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solidFill>
                  <a:prstClr val="black"/>
                </a:solidFill>
              </a:rPr>
              <a:pPr>
                <a:defRPr/>
              </a:pPr>
              <a:t>15</a:t>
            </a:fld>
            <a:endParaRPr lang="en-US" altLang="en-US">
              <a:solidFill>
                <a:prstClr val="black"/>
              </a:solidFill>
            </a:endParaRPr>
          </a:p>
        </p:txBody>
      </p:sp>
    </p:spTree>
    <p:extLst>
      <p:ext uri="{BB962C8B-B14F-4D97-AF65-F5344CB8AC3E}">
        <p14:creationId xmlns:p14="http://schemas.microsoft.com/office/powerpoint/2010/main" val="633737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4" name="Header Placeholder 3"/>
          <p:cNvSpPr>
            <a:spLocks noGrp="1"/>
          </p:cNvSpPr>
          <p:nvPr>
            <p:ph type="hdr" sz="quarter"/>
          </p:nvPr>
        </p:nvSpPr>
        <p:spPr/>
        <p:txBody>
          <a:bodyPr/>
          <a:lstStyle/>
          <a:p>
            <a:pPr>
              <a:defRPr/>
            </a:pPr>
            <a:r>
              <a:rPr lang="en-US" smtClean="0"/>
              <a:t>Advanced Oxidation</a:t>
            </a:r>
            <a:endParaRPr lang="en-US"/>
          </a:p>
        </p:txBody>
      </p:sp>
      <p:sp>
        <p:nvSpPr>
          <p:cNvPr id="5" name="Footer Placeholder 4"/>
          <p:cNvSpPr>
            <a:spLocks noGrp="1"/>
          </p:cNvSpPr>
          <p:nvPr>
            <p:ph type="ftr" sz="quarter" idx="4"/>
          </p:nvPr>
        </p:nvSpPr>
        <p:spPr/>
        <p:txBody>
          <a:bodyPr/>
          <a:lstStyle/>
          <a:p>
            <a:pPr>
              <a:defRPr/>
            </a:pPr>
            <a:r>
              <a:rPr lang="en-US" smtClean="0"/>
              <a:t>Karl Linden</a:t>
            </a:r>
            <a:endParaRPr lang="en-US"/>
          </a:p>
        </p:txBody>
      </p:sp>
      <p:sp>
        <p:nvSpPr>
          <p:cNvPr id="49158"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Times New Roman" panose="02020603050405020304" pitchFamily="18" charset="0"/>
                <a:ea typeface="MS PGothic" panose="020B0600070205080204" pitchFamily="34" charset="-128"/>
              </a:defRPr>
            </a:lvl1pPr>
            <a:lvl2pPr marL="1089833" indent="-419167">
              <a:spcBef>
                <a:spcPct val="30000"/>
              </a:spcBef>
              <a:defRPr sz="1800">
                <a:solidFill>
                  <a:schemeClr val="tx1"/>
                </a:solidFill>
                <a:latin typeface="Times New Roman" panose="02020603050405020304" pitchFamily="18" charset="0"/>
                <a:ea typeface="MS PGothic" panose="020B0600070205080204" pitchFamily="34" charset="-128"/>
              </a:defRPr>
            </a:lvl2pPr>
            <a:lvl3pPr marL="1676667" indent="-335333">
              <a:spcBef>
                <a:spcPct val="30000"/>
              </a:spcBef>
              <a:defRPr sz="1800">
                <a:solidFill>
                  <a:schemeClr val="tx1"/>
                </a:solidFill>
                <a:latin typeface="Times New Roman" panose="02020603050405020304" pitchFamily="18" charset="0"/>
                <a:ea typeface="MS PGothic" panose="020B0600070205080204" pitchFamily="34" charset="-128"/>
              </a:defRPr>
            </a:lvl3pPr>
            <a:lvl4pPr marL="2347333" indent="-335333">
              <a:spcBef>
                <a:spcPct val="30000"/>
              </a:spcBef>
              <a:defRPr sz="1800">
                <a:solidFill>
                  <a:schemeClr val="tx1"/>
                </a:solidFill>
                <a:latin typeface="Times New Roman" panose="02020603050405020304" pitchFamily="18" charset="0"/>
                <a:ea typeface="MS PGothic" panose="020B0600070205080204" pitchFamily="34" charset="-128"/>
              </a:defRPr>
            </a:lvl4pPr>
            <a:lvl5pPr marL="3018000" indent="-335333">
              <a:spcBef>
                <a:spcPct val="30000"/>
              </a:spcBef>
              <a:defRPr sz="1800">
                <a:solidFill>
                  <a:schemeClr val="tx1"/>
                </a:solidFill>
                <a:latin typeface="Times New Roman" panose="02020603050405020304" pitchFamily="18" charset="0"/>
                <a:ea typeface="MS PGothic" panose="020B0600070205080204" pitchFamily="34" charset="-128"/>
              </a:defRPr>
            </a:lvl5pPr>
            <a:lvl6pPr marL="3688667"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6pPr>
            <a:lvl7pPr marL="4359333"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7pPr>
            <a:lvl8pPr marL="5030000"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8pPr>
            <a:lvl9pPr marL="5700667" indent="-335333" eaLnBrk="0" fontAlgn="base" hangingPunct="0">
              <a:spcBef>
                <a:spcPct val="30000"/>
              </a:spcBef>
              <a:spcAft>
                <a:spcPct val="0"/>
              </a:spcAft>
              <a:defRPr sz="1800">
                <a:solidFill>
                  <a:schemeClr val="tx1"/>
                </a:solidFill>
                <a:latin typeface="Times New Roman" panose="02020603050405020304" pitchFamily="18" charset="0"/>
                <a:ea typeface="MS PGothic" panose="020B0600070205080204" pitchFamily="34" charset="-128"/>
              </a:defRPr>
            </a:lvl9pPr>
          </a:lstStyle>
          <a:p>
            <a:pPr>
              <a:spcBef>
                <a:spcPct val="0"/>
              </a:spcBef>
            </a:pPr>
            <a:fld id="{815A9D6A-7065-461D-BB13-276CF6B6CF07}" type="slidenum">
              <a:rPr lang="en-US" altLang="en-US" smtClean="0"/>
              <a:pPr>
                <a:spcBef>
                  <a:spcPct val="0"/>
                </a:spcBef>
              </a:pPr>
              <a:t>19</a:t>
            </a:fld>
            <a:endParaRPr lang="en-US" altLang="en-US" smtClean="0"/>
          </a:p>
        </p:txBody>
      </p:sp>
    </p:spTree>
    <p:extLst>
      <p:ext uri="{BB962C8B-B14F-4D97-AF65-F5344CB8AC3E}">
        <p14:creationId xmlns:p14="http://schemas.microsoft.com/office/powerpoint/2010/main" val="819080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4.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736246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347936881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7208116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58160909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83475202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42886766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427186406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3666888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414104633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711360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76193253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2818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8944753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98772836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422800084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99609638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27408653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3259437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18129929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63519433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19989477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19020245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920805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143168647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865464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54339321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92146780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29626401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421172863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12284179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a:solidFill>
                <a:srgbClr val="000000"/>
              </a:solidFill>
              <a:ea typeface="MS PGothic" panose="020B0600070205080204" pitchFamily="34" charset="-128"/>
            </a:endParaRPr>
          </a:p>
        </p:txBody>
      </p:sp>
      <p:sp>
        <p:nvSpPr>
          <p:cNvPr id="11"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
        <p:nvSpPr>
          <p:cNvPr id="14" name="Rectangle 13"/>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5"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7"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8"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19" name="Picture 18">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0" name="TextBox 19"/>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128354092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1" baseline="0">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a:t>If you need a subhead, put it here</a:t>
            </a:r>
          </a:p>
        </p:txBody>
      </p:sp>
      <p:sp>
        <p:nvSpPr>
          <p:cNvPr id="16" name="Rectangle 1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rgbClr val="FFFFFF"/>
                </a:solidFill>
              </a:rPr>
              <a:t>Reuse-15-05</a:t>
            </a:r>
          </a:p>
        </p:txBody>
      </p:sp>
      <p:sp>
        <p:nvSpPr>
          <p:cNvPr id="20"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rgbClr val="FFFFFF"/>
                </a:solidFill>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036968" y="6281113"/>
            <a:ext cx="1054105" cy="555109"/>
          </a:xfrm>
          <a:prstGeom prst="rect">
            <a:avLst/>
          </a:prstGeom>
        </p:spPr>
      </p:pic>
      <p:sp>
        <p:nvSpPr>
          <p:cNvPr id="11"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01089337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834830" y="5687628"/>
            <a:ext cx="7687733" cy="475836"/>
          </a:xfrm>
          <a:prstGeom prst="rect">
            <a:avLst/>
          </a:prstGeom>
        </p:spPr>
        <p:txBody>
          <a:bodyPr wrap="square" lIns="0" tIns="0" rIns="0" bIns="0">
            <a:noAutofit/>
          </a:bodyPr>
          <a:lstStyle>
            <a:lvl1pPr algn="l">
              <a:defRPr sz="2400" b="1">
                <a:solidFill>
                  <a:schemeClr val="tx1">
                    <a:lumMod val="75000"/>
                    <a:lumOff val="25000"/>
                  </a:schemeClr>
                </a:solidFill>
                <a:latin typeface="Arial"/>
                <a:cs typeface="Arial"/>
              </a:defRPr>
            </a:lvl1pPr>
          </a:lstStyle>
          <a:p>
            <a:r>
              <a:rPr lang="en-US" dirty="0"/>
              <a:t>Presenters:</a:t>
            </a:r>
          </a:p>
        </p:txBody>
      </p:sp>
      <p:sp>
        <p:nvSpPr>
          <p:cNvPr id="4" name="Rectangle 3"/>
          <p:cNvSpPr/>
          <p:nvPr userDrawn="1"/>
        </p:nvSpPr>
        <p:spPr>
          <a:xfrm>
            <a:off x="6787979" y="4135088"/>
            <a:ext cx="5404021" cy="836711"/>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4135088"/>
            <a:ext cx="6787979" cy="1250647"/>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nvGrpSpPr>
          <p:cNvPr id="6" name="Group 5"/>
          <p:cNvGrpSpPr/>
          <p:nvPr userDrawn="1"/>
        </p:nvGrpSpPr>
        <p:grpSpPr>
          <a:xfrm>
            <a:off x="3553426" y="4412973"/>
            <a:ext cx="8638575" cy="1444578"/>
            <a:chOff x="538163" y="4556125"/>
            <a:chExt cx="8543925" cy="1905000"/>
          </a:xfrm>
        </p:grpSpPr>
        <p:sp>
          <p:nvSpPr>
            <p:cNvPr id="7" name="Freeform 10"/>
            <p:cNvSpPr>
              <a:spLocks/>
            </p:cNvSpPr>
            <p:nvPr/>
          </p:nvSpPr>
          <p:spPr bwMode="auto">
            <a:xfrm>
              <a:off x="5249863" y="5673725"/>
              <a:ext cx="3832225" cy="787400"/>
            </a:xfrm>
            <a:custGeom>
              <a:avLst/>
              <a:gdLst>
                <a:gd name="T0" fmla="*/ 2414 w 2414"/>
                <a:gd name="T1" fmla="*/ 164 h 496"/>
                <a:gd name="T2" fmla="*/ 2314 w 2414"/>
                <a:gd name="T3" fmla="*/ 148 h 496"/>
                <a:gd name="T4" fmla="*/ 2200 w 2414"/>
                <a:gd name="T5" fmla="*/ 136 h 496"/>
                <a:gd name="T6" fmla="*/ 2054 w 2414"/>
                <a:gd name="T7" fmla="*/ 130 h 496"/>
                <a:gd name="T8" fmla="*/ 1886 w 2414"/>
                <a:gd name="T9" fmla="*/ 136 h 496"/>
                <a:gd name="T10" fmla="*/ 1750 w 2414"/>
                <a:gd name="T11" fmla="*/ 152 h 496"/>
                <a:gd name="T12" fmla="*/ 1656 w 2414"/>
                <a:gd name="T13" fmla="*/ 168 h 496"/>
                <a:gd name="T14" fmla="*/ 1562 w 2414"/>
                <a:gd name="T15" fmla="*/ 192 h 496"/>
                <a:gd name="T16" fmla="*/ 1468 w 2414"/>
                <a:gd name="T17" fmla="*/ 222 h 496"/>
                <a:gd name="T18" fmla="*/ 1374 w 2414"/>
                <a:gd name="T19" fmla="*/ 258 h 496"/>
                <a:gd name="T20" fmla="*/ 1328 w 2414"/>
                <a:gd name="T21" fmla="*/ 280 h 496"/>
                <a:gd name="T22" fmla="*/ 1146 w 2414"/>
                <a:gd name="T23" fmla="*/ 362 h 496"/>
                <a:gd name="T24" fmla="*/ 960 w 2414"/>
                <a:gd name="T25" fmla="*/ 426 h 496"/>
                <a:gd name="T26" fmla="*/ 824 w 2414"/>
                <a:gd name="T27" fmla="*/ 462 h 496"/>
                <a:gd name="T28" fmla="*/ 732 w 2414"/>
                <a:gd name="T29" fmla="*/ 478 h 496"/>
                <a:gd name="T30" fmla="*/ 644 w 2414"/>
                <a:gd name="T31" fmla="*/ 490 h 496"/>
                <a:gd name="T32" fmla="*/ 558 w 2414"/>
                <a:gd name="T33" fmla="*/ 496 h 496"/>
                <a:gd name="T34" fmla="*/ 472 w 2414"/>
                <a:gd name="T35" fmla="*/ 496 h 496"/>
                <a:gd name="T36" fmla="*/ 390 w 2414"/>
                <a:gd name="T37" fmla="*/ 490 h 496"/>
                <a:gd name="T38" fmla="*/ 310 w 2414"/>
                <a:gd name="T39" fmla="*/ 478 h 496"/>
                <a:gd name="T40" fmla="*/ 234 w 2414"/>
                <a:gd name="T41" fmla="*/ 458 h 496"/>
                <a:gd name="T42" fmla="*/ 162 w 2414"/>
                <a:gd name="T43" fmla="*/ 434 h 496"/>
                <a:gd name="T44" fmla="*/ 94 w 2414"/>
                <a:gd name="T45" fmla="*/ 402 h 496"/>
                <a:gd name="T46" fmla="*/ 30 w 2414"/>
                <a:gd name="T47" fmla="*/ 364 h 496"/>
                <a:gd name="T48" fmla="*/ 0 w 2414"/>
                <a:gd name="T49" fmla="*/ 342 h 496"/>
                <a:gd name="T50" fmla="*/ 48 w 2414"/>
                <a:gd name="T51" fmla="*/ 360 h 496"/>
                <a:gd name="T52" fmla="*/ 136 w 2414"/>
                <a:gd name="T53" fmla="*/ 386 h 496"/>
                <a:gd name="T54" fmla="*/ 214 w 2414"/>
                <a:gd name="T55" fmla="*/ 402 h 496"/>
                <a:gd name="T56" fmla="*/ 306 w 2414"/>
                <a:gd name="T57" fmla="*/ 414 h 496"/>
                <a:gd name="T58" fmla="*/ 406 w 2414"/>
                <a:gd name="T59" fmla="*/ 416 h 496"/>
                <a:gd name="T60" fmla="*/ 512 w 2414"/>
                <a:gd name="T61" fmla="*/ 408 h 496"/>
                <a:gd name="T62" fmla="*/ 566 w 2414"/>
                <a:gd name="T63" fmla="*/ 398 h 496"/>
                <a:gd name="T64" fmla="*/ 686 w 2414"/>
                <a:gd name="T65" fmla="*/ 362 h 496"/>
                <a:gd name="T66" fmla="*/ 822 w 2414"/>
                <a:gd name="T67" fmla="*/ 308 h 496"/>
                <a:gd name="T68" fmla="*/ 1126 w 2414"/>
                <a:gd name="T69" fmla="*/ 172 h 496"/>
                <a:gd name="T70" fmla="*/ 1290 w 2414"/>
                <a:gd name="T71" fmla="*/ 106 h 496"/>
                <a:gd name="T72" fmla="*/ 1454 w 2414"/>
                <a:gd name="T73" fmla="*/ 50 h 496"/>
                <a:gd name="T74" fmla="*/ 1576 w 2414"/>
                <a:gd name="T75" fmla="*/ 20 h 496"/>
                <a:gd name="T76" fmla="*/ 1658 w 2414"/>
                <a:gd name="T77" fmla="*/ 8 h 496"/>
                <a:gd name="T78" fmla="*/ 1736 w 2414"/>
                <a:gd name="T79" fmla="*/ 2 h 496"/>
                <a:gd name="T80" fmla="*/ 1774 w 2414"/>
                <a:gd name="T81" fmla="*/ 0 h 496"/>
                <a:gd name="T82" fmla="*/ 1920 w 2414"/>
                <a:gd name="T83" fmla="*/ 10 h 496"/>
                <a:gd name="T84" fmla="*/ 2048 w 2414"/>
                <a:gd name="T85" fmla="*/ 30 h 496"/>
                <a:gd name="T86" fmla="*/ 2158 w 2414"/>
                <a:gd name="T87" fmla="*/ 56 h 496"/>
                <a:gd name="T88" fmla="*/ 2248 w 2414"/>
                <a:gd name="T89" fmla="*/ 86 h 496"/>
                <a:gd name="T90" fmla="*/ 2320 w 2414"/>
                <a:gd name="T91" fmla="*/ 114 h 496"/>
                <a:gd name="T92" fmla="*/ 2404 w 2414"/>
                <a:gd name="T93" fmla="*/ 156 h 496"/>
                <a:gd name="T94" fmla="*/ 2414 w 2414"/>
                <a:gd name="T95" fmla="*/ 16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4" h="496">
                  <a:moveTo>
                    <a:pt x="2414" y="164"/>
                  </a:moveTo>
                  <a:lnTo>
                    <a:pt x="2414" y="164"/>
                  </a:lnTo>
                  <a:lnTo>
                    <a:pt x="2388" y="158"/>
                  </a:lnTo>
                  <a:lnTo>
                    <a:pt x="2314" y="148"/>
                  </a:lnTo>
                  <a:lnTo>
                    <a:pt x="2260" y="142"/>
                  </a:lnTo>
                  <a:lnTo>
                    <a:pt x="2200" y="136"/>
                  </a:lnTo>
                  <a:lnTo>
                    <a:pt x="2130" y="132"/>
                  </a:lnTo>
                  <a:lnTo>
                    <a:pt x="2054" y="130"/>
                  </a:lnTo>
                  <a:lnTo>
                    <a:pt x="1972" y="132"/>
                  </a:lnTo>
                  <a:lnTo>
                    <a:pt x="1886" y="136"/>
                  </a:lnTo>
                  <a:lnTo>
                    <a:pt x="1796" y="146"/>
                  </a:lnTo>
                  <a:lnTo>
                    <a:pt x="1750" y="152"/>
                  </a:lnTo>
                  <a:lnTo>
                    <a:pt x="1704" y="160"/>
                  </a:lnTo>
                  <a:lnTo>
                    <a:pt x="1656" y="168"/>
                  </a:lnTo>
                  <a:lnTo>
                    <a:pt x="1610" y="180"/>
                  </a:lnTo>
                  <a:lnTo>
                    <a:pt x="1562" y="192"/>
                  </a:lnTo>
                  <a:lnTo>
                    <a:pt x="1516" y="206"/>
                  </a:lnTo>
                  <a:lnTo>
                    <a:pt x="1468" y="222"/>
                  </a:lnTo>
                  <a:lnTo>
                    <a:pt x="1422" y="240"/>
                  </a:lnTo>
                  <a:lnTo>
                    <a:pt x="1374" y="258"/>
                  </a:lnTo>
                  <a:lnTo>
                    <a:pt x="1328" y="280"/>
                  </a:lnTo>
                  <a:lnTo>
                    <a:pt x="1328" y="280"/>
                  </a:lnTo>
                  <a:lnTo>
                    <a:pt x="1238" y="324"/>
                  </a:lnTo>
                  <a:lnTo>
                    <a:pt x="1146" y="362"/>
                  </a:lnTo>
                  <a:lnTo>
                    <a:pt x="1052" y="398"/>
                  </a:lnTo>
                  <a:lnTo>
                    <a:pt x="960" y="426"/>
                  </a:lnTo>
                  <a:lnTo>
                    <a:pt x="868" y="452"/>
                  </a:lnTo>
                  <a:lnTo>
                    <a:pt x="824" y="462"/>
                  </a:lnTo>
                  <a:lnTo>
                    <a:pt x="778" y="470"/>
                  </a:lnTo>
                  <a:lnTo>
                    <a:pt x="732" y="478"/>
                  </a:lnTo>
                  <a:lnTo>
                    <a:pt x="688" y="484"/>
                  </a:lnTo>
                  <a:lnTo>
                    <a:pt x="644" y="490"/>
                  </a:lnTo>
                  <a:lnTo>
                    <a:pt x="600" y="494"/>
                  </a:lnTo>
                  <a:lnTo>
                    <a:pt x="558" y="496"/>
                  </a:lnTo>
                  <a:lnTo>
                    <a:pt x="514" y="496"/>
                  </a:lnTo>
                  <a:lnTo>
                    <a:pt x="472" y="496"/>
                  </a:lnTo>
                  <a:lnTo>
                    <a:pt x="430" y="494"/>
                  </a:lnTo>
                  <a:lnTo>
                    <a:pt x="390" y="490"/>
                  </a:lnTo>
                  <a:lnTo>
                    <a:pt x="350" y="484"/>
                  </a:lnTo>
                  <a:lnTo>
                    <a:pt x="310" y="478"/>
                  </a:lnTo>
                  <a:lnTo>
                    <a:pt x="272" y="468"/>
                  </a:lnTo>
                  <a:lnTo>
                    <a:pt x="234" y="458"/>
                  </a:lnTo>
                  <a:lnTo>
                    <a:pt x="198" y="446"/>
                  </a:lnTo>
                  <a:lnTo>
                    <a:pt x="162" y="434"/>
                  </a:lnTo>
                  <a:lnTo>
                    <a:pt x="128" y="418"/>
                  </a:lnTo>
                  <a:lnTo>
                    <a:pt x="94" y="402"/>
                  </a:lnTo>
                  <a:lnTo>
                    <a:pt x="62" y="384"/>
                  </a:lnTo>
                  <a:lnTo>
                    <a:pt x="30" y="364"/>
                  </a:lnTo>
                  <a:lnTo>
                    <a:pt x="0" y="342"/>
                  </a:lnTo>
                  <a:lnTo>
                    <a:pt x="0" y="342"/>
                  </a:lnTo>
                  <a:lnTo>
                    <a:pt x="12" y="346"/>
                  </a:lnTo>
                  <a:lnTo>
                    <a:pt x="48" y="360"/>
                  </a:lnTo>
                  <a:lnTo>
                    <a:pt x="102" y="376"/>
                  </a:lnTo>
                  <a:lnTo>
                    <a:pt x="136" y="386"/>
                  </a:lnTo>
                  <a:lnTo>
                    <a:pt x="174" y="394"/>
                  </a:lnTo>
                  <a:lnTo>
                    <a:pt x="214" y="402"/>
                  </a:lnTo>
                  <a:lnTo>
                    <a:pt x="260" y="408"/>
                  </a:lnTo>
                  <a:lnTo>
                    <a:pt x="306" y="414"/>
                  </a:lnTo>
                  <a:lnTo>
                    <a:pt x="356" y="416"/>
                  </a:lnTo>
                  <a:lnTo>
                    <a:pt x="406" y="416"/>
                  </a:lnTo>
                  <a:lnTo>
                    <a:pt x="458" y="414"/>
                  </a:lnTo>
                  <a:lnTo>
                    <a:pt x="512" y="408"/>
                  </a:lnTo>
                  <a:lnTo>
                    <a:pt x="566" y="398"/>
                  </a:lnTo>
                  <a:lnTo>
                    <a:pt x="566" y="398"/>
                  </a:lnTo>
                  <a:lnTo>
                    <a:pt x="624" y="382"/>
                  </a:lnTo>
                  <a:lnTo>
                    <a:pt x="686" y="362"/>
                  </a:lnTo>
                  <a:lnTo>
                    <a:pt x="752" y="336"/>
                  </a:lnTo>
                  <a:lnTo>
                    <a:pt x="822" y="308"/>
                  </a:lnTo>
                  <a:lnTo>
                    <a:pt x="970" y="242"/>
                  </a:lnTo>
                  <a:lnTo>
                    <a:pt x="1126" y="172"/>
                  </a:lnTo>
                  <a:lnTo>
                    <a:pt x="1208" y="138"/>
                  </a:lnTo>
                  <a:lnTo>
                    <a:pt x="1290" y="106"/>
                  </a:lnTo>
                  <a:lnTo>
                    <a:pt x="1372" y="76"/>
                  </a:lnTo>
                  <a:lnTo>
                    <a:pt x="1454" y="50"/>
                  </a:lnTo>
                  <a:lnTo>
                    <a:pt x="1536" y="30"/>
                  </a:lnTo>
                  <a:lnTo>
                    <a:pt x="1576" y="20"/>
                  </a:lnTo>
                  <a:lnTo>
                    <a:pt x="1618" y="14"/>
                  </a:lnTo>
                  <a:lnTo>
                    <a:pt x="1658" y="8"/>
                  </a:lnTo>
                  <a:lnTo>
                    <a:pt x="1696" y="4"/>
                  </a:lnTo>
                  <a:lnTo>
                    <a:pt x="1736" y="2"/>
                  </a:lnTo>
                  <a:lnTo>
                    <a:pt x="1774" y="0"/>
                  </a:lnTo>
                  <a:lnTo>
                    <a:pt x="1774" y="0"/>
                  </a:lnTo>
                  <a:lnTo>
                    <a:pt x="1850" y="4"/>
                  </a:lnTo>
                  <a:lnTo>
                    <a:pt x="1920" y="10"/>
                  </a:lnTo>
                  <a:lnTo>
                    <a:pt x="1986" y="18"/>
                  </a:lnTo>
                  <a:lnTo>
                    <a:pt x="2048" y="30"/>
                  </a:lnTo>
                  <a:lnTo>
                    <a:pt x="2104" y="42"/>
                  </a:lnTo>
                  <a:lnTo>
                    <a:pt x="2158" y="56"/>
                  </a:lnTo>
                  <a:lnTo>
                    <a:pt x="2206" y="70"/>
                  </a:lnTo>
                  <a:lnTo>
                    <a:pt x="2248" y="86"/>
                  </a:lnTo>
                  <a:lnTo>
                    <a:pt x="2286" y="100"/>
                  </a:lnTo>
                  <a:lnTo>
                    <a:pt x="2320" y="114"/>
                  </a:lnTo>
                  <a:lnTo>
                    <a:pt x="2372" y="138"/>
                  </a:lnTo>
                  <a:lnTo>
                    <a:pt x="2404" y="156"/>
                  </a:lnTo>
                  <a:lnTo>
                    <a:pt x="2414" y="164"/>
                  </a:lnTo>
                  <a:lnTo>
                    <a:pt x="2414" y="16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9" name="Freeform 11"/>
            <p:cNvSpPr>
              <a:spLocks/>
            </p:cNvSpPr>
            <p:nvPr/>
          </p:nvSpPr>
          <p:spPr bwMode="auto">
            <a:xfrm>
              <a:off x="3973513" y="5527674"/>
              <a:ext cx="4016375" cy="755650"/>
            </a:xfrm>
            <a:custGeom>
              <a:avLst/>
              <a:gdLst>
                <a:gd name="T0" fmla="*/ 1438 w 2530"/>
                <a:gd name="T1" fmla="*/ 442 h 476"/>
                <a:gd name="T2" fmla="*/ 1618 w 2530"/>
                <a:gd name="T3" fmla="*/ 374 h 476"/>
                <a:gd name="T4" fmla="*/ 1970 w 2530"/>
                <a:gd name="T5" fmla="*/ 216 h 476"/>
                <a:gd name="T6" fmla="*/ 2198 w 2530"/>
                <a:gd name="T7" fmla="*/ 130 h 476"/>
                <a:gd name="T8" fmla="*/ 2386 w 2530"/>
                <a:gd name="T9" fmla="*/ 78 h 476"/>
                <a:gd name="T10" fmla="*/ 2496 w 2530"/>
                <a:gd name="T11" fmla="*/ 62 h 476"/>
                <a:gd name="T12" fmla="*/ 2530 w 2530"/>
                <a:gd name="T13" fmla="*/ 44 h 476"/>
                <a:gd name="T14" fmla="*/ 2474 w 2530"/>
                <a:gd name="T15" fmla="*/ 42 h 476"/>
                <a:gd name="T16" fmla="*/ 2342 w 2530"/>
                <a:gd name="T17" fmla="*/ 60 h 476"/>
                <a:gd name="T18" fmla="*/ 2114 w 2530"/>
                <a:gd name="T19" fmla="*/ 118 h 476"/>
                <a:gd name="T20" fmla="*/ 1692 w 2530"/>
                <a:gd name="T21" fmla="*/ 250 h 476"/>
                <a:gd name="T22" fmla="*/ 1444 w 2530"/>
                <a:gd name="T23" fmla="*/ 310 h 476"/>
                <a:gd name="T24" fmla="*/ 1294 w 2530"/>
                <a:gd name="T25" fmla="*/ 328 h 476"/>
                <a:gd name="T26" fmla="*/ 1224 w 2530"/>
                <a:gd name="T27" fmla="*/ 326 h 476"/>
                <a:gd name="T28" fmla="*/ 1128 w 2530"/>
                <a:gd name="T29" fmla="*/ 312 h 476"/>
                <a:gd name="T30" fmla="*/ 1040 w 2530"/>
                <a:gd name="T31" fmla="*/ 282 h 476"/>
                <a:gd name="T32" fmla="*/ 938 w 2530"/>
                <a:gd name="T33" fmla="*/ 230 h 476"/>
                <a:gd name="T34" fmla="*/ 816 w 2530"/>
                <a:gd name="T35" fmla="*/ 138 h 476"/>
                <a:gd name="T36" fmla="*/ 736 w 2530"/>
                <a:gd name="T37" fmla="*/ 52 h 476"/>
                <a:gd name="T38" fmla="*/ 698 w 2530"/>
                <a:gd name="T39" fmla="*/ 0 h 476"/>
                <a:gd name="T40" fmla="*/ 632 w 2530"/>
                <a:gd name="T41" fmla="*/ 88 h 476"/>
                <a:gd name="T42" fmla="*/ 556 w 2530"/>
                <a:gd name="T43" fmla="*/ 150 h 476"/>
                <a:gd name="T44" fmla="*/ 472 w 2530"/>
                <a:gd name="T45" fmla="*/ 190 h 476"/>
                <a:gd name="T46" fmla="*/ 386 w 2530"/>
                <a:gd name="T47" fmla="*/ 212 h 476"/>
                <a:gd name="T48" fmla="*/ 298 w 2530"/>
                <a:gd name="T49" fmla="*/ 220 h 476"/>
                <a:gd name="T50" fmla="*/ 166 w 2530"/>
                <a:gd name="T51" fmla="*/ 208 h 476"/>
                <a:gd name="T52" fmla="*/ 48 w 2530"/>
                <a:gd name="T53" fmla="*/ 182 h 476"/>
                <a:gd name="T54" fmla="*/ 0 w 2530"/>
                <a:gd name="T55" fmla="*/ 166 h 476"/>
                <a:gd name="T56" fmla="*/ 90 w 2530"/>
                <a:gd name="T57" fmla="*/ 232 h 476"/>
                <a:gd name="T58" fmla="*/ 182 w 2530"/>
                <a:gd name="T59" fmla="*/ 274 h 476"/>
                <a:gd name="T60" fmla="*/ 272 w 2530"/>
                <a:gd name="T61" fmla="*/ 300 h 476"/>
                <a:gd name="T62" fmla="*/ 358 w 2530"/>
                <a:gd name="T63" fmla="*/ 308 h 476"/>
                <a:gd name="T64" fmla="*/ 464 w 2530"/>
                <a:gd name="T65" fmla="*/ 302 h 476"/>
                <a:gd name="T66" fmla="*/ 594 w 2530"/>
                <a:gd name="T67" fmla="*/ 270 h 476"/>
                <a:gd name="T68" fmla="*/ 672 w 2530"/>
                <a:gd name="T69" fmla="*/ 236 h 476"/>
                <a:gd name="T70" fmla="*/ 700 w 2530"/>
                <a:gd name="T71" fmla="*/ 250 h 476"/>
                <a:gd name="T72" fmla="*/ 742 w 2530"/>
                <a:gd name="T73" fmla="*/ 310 h 476"/>
                <a:gd name="T74" fmla="*/ 796 w 2530"/>
                <a:gd name="T75" fmla="*/ 360 h 476"/>
                <a:gd name="T76" fmla="*/ 858 w 2530"/>
                <a:gd name="T77" fmla="*/ 400 h 476"/>
                <a:gd name="T78" fmla="*/ 1000 w 2530"/>
                <a:gd name="T79" fmla="*/ 452 h 476"/>
                <a:gd name="T80" fmla="*/ 1154 w 2530"/>
                <a:gd name="T81" fmla="*/ 474 h 476"/>
                <a:gd name="T82" fmla="*/ 1300 w 2530"/>
                <a:gd name="T83" fmla="*/ 470 h 476"/>
                <a:gd name="T84" fmla="*/ 1386 w 2530"/>
                <a:gd name="T85" fmla="*/ 45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0" h="476">
                  <a:moveTo>
                    <a:pt x="1386" y="456"/>
                  </a:moveTo>
                  <a:lnTo>
                    <a:pt x="1386" y="456"/>
                  </a:lnTo>
                  <a:lnTo>
                    <a:pt x="1438" y="442"/>
                  </a:lnTo>
                  <a:lnTo>
                    <a:pt x="1494" y="424"/>
                  </a:lnTo>
                  <a:lnTo>
                    <a:pt x="1554" y="400"/>
                  </a:lnTo>
                  <a:lnTo>
                    <a:pt x="1618" y="374"/>
                  </a:lnTo>
                  <a:lnTo>
                    <a:pt x="1754" y="314"/>
                  </a:lnTo>
                  <a:lnTo>
                    <a:pt x="1896" y="250"/>
                  </a:lnTo>
                  <a:lnTo>
                    <a:pt x="1970" y="216"/>
                  </a:lnTo>
                  <a:lnTo>
                    <a:pt x="2046" y="186"/>
                  </a:lnTo>
                  <a:lnTo>
                    <a:pt x="2122" y="156"/>
                  </a:lnTo>
                  <a:lnTo>
                    <a:pt x="2198" y="130"/>
                  </a:lnTo>
                  <a:lnTo>
                    <a:pt x="2274" y="106"/>
                  </a:lnTo>
                  <a:lnTo>
                    <a:pt x="2348" y="86"/>
                  </a:lnTo>
                  <a:lnTo>
                    <a:pt x="2386" y="78"/>
                  </a:lnTo>
                  <a:lnTo>
                    <a:pt x="2424" y="72"/>
                  </a:lnTo>
                  <a:lnTo>
                    <a:pt x="2460" y="66"/>
                  </a:lnTo>
                  <a:lnTo>
                    <a:pt x="2496" y="62"/>
                  </a:lnTo>
                  <a:lnTo>
                    <a:pt x="2496" y="62"/>
                  </a:lnTo>
                  <a:lnTo>
                    <a:pt x="2522" y="48"/>
                  </a:lnTo>
                  <a:lnTo>
                    <a:pt x="2530" y="44"/>
                  </a:lnTo>
                  <a:lnTo>
                    <a:pt x="2530" y="44"/>
                  </a:lnTo>
                  <a:lnTo>
                    <a:pt x="2502" y="42"/>
                  </a:lnTo>
                  <a:lnTo>
                    <a:pt x="2474" y="42"/>
                  </a:lnTo>
                  <a:lnTo>
                    <a:pt x="2442" y="44"/>
                  </a:lnTo>
                  <a:lnTo>
                    <a:pt x="2410" y="48"/>
                  </a:lnTo>
                  <a:lnTo>
                    <a:pt x="2342" y="60"/>
                  </a:lnTo>
                  <a:lnTo>
                    <a:pt x="2270" y="76"/>
                  </a:lnTo>
                  <a:lnTo>
                    <a:pt x="2194" y="96"/>
                  </a:lnTo>
                  <a:lnTo>
                    <a:pt x="2114" y="118"/>
                  </a:lnTo>
                  <a:lnTo>
                    <a:pt x="1948" y="170"/>
                  </a:lnTo>
                  <a:lnTo>
                    <a:pt x="1776" y="224"/>
                  </a:lnTo>
                  <a:lnTo>
                    <a:pt x="1692" y="250"/>
                  </a:lnTo>
                  <a:lnTo>
                    <a:pt x="1606" y="272"/>
                  </a:lnTo>
                  <a:lnTo>
                    <a:pt x="1524" y="294"/>
                  </a:lnTo>
                  <a:lnTo>
                    <a:pt x="1444" y="310"/>
                  </a:lnTo>
                  <a:lnTo>
                    <a:pt x="1366" y="322"/>
                  </a:lnTo>
                  <a:lnTo>
                    <a:pt x="1330" y="326"/>
                  </a:lnTo>
                  <a:lnTo>
                    <a:pt x="1294" y="328"/>
                  </a:lnTo>
                  <a:lnTo>
                    <a:pt x="1294" y="328"/>
                  </a:lnTo>
                  <a:lnTo>
                    <a:pt x="1258" y="328"/>
                  </a:lnTo>
                  <a:lnTo>
                    <a:pt x="1224" y="326"/>
                  </a:lnTo>
                  <a:lnTo>
                    <a:pt x="1190" y="324"/>
                  </a:lnTo>
                  <a:lnTo>
                    <a:pt x="1158" y="318"/>
                  </a:lnTo>
                  <a:lnTo>
                    <a:pt x="1128" y="312"/>
                  </a:lnTo>
                  <a:lnTo>
                    <a:pt x="1098" y="304"/>
                  </a:lnTo>
                  <a:lnTo>
                    <a:pt x="1068" y="294"/>
                  </a:lnTo>
                  <a:lnTo>
                    <a:pt x="1040" y="282"/>
                  </a:lnTo>
                  <a:lnTo>
                    <a:pt x="1012" y="272"/>
                  </a:lnTo>
                  <a:lnTo>
                    <a:pt x="986" y="258"/>
                  </a:lnTo>
                  <a:lnTo>
                    <a:pt x="938" y="230"/>
                  </a:lnTo>
                  <a:lnTo>
                    <a:pt x="892" y="200"/>
                  </a:lnTo>
                  <a:lnTo>
                    <a:pt x="852" y="170"/>
                  </a:lnTo>
                  <a:lnTo>
                    <a:pt x="816" y="138"/>
                  </a:lnTo>
                  <a:lnTo>
                    <a:pt x="786" y="108"/>
                  </a:lnTo>
                  <a:lnTo>
                    <a:pt x="758" y="78"/>
                  </a:lnTo>
                  <a:lnTo>
                    <a:pt x="736" y="52"/>
                  </a:lnTo>
                  <a:lnTo>
                    <a:pt x="708" y="14"/>
                  </a:lnTo>
                  <a:lnTo>
                    <a:pt x="698" y="0"/>
                  </a:lnTo>
                  <a:lnTo>
                    <a:pt x="698" y="0"/>
                  </a:lnTo>
                  <a:lnTo>
                    <a:pt x="676" y="32"/>
                  </a:lnTo>
                  <a:lnTo>
                    <a:pt x="654" y="62"/>
                  </a:lnTo>
                  <a:lnTo>
                    <a:pt x="632" y="88"/>
                  </a:lnTo>
                  <a:lnTo>
                    <a:pt x="608" y="112"/>
                  </a:lnTo>
                  <a:lnTo>
                    <a:pt x="582" y="132"/>
                  </a:lnTo>
                  <a:lnTo>
                    <a:pt x="556" y="150"/>
                  </a:lnTo>
                  <a:lnTo>
                    <a:pt x="528" y="166"/>
                  </a:lnTo>
                  <a:lnTo>
                    <a:pt x="500" y="180"/>
                  </a:lnTo>
                  <a:lnTo>
                    <a:pt x="472" y="190"/>
                  </a:lnTo>
                  <a:lnTo>
                    <a:pt x="444" y="200"/>
                  </a:lnTo>
                  <a:lnTo>
                    <a:pt x="414" y="206"/>
                  </a:lnTo>
                  <a:lnTo>
                    <a:pt x="386" y="212"/>
                  </a:lnTo>
                  <a:lnTo>
                    <a:pt x="356" y="216"/>
                  </a:lnTo>
                  <a:lnTo>
                    <a:pt x="328" y="218"/>
                  </a:lnTo>
                  <a:lnTo>
                    <a:pt x="298" y="220"/>
                  </a:lnTo>
                  <a:lnTo>
                    <a:pt x="270" y="220"/>
                  </a:lnTo>
                  <a:lnTo>
                    <a:pt x="216" y="216"/>
                  </a:lnTo>
                  <a:lnTo>
                    <a:pt x="166" y="208"/>
                  </a:lnTo>
                  <a:lnTo>
                    <a:pt x="120" y="200"/>
                  </a:lnTo>
                  <a:lnTo>
                    <a:pt x="80" y="190"/>
                  </a:lnTo>
                  <a:lnTo>
                    <a:pt x="48" y="182"/>
                  </a:lnTo>
                  <a:lnTo>
                    <a:pt x="22" y="174"/>
                  </a:lnTo>
                  <a:lnTo>
                    <a:pt x="0" y="166"/>
                  </a:lnTo>
                  <a:lnTo>
                    <a:pt x="0" y="166"/>
                  </a:lnTo>
                  <a:lnTo>
                    <a:pt x="30" y="190"/>
                  </a:lnTo>
                  <a:lnTo>
                    <a:pt x="60" y="212"/>
                  </a:lnTo>
                  <a:lnTo>
                    <a:pt x="90" y="232"/>
                  </a:lnTo>
                  <a:lnTo>
                    <a:pt x="122" y="248"/>
                  </a:lnTo>
                  <a:lnTo>
                    <a:pt x="152" y="262"/>
                  </a:lnTo>
                  <a:lnTo>
                    <a:pt x="182" y="274"/>
                  </a:lnTo>
                  <a:lnTo>
                    <a:pt x="212" y="286"/>
                  </a:lnTo>
                  <a:lnTo>
                    <a:pt x="242" y="294"/>
                  </a:lnTo>
                  <a:lnTo>
                    <a:pt x="272" y="300"/>
                  </a:lnTo>
                  <a:lnTo>
                    <a:pt x="300" y="304"/>
                  </a:lnTo>
                  <a:lnTo>
                    <a:pt x="330" y="306"/>
                  </a:lnTo>
                  <a:lnTo>
                    <a:pt x="358" y="308"/>
                  </a:lnTo>
                  <a:lnTo>
                    <a:pt x="386" y="308"/>
                  </a:lnTo>
                  <a:lnTo>
                    <a:pt x="412" y="308"/>
                  </a:lnTo>
                  <a:lnTo>
                    <a:pt x="464" y="302"/>
                  </a:lnTo>
                  <a:lnTo>
                    <a:pt x="512" y="292"/>
                  </a:lnTo>
                  <a:lnTo>
                    <a:pt x="554" y="282"/>
                  </a:lnTo>
                  <a:lnTo>
                    <a:pt x="594" y="270"/>
                  </a:lnTo>
                  <a:lnTo>
                    <a:pt x="626" y="258"/>
                  </a:lnTo>
                  <a:lnTo>
                    <a:pt x="652" y="246"/>
                  </a:lnTo>
                  <a:lnTo>
                    <a:pt x="672" y="236"/>
                  </a:lnTo>
                  <a:lnTo>
                    <a:pt x="690" y="228"/>
                  </a:lnTo>
                  <a:lnTo>
                    <a:pt x="690" y="228"/>
                  </a:lnTo>
                  <a:lnTo>
                    <a:pt x="700" y="250"/>
                  </a:lnTo>
                  <a:lnTo>
                    <a:pt x="712" y="272"/>
                  </a:lnTo>
                  <a:lnTo>
                    <a:pt x="728" y="292"/>
                  </a:lnTo>
                  <a:lnTo>
                    <a:pt x="742" y="310"/>
                  </a:lnTo>
                  <a:lnTo>
                    <a:pt x="760" y="328"/>
                  </a:lnTo>
                  <a:lnTo>
                    <a:pt x="776" y="344"/>
                  </a:lnTo>
                  <a:lnTo>
                    <a:pt x="796" y="360"/>
                  </a:lnTo>
                  <a:lnTo>
                    <a:pt x="816" y="374"/>
                  </a:lnTo>
                  <a:lnTo>
                    <a:pt x="836" y="386"/>
                  </a:lnTo>
                  <a:lnTo>
                    <a:pt x="858" y="400"/>
                  </a:lnTo>
                  <a:lnTo>
                    <a:pt x="904" y="420"/>
                  </a:lnTo>
                  <a:lnTo>
                    <a:pt x="950" y="438"/>
                  </a:lnTo>
                  <a:lnTo>
                    <a:pt x="1000" y="452"/>
                  </a:lnTo>
                  <a:lnTo>
                    <a:pt x="1050" y="462"/>
                  </a:lnTo>
                  <a:lnTo>
                    <a:pt x="1102" y="470"/>
                  </a:lnTo>
                  <a:lnTo>
                    <a:pt x="1154" y="474"/>
                  </a:lnTo>
                  <a:lnTo>
                    <a:pt x="1204" y="476"/>
                  </a:lnTo>
                  <a:lnTo>
                    <a:pt x="1252" y="474"/>
                  </a:lnTo>
                  <a:lnTo>
                    <a:pt x="1300" y="470"/>
                  </a:lnTo>
                  <a:lnTo>
                    <a:pt x="1344" y="464"/>
                  </a:lnTo>
                  <a:lnTo>
                    <a:pt x="1386" y="456"/>
                  </a:lnTo>
                  <a:lnTo>
                    <a:pt x="1386" y="456"/>
                  </a:lnTo>
                  <a:close/>
                </a:path>
              </a:pathLst>
            </a:custGeom>
            <a:solidFill>
              <a:srgbClr val="528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4"/>
            <p:cNvSpPr>
              <a:spLocks/>
            </p:cNvSpPr>
            <p:nvPr/>
          </p:nvSpPr>
          <p:spPr bwMode="auto">
            <a:xfrm>
              <a:off x="538163" y="4556125"/>
              <a:ext cx="8543925"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 name="T84" fmla="*/ 4782 w 5382"/>
                <a:gd name="T85"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lnTo>
                    <a:pt x="4782" y="624"/>
                  </a:lnTo>
                  <a:close/>
                </a:path>
              </a:pathLst>
            </a:custGeom>
            <a:solidFill>
              <a:srgbClr val="395173"/>
            </a:solidFill>
            <a:ln>
              <a:noFill/>
            </a:ln>
          </p:spPr>
          <p:txBody>
            <a:bodyPr vert="horz" wrap="square" lIns="91440" tIns="45720" rIns="91440" bIns="45720" numCol="1" anchor="t" anchorCtr="0" compatLnSpc="1">
              <a:prstTxWarp prst="textNoShape">
                <a:avLst/>
              </a:prstTxWarp>
            </a:bodyPr>
            <a:lstStyle/>
            <a:p>
              <a:endParaRPr lang="en-US" sz="1800"/>
            </a:p>
          </p:txBody>
        </p:sp>
      </p:gr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196757" y="814137"/>
            <a:ext cx="9995243" cy="3026201"/>
          </a:xfrm>
          <a:prstGeom prst="rect">
            <a:avLst/>
          </a:prstGeom>
        </p:spPr>
      </p:pic>
      <p:sp>
        <p:nvSpPr>
          <p:cNvPr id="13" name="Subtitle 2"/>
          <p:cNvSpPr txBox="1">
            <a:spLocks/>
          </p:cNvSpPr>
          <p:nvPr userDrawn="1"/>
        </p:nvSpPr>
        <p:spPr>
          <a:xfrm>
            <a:off x="585020" y="4261999"/>
            <a:ext cx="11021961" cy="107721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smtClean="0">
                <a:solidFill>
                  <a:schemeClr val="bg1"/>
                </a:solidFill>
              </a:rPr>
              <a:t>Potable Reuse Operator Training</a:t>
            </a:r>
          </a:p>
          <a:p>
            <a:pPr marL="0" indent="0">
              <a:buNone/>
            </a:pPr>
            <a:r>
              <a:rPr lang="en-US" sz="2000" i="1" dirty="0" smtClean="0">
                <a:solidFill>
                  <a:schemeClr val="bg1"/>
                </a:solidFill>
              </a:rPr>
              <a:t>Water</a:t>
            </a:r>
            <a:r>
              <a:rPr lang="en-US" sz="2000" i="1" baseline="0" dirty="0" smtClean="0">
                <a:solidFill>
                  <a:schemeClr val="bg1"/>
                </a:solidFill>
              </a:rPr>
              <a:t> Research Foundation Project Reuse-15-05</a:t>
            </a:r>
            <a:endParaRPr lang="en-US" sz="2000" i="1" dirty="0">
              <a:solidFill>
                <a:schemeClr val="bg1"/>
              </a:solidFill>
            </a:endParaRP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536304" y="253082"/>
            <a:ext cx="1691888" cy="378611"/>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803326" y="153114"/>
            <a:ext cx="1142510" cy="661024"/>
          </a:xfrm>
          <a:prstGeom prst="rect">
            <a:avLst/>
          </a:prstGeom>
        </p:spPr>
      </p:pic>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471918" y="244844"/>
            <a:ext cx="1315585" cy="398858"/>
          </a:xfrm>
          <a:prstGeom prst="rect">
            <a:avLst/>
          </a:prstGeom>
        </p:spPr>
      </p:pic>
      <p:sp>
        <p:nvSpPr>
          <p:cNvPr id="19" name="Line 12"/>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Line 13"/>
          <p:cNvSpPr>
            <a:spLocks noChangeShapeType="1"/>
          </p:cNvSpPr>
          <p:nvPr userDrawn="1"/>
        </p:nvSpPr>
        <p:spPr bwMode="auto">
          <a:xfrm>
            <a:off x="10593917" y="58237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717551" y="4556125"/>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Line 16"/>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Line 17"/>
          <p:cNvSpPr>
            <a:spLocks noChangeShapeType="1"/>
          </p:cNvSpPr>
          <p:nvPr userDrawn="1"/>
        </p:nvSpPr>
        <p:spPr bwMode="auto">
          <a:xfrm>
            <a:off x="10593917" y="58554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56187" y="1088988"/>
            <a:ext cx="3993226" cy="2444708"/>
          </a:xfrm>
          <a:prstGeom prst="rect">
            <a:avLst/>
          </a:prstGeom>
        </p:spPr>
      </p:pic>
    </p:spTree>
    <p:extLst>
      <p:ext uri="{BB962C8B-B14F-4D97-AF65-F5344CB8AC3E}">
        <p14:creationId xmlns:p14="http://schemas.microsoft.com/office/powerpoint/2010/main" val="2156545993"/>
      </p:ext>
    </p:extLst>
  </p:cSld>
  <p:clrMapOvr>
    <a:masterClrMapping/>
  </p:clrMapOvr>
  <p:extLst mod="1">
    <p:ext uri="{DCECCB84-F9BA-43D5-87BE-67443E8EF086}">
      <p15:sldGuideLst xmlns:p15="http://schemas.microsoft.com/office/powerpoint/2012/main">
        <p15:guide id="1" orient="horz" pos="3888">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1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533033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354167149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2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5923607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3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2816415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4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4825540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15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30155221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a:prstGeom prst="rect">
            <a:avLst/>
          </a:prstGeo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7" name="Rectangle 6"/>
          <p:cNvSpPr>
            <a:spLocks noGrp="1" noChangeArrowheads="1"/>
          </p:cNvSpPr>
          <p:nvPr>
            <p:ph type="sldNum" sz="quarter" idx="13"/>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
        <p:nvSpPr>
          <p:cNvPr id="16" name="Rectangle 15"/>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8"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19"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20"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21" name="Picture 20">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22" name="TextBox 21"/>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358720542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1_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TextBox 18"/>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3"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2666" y="6086725"/>
            <a:ext cx="1259813" cy="771275"/>
          </a:xfrm>
          <a:prstGeom prst="rect">
            <a:avLst/>
          </a:prstGeom>
        </p:spPr>
      </p:pic>
    </p:spTree>
    <p:extLst>
      <p:ext uri="{BB962C8B-B14F-4D97-AF65-F5344CB8AC3E}">
        <p14:creationId xmlns:p14="http://schemas.microsoft.com/office/powerpoint/2010/main" val="448222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2_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TextBox 18"/>
          <p:cNvSpPr txBox="1"/>
          <p:nvPr userDrawn="1"/>
        </p:nvSpPr>
        <p:spPr>
          <a:xfrm>
            <a:off x="161035" y="6471856"/>
            <a:ext cx="3600091" cy="276999"/>
          </a:xfrm>
          <a:prstGeom prst="rect">
            <a:avLst/>
          </a:prstGeom>
          <a:noFill/>
        </p:spPr>
        <p:txBody>
          <a:bodyPr wrap="square" rtlCol="0">
            <a:spAutoFit/>
          </a:bodyPr>
          <a:lstStyle/>
          <a:p>
            <a:r>
              <a:rPr lang="en-US" sz="1200" b="1" dirty="0">
                <a:solidFill>
                  <a:schemeClr val="bg1"/>
                </a:solidFill>
                <a:latin typeface="+mn-lt"/>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r>
              <a:rPr lang="en-US" sz="1200" b="1" dirty="0">
                <a:solidFill>
                  <a:schemeClr val="bg1"/>
                </a:solidFill>
                <a:latin typeface="+mn-lt"/>
              </a:rPr>
              <a:t>© 2016 WE&amp;RF  ALL RIGHTS RESERVED</a:t>
            </a:r>
          </a:p>
        </p:txBody>
      </p:sp>
      <p:sp>
        <p:nvSpPr>
          <p:cNvPr id="13"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6888" y="6108258"/>
            <a:ext cx="1187813" cy="727195"/>
          </a:xfrm>
          <a:prstGeom prst="rect">
            <a:avLst/>
          </a:prstGeom>
        </p:spPr>
      </p:pic>
    </p:spTree>
    <p:extLst>
      <p:ext uri="{BB962C8B-B14F-4D97-AF65-F5344CB8AC3E}">
        <p14:creationId xmlns:p14="http://schemas.microsoft.com/office/powerpoint/2010/main" val="79873574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6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57518663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_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sz="3600" b="1">
                <a:solidFill>
                  <a:srgbClr val="395173"/>
                </a:solidFill>
                <a:latin typeface="Arial" panose="020B0604020202020204" pitchFamily="34" charset="0"/>
                <a:cs typeface="Arial" panose="020B0604020202020204" pitchFamily="34" charset="0"/>
              </a:defRPr>
            </a:lvl1pPr>
          </a:lstStyle>
          <a:p>
            <a:r>
              <a:rPr lang="en-US" dirty="0"/>
              <a:t>Concise Title</a:t>
            </a:r>
          </a:p>
        </p:txBody>
      </p:sp>
      <p:sp>
        <p:nvSpPr>
          <p:cNvPr id="13" name="Rectangle 12"/>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endParaRPr>
          </a:p>
        </p:txBody>
      </p:sp>
      <p:sp>
        <p:nvSpPr>
          <p:cNvPr id="17"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8"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9"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Reuse-15-05</a:t>
            </a:r>
          </a:p>
        </p:txBody>
      </p:sp>
      <p:sp>
        <p:nvSpPr>
          <p:cNvPr id="20"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 2016 WE&amp;RF  ALL RIGHTS RESERVED</a:t>
            </a:r>
          </a:p>
        </p:txBody>
      </p:sp>
      <p:sp>
        <p:nvSpPr>
          <p:cNvPr id="10"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6967" y="6253046"/>
            <a:ext cx="1091578" cy="668279"/>
          </a:xfrm>
          <a:prstGeom prst="rect">
            <a:avLst/>
          </a:prstGeom>
        </p:spPr>
      </p:pic>
    </p:spTree>
    <p:extLst>
      <p:ext uri="{BB962C8B-B14F-4D97-AF65-F5344CB8AC3E}">
        <p14:creationId xmlns:p14="http://schemas.microsoft.com/office/powerpoint/2010/main" val="64124456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520" b="1"/>
            </a:lvl1pPr>
          </a:lstStyle>
          <a:p>
            <a:r>
              <a:rPr lang="en-US" dirty="0" smtClean="0"/>
              <a:t>Concise Title</a:t>
            </a:r>
            <a:endParaRPr lang="en-US" dirty="0"/>
          </a:p>
        </p:txBody>
      </p:sp>
      <p:sp>
        <p:nvSpPr>
          <p:cNvPr id="3" name="Content Placeholder 2"/>
          <p:cNvSpPr>
            <a:spLocks noGrp="1"/>
          </p:cNvSpPr>
          <p:nvPr>
            <p:ph sz="quarter" idx="12" hasCustomPrompt="1"/>
          </p:nvPr>
        </p:nvSpPr>
        <p:spPr>
          <a:xfrm>
            <a:off x="928100" y="3606230"/>
            <a:ext cx="10349501" cy="2565970"/>
          </a:xfrm>
          <a:prstGeom prst="rect">
            <a:avLst/>
          </a:prstGeom>
        </p:spPr>
        <p:txBody>
          <a:bodyPr>
            <a:normAutofit/>
          </a:bodyPr>
          <a:lstStyle>
            <a:lvl1pPr marL="0" indent="0">
              <a:buNone/>
              <a:defRPr sz="1800" baseline="0"/>
            </a:lvl1pPr>
            <a:lvl3pPr marL="822960" indent="0">
              <a:buNone/>
              <a:defRPr/>
            </a:lvl3pPr>
          </a:lstStyle>
          <a:p>
            <a:pPr lvl="0"/>
            <a:r>
              <a:rPr lang="en-US" dirty="0" smtClean="0"/>
              <a:t>Insert large photo or graphic here</a:t>
            </a:r>
          </a:p>
        </p:txBody>
      </p:sp>
      <p:sp>
        <p:nvSpPr>
          <p:cNvPr id="8" name="Text Placeholder 12"/>
          <p:cNvSpPr>
            <a:spLocks noGrp="1"/>
          </p:cNvSpPr>
          <p:nvPr>
            <p:ph type="body" sz="quarter" idx="11"/>
          </p:nvPr>
        </p:nvSpPr>
        <p:spPr>
          <a:xfrm>
            <a:off x="928100" y="1617120"/>
            <a:ext cx="10349501" cy="1763089"/>
          </a:xfrm>
          <a:prstGeom prst="rect">
            <a:avLst/>
          </a:prstGeom>
        </p:spPr>
        <p:txBody>
          <a:bodyPr/>
          <a:lstStyle>
            <a:lvl3pPr>
              <a:defRPr/>
            </a:lvl3pPr>
          </a:lstStyle>
          <a:p>
            <a:pPr lvl="0"/>
            <a:r>
              <a:rPr lang="en-US" dirty="0" smtClean="0"/>
              <a:t>Click to edit Master text styles</a:t>
            </a:r>
          </a:p>
          <a:p>
            <a:pPr lvl="1"/>
            <a:r>
              <a:rPr lang="en-US" dirty="0" smtClean="0"/>
              <a:t>Second level</a:t>
            </a:r>
          </a:p>
          <a:p>
            <a:pPr lvl="2"/>
            <a:r>
              <a:rPr lang="en-US" dirty="0" smtClean="0"/>
              <a:t>Don’t exceed 3 levels</a:t>
            </a:r>
          </a:p>
        </p:txBody>
      </p:sp>
      <p:sp>
        <p:nvSpPr>
          <p:cNvPr id="7" name="Rectangle 6"/>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endParaRPr>
          </a:p>
        </p:txBody>
      </p:sp>
      <p:sp>
        <p:nvSpPr>
          <p:cNvPr id="10"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3"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4"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Reuse-15-05</a:t>
            </a:r>
          </a:p>
        </p:txBody>
      </p:sp>
      <p:sp>
        <p:nvSpPr>
          <p:cNvPr id="15"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036968" y="6281113"/>
            <a:ext cx="1054105" cy="555109"/>
          </a:xfrm>
          <a:prstGeom prst="rect">
            <a:avLst/>
          </a:prstGeom>
        </p:spPr>
      </p:pic>
      <p:sp>
        <p:nvSpPr>
          <p:cNvPr id="11" name="Rectangle 6"/>
          <p:cNvSpPr>
            <a:spLocks noGrp="1" noChangeArrowheads="1"/>
          </p:cNvSpPr>
          <p:nvPr>
            <p:ph type="sldNum" sz="quarter" idx="13"/>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674086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226247198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pullout + graphic">
    <p:spTree>
      <p:nvGrpSpPr>
        <p:cNvPr id="1" name=""/>
        <p:cNvGrpSpPr/>
        <p:nvPr/>
      </p:nvGrpSpPr>
      <p:grpSpPr>
        <a:xfrm>
          <a:off x="0" y="0"/>
          <a:ext cx="0" cy="0"/>
          <a:chOff x="0" y="0"/>
          <a:chExt cx="0" cy="0"/>
        </a:xfrm>
      </p:grpSpPr>
      <p:sp>
        <p:nvSpPr>
          <p:cNvPr id="6" name="Rectangle 5"/>
          <p:cNvSpPr/>
          <p:nvPr userDrawn="1"/>
        </p:nvSpPr>
        <p:spPr>
          <a:xfrm>
            <a:off x="0" y="0"/>
            <a:ext cx="5937251" cy="6858000"/>
          </a:xfrm>
          <a:prstGeom prst="rect">
            <a:avLst/>
          </a:prstGeom>
          <a:solidFill>
            <a:srgbClr val="39517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8" name="Text Placeholder 7"/>
          <p:cNvSpPr>
            <a:spLocks noGrp="1"/>
          </p:cNvSpPr>
          <p:nvPr>
            <p:ph type="body" sz="quarter" idx="10" hasCustomPrompt="1"/>
          </p:nvPr>
        </p:nvSpPr>
        <p:spPr>
          <a:xfrm>
            <a:off x="914401" y="1419726"/>
            <a:ext cx="4636168" cy="4752474"/>
          </a:xfrm>
          <a:prstGeom prst="rect">
            <a:avLst/>
          </a:prstGeom>
        </p:spPr>
        <p:txBody>
          <a:bodyPr tIns="0" rIns="0" anchor="ctr">
            <a:noAutofit/>
          </a:bodyPr>
          <a:lstStyle>
            <a:lvl1pPr marL="0" indent="0" algn="l">
              <a:lnSpc>
                <a:spcPts val="4000"/>
              </a:lnSpc>
              <a:spcBef>
                <a:spcPts val="0"/>
              </a:spcBef>
              <a:buNone/>
              <a:defRPr sz="3600" i="1" baseline="0">
                <a:solidFill>
                  <a:schemeClr val="bg1"/>
                </a:solidFill>
                <a:latin typeface="Times New Roman" panose="02020603050405020304" pitchFamily="18" charset="0"/>
                <a:cs typeface="Times New Roman" panose="02020603050405020304" pitchFamily="18" charset="0"/>
              </a:defRPr>
            </a:lvl1pPr>
            <a:lvl2pPr marL="457200" indent="0">
              <a:buNone/>
              <a:defRPr>
                <a:solidFill>
                  <a:schemeClr val="bg1"/>
                </a:solidFill>
                <a:latin typeface="Times New Roman" panose="02020603050405020304" pitchFamily="18" charset="0"/>
                <a:cs typeface="Times New Roman" panose="02020603050405020304" pitchFamily="18" charset="0"/>
              </a:defRPr>
            </a:lvl2pPr>
            <a:lvl3pPr marL="914400" indent="0">
              <a:buNone/>
              <a:defRPr>
                <a:solidFill>
                  <a:schemeClr val="bg1"/>
                </a:solidFill>
                <a:latin typeface="Times New Roman" panose="02020603050405020304" pitchFamily="18" charset="0"/>
                <a:cs typeface="Times New Roman" panose="02020603050405020304" pitchFamily="18" charset="0"/>
              </a:defRPr>
            </a:lvl3pPr>
            <a:lvl4pPr marL="1371600" indent="0">
              <a:buNone/>
              <a:defRPr>
                <a:solidFill>
                  <a:schemeClr val="bg1"/>
                </a:solidFill>
                <a:latin typeface="Times New Roman" panose="02020603050405020304" pitchFamily="18" charset="0"/>
                <a:cs typeface="Times New Roman" panose="02020603050405020304" pitchFamily="18" charset="0"/>
              </a:defRPr>
            </a:lvl4pPr>
            <a:lvl5pPr marL="1828800" indent="0">
              <a:buNone/>
              <a:defRPr>
                <a:solidFill>
                  <a:schemeClr val="bg1"/>
                </a:solidFill>
                <a:latin typeface="Times New Roman" panose="02020603050405020304" pitchFamily="18" charset="0"/>
                <a:cs typeface="Times New Roman" panose="02020603050405020304" pitchFamily="18" charset="0"/>
              </a:defRPr>
            </a:lvl5pPr>
          </a:lstStyle>
          <a:p>
            <a:pPr lvl="0"/>
            <a:r>
              <a:rPr lang="en-US" dirty="0" smtClean="0"/>
              <a:t>Use this for creative text such as pull quotes, marketing statements, </a:t>
            </a:r>
            <a:r>
              <a:rPr lang="en-US" dirty="0" err="1" smtClean="0"/>
              <a:t>etc</a:t>
            </a:r>
            <a:endParaRPr lang="en-US" dirty="0"/>
          </a:p>
        </p:txBody>
      </p:sp>
      <p:sp>
        <p:nvSpPr>
          <p:cNvPr id="3" name="Content Placeholder 2"/>
          <p:cNvSpPr>
            <a:spLocks noGrp="1"/>
          </p:cNvSpPr>
          <p:nvPr>
            <p:ph sz="quarter" idx="11" hasCustomPrompt="1"/>
          </p:nvPr>
        </p:nvSpPr>
        <p:spPr>
          <a:xfrm>
            <a:off x="6248400" y="533400"/>
            <a:ext cx="5046133" cy="5638800"/>
          </a:xfrm>
          <a:prstGeom prst="rect">
            <a:avLst/>
          </a:prstGeom>
        </p:spPr>
        <p:txBody>
          <a:bodyPr/>
          <a:lstStyle>
            <a:lvl1pPr>
              <a:defRPr/>
            </a:lvl1pPr>
          </a:lstStyle>
          <a:p>
            <a:pPr lvl="0"/>
            <a:r>
              <a:rPr lang="en-US" dirty="0" smtClean="0"/>
              <a:t>Insert image or graphic</a:t>
            </a:r>
            <a:endParaRPr lang="en-US" dirty="0"/>
          </a:p>
        </p:txBody>
      </p:sp>
      <p:sp>
        <p:nvSpPr>
          <p:cNvPr id="5" name="Text Placeholder 4"/>
          <p:cNvSpPr>
            <a:spLocks noGrp="1"/>
          </p:cNvSpPr>
          <p:nvPr>
            <p:ph type="body" sz="quarter" idx="12" hasCustomPrompt="1"/>
          </p:nvPr>
        </p:nvSpPr>
        <p:spPr>
          <a:xfrm>
            <a:off x="914401" y="531690"/>
            <a:ext cx="5029200" cy="533400"/>
          </a:xfrm>
          <a:prstGeom prst="rect">
            <a:avLst/>
          </a:prstGeom>
        </p:spPr>
        <p:txBody>
          <a:bodyPr>
            <a:noAutofit/>
          </a:bodyPr>
          <a:lstStyle>
            <a:lvl1pPr marL="0" indent="0">
              <a:buNone/>
              <a:defRPr sz="2800" b="1" baseline="0">
                <a:solidFill>
                  <a:schemeClr val="bg1"/>
                </a:solidFill>
                <a:latin typeface="+mj-lt"/>
              </a:defRPr>
            </a:lvl1pPr>
          </a:lstStyle>
          <a:p>
            <a:pPr lvl="0"/>
            <a:r>
              <a:rPr lang="en-US" dirty="0" smtClean="0"/>
              <a:t>Concise Title</a:t>
            </a:r>
            <a:endParaRPr lang="en-US" dirty="0"/>
          </a:p>
        </p:txBody>
      </p:sp>
      <p:sp>
        <p:nvSpPr>
          <p:cNvPr id="7" name="Slide Number Placeholder 1"/>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000">
                <a:solidFill>
                  <a:schemeClr val="tx1">
                    <a:tint val="75000"/>
                  </a:schemeClr>
                </a:solidFill>
                <a:latin typeface="+mj-lt"/>
              </a:defRPr>
            </a:lvl1pPr>
          </a:lstStyle>
          <a:p>
            <a:fld id="{AAAAF933-B985-4433-97C3-72934A437ACB}" type="slidenum">
              <a:rPr lang="en-US" smtClean="0">
                <a:solidFill>
                  <a:prstClr val="black">
                    <a:tint val="75000"/>
                  </a:prstClr>
                </a:solidFill>
              </a:rPr>
              <a:pPr/>
              <a:t>‹#›</a:t>
            </a:fld>
            <a:endParaRPr lang="en-US">
              <a:solidFill>
                <a:prstClr val="black">
                  <a:tint val="75000"/>
                </a:prstClr>
              </a:solidFill>
            </a:endParaRP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1451" y="6536219"/>
            <a:ext cx="940299" cy="234407"/>
          </a:xfrm>
          <a:prstGeom prst="rect">
            <a:avLst/>
          </a:prstGeom>
        </p:spPr>
      </p:pic>
      <p:sp>
        <p:nvSpPr>
          <p:cNvPr id="10" name="Rectangle 9"/>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endParaRPr>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Reuse-15-05</a:t>
            </a:r>
          </a:p>
        </p:txBody>
      </p:sp>
      <p:sp>
        <p:nvSpPr>
          <p:cNvPr id="14"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 2016 WE&amp;RF  ALL RIGHTS RESERVED</a:t>
            </a:r>
          </a:p>
        </p:txBody>
      </p:sp>
      <p:pic>
        <p:nvPicPr>
          <p:cNvPr id="15" name="Picture 14"/>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036968" y="6281113"/>
            <a:ext cx="1054105" cy="555109"/>
          </a:xfrm>
          <a:prstGeom prst="rect">
            <a:avLst/>
          </a:prstGeom>
        </p:spPr>
      </p:pic>
      <p:sp>
        <p:nvSpPr>
          <p:cNvPr id="16"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79533839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_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smtClean="0"/>
              <a:t>Concise Title</a:t>
            </a:r>
            <a:endParaRPr lang="en-US" dirty="0"/>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3pPr>
              <a:defRPr/>
            </a:lvl3pPr>
          </a:lstStyle>
          <a:p>
            <a:pPr lvl="0"/>
            <a:r>
              <a:rPr lang="en-US" dirty="0" smtClean="0"/>
              <a:t>Click to edit Master text styles</a:t>
            </a:r>
          </a:p>
          <a:p>
            <a:pPr lvl="1"/>
            <a:r>
              <a:rPr lang="en-US" dirty="0" smtClean="0"/>
              <a:t>Second level</a:t>
            </a:r>
          </a:p>
          <a:p>
            <a:pPr lvl="2"/>
            <a:r>
              <a:rPr lang="en-US" dirty="0" smtClean="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accent6"/>
                </a:solidFill>
                <a:latin typeface="+mj-lt"/>
              </a:defRPr>
            </a:lvl1pPr>
          </a:lstStyle>
          <a:p>
            <a:pPr lvl="0"/>
            <a:r>
              <a:rPr lang="en-US" dirty="0" smtClean="0"/>
              <a:t>If you need a subhead, put it here</a:t>
            </a:r>
            <a:endParaRPr lang="en-US" dirty="0"/>
          </a:p>
        </p:txBody>
      </p:sp>
      <p:sp>
        <p:nvSpPr>
          <p:cNvPr id="10" name="Rectangle 9"/>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endParaRPr>
          </a:p>
        </p:txBody>
      </p:sp>
      <p:sp>
        <p:nvSpPr>
          <p:cNvPr id="11"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2"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sp>
        <p:nvSpPr>
          <p:cNvPr id="13"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Reuse-15-05</a:t>
            </a:r>
          </a:p>
        </p:txBody>
      </p:sp>
      <p:sp>
        <p:nvSpPr>
          <p:cNvPr id="14" name="TextBox 14"/>
          <p:cNvSpPr txBox="1"/>
          <p:nvPr userDrawn="1"/>
        </p:nvSpPr>
        <p:spPr>
          <a:xfrm>
            <a:off x="7286764" y="6456381"/>
            <a:ext cx="452024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prstClr val="white"/>
                </a:solidFill>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036968" y="6281113"/>
            <a:ext cx="1054105" cy="555109"/>
          </a:xfrm>
          <a:prstGeom prst="rect">
            <a:avLst/>
          </a:prstGeom>
        </p:spPr>
      </p:pic>
      <p:sp>
        <p:nvSpPr>
          <p:cNvPr id="16"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28536126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11176000" cy="1066800"/>
          </a:xfrm>
          <a:prstGeom prst="rect">
            <a:avLst/>
          </a:prstGeom>
        </p:spPr>
        <p:txBody>
          <a:bodyPr/>
          <a:lstStyle>
            <a:lvl1pPr algn="l">
              <a:defRPr sz="3200">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8000" y="1524000"/>
            <a:ext cx="11176000" cy="4800600"/>
          </a:xfrm>
          <a:prstGeom prst="rect">
            <a:avLst/>
          </a:prstGeom>
        </p:spPr>
        <p:txBody>
          <a:bodyPr/>
          <a:lstStyle>
            <a:lvl1pPr marL="228600" indent="-228600">
              <a:lnSpc>
                <a:spcPct val="95000"/>
              </a:lnSpc>
              <a:spcBef>
                <a:spcPts val="1800"/>
              </a:spcBef>
              <a:buSzPct val="82000"/>
              <a:buFont typeface="Arial" panose="020B0604020202020204" pitchFamily="34" charset="0"/>
              <a:buChar char="•"/>
              <a:defRPr/>
            </a:lvl1pPr>
            <a:lvl2pPr marL="685800" indent="-283464">
              <a:lnSpc>
                <a:spcPct val="95000"/>
              </a:lnSpc>
              <a:spcBef>
                <a:spcPts val="1200"/>
              </a:spcBef>
              <a:buFont typeface="Segoe UI" panose="020B0502040204020203" pitchFamily="34" charset="0"/>
              <a:buChar char="−"/>
              <a:defRPr/>
            </a:lvl2pPr>
            <a:lvl3pPr marL="1097280" indent="-228600">
              <a:lnSpc>
                <a:spcPct val="95000"/>
              </a:lnSpc>
              <a:spcBef>
                <a:spcPts val="800"/>
              </a:spcBef>
              <a:buClr>
                <a:schemeClr val="tx1"/>
              </a:buClr>
              <a:buSzPct val="90000"/>
              <a:buFont typeface="Wingdings" panose="05000000000000000000" pitchFamily="2" charset="2"/>
              <a:buChar char="§"/>
              <a:defRPr/>
            </a:lvl3pPr>
            <a:lvl4pPr marL="1100138" indent="-265113">
              <a:buClr>
                <a:srgbClr val="6699FF"/>
              </a:buClr>
              <a:buSzPct val="94000"/>
              <a:buFont typeface="Wingdings" panose="05000000000000000000" pitchFamily="2" charset="2"/>
              <a:buChar char="§"/>
              <a:defRPr/>
            </a:lvl4pPr>
            <a:lvl5pPr marL="1420813" indent="-301625">
              <a:buFont typeface="Wingdings" panose="05000000000000000000" pitchFamily="2" charset="2"/>
              <a:buChar char="§"/>
              <a:defRPr/>
            </a:lvl5p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5" name="Rectangle 4"/>
          <p:cNvSpPr/>
          <p:nvPr userDrawn="1"/>
        </p:nvSpPr>
        <p:spPr>
          <a:xfrm flipV="1">
            <a:off x="0" y="6383876"/>
            <a:ext cx="11036967"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6" name="Line 12"/>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7" name="Line 13"/>
          <p:cNvSpPr>
            <a:spLocks noChangeShapeType="1"/>
          </p:cNvSpPr>
          <p:nvPr userDrawn="1"/>
        </p:nvSpPr>
        <p:spPr bwMode="auto">
          <a:xfrm>
            <a:off x="10593917" y="6877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p>
        </p:txBody>
      </p:sp>
      <p:sp>
        <p:nvSpPr>
          <p:cNvPr id="8" name="TextBox 13"/>
          <p:cNvSpPr txBox="1"/>
          <p:nvPr userDrawn="1"/>
        </p:nvSpPr>
        <p:spPr>
          <a:xfrm>
            <a:off x="161035" y="6456381"/>
            <a:ext cx="360009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mn-lt"/>
              </a:rPr>
              <a:t>Reuse-15-05</a:t>
            </a:r>
          </a:p>
        </p:txBody>
      </p:sp>
      <p:pic>
        <p:nvPicPr>
          <p:cNvPr id="9" name="Picture 8">
            <a:extLst>
              <a:ext uri="{FF2B5EF4-FFF2-40B4-BE49-F238E27FC236}">
                <a16:creationId xmlns:a16="http://schemas.microsoft.com/office/drawing/2014/main" id="{FDD23611-C24B-4FC8-B429-7CBFD65DC7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8002" y="6351866"/>
            <a:ext cx="829262" cy="507686"/>
          </a:xfrm>
          <a:prstGeom prst="rect">
            <a:avLst/>
          </a:prstGeom>
        </p:spPr>
      </p:pic>
      <p:sp>
        <p:nvSpPr>
          <p:cNvPr id="10" name="TextBox 9"/>
          <p:cNvSpPr txBox="1"/>
          <p:nvPr userDrawn="1"/>
        </p:nvSpPr>
        <p:spPr>
          <a:xfrm>
            <a:off x="6892113" y="6480845"/>
            <a:ext cx="475545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mn-lt"/>
              </a:rPr>
              <a:t>© </a:t>
            </a:r>
            <a:r>
              <a:rPr lang="en-US" sz="1200" b="1" dirty="0" smtClean="0">
                <a:solidFill>
                  <a:schemeClr val="bg1"/>
                </a:solidFill>
                <a:latin typeface="+mn-lt"/>
              </a:rPr>
              <a:t>2018 WATER RESEARCH</a:t>
            </a:r>
            <a:r>
              <a:rPr lang="en-US" sz="1200" b="1" baseline="0" dirty="0" smtClean="0">
                <a:solidFill>
                  <a:schemeClr val="bg1"/>
                </a:solidFill>
                <a:latin typeface="+mn-lt"/>
              </a:rPr>
              <a:t> FOUNDATION </a:t>
            </a:r>
            <a:r>
              <a:rPr lang="en-US" sz="1200" b="1" dirty="0" smtClean="0">
                <a:solidFill>
                  <a:schemeClr val="bg1"/>
                </a:solidFill>
                <a:latin typeface="+mn-lt"/>
              </a:rPr>
              <a:t>ALL </a:t>
            </a:r>
            <a:r>
              <a:rPr lang="en-US" sz="1200" b="1" dirty="0">
                <a:solidFill>
                  <a:schemeClr val="bg1"/>
                </a:solidFill>
                <a:latin typeface="+mn-lt"/>
              </a:rPr>
              <a:t>RIGHTS RESERVED</a:t>
            </a:r>
          </a:p>
        </p:txBody>
      </p:sp>
    </p:spTree>
    <p:extLst>
      <p:ext uri="{BB962C8B-B14F-4D97-AF65-F5344CB8AC3E}">
        <p14:creationId xmlns:p14="http://schemas.microsoft.com/office/powerpoint/2010/main" val="423281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1839381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5757793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7" name="Picture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42404440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1841127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297258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6657848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RWPAS Template">
    <p:spTree>
      <p:nvGrpSpPr>
        <p:cNvPr id="1" name=""/>
        <p:cNvGrpSpPr/>
        <p:nvPr/>
      </p:nvGrpSpPr>
      <p:grpSpPr>
        <a:xfrm>
          <a:off x="0" y="0"/>
          <a:ext cx="0" cy="0"/>
          <a:chOff x="0" y="0"/>
          <a:chExt cx="0" cy="0"/>
        </a:xfrm>
      </p:grpSpPr>
      <p:sp>
        <p:nvSpPr>
          <p:cNvPr id="5" name="Content Placeholder 1"/>
          <p:cNvSpPr>
            <a:spLocks noGrp="1"/>
          </p:cNvSpPr>
          <p:nvPr>
            <p:ph idx="1"/>
          </p:nvPr>
        </p:nvSpPr>
        <p:spPr>
          <a:xfrm>
            <a:off x="609600" y="1112838"/>
            <a:ext cx="10972800" cy="4787219"/>
          </a:xfrm>
        </p:spPr>
        <p:txBody>
          <a:bodyPr>
            <a:normAutofit fontScale="92500" lnSpcReduction="10000"/>
          </a:bodyPr>
          <a:lstStyle>
            <a:lvl1pPr>
              <a:buNone/>
              <a:defRPr sz="3000" baseline="0">
                <a:latin typeface="Calibri" pitchFamily="34" charset="0"/>
              </a:defRPr>
            </a:lvl1pPr>
          </a:lstStyle>
          <a:p>
            <a:endParaRPr lang="en-US" dirty="0" smtClean="0"/>
          </a:p>
        </p:txBody>
      </p:sp>
      <p:sp>
        <p:nvSpPr>
          <p:cNvPr id="7" name="Title 1"/>
          <p:cNvSpPr>
            <a:spLocks noGrp="1"/>
          </p:cNvSpPr>
          <p:nvPr>
            <p:ph type="title"/>
          </p:nvPr>
        </p:nvSpPr>
        <p:spPr>
          <a:xfrm>
            <a:off x="609600" y="0"/>
            <a:ext cx="10972800" cy="762000"/>
          </a:xfrm>
        </p:spPr>
        <p:txBody>
          <a:bodyPr>
            <a:normAutofit/>
          </a:bodyPr>
          <a:lstStyle>
            <a:lvl1pPr algn="l">
              <a:defRPr sz="3200" b="1" baseline="0">
                <a:solidFill>
                  <a:srgbClr val="FFFF00"/>
                </a:solidFill>
                <a:effectLst/>
              </a:defRPr>
            </a:lvl1pPr>
          </a:lstStyle>
          <a:p>
            <a:r>
              <a:rPr lang="en-US" smtClean="0"/>
              <a:t>Click to edit Master title style</a:t>
            </a:r>
            <a:endParaRPr lang="en-US" dirty="0"/>
          </a:p>
        </p:txBody>
      </p:sp>
      <p:sp>
        <p:nvSpPr>
          <p:cNvPr id="4" name="Footer Placeholder 4"/>
          <p:cNvSpPr>
            <a:spLocks noGrp="1"/>
          </p:cNvSpPr>
          <p:nvPr>
            <p:ph type="ftr" sz="quarter" idx="10"/>
          </p:nvPr>
        </p:nvSpPr>
        <p:spPr>
          <a:xfrm>
            <a:off x="289984" y="6481764"/>
            <a:ext cx="7315200" cy="365125"/>
          </a:xfrm>
          <a:prstGeom prst="rect">
            <a:avLst/>
          </a:prstGeom>
        </p:spPr>
        <p:txBody>
          <a:bodyPr rtlCol="0" anchor="ctr"/>
          <a:lstStyle>
            <a:lvl1pPr algn="l">
              <a:defRPr lang="en-US" sz="1000" kern="1200">
                <a:solidFill>
                  <a:prstClr val="white"/>
                </a:solidFill>
                <a:latin typeface="Arial" pitchFamily="34" charset="0"/>
                <a:ea typeface="+mn-ea"/>
                <a:cs typeface="+mn-cs"/>
              </a:defRPr>
            </a:lvl1pPr>
          </a:lstStyle>
          <a:p>
            <a:pPr defTabSz="457200" eaLnBrk="0" fontAlgn="base" hangingPunct="0">
              <a:spcBef>
                <a:spcPct val="0"/>
              </a:spcBef>
              <a:spcAft>
                <a:spcPct val="0"/>
              </a:spcAft>
              <a:defRPr/>
            </a:pPr>
            <a:endParaRPr lang="en-US"/>
          </a:p>
        </p:txBody>
      </p:sp>
    </p:spTree>
    <p:extLst>
      <p:ext uri="{BB962C8B-B14F-4D97-AF65-F5344CB8AC3E}">
        <p14:creationId xmlns:p14="http://schemas.microsoft.com/office/powerpoint/2010/main" val="148677637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76400"/>
            <a:ext cx="10363200" cy="4114800"/>
          </a:xfrm>
        </p:spPr>
        <p:txBody>
          <a:bodyPr/>
          <a:lstStyle/>
          <a:p>
            <a:pPr lvl="0"/>
            <a:endParaRPr lang="en-US" noProof="0" smtClean="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697ED330-8587-4B80-A6F6-6FCFA455436D}" type="slidenum">
              <a:rPr lang="en-US" altLang="en-US" smtClean="0">
                <a:solidFill>
                  <a:srgbClr val="000000"/>
                </a:solidFill>
                <a:latin typeface="Calibri" panose="020F0502020204030204" pitchFamily="34" charset="0"/>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latin typeface="Calibri" panose="020F0502020204030204" pitchFamily="34" charset="0"/>
              <a:ea typeface="MS PGothic" panose="020B0600070205080204" pitchFamily="34" charset="-128"/>
            </a:endParaRPr>
          </a:p>
        </p:txBody>
      </p:sp>
      <p:sp>
        <p:nvSpPr>
          <p:cNvPr id="7"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153925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latin typeface="Calibri" panose="020F0502020204030204" pitchFamily="34" charset="0"/>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304559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588143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4173982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1332196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914400" y="1676400"/>
            <a:ext cx="103632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0E8C6955-28A1-47D9-B2EA-E55062CF5A02}"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
        <p:nvSpPr>
          <p:cNvPr id="7"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9099089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Tree>
    <p:extLst>
      <p:ext uri="{BB962C8B-B14F-4D97-AF65-F5344CB8AC3E}">
        <p14:creationId xmlns:p14="http://schemas.microsoft.com/office/powerpoint/2010/main" val="16476094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4101297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290849"/>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150912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914400" y="1676400"/>
            <a:ext cx="103632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7"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4123216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76400"/>
            <a:ext cx="10363200" cy="4114800"/>
          </a:xfrm>
          <a:prstGeom prst="rect">
            <a:avLst/>
          </a:prstGeom>
        </p:spPr>
        <p:txBody>
          <a:bodyPr/>
          <a:lstStyle/>
          <a:p>
            <a:pPr lvl="0"/>
            <a:endParaRPr lang="en-US" noProof="0" smtClean="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lgn="ctr">
              <a:defRPr>
                <a:solidFill>
                  <a:schemeClr val="bg2">
                    <a:lumMod val="20000"/>
                    <a:lumOff val="80000"/>
                  </a:schemeClr>
                </a:solidFill>
              </a:defRPr>
            </a:lvl1pPr>
          </a:lstStyle>
          <a:p>
            <a:pPr>
              <a:defRPr/>
            </a:pPr>
            <a:fld id="{697ED330-8587-4B80-A6F6-6FCFA455436D}" type="slidenum">
              <a:rPr lang="en-US" altLang="en-US" smtClean="0"/>
              <a:pPr>
                <a:defRPr/>
              </a:pPr>
              <a:t>‹#›</a:t>
            </a:fld>
            <a:endParaRPr lang="en-US" altLang="en-US" dirty="0"/>
          </a:p>
        </p:txBody>
      </p:sp>
    </p:spTree>
    <p:extLst>
      <p:ext uri="{BB962C8B-B14F-4D97-AF65-F5344CB8AC3E}">
        <p14:creationId xmlns:p14="http://schemas.microsoft.com/office/powerpoint/2010/main" val="3515469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70413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0095409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20765802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914400" y="1676400"/>
            <a:ext cx="103632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0E8C6955-28A1-47D9-B2EA-E55062CF5A02}"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Tree>
    <p:extLst>
      <p:ext uri="{BB962C8B-B14F-4D97-AF65-F5344CB8AC3E}">
        <p14:creationId xmlns:p14="http://schemas.microsoft.com/office/powerpoint/2010/main" val="13583365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lgn="ctr">
              <a:defRPr>
                <a:solidFill>
                  <a:schemeClr val="bg2">
                    <a:lumMod val="20000"/>
                    <a:lumOff val="80000"/>
                  </a:schemeClr>
                </a:solidFill>
              </a:defRPr>
            </a:lvl1pPr>
          </a:lstStyle>
          <a:p>
            <a:pPr defTabSz="457200" eaLnBrk="0" fontAlgn="base" hangingPunct="0">
              <a:spcBef>
                <a:spcPct val="0"/>
              </a:spcBef>
              <a:spcAft>
                <a:spcPct val="0"/>
              </a:spcAft>
              <a:defRPr/>
            </a:pPr>
            <a:fld id="{7B9A0A7D-03E1-462A-B825-FF4CE71D1F19}"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632113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40644283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1964566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591216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704701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Tree>
    <p:extLst>
      <p:ext uri="{BB962C8B-B14F-4D97-AF65-F5344CB8AC3E}">
        <p14:creationId xmlns:p14="http://schemas.microsoft.com/office/powerpoint/2010/main" val="42294506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ea typeface="MS PGothic" panose="020B0600070205080204" pitchFamily="34" charset="-128"/>
            </a:endParaRPr>
          </a:p>
        </p:txBody>
      </p:sp>
      <p:sp>
        <p:nvSpPr>
          <p:cNvPr id="6"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5353357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4476599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5022016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8336298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32309961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1E1D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noAutofit/>
          </a:bodyPr>
          <a:lstStyle>
            <a:lvl1pPr algn="l">
              <a:lnSpc>
                <a:spcPts val="8500"/>
              </a:lnSpc>
              <a:defRPr sz="7200">
                <a:solidFill>
                  <a:srgbClr val="395173"/>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noAutofit/>
          </a:bodyPr>
          <a:lstStyle>
            <a:lvl1pPr marL="0" indent="0" algn="l">
              <a:buNone/>
              <a:defRPr sz="2100" b="1">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571970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sp>
        <p:nvSpPr>
          <p:cNvPr id="13"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pic>
        <p:nvPicPr>
          <p:cNvPr id="22" name="Picture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7289" y="6172200"/>
            <a:ext cx="1087180" cy="665587"/>
          </a:xfrm>
          <a:prstGeom prst="rect">
            <a:avLst/>
          </a:prstGeom>
        </p:spPr>
      </p:pic>
    </p:spTree>
    <p:extLst>
      <p:ext uri="{BB962C8B-B14F-4D97-AF65-F5344CB8AC3E}">
        <p14:creationId xmlns:p14="http://schemas.microsoft.com/office/powerpoint/2010/main" val="31900773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1411367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828623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406597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60832" y="6087364"/>
            <a:ext cx="1209248" cy="740319"/>
          </a:xfrm>
          <a:prstGeom prst="rect">
            <a:avLst/>
          </a:prstGeom>
        </p:spPr>
      </p:pic>
    </p:spTree>
    <p:extLst>
      <p:ext uri="{BB962C8B-B14F-4D97-AF65-F5344CB8AC3E}">
        <p14:creationId xmlns:p14="http://schemas.microsoft.com/office/powerpoint/2010/main" val="5884199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451115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5760214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4247146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0894044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9919100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97623819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6592370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5552036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9346221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702767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sp>
        <p:nvSpPr>
          <p:cNvPr id="13"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pic>
        <p:nvPicPr>
          <p:cNvPr id="22" name="Picture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00110" y="6235508"/>
            <a:ext cx="920622" cy="563618"/>
          </a:xfrm>
          <a:prstGeom prst="rect">
            <a:avLst/>
          </a:prstGeom>
        </p:spPr>
      </p:pic>
    </p:spTree>
    <p:extLst>
      <p:ext uri="{BB962C8B-B14F-4D97-AF65-F5344CB8AC3E}">
        <p14:creationId xmlns:p14="http://schemas.microsoft.com/office/powerpoint/2010/main" val="639866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20363147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RWPAS Template">
    <p:spTree>
      <p:nvGrpSpPr>
        <p:cNvPr id="1" name=""/>
        <p:cNvGrpSpPr/>
        <p:nvPr/>
      </p:nvGrpSpPr>
      <p:grpSpPr>
        <a:xfrm>
          <a:off x="0" y="0"/>
          <a:ext cx="0" cy="0"/>
          <a:chOff x="0" y="0"/>
          <a:chExt cx="0" cy="0"/>
        </a:xfrm>
      </p:grpSpPr>
      <p:sp>
        <p:nvSpPr>
          <p:cNvPr id="5" name="Content Placeholder 1"/>
          <p:cNvSpPr>
            <a:spLocks noGrp="1"/>
          </p:cNvSpPr>
          <p:nvPr>
            <p:ph idx="1"/>
          </p:nvPr>
        </p:nvSpPr>
        <p:spPr>
          <a:xfrm>
            <a:off x="609600" y="1112838"/>
            <a:ext cx="10972800" cy="4787219"/>
          </a:xfrm>
        </p:spPr>
        <p:txBody>
          <a:bodyPr>
            <a:normAutofit fontScale="92500" lnSpcReduction="10000"/>
          </a:bodyPr>
          <a:lstStyle>
            <a:lvl1pPr>
              <a:buNone/>
              <a:defRPr sz="3000" baseline="0">
                <a:latin typeface="Calibri" pitchFamily="34" charset="0"/>
              </a:defRPr>
            </a:lvl1pPr>
          </a:lstStyle>
          <a:p>
            <a:endParaRPr lang="en-US" dirty="0" smtClean="0"/>
          </a:p>
        </p:txBody>
      </p:sp>
      <p:sp>
        <p:nvSpPr>
          <p:cNvPr id="7" name="Title 1"/>
          <p:cNvSpPr>
            <a:spLocks noGrp="1"/>
          </p:cNvSpPr>
          <p:nvPr>
            <p:ph type="title"/>
          </p:nvPr>
        </p:nvSpPr>
        <p:spPr>
          <a:xfrm>
            <a:off x="609600" y="0"/>
            <a:ext cx="10972800" cy="762000"/>
          </a:xfrm>
        </p:spPr>
        <p:txBody>
          <a:bodyPr>
            <a:normAutofit/>
          </a:bodyPr>
          <a:lstStyle>
            <a:lvl1pPr algn="l">
              <a:defRPr sz="3200" b="1" baseline="0">
                <a:solidFill>
                  <a:srgbClr val="FFFF00"/>
                </a:solidFill>
                <a:effectLst/>
              </a:defRPr>
            </a:lvl1pPr>
          </a:lstStyle>
          <a:p>
            <a:r>
              <a:rPr lang="en-US" smtClean="0"/>
              <a:t>Click to edit Master title style</a:t>
            </a:r>
            <a:endParaRPr lang="en-US" dirty="0"/>
          </a:p>
        </p:txBody>
      </p:sp>
      <p:sp>
        <p:nvSpPr>
          <p:cNvPr id="4" name="Footer Placeholder 4"/>
          <p:cNvSpPr>
            <a:spLocks noGrp="1"/>
          </p:cNvSpPr>
          <p:nvPr>
            <p:ph type="ftr" sz="quarter" idx="10"/>
          </p:nvPr>
        </p:nvSpPr>
        <p:spPr>
          <a:xfrm>
            <a:off x="289984" y="6481764"/>
            <a:ext cx="7315200" cy="365125"/>
          </a:xfrm>
          <a:prstGeom prst="rect">
            <a:avLst/>
          </a:prstGeom>
        </p:spPr>
        <p:txBody>
          <a:bodyPr rtlCol="0" anchor="ctr"/>
          <a:lstStyle>
            <a:lvl1pPr algn="l">
              <a:defRPr lang="en-US" sz="1000" kern="1200">
                <a:solidFill>
                  <a:prstClr val="white"/>
                </a:solidFill>
                <a:latin typeface="Arial" pitchFamily="34" charset="0"/>
                <a:ea typeface="+mn-ea"/>
                <a:cs typeface="+mn-cs"/>
              </a:defRPr>
            </a:lvl1pPr>
          </a:lstStyle>
          <a:p>
            <a:pPr defTabSz="457200" eaLnBrk="0" fontAlgn="base" hangingPunct="0">
              <a:spcBef>
                <a:spcPct val="0"/>
              </a:spcBef>
              <a:spcAft>
                <a:spcPct val="0"/>
              </a:spcAft>
              <a:defRPr/>
            </a:pPr>
            <a:endParaRPr lang="en-US"/>
          </a:p>
        </p:txBody>
      </p:sp>
    </p:spTree>
    <p:extLst>
      <p:ext uri="{BB962C8B-B14F-4D97-AF65-F5344CB8AC3E}">
        <p14:creationId xmlns:p14="http://schemas.microsoft.com/office/powerpoint/2010/main" val="428317306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latin typeface="Calibri" panose="020F0502020204030204" pitchFamily="34" charset="0"/>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1744980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7129495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6667237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2930116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74930785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8498723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8359773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985084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96488" y="6179900"/>
            <a:ext cx="1080489" cy="661491"/>
          </a:xfrm>
          <a:prstGeom prst="rect">
            <a:avLst/>
          </a:prstGeom>
        </p:spPr>
      </p:pic>
    </p:spTree>
    <p:extLst>
      <p:ext uri="{BB962C8B-B14F-4D97-AF65-F5344CB8AC3E}">
        <p14:creationId xmlns:p14="http://schemas.microsoft.com/office/powerpoint/2010/main" val="39115967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5634482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6724665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8366581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227266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8183060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2079443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7253268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latin typeface="Calibri" panose="020F0502020204030204" pitchFamily="34" charset="0"/>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6435187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72737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406748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6707" y="6127386"/>
            <a:ext cx="1238894" cy="758469"/>
          </a:xfrm>
          <a:prstGeom prst="rect">
            <a:avLst/>
          </a:prstGeom>
        </p:spPr>
      </p:pic>
    </p:spTree>
    <p:extLst>
      <p:ext uri="{BB962C8B-B14F-4D97-AF65-F5344CB8AC3E}">
        <p14:creationId xmlns:p14="http://schemas.microsoft.com/office/powerpoint/2010/main" val="38801384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58839742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908363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32729711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
        <p:nvSpPr>
          <p:cNvPr id="12" name="Rectangle 6"/>
          <p:cNvSpPr>
            <a:spLocks noGrp="1" noChangeArrowheads="1"/>
          </p:cNvSpPr>
          <p:nvPr>
            <p:ph type="sldNum" sz="quarter" idx="13"/>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27385060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
        <p:nvSpPr>
          <p:cNvPr id="14" name="Rectangle 6"/>
          <p:cNvSpPr>
            <a:spLocks noGrp="1" noChangeArrowheads="1"/>
          </p:cNvSpPr>
          <p:nvPr>
            <p:ph type="sldNum" sz="quarter" idx="12"/>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8812932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large graphic + caption">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928099" y="533401"/>
            <a:ext cx="10338919" cy="5517893"/>
          </a:xfrm>
        </p:spPr>
        <p:txBody>
          <a:bodyPr/>
          <a:lstStyle>
            <a:lvl1pPr>
              <a:defRPr baseline="0"/>
            </a:lvl1pPr>
          </a:lstStyle>
          <a:p>
            <a:pPr lvl="0"/>
            <a:r>
              <a:rPr lang="en-US" dirty="0"/>
              <a:t>A full page graphic/photo </a:t>
            </a:r>
          </a:p>
        </p:txBody>
      </p:sp>
      <p:sp>
        <p:nvSpPr>
          <p:cNvPr id="2" name="Title 1"/>
          <p:cNvSpPr>
            <a:spLocks noGrp="1"/>
          </p:cNvSpPr>
          <p:nvPr>
            <p:ph type="title" hasCustomPrompt="1"/>
          </p:nvPr>
        </p:nvSpPr>
        <p:spPr>
          <a:xfrm>
            <a:off x="938682" y="6158763"/>
            <a:ext cx="10338919" cy="219483"/>
          </a:xfrm>
          <a:prstGeom prst="rect">
            <a:avLst/>
          </a:prstGeom>
        </p:spPr>
        <p:txBody>
          <a:bodyPr/>
          <a:lstStyle>
            <a:lvl1pPr algn="r">
              <a:defRPr sz="1400" i="0" baseline="0">
                <a:solidFill>
                  <a:schemeClr val="tx1">
                    <a:lumMod val="75000"/>
                    <a:lumOff val="25000"/>
                  </a:schemeClr>
                </a:solidFill>
                <a:latin typeface="+mn-lt"/>
              </a:defRPr>
            </a:lvl1pPr>
          </a:lstStyle>
          <a:p>
            <a:r>
              <a:rPr lang="en-US" dirty="0"/>
              <a:t>Concise caption for above image/graphic</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74045495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3169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11" name="Content Placeholder 5"/>
          <p:cNvSpPr>
            <a:spLocks noGrp="1"/>
          </p:cNvSpPr>
          <p:nvPr>
            <p:ph sz="quarter" idx="11" hasCustomPrompt="1"/>
          </p:nvPr>
        </p:nvSpPr>
        <p:spPr>
          <a:xfrm>
            <a:off x="928099" y="1615623"/>
            <a:ext cx="5015501"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6248401" y="1618281"/>
            <a:ext cx="5018616"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6248401" y="5635257"/>
            <a:ext cx="5029200"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501502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8325410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3 images + ca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685800"/>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4454173" y="1611193"/>
            <a:ext cx="3297353" cy="3822405"/>
          </a:xfrm>
        </p:spPr>
        <p:txBody>
          <a:bodyPr/>
          <a:lstStyle>
            <a:lvl1pPr>
              <a:defRPr baseline="0"/>
            </a:lvl1pPr>
          </a:lstStyle>
          <a:p>
            <a:pPr lvl="0"/>
            <a:r>
              <a:rPr lang="en-US" dirty="0"/>
              <a:t>graphic/photo </a:t>
            </a:r>
          </a:p>
        </p:txBody>
      </p:sp>
      <p:sp>
        <p:nvSpPr>
          <p:cNvPr id="11" name="Content Placeholder 5"/>
          <p:cNvSpPr>
            <a:spLocks noGrp="1"/>
          </p:cNvSpPr>
          <p:nvPr>
            <p:ph sz="quarter" idx="11" hasCustomPrompt="1"/>
          </p:nvPr>
        </p:nvSpPr>
        <p:spPr>
          <a:xfrm>
            <a:off x="928100" y="1615623"/>
            <a:ext cx="3297353" cy="3822405"/>
          </a:xfrm>
        </p:spPr>
        <p:txBody>
          <a:bodyPr/>
          <a:lstStyle>
            <a:lvl1pPr>
              <a:defRPr baseline="0"/>
            </a:lvl1pPr>
          </a:lstStyle>
          <a:p>
            <a:pPr lvl="0"/>
            <a:r>
              <a:rPr lang="en-US" dirty="0"/>
              <a:t>graphic/photo </a:t>
            </a:r>
          </a:p>
        </p:txBody>
      </p:sp>
      <p:sp>
        <p:nvSpPr>
          <p:cNvPr id="12" name="Content Placeholder 5"/>
          <p:cNvSpPr>
            <a:spLocks noGrp="1"/>
          </p:cNvSpPr>
          <p:nvPr>
            <p:ph sz="quarter" idx="12" hasCustomPrompt="1"/>
          </p:nvPr>
        </p:nvSpPr>
        <p:spPr>
          <a:xfrm>
            <a:off x="7980248" y="1618281"/>
            <a:ext cx="3297353" cy="3822405"/>
          </a:xfrm>
        </p:spPr>
        <p:txBody>
          <a:bodyPr/>
          <a:lstStyle>
            <a:lvl1pPr>
              <a:defRPr baseline="0"/>
            </a:lvl1pPr>
          </a:lstStyle>
          <a:p>
            <a:pPr lvl="0"/>
            <a:r>
              <a:rPr lang="en-US" dirty="0"/>
              <a:t>graphic/photo </a:t>
            </a:r>
          </a:p>
        </p:txBody>
      </p:sp>
      <p:sp>
        <p:nvSpPr>
          <p:cNvPr id="13" name="Text Placeholder 12"/>
          <p:cNvSpPr>
            <a:spLocks noGrp="1"/>
          </p:cNvSpPr>
          <p:nvPr>
            <p:ph type="body" sz="quarter" idx="13" hasCustomPrompt="1"/>
          </p:nvPr>
        </p:nvSpPr>
        <p:spPr>
          <a:xfrm>
            <a:off x="7980248" y="5635257"/>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4" name="Text Placeholder 12"/>
          <p:cNvSpPr>
            <a:spLocks noGrp="1"/>
          </p:cNvSpPr>
          <p:nvPr>
            <p:ph type="body" sz="quarter" idx="14" hasCustomPrompt="1"/>
          </p:nvPr>
        </p:nvSpPr>
        <p:spPr>
          <a:xfrm>
            <a:off x="4454173" y="5635256"/>
            <a:ext cx="3297353" cy="536943"/>
          </a:xfrm>
        </p:spPr>
        <p:txBody>
          <a:bodyPr tIns="0" rIns="0" anchor="t">
            <a:noAutofit/>
          </a:bodyPr>
          <a:lstStyle>
            <a:lvl1pPr marL="0" indent="0">
              <a:lnSpc>
                <a:spcPts val="1900"/>
              </a:lnSpc>
              <a:spcBef>
                <a:spcPts val="600"/>
              </a:spcBef>
              <a:buNone/>
              <a:defRPr sz="1600" b="0" baseline="0"/>
            </a:lvl1pPr>
            <a:lvl2pPr marL="457200" indent="0">
              <a:buNone/>
              <a:defRPr/>
            </a:lvl2pPr>
            <a:lvl3pPr marL="914400" indent="0">
              <a:buNone/>
              <a:defRPr/>
            </a:lvl3pPr>
          </a:lstStyle>
          <a:p>
            <a:pPr lvl="0"/>
            <a:r>
              <a:rPr lang="en-US" dirty="0"/>
              <a:t>A caption for the image or graphic above.</a:t>
            </a:r>
          </a:p>
        </p:txBody>
      </p:sp>
      <p:sp>
        <p:nvSpPr>
          <p:cNvPr id="15" name="Text Placeholder 12"/>
          <p:cNvSpPr>
            <a:spLocks noGrp="1"/>
          </p:cNvSpPr>
          <p:nvPr>
            <p:ph type="body" sz="quarter" idx="15" hasCustomPrompt="1"/>
          </p:nvPr>
        </p:nvSpPr>
        <p:spPr>
          <a:xfrm>
            <a:off x="928578" y="5635258"/>
            <a:ext cx="3297353" cy="536943"/>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above.</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8"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0" name="TextBox 19"/>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1" name="TextBox 20"/>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2138819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 photos + content">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920059" y="1623318"/>
            <a:ext cx="2447700"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8" name="Picture Placeholder 2"/>
          <p:cNvSpPr>
            <a:spLocks noGrp="1"/>
          </p:cNvSpPr>
          <p:nvPr>
            <p:ph type="pic" idx="14"/>
          </p:nvPr>
        </p:nvSpPr>
        <p:spPr>
          <a:xfrm>
            <a:off x="3517322" y="1623318"/>
            <a:ext cx="2419649" cy="2195576"/>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9" name="Picture Placeholder 2"/>
          <p:cNvSpPr>
            <a:spLocks noGrp="1"/>
          </p:cNvSpPr>
          <p:nvPr>
            <p:ph type="pic" idx="15"/>
          </p:nvPr>
        </p:nvSpPr>
        <p:spPr>
          <a:xfrm>
            <a:off x="920059" y="3933205"/>
            <a:ext cx="2447701"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0" name="Picture Placeholder 2"/>
          <p:cNvSpPr>
            <a:spLocks noGrp="1"/>
          </p:cNvSpPr>
          <p:nvPr>
            <p:ph type="pic" idx="16"/>
          </p:nvPr>
        </p:nvSpPr>
        <p:spPr>
          <a:xfrm>
            <a:off x="3517322" y="3933205"/>
            <a:ext cx="2419649" cy="2237140"/>
          </a:xfrm>
          <a:prstGeom prst="rect">
            <a:avLst/>
          </a:prstGeo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6"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3" name="Text Placeholder 2"/>
          <p:cNvSpPr>
            <a:spLocks noGrp="1"/>
          </p:cNvSpPr>
          <p:nvPr>
            <p:ph type="body" sz="quarter" idx="17"/>
          </p:nvPr>
        </p:nvSpPr>
        <p:spPr>
          <a:xfrm>
            <a:off x="6252634" y="1600201"/>
            <a:ext cx="5024967" cy="4570143"/>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13" name="Rectangle 12"/>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TextBox 16"/>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8" name="TextBox 17"/>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123714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100" y="541964"/>
            <a:ext cx="5015501" cy="768708"/>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noChangeAspect="1"/>
          </p:cNvSpPr>
          <p:nvPr>
            <p:ph sz="quarter" idx="10"/>
          </p:nvPr>
        </p:nvSpPr>
        <p:spPr>
          <a:xfrm>
            <a:off x="0" y="452947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7" name="Text Placeholder 6"/>
          <p:cNvSpPr>
            <a:spLocks noGrp="1"/>
          </p:cNvSpPr>
          <p:nvPr>
            <p:ph type="body" sz="quarter" idx="11" hasCustomPrompt="1"/>
          </p:nvPr>
        </p:nvSpPr>
        <p:spPr>
          <a:xfrm>
            <a:off x="6248400" y="541964"/>
            <a:ext cx="5029200" cy="768708"/>
          </a:xfrm>
        </p:spPr>
        <p:txBody>
          <a:bodyPr>
            <a:noAutofit/>
          </a:bodyPr>
          <a:lstStyle>
            <a:lvl1pPr marL="0" indent="0">
              <a:lnSpc>
                <a:spcPts val="2600"/>
              </a:lnSpc>
              <a:spcBef>
                <a:spcPts val="1200"/>
              </a:spcBef>
              <a:buNone/>
              <a:defRPr sz="20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Brief description text for the photo collage below</a:t>
            </a:r>
          </a:p>
        </p:txBody>
      </p:sp>
      <p:sp>
        <p:nvSpPr>
          <p:cNvPr id="8" name="Content Placeholder 5"/>
          <p:cNvSpPr>
            <a:spLocks noGrp="1" noChangeAspect="1"/>
          </p:cNvSpPr>
          <p:nvPr>
            <p:ph sz="quarter" idx="12"/>
          </p:nvPr>
        </p:nvSpPr>
        <p:spPr>
          <a:xfrm>
            <a:off x="0" y="1797050"/>
            <a:ext cx="3053805" cy="2733824"/>
          </a:xfrm>
        </p:spPr>
        <p:txBody>
          <a:bodyPr>
            <a:noAutofit/>
          </a:bodyPr>
          <a:lstStyle>
            <a:lvl1pPr marL="0" indent="0">
              <a:buNone/>
              <a:defRPr sz="600" baseline="0">
                <a:solidFill>
                  <a:schemeClr val="tx1">
                    <a:lumMod val="50000"/>
                    <a:lumOff val="50000"/>
                  </a:schemeClr>
                </a:solidFill>
              </a:defRPr>
            </a:lvl1pPr>
          </a:lstStyle>
          <a:p>
            <a:pPr lvl="0"/>
            <a:endParaRPr lang="en-US" dirty="0"/>
          </a:p>
        </p:txBody>
      </p:sp>
      <p:sp>
        <p:nvSpPr>
          <p:cNvPr id="21" name="Content Placeholder 5"/>
          <p:cNvSpPr>
            <a:spLocks noGrp="1" noChangeAspect="1"/>
          </p:cNvSpPr>
          <p:nvPr>
            <p:ph sz="quarter" idx="13"/>
          </p:nvPr>
        </p:nvSpPr>
        <p:spPr>
          <a:xfrm>
            <a:off x="3042195"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2" name="Content Placeholder 5"/>
          <p:cNvSpPr>
            <a:spLocks noGrp="1" noChangeAspect="1"/>
          </p:cNvSpPr>
          <p:nvPr>
            <p:ph sz="quarter" idx="14"/>
          </p:nvPr>
        </p:nvSpPr>
        <p:spPr>
          <a:xfrm>
            <a:off x="3042195" y="3656702"/>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3" name="Content Placeholder 5"/>
          <p:cNvSpPr>
            <a:spLocks noGrp="1" noChangeAspect="1"/>
          </p:cNvSpPr>
          <p:nvPr>
            <p:ph sz="quarter" idx="15"/>
          </p:nvPr>
        </p:nvSpPr>
        <p:spPr>
          <a:xfrm>
            <a:off x="6084390" y="4524524"/>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4" name="Content Placeholder 5"/>
          <p:cNvSpPr>
            <a:spLocks noGrp="1" noChangeAspect="1"/>
          </p:cNvSpPr>
          <p:nvPr>
            <p:ph sz="quarter" idx="16"/>
          </p:nvPr>
        </p:nvSpPr>
        <p:spPr>
          <a:xfrm>
            <a:off x="6084390" y="1797050"/>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5" name="Content Placeholder 5"/>
          <p:cNvSpPr>
            <a:spLocks noGrp="1" noChangeAspect="1"/>
          </p:cNvSpPr>
          <p:nvPr>
            <p:ph sz="quarter" idx="17"/>
          </p:nvPr>
        </p:nvSpPr>
        <p:spPr>
          <a:xfrm>
            <a:off x="9126584" y="1797050"/>
            <a:ext cx="3053805" cy="1861056"/>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26" name="Content Placeholder 5"/>
          <p:cNvSpPr>
            <a:spLocks noGrp="1" noChangeAspect="1"/>
          </p:cNvSpPr>
          <p:nvPr>
            <p:ph sz="quarter" idx="18"/>
          </p:nvPr>
        </p:nvSpPr>
        <p:spPr>
          <a:xfrm>
            <a:off x="9126584" y="3651756"/>
            <a:ext cx="3053805" cy="2733824"/>
          </a:xfrm>
        </p:spPr>
        <p:txBody>
          <a:bodyPr>
            <a:normAutofit/>
          </a:bodyPr>
          <a:lstStyle>
            <a:lvl1pPr marL="0" indent="0">
              <a:buNone/>
              <a:defRPr sz="600" baseline="0">
                <a:solidFill>
                  <a:schemeClr val="tx1">
                    <a:lumMod val="50000"/>
                    <a:lumOff val="50000"/>
                  </a:schemeClr>
                </a:solidFill>
              </a:defRPr>
            </a:lvl1pPr>
          </a:lstStyle>
          <a:p>
            <a:pPr lvl="0"/>
            <a:endParaRPr lang="en-US" dirty="0"/>
          </a:p>
        </p:txBody>
      </p:sp>
      <p:sp>
        <p:nvSpPr>
          <p:cNvPr id="15" name="Rectangle 14"/>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6"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TextBox 17"/>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9" name="TextBox 18"/>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0" name="Picture 1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480808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33332" y="6240945"/>
            <a:ext cx="1053868" cy="645193"/>
          </a:xfrm>
          <a:prstGeom prst="rect">
            <a:avLst/>
          </a:prstGeom>
        </p:spPr>
      </p:pic>
    </p:spTree>
    <p:extLst>
      <p:ext uri="{BB962C8B-B14F-4D97-AF65-F5344CB8AC3E}">
        <p14:creationId xmlns:p14="http://schemas.microsoft.com/office/powerpoint/2010/main" val="12638526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Numbere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1"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hasCustomPrompt="1"/>
          </p:nvPr>
        </p:nvSpPr>
        <p:spPr>
          <a:xfrm>
            <a:off x="914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1</a:t>
            </a:r>
          </a:p>
        </p:txBody>
      </p:sp>
      <p:sp>
        <p:nvSpPr>
          <p:cNvPr id="9" name="Text Placeholder 8"/>
          <p:cNvSpPr>
            <a:spLocks noGrp="1"/>
          </p:cNvSpPr>
          <p:nvPr>
            <p:ph type="body" sz="quarter" idx="11" hasCustomPrompt="1"/>
          </p:nvPr>
        </p:nvSpPr>
        <p:spPr>
          <a:xfrm>
            <a:off x="2051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0" name="Text Placeholder 7"/>
          <p:cNvSpPr>
            <a:spLocks noGrp="1"/>
          </p:cNvSpPr>
          <p:nvPr>
            <p:ph type="body" sz="quarter" idx="12" hasCustomPrompt="1"/>
          </p:nvPr>
        </p:nvSpPr>
        <p:spPr>
          <a:xfrm>
            <a:off x="928099" y="332054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2</a:t>
            </a:r>
          </a:p>
        </p:txBody>
      </p:sp>
      <p:sp>
        <p:nvSpPr>
          <p:cNvPr id="12" name="Text Placeholder 8"/>
          <p:cNvSpPr>
            <a:spLocks noGrp="1"/>
          </p:cNvSpPr>
          <p:nvPr>
            <p:ph type="body" sz="quarter" idx="13" hasCustomPrompt="1"/>
          </p:nvPr>
        </p:nvSpPr>
        <p:spPr>
          <a:xfrm>
            <a:off x="2064749" y="3320543"/>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3" name="Text Placeholder 7"/>
          <p:cNvSpPr>
            <a:spLocks noGrp="1"/>
          </p:cNvSpPr>
          <p:nvPr>
            <p:ph type="body" sz="quarter" idx="14" hasCustomPrompt="1"/>
          </p:nvPr>
        </p:nvSpPr>
        <p:spPr>
          <a:xfrm>
            <a:off x="928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3</a:t>
            </a:r>
          </a:p>
        </p:txBody>
      </p:sp>
      <p:sp>
        <p:nvSpPr>
          <p:cNvPr id="15" name="Text Placeholder 8"/>
          <p:cNvSpPr>
            <a:spLocks noGrp="1"/>
          </p:cNvSpPr>
          <p:nvPr>
            <p:ph type="body" sz="quarter" idx="15" hasCustomPrompt="1"/>
          </p:nvPr>
        </p:nvSpPr>
        <p:spPr>
          <a:xfrm>
            <a:off x="2064748" y="4850387"/>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6" name="Text Placeholder 7"/>
          <p:cNvSpPr>
            <a:spLocks noGrp="1"/>
          </p:cNvSpPr>
          <p:nvPr>
            <p:ph type="body" sz="quarter" idx="16" hasCustomPrompt="1"/>
          </p:nvPr>
        </p:nvSpPr>
        <p:spPr>
          <a:xfrm>
            <a:off x="6248401" y="1797051"/>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4</a:t>
            </a:r>
          </a:p>
        </p:txBody>
      </p:sp>
      <p:sp>
        <p:nvSpPr>
          <p:cNvPr id="18" name="Text Placeholder 8"/>
          <p:cNvSpPr>
            <a:spLocks noGrp="1"/>
          </p:cNvSpPr>
          <p:nvPr>
            <p:ph type="body" sz="quarter" idx="17" hasCustomPrompt="1"/>
          </p:nvPr>
        </p:nvSpPr>
        <p:spPr>
          <a:xfrm>
            <a:off x="7385051" y="1790701"/>
            <a:ext cx="389254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9" name="Text Placeholder 7"/>
          <p:cNvSpPr>
            <a:spLocks noGrp="1"/>
          </p:cNvSpPr>
          <p:nvPr>
            <p:ph type="body" sz="quarter" idx="18" hasCustomPrompt="1"/>
          </p:nvPr>
        </p:nvSpPr>
        <p:spPr>
          <a:xfrm>
            <a:off x="6262099" y="3326894"/>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5</a:t>
            </a:r>
          </a:p>
        </p:txBody>
      </p:sp>
      <p:sp>
        <p:nvSpPr>
          <p:cNvPr id="21" name="Text Placeholder 8"/>
          <p:cNvSpPr>
            <a:spLocks noGrp="1"/>
          </p:cNvSpPr>
          <p:nvPr>
            <p:ph type="body" sz="quarter" idx="19" hasCustomPrompt="1"/>
          </p:nvPr>
        </p:nvSpPr>
        <p:spPr>
          <a:xfrm>
            <a:off x="7398748" y="3320543"/>
            <a:ext cx="3868269"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22" name="Text Placeholder 7"/>
          <p:cNvSpPr>
            <a:spLocks noGrp="1"/>
          </p:cNvSpPr>
          <p:nvPr>
            <p:ph type="body" sz="quarter" idx="20" hasCustomPrompt="1"/>
          </p:nvPr>
        </p:nvSpPr>
        <p:spPr>
          <a:xfrm>
            <a:off x="6262099" y="4850387"/>
            <a:ext cx="914400" cy="951993"/>
          </a:xfrm>
        </p:spPr>
        <p:txBody>
          <a:bodyPr anchor="ctr">
            <a:normAutofit/>
          </a:bodyPr>
          <a:lstStyle>
            <a:lvl1pPr marL="0" indent="0" algn="r">
              <a:lnSpc>
                <a:spcPts val="3600"/>
              </a:lnSpc>
              <a:buSzPct val="175000"/>
              <a:buFont typeface="+mj-lt"/>
              <a:buNone/>
              <a:defRPr sz="5400" b="0" baseline="0">
                <a:solidFill>
                  <a:schemeClr val="accent2"/>
                </a:solidFill>
              </a:defRPr>
            </a:lvl1pPr>
            <a:lvl2pPr marL="457200" indent="0">
              <a:buSzPct val="125000"/>
              <a:buFont typeface="Arial" panose="020B0604020202020204" pitchFamily="34" charset="0"/>
              <a:buNone/>
              <a:defRPr/>
            </a:lvl2pPr>
            <a:lvl3pPr marL="1257300" indent="-342900">
              <a:buSzPct val="125000"/>
              <a:buFont typeface="+mj-lt"/>
              <a:buAutoNum type="arabicPeriod"/>
              <a:defRPr/>
            </a:lvl3pPr>
          </a:lstStyle>
          <a:p>
            <a:pPr lvl="0"/>
            <a:r>
              <a:rPr lang="en-US" dirty="0"/>
              <a:t>6</a:t>
            </a:r>
          </a:p>
        </p:txBody>
      </p:sp>
      <p:sp>
        <p:nvSpPr>
          <p:cNvPr id="24" name="Text Placeholder 8"/>
          <p:cNvSpPr>
            <a:spLocks noGrp="1"/>
          </p:cNvSpPr>
          <p:nvPr>
            <p:ph type="body" sz="quarter" idx="21" hasCustomPrompt="1"/>
          </p:nvPr>
        </p:nvSpPr>
        <p:spPr>
          <a:xfrm>
            <a:off x="7398749" y="4850387"/>
            <a:ext cx="3878852" cy="958343"/>
          </a:xfrm>
        </p:spPr>
        <p:txBody>
          <a:bodyPr>
            <a:noAutofit/>
          </a:bodyPr>
          <a:lstStyle>
            <a:lvl1pPr marL="0" indent="0">
              <a:lnSpc>
                <a:spcPts val="2600"/>
              </a:lnSpc>
              <a:buNone/>
              <a:defRPr sz="2000"/>
            </a:lvl1pPr>
            <a:lvl2pPr marL="457200" indent="0">
              <a:buNone/>
              <a:defRPr/>
            </a:lvl2pPr>
          </a:lstStyle>
          <a:p>
            <a:pPr lvl="0"/>
            <a:r>
              <a:rPr lang="en-US" dirty="0"/>
              <a:t>Numbered points with short description</a:t>
            </a:r>
          </a:p>
        </p:txBody>
      </p:sp>
      <p:sp>
        <p:nvSpPr>
          <p:cNvPr id="17" name="Rectangle 1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2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26" name="TextBox 25"/>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7" name="TextBox 26"/>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2957417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7_Title Slide">
    <p:bg>
      <p:bgPr>
        <a:solidFill>
          <a:srgbClr val="39517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193800"/>
            <a:ext cx="10352617" cy="2180084"/>
          </a:xfrm>
          <a:prstGeom prst="rect">
            <a:avLst/>
          </a:prstGeom>
        </p:spPr>
        <p:txBody>
          <a:bodyPr wrap="square" lIns="0" tIns="0" rIns="0" bIns="0">
            <a:spAutoFit/>
          </a:bodyPr>
          <a:lstStyle>
            <a:lvl1pPr algn="l">
              <a:lnSpc>
                <a:spcPts val="8500"/>
              </a:lnSpc>
              <a:defRPr sz="7200">
                <a:solidFill>
                  <a:schemeClr val="bg1"/>
                </a:solidFill>
                <a:latin typeface="Times New Roman" panose="02020603050405020304" pitchFamily="18" charset="0"/>
                <a:cs typeface="Times New Roman" panose="02020603050405020304" pitchFamily="18" charset="0"/>
              </a:defRPr>
            </a:lvl1pPr>
          </a:lstStyle>
          <a:p>
            <a:r>
              <a:rPr lang="en-US" dirty="0"/>
              <a:t>Click to edit Transition title style</a:t>
            </a:r>
          </a:p>
        </p:txBody>
      </p:sp>
      <p:sp>
        <p:nvSpPr>
          <p:cNvPr id="3" name="Subtitle 2"/>
          <p:cNvSpPr>
            <a:spLocks noGrp="1"/>
          </p:cNvSpPr>
          <p:nvPr>
            <p:ph type="subTitle" idx="1" hasCustomPrompt="1"/>
          </p:nvPr>
        </p:nvSpPr>
        <p:spPr>
          <a:xfrm>
            <a:off x="914400" y="3713153"/>
            <a:ext cx="7687733" cy="323165"/>
          </a:xfrm>
          <a:prstGeom prst="rect">
            <a:avLst/>
          </a:prstGeom>
        </p:spPr>
        <p:txBody>
          <a:bodyPr wrap="square" lIns="0" tIns="0" rIns="0" bIns="0">
            <a:spAutoFit/>
          </a:bodyPr>
          <a:lstStyle>
            <a:lvl1pPr marL="0" indent="0" algn="l">
              <a:buNone/>
              <a:defRPr sz="2100" b="1">
                <a:solidFill>
                  <a:srgbClr val="FFFFF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transition subtitle style</a:t>
            </a:r>
          </a:p>
        </p:txBody>
      </p:sp>
    </p:spTree>
    <p:extLst>
      <p:ext uri="{BB962C8B-B14F-4D97-AF65-F5344CB8AC3E}">
        <p14:creationId xmlns:p14="http://schemas.microsoft.com/office/powerpoint/2010/main" val="171426305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4"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defTabSz="457200" eaLnBrk="0" fontAlgn="base" hangingPunct="0">
              <a:spcBef>
                <a:spcPct val="0"/>
              </a:spcBef>
              <a:spcAft>
                <a:spcPct val="0"/>
              </a:spcAft>
              <a:defRPr/>
            </a:pPr>
            <a:endParaRPr lang="en-US">
              <a:solidFill>
                <a:srgbClr val="000000"/>
              </a:solidFill>
              <a:latin typeface="Calibri" panose="020F0502020204030204" pitchFamily="34" charset="0"/>
              <a:ea typeface="MS PGothic" panose="020B0600070205080204" pitchFamily="34" charset="-128"/>
            </a:endParaRPr>
          </a:p>
        </p:txBody>
      </p:sp>
      <p:sp>
        <p:nvSpPr>
          <p:cNvPr id="5"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pPr defTabSz="457200" eaLnBrk="0" fontAlgn="base" hangingPunct="0">
              <a:spcBef>
                <a:spcPct val="0"/>
              </a:spcBef>
              <a:spcAft>
                <a:spcPct val="0"/>
              </a:spcAft>
              <a:defRPr/>
            </a:pPr>
            <a:fld id="{7B9A0A7D-03E1-462A-B825-FF4CE71D1F19}" type="slidenum">
              <a:rPr lang="en-US" altLang="en-US" smtClean="0">
                <a:solidFill>
                  <a:srgbClr val="000000"/>
                </a:solidFill>
                <a:latin typeface="Calibri" panose="020F0502020204030204" pitchFamily="34" charset="0"/>
                <a:ea typeface="MS PGothic" panose="020B0600070205080204" pitchFamily="34" charset="-128"/>
              </a:rPr>
              <a:pPr defTabSz="457200" eaLnBrk="0" fontAlgn="base" hangingPunct="0">
                <a:spcBef>
                  <a:spcPct val="0"/>
                </a:spcBef>
                <a:spcAft>
                  <a:spcPct val="0"/>
                </a:spcAft>
                <a:defRPr/>
              </a:pPr>
              <a:t>‹#›</a:t>
            </a:fld>
            <a:endParaRPr lang="en-US" altLang="en-US">
              <a:solidFill>
                <a:srgbClr val="000000"/>
              </a:solidFill>
              <a:latin typeface="Calibri" panose="020F0502020204030204" pitchFamily="34" charset="0"/>
              <a:ea typeface="MS PGothic" panose="020B0600070205080204" pitchFamily="34" charset="-128"/>
            </a:endParaRPr>
          </a:p>
        </p:txBody>
      </p:sp>
      <p:sp>
        <p:nvSpPr>
          <p:cNvPr id="6" name="Rectangle 6"/>
          <p:cNvSpPr txBox="1">
            <a:spLocks noChangeArrowheads="1"/>
          </p:cNvSpPr>
          <p:nvPr userDrawn="1"/>
        </p:nvSpPr>
        <p:spPr>
          <a:xfrm>
            <a:off x="9630110" y="7569"/>
            <a:ext cx="2540000" cy="457200"/>
          </a:xfrm>
          <a:prstGeom prst="rect">
            <a:avLst/>
          </a:prstGeom>
          <a:ln/>
        </p:spPr>
        <p:txBody>
          <a:bodyPr/>
          <a:lstStyle>
            <a:defPPr>
              <a:defRPr lang="en-US"/>
            </a:defPPr>
            <a:lvl1pPr marL="0" algn="r" defTabSz="914400" rtl="0" eaLnBrk="1" latinLnBrk="0" hangingPunct="1">
              <a:defRPr sz="1800" kern="1200">
                <a:solidFill>
                  <a:srgbClr val="39517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68872466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12117"/>
            <a:ext cx="10363200" cy="437515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Rectangle 6"/>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4"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5"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6" name="Freeform 15"/>
          <p:cNvSpPr>
            <a:spLocks/>
          </p:cNvSpPr>
          <p:nvPr userDrawn="1"/>
        </p:nvSpPr>
        <p:spPr bwMode="auto">
          <a:xfrm>
            <a:off x="717551" y="5624913"/>
            <a:ext cx="11391900" cy="1390650"/>
          </a:xfrm>
          <a:custGeom>
            <a:avLst/>
            <a:gdLst>
              <a:gd name="T0" fmla="*/ 4782 w 5382"/>
              <a:gd name="T1" fmla="*/ 624 h 876"/>
              <a:gd name="T2" fmla="*/ 4926 w 5382"/>
              <a:gd name="T3" fmla="*/ 646 h 876"/>
              <a:gd name="T4" fmla="*/ 5050 w 5382"/>
              <a:gd name="T5" fmla="*/ 674 h 876"/>
              <a:gd name="T6" fmla="*/ 5154 w 5382"/>
              <a:gd name="T7" fmla="*/ 704 h 876"/>
              <a:gd name="T8" fmla="*/ 5238 w 5382"/>
              <a:gd name="T9" fmla="*/ 736 h 876"/>
              <a:gd name="T10" fmla="*/ 5302 w 5382"/>
              <a:gd name="T11" fmla="*/ 764 h 876"/>
              <a:gd name="T12" fmla="*/ 5374 w 5382"/>
              <a:gd name="T13" fmla="*/ 804 h 876"/>
              <a:gd name="T14" fmla="*/ 5382 w 5382"/>
              <a:gd name="T15" fmla="*/ 0 h 876"/>
              <a:gd name="T16" fmla="*/ 0 w 5382"/>
              <a:gd name="T17" fmla="*/ 804 h 876"/>
              <a:gd name="T18" fmla="*/ 2152 w 5382"/>
              <a:gd name="T19" fmla="*/ 804 h 876"/>
              <a:gd name="T20" fmla="*/ 2108 w 5382"/>
              <a:gd name="T21" fmla="*/ 752 h 876"/>
              <a:gd name="T22" fmla="*/ 2098 w 5382"/>
              <a:gd name="T23" fmla="*/ 734 h 876"/>
              <a:gd name="T24" fmla="*/ 2132 w 5382"/>
              <a:gd name="T25" fmla="*/ 744 h 876"/>
              <a:gd name="T26" fmla="*/ 2182 w 5382"/>
              <a:gd name="T27" fmla="*/ 758 h 876"/>
              <a:gd name="T28" fmla="*/ 2260 w 5382"/>
              <a:gd name="T29" fmla="*/ 774 h 876"/>
              <a:gd name="T30" fmla="*/ 2358 w 5382"/>
              <a:gd name="T31" fmla="*/ 784 h 876"/>
              <a:gd name="T32" fmla="*/ 2466 w 5382"/>
              <a:gd name="T33" fmla="*/ 784 h 876"/>
              <a:gd name="T34" fmla="*/ 2524 w 5382"/>
              <a:gd name="T35" fmla="*/ 778 h 876"/>
              <a:gd name="T36" fmla="*/ 2580 w 5382"/>
              <a:gd name="T37" fmla="*/ 766 h 876"/>
              <a:gd name="T38" fmla="*/ 2636 w 5382"/>
              <a:gd name="T39" fmla="*/ 748 h 876"/>
              <a:gd name="T40" fmla="*/ 2688 w 5382"/>
              <a:gd name="T41" fmla="*/ 722 h 876"/>
              <a:gd name="T42" fmla="*/ 2740 w 5382"/>
              <a:gd name="T43" fmla="*/ 690 h 876"/>
              <a:gd name="T44" fmla="*/ 2786 w 5382"/>
              <a:gd name="T45" fmla="*/ 650 h 876"/>
              <a:gd name="T46" fmla="*/ 2826 w 5382"/>
              <a:gd name="T47" fmla="*/ 600 h 876"/>
              <a:gd name="T48" fmla="*/ 2862 w 5382"/>
              <a:gd name="T49" fmla="*/ 540 h 876"/>
              <a:gd name="T50" fmla="*/ 2870 w 5382"/>
              <a:gd name="T51" fmla="*/ 554 h 876"/>
              <a:gd name="T52" fmla="*/ 2918 w 5382"/>
              <a:gd name="T53" fmla="*/ 620 h 876"/>
              <a:gd name="T54" fmla="*/ 2974 w 5382"/>
              <a:gd name="T55" fmla="*/ 682 h 876"/>
              <a:gd name="T56" fmla="*/ 3046 w 5382"/>
              <a:gd name="T57" fmla="*/ 746 h 876"/>
              <a:gd name="T58" fmla="*/ 3112 w 5382"/>
              <a:gd name="T59" fmla="*/ 790 h 876"/>
              <a:gd name="T60" fmla="*/ 3162 w 5382"/>
              <a:gd name="T61" fmla="*/ 818 h 876"/>
              <a:gd name="T62" fmla="*/ 3216 w 5382"/>
              <a:gd name="T63" fmla="*/ 840 h 876"/>
              <a:gd name="T64" fmla="*/ 3276 w 5382"/>
              <a:gd name="T65" fmla="*/ 858 h 876"/>
              <a:gd name="T66" fmla="*/ 3338 w 5382"/>
              <a:gd name="T67" fmla="*/ 870 h 876"/>
              <a:gd name="T68" fmla="*/ 3406 w 5382"/>
              <a:gd name="T69" fmla="*/ 876 h 876"/>
              <a:gd name="T70" fmla="*/ 3442 w 5382"/>
              <a:gd name="T71" fmla="*/ 876 h 876"/>
              <a:gd name="T72" fmla="*/ 3580 w 5382"/>
              <a:gd name="T73" fmla="*/ 862 h 876"/>
              <a:gd name="T74" fmla="*/ 3730 w 5382"/>
              <a:gd name="T75" fmla="*/ 832 h 876"/>
              <a:gd name="T76" fmla="*/ 3888 w 5382"/>
              <a:gd name="T77" fmla="*/ 794 h 876"/>
              <a:gd name="T78" fmla="*/ 4208 w 5382"/>
              <a:gd name="T79" fmla="*/ 708 h 876"/>
              <a:gd name="T80" fmla="*/ 4432 w 5382"/>
              <a:gd name="T81" fmla="*/ 650 h 876"/>
              <a:gd name="T82" fmla="*/ 4566 w 5382"/>
              <a:gd name="T83" fmla="*/ 62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2" h="876">
                <a:moveTo>
                  <a:pt x="4782" y="624"/>
                </a:moveTo>
                <a:lnTo>
                  <a:pt x="4782" y="624"/>
                </a:lnTo>
                <a:lnTo>
                  <a:pt x="4858" y="634"/>
                </a:lnTo>
                <a:lnTo>
                  <a:pt x="4926" y="646"/>
                </a:lnTo>
                <a:lnTo>
                  <a:pt x="4990" y="658"/>
                </a:lnTo>
                <a:lnTo>
                  <a:pt x="5050" y="674"/>
                </a:lnTo>
                <a:lnTo>
                  <a:pt x="5104" y="688"/>
                </a:lnTo>
                <a:lnTo>
                  <a:pt x="5154" y="704"/>
                </a:lnTo>
                <a:lnTo>
                  <a:pt x="5198" y="720"/>
                </a:lnTo>
                <a:lnTo>
                  <a:pt x="5238" y="736"/>
                </a:lnTo>
                <a:lnTo>
                  <a:pt x="5272" y="750"/>
                </a:lnTo>
                <a:lnTo>
                  <a:pt x="5302" y="764"/>
                </a:lnTo>
                <a:lnTo>
                  <a:pt x="5346" y="788"/>
                </a:lnTo>
                <a:lnTo>
                  <a:pt x="5374" y="804"/>
                </a:lnTo>
                <a:lnTo>
                  <a:pt x="5382" y="812"/>
                </a:lnTo>
                <a:lnTo>
                  <a:pt x="5382" y="0"/>
                </a:lnTo>
                <a:lnTo>
                  <a:pt x="0" y="0"/>
                </a:lnTo>
                <a:lnTo>
                  <a:pt x="0" y="804"/>
                </a:lnTo>
                <a:lnTo>
                  <a:pt x="2152" y="804"/>
                </a:lnTo>
                <a:lnTo>
                  <a:pt x="2152" y="804"/>
                </a:lnTo>
                <a:lnTo>
                  <a:pt x="2124" y="772"/>
                </a:lnTo>
                <a:lnTo>
                  <a:pt x="2108" y="752"/>
                </a:lnTo>
                <a:lnTo>
                  <a:pt x="2100" y="738"/>
                </a:lnTo>
                <a:lnTo>
                  <a:pt x="2098" y="734"/>
                </a:lnTo>
                <a:lnTo>
                  <a:pt x="2132" y="744"/>
                </a:lnTo>
                <a:lnTo>
                  <a:pt x="2132" y="744"/>
                </a:lnTo>
                <a:lnTo>
                  <a:pt x="2154" y="750"/>
                </a:lnTo>
                <a:lnTo>
                  <a:pt x="2182" y="758"/>
                </a:lnTo>
                <a:lnTo>
                  <a:pt x="2218" y="766"/>
                </a:lnTo>
                <a:lnTo>
                  <a:pt x="2260" y="774"/>
                </a:lnTo>
                <a:lnTo>
                  <a:pt x="2306" y="780"/>
                </a:lnTo>
                <a:lnTo>
                  <a:pt x="2358" y="784"/>
                </a:lnTo>
                <a:lnTo>
                  <a:pt x="2410" y="786"/>
                </a:lnTo>
                <a:lnTo>
                  <a:pt x="2466" y="784"/>
                </a:lnTo>
                <a:lnTo>
                  <a:pt x="2494" y="782"/>
                </a:lnTo>
                <a:lnTo>
                  <a:pt x="2524" y="778"/>
                </a:lnTo>
                <a:lnTo>
                  <a:pt x="2552" y="772"/>
                </a:lnTo>
                <a:lnTo>
                  <a:pt x="2580" y="766"/>
                </a:lnTo>
                <a:lnTo>
                  <a:pt x="2608" y="758"/>
                </a:lnTo>
                <a:lnTo>
                  <a:pt x="2636" y="748"/>
                </a:lnTo>
                <a:lnTo>
                  <a:pt x="2662" y="736"/>
                </a:lnTo>
                <a:lnTo>
                  <a:pt x="2688" y="722"/>
                </a:lnTo>
                <a:lnTo>
                  <a:pt x="2714" y="708"/>
                </a:lnTo>
                <a:lnTo>
                  <a:pt x="2740" y="690"/>
                </a:lnTo>
                <a:lnTo>
                  <a:pt x="2764" y="672"/>
                </a:lnTo>
                <a:lnTo>
                  <a:pt x="2786" y="650"/>
                </a:lnTo>
                <a:lnTo>
                  <a:pt x="2806" y="626"/>
                </a:lnTo>
                <a:lnTo>
                  <a:pt x="2826" y="600"/>
                </a:lnTo>
                <a:lnTo>
                  <a:pt x="2846" y="570"/>
                </a:lnTo>
                <a:lnTo>
                  <a:pt x="2862" y="540"/>
                </a:lnTo>
                <a:lnTo>
                  <a:pt x="2862" y="540"/>
                </a:lnTo>
                <a:lnTo>
                  <a:pt x="2870" y="554"/>
                </a:lnTo>
                <a:lnTo>
                  <a:pt x="2898" y="594"/>
                </a:lnTo>
                <a:lnTo>
                  <a:pt x="2918" y="620"/>
                </a:lnTo>
                <a:lnTo>
                  <a:pt x="2944" y="650"/>
                </a:lnTo>
                <a:lnTo>
                  <a:pt x="2974" y="682"/>
                </a:lnTo>
                <a:lnTo>
                  <a:pt x="3008" y="714"/>
                </a:lnTo>
                <a:lnTo>
                  <a:pt x="3046" y="746"/>
                </a:lnTo>
                <a:lnTo>
                  <a:pt x="3090" y="776"/>
                </a:lnTo>
                <a:lnTo>
                  <a:pt x="3112" y="790"/>
                </a:lnTo>
                <a:lnTo>
                  <a:pt x="3136" y="804"/>
                </a:lnTo>
                <a:lnTo>
                  <a:pt x="3162" y="818"/>
                </a:lnTo>
                <a:lnTo>
                  <a:pt x="3188" y="830"/>
                </a:lnTo>
                <a:lnTo>
                  <a:pt x="3216" y="840"/>
                </a:lnTo>
                <a:lnTo>
                  <a:pt x="3246" y="850"/>
                </a:lnTo>
                <a:lnTo>
                  <a:pt x="3276" y="858"/>
                </a:lnTo>
                <a:lnTo>
                  <a:pt x="3306" y="866"/>
                </a:lnTo>
                <a:lnTo>
                  <a:pt x="3338" y="870"/>
                </a:lnTo>
                <a:lnTo>
                  <a:pt x="3372" y="874"/>
                </a:lnTo>
                <a:lnTo>
                  <a:pt x="3406" y="876"/>
                </a:lnTo>
                <a:lnTo>
                  <a:pt x="3442" y="876"/>
                </a:lnTo>
                <a:lnTo>
                  <a:pt x="3442" y="876"/>
                </a:lnTo>
                <a:lnTo>
                  <a:pt x="3508" y="870"/>
                </a:lnTo>
                <a:lnTo>
                  <a:pt x="3580" y="862"/>
                </a:lnTo>
                <a:lnTo>
                  <a:pt x="3654" y="848"/>
                </a:lnTo>
                <a:lnTo>
                  <a:pt x="3730" y="832"/>
                </a:lnTo>
                <a:lnTo>
                  <a:pt x="3808" y="814"/>
                </a:lnTo>
                <a:lnTo>
                  <a:pt x="3888" y="794"/>
                </a:lnTo>
                <a:lnTo>
                  <a:pt x="4048" y="752"/>
                </a:lnTo>
                <a:lnTo>
                  <a:pt x="4208" y="708"/>
                </a:lnTo>
                <a:lnTo>
                  <a:pt x="4360" y="668"/>
                </a:lnTo>
                <a:lnTo>
                  <a:pt x="4432" y="650"/>
                </a:lnTo>
                <a:lnTo>
                  <a:pt x="4500" y="636"/>
                </a:lnTo>
                <a:lnTo>
                  <a:pt x="4566" y="624"/>
                </a:lnTo>
                <a:lnTo>
                  <a:pt x="4626" y="6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7" name="Line 16"/>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8" name="Line 17"/>
          <p:cNvSpPr>
            <a:spLocks noChangeShapeType="1"/>
          </p:cNvSpPr>
          <p:nvPr userDrawn="1"/>
        </p:nvSpPr>
        <p:spPr bwMode="auto">
          <a:xfrm>
            <a:off x="10593917" y="69242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9" name="TextBox 18"/>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20" name="TextBox 19"/>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7242882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794325"/>
            <a:ext cx="10363200" cy="3946358"/>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928099" y="1101178"/>
            <a:ext cx="7707901" cy="346466"/>
          </a:xfr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69675901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ext +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367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914400" y="1600200"/>
            <a:ext cx="77216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7" name="Content Placeholder 6"/>
          <p:cNvSpPr>
            <a:spLocks noGrp="1"/>
          </p:cNvSpPr>
          <p:nvPr>
            <p:ph sz="quarter" idx="11" hasCustomPrompt="1"/>
          </p:nvPr>
        </p:nvSpPr>
        <p:spPr>
          <a:xfrm>
            <a:off x="8940801" y="1600200"/>
            <a:ext cx="2326217" cy="4572000"/>
          </a:xfrm>
          <a:solidFill>
            <a:srgbClr val="E1E1D5"/>
          </a:solidFill>
        </p:spPr>
        <p:txBody>
          <a:bodyPr lIns="164592" tIns="109728" rIns="164592" bIns="109728">
            <a:noAutofit/>
          </a:bodyPr>
          <a:lstStyle>
            <a:lvl1pPr marL="0" indent="0">
              <a:lnSpc>
                <a:spcPts val="2000"/>
              </a:lnSpc>
              <a:spcBef>
                <a:spcPts val="1200"/>
              </a:spcBef>
              <a:buNone/>
              <a:defRPr sz="1600" baseline="0"/>
            </a:lvl1pPr>
          </a:lstStyle>
          <a:p>
            <a:pPr lvl="0"/>
            <a:r>
              <a:rPr lang="en-US" dirty="0"/>
              <a:t>Put what you want in here. Sidebar for when there is additional information to highlight.</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TextBox 12"/>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4" name="TextBox 13"/>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7766015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14400" y="541964"/>
            <a:ext cx="10379243" cy="533400"/>
          </a:xfrm>
          <a:prstGeom prst="rect">
            <a:avLst/>
          </a:prstGeom>
        </p:spPr>
        <p:txBody>
          <a:bodyPr vert="horz" lIns="91440" tIns="45720" rIns="91440" bIns="45720" rtlCol="0" anchor="ctr">
            <a:noAutofit/>
          </a:bodyPr>
          <a:lstStyle>
            <a:lvl1pPr>
              <a:defRPr b="1"/>
            </a:lvl1pPr>
          </a:lstStyle>
          <a:p>
            <a:r>
              <a:rPr lang="en-US" dirty="0"/>
              <a:t>Concise Title</a:t>
            </a:r>
          </a:p>
        </p:txBody>
      </p:sp>
      <p:sp>
        <p:nvSpPr>
          <p:cNvPr id="13" name="Text Placeholder 12"/>
          <p:cNvSpPr>
            <a:spLocks noGrp="1"/>
          </p:cNvSpPr>
          <p:nvPr>
            <p:ph type="body" sz="quarter" idx="11"/>
          </p:nvPr>
        </p:nvSpPr>
        <p:spPr>
          <a:xfrm>
            <a:off x="930443" y="1600200"/>
            <a:ext cx="5029200" cy="4572000"/>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3" name="Content Placeholder 2"/>
          <p:cNvSpPr>
            <a:spLocks noGrp="1"/>
          </p:cNvSpPr>
          <p:nvPr>
            <p:ph sz="quarter" idx="12" hasCustomPrompt="1"/>
          </p:nvPr>
        </p:nvSpPr>
        <p:spPr>
          <a:xfrm>
            <a:off x="6248400" y="1600200"/>
            <a:ext cx="5029200" cy="4572000"/>
          </a:xfrm>
        </p:spPr>
        <p:txBody>
          <a:bodyPr/>
          <a:lstStyle>
            <a:lvl1pPr marL="0" marR="0" indent="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None/>
              <a:tabLst/>
              <a:defRPr baseline="0"/>
            </a:lvl1pPr>
          </a:lstStyle>
          <a:p>
            <a:pPr marL="228600" marR="0" lvl="0" indent="-228600" algn="l" defTabSz="914400" rtl="0" eaLnBrk="1" fontAlgn="auto" latinLnBrk="0" hangingPunct="1">
              <a:lnSpc>
                <a:spcPts val="3120"/>
              </a:lnSpc>
              <a:spcBef>
                <a:spcPts val="2400"/>
              </a:spcBef>
              <a:spcAft>
                <a:spcPts val="0"/>
              </a:spcAft>
              <a:buClr>
                <a:srgbClr val="000000">
                  <a:lumMod val="75000"/>
                  <a:lumOff val="25000"/>
                </a:srgbClr>
              </a:buClr>
              <a:buSzPct val="105000"/>
              <a:buFont typeface="Arial" panose="020B0604020202020204" pitchFamily="34" charset="0"/>
              <a:buChar char="•"/>
              <a:tabLst/>
              <a:defRPr/>
            </a:pPr>
            <a:r>
              <a:rPr kumimoji="0" lang="en-US" sz="2600" b="0" i="0" u="none" strike="noStrike" kern="1200" cap="none" spc="0" normalizeH="0" baseline="0" noProof="0" dirty="0">
                <a:ln>
                  <a:noFill/>
                </a:ln>
                <a:solidFill>
                  <a:srgbClr val="000000">
                    <a:lumMod val="75000"/>
                    <a:lumOff val="25000"/>
                  </a:srgbClr>
                </a:solidFill>
                <a:effectLst/>
                <a:uLnTx/>
                <a:uFillTx/>
                <a:latin typeface="+mn-lt"/>
                <a:ea typeface="MS PGothic" panose="020B0600070205080204" pitchFamily="34" charset="-128"/>
                <a:cs typeface="+mn-cs"/>
              </a:rPr>
              <a:t>Insert photo or graphic</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2"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20283379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8940800" y="551380"/>
            <a:ext cx="2352843"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13" name="Text Placeholder 12"/>
          <p:cNvSpPr>
            <a:spLocks noGrp="1"/>
          </p:cNvSpPr>
          <p:nvPr>
            <p:ph type="body" sz="quarter" idx="11" hasCustomPrompt="1"/>
          </p:nvPr>
        </p:nvSpPr>
        <p:spPr>
          <a:xfrm>
            <a:off x="8940800" y="1790701"/>
            <a:ext cx="2336800" cy="4381499"/>
          </a:xfrm>
        </p:spPr>
        <p:txBody>
          <a:bodyPr tIns="0" rIns="0" anchor="t">
            <a:noAutofit/>
          </a:bodyPr>
          <a:lstStyle>
            <a:lvl1pPr marL="0" indent="0">
              <a:lnSpc>
                <a:spcPts val="1900"/>
              </a:lnSpc>
              <a:spcBef>
                <a:spcPts val="600"/>
              </a:spcBef>
              <a:buNone/>
              <a:defRPr sz="1600" baseline="0"/>
            </a:lvl1pPr>
            <a:lvl2pPr marL="457200" indent="0">
              <a:buNone/>
              <a:defRPr/>
            </a:lvl2pPr>
            <a:lvl3pPr marL="914400" indent="0">
              <a:buNone/>
              <a:defRPr/>
            </a:lvl3pPr>
          </a:lstStyle>
          <a:p>
            <a:pPr lvl="0"/>
            <a:r>
              <a:rPr lang="en-US" dirty="0"/>
              <a:t>A caption for the image or graphic. Shouldn’t need bullets because the image speaks for itself.</a:t>
            </a:r>
          </a:p>
        </p:txBody>
      </p:sp>
      <p:sp>
        <p:nvSpPr>
          <p:cNvPr id="3" name="Content Placeholder 2"/>
          <p:cNvSpPr>
            <a:spLocks noGrp="1"/>
          </p:cNvSpPr>
          <p:nvPr>
            <p:ph sz="quarter" idx="12" hasCustomPrompt="1"/>
          </p:nvPr>
        </p:nvSpPr>
        <p:spPr>
          <a:xfrm>
            <a:off x="914400" y="533400"/>
            <a:ext cx="7721600" cy="563880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0"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88093465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Large graphic + text">
    <p:spTree>
      <p:nvGrpSpPr>
        <p:cNvPr id="1" name=""/>
        <p:cNvGrpSpPr/>
        <p:nvPr/>
      </p:nvGrpSpPr>
      <p:grpSpPr>
        <a:xfrm>
          <a:off x="0" y="0"/>
          <a:ext cx="0" cy="0"/>
          <a:chOff x="0" y="0"/>
          <a:chExt cx="0" cy="0"/>
        </a:xfrm>
      </p:grpSpPr>
      <p:sp>
        <p:nvSpPr>
          <p:cNvPr id="9" name="Title Placeholder 5"/>
          <p:cNvSpPr>
            <a:spLocks noGrp="1"/>
          </p:cNvSpPr>
          <p:nvPr>
            <p:ph type="title" hasCustomPrompt="1"/>
          </p:nvPr>
        </p:nvSpPr>
        <p:spPr>
          <a:xfrm>
            <a:off x="928099" y="541964"/>
            <a:ext cx="10365544" cy="533400"/>
          </a:xfrm>
          <a:prstGeom prst="rect">
            <a:avLst/>
          </a:prstGeom>
        </p:spPr>
        <p:txBody>
          <a:bodyPr vert="horz" lIns="91440" tIns="45720" rIns="91440" bIns="45720" rtlCol="0" anchor="ctr">
            <a:noAutofit/>
          </a:bodyPr>
          <a:lstStyle>
            <a:lvl1pPr>
              <a:defRPr sz="2800" b="1"/>
            </a:lvl1pPr>
          </a:lstStyle>
          <a:p>
            <a:r>
              <a:rPr lang="en-US" dirty="0"/>
              <a:t>Concise Title</a:t>
            </a:r>
          </a:p>
        </p:txBody>
      </p:sp>
      <p:sp>
        <p:nvSpPr>
          <p:cNvPr id="3" name="Content Placeholder 2"/>
          <p:cNvSpPr>
            <a:spLocks noGrp="1"/>
          </p:cNvSpPr>
          <p:nvPr>
            <p:ph sz="quarter" idx="12" hasCustomPrompt="1"/>
          </p:nvPr>
        </p:nvSpPr>
        <p:spPr>
          <a:xfrm>
            <a:off x="928099" y="3606230"/>
            <a:ext cx="10349501" cy="2565970"/>
          </a:xfrm>
        </p:spPr>
        <p:txBody>
          <a:bodyPr>
            <a:normAutofit/>
          </a:bodyPr>
          <a:lstStyle>
            <a:lvl1pPr marL="0" indent="0">
              <a:buNone/>
              <a:defRPr sz="2000" baseline="0"/>
            </a:lvl1pPr>
            <a:lvl3pPr marL="914400" indent="0">
              <a:buNone/>
              <a:defRPr/>
            </a:lvl3pPr>
          </a:lstStyle>
          <a:p>
            <a:pPr lvl="0"/>
            <a:r>
              <a:rPr lang="en-US" dirty="0"/>
              <a:t>Insert large photo or graphic here</a:t>
            </a:r>
          </a:p>
        </p:txBody>
      </p:sp>
      <p:sp>
        <p:nvSpPr>
          <p:cNvPr id="8" name="Text Placeholder 12"/>
          <p:cNvSpPr>
            <a:spLocks noGrp="1"/>
          </p:cNvSpPr>
          <p:nvPr>
            <p:ph type="body" sz="quarter" idx="11"/>
          </p:nvPr>
        </p:nvSpPr>
        <p:spPr>
          <a:xfrm>
            <a:off x="928099" y="1617110"/>
            <a:ext cx="10349501" cy="1763089"/>
          </a:xfr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10" name="Rectangle 9"/>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11"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3"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4" name="TextBox 13"/>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5" name="TextBox 14"/>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10883625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 full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8099" y="541964"/>
            <a:ext cx="10338919" cy="533400"/>
          </a:xfrm>
          <a:prstGeom prst="rect">
            <a:avLst/>
          </a:prstGeom>
        </p:spPr>
        <p:txBody>
          <a:bodyPr/>
          <a:lstStyle>
            <a:lvl1pPr algn="l">
              <a:defRPr sz="2800" baseline="0">
                <a:solidFill>
                  <a:srgbClr val="395173"/>
                </a:solidFill>
              </a:defRPr>
            </a:lvl1pPr>
          </a:lstStyle>
          <a:p>
            <a:r>
              <a:rPr lang="en-US" dirty="0"/>
              <a:t>Concise Title</a:t>
            </a:r>
          </a:p>
        </p:txBody>
      </p:sp>
      <p:sp>
        <p:nvSpPr>
          <p:cNvPr id="6" name="Content Placeholder 5"/>
          <p:cNvSpPr>
            <a:spLocks noGrp="1"/>
          </p:cNvSpPr>
          <p:nvPr>
            <p:ph sz="quarter" idx="10" hasCustomPrompt="1"/>
          </p:nvPr>
        </p:nvSpPr>
        <p:spPr>
          <a:xfrm>
            <a:off x="0" y="1600200"/>
            <a:ext cx="12192000" cy="4790326"/>
          </a:xfrm>
        </p:spPr>
        <p:txBody>
          <a:bodyPr/>
          <a:lstStyle>
            <a:lvl1pPr>
              <a:defRPr baseline="0"/>
            </a:lvl1pPr>
          </a:lstStyle>
          <a:p>
            <a:pPr lvl="0"/>
            <a:r>
              <a:rPr lang="en-US" dirty="0"/>
              <a:t>A full page bleed graphic/photo </a:t>
            </a:r>
          </a:p>
        </p:txBody>
      </p:sp>
      <p:sp>
        <p:nvSpPr>
          <p:cNvPr id="8" name="Rectangle 7"/>
          <p:cNvSpPr/>
          <p:nvPr userDrawn="1"/>
        </p:nvSpPr>
        <p:spPr>
          <a:xfrm flipV="1">
            <a:off x="1" y="6367267"/>
            <a:ext cx="10593916" cy="474124"/>
          </a:xfrm>
          <a:prstGeom prst="rect">
            <a:avLst/>
          </a:prstGeom>
          <a:solidFill>
            <a:srgbClr val="3951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0" fontAlgn="base" hangingPunct="0">
              <a:spcBef>
                <a:spcPct val="0"/>
              </a:spcBef>
              <a:spcAft>
                <a:spcPct val="0"/>
              </a:spcAft>
            </a:pPr>
            <a:endParaRPr lang="en-US" sz="1800">
              <a:solidFill>
                <a:srgbClr val="FFFFFF"/>
              </a:solidFill>
            </a:endParaRPr>
          </a:p>
        </p:txBody>
      </p:sp>
      <p:sp>
        <p:nvSpPr>
          <p:cNvPr id="9" name="Line 12"/>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0" name="Line 13"/>
          <p:cNvSpPr>
            <a:spLocks noChangeShapeType="1"/>
          </p:cNvSpPr>
          <p:nvPr userDrawn="1"/>
        </p:nvSpPr>
        <p:spPr bwMode="auto">
          <a:xfrm>
            <a:off x="10593917" y="68925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eaLnBrk="0" fontAlgn="base" hangingPunct="0">
              <a:spcBef>
                <a:spcPct val="0"/>
              </a:spcBef>
              <a:spcAft>
                <a:spcPct val="0"/>
              </a:spcAft>
            </a:pPr>
            <a:endParaRPr lang="en-US" sz="1800">
              <a:solidFill>
                <a:srgbClr val="000000"/>
              </a:solidFill>
              <a:latin typeface="Calibri" panose="020F0502020204030204" pitchFamily="34" charset="0"/>
              <a:ea typeface="MS PGothic" panose="020B0600070205080204" pitchFamily="34" charset="-128"/>
            </a:endParaRPr>
          </a:p>
        </p:txBody>
      </p:sp>
      <p:sp>
        <p:nvSpPr>
          <p:cNvPr id="11" name="TextBox 10"/>
          <p:cNvSpPr txBox="1"/>
          <p:nvPr userDrawn="1"/>
        </p:nvSpPr>
        <p:spPr>
          <a:xfrm>
            <a:off x="161035" y="6471856"/>
            <a:ext cx="3600091"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Reuse-15-05</a:t>
            </a:r>
          </a:p>
        </p:txBody>
      </p:sp>
      <p:sp>
        <p:nvSpPr>
          <p:cNvPr id="12" name="TextBox 11"/>
          <p:cNvSpPr txBox="1"/>
          <p:nvPr userDrawn="1"/>
        </p:nvSpPr>
        <p:spPr>
          <a:xfrm>
            <a:off x="6191890" y="6481897"/>
            <a:ext cx="4520249" cy="276999"/>
          </a:xfrm>
          <a:prstGeom prst="rect">
            <a:avLst/>
          </a:prstGeom>
          <a:noFill/>
        </p:spPr>
        <p:txBody>
          <a:bodyPr wrap="square" rtlCol="0">
            <a:spAutoFit/>
          </a:bodyPr>
          <a:lstStyle/>
          <a:p>
            <a:pPr defTabSz="457200" eaLnBrk="0" fontAlgn="base" hangingPunct="0">
              <a:spcBef>
                <a:spcPct val="0"/>
              </a:spcBef>
              <a:spcAft>
                <a:spcPct val="0"/>
              </a:spcAft>
            </a:pPr>
            <a:r>
              <a:rPr lang="en-US" sz="1200" b="1" dirty="0">
                <a:solidFill>
                  <a:srgbClr val="FFFFFF"/>
                </a:solidFill>
                <a:ea typeface="MS PGothic" panose="020B0600070205080204" pitchFamily="34" charset="-128"/>
              </a:rPr>
              <a:t>© 2016 WE&amp;RF  ALL RIGHTS RESERVED</a:t>
            </a:r>
          </a:p>
        </p:txBody>
      </p: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81002" y="6296588"/>
            <a:ext cx="1410071" cy="555109"/>
          </a:xfrm>
          <a:prstGeom prst="rect">
            <a:avLst/>
          </a:prstGeom>
        </p:spPr>
      </p:pic>
    </p:spTree>
    <p:extLst>
      <p:ext uri="{BB962C8B-B14F-4D97-AF65-F5344CB8AC3E}">
        <p14:creationId xmlns:p14="http://schemas.microsoft.com/office/powerpoint/2010/main" val="37982759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6" Type="http://schemas.openxmlformats.org/officeDocument/2006/relationships/theme" Target="../theme/theme10.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theme" Target="../theme/theme11.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theme" Target="../theme/theme12.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18" Type="http://schemas.openxmlformats.org/officeDocument/2006/relationships/slideLayout" Target="../slideLayouts/slideLayout14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17" Type="http://schemas.openxmlformats.org/officeDocument/2006/relationships/slideLayout" Target="../slideLayouts/slideLayout140.xml"/><Relationship Id="rId2" Type="http://schemas.openxmlformats.org/officeDocument/2006/relationships/slideLayout" Target="../slideLayouts/slideLayout125.xml"/><Relationship Id="rId16" Type="http://schemas.openxmlformats.org/officeDocument/2006/relationships/slideLayout" Target="../slideLayouts/slideLayout139.xml"/><Relationship Id="rId20" Type="http://schemas.openxmlformats.org/officeDocument/2006/relationships/theme" Target="../theme/theme14.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slideLayout" Target="../slideLayouts/slideLayout138.xml"/><Relationship Id="rId10" Type="http://schemas.openxmlformats.org/officeDocument/2006/relationships/slideLayout" Target="../slideLayouts/slideLayout133.xml"/><Relationship Id="rId19" Type="http://schemas.openxmlformats.org/officeDocument/2006/relationships/slideLayout" Target="../slideLayouts/slideLayout142.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5.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heme" Target="../theme/theme8.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2" Type="http://schemas.openxmlformats.org/officeDocument/2006/relationships/slideLayout" Target="../slideLayouts/slideLayout64.xml"/><Relationship Id="rId16" Type="http://schemas.openxmlformats.org/officeDocument/2006/relationships/theme" Target="../theme/theme9.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56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5" r:id="rId3"/>
    <p:sldLayoutId id="2147483666" r:id="rId4"/>
    <p:sldLayoutId id="2147483667" r:id="rId5"/>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219877739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2461332202"/>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1973403197"/>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822825"/>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6"/>
          <p:cNvSpPr>
            <a:spLocks noGrp="1" noChangeArrowheads="1"/>
          </p:cNvSpPr>
          <p:nvPr>
            <p:ph type="sldNum" sz="quarter" idx="4"/>
          </p:nvPr>
        </p:nvSpPr>
        <p:spPr>
          <a:xfrm>
            <a:off x="9630110" y="7569"/>
            <a:ext cx="2540000" cy="457200"/>
          </a:xfrm>
          <a:prstGeom prst="rect">
            <a:avLst/>
          </a:prstGeom>
          <a:ln/>
        </p:spPr>
        <p:txBody>
          <a:bodyPr/>
          <a:lstStyle>
            <a:lvl1pPr algn="r">
              <a:defRPr>
                <a:solidFill>
                  <a:srgbClr val="395173"/>
                </a:solidFill>
              </a:defRPr>
            </a:lvl1pPr>
          </a:lstStyle>
          <a:p>
            <a:pPr defTabSz="457200" eaLnBrk="0" fontAlgn="base" hangingPunct="0">
              <a:spcBef>
                <a:spcPct val="0"/>
              </a:spcBef>
              <a:spcAft>
                <a:spcPct val="0"/>
              </a:spcAft>
              <a:defRPr/>
            </a:pPr>
            <a:fld id="{460DF909-9407-44A3-A1A2-697A6CF541F6}" type="slidenum">
              <a:rPr lang="en-US" altLang="en-US" smtClean="0">
                <a:ea typeface="MS PGothic" panose="020B0600070205080204" pitchFamily="34" charset="-128"/>
              </a:rPr>
              <a:pPr defTabSz="457200" eaLnBrk="0" fontAlgn="base" hangingPunct="0">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484161662"/>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8" r:id="rId5"/>
    <p:sldLayoutId id="2147483839" r:id="rId6"/>
    <p:sldLayoutId id="2147483840" r:id="rId7"/>
    <p:sldLayoutId id="2147483841" r:id="rId8"/>
    <p:sldLayoutId id="2147483842" r:id="rId9"/>
    <p:sldLayoutId id="2147483668" r:id="rId10"/>
    <p:sldLayoutId id="2147483669" r:id="rId11"/>
    <p:sldLayoutId id="2147483689" r:id="rId12"/>
    <p:sldLayoutId id="2147483820" r:id="rId13"/>
    <p:sldLayoutId id="2147483824" r:id="rId14"/>
    <p:sldLayoutId id="2147483826" r:id="rId15"/>
    <p:sldLayoutId id="2147483828" r:id="rId16"/>
    <p:sldLayoutId id="2147483829" r:id="rId17"/>
    <p:sldLayoutId id="2147483830" r:id="rId18"/>
    <p:sldLayoutId id="2147483843" r:id="rId19"/>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25622401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6" r:id="rId15"/>
    <p:sldLayoutId id="2147483687" r:id="rId16"/>
    <p:sldLayoutId id="2147483688" r:id="rId17"/>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51903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8" r:id="rId7"/>
    <p:sldLayoutId id="2147483706" r:id="rId8"/>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09871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3322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722353"/>
      </p:ext>
    </p:extLst>
  </p:cSld>
  <p:clrMap bg1="lt1" tx1="dk1" bg2="lt2" tx2="dk2" accent1="accent1" accent2="accent2" accent3="accent3" accent4="accent4" accent5="accent5" accent6="accent6" hlink="hlink" folHlink="folHlink"/>
  <p:sldLayoutIdLst>
    <p:sldLayoutId id="2147483714" r:id="rId1"/>
    <p:sldLayoutId id="2147483715"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770737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432">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768">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3510903368"/>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930443" y="541964"/>
            <a:ext cx="10363200" cy="533400"/>
          </a:xfrm>
          <a:prstGeom prst="rect">
            <a:avLst/>
          </a:prstGeom>
        </p:spPr>
        <p:txBody>
          <a:bodyPr vert="horz" lIns="91440" tIns="45720" rIns="91440" bIns="45720" rtlCol="0" anchor="ctr">
            <a:noAutofit/>
          </a:bodyPr>
          <a:lstStyle/>
          <a:p>
            <a:r>
              <a:rPr lang="en-US" dirty="0"/>
              <a:t>Concise Title</a:t>
            </a:r>
          </a:p>
        </p:txBody>
      </p:sp>
      <p:sp>
        <p:nvSpPr>
          <p:cNvPr id="10" name="Text Placeholder 9"/>
          <p:cNvSpPr>
            <a:spLocks noGrp="1"/>
          </p:cNvSpPr>
          <p:nvPr>
            <p:ph type="body" idx="1"/>
          </p:nvPr>
        </p:nvSpPr>
        <p:spPr>
          <a:xfrm>
            <a:off x="914400" y="1598520"/>
            <a:ext cx="10363200" cy="128753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Don’t exceed 3 levels</a:t>
            </a:r>
          </a:p>
        </p:txBody>
      </p:sp>
    </p:spTree>
    <p:extLst>
      <p:ext uri="{BB962C8B-B14F-4D97-AF65-F5344CB8AC3E}">
        <p14:creationId xmlns:p14="http://schemas.microsoft.com/office/powerpoint/2010/main" val="115518805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Lst>
  <p:hf hdr="0" ftr="0" dt="0"/>
  <p:txStyles>
    <p:titleStyle>
      <a:lvl1pPr algn="l" defTabSz="457200" rtl="0" eaLnBrk="0" fontAlgn="base" hangingPunct="0">
        <a:spcBef>
          <a:spcPct val="0"/>
        </a:spcBef>
        <a:spcAft>
          <a:spcPct val="0"/>
        </a:spcAft>
        <a:defRPr sz="2800" b="1" kern="1200">
          <a:solidFill>
            <a:srgbClr val="395173"/>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32">
          <p15:clr>
            <a:srgbClr val="A4A3A4"/>
          </p15:clr>
        </p15:guide>
        <p15:guide id="2" pos="5328">
          <p15:clr>
            <a:srgbClr val="A4A3A4"/>
          </p15:clr>
        </p15:guide>
        <p15:guide id="3" orient="horz" pos="336">
          <p15:clr>
            <a:srgbClr val="A4A3A4"/>
          </p15:clr>
        </p15:guide>
        <p15:guide id="4" orient="horz" pos="3888">
          <p15:clr>
            <a:srgbClr val="A4A3A4"/>
          </p15:clr>
        </p15:guide>
        <p15:guide id="5" pos="1536">
          <p15:clr>
            <a:srgbClr val="A4A3A4"/>
          </p15:clr>
        </p15:guide>
        <p15:guide id="6" pos="4224">
          <p15:clr>
            <a:srgbClr val="A4A3A4"/>
          </p15:clr>
        </p15:guide>
        <p15:guide id="7" pos="2808">
          <p15:clr>
            <a:srgbClr val="A4A3A4"/>
          </p15:clr>
        </p15:guide>
        <p15:guide id="8" pos="2952">
          <p15:clr>
            <a:srgbClr val="A4A3A4"/>
          </p15:clr>
        </p15:guide>
        <p15:guide id="9" pos="1680">
          <p15:clr>
            <a:srgbClr val="A4A3A4"/>
          </p15:clr>
        </p15:guide>
        <p15:guide id="10" pos="4080">
          <p15:clr>
            <a:srgbClr val="A4A3A4"/>
          </p15:clr>
        </p15:guide>
        <p15:guide id="11" orient="horz" pos="672">
          <p15:clr>
            <a:srgbClr val="A4A3A4"/>
          </p15:clr>
        </p15:guide>
        <p15:guide id="12" orient="horz" pos="4104">
          <p15:clr>
            <a:srgbClr val="A4A3A4"/>
          </p15:clr>
        </p15:guide>
        <p15:guide id="13" orient="horz" pos="1128">
          <p15:clr>
            <a:srgbClr val="A4A3A4"/>
          </p15:clr>
        </p15:guide>
        <p15:guide id="14" orient="horz" pos="1008">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8.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26.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6.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6.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6.xml"/></Relationships>
</file>

<file path=ppt/slides/_rels/slide2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26.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6.xml"/></Relationships>
</file>

<file path=ppt/slides/_rels/slide24.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26.xml"/><Relationship Id="rId1" Type="http://schemas.openxmlformats.org/officeDocument/2006/relationships/vmlDrawing" Target="../drawings/vmlDrawing1.vml"/><Relationship Id="rId6" Type="http://schemas.openxmlformats.org/officeDocument/2006/relationships/image" Target="../media/image29.wmf"/><Relationship Id="rId5" Type="http://schemas.openxmlformats.org/officeDocument/2006/relationships/oleObject" Target="../embeddings/oleObject2.bin"/><Relationship Id="rId4" Type="http://schemas.openxmlformats.org/officeDocument/2006/relationships/image" Target="../media/image28.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6.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6.xml"/></Relationships>
</file>

<file path=ppt/slides/_rels/slide3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3.xml"/><Relationship Id="rId1" Type="http://schemas.openxmlformats.org/officeDocument/2006/relationships/slideLayout" Target="../slideLayouts/slideLayout126.xml"/></Relationships>
</file>

<file path=ppt/slides/_rels/slide3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4.xml"/><Relationship Id="rId1" Type="http://schemas.openxmlformats.org/officeDocument/2006/relationships/slideLayout" Target="../slideLayouts/slideLayout1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6.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6.xml"/><Relationship Id="rId1" Type="http://schemas.openxmlformats.org/officeDocument/2006/relationships/slideLayout" Target="../slideLayouts/slideLayout126.xml"/></Relationships>
</file>

<file path=ppt/slides/_rels/slide3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7.xml"/><Relationship Id="rId1" Type="http://schemas.openxmlformats.org/officeDocument/2006/relationships/slideLayout" Target="../slideLayouts/slideLayout12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6.xml"/><Relationship Id="rId1" Type="http://schemas.openxmlformats.org/officeDocument/2006/relationships/vmlDrawing" Target="../drawings/vmlDrawing2.vml"/><Relationship Id="rId5" Type="http://schemas.openxmlformats.org/officeDocument/2006/relationships/image" Target="../media/image37.emf"/><Relationship Id="rId4"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6.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6.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6.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6.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6.xml"/></Relationships>
</file>

<file path=ppt/slides/_rels/slide4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6.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6.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6.xml"/><Relationship Id="rId1" Type="http://schemas.openxmlformats.org/officeDocument/2006/relationships/vmlDrawing" Target="../drawings/vmlDrawing3.v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26.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126.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6.xml"/><Relationship Id="rId1" Type="http://schemas.openxmlformats.org/officeDocument/2006/relationships/vmlDrawing" Target="../drawings/vmlDrawing4.vml"/><Relationship Id="rId6" Type="http://schemas.openxmlformats.org/officeDocument/2006/relationships/image" Target="../media/image50.wmf"/><Relationship Id="rId5" Type="http://schemas.openxmlformats.org/officeDocument/2006/relationships/oleObject" Target="../embeddings/oleObject7.bin"/><Relationship Id="rId4" Type="http://schemas.openxmlformats.org/officeDocument/2006/relationships/image" Target="../media/image49.wmf"/></Relationships>
</file>

<file path=ppt/slides/_rels/slide5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jpeg"/><Relationship Id="rId1" Type="http://schemas.openxmlformats.org/officeDocument/2006/relationships/slideLayout" Target="../slideLayouts/slideLayout1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6.xml"/></Relationships>
</file>

<file path=ppt/slides/_rels/slide60.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126.xml"/><Relationship Id="rId1" Type="http://schemas.openxmlformats.org/officeDocument/2006/relationships/vmlDrawing" Target="../drawings/vmlDrawing5.vml"/><Relationship Id="rId6" Type="http://schemas.openxmlformats.org/officeDocument/2006/relationships/image" Target="../media/image53.wmf"/><Relationship Id="rId5" Type="http://schemas.openxmlformats.org/officeDocument/2006/relationships/oleObject" Target="../embeddings/oleObject9.bin"/><Relationship Id="rId4" Type="http://schemas.openxmlformats.org/officeDocument/2006/relationships/image" Target="../media/image28.wmf"/></Relationships>
</file>

<file path=ppt/slides/_rels/slide6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6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26.xml"/></Relationships>
</file>

<file path=ppt/slides/_rels/slide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6.xml"/></Relationships>
</file>

<file path=ppt/slides/_rels/slide6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26.xml"/></Relationships>
</file>

<file path=ppt/slides/_rels/slide6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7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26.xml"/></Relationships>
</file>

<file path=ppt/slides/_rels/slide7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26.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26.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6.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26.xml"/><Relationship Id="rId4" Type="http://schemas.openxmlformats.org/officeDocument/2006/relationships/image" Target="../media/image68.jpeg"/></Relationships>
</file>

<file path=ppt/slides/_rels/slide7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26.xml"/><Relationship Id="rId4" Type="http://schemas.openxmlformats.org/officeDocument/2006/relationships/image" Target="../media/image71.jpeg"/></Relationships>
</file>

<file path=ppt/slides/_rels/slide7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26.xml"/></Relationships>
</file>

<file path=ppt/slides/_rels/slide7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26.xml"/></Relationships>
</file>

<file path=ppt/slides/_rels/slide7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2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8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26.xml"/><Relationship Id="rId5" Type="http://schemas.openxmlformats.org/officeDocument/2006/relationships/image" Target="../media/image78.jpeg"/><Relationship Id="rId4" Type="http://schemas.openxmlformats.org/officeDocument/2006/relationships/image" Target="../media/image77.jpeg"/></Relationships>
</file>

<file path=ppt/slides/_rels/slide85.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126.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8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26.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8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26.xml"/><Relationship Id="rId5" Type="http://schemas.openxmlformats.org/officeDocument/2006/relationships/image" Target="../media/image93.jpeg"/><Relationship Id="rId4" Type="http://schemas.openxmlformats.org/officeDocument/2006/relationships/image" Target="../media/image90.jpeg"/></Relationships>
</file>

<file path=ppt/slides/_rels/slide8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26.xml"/></Relationships>
</file>

<file path=ppt/slides/_rels/slide8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126.xml"/><Relationship Id="rId5" Type="http://schemas.openxmlformats.org/officeDocument/2006/relationships/image" Target="../media/image99.jpeg"/><Relationship Id="rId4" Type="http://schemas.openxmlformats.org/officeDocument/2006/relationships/image" Target="../media/image98.jpeg"/></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6.xml"/></Relationships>
</file>

<file path=ppt/slides/_rels/slide9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126.xml"/><Relationship Id="rId5" Type="http://schemas.openxmlformats.org/officeDocument/2006/relationships/image" Target="../media/image103.emf"/><Relationship Id="rId4" Type="http://schemas.openxmlformats.org/officeDocument/2006/relationships/image" Target="../media/image102.jpeg"/></Relationships>
</file>

<file path=ppt/slides/_rels/slide9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126.xml"/><Relationship Id="rId6" Type="http://schemas.openxmlformats.org/officeDocument/2006/relationships/image" Target="../media/image103.emf"/><Relationship Id="rId5" Type="http://schemas.openxmlformats.org/officeDocument/2006/relationships/image" Target="../media/image107.jpeg"/><Relationship Id="rId4" Type="http://schemas.openxmlformats.org/officeDocument/2006/relationships/image" Target="../media/image106.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9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126.xml"/><Relationship Id="rId4" Type="http://schemas.openxmlformats.org/officeDocument/2006/relationships/image" Target="../media/image110.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95.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26.xml"/></Relationships>
</file>

<file path=ppt/slides/_rels/slide9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26.xml"/></Relationships>
</file>

<file path=ppt/slides/_rels/slide9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26.xml"/></Relationships>
</file>

<file path=ppt/slides/_rels/slide9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26.xml"/></Relationships>
</file>

<file path=ppt/slides/_rels/slide99.xml.rels><?xml version="1.0" encoding="UTF-8" standalone="yes"?>
<Relationships xmlns="http://schemas.openxmlformats.org/package/2006/relationships"><Relationship Id="rId3" Type="http://schemas.openxmlformats.org/officeDocument/2006/relationships/hyperlink" Target="mailto:werf@werf.org" TargetMode="External"/><Relationship Id="rId2" Type="http://schemas.openxmlformats.org/officeDocument/2006/relationships/hyperlink" Target="http://www.werf.org/" TargetMode="External"/><Relationship Id="rId1" Type="http://schemas.openxmlformats.org/officeDocument/2006/relationships/slideLayout" Target="../slideLayouts/slideLayout126.xml"/><Relationship Id="rId5" Type="http://schemas.openxmlformats.org/officeDocument/2006/relationships/hyperlink" Target="mailto:Info@WaterRF.org" TargetMode="External"/><Relationship Id="rId4" Type="http://schemas.openxmlformats.org/officeDocument/2006/relationships/hyperlink" Target="http://www.waterrf.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85449" y="5887134"/>
            <a:ext cx="9182006" cy="475836"/>
          </a:xfrm>
        </p:spPr>
        <p:txBody>
          <a:bodyPr/>
          <a:lstStyle/>
          <a:p>
            <a:r>
              <a:rPr lang="en-US" sz="2800" dirty="0" smtClean="0"/>
              <a:t>UV Disinfection and UV Advanced Oxidation Module</a:t>
            </a:r>
            <a:endParaRPr lang="en-US" sz="2800" dirty="0"/>
          </a:p>
        </p:txBody>
      </p:sp>
    </p:spTree>
    <p:extLst>
      <p:ext uri="{BB962C8B-B14F-4D97-AF65-F5344CB8AC3E}">
        <p14:creationId xmlns:p14="http://schemas.microsoft.com/office/powerpoint/2010/main" val="25664829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rmAutofit fontScale="90000"/>
          </a:bodyPr>
          <a:lstStyle/>
          <a:p>
            <a:pPr>
              <a:defRPr/>
            </a:pPr>
            <a:r>
              <a:rPr lang="en-US" dirty="0" smtClean="0"/>
              <a:t>UV Photolysis Provides a Barrier for Contaminant Treatment,</a:t>
            </a:r>
            <a:br>
              <a:rPr lang="en-US" dirty="0" smtClean="0"/>
            </a:br>
            <a:r>
              <a:rPr lang="en-US" dirty="0" smtClean="0"/>
              <a:t>Such as NDMA Destruction</a:t>
            </a:r>
          </a:p>
        </p:txBody>
      </p:sp>
      <p:pic>
        <p:nvPicPr>
          <p:cNvPr id="35843" name="Content Placeholder 3" descr="Photolysis.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l="-8316" r="-8316"/>
          <a:stretch>
            <a:fillRect/>
          </a:stretch>
        </p:blipFill>
        <p:spPr>
          <a:xfrm>
            <a:off x="1969293" y="1631751"/>
            <a:ext cx="8253413" cy="4368800"/>
          </a:xfrm>
          <a:prstGeom prst="rect">
            <a:avLst/>
          </a:prstGeom>
        </p:spPr>
      </p:pic>
      <p:sp>
        <p:nvSpPr>
          <p:cNvPr id="5" name="TextBox 4"/>
          <p:cNvSpPr txBox="1"/>
          <p:nvPr/>
        </p:nvSpPr>
        <p:spPr>
          <a:xfrm>
            <a:off x="2743054" y="5545528"/>
            <a:ext cx="1908728" cy="307777"/>
          </a:xfrm>
          <a:prstGeom prst="rect">
            <a:avLst/>
          </a:prstGeom>
          <a:noFill/>
        </p:spPr>
        <p:txBody>
          <a:bodyPr wrap="non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defTabSz="457200" eaLnBrk="1" fontAlgn="base" hangingPunct="1">
              <a:spcBef>
                <a:spcPct val="0"/>
              </a:spcBef>
              <a:spcAft>
                <a:spcPct val="0"/>
              </a:spcAft>
              <a:defRPr/>
            </a:pPr>
            <a:r>
              <a:rPr lang="en-US" sz="1400" b="1" dirty="0">
                <a:solidFill>
                  <a:srgbClr val="FFFFFF"/>
                </a:solidFill>
                <a:latin typeface="Arial" panose="020B0604020202020204" pitchFamily="34" charset="0"/>
                <a:cs typeface="Arial" panose="020B0604020202020204" pitchFamily="34" charset="0"/>
              </a:rPr>
              <a:t>Trojan Technologies</a:t>
            </a:r>
          </a:p>
        </p:txBody>
      </p:sp>
    </p:spTree>
    <p:extLst>
      <p:ext uri="{BB962C8B-B14F-4D97-AF65-F5344CB8AC3E}">
        <p14:creationId xmlns:p14="http://schemas.microsoft.com/office/powerpoint/2010/main" val="2572184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rmAutofit fontScale="90000"/>
          </a:bodyPr>
          <a:lstStyle/>
          <a:p>
            <a:r>
              <a:rPr lang="en-US" dirty="0" smtClean="0"/>
              <a:t>UV Disinfection Uses Low Wavelength UV to Provide a Higher Energy Output</a:t>
            </a:r>
            <a:endParaRPr lang="en-US" dirty="0"/>
          </a:p>
        </p:txBody>
      </p:sp>
      <p:sp>
        <p:nvSpPr>
          <p:cNvPr id="84" name="Rectangle 13"/>
          <p:cNvSpPr>
            <a:spLocks noGrp="1" noChangeArrowheads="1"/>
          </p:cNvSpPr>
          <p:nvPr>
            <p:ph type="body" sz="quarter" idx="10"/>
          </p:nvPr>
        </p:nvSpPr>
        <p:spPr>
          <a:xfrm>
            <a:off x="903818" y="1449558"/>
            <a:ext cx="10363200" cy="1763906"/>
          </a:xfrm>
          <a:prstGeom prst="rect">
            <a:avLst/>
          </a:prstGeom>
        </p:spPr>
        <p:txBody>
          <a:bodyPr/>
          <a:lstStyle/>
          <a:p>
            <a:r>
              <a:rPr lang="en-US" altLang="en-US" sz="2800" dirty="0"/>
              <a:t>UV Light is the portion of the electromagnetic spectrum where the wavelength is from 100 to 400 nanometers (nm)</a:t>
            </a:r>
          </a:p>
          <a:p>
            <a:r>
              <a:rPr lang="en-US" altLang="en-US" sz="2800" dirty="0"/>
              <a:t>The germicidal wavelength is </a:t>
            </a:r>
            <a:r>
              <a:rPr lang="en-US" altLang="en-US" sz="2800" dirty="0" err="1"/>
              <a:t>200nm</a:t>
            </a:r>
            <a:r>
              <a:rPr lang="en-US" altLang="en-US" sz="2800" dirty="0"/>
              <a:t> to </a:t>
            </a:r>
            <a:r>
              <a:rPr lang="en-US" altLang="en-US" sz="2800" dirty="0" err="1"/>
              <a:t>300nm</a:t>
            </a:r>
            <a:endParaRPr lang="en-US" altLang="en-US" sz="2800" dirty="0"/>
          </a:p>
          <a:p>
            <a:pPr lvl="1"/>
            <a:endParaRPr lang="en-US" altLang="en-US" sz="2400" dirty="0"/>
          </a:p>
          <a:p>
            <a:endParaRPr lang="en-US" altLang="en-US" sz="2800"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51909" y="3090885"/>
            <a:ext cx="5834849" cy="3321376"/>
          </a:xfrm>
          <a:prstGeom prst="rect">
            <a:avLst/>
          </a:prstGeom>
        </p:spPr>
      </p:pic>
    </p:spTree>
    <p:extLst>
      <p:ext uri="{BB962C8B-B14F-4D97-AF65-F5344CB8AC3E}">
        <p14:creationId xmlns:p14="http://schemas.microsoft.com/office/powerpoint/2010/main" val="21553189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rmAutofit fontScale="90000"/>
          </a:bodyPr>
          <a:lstStyle/>
          <a:p>
            <a:r>
              <a:rPr lang="en-US" dirty="0" smtClean="0"/>
              <a:t>Lamp Wavelength Output Can be Narrow (Monochromatic) or Broad (Polychromatic) with Low Pressure vs. Medium Pressure UV</a:t>
            </a:r>
            <a:endParaRPr lang="en-US" dirty="0"/>
          </a:p>
        </p:txBody>
      </p:sp>
      <p:sp>
        <p:nvSpPr>
          <p:cNvPr id="7" name="TextBox 6"/>
          <p:cNvSpPr txBox="1"/>
          <p:nvPr/>
        </p:nvSpPr>
        <p:spPr>
          <a:xfrm>
            <a:off x="7404959" y="5859495"/>
            <a:ext cx="2130927"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Source:  </a:t>
            </a:r>
            <a:r>
              <a:rPr lang="en-US" sz="1200" dirty="0" err="1" smtClean="0">
                <a:latin typeface="Arial" panose="020B0604020202020204" pitchFamily="34" charset="0"/>
                <a:cs typeface="Arial" panose="020B0604020202020204" pitchFamily="34" charset="0"/>
              </a:rPr>
              <a:t>Lenntech</a:t>
            </a:r>
            <a:endParaRPr lang="en-US" sz="1200" dirty="0" smtClean="0">
              <a:latin typeface="Arial" panose="020B0604020202020204" pitchFamily="34" charset="0"/>
              <a:cs typeface="Arial" panose="020B0604020202020204" pitchFamily="34" charset="0"/>
            </a:endParaRPr>
          </a:p>
        </p:txBody>
      </p:sp>
      <p:pic>
        <p:nvPicPr>
          <p:cNvPr id="22530" name="Picture 2" descr="Image result for low vs medium pressure UV system"/>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71758" y="1152559"/>
            <a:ext cx="4782185" cy="5134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918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240" y="348065"/>
            <a:ext cx="10338919" cy="533400"/>
          </a:xfrm>
        </p:spPr>
        <p:txBody>
          <a:bodyPr>
            <a:noAutofit/>
          </a:bodyPr>
          <a:lstStyle/>
          <a:p>
            <a:r>
              <a:rPr lang="en-US" dirty="0" smtClean="0"/>
              <a:t>The Quantum Yield is Used as </a:t>
            </a:r>
            <a:r>
              <a:rPr lang="en-US" dirty="0"/>
              <a:t>a</a:t>
            </a:r>
            <a:r>
              <a:rPr lang="en-US" dirty="0" smtClean="0"/>
              <a:t> Measure of Contaminant Destruction Efficiency</a:t>
            </a:r>
            <a:endParaRPr lang="en-US" dirty="0"/>
          </a:p>
        </p:txBody>
      </p:sp>
      <p:sp>
        <p:nvSpPr>
          <p:cNvPr id="322" name="Text Placeholder 321"/>
          <p:cNvSpPr>
            <a:spLocks noGrp="1"/>
          </p:cNvSpPr>
          <p:nvPr>
            <p:ph type="body" sz="quarter" idx="10"/>
          </p:nvPr>
        </p:nvSpPr>
        <p:spPr/>
        <p:txBody>
          <a:bodyPr/>
          <a:lstStyle/>
          <a:p>
            <a:pPr marL="0" indent="0">
              <a:buNone/>
            </a:pPr>
            <a:r>
              <a:rPr lang="en-US" sz="2600" b="1" dirty="0"/>
              <a:t>Photon (h</a:t>
            </a:r>
            <a:r>
              <a:rPr lang="el-GR" sz="2600" b="1" dirty="0"/>
              <a:t>ν)			</a:t>
            </a:r>
            <a:r>
              <a:rPr lang="el-GR" sz="2600" u="sng" dirty="0"/>
              <a:t>           </a:t>
            </a:r>
            <a:endParaRPr lang="en-US" sz="2600" u="sng" dirty="0"/>
          </a:p>
          <a:p>
            <a:pPr marL="514350" lvl="1" indent="-282575"/>
            <a:r>
              <a:rPr lang="en-US" sz="2200" dirty="0" smtClean="0"/>
              <a:t>Packet </a:t>
            </a:r>
            <a:r>
              <a:rPr lang="en-US" sz="2200" dirty="0"/>
              <a:t>of energy as light at each </a:t>
            </a:r>
            <a:r>
              <a:rPr lang="el-GR" sz="2200" dirty="0"/>
              <a:t>λ</a:t>
            </a:r>
          </a:p>
          <a:p>
            <a:pPr marL="0" indent="0">
              <a:buNone/>
            </a:pPr>
            <a:r>
              <a:rPr lang="en-US" sz="2600" b="1" dirty="0" smtClean="0"/>
              <a:t>Einstein </a:t>
            </a:r>
            <a:r>
              <a:rPr lang="en-US" sz="2600" b="1" dirty="0"/>
              <a:t>(</a:t>
            </a:r>
            <a:r>
              <a:rPr lang="en-US" sz="2600" b="1" dirty="0" err="1"/>
              <a:t>Es</a:t>
            </a:r>
            <a:r>
              <a:rPr lang="en-US" sz="2600" b="1" dirty="0"/>
              <a:t>)			             	</a:t>
            </a:r>
          </a:p>
          <a:p>
            <a:pPr marL="514350" indent="-282575">
              <a:buFont typeface="Arial" panose="020B0604020202020204" pitchFamily="34" charset="0"/>
              <a:buChar char="–"/>
            </a:pPr>
            <a:r>
              <a:rPr lang="en-US" sz="2600" dirty="0"/>
              <a:t>	</a:t>
            </a:r>
            <a:r>
              <a:rPr lang="en-US" sz="2200" dirty="0" smtClean="0"/>
              <a:t>1 </a:t>
            </a:r>
            <a:r>
              <a:rPr lang="en-US" sz="2200" dirty="0"/>
              <a:t>mole of photons</a:t>
            </a:r>
          </a:p>
          <a:p>
            <a:pPr marL="0" indent="0">
              <a:buNone/>
            </a:pPr>
            <a:r>
              <a:rPr lang="en-US" sz="2600" b="1" dirty="0" smtClean="0"/>
              <a:t>Quantum </a:t>
            </a:r>
            <a:r>
              <a:rPr lang="en-US" sz="2600" b="1" dirty="0"/>
              <a:t>Yield (</a:t>
            </a:r>
            <a:r>
              <a:rPr lang="el-GR" sz="2600" b="1" dirty="0" smtClean="0"/>
              <a:t>Φ</a:t>
            </a:r>
            <a:r>
              <a:rPr lang="en-US" sz="2600" b="1" dirty="0" smtClean="0"/>
              <a:t>)</a:t>
            </a:r>
          </a:p>
          <a:p>
            <a:pPr marL="514350" indent="-282575">
              <a:buFont typeface="Arial" panose="020B0604020202020204" pitchFamily="34" charset="0"/>
              <a:buChar char="–"/>
            </a:pPr>
            <a:r>
              <a:rPr lang="en-US" sz="2200" dirty="0" smtClean="0"/>
              <a:t>Efficiency of photochemical </a:t>
            </a:r>
            <a:r>
              <a:rPr lang="en-US" sz="2200" dirty="0"/>
              <a:t>reaction </a:t>
            </a:r>
            <a:r>
              <a:rPr lang="en-US" sz="2200" dirty="0" smtClean="0"/>
              <a:t>moles of product per Einstein absorbed</a:t>
            </a:r>
            <a:r>
              <a:rPr lang="en-US" sz="1800" dirty="0"/>
              <a:t> </a:t>
            </a:r>
            <a:r>
              <a:rPr lang="en-US" sz="1800" dirty="0" smtClean="0"/>
              <a:t>        </a:t>
            </a:r>
            <a:r>
              <a:rPr lang="en-US" sz="1000" dirty="0"/>
              <a:t>	</a:t>
            </a:r>
          </a:p>
          <a:p>
            <a:endParaRPr lang="en-US" sz="2600" dirty="0"/>
          </a:p>
        </p:txBody>
      </p:sp>
      <p:sp>
        <p:nvSpPr>
          <p:cNvPr id="165" name="AutoShape 18"/>
          <p:cNvSpPr>
            <a:spLocks noChangeArrowheads="1"/>
          </p:cNvSpPr>
          <p:nvPr/>
        </p:nvSpPr>
        <p:spPr bwMode="auto">
          <a:xfrm flipH="1">
            <a:off x="6762716" y="1374796"/>
            <a:ext cx="533400" cy="7620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endParaRPr>
          </a:p>
        </p:txBody>
      </p:sp>
      <p:grpSp>
        <p:nvGrpSpPr>
          <p:cNvPr id="166" name="Group 52"/>
          <p:cNvGrpSpPr>
            <a:grpSpLocks/>
          </p:cNvGrpSpPr>
          <p:nvPr/>
        </p:nvGrpSpPr>
        <p:grpSpPr bwMode="auto">
          <a:xfrm>
            <a:off x="7802568" y="2341563"/>
            <a:ext cx="3859254" cy="1295400"/>
            <a:chOff x="6234752" y="1943100"/>
            <a:chExt cx="3858679" cy="1295400"/>
          </a:xfrm>
        </p:grpSpPr>
        <p:sp>
          <p:nvSpPr>
            <p:cNvPr id="167"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168" name="Group 54"/>
            <p:cNvGrpSpPr>
              <a:grpSpLocks/>
            </p:cNvGrpSpPr>
            <p:nvPr/>
          </p:nvGrpSpPr>
          <p:grpSpPr bwMode="auto">
            <a:xfrm>
              <a:off x="6234752" y="1943100"/>
              <a:ext cx="3858679" cy="1295400"/>
              <a:chOff x="6248400" y="1905000"/>
              <a:chExt cx="3858679" cy="1295400"/>
            </a:xfrm>
          </p:grpSpPr>
          <p:grpSp>
            <p:nvGrpSpPr>
              <p:cNvPr id="169" name="Group 55"/>
              <p:cNvGrpSpPr>
                <a:grpSpLocks/>
              </p:cNvGrpSpPr>
              <p:nvPr/>
            </p:nvGrpSpPr>
            <p:grpSpPr bwMode="auto">
              <a:xfrm>
                <a:off x="6248400" y="1905000"/>
                <a:ext cx="1371600" cy="1295400"/>
                <a:chOff x="6248400" y="1905000"/>
                <a:chExt cx="1371600" cy="1295400"/>
              </a:xfrm>
            </p:grpSpPr>
            <p:sp>
              <p:nvSpPr>
                <p:cNvPr id="171" name="Cube 170"/>
                <p:cNvSpPr/>
                <p:nvPr/>
              </p:nvSpPr>
              <p:spPr>
                <a:xfrm>
                  <a:off x="6248400" y="1905000"/>
                  <a:ext cx="1371396" cy="1295400"/>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172"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73"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74"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75"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176" name="Group 62"/>
                <p:cNvGrpSpPr>
                  <a:grpSpLocks/>
                </p:cNvGrpSpPr>
                <p:nvPr/>
              </p:nvGrpSpPr>
              <p:grpSpPr bwMode="auto">
                <a:xfrm>
                  <a:off x="6819900" y="2092088"/>
                  <a:ext cx="609600" cy="571500"/>
                  <a:chOff x="7315200" y="3086100"/>
                  <a:chExt cx="609600" cy="571500"/>
                </a:xfrm>
              </p:grpSpPr>
              <p:sp>
                <p:nvSpPr>
                  <p:cNvPr id="181"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82"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83"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177" name="Group 63"/>
                <p:cNvGrpSpPr>
                  <a:grpSpLocks/>
                </p:cNvGrpSpPr>
                <p:nvPr/>
              </p:nvGrpSpPr>
              <p:grpSpPr bwMode="auto">
                <a:xfrm>
                  <a:off x="6305550" y="2590800"/>
                  <a:ext cx="609600" cy="571500"/>
                  <a:chOff x="7772400" y="3543300"/>
                  <a:chExt cx="609600" cy="571500"/>
                </a:xfrm>
              </p:grpSpPr>
              <p:sp>
                <p:nvSpPr>
                  <p:cNvPr id="178"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79"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180"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sp>
            <p:nvSpPr>
              <p:cNvPr id="170" name="Rectangle 56"/>
              <p:cNvSpPr>
                <a:spLocks noChangeArrowheads="1"/>
              </p:cNvSpPr>
              <p:nvPr/>
            </p:nvSpPr>
            <p:spPr bwMode="auto">
              <a:xfrm>
                <a:off x="7696200" y="2081979"/>
                <a:ext cx="24108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r>
                  <a:rPr lang="en-US" altLang="en-US" sz="1800" kern="0" dirty="0">
                    <a:solidFill>
                      <a:srgbClr val="000000"/>
                    </a:solidFill>
                    <a:latin typeface="Arial" panose="020B0604020202020204" pitchFamily="34" charset="0"/>
                    <a:cs typeface="Arial" panose="020B0604020202020204" pitchFamily="34" charset="0"/>
                  </a:rPr>
                  <a:t>6 x </a:t>
                </a:r>
                <a:r>
                  <a:rPr lang="en-US" altLang="en-US" sz="1800" kern="0" dirty="0" smtClean="0">
                    <a:solidFill>
                      <a:srgbClr val="000000"/>
                    </a:solidFill>
                    <a:latin typeface="Arial" panose="020B0604020202020204" pitchFamily="34" charset="0"/>
                    <a:cs typeface="Arial" panose="020B0604020202020204" pitchFamily="34" charset="0"/>
                  </a:rPr>
                  <a:t>10</a:t>
                </a:r>
                <a:r>
                  <a:rPr lang="en-US" altLang="en-US" sz="1800" kern="0" baseline="30000" dirty="0" smtClean="0">
                    <a:solidFill>
                      <a:srgbClr val="000000"/>
                    </a:solidFill>
                    <a:latin typeface="Arial" panose="020B0604020202020204" pitchFamily="34" charset="0"/>
                    <a:cs typeface="Arial" panose="020B0604020202020204" pitchFamily="34" charset="0"/>
                  </a:rPr>
                  <a:t>23</a:t>
                </a:r>
                <a:r>
                  <a:rPr lang="en-US" altLang="en-US" sz="1800" kern="0" baseline="-25000" dirty="0" smtClean="0">
                    <a:solidFill>
                      <a:srgbClr val="000000"/>
                    </a:solidFill>
                    <a:latin typeface="Arial" panose="020B0604020202020204" pitchFamily="34" charset="0"/>
                    <a:cs typeface="Arial" panose="020B0604020202020204" pitchFamily="34" charset="0"/>
                  </a:rPr>
                  <a:t> </a:t>
                </a:r>
                <a:r>
                  <a:rPr lang="en-US" altLang="en-US" sz="1800" kern="0" dirty="0" smtClean="0">
                    <a:solidFill>
                      <a:srgbClr val="000000"/>
                    </a:solidFill>
                    <a:latin typeface="Arial" panose="020B0604020202020204" pitchFamily="34" charset="0"/>
                    <a:cs typeface="Arial" panose="020B0604020202020204" pitchFamily="34" charset="0"/>
                  </a:rPr>
                  <a:t>photons/mole</a:t>
                </a:r>
                <a:endParaRPr lang="en-US" altLang="en-US" sz="1800" kern="0" baseline="30000" dirty="0">
                  <a:solidFill>
                    <a:srgbClr val="000000"/>
                  </a:solidFill>
                  <a:latin typeface="Arial" panose="020B0604020202020204" pitchFamily="34" charset="0"/>
                  <a:cs typeface="Arial" panose="020B0604020202020204" pitchFamily="34" charset="0"/>
                </a:endParaRPr>
              </a:p>
            </p:txBody>
          </p:sp>
        </p:grpSp>
      </p:grpSp>
      <p:sp>
        <p:nvSpPr>
          <p:cNvPr id="185" name="Freeform 184"/>
          <p:cNvSpPr/>
          <p:nvPr/>
        </p:nvSpPr>
        <p:spPr bwMode="auto">
          <a:xfrm>
            <a:off x="6110289" y="6173789"/>
            <a:ext cx="1177925" cy="727075"/>
          </a:xfrm>
          <a:custGeom>
            <a:avLst/>
            <a:gdLst>
              <a:gd name="connsiteX0" fmla="*/ 0 w 1179153"/>
              <a:gd name="connsiteY0" fmla="*/ 0 h 728018"/>
              <a:gd name="connsiteX1" fmla="*/ 1179153 w 1179153"/>
              <a:gd name="connsiteY1" fmla="*/ 0 h 728018"/>
              <a:gd name="connsiteX2" fmla="*/ 1179153 w 1179153"/>
              <a:gd name="connsiteY2" fmla="*/ 728018 h 728018"/>
              <a:gd name="connsiteX3" fmla="*/ 0 w 1179153"/>
              <a:gd name="connsiteY3" fmla="*/ 728018 h 728018"/>
              <a:gd name="connsiteX4" fmla="*/ 0 w 1179153"/>
              <a:gd name="connsiteY4" fmla="*/ 0 h 728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153" h="728018">
                <a:moveTo>
                  <a:pt x="0" y="0"/>
                </a:moveTo>
                <a:lnTo>
                  <a:pt x="1179153" y="0"/>
                </a:lnTo>
                <a:lnTo>
                  <a:pt x="1179153" y="728018"/>
                </a:lnTo>
                <a:lnTo>
                  <a:pt x="0" y="728018"/>
                </a:lnTo>
                <a:lnTo>
                  <a:pt x="0" y="0"/>
                </a:lnTo>
                <a:close/>
              </a:path>
            </a:pathLst>
          </a:custGeom>
          <a:noFill/>
          <a:ln>
            <a:noFill/>
          </a:ln>
          <a:effectLst/>
        </p:spPr>
        <p:txBody>
          <a:bodyPr lIns="20320" tIns="20320" rIns="20320" bIns="20320" spcCol="1270" anchor="ctr"/>
          <a:lstStyle/>
          <a:p>
            <a:pPr algn="ctr" defTabSz="711200">
              <a:lnSpc>
                <a:spcPct val="90000"/>
              </a:lnSpc>
              <a:spcAft>
                <a:spcPct val="35000"/>
              </a:spcAft>
              <a:defRPr/>
            </a:pPr>
            <a:endParaRPr lang="en-US" sz="1600" kern="0">
              <a:solidFill>
                <a:srgbClr val="000000">
                  <a:hueOff val="0"/>
                  <a:satOff val="0"/>
                  <a:lumOff val="0"/>
                  <a:alphaOff val="0"/>
                </a:srgbClr>
              </a:solidFill>
              <a:latin typeface="Times New Roman"/>
              <a:ea typeface="MS PGothic" panose="020B0600070205080204" pitchFamily="34" charset="-128"/>
            </a:endParaRPr>
          </a:p>
        </p:txBody>
      </p:sp>
      <p:sp>
        <p:nvSpPr>
          <p:cNvPr id="186" name="Freeform 185"/>
          <p:cNvSpPr/>
          <p:nvPr/>
        </p:nvSpPr>
        <p:spPr bwMode="auto">
          <a:xfrm>
            <a:off x="4003675" y="6224588"/>
            <a:ext cx="1181100" cy="728662"/>
          </a:xfrm>
          <a:custGeom>
            <a:avLst/>
            <a:gdLst>
              <a:gd name="connsiteX0" fmla="*/ 0 w 1180570"/>
              <a:gd name="connsiteY0" fmla="*/ 0 h 728018"/>
              <a:gd name="connsiteX1" fmla="*/ 1180570 w 1180570"/>
              <a:gd name="connsiteY1" fmla="*/ 0 h 728018"/>
              <a:gd name="connsiteX2" fmla="*/ 1180570 w 1180570"/>
              <a:gd name="connsiteY2" fmla="*/ 728018 h 728018"/>
              <a:gd name="connsiteX3" fmla="*/ 0 w 1180570"/>
              <a:gd name="connsiteY3" fmla="*/ 728018 h 728018"/>
              <a:gd name="connsiteX4" fmla="*/ 0 w 1180570"/>
              <a:gd name="connsiteY4" fmla="*/ 0 h 728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570" h="728018">
                <a:moveTo>
                  <a:pt x="0" y="0"/>
                </a:moveTo>
                <a:lnTo>
                  <a:pt x="1180570" y="0"/>
                </a:lnTo>
                <a:lnTo>
                  <a:pt x="1180570" y="728018"/>
                </a:lnTo>
                <a:lnTo>
                  <a:pt x="0" y="728018"/>
                </a:lnTo>
                <a:lnTo>
                  <a:pt x="0" y="0"/>
                </a:lnTo>
                <a:close/>
              </a:path>
            </a:pathLst>
          </a:custGeom>
          <a:noFill/>
          <a:ln>
            <a:noFill/>
          </a:ln>
          <a:effectLst/>
        </p:spPr>
        <p:txBody>
          <a:bodyPr lIns="20320" tIns="20320" rIns="20320" bIns="20320" spcCol="1270" anchor="ctr"/>
          <a:lstStyle/>
          <a:p>
            <a:pPr algn="ctr" defTabSz="711200">
              <a:lnSpc>
                <a:spcPct val="90000"/>
              </a:lnSpc>
              <a:spcAft>
                <a:spcPct val="35000"/>
              </a:spcAft>
              <a:defRPr/>
            </a:pPr>
            <a:endParaRPr lang="en-US" sz="1600" kern="0">
              <a:solidFill>
                <a:srgbClr val="000000">
                  <a:hueOff val="0"/>
                  <a:satOff val="0"/>
                  <a:lumOff val="0"/>
                  <a:alphaOff val="0"/>
                </a:srgbClr>
              </a:solidFill>
              <a:latin typeface="Times New Roman"/>
              <a:ea typeface="MS PGothic" panose="020B0600070205080204" pitchFamily="34" charset="-128"/>
            </a:endParaRPr>
          </a:p>
        </p:txBody>
      </p:sp>
      <p:grpSp>
        <p:nvGrpSpPr>
          <p:cNvPr id="187" name="Group 20"/>
          <p:cNvGrpSpPr>
            <a:grpSpLocks/>
          </p:cNvGrpSpPr>
          <p:nvPr/>
        </p:nvGrpSpPr>
        <p:grpSpPr bwMode="auto">
          <a:xfrm>
            <a:off x="4611195" y="5077904"/>
            <a:ext cx="459752" cy="488286"/>
            <a:chOff x="6234752" y="1943100"/>
            <a:chExt cx="1371600" cy="1295400"/>
          </a:xfrm>
        </p:grpSpPr>
        <p:sp>
          <p:nvSpPr>
            <p:cNvPr id="307"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308" name="Group 17"/>
            <p:cNvGrpSpPr>
              <a:grpSpLocks/>
            </p:cNvGrpSpPr>
            <p:nvPr/>
          </p:nvGrpSpPr>
          <p:grpSpPr bwMode="auto">
            <a:xfrm>
              <a:off x="6234752" y="1943100"/>
              <a:ext cx="1371600" cy="1295400"/>
              <a:chOff x="6248400" y="1905000"/>
              <a:chExt cx="1371600" cy="1295400"/>
            </a:xfrm>
          </p:grpSpPr>
          <p:sp>
            <p:nvSpPr>
              <p:cNvPr id="309" name="Cube 308"/>
              <p:cNvSpPr/>
              <p:nvPr/>
            </p:nvSpPr>
            <p:spPr>
              <a:xfrm>
                <a:off x="6249871" y="1906350"/>
                <a:ext cx="1368721" cy="1292949"/>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310"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11"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12"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13"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314" name="Group 2"/>
              <p:cNvGrpSpPr>
                <a:grpSpLocks/>
              </p:cNvGrpSpPr>
              <p:nvPr/>
            </p:nvGrpSpPr>
            <p:grpSpPr bwMode="auto">
              <a:xfrm>
                <a:off x="6819900" y="2092088"/>
                <a:ext cx="609600" cy="571500"/>
                <a:chOff x="7315200" y="3086100"/>
                <a:chExt cx="609600" cy="571500"/>
              </a:xfrm>
            </p:grpSpPr>
            <p:sp>
              <p:nvSpPr>
                <p:cNvPr id="319"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20"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21"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315" name="Group 4"/>
              <p:cNvGrpSpPr>
                <a:grpSpLocks/>
              </p:cNvGrpSpPr>
              <p:nvPr/>
            </p:nvGrpSpPr>
            <p:grpSpPr bwMode="auto">
              <a:xfrm>
                <a:off x="6305550" y="2590800"/>
                <a:ext cx="609600" cy="571500"/>
                <a:chOff x="7772400" y="3543300"/>
                <a:chExt cx="609600" cy="571500"/>
              </a:xfrm>
            </p:grpSpPr>
            <p:sp>
              <p:nvSpPr>
                <p:cNvPr id="316"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17"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318"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88" name="Group 113682"/>
          <p:cNvGrpSpPr>
            <a:grpSpLocks/>
          </p:cNvGrpSpPr>
          <p:nvPr/>
        </p:nvGrpSpPr>
        <p:grpSpPr bwMode="auto">
          <a:xfrm>
            <a:off x="7622369" y="5026025"/>
            <a:ext cx="1289857" cy="1170358"/>
            <a:chOff x="4573077" y="4986074"/>
            <a:chExt cx="1289833" cy="1170577"/>
          </a:xfrm>
        </p:grpSpPr>
        <p:sp>
          <p:nvSpPr>
            <p:cNvPr id="288" name="Freeform 287"/>
            <p:cNvSpPr/>
            <p:nvPr/>
          </p:nvSpPr>
          <p:spPr>
            <a:xfrm>
              <a:off x="4638971" y="5406841"/>
              <a:ext cx="1179490" cy="387422"/>
            </a:xfrm>
            <a:custGeom>
              <a:avLst/>
              <a:gdLst>
                <a:gd name="connsiteX0" fmla="*/ 0 w 1179153"/>
                <a:gd name="connsiteY0" fmla="*/ 0 h 388584"/>
                <a:gd name="connsiteX1" fmla="*/ 1179153 w 1179153"/>
                <a:gd name="connsiteY1" fmla="*/ 0 h 388584"/>
                <a:gd name="connsiteX2" fmla="*/ 1179153 w 1179153"/>
                <a:gd name="connsiteY2" fmla="*/ 388584 h 388584"/>
                <a:gd name="connsiteX3" fmla="*/ 0 w 1179153"/>
                <a:gd name="connsiteY3" fmla="*/ 388584 h 388584"/>
                <a:gd name="connsiteX4" fmla="*/ 0 w 1179153"/>
                <a:gd name="connsiteY4" fmla="*/ 0 h 38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153" h="388584">
                  <a:moveTo>
                    <a:pt x="0" y="0"/>
                  </a:moveTo>
                  <a:lnTo>
                    <a:pt x="1179153" y="0"/>
                  </a:lnTo>
                  <a:lnTo>
                    <a:pt x="1179153" y="388584"/>
                  </a:lnTo>
                  <a:lnTo>
                    <a:pt x="0" y="388584"/>
                  </a:lnTo>
                  <a:lnTo>
                    <a:pt x="0" y="0"/>
                  </a:lnTo>
                  <a:close/>
                </a:path>
              </a:pathLst>
            </a:custGeom>
            <a:noFill/>
            <a:ln>
              <a:noFill/>
            </a:ln>
            <a:effectLst/>
          </p:spPr>
          <p:txBody>
            <a:bodyPr lIns="20320" tIns="20320" rIns="20320" bIns="20320" spcCol="1270" anchor="ctr"/>
            <a:lstStyle/>
            <a:p>
              <a:pPr algn="ctr" defTabSz="711200">
                <a:lnSpc>
                  <a:spcPct val="90000"/>
                </a:lnSpc>
                <a:spcAft>
                  <a:spcPct val="35000"/>
                </a:spcAft>
                <a:defRPr/>
              </a:pPr>
              <a:r>
                <a:rPr lang="en-US" sz="1600" kern="0" dirty="0">
                  <a:solidFill>
                    <a:srgbClr val="000000"/>
                  </a:solidFill>
                  <a:latin typeface="Arial" panose="020B0604020202020204" pitchFamily="34" charset="0"/>
                  <a:ea typeface="MS PGothic" panose="020B0600070205080204" pitchFamily="34" charset="-128"/>
                  <a:cs typeface="Arial" panose="020B0604020202020204" pitchFamily="34" charset="0"/>
                </a:rPr>
                <a:t>Product</a:t>
              </a:r>
            </a:p>
          </p:txBody>
        </p:sp>
        <p:sp>
          <p:nvSpPr>
            <p:cNvPr id="289" name="Oval 288"/>
            <p:cNvSpPr/>
            <p:nvPr/>
          </p:nvSpPr>
          <p:spPr>
            <a:xfrm>
              <a:off x="4637383" y="5287755"/>
              <a:ext cx="95248"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0" name="Oval 289"/>
            <p:cNvSpPr/>
            <p:nvPr/>
          </p:nvSpPr>
          <p:spPr>
            <a:xfrm>
              <a:off x="4704057" y="5155969"/>
              <a:ext cx="93661" cy="95268"/>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1" name="Oval 290"/>
            <p:cNvSpPr/>
            <p:nvPr/>
          </p:nvSpPr>
          <p:spPr>
            <a:xfrm>
              <a:off x="4861217" y="5182961"/>
              <a:ext cx="147634" cy="147666"/>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2" name="Oval 291"/>
            <p:cNvSpPr/>
            <p:nvPr/>
          </p:nvSpPr>
          <p:spPr>
            <a:xfrm>
              <a:off x="4992976" y="5038472"/>
              <a:ext cx="93661" cy="93680"/>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3" name="Oval 292"/>
            <p:cNvSpPr/>
            <p:nvPr/>
          </p:nvSpPr>
          <p:spPr>
            <a:xfrm>
              <a:off x="5162836" y="4986074"/>
              <a:ext cx="95248"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4" name="Oval 293"/>
            <p:cNvSpPr/>
            <p:nvPr/>
          </p:nvSpPr>
          <p:spPr>
            <a:xfrm>
              <a:off x="5373969" y="5078166"/>
              <a:ext cx="93661"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5" name="Oval 294"/>
            <p:cNvSpPr/>
            <p:nvPr/>
          </p:nvSpPr>
          <p:spPr>
            <a:xfrm>
              <a:off x="5505730" y="5143266"/>
              <a:ext cx="147634" cy="147665"/>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6" name="Oval 295"/>
            <p:cNvSpPr/>
            <p:nvPr/>
          </p:nvSpPr>
          <p:spPr>
            <a:xfrm>
              <a:off x="5689876" y="5287755"/>
              <a:ext cx="93660"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7" name="Oval 296"/>
            <p:cNvSpPr/>
            <p:nvPr/>
          </p:nvSpPr>
          <p:spPr>
            <a:xfrm>
              <a:off x="5767662" y="5432245"/>
              <a:ext cx="93661" cy="93680"/>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8" name="Oval 297"/>
            <p:cNvSpPr/>
            <p:nvPr/>
          </p:nvSpPr>
          <p:spPr>
            <a:xfrm>
              <a:off x="5085049" y="5155969"/>
              <a:ext cx="241296" cy="241345"/>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299" name="Oval 298"/>
            <p:cNvSpPr/>
            <p:nvPr/>
          </p:nvSpPr>
          <p:spPr>
            <a:xfrm>
              <a:off x="4572297" y="5656124"/>
              <a:ext cx="93660"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0" name="Oval 299"/>
            <p:cNvSpPr/>
            <p:nvPr/>
          </p:nvSpPr>
          <p:spPr>
            <a:xfrm>
              <a:off x="4651671" y="5773621"/>
              <a:ext cx="147634" cy="147666"/>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1" name="Oval 300"/>
            <p:cNvSpPr/>
            <p:nvPr/>
          </p:nvSpPr>
          <p:spPr>
            <a:xfrm>
              <a:off x="4848517" y="5878416"/>
              <a:ext cx="214308" cy="214353"/>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2" name="Oval 301"/>
            <p:cNvSpPr/>
            <p:nvPr/>
          </p:nvSpPr>
          <p:spPr>
            <a:xfrm>
              <a:off x="5124737" y="6049898"/>
              <a:ext cx="93660"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3" name="Oval 302"/>
            <p:cNvSpPr/>
            <p:nvPr/>
          </p:nvSpPr>
          <p:spPr>
            <a:xfrm>
              <a:off x="5177123" y="5878416"/>
              <a:ext cx="147635" cy="147666"/>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4" name="Oval 303"/>
            <p:cNvSpPr/>
            <p:nvPr/>
          </p:nvSpPr>
          <p:spPr>
            <a:xfrm>
              <a:off x="5308883" y="6062600"/>
              <a:ext cx="93660" cy="93681"/>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5" name="Oval 304"/>
            <p:cNvSpPr/>
            <p:nvPr/>
          </p:nvSpPr>
          <p:spPr>
            <a:xfrm>
              <a:off x="5426356" y="5853011"/>
              <a:ext cx="214308" cy="214353"/>
            </a:xfrm>
            <a:prstGeom prst="ellipse">
              <a:avLst/>
            </a:prstGeom>
            <a:solidFill>
              <a:srgbClr val="00CC99">
                <a:hueOff val="0"/>
                <a:satOff val="0"/>
                <a:lumOff val="0"/>
                <a:alphaOff val="0"/>
              </a:srgbClr>
            </a:solidFill>
            <a:ln w="25400" cap="flat" cmpd="sng" algn="ctr">
              <a:solidFill>
                <a:srgbClr val="00589A"/>
              </a:solidFill>
              <a:prstDash val="solid"/>
            </a:ln>
            <a:effectLst/>
          </p:spPr>
        </p:sp>
        <p:sp>
          <p:nvSpPr>
            <p:cNvPr id="306" name="Oval 305"/>
            <p:cNvSpPr/>
            <p:nvPr/>
          </p:nvSpPr>
          <p:spPr>
            <a:xfrm>
              <a:off x="5715276" y="5800614"/>
              <a:ext cx="147634" cy="146077"/>
            </a:xfrm>
            <a:prstGeom prst="ellipse">
              <a:avLst/>
            </a:prstGeom>
            <a:solidFill>
              <a:srgbClr val="00CC99">
                <a:hueOff val="0"/>
                <a:satOff val="0"/>
                <a:lumOff val="0"/>
                <a:alphaOff val="0"/>
              </a:srgbClr>
            </a:solidFill>
            <a:ln w="25400" cap="flat" cmpd="sng" algn="ctr">
              <a:solidFill>
                <a:srgbClr val="00589A"/>
              </a:solidFill>
              <a:prstDash val="solid"/>
            </a:ln>
            <a:effectLst/>
          </p:spPr>
        </p:sp>
      </p:grpSp>
      <p:sp>
        <p:nvSpPr>
          <p:cNvPr id="189" name="Chevron 188"/>
          <p:cNvSpPr/>
          <p:nvPr/>
        </p:nvSpPr>
        <p:spPr bwMode="auto">
          <a:xfrm>
            <a:off x="4059238" y="5457826"/>
            <a:ext cx="436562" cy="390525"/>
          </a:xfrm>
          <a:prstGeom prst="chevron">
            <a:avLst>
              <a:gd name="adj" fmla="val 62310"/>
            </a:avLst>
          </a:prstGeom>
          <a:solidFill>
            <a:srgbClr val="0033CC"/>
          </a:solidFill>
          <a:ln>
            <a:noFill/>
          </a:ln>
          <a:effectLst/>
        </p:spPr>
      </p:sp>
      <p:sp>
        <p:nvSpPr>
          <p:cNvPr id="190" name="Freeform 189"/>
          <p:cNvSpPr/>
          <p:nvPr/>
        </p:nvSpPr>
        <p:spPr bwMode="auto">
          <a:xfrm>
            <a:off x="2487613" y="5124450"/>
            <a:ext cx="1422400" cy="1092200"/>
          </a:xfrm>
          <a:custGeom>
            <a:avLst/>
            <a:gdLst>
              <a:gd name="connsiteX0" fmla="*/ 0 w 1421676"/>
              <a:gd name="connsiteY0" fmla="*/ 546257 h 1092513"/>
              <a:gd name="connsiteX1" fmla="*/ 710838 w 1421676"/>
              <a:gd name="connsiteY1" fmla="*/ 0 h 1092513"/>
              <a:gd name="connsiteX2" fmla="*/ 1421676 w 1421676"/>
              <a:gd name="connsiteY2" fmla="*/ 546257 h 1092513"/>
              <a:gd name="connsiteX3" fmla="*/ 710838 w 1421676"/>
              <a:gd name="connsiteY3" fmla="*/ 1092514 h 1092513"/>
              <a:gd name="connsiteX4" fmla="*/ 0 w 1421676"/>
              <a:gd name="connsiteY4" fmla="*/ 546257 h 1092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676" h="1092513">
                <a:moveTo>
                  <a:pt x="0" y="546257"/>
                </a:moveTo>
                <a:cubicBezTo>
                  <a:pt x="0" y="244568"/>
                  <a:pt x="318253" y="0"/>
                  <a:pt x="710838" y="0"/>
                </a:cubicBezTo>
                <a:cubicBezTo>
                  <a:pt x="1103423" y="0"/>
                  <a:pt x="1421676" y="244568"/>
                  <a:pt x="1421676" y="546257"/>
                </a:cubicBezTo>
                <a:cubicBezTo>
                  <a:pt x="1421676" y="847946"/>
                  <a:pt x="1103423" y="1092514"/>
                  <a:pt x="710838" y="1092514"/>
                </a:cubicBezTo>
                <a:cubicBezTo>
                  <a:pt x="318253" y="1092514"/>
                  <a:pt x="0" y="847946"/>
                  <a:pt x="0" y="546257"/>
                </a:cubicBezTo>
                <a:close/>
              </a:path>
            </a:pathLst>
          </a:custGeom>
          <a:solidFill>
            <a:srgbClr val="00CC99">
              <a:hueOff val="0"/>
              <a:satOff val="0"/>
              <a:lumOff val="0"/>
              <a:alphaOff val="0"/>
            </a:srgbClr>
          </a:solidFill>
          <a:ln w="25400" cap="flat" cmpd="sng" algn="ctr">
            <a:solidFill>
              <a:srgbClr val="00589A"/>
            </a:solidFill>
            <a:prstDash val="solid"/>
          </a:ln>
          <a:effectLst/>
        </p:spPr>
        <p:txBody>
          <a:bodyPr lIns="208200" tIns="159995" rIns="208200" bIns="159995" spcCol="1270" anchor="ctr"/>
          <a:lstStyle/>
          <a:p>
            <a:pPr algn="ctr" defTabSz="711200">
              <a:lnSpc>
                <a:spcPct val="90000"/>
              </a:lnSpc>
              <a:spcAft>
                <a:spcPct val="35000"/>
              </a:spcAft>
              <a:defRPr/>
            </a:pPr>
            <a:r>
              <a:rPr lang="en-US" sz="1600" kern="0"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Compound</a:t>
            </a:r>
          </a:p>
        </p:txBody>
      </p:sp>
      <p:sp>
        <p:nvSpPr>
          <p:cNvPr id="191" name="Chevron 190"/>
          <p:cNvSpPr/>
          <p:nvPr/>
        </p:nvSpPr>
        <p:spPr bwMode="auto">
          <a:xfrm>
            <a:off x="7023101" y="5356225"/>
            <a:ext cx="434975" cy="388938"/>
          </a:xfrm>
          <a:prstGeom prst="chevron">
            <a:avLst>
              <a:gd name="adj" fmla="val 62310"/>
            </a:avLst>
          </a:prstGeom>
          <a:solidFill>
            <a:srgbClr val="0033CC"/>
          </a:solidFill>
          <a:ln>
            <a:noFill/>
          </a:ln>
          <a:effectLst/>
        </p:spPr>
      </p:sp>
      <p:grpSp>
        <p:nvGrpSpPr>
          <p:cNvPr id="192" name="Group 70"/>
          <p:cNvGrpSpPr>
            <a:grpSpLocks/>
          </p:cNvGrpSpPr>
          <p:nvPr/>
        </p:nvGrpSpPr>
        <p:grpSpPr bwMode="auto">
          <a:xfrm>
            <a:off x="4816858" y="5407493"/>
            <a:ext cx="459752" cy="488286"/>
            <a:chOff x="6234752" y="1943100"/>
            <a:chExt cx="1371600" cy="1295400"/>
          </a:xfrm>
        </p:grpSpPr>
        <p:sp>
          <p:nvSpPr>
            <p:cNvPr id="273"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74" name="Group 72"/>
            <p:cNvGrpSpPr>
              <a:grpSpLocks/>
            </p:cNvGrpSpPr>
            <p:nvPr/>
          </p:nvGrpSpPr>
          <p:grpSpPr bwMode="auto">
            <a:xfrm>
              <a:off x="6234752" y="1943100"/>
              <a:ext cx="1371600" cy="1295400"/>
              <a:chOff x="6248400" y="1905000"/>
              <a:chExt cx="1371600" cy="1295400"/>
            </a:xfrm>
          </p:grpSpPr>
          <p:sp>
            <p:nvSpPr>
              <p:cNvPr id="275" name="Cube 274"/>
              <p:cNvSpPr/>
              <p:nvPr/>
            </p:nvSpPr>
            <p:spPr>
              <a:xfrm>
                <a:off x="6247257" y="1903758"/>
                <a:ext cx="1373459" cy="1297162"/>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76"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77"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78"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79"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80" name="Group 78"/>
              <p:cNvGrpSpPr>
                <a:grpSpLocks/>
              </p:cNvGrpSpPr>
              <p:nvPr/>
            </p:nvGrpSpPr>
            <p:grpSpPr bwMode="auto">
              <a:xfrm>
                <a:off x="6819900" y="2092088"/>
                <a:ext cx="609600" cy="571500"/>
                <a:chOff x="7315200" y="3086100"/>
                <a:chExt cx="609600" cy="571500"/>
              </a:xfrm>
            </p:grpSpPr>
            <p:sp>
              <p:nvSpPr>
                <p:cNvPr id="285"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86"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87"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81" name="Group 79"/>
              <p:cNvGrpSpPr>
                <a:grpSpLocks/>
              </p:cNvGrpSpPr>
              <p:nvPr/>
            </p:nvGrpSpPr>
            <p:grpSpPr bwMode="auto">
              <a:xfrm>
                <a:off x="6305550" y="2590800"/>
                <a:ext cx="609600" cy="571500"/>
                <a:chOff x="7772400" y="3543300"/>
                <a:chExt cx="609600" cy="571500"/>
              </a:xfrm>
            </p:grpSpPr>
            <p:sp>
              <p:nvSpPr>
                <p:cNvPr id="282"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83"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84"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93" name="Group 86"/>
          <p:cNvGrpSpPr>
            <a:grpSpLocks/>
          </p:cNvGrpSpPr>
          <p:nvPr/>
        </p:nvGrpSpPr>
        <p:grpSpPr bwMode="auto">
          <a:xfrm>
            <a:off x="5226615" y="5065121"/>
            <a:ext cx="459752" cy="488286"/>
            <a:chOff x="6234752" y="1943100"/>
            <a:chExt cx="1371600" cy="1295400"/>
          </a:xfrm>
        </p:grpSpPr>
        <p:sp>
          <p:nvSpPr>
            <p:cNvPr id="258"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59" name="Group 88"/>
            <p:cNvGrpSpPr>
              <a:grpSpLocks/>
            </p:cNvGrpSpPr>
            <p:nvPr/>
          </p:nvGrpSpPr>
          <p:grpSpPr bwMode="auto">
            <a:xfrm>
              <a:off x="6234752" y="1943100"/>
              <a:ext cx="1371600" cy="1295400"/>
              <a:chOff x="6248400" y="1905000"/>
              <a:chExt cx="1371600" cy="1295400"/>
            </a:xfrm>
          </p:grpSpPr>
          <p:sp>
            <p:nvSpPr>
              <p:cNvPr id="260" name="Cube 259"/>
              <p:cNvSpPr/>
              <p:nvPr/>
            </p:nvSpPr>
            <p:spPr>
              <a:xfrm>
                <a:off x="6246714" y="1906571"/>
                <a:ext cx="1373459" cy="1292949"/>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61"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62"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63"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64"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65" name="Group 94"/>
              <p:cNvGrpSpPr>
                <a:grpSpLocks/>
              </p:cNvGrpSpPr>
              <p:nvPr/>
            </p:nvGrpSpPr>
            <p:grpSpPr bwMode="auto">
              <a:xfrm>
                <a:off x="6819900" y="2092088"/>
                <a:ext cx="609600" cy="571500"/>
                <a:chOff x="7315200" y="3086100"/>
                <a:chExt cx="609600" cy="571500"/>
              </a:xfrm>
            </p:grpSpPr>
            <p:sp>
              <p:nvSpPr>
                <p:cNvPr id="270"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71"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72"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66" name="Group 95"/>
              <p:cNvGrpSpPr>
                <a:grpSpLocks/>
              </p:cNvGrpSpPr>
              <p:nvPr/>
            </p:nvGrpSpPr>
            <p:grpSpPr bwMode="auto">
              <a:xfrm>
                <a:off x="6305550" y="2590800"/>
                <a:ext cx="609600" cy="571500"/>
                <a:chOff x="7772400" y="3543300"/>
                <a:chExt cx="609600" cy="571500"/>
              </a:xfrm>
            </p:grpSpPr>
            <p:sp>
              <p:nvSpPr>
                <p:cNvPr id="267"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68"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69"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94" name="Group 102"/>
          <p:cNvGrpSpPr>
            <a:grpSpLocks/>
          </p:cNvGrpSpPr>
          <p:nvPr/>
        </p:nvGrpSpPr>
        <p:grpSpPr bwMode="auto">
          <a:xfrm>
            <a:off x="5432271" y="5421582"/>
            <a:ext cx="459752" cy="488286"/>
            <a:chOff x="6234752" y="1943100"/>
            <a:chExt cx="1371600" cy="1295400"/>
          </a:xfrm>
        </p:grpSpPr>
        <p:sp>
          <p:nvSpPr>
            <p:cNvPr id="243"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44" name="Group 104"/>
            <p:cNvGrpSpPr>
              <a:grpSpLocks/>
            </p:cNvGrpSpPr>
            <p:nvPr/>
          </p:nvGrpSpPr>
          <p:grpSpPr bwMode="auto">
            <a:xfrm>
              <a:off x="6234752" y="1943100"/>
              <a:ext cx="1371600" cy="1295400"/>
              <a:chOff x="6248400" y="1905000"/>
              <a:chExt cx="1371600" cy="1295400"/>
            </a:xfrm>
          </p:grpSpPr>
          <p:sp>
            <p:nvSpPr>
              <p:cNvPr id="245" name="Cube 244"/>
              <p:cNvSpPr/>
              <p:nvPr/>
            </p:nvSpPr>
            <p:spPr>
              <a:xfrm>
                <a:off x="6248859" y="1904286"/>
                <a:ext cx="1373459" cy="1297162"/>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46"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47"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48"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49"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50" name="Group 110"/>
              <p:cNvGrpSpPr>
                <a:grpSpLocks/>
              </p:cNvGrpSpPr>
              <p:nvPr/>
            </p:nvGrpSpPr>
            <p:grpSpPr bwMode="auto">
              <a:xfrm>
                <a:off x="6819900" y="2092088"/>
                <a:ext cx="609600" cy="571500"/>
                <a:chOff x="7315200" y="3086100"/>
                <a:chExt cx="609600" cy="571500"/>
              </a:xfrm>
            </p:grpSpPr>
            <p:sp>
              <p:nvSpPr>
                <p:cNvPr id="255"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56"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57"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51" name="Group 111"/>
              <p:cNvGrpSpPr>
                <a:grpSpLocks/>
              </p:cNvGrpSpPr>
              <p:nvPr/>
            </p:nvGrpSpPr>
            <p:grpSpPr bwMode="auto">
              <a:xfrm>
                <a:off x="6305550" y="2590800"/>
                <a:ext cx="609600" cy="571500"/>
                <a:chOff x="7772400" y="3543300"/>
                <a:chExt cx="609600" cy="571500"/>
              </a:xfrm>
            </p:grpSpPr>
            <p:sp>
              <p:nvSpPr>
                <p:cNvPr id="252"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53"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54"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95" name="Group 118"/>
          <p:cNvGrpSpPr>
            <a:grpSpLocks/>
          </p:cNvGrpSpPr>
          <p:nvPr/>
        </p:nvGrpSpPr>
        <p:grpSpPr bwMode="auto">
          <a:xfrm>
            <a:off x="5854573" y="5053631"/>
            <a:ext cx="459752" cy="488286"/>
            <a:chOff x="6234752" y="1943100"/>
            <a:chExt cx="1371600" cy="1295400"/>
          </a:xfrm>
        </p:grpSpPr>
        <p:sp>
          <p:nvSpPr>
            <p:cNvPr id="228"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29" name="Group 120"/>
            <p:cNvGrpSpPr>
              <a:grpSpLocks/>
            </p:cNvGrpSpPr>
            <p:nvPr/>
          </p:nvGrpSpPr>
          <p:grpSpPr bwMode="auto">
            <a:xfrm>
              <a:off x="6234752" y="1943100"/>
              <a:ext cx="1371600" cy="1295400"/>
              <a:chOff x="6248400" y="1905000"/>
              <a:chExt cx="1371600" cy="1295400"/>
            </a:xfrm>
          </p:grpSpPr>
          <p:sp>
            <p:nvSpPr>
              <p:cNvPr id="230" name="Cube 229"/>
              <p:cNvSpPr/>
              <p:nvPr/>
            </p:nvSpPr>
            <p:spPr>
              <a:xfrm>
                <a:off x="6248779" y="1903360"/>
                <a:ext cx="1373459" cy="1297162"/>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31"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32"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33"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34"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35" name="Group 126"/>
              <p:cNvGrpSpPr>
                <a:grpSpLocks/>
              </p:cNvGrpSpPr>
              <p:nvPr/>
            </p:nvGrpSpPr>
            <p:grpSpPr bwMode="auto">
              <a:xfrm>
                <a:off x="6819900" y="2092088"/>
                <a:ext cx="609600" cy="571500"/>
                <a:chOff x="7315200" y="3086100"/>
                <a:chExt cx="609600" cy="571500"/>
              </a:xfrm>
            </p:grpSpPr>
            <p:sp>
              <p:nvSpPr>
                <p:cNvPr id="240"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41"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42"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36" name="Group 127"/>
              <p:cNvGrpSpPr>
                <a:grpSpLocks/>
              </p:cNvGrpSpPr>
              <p:nvPr/>
            </p:nvGrpSpPr>
            <p:grpSpPr bwMode="auto">
              <a:xfrm>
                <a:off x="6305550" y="2590800"/>
                <a:ext cx="609600" cy="571500"/>
                <a:chOff x="7772400" y="3543300"/>
                <a:chExt cx="609600" cy="571500"/>
              </a:xfrm>
            </p:grpSpPr>
            <p:sp>
              <p:nvSpPr>
                <p:cNvPr id="237"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38"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39"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96" name="Group 134"/>
          <p:cNvGrpSpPr>
            <a:grpSpLocks/>
          </p:cNvGrpSpPr>
          <p:nvPr/>
        </p:nvGrpSpPr>
        <p:grpSpPr bwMode="auto">
          <a:xfrm>
            <a:off x="5991534" y="5421131"/>
            <a:ext cx="459752" cy="488286"/>
            <a:chOff x="6234752" y="1943100"/>
            <a:chExt cx="1371600" cy="1295400"/>
          </a:xfrm>
        </p:grpSpPr>
        <p:sp>
          <p:nvSpPr>
            <p:cNvPr id="213"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14" name="Group 136"/>
            <p:cNvGrpSpPr>
              <a:grpSpLocks/>
            </p:cNvGrpSpPr>
            <p:nvPr/>
          </p:nvGrpSpPr>
          <p:grpSpPr bwMode="auto">
            <a:xfrm>
              <a:off x="6234752" y="1943100"/>
              <a:ext cx="1371600" cy="1295400"/>
              <a:chOff x="6248400" y="1905000"/>
              <a:chExt cx="1371600" cy="1295400"/>
            </a:xfrm>
          </p:grpSpPr>
          <p:sp>
            <p:nvSpPr>
              <p:cNvPr id="215" name="Cube 214"/>
              <p:cNvSpPr/>
              <p:nvPr/>
            </p:nvSpPr>
            <p:spPr>
              <a:xfrm>
                <a:off x="6247478" y="1905483"/>
                <a:ext cx="1373459" cy="1292949"/>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16"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17"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18"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19"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20" name="Group 142"/>
              <p:cNvGrpSpPr>
                <a:grpSpLocks/>
              </p:cNvGrpSpPr>
              <p:nvPr/>
            </p:nvGrpSpPr>
            <p:grpSpPr bwMode="auto">
              <a:xfrm>
                <a:off x="6819900" y="2092088"/>
                <a:ext cx="609600" cy="571500"/>
                <a:chOff x="7315200" y="3086100"/>
                <a:chExt cx="609600" cy="571500"/>
              </a:xfrm>
            </p:grpSpPr>
            <p:sp>
              <p:nvSpPr>
                <p:cNvPr id="225"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26"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27"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21" name="Group 143"/>
              <p:cNvGrpSpPr>
                <a:grpSpLocks/>
              </p:cNvGrpSpPr>
              <p:nvPr/>
            </p:nvGrpSpPr>
            <p:grpSpPr bwMode="auto">
              <a:xfrm>
                <a:off x="6305550" y="2590800"/>
                <a:ext cx="609600" cy="571500"/>
                <a:chOff x="7772400" y="3543300"/>
                <a:chExt cx="609600" cy="571500"/>
              </a:xfrm>
            </p:grpSpPr>
            <p:sp>
              <p:nvSpPr>
                <p:cNvPr id="222"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23"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24"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grpSp>
        <p:nvGrpSpPr>
          <p:cNvPr id="197" name="Group 150"/>
          <p:cNvGrpSpPr>
            <a:grpSpLocks/>
          </p:cNvGrpSpPr>
          <p:nvPr/>
        </p:nvGrpSpPr>
        <p:grpSpPr bwMode="auto">
          <a:xfrm>
            <a:off x="6454876" y="5052500"/>
            <a:ext cx="459752" cy="488286"/>
            <a:chOff x="6234752" y="1943100"/>
            <a:chExt cx="1371600" cy="1295400"/>
          </a:xfrm>
        </p:grpSpPr>
        <p:sp>
          <p:nvSpPr>
            <p:cNvPr id="198" name="AutoShape 18"/>
            <p:cNvSpPr>
              <a:spLocks noChangeArrowheads="1"/>
            </p:cNvSpPr>
            <p:nvPr/>
          </p:nvSpPr>
          <p:spPr bwMode="auto">
            <a:xfrm flipH="1">
              <a:off x="6553200" y="2324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199" name="Group 152"/>
            <p:cNvGrpSpPr>
              <a:grpSpLocks/>
            </p:cNvGrpSpPr>
            <p:nvPr/>
          </p:nvGrpSpPr>
          <p:grpSpPr bwMode="auto">
            <a:xfrm>
              <a:off x="6234752" y="1943100"/>
              <a:ext cx="1371600" cy="1295400"/>
              <a:chOff x="6248400" y="1905000"/>
              <a:chExt cx="1371600" cy="1295400"/>
            </a:xfrm>
          </p:grpSpPr>
          <p:sp>
            <p:nvSpPr>
              <p:cNvPr id="200" name="Cube 199"/>
              <p:cNvSpPr/>
              <p:nvPr/>
            </p:nvSpPr>
            <p:spPr>
              <a:xfrm>
                <a:off x="6248099" y="1906361"/>
                <a:ext cx="1373459" cy="1292949"/>
              </a:xfrm>
              <a:prstGeom prst="cube">
                <a:avLst>
                  <a:gd name="adj" fmla="val 12269"/>
                </a:avLst>
              </a:prstGeom>
              <a:noFill/>
              <a:ln w="28575" cap="flat" cmpd="sng" algn="ctr">
                <a:solidFill>
                  <a:srgbClr val="00589A"/>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sp>
            <p:nvSpPr>
              <p:cNvPr id="201" name="AutoShape 18"/>
              <p:cNvSpPr>
                <a:spLocks noChangeArrowheads="1"/>
              </p:cNvSpPr>
              <p:nvPr/>
            </p:nvSpPr>
            <p:spPr bwMode="auto">
              <a:xfrm flipH="1">
                <a:off x="6400800" y="2171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02" name="AutoShape 18"/>
              <p:cNvSpPr>
                <a:spLocks noChangeArrowheads="1"/>
              </p:cNvSpPr>
              <p:nvPr/>
            </p:nvSpPr>
            <p:spPr bwMode="auto">
              <a:xfrm flipH="1">
                <a:off x="6705600" y="2476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03" name="AutoShape 18"/>
              <p:cNvSpPr>
                <a:spLocks noChangeArrowheads="1"/>
              </p:cNvSpPr>
              <p:nvPr/>
            </p:nvSpPr>
            <p:spPr bwMode="auto">
              <a:xfrm flipH="1">
                <a:off x="6858000" y="2628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04" name="AutoShape 18"/>
              <p:cNvSpPr>
                <a:spLocks noChangeArrowheads="1"/>
              </p:cNvSpPr>
              <p:nvPr/>
            </p:nvSpPr>
            <p:spPr bwMode="auto">
              <a:xfrm flipH="1">
                <a:off x="7010400" y="2781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nvGrpSpPr>
              <p:cNvPr id="205" name="Group 158"/>
              <p:cNvGrpSpPr>
                <a:grpSpLocks/>
              </p:cNvGrpSpPr>
              <p:nvPr/>
            </p:nvGrpSpPr>
            <p:grpSpPr bwMode="auto">
              <a:xfrm>
                <a:off x="6819900" y="2092088"/>
                <a:ext cx="609600" cy="571500"/>
                <a:chOff x="7315200" y="3086100"/>
                <a:chExt cx="609600" cy="571500"/>
              </a:xfrm>
            </p:grpSpPr>
            <p:sp>
              <p:nvSpPr>
                <p:cNvPr id="210" name="AutoShape 18"/>
                <p:cNvSpPr>
                  <a:spLocks noChangeArrowheads="1"/>
                </p:cNvSpPr>
                <p:nvPr/>
              </p:nvSpPr>
              <p:spPr bwMode="auto">
                <a:xfrm flipH="1">
                  <a:off x="7315200" y="3086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11" name="AutoShape 18"/>
                <p:cNvSpPr>
                  <a:spLocks noChangeArrowheads="1"/>
                </p:cNvSpPr>
                <p:nvPr/>
              </p:nvSpPr>
              <p:spPr bwMode="auto">
                <a:xfrm flipH="1">
                  <a:off x="7467600" y="32385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12" name="AutoShape 18"/>
                <p:cNvSpPr>
                  <a:spLocks noChangeArrowheads="1"/>
                </p:cNvSpPr>
                <p:nvPr/>
              </p:nvSpPr>
              <p:spPr bwMode="auto">
                <a:xfrm flipH="1">
                  <a:off x="7620000" y="33909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nvGrpSpPr>
              <p:cNvPr id="206" name="Group 159"/>
              <p:cNvGrpSpPr>
                <a:grpSpLocks/>
              </p:cNvGrpSpPr>
              <p:nvPr/>
            </p:nvGrpSpPr>
            <p:grpSpPr bwMode="auto">
              <a:xfrm>
                <a:off x="6305550" y="2590800"/>
                <a:ext cx="609600" cy="571500"/>
                <a:chOff x="7772400" y="3543300"/>
                <a:chExt cx="609600" cy="571500"/>
              </a:xfrm>
            </p:grpSpPr>
            <p:sp>
              <p:nvSpPr>
                <p:cNvPr id="207" name="AutoShape 18"/>
                <p:cNvSpPr>
                  <a:spLocks noChangeArrowheads="1"/>
                </p:cNvSpPr>
                <p:nvPr/>
              </p:nvSpPr>
              <p:spPr bwMode="auto">
                <a:xfrm flipH="1">
                  <a:off x="7772400" y="35433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08" name="AutoShape 18"/>
                <p:cNvSpPr>
                  <a:spLocks noChangeArrowheads="1"/>
                </p:cNvSpPr>
                <p:nvPr/>
              </p:nvSpPr>
              <p:spPr bwMode="auto">
                <a:xfrm flipH="1">
                  <a:off x="7924800" y="36957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sp>
              <p:nvSpPr>
                <p:cNvPr id="209" name="AutoShape 18"/>
                <p:cNvSpPr>
                  <a:spLocks noChangeArrowheads="1"/>
                </p:cNvSpPr>
                <p:nvPr/>
              </p:nvSpPr>
              <p:spPr bwMode="auto">
                <a:xfrm flipH="1">
                  <a:off x="8077200" y="3848100"/>
                  <a:ext cx="304800" cy="266700"/>
                </a:xfrm>
                <a:prstGeom prst="lightningBolt">
                  <a:avLst/>
                </a:prstGeom>
                <a:solidFill>
                  <a:srgbClr val="FFFF00"/>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defRPr/>
                  </a:pPr>
                  <a:endParaRPr lang="en-US" altLang="en-US" sz="2400" kern="0">
                    <a:solidFill>
                      <a:srgbClr val="000000"/>
                    </a:solidFill>
                    <a:latin typeface="Arial" panose="020B0604020202020204" pitchFamily="34" charset="0"/>
                    <a:cs typeface="Arial" panose="020B0604020202020204" pitchFamily="34" charset="0"/>
                  </a:endParaRPr>
                </a:p>
              </p:txBody>
            </p:sp>
          </p:grpSp>
        </p:grpSp>
      </p:grpSp>
    </p:spTree>
    <p:extLst>
      <p:ext uri="{BB962C8B-B14F-4D97-AF65-F5344CB8AC3E}">
        <p14:creationId xmlns:p14="http://schemas.microsoft.com/office/powerpoint/2010/main" val="2714967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977664" cy="533400"/>
          </a:xfrm>
        </p:spPr>
        <p:txBody>
          <a:bodyPr/>
          <a:lstStyle/>
          <a:p>
            <a:r>
              <a:rPr lang="en-US" dirty="0" smtClean="0"/>
              <a:t>The Quantum Yield for a Contaminant is Not Easily Predictable</a:t>
            </a:r>
            <a:endParaRPr lang="en-US" dirty="0"/>
          </a:p>
        </p:txBody>
      </p:sp>
      <p:sp>
        <p:nvSpPr>
          <p:cNvPr id="3" name="Text Placeholder 2"/>
          <p:cNvSpPr>
            <a:spLocks noGrp="1"/>
          </p:cNvSpPr>
          <p:nvPr>
            <p:ph type="body" sz="quarter" idx="10"/>
          </p:nvPr>
        </p:nvSpPr>
        <p:spPr/>
        <p:txBody>
          <a:bodyPr/>
          <a:lstStyle/>
          <a:p>
            <a:r>
              <a:rPr lang="en-US" sz="2800" dirty="0" smtClean="0"/>
              <a:t>Can </a:t>
            </a:r>
            <a:r>
              <a:rPr lang="en-US" sz="2800" dirty="0"/>
              <a:t>vary with wavelength</a:t>
            </a:r>
          </a:p>
          <a:p>
            <a:pPr lvl="1"/>
            <a:r>
              <a:rPr lang="en-US" dirty="0"/>
              <a:t>Mono vs. polychromatic light considerations</a:t>
            </a:r>
          </a:p>
          <a:p>
            <a:r>
              <a:rPr lang="en-US" sz="2800" dirty="0"/>
              <a:t>Photons must be absorbed before transformation (1</a:t>
            </a:r>
            <a:r>
              <a:rPr lang="en-US" sz="2800" baseline="30000" dirty="0"/>
              <a:t>st</a:t>
            </a:r>
            <a:r>
              <a:rPr lang="en-US" sz="2800" dirty="0"/>
              <a:t> law of photochemistry)</a:t>
            </a:r>
          </a:p>
          <a:p>
            <a:r>
              <a:rPr lang="en-US" sz="2800" dirty="0"/>
              <a:t>Unique to each contaminant </a:t>
            </a:r>
          </a:p>
          <a:p>
            <a:r>
              <a:rPr lang="en-US" sz="2800" dirty="0" smtClean="0"/>
              <a:t>Ranges </a:t>
            </a:r>
            <a:r>
              <a:rPr lang="en-US" sz="2800" dirty="0"/>
              <a:t>from &lt;0.01 to &gt;1</a:t>
            </a:r>
          </a:p>
        </p:txBody>
      </p:sp>
    </p:spTree>
    <p:extLst>
      <p:ext uri="{BB962C8B-B14F-4D97-AF65-F5344CB8AC3E}">
        <p14:creationId xmlns:p14="http://schemas.microsoft.com/office/powerpoint/2010/main" val="35370525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Defining UV Dose </a:t>
            </a:r>
            <a:r>
              <a:rPr lang="en-US" dirty="0"/>
              <a:t>I</a:t>
            </a:r>
            <a:r>
              <a:rPr lang="en-US" dirty="0" smtClean="0"/>
              <a:t>ncludes Both </a:t>
            </a:r>
            <a:r>
              <a:rPr lang="en-US" dirty="0"/>
              <a:t>E</a:t>
            </a:r>
            <a:r>
              <a:rPr lang="en-US" dirty="0" smtClean="0"/>
              <a:t>nergy and Time</a:t>
            </a:r>
            <a:endParaRPr lang="en-US" dirty="0"/>
          </a:p>
        </p:txBody>
      </p:sp>
      <p:sp>
        <p:nvSpPr>
          <p:cNvPr id="322" name="Text Placeholder 321"/>
          <p:cNvSpPr>
            <a:spLocks noGrp="1"/>
          </p:cNvSpPr>
          <p:nvPr>
            <p:ph type="body" sz="quarter" idx="10"/>
          </p:nvPr>
        </p:nvSpPr>
        <p:spPr>
          <a:xfrm>
            <a:off x="914400" y="1317626"/>
            <a:ext cx="10363200" cy="4375150"/>
          </a:xfrm>
        </p:spPr>
        <p:txBody>
          <a:bodyPr/>
          <a:lstStyle/>
          <a:p>
            <a:r>
              <a:rPr lang="en-US" sz="2600" dirty="0"/>
              <a:t>Irradiance, </a:t>
            </a:r>
            <a:r>
              <a:rPr lang="en-US" sz="2600" dirty="0" err="1"/>
              <a:t>mW</a:t>
            </a:r>
            <a:r>
              <a:rPr lang="en-US" sz="2600" dirty="0"/>
              <a:t>/</a:t>
            </a:r>
            <a:r>
              <a:rPr lang="en-US" sz="2600" dirty="0" err="1"/>
              <a:t>cm</a:t>
            </a:r>
            <a:r>
              <a:rPr lang="en-US" sz="2600" baseline="30000" dirty="0" err="1"/>
              <a:t>2</a:t>
            </a:r>
            <a:r>
              <a:rPr lang="en-US" sz="2600" dirty="0"/>
              <a:t> (E)</a:t>
            </a:r>
            <a:r>
              <a:rPr lang="el-GR" sz="2600" dirty="0"/>
              <a:t>			           </a:t>
            </a:r>
            <a:endParaRPr lang="en-US" sz="2600" dirty="0"/>
          </a:p>
          <a:p>
            <a:pPr lvl="1"/>
            <a:r>
              <a:rPr lang="en-US" sz="2200" dirty="0" smtClean="0"/>
              <a:t>Surface </a:t>
            </a:r>
            <a:r>
              <a:rPr lang="en-US" sz="2200" dirty="0"/>
              <a:t>area normalized radiant power</a:t>
            </a:r>
            <a:endParaRPr lang="el-GR" sz="2200" dirty="0"/>
          </a:p>
          <a:p>
            <a:r>
              <a:rPr lang="el-GR" sz="2600" dirty="0"/>
              <a:t> </a:t>
            </a:r>
            <a:r>
              <a:rPr lang="en-US" sz="2600" dirty="0"/>
              <a:t>UV </a:t>
            </a:r>
            <a:r>
              <a:rPr lang="en-US" sz="2600" dirty="0" smtClean="0"/>
              <a:t>Dose (</a:t>
            </a:r>
            <a:r>
              <a:rPr lang="en-US" sz="2600" dirty="0" err="1" smtClean="0"/>
              <a:t>Fluence</a:t>
            </a:r>
            <a:r>
              <a:rPr lang="en-US" sz="2600" dirty="0" smtClean="0"/>
              <a:t>), </a:t>
            </a:r>
            <a:r>
              <a:rPr lang="en-US" sz="2600" dirty="0" err="1"/>
              <a:t>mJ</a:t>
            </a:r>
            <a:r>
              <a:rPr lang="en-US" sz="2600" dirty="0"/>
              <a:t>/cm</a:t>
            </a:r>
            <a:r>
              <a:rPr lang="en-US" sz="2600" baseline="30000" dirty="0"/>
              <a:t>2</a:t>
            </a:r>
            <a:r>
              <a:rPr lang="en-US" sz="2600" dirty="0"/>
              <a:t> (E*time)			             	</a:t>
            </a:r>
          </a:p>
          <a:p>
            <a:pPr marL="742950" indent="-285750">
              <a:buFont typeface="Arial" panose="020B0604020202020204" pitchFamily="34" charset="0"/>
              <a:buChar char="–"/>
            </a:pPr>
            <a:r>
              <a:rPr lang="en-US" sz="2600" dirty="0"/>
              <a:t>	</a:t>
            </a:r>
            <a:r>
              <a:rPr lang="en-US" sz="2200" dirty="0" smtClean="0"/>
              <a:t>Surface </a:t>
            </a:r>
            <a:r>
              <a:rPr lang="en-US" sz="2200" dirty="0"/>
              <a:t>area normalized radiant energy</a:t>
            </a:r>
          </a:p>
        </p:txBody>
      </p:sp>
      <p:sp>
        <p:nvSpPr>
          <p:cNvPr id="185" name="Freeform 184"/>
          <p:cNvSpPr/>
          <p:nvPr/>
        </p:nvSpPr>
        <p:spPr bwMode="auto">
          <a:xfrm>
            <a:off x="6110289" y="6173789"/>
            <a:ext cx="1177925" cy="727075"/>
          </a:xfrm>
          <a:custGeom>
            <a:avLst/>
            <a:gdLst>
              <a:gd name="connsiteX0" fmla="*/ 0 w 1179153"/>
              <a:gd name="connsiteY0" fmla="*/ 0 h 728018"/>
              <a:gd name="connsiteX1" fmla="*/ 1179153 w 1179153"/>
              <a:gd name="connsiteY1" fmla="*/ 0 h 728018"/>
              <a:gd name="connsiteX2" fmla="*/ 1179153 w 1179153"/>
              <a:gd name="connsiteY2" fmla="*/ 728018 h 728018"/>
              <a:gd name="connsiteX3" fmla="*/ 0 w 1179153"/>
              <a:gd name="connsiteY3" fmla="*/ 728018 h 728018"/>
              <a:gd name="connsiteX4" fmla="*/ 0 w 1179153"/>
              <a:gd name="connsiteY4" fmla="*/ 0 h 728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153" h="728018">
                <a:moveTo>
                  <a:pt x="0" y="0"/>
                </a:moveTo>
                <a:lnTo>
                  <a:pt x="1179153" y="0"/>
                </a:lnTo>
                <a:lnTo>
                  <a:pt x="1179153" y="728018"/>
                </a:lnTo>
                <a:lnTo>
                  <a:pt x="0" y="728018"/>
                </a:lnTo>
                <a:lnTo>
                  <a:pt x="0" y="0"/>
                </a:lnTo>
                <a:close/>
              </a:path>
            </a:pathLst>
          </a:custGeom>
          <a:noFill/>
          <a:ln>
            <a:noFill/>
          </a:ln>
          <a:effectLst/>
        </p:spPr>
        <p:txBody>
          <a:bodyPr lIns="20320" tIns="20320" rIns="20320" bIns="20320" spcCol="1270" anchor="ctr"/>
          <a:lstStyle/>
          <a:p>
            <a:pPr algn="ctr" defTabSz="711200">
              <a:lnSpc>
                <a:spcPct val="90000"/>
              </a:lnSpc>
              <a:spcAft>
                <a:spcPct val="35000"/>
              </a:spcAft>
              <a:defRPr/>
            </a:pPr>
            <a:endParaRPr lang="en-US" sz="1600" kern="0">
              <a:solidFill>
                <a:srgbClr val="000000">
                  <a:hueOff val="0"/>
                  <a:satOff val="0"/>
                  <a:lumOff val="0"/>
                  <a:alphaOff val="0"/>
                </a:srgbClr>
              </a:solidFill>
              <a:latin typeface="Times New Roman"/>
              <a:ea typeface="MS PGothic" panose="020B0600070205080204" pitchFamily="34" charset="-128"/>
            </a:endParaRPr>
          </a:p>
        </p:txBody>
      </p:sp>
      <p:sp>
        <p:nvSpPr>
          <p:cNvPr id="186" name="Freeform 185"/>
          <p:cNvSpPr/>
          <p:nvPr/>
        </p:nvSpPr>
        <p:spPr bwMode="auto">
          <a:xfrm>
            <a:off x="4003675" y="6224588"/>
            <a:ext cx="1181100" cy="728662"/>
          </a:xfrm>
          <a:custGeom>
            <a:avLst/>
            <a:gdLst>
              <a:gd name="connsiteX0" fmla="*/ 0 w 1180570"/>
              <a:gd name="connsiteY0" fmla="*/ 0 h 728018"/>
              <a:gd name="connsiteX1" fmla="*/ 1180570 w 1180570"/>
              <a:gd name="connsiteY1" fmla="*/ 0 h 728018"/>
              <a:gd name="connsiteX2" fmla="*/ 1180570 w 1180570"/>
              <a:gd name="connsiteY2" fmla="*/ 728018 h 728018"/>
              <a:gd name="connsiteX3" fmla="*/ 0 w 1180570"/>
              <a:gd name="connsiteY3" fmla="*/ 728018 h 728018"/>
              <a:gd name="connsiteX4" fmla="*/ 0 w 1180570"/>
              <a:gd name="connsiteY4" fmla="*/ 0 h 728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570" h="728018">
                <a:moveTo>
                  <a:pt x="0" y="0"/>
                </a:moveTo>
                <a:lnTo>
                  <a:pt x="1180570" y="0"/>
                </a:lnTo>
                <a:lnTo>
                  <a:pt x="1180570" y="728018"/>
                </a:lnTo>
                <a:lnTo>
                  <a:pt x="0" y="728018"/>
                </a:lnTo>
                <a:lnTo>
                  <a:pt x="0" y="0"/>
                </a:lnTo>
                <a:close/>
              </a:path>
            </a:pathLst>
          </a:custGeom>
          <a:noFill/>
          <a:ln>
            <a:noFill/>
          </a:ln>
          <a:effectLst/>
        </p:spPr>
        <p:txBody>
          <a:bodyPr lIns="20320" tIns="20320" rIns="20320" bIns="20320" spcCol="1270" anchor="ctr"/>
          <a:lstStyle/>
          <a:p>
            <a:pPr algn="ctr" defTabSz="711200">
              <a:lnSpc>
                <a:spcPct val="90000"/>
              </a:lnSpc>
              <a:spcAft>
                <a:spcPct val="35000"/>
              </a:spcAft>
              <a:defRPr/>
            </a:pPr>
            <a:endParaRPr lang="en-US" sz="1600" kern="0">
              <a:solidFill>
                <a:srgbClr val="000000">
                  <a:hueOff val="0"/>
                  <a:satOff val="0"/>
                  <a:lumOff val="0"/>
                  <a:alphaOff val="0"/>
                </a:srgbClr>
              </a:solidFill>
              <a:latin typeface="Times New Roman"/>
              <a:ea typeface="MS PGothic" panose="020B0600070205080204" pitchFamily="34" charset="-128"/>
            </a:endParaRPr>
          </a:p>
        </p:txBody>
      </p:sp>
      <p:grpSp>
        <p:nvGrpSpPr>
          <p:cNvPr id="3" name="Group 2"/>
          <p:cNvGrpSpPr/>
          <p:nvPr/>
        </p:nvGrpSpPr>
        <p:grpSpPr>
          <a:xfrm>
            <a:off x="2296656" y="3429000"/>
            <a:ext cx="7601803" cy="2819400"/>
            <a:chOff x="2209800" y="3289935"/>
            <a:chExt cx="7601803" cy="2819400"/>
          </a:xfrm>
        </p:grpSpPr>
        <p:sp>
          <p:nvSpPr>
            <p:cNvPr id="329" name="Can 328"/>
            <p:cNvSpPr/>
            <p:nvPr/>
          </p:nvSpPr>
          <p:spPr>
            <a:xfrm rot="16200000">
              <a:off x="5105400" y="1765935"/>
              <a:ext cx="1600200" cy="4648200"/>
            </a:xfrm>
            <a:prstGeom prst="can">
              <a:avLst>
                <a:gd name="adj" fmla="val 13060"/>
              </a:avLst>
            </a:prstGeom>
            <a:solidFill>
              <a:schemeClr val="tx1">
                <a:lumMod val="65000"/>
                <a:lumOff val="35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000000"/>
                </a:solidFill>
                <a:latin typeface="Times New Roman"/>
                <a:ea typeface="MS PGothic" panose="020B0600070205080204" pitchFamily="34" charset="-128"/>
              </a:endParaRPr>
            </a:p>
          </p:txBody>
        </p:sp>
        <p:sp>
          <p:nvSpPr>
            <p:cNvPr id="330" name="Can 329"/>
            <p:cNvSpPr/>
            <p:nvPr/>
          </p:nvSpPr>
          <p:spPr>
            <a:xfrm rot="16200000">
              <a:off x="5854700" y="1981835"/>
              <a:ext cx="152400" cy="3073400"/>
            </a:xfrm>
            <a:prstGeom prst="can">
              <a:avLst/>
            </a:prstGeom>
            <a:solidFill>
              <a:srgbClr val="7030A0"/>
            </a:solidFill>
            <a:ln w="9525" cap="flat" cmpd="sng" algn="ctr">
              <a:no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000000"/>
                </a:solidFill>
                <a:latin typeface="Times New Roman"/>
                <a:ea typeface="MS PGothic" panose="020B0600070205080204" pitchFamily="34" charset="-128"/>
              </a:endParaRPr>
            </a:p>
          </p:txBody>
        </p:sp>
        <p:sp>
          <p:nvSpPr>
            <p:cNvPr id="331" name="Can 330"/>
            <p:cNvSpPr/>
            <p:nvPr/>
          </p:nvSpPr>
          <p:spPr>
            <a:xfrm rot="16200000">
              <a:off x="5854700" y="2477135"/>
              <a:ext cx="152400" cy="3073400"/>
            </a:xfrm>
            <a:prstGeom prst="can">
              <a:avLst/>
            </a:prstGeom>
            <a:solidFill>
              <a:srgbClr val="7030A0"/>
            </a:solidFill>
            <a:ln w="9525" cap="flat" cmpd="sng" algn="ctr">
              <a:no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000000"/>
                </a:solidFill>
                <a:latin typeface="Times New Roman"/>
                <a:ea typeface="MS PGothic" panose="020B0600070205080204" pitchFamily="34" charset="-128"/>
              </a:endParaRPr>
            </a:p>
          </p:txBody>
        </p:sp>
        <p:sp>
          <p:nvSpPr>
            <p:cNvPr id="332" name="Can 331"/>
            <p:cNvSpPr/>
            <p:nvPr/>
          </p:nvSpPr>
          <p:spPr>
            <a:xfrm rot="16200000">
              <a:off x="5854700" y="2972435"/>
              <a:ext cx="152400" cy="3073400"/>
            </a:xfrm>
            <a:prstGeom prst="can">
              <a:avLst/>
            </a:prstGeom>
            <a:solidFill>
              <a:srgbClr val="7030A0"/>
            </a:solidFill>
            <a:ln w="9525" cap="flat" cmpd="sng" algn="ctr">
              <a:noFill/>
              <a:prstDash val="solid"/>
            </a:ln>
            <a:effectLst>
              <a:outerShdw blurRad="40000" dist="23000" dir="5400000" rotWithShape="0">
                <a:srgbClr val="000000">
                  <a:alpha val="35000"/>
                </a:srgbClr>
              </a:outerShdw>
            </a:effectLst>
          </p:spPr>
          <p:txBody>
            <a:bodyPr anchor="ctr"/>
            <a:lstStyle/>
            <a:p>
              <a:pPr algn="ctr">
                <a:defRPr/>
              </a:pPr>
              <a:endParaRPr lang="en-US" sz="2400" kern="0">
                <a:solidFill>
                  <a:srgbClr val="000000"/>
                </a:solidFill>
                <a:latin typeface="Times New Roman"/>
                <a:ea typeface="MS PGothic" panose="020B0600070205080204" pitchFamily="34" charset="-128"/>
              </a:endParaRPr>
            </a:p>
          </p:txBody>
        </p:sp>
        <p:cxnSp>
          <p:nvCxnSpPr>
            <p:cNvPr id="333" name="Straight Arrow Connector 332"/>
            <p:cNvCxnSpPr/>
            <p:nvPr/>
          </p:nvCxnSpPr>
          <p:spPr>
            <a:xfrm>
              <a:off x="2209800" y="3937634"/>
              <a:ext cx="1143000" cy="0"/>
            </a:xfrm>
            <a:prstGeom prst="straightConnector1">
              <a:avLst/>
            </a:prstGeom>
            <a:noFill/>
            <a:ln w="25400" cap="flat" cmpd="sng" algn="ctr">
              <a:solidFill>
                <a:srgbClr val="002060"/>
              </a:solidFill>
              <a:prstDash val="solid"/>
              <a:tailEnd type="triangle"/>
            </a:ln>
            <a:effectLst>
              <a:outerShdw blurRad="40000" dist="20000" dir="5400000" rotWithShape="0">
                <a:srgbClr val="000000">
                  <a:alpha val="38000"/>
                </a:srgbClr>
              </a:outerShdw>
            </a:effectLst>
          </p:spPr>
        </p:cxnSp>
        <p:sp>
          <p:nvSpPr>
            <p:cNvPr id="334" name="TextBox 333"/>
            <p:cNvSpPr txBox="1"/>
            <p:nvPr/>
          </p:nvSpPr>
          <p:spPr>
            <a:xfrm>
              <a:off x="2420203" y="3366136"/>
              <a:ext cx="1143000" cy="457201"/>
            </a:xfrm>
            <a:prstGeom prst="rect">
              <a:avLst/>
            </a:prstGeom>
            <a:noFill/>
          </p:spPr>
          <p:txBody>
            <a:bodyPr>
              <a:spAutoFit/>
            </a:bodyPr>
            <a:lstStyle/>
            <a:p>
              <a:pPr eaLnBrk="0" fontAlgn="base" hangingPunct="0">
                <a:spcBef>
                  <a:spcPct val="0"/>
                </a:spcBef>
                <a:spcAft>
                  <a:spcPct val="0"/>
                </a:spcAft>
                <a:defRPr/>
              </a:pPr>
              <a:r>
                <a:rPr lang="en-US" sz="2400" dirty="0">
                  <a:solidFill>
                    <a:srgbClr val="000000"/>
                  </a:solidFill>
                  <a:latin typeface="Arial" panose="020B0604020202020204" pitchFamily="34" charset="0"/>
                  <a:ea typeface="MS PGothic" panose="020B0600070205080204" pitchFamily="34" charset="-128"/>
                  <a:cs typeface="Arial" panose="020B0604020202020204" pitchFamily="34" charset="0"/>
                </a:rPr>
                <a:t>Q</a:t>
              </a:r>
              <a:r>
                <a:rPr lang="en-US" sz="2400" baseline="-25000" dirty="0">
                  <a:solidFill>
                    <a:srgbClr val="000000"/>
                  </a:solidFill>
                  <a:latin typeface="Arial" panose="020B0604020202020204" pitchFamily="34" charset="0"/>
                  <a:ea typeface="MS PGothic" panose="020B0600070205080204" pitchFamily="34" charset="-128"/>
                  <a:cs typeface="Arial" panose="020B0604020202020204" pitchFamily="34" charset="0"/>
                </a:rPr>
                <a:t>in</a:t>
              </a:r>
              <a:endParaRPr lang="en-US" sz="24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335" name="Straight Arrow Connector 334"/>
            <p:cNvCxnSpPr/>
            <p:nvPr/>
          </p:nvCxnSpPr>
          <p:spPr>
            <a:xfrm>
              <a:off x="8458200" y="3937634"/>
              <a:ext cx="1143000" cy="0"/>
            </a:xfrm>
            <a:prstGeom prst="straightConnector1">
              <a:avLst/>
            </a:prstGeom>
            <a:noFill/>
            <a:ln w="25400" cap="flat" cmpd="sng" algn="ctr">
              <a:solidFill>
                <a:srgbClr val="002060"/>
              </a:solidFill>
              <a:prstDash val="solid"/>
              <a:tailEnd type="triangle"/>
            </a:ln>
            <a:effectLst>
              <a:outerShdw blurRad="40000" dist="20000" dir="5400000" rotWithShape="0">
                <a:srgbClr val="000000">
                  <a:alpha val="38000"/>
                </a:srgbClr>
              </a:outerShdw>
            </a:effectLst>
          </p:spPr>
        </p:cxnSp>
        <p:sp>
          <p:nvSpPr>
            <p:cNvPr id="336" name="TextBox 335"/>
            <p:cNvSpPr txBox="1"/>
            <p:nvPr/>
          </p:nvSpPr>
          <p:spPr>
            <a:xfrm>
              <a:off x="8668603" y="3366136"/>
              <a:ext cx="1143000" cy="457201"/>
            </a:xfrm>
            <a:prstGeom prst="rect">
              <a:avLst/>
            </a:prstGeom>
            <a:noFill/>
          </p:spPr>
          <p:txBody>
            <a:bodyPr>
              <a:spAutoFit/>
            </a:bodyPr>
            <a:lstStyle/>
            <a:p>
              <a:pPr eaLnBrk="0" fontAlgn="base" hangingPunct="0">
                <a:spcBef>
                  <a:spcPct val="0"/>
                </a:spcBef>
                <a:spcAft>
                  <a:spcPct val="0"/>
                </a:spcAft>
                <a:defRPr/>
              </a:pPr>
              <a:r>
                <a:rPr lang="en-US" sz="2400" dirty="0" err="1">
                  <a:solidFill>
                    <a:srgbClr val="000000"/>
                  </a:solidFill>
                  <a:latin typeface="Arial" panose="020B0604020202020204" pitchFamily="34" charset="0"/>
                  <a:ea typeface="MS PGothic" panose="020B0600070205080204" pitchFamily="34" charset="-128"/>
                  <a:cs typeface="Arial" panose="020B0604020202020204" pitchFamily="34" charset="0"/>
                </a:rPr>
                <a:t>Q</a:t>
              </a:r>
              <a:r>
                <a:rPr lang="en-US" sz="2400" baseline="-25000" dirty="0" err="1">
                  <a:solidFill>
                    <a:srgbClr val="000000"/>
                  </a:solidFill>
                  <a:latin typeface="Arial" panose="020B0604020202020204" pitchFamily="34" charset="0"/>
                  <a:ea typeface="MS PGothic" panose="020B0600070205080204" pitchFamily="34" charset="-128"/>
                  <a:cs typeface="Arial" panose="020B0604020202020204" pitchFamily="34" charset="0"/>
                </a:rPr>
                <a:t>out</a:t>
              </a:r>
              <a:endParaRPr lang="en-US" sz="24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338" name="Straight Arrow Connector 337"/>
            <p:cNvCxnSpPr/>
            <p:nvPr/>
          </p:nvCxnSpPr>
          <p:spPr bwMode="auto">
            <a:xfrm>
              <a:off x="3417888" y="5499735"/>
              <a:ext cx="5021262" cy="0"/>
            </a:xfrm>
            <a:prstGeom prst="straightConnector1">
              <a:avLst/>
            </a:prstGeom>
            <a:noFill/>
            <a:ln w="25400" cap="flat" cmpd="sng" algn="ctr">
              <a:solidFill>
                <a:srgbClr val="002060"/>
              </a:solidFill>
              <a:prstDash val="solid"/>
              <a:tailEnd type="triangle"/>
            </a:ln>
            <a:effectLst>
              <a:outerShdw blurRad="40000" dist="20000" dir="5400000" rotWithShape="0">
                <a:srgbClr val="000000">
                  <a:alpha val="38000"/>
                </a:srgbClr>
              </a:outerShdw>
            </a:effectLst>
          </p:spPr>
        </p:cxnSp>
        <p:sp>
          <p:nvSpPr>
            <p:cNvPr id="339" name="TextBox 338"/>
            <p:cNvSpPr txBox="1"/>
            <p:nvPr/>
          </p:nvSpPr>
          <p:spPr bwMode="auto">
            <a:xfrm>
              <a:off x="5638800" y="5652135"/>
              <a:ext cx="1143000" cy="457200"/>
            </a:xfrm>
            <a:prstGeom prst="rect">
              <a:avLst/>
            </a:prstGeom>
            <a:noFill/>
          </p:spPr>
          <p:txBody>
            <a:bodyPr>
              <a:spAutoFit/>
            </a:bodyPr>
            <a:lstStyle/>
            <a:p>
              <a:pPr eaLnBrk="0" fontAlgn="base" hangingPunct="0">
                <a:spcBef>
                  <a:spcPct val="0"/>
                </a:spcBef>
                <a:spcAft>
                  <a:spcPct val="0"/>
                </a:spcAft>
                <a:defRPr/>
              </a:pPr>
              <a:r>
                <a:rPr lang="en-US" sz="2400" dirty="0">
                  <a:solidFill>
                    <a:srgbClr val="000000"/>
                  </a:solidFill>
                  <a:latin typeface="Arial" panose="020B0604020202020204" pitchFamily="34" charset="0"/>
                  <a:ea typeface="MS PGothic" panose="020B0600070205080204" pitchFamily="34" charset="-128"/>
                  <a:cs typeface="Arial" panose="020B0604020202020204" pitchFamily="34" charset="0"/>
                </a:rPr>
                <a:t>Time</a:t>
              </a:r>
            </a:p>
          </p:txBody>
        </p:sp>
      </p:grpSp>
    </p:spTree>
    <p:extLst>
      <p:ext uri="{BB962C8B-B14F-4D97-AF65-F5344CB8AC3E}">
        <p14:creationId xmlns:p14="http://schemas.microsoft.com/office/powerpoint/2010/main" val="1830470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UV is Effective for </a:t>
            </a:r>
            <a:r>
              <a:rPr lang="en-US" dirty="0"/>
              <a:t>a</a:t>
            </a:r>
            <a:r>
              <a:rPr lang="en-US" dirty="0" smtClean="0"/>
              <a:t> Wide Variety of Pathogens, with Adenovirus Providing a Conservative Measure of UV Effectiveness </a:t>
            </a:r>
            <a:endParaRPr lang="en-US" dirty="0"/>
          </a:p>
        </p:txBody>
      </p:sp>
      <p:pic>
        <p:nvPicPr>
          <p:cNvPr id="4"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00400" y="1898436"/>
            <a:ext cx="5967628" cy="4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633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111" y="446530"/>
            <a:ext cx="11507821" cy="1275265"/>
          </a:xfrm>
        </p:spPr>
        <p:txBody>
          <a:bodyPr/>
          <a:lstStyle/>
          <a:p>
            <a:r>
              <a:rPr lang="en-US" dirty="0" smtClean="0"/>
              <a:t>Utilize Validated UV Reactors with Proven Disinfection Performance to Gain Necessary Pathogen Log Reduction Credits</a:t>
            </a:r>
            <a:endParaRPr lang="en-US" dirty="0"/>
          </a:p>
        </p:txBody>
      </p:sp>
      <p:sp>
        <p:nvSpPr>
          <p:cNvPr id="3" name="TextBox 2"/>
          <p:cNvSpPr txBox="1"/>
          <p:nvPr/>
        </p:nvSpPr>
        <p:spPr>
          <a:xfrm>
            <a:off x="928098" y="2049517"/>
            <a:ext cx="8173861" cy="4401205"/>
          </a:xfrm>
          <a:prstGeom prst="rect">
            <a:avLst/>
          </a:prstGeom>
          <a:noFill/>
        </p:spPr>
        <p:txBody>
          <a:bodyPr wrap="square" rtlCol="0">
            <a:spAutoFit/>
          </a:bodyPr>
          <a:lstStyle/>
          <a:p>
            <a:pPr>
              <a:spcAft>
                <a:spcPts val="600"/>
              </a:spcAft>
            </a:pPr>
            <a:r>
              <a:rPr lang="en-US" sz="2400" b="1" dirty="0" smtClean="0">
                <a:latin typeface="Arial" panose="020B0604020202020204" pitchFamily="34" charset="0"/>
                <a:cs typeface="Arial" panose="020B0604020202020204" pitchFamily="34" charset="0"/>
              </a:rPr>
              <a:t>Third Party Validated for</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UVT range (e.g., 90% to &gt;95% UVT)</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Design flow range (project specific)</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Pathogen type (e.g., adenovirus) and log reduction target (e.g., 6-log)</a:t>
            </a:r>
          </a:p>
          <a:p>
            <a:pPr>
              <a:spcAft>
                <a:spcPts val="600"/>
              </a:spcAft>
            </a:pPr>
            <a:r>
              <a:rPr lang="en-US" sz="2400" b="1" dirty="0">
                <a:latin typeface="Arial" panose="020B0604020202020204" pitchFamily="34" charset="0"/>
                <a:cs typeface="Arial" panose="020B0604020202020204" pitchFamily="34" charset="0"/>
              </a:rPr>
              <a:t>V</a:t>
            </a:r>
            <a:r>
              <a:rPr lang="en-US" sz="2400" b="1" dirty="0" smtClean="0">
                <a:latin typeface="Arial" panose="020B0604020202020204" pitchFamily="34" charset="0"/>
                <a:cs typeface="Arial" panose="020B0604020202020204" pitchFamily="34" charset="0"/>
              </a:rPr>
              <a:t>alidations Require</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Large Flow Ranges (e.g., &lt;1 </a:t>
            </a:r>
            <a:r>
              <a:rPr lang="en-US" sz="2400" dirty="0" err="1" smtClean="0">
                <a:latin typeface="Arial" panose="020B0604020202020204" pitchFamily="34" charset="0"/>
                <a:cs typeface="Arial" panose="020B0604020202020204" pitchFamily="34" charset="0"/>
              </a:rPr>
              <a:t>mgd</a:t>
            </a:r>
            <a:r>
              <a:rPr lang="en-US" sz="2400" dirty="0" smtClean="0">
                <a:latin typeface="Arial" panose="020B0604020202020204" pitchFamily="34" charset="0"/>
                <a:cs typeface="Arial" panose="020B0604020202020204" pitchFamily="34" charset="0"/>
              </a:rPr>
              <a:t> to &gt;50 </a:t>
            </a:r>
            <a:r>
              <a:rPr lang="en-US" sz="2400" dirty="0" err="1" smtClean="0">
                <a:latin typeface="Arial" panose="020B0604020202020204" pitchFamily="34" charset="0"/>
                <a:cs typeface="Arial" panose="020B0604020202020204" pitchFamily="34" charset="0"/>
              </a:rPr>
              <a:t>mgd</a:t>
            </a:r>
            <a:r>
              <a:rPr lang="en-US" sz="2400" dirty="0" smtClean="0">
                <a:latin typeface="Arial" panose="020B0604020202020204" pitchFamily="34" charset="0"/>
                <a:cs typeface="Arial" panose="020B0604020202020204" pitchFamily="34" charset="0"/>
              </a:rPr>
              <a:t>)</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Large UVT Ranges (e.g., &lt;55% UVT to &gt;95% UVT)</a:t>
            </a:r>
          </a:p>
          <a:p>
            <a:pPr marL="574675" lvl="1" indent="-342900">
              <a:spcAft>
                <a:spcPts val="600"/>
              </a:spcAft>
              <a:buFont typeface="Arial" panose="020B0604020202020204" pitchFamily="34" charset="0"/>
              <a:buChar char="–"/>
            </a:pPr>
            <a:r>
              <a:rPr lang="en-US" sz="2400" dirty="0" smtClean="0">
                <a:latin typeface="Arial" panose="020B0604020202020204" pitchFamily="34" charset="0"/>
                <a:cs typeface="Arial" panose="020B0604020202020204" pitchFamily="34" charset="0"/>
              </a:rPr>
              <a:t>Seeded pathogen surrogates (e.g., MS2 </a:t>
            </a:r>
            <a:r>
              <a:rPr lang="en-US" sz="2400" dirty="0" err="1" smtClean="0">
                <a:latin typeface="Arial" panose="020B0604020202020204" pitchFamily="34" charset="0"/>
                <a:cs typeface="Arial" panose="020B0604020202020204" pitchFamily="34" charset="0"/>
              </a:rPr>
              <a:t>coliphage</a:t>
            </a:r>
            <a:r>
              <a:rPr lang="en-US" sz="2400" dirty="0" smtClean="0">
                <a:latin typeface="Arial" panose="020B0604020202020204" pitchFamily="34" charset="0"/>
                <a:cs typeface="Arial" panose="020B0604020202020204" pitchFamily="34" charset="0"/>
              </a:rPr>
              <a:t>)</a:t>
            </a:r>
          </a:p>
          <a:p>
            <a:pPr marL="285750" indent="-285750">
              <a:spcAft>
                <a:spcPts val="600"/>
              </a:spcAft>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pic>
        <p:nvPicPr>
          <p:cNvPr id="11266" name="Picture 2" descr="guide_lt2_uvguidance_draft_Page_00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10238" y="2135035"/>
            <a:ext cx="2645432" cy="339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7227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1" y="1193799"/>
            <a:ext cx="7741920" cy="4310017"/>
          </a:xfrm>
        </p:spPr>
        <p:txBody>
          <a:bodyPr/>
          <a:lstStyle/>
          <a:p>
            <a:r>
              <a:rPr lang="en-US" dirty="0" smtClean="0">
                <a:latin typeface="Arial" panose="020B0604020202020204" pitchFamily="34" charset="0"/>
                <a:cs typeface="Arial" panose="020B0604020202020204" pitchFamily="34" charset="0"/>
              </a:rPr>
              <a:t>UV Advanced Oxidation Process (AOP</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601861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Autofit/>
          </a:bodyPr>
          <a:lstStyle/>
          <a:p>
            <a:pPr>
              <a:defRPr/>
            </a:pPr>
            <a:r>
              <a:rPr lang="en-US" dirty="0" smtClean="0"/>
              <a:t>UV Advanced Oxidation Degrades Contaminants by Both Photolysis and Hydroxyl Radicals</a:t>
            </a:r>
          </a:p>
        </p:txBody>
      </p:sp>
      <p:pic>
        <p:nvPicPr>
          <p:cNvPr id="48131" name="Content Placeholder 3" descr="AOP diagram.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l="-7909" r="-7909"/>
          <a:stretch>
            <a:fillRect/>
          </a:stretch>
        </p:blipFill>
        <p:spPr>
          <a:xfrm>
            <a:off x="1279728" y="1539457"/>
            <a:ext cx="9475787" cy="4806177"/>
          </a:xfrm>
          <a:prstGeom prst="rect">
            <a:avLst/>
          </a:prstGeom>
        </p:spPr>
      </p:pic>
      <p:sp>
        <p:nvSpPr>
          <p:cNvPr id="5" name="TextBox 4"/>
          <p:cNvSpPr txBox="1"/>
          <p:nvPr/>
        </p:nvSpPr>
        <p:spPr>
          <a:xfrm>
            <a:off x="2455565" y="5833378"/>
            <a:ext cx="1908728" cy="307777"/>
          </a:xfrm>
          <a:prstGeom prst="rect">
            <a:avLst/>
          </a:prstGeom>
          <a:noFill/>
        </p:spPr>
        <p:txBody>
          <a:bodyPr wrap="non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defRPr/>
            </a:pPr>
            <a:r>
              <a:rPr lang="en-US" sz="1400" b="1" dirty="0">
                <a:solidFill>
                  <a:schemeClr val="bg1"/>
                </a:solidFill>
                <a:latin typeface="Arial" panose="020B0604020202020204" pitchFamily="34" charset="0"/>
                <a:cs typeface="Arial" panose="020B0604020202020204" pitchFamily="34" charset="0"/>
              </a:rPr>
              <a:t>Trojan Technologies</a:t>
            </a:r>
          </a:p>
        </p:txBody>
      </p:sp>
    </p:spTree>
    <p:extLst>
      <p:ext uri="{BB962C8B-B14F-4D97-AF65-F5344CB8AC3E}">
        <p14:creationId xmlns:p14="http://schemas.microsoft.com/office/powerpoint/2010/main" val="33193282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914400" y="1602259"/>
            <a:ext cx="5029200" cy="4572000"/>
          </a:xfrm>
        </p:spPr>
        <p:txBody>
          <a:bodyPr/>
          <a:lstStyle/>
          <a:p>
            <a:r>
              <a:rPr lang="en-US" sz="2800" dirty="0">
                <a:latin typeface="Arial" panose="020B0604020202020204" pitchFamily="34" charset="0"/>
                <a:cs typeface="Arial" panose="020B0604020202020204" pitchFamily="34" charset="0"/>
              </a:rPr>
              <a:t>Hazen and Sawyer</a:t>
            </a:r>
          </a:p>
          <a:p>
            <a:r>
              <a:rPr lang="en-US" sz="2800" dirty="0" err="1" smtClean="0">
                <a:latin typeface="Arial" panose="020B0604020202020204" pitchFamily="34" charset="0"/>
                <a:cs typeface="Arial" panose="020B0604020202020204" pitchFamily="34" charset="0"/>
              </a:rPr>
              <a:t>Carollo</a:t>
            </a:r>
            <a:r>
              <a:rPr lang="en-US" sz="2800" dirty="0" smtClean="0">
                <a:latin typeface="Arial" panose="020B0604020202020204" pitchFamily="34" charset="0"/>
                <a:cs typeface="Arial" panose="020B0604020202020204" pitchFamily="34" charset="0"/>
              </a:rPr>
              <a:t> Engineers</a:t>
            </a:r>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Santa Clara Valley Water District</a:t>
            </a:r>
          </a:p>
          <a:p>
            <a:r>
              <a:rPr lang="en-US" sz="2800" dirty="0" smtClean="0">
                <a:latin typeface="Arial" panose="020B0604020202020204" pitchFamily="34" charset="0"/>
                <a:cs typeface="Arial" panose="020B0604020202020204" pitchFamily="34" charset="0"/>
              </a:rPr>
              <a:t>LA </a:t>
            </a:r>
            <a:r>
              <a:rPr lang="en-US" sz="2800" dirty="0">
                <a:latin typeface="Arial" panose="020B0604020202020204" pitchFamily="34" charset="0"/>
                <a:cs typeface="Arial" panose="020B0604020202020204" pitchFamily="34" charset="0"/>
              </a:rPr>
              <a:t>Sanitation District</a:t>
            </a:r>
          </a:p>
          <a:p>
            <a:r>
              <a:rPr lang="en-US" sz="2800" dirty="0">
                <a:latin typeface="Arial" panose="020B0604020202020204" pitchFamily="34" charset="0"/>
                <a:cs typeface="Arial" panose="020B0604020202020204" pitchFamily="34" charset="0"/>
              </a:rPr>
              <a:t>Gwinnett County (GA)</a:t>
            </a:r>
          </a:p>
          <a:p>
            <a:r>
              <a:rPr lang="en-US" sz="2800" dirty="0">
                <a:latin typeface="Arial" panose="020B0604020202020204" pitchFamily="34" charset="0"/>
                <a:cs typeface="Arial" panose="020B0604020202020204" pitchFamily="34" charset="0"/>
              </a:rPr>
              <a:t>El Paso Water </a:t>
            </a:r>
            <a:r>
              <a:rPr lang="en-US" sz="2800" dirty="0" smtClean="0">
                <a:latin typeface="Arial" panose="020B0604020202020204" pitchFamily="34" charset="0"/>
                <a:cs typeface="Arial" panose="020B0604020202020204" pitchFamily="34" charset="0"/>
              </a:rPr>
              <a:t>Utilities</a:t>
            </a:r>
          </a:p>
          <a:p>
            <a:r>
              <a:rPr lang="en-US" sz="2800" dirty="0" smtClean="0">
                <a:latin typeface="Arial" panose="020B0604020202020204" pitchFamily="34" charset="0"/>
                <a:cs typeface="Arial" panose="020B0604020202020204" pitchFamily="34" charset="0"/>
              </a:rPr>
              <a:t>UFTREEO (University of Florida)</a:t>
            </a:r>
            <a:endParaRPr lang="en-US" sz="2800" dirty="0">
              <a:latin typeface="Arial" panose="020B0604020202020204" pitchFamily="34" charset="0"/>
              <a:cs typeface="Arial" panose="020B0604020202020204" pitchFamily="34" charset="0"/>
            </a:endParaRPr>
          </a:p>
          <a:p>
            <a:pPr marL="0" indent="0">
              <a:buNone/>
            </a:pPr>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p:txBody>
      </p:sp>
      <p:sp>
        <p:nvSpPr>
          <p:cNvPr id="7" name="Content Placeholder 6"/>
          <p:cNvSpPr>
            <a:spLocks noGrp="1"/>
          </p:cNvSpPr>
          <p:nvPr>
            <p:ph sz="quarter" idx="12"/>
          </p:nvPr>
        </p:nvSpPr>
        <p:spPr/>
        <p:txBody>
          <a:bodyPr/>
          <a:lstStyle/>
          <a:p>
            <a:pPr marL="457200" indent="-457200">
              <a:spcBef>
                <a:spcPts val="950"/>
              </a:spcBef>
              <a:buFont typeface="Arial" panose="020B0604020202020204" pitchFamily="34" charset="0"/>
              <a:buChar char="•"/>
            </a:pPr>
            <a:r>
              <a:rPr lang="en-US" sz="2800" dirty="0" smtClean="0">
                <a:latin typeface="Arial" panose="020B0604020202020204" pitchFamily="34" charset="0"/>
                <a:cs typeface="Arial" panose="020B0604020202020204" pitchFamily="34" charset="0"/>
              </a:rPr>
              <a:t>Sacramento </a:t>
            </a:r>
            <a:r>
              <a:rPr lang="en-US" sz="2800" dirty="0">
                <a:latin typeface="Arial" panose="020B0604020202020204" pitchFamily="34" charset="0"/>
                <a:cs typeface="Arial" panose="020B0604020202020204" pitchFamily="34" charset="0"/>
              </a:rPr>
              <a:t>State</a:t>
            </a:r>
          </a:p>
          <a:p>
            <a:pPr marL="457200" indent="-457200">
              <a:spcBef>
                <a:spcPts val="950"/>
              </a:spcBef>
              <a:buFont typeface="Arial" panose="020B0604020202020204" pitchFamily="34" charset="0"/>
              <a:buChar char="•"/>
            </a:pPr>
            <a:r>
              <a:rPr lang="en-US" sz="2800" dirty="0">
                <a:latin typeface="Arial" panose="020B0604020202020204" pitchFamily="34" charset="0"/>
                <a:cs typeface="Arial" panose="020B0604020202020204" pitchFamily="34" charset="0"/>
              </a:rPr>
              <a:t>University of Arizona-WEST Center</a:t>
            </a:r>
          </a:p>
          <a:p>
            <a:pPr marL="457200" indent="-457200">
              <a:spcBef>
                <a:spcPts val="950"/>
              </a:spcBef>
              <a:buFont typeface="Arial" panose="020B0604020202020204" pitchFamily="34" charset="0"/>
              <a:buChar char="•"/>
            </a:pPr>
            <a:r>
              <a:rPr lang="en-US" sz="2800" dirty="0" err="1">
                <a:latin typeface="Arial" panose="020B0604020202020204" pitchFamily="34" charset="0"/>
                <a:cs typeface="Arial" panose="020B0604020202020204" pitchFamily="34" charset="0"/>
              </a:rPr>
              <a:t>TrojanUV</a:t>
            </a:r>
            <a:endParaRPr lang="en-US" sz="2800" dirty="0">
              <a:latin typeface="Arial" panose="020B0604020202020204" pitchFamily="34" charset="0"/>
              <a:cs typeface="Arial" panose="020B0604020202020204" pitchFamily="34" charset="0"/>
            </a:endParaRPr>
          </a:p>
          <a:p>
            <a:pPr marL="457200" indent="-457200">
              <a:spcBef>
                <a:spcPts val="950"/>
              </a:spcBef>
              <a:buFont typeface="Arial" panose="020B0604020202020204" pitchFamily="34" charset="0"/>
              <a:buChar char="•"/>
            </a:pPr>
            <a:r>
              <a:rPr lang="en-US" sz="2800" dirty="0">
                <a:latin typeface="Arial" panose="020B0604020202020204" pitchFamily="34" charset="0"/>
                <a:cs typeface="Arial" panose="020B0604020202020204" pitchFamily="34" charset="0"/>
              </a:rPr>
              <a:t>Xylem Inc.</a:t>
            </a:r>
          </a:p>
          <a:p>
            <a:pPr marL="457200" indent="-457200">
              <a:spcBef>
                <a:spcPts val="950"/>
              </a:spcBef>
              <a:buFont typeface="Arial" panose="020B0604020202020204" pitchFamily="34" charset="0"/>
              <a:buChar char="•"/>
            </a:pPr>
            <a:r>
              <a:rPr lang="en-US" sz="2800" dirty="0">
                <a:latin typeface="Arial" panose="020B0604020202020204" pitchFamily="34" charset="0"/>
                <a:cs typeface="Arial" panose="020B0604020202020204" pitchFamily="34" charset="0"/>
              </a:rPr>
              <a:t>Process Applications </a:t>
            </a:r>
            <a:r>
              <a:rPr lang="en-US" sz="2800" dirty="0" smtClean="0">
                <a:latin typeface="Arial" panose="020B0604020202020204" pitchFamily="34" charset="0"/>
                <a:cs typeface="Arial" panose="020B0604020202020204" pitchFamily="34" charset="0"/>
              </a:rPr>
              <a:t>Inc.</a:t>
            </a:r>
            <a:endParaRPr lang="en-US" sz="2800" dirty="0">
              <a:latin typeface="Arial" panose="020B0604020202020204" pitchFamily="34" charset="0"/>
              <a:cs typeface="Arial" panose="020B0604020202020204" pitchFamily="34" charset="0"/>
            </a:endParaRPr>
          </a:p>
          <a:p>
            <a:pPr marL="457200" indent="-457200">
              <a:spcBef>
                <a:spcPts val="950"/>
              </a:spcBef>
              <a:buFont typeface="Arial" panose="020B0604020202020204" pitchFamily="34" charset="0"/>
              <a:buChar char="•"/>
            </a:pPr>
            <a:r>
              <a:rPr lang="en-US" sz="2800" dirty="0" err="1">
                <a:latin typeface="Arial" panose="020B0604020202020204" pitchFamily="34" charset="0"/>
                <a:cs typeface="Arial" panose="020B0604020202020204" pitchFamily="34" charset="0"/>
              </a:rPr>
              <a:t>Calgon</a:t>
            </a:r>
            <a:r>
              <a:rPr lang="en-US" sz="2800" dirty="0">
                <a:latin typeface="Arial" panose="020B0604020202020204" pitchFamily="34" charset="0"/>
                <a:cs typeface="Arial" panose="020B0604020202020204" pitchFamily="34" charset="0"/>
              </a:rPr>
              <a:t> Carbon Corporation</a:t>
            </a:r>
          </a:p>
          <a:p>
            <a:pPr>
              <a:spcBef>
                <a:spcPts val="950"/>
              </a:spcBef>
            </a:pPr>
            <a:endParaRPr lang="en-US" sz="2800" dirty="0">
              <a:latin typeface="Arial" panose="020B0604020202020204" pitchFamily="34" charset="0"/>
              <a:cs typeface="Arial" panose="020B0604020202020204" pitchFamily="34" charset="0"/>
            </a:endParaRPr>
          </a:p>
        </p:txBody>
      </p:sp>
      <p:sp>
        <p:nvSpPr>
          <p:cNvPr id="9" name="Title 4"/>
          <p:cNvSpPr>
            <a:spLocks noGrp="1"/>
          </p:cNvSpPr>
          <p:nvPr>
            <p:ph type="title"/>
          </p:nvPr>
        </p:nvSpPr>
        <p:spPr>
          <a:xfrm>
            <a:off x="685800" y="539496"/>
            <a:ext cx="10477500" cy="533400"/>
          </a:xfrm>
        </p:spPr>
        <p:txBody>
          <a:bodyPr/>
          <a:lstStyle/>
          <a:p>
            <a:pPr algn="l"/>
            <a:r>
              <a:rPr lang="en-US" sz="2800" dirty="0">
                <a:solidFill>
                  <a:srgbClr val="395173"/>
                </a:solidFill>
                <a:latin typeface="Arial" panose="020B0604020202020204" pitchFamily="34" charset="0"/>
                <a:cs typeface="Arial" panose="020B0604020202020204" pitchFamily="34" charset="0"/>
              </a:rPr>
              <a:t>Project Partners</a:t>
            </a:r>
          </a:p>
        </p:txBody>
      </p:sp>
    </p:spTree>
    <p:extLst>
      <p:ext uri="{BB962C8B-B14F-4D97-AF65-F5344CB8AC3E}">
        <p14:creationId xmlns:p14="http://schemas.microsoft.com/office/powerpoint/2010/main" val="1227199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Autofit/>
          </a:bodyPr>
          <a:lstStyle/>
          <a:p>
            <a:r>
              <a:rPr lang="en-US" dirty="0" smtClean="0"/>
              <a:t>UV Advanced Oxidant Processes (UV AOPs) Generate </a:t>
            </a:r>
            <a:r>
              <a:rPr lang="en-US" dirty="0"/>
              <a:t>H</a:t>
            </a:r>
            <a:r>
              <a:rPr lang="en-US" dirty="0" smtClean="0"/>
              <a:t>ighly </a:t>
            </a:r>
            <a:r>
              <a:rPr lang="en-US" dirty="0"/>
              <a:t>R</a:t>
            </a:r>
            <a:r>
              <a:rPr lang="en-US" dirty="0" smtClean="0"/>
              <a:t>eactive </a:t>
            </a:r>
            <a:r>
              <a:rPr lang="en-US" dirty="0"/>
              <a:t>•OH S</a:t>
            </a:r>
            <a:r>
              <a:rPr lang="en-US" dirty="0" smtClean="0"/>
              <a:t>pecies</a:t>
            </a:r>
            <a:endParaRPr lang="en-US" dirty="0"/>
          </a:p>
        </p:txBody>
      </p:sp>
      <p:sp>
        <p:nvSpPr>
          <p:cNvPr id="3" name="Content Placeholder 2"/>
          <p:cNvSpPr>
            <a:spLocks noGrp="1"/>
          </p:cNvSpPr>
          <p:nvPr>
            <p:ph type="body" sz="quarter" idx="10"/>
          </p:nvPr>
        </p:nvSpPr>
        <p:spPr>
          <a:xfrm>
            <a:off x="905692" y="1803706"/>
            <a:ext cx="10363200" cy="4375150"/>
          </a:xfrm>
        </p:spPr>
        <p:txBody>
          <a:bodyPr/>
          <a:lstStyle/>
          <a:p>
            <a:pPr marL="457200" indent="-457200"/>
            <a:r>
              <a:rPr lang="en-US" sz="2800" dirty="0" smtClean="0"/>
              <a:t>•OH is a powerful, highly reactive and</a:t>
            </a:r>
            <a:r>
              <a:rPr lang="en-US" sz="2800" dirty="0" smtClean="0">
                <a:solidFill>
                  <a:srgbClr val="FF0000"/>
                </a:solidFill>
              </a:rPr>
              <a:t> </a:t>
            </a:r>
            <a:r>
              <a:rPr lang="en-US" sz="2800" i="1" u="sng" dirty="0" smtClean="0">
                <a:solidFill>
                  <a:srgbClr val="C00000"/>
                </a:solidFill>
              </a:rPr>
              <a:t>non-selective</a:t>
            </a:r>
            <a:r>
              <a:rPr lang="en-US" sz="2800" dirty="0">
                <a:solidFill>
                  <a:srgbClr val="FF0000"/>
                </a:solidFill>
              </a:rPr>
              <a:t> </a:t>
            </a:r>
            <a:r>
              <a:rPr lang="en-US" sz="2800" dirty="0" smtClean="0"/>
              <a:t>oxidant</a:t>
            </a:r>
          </a:p>
          <a:p>
            <a:pPr marL="457200" indent="-457200"/>
            <a:r>
              <a:rPr lang="en-US" sz="2800" dirty="0"/>
              <a:t>•</a:t>
            </a:r>
            <a:r>
              <a:rPr lang="en-US" sz="2800" dirty="0" smtClean="0"/>
              <a:t>OH are short lived ~ </a:t>
            </a:r>
            <a:r>
              <a:rPr lang="en-US" sz="2800" dirty="0" err="1" smtClean="0"/>
              <a:t>10µs</a:t>
            </a:r>
            <a:r>
              <a:rPr lang="en-US" sz="2800" dirty="0" smtClean="0"/>
              <a:t> </a:t>
            </a:r>
          </a:p>
          <a:p>
            <a:pPr marL="457200" indent="-457200"/>
            <a:r>
              <a:rPr lang="en-US" sz="2800" dirty="0" smtClean="0"/>
              <a:t>AOPs generate a very low steady-state concentration of •OH [10</a:t>
            </a:r>
            <a:r>
              <a:rPr lang="en-US" sz="2800" baseline="30000" dirty="0" smtClean="0"/>
              <a:t>-12</a:t>
            </a:r>
            <a:r>
              <a:rPr lang="en-US" sz="2800" baseline="-25000" dirty="0" smtClean="0"/>
              <a:t> </a:t>
            </a:r>
            <a:r>
              <a:rPr lang="en-US" sz="2800" dirty="0" smtClean="0"/>
              <a:t>to 10</a:t>
            </a:r>
            <a:r>
              <a:rPr lang="en-US" sz="2800" baseline="30000" dirty="0" smtClean="0"/>
              <a:t>-13</a:t>
            </a:r>
            <a:r>
              <a:rPr lang="en-US" sz="2800" baseline="-25000" dirty="0" smtClean="0"/>
              <a:t> </a:t>
            </a:r>
            <a:r>
              <a:rPr lang="en-US" sz="2800" dirty="0" smtClean="0"/>
              <a:t>M] </a:t>
            </a:r>
          </a:p>
          <a:p>
            <a:pPr marL="457200" indent="-457200"/>
            <a:r>
              <a:rPr lang="en-US" sz="2800" dirty="0" smtClean="0"/>
              <a:t>Need a high generation of •OH due to the short lifetime in the system</a:t>
            </a:r>
          </a:p>
          <a:p>
            <a:pPr marL="457200" indent="-457200"/>
            <a:r>
              <a:rPr lang="en-US" sz="2800" dirty="0"/>
              <a:t>•OH </a:t>
            </a:r>
            <a:r>
              <a:rPr lang="en-US" sz="2800" dirty="0" smtClean="0"/>
              <a:t>do not need quenching post treatment</a:t>
            </a:r>
            <a:endParaRPr lang="en-US" sz="2800" dirty="0"/>
          </a:p>
        </p:txBody>
      </p:sp>
    </p:spTree>
    <p:extLst>
      <p:ext uri="{BB962C8B-B14F-4D97-AF65-F5344CB8AC3E}">
        <p14:creationId xmlns:p14="http://schemas.microsoft.com/office/powerpoint/2010/main" val="14903137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UV/hydrogen Peroxide AOP and •OH Generation</a:t>
            </a:r>
            <a:endParaRPr lang="en-US" dirty="0"/>
          </a:p>
        </p:txBody>
      </p:sp>
      <p:sp>
        <p:nvSpPr>
          <p:cNvPr id="3" name="Content Placeholder 2"/>
          <p:cNvSpPr>
            <a:spLocks noGrp="1"/>
          </p:cNvSpPr>
          <p:nvPr>
            <p:ph type="body" sz="quarter" idx="10"/>
          </p:nvPr>
        </p:nvSpPr>
        <p:spPr/>
        <p:txBody>
          <a:bodyPr/>
          <a:lstStyle/>
          <a:p>
            <a:r>
              <a:rPr lang="en-US" dirty="0" smtClean="0"/>
              <a:t>Most commonly used AOP in water treatment is the UV/H</a:t>
            </a:r>
            <a:r>
              <a:rPr lang="en-US" baseline="-25000" dirty="0" smtClean="0"/>
              <a:t>2</a:t>
            </a:r>
            <a:r>
              <a:rPr lang="en-US" dirty="0" smtClean="0"/>
              <a:t>O</a:t>
            </a:r>
            <a:r>
              <a:rPr lang="en-US" baseline="-25000" dirty="0"/>
              <a:t>2</a:t>
            </a:r>
            <a:r>
              <a:rPr lang="en-US" dirty="0" smtClean="0"/>
              <a:t> process</a:t>
            </a:r>
          </a:p>
          <a:p>
            <a:r>
              <a:rPr lang="en-US" dirty="0" smtClean="0"/>
              <a:t>Not heavily dependent on pH</a:t>
            </a:r>
          </a:p>
          <a:p>
            <a:r>
              <a:rPr lang="en-US" dirty="0" smtClean="0"/>
              <a:t>Generation of </a:t>
            </a:r>
            <a:r>
              <a:rPr lang="en-US" dirty="0"/>
              <a:t>•OH </a:t>
            </a:r>
            <a:r>
              <a:rPr lang="en-US" dirty="0" smtClean="0"/>
              <a:t>is based on the direct photolysis of H</a:t>
            </a:r>
            <a:r>
              <a:rPr lang="en-US" baseline="-25000" dirty="0" smtClean="0"/>
              <a:t>2</a:t>
            </a:r>
            <a:r>
              <a:rPr lang="en-US" dirty="0" smtClean="0"/>
              <a:t>O</a:t>
            </a:r>
            <a:r>
              <a:rPr lang="en-US" baseline="-25000" dirty="0"/>
              <a:t>2</a:t>
            </a:r>
            <a:r>
              <a:rPr lang="en-US" dirty="0" smtClean="0"/>
              <a:t>: </a:t>
            </a:r>
            <a:br>
              <a:rPr lang="en-US" dirty="0" smtClean="0"/>
            </a:br>
            <a:endParaRPr lang="en-US" dirty="0" smtClean="0"/>
          </a:p>
          <a:p>
            <a:r>
              <a:rPr lang="en-US" dirty="0" smtClean="0"/>
              <a:t>Excess H</a:t>
            </a:r>
            <a:r>
              <a:rPr lang="en-US" baseline="-25000" dirty="0" smtClean="0"/>
              <a:t>2</a:t>
            </a:r>
            <a:r>
              <a:rPr lang="en-US" dirty="0" smtClean="0"/>
              <a:t>O</a:t>
            </a:r>
            <a:r>
              <a:rPr lang="en-US" baseline="-25000" dirty="0" smtClean="0"/>
              <a:t>2</a:t>
            </a:r>
            <a:r>
              <a:rPr lang="en-US" dirty="0"/>
              <a:t> </a:t>
            </a:r>
            <a:r>
              <a:rPr lang="en-US" dirty="0" smtClean="0"/>
              <a:t>will exist and may need quenching depending upon the end use</a:t>
            </a:r>
            <a:endParaRPr lang="en-US" dirty="0"/>
          </a:p>
        </p:txBody>
      </p:sp>
      <p:grpSp>
        <p:nvGrpSpPr>
          <p:cNvPr id="5" name="Group 1027"/>
          <p:cNvGrpSpPr>
            <a:grpSpLocks/>
          </p:cNvGrpSpPr>
          <p:nvPr/>
        </p:nvGrpSpPr>
        <p:grpSpPr bwMode="auto">
          <a:xfrm>
            <a:off x="2412332" y="4294176"/>
            <a:ext cx="7391400" cy="546100"/>
            <a:chOff x="672" y="2928"/>
            <a:chExt cx="4656" cy="344"/>
          </a:xfrm>
        </p:grpSpPr>
        <p:sp>
          <p:nvSpPr>
            <p:cNvPr id="6" name="Rectangle 1028"/>
            <p:cNvSpPr>
              <a:spLocks noChangeArrowheads="1"/>
            </p:cNvSpPr>
            <p:nvPr/>
          </p:nvSpPr>
          <p:spPr bwMode="auto">
            <a:xfrm>
              <a:off x="672" y="2928"/>
              <a:ext cx="4656" cy="344"/>
            </a:xfrm>
            <a:prstGeom prst="rect">
              <a:avLst/>
            </a:prstGeom>
            <a:noFill/>
            <a:ln w="9525">
              <a:solidFill>
                <a:schemeClr val="tx1"/>
              </a:solidFill>
              <a:miter lim="800000"/>
              <a:headEnd/>
              <a:tailEnd/>
            </a:ln>
            <a:effectLst/>
          </p:spPr>
          <p:txBody>
            <a:bodyPr lIns="96838" tIns="49212" rIns="96838" bIns="49212"/>
            <a:lstStyle/>
            <a:p>
              <a:pPr marL="363538" indent="-363538" defTabSz="969963">
                <a:spcBef>
                  <a:spcPct val="20000"/>
                </a:spcBef>
                <a:buClr>
                  <a:srgbClr val="FFFF00"/>
                </a:buClr>
                <a:defRPr/>
              </a:pPr>
              <a:r>
                <a:rPr lang="en-US" sz="2600" b="1" dirty="0">
                  <a:latin typeface="Arial" pitchFamily="34" charset="0"/>
                </a:rPr>
                <a:t>  H</a:t>
              </a:r>
              <a:r>
                <a:rPr lang="en-US" sz="2600" b="1" baseline="-25000" dirty="0">
                  <a:latin typeface="Arial" pitchFamily="34" charset="0"/>
                </a:rPr>
                <a:t>2</a:t>
              </a:r>
              <a:r>
                <a:rPr lang="en-US" sz="2600" b="1" dirty="0">
                  <a:latin typeface="Arial" pitchFamily="34" charset="0"/>
                </a:rPr>
                <a:t>O</a:t>
              </a:r>
              <a:r>
                <a:rPr lang="en-US" sz="2600" b="1" baseline="-25000" dirty="0">
                  <a:latin typeface="Arial" pitchFamily="34" charset="0"/>
                </a:rPr>
                <a:t>2</a:t>
              </a:r>
              <a:r>
                <a:rPr lang="en-US" sz="2600" b="1" dirty="0">
                  <a:latin typeface="Arial" pitchFamily="34" charset="0"/>
                </a:rPr>
                <a:t>  + </a:t>
              </a:r>
              <a:r>
                <a:rPr lang="en-US" sz="2600" b="1" i="1" dirty="0" err="1">
                  <a:latin typeface="Arial" pitchFamily="34" charset="0"/>
                </a:rPr>
                <a:t>h</a:t>
              </a:r>
              <a:r>
                <a:rPr lang="en-US" sz="2600" b="1" i="1" dirty="0" err="1">
                  <a:latin typeface="Symbol" pitchFamily="18" charset="2"/>
                </a:rPr>
                <a:t>n</a:t>
              </a:r>
              <a:r>
                <a:rPr lang="en-US" sz="2600" b="1" dirty="0">
                  <a:latin typeface="Arial" pitchFamily="34" charset="0"/>
                </a:rPr>
                <a:t>		 2 </a:t>
              </a:r>
              <a:r>
                <a:rPr lang="en-US" sz="2600" b="1" dirty="0">
                  <a:latin typeface="Arial" pitchFamily="34" charset="0"/>
                  <a:cs typeface="Arial" pitchFamily="34" charset="0"/>
                </a:rPr>
                <a:t>•OH       </a:t>
              </a:r>
              <a:r>
                <a:rPr lang="en-US" sz="2600" b="1" i="1" dirty="0">
                  <a:latin typeface="Symbol" pitchFamily="18" charset="2"/>
                  <a:cs typeface="Arial" pitchFamily="34" charset="0"/>
                </a:rPr>
                <a:t>F</a:t>
              </a:r>
              <a:r>
                <a:rPr lang="en-US" sz="2600" b="1" baseline="-25000" dirty="0">
                  <a:latin typeface="Arial" pitchFamily="34" charset="0"/>
                  <a:cs typeface="Arial" pitchFamily="34" charset="0"/>
                </a:rPr>
                <a:t>OH</a:t>
              </a:r>
              <a:r>
                <a:rPr lang="en-US" sz="2600" b="1" dirty="0">
                  <a:latin typeface="Arial" pitchFamily="34" charset="0"/>
                  <a:cs typeface="Arial" pitchFamily="34" charset="0"/>
                </a:rPr>
                <a:t> = 1.0 </a:t>
              </a:r>
              <a:r>
                <a:rPr lang="en-US" sz="2600" b="1" dirty="0" err="1">
                  <a:latin typeface="Arial" pitchFamily="34" charset="0"/>
                  <a:cs typeface="Arial" pitchFamily="34" charset="0"/>
                </a:rPr>
                <a:t>mol</a:t>
              </a:r>
              <a:r>
                <a:rPr lang="en-US" sz="2600" b="1" dirty="0">
                  <a:latin typeface="Arial" pitchFamily="34" charset="0"/>
                  <a:cs typeface="Arial" pitchFamily="34" charset="0"/>
                </a:rPr>
                <a:t>/</a:t>
              </a:r>
              <a:r>
                <a:rPr lang="en-US" sz="2600" b="1" dirty="0" err="1">
                  <a:latin typeface="Arial" pitchFamily="34" charset="0"/>
                  <a:cs typeface="Arial" pitchFamily="34" charset="0"/>
                </a:rPr>
                <a:t>Es</a:t>
              </a:r>
              <a:endParaRPr lang="en-US" sz="2600" b="1" dirty="0">
                <a:latin typeface="Arial" pitchFamily="34" charset="0"/>
                <a:cs typeface="Arial" pitchFamily="34" charset="0"/>
              </a:endParaRPr>
            </a:p>
          </p:txBody>
        </p:sp>
        <p:sp>
          <p:nvSpPr>
            <p:cNvPr id="7" name="Line 1029"/>
            <p:cNvSpPr>
              <a:spLocks noChangeShapeType="1"/>
            </p:cNvSpPr>
            <p:nvPr/>
          </p:nvSpPr>
          <p:spPr bwMode="auto">
            <a:xfrm>
              <a:off x="1968" y="3072"/>
              <a:ext cx="534" cy="2"/>
            </a:xfrm>
            <a:prstGeom prst="line">
              <a:avLst/>
            </a:prstGeom>
            <a:noFill/>
            <a:ln w="15875">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en-US"/>
            </a:p>
          </p:txBody>
        </p:sp>
      </p:grpSp>
    </p:spTree>
    <p:extLst>
      <p:ext uri="{BB962C8B-B14F-4D97-AF65-F5344CB8AC3E}">
        <p14:creationId xmlns:p14="http://schemas.microsoft.com/office/powerpoint/2010/main" val="1068788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UV/hypochlorite </a:t>
            </a:r>
            <a:r>
              <a:rPr lang="en-US" dirty="0"/>
              <a:t>AOP and •OH </a:t>
            </a:r>
            <a:r>
              <a:rPr lang="en-US" dirty="0" smtClean="0"/>
              <a:t>Generation</a:t>
            </a:r>
            <a:endParaRPr lang="en-US" dirty="0"/>
          </a:p>
        </p:txBody>
      </p:sp>
      <p:sp>
        <p:nvSpPr>
          <p:cNvPr id="3" name="Text Placeholder 2"/>
          <p:cNvSpPr>
            <a:spLocks noGrp="1"/>
          </p:cNvSpPr>
          <p:nvPr>
            <p:ph type="body" sz="quarter" idx="10"/>
          </p:nvPr>
        </p:nvSpPr>
        <p:spPr>
          <a:xfrm>
            <a:off x="557348" y="1612117"/>
            <a:ext cx="6893258" cy="4375150"/>
          </a:xfrm>
        </p:spPr>
        <p:txBody>
          <a:bodyPr/>
          <a:lstStyle/>
          <a:p>
            <a:pPr>
              <a:spcBef>
                <a:spcPts val="0"/>
              </a:spcBef>
              <a:spcAft>
                <a:spcPts val="600"/>
              </a:spcAft>
            </a:pPr>
            <a:r>
              <a:rPr lang="en-US" dirty="0" smtClean="0"/>
              <a:t>UV/hypochlorite AOP efficiency is dependent on chlorine speciation</a:t>
            </a:r>
          </a:p>
          <a:p>
            <a:pPr lvl="1">
              <a:spcBef>
                <a:spcPts val="0"/>
              </a:spcBef>
              <a:spcAft>
                <a:spcPts val="600"/>
              </a:spcAft>
            </a:pPr>
            <a:r>
              <a:rPr lang="en-US" dirty="0" smtClean="0"/>
              <a:t>Chlorine species absorb UV light with varying efficiency across wavelengths</a:t>
            </a:r>
          </a:p>
          <a:p>
            <a:pPr>
              <a:spcBef>
                <a:spcPts val="0"/>
              </a:spcBef>
              <a:spcAft>
                <a:spcPts val="600"/>
              </a:spcAft>
            </a:pPr>
            <a:r>
              <a:rPr lang="en-US" dirty="0"/>
              <a:t>Excess </a:t>
            </a:r>
            <a:r>
              <a:rPr lang="en-US" dirty="0" smtClean="0"/>
              <a:t>chlorine residual </a:t>
            </a:r>
            <a:r>
              <a:rPr lang="en-US" dirty="0"/>
              <a:t>will </a:t>
            </a:r>
            <a:r>
              <a:rPr lang="en-US" dirty="0" smtClean="0"/>
              <a:t>exist, quenching typically not necessary</a:t>
            </a:r>
            <a:endParaRPr lang="en-US" dirty="0"/>
          </a:p>
        </p:txBody>
      </p:sp>
      <p:pic>
        <p:nvPicPr>
          <p:cNvPr id="13314" name="Picture 2" descr="Image result for doc nom vs hydroxyl radical OH steady stat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7658" y="1892036"/>
            <a:ext cx="4095583" cy="38153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996642" y="5717558"/>
            <a:ext cx="2533507" cy="307777"/>
          </a:xfrm>
          <a:prstGeom prst="rect">
            <a:avLst/>
          </a:prstGeom>
          <a:noFill/>
        </p:spPr>
        <p:txBody>
          <a:bodyPr wrap="square" rtlCol="0">
            <a:spAutoFit/>
          </a:bodyPr>
          <a:lstStyle/>
          <a:p>
            <a:r>
              <a:rPr lang="en-US" sz="1400" dirty="0" err="1" smtClean="0">
                <a:latin typeface="Arial" panose="020B0604020202020204" pitchFamily="34" charset="0"/>
                <a:cs typeface="Arial" panose="020B0604020202020204" pitchFamily="34" charset="0"/>
              </a:rPr>
              <a:t>Remucal</a:t>
            </a:r>
            <a:r>
              <a:rPr lang="en-US" sz="1400" dirty="0" smtClean="0">
                <a:latin typeface="Arial" panose="020B0604020202020204" pitchFamily="34" charset="0"/>
                <a:cs typeface="Arial" panose="020B0604020202020204" pitchFamily="34" charset="0"/>
              </a:rPr>
              <a:t> and Manley, 2016</a:t>
            </a:r>
          </a:p>
        </p:txBody>
      </p:sp>
    </p:spTree>
    <p:extLst>
      <p:ext uri="{BB962C8B-B14F-4D97-AF65-F5344CB8AC3E}">
        <p14:creationId xmlns:p14="http://schemas.microsoft.com/office/powerpoint/2010/main" val="4833950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014" y="541964"/>
            <a:ext cx="11332722" cy="533400"/>
          </a:xfrm>
        </p:spPr>
        <p:txBody>
          <a:bodyPr/>
          <a:lstStyle/>
          <a:p>
            <a:r>
              <a:rPr lang="en-US" dirty="0" smtClean="0"/>
              <a:t>UV/hypochlorite AOP is Heavily Dependent and Controlled by pH</a:t>
            </a:r>
            <a:endParaRPr lang="en-US" dirty="0"/>
          </a:p>
        </p:txBody>
      </p:sp>
      <p:pic>
        <p:nvPicPr>
          <p:cNvPr id="9218" name="Picture 2" descr="Image result for chlorine pH speciatio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58554" y="1260030"/>
            <a:ext cx="7471556" cy="4833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19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UV/hypochlorite Has the Highest Efficiency</a:t>
            </a:r>
            <a:br>
              <a:rPr lang="en-US" dirty="0" smtClean="0"/>
            </a:br>
            <a:r>
              <a:rPr lang="en-US" dirty="0" smtClean="0"/>
              <a:t>(Generates the Most •OH) at a Lower pH</a:t>
            </a:r>
            <a:endParaRPr lang="en-US" dirty="0"/>
          </a:p>
        </p:txBody>
      </p:sp>
      <p:sp>
        <p:nvSpPr>
          <p:cNvPr id="7" name="Rectangle 4"/>
          <p:cNvSpPr>
            <a:spLocks noChangeArrowheads="1"/>
          </p:cNvSpPr>
          <p:nvPr/>
        </p:nvSpPr>
        <p:spPr bwMode="auto">
          <a:xfrm>
            <a:off x="2486526" y="300322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199903206"/>
              </p:ext>
            </p:extLst>
          </p:nvPr>
        </p:nvGraphicFramePr>
        <p:xfrm>
          <a:off x="1490793" y="3231827"/>
          <a:ext cx="6241162" cy="555237"/>
        </p:xfrm>
        <a:graphic>
          <a:graphicData uri="http://schemas.openxmlformats.org/presentationml/2006/ole">
            <mc:AlternateContent xmlns:mc="http://schemas.openxmlformats.org/markup-compatibility/2006">
              <mc:Choice xmlns:v="urn:schemas-microsoft-com:vml" Requires="v">
                <p:oleObj spid="_x0000_s10590" name="Equation" r:id="rId3" imgW="1600200" imgH="177800" progId="Equation.3">
                  <p:embed/>
                </p:oleObj>
              </mc:Choice>
              <mc:Fallback>
                <p:oleObj name="Equation" r:id="rId3" imgW="1600200" imgH="1778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0793" y="3231827"/>
                        <a:ext cx="6241162" cy="555237"/>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87357191"/>
              </p:ext>
            </p:extLst>
          </p:nvPr>
        </p:nvGraphicFramePr>
        <p:xfrm>
          <a:off x="1490793" y="4062661"/>
          <a:ext cx="5906817" cy="613683"/>
        </p:xfrm>
        <a:graphic>
          <a:graphicData uri="http://schemas.openxmlformats.org/presentationml/2006/ole">
            <mc:AlternateContent xmlns:mc="http://schemas.openxmlformats.org/markup-compatibility/2006">
              <mc:Choice xmlns:v="urn:schemas-microsoft-com:vml" Requires="v">
                <p:oleObj spid="_x0000_s10591" name="Equation" r:id="rId5" imgW="1511300" imgH="203200" progId="Equation.3">
                  <p:embed/>
                </p:oleObj>
              </mc:Choice>
              <mc:Fallback>
                <p:oleObj name="Equation" r:id="rId5" imgW="1511300" imgH="2032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0793" y="4062661"/>
                        <a:ext cx="5906817" cy="613683"/>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44385207"/>
              </p:ext>
            </p:extLst>
          </p:nvPr>
        </p:nvGraphicFramePr>
        <p:xfrm>
          <a:off x="1490793" y="4601265"/>
          <a:ext cx="6872712" cy="701353"/>
        </p:xfrm>
        <a:graphic>
          <a:graphicData uri="http://schemas.openxmlformats.org/presentationml/2006/ole">
            <mc:AlternateContent xmlns:mc="http://schemas.openxmlformats.org/markup-compatibility/2006">
              <mc:Choice xmlns:v="urn:schemas-microsoft-com:vml" Requires="v">
                <p:oleObj spid="_x0000_s10592" name="Equation" r:id="rId7" imgW="1765300" imgH="228600" progId="Equation.3">
                  <p:embed/>
                </p:oleObj>
              </mc:Choice>
              <mc:Fallback>
                <p:oleObj name="Equation" r:id="rId7" imgW="1765300" imgH="2286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0793" y="4601265"/>
                        <a:ext cx="6872712" cy="701353"/>
                      </a:xfrm>
                      <a:prstGeom prst="rect">
                        <a:avLst/>
                      </a:prstGeom>
                      <a:noFill/>
                    </p:spPr>
                  </p:pic>
                </p:oleObj>
              </mc:Fallback>
            </mc:AlternateContent>
          </a:graphicData>
        </a:graphic>
      </p:graphicFrame>
      <p:sp>
        <p:nvSpPr>
          <p:cNvPr id="11" name="Rectangle 10"/>
          <p:cNvSpPr/>
          <p:nvPr/>
        </p:nvSpPr>
        <p:spPr>
          <a:xfrm>
            <a:off x="1490793" y="3231827"/>
            <a:ext cx="1698570" cy="555237"/>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971323" y="3280144"/>
            <a:ext cx="3504397" cy="471706"/>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910362" y="3290185"/>
            <a:ext cx="350439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Higher Quantum Yield</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77912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•OH Has a High Relative Oxidant Power (E) Compared to Other Commonly Used Oxidants</a:t>
            </a:r>
            <a:endParaRPr lang="en-US" dirty="0"/>
          </a:p>
        </p:txBody>
      </p:sp>
      <p:sp>
        <p:nvSpPr>
          <p:cNvPr id="7" name="Rectangle 3"/>
          <p:cNvSpPr txBox="1">
            <a:spLocks noChangeArrowheads="1"/>
          </p:cNvSpPr>
          <p:nvPr/>
        </p:nvSpPr>
        <p:spPr bwMode="auto">
          <a:xfrm>
            <a:off x="1919289" y="1916113"/>
            <a:ext cx="5915025" cy="43291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rgbClr val="FFFF00"/>
                </a:solidFill>
                <a:effectLst>
                  <a:outerShdw blurRad="38100" dist="38100" dir="2700000" algn="tl">
                    <a:srgbClr val="000000"/>
                  </a:outerShdw>
                </a:effectLst>
                <a:latin typeface="+mn-lt"/>
                <a:ea typeface="MS PGothic" pitchFamily="34" charset="-128"/>
                <a:cs typeface="ＭＳ Ｐゴシック" charset="-128"/>
              </a:defRPr>
            </a:lvl1pPr>
            <a:lvl2pPr marL="742950" indent="-285750" algn="l" rtl="0" eaLnBrk="0" fontAlgn="base" hangingPunct="0">
              <a:spcBef>
                <a:spcPct val="20000"/>
              </a:spcBef>
              <a:spcAft>
                <a:spcPct val="0"/>
              </a:spcAft>
              <a:buChar char="–"/>
              <a:defRPr sz="2800">
                <a:solidFill>
                  <a:srgbClr val="FFFF00"/>
                </a:solidFill>
                <a:effectLst>
                  <a:outerShdw blurRad="38100" dist="38100" dir="2700000" algn="tl">
                    <a:srgbClr val="000000"/>
                  </a:outerShdw>
                </a:effectLst>
                <a:latin typeface="+mn-lt"/>
                <a:ea typeface="MS PGothic" pitchFamily="34" charset="-128"/>
              </a:defRPr>
            </a:lvl2pPr>
            <a:lvl3pPr marL="1143000" indent="-228600" algn="l" rtl="0" eaLnBrk="0" fontAlgn="base" hangingPunct="0">
              <a:spcBef>
                <a:spcPct val="20000"/>
              </a:spcBef>
              <a:spcAft>
                <a:spcPct val="0"/>
              </a:spcAft>
              <a:buChar char="•"/>
              <a:defRPr sz="2400">
                <a:solidFill>
                  <a:srgbClr val="FFFF00"/>
                </a:solidFill>
                <a:effectLst>
                  <a:outerShdw blurRad="38100" dist="38100" dir="2700000" algn="tl">
                    <a:srgbClr val="000000"/>
                  </a:outerShdw>
                </a:effectLst>
                <a:latin typeface="+mn-lt"/>
                <a:ea typeface="MS PGothic" pitchFamily="34" charset="-128"/>
              </a:defRPr>
            </a:lvl3pPr>
            <a:lvl4pPr marL="1600200" indent="-228600" algn="l" rtl="0" eaLnBrk="0" fontAlgn="base" hangingPunct="0">
              <a:spcBef>
                <a:spcPct val="20000"/>
              </a:spcBef>
              <a:spcAft>
                <a:spcPct val="0"/>
              </a:spcAft>
              <a:buChar char="–"/>
              <a:defRPr sz="2000">
                <a:solidFill>
                  <a:srgbClr val="FFFF00"/>
                </a:solidFill>
                <a:effectLst>
                  <a:outerShdw blurRad="38100" dist="38100" dir="2700000" algn="tl">
                    <a:srgbClr val="000000"/>
                  </a:outerShdw>
                </a:effectLst>
                <a:latin typeface="+mn-lt"/>
                <a:ea typeface="MS PGothic" pitchFamily="34" charset="-128"/>
              </a:defRPr>
            </a:lvl4pPr>
            <a:lvl5pPr marL="2057400" indent="-228600" algn="l" rtl="0" eaLnBrk="0" fontAlgn="base" hangingPunct="0">
              <a:spcBef>
                <a:spcPct val="20000"/>
              </a:spcBef>
              <a:spcAft>
                <a:spcPct val="0"/>
              </a:spcAft>
              <a:buChar char="»"/>
              <a:defRPr sz="2000">
                <a:solidFill>
                  <a:srgbClr val="FFFF00"/>
                </a:solidFill>
                <a:effectLst>
                  <a:outerShdw blurRad="38100" dist="38100" dir="2700000" algn="tl">
                    <a:srgbClr val="000000"/>
                  </a:outerShdw>
                </a:effectLst>
                <a:latin typeface="+mn-lt"/>
                <a:ea typeface="MS PGothic" pitchFamily="34" charset="-128"/>
              </a:defRPr>
            </a:lvl5pPr>
            <a:lvl6pPr marL="2514600" indent="-228600" algn="l" rtl="0" fontAlgn="base">
              <a:spcBef>
                <a:spcPct val="20000"/>
              </a:spcBef>
              <a:spcAft>
                <a:spcPct val="0"/>
              </a:spcAft>
              <a:buChar char="»"/>
              <a:defRPr sz="2000">
                <a:solidFill>
                  <a:srgbClr val="FFFF00"/>
                </a:solidFill>
                <a:effectLst>
                  <a:outerShdw blurRad="38100" dist="38100" dir="2700000" algn="tl">
                    <a:srgbClr val="000000"/>
                  </a:outerShdw>
                </a:effectLst>
                <a:latin typeface="+mn-lt"/>
                <a:ea typeface="ＭＳ Ｐゴシック" charset="-128"/>
              </a:defRPr>
            </a:lvl6pPr>
            <a:lvl7pPr marL="2971800" indent="-228600" algn="l" rtl="0" fontAlgn="base">
              <a:spcBef>
                <a:spcPct val="20000"/>
              </a:spcBef>
              <a:spcAft>
                <a:spcPct val="0"/>
              </a:spcAft>
              <a:buChar char="»"/>
              <a:defRPr sz="2000">
                <a:solidFill>
                  <a:srgbClr val="FFFF00"/>
                </a:solidFill>
                <a:effectLst>
                  <a:outerShdw blurRad="38100" dist="38100" dir="2700000" algn="tl">
                    <a:srgbClr val="000000"/>
                  </a:outerShdw>
                </a:effectLst>
                <a:latin typeface="+mn-lt"/>
                <a:ea typeface="ＭＳ Ｐゴシック" charset="-128"/>
              </a:defRPr>
            </a:lvl7pPr>
            <a:lvl8pPr marL="3429000" indent="-228600" algn="l" rtl="0" fontAlgn="base">
              <a:spcBef>
                <a:spcPct val="20000"/>
              </a:spcBef>
              <a:spcAft>
                <a:spcPct val="0"/>
              </a:spcAft>
              <a:buChar char="»"/>
              <a:defRPr sz="2000">
                <a:solidFill>
                  <a:srgbClr val="FFFF00"/>
                </a:solidFill>
                <a:effectLst>
                  <a:outerShdw blurRad="38100" dist="38100" dir="2700000" algn="tl">
                    <a:srgbClr val="000000"/>
                  </a:outerShdw>
                </a:effectLst>
                <a:latin typeface="+mn-lt"/>
                <a:ea typeface="ＭＳ Ｐゴシック" charset="-128"/>
              </a:defRPr>
            </a:lvl8pPr>
            <a:lvl9pPr marL="3886200" indent="-228600" algn="l" rtl="0" fontAlgn="base">
              <a:spcBef>
                <a:spcPct val="20000"/>
              </a:spcBef>
              <a:spcAft>
                <a:spcPct val="0"/>
              </a:spcAft>
              <a:buChar char="»"/>
              <a:defRPr sz="2000">
                <a:solidFill>
                  <a:srgbClr val="FFFF00"/>
                </a:solidFill>
                <a:effectLst>
                  <a:outerShdw blurRad="38100" dist="38100" dir="2700000" algn="tl">
                    <a:srgbClr val="000000"/>
                  </a:outerShdw>
                </a:effectLst>
                <a:latin typeface="+mn-lt"/>
                <a:ea typeface="ＭＳ Ｐゴシック" charset="-128"/>
              </a:defRPr>
            </a:lvl9pPr>
          </a:lstStyle>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Fluorine 				2.23 V</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a:t>
            </a:r>
            <a:r>
              <a:rPr lang="en-US" altLang="en-US" sz="2600" b="1" kern="0" dirty="0">
                <a:solidFill>
                  <a:srgbClr val="C00000"/>
                </a:solidFill>
                <a:effectLst/>
                <a:latin typeface="Arial" panose="020B0604020202020204" pitchFamily="34" charset="0"/>
                <a:cs typeface="Arial" panose="020B0604020202020204" pitchFamily="34" charset="0"/>
              </a:rPr>
              <a:t>Hydroxyl Radical (OH</a:t>
            </a:r>
            <a:r>
              <a:rPr lang="en-US" altLang="en-US" sz="2600" b="1" kern="0" dirty="0">
                <a:solidFill>
                  <a:srgbClr val="C00000"/>
                </a:solidFill>
                <a:effectLst/>
                <a:latin typeface="Arial" panose="020B0604020202020204" pitchFamily="34" charset="0"/>
                <a:cs typeface="Arial" panose="020B0604020202020204" pitchFamily="34" charset="0"/>
                <a:sym typeface="Symbol" panose="05050102010706020507" pitchFamily="18" charset="2"/>
              </a:rPr>
              <a:t></a:t>
            </a:r>
            <a:r>
              <a:rPr lang="en-US" altLang="en-US" sz="2600" b="1" kern="0" dirty="0">
                <a:solidFill>
                  <a:srgbClr val="C00000"/>
                </a:solidFill>
                <a:effectLst/>
                <a:latin typeface="Arial" panose="020B0604020202020204" pitchFamily="34" charset="0"/>
                <a:cs typeface="Arial" panose="020B0604020202020204" pitchFamily="34" charset="0"/>
              </a:rPr>
              <a:t>) 	2.06 V </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Atomic Oxygen (singlet) 	1.78 V </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Ozone 				1.50 V</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a:t>
            </a:r>
            <a:r>
              <a:rPr lang="en-US" altLang="en-US" sz="2600" b="1" kern="0" dirty="0">
                <a:solidFill>
                  <a:srgbClr val="C00000"/>
                </a:solidFill>
                <a:effectLst/>
                <a:latin typeface="Arial" panose="020B0604020202020204" pitchFamily="34" charset="0"/>
                <a:cs typeface="Arial" panose="020B0604020202020204" pitchFamily="34" charset="0"/>
              </a:rPr>
              <a:t>Hydrogen Peroxide 		1.31 V </a:t>
            </a:r>
          </a:p>
          <a:p>
            <a:pPr eaLnBrk="1" hangingPunct="1">
              <a:lnSpc>
                <a:spcPct val="80000"/>
              </a:lnSpc>
              <a:buNone/>
              <a:defRPr/>
            </a:pPr>
            <a:r>
              <a:rPr lang="en-US" altLang="en-US" sz="2600" b="1" kern="0" dirty="0">
                <a:solidFill>
                  <a:srgbClr val="C00000"/>
                </a:solidFill>
                <a:effectLst/>
                <a:latin typeface="Arial" panose="020B0604020202020204" pitchFamily="34" charset="0"/>
                <a:cs typeface="Arial" panose="020B0604020202020204" pitchFamily="34" charset="0"/>
              </a:rPr>
              <a:t> </a:t>
            </a:r>
            <a:r>
              <a:rPr lang="en-US" altLang="en-US" sz="2600" b="1" kern="0" dirty="0" err="1">
                <a:solidFill>
                  <a:srgbClr val="C00000"/>
                </a:solidFill>
                <a:effectLst/>
                <a:latin typeface="Arial" panose="020B0604020202020204" pitchFamily="34" charset="0"/>
                <a:cs typeface="Arial" panose="020B0604020202020204" pitchFamily="34" charset="0"/>
              </a:rPr>
              <a:t>Perhydroxyl</a:t>
            </a:r>
            <a:r>
              <a:rPr lang="en-US" altLang="en-US" sz="2600" b="1" kern="0" dirty="0">
                <a:solidFill>
                  <a:srgbClr val="C00000"/>
                </a:solidFill>
                <a:effectLst/>
                <a:latin typeface="Arial" panose="020B0604020202020204" pitchFamily="34" charset="0"/>
                <a:cs typeface="Arial" panose="020B0604020202020204" pitchFamily="34" charset="0"/>
              </a:rPr>
              <a:t> Radical (</a:t>
            </a:r>
            <a:r>
              <a:rPr lang="en-US" altLang="en-US" sz="2600" b="1" kern="0" dirty="0" err="1">
                <a:solidFill>
                  <a:srgbClr val="C00000"/>
                </a:solidFill>
                <a:effectLst/>
                <a:latin typeface="Arial" panose="020B0604020202020204" pitchFamily="34" charset="0"/>
                <a:cs typeface="Arial" panose="020B0604020202020204" pitchFamily="34" charset="0"/>
              </a:rPr>
              <a:t>HO</a:t>
            </a:r>
            <a:r>
              <a:rPr lang="en-US" altLang="en-US" sz="2600" b="1" kern="0" baseline="-25000" dirty="0" err="1">
                <a:solidFill>
                  <a:srgbClr val="C00000"/>
                </a:solidFill>
                <a:effectLst/>
                <a:latin typeface="Arial" panose="020B0604020202020204" pitchFamily="34" charset="0"/>
                <a:cs typeface="Arial" panose="020B0604020202020204" pitchFamily="34" charset="0"/>
              </a:rPr>
              <a:t>2</a:t>
            </a:r>
            <a:r>
              <a:rPr lang="en-US" altLang="en-US" sz="2600" b="1" kern="0" dirty="0">
                <a:solidFill>
                  <a:srgbClr val="C00000"/>
                </a:solidFill>
                <a:effectLst/>
                <a:latin typeface="Arial" panose="020B0604020202020204" pitchFamily="34" charset="0"/>
                <a:cs typeface="Arial" panose="020B0604020202020204" pitchFamily="34" charset="0"/>
                <a:sym typeface="Symbol" panose="05050102010706020507" pitchFamily="18" charset="2"/>
              </a:rPr>
              <a:t></a:t>
            </a:r>
            <a:r>
              <a:rPr lang="en-US" altLang="en-US" sz="2600" b="1" kern="0" dirty="0">
                <a:solidFill>
                  <a:srgbClr val="C00000"/>
                </a:solidFill>
                <a:effectLst/>
                <a:latin typeface="Arial" panose="020B0604020202020204" pitchFamily="34" charset="0"/>
                <a:cs typeface="Arial" panose="020B0604020202020204" pitchFamily="34" charset="0"/>
              </a:rPr>
              <a:t>) 	1.25 V </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Potassium Permanganate 	1.24 V</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Chlorine Dioxide 		1.15 V</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Bromine 				0.80 V </a:t>
            </a:r>
          </a:p>
          <a:p>
            <a:pPr eaLnBrk="1" hangingPunct="1">
              <a:lnSpc>
                <a:spcPct val="80000"/>
              </a:lnSpc>
              <a:buNone/>
              <a:defRPr/>
            </a:pPr>
            <a:r>
              <a:rPr lang="en-US" altLang="en-US" sz="2600" b="1" kern="0" dirty="0">
                <a:solidFill>
                  <a:schemeClr val="tx1"/>
                </a:solidFill>
                <a:effectLst/>
                <a:latin typeface="Arial" panose="020B0604020202020204" pitchFamily="34" charset="0"/>
                <a:cs typeface="Arial" panose="020B0604020202020204" pitchFamily="34" charset="0"/>
              </a:rPr>
              <a:t> Iodine 				0.54 V </a:t>
            </a:r>
            <a:endParaRPr lang="he-IL" altLang="en-US" sz="2600" kern="0" dirty="0">
              <a:solidFill>
                <a:schemeClr val="tx1"/>
              </a:solidFill>
              <a:effectLst/>
              <a:latin typeface="Arial" panose="020B0604020202020204" pitchFamily="34" charset="0"/>
              <a:cs typeface="Arial" panose="020B0604020202020204" pitchFamily="34" charset="0"/>
            </a:endParaRPr>
          </a:p>
        </p:txBody>
      </p:sp>
      <p:sp>
        <p:nvSpPr>
          <p:cNvPr id="8" name="AutoShape 4"/>
          <p:cNvSpPr>
            <a:spLocks noChangeArrowheads="1"/>
          </p:cNvSpPr>
          <p:nvPr/>
        </p:nvSpPr>
        <p:spPr bwMode="auto">
          <a:xfrm>
            <a:off x="8040689" y="1916113"/>
            <a:ext cx="1152525" cy="4176712"/>
          </a:xfrm>
          <a:prstGeom prst="downArrow">
            <a:avLst>
              <a:gd name="adj1" fmla="val 50000"/>
              <a:gd name="adj2" fmla="val 90599"/>
            </a:avLst>
          </a:prstGeom>
          <a:solidFill>
            <a:schemeClr val="tx1"/>
          </a:solidFill>
          <a:ln w="9525">
            <a:solidFill>
              <a:srgbClr val="000000"/>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None/>
              <a:defRPr/>
            </a:pPr>
            <a:endParaRPr lang="en-US" altLang="en-US" sz="2400" kern="0">
              <a:solidFill>
                <a:srgbClr val="000000"/>
              </a:solidFill>
            </a:endParaRPr>
          </a:p>
        </p:txBody>
      </p:sp>
    </p:spTree>
    <p:extLst>
      <p:ext uri="{BB962C8B-B14F-4D97-AF65-F5344CB8AC3E}">
        <p14:creationId xmlns:p14="http://schemas.microsoft.com/office/powerpoint/2010/main" val="514029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Hydroxyl Radical Rate Constants</a:t>
            </a:r>
            <a:endParaRPr lang="en-US" dirty="0"/>
          </a:p>
        </p:txBody>
      </p:sp>
      <p:sp>
        <p:nvSpPr>
          <p:cNvPr id="3" name="Text Placeholder 2"/>
          <p:cNvSpPr>
            <a:spLocks noGrp="1"/>
          </p:cNvSpPr>
          <p:nvPr>
            <p:ph type="body" sz="quarter" idx="10"/>
          </p:nvPr>
        </p:nvSpPr>
        <p:spPr/>
        <p:txBody>
          <a:bodyPr>
            <a:normAutofit/>
          </a:bodyPr>
          <a:lstStyle/>
          <a:p>
            <a:r>
              <a:rPr lang="en-US" sz="2800" dirty="0" smtClean="0"/>
              <a:t>Units: K</a:t>
            </a:r>
            <a:r>
              <a:rPr lang="en-US" sz="2800" baseline="-25000" dirty="0" smtClean="0"/>
              <a:t>OH</a:t>
            </a:r>
            <a:r>
              <a:rPr lang="en-US" sz="2800" dirty="0" smtClean="0"/>
              <a:t> (M</a:t>
            </a:r>
            <a:r>
              <a:rPr lang="en-US" sz="2800" baseline="30000" dirty="0" smtClean="0"/>
              <a:t>-1</a:t>
            </a:r>
            <a:r>
              <a:rPr lang="en-US" sz="2800" dirty="0" smtClean="0"/>
              <a:t> s</a:t>
            </a:r>
            <a:r>
              <a:rPr lang="en-US" sz="2800" baseline="30000" dirty="0" smtClean="0"/>
              <a:t>-1</a:t>
            </a:r>
            <a:r>
              <a:rPr lang="en-US" sz="2800" dirty="0" smtClean="0"/>
              <a:t>)</a:t>
            </a:r>
          </a:p>
          <a:p>
            <a:r>
              <a:rPr lang="en-US" sz="2800" dirty="0" smtClean="0"/>
              <a:t>Not easily predictable</a:t>
            </a:r>
          </a:p>
          <a:p>
            <a:r>
              <a:rPr lang="en-US" sz="2800" dirty="0" smtClean="0"/>
              <a:t>Affected by scavengers</a:t>
            </a:r>
          </a:p>
          <a:p>
            <a:r>
              <a:rPr lang="en-US" sz="2800" dirty="0" smtClean="0"/>
              <a:t>Non-selective</a:t>
            </a:r>
          </a:p>
          <a:p>
            <a:r>
              <a:rPr lang="en-US" sz="2800" dirty="0" smtClean="0"/>
              <a:t>Must be measured for each contaminant</a:t>
            </a:r>
          </a:p>
          <a:p>
            <a:r>
              <a:rPr lang="en-US" sz="2800" dirty="0" smtClean="0"/>
              <a:t>Using competition kinetics</a:t>
            </a:r>
          </a:p>
          <a:p>
            <a:r>
              <a:rPr lang="en-US" sz="2800" dirty="0" smtClean="0"/>
              <a:t>Rate constants for organic contaminants are typically &gt;10</a:t>
            </a:r>
            <a:r>
              <a:rPr lang="en-US" sz="2800" baseline="30000" dirty="0" smtClean="0"/>
              <a:t>9</a:t>
            </a:r>
            <a:r>
              <a:rPr lang="en-US" sz="2800" dirty="0" smtClean="0"/>
              <a:t> M</a:t>
            </a:r>
            <a:r>
              <a:rPr lang="en-US" sz="2800" baseline="30000" dirty="0" smtClean="0"/>
              <a:t>-1</a:t>
            </a:r>
            <a:r>
              <a:rPr lang="en-US" sz="2800" dirty="0" smtClean="0"/>
              <a:t> s</a:t>
            </a:r>
            <a:r>
              <a:rPr lang="en-US" sz="2800" baseline="30000" dirty="0" smtClean="0"/>
              <a:t>-1</a:t>
            </a:r>
            <a:endParaRPr lang="en-US" sz="2800" dirty="0" smtClean="0"/>
          </a:p>
          <a:p>
            <a:endParaRPr lang="en-US" sz="2800" dirty="0"/>
          </a:p>
        </p:txBody>
      </p:sp>
      <p:pic>
        <p:nvPicPr>
          <p:cNvPr id="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59677" y="728067"/>
            <a:ext cx="4566970" cy="29892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9343162" y="3717356"/>
            <a:ext cx="2012815"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Linden Research Group</a:t>
            </a:r>
          </a:p>
        </p:txBody>
      </p:sp>
    </p:spTree>
    <p:extLst>
      <p:ext uri="{BB962C8B-B14F-4D97-AF65-F5344CB8AC3E}">
        <p14:creationId xmlns:p14="http://schemas.microsoft.com/office/powerpoint/2010/main" val="23678588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Water Quality Considerations for UV AOP in</a:t>
            </a:r>
            <a:br>
              <a:rPr lang="en-US" dirty="0" smtClean="0"/>
            </a:br>
            <a:r>
              <a:rPr lang="en-US" dirty="0" smtClean="0"/>
              <a:t>Potable Water Reuse Treatment Trains</a:t>
            </a:r>
            <a:endParaRPr lang="en-US" dirty="0"/>
          </a:p>
        </p:txBody>
      </p:sp>
      <p:sp>
        <p:nvSpPr>
          <p:cNvPr id="3" name="Text Placeholder 2"/>
          <p:cNvSpPr>
            <a:spLocks noGrp="1"/>
          </p:cNvSpPr>
          <p:nvPr>
            <p:ph type="body" sz="quarter" idx="10"/>
          </p:nvPr>
        </p:nvSpPr>
        <p:spPr/>
        <p:txBody>
          <a:bodyPr/>
          <a:lstStyle/>
          <a:p>
            <a:pPr marL="0" indent="0">
              <a:buNone/>
            </a:pPr>
            <a:r>
              <a:rPr lang="en-US" i="1" dirty="0" smtClean="0"/>
              <a:t>“High” Water Quality = “High” Process Efficiency</a:t>
            </a:r>
          </a:p>
          <a:p>
            <a:pPr lvl="1">
              <a:buFont typeface="Arial" panose="020B0604020202020204" pitchFamily="34" charset="0"/>
              <a:buChar char="•"/>
            </a:pPr>
            <a:r>
              <a:rPr lang="en-US" dirty="0" smtClean="0"/>
              <a:t>Goal is to minimize the concentration of •OH “scavengers”</a:t>
            </a:r>
          </a:p>
          <a:p>
            <a:pPr lvl="1">
              <a:buFont typeface="Arial" panose="020B0604020202020204" pitchFamily="34" charset="0"/>
              <a:buChar char="•"/>
            </a:pPr>
            <a:r>
              <a:rPr lang="en-US" dirty="0" smtClean="0"/>
              <a:t>Important </a:t>
            </a:r>
            <a:r>
              <a:rPr lang="en-US" dirty="0" err="1" smtClean="0"/>
              <a:t>WQ</a:t>
            </a:r>
            <a:r>
              <a:rPr lang="en-US" dirty="0" smtClean="0"/>
              <a:t> parameters</a:t>
            </a:r>
          </a:p>
          <a:p>
            <a:pPr lvl="2">
              <a:buFont typeface="Arial" panose="020B0604020202020204" pitchFamily="34" charset="0"/>
              <a:buChar char="–"/>
            </a:pPr>
            <a:r>
              <a:rPr lang="en-US" dirty="0" err="1" smtClean="0"/>
              <a:t>UVT</a:t>
            </a:r>
            <a:r>
              <a:rPr lang="en-US" dirty="0" smtClean="0"/>
              <a:t> (UV Transmittance) </a:t>
            </a:r>
          </a:p>
          <a:p>
            <a:pPr lvl="2">
              <a:buFont typeface="Arial" panose="020B0604020202020204" pitchFamily="34" charset="0"/>
              <a:buChar char="–"/>
            </a:pPr>
            <a:r>
              <a:rPr lang="en-US" dirty="0" smtClean="0"/>
              <a:t>Nitrogen species (chloramines, nitrite)</a:t>
            </a:r>
          </a:p>
          <a:p>
            <a:pPr lvl="2">
              <a:buFont typeface="Arial" panose="020B0604020202020204" pitchFamily="34" charset="0"/>
              <a:buChar char="–"/>
            </a:pPr>
            <a:r>
              <a:rPr lang="en-US" dirty="0" smtClean="0"/>
              <a:t>pH (oxidant-dependent)</a:t>
            </a:r>
          </a:p>
          <a:p>
            <a:pPr lvl="2">
              <a:buFont typeface="Arial" panose="020B0604020202020204" pitchFamily="34" charset="0"/>
              <a:buChar char="–"/>
            </a:pPr>
            <a:r>
              <a:rPr lang="en-US" dirty="0" smtClean="0"/>
              <a:t>Total organic carbon</a:t>
            </a:r>
          </a:p>
          <a:p>
            <a:pPr lvl="2">
              <a:buFont typeface="Arial" panose="020B0604020202020204" pitchFamily="34" charset="0"/>
              <a:buChar char="–"/>
            </a:pPr>
            <a:r>
              <a:rPr lang="en-US" dirty="0" smtClean="0"/>
              <a:t>Alkalinity</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7991" y="2916497"/>
            <a:ext cx="4424237" cy="3070770"/>
          </a:xfrm>
          <a:prstGeom prst="rect">
            <a:avLst/>
          </a:prstGeom>
        </p:spPr>
      </p:pic>
    </p:spTree>
    <p:extLst>
      <p:ext uri="{BB962C8B-B14F-4D97-AF65-F5344CB8AC3E}">
        <p14:creationId xmlns:p14="http://schemas.microsoft.com/office/powerpoint/2010/main" val="2813754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Case Study</a:t>
            </a:r>
            <a:endParaRPr lang="en-US" sz="50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914400" y="2372033"/>
            <a:ext cx="7687733" cy="430887"/>
          </a:xfrm>
        </p:spPr>
        <p:txBody>
          <a:bodyPr/>
          <a:lstStyle/>
          <a:p>
            <a:r>
              <a:rPr lang="en-US" sz="2800" dirty="0" smtClean="0"/>
              <a:t>Applied Contaminant Removal</a:t>
            </a:r>
            <a:endParaRPr lang="en-US" sz="2800" dirty="0"/>
          </a:p>
        </p:txBody>
      </p:sp>
    </p:spTree>
    <p:extLst>
      <p:ext uri="{BB962C8B-B14F-4D97-AF65-F5344CB8AC3E}">
        <p14:creationId xmlns:p14="http://schemas.microsoft.com/office/powerpoint/2010/main" val="2937109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85800" y="541964"/>
            <a:ext cx="10338919" cy="533400"/>
          </a:xfrm>
        </p:spPr>
        <p:txBody>
          <a:bodyPr>
            <a:normAutofit fontScale="90000"/>
          </a:bodyPr>
          <a:lstStyle/>
          <a:p>
            <a:r>
              <a:rPr lang="en-US" dirty="0" smtClean="0"/>
              <a:t>NDMA and Atrazine Removal Effectiveness by Low and Medium Pressure UV Photolysis</a:t>
            </a:r>
            <a:endParaRPr lang="en-US" dirty="0"/>
          </a:p>
        </p:txBody>
      </p:sp>
      <p:graphicFrame>
        <p:nvGraphicFramePr>
          <p:cNvPr id="5" name="Group 45"/>
          <p:cNvGraphicFramePr>
            <a:graphicFrameLocks/>
          </p:cNvGraphicFramePr>
          <p:nvPr>
            <p:extLst>
              <p:ext uri="{D42A27DB-BD31-4B8C-83A1-F6EECF244321}">
                <p14:modId xmlns:p14="http://schemas.microsoft.com/office/powerpoint/2010/main" val="879998044"/>
              </p:ext>
            </p:extLst>
          </p:nvPr>
        </p:nvGraphicFramePr>
        <p:xfrm>
          <a:off x="928099" y="1716504"/>
          <a:ext cx="10365543" cy="3084020"/>
        </p:xfrm>
        <a:graphic>
          <a:graphicData uri="http://schemas.openxmlformats.org/drawingml/2006/table">
            <a:tbl>
              <a:tblPr>
                <a:tableStyleId>{B301B821-A1FF-4177-AEE7-76D212191A09}</a:tableStyleId>
              </a:tblPr>
              <a:tblGrid>
                <a:gridCol w="4189873">
                  <a:extLst>
                    <a:ext uri="{9D8B030D-6E8A-4147-A177-3AD203B41FA5}">
                      <a16:colId xmlns:a16="http://schemas.microsoft.com/office/drawing/2014/main" val="20000"/>
                    </a:ext>
                  </a:extLst>
                </a:gridCol>
                <a:gridCol w="2808504">
                  <a:extLst>
                    <a:ext uri="{9D8B030D-6E8A-4147-A177-3AD203B41FA5}">
                      <a16:colId xmlns:a16="http://schemas.microsoft.com/office/drawing/2014/main" val="20001"/>
                    </a:ext>
                  </a:extLst>
                </a:gridCol>
                <a:gridCol w="3367166">
                  <a:extLst>
                    <a:ext uri="{9D8B030D-6E8A-4147-A177-3AD203B41FA5}">
                      <a16:colId xmlns:a16="http://schemas.microsoft.com/office/drawing/2014/main" val="20002"/>
                    </a:ext>
                  </a:extLst>
                </a:gridCol>
              </a:tblGrid>
              <a:tr h="7131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Contaminant</a:t>
                      </a:r>
                      <a:endParaRPr kumimoji="0" lang="en-US" sz="2800" b="1" i="0" u="none" strike="noStrike" cap="none" normalizeH="0" baseline="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anchor="ctr" horzOverflow="overflow">
                    <a:solidFill>
                      <a:srgbClr val="39517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Low Pressure UV (LP)</a:t>
                      </a:r>
                      <a:endParaRPr kumimoji="0" lang="en-US" sz="2800" b="1" i="0" u="none" strike="noStrike" cap="none" normalizeH="0" baseline="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anchor="ctr" horzOverflow="overflow">
                    <a:solidFill>
                      <a:srgbClr val="39517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Medium Pressure UV (MP)</a:t>
                      </a:r>
                      <a:endParaRPr kumimoji="0" lang="en-US" sz="2800" b="1" i="0" u="none" strike="noStrike" cap="none" normalizeH="0" baseline="-2500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anchor="ctr" horzOverflow="overflow">
                    <a:solidFill>
                      <a:srgbClr val="395173"/>
                    </a:solidFill>
                  </a:tcPr>
                </a:tc>
                <a:extLst>
                  <a:ext uri="{0D108BD9-81ED-4DB2-BD59-A6C34878D82A}">
                    <a16:rowId xmlns:a16="http://schemas.microsoft.com/office/drawing/2014/main" val="10000"/>
                  </a:ext>
                </a:extLst>
              </a:tr>
              <a:tr h="106957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err="1" smtClean="0">
                          <a:ln>
                            <a:noFill/>
                          </a:ln>
                          <a:effectLst/>
                          <a:latin typeface="Arial" panose="020B0604020202020204" pitchFamily="34" charset="0"/>
                          <a:cs typeface="Arial" panose="020B0604020202020204" pitchFamily="34" charset="0"/>
                        </a:rPr>
                        <a:t>NDMA</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Effective</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Effective</a:t>
                      </a:r>
                      <a:endParaRPr kumimoji="0" lang="en-US" sz="2800" b="0" i="0" u="none" strike="noStrike" cap="none" normalizeH="0" baseline="3000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extLst>
                  <a:ext uri="{0D108BD9-81ED-4DB2-BD59-A6C34878D82A}">
                    <a16:rowId xmlns:a16="http://schemas.microsoft.com/office/drawing/2014/main" val="10001"/>
                  </a:ext>
                </a:extLst>
              </a:tr>
              <a:tr h="106957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Atrazine</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Not Effective</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Effective</a:t>
                      </a:r>
                      <a:endParaRPr kumimoji="0" lang="en-US" sz="2800" b="0" i="0" u="none" strike="noStrike" cap="none" normalizeH="0" baseline="3000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anchor="ctr" horzOverflow="overflow"/>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345095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smtClean="0"/>
              <a:t>Acronyms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284138682"/>
              </p:ext>
            </p:extLst>
          </p:nvPr>
        </p:nvGraphicFramePr>
        <p:xfrm>
          <a:off x="928099" y="1336718"/>
          <a:ext cx="4155179" cy="3566160"/>
        </p:xfrm>
        <a:graphic>
          <a:graphicData uri="http://schemas.openxmlformats.org/drawingml/2006/table">
            <a:tbl>
              <a:tblPr>
                <a:tableStyleId>{5C22544A-7EE6-4342-B048-85BDC9FD1C3A}</a:tableStyleId>
              </a:tblPr>
              <a:tblGrid>
                <a:gridCol w="930198">
                  <a:extLst>
                    <a:ext uri="{9D8B030D-6E8A-4147-A177-3AD203B41FA5}">
                      <a16:colId xmlns:a16="http://schemas.microsoft.com/office/drawing/2014/main" val="20000"/>
                    </a:ext>
                  </a:extLst>
                </a:gridCol>
                <a:gridCol w="3224981">
                  <a:extLst>
                    <a:ext uri="{9D8B030D-6E8A-4147-A177-3AD203B41FA5}">
                      <a16:colId xmlns:a16="http://schemas.microsoft.com/office/drawing/2014/main" val="20001"/>
                    </a:ext>
                  </a:extLst>
                </a:gridCol>
              </a:tblGrid>
              <a:tr h="283600">
                <a:tc>
                  <a:txBody>
                    <a:bodyPr/>
                    <a:lstStyle/>
                    <a:p>
                      <a:pPr algn="l" fontAlgn="b"/>
                      <a:r>
                        <a:rPr lang="en-US" sz="1800" u="none" strike="noStrike" dirty="0">
                          <a:effectLst/>
                          <a:latin typeface="Arial" panose="020B0604020202020204" pitchFamily="34" charset="0"/>
                          <a:cs typeface="Arial" panose="020B0604020202020204" pitchFamily="34" charset="0"/>
                        </a:rPr>
                        <a:t>AOP</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Advanced Oxidation Process</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BAF</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err="1">
                          <a:effectLst/>
                          <a:latin typeface="Arial" panose="020B0604020202020204" pitchFamily="34" charset="0"/>
                          <a:cs typeface="Arial" panose="020B0604020202020204" pitchFamily="34" charset="0"/>
                        </a:rPr>
                        <a:t>Biofiltration</a:t>
                      </a:r>
                      <a:r>
                        <a:rPr lang="en-US" sz="1800" u="none" strike="noStrike" dirty="0">
                          <a:effectLst/>
                          <a:latin typeface="Arial" panose="020B0604020202020204" pitchFamily="34" charset="0"/>
                          <a:cs typeface="Arial" panose="020B0604020202020204" pitchFamily="34" charset="0"/>
                        </a:rPr>
                        <a:t> or Biologically Active Filtration</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EEO</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Electrical Energy per Order</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ESB</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Engineered Storage Buffer</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HMI</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Human Machine Interface</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LP</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Low Pressure UV Light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MF</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Microfiltration</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83600">
                <a:tc>
                  <a:txBody>
                    <a:bodyPr/>
                    <a:lstStyle/>
                    <a:p>
                      <a:pPr algn="l" fontAlgn="b"/>
                      <a:r>
                        <a:rPr lang="en-US" sz="1800" u="none" strike="noStrike" dirty="0">
                          <a:effectLst/>
                          <a:latin typeface="Arial" panose="020B0604020202020204" pitchFamily="34" charset="0"/>
                          <a:cs typeface="Arial" panose="020B0604020202020204" pitchFamily="34" charset="0"/>
                        </a:rPr>
                        <a:t>MP</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Medium Pressure UV Light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83600">
                <a:tc>
                  <a:txBody>
                    <a:bodyPr/>
                    <a:lstStyle/>
                    <a:p>
                      <a:pPr algn="l" fontAlgn="b"/>
                      <a:r>
                        <a:rPr lang="en-US" sz="1800" u="none" strike="noStrike">
                          <a:effectLst/>
                          <a:latin typeface="Arial" panose="020B0604020202020204" pitchFamily="34" charset="0"/>
                          <a:cs typeface="Arial" panose="020B0604020202020204" pitchFamily="34" charset="0"/>
                        </a:rPr>
                        <a:t>NDMA</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N-</a:t>
                      </a:r>
                      <a:r>
                        <a:rPr lang="en-US" sz="1800" u="none" strike="noStrike" dirty="0" err="1">
                          <a:effectLst/>
                          <a:latin typeface="Arial" panose="020B0604020202020204" pitchFamily="34" charset="0"/>
                          <a:cs typeface="Arial" panose="020B0604020202020204" pitchFamily="34" charset="0"/>
                        </a:rPr>
                        <a:t>Nitrosodimethylamine</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270918643"/>
              </p:ext>
            </p:extLst>
          </p:nvPr>
        </p:nvGraphicFramePr>
        <p:xfrm>
          <a:off x="5561064" y="1336718"/>
          <a:ext cx="6076754" cy="3178136"/>
        </p:xfrm>
        <a:graphic>
          <a:graphicData uri="http://schemas.openxmlformats.org/drawingml/2006/table">
            <a:tbl>
              <a:tblPr>
                <a:tableStyleId>{5C22544A-7EE6-4342-B048-85BDC9FD1C3A}</a:tableStyleId>
              </a:tblPr>
              <a:tblGrid>
                <a:gridCol w="748296">
                  <a:extLst>
                    <a:ext uri="{9D8B030D-6E8A-4147-A177-3AD203B41FA5}">
                      <a16:colId xmlns:a16="http://schemas.microsoft.com/office/drawing/2014/main" val="20000"/>
                    </a:ext>
                  </a:extLst>
                </a:gridCol>
                <a:gridCol w="5328458">
                  <a:extLst>
                    <a:ext uri="{9D8B030D-6E8A-4147-A177-3AD203B41FA5}">
                      <a16:colId xmlns:a16="http://schemas.microsoft.com/office/drawing/2014/main" val="20001"/>
                    </a:ext>
                  </a:extLst>
                </a:gridCol>
              </a:tblGrid>
              <a:tr h="397267">
                <a:tc>
                  <a:txBody>
                    <a:bodyPr/>
                    <a:lstStyle/>
                    <a:p>
                      <a:pPr algn="l" fontAlgn="b"/>
                      <a:r>
                        <a:rPr lang="en-US" sz="1800" u="none" strike="noStrike" dirty="0">
                          <a:effectLst/>
                          <a:latin typeface="Arial" panose="020B0604020202020204" pitchFamily="34" charset="0"/>
                          <a:cs typeface="Arial" panose="020B0604020202020204" pitchFamily="34" charset="0"/>
                        </a:rPr>
                        <a:t>OH</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Hydroxyl Radical</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97267">
                <a:tc>
                  <a:txBody>
                    <a:bodyPr/>
                    <a:lstStyle/>
                    <a:p>
                      <a:pPr algn="l" fontAlgn="b"/>
                      <a:r>
                        <a:rPr lang="en-US" sz="1800" u="none" strike="noStrike" dirty="0">
                          <a:effectLst/>
                          <a:latin typeface="Arial" panose="020B0604020202020204" pitchFamily="34" charset="0"/>
                          <a:cs typeface="Arial" panose="020B0604020202020204" pitchFamily="34" charset="0"/>
                        </a:rPr>
                        <a:t>PDC</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Power Distribution Center</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RO</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Reverse Osmosis</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SCC</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System Control Center</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UF</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Ultrafiltration</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UV</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Ultraviolet Light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UVI</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Ultraviolet Light Intensity (Sensor Intensity)</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97267">
                <a:tc>
                  <a:txBody>
                    <a:bodyPr/>
                    <a:lstStyle/>
                    <a:p>
                      <a:pPr algn="l" fontAlgn="b"/>
                      <a:r>
                        <a:rPr lang="en-US" sz="1800" u="none" strike="noStrike">
                          <a:effectLst/>
                          <a:latin typeface="Arial" panose="020B0604020202020204" pitchFamily="34" charset="0"/>
                          <a:cs typeface="Arial" panose="020B0604020202020204" pitchFamily="34" charset="0"/>
                        </a:rPr>
                        <a:t>UVT</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1800" u="none" strike="noStrike" dirty="0">
                          <a:effectLst/>
                          <a:latin typeface="Arial" panose="020B0604020202020204" pitchFamily="34" charset="0"/>
                          <a:cs typeface="Arial" panose="020B0604020202020204" pitchFamily="34" charset="0"/>
                        </a:rPr>
                        <a:t>Ultraviolet Light Transmittance </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1488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a:xfrm>
            <a:off x="685800" y="541964"/>
            <a:ext cx="10987391" cy="533400"/>
          </a:xfrm>
        </p:spPr>
        <p:txBody>
          <a:bodyPr/>
          <a:lstStyle/>
          <a:p>
            <a:pPr eaLnBrk="1" hangingPunct="1">
              <a:defRPr/>
            </a:pPr>
            <a:r>
              <a:rPr lang="en-US" dirty="0" smtClean="0"/>
              <a:t>NDMA Absorbs UV Light Across a Broad Range of Wavelengths</a:t>
            </a:r>
          </a:p>
        </p:txBody>
      </p:sp>
      <p:pic>
        <p:nvPicPr>
          <p:cNvPr id="849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l="11508" t="12823" r="8630" b="8177"/>
          <a:stretch>
            <a:fillRect/>
          </a:stretch>
        </p:blipFill>
        <p:spPr bwMode="auto">
          <a:xfrm>
            <a:off x="2133600" y="2057400"/>
            <a:ext cx="3468688" cy="3887788"/>
          </a:xfrm>
          <a:prstGeom prst="rect">
            <a:avLst/>
          </a:prstGeom>
          <a:solidFill>
            <a:schemeClr val="bg1"/>
          </a:solidFill>
          <a:ln w="28575">
            <a:solidFill>
              <a:schemeClr val="tx1"/>
            </a:solidFill>
            <a:miter lim="800000"/>
            <a:headEnd/>
            <a:tailEnd/>
          </a:ln>
        </p:spPr>
      </p:pic>
      <p:sp>
        <p:nvSpPr>
          <p:cNvPr id="84996" name="Text Box 4"/>
          <p:cNvSpPr txBox="1">
            <a:spLocks noChangeArrowheads="1"/>
          </p:cNvSpPr>
          <p:nvPr/>
        </p:nvSpPr>
        <p:spPr bwMode="auto">
          <a:xfrm>
            <a:off x="5715000" y="2514600"/>
            <a:ext cx="5340096" cy="326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1775" indent="-231775">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defTabSz="457200" eaLnBrk="0" fontAlgn="base" hangingPunct="0">
              <a:spcBef>
                <a:spcPct val="0"/>
              </a:spcBef>
              <a:spcAft>
                <a:spcPts val="600"/>
              </a:spcAft>
            </a:pPr>
            <a:r>
              <a:rPr lang="en-US" altLang="en-US" sz="2800" dirty="0">
                <a:solidFill>
                  <a:srgbClr val="000000"/>
                </a:solidFill>
                <a:latin typeface="Arial" panose="020B0604020202020204" pitchFamily="34" charset="0"/>
                <a:cs typeface="Arial" panose="020B0604020202020204" pitchFamily="34" charset="0"/>
              </a:rPr>
              <a:t>Both LP and MP emission overlap same absorbance band</a:t>
            </a:r>
          </a:p>
          <a:p>
            <a:pPr defTabSz="457200" eaLnBrk="0" fontAlgn="base" hangingPunct="0">
              <a:spcBef>
                <a:spcPct val="0"/>
              </a:spcBef>
              <a:spcAft>
                <a:spcPts val="600"/>
              </a:spcAft>
            </a:pPr>
            <a:r>
              <a:rPr lang="en-US" altLang="en-US" sz="2800" dirty="0" smtClean="0">
                <a:solidFill>
                  <a:srgbClr val="000000"/>
                </a:solidFill>
                <a:latin typeface="Arial" panose="020B0604020202020204" pitchFamily="34" charset="0"/>
                <a:cs typeface="Arial" panose="020B0604020202020204" pitchFamily="34" charset="0"/>
              </a:rPr>
              <a:t>Quantum </a:t>
            </a:r>
            <a:r>
              <a:rPr lang="en-US" altLang="en-US" sz="2800" dirty="0">
                <a:solidFill>
                  <a:srgbClr val="000000"/>
                </a:solidFill>
                <a:latin typeface="Arial" panose="020B0604020202020204" pitchFamily="34" charset="0"/>
                <a:cs typeface="Arial" panose="020B0604020202020204" pitchFamily="34" charset="0"/>
              </a:rPr>
              <a:t>yield constant below 280 nm  (~ 0.3 </a:t>
            </a:r>
            <a:r>
              <a:rPr lang="en-US" altLang="en-US" sz="2800" dirty="0" err="1">
                <a:solidFill>
                  <a:srgbClr val="000000"/>
                </a:solidFill>
                <a:latin typeface="Arial" panose="020B0604020202020204" pitchFamily="34" charset="0"/>
                <a:cs typeface="Arial" panose="020B0604020202020204" pitchFamily="34" charset="0"/>
              </a:rPr>
              <a:t>mol</a:t>
            </a:r>
            <a:r>
              <a:rPr lang="en-US" altLang="en-US" sz="2800" dirty="0">
                <a:solidFill>
                  <a:srgbClr val="000000"/>
                </a:solidFill>
                <a:latin typeface="Arial" panose="020B0604020202020204" pitchFamily="34" charset="0"/>
                <a:cs typeface="Arial" panose="020B0604020202020204" pitchFamily="34" charset="0"/>
              </a:rPr>
              <a:t>/</a:t>
            </a:r>
            <a:r>
              <a:rPr lang="en-US" altLang="en-US" sz="2800" dirty="0" err="1">
                <a:solidFill>
                  <a:srgbClr val="000000"/>
                </a:solidFill>
                <a:latin typeface="Arial" panose="020B0604020202020204" pitchFamily="34" charset="0"/>
                <a:cs typeface="Arial" panose="020B0604020202020204" pitchFamily="34" charset="0"/>
              </a:rPr>
              <a:t>Es</a:t>
            </a:r>
            <a:r>
              <a:rPr lang="en-US" altLang="en-US" sz="2800" dirty="0">
                <a:solidFill>
                  <a:srgbClr val="000000"/>
                </a:solidFill>
                <a:latin typeface="Arial" panose="020B0604020202020204" pitchFamily="34" charset="0"/>
                <a:cs typeface="Arial" panose="020B0604020202020204" pitchFamily="34" charset="0"/>
              </a:rPr>
              <a:t> at pH 8)</a:t>
            </a:r>
          </a:p>
          <a:p>
            <a:pPr defTabSz="457200" eaLnBrk="0" fontAlgn="base" hangingPunct="0">
              <a:spcBef>
                <a:spcPct val="0"/>
              </a:spcBef>
              <a:spcAft>
                <a:spcPts val="600"/>
              </a:spcAft>
            </a:pPr>
            <a:r>
              <a:rPr lang="en-US" altLang="en-US" sz="2800" u="sng" dirty="0" smtClean="0">
                <a:solidFill>
                  <a:srgbClr val="000000"/>
                </a:solidFill>
                <a:latin typeface="Arial" panose="020B0604020202020204" pitchFamily="34" charset="0"/>
                <a:cs typeface="Arial" panose="020B0604020202020204" pitchFamily="34" charset="0"/>
              </a:rPr>
              <a:t>Similar </a:t>
            </a:r>
            <a:r>
              <a:rPr lang="en-US" altLang="en-US" sz="2800" u="sng" dirty="0">
                <a:solidFill>
                  <a:srgbClr val="000000"/>
                </a:solidFill>
                <a:latin typeface="Arial" panose="020B0604020202020204" pitchFamily="34" charset="0"/>
                <a:cs typeface="Arial" panose="020B0604020202020204" pitchFamily="34" charset="0"/>
              </a:rPr>
              <a:t>photolysis with LP and MP</a:t>
            </a:r>
          </a:p>
        </p:txBody>
      </p:sp>
      <p:sp>
        <p:nvSpPr>
          <p:cNvPr id="400389" name="Rectangle 5"/>
          <p:cNvSpPr>
            <a:spLocks noChangeArrowheads="1"/>
          </p:cNvSpPr>
          <p:nvPr/>
        </p:nvSpPr>
        <p:spPr bwMode="auto">
          <a:xfrm>
            <a:off x="867569" y="5945188"/>
            <a:ext cx="5943600" cy="246221"/>
          </a:xfrm>
          <a:prstGeom prst="rect">
            <a:avLst/>
          </a:prstGeom>
          <a:noFill/>
          <a:ln w="9525">
            <a:noFill/>
            <a:miter lim="800000"/>
            <a:headEnd/>
            <a:tailEnd/>
          </a:ln>
          <a:effectLst/>
        </p:spPr>
        <p:txBody>
          <a:bodyPr>
            <a:spAutoFit/>
          </a:bodyPr>
          <a:lstStyle/>
          <a:p>
            <a:pPr algn="ctr" defTabSz="457200" fontAlgn="base">
              <a:spcBef>
                <a:spcPct val="0"/>
              </a:spcBef>
              <a:spcAft>
                <a:spcPct val="0"/>
              </a:spcAft>
              <a:defRPr/>
            </a:pPr>
            <a:r>
              <a:rPr lang="en-US" sz="1000" dirty="0" err="1">
                <a:solidFill>
                  <a:srgbClr val="000000"/>
                </a:solidFill>
                <a:latin typeface="Arial" panose="020B0604020202020204" pitchFamily="34" charset="0"/>
                <a:ea typeface="MS PGothic" panose="020B0600070205080204" pitchFamily="34" charset="-128"/>
                <a:cs typeface="Arial" panose="020B0604020202020204" pitchFamily="34" charset="0"/>
              </a:rPr>
              <a:t>Sharpless</a:t>
            </a:r>
            <a:r>
              <a:rPr lang="en-US" sz="1000" dirty="0">
                <a:solidFill>
                  <a:srgbClr val="000000"/>
                </a:solidFill>
                <a:latin typeface="Arial" panose="020B0604020202020204" pitchFamily="34" charset="0"/>
                <a:ea typeface="MS PGothic" panose="020B0600070205080204" pitchFamily="34" charset="-128"/>
                <a:cs typeface="Arial" panose="020B0604020202020204" pitchFamily="34" charset="0"/>
              </a:rPr>
              <a:t> and  Linden, </a:t>
            </a:r>
            <a:r>
              <a:rPr lang="en-US" sz="1000" i="1" dirty="0">
                <a:solidFill>
                  <a:srgbClr val="000000"/>
                </a:solidFill>
                <a:latin typeface="Arial" panose="020B0604020202020204" pitchFamily="34" charset="0"/>
                <a:ea typeface="MS PGothic" panose="020B0600070205080204" pitchFamily="34" charset="-128"/>
                <a:cs typeface="Arial" panose="020B0604020202020204" pitchFamily="34" charset="0"/>
              </a:rPr>
              <a:t>Environ. Sci. Technol.,</a:t>
            </a:r>
            <a:r>
              <a:rPr lang="en-US" sz="1000" dirty="0">
                <a:solidFill>
                  <a:srgbClr val="000000"/>
                </a:solidFill>
                <a:latin typeface="Arial" panose="020B0604020202020204" pitchFamily="34" charset="0"/>
                <a:ea typeface="MS PGothic" panose="020B0600070205080204" pitchFamily="34" charset="-128"/>
                <a:cs typeface="Arial" panose="020B0604020202020204" pitchFamily="34" charset="0"/>
              </a:rPr>
              <a:t> 2003</a:t>
            </a:r>
          </a:p>
        </p:txBody>
      </p:sp>
      <p:sp>
        <p:nvSpPr>
          <p:cNvPr id="84998" name="Text Box 6"/>
          <p:cNvSpPr txBox="1">
            <a:spLocks noChangeArrowheads="1"/>
          </p:cNvSpPr>
          <p:nvPr/>
        </p:nvSpPr>
        <p:spPr bwMode="auto">
          <a:xfrm>
            <a:off x="2498725" y="2003426"/>
            <a:ext cx="2879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defTabSz="457200" fontAlgn="base">
              <a:spcBef>
                <a:spcPct val="0"/>
              </a:spcBef>
              <a:spcAft>
                <a:spcPct val="0"/>
              </a:spcAft>
              <a:buNone/>
            </a:pPr>
            <a:r>
              <a:rPr lang="en-US" altLang="en-US" sz="2000" dirty="0">
                <a:solidFill>
                  <a:srgbClr val="000000"/>
                </a:solidFill>
                <a:latin typeface="Arial" panose="020B0604020202020204" pitchFamily="34" charset="0"/>
                <a:cs typeface="Arial" panose="020B0604020202020204" pitchFamily="34" charset="0"/>
              </a:rPr>
              <a:t>N-</a:t>
            </a:r>
            <a:r>
              <a:rPr lang="en-US" altLang="en-US" sz="2000" dirty="0" err="1">
                <a:solidFill>
                  <a:srgbClr val="000000"/>
                </a:solidFill>
                <a:latin typeface="Arial" panose="020B0604020202020204" pitchFamily="34" charset="0"/>
                <a:cs typeface="Arial" panose="020B0604020202020204" pitchFamily="34" charset="0"/>
              </a:rPr>
              <a:t>nitrosodimethylamine</a:t>
            </a:r>
            <a:endParaRPr lang="en-US" alt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8181793"/>
      </p:ext>
    </p:extLst>
  </p:cSld>
  <p:clrMapOvr>
    <a:masterClrMapping/>
  </p:clrMapOvr>
  <p:transition advTm="75632"/>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432881" y="354512"/>
            <a:ext cx="10338919" cy="533400"/>
          </a:xfrm>
        </p:spPr>
        <p:txBody>
          <a:bodyPr/>
          <a:lstStyle/>
          <a:p>
            <a:pPr eaLnBrk="1" hangingPunct="1">
              <a:defRPr/>
            </a:pPr>
            <a:r>
              <a:rPr lang="en-US" dirty="0" smtClean="0"/>
              <a:t>Atrazine Absorbs UV Light Mostly at Low Wavelengths, Less than 254 nm</a:t>
            </a:r>
          </a:p>
        </p:txBody>
      </p:sp>
      <p:sp>
        <p:nvSpPr>
          <p:cNvPr id="89091" name="Text Box 3"/>
          <p:cNvSpPr txBox="1">
            <a:spLocks noChangeArrowheads="1"/>
          </p:cNvSpPr>
          <p:nvPr/>
        </p:nvSpPr>
        <p:spPr bwMode="auto">
          <a:xfrm>
            <a:off x="5855259" y="2100203"/>
            <a:ext cx="5399618" cy="326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1775" indent="-231775">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defTabSz="457200" eaLnBrk="0" fontAlgn="base" hangingPunct="0">
              <a:spcBef>
                <a:spcPct val="0"/>
              </a:spcBef>
              <a:spcAft>
                <a:spcPts val="600"/>
              </a:spcAft>
            </a:pPr>
            <a:r>
              <a:rPr lang="en-US" altLang="en-US" sz="2800" dirty="0">
                <a:solidFill>
                  <a:srgbClr val="000000"/>
                </a:solidFill>
                <a:latin typeface="Arial" panose="020B0604020202020204" pitchFamily="34" charset="0"/>
                <a:cs typeface="Arial" panose="020B0604020202020204" pitchFamily="34" charset="0"/>
              </a:rPr>
              <a:t>LP and MP lamps overlap different absorbance bands</a:t>
            </a:r>
          </a:p>
          <a:p>
            <a:pPr defTabSz="457200" eaLnBrk="0" fontAlgn="base" hangingPunct="0">
              <a:spcBef>
                <a:spcPct val="0"/>
              </a:spcBef>
              <a:spcAft>
                <a:spcPts val="600"/>
              </a:spcAft>
            </a:pPr>
            <a:r>
              <a:rPr lang="en-US" altLang="en-US" sz="2800" dirty="0" smtClean="0">
                <a:solidFill>
                  <a:srgbClr val="000000"/>
                </a:solidFill>
                <a:latin typeface="Arial" panose="020B0604020202020204" pitchFamily="34" charset="0"/>
                <a:cs typeface="Arial" panose="020B0604020202020204" pitchFamily="34" charset="0"/>
              </a:rPr>
              <a:t>Quantum </a:t>
            </a:r>
            <a:r>
              <a:rPr lang="en-US" altLang="en-US" sz="2800" dirty="0">
                <a:solidFill>
                  <a:srgbClr val="000000"/>
                </a:solidFill>
                <a:latin typeface="Arial" panose="020B0604020202020204" pitchFamily="34" charset="0"/>
                <a:cs typeface="Arial" panose="020B0604020202020204" pitchFamily="34" charset="0"/>
              </a:rPr>
              <a:t>yield differs above or below 250 nm (~ 0.03 vs 0.05 </a:t>
            </a:r>
            <a:r>
              <a:rPr lang="en-US" altLang="en-US" sz="2800" dirty="0" err="1">
                <a:solidFill>
                  <a:srgbClr val="000000"/>
                </a:solidFill>
                <a:latin typeface="Arial" panose="020B0604020202020204" pitchFamily="34" charset="0"/>
                <a:cs typeface="Arial" panose="020B0604020202020204" pitchFamily="34" charset="0"/>
              </a:rPr>
              <a:t>mol</a:t>
            </a:r>
            <a:r>
              <a:rPr lang="en-US" altLang="en-US" sz="2800" dirty="0">
                <a:solidFill>
                  <a:srgbClr val="000000"/>
                </a:solidFill>
                <a:latin typeface="Arial" panose="020B0604020202020204" pitchFamily="34" charset="0"/>
                <a:cs typeface="Arial" panose="020B0604020202020204" pitchFamily="34" charset="0"/>
              </a:rPr>
              <a:t>/</a:t>
            </a:r>
            <a:r>
              <a:rPr lang="en-US" altLang="en-US" sz="2800" dirty="0" err="1">
                <a:solidFill>
                  <a:srgbClr val="000000"/>
                </a:solidFill>
                <a:latin typeface="Arial" panose="020B0604020202020204" pitchFamily="34" charset="0"/>
                <a:cs typeface="Arial" panose="020B0604020202020204" pitchFamily="34" charset="0"/>
              </a:rPr>
              <a:t>Es</a:t>
            </a:r>
            <a:r>
              <a:rPr lang="en-US" altLang="en-US" sz="2800" dirty="0">
                <a:solidFill>
                  <a:srgbClr val="000000"/>
                </a:solidFill>
                <a:latin typeface="Arial" panose="020B0604020202020204" pitchFamily="34" charset="0"/>
                <a:cs typeface="Arial" panose="020B0604020202020204" pitchFamily="34" charset="0"/>
              </a:rPr>
              <a:t>)</a:t>
            </a:r>
          </a:p>
          <a:p>
            <a:pPr defTabSz="457200" eaLnBrk="0" fontAlgn="base" hangingPunct="0">
              <a:spcBef>
                <a:spcPct val="0"/>
              </a:spcBef>
              <a:spcAft>
                <a:spcPts val="600"/>
              </a:spcAft>
            </a:pPr>
            <a:r>
              <a:rPr lang="en-US" altLang="en-US" sz="2800" u="sng" dirty="0" smtClean="0">
                <a:solidFill>
                  <a:srgbClr val="000000"/>
                </a:solidFill>
                <a:latin typeface="Arial" panose="020B0604020202020204" pitchFamily="34" charset="0"/>
                <a:cs typeface="Arial" panose="020B0604020202020204" pitchFamily="34" charset="0"/>
              </a:rPr>
              <a:t>Different </a:t>
            </a:r>
            <a:r>
              <a:rPr lang="en-US" altLang="en-US" sz="2800" u="sng" dirty="0">
                <a:solidFill>
                  <a:srgbClr val="000000"/>
                </a:solidFill>
                <a:latin typeface="Arial" panose="020B0604020202020204" pitchFamily="34" charset="0"/>
                <a:cs typeface="Arial" panose="020B0604020202020204" pitchFamily="34" charset="0"/>
              </a:rPr>
              <a:t>results with LP and MP</a:t>
            </a:r>
          </a:p>
        </p:txBody>
      </p:sp>
      <p:grpSp>
        <p:nvGrpSpPr>
          <p:cNvPr id="3" name="Group 2"/>
          <p:cNvGrpSpPr/>
          <p:nvPr/>
        </p:nvGrpSpPr>
        <p:grpSpPr>
          <a:xfrm>
            <a:off x="1128715" y="1438929"/>
            <a:ext cx="3359941" cy="4385985"/>
            <a:chOff x="1128715" y="1208274"/>
            <a:chExt cx="3359941" cy="4385985"/>
          </a:xfrm>
        </p:grpSpPr>
        <p:pic>
          <p:nvPicPr>
            <p:cNvPr id="89095" name="Picture 5"/>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8014" t="1233" r="3812" b="2369"/>
            <a:stretch/>
          </p:blipFill>
          <p:spPr bwMode="auto">
            <a:xfrm>
              <a:off x="1128715" y="1407269"/>
              <a:ext cx="3359941" cy="418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6" name="Text Box 6"/>
            <p:cNvSpPr txBox="1">
              <a:spLocks noChangeArrowheads="1"/>
            </p:cNvSpPr>
            <p:nvPr/>
          </p:nvSpPr>
          <p:spPr bwMode="auto">
            <a:xfrm>
              <a:off x="2187685" y="1208274"/>
              <a:ext cx="1314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defTabSz="457200" fontAlgn="base">
                <a:spcBef>
                  <a:spcPct val="0"/>
                </a:spcBef>
                <a:spcAft>
                  <a:spcPct val="0"/>
                </a:spcAft>
                <a:buNone/>
              </a:pPr>
              <a:r>
                <a:rPr lang="en-US" altLang="en-US" sz="2400" dirty="0">
                  <a:solidFill>
                    <a:srgbClr val="000000"/>
                  </a:solidFill>
                  <a:latin typeface="Arial" panose="020B0604020202020204" pitchFamily="34" charset="0"/>
                  <a:cs typeface="Arial" panose="020B0604020202020204" pitchFamily="34" charset="0"/>
                </a:rPr>
                <a:t>Atrazine</a:t>
              </a:r>
            </a:p>
          </p:txBody>
        </p:sp>
      </p:grpSp>
      <p:sp>
        <p:nvSpPr>
          <p:cNvPr id="402439" name="Text Box 7"/>
          <p:cNvSpPr txBox="1">
            <a:spLocks noChangeArrowheads="1"/>
          </p:cNvSpPr>
          <p:nvPr/>
        </p:nvSpPr>
        <p:spPr bwMode="auto">
          <a:xfrm>
            <a:off x="6331743" y="5562600"/>
            <a:ext cx="2803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defTabSz="457200" fontAlgn="base">
              <a:spcBef>
                <a:spcPct val="0"/>
              </a:spcBef>
              <a:spcAft>
                <a:spcPct val="0"/>
              </a:spcAft>
              <a:buNone/>
            </a:pPr>
            <a:r>
              <a:rPr lang="en-US" altLang="en-US" sz="2400" i="1" dirty="0">
                <a:solidFill>
                  <a:srgbClr val="000000"/>
                </a:solidFill>
                <a:latin typeface="Arial" panose="020B0604020202020204" pitchFamily="34" charset="0"/>
                <a:cs typeface="Arial" panose="020B0604020202020204" pitchFamily="34" charset="0"/>
              </a:rPr>
              <a:t>For </a:t>
            </a:r>
            <a:r>
              <a:rPr lang="en-US" altLang="en-US" sz="2400" i="1" dirty="0" err="1">
                <a:solidFill>
                  <a:srgbClr val="000000"/>
                </a:solidFill>
                <a:latin typeface="Arial" panose="020B0604020202020204" pitchFamily="34" charset="0"/>
                <a:cs typeface="Arial" panose="020B0604020202020204" pitchFamily="34" charset="0"/>
              </a:rPr>
              <a:t>ATZ</a:t>
            </a:r>
            <a:r>
              <a:rPr lang="en-US" altLang="en-US" sz="2400" i="1" dirty="0">
                <a:solidFill>
                  <a:srgbClr val="000000"/>
                </a:solidFill>
                <a:latin typeface="Arial" panose="020B0604020202020204" pitchFamily="34" charset="0"/>
                <a:cs typeface="Arial" panose="020B0604020202020204" pitchFamily="34" charset="0"/>
              </a:rPr>
              <a:t>: MP &gt;&gt; LP</a:t>
            </a:r>
          </a:p>
        </p:txBody>
      </p:sp>
      <p:sp>
        <p:nvSpPr>
          <p:cNvPr id="402440" name="Rectangle 8"/>
          <p:cNvSpPr>
            <a:spLocks noChangeArrowheads="1"/>
          </p:cNvSpPr>
          <p:nvPr/>
        </p:nvSpPr>
        <p:spPr bwMode="auto">
          <a:xfrm>
            <a:off x="1245190" y="5773579"/>
            <a:ext cx="3126989" cy="246221"/>
          </a:xfrm>
          <a:prstGeom prst="rect">
            <a:avLst/>
          </a:prstGeom>
          <a:noFill/>
          <a:ln w="9525">
            <a:noFill/>
            <a:miter lim="800000"/>
            <a:headEnd/>
            <a:tailEnd/>
          </a:ln>
          <a:effectLst/>
        </p:spPr>
        <p:txBody>
          <a:bodyPr wrap="square">
            <a:spAutoFit/>
          </a:bodyPr>
          <a:lstStyle/>
          <a:p>
            <a:pPr algn="ctr" defTabSz="457200" fontAlgn="base">
              <a:spcBef>
                <a:spcPct val="0"/>
              </a:spcBef>
              <a:spcAft>
                <a:spcPct val="0"/>
              </a:spcAft>
              <a:defRPr/>
            </a:pPr>
            <a:r>
              <a:rPr lang="en-US" sz="1000" dirty="0" err="1">
                <a:solidFill>
                  <a:srgbClr val="000000"/>
                </a:solidFill>
                <a:latin typeface="Arial" panose="020B0604020202020204" pitchFamily="34" charset="0"/>
                <a:ea typeface="MS PGothic" panose="020B0600070205080204" pitchFamily="34" charset="-128"/>
                <a:cs typeface="Arial" panose="020B0604020202020204" pitchFamily="34" charset="0"/>
              </a:rPr>
              <a:t>Sharpless</a:t>
            </a:r>
            <a:r>
              <a:rPr lang="en-US" sz="1000" dirty="0">
                <a:solidFill>
                  <a:srgbClr val="000000"/>
                </a:solidFill>
                <a:latin typeface="Arial" panose="020B0604020202020204" pitchFamily="34" charset="0"/>
                <a:ea typeface="MS PGothic" panose="020B0600070205080204" pitchFamily="34" charset="-128"/>
                <a:cs typeface="Arial" panose="020B0604020202020204" pitchFamily="34" charset="0"/>
              </a:rPr>
              <a:t> et al., </a:t>
            </a:r>
            <a:r>
              <a:rPr lang="en-US" sz="1000" i="1" dirty="0">
                <a:solidFill>
                  <a:srgbClr val="000000"/>
                </a:solidFill>
                <a:latin typeface="Arial" panose="020B0604020202020204" pitchFamily="34" charset="0"/>
                <a:ea typeface="MS PGothic" panose="020B0600070205080204" pitchFamily="34" charset="-128"/>
                <a:cs typeface="Arial" panose="020B0604020202020204" pitchFamily="34" charset="0"/>
              </a:rPr>
              <a:t>Aq. Sci.,</a:t>
            </a:r>
            <a:r>
              <a:rPr lang="en-US" sz="1000" dirty="0">
                <a:solidFill>
                  <a:srgbClr val="000000"/>
                </a:solidFill>
                <a:latin typeface="Arial" panose="020B0604020202020204" pitchFamily="34" charset="0"/>
                <a:ea typeface="MS PGothic" panose="020B0600070205080204" pitchFamily="34" charset="-128"/>
                <a:cs typeface="Arial" panose="020B0604020202020204" pitchFamily="34" charset="0"/>
              </a:rPr>
              <a:t> 2003</a:t>
            </a:r>
          </a:p>
        </p:txBody>
      </p:sp>
    </p:spTree>
    <p:extLst>
      <p:ext uri="{BB962C8B-B14F-4D97-AF65-F5344CB8AC3E}">
        <p14:creationId xmlns:p14="http://schemas.microsoft.com/office/powerpoint/2010/main" val="2679141070"/>
      </p:ext>
    </p:extLst>
  </p:cSld>
  <p:clrMapOvr>
    <a:masterClrMapping/>
  </p:clrMapOvr>
  <p:transition advTm="75632"/>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2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541964"/>
            <a:ext cx="10338919" cy="533400"/>
          </a:xfrm>
          <a:ln>
            <a:noFill/>
          </a:ln>
        </p:spPr>
        <p:txBody>
          <a:bodyPr>
            <a:normAutofit/>
          </a:bodyPr>
          <a:lstStyle/>
          <a:p>
            <a:pPr eaLnBrk="1" hangingPunct="1">
              <a:defRPr/>
            </a:pPr>
            <a:r>
              <a:rPr lang="en-US" dirty="0" smtClean="0"/>
              <a:t>NDMA and MIB Removal </a:t>
            </a:r>
            <a:r>
              <a:rPr lang="en-US" dirty="0"/>
              <a:t>U</a:t>
            </a:r>
            <a:r>
              <a:rPr lang="en-US" dirty="0" smtClean="0"/>
              <a:t>sing UV Photolysis and UV AOP</a:t>
            </a:r>
            <a:endParaRPr lang="en-US" sz="2300" dirty="0"/>
          </a:p>
        </p:txBody>
      </p:sp>
      <p:graphicFrame>
        <p:nvGraphicFramePr>
          <p:cNvPr id="23597" name="Group 45"/>
          <p:cNvGraphicFramePr>
            <a:graphicFrameLocks noGrp="1"/>
          </p:cNvGraphicFramePr>
          <p:nvPr>
            <p:ph type="tbl" idx="4294967295"/>
            <p:extLst>
              <p:ext uri="{D42A27DB-BD31-4B8C-83A1-F6EECF244321}">
                <p14:modId xmlns:p14="http://schemas.microsoft.com/office/powerpoint/2010/main" val="2322284857"/>
              </p:ext>
            </p:extLst>
          </p:nvPr>
        </p:nvGraphicFramePr>
        <p:xfrm>
          <a:off x="2182018" y="1780664"/>
          <a:ext cx="7827963" cy="3049588"/>
        </p:xfrm>
        <a:graphic>
          <a:graphicData uri="http://schemas.openxmlformats.org/drawingml/2006/table">
            <a:tbl>
              <a:tblPr>
                <a:tableStyleId>{BC89EF96-8CEA-46FF-86C4-4CE0E7609802}</a:tableStyleId>
              </a:tblPr>
              <a:tblGrid>
                <a:gridCol w="2633663">
                  <a:extLst>
                    <a:ext uri="{9D8B030D-6E8A-4147-A177-3AD203B41FA5}">
                      <a16:colId xmlns:a16="http://schemas.microsoft.com/office/drawing/2014/main" val="20000"/>
                    </a:ext>
                  </a:extLst>
                </a:gridCol>
                <a:gridCol w="1816100">
                  <a:extLst>
                    <a:ext uri="{9D8B030D-6E8A-4147-A177-3AD203B41FA5}">
                      <a16:colId xmlns:a16="http://schemas.microsoft.com/office/drawing/2014/main" val="20001"/>
                    </a:ext>
                  </a:extLst>
                </a:gridCol>
                <a:gridCol w="1755775">
                  <a:extLst>
                    <a:ext uri="{9D8B030D-6E8A-4147-A177-3AD203B41FA5}">
                      <a16:colId xmlns:a16="http://schemas.microsoft.com/office/drawing/2014/main" val="20002"/>
                    </a:ext>
                  </a:extLst>
                </a:gridCol>
                <a:gridCol w="1622425">
                  <a:extLst>
                    <a:ext uri="{9D8B030D-6E8A-4147-A177-3AD203B41FA5}">
                      <a16:colId xmlns:a16="http://schemas.microsoft.com/office/drawing/2014/main" val="20003"/>
                    </a:ext>
                  </a:extLst>
                </a:gridCol>
              </a:tblGrid>
              <a:tr h="1011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Contaminant</a:t>
                      </a:r>
                      <a:endParaRPr kumimoji="0" lang="en-US" sz="2800" b="1" i="0" u="none" strike="noStrike" cap="none" normalizeH="0" baseline="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anchor="b" horzOverflow="overflow">
                    <a:solidFill>
                      <a:srgbClr val="39517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Percent Removal</a:t>
                      </a:r>
                      <a:endParaRPr kumimoji="0" lang="en-US" sz="2800" b="1" i="0" u="none" strike="noStrike" cap="none" normalizeH="0" baseline="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anchor="b" horzOverflow="overflow">
                    <a:solidFill>
                      <a:srgbClr val="395173"/>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Medium Pressure UV Dose Required  (</a:t>
                      </a:r>
                      <a:r>
                        <a:rPr kumimoji="0" lang="en-US" sz="2800" b="1" u="none" strike="noStrike" cap="none" normalizeH="0" baseline="0" dirty="0" err="1" smtClean="0">
                          <a:ln>
                            <a:noFill/>
                          </a:ln>
                          <a:solidFill>
                            <a:schemeClr val="bg1"/>
                          </a:solidFill>
                          <a:effectLst/>
                          <a:latin typeface="Arial" panose="020B0604020202020204" pitchFamily="34" charset="0"/>
                          <a:cs typeface="Arial" panose="020B0604020202020204" pitchFamily="34" charset="0"/>
                        </a:rPr>
                        <a:t>mJ</a:t>
                      </a: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a:t>
                      </a:r>
                      <a:r>
                        <a:rPr kumimoji="0" lang="en-US" sz="2800" b="1" u="none" strike="noStrike" cap="none" normalizeH="0" baseline="0" dirty="0" err="1" smtClean="0">
                          <a:ln>
                            <a:noFill/>
                          </a:ln>
                          <a:solidFill>
                            <a:schemeClr val="bg1"/>
                          </a:solidFill>
                          <a:effectLst/>
                          <a:latin typeface="Arial" panose="020B0604020202020204" pitchFamily="34" charset="0"/>
                          <a:cs typeface="Arial" panose="020B0604020202020204" pitchFamily="34" charset="0"/>
                        </a:rPr>
                        <a:t>cm</a:t>
                      </a:r>
                      <a:r>
                        <a:rPr kumimoji="0" lang="en-US" sz="2800" b="1" u="none" strike="noStrike" cap="none" normalizeH="0" baseline="30000" dirty="0" err="1" smtClean="0">
                          <a:ln>
                            <a:noFill/>
                          </a:ln>
                          <a:solidFill>
                            <a:schemeClr val="bg1"/>
                          </a:solidFill>
                          <a:effectLst/>
                          <a:latin typeface="Arial" panose="020B0604020202020204" pitchFamily="34" charset="0"/>
                          <a:cs typeface="Arial" panose="020B0604020202020204" pitchFamily="34" charset="0"/>
                        </a:rPr>
                        <a:t>2</a:t>
                      </a:r>
                      <a:r>
                        <a:rPr kumimoji="0" lang="en-US" sz="2800" b="1"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a:t>
                      </a:r>
                      <a:r>
                        <a:rPr kumimoji="0" lang="en-US" sz="2800" b="1" u="none" strike="noStrike" cap="none" normalizeH="0" baseline="30000" dirty="0" smtClean="0">
                          <a:ln>
                            <a:noFill/>
                          </a:ln>
                          <a:solidFill>
                            <a:schemeClr val="bg1"/>
                          </a:solidFill>
                          <a:effectLst/>
                          <a:latin typeface="Arial" panose="020B0604020202020204" pitchFamily="34" charset="0"/>
                          <a:cs typeface="Arial" panose="020B0604020202020204" pitchFamily="34" charset="0"/>
                        </a:rPr>
                        <a:t>(a)</a:t>
                      </a:r>
                      <a:endParaRPr kumimoji="0" lang="en-US" sz="2800" b="1" i="0" u="none" strike="noStrike" cap="none" normalizeH="0" baseline="30000" dirty="0" smtClean="0">
                        <a:ln>
                          <a:noFill/>
                        </a:ln>
                        <a:solidFill>
                          <a:schemeClr val="bg1"/>
                        </a:solidFill>
                        <a:effectLst/>
                        <a:latin typeface="Arial" panose="020B0604020202020204" pitchFamily="34" charset="0"/>
                        <a:ea typeface="MS PGothic" pitchFamily="34" charset="-128"/>
                        <a:cs typeface="Arial" panose="020B0604020202020204" pitchFamily="34" charset="0"/>
                      </a:endParaRPr>
                    </a:p>
                  </a:txBody>
                  <a:tcPr horzOverflow="overflow">
                    <a:solidFill>
                      <a:srgbClr val="395173"/>
                    </a:solidFill>
                  </a:tcPr>
                </a:tc>
                <a:tc hMerge="1">
                  <a:txBody>
                    <a:bodyPr/>
                    <a:lstStyle/>
                    <a:p>
                      <a:endParaRPr lang="en-US"/>
                    </a:p>
                  </a:txBody>
                  <a:tcPr/>
                </a:tc>
                <a:extLst>
                  <a:ext uri="{0D108BD9-81ED-4DB2-BD59-A6C34878D82A}">
                    <a16:rowId xmlns:a16="http://schemas.microsoft.com/office/drawing/2014/main" val="10000"/>
                  </a:ext>
                </a:extLst>
              </a:tr>
              <a:tr h="560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latin typeface="Arial" panose="020B0604020202020204" pitchFamily="34" charset="0"/>
                          <a:cs typeface="Arial" panose="020B0604020202020204" pitchFamily="34" charset="0"/>
                        </a:rPr>
                        <a:t>UV</a:t>
                      </a:r>
                      <a:endParaRPr kumimoji="0" lang="en-US" sz="2400" b="1"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latin typeface="Arial" panose="020B0604020202020204" pitchFamily="34" charset="0"/>
                          <a:cs typeface="Arial" panose="020B0604020202020204" pitchFamily="34" charset="0"/>
                        </a:rPr>
                        <a:t>UV/H</a:t>
                      </a:r>
                      <a:r>
                        <a:rPr kumimoji="0" lang="en-US" sz="2400" b="1" u="none" strike="noStrike" cap="none" normalizeH="0" baseline="-25000" dirty="0" smtClean="0">
                          <a:ln>
                            <a:noFill/>
                          </a:ln>
                          <a:effectLst/>
                          <a:latin typeface="Arial" panose="020B0604020202020204" pitchFamily="34" charset="0"/>
                          <a:cs typeface="Arial" panose="020B0604020202020204" pitchFamily="34" charset="0"/>
                        </a:rPr>
                        <a:t>2</a:t>
                      </a:r>
                      <a:r>
                        <a:rPr kumimoji="0" lang="en-US" sz="2400" b="1" u="none" strike="noStrike" cap="none" normalizeH="0" baseline="0" dirty="0" smtClean="0">
                          <a:ln>
                            <a:noFill/>
                          </a:ln>
                          <a:effectLst/>
                          <a:latin typeface="Arial" panose="020B0604020202020204" pitchFamily="34" charset="0"/>
                          <a:cs typeface="Arial" panose="020B0604020202020204" pitchFamily="34" charset="0"/>
                        </a:rPr>
                        <a:t>O</a:t>
                      </a:r>
                      <a:r>
                        <a:rPr kumimoji="0" lang="en-US" sz="2400" b="1" u="none" strike="noStrike" cap="none" normalizeH="0" baseline="-25000" dirty="0" smtClean="0">
                          <a:ln>
                            <a:noFill/>
                          </a:ln>
                          <a:effectLst/>
                          <a:latin typeface="Arial" panose="020B0604020202020204" pitchFamily="34" charset="0"/>
                          <a:cs typeface="Arial" panose="020B0604020202020204" pitchFamily="34" charset="0"/>
                        </a:rPr>
                        <a:t>2</a:t>
                      </a:r>
                      <a:endParaRPr kumimoji="0" lang="en-US" sz="2400" b="1" i="0" u="none" strike="noStrike" cap="none" normalizeH="0" baseline="-2500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extLst>
                  <a:ext uri="{0D108BD9-81ED-4DB2-BD59-A6C34878D82A}">
                    <a16:rowId xmlns:a16="http://schemas.microsoft.com/office/drawing/2014/main" val="10001"/>
                  </a:ext>
                </a:extLst>
              </a:tr>
              <a:tr h="558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smtClean="0">
                          <a:ln>
                            <a:noFill/>
                          </a:ln>
                          <a:effectLst/>
                          <a:latin typeface="Arial" panose="020B0604020202020204" pitchFamily="34" charset="0"/>
                          <a:cs typeface="Arial" panose="020B0604020202020204" pitchFamily="34" charset="0"/>
                        </a:rPr>
                        <a:t>NDMA</a:t>
                      </a:r>
                      <a:endParaRPr kumimoji="0" lang="en-US" sz="2400" b="0" i="0" u="none" strike="noStrike" cap="none" normalizeH="0" baseline="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smtClean="0">
                          <a:ln>
                            <a:noFill/>
                          </a:ln>
                          <a:effectLst/>
                          <a:latin typeface="Arial" panose="020B0604020202020204" pitchFamily="34" charset="0"/>
                          <a:cs typeface="Arial" panose="020B0604020202020204" pitchFamily="34" charset="0"/>
                        </a:rPr>
                        <a:t>90</a:t>
                      </a:r>
                      <a:endParaRPr kumimoji="0" lang="en-US" sz="2800" b="0" i="0" u="none" strike="noStrike" cap="none" normalizeH="0" baseline="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550</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smtClean="0">
                          <a:ln>
                            <a:noFill/>
                          </a:ln>
                          <a:effectLst/>
                          <a:latin typeface="Arial" panose="020B0604020202020204" pitchFamily="34" charset="0"/>
                          <a:cs typeface="Arial" panose="020B0604020202020204" pitchFamily="34" charset="0"/>
                        </a:rPr>
                        <a:t>570</a:t>
                      </a:r>
                      <a:r>
                        <a:rPr kumimoji="0" lang="en-US" sz="2800" u="none" strike="noStrike" cap="none" normalizeH="0" baseline="30000" smtClean="0">
                          <a:ln>
                            <a:noFill/>
                          </a:ln>
                          <a:effectLst/>
                          <a:latin typeface="Arial" panose="020B0604020202020204" pitchFamily="34" charset="0"/>
                          <a:cs typeface="Arial" panose="020B0604020202020204" pitchFamily="34" charset="0"/>
                        </a:rPr>
                        <a:t>(b)</a:t>
                      </a:r>
                      <a:endParaRPr kumimoji="0" lang="en-US" sz="2800" b="0" i="0" u="none" strike="noStrike" cap="none" normalizeH="0" baseline="3000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extLst>
                  <a:ext uri="{0D108BD9-81ED-4DB2-BD59-A6C34878D82A}">
                    <a16:rowId xmlns:a16="http://schemas.microsoft.com/office/drawing/2014/main" val="10002"/>
                  </a:ext>
                </a:extLst>
              </a:tr>
              <a:tr h="558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latin typeface="Arial" panose="020B0604020202020204" pitchFamily="34" charset="0"/>
                          <a:cs typeface="Arial" panose="020B0604020202020204" pitchFamily="34" charset="0"/>
                        </a:rPr>
                        <a:t>MIB </a:t>
                      </a:r>
                      <a:endParaRPr kumimoji="0" lang="en-US" sz="24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90</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5000</a:t>
                      </a:r>
                      <a:endParaRPr kumimoji="0" lang="en-US" sz="2800" b="0" i="0" u="none" strike="noStrike" cap="none" normalizeH="0" baseline="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effectLst/>
                          <a:latin typeface="Arial" panose="020B0604020202020204" pitchFamily="34" charset="0"/>
                          <a:cs typeface="Arial" panose="020B0604020202020204" pitchFamily="34" charset="0"/>
                        </a:rPr>
                        <a:t>1000</a:t>
                      </a:r>
                      <a:r>
                        <a:rPr kumimoji="0" lang="en-US" sz="2800" u="none" strike="noStrike" cap="none" normalizeH="0" baseline="30000" dirty="0" smtClean="0">
                          <a:ln>
                            <a:noFill/>
                          </a:ln>
                          <a:effectLst/>
                          <a:latin typeface="Arial" panose="020B0604020202020204" pitchFamily="34" charset="0"/>
                          <a:cs typeface="Arial" panose="020B0604020202020204" pitchFamily="34" charset="0"/>
                        </a:rPr>
                        <a:t>(c)</a:t>
                      </a:r>
                      <a:endParaRPr kumimoji="0" lang="en-US" sz="2800" b="0" i="0" u="none" strike="noStrike" cap="none" normalizeH="0" baseline="30000" dirty="0" smtClean="0">
                        <a:ln>
                          <a:noFill/>
                        </a:ln>
                        <a:solidFill>
                          <a:srgbClr val="0033CC"/>
                        </a:solidFill>
                        <a:effectLst/>
                        <a:latin typeface="Arial" panose="020B0604020202020204" pitchFamily="34" charset="0"/>
                        <a:ea typeface="MS PGothic" pitchFamily="34" charset="-128"/>
                        <a:cs typeface="Arial" panose="020B0604020202020204" pitchFamily="34" charset="0"/>
                      </a:endParaRPr>
                    </a:p>
                  </a:txBody>
                  <a:tcPr horzOverflow="overflow"/>
                </a:tc>
                <a:extLst>
                  <a:ext uri="{0D108BD9-81ED-4DB2-BD59-A6C34878D82A}">
                    <a16:rowId xmlns:a16="http://schemas.microsoft.com/office/drawing/2014/main" val="10003"/>
                  </a:ext>
                </a:extLst>
              </a:tr>
            </a:tbl>
          </a:graphicData>
        </a:graphic>
      </p:graphicFrame>
      <p:sp>
        <p:nvSpPr>
          <p:cNvPr id="74781" name="Text Box 43"/>
          <p:cNvSpPr txBox="1">
            <a:spLocks noChangeArrowheads="1"/>
          </p:cNvSpPr>
          <p:nvPr/>
        </p:nvSpPr>
        <p:spPr bwMode="auto">
          <a:xfrm>
            <a:off x="8011886" y="4998798"/>
            <a:ext cx="3626662" cy="10341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lnSpc>
                <a:spcPct val="120000"/>
              </a:lnSpc>
              <a:spcBef>
                <a:spcPct val="0"/>
              </a:spcBef>
              <a:buFontTx/>
              <a:buAutoNum type="alphaLcParenBoth"/>
            </a:pPr>
            <a:r>
              <a:rPr lang="en-US" altLang="en-US" sz="1700" dirty="0">
                <a:solidFill>
                  <a:srgbClr val="C00000"/>
                </a:solidFill>
                <a:latin typeface="Arial" panose="020B0604020202020204" pitchFamily="34" charset="0"/>
                <a:cs typeface="Arial" panose="020B0604020202020204" pitchFamily="34" charset="0"/>
              </a:rPr>
              <a:t>Measured as germicidal dose</a:t>
            </a:r>
          </a:p>
          <a:p>
            <a:pPr eaLnBrk="1" hangingPunct="1">
              <a:lnSpc>
                <a:spcPct val="120000"/>
              </a:lnSpc>
              <a:spcBef>
                <a:spcPct val="0"/>
              </a:spcBef>
              <a:buFontTx/>
              <a:buAutoNum type="alphaLcParenBoth"/>
            </a:pPr>
            <a:r>
              <a:rPr lang="en-US" altLang="en-US" sz="1700" dirty="0">
                <a:solidFill>
                  <a:srgbClr val="C00000"/>
                </a:solidFill>
                <a:latin typeface="Arial" panose="020B0604020202020204" pitchFamily="34" charset="0"/>
                <a:cs typeface="Arial" panose="020B0604020202020204" pitchFamily="34" charset="0"/>
              </a:rPr>
              <a:t>100 ppm H</a:t>
            </a:r>
            <a:r>
              <a:rPr lang="en-US" altLang="en-US" sz="1700" baseline="-25000" dirty="0">
                <a:solidFill>
                  <a:srgbClr val="C00000"/>
                </a:solidFill>
                <a:latin typeface="Arial" panose="020B0604020202020204" pitchFamily="34" charset="0"/>
                <a:cs typeface="Arial" panose="020B0604020202020204" pitchFamily="34" charset="0"/>
              </a:rPr>
              <a:t>2</a:t>
            </a:r>
            <a:r>
              <a:rPr lang="en-US" altLang="en-US" sz="1700" dirty="0">
                <a:solidFill>
                  <a:srgbClr val="C00000"/>
                </a:solidFill>
                <a:latin typeface="Arial" panose="020B0604020202020204" pitchFamily="34" charset="0"/>
                <a:cs typeface="Arial" panose="020B0604020202020204" pitchFamily="34" charset="0"/>
              </a:rPr>
              <a:t>O</a:t>
            </a:r>
            <a:r>
              <a:rPr lang="en-US" altLang="en-US" sz="1700" baseline="-25000" dirty="0">
                <a:solidFill>
                  <a:srgbClr val="C00000"/>
                </a:solidFill>
                <a:latin typeface="Arial" panose="020B0604020202020204" pitchFamily="34" charset="0"/>
                <a:cs typeface="Arial" panose="020B0604020202020204" pitchFamily="34" charset="0"/>
              </a:rPr>
              <a:t>2</a:t>
            </a:r>
          </a:p>
          <a:p>
            <a:pPr eaLnBrk="1" hangingPunct="1">
              <a:lnSpc>
                <a:spcPct val="120000"/>
              </a:lnSpc>
              <a:spcBef>
                <a:spcPct val="0"/>
              </a:spcBef>
              <a:buFontTx/>
              <a:buAutoNum type="alphaLcParenBoth"/>
            </a:pPr>
            <a:r>
              <a:rPr lang="en-US" altLang="en-US" sz="1700" dirty="0">
                <a:solidFill>
                  <a:srgbClr val="C00000"/>
                </a:solidFill>
                <a:latin typeface="Arial" panose="020B0604020202020204" pitchFamily="34" charset="0"/>
                <a:cs typeface="Arial" panose="020B0604020202020204" pitchFamily="34" charset="0"/>
              </a:rPr>
              <a:t>7.5 ppm H</a:t>
            </a:r>
            <a:r>
              <a:rPr lang="en-US" altLang="en-US" sz="1700" baseline="-25000" dirty="0">
                <a:solidFill>
                  <a:srgbClr val="C00000"/>
                </a:solidFill>
                <a:latin typeface="Arial" panose="020B0604020202020204" pitchFamily="34" charset="0"/>
                <a:cs typeface="Arial" panose="020B0604020202020204" pitchFamily="34" charset="0"/>
              </a:rPr>
              <a:t>2</a:t>
            </a:r>
            <a:r>
              <a:rPr lang="en-US" altLang="en-US" sz="1700" dirty="0">
                <a:solidFill>
                  <a:srgbClr val="C00000"/>
                </a:solidFill>
                <a:latin typeface="Arial" panose="020B0604020202020204" pitchFamily="34" charset="0"/>
                <a:cs typeface="Arial" panose="020B0604020202020204" pitchFamily="34" charset="0"/>
              </a:rPr>
              <a:t>O</a:t>
            </a:r>
            <a:r>
              <a:rPr lang="en-US" altLang="en-US" sz="1700" baseline="-25000" dirty="0">
                <a:solidFill>
                  <a:srgbClr val="C00000"/>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467429938"/>
      </p:ext>
    </p:extLst>
  </p:cSld>
  <p:clrMapOvr>
    <a:masterClrMapping/>
  </p:clrMapOvr>
  <p:transition advTm="20336">
    <p:cut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smtClean="0">
                <a:ea typeface="ＭＳ Ｐゴシック" charset="0"/>
                <a:cs typeface="ＭＳ Ｐゴシック" charset="0"/>
              </a:rPr>
              <a:t>Oxidant Addition Provides No Additional Benefit to</a:t>
            </a:r>
            <a:br>
              <a:rPr lang="en-US" dirty="0" smtClean="0">
                <a:ea typeface="ＭＳ Ｐゴシック" charset="0"/>
                <a:cs typeface="ＭＳ Ｐゴシック" charset="0"/>
              </a:rPr>
            </a:br>
            <a:r>
              <a:rPr lang="en-US" dirty="0" smtClean="0">
                <a:ea typeface="ＭＳ Ｐゴシック" charset="0"/>
                <a:cs typeface="ＭＳ Ｐゴシック" charset="0"/>
              </a:rPr>
              <a:t>NDMA Destruction in the UV AOP </a:t>
            </a:r>
            <a:endParaRPr lang="en-US" dirty="0"/>
          </a:p>
        </p:txBody>
      </p:sp>
      <p:pic>
        <p:nvPicPr>
          <p:cNvPr id="7680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l="11766" t="13087" r="13371" b="7005"/>
          <a:stretch>
            <a:fillRect/>
          </a:stretch>
        </p:blipFill>
        <p:spPr bwMode="auto">
          <a:xfrm>
            <a:off x="646112" y="1752600"/>
            <a:ext cx="3582988" cy="396081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6804" name="Text Box 4"/>
          <p:cNvSpPr txBox="1">
            <a:spLocks noChangeArrowheads="1"/>
          </p:cNvSpPr>
          <p:nvPr/>
        </p:nvSpPr>
        <p:spPr bwMode="auto">
          <a:xfrm>
            <a:off x="4628561" y="1752600"/>
            <a:ext cx="706067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1775" indent="-231775">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spcAft>
                <a:spcPts val="1200"/>
              </a:spcAft>
            </a:pPr>
            <a:r>
              <a:rPr lang="en-US" altLang="en-US" sz="2800" dirty="0" err="1">
                <a:solidFill>
                  <a:schemeClr val="tx1"/>
                </a:solidFill>
                <a:latin typeface="Arial" panose="020B0604020202020204" pitchFamily="34" charset="0"/>
                <a:cs typeface="Arial" panose="020B0604020202020204" pitchFamily="34" charset="0"/>
              </a:rPr>
              <a:t>NDMA</a:t>
            </a:r>
            <a:r>
              <a:rPr lang="en-US" altLang="en-US" sz="2800" dirty="0">
                <a:solidFill>
                  <a:schemeClr val="tx1"/>
                </a:solidFill>
                <a:latin typeface="Arial" panose="020B0604020202020204" pitchFamily="34" charset="0"/>
                <a:cs typeface="Arial" panose="020B0604020202020204" pitchFamily="34" charset="0"/>
              </a:rPr>
              <a:t> absorbs UV </a:t>
            </a:r>
            <a:endParaRPr lang="en-US" altLang="en-US" sz="2800" dirty="0" smtClean="0">
              <a:solidFill>
                <a:schemeClr val="tx1"/>
              </a:solidFill>
              <a:latin typeface="Arial" panose="020B0604020202020204" pitchFamily="34" charset="0"/>
              <a:cs typeface="Arial" panose="020B0604020202020204" pitchFamily="34" charset="0"/>
            </a:endParaRPr>
          </a:p>
          <a:p>
            <a:pPr>
              <a:spcBef>
                <a:spcPct val="0"/>
              </a:spcBef>
              <a:spcAft>
                <a:spcPts val="1200"/>
              </a:spcAft>
            </a:pPr>
            <a:r>
              <a:rPr lang="en-US" altLang="en-US" sz="2800" dirty="0" smtClean="0">
                <a:solidFill>
                  <a:schemeClr val="tx1"/>
                </a:solidFill>
                <a:latin typeface="Arial" panose="020B0604020202020204" pitchFamily="34" charset="0"/>
                <a:cs typeface="Arial" panose="020B0604020202020204" pitchFamily="34" charset="0"/>
              </a:rPr>
              <a:t>Removal </a:t>
            </a:r>
            <a:r>
              <a:rPr lang="en-US" altLang="en-US" sz="2800" dirty="0">
                <a:solidFill>
                  <a:schemeClr val="tx1"/>
                </a:solidFill>
                <a:latin typeface="Arial" panose="020B0604020202020204" pitchFamily="34" charset="0"/>
                <a:cs typeface="Arial" panose="020B0604020202020204" pitchFamily="34" charset="0"/>
              </a:rPr>
              <a:t>per photon is high  (~ 0.3 </a:t>
            </a:r>
            <a:r>
              <a:rPr lang="en-US" altLang="en-US" sz="2800" dirty="0" err="1">
                <a:solidFill>
                  <a:schemeClr val="tx1"/>
                </a:solidFill>
                <a:latin typeface="Arial" panose="020B0604020202020204" pitchFamily="34" charset="0"/>
                <a:cs typeface="Arial" panose="020B0604020202020204" pitchFamily="34" charset="0"/>
              </a:rPr>
              <a:t>mol</a:t>
            </a:r>
            <a:r>
              <a:rPr lang="en-US" altLang="en-US" sz="2800" dirty="0">
                <a:solidFill>
                  <a:schemeClr val="tx1"/>
                </a:solidFill>
                <a:latin typeface="Arial" panose="020B0604020202020204" pitchFamily="34" charset="0"/>
                <a:cs typeface="Arial" panose="020B0604020202020204" pitchFamily="34" charset="0"/>
              </a:rPr>
              <a:t>/</a:t>
            </a:r>
            <a:r>
              <a:rPr lang="en-US" altLang="en-US" sz="2800" dirty="0" err="1">
                <a:solidFill>
                  <a:schemeClr val="tx1"/>
                </a:solidFill>
                <a:latin typeface="Arial" panose="020B0604020202020204" pitchFamily="34" charset="0"/>
                <a:cs typeface="Arial" panose="020B0604020202020204" pitchFamily="34" charset="0"/>
              </a:rPr>
              <a:t>Es</a:t>
            </a:r>
            <a:r>
              <a:rPr lang="en-US" altLang="en-US" sz="2800" dirty="0">
                <a:solidFill>
                  <a:schemeClr val="tx1"/>
                </a:solidFill>
                <a:latin typeface="Arial" panose="020B0604020202020204" pitchFamily="34" charset="0"/>
                <a:cs typeface="Arial" panose="020B0604020202020204" pitchFamily="34" charset="0"/>
              </a:rPr>
              <a:t> at pH 8</a:t>
            </a:r>
            <a:r>
              <a:rPr lang="en-US" altLang="en-US" sz="2800" dirty="0" smtClean="0">
                <a:solidFill>
                  <a:schemeClr val="tx1"/>
                </a:solidFill>
                <a:latin typeface="Arial" panose="020B0604020202020204" pitchFamily="34" charset="0"/>
                <a:cs typeface="Arial" panose="020B0604020202020204" pitchFamily="34" charset="0"/>
              </a:rPr>
              <a:t>)</a:t>
            </a:r>
            <a:endParaRPr lang="en-US" altLang="en-US" sz="2800" dirty="0">
              <a:solidFill>
                <a:schemeClr val="tx1"/>
              </a:solidFill>
              <a:latin typeface="Arial" panose="020B0604020202020204" pitchFamily="34" charset="0"/>
              <a:cs typeface="Arial" panose="020B0604020202020204" pitchFamily="34" charset="0"/>
            </a:endParaRPr>
          </a:p>
          <a:p>
            <a:pPr>
              <a:spcBef>
                <a:spcPct val="0"/>
              </a:spcBef>
              <a:spcAft>
                <a:spcPts val="1200"/>
              </a:spcAft>
            </a:pPr>
            <a:r>
              <a:rPr lang="en-US" altLang="en-US" sz="2800" dirty="0">
                <a:solidFill>
                  <a:schemeClr val="tx1"/>
                </a:solidFill>
                <a:latin typeface="Arial" panose="020B0604020202020204" pitchFamily="34" charset="0"/>
                <a:cs typeface="Arial" panose="020B0604020202020204" pitchFamily="34" charset="0"/>
              </a:rPr>
              <a:t>H</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O</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 competes for photons</a:t>
            </a:r>
          </a:p>
          <a:p>
            <a:pPr>
              <a:spcBef>
                <a:spcPct val="0"/>
              </a:spcBef>
              <a:spcAft>
                <a:spcPts val="1200"/>
              </a:spcAft>
            </a:pPr>
            <a:r>
              <a:rPr lang="ja-JP" altLang="en-US" sz="2800" dirty="0" smtClean="0">
                <a:solidFill>
                  <a:schemeClr val="tx1"/>
                </a:solidFill>
                <a:latin typeface="Arial" panose="020B0604020202020204" pitchFamily="34" charset="0"/>
                <a:cs typeface="Arial" panose="020B0604020202020204" pitchFamily="34" charset="0"/>
              </a:rPr>
              <a:t>“</a:t>
            </a:r>
            <a:r>
              <a:rPr lang="en-US" altLang="ja-JP" sz="2800" dirty="0">
                <a:solidFill>
                  <a:schemeClr val="tx1"/>
                </a:solidFill>
                <a:latin typeface="Arial" panose="020B0604020202020204" pitchFamily="34" charset="0"/>
                <a:cs typeface="Arial" panose="020B0604020202020204" pitchFamily="34" charset="0"/>
              </a:rPr>
              <a:t>Slow</a:t>
            </a:r>
            <a:r>
              <a:rPr lang="ja-JP" altLang="en-US" sz="2800" dirty="0">
                <a:solidFill>
                  <a:schemeClr val="tx1"/>
                </a:solidFill>
                <a:latin typeface="Arial" panose="020B0604020202020204" pitchFamily="34" charset="0"/>
                <a:cs typeface="Arial" panose="020B0604020202020204" pitchFamily="34" charset="0"/>
              </a:rPr>
              <a:t>”</a:t>
            </a:r>
            <a:r>
              <a:rPr lang="en-US" altLang="ja-JP" sz="2800" dirty="0">
                <a:solidFill>
                  <a:schemeClr val="tx1"/>
                </a:solidFill>
                <a:latin typeface="Arial" panose="020B0604020202020204" pitchFamily="34" charset="0"/>
                <a:cs typeface="Arial" panose="020B0604020202020204" pitchFamily="34" charset="0"/>
              </a:rPr>
              <a:t> reaction with OH (k = 3.3 x 10</a:t>
            </a:r>
            <a:r>
              <a:rPr lang="en-US" altLang="ja-JP" sz="2800" baseline="30000" dirty="0">
                <a:solidFill>
                  <a:schemeClr val="tx1"/>
                </a:solidFill>
                <a:latin typeface="Arial" panose="020B0604020202020204" pitchFamily="34" charset="0"/>
                <a:cs typeface="Arial" panose="020B0604020202020204" pitchFamily="34" charset="0"/>
              </a:rPr>
              <a:t>8</a:t>
            </a:r>
            <a:r>
              <a:rPr lang="en-US" altLang="ja-JP" sz="2800" dirty="0">
                <a:solidFill>
                  <a:schemeClr val="tx1"/>
                </a:solidFill>
                <a:latin typeface="Arial" panose="020B0604020202020204" pitchFamily="34" charset="0"/>
                <a:cs typeface="Arial" panose="020B0604020202020204" pitchFamily="34" charset="0"/>
              </a:rPr>
              <a:t> M</a:t>
            </a:r>
            <a:r>
              <a:rPr lang="en-US" altLang="ja-JP" sz="2800" baseline="30000" dirty="0">
                <a:solidFill>
                  <a:schemeClr val="tx1"/>
                </a:solidFill>
                <a:latin typeface="Arial" panose="020B0604020202020204" pitchFamily="34" charset="0"/>
                <a:cs typeface="Arial" panose="020B0604020202020204" pitchFamily="34" charset="0"/>
              </a:rPr>
              <a:t>-1</a:t>
            </a:r>
            <a:r>
              <a:rPr lang="en-US" altLang="ja-JP" sz="2800" dirty="0">
                <a:solidFill>
                  <a:schemeClr val="tx1"/>
                </a:solidFill>
                <a:latin typeface="Arial" panose="020B0604020202020204" pitchFamily="34" charset="0"/>
                <a:cs typeface="Arial" panose="020B0604020202020204" pitchFamily="34" charset="0"/>
              </a:rPr>
              <a:t> s</a:t>
            </a:r>
            <a:r>
              <a:rPr lang="en-US" altLang="ja-JP" sz="2800" baseline="30000" dirty="0">
                <a:solidFill>
                  <a:schemeClr val="tx1"/>
                </a:solidFill>
                <a:latin typeface="Arial" panose="020B0604020202020204" pitchFamily="34" charset="0"/>
                <a:cs typeface="Arial" panose="020B0604020202020204" pitchFamily="34" charset="0"/>
              </a:rPr>
              <a:t>-1</a:t>
            </a:r>
            <a:r>
              <a:rPr lang="en-US" altLang="ja-JP" sz="2800" dirty="0">
                <a:solidFill>
                  <a:schemeClr val="tx1"/>
                </a:solidFill>
                <a:latin typeface="Arial" panose="020B0604020202020204" pitchFamily="34" charset="0"/>
                <a:cs typeface="Arial" panose="020B0604020202020204" pitchFamily="34" charset="0"/>
              </a:rPr>
              <a:t>)</a:t>
            </a:r>
          </a:p>
          <a:p>
            <a:pPr>
              <a:spcBef>
                <a:spcPct val="0"/>
              </a:spcBef>
              <a:spcAft>
                <a:spcPts val="1200"/>
              </a:spcAft>
            </a:pPr>
            <a:r>
              <a:rPr lang="en-US" altLang="en-US" sz="2800" dirty="0" smtClean="0">
                <a:solidFill>
                  <a:schemeClr val="tx1"/>
                </a:solidFill>
                <a:latin typeface="Arial" panose="020B0604020202020204" pitchFamily="34" charset="0"/>
                <a:cs typeface="Arial" panose="020B0604020202020204" pitchFamily="34" charset="0"/>
              </a:rPr>
              <a:t>No </a:t>
            </a:r>
            <a:r>
              <a:rPr lang="en-US" altLang="en-US" sz="2800" dirty="0">
                <a:solidFill>
                  <a:schemeClr val="tx1"/>
                </a:solidFill>
                <a:latin typeface="Arial" panose="020B0604020202020204" pitchFamily="34" charset="0"/>
                <a:cs typeface="Arial" panose="020B0604020202020204" pitchFamily="34" charset="0"/>
              </a:rPr>
              <a:t>benefit of H</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O</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	</a:t>
            </a:r>
          </a:p>
        </p:txBody>
      </p:sp>
      <p:sp>
        <p:nvSpPr>
          <p:cNvPr id="36870" name="Rectangle 6"/>
          <p:cNvSpPr>
            <a:spLocks noChangeArrowheads="1"/>
          </p:cNvSpPr>
          <p:nvPr/>
        </p:nvSpPr>
        <p:spPr bwMode="auto">
          <a:xfrm>
            <a:off x="942736" y="5751420"/>
            <a:ext cx="3286364" cy="246221"/>
          </a:xfrm>
          <a:prstGeom prst="rect">
            <a:avLst/>
          </a:prstGeom>
          <a:noFill/>
          <a:ln w="9525">
            <a:noFill/>
            <a:miter lim="800000"/>
            <a:headEnd/>
            <a:tailEnd/>
          </a:ln>
          <a:effectLst/>
        </p:spPr>
        <p:txBody>
          <a:bodyPr wrap="square">
            <a:spAutoFit/>
          </a:bodyPr>
          <a:lstStyle/>
          <a:p>
            <a:pPr algn="ctr" eaLnBrk="1" hangingPunct="1">
              <a:defRPr/>
            </a:pPr>
            <a:r>
              <a:rPr lang="en-US" sz="1000" dirty="0" err="1">
                <a:latin typeface="Arial" panose="020B0604020202020204" pitchFamily="34" charset="0"/>
                <a:cs typeface="Arial" panose="020B0604020202020204" pitchFamily="34" charset="0"/>
              </a:rPr>
              <a:t>Sharpless</a:t>
            </a:r>
            <a:r>
              <a:rPr lang="en-US" sz="1000" dirty="0">
                <a:latin typeface="Arial" panose="020B0604020202020204" pitchFamily="34" charset="0"/>
                <a:cs typeface="Arial" panose="020B0604020202020204" pitchFamily="34" charset="0"/>
              </a:rPr>
              <a:t> and  Linden, </a:t>
            </a:r>
            <a:r>
              <a:rPr lang="en-US" sz="1000" i="1" dirty="0">
                <a:latin typeface="Arial" panose="020B0604020202020204" pitchFamily="34" charset="0"/>
                <a:cs typeface="Arial" panose="020B0604020202020204" pitchFamily="34" charset="0"/>
              </a:rPr>
              <a:t>Environ. Sci. Technol.,</a:t>
            </a:r>
            <a:r>
              <a:rPr lang="en-US" sz="1000" dirty="0">
                <a:latin typeface="Arial" panose="020B0604020202020204" pitchFamily="34" charset="0"/>
                <a:cs typeface="Arial" panose="020B0604020202020204" pitchFamily="34" charset="0"/>
              </a:rPr>
              <a:t> 2003</a:t>
            </a:r>
          </a:p>
        </p:txBody>
      </p:sp>
    </p:spTree>
    <p:extLst>
      <p:ext uri="{BB962C8B-B14F-4D97-AF65-F5344CB8AC3E}">
        <p14:creationId xmlns:p14="http://schemas.microsoft.com/office/powerpoint/2010/main" val="952253714"/>
      </p:ext>
    </p:extLst>
  </p:cSld>
  <p:clrMapOvr>
    <a:masterClrMapping/>
  </p:clrMapOvr>
  <p:transition advTm="7888"/>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541964"/>
            <a:ext cx="10338919" cy="533400"/>
          </a:xfrm>
        </p:spPr>
        <p:txBody>
          <a:bodyPr/>
          <a:lstStyle/>
          <a:p>
            <a:pPr eaLnBrk="1" hangingPunct="1">
              <a:defRPr/>
            </a:pPr>
            <a:r>
              <a:rPr lang="en-US" dirty="0">
                <a:ea typeface="ＭＳ Ｐゴシック" charset="0"/>
                <a:cs typeface="ＭＳ Ｐゴシック" charset="0"/>
              </a:rPr>
              <a:t>Oxidant </a:t>
            </a:r>
            <a:r>
              <a:rPr lang="en-US" dirty="0" smtClean="0">
                <a:ea typeface="ＭＳ Ｐゴシック" charset="0"/>
                <a:cs typeface="ＭＳ Ｐゴシック" charset="0"/>
              </a:rPr>
              <a:t>Addition is Necessary in </a:t>
            </a:r>
            <a:r>
              <a:rPr lang="en-US" dirty="0">
                <a:ea typeface="ＭＳ Ｐゴシック" charset="0"/>
                <a:cs typeface="ＭＳ Ｐゴシック" charset="0"/>
              </a:rPr>
              <a:t>t</a:t>
            </a:r>
            <a:r>
              <a:rPr lang="en-US" dirty="0" smtClean="0">
                <a:ea typeface="ＭＳ Ｐゴシック" charset="0"/>
                <a:cs typeface="ＭＳ Ｐゴシック" charset="0"/>
              </a:rPr>
              <a:t>he Destruction of MIB with a </a:t>
            </a:r>
            <a:r>
              <a:rPr lang="en-US" dirty="0">
                <a:ea typeface="ＭＳ Ｐゴシック" charset="0"/>
                <a:cs typeface="ＭＳ Ｐゴシック" charset="0"/>
              </a:rPr>
              <a:t>UV </a:t>
            </a:r>
            <a:r>
              <a:rPr lang="en-US" dirty="0" smtClean="0">
                <a:ea typeface="ＭＳ Ｐゴシック" charset="0"/>
                <a:cs typeface="ＭＳ Ｐゴシック" charset="0"/>
              </a:rPr>
              <a:t>AOP </a:t>
            </a:r>
            <a:endParaRPr lang="en-US" dirty="0">
              <a:ea typeface="ＭＳ Ｐゴシック" charset="0"/>
              <a:cs typeface="ＭＳ Ｐゴシック" charset="0"/>
            </a:endParaRPr>
          </a:p>
        </p:txBody>
      </p:sp>
      <p:pic>
        <p:nvPicPr>
          <p:cNvPr id="80899"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r="28612"/>
          <a:stretch>
            <a:fillRect/>
          </a:stretch>
        </p:blipFill>
        <p:spPr bwMode="auto">
          <a:xfrm>
            <a:off x="1005840" y="1917193"/>
            <a:ext cx="4114800" cy="3851275"/>
          </a:xfrm>
          <a:prstGeom prst="rect">
            <a:avLst/>
          </a:prstGeom>
          <a:solidFill>
            <a:schemeClr val="bg1"/>
          </a:solidFill>
          <a:ln w="28575">
            <a:solidFill>
              <a:schemeClr val="tx1"/>
            </a:solidFill>
            <a:miter lim="800000"/>
            <a:headEnd/>
            <a:tailEnd/>
          </a:ln>
        </p:spPr>
      </p:pic>
      <p:sp>
        <p:nvSpPr>
          <p:cNvPr id="80900" name="Text Box 9"/>
          <p:cNvSpPr txBox="1">
            <a:spLocks noChangeArrowheads="1"/>
          </p:cNvSpPr>
          <p:nvPr/>
        </p:nvSpPr>
        <p:spPr bwMode="auto">
          <a:xfrm>
            <a:off x="5760720" y="1736595"/>
            <a:ext cx="6053328"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1775" indent="-231775">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ts val="1200"/>
              </a:spcBef>
            </a:pPr>
            <a:r>
              <a:rPr lang="en-US" altLang="en-US" sz="2800" dirty="0">
                <a:solidFill>
                  <a:schemeClr val="tx1"/>
                </a:solidFill>
                <a:latin typeface="Arial" panose="020B0604020202020204" pitchFamily="34" charset="0"/>
                <a:cs typeface="Arial" panose="020B0604020202020204" pitchFamily="34" charset="0"/>
              </a:rPr>
              <a:t>MIB absorbs UV </a:t>
            </a:r>
            <a:r>
              <a:rPr lang="en-US" altLang="en-US" sz="2800" dirty="0" smtClean="0">
                <a:solidFill>
                  <a:schemeClr val="tx1"/>
                </a:solidFill>
                <a:latin typeface="Arial" panose="020B0604020202020204" pitchFamily="34" charset="0"/>
                <a:cs typeface="Arial" panose="020B0604020202020204" pitchFamily="34" charset="0"/>
              </a:rPr>
              <a:t>poorly</a:t>
            </a:r>
            <a:endParaRPr lang="en-US" altLang="en-US" sz="2800" dirty="0">
              <a:solidFill>
                <a:schemeClr val="tx1"/>
              </a:solidFill>
              <a:latin typeface="Arial" panose="020B0604020202020204" pitchFamily="34" charset="0"/>
              <a:cs typeface="Arial" panose="020B0604020202020204" pitchFamily="34" charset="0"/>
            </a:endParaRPr>
          </a:p>
          <a:p>
            <a:pPr>
              <a:spcBef>
                <a:spcPts val="1200"/>
              </a:spcBef>
            </a:pPr>
            <a:r>
              <a:rPr lang="en-US" altLang="en-US" sz="2800" dirty="0">
                <a:solidFill>
                  <a:schemeClr val="tx1"/>
                </a:solidFill>
                <a:latin typeface="Arial" panose="020B0604020202020204" pitchFamily="34" charset="0"/>
                <a:cs typeface="Arial" panose="020B0604020202020204" pitchFamily="34" charset="0"/>
              </a:rPr>
              <a:t>H</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O</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 absorbs the </a:t>
            </a:r>
            <a:r>
              <a:rPr lang="en-US" altLang="en-US" sz="2800" dirty="0" smtClean="0">
                <a:solidFill>
                  <a:schemeClr val="tx1"/>
                </a:solidFill>
                <a:latin typeface="Arial" panose="020B0604020202020204" pitchFamily="34" charset="0"/>
                <a:cs typeface="Arial" panose="020B0604020202020204" pitchFamily="34" charset="0"/>
              </a:rPr>
              <a:t>light</a:t>
            </a:r>
            <a:endParaRPr lang="en-US" altLang="en-US" sz="2800" dirty="0">
              <a:solidFill>
                <a:schemeClr val="tx1"/>
              </a:solidFill>
              <a:latin typeface="Arial" panose="020B0604020202020204" pitchFamily="34" charset="0"/>
              <a:cs typeface="Arial" panose="020B0604020202020204" pitchFamily="34" charset="0"/>
            </a:endParaRPr>
          </a:p>
          <a:p>
            <a:pPr>
              <a:spcBef>
                <a:spcPts val="1200"/>
              </a:spcBef>
            </a:pPr>
            <a:r>
              <a:rPr lang="en-US" altLang="en-US" sz="2800" dirty="0">
                <a:solidFill>
                  <a:schemeClr val="tx1"/>
                </a:solidFill>
                <a:latin typeface="Arial" panose="020B0604020202020204" pitchFamily="34" charset="0"/>
                <a:cs typeface="Arial" panose="020B0604020202020204" pitchFamily="34" charset="0"/>
              </a:rPr>
              <a:t>Fast reaction with OH  </a:t>
            </a:r>
            <a:r>
              <a:rPr lang="en-US" altLang="en-US" sz="2800" dirty="0" smtClean="0">
                <a:solidFill>
                  <a:schemeClr val="tx1"/>
                </a:solidFill>
                <a:latin typeface="Arial" panose="020B0604020202020204" pitchFamily="34" charset="0"/>
                <a:cs typeface="Arial" panose="020B0604020202020204" pitchFamily="34" charset="0"/>
              </a:rPr>
              <a:t>            </a:t>
            </a:r>
            <a:r>
              <a:rPr lang="en-US" altLang="en-US" sz="2800" dirty="0">
                <a:solidFill>
                  <a:schemeClr val="tx1"/>
                </a:solidFill>
                <a:latin typeface="Arial" panose="020B0604020202020204" pitchFamily="34" charset="0"/>
                <a:cs typeface="Arial" panose="020B0604020202020204" pitchFamily="34" charset="0"/>
              </a:rPr>
              <a:t> </a:t>
            </a:r>
            <a:r>
              <a:rPr lang="en-US" altLang="en-US" sz="2800" dirty="0" smtClean="0">
                <a:solidFill>
                  <a:schemeClr val="tx1"/>
                </a:solidFill>
                <a:latin typeface="Arial" panose="020B0604020202020204" pitchFamily="34" charset="0"/>
                <a:cs typeface="Arial" panose="020B0604020202020204" pitchFamily="34" charset="0"/>
              </a:rPr>
              <a:t>      (</a:t>
            </a:r>
            <a:r>
              <a:rPr lang="en-US" altLang="en-US" sz="2800" dirty="0">
                <a:solidFill>
                  <a:schemeClr val="tx1"/>
                </a:solidFill>
                <a:latin typeface="Arial" panose="020B0604020202020204" pitchFamily="34" charset="0"/>
                <a:cs typeface="Arial" panose="020B0604020202020204" pitchFamily="34" charset="0"/>
              </a:rPr>
              <a:t>k = 8.2 x 10</a:t>
            </a:r>
            <a:r>
              <a:rPr lang="en-US" altLang="en-US" sz="2800" baseline="30000" dirty="0">
                <a:solidFill>
                  <a:schemeClr val="tx1"/>
                </a:solidFill>
                <a:latin typeface="Arial" panose="020B0604020202020204" pitchFamily="34" charset="0"/>
                <a:cs typeface="Arial" panose="020B0604020202020204" pitchFamily="34" charset="0"/>
              </a:rPr>
              <a:t>9</a:t>
            </a:r>
            <a:r>
              <a:rPr lang="en-US" altLang="en-US" sz="2800" dirty="0">
                <a:solidFill>
                  <a:schemeClr val="tx1"/>
                </a:solidFill>
                <a:latin typeface="Arial" panose="020B0604020202020204" pitchFamily="34" charset="0"/>
                <a:cs typeface="Arial" panose="020B0604020202020204" pitchFamily="34" charset="0"/>
              </a:rPr>
              <a:t> M</a:t>
            </a:r>
            <a:r>
              <a:rPr lang="en-US" altLang="en-US" sz="2800" baseline="30000" dirty="0">
                <a:solidFill>
                  <a:schemeClr val="tx1"/>
                </a:solidFill>
                <a:latin typeface="Arial" panose="020B0604020202020204" pitchFamily="34" charset="0"/>
                <a:cs typeface="Arial" panose="020B0604020202020204" pitchFamily="34" charset="0"/>
              </a:rPr>
              <a:t>-1</a:t>
            </a:r>
            <a:r>
              <a:rPr lang="en-US" altLang="en-US" sz="2800" dirty="0">
                <a:solidFill>
                  <a:schemeClr val="tx1"/>
                </a:solidFill>
                <a:latin typeface="Arial" panose="020B0604020202020204" pitchFamily="34" charset="0"/>
                <a:cs typeface="Arial" panose="020B0604020202020204" pitchFamily="34" charset="0"/>
              </a:rPr>
              <a:t> s</a:t>
            </a:r>
            <a:r>
              <a:rPr lang="en-US" altLang="en-US" sz="2800" baseline="30000" dirty="0">
                <a:solidFill>
                  <a:schemeClr val="tx1"/>
                </a:solidFill>
                <a:latin typeface="Arial" panose="020B0604020202020204" pitchFamily="34" charset="0"/>
                <a:cs typeface="Arial" panose="020B0604020202020204" pitchFamily="34" charset="0"/>
              </a:rPr>
              <a:t>-1</a:t>
            </a:r>
            <a:r>
              <a:rPr lang="en-US" altLang="en-US" sz="2800" dirty="0" smtClean="0">
                <a:solidFill>
                  <a:schemeClr val="tx1"/>
                </a:solidFill>
                <a:latin typeface="Arial" panose="020B0604020202020204" pitchFamily="34" charset="0"/>
                <a:cs typeface="Arial" panose="020B0604020202020204" pitchFamily="34" charset="0"/>
              </a:rPr>
              <a:t>)</a:t>
            </a:r>
            <a:endParaRPr lang="en-US" altLang="en-US" sz="2800" dirty="0">
              <a:solidFill>
                <a:schemeClr val="tx1"/>
              </a:solidFill>
              <a:latin typeface="Arial" panose="020B0604020202020204" pitchFamily="34" charset="0"/>
              <a:cs typeface="Arial" panose="020B0604020202020204" pitchFamily="34" charset="0"/>
            </a:endParaRPr>
          </a:p>
          <a:p>
            <a:pPr>
              <a:spcBef>
                <a:spcPts val="1200"/>
              </a:spcBef>
            </a:pPr>
            <a:r>
              <a:rPr lang="en-US" altLang="en-US" sz="2800" dirty="0">
                <a:solidFill>
                  <a:schemeClr val="tx1"/>
                </a:solidFill>
                <a:latin typeface="Arial" panose="020B0604020202020204" pitchFamily="34" charset="0"/>
                <a:cs typeface="Arial" panose="020B0604020202020204" pitchFamily="34" charset="0"/>
              </a:rPr>
              <a:t>Great benefit of H</a:t>
            </a:r>
            <a:r>
              <a:rPr lang="en-US" altLang="en-US" sz="2800" baseline="-25000" dirty="0">
                <a:solidFill>
                  <a:schemeClr val="tx1"/>
                </a:solidFill>
                <a:latin typeface="Arial" panose="020B0604020202020204" pitchFamily="34" charset="0"/>
                <a:cs typeface="Arial" panose="020B0604020202020204" pitchFamily="34" charset="0"/>
              </a:rPr>
              <a:t>2</a:t>
            </a:r>
            <a:r>
              <a:rPr lang="en-US" altLang="en-US" sz="2800" dirty="0">
                <a:solidFill>
                  <a:schemeClr val="tx1"/>
                </a:solidFill>
                <a:latin typeface="Arial" panose="020B0604020202020204" pitchFamily="34" charset="0"/>
                <a:cs typeface="Arial" panose="020B0604020202020204" pitchFamily="34" charset="0"/>
              </a:rPr>
              <a:t>O</a:t>
            </a:r>
            <a:r>
              <a:rPr lang="en-US" altLang="en-US" sz="2800" baseline="-25000" dirty="0">
                <a:solidFill>
                  <a:schemeClr val="tx1"/>
                </a:solidFill>
                <a:latin typeface="Arial" panose="020B0604020202020204" pitchFamily="34" charset="0"/>
                <a:cs typeface="Arial" panose="020B0604020202020204" pitchFamily="34" charset="0"/>
              </a:rPr>
              <a:t>2</a:t>
            </a:r>
          </a:p>
        </p:txBody>
      </p:sp>
      <p:sp>
        <p:nvSpPr>
          <p:cNvPr id="56331" name="Rectangle 11"/>
          <p:cNvSpPr>
            <a:spLocks noChangeArrowheads="1"/>
          </p:cNvSpPr>
          <p:nvPr/>
        </p:nvSpPr>
        <p:spPr bwMode="auto">
          <a:xfrm>
            <a:off x="153958" y="5778410"/>
            <a:ext cx="5943600" cy="246221"/>
          </a:xfrm>
          <a:prstGeom prst="rect">
            <a:avLst/>
          </a:prstGeom>
          <a:noFill/>
          <a:ln w="9525">
            <a:noFill/>
            <a:miter lim="800000"/>
            <a:headEnd/>
            <a:tailEnd/>
          </a:ln>
          <a:effectLst/>
        </p:spPr>
        <p:txBody>
          <a:bodyPr>
            <a:spAutoFit/>
          </a:bodyPr>
          <a:lstStyle/>
          <a:p>
            <a:pPr algn="ctr" eaLnBrk="1" hangingPunct="1">
              <a:defRPr/>
            </a:pPr>
            <a:r>
              <a:rPr lang="en-US" sz="1000" dirty="0" err="1">
                <a:latin typeface="Arial" panose="020B0604020202020204" pitchFamily="34" charset="0"/>
                <a:cs typeface="Arial" panose="020B0604020202020204" pitchFamily="34" charset="0"/>
              </a:rPr>
              <a:t>Rosenfeldt</a:t>
            </a:r>
            <a:r>
              <a:rPr lang="en-US" sz="1000" dirty="0">
                <a:latin typeface="Arial" panose="020B0604020202020204" pitchFamily="34" charset="0"/>
                <a:cs typeface="Arial" panose="020B0604020202020204" pitchFamily="34" charset="0"/>
              </a:rPr>
              <a:t> and  Linden, </a:t>
            </a:r>
            <a:r>
              <a:rPr lang="en-US" sz="1000" i="1" dirty="0" err="1">
                <a:latin typeface="Arial" panose="020B0604020202020204" pitchFamily="34" charset="0"/>
                <a:cs typeface="Arial" panose="020B0604020202020204" pitchFamily="34" charset="0"/>
              </a:rPr>
              <a:t>JWSRT</a:t>
            </a:r>
            <a:r>
              <a:rPr lang="en-US" sz="1000" i="1" dirty="0">
                <a:latin typeface="Arial" panose="020B0604020202020204" pitchFamily="34" charset="0"/>
                <a:cs typeface="Arial" panose="020B0604020202020204" pitchFamily="34" charset="0"/>
              </a:rPr>
              <a:t>-Aqua.</a:t>
            </a:r>
            <a:r>
              <a:rPr lang="en-US" sz="1000" dirty="0">
                <a:latin typeface="Arial" panose="020B0604020202020204" pitchFamily="34" charset="0"/>
                <a:cs typeface="Arial" panose="020B0604020202020204" pitchFamily="34" charset="0"/>
              </a:rPr>
              <a:t>, 2005</a:t>
            </a:r>
          </a:p>
        </p:txBody>
      </p:sp>
    </p:spTree>
    <p:extLst>
      <p:ext uri="{BB962C8B-B14F-4D97-AF65-F5344CB8AC3E}">
        <p14:creationId xmlns:p14="http://schemas.microsoft.com/office/powerpoint/2010/main" val="3361094312"/>
      </p:ext>
    </p:extLst>
  </p:cSld>
  <p:clrMapOvr>
    <a:masterClrMapping/>
  </p:clrMapOvr>
  <p:transition advTm="60496"/>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4" name="Object 2"/>
          <p:cNvGraphicFramePr>
            <a:graphicFrameLocks noChangeAspect="1"/>
          </p:cNvGraphicFramePr>
          <p:nvPr>
            <p:extLst>
              <p:ext uri="{D42A27DB-BD31-4B8C-83A1-F6EECF244321}">
                <p14:modId xmlns:p14="http://schemas.microsoft.com/office/powerpoint/2010/main" val="2327201137"/>
              </p:ext>
            </p:extLst>
          </p:nvPr>
        </p:nvGraphicFramePr>
        <p:xfrm>
          <a:off x="2905126" y="2184981"/>
          <a:ext cx="7239000" cy="3836988"/>
        </p:xfrm>
        <a:graphic>
          <a:graphicData uri="http://schemas.openxmlformats.org/presentationml/2006/ole">
            <mc:AlternateContent xmlns:mc="http://schemas.openxmlformats.org/markup-compatibility/2006">
              <mc:Choice xmlns:v="urn:schemas-microsoft-com:vml" Requires="v">
                <p:oleObj spid="_x0000_s3207" name="Chart" r:id="rId4" imgW="5422900" imgH="3035300" progId="Excel.Chart.8">
                  <p:embed/>
                </p:oleObj>
              </mc:Choice>
              <mc:Fallback>
                <p:oleObj name="Chart" r:id="rId4" imgW="5422900" imgH="3035300"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8450" t="4825" b="14195"/>
                      <a:stretch>
                        <a:fillRect/>
                      </a:stretch>
                    </p:blipFill>
                    <p:spPr bwMode="auto">
                      <a:xfrm>
                        <a:off x="2905126" y="2184981"/>
                        <a:ext cx="7239000" cy="383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0403" name="Rectangle 3"/>
          <p:cNvSpPr>
            <a:spLocks noGrp="1" noChangeArrowheads="1"/>
          </p:cNvSpPr>
          <p:nvPr>
            <p:ph type="title"/>
          </p:nvPr>
        </p:nvSpPr>
        <p:spPr>
          <a:xfrm>
            <a:off x="685800" y="301625"/>
            <a:ext cx="10338919" cy="533400"/>
          </a:xfrm>
        </p:spPr>
        <p:txBody>
          <a:bodyPr>
            <a:normAutofit fontScale="90000"/>
          </a:bodyPr>
          <a:lstStyle/>
          <a:p>
            <a:pPr eaLnBrk="1" hangingPunct="1">
              <a:defRPr/>
            </a:pPr>
            <a:r>
              <a:rPr lang="en-US" dirty="0" smtClean="0"/>
              <a:t>A Comparison of Low and Medium Pressure UV Photolysis and Advanced Oxidation Processes to Potential Endocrine Disrupting Compounds (</a:t>
            </a:r>
            <a:r>
              <a:rPr lang="en-US" dirty="0" err="1" smtClean="0"/>
              <a:t>Edcs</a:t>
            </a:r>
            <a:r>
              <a:rPr lang="en-US" dirty="0" smtClean="0"/>
              <a:t>) Demonstrates Similar Performance for Lamp Types When Using AOP</a:t>
            </a:r>
          </a:p>
        </p:txBody>
      </p:sp>
      <p:sp>
        <p:nvSpPr>
          <p:cNvPr id="95236" name="Text Box 4"/>
          <p:cNvSpPr txBox="1">
            <a:spLocks noChangeArrowheads="1"/>
          </p:cNvSpPr>
          <p:nvPr/>
        </p:nvSpPr>
        <p:spPr bwMode="auto">
          <a:xfrm>
            <a:off x="3898709" y="5892155"/>
            <a:ext cx="55178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BPA                       </a:t>
            </a:r>
            <a:r>
              <a:rPr lang="en-US" altLang="en-US" sz="2400" dirty="0" err="1">
                <a:solidFill>
                  <a:schemeClr val="tx1"/>
                </a:solidFill>
                <a:latin typeface="Arial" panose="020B0604020202020204" pitchFamily="34" charset="0"/>
                <a:cs typeface="Arial" panose="020B0604020202020204" pitchFamily="34" charset="0"/>
              </a:rPr>
              <a:t>EE2</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E2</a:t>
            </a:r>
            <a:endParaRPr lang="en-US" altLang="en-US" sz="2400" dirty="0">
              <a:solidFill>
                <a:schemeClr val="tx1"/>
              </a:solidFill>
              <a:latin typeface="Arial" panose="020B0604020202020204" pitchFamily="34" charset="0"/>
              <a:cs typeface="Arial" panose="020B0604020202020204" pitchFamily="34" charset="0"/>
            </a:endParaRPr>
          </a:p>
        </p:txBody>
      </p:sp>
      <p:sp>
        <p:nvSpPr>
          <p:cNvPr id="95237" name="Text Box 5"/>
          <p:cNvSpPr txBox="1">
            <a:spLocks noChangeArrowheads="1"/>
          </p:cNvSpPr>
          <p:nvPr/>
        </p:nvSpPr>
        <p:spPr bwMode="auto">
          <a:xfrm rot="16200000">
            <a:off x="612934" y="3807768"/>
            <a:ext cx="28889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a:solidFill>
                  <a:schemeClr val="tx1"/>
                </a:solidFill>
                <a:latin typeface="Arial" panose="020B0604020202020204" pitchFamily="34" charset="0"/>
                <a:cs typeface="Arial" panose="020B0604020202020204" pitchFamily="34" charset="0"/>
              </a:rPr>
              <a:t>Percent Destruction</a:t>
            </a:r>
          </a:p>
        </p:txBody>
      </p:sp>
      <p:sp>
        <p:nvSpPr>
          <p:cNvPr id="95238" name="Text Box 6"/>
          <p:cNvSpPr txBox="1">
            <a:spLocks noChangeArrowheads="1"/>
          </p:cNvSpPr>
          <p:nvPr/>
        </p:nvSpPr>
        <p:spPr bwMode="auto">
          <a:xfrm>
            <a:off x="2205832" y="2049463"/>
            <a:ext cx="69929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100</a:t>
            </a:r>
          </a:p>
          <a:p>
            <a:pPr algn="r" eaLnBrk="1" hangingPunct="1">
              <a:spcBef>
                <a:spcPct val="0"/>
              </a:spcBef>
              <a:buFontTx/>
              <a:buNone/>
            </a:pPr>
            <a:endParaRPr lang="en-US" altLang="en-US" sz="2400" dirty="0">
              <a:solidFill>
                <a:schemeClr val="tx1"/>
              </a:solidFill>
              <a:latin typeface="Arial" panose="020B0604020202020204" pitchFamily="34" charset="0"/>
              <a:cs typeface="Arial" panose="020B0604020202020204" pitchFamily="34" charset="0"/>
            </a:endParaRPr>
          </a:p>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80</a:t>
            </a:r>
          </a:p>
          <a:p>
            <a:pPr algn="r" eaLnBrk="1" hangingPunct="1">
              <a:spcBef>
                <a:spcPct val="0"/>
              </a:spcBef>
              <a:buFontTx/>
              <a:buNone/>
            </a:pPr>
            <a:endParaRPr lang="en-US" altLang="en-US" sz="2400" dirty="0">
              <a:solidFill>
                <a:schemeClr val="tx1"/>
              </a:solidFill>
              <a:latin typeface="Arial" panose="020B0604020202020204" pitchFamily="34" charset="0"/>
              <a:cs typeface="Arial" panose="020B0604020202020204" pitchFamily="34" charset="0"/>
            </a:endParaRPr>
          </a:p>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60</a:t>
            </a:r>
          </a:p>
          <a:p>
            <a:pPr algn="r" eaLnBrk="1" hangingPunct="1">
              <a:spcBef>
                <a:spcPct val="0"/>
              </a:spcBef>
              <a:buFontTx/>
              <a:buNone/>
            </a:pPr>
            <a:endParaRPr lang="en-US" altLang="en-US" sz="2400" dirty="0">
              <a:solidFill>
                <a:schemeClr val="tx1"/>
              </a:solidFill>
              <a:latin typeface="Arial" panose="020B0604020202020204" pitchFamily="34" charset="0"/>
              <a:cs typeface="Arial" panose="020B0604020202020204" pitchFamily="34" charset="0"/>
            </a:endParaRPr>
          </a:p>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40</a:t>
            </a:r>
          </a:p>
          <a:p>
            <a:pPr algn="r" eaLnBrk="1" hangingPunct="1">
              <a:spcBef>
                <a:spcPct val="0"/>
              </a:spcBef>
              <a:buFontTx/>
              <a:buNone/>
            </a:pPr>
            <a:endParaRPr lang="en-US" altLang="en-US" sz="2400" dirty="0">
              <a:solidFill>
                <a:schemeClr val="tx1"/>
              </a:solidFill>
              <a:latin typeface="Arial" panose="020B0604020202020204" pitchFamily="34" charset="0"/>
              <a:cs typeface="Arial" panose="020B0604020202020204" pitchFamily="34" charset="0"/>
            </a:endParaRPr>
          </a:p>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20</a:t>
            </a:r>
          </a:p>
          <a:p>
            <a:pPr algn="r" eaLnBrk="1" hangingPunct="1">
              <a:spcBef>
                <a:spcPct val="0"/>
              </a:spcBef>
              <a:buFontTx/>
              <a:buNone/>
            </a:pPr>
            <a:endParaRPr lang="en-US" altLang="en-US" sz="2400" dirty="0">
              <a:solidFill>
                <a:schemeClr val="tx1"/>
              </a:solidFill>
              <a:latin typeface="Arial" panose="020B0604020202020204" pitchFamily="34" charset="0"/>
              <a:cs typeface="Arial" panose="020B0604020202020204" pitchFamily="34" charset="0"/>
            </a:endParaRPr>
          </a:p>
          <a:p>
            <a:pPr algn="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0</a:t>
            </a:r>
          </a:p>
        </p:txBody>
      </p:sp>
      <p:sp>
        <p:nvSpPr>
          <p:cNvPr id="95239" name="Text Box 7"/>
          <p:cNvSpPr txBox="1">
            <a:spLocks noChangeArrowheads="1"/>
          </p:cNvSpPr>
          <p:nvPr/>
        </p:nvSpPr>
        <p:spPr bwMode="auto">
          <a:xfrm>
            <a:off x="3200400" y="5410200"/>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a:solidFill>
                  <a:schemeClr val="tx1"/>
                </a:solidFill>
                <a:latin typeface="Arial" panose="020B0604020202020204" pitchFamily="34" charset="0"/>
                <a:cs typeface="Arial" panose="020B0604020202020204" pitchFamily="34" charset="0"/>
              </a:rPr>
              <a:t>LP</a:t>
            </a:r>
          </a:p>
        </p:txBody>
      </p:sp>
      <p:sp>
        <p:nvSpPr>
          <p:cNvPr id="95240" name="Text Box 8"/>
          <p:cNvSpPr txBox="1">
            <a:spLocks noChangeArrowheads="1"/>
          </p:cNvSpPr>
          <p:nvPr/>
        </p:nvSpPr>
        <p:spPr bwMode="auto">
          <a:xfrm>
            <a:off x="3581401" y="487680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a:solidFill>
                  <a:schemeClr val="tx1"/>
                </a:solidFill>
                <a:latin typeface="Arial" panose="020B0604020202020204" pitchFamily="34" charset="0"/>
                <a:cs typeface="Arial" panose="020B0604020202020204" pitchFamily="34" charset="0"/>
              </a:rPr>
              <a:t>MP</a:t>
            </a:r>
          </a:p>
        </p:txBody>
      </p:sp>
      <p:sp>
        <p:nvSpPr>
          <p:cNvPr id="95241" name="Text Box 9"/>
          <p:cNvSpPr txBox="1">
            <a:spLocks noChangeArrowheads="1"/>
          </p:cNvSpPr>
          <p:nvPr/>
        </p:nvSpPr>
        <p:spPr bwMode="auto">
          <a:xfrm>
            <a:off x="4677568" y="1747341"/>
            <a:ext cx="40414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15 ppm H</a:t>
            </a:r>
            <a:r>
              <a:rPr lang="en-US" altLang="en-US" sz="2400" baseline="-25000" dirty="0">
                <a:solidFill>
                  <a:schemeClr val="tx1"/>
                </a:solidFill>
                <a:latin typeface="Arial" panose="020B0604020202020204" pitchFamily="34" charset="0"/>
                <a:cs typeface="Arial" panose="020B0604020202020204" pitchFamily="34" charset="0"/>
              </a:rPr>
              <a:t>2</a:t>
            </a:r>
            <a:r>
              <a:rPr lang="en-US" altLang="en-US" sz="2400" dirty="0">
                <a:solidFill>
                  <a:schemeClr val="tx1"/>
                </a:solidFill>
                <a:latin typeface="Arial" panose="020B0604020202020204" pitchFamily="34" charset="0"/>
                <a:cs typeface="Arial" panose="020B0604020202020204" pitchFamily="34" charset="0"/>
              </a:rPr>
              <a:t>O</a:t>
            </a:r>
            <a:r>
              <a:rPr lang="en-US" altLang="en-US" sz="2400" baseline="-25000" dirty="0">
                <a:solidFill>
                  <a:schemeClr val="tx1"/>
                </a:solidFill>
                <a:latin typeface="Arial" panose="020B0604020202020204" pitchFamily="34" charset="0"/>
                <a:cs typeface="Arial" panose="020B0604020202020204" pitchFamily="34" charset="0"/>
              </a:rPr>
              <a:t>2</a:t>
            </a:r>
            <a:r>
              <a:rPr lang="en-US" altLang="en-US" sz="2400" dirty="0">
                <a:solidFill>
                  <a:schemeClr val="tx1"/>
                </a:solidFill>
                <a:latin typeface="Arial" panose="020B0604020202020204" pitchFamily="34" charset="0"/>
                <a:cs typeface="Arial" panose="020B0604020202020204" pitchFamily="34" charset="0"/>
              </a:rPr>
              <a:t> + </a:t>
            </a:r>
            <a:r>
              <a:rPr lang="en-US" altLang="en-US" sz="2400" dirty="0" err="1">
                <a:solidFill>
                  <a:schemeClr val="tx1"/>
                </a:solidFill>
                <a:latin typeface="Arial" panose="020B0604020202020204" pitchFamily="34" charset="0"/>
                <a:cs typeface="Arial" panose="020B0604020202020204" pitchFamily="34" charset="0"/>
              </a:rPr>
              <a:t>1000mJ</a:t>
            </a:r>
            <a:r>
              <a:rPr lang="en-US" altLang="en-US" sz="2400" dirty="0">
                <a:solidFill>
                  <a:schemeClr val="tx1"/>
                </a:solidFill>
                <a:latin typeface="Arial" panose="020B0604020202020204" pitchFamily="34" charset="0"/>
                <a:cs typeface="Arial" panose="020B0604020202020204" pitchFamily="34" charset="0"/>
              </a:rPr>
              <a:t>/</a:t>
            </a:r>
            <a:r>
              <a:rPr lang="en-US" altLang="en-US" sz="2400" dirty="0" err="1">
                <a:solidFill>
                  <a:schemeClr val="tx1"/>
                </a:solidFill>
                <a:latin typeface="Arial" panose="020B0604020202020204" pitchFamily="34" charset="0"/>
                <a:cs typeface="Arial" panose="020B0604020202020204" pitchFamily="34" charset="0"/>
              </a:rPr>
              <a:t>cm</a:t>
            </a:r>
            <a:r>
              <a:rPr lang="en-US" altLang="en-US" sz="2400" baseline="30000" dirty="0" err="1">
                <a:solidFill>
                  <a:schemeClr val="tx1"/>
                </a:solidFill>
                <a:latin typeface="Arial" panose="020B0604020202020204" pitchFamily="34" charset="0"/>
                <a:cs typeface="Arial" panose="020B0604020202020204" pitchFamily="34" charset="0"/>
              </a:rPr>
              <a:t>2</a:t>
            </a:r>
            <a:endParaRPr lang="en-US" altLang="en-US" sz="2400" baseline="30000" dirty="0">
              <a:solidFill>
                <a:schemeClr val="tx1"/>
              </a:solidFill>
              <a:latin typeface="Arial" panose="020B0604020202020204" pitchFamily="34" charset="0"/>
              <a:cs typeface="Arial" panose="020B0604020202020204" pitchFamily="34" charset="0"/>
            </a:endParaRPr>
          </a:p>
        </p:txBody>
      </p:sp>
      <p:sp>
        <p:nvSpPr>
          <p:cNvPr id="95243" name="Text Box 11"/>
          <p:cNvSpPr txBox="1">
            <a:spLocks noChangeArrowheads="1"/>
          </p:cNvSpPr>
          <p:nvPr/>
        </p:nvSpPr>
        <p:spPr bwMode="auto">
          <a:xfrm>
            <a:off x="4038600" y="2209800"/>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a:solidFill>
                  <a:schemeClr val="tx1"/>
                </a:solidFill>
                <a:latin typeface="Arial" panose="020B0604020202020204" pitchFamily="34" charset="0"/>
                <a:cs typeface="Arial" panose="020B0604020202020204" pitchFamily="34" charset="0"/>
              </a:rPr>
              <a:t>LP</a:t>
            </a:r>
          </a:p>
        </p:txBody>
      </p:sp>
      <p:sp>
        <p:nvSpPr>
          <p:cNvPr id="95244" name="Text Box 12"/>
          <p:cNvSpPr txBox="1">
            <a:spLocks noChangeArrowheads="1"/>
          </p:cNvSpPr>
          <p:nvPr/>
        </p:nvSpPr>
        <p:spPr bwMode="auto">
          <a:xfrm>
            <a:off x="4495801" y="220980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a:solidFill>
                  <a:schemeClr val="tx1"/>
                </a:solidFill>
                <a:latin typeface="Arial" panose="020B0604020202020204" pitchFamily="34" charset="0"/>
                <a:cs typeface="Arial" panose="020B0604020202020204" pitchFamily="34" charset="0"/>
              </a:rPr>
              <a:t>MP</a:t>
            </a:r>
          </a:p>
        </p:txBody>
      </p:sp>
      <p:sp>
        <p:nvSpPr>
          <p:cNvPr id="95245" name="Text Box 13"/>
          <p:cNvSpPr txBox="1">
            <a:spLocks noChangeArrowheads="1"/>
          </p:cNvSpPr>
          <p:nvPr/>
        </p:nvSpPr>
        <p:spPr bwMode="auto">
          <a:xfrm>
            <a:off x="7089648" y="2215896"/>
            <a:ext cx="19303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2400" dirty="0">
                <a:solidFill>
                  <a:schemeClr val="tx1"/>
                </a:solidFill>
                <a:latin typeface="Arial" panose="020B0604020202020204" pitchFamily="34" charset="0"/>
                <a:cs typeface="Arial" panose="020B0604020202020204" pitchFamily="34" charset="0"/>
              </a:rPr>
              <a:t>&gt;95% = </a:t>
            </a:r>
            <a:r>
              <a:rPr lang="en-US" altLang="en-US" sz="2400" dirty="0" err="1">
                <a:solidFill>
                  <a:schemeClr val="tx1"/>
                </a:solidFill>
                <a:latin typeface="Arial" panose="020B0604020202020204" pitchFamily="34" charset="0"/>
                <a:cs typeface="Arial" panose="020B0604020202020204" pitchFamily="34" charset="0"/>
              </a:rPr>
              <a:t>BDL</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55497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Control Philosophy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62362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3"/>
            <a:ext cx="10338919" cy="1588393"/>
          </a:xfrm>
        </p:spPr>
        <p:txBody>
          <a:bodyPr/>
          <a:lstStyle/>
          <a:p>
            <a:r>
              <a:rPr lang="en-US" dirty="0" smtClean="0"/>
              <a:t>Design Criteria for UV AOP Systems Use Online Monitoring Parameters for Alarms and Critical </a:t>
            </a:r>
            <a:r>
              <a:rPr lang="en-US" dirty="0" err="1" smtClean="0"/>
              <a:t>Setpoints</a:t>
            </a:r>
            <a:r>
              <a:rPr lang="en-US" dirty="0" smtClean="0"/>
              <a:t> to Maintain a UV Dose</a:t>
            </a:r>
            <a:endParaRPr lang="en-US" dirty="0"/>
          </a:p>
        </p:txBody>
      </p:sp>
      <p:sp>
        <p:nvSpPr>
          <p:cNvPr id="3" name="Text Placeholder 2"/>
          <p:cNvSpPr>
            <a:spLocks noGrp="1"/>
          </p:cNvSpPr>
          <p:nvPr>
            <p:ph type="body" sz="quarter" idx="10"/>
          </p:nvPr>
        </p:nvSpPr>
        <p:spPr>
          <a:xfrm>
            <a:off x="928099" y="2246811"/>
            <a:ext cx="10363200" cy="3996488"/>
          </a:xfrm>
        </p:spPr>
        <p:txBody>
          <a:bodyPr/>
          <a:lstStyle/>
          <a:p>
            <a:r>
              <a:rPr lang="en-US" sz="2800" dirty="0" smtClean="0"/>
              <a:t>UV Dose (minimum regulatory setpoint)</a:t>
            </a:r>
          </a:p>
          <a:p>
            <a:r>
              <a:rPr lang="en-US" sz="2800" dirty="0" smtClean="0"/>
              <a:t>Power</a:t>
            </a:r>
            <a:endParaRPr lang="en-US" sz="2800" dirty="0"/>
          </a:p>
          <a:p>
            <a:r>
              <a:rPr lang="en-US" sz="2800" dirty="0" smtClean="0"/>
              <a:t>Flow</a:t>
            </a:r>
          </a:p>
          <a:p>
            <a:r>
              <a:rPr lang="en-US" sz="2800" dirty="0" err="1" smtClean="0"/>
              <a:t>UVT</a:t>
            </a:r>
            <a:endParaRPr lang="en-US" sz="2800" dirty="0"/>
          </a:p>
          <a:p>
            <a:r>
              <a:rPr lang="en-US" sz="2800" dirty="0"/>
              <a:t>UV Intensity (</a:t>
            </a:r>
            <a:r>
              <a:rPr lang="en-US" sz="2800" dirty="0" err="1"/>
              <a:t>UVI</a:t>
            </a:r>
            <a:r>
              <a:rPr lang="en-US" sz="2800" dirty="0" smtClean="0"/>
              <a:t>)</a:t>
            </a:r>
            <a:endParaRPr lang="en-US" sz="2800" dirty="0"/>
          </a:p>
        </p:txBody>
      </p:sp>
    </p:spTree>
    <p:extLst>
      <p:ext uri="{BB962C8B-B14F-4D97-AF65-F5344CB8AC3E}">
        <p14:creationId xmlns:p14="http://schemas.microsoft.com/office/powerpoint/2010/main" val="29584472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Power Input to </a:t>
            </a:r>
            <a:r>
              <a:rPr lang="en-US" dirty="0"/>
              <a:t>t</a:t>
            </a:r>
            <a:r>
              <a:rPr lang="en-US" dirty="0" smtClean="0"/>
              <a:t>he UV AOP System is Used to Maintain a</a:t>
            </a:r>
            <a:br>
              <a:rPr lang="en-US" dirty="0" smtClean="0"/>
            </a:br>
            <a:r>
              <a:rPr lang="en-US" dirty="0" smtClean="0"/>
              <a:t>UV Dose </a:t>
            </a:r>
            <a:r>
              <a:rPr lang="en-US" dirty="0" err="1" smtClean="0"/>
              <a:t>Setpoint</a:t>
            </a:r>
            <a:endParaRPr lang="en-US" dirty="0"/>
          </a:p>
        </p:txBody>
      </p:sp>
      <p:pic>
        <p:nvPicPr>
          <p:cNvPr id="6" name="Picture 5"/>
          <p:cNvPicPr>
            <a:picLocks noChangeAspect="1"/>
          </p:cNvPicPr>
          <p:nvPr/>
        </p:nvPicPr>
        <p:blipFill>
          <a:blip r:embed="rId2"/>
          <a:stretch>
            <a:fillRect/>
          </a:stretch>
        </p:blipFill>
        <p:spPr>
          <a:xfrm>
            <a:off x="2477824" y="1593983"/>
            <a:ext cx="7653727" cy="4600379"/>
          </a:xfrm>
          <a:prstGeom prst="rect">
            <a:avLst/>
          </a:prstGeom>
        </p:spPr>
      </p:pic>
    </p:spTree>
    <p:extLst>
      <p:ext uri="{BB962C8B-B14F-4D97-AF65-F5344CB8AC3E}">
        <p14:creationId xmlns:p14="http://schemas.microsoft.com/office/powerpoint/2010/main" val="27345268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As Flow Increases or Decreases, Power Will Increase or Decrease to Maintain a UV Dose Design </a:t>
            </a:r>
            <a:r>
              <a:rPr lang="en-US" dirty="0" err="1" smtClean="0"/>
              <a:t>Setpoint</a:t>
            </a:r>
            <a:endParaRPr lang="en-US" dirty="0"/>
          </a:p>
        </p:txBody>
      </p:sp>
      <p:pic>
        <p:nvPicPr>
          <p:cNvPr id="5" name="Picture 4"/>
          <p:cNvPicPr>
            <a:picLocks noChangeAspect="1"/>
          </p:cNvPicPr>
          <p:nvPr/>
        </p:nvPicPr>
        <p:blipFill>
          <a:blip r:embed="rId2"/>
          <a:stretch>
            <a:fillRect/>
          </a:stretch>
        </p:blipFill>
        <p:spPr>
          <a:xfrm>
            <a:off x="2378919" y="1626221"/>
            <a:ext cx="7251191" cy="4358429"/>
          </a:xfrm>
          <a:prstGeom prst="rect">
            <a:avLst/>
          </a:prstGeom>
        </p:spPr>
      </p:pic>
    </p:spTree>
    <p:extLst>
      <p:ext uri="{BB962C8B-B14F-4D97-AF65-F5344CB8AC3E}">
        <p14:creationId xmlns:p14="http://schemas.microsoft.com/office/powerpoint/2010/main" val="2419565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533400"/>
          </a:xfrm>
        </p:spPr>
        <p:txBody>
          <a:bodyPr/>
          <a:lstStyle/>
          <a:p>
            <a:r>
              <a:rPr lang="en-US" dirty="0" smtClean="0"/>
              <a:t>Expected Learning Outcomes</a:t>
            </a:r>
            <a:endParaRPr lang="en-US" dirty="0"/>
          </a:p>
        </p:txBody>
      </p:sp>
      <p:sp>
        <p:nvSpPr>
          <p:cNvPr id="8" name="Text Placeholder 7"/>
          <p:cNvSpPr>
            <a:spLocks noGrp="1"/>
          </p:cNvSpPr>
          <p:nvPr>
            <p:ph type="body" sz="quarter" idx="10"/>
          </p:nvPr>
        </p:nvSpPr>
        <p:spPr>
          <a:xfrm>
            <a:off x="460710" y="1571659"/>
            <a:ext cx="11426490" cy="4009991"/>
          </a:xfrm>
        </p:spPr>
        <p:txBody>
          <a:bodyPr/>
          <a:lstStyle/>
          <a:p>
            <a:pPr marL="514350" indent="-514350">
              <a:buFont typeface="+mj-lt"/>
              <a:buAutoNum type="arabicPeriod"/>
            </a:pPr>
            <a:r>
              <a:rPr lang="en-US" sz="2800" dirty="0" smtClean="0"/>
              <a:t>How UV AOP fits into a potable reuse treatment train</a:t>
            </a:r>
          </a:p>
          <a:p>
            <a:pPr marL="514350" indent="-514350">
              <a:buFont typeface="+mj-lt"/>
              <a:buAutoNum type="arabicPeriod"/>
            </a:pPr>
            <a:r>
              <a:rPr lang="en-US" sz="2800" dirty="0" smtClean="0"/>
              <a:t>Basic water quality considerations for UV AOP operation</a:t>
            </a:r>
            <a:endParaRPr lang="en-US" sz="2800" dirty="0"/>
          </a:p>
          <a:p>
            <a:pPr marL="514350" indent="-514350">
              <a:buFont typeface="+mj-lt"/>
              <a:buAutoNum type="arabicPeriod"/>
            </a:pPr>
            <a:r>
              <a:rPr lang="en-US" sz="2800" dirty="0" smtClean="0"/>
              <a:t>Commonly used UV AOP terminology</a:t>
            </a:r>
          </a:p>
          <a:p>
            <a:pPr marL="514350" indent="-514350">
              <a:buFont typeface="+mj-lt"/>
              <a:buAutoNum type="arabicPeriod"/>
            </a:pPr>
            <a:r>
              <a:rPr lang="en-US" sz="2800" dirty="0" smtClean="0"/>
              <a:t>How to calculate a UV Dose from online monitoring parameters</a:t>
            </a:r>
          </a:p>
          <a:p>
            <a:pPr marL="514350" indent="-514350">
              <a:buFont typeface="+mj-lt"/>
              <a:buAutoNum type="arabicPeriod"/>
            </a:pPr>
            <a:r>
              <a:rPr lang="en-US" sz="2800" dirty="0" smtClean="0"/>
              <a:t>Most common control philosophies for UV AOP operation</a:t>
            </a:r>
          </a:p>
          <a:p>
            <a:pPr marL="514350" indent="-514350">
              <a:buFont typeface="+mj-lt"/>
              <a:buAutoNum type="arabicPeriod"/>
            </a:pPr>
            <a:r>
              <a:rPr lang="en-US" sz="2800" dirty="0" smtClean="0"/>
              <a:t>Major system components and maintenance needs for UV AOP systems</a:t>
            </a:r>
            <a:endParaRPr lang="en-US" sz="2800" dirty="0"/>
          </a:p>
        </p:txBody>
      </p:sp>
    </p:spTree>
    <p:extLst>
      <p:ext uri="{BB962C8B-B14F-4D97-AF65-F5344CB8AC3E}">
        <p14:creationId xmlns:p14="http://schemas.microsoft.com/office/powerpoint/2010/main" val="12637677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UV Transmittance is a Critical Parameter for Control and Operation of UV AOP Systems</a:t>
            </a:r>
            <a:endParaRPr lang="en-US" dirty="0"/>
          </a:p>
        </p:txBody>
      </p:sp>
      <p:sp>
        <p:nvSpPr>
          <p:cNvPr id="3" name="Text Placeholder 2"/>
          <p:cNvSpPr>
            <a:spLocks noGrp="1"/>
          </p:cNvSpPr>
          <p:nvPr>
            <p:ph type="body" sz="quarter" idx="10"/>
          </p:nvPr>
        </p:nvSpPr>
        <p:spPr>
          <a:xfrm>
            <a:off x="384048" y="1721845"/>
            <a:ext cx="5111496" cy="4375150"/>
          </a:xfrm>
        </p:spPr>
        <p:txBody>
          <a:bodyPr/>
          <a:lstStyle/>
          <a:p>
            <a:r>
              <a:rPr lang="en-US" sz="2800" dirty="0" smtClean="0"/>
              <a:t>Measured amount of UV light that can pass through a sample of water</a:t>
            </a:r>
          </a:p>
          <a:p>
            <a:r>
              <a:rPr lang="en-US" sz="2800" dirty="0" smtClean="0"/>
              <a:t>Measured at a wavelength of 254 nm</a:t>
            </a:r>
          </a:p>
          <a:p>
            <a:r>
              <a:rPr lang="en-US" sz="2800" dirty="0" smtClean="0"/>
              <a:t>Sample of water is measured and compared to distilled water</a:t>
            </a:r>
            <a:endParaRPr lang="en-US" sz="2800" dirty="0"/>
          </a:p>
        </p:txBody>
      </p:sp>
      <p:pic>
        <p:nvPicPr>
          <p:cNvPr id="5" name="Picture 4" descr="UVTdistilled"/>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74435" y="1533559"/>
            <a:ext cx="1992313"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UVTwast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7558" y="1533559"/>
            <a:ext cx="2074863"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7557" y="4060267"/>
            <a:ext cx="5817075" cy="1512130"/>
          </a:xfrm>
          <a:prstGeom prst="rect">
            <a:avLst/>
          </a:prstGeom>
        </p:spPr>
      </p:pic>
      <p:sp>
        <p:nvSpPr>
          <p:cNvPr id="22" name="TextBox 21"/>
          <p:cNvSpPr txBox="1"/>
          <p:nvPr/>
        </p:nvSpPr>
        <p:spPr>
          <a:xfrm>
            <a:off x="10250172" y="5722815"/>
            <a:ext cx="1775486"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Trojan Technologies</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64752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title"/>
          </p:nvPr>
        </p:nvSpPr>
        <p:spPr>
          <a:xfrm>
            <a:off x="685800" y="541964"/>
            <a:ext cx="10338919" cy="533400"/>
          </a:xfrm>
        </p:spPr>
        <p:txBody>
          <a:bodyPr/>
          <a:lstStyle/>
          <a:p>
            <a:r>
              <a:rPr lang="en-US" dirty="0" smtClean="0"/>
              <a:t>A decrease in UVT Will Correspond to a Decrease in the Applied UV Dose. More Power Will Need to be Applied to the System in Order to Maintain the UV Dose Design </a:t>
            </a:r>
            <a:r>
              <a:rPr lang="en-US" dirty="0" err="1" smtClean="0"/>
              <a:t>Setpoint</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47823" y="2033405"/>
            <a:ext cx="6699470" cy="4026809"/>
          </a:xfrm>
          <a:prstGeom prst="rect">
            <a:avLst/>
          </a:prstGeom>
        </p:spPr>
      </p:pic>
    </p:spTree>
    <p:extLst>
      <p:ext uri="{BB962C8B-B14F-4D97-AF65-F5344CB8AC3E}">
        <p14:creationId xmlns:p14="http://schemas.microsoft.com/office/powerpoint/2010/main" val="33691252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153" y="490857"/>
            <a:ext cx="11259766" cy="1016930"/>
          </a:xfrm>
        </p:spPr>
        <p:txBody>
          <a:bodyPr/>
          <a:lstStyle/>
          <a:p>
            <a:r>
              <a:rPr lang="en-US" dirty="0" smtClean="0"/>
              <a:t>UV Energy Efficiency is Dramatically Impacted by </a:t>
            </a:r>
            <a:r>
              <a:rPr lang="en-US" dirty="0"/>
              <a:t>UV </a:t>
            </a:r>
            <a:r>
              <a:rPr lang="en-US" dirty="0" smtClean="0"/>
              <a:t>Transmittance (example </a:t>
            </a:r>
            <a:r>
              <a:rPr lang="en-US" dirty="0"/>
              <a:t>data set not indicative of all systems)</a:t>
            </a:r>
          </a:p>
        </p:txBody>
      </p:sp>
      <p:graphicFrame>
        <p:nvGraphicFramePr>
          <p:cNvPr id="5" name="Chart 4"/>
          <p:cNvGraphicFramePr>
            <a:graphicFrameLocks/>
          </p:cNvGraphicFramePr>
          <p:nvPr>
            <p:extLst>
              <p:ext uri="{D42A27DB-BD31-4B8C-83A1-F6EECF244321}">
                <p14:modId xmlns:p14="http://schemas.microsoft.com/office/powerpoint/2010/main" val="2861613268"/>
              </p:ext>
            </p:extLst>
          </p:nvPr>
        </p:nvGraphicFramePr>
        <p:xfrm>
          <a:off x="2791708" y="1703452"/>
          <a:ext cx="7662041" cy="46051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88616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152" y="413972"/>
            <a:ext cx="11415409" cy="1289304"/>
          </a:xfrm>
        </p:spPr>
        <p:txBody>
          <a:bodyPr/>
          <a:lstStyle/>
          <a:p>
            <a:r>
              <a:rPr lang="en-US" dirty="0" smtClean="0"/>
              <a:t>UV Reactor Efficiency is Impacted by Small UVT Changes in High Quality Water (example data set not indicative of all systems)</a:t>
            </a:r>
            <a:endParaRPr lang="en-US" dirty="0"/>
          </a:p>
        </p:txBody>
      </p:sp>
      <p:graphicFrame>
        <p:nvGraphicFramePr>
          <p:cNvPr id="7" name="Chart 6"/>
          <p:cNvGraphicFramePr>
            <a:graphicFrameLocks/>
          </p:cNvGraphicFramePr>
          <p:nvPr>
            <p:extLst>
              <p:ext uri="{D42A27DB-BD31-4B8C-83A1-F6EECF244321}">
                <p14:modId xmlns:p14="http://schemas.microsoft.com/office/powerpoint/2010/main" val="1780009857"/>
              </p:ext>
            </p:extLst>
          </p:nvPr>
        </p:nvGraphicFramePr>
        <p:xfrm>
          <a:off x="961011" y="1915886"/>
          <a:ext cx="9806152" cy="43558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575293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3"/>
            <a:ext cx="10338919" cy="1449397"/>
          </a:xfrm>
        </p:spPr>
        <p:txBody>
          <a:bodyPr/>
          <a:lstStyle/>
          <a:p>
            <a:r>
              <a:rPr lang="en-US" dirty="0" smtClean="0"/>
              <a:t>UV Intensity (UVI) is Measured by Specialized Sensors, Placed Inside the UV Reactor, and </a:t>
            </a:r>
            <a:r>
              <a:rPr lang="en-US" dirty="0"/>
              <a:t>i</a:t>
            </a:r>
            <a:r>
              <a:rPr lang="en-US" dirty="0" smtClean="0"/>
              <a:t>s Used to Monitor the UV Light Output of Lamps</a:t>
            </a:r>
            <a:endParaRPr lang="en-US" dirty="0"/>
          </a:p>
        </p:txBody>
      </p:sp>
      <p:sp>
        <p:nvSpPr>
          <p:cNvPr id="3" name="Text Placeholder 2"/>
          <p:cNvSpPr>
            <a:spLocks noGrp="1"/>
          </p:cNvSpPr>
          <p:nvPr>
            <p:ph type="body" sz="quarter" idx="10"/>
          </p:nvPr>
        </p:nvSpPr>
        <p:spPr>
          <a:xfrm>
            <a:off x="914400" y="1991361"/>
            <a:ext cx="6238240" cy="3995906"/>
          </a:xfrm>
        </p:spPr>
        <p:txBody>
          <a:bodyPr/>
          <a:lstStyle/>
          <a:p>
            <a:pPr marL="0" indent="0">
              <a:buNone/>
            </a:pPr>
            <a:r>
              <a:rPr lang="en-US" sz="2800" dirty="0" smtClean="0"/>
              <a:t>In the event of a lamp failure or decrease in lamp output, the UVI will respond by decreasing and will trigger an alarm if the target UV dose or target Power </a:t>
            </a:r>
            <a:r>
              <a:rPr lang="en-US" sz="2800" dirty="0" err="1" smtClean="0"/>
              <a:t>setpoint</a:t>
            </a:r>
            <a:r>
              <a:rPr lang="en-US" sz="2800" dirty="0" smtClean="0"/>
              <a:t> is not met</a:t>
            </a:r>
            <a:endParaRPr lang="en-US" sz="2800" dirty="0"/>
          </a:p>
        </p:txBody>
      </p:sp>
      <p:pic>
        <p:nvPicPr>
          <p:cNvPr id="12290" name="Picture 2" descr="Image result for uv sensors reacto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30135" y="2601956"/>
            <a:ext cx="3940023" cy="2971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4794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title"/>
          </p:nvPr>
        </p:nvSpPr>
        <p:spPr>
          <a:xfrm>
            <a:off x="685800" y="541964"/>
            <a:ext cx="10338919" cy="533400"/>
          </a:xfrm>
        </p:spPr>
        <p:txBody>
          <a:bodyPr/>
          <a:lstStyle/>
          <a:p>
            <a:r>
              <a:rPr lang="en-US" dirty="0" smtClean="0"/>
              <a:t>A Decrease in UVI Will Correspond to a Decrease in the Applied UV Dose. More Power Will Need to be Applied to the System in Order to Maintain the UV Dose Design </a:t>
            </a:r>
            <a:r>
              <a:rPr lang="en-US" dirty="0" err="1" smtClean="0"/>
              <a:t>Setpoint</a:t>
            </a:r>
            <a:r>
              <a:rPr lang="en-US" dirty="0" smtClean="0"/>
              <a:t>.</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47823" y="2033405"/>
            <a:ext cx="6699470" cy="4026809"/>
          </a:xfrm>
          <a:prstGeom prst="rect">
            <a:avLst/>
          </a:prstGeom>
        </p:spPr>
      </p:pic>
    </p:spTree>
    <p:extLst>
      <p:ext uri="{BB962C8B-B14F-4D97-AF65-F5344CB8AC3E}">
        <p14:creationId xmlns:p14="http://schemas.microsoft.com/office/powerpoint/2010/main" val="38138801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Design Criteria</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4633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1176000" cy="530352"/>
          </a:xfrm>
        </p:spPr>
        <p:txBody>
          <a:bodyPr/>
          <a:lstStyle/>
          <a:p>
            <a:r>
              <a:rPr lang="en-US" sz="2800" b="1" dirty="0" smtClean="0">
                <a:solidFill>
                  <a:srgbClr val="395173"/>
                </a:solidFill>
                <a:latin typeface="Arial" panose="020B0604020202020204" pitchFamily="34" charset="0"/>
                <a:cs typeface="Arial" panose="020B0604020202020204" pitchFamily="34" charset="0"/>
              </a:rPr>
              <a:t>UV and UV AOP Provide Three Key Values for Potable Water Reuse Treatment</a:t>
            </a:r>
            <a:endParaRPr lang="en-US" sz="2800" b="1" dirty="0">
              <a:solidFill>
                <a:srgbClr val="395173"/>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08000" y="1915886"/>
            <a:ext cx="5713896" cy="4408714"/>
          </a:xfrm>
        </p:spPr>
        <p:txBody>
          <a:bodyPr/>
          <a:lstStyle/>
          <a:p>
            <a:pPr marL="0" indent="0">
              <a:lnSpc>
                <a:spcPct val="100000"/>
              </a:lnSpc>
              <a:spcBef>
                <a:spcPts val="0"/>
              </a:spcBef>
              <a:spcAft>
                <a:spcPts val="600"/>
              </a:spcAft>
              <a:buNone/>
            </a:pPr>
            <a:r>
              <a:rPr lang="en-US" sz="2800" b="1" dirty="0" smtClean="0">
                <a:latin typeface="Arial" panose="020B0604020202020204" pitchFamily="34" charset="0"/>
                <a:cs typeface="Arial" panose="020B0604020202020204" pitchFamily="34" charset="0"/>
              </a:rPr>
              <a:t>Pathogen Disinfection</a:t>
            </a:r>
          </a:p>
          <a:p>
            <a:pPr marL="514350" lvl="1" indent="-223838">
              <a:lnSpc>
                <a:spcPct val="100000"/>
              </a:lnSpc>
              <a:spcBef>
                <a:spcPts val="0"/>
              </a:spcBef>
              <a:spcAft>
                <a:spcPts val="600"/>
              </a:spcAft>
            </a:pPr>
            <a:r>
              <a:rPr lang="en-US" sz="2400" i="1" dirty="0" smtClean="0">
                <a:latin typeface="Arial" panose="020B0604020202020204" pitchFamily="34" charset="0"/>
                <a:cs typeface="Arial" panose="020B0604020202020204" pitchFamily="34" charset="0"/>
              </a:rPr>
              <a:t>Giardia</a:t>
            </a:r>
          </a:p>
          <a:p>
            <a:pPr marL="514350" lvl="1" indent="-223838">
              <a:lnSpc>
                <a:spcPct val="100000"/>
              </a:lnSpc>
              <a:spcBef>
                <a:spcPts val="0"/>
              </a:spcBef>
              <a:spcAft>
                <a:spcPts val="600"/>
              </a:spcAft>
            </a:pPr>
            <a:r>
              <a:rPr lang="en-US" sz="2400" i="1" dirty="0" smtClean="0">
                <a:latin typeface="Arial" panose="020B0604020202020204" pitchFamily="34" charset="0"/>
                <a:cs typeface="Arial" panose="020B0604020202020204" pitchFamily="34" charset="0"/>
              </a:rPr>
              <a:t>Cryptosporidium</a:t>
            </a:r>
          </a:p>
          <a:p>
            <a:pPr marL="514350" lvl="1" indent="-223838">
              <a:lnSpc>
                <a:spcPct val="100000"/>
              </a:lnSpc>
              <a:spcBef>
                <a:spcPts val="0"/>
              </a:spcBef>
              <a:spcAft>
                <a:spcPts val="600"/>
              </a:spcAft>
            </a:pPr>
            <a:r>
              <a:rPr lang="en-US" sz="2400" dirty="0" smtClean="0">
                <a:latin typeface="Arial" panose="020B0604020202020204" pitchFamily="34" charset="0"/>
                <a:cs typeface="Arial" panose="020B0604020202020204" pitchFamily="34" charset="0"/>
              </a:rPr>
              <a:t>Virus</a:t>
            </a:r>
          </a:p>
          <a:p>
            <a:pPr marL="514350" lvl="1" indent="-223838">
              <a:lnSpc>
                <a:spcPct val="100000"/>
              </a:lnSpc>
              <a:spcBef>
                <a:spcPts val="0"/>
              </a:spcBef>
              <a:spcAft>
                <a:spcPts val="600"/>
              </a:spcAft>
            </a:pPr>
            <a:r>
              <a:rPr lang="en-US" sz="2400" dirty="0" smtClean="0">
                <a:latin typeface="Arial" panose="020B0604020202020204" pitchFamily="34" charset="0"/>
                <a:cs typeface="Arial" panose="020B0604020202020204" pitchFamily="34" charset="0"/>
              </a:rPr>
              <a:t>Bacteria</a:t>
            </a:r>
          </a:p>
          <a:p>
            <a:pPr marL="0" indent="0">
              <a:lnSpc>
                <a:spcPct val="100000"/>
              </a:lnSpc>
              <a:spcBef>
                <a:spcPts val="0"/>
              </a:spcBef>
              <a:spcAft>
                <a:spcPts val="600"/>
              </a:spcAft>
              <a:buNone/>
            </a:pPr>
            <a:r>
              <a:rPr lang="en-US" sz="2800" b="1" dirty="0" smtClean="0">
                <a:latin typeface="Arial" panose="020B0604020202020204" pitchFamily="34" charset="0"/>
                <a:cs typeface="Arial" panose="020B0604020202020204" pitchFamily="34" charset="0"/>
              </a:rPr>
              <a:t>Chemical Photolysis</a:t>
            </a:r>
            <a:endParaRPr lang="en-US" sz="2800" b="1" dirty="0">
              <a:latin typeface="Arial" panose="020B0604020202020204" pitchFamily="34" charset="0"/>
              <a:cs typeface="Arial" panose="020B0604020202020204" pitchFamily="34" charset="0"/>
            </a:endParaRPr>
          </a:p>
          <a:p>
            <a:pPr marL="514350" lvl="1" indent="-223838">
              <a:lnSpc>
                <a:spcPct val="100000"/>
              </a:lnSpc>
              <a:spcBef>
                <a:spcPts val="0"/>
              </a:spcBef>
              <a:spcAft>
                <a:spcPts val="600"/>
              </a:spcAft>
            </a:pPr>
            <a:r>
              <a:rPr lang="en-US" sz="2400" dirty="0" smtClean="0">
                <a:latin typeface="Arial" panose="020B0604020202020204" pitchFamily="34" charset="0"/>
                <a:cs typeface="Arial" panose="020B0604020202020204" pitchFamily="34" charset="0"/>
              </a:rPr>
              <a:t>NDMA and other nitrosamines</a:t>
            </a:r>
            <a:endParaRPr lang="en-US" sz="2400" dirty="0">
              <a:latin typeface="Arial" panose="020B0604020202020204" pitchFamily="34" charset="0"/>
              <a:cs typeface="Arial" panose="020B0604020202020204" pitchFamily="34" charset="0"/>
            </a:endParaRPr>
          </a:p>
          <a:p>
            <a:pPr lvl="1">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5970104" y="1915886"/>
            <a:ext cx="5713896" cy="4408714"/>
          </a:xfrm>
          <a:prstGeom prst="rect">
            <a:avLst/>
          </a:prstGeom>
        </p:spPr>
        <p:txBody>
          <a:bodyPr/>
          <a:lstStyle>
            <a:lvl1pPr marL="228600" indent="-228600" algn="l" defTabSz="457200" rtl="0" eaLnBrk="0" fontAlgn="base" hangingPunct="0">
              <a:lnSpc>
                <a:spcPct val="95000"/>
              </a:lnSpc>
              <a:spcBef>
                <a:spcPts val="1800"/>
              </a:spcBef>
              <a:spcAft>
                <a:spcPct val="0"/>
              </a:spcAft>
              <a:buSzPct val="82000"/>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685800" indent="-283464" algn="l" defTabSz="457200" rtl="0" eaLnBrk="0" fontAlgn="base" hangingPunct="0">
              <a:lnSpc>
                <a:spcPct val="95000"/>
              </a:lnSpc>
              <a:spcBef>
                <a:spcPts val="1200"/>
              </a:spcBef>
              <a:spcAft>
                <a:spcPct val="0"/>
              </a:spcAft>
              <a:buFont typeface="Segoe UI" panose="020B0502040204020203" pitchFamily="34" charset="0"/>
              <a:buChar char="−"/>
              <a:defRPr sz="2800" kern="1200">
                <a:solidFill>
                  <a:schemeClr val="tx1"/>
                </a:solidFill>
                <a:latin typeface="+mn-lt"/>
                <a:ea typeface="MS PGothic" panose="020B0600070205080204" pitchFamily="34" charset="-128"/>
                <a:cs typeface="+mn-cs"/>
              </a:defRPr>
            </a:lvl2pPr>
            <a:lvl3pPr marL="1097280" indent="-228600" algn="l" defTabSz="457200" rtl="0" eaLnBrk="0" fontAlgn="base" hangingPunct="0">
              <a:lnSpc>
                <a:spcPct val="95000"/>
              </a:lnSpc>
              <a:spcBef>
                <a:spcPts val="800"/>
              </a:spcBef>
              <a:spcAft>
                <a:spcPct val="0"/>
              </a:spcAft>
              <a:buClr>
                <a:schemeClr val="tx1"/>
              </a:buClr>
              <a:buSzPct val="90000"/>
              <a:buFont typeface="Wingdings" panose="05000000000000000000" pitchFamily="2" charset="2"/>
              <a:buChar char="§"/>
              <a:defRPr sz="2400" kern="1200">
                <a:solidFill>
                  <a:schemeClr val="tx1"/>
                </a:solidFill>
                <a:latin typeface="+mn-lt"/>
                <a:ea typeface="MS PGothic" panose="020B0600070205080204" pitchFamily="34" charset="-128"/>
                <a:cs typeface="+mn-cs"/>
              </a:defRPr>
            </a:lvl3pPr>
            <a:lvl4pPr marL="1100138" indent="-265113" algn="l" defTabSz="457200" rtl="0" eaLnBrk="0" fontAlgn="base" hangingPunct="0">
              <a:spcBef>
                <a:spcPct val="20000"/>
              </a:spcBef>
              <a:spcAft>
                <a:spcPct val="0"/>
              </a:spcAft>
              <a:buClr>
                <a:srgbClr val="6699FF"/>
              </a:buClr>
              <a:buSzPct val="94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420813" indent="-301625" algn="l" defTabSz="457200"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rial" panose="020B0604020202020204" pitchFamily="34" charset="0"/>
                <a:cs typeface="Arial" panose="020B0604020202020204" pitchFamily="34" charset="0"/>
              </a:rPr>
              <a:t>Trace Chemical Advanced Oxidation</a:t>
            </a:r>
          </a:p>
          <a:p>
            <a:pPr marL="574675" lvl="1" indent="-282575"/>
            <a:r>
              <a:rPr lang="en-US" sz="2400" dirty="0" smtClean="0">
                <a:latin typeface="Arial" panose="020B0604020202020204" pitchFamily="34" charset="0"/>
                <a:cs typeface="Arial" panose="020B0604020202020204" pitchFamily="34" charset="0"/>
              </a:rPr>
              <a:t>Hormones</a:t>
            </a:r>
          </a:p>
          <a:p>
            <a:pPr marL="574675" lvl="1" indent="-282575"/>
            <a:r>
              <a:rPr lang="en-US" sz="2400" dirty="0" smtClean="0">
                <a:latin typeface="Arial" panose="020B0604020202020204" pitchFamily="34" charset="0"/>
                <a:cs typeface="Arial" panose="020B0604020202020204" pitchFamily="34" charset="0"/>
              </a:rPr>
              <a:t>Pharmaceuticals</a:t>
            </a:r>
          </a:p>
          <a:p>
            <a:pPr marL="574675" lvl="1" indent="-282575"/>
            <a:r>
              <a:rPr lang="en-US" sz="2400" dirty="0" smtClean="0">
                <a:latin typeface="Arial" panose="020B0604020202020204" pitchFamily="34" charset="0"/>
                <a:cs typeface="Arial" panose="020B0604020202020204" pitchFamily="34" charset="0"/>
              </a:rPr>
              <a:t>Personal Care Products</a:t>
            </a:r>
          </a:p>
          <a:p>
            <a:pPr marL="574675" lvl="1" indent="-282575"/>
            <a:r>
              <a:rPr lang="en-US" sz="2400" i="1" dirty="0" smtClean="0">
                <a:solidFill>
                  <a:srgbClr val="FF0000"/>
                </a:solidFill>
                <a:latin typeface="Arial" panose="020B0604020202020204" pitchFamily="34" charset="0"/>
                <a:cs typeface="Arial" panose="020B0604020202020204" pitchFamily="34" charset="0"/>
              </a:rPr>
              <a:t>0.5-log reduction of 1,4-dioxane is a common surrogate and regulated in CA</a:t>
            </a:r>
          </a:p>
          <a:p>
            <a:pPr lvl="1"/>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585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1176000" cy="530352"/>
          </a:xfrm>
        </p:spPr>
        <p:txBody>
          <a:bodyPr/>
          <a:lstStyle/>
          <a:p>
            <a:r>
              <a:rPr lang="en-US" sz="2800" b="1" dirty="0" smtClean="0">
                <a:solidFill>
                  <a:srgbClr val="395173"/>
                </a:solidFill>
                <a:latin typeface="Arial" panose="020B0604020202020204" pitchFamily="34" charset="0"/>
                <a:cs typeface="Arial" panose="020B0604020202020204" pitchFamily="34" charset="0"/>
              </a:rPr>
              <a:t>UV and UV AOP Design Criteria Based Upon Treatment Process Decisions</a:t>
            </a:r>
            <a:endParaRPr lang="en-US" sz="2800" b="1" dirty="0">
              <a:solidFill>
                <a:srgbClr val="395173"/>
              </a:solidFill>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61882102"/>
              </p:ext>
            </p:extLst>
          </p:nvPr>
        </p:nvGraphicFramePr>
        <p:xfrm>
          <a:off x="1001486" y="2283380"/>
          <a:ext cx="10502537" cy="2885440"/>
        </p:xfrm>
        <a:graphic>
          <a:graphicData uri="http://schemas.openxmlformats.org/drawingml/2006/table">
            <a:tbl>
              <a:tblPr firstRow="1" bandRow="1">
                <a:tableStyleId>{D27102A9-8310-4765-A935-A1911B00CA55}</a:tableStyleId>
              </a:tblPr>
              <a:tblGrid>
                <a:gridCol w="1535944">
                  <a:extLst>
                    <a:ext uri="{9D8B030D-6E8A-4147-A177-3AD203B41FA5}">
                      <a16:colId xmlns:a16="http://schemas.microsoft.com/office/drawing/2014/main" val="20000"/>
                    </a:ext>
                  </a:extLst>
                </a:gridCol>
                <a:gridCol w="4919173">
                  <a:extLst>
                    <a:ext uri="{9D8B030D-6E8A-4147-A177-3AD203B41FA5}">
                      <a16:colId xmlns:a16="http://schemas.microsoft.com/office/drawing/2014/main" val="20001"/>
                    </a:ext>
                  </a:extLst>
                </a:gridCol>
                <a:gridCol w="1220452">
                  <a:extLst>
                    <a:ext uri="{9D8B030D-6E8A-4147-A177-3AD203B41FA5}">
                      <a16:colId xmlns:a16="http://schemas.microsoft.com/office/drawing/2014/main" val="20002"/>
                    </a:ext>
                  </a:extLst>
                </a:gridCol>
                <a:gridCol w="1419711">
                  <a:extLst>
                    <a:ext uri="{9D8B030D-6E8A-4147-A177-3AD203B41FA5}">
                      <a16:colId xmlns:a16="http://schemas.microsoft.com/office/drawing/2014/main" val="20003"/>
                    </a:ext>
                  </a:extLst>
                </a:gridCol>
                <a:gridCol w="1407257">
                  <a:extLst>
                    <a:ext uri="{9D8B030D-6E8A-4147-A177-3AD203B41FA5}">
                      <a16:colId xmlns:a16="http://schemas.microsoft.com/office/drawing/2014/main" val="20004"/>
                    </a:ext>
                  </a:extLst>
                </a:gridCol>
              </a:tblGrid>
              <a:tr h="352382">
                <a:tc>
                  <a:txBody>
                    <a:bodyPr/>
                    <a:lstStyle/>
                    <a:p>
                      <a:pPr algn="ctr"/>
                      <a:r>
                        <a:rPr lang="en-US" sz="1600" dirty="0" smtClean="0">
                          <a:solidFill>
                            <a:schemeClr val="tx1"/>
                          </a:solidFill>
                          <a:latin typeface="Arial" panose="020B0604020202020204" pitchFamily="34" charset="0"/>
                          <a:cs typeface="Arial" panose="020B0604020202020204" pitchFamily="34" charset="0"/>
                        </a:rPr>
                        <a:t>Process</a:t>
                      </a:r>
                      <a:r>
                        <a:rPr lang="en-US" sz="1600" baseline="0" dirty="0" smtClean="0">
                          <a:solidFill>
                            <a:schemeClr val="tx1"/>
                          </a:solidFill>
                          <a:latin typeface="Arial" panose="020B0604020202020204" pitchFamily="34" charset="0"/>
                          <a:cs typeface="Arial" panose="020B0604020202020204" pitchFamily="34" charset="0"/>
                        </a:rPr>
                        <a:t> Components</a:t>
                      </a:r>
                      <a:endParaRPr lang="en-US" sz="16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Notes</a:t>
                      </a:r>
                      <a:endParaRPr lang="en-US" sz="160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Pathogens</a:t>
                      </a:r>
                      <a:endParaRPr lang="en-US" sz="160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i="0" dirty="0" smtClean="0">
                          <a:latin typeface="Arial" panose="020B0604020202020204" pitchFamily="34" charset="0"/>
                          <a:cs typeface="Arial" panose="020B0604020202020204" pitchFamily="34" charset="0"/>
                        </a:rPr>
                        <a:t>Regulated Pollutants</a:t>
                      </a:r>
                      <a:endParaRPr lang="en-US" sz="1600" i="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i="0" dirty="0" smtClean="0">
                          <a:latin typeface="Arial" panose="020B0604020202020204" pitchFamily="34" charset="0"/>
                          <a:cs typeface="Arial" panose="020B0604020202020204" pitchFamily="34" charset="0"/>
                        </a:rPr>
                        <a:t>Unregulated CECs</a:t>
                      </a:r>
                      <a:endParaRPr lang="en-US" sz="1600" i="0" dirty="0">
                        <a:solidFill>
                          <a:schemeClr val="bg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r>
                        <a:rPr lang="en-US" sz="1600" dirty="0" smtClean="0">
                          <a:latin typeface="Arial" panose="020B0604020202020204" pitchFamily="34" charset="0"/>
                          <a:cs typeface="Arial" panose="020B0604020202020204" pitchFamily="34" charset="0"/>
                        </a:rPr>
                        <a:t>O₃ </a:t>
                      </a:r>
                      <a:endParaRPr lang="en-US" sz="1600" dirty="0">
                        <a:latin typeface="Arial" panose="020B0604020202020204" pitchFamily="34" charset="0"/>
                        <a:cs typeface="Arial" panose="020B0604020202020204" pitchFamily="34" charset="0"/>
                      </a:endParaRPr>
                    </a:p>
                  </a:txBody>
                  <a:tcPr anchor="ctr"/>
                </a:tc>
                <a:tc>
                  <a:txBody>
                    <a:bodyPr/>
                    <a:lstStyle/>
                    <a:p>
                      <a:pPr marL="0" indent="0" algn="l">
                        <a:buFont typeface="Arial" panose="020B0604020202020204" pitchFamily="34" charset="0"/>
                        <a:buNone/>
                      </a:pPr>
                      <a:r>
                        <a:rPr lang="en-US" sz="1600" dirty="0" smtClean="0">
                          <a:latin typeface="Arial" panose="020B0604020202020204" pitchFamily="34" charset="0"/>
                          <a:cs typeface="Arial" panose="020B0604020202020204" pitchFamily="34" charset="0"/>
                        </a:rPr>
                        <a:t>Advanced oxidation occurs here.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r>
                        <a:rPr lang="en-US" sz="1600" dirty="0" smtClean="0">
                          <a:latin typeface="Arial" panose="020B0604020202020204" pitchFamily="34" charset="0"/>
                          <a:cs typeface="Arial" panose="020B0604020202020204" pitchFamily="34" charset="0"/>
                        </a:rPr>
                        <a:t>BAF</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r>
                        <a:rPr lang="en-US" sz="1600" dirty="0" smtClean="0">
                          <a:latin typeface="Arial" panose="020B0604020202020204" pitchFamily="34" charset="0"/>
                          <a:cs typeface="Arial" panose="020B0604020202020204" pitchFamily="34" charset="0"/>
                        </a:rPr>
                        <a:t>UF</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370840">
                <a:tc>
                  <a:txBody>
                    <a:bodyPr/>
                    <a:lstStyle/>
                    <a:p>
                      <a:r>
                        <a:rPr lang="en-US" sz="1600" dirty="0" smtClean="0">
                          <a:latin typeface="Arial" panose="020B0604020202020204" pitchFamily="34" charset="0"/>
                          <a:cs typeface="Arial" panose="020B0604020202020204" pitchFamily="34" charset="0"/>
                        </a:rPr>
                        <a:t>GAC</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r h="370840">
                <a:tc>
                  <a:txBody>
                    <a:bodyPr/>
                    <a:lstStyle/>
                    <a:p>
                      <a:r>
                        <a:rPr lang="en-US" sz="1600" dirty="0" smtClean="0">
                          <a:latin typeface="Arial" panose="020B0604020202020204" pitchFamily="34" charset="0"/>
                          <a:cs typeface="Arial" panose="020B0604020202020204" pitchFamily="34" charset="0"/>
                        </a:rPr>
                        <a:t>UV</a:t>
                      </a:r>
                      <a:endParaRPr lang="en-US" sz="1600" dirty="0">
                        <a:latin typeface="Arial" panose="020B0604020202020204" pitchFamily="34" charset="0"/>
                        <a:cs typeface="Arial" panose="020B0604020202020204" pitchFamily="34" charset="0"/>
                      </a:endParaRPr>
                    </a:p>
                  </a:txBody>
                  <a:tcPr anchor="ctr"/>
                </a:tc>
                <a:tc>
                  <a:txBody>
                    <a:bodyPr/>
                    <a:lstStyle/>
                    <a:p>
                      <a:pPr marL="0" indent="0" algn="l">
                        <a:buFont typeface="Arial" panose="020B0604020202020204" pitchFamily="34" charset="0"/>
                        <a:buNone/>
                      </a:pPr>
                      <a:r>
                        <a:rPr lang="en-US" sz="1600" dirty="0" smtClean="0">
                          <a:latin typeface="Arial" panose="020B0604020202020204" pitchFamily="34" charset="0"/>
                          <a:cs typeface="Arial" panose="020B0604020202020204" pitchFamily="34" charset="0"/>
                        </a:rPr>
                        <a:t>High dose UV system targeting 6-log reduction of all pathogens and 90% reduction in NDMA.</a:t>
                      </a:r>
                    </a:p>
                    <a:p>
                      <a:pPr marL="0" indent="0" algn="l">
                        <a:buFont typeface="Arial" panose="020B0604020202020204" pitchFamily="34" charset="0"/>
                        <a:buNone/>
                      </a:pPr>
                      <a:r>
                        <a:rPr lang="en-US" sz="1600" dirty="0" smtClean="0">
                          <a:latin typeface="Arial" panose="020B0604020202020204" pitchFamily="34" charset="0"/>
                          <a:cs typeface="Arial" panose="020B0604020202020204" pitchFamily="34" charset="0"/>
                        </a:rPr>
                        <a:t>Advanced</a:t>
                      </a:r>
                      <a:r>
                        <a:rPr lang="en-US" sz="1600" baseline="0" dirty="0" smtClean="0">
                          <a:latin typeface="Arial" panose="020B0604020202020204" pitchFamily="34" charset="0"/>
                          <a:cs typeface="Arial" panose="020B0604020202020204" pitchFamily="34" charset="0"/>
                        </a:rPr>
                        <a:t> oxidation not part of this process train.</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bl>
          </a:graphicData>
        </a:graphic>
      </p:graphicFrame>
      <p:sp>
        <p:nvSpPr>
          <p:cNvPr id="3" name="Rectangle 2"/>
          <p:cNvSpPr/>
          <p:nvPr/>
        </p:nvSpPr>
        <p:spPr>
          <a:xfrm>
            <a:off x="2061754" y="1914048"/>
            <a:ext cx="8381999" cy="369332"/>
          </a:xfrm>
          <a:prstGeom prst="rect">
            <a:avLst/>
          </a:prstGeom>
        </p:spPr>
        <p:txBody>
          <a:bodyPr wrap="square">
            <a:spAutoFit/>
          </a:bodyPr>
          <a:lstStyle/>
          <a:p>
            <a:pPr algn="ctr"/>
            <a:r>
              <a:rPr lang="en-US" b="1" dirty="0" smtClean="0">
                <a:latin typeface="Arial" panose="020B0604020202020204" pitchFamily="34" charset="0"/>
                <a:cs typeface="Arial" panose="020B0604020202020204" pitchFamily="34" charset="0"/>
              </a:rPr>
              <a:t>Non-RO Purification Train Example</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7225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1176000" cy="1066800"/>
          </a:xfrm>
        </p:spPr>
        <p:txBody>
          <a:bodyPr/>
          <a:lstStyle/>
          <a:p>
            <a:r>
              <a:rPr lang="en-US" sz="2800" b="1" dirty="0" smtClean="0">
                <a:solidFill>
                  <a:srgbClr val="395173"/>
                </a:solidFill>
                <a:latin typeface="Arial" panose="020B0604020202020204" pitchFamily="34" charset="0"/>
                <a:cs typeface="Arial" panose="020B0604020202020204" pitchFamily="34" charset="0"/>
              </a:rPr>
              <a:t>UV and UV AOP Design Criteria Based Upon Treatment Process Decisions</a:t>
            </a:r>
            <a:endParaRPr lang="en-US" sz="2800" b="1" dirty="0">
              <a:solidFill>
                <a:srgbClr val="395173"/>
              </a:solidFill>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67175874"/>
              </p:ext>
            </p:extLst>
          </p:nvPr>
        </p:nvGraphicFramePr>
        <p:xfrm>
          <a:off x="940525" y="2144044"/>
          <a:ext cx="10633166" cy="2875280"/>
        </p:xfrm>
        <a:graphic>
          <a:graphicData uri="http://schemas.openxmlformats.org/drawingml/2006/table">
            <a:tbl>
              <a:tblPr firstRow="1" bandRow="1">
                <a:tableStyleId>{D27102A9-8310-4765-A935-A1911B00CA55}</a:tableStyleId>
              </a:tblPr>
              <a:tblGrid>
                <a:gridCol w="1555048">
                  <a:extLst>
                    <a:ext uri="{9D8B030D-6E8A-4147-A177-3AD203B41FA5}">
                      <a16:colId xmlns:a16="http://schemas.microsoft.com/office/drawing/2014/main" val="20000"/>
                    </a:ext>
                  </a:extLst>
                </a:gridCol>
                <a:gridCol w="4980357">
                  <a:extLst>
                    <a:ext uri="{9D8B030D-6E8A-4147-A177-3AD203B41FA5}">
                      <a16:colId xmlns:a16="http://schemas.microsoft.com/office/drawing/2014/main" val="20001"/>
                    </a:ext>
                  </a:extLst>
                </a:gridCol>
                <a:gridCol w="1235631">
                  <a:extLst>
                    <a:ext uri="{9D8B030D-6E8A-4147-A177-3AD203B41FA5}">
                      <a16:colId xmlns:a16="http://schemas.microsoft.com/office/drawing/2014/main" val="20002"/>
                    </a:ext>
                  </a:extLst>
                </a:gridCol>
                <a:gridCol w="1437369">
                  <a:extLst>
                    <a:ext uri="{9D8B030D-6E8A-4147-A177-3AD203B41FA5}">
                      <a16:colId xmlns:a16="http://schemas.microsoft.com/office/drawing/2014/main" val="20003"/>
                    </a:ext>
                  </a:extLst>
                </a:gridCol>
                <a:gridCol w="1424761">
                  <a:extLst>
                    <a:ext uri="{9D8B030D-6E8A-4147-A177-3AD203B41FA5}">
                      <a16:colId xmlns:a16="http://schemas.microsoft.com/office/drawing/2014/main" val="20004"/>
                    </a:ext>
                  </a:extLst>
                </a:gridCol>
              </a:tblGrid>
              <a:tr h="352382">
                <a:tc>
                  <a:txBody>
                    <a:bodyPr/>
                    <a:lstStyle/>
                    <a:p>
                      <a:pPr algn="ctr"/>
                      <a:r>
                        <a:rPr lang="en-US" sz="1600" dirty="0" smtClean="0">
                          <a:solidFill>
                            <a:schemeClr val="tx1"/>
                          </a:solidFill>
                          <a:latin typeface="Arial" panose="020B0604020202020204" pitchFamily="34" charset="0"/>
                          <a:cs typeface="Arial" panose="020B0604020202020204" pitchFamily="34" charset="0"/>
                        </a:rPr>
                        <a:t>Process</a:t>
                      </a:r>
                      <a:r>
                        <a:rPr lang="en-US" sz="1600" baseline="0" dirty="0" smtClean="0">
                          <a:solidFill>
                            <a:schemeClr val="tx1"/>
                          </a:solidFill>
                          <a:latin typeface="Arial" panose="020B0604020202020204" pitchFamily="34" charset="0"/>
                          <a:cs typeface="Arial" panose="020B0604020202020204" pitchFamily="34" charset="0"/>
                        </a:rPr>
                        <a:t> Components</a:t>
                      </a:r>
                      <a:endParaRPr lang="en-US" sz="1600" dirty="0">
                        <a:solidFill>
                          <a:schemeClr val="bg1"/>
                        </a:solidFill>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Notes</a:t>
                      </a:r>
                      <a:endParaRPr lang="en-US" sz="160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Pathogens</a:t>
                      </a:r>
                      <a:endParaRPr lang="en-US" sz="160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i="0" dirty="0" smtClean="0">
                          <a:latin typeface="Arial" panose="020B0604020202020204" pitchFamily="34" charset="0"/>
                          <a:cs typeface="Arial" panose="020B0604020202020204" pitchFamily="34" charset="0"/>
                        </a:rPr>
                        <a:t>Regulated Pollutants</a:t>
                      </a:r>
                      <a:endParaRPr lang="en-US" sz="1600" i="0" dirty="0">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en-US" sz="1600" i="0" dirty="0" smtClean="0">
                          <a:latin typeface="Arial" panose="020B0604020202020204" pitchFamily="34" charset="0"/>
                          <a:cs typeface="Arial" panose="020B0604020202020204" pitchFamily="34" charset="0"/>
                        </a:rPr>
                        <a:t>Unregulated CECs</a:t>
                      </a:r>
                      <a:endParaRPr lang="en-US" sz="1600" i="0" dirty="0">
                        <a:solidFill>
                          <a:schemeClr val="bg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r>
                        <a:rPr lang="en-US" sz="1600" dirty="0" smtClean="0">
                          <a:latin typeface="Arial" panose="020B0604020202020204" pitchFamily="34" charset="0"/>
                          <a:cs typeface="Arial" panose="020B0604020202020204" pitchFamily="34" charset="0"/>
                        </a:rPr>
                        <a:t>MF/UF</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r>
                        <a:rPr lang="en-US" sz="1600" dirty="0" smtClean="0">
                          <a:latin typeface="Arial" panose="020B0604020202020204" pitchFamily="34" charset="0"/>
                          <a:cs typeface="Arial" panose="020B0604020202020204" pitchFamily="34" charset="0"/>
                        </a:rPr>
                        <a:t>RO</a:t>
                      </a:r>
                      <a:endParaRPr lang="en-US" sz="1600" dirty="0">
                        <a:latin typeface="Arial" panose="020B0604020202020204" pitchFamily="34" charset="0"/>
                        <a:cs typeface="Arial" panose="020B0604020202020204" pitchFamily="34" charset="0"/>
                      </a:endParaRPr>
                    </a:p>
                  </a:txBody>
                  <a:tcPr anchor="ctr"/>
                </a:tc>
                <a:tc>
                  <a:txBody>
                    <a:bodyPr/>
                    <a:lstStyle/>
                    <a:p>
                      <a:pPr algn="ct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r>
                        <a:rPr lang="en-US" sz="1600" dirty="0" smtClean="0">
                          <a:latin typeface="Arial" panose="020B0604020202020204" pitchFamily="34" charset="0"/>
                          <a:cs typeface="Arial" panose="020B0604020202020204" pitchFamily="34" charset="0"/>
                        </a:rPr>
                        <a:t>UV AOP</a:t>
                      </a:r>
                      <a:endParaRPr lang="en-US" sz="1600" dirty="0">
                        <a:latin typeface="Arial" panose="020B0604020202020204" pitchFamily="34" charset="0"/>
                        <a:cs typeface="Arial" panose="020B0604020202020204" pitchFamily="34" charset="0"/>
                      </a:endParaRPr>
                    </a:p>
                  </a:txBody>
                  <a:tcPr anchor="ctr"/>
                </a:tc>
                <a:tc>
                  <a:txBody>
                    <a:bodyPr/>
                    <a:lstStyle/>
                    <a:p>
                      <a:pPr marL="0" indent="0" algn="l">
                        <a:buFont typeface="Arial" panose="020B0604020202020204" pitchFamily="34" charset="0"/>
                        <a:buNone/>
                      </a:pPr>
                      <a:r>
                        <a:rPr lang="en-US" sz="1600" dirty="0" smtClean="0">
                          <a:latin typeface="Arial" panose="020B0604020202020204" pitchFamily="34" charset="0"/>
                          <a:cs typeface="Arial" panose="020B0604020202020204" pitchFamily="34" charset="0"/>
                        </a:rPr>
                        <a:t>High dose UV system targeting 6-log reduction of all pathogens and 90% reduction in NDMA</a:t>
                      </a:r>
                    </a:p>
                    <a:p>
                      <a:pPr marL="0" indent="0" algn="l">
                        <a:buFont typeface="Arial" panose="020B0604020202020204" pitchFamily="34" charset="0"/>
                        <a:buNone/>
                      </a:pPr>
                      <a:endParaRPr lang="en-US" sz="1600" dirty="0" smtClean="0">
                        <a:latin typeface="Arial" panose="020B0604020202020204" pitchFamily="34" charset="0"/>
                        <a:cs typeface="Arial" panose="020B0604020202020204" pitchFamily="34" charset="0"/>
                      </a:endParaRPr>
                    </a:p>
                    <a:p>
                      <a:pPr marL="0" indent="0" algn="l">
                        <a:buFont typeface="Arial" panose="020B0604020202020204" pitchFamily="34" charset="0"/>
                        <a:buNone/>
                      </a:pPr>
                      <a:r>
                        <a:rPr lang="en-US" sz="1600" dirty="0" smtClean="0">
                          <a:latin typeface="Arial" panose="020B0604020202020204" pitchFamily="34" charset="0"/>
                          <a:cs typeface="Arial" panose="020B0604020202020204" pitchFamily="34" charset="0"/>
                        </a:rPr>
                        <a:t>Advanced</a:t>
                      </a:r>
                      <a:r>
                        <a:rPr lang="en-US" sz="1600" baseline="0" dirty="0" smtClean="0">
                          <a:latin typeface="Arial" panose="020B0604020202020204" pitchFamily="34" charset="0"/>
                          <a:cs typeface="Arial" panose="020B0604020202020204" pitchFamily="34" charset="0"/>
                        </a:rPr>
                        <a:t> oxidation is included here, through addition of either hydrogen peroxide or sodium hypochlorite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X</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
        <p:nvSpPr>
          <p:cNvPr id="3" name="Rectangle 2"/>
          <p:cNvSpPr/>
          <p:nvPr/>
        </p:nvSpPr>
        <p:spPr>
          <a:xfrm>
            <a:off x="1913708" y="1721174"/>
            <a:ext cx="8381999" cy="369332"/>
          </a:xfrm>
          <a:prstGeom prst="rect">
            <a:avLst/>
          </a:prstGeom>
        </p:spPr>
        <p:txBody>
          <a:bodyPr wrap="square">
            <a:spAutoFit/>
          </a:bodyPr>
          <a:lstStyle/>
          <a:p>
            <a:pPr algn="ctr"/>
            <a:r>
              <a:rPr lang="en-US" b="1" dirty="0" smtClean="0">
                <a:latin typeface="Arial" panose="020B0604020202020204" pitchFamily="34" charset="0"/>
                <a:cs typeface="Arial" panose="020B0604020202020204" pitchFamily="34" charset="0"/>
              </a:rPr>
              <a:t>RO Purification Train Example</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170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799"/>
            <a:ext cx="7724503" cy="2995023"/>
          </a:xfrm>
        </p:spPr>
        <p:txBody>
          <a:bodyPr/>
          <a:lstStyle/>
          <a:p>
            <a:r>
              <a:rPr lang="en-US" dirty="0" smtClean="0">
                <a:latin typeface="Arial" panose="020B0604020202020204" pitchFamily="34" charset="0"/>
                <a:cs typeface="Arial" panose="020B0604020202020204" pitchFamily="34" charset="0"/>
              </a:rPr>
              <a:t>Role in Potable Reuse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97056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Water Quality for UV/UV </a:t>
            </a:r>
            <a:r>
              <a:rPr lang="en-US" dirty="0" err="1" smtClean="0"/>
              <a:t>AOP</a:t>
            </a:r>
            <a:r>
              <a:rPr lang="en-US" dirty="0" smtClean="0"/>
              <a:t> Without RO</a:t>
            </a:r>
            <a:endParaRPr lang="en-US" dirty="0"/>
          </a:p>
        </p:txBody>
      </p:sp>
      <p:sp>
        <p:nvSpPr>
          <p:cNvPr id="3" name="Text Placeholder 2"/>
          <p:cNvSpPr>
            <a:spLocks noGrp="1"/>
          </p:cNvSpPr>
          <p:nvPr>
            <p:ph type="body" sz="quarter" idx="10"/>
          </p:nvPr>
        </p:nvSpPr>
        <p:spPr/>
        <p:txBody>
          <a:bodyPr/>
          <a:lstStyle/>
          <a:p>
            <a:pPr marL="0" indent="0">
              <a:buNone/>
            </a:pPr>
            <a:r>
              <a:rPr lang="en-US" sz="2400" b="1" dirty="0" smtClean="0"/>
              <a:t>O</a:t>
            </a:r>
            <a:r>
              <a:rPr lang="en-US" sz="2400" b="1" baseline="-25000" dirty="0" smtClean="0"/>
              <a:t>3</a:t>
            </a:r>
            <a:r>
              <a:rPr lang="en-US" sz="2400" b="1" dirty="0" smtClean="0"/>
              <a:t>/BAF/UF/GAC Pretreatment </a:t>
            </a:r>
            <a:endParaRPr lang="en-US" sz="2400" b="1" dirty="0"/>
          </a:p>
          <a:p>
            <a:pPr marL="514350" indent="-282575">
              <a:buFont typeface="Arial" panose="020B0604020202020204" pitchFamily="34" charset="0"/>
              <a:buChar char="–"/>
            </a:pPr>
            <a:r>
              <a:rPr lang="en-US" sz="2000" dirty="0" smtClean="0"/>
              <a:t>O₃, BAF, and GAC all raise UVT. Typical value is 90% to 93% UVT after GAC</a:t>
            </a:r>
            <a:endParaRPr lang="en-US" sz="2000" dirty="0"/>
          </a:p>
          <a:p>
            <a:pPr marL="514350" indent="-282575">
              <a:buFont typeface="Arial" panose="020B0604020202020204" pitchFamily="34" charset="0"/>
              <a:buChar char="–"/>
            </a:pPr>
            <a:r>
              <a:rPr lang="en-US" sz="2000" dirty="0" smtClean="0"/>
              <a:t>O₃/BAF (combined) and GAC each reduces TOC. Typical value is 2.5 to 3.5 mg/L after GAC </a:t>
            </a:r>
          </a:p>
          <a:p>
            <a:pPr marL="514350" indent="-282575">
              <a:buFont typeface="Arial" panose="020B0604020202020204" pitchFamily="34" charset="0"/>
              <a:buChar char="–"/>
            </a:pPr>
            <a:r>
              <a:rPr lang="en-US" sz="2000" dirty="0" smtClean="0"/>
              <a:t>BAF and UF lower turbidity. Typical value post UV is &lt;0.1 NTU</a:t>
            </a:r>
            <a:endParaRPr lang="en-US" sz="2000" dirty="0"/>
          </a:p>
          <a:p>
            <a:pPr marL="514350" indent="-282575">
              <a:buFont typeface="Arial" panose="020B0604020202020204" pitchFamily="34" charset="0"/>
              <a:buChar char="–"/>
            </a:pPr>
            <a:r>
              <a:rPr lang="en-US" sz="2000" dirty="0" smtClean="0"/>
              <a:t>pH is stable following </a:t>
            </a:r>
            <a:r>
              <a:rPr lang="en-US" sz="2000" dirty="0"/>
              <a:t>BAF </a:t>
            </a:r>
            <a:r>
              <a:rPr lang="en-US" sz="2000" dirty="0" smtClean="0"/>
              <a:t>Treatment, in the 7 to 8 range</a:t>
            </a:r>
          </a:p>
          <a:p>
            <a:pPr marL="514350" indent="-282575">
              <a:buFont typeface="Arial" panose="020B0604020202020204" pitchFamily="34" charset="0"/>
              <a:buChar char="–"/>
            </a:pPr>
            <a:r>
              <a:rPr lang="en-US" sz="2000" dirty="0" smtClean="0"/>
              <a:t>There will likely be more hydroxyl radical scavengers in the feed to UV for UV advanced oxidation, potentially making it less effective</a:t>
            </a:r>
          </a:p>
          <a:p>
            <a:pPr marL="0" indent="0">
              <a:buNone/>
            </a:pPr>
            <a:r>
              <a:rPr lang="en-US" sz="2400" i="1" dirty="0" smtClean="0"/>
              <a:t>Note: The O₃ process is effective for advanced oxidation, so UV AOP may be unnecessary</a:t>
            </a:r>
            <a:endParaRPr lang="en-US" sz="2400" i="1" dirty="0"/>
          </a:p>
        </p:txBody>
      </p:sp>
    </p:spTree>
    <p:extLst>
      <p:ext uri="{BB962C8B-B14F-4D97-AF65-F5344CB8AC3E}">
        <p14:creationId xmlns:p14="http://schemas.microsoft.com/office/powerpoint/2010/main" val="1437381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Water Quality for UV/UV AOP With RO</a:t>
            </a:r>
            <a:endParaRPr lang="en-US" dirty="0"/>
          </a:p>
        </p:txBody>
      </p:sp>
      <p:sp>
        <p:nvSpPr>
          <p:cNvPr id="3" name="Text Placeholder 2"/>
          <p:cNvSpPr>
            <a:spLocks noGrp="1"/>
          </p:cNvSpPr>
          <p:nvPr>
            <p:ph type="body" sz="quarter" idx="10"/>
          </p:nvPr>
        </p:nvSpPr>
        <p:spPr/>
        <p:txBody>
          <a:bodyPr/>
          <a:lstStyle/>
          <a:p>
            <a:pPr marL="0" indent="0">
              <a:buNone/>
            </a:pPr>
            <a:r>
              <a:rPr lang="en-US" sz="2400" b="1" dirty="0" smtClean="0"/>
              <a:t>MF/RO Pretreatment </a:t>
            </a:r>
            <a:endParaRPr lang="en-US" sz="2400" b="1" dirty="0"/>
          </a:p>
          <a:p>
            <a:pPr marL="514350" indent="-287338">
              <a:buFont typeface="Arial" panose="020B0604020202020204" pitchFamily="34" charset="0"/>
              <a:buChar char="–"/>
            </a:pPr>
            <a:r>
              <a:rPr lang="en-US" sz="2000" dirty="0" smtClean="0"/>
              <a:t>RO will raise UVT. Typical value is &gt;95%, can be &gt;99% with new RO membranes</a:t>
            </a:r>
            <a:endParaRPr lang="en-US" sz="2000" dirty="0"/>
          </a:p>
          <a:p>
            <a:pPr marL="514350" indent="-287338">
              <a:buFont typeface="Arial" panose="020B0604020202020204" pitchFamily="34" charset="0"/>
              <a:buChar char="–"/>
            </a:pPr>
            <a:r>
              <a:rPr lang="en-US" sz="2000" dirty="0" smtClean="0"/>
              <a:t>TOC post RO is &lt;0.3 mg/L</a:t>
            </a:r>
          </a:p>
          <a:p>
            <a:pPr marL="514350" indent="-287338">
              <a:buFont typeface="Arial" panose="020B0604020202020204" pitchFamily="34" charset="0"/>
              <a:buChar char="–"/>
            </a:pPr>
            <a:r>
              <a:rPr lang="en-US" sz="2000" dirty="0" smtClean="0"/>
              <a:t>Turbidity post RO is &lt;0.1 NTU</a:t>
            </a:r>
          </a:p>
          <a:p>
            <a:pPr marL="514350" indent="-287338">
              <a:buFont typeface="Arial" panose="020B0604020202020204" pitchFamily="34" charset="0"/>
              <a:buChar char="–"/>
            </a:pPr>
            <a:r>
              <a:rPr lang="en-US" sz="2000" dirty="0" smtClean="0"/>
              <a:t>pH post RO is not stable (no alkalinity) and is in the 6.0 to 6.5 range.</a:t>
            </a:r>
          </a:p>
          <a:p>
            <a:pPr marL="514350" indent="-287338">
              <a:buFont typeface="Arial" panose="020B0604020202020204" pitchFamily="34" charset="0"/>
              <a:buChar char="–"/>
            </a:pPr>
            <a:r>
              <a:rPr lang="en-US" sz="2000" dirty="0" smtClean="0"/>
              <a:t>There are few hydroxyl radical scavengers in the feed to UV for UV advanced oxidation. These potentially include chloramines.</a:t>
            </a:r>
          </a:p>
          <a:p>
            <a:pPr marL="514350" indent="-287338">
              <a:buFont typeface="Arial" panose="020B0604020202020204" pitchFamily="34" charset="0"/>
              <a:buChar char="–"/>
            </a:pPr>
            <a:r>
              <a:rPr lang="en-US" sz="2000" dirty="0" smtClean="0"/>
              <a:t>Low pH of the feed water makes UV/</a:t>
            </a:r>
            <a:r>
              <a:rPr lang="en-US" sz="2000" dirty="0" err="1" smtClean="0"/>
              <a:t>NaOCl</a:t>
            </a:r>
            <a:r>
              <a:rPr lang="en-US" sz="2000" dirty="0" smtClean="0"/>
              <a:t> effective</a:t>
            </a:r>
          </a:p>
          <a:p>
            <a:pPr marL="514350" indent="-287338">
              <a:buFont typeface="Arial" panose="020B0604020202020204" pitchFamily="34" charset="0"/>
              <a:buChar char="–"/>
            </a:pPr>
            <a:r>
              <a:rPr lang="en-US" sz="2000" dirty="0" smtClean="0"/>
              <a:t>UV/H</a:t>
            </a:r>
            <a:r>
              <a:rPr lang="en-US" sz="2000" baseline="-25000" dirty="0" smtClean="0"/>
              <a:t>2</a:t>
            </a:r>
            <a:r>
              <a:rPr lang="en-US" sz="2000" dirty="0" smtClean="0"/>
              <a:t>O</a:t>
            </a:r>
            <a:r>
              <a:rPr lang="en-US" sz="2000" baseline="-25000" dirty="0"/>
              <a:t>2</a:t>
            </a:r>
            <a:r>
              <a:rPr lang="en-US" sz="2000" dirty="0" smtClean="0"/>
              <a:t> also effective, independent of pH</a:t>
            </a:r>
            <a:endParaRPr lang="en-US" sz="2000" dirty="0"/>
          </a:p>
        </p:txBody>
      </p:sp>
    </p:spTree>
    <p:extLst>
      <p:ext uri="{BB962C8B-B14F-4D97-AF65-F5344CB8AC3E}">
        <p14:creationId xmlns:p14="http://schemas.microsoft.com/office/powerpoint/2010/main" val="714223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46531"/>
            <a:ext cx="10338919" cy="533400"/>
          </a:xfrm>
        </p:spPr>
        <p:txBody>
          <a:bodyPr/>
          <a:lstStyle/>
          <a:p>
            <a:r>
              <a:rPr lang="en-US" dirty="0" smtClean="0"/>
              <a:t>Utilize Validated UV Reactors and Set the Dose Based Upon Pathogen Disinfection Targets</a:t>
            </a:r>
            <a:endParaRPr lang="en-US" dirty="0"/>
          </a:p>
        </p:txBody>
      </p:sp>
      <p:pic>
        <p:nvPicPr>
          <p:cNvPr id="4"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45742" y="1418893"/>
            <a:ext cx="6257892" cy="456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2460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Control Philosophies for Disinfection and Advanced Oxidation </a:t>
            </a:r>
            <a:endParaRPr lang="en-US" dirty="0"/>
          </a:p>
        </p:txBody>
      </p:sp>
      <p:sp>
        <p:nvSpPr>
          <p:cNvPr id="3" name="Text Placeholder 2"/>
          <p:cNvSpPr>
            <a:spLocks noGrp="1"/>
          </p:cNvSpPr>
          <p:nvPr>
            <p:ph type="body" sz="quarter" idx="10"/>
          </p:nvPr>
        </p:nvSpPr>
        <p:spPr/>
        <p:txBody>
          <a:bodyPr/>
          <a:lstStyle/>
          <a:p>
            <a:r>
              <a:rPr lang="en-US" dirty="0" err="1" smtClean="0"/>
              <a:t>EEO</a:t>
            </a:r>
            <a:endParaRPr lang="en-US" dirty="0" smtClean="0"/>
          </a:p>
          <a:p>
            <a:r>
              <a:rPr lang="en-US" dirty="0" smtClean="0"/>
              <a:t>UV Dose and Oxidant Weighted Dose</a:t>
            </a:r>
          </a:p>
          <a:p>
            <a:r>
              <a:rPr lang="en-US" dirty="0" smtClean="0"/>
              <a:t>UV/chlorine and pH</a:t>
            </a:r>
            <a:endParaRPr lang="en-US" dirty="0"/>
          </a:p>
        </p:txBody>
      </p:sp>
    </p:spTree>
    <p:extLst>
      <p:ext uri="{BB962C8B-B14F-4D97-AF65-F5344CB8AC3E}">
        <p14:creationId xmlns:p14="http://schemas.microsoft.com/office/powerpoint/2010/main" val="3827401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err="1" smtClean="0"/>
              <a:t>EEO</a:t>
            </a:r>
            <a:r>
              <a:rPr lang="en-US" dirty="0" smtClean="0"/>
              <a:t> Approach</a:t>
            </a:r>
            <a:endParaRPr lang="en-US" dirty="0"/>
          </a:p>
        </p:txBody>
      </p:sp>
      <p:sp>
        <p:nvSpPr>
          <p:cNvPr id="38" name="Text Placeholder 37"/>
          <p:cNvSpPr>
            <a:spLocks noGrp="1"/>
          </p:cNvSpPr>
          <p:nvPr>
            <p:ph type="body" sz="quarter" idx="10"/>
          </p:nvPr>
        </p:nvSpPr>
        <p:spPr>
          <a:xfrm>
            <a:off x="903818" y="1118616"/>
            <a:ext cx="10363200" cy="4147440"/>
          </a:xfrm>
        </p:spPr>
        <p:txBody>
          <a:bodyPr/>
          <a:lstStyle/>
          <a:p>
            <a:pPr marL="227013" indent="-227013"/>
            <a:r>
              <a:rPr lang="en-US" sz="2000" dirty="0" smtClean="0"/>
              <a:t>Electrical Energy Per Order (</a:t>
            </a:r>
            <a:r>
              <a:rPr lang="en-US" sz="2000" dirty="0" err="1" smtClean="0"/>
              <a:t>EEO</a:t>
            </a:r>
            <a:r>
              <a:rPr lang="en-US" sz="2000" dirty="0" smtClean="0"/>
              <a:t>)</a:t>
            </a:r>
          </a:p>
          <a:p>
            <a:pPr marL="227013" indent="-227013"/>
            <a:r>
              <a:rPr lang="en-US" sz="2000" dirty="0" smtClean="0"/>
              <a:t>Used for UV AOP system sizing and operation</a:t>
            </a:r>
          </a:p>
          <a:p>
            <a:pPr marL="227013" indent="-227013"/>
            <a:r>
              <a:rPr lang="en-US" sz="2000" dirty="0" smtClean="0"/>
              <a:t>Focused on chemical destruction (not disinfection credit)</a:t>
            </a:r>
          </a:p>
          <a:p>
            <a:pPr marL="227013" indent="-227013"/>
            <a:r>
              <a:rPr lang="en-US" sz="2000" dirty="0" smtClean="0"/>
              <a:t>Conservative estimations</a:t>
            </a:r>
          </a:p>
          <a:p>
            <a:pPr marL="227013" indent="-227013"/>
            <a:r>
              <a:rPr lang="en-US" sz="2000" dirty="0" smtClean="0"/>
              <a:t>Limited use of sensors </a:t>
            </a:r>
          </a:p>
          <a:p>
            <a:pPr marL="227013" indent="-227013"/>
            <a:r>
              <a:rPr lang="en-US" sz="2000" dirty="0" smtClean="0"/>
              <a:t>Not a preferred approach for new systems</a:t>
            </a:r>
            <a:endParaRPr lang="en-US" sz="2000" dirty="0"/>
          </a:p>
        </p:txBody>
      </p:sp>
      <p:grpSp>
        <p:nvGrpSpPr>
          <p:cNvPr id="5" name="Group 4"/>
          <p:cNvGrpSpPr>
            <a:grpSpLocks/>
          </p:cNvGrpSpPr>
          <p:nvPr/>
        </p:nvGrpSpPr>
        <p:grpSpPr bwMode="auto">
          <a:xfrm>
            <a:off x="3479861" y="3487972"/>
            <a:ext cx="6248400" cy="2743200"/>
            <a:chOff x="2209800" y="3810000"/>
            <a:chExt cx="6248400" cy="2743200"/>
          </a:xfrm>
        </p:grpSpPr>
        <p:grpSp>
          <p:nvGrpSpPr>
            <p:cNvPr id="6" name="Group 3"/>
            <p:cNvGrpSpPr>
              <a:grpSpLocks/>
            </p:cNvGrpSpPr>
            <p:nvPr/>
          </p:nvGrpSpPr>
          <p:grpSpPr bwMode="auto">
            <a:xfrm>
              <a:off x="2209800" y="3810000"/>
              <a:ext cx="6248400" cy="2743200"/>
              <a:chOff x="0" y="1752600"/>
              <a:chExt cx="8991600" cy="4572000"/>
            </a:xfrm>
          </p:grpSpPr>
          <p:graphicFrame>
            <p:nvGraphicFramePr>
              <p:cNvPr id="8" name="Object 3"/>
              <p:cNvGraphicFramePr>
                <a:graphicFrameLocks noChangeAspect="1"/>
              </p:cNvGraphicFramePr>
              <p:nvPr/>
            </p:nvGraphicFramePr>
            <p:xfrm>
              <a:off x="0" y="1828800"/>
              <a:ext cx="5181599" cy="3878262"/>
            </p:xfrm>
            <a:graphic>
              <a:graphicData uri="http://schemas.openxmlformats.org/presentationml/2006/ole">
                <mc:AlternateContent xmlns:mc="http://schemas.openxmlformats.org/markup-compatibility/2006">
                  <mc:Choice xmlns:v="urn:schemas-microsoft-com:vml" Requires="v">
                    <p:oleObj spid="_x0000_s1160" name="Photo Editor Photo" r:id="rId3" imgW="11428571" imgH="8573697" progId="MSPhotoEd.3">
                      <p:embed/>
                    </p:oleObj>
                  </mc:Choice>
                  <mc:Fallback>
                    <p:oleObj name="Photo Editor Photo" r:id="rId3" imgW="11428571" imgH="8573697"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10204" t="10881" r="11224" b="12950"/>
                          <a:stretch>
                            <a:fillRect/>
                          </a:stretch>
                        </p:blipFill>
                        <p:spPr bwMode="auto">
                          <a:xfrm>
                            <a:off x="0" y="1828800"/>
                            <a:ext cx="5181599" cy="387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9" name="Group 4"/>
              <p:cNvGrpSpPr>
                <a:grpSpLocks/>
              </p:cNvGrpSpPr>
              <p:nvPr/>
            </p:nvGrpSpPr>
            <p:grpSpPr bwMode="auto">
              <a:xfrm>
                <a:off x="6400800" y="4419600"/>
                <a:ext cx="2590800" cy="1905000"/>
                <a:chOff x="816" y="2832"/>
                <a:chExt cx="1440" cy="1200"/>
              </a:xfrm>
            </p:grpSpPr>
            <p:sp>
              <p:nvSpPr>
                <p:cNvPr id="36" name="Rectangle 5"/>
                <p:cNvSpPr>
                  <a:spLocks noChangeArrowheads="1"/>
                </p:cNvSpPr>
                <p:nvPr/>
              </p:nvSpPr>
              <p:spPr bwMode="auto">
                <a:xfrm>
                  <a:off x="816" y="3264"/>
                  <a:ext cx="1440" cy="768"/>
                </a:xfrm>
                <a:prstGeom prst="rect">
                  <a:avLst/>
                </a:prstGeom>
                <a:solidFill>
                  <a:srgbClr val="00FFFF"/>
                </a:solidFill>
                <a:ln w="9525">
                  <a:solidFill>
                    <a:schemeClr val="tx1"/>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600">
                      <a:solidFill>
                        <a:schemeClr val="tx1"/>
                      </a:solidFill>
                      <a:latin typeface="Arial" panose="020B0604020202020204" pitchFamily="34" charset="0"/>
                    </a:rPr>
                    <a:t>Radicals Destroy</a:t>
                  </a:r>
                </a:p>
                <a:p>
                  <a:pPr algn="ctr">
                    <a:spcBef>
                      <a:spcPct val="0"/>
                    </a:spcBef>
                    <a:buFontTx/>
                    <a:buNone/>
                  </a:pPr>
                  <a:r>
                    <a:rPr lang="en-US" altLang="en-US" sz="1600">
                      <a:solidFill>
                        <a:schemeClr val="tx1"/>
                      </a:solidFill>
                      <a:latin typeface="Arial" panose="020B0604020202020204" pitchFamily="34" charset="0"/>
                    </a:rPr>
                    <a:t>Contaminants</a:t>
                  </a:r>
                </a:p>
              </p:txBody>
            </p:sp>
            <p:sp>
              <p:nvSpPr>
                <p:cNvPr id="37" name="Line 6"/>
                <p:cNvSpPr>
                  <a:spLocks noChangeShapeType="1"/>
                </p:cNvSpPr>
                <p:nvPr/>
              </p:nvSpPr>
              <p:spPr bwMode="auto">
                <a:xfrm>
                  <a:off x="1536" y="2832"/>
                  <a:ext cx="0" cy="384"/>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10" name="Group 7"/>
              <p:cNvGrpSpPr>
                <a:grpSpLocks/>
              </p:cNvGrpSpPr>
              <p:nvPr/>
            </p:nvGrpSpPr>
            <p:grpSpPr bwMode="auto">
              <a:xfrm>
                <a:off x="5334000" y="2132013"/>
                <a:ext cx="3352800" cy="2668587"/>
                <a:chOff x="96" y="1391"/>
                <a:chExt cx="2112" cy="1681"/>
              </a:xfrm>
            </p:grpSpPr>
            <p:sp>
              <p:nvSpPr>
                <p:cNvPr id="19" name="Rectangle 8"/>
                <p:cNvSpPr>
                  <a:spLocks noChangeArrowheads="1"/>
                </p:cNvSpPr>
                <p:nvPr/>
              </p:nvSpPr>
              <p:spPr bwMode="auto">
                <a:xfrm>
                  <a:off x="912" y="2112"/>
                  <a:ext cx="1296" cy="672"/>
                </a:xfrm>
                <a:prstGeom prst="rect">
                  <a:avLst/>
                </a:prstGeom>
                <a:solidFill>
                  <a:srgbClr val="00FFFF"/>
                </a:solidFill>
                <a:ln w="9525">
                  <a:solidFill>
                    <a:schemeClr val="tx1"/>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400">
                      <a:solidFill>
                        <a:schemeClr val="tx1"/>
                      </a:solidFill>
                      <a:latin typeface="Arial" panose="020B0604020202020204" pitchFamily="34" charset="0"/>
                    </a:rPr>
                    <a:t>Water</a:t>
                  </a:r>
                </a:p>
              </p:txBody>
            </p:sp>
            <p:grpSp>
              <p:nvGrpSpPr>
                <p:cNvPr id="20" name="Group 9"/>
                <p:cNvGrpSpPr>
                  <a:grpSpLocks/>
                </p:cNvGrpSpPr>
                <p:nvPr/>
              </p:nvGrpSpPr>
              <p:grpSpPr bwMode="auto">
                <a:xfrm>
                  <a:off x="96" y="1391"/>
                  <a:ext cx="879" cy="1681"/>
                  <a:chOff x="96" y="1391"/>
                  <a:chExt cx="879" cy="1681"/>
                </a:xfrm>
              </p:grpSpPr>
              <p:sp>
                <p:nvSpPr>
                  <p:cNvPr id="21" name="Rectangle 10"/>
                  <p:cNvSpPr>
                    <a:spLocks noChangeArrowheads="1"/>
                  </p:cNvSpPr>
                  <p:nvPr/>
                </p:nvSpPr>
                <p:spPr bwMode="auto">
                  <a:xfrm>
                    <a:off x="240" y="1776"/>
                    <a:ext cx="144" cy="1296"/>
                  </a:xfrm>
                  <a:prstGeom prst="rect">
                    <a:avLst/>
                  </a:prstGeom>
                  <a:solidFill>
                    <a:srgbClr val="FF00FF"/>
                  </a:solidFill>
                  <a:ln w="9525">
                    <a:solidFill>
                      <a:schemeClr val="tx1"/>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solidFill>
                        <a:schemeClr val="tx1"/>
                      </a:solidFill>
                    </a:endParaRPr>
                  </a:p>
                </p:txBody>
              </p:sp>
              <p:grpSp>
                <p:nvGrpSpPr>
                  <p:cNvPr id="22" name="Group 11"/>
                  <p:cNvGrpSpPr>
                    <a:grpSpLocks/>
                  </p:cNvGrpSpPr>
                  <p:nvPr/>
                </p:nvGrpSpPr>
                <p:grpSpPr bwMode="auto">
                  <a:xfrm>
                    <a:off x="480" y="1920"/>
                    <a:ext cx="288" cy="1056"/>
                    <a:chOff x="528" y="1920"/>
                    <a:chExt cx="432" cy="1056"/>
                  </a:xfrm>
                </p:grpSpPr>
                <p:sp>
                  <p:nvSpPr>
                    <p:cNvPr id="24" name="Line 12"/>
                    <p:cNvSpPr>
                      <a:spLocks noChangeShapeType="1"/>
                    </p:cNvSpPr>
                    <p:nvPr/>
                  </p:nvSpPr>
                  <p:spPr bwMode="auto">
                    <a:xfrm>
                      <a:off x="528" y="1920"/>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Line 13"/>
                    <p:cNvSpPr>
                      <a:spLocks noChangeShapeType="1"/>
                    </p:cNvSpPr>
                    <p:nvPr/>
                  </p:nvSpPr>
                  <p:spPr bwMode="auto">
                    <a:xfrm>
                      <a:off x="528" y="2016"/>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 name="Line 14"/>
                    <p:cNvSpPr>
                      <a:spLocks noChangeShapeType="1"/>
                    </p:cNvSpPr>
                    <p:nvPr/>
                  </p:nvSpPr>
                  <p:spPr bwMode="auto">
                    <a:xfrm>
                      <a:off x="528" y="2112"/>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Line 15"/>
                    <p:cNvSpPr>
                      <a:spLocks noChangeShapeType="1"/>
                    </p:cNvSpPr>
                    <p:nvPr/>
                  </p:nvSpPr>
                  <p:spPr bwMode="auto">
                    <a:xfrm>
                      <a:off x="528" y="2208"/>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 name="Line 16"/>
                    <p:cNvSpPr>
                      <a:spLocks noChangeShapeType="1"/>
                    </p:cNvSpPr>
                    <p:nvPr/>
                  </p:nvSpPr>
                  <p:spPr bwMode="auto">
                    <a:xfrm>
                      <a:off x="528" y="2304"/>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 name="Line 17"/>
                    <p:cNvSpPr>
                      <a:spLocks noChangeShapeType="1"/>
                    </p:cNvSpPr>
                    <p:nvPr/>
                  </p:nvSpPr>
                  <p:spPr bwMode="auto">
                    <a:xfrm>
                      <a:off x="528" y="2400"/>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 name="Line 18"/>
                    <p:cNvSpPr>
                      <a:spLocks noChangeShapeType="1"/>
                    </p:cNvSpPr>
                    <p:nvPr/>
                  </p:nvSpPr>
                  <p:spPr bwMode="auto">
                    <a:xfrm>
                      <a:off x="528" y="2496"/>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 name="Line 19"/>
                    <p:cNvSpPr>
                      <a:spLocks noChangeShapeType="1"/>
                    </p:cNvSpPr>
                    <p:nvPr/>
                  </p:nvSpPr>
                  <p:spPr bwMode="auto">
                    <a:xfrm>
                      <a:off x="528" y="2592"/>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 name="Line 20"/>
                    <p:cNvSpPr>
                      <a:spLocks noChangeShapeType="1"/>
                    </p:cNvSpPr>
                    <p:nvPr/>
                  </p:nvSpPr>
                  <p:spPr bwMode="auto">
                    <a:xfrm>
                      <a:off x="528" y="2688"/>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 name="Line 21"/>
                    <p:cNvSpPr>
                      <a:spLocks noChangeShapeType="1"/>
                    </p:cNvSpPr>
                    <p:nvPr/>
                  </p:nvSpPr>
                  <p:spPr bwMode="auto">
                    <a:xfrm>
                      <a:off x="528" y="2784"/>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 name="Line 22"/>
                    <p:cNvSpPr>
                      <a:spLocks noChangeShapeType="1"/>
                    </p:cNvSpPr>
                    <p:nvPr/>
                  </p:nvSpPr>
                  <p:spPr bwMode="auto">
                    <a:xfrm>
                      <a:off x="528" y="2880"/>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 name="Line 23"/>
                    <p:cNvSpPr>
                      <a:spLocks noChangeShapeType="1"/>
                    </p:cNvSpPr>
                    <p:nvPr/>
                  </p:nvSpPr>
                  <p:spPr bwMode="auto">
                    <a:xfrm>
                      <a:off x="528" y="2976"/>
                      <a:ext cx="432"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3" name="Text Box 24"/>
                  <p:cNvSpPr txBox="1">
                    <a:spLocks noChangeArrowheads="1"/>
                  </p:cNvSpPr>
                  <p:nvPr/>
                </p:nvSpPr>
                <p:spPr bwMode="auto">
                  <a:xfrm>
                    <a:off x="96" y="1391"/>
                    <a:ext cx="879"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spcBef>
                        <a:spcPct val="0"/>
                      </a:spcBef>
                      <a:buFontTx/>
                      <a:buNone/>
                    </a:pPr>
                    <a:r>
                      <a:rPr lang="en-US" altLang="en-US" sz="1600">
                        <a:solidFill>
                          <a:schemeClr val="tx1"/>
                        </a:solidFill>
                        <a:latin typeface="Arial" panose="020B0604020202020204" pitchFamily="34" charset="0"/>
                      </a:rPr>
                      <a:t>UV Light</a:t>
                    </a:r>
                  </a:p>
                </p:txBody>
              </p:sp>
            </p:grpSp>
          </p:grpSp>
          <p:sp>
            <p:nvSpPr>
              <p:cNvPr id="11" name="Rectangle 25"/>
              <p:cNvSpPr>
                <a:spLocks noChangeArrowheads="1"/>
              </p:cNvSpPr>
              <p:nvPr/>
            </p:nvSpPr>
            <p:spPr bwMode="auto">
              <a:xfrm>
                <a:off x="6553200" y="3276600"/>
                <a:ext cx="2209800" cy="1066800"/>
              </a:xfrm>
              <a:prstGeom prst="rect">
                <a:avLst/>
              </a:prstGeom>
              <a:solidFill>
                <a:srgbClr val="00FFFF"/>
              </a:solidFill>
              <a:ln w="9525">
                <a:solidFill>
                  <a:schemeClr val="tx1"/>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600">
                    <a:solidFill>
                      <a:schemeClr val="tx1"/>
                    </a:solidFill>
                    <a:latin typeface="Arial" panose="020B0604020202020204" pitchFamily="34" charset="0"/>
                  </a:rPr>
                  <a:t>UV + Peroxide</a:t>
                </a:r>
              </a:p>
              <a:p>
                <a:pPr algn="ctr">
                  <a:spcBef>
                    <a:spcPct val="0"/>
                  </a:spcBef>
                  <a:buFontTx/>
                  <a:buNone/>
                </a:pPr>
                <a:r>
                  <a:rPr lang="en-US" altLang="en-US" sz="1600">
                    <a:solidFill>
                      <a:schemeClr val="tx1"/>
                    </a:solidFill>
                    <a:latin typeface="Arial" panose="020B0604020202020204" pitchFamily="34" charset="0"/>
                    <a:sym typeface="Symbol" panose="05050102010706020507" pitchFamily="18" charset="2"/>
                  </a:rPr>
                  <a:t></a:t>
                </a:r>
                <a:r>
                  <a:rPr lang="en-US" altLang="en-US" sz="1600">
                    <a:solidFill>
                      <a:schemeClr val="tx1"/>
                    </a:solidFill>
                    <a:latin typeface="Arial" panose="020B0604020202020204" pitchFamily="34" charset="0"/>
                  </a:rPr>
                  <a:t> OH Radicals</a:t>
                </a:r>
              </a:p>
            </p:txBody>
          </p:sp>
          <p:grpSp>
            <p:nvGrpSpPr>
              <p:cNvPr id="12" name="Group 26"/>
              <p:cNvGrpSpPr>
                <a:grpSpLocks/>
              </p:cNvGrpSpPr>
              <p:nvPr/>
            </p:nvGrpSpPr>
            <p:grpSpPr bwMode="auto">
              <a:xfrm>
                <a:off x="6934200" y="1752600"/>
                <a:ext cx="1447800" cy="1371600"/>
                <a:chOff x="1056" y="1104"/>
                <a:chExt cx="912" cy="864"/>
              </a:xfrm>
            </p:grpSpPr>
            <p:sp>
              <p:nvSpPr>
                <p:cNvPr id="13" name="Oval 27"/>
                <p:cNvSpPr>
                  <a:spLocks noChangeArrowheads="1"/>
                </p:cNvSpPr>
                <p:nvPr/>
              </p:nvSpPr>
              <p:spPr bwMode="auto">
                <a:xfrm>
                  <a:off x="1056" y="1104"/>
                  <a:ext cx="912" cy="576"/>
                </a:xfrm>
                <a:prstGeom prst="ellipse">
                  <a:avLst/>
                </a:prstGeom>
                <a:solidFill>
                  <a:srgbClr val="00FF00"/>
                </a:solidFill>
                <a:ln w="9525">
                  <a:solidFill>
                    <a:schemeClr val="tx1"/>
                  </a:solidFill>
                  <a:round/>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1600" dirty="0">
                      <a:solidFill>
                        <a:schemeClr val="tx1"/>
                      </a:solidFill>
                      <a:latin typeface="Arial" panose="020B0604020202020204" pitchFamily="34" charset="0"/>
                    </a:rPr>
                    <a:t>Peroxide</a:t>
                  </a:r>
                  <a:endParaRPr lang="en-US" altLang="en-US" sz="1600" baseline="-25000" dirty="0">
                    <a:solidFill>
                      <a:schemeClr val="tx1"/>
                    </a:solidFill>
                    <a:latin typeface="Arial" panose="020B0604020202020204" pitchFamily="34" charset="0"/>
                  </a:endParaRPr>
                </a:p>
              </p:txBody>
            </p:sp>
            <p:grpSp>
              <p:nvGrpSpPr>
                <p:cNvPr id="14" name="Group 28"/>
                <p:cNvGrpSpPr>
                  <a:grpSpLocks/>
                </p:cNvGrpSpPr>
                <p:nvPr/>
              </p:nvGrpSpPr>
              <p:grpSpPr bwMode="auto">
                <a:xfrm>
                  <a:off x="1296" y="1728"/>
                  <a:ext cx="432" cy="240"/>
                  <a:chOff x="1392" y="1872"/>
                  <a:chExt cx="432" cy="240"/>
                </a:xfrm>
              </p:grpSpPr>
              <p:sp>
                <p:nvSpPr>
                  <p:cNvPr id="15" name="Line 29"/>
                  <p:cNvSpPr>
                    <a:spLocks noChangeShapeType="1"/>
                  </p:cNvSpPr>
                  <p:nvPr/>
                </p:nvSpPr>
                <p:spPr bwMode="auto">
                  <a:xfrm>
                    <a:off x="1392" y="1872"/>
                    <a:ext cx="0" cy="240"/>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Line 30"/>
                  <p:cNvSpPr>
                    <a:spLocks noChangeShapeType="1"/>
                  </p:cNvSpPr>
                  <p:nvPr/>
                </p:nvSpPr>
                <p:spPr bwMode="auto">
                  <a:xfrm>
                    <a:off x="1536" y="1872"/>
                    <a:ext cx="0" cy="240"/>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 name="Line 31"/>
                  <p:cNvSpPr>
                    <a:spLocks noChangeShapeType="1"/>
                  </p:cNvSpPr>
                  <p:nvPr/>
                </p:nvSpPr>
                <p:spPr bwMode="auto">
                  <a:xfrm>
                    <a:off x="1680" y="1872"/>
                    <a:ext cx="0" cy="240"/>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Line 32"/>
                  <p:cNvSpPr>
                    <a:spLocks noChangeShapeType="1"/>
                  </p:cNvSpPr>
                  <p:nvPr/>
                </p:nvSpPr>
                <p:spPr bwMode="auto">
                  <a:xfrm>
                    <a:off x="1824" y="1872"/>
                    <a:ext cx="0" cy="240"/>
                  </a:xfrm>
                  <a:prstGeom prst="line">
                    <a:avLst/>
                  </a:prstGeom>
                  <a:noFill/>
                  <a:ln w="381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grpSp>
        <p:sp>
          <p:nvSpPr>
            <p:cNvPr id="7" name="Rectangle 34"/>
            <p:cNvSpPr>
              <a:spLocks noChangeArrowheads="1"/>
            </p:cNvSpPr>
            <p:nvPr/>
          </p:nvSpPr>
          <p:spPr bwMode="auto">
            <a:xfrm>
              <a:off x="6705600" y="4724400"/>
              <a:ext cx="1676400" cy="685800"/>
            </a:xfrm>
            <a:prstGeom prst="rect">
              <a:avLst/>
            </a:prstGeom>
            <a:solidFill>
              <a:schemeClr val="tx1"/>
            </a:solidFill>
            <a:ln w="9525" algn="ctr">
              <a:solidFill>
                <a:schemeClr val="bg2"/>
              </a:solidFill>
              <a:round/>
              <a:headEnd/>
              <a:tailEnd/>
            </a:ln>
          </p:spPr>
          <p:txBody>
            <a:bodyPr anchor="b"/>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eaLnBrk="1" hangingPunct="1">
                <a:spcBef>
                  <a:spcPct val="0"/>
                </a:spcBef>
                <a:buFontTx/>
                <a:buNone/>
              </a:pPr>
              <a:endParaRPr lang="en-US" altLang="en-US" sz="2800">
                <a:solidFill>
                  <a:schemeClr val="tx1"/>
                </a:solidFill>
                <a:latin typeface="Humanst521 BT"/>
              </a:endParaRPr>
            </a:p>
          </p:txBody>
        </p:sp>
      </p:grpSp>
    </p:spTree>
    <p:extLst>
      <p:ext uri="{BB962C8B-B14F-4D97-AF65-F5344CB8AC3E}">
        <p14:creationId xmlns:p14="http://schemas.microsoft.com/office/powerpoint/2010/main" val="720285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noAutofit/>
          </a:bodyPr>
          <a:lstStyle/>
          <a:p>
            <a:r>
              <a:rPr lang="en-US" dirty="0"/>
              <a:t>Calculate the </a:t>
            </a:r>
            <a:r>
              <a:rPr lang="en-US" dirty="0" smtClean="0"/>
              <a:t>Number of Reactors Needed to Remove 2 Log of a Contaminant at a Flow of 1 </a:t>
            </a:r>
            <a:r>
              <a:rPr lang="en-US" dirty="0" err="1" smtClean="0"/>
              <a:t>Mgd</a:t>
            </a:r>
            <a:r>
              <a:rPr lang="en-US" dirty="0" smtClean="0"/>
              <a:t> Based on a System Design of 18 Lamps Per Reactor and </a:t>
            </a:r>
            <a:r>
              <a:rPr lang="en-US" dirty="0"/>
              <a:t>20 </a:t>
            </a:r>
            <a:r>
              <a:rPr lang="en-US" dirty="0" smtClean="0"/>
              <a:t>kW/lamp </a:t>
            </a:r>
            <a:endParaRPr lang="en-US" dirty="0"/>
          </a:p>
        </p:txBody>
      </p:sp>
      <p:sp>
        <p:nvSpPr>
          <p:cNvPr id="8" name="Slide Number Placeholder 7"/>
          <p:cNvSpPr>
            <a:spLocks noGrp="1"/>
          </p:cNvSpPr>
          <p:nvPr>
            <p:ph type="sldNum" sz="quarter" idx="12"/>
          </p:nvPr>
        </p:nvSpPr>
        <p:spPr/>
        <p:txBody>
          <a:bodyPr/>
          <a:lstStyle/>
          <a:p>
            <a:pPr defTabSz="457200" eaLnBrk="0" fontAlgn="base" hangingPunct="0">
              <a:spcBef>
                <a:spcPct val="0"/>
              </a:spcBef>
              <a:spcAft>
                <a:spcPct val="0"/>
              </a:spcAft>
              <a:defRPr/>
            </a:pPr>
            <a:r>
              <a:rPr lang="en-US" altLang="en-US" dirty="0" smtClean="0">
                <a:ea typeface="MS PGothic" panose="020B0600070205080204" pitchFamily="34" charset="-128"/>
              </a:rPr>
              <a:t> </a:t>
            </a:r>
            <a:endParaRPr lang="en-US" altLang="en-US" dirty="0">
              <a:ea typeface="MS PGothic" panose="020B0600070205080204" pitchFamily="34" charset="-128"/>
            </a:endParaRPr>
          </a:p>
        </p:txBody>
      </p:sp>
      <p:sp>
        <p:nvSpPr>
          <p:cNvPr id="5" name="Rectangle 4"/>
          <p:cNvSpPr>
            <a:spLocks noChangeArrowheads="1"/>
          </p:cNvSpPr>
          <p:nvPr/>
        </p:nvSpPr>
        <p:spPr bwMode="auto">
          <a:xfrm>
            <a:off x="3286873" y="5828429"/>
            <a:ext cx="5562600" cy="450451"/>
          </a:xfrm>
          <a:prstGeom prst="rect">
            <a:avLst/>
          </a:prstGeom>
          <a:solidFill>
            <a:srgbClr val="CCFFCC"/>
          </a:solidFill>
          <a:ln w="9525">
            <a:solidFill>
              <a:schemeClr val="bg2"/>
            </a:solidFill>
            <a:miter lim="800000"/>
            <a:headEnd/>
            <a:tailEnd/>
          </a:ln>
        </p:spPr>
        <p:txBody>
          <a:bodyPr wrap="none" anchor="ct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000">
                <a:solidFill>
                  <a:schemeClr val="tx1"/>
                </a:solidFill>
                <a:latin typeface="Arial" panose="020B0604020202020204" pitchFamily="34" charset="0"/>
                <a:cs typeface="Arial" panose="020B0604020202020204" pitchFamily="34" charset="0"/>
              </a:rPr>
              <a:t>Units = kW-hr per 1000 US gallons</a:t>
            </a:r>
          </a:p>
        </p:txBody>
      </p:sp>
      <p:sp>
        <p:nvSpPr>
          <p:cNvPr id="6" name="Text Box 5"/>
          <p:cNvSpPr txBox="1">
            <a:spLocks noChangeArrowheads="1"/>
          </p:cNvSpPr>
          <p:nvPr/>
        </p:nvSpPr>
        <p:spPr bwMode="auto">
          <a:xfrm>
            <a:off x="1497886" y="2016318"/>
            <a:ext cx="9140575" cy="1323439"/>
          </a:xfrm>
          <a:prstGeom prst="rect">
            <a:avLst/>
          </a:prstGeom>
          <a:solidFill>
            <a:schemeClr val="bg1"/>
          </a:solidFill>
          <a:ln w="38100">
            <a:solidFill>
              <a:srgbClr val="FF0000"/>
            </a:solidFill>
            <a:miter lim="800000"/>
            <a:headEnd/>
            <a:tailEnd/>
          </a:ln>
        </p:spPr>
        <p:txBody>
          <a:bodyPr wrap="square" anchor="b">
            <a:spAutoFit/>
          </a:bodyPr>
          <a:lstStyle>
            <a:lvl1pPr marL="342900" indent="-342900">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Target Contaminant Reduction = 2 log</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Flow = 1 mgd</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EEO = 10 kW-hr per 1000 US gallon per </a:t>
            </a:r>
            <a:r>
              <a:rPr lang="en-US" altLang="en-US" sz="2000" dirty="0" smtClean="0">
                <a:solidFill>
                  <a:schemeClr val="tx1"/>
                </a:solidFill>
                <a:latin typeface="Arial" panose="020B0604020202020204" pitchFamily="34" charset="0"/>
                <a:cs typeface="Arial" panose="020B0604020202020204" pitchFamily="34" charset="0"/>
              </a:rPr>
              <a:t>log reduction</a:t>
            </a:r>
            <a:endParaRPr lang="en-US" altLang="en-US" sz="2000" dirty="0">
              <a:solidFill>
                <a:schemeClr val="tx1"/>
              </a:solidFill>
              <a:latin typeface="Arial" panose="020B0604020202020204" pitchFamily="34" charset="0"/>
              <a:cs typeface="Arial" panose="020B0604020202020204" pitchFamily="34" charset="0"/>
            </a:endParaRPr>
          </a:p>
        </p:txBody>
      </p:sp>
      <p:sp>
        <p:nvSpPr>
          <p:cNvPr id="7" name="Text Box 6"/>
          <p:cNvSpPr txBox="1">
            <a:spLocks noChangeArrowheads="1"/>
          </p:cNvSpPr>
          <p:nvPr/>
        </p:nvSpPr>
        <p:spPr bwMode="auto">
          <a:xfrm>
            <a:off x="1497886" y="3473636"/>
            <a:ext cx="9140575" cy="2246769"/>
          </a:xfrm>
          <a:prstGeom prst="rect">
            <a:avLst/>
          </a:prstGeom>
          <a:solidFill>
            <a:schemeClr val="bg1"/>
          </a:solidFill>
          <a:ln w="38100">
            <a:solidFill>
              <a:srgbClr val="FF0000"/>
            </a:solidFill>
            <a:miter lim="800000"/>
            <a:headEnd/>
            <a:tailEnd/>
          </a:ln>
        </p:spPr>
        <p:txBody>
          <a:bodyPr wrap="square" anchor="b">
            <a:spAutoFit/>
          </a:bodyPr>
          <a:lstStyle>
            <a:lvl1pPr marL="342900" indent="-342900">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Therefore Required Power = 833 kW</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UV System:</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	3 reactors</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	18 lamps per reactor</a:t>
            </a:r>
          </a:p>
          <a:p>
            <a:pPr lvl="1">
              <a:spcBef>
                <a:spcPct val="50000"/>
              </a:spcBef>
              <a:buFontTx/>
              <a:buNone/>
            </a:pPr>
            <a:r>
              <a:rPr lang="en-US" altLang="en-US" sz="2000" dirty="0">
                <a:solidFill>
                  <a:schemeClr val="tx1"/>
                </a:solidFill>
                <a:latin typeface="Arial" panose="020B0604020202020204" pitchFamily="34" charset="0"/>
                <a:cs typeface="Arial" panose="020B0604020202020204" pitchFamily="34" charset="0"/>
              </a:rPr>
              <a:t>	20 kW per lamp</a:t>
            </a:r>
          </a:p>
        </p:txBody>
      </p:sp>
    </p:spTree>
    <p:extLst>
      <p:ext uri="{BB962C8B-B14F-4D97-AF65-F5344CB8AC3E}">
        <p14:creationId xmlns:p14="http://schemas.microsoft.com/office/powerpoint/2010/main" val="46870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889" y="439346"/>
            <a:ext cx="11162489" cy="1390595"/>
          </a:xfrm>
        </p:spPr>
        <p:txBody>
          <a:bodyPr/>
          <a:lstStyle/>
          <a:p>
            <a:r>
              <a:rPr lang="en-US" dirty="0" smtClean="0"/>
              <a:t>Other Dosing and Control Systems Can Improve “Real-time” Dose Monitoring (UV/H</a:t>
            </a:r>
            <a:r>
              <a:rPr lang="en-US" baseline="-25000" dirty="0" smtClean="0"/>
              <a:t>2</a:t>
            </a:r>
            <a:r>
              <a:rPr lang="en-US" dirty="0" smtClean="0"/>
              <a:t>O</a:t>
            </a:r>
            <a:r>
              <a:rPr lang="en-US" baseline="-25000" dirty="0" smtClean="0"/>
              <a:t>2</a:t>
            </a:r>
            <a:r>
              <a:rPr lang="en-US" dirty="0" smtClean="0"/>
              <a:t> Example) by Utilizing Both the Oxidant Dose and the UV </a:t>
            </a:r>
            <a:r>
              <a:rPr lang="en-US" smtClean="0"/>
              <a:t>Dose with </a:t>
            </a:r>
            <a:r>
              <a:rPr lang="en-US" dirty="0" smtClean="0"/>
              <a:t>Real Time Monitoring</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1731" y="1930091"/>
            <a:ext cx="7599356" cy="4105304"/>
          </a:xfrm>
          <a:prstGeom prst="rect">
            <a:avLst/>
          </a:prstGeom>
        </p:spPr>
      </p:pic>
      <p:sp>
        <p:nvSpPr>
          <p:cNvPr id="3" name="TextBox 2"/>
          <p:cNvSpPr txBox="1"/>
          <p:nvPr/>
        </p:nvSpPr>
        <p:spPr>
          <a:xfrm>
            <a:off x="1808921" y="5565913"/>
            <a:ext cx="4502427" cy="369332"/>
          </a:xfrm>
          <a:prstGeom prst="rect">
            <a:avLst/>
          </a:prstGeom>
          <a:noFill/>
        </p:spPr>
        <p:txBody>
          <a:bodyPr wrap="square" rtlCol="0">
            <a:spAutoFit/>
          </a:bodyPr>
          <a:lstStyle/>
          <a:p>
            <a:r>
              <a:rPr lang="en-US" dirty="0" smtClean="0"/>
              <a:t>City of Oxnard, CA</a:t>
            </a:r>
            <a:endParaRPr lang="en-US" dirty="0"/>
          </a:p>
        </p:txBody>
      </p:sp>
      <p:sp>
        <p:nvSpPr>
          <p:cNvPr id="9" name="TextBox 8"/>
          <p:cNvSpPr txBox="1"/>
          <p:nvPr/>
        </p:nvSpPr>
        <p:spPr>
          <a:xfrm>
            <a:off x="10162903" y="5288914"/>
            <a:ext cx="1977317"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UV Intensity</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Flow</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Oxidant Dose</a:t>
            </a:r>
            <a:endParaRPr lang="en-US" dirty="0">
              <a:latin typeface="Arial" panose="020B0604020202020204" pitchFamily="34" charset="0"/>
              <a:cs typeface="Arial" panose="020B0604020202020204" pitchFamily="34" charset="0"/>
            </a:endParaRPr>
          </a:p>
        </p:txBody>
      </p:sp>
      <p:cxnSp>
        <p:nvCxnSpPr>
          <p:cNvPr id="6" name="Straight Arrow Connector 5"/>
          <p:cNvCxnSpPr/>
          <p:nvPr/>
        </p:nvCxnSpPr>
        <p:spPr>
          <a:xfrm flipH="1">
            <a:off x="7455391" y="5750579"/>
            <a:ext cx="2707512" cy="0"/>
          </a:xfrm>
          <a:prstGeom prst="straightConnector1">
            <a:avLst/>
          </a:prstGeom>
          <a:ln w="1206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3032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612578" y="1909259"/>
            <a:ext cx="8409502" cy="4193830"/>
          </a:xfrm>
          <a:prstGeom prst="rect">
            <a:avLst/>
          </a:prstGeom>
          <a:ln>
            <a:solidFill>
              <a:schemeClr val="tx1"/>
            </a:solidFill>
          </a:ln>
        </p:spPr>
      </p:pic>
      <p:sp>
        <p:nvSpPr>
          <p:cNvPr id="2" name="Title 1"/>
          <p:cNvSpPr>
            <a:spLocks noGrp="1"/>
          </p:cNvSpPr>
          <p:nvPr>
            <p:ph type="title"/>
          </p:nvPr>
        </p:nvSpPr>
        <p:spPr>
          <a:xfrm>
            <a:off x="500974" y="208755"/>
            <a:ext cx="10578830" cy="1600590"/>
          </a:xfrm>
        </p:spPr>
        <p:txBody>
          <a:bodyPr/>
          <a:lstStyle/>
          <a:p>
            <a:r>
              <a:rPr lang="en-US" dirty="0" smtClean="0"/>
              <a:t>Other Dosing and Control Systems Can Improve “Real-Time” Dose Monitoring (UV/</a:t>
            </a:r>
            <a:r>
              <a:rPr lang="en-US" dirty="0" err="1" smtClean="0"/>
              <a:t>NaOCl</a:t>
            </a:r>
            <a:r>
              <a:rPr lang="en-US" dirty="0" smtClean="0"/>
              <a:t> example) Utilizing the Oxidant UV Dose, and pH</a:t>
            </a:r>
            <a:endParaRPr lang="en-US" dirty="0"/>
          </a:p>
        </p:txBody>
      </p:sp>
      <p:sp>
        <p:nvSpPr>
          <p:cNvPr id="3" name="TextBox 2"/>
          <p:cNvSpPr txBox="1"/>
          <p:nvPr/>
        </p:nvSpPr>
        <p:spPr>
          <a:xfrm>
            <a:off x="777562" y="5728210"/>
            <a:ext cx="4502427" cy="369332"/>
          </a:xfrm>
          <a:prstGeom prst="rect">
            <a:avLst/>
          </a:prstGeom>
          <a:noFill/>
        </p:spPr>
        <p:txBody>
          <a:bodyPr wrap="square" rtlCol="0">
            <a:spAutoFit/>
          </a:bodyPr>
          <a:lstStyle/>
          <a:p>
            <a:r>
              <a:rPr lang="en-US" dirty="0" smtClean="0"/>
              <a:t>City of Los Angeles, CA</a:t>
            </a:r>
            <a:endParaRPr lang="en-US" dirty="0"/>
          </a:p>
        </p:txBody>
      </p:sp>
      <p:sp>
        <p:nvSpPr>
          <p:cNvPr id="9" name="TextBox 8"/>
          <p:cNvSpPr txBox="1"/>
          <p:nvPr/>
        </p:nvSpPr>
        <p:spPr>
          <a:xfrm>
            <a:off x="9434370" y="5051145"/>
            <a:ext cx="1934459" cy="1200329"/>
          </a:xfrm>
          <a:prstGeom prst="rect">
            <a:avLst/>
          </a:prstGeom>
          <a:noFill/>
        </p:spPr>
        <p:txBody>
          <a:bodyPr wrap="square" rtlCol="0">
            <a:spAutoFit/>
          </a:bodyPr>
          <a:lstStyle/>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UV Intensity</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UVT</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Flow</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Oxidant Dose</a:t>
            </a:r>
            <a:endParaRPr lang="en-US" dirty="0">
              <a:latin typeface="Arial" panose="020B0604020202020204" pitchFamily="34" charset="0"/>
              <a:cs typeface="Arial" panose="020B0604020202020204" pitchFamily="34" charset="0"/>
            </a:endParaRPr>
          </a:p>
        </p:txBody>
      </p:sp>
      <p:cxnSp>
        <p:nvCxnSpPr>
          <p:cNvPr id="6" name="Straight Arrow Connector 5"/>
          <p:cNvCxnSpPr/>
          <p:nvPr/>
        </p:nvCxnSpPr>
        <p:spPr>
          <a:xfrm flipH="1">
            <a:off x="6269416" y="5932479"/>
            <a:ext cx="3038831" cy="0"/>
          </a:xfrm>
          <a:prstGeom prst="straightConnector1">
            <a:avLst/>
          </a:prstGeom>
          <a:ln w="1206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83759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9026" name="Object 5"/>
          <p:cNvGraphicFramePr>
            <a:graphicFrameLocks noChangeAspect="1"/>
          </p:cNvGraphicFramePr>
          <p:nvPr>
            <p:extLst>
              <p:ext uri="{D42A27DB-BD31-4B8C-83A1-F6EECF244321}">
                <p14:modId xmlns:p14="http://schemas.microsoft.com/office/powerpoint/2010/main" val="99762492"/>
              </p:ext>
            </p:extLst>
          </p:nvPr>
        </p:nvGraphicFramePr>
        <p:xfrm>
          <a:off x="5527786" y="317792"/>
          <a:ext cx="4973638" cy="544513"/>
        </p:xfrm>
        <a:graphic>
          <a:graphicData uri="http://schemas.openxmlformats.org/presentationml/2006/ole">
            <mc:AlternateContent xmlns:mc="http://schemas.openxmlformats.org/markup-compatibility/2006">
              <mc:Choice xmlns:v="urn:schemas-microsoft-com:vml" Requires="v">
                <p:oleObj spid="_x0000_s2314" name="Equation" r:id="rId3" imgW="3124200" imgH="342900" progId="Equation.3">
                  <p:embed/>
                </p:oleObj>
              </mc:Choice>
              <mc:Fallback>
                <p:oleObj name="Equation" r:id="rId3" imgW="3124200" imgH="342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786" y="317792"/>
                        <a:ext cx="4973638" cy="544513"/>
                      </a:xfrm>
                      <a:prstGeom prst="rect">
                        <a:avLst/>
                      </a:prstGeom>
                      <a:solidFill>
                        <a:srgbClr val="FFFF99"/>
                      </a:solidFill>
                      <a:ln w="38100">
                        <a:solidFill>
                          <a:srgbClr val="000080"/>
                        </a:solidFill>
                        <a:miter lim="800000"/>
                        <a:headEnd/>
                        <a:tailEnd/>
                      </a:ln>
                    </p:spPr>
                  </p:pic>
                </p:oleObj>
              </mc:Fallback>
            </mc:AlternateContent>
          </a:graphicData>
        </a:graphic>
      </p:graphicFrame>
      <p:graphicFrame>
        <p:nvGraphicFramePr>
          <p:cNvPr id="261126" name="Object 6"/>
          <p:cNvGraphicFramePr>
            <a:graphicFrameLocks noChangeAspect="1"/>
          </p:cNvGraphicFramePr>
          <p:nvPr>
            <p:extLst>
              <p:ext uri="{D42A27DB-BD31-4B8C-83A1-F6EECF244321}">
                <p14:modId xmlns:p14="http://schemas.microsoft.com/office/powerpoint/2010/main" val="2687220861"/>
              </p:ext>
            </p:extLst>
          </p:nvPr>
        </p:nvGraphicFramePr>
        <p:xfrm>
          <a:off x="3703675" y="1135063"/>
          <a:ext cx="8210550" cy="1492250"/>
        </p:xfrm>
        <a:graphic>
          <a:graphicData uri="http://schemas.openxmlformats.org/presentationml/2006/ole">
            <mc:AlternateContent xmlns:mc="http://schemas.openxmlformats.org/markup-compatibility/2006">
              <mc:Choice xmlns:v="urn:schemas-microsoft-com:vml" Requires="v">
                <p:oleObj spid="_x0000_s2315" name="Equation" r:id="rId5" imgW="5156200" imgH="939800" progId="Equation.3">
                  <p:embed/>
                </p:oleObj>
              </mc:Choice>
              <mc:Fallback>
                <p:oleObj name="Equation" r:id="rId5" imgW="5156200" imgH="939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3675" y="1135063"/>
                        <a:ext cx="8210550" cy="1492250"/>
                      </a:xfrm>
                      <a:prstGeom prst="rect">
                        <a:avLst/>
                      </a:prstGeom>
                      <a:solidFill>
                        <a:srgbClr val="FFFF99"/>
                      </a:solidFill>
                      <a:ln w="38100">
                        <a:solidFill>
                          <a:srgbClr val="000080"/>
                        </a:solidFill>
                        <a:miter lim="800000"/>
                        <a:headEnd/>
                        <a:tailEnd/>
                      </a:ln>
                    </p:spPr>
                  </p:pic>
                </p:oleObj>
              </mc:Fallback>
            </mc:AlternateContent>
          </a:graphicData>
        </a:graphic>
      </p:graphicFrame>
      <p:sp>
        <p:nvSpPr>
          <p:cNvPr id="2052" name="Text Box 7"/>
          <p:cNvSpPr txBox="1">
            <a:spLocks noChangeArrowheads="1"/>
          </p:cNvSpPr>
          <p:nvPr/>
        </p:nvSpPr>
        <p:spPr bwMode="auto">
          <a:xfrm>
            <a:off x="3581400" y="2900071"/>
            <a:ext cx="8610600" cy="3108543"/>
          </a:xfrm>
          <a:prstGeom prst="rect">
            <a:avLst/>
          </a:prstGeom>
          <a:noFill/>
          <a:ln w="9525">
            <a:noFill/>
            <a:miter lim="800000"/>
            <a:headEnd/>
            <a:tailEnd/>
          </a:ln>
        </p:spPr>
        <p:txBody>
          <a:bodyPr anchor="b">
            <a:spAutoFit/>
          </a:bodyPr>
          <a:lstStyle/>
          <a:p>
            <a:pPr marL="1373188" indent="-1373188" defTabSz="1835150">
              <a:tabLst>
                <a:tab pos="630238" algn="l"/>
              </a:tabLst>
              <a:defRPr/>
            </a:pPr>
            <a:r>
              <a:rPr lang="en-US" sz="1400" dirty="0">
                <a:latin typeface="Arial" panose="020B0604020202020204" pitchFamily="34" charset="0"/>
                <a:cs typeface="Arial" panose="020B0604020202020204" pitchFamily="34" charset="0"/>
              </a:rPr>
              <a:t>C	=	Contaminant concentration</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C</a:t>
            </a:r>
            <a:r>
              <a:rPr lang="en-US" sz="1400" baseline="-25000" dirty="0" err="1">
                <a:latin typeface="Arial" panose="020B0604020202020204" pitchFamily="34" charset="0"/>
                <a:cs typeface="Arial" panose="020B0604020202020204" pitchFamily="34" charset="0"/>
              </a:rPr>
              <a:t>0</a:t>
            </a:r>
            <a:r>
              <a:rPr lang="en-US" sz="1400" dirty="0">
                <a:latin typeface="Arial" panose="020B0604020202020204" pitchFamily="34" charset="0"/>
                <a:cs typeface="Arial" panose="020B0604020202020204" pitchFamily="34" charset="0"/>
              </a:rPr>
              <a:t>	=	Initial contaminant concentration</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D</a:t>
            </a:r>
            <a:r>
              <a:rPr lang="en-US" sz="1400" baseline="-25000" dirty="0" err="1">
                <a:latin typeface="Arial" panose="020B0604020202020204" pitchFamily="34" charset="0"/>
                <a:cs typeface="Arial" panose="020B0604020202020204" pitchFamily="34" charset="0"/>
              </a:rPr>
              <a:t>Cont</a:t>
            </a:r>
            <a:r>
              <a:rPr lang="en-US" sz="1400" dirty="0">
                <a:latin typeface="Arial" panose="020B0604020202020204" pitchFamily="34" charset="0"/>
                <a:cs typeface="Arial" panose="020B0604020202020204" pitchFamily="34" charset="0"/>
              </a:rPr>
              <a:t>	=	Contaminant weighted UV Dose (</a:t>
            </a:r>
            <a:r>
              <a:rPr lang="en-US" sz="1400" dirty="0" err="1">
                <a:latin typeface="Arial" panose="020B0604020202020204" pitchFamily="34" charset="0"/>
                <a:cs typeface="Arial" panose="020B0604020202020204" pitchFamily="34" charset="0"/>
              </a:rPr>
              <a:t>mJ</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cm</a:t>
            </a:r>
            <a:r>
              <a:rPr lang="en-US" sz="1400" baseline="30000" dirty="0" err="1">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D</a:t>
            </a:r>
            <a:r>
              <a:rPr lang="en-US" sz="1400" baseline="-25000" dirty="0" err="1">
                <a:latin typeface="Arial" panose="020B0604020202020204" pitchFamily="34" charset="0"/>
                <a:cs typeface="Arial" panose="020B0604020202020204" pitchFamily="34" charset="0"/>
              </a:rPr>
              <a:t>H2O2</a:t>
            </a:r>
            <a:r>
              <a:rPr lang="en-US" sz="1400" dirty="0">
                <a:latin typeface="Arial" panose="020B0604020202020204" pitchFamily="34" charset="0"/>
                <a:cs typeface="Arial" panose="020B0604020202020204" pitchFamily="34" charset="0"/>
              </a:rPr>
              <a:t>	=	Peroxide weighted UV Dose (</a:t>
            </a:r>
            <a:r>
              <a:rPr lang="en-US" sz="1400" dirty="0" err="1">
                <a:latin typeface="Arial" panose="020B0604020202020204" pitchFamily="34" charset="0"/>
                <a:cs typeface="Arial" panose="020B0604020202020204" pitchFamily="34" charset="0"/>
              </a:rPr>
              <a:t>mJ</a:t>
            </a:r>
            <a:r>
              <a:rPr lang="en-US" sz="1400" dirty="0">
                <a:latin typeface="Arial" panose="020B0604020202020204" pitchFamily="34" charset="0"/>
                <a:cs typeface="Arial" panose="020B0604020202020204" pitchFamily="34" charset="0"/>
              </a:rPr>
              <a:t>/</a:t>
            </a:r>
            <a:r>
              <a:rPr lang="en-US" sz="1400" dirty="0" err="1">
                <a:latin typeface="Arial" panose="020B0604020202020204" pitchFamily="34" charset="0"/>
                <a:cs typeface="Arial" panose="020B0604020202020204" pitchFamily="34" charset="0"/>
              </a:rPr>
              <a:t>cm</a:t>
            </a:r>
            <a:r>
              <a:rPr lang="en-US" sz="1400" baseline="30000" dirty="0" err="1">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k’</a:t>
            </a:r>
            <a:r>
              <a:rPr lang="en-US" sz="1400" baseline="-25000" dirty="0" err="1">
                <a:latin typeface="Arial" panose="020B0604020202020204" pitchFamily="34" charset="0"/>
                <a:cs typeface="Arial" panose="020B0604020202020204" pitchFamily="34" charset="0"/>
              </a:rPr>
              <a:t>d</a:t>
            </a:r>
            <a:r>
              <a:rPr lang="en-US" sz="1400" dirty="0">
                <a:latin typeface="Arial" panose="020B0604020202020204" pitchFamily="34" charset="0"/>
                <a:cs typeface="Arial" panose="020B0604020202020204" pitchFamily="34" charset="0"/>
              </a:rPr>
              <a:t>	=	Pseudo 1</a:t>
            </a:r>
            <a:r>
              <a:rPr lang="en-US" sz="1400" baseline="30000" dirty="0">
                <a:latin typeface="Arial" panose="020B0604020202020204" pitchFamily="34" charset="0"/>
                <a:cs typeface="Arial" panose="020B0604020202020204" pitchFamily="34" charset="0"/>
              </a:rPr>
              <a:t>st</a:t>
            </a:r>
            <a:r>
              <a:rPr lang="en-US" sz="1400" dirty="0">
                <a:latin typeface="Arial" panose="020B0604020202020204" pitchFamily="34" charset="0"/>
                <a:cs typeface="Arial" panose="020B0604020202020204" pitchFamily="34" charset="0"/>
              </a:rPr>
              <a:t> Order Kinetic constant for photolysis (</a:t>
            </a:r>
            <a:r>
              <a:rPr lang="en-US" sz="1400" dirty="0" err="1">
                <a:latin typeface="Arial" panose="020B0604020202020204" pitchFamily="34" charset="0"/>
                <a:cs typeface="Arial" panose="020B0604020202020204" pitchFamily="34" charset="0"/>
              </a:rPr>
              <a:t>cm</a:t>
            </a:r>
            <a:r>
              <a:rPr lang="en-US" sz="1400" baseline="30000" dirty="0" err="1">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mJ</a:t>
            </a:r>
            <a:r>
              <a:rPr lang="en-US" sz="1400" dirty="0">
                <a:latin typeface="Arial" panose="020B0604020202020204" pitchFamily="34" charset="0"/>
                <a:cs typeface="Arial" panose="020B0604020202020204" pitchFamily="34" charset="0"/>
              </a:rPr>
              <a:t>)</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k’</a:t>
            </a:r>
            <a:r>
              <a:rPr lang="en-US" sz="1400" baseline="-25000" dirty="0" err="1">
                <a:latin typeface="Arial" panose="020B0604020202020204" pitchFamily="34" charset="0"/>
                <a:cs typeface="Arial" panose="020B0604020202020204" pitchFamily="34" charset="0"/>
              </a:rPr>
              <a:t>OH</a:t>
            </a:r>
            <a:r>
              <a:rPr lang="en-US" sz="1400" dirty="0">
                <a:latin typeface="Arial" panose="020B0604020202020204" pitchFamily="34" charset="0"/>
                <a:cs typeface="Arial" panose="020B0604020202020204" pitchFamily="34" charset="0"/>
              </a:rPr>
              <a:t>	=	Pseudo 1</a:t>
            </a:r>
            <a:r>
              <a:rPr lang="en-US" sz="1400" baseline="30000" dirty="0">
                <a:latin typeface="Arial" panose="020B0604020202020204" pitchFamily="34" charset="0"/>
                <a:cs typeface="Arial" panose="020B0604020202020204" pitchFamily="34" charset="0"/>
              </a:rPr>
              <a:t>st</a:t>
            </a:r>
            <a:r>
              <a:rPr lang="en-US" sz="1400" dirty="0">
                <a:latin typeface="Arial" panose="020B0604020202020204" pitchFamily="34" charset="0"/>
                <a:cs typeface="Arial" panose="020B0604020202020204" pitchFamily="34" charset="0"/>
              </a:rPr>
              <a:t> Order Kinetic constant for advanced oxidation (</a:t>
            </a:r>
            <a:r>
              <a:rPr lang="en-US" sz="1400" dirty="0" err="1">
                <a:latin typeface="Arial" panose="020B0604020202020204" pitchFamily="34" charset="0"/>
                <a:cs typeface="Arial" panose="020B0604020202020204" pitchFamily="34" charset="0"/>
              </a:rPr>
              <a:t>cm</a:t>
            </a:r>
            <a:r>
              <a:rPr lang="en-US" sz="1400" baseline="30000" dirty="0" err="1">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mJ</a:t>
            </a:r>
            <a:r>
              <a:rPr lang="en-US" sz="1400" dirty="0">
                <a:latin typeface="Arial" panose="020B0604020202020204" pitchFamily="34" charset="0"/>
                <a:cs typeface="Arial" panose="020B0604020202020204" pitchFamily="34" charset="0"/>
              </a:rPr>
              <a:t>)</a:t>
            </a:r>
          </a:p>
          <a:p>
            <a:pPr marL="1373188" indent="-1373188" defTabSz="1835150">
              <a:tabLst>
                <a:tab pos="630238" algn="l"/>
              </a:tabLst>
              <a:defRPr/>
            </a:pPr>
            <a:r>
              <a:rPr lang="en-US" sz="1400" dirty="0">
                <a:latin typeface="Arial" panose="020B0604020202020204" pitchFamily="34" charset="0"/>
                <a:cs typeface="Arial" panose="020B0604020202020204" pitchFamily="34" charset="0"/>
                <a:sym typeface="Symbol" pitchFamily="18" charset="2"/>
              </a:rPr>
              <a:t>	=	Wavelength (nm)</a:t>
            </a:r>
          </a:p>
          <a:p>
            <a:pPr marL="1373188" indent="-1373188" defTabSz="1835150">
              <a:tabLst>
                <a:tab pos="630238" algn="l"/>
              </a:tabLst>
              <a:defRPr/>
            </a:pPr>
            <a:r>
              <a:rPr lang="en-US" sz="1400" dirty="0" err="1">
                <a:latin typeface="Arial" panose="020B0604020202020204" pitchFamily="34" charset="0"/>
                <a:cs typeface="Arial" panose="020B0604020202020204" pitchFamily="34" charset="0"/>
              </a:rPr>
              <a:t>k</a:t>
            </a:r>
            <a:r>
              <a:rPr lang="en-US" sz="1400" baseline="-25000" dirty="0" err="1">
                <a:latin typeface="Arial" panose="020B0604020202020204" pitchFamily="34" charset="0"/>
                <a:cs typeface="Arial" panose="020B0604020202020204" pitchFamily="34" charset="0"/>
              </a:rPr>
              <a:t>x</a:t>
            </a:r>
            <a:r>
              <a:rPr lang="en-US" sz="1400" dirty="0">
                <a:latin typeface="Arial" panose="020B0604020202020204" pitchFamily="34" charset="0"/>
                <a:cs typeface="Arial" panose="020B0604020202020204" pitchFamily="34" charset="0"/>
              </a:rPr>
              <a:t>	=	Second order rate constant for reactor of water quality parameter “x” with the hydroxyl radical (L/mol-s)</a:t>
            </a:r>
          </a:p>
          <a:p>
            <a:pPr marL="1373188" indent="-1373188" defTabSz="1835150">
              <a:tabLst>
                <a:tab pos="630238" algn="l"/>
              </a:tabLst>
              <a:defRPr/>
            </a:pPr>
            <a:r>
              <a:rPr lang="en-US" sz="1400" dirty="0">
                <a:latin typeface="Arial" panose="020B0604020202020204" pitchFamily="34" charset="0"/>
                <a:cs typeface="Arial" panose="020B0604020202020204" pitchFamily="34" charset="0"/>
              </a:rPr>
              <a:t>h	=	Planck’s constant (</a:t>
            </a:r>
            <a:r>
              <a:rPr lang="en-US" sz="1400" dirty="0" err="1">
                <a:latin typeface="Arial" panose="020B0604020202020204" pitchFamily="34" charset="0"/>
                <a:cs typeface="Arial" panose="020B0604020202020204" pitchFamily="34" charset="0"/>
              </a:rPr>
              <a:t>m</a:t>
            </a:r>
            <a:r>
              <a:rPr lang="en-US" sz="1400" baseline="30000" dirty="0" err="1">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-kg/s)</a:t>
            </a:r>
          </a:p>
          <a:p>
            <a:pPr marL="1373188" indent="-1373188" defTabSz="1835150">
              <a:tabLst>
                <a:tab pos="630238" algn="l"/>
              </a:tabLst>
              <a:defRPr/>
            </a:pPr>
            <a:r>
              <a:rPr lang="en-US" sz="1400" dirty="0">
                <a:latin typeface="Arial" panose="020B0604020202020204" pitchFamily="34" charset="0"/>
                <a:cs typeface="Arial" panose="020B0604020202020204" pitchFamily="34" charset="0"/>
              </a:rPr>
              <a:t>C	=	Speed of light (m/s)</a:t>
            </a:r>
          </a:p>
          <a:p>
            <a:pPr marL="1373188" indent="-1373188" defTabSz="1835150">
              <a:tabLst>
                <a:tab pos="630238" algn="l"/>
              </a:tabLst>
              <a:defRPr/>
            </a:pPr>
            <a:r>
              <a:rPr lang="en-US" sz="1400" dirty="0">
                <a:latin typeface="Arial" panose="020B0604020202020204" pitchFamily="34" charset="0"/>
                <a:cs typeface="Arial" panose="020B0604020202020204" pitchFamily="34" charset="0"/>
              </a:rPr>
              <a:t>N</a:t>
            </a:r>
            <a:r>
              <a:rPr lang="en-US" sz="1400" baseline="-25000" dirty="0">
                <a:latin typeface="Arial" panose="020B0604020202020204" pitchFamily="34" charset="0"/>
                <a:cs typeface="Arial" panose="020B0604020202020204" pitchFamily="34" charset="0"/>
              </a:rPr>
              <a:t>A</a:t>
            </a:r>
            <a:r>
              <a:rPr lang="en-US" sz="1400" dirty="0">
                <a:latin typeface="Arial" panose="020B0604020202020204" pitchFamily="34" charset="0"/>
                <a:cs typeface="Arial" panose="020B0604020202020204" pitchFamily="34" charset="0"/>
              </a:rPr>
              <a:t>	=	Avogadro’s number</a:t>
            </a:r>
          </a:p>
          <a:p>
            <a:pPr marL="1373188" indent="-1373188" defTabSz="1835150">
              <a:tabLst>
                <a:tab pos="630238" algn="l"/>
              </a:tabLst>
              <a:defRPr/>
            </a:pPr>
            <a:r>
              <a:rPr lang="en-US" sz="1400" dirty="0">
                <a:latin typeface="Arial" panose="020B0604020202020204" pitchFamily="34" charset="0"/>
                <a:cs typeface="Arial" panose="020B0604020202020204" pitchFamily="34" charset="0"/>
                <a:sym typeface="Symbol" pitchFamily="18" charset="2"/>
              </a:rPr>
              <a:t>	=	Quantum efficiency of hydroxyl radical formation</a:t>
            </a:r>
            <a:endParaRPr lang="en-US" sz="1400" dirty="0">
              <a:latin typeface="Arial" panose="020B0604020202020204" pitchFamily="34" charset="0"/>
              <a:cs typeface="Arial" panose="020B0604020202020204" pitchFamily="34" charset="0"/>
            </a:endParaRPr>
          </a:p>
          <a:p>
            <a:pPr marL="1373188" indent="-1373188" defTabSz="1835150">
              <a:tabLst>
                <a:tab pos="630238" algn="l"/>
              </a:tabLst>
              <a:defRPr/>
            </a:pPr>
            <a:r>
              <a:rPr lang="en-US" sz="1400" dirty="0">
                <a:latin typeface="Arial" panose="020B0604020202020204" pitchFamily="34" charset="0"/>
                <a:cs typeface="Arial" panose="020B0604020202020204" pitchFamily="34" charset="0"/>
                <a:sym typeface="Symbol" pitchFamily="18" charset="2"/>
              </a:rPr>
              <a:t>	=	Molar extinction coefficient of hydrogen peroxide </a:t>
            </a:r>
            <a:r>
              <a:rPr lang="en-US" sz="1400" dirty="0">
                <a:latin typeface="Arial" panose="020B0604020202020204" pitchFamily="34" charset="0"/>
                <a:cs typeface="Arial" panose="020B0604020202020204" pitchFamily="34" charset="0"/>
              </a:rPr>
              <a:t>(L/mol-cm)</a:t>
            </a:r>
            <a:endParaRPr lang="en-US" sz="1400" dirty="0">
              <a:latin typeface="Arial" panose="020B0604020202020204" pitchFamily="34" charset="0"/>
              <a:cs typeface="Arial" panose="020B0604020202020204" pitchFamily="34" charset="0"/>
              <a:sym typeface="Symbol" pitchFamily="18" charset="2"/>
            </a:endParaRPr>
          </a:p>
        </p:txBody>
      </p:sp>
      <p:grpSp>
        <p:nvGrpSpPr>
          <p:cNvPr id="3" name="Group 2"/>
          <p:cNvGrpSpPr>
            <a:grpSpLocks/>
          </p:cNvGrpSpPr>
          <p:nvPr/>
        </p:nvGrpSpPr>
        <p:grpSpPr bwMode="auto">
          <a:xfrm>
            <a:off x="4930813" y="1174751"/>
            <a:ext cx="6850062" cy="1425575"/>
            <a:chOff x="1684930" y="1174691"/>
            <a:chExt cx="6849470" cy="1425972"/>
          </a:xfrm>
        </p:grpSpPr>
        <p:sp>
          <p:nvSpPr>
            <p:cNvPr id="129030" name="TextBox 1"/>
            <p:cNvSpPr txBox="1">
              <a:spLocks noChangeArrowheads="1"/>
            </p:cNvSpPr>
            <p:nvPr/>
          </p:nvSpPr>
          <p:spPr bwMode="auto">
            <a:xfrm>
              <a:off x="1684930" y="1174691"/>
              <a:ext cx="6163670" cy="95410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endParaRPr lang="en-US" altLang="en-US" sz="1200" dirty="0">
                <a:solidFill>
                  <a:schemeClr val="tx1"/>
                </a:solidFill>
              </a:endParaRPr>
            </a:p>
            <a:p>
              <a:pPr algn="ctr">
                <a:spcBef>
                  <a:spcPct val="0"/>
                </a:spcBef>
                <a:buFontTx/>
                <a:buNone/>
              </a:pPr>
              <a:r>
                <a:rPr lang="en-US" altLang="en-US" sz="2400" dirty="0">
                  <a:solidFill>
                    <a:schemeClr val="tx1"/>
                  </a:solidFill>
                </a:rPr>
                <a:t>Number of •OH radicals produced</a:t>
              </a:r>
            </a:p>
            <a:p>
              <a:pPr algn="ctr">
                <a:spcBef>
                  <a:spcPct val="0"/>
                </a:spcBef>
                <a:buFontTx/>
                <a:buNone/>
              </a:pPr>
              <a:endParaRPr lang="en-US" altLang="en-US" sz="2000" dirty="0">
                <a:solidFill>
                  <a:schemeClr val="tx1"/>
                </a:solidFill>
              </a:endParaRPr>
            </a:p>
          </p:txBody>
        </p:sp>
        <p:sp>
          <p:nvSpPr>
            <p:cNvPr id="129031" name="TextBox 5"/>
            <p:cNvSpPr txBox="1">
              <a:spLocks noChangeArrowheads="1"/>
            </p:cNvSpPr>
            <p:nvPr/>
          </p:nvSpPr>
          <p:spPr bwMode="auto">
            <a:xfrm>
              <a:off x="1684930" y="2200553"/>
              <a:ext cx="6849470" cy="400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FFFF00"/>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rgbClr val="FFFF00"/>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rgbClr val="FFFF00"/>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rgbClr val="FFFF00"/>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FFFF00"/>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000">
                  <a:solidFill>
                    <a:schemeClr val="tx1"/>
                  </a:solidFill>
                </a:rPr>
                <a:t>Number of •OH radicals scavenged by water quality parameters</a:t>
              </a:r>
            </a:p>
          </p:txBody>
        </p:sp>
      </p:grpSp>
      <p:sp>
        <p:nvSpPr>
          <p:cNvPr id="8" name="Title 7"/>
          <p:cNvSpPr>
            <a:spLocks noGrp="1"/>
          </p:cNvSpPr>
          <p:nvPr>
            <p:ph type="title"/>
          </p:nvPr>
        </p:nvSpPr>
        <p:spPr>
          <a:xfrm>
            <a:off x="245290" y="590048"/>
            <a:ext cx="2722541" cy="4604194"/>
          </a:xfrm>
        </p:spPr>
        <p:txBody>
          <a:bodyPr/>
          <a:lstStyle/>
          <a:p>
            <a:r>
              <a:rPr lang="en-US" dirty="0" smtClean="0"/>
              <a:t>UV AOP Chemistry is Complex…</a:t>
            </a:r>
            <a:br>
              <a:rPr lang="en-US" dirty="0" smtClean="0"/>
            </a:br>
            <a:r>
              <a:rPr lang="en-US" dirty="0" smtClean="0"/>
              <a:t>and Still Not Fully Defined</a:t>
            </a:r>
            <a:endParaRPr lang="en-US" dirty="0"/>
          </a:p>
        </p:txBody>
      </p:sp>
    </p:spTree>
    <p:extLst>
      <p:ext uri="{BB962C8B-B14F-4D97-AF65-F5344CB8AC3E}">
        <p14:creationId xmlns:p14="http://schemas.microsoft.com/office/powerpoint/2010/main" val="379282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611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85800" y="541964"/>
            <a:ext cx="10978151" cy="1103956"/>
          </a:xfrm>
        </p:spPr>
        <p:txBody>
          <a:bodyPr/>
          <a:lstStyle/>
          <a:p>
            <a:r>
              <a:rPr lang="en-US" dirty="0" smtClean="0"/>
              <a:t>The Efficiency of a UV/chlorine AOP is Dependent on pH Due to Chlorine Speciation, Molar Absorptivity, and •OH Generation</a:t>
            </a:r>
            <a:endParaRPr lang="en-US" dirty="0"/>
          </a:p>
        </p:txBody>
      </p:sp>
      <p:pic>
        <p:nvPicPr>
          <p:cNvPr id="11266" name="Picture 2" descr="Image result for chlorine speciation ph"/>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1324" y="2039936"/>
            <a:ext cx="5288157" cy="37607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p:nvPr/>
        </p:nvPicPr>
        <p:blipFill>
          <a:blip r:embed="rId3" cstate="email">
            <a:extLst>
              <a:ext uri="{28A0092B-C50C-407E-A947-70E740481C1C}">
                <a14:useLocalDpi xmlns:a14="http://schemas.microsoft.com/office/drawing/2010/main"/>
              </a:ext>
            </a:extLst>
          </a:blip>
          <a:srcRect/>
          <a:stretch>
            <a:fillRect/>
          </a:stretch>
        </p:blipFill>
        <p:spPr bwMode="auto">
          <a:xfrm>
            <a:off x="5867496" y="2124074"/>
            <a:ext cx="5691188" cy="3152775"/>
          </a:xfrm>
          <a:prstGeom prst="rect">
            <a:avLst/>
          </a:prstGeom>
          <a:noFill/>
          <a:ln>
            <a:noFill/>
          </a:ln>
        </p:spPr>
      </p:pic>
      <p:sp>
        <p:nvSpPr>
          <p:cNvPr id="4" name="Rectangle 3"/>
          <p:cNvSpPr/>
          <p:nvPr/>
        </p:nvSpPr>
        <p:spPr>
          <a:xfrm>
            <a:off x="7981950" y="2676525"/>
            <a:ext cx="142875" cy="1879083"/>
          </a:xfrm>
          <a:prstGeom prst="rect">
            <a:avLst/>
          </a:prstGeom>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6200000" scaled="1"/>
            <a:tileRect/>
          </a:gradFill>
          <a:ln w="3175">
            <a:solidFill>
              <a:srgbClr val="66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7853332" y="2985947"/>
            <a:ext cx="400110" cy="3139321"/>
          </a:xfrm>
          <a:prstGeom prst="rect">
            <a:avLst/>
          </a:prstGeom>
          <a:noFill/>
        </p:spPr>
        <p:txBody>
          <a:bodyPr vert="vert" wrap="square" rtlCol="0">
            <a:spAutoFit/>
          </a:bodyPr>
          <a:lstStyle/>
          <a:p>
            <a:r>
              <a:rPr lang="en-US" sz="1400" dirty="0" smtClean="0"/>
              <a:t>Low Pressure UV</a:t>
            </a:r>
            <a:endParaRPr lang="en-US" sz="1400" dirty="0"/>
          </a:p>
        </p:txBody>
      </p:sp>
      <p:sp>
        <p:nvSpPr>
          <p:cNvPr id="9" name="Rectangle 8"/>
          <p:cNvSpPr/>
          <p:nvPr/>
        </p:nvSpPr>
        <p:spPr>
          <a:xfrm>
            <a:off x="3009900" y="2157799"/>
            <a:ext cx="771525" cy="3022084"/>
          </a:xfrm>
          <a:prstGeom prst="rect">
            <a:avLst/>
          </a:prstGeom>
          <a:no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3153236" y="2999046"/>
            <a:ext cx="461665" cy="2212458"/>
          </a:xfrm>
          <a:prstGeom prst="rect">
            <a:avLst/>
          </a:prstGeom>
          <a:noFill/>
        </p:spPr>
        <p:txBody>
          <a:bodyPr vert="vert" wrap="square" rtlCol="0">
            <a:spAutoFit/>
          </a:bodyPr>
          <a:lstStyle/>
          <a:p>
            <a:r>
              <a:rPr lang="en-US" dirty="0" smtClean="0">
                <a:solidFill>
                  <a:srgbClr val="F26531"/>
                </a:solidFill>
              </a:rPr>
              <a:t>RO</a:t>
            </a:r>
            <a:r>
              <a:rPr lang="en-US" dirty="0" smtClean="0"/>
              <a:t> </a:t>
            </a:r>
            <a:r>
              <a:rPr lang="en-US" dirty="0" smtClean="0">
                <a:solidFill>
                  <a:srgbClr val="F26531"/>
                </a:solidFill>
              </a:rPr>
              <a:t>Permeate</a:t>
            </a:r>
            <a:endParaRPr lang="en-US" dirty="0">
              <a:solidFill>
                <a:srgbClr val="F26531"/>
              </a:solidFill>
            </a:endParaRPr>
          </a:p>
        </p:txBody>
      </p:sp>
    </p:spTree>
    <p:extLst>
      <p:ext uri="{BB962C8B-B14F-4D97-AF65-F5344CB8AC3E}">
        <p14:creationId xmlns:p14="http://schemas.microsoft.com/office/powerpoint/2010/main" val="2532763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41964"/>
            <a:ext cx="10338919" cy="936640"/>
          </a:xfrm>
        </p:spPr>
        <p:txBody>
          <a:bodyPr>
            <a:normAutofit fontScale="90000"/>
          </a:bodyPr>
          <a:lstStyle/>
          <a:p>
            <a:r>
              <a:rPr lang="en-US" dirty="0" smtClean="0"/>
              <a:t>UV AOP Provides a Robust Barrier for a Final Treatment Process, by Providing Both Disinfection and Contaminant Removal</a:t>
            </a:r>
            <a:endParaRPr lang="en-US" dirty="0"/>
          </a:p>
        </p:txBody>
      </p:sp>
      <p:sp>
        <p:nvSpPr>
          <p:cNvPr id="2" name="Text Placeholder 1"/>
          <p:cNvSpPr>
            <a:spLocks noGrp="1"/>
          </p:cNvSpPr>
          <p:nvPr>
            <p:ph type="body" sz="quarter" idx="10"/>
          </p:nvPr>
        </p:nvSpPr>
        <p:spPr/>
        <p:txBody>
          <a:bodyPr>
            <a:normAutofit/>
          </a:bodyPr>
          <a:lstStyle/>
          <a:p>
            <a:pPr eaLnBrk="1" hangingPunct="1">
              <a:lnSpc>
                <a:spcPct val="90000"/>
              </a:lnSpc>
              <a:defRPr/>
            </a:pPr>
            <a:r>
              <a:rPr lang="en-US" sz="2600" dirty="0" smtClean="0">
                <a:latin typeface="Arial (body)"/>
                <a:cs typeface="Arial" panose="020B0604020202020204" pitchFamily="34" charset="0"/>
              </a:rPr>
              <a:t>Disinfection </a:t>
            </a:r>
            <a:r>
              <a:rPr lang="en-US" sz="2600" dirty="0">
                <a:latin typeface="Arial (body)"/>
                <a:cs typeface="Arial" panose="020B0604020202020204" pitchFamily="34" charset="0"/>
              </a:rPr>
              <a:t>(UV)</a:t>
            </a:r>
          </a:p>
          <a:p>
            <a:pPr lvl="1" eaLnBrk="1" hangingPunct="1">
              <a:lnSpc>
                <a:spcPct val="90000"/>
              </a:lnSpc>
              <a:defRPr/>
            </a:pPr>
            <a:r>
              <a:rPr lang="en-US" sz="2600" i="1" dirty="0">
                <a:latin typeface="Arial (body)"/>
                <a:cs typeface="Arial" panose="020B0604020202020204" pitchFamily="34" charset="0"/>
              </a:rPr>
              <a:t>Cryptosporidium</a:t>
            </a:r>
          </a:p>
          <a:p>
            <a:pPr lvl="1" eaLnBrk="1" hangingPunct="1">
              <a:lnSpc>
                <a:spcPct val="90000"/>
              </a:lnSpc>
              <a:defRPr/>
            </a:pPr>
            <a:r>
              <a:rPr lang="en-US" sz="2600" i="1" dirty="0">
                <a:latin typeface="Arial (body)"/>
                <a:cs typeface="Arial" panose="020B0604020202020204" pitchFamily="34" charset="0"/>
              </a:rPr>
              <a:t>Giardia</a:t>
            </a:r>
          </a:p>
          <a:p>
            <a:pPr lvl="1" eaLnBrk="1" hangingPunct="1">
              <a:lnSpc>
                <a:spcPct val="90000"/>
              </a:lnSpc>
              <a:defRPr/>
            </a:pPr>
            <a:r>
              <a:rPr lang="en-US" sz="2600" dirty="0">
                <a:latin typeface="Arial (body)"/>
                <a:cs typeface="Arial" panose="020B0604020202020204" pitchFamily="34" charset="0"/>
              </a:rPr>
              <a:t>Viruses</a:t>
            </a:r>
          </a:p>
          <a:p>
            <a:pPr lvl="1" eaLnBrk="1" hangingPunct="1">
              <a:lnSpc>
                <a:spcPct val="90000"/>
              </a:lnSpc>
              <a:defRPr/>
            </a:pPr>
            <a:r>
              <a:rPr lang="en-US" sz="2600" dirty="0">
                <a:latin typeface="Arial (body)"/>
                <a:cs typeface="Arial" panose="020B0604020202020204" pitchFamily="34" charset="0"/>
              </a:rPr>
              <a:t>Bacteria</a:t>
            </a:r>
          </a:p>
          <a:p>
            <a:pPr eaLnBrk="1" hangingPunct="1">
              <a:lnSpc>
                <a:spcPct val="90000"/>
              </a:lnSpc>
              <a:defRPr/>
            </a:pPr>
            <a:r>
              <a:rPr lang="en-US" sz="2600" dirty="0">
                <a:latin typeface="Arial (body)"/>
                <a:cs typeface="Arial" panose="020B0604020202020204" pitchFamily="34" charset="0"/>
              </a:rPr>
              <a:t>Contaminant Removal </a:t>
            </a:r>
            <a:r>
              <a:rPr lang="en-US" sz="2600" dirty="0" smtClean="0">
                <a:latin typeface="Arial (body)"/>
                <a:cs typeface="Arial" panose="020B0604020202020204" pitchFamily="34" charset="0"/>
              </a:rPr>
              <a:t>(Photolysis and Oxidation</a:t>
            </a:r>
            <a:r>
              <a:rPr lang="en-US" sz="2600" dirty="0">
                <a:latin typeface="Arial (body)"/>
                <a:cs typeface="Arial" panose="020B0604020202020204" pitchFamily="34" charset="0"/>
              </a:rPr>
              <a:t>) </a:t>
            </a:r>
          </a:p>
          <a:p>
            <a:pPr lvl="1" eaLnBrk="1" hangingPunct="1">
              <a:lnSpc>
                <a:spcPct val="90000"/>
              </a:lnSpc>
              <a:defRPr/>
            </a:pPr>
            <a:r>
              <a:rPr lang="en-US" sz="2600" dirty="0">
                <a:latin typeface="Arial (body)"/>
                <a:cs typeface="Arial" panose="020B0604020202020204" pitchFamily="34" charset="0"/>
              </a:rPr>
              <a:t>NDMA (N-</a:t>
            </a:r>
            <a:r>
              <a:rPr lang="en-US" sz="2600" i="1" dirty="0" err="1">
                <a:latin typeface="Arial (body)"/>
                <a:cs typeface="Arial" panose="020B0604020202020204" pitchFamily="34" charset="0"/>
              </a:rPr>
              <a:t>nitrosodimethylamine</a:t>
            </a:r>
            <a:r>
              <a:rPr lang="en-US" sz="2600" dirty="0" smtClean="0">
                <a:latin typeface="Arial (body)"/>
                <a:cs typeface="Arial" panose="020B0604020202020204" pitchFamily="34" charset="0"/>
              </a:rPr>
              <a:t>) via photolysis</a:t>
            </a:r>
            <a:endParaRPr lang="en-US" sz="2600" dirty="0">
              <a:latin typeface="Arial (body)"/>
              <a:cs typeface="Arial" panose="020B0604020202020204" pitchFamily="34" charset="0"/>
            </a:endParaRPr>
          </a:p>
          <a:p>
            <a:pPr lvl="1" eaLnBrk="1" hangingPunct="1">
              <a:lnSpc>
                <a:spcPct val="90000"/>
              </a:lnSpc>
              <a:defRPr/>
            </a:pPr>
            <a:r>
              <a:rPr lang="en-US" sz="2600" dirty="0">
                <a:latin typeface="Arial (body)"/>
                <a:cs typeface="Arial" panose="020B0604020202020204" pitchFamily="34" charset="0"/>
              </a:rPr>
              <a:t>Organic contaminants (i.e. pharmaceuticals, explosives, etc</a:t>
            </a:r>
            <a:r>
              <a:rPr lang="en-US" sz="2600" dirty="0" smtClean="0">
                <a:latin typeface="Arial (body)"/>
                <a:cs typeface="Arial" panose="020B0604020202020204" pitchFamily="34" charset="0"/>
              </a:rPr>
              <a:t>.) via photolysis and advanced oxidation with an oxidant addition</a:t>
            </a:r>
          </a:p>
          <a:p>
            <a:pPr>
              <a:defRPr/>
            </a:pPr>
            <a:r>
              <a:rPr lang="en-US" sz="2600" dirty="0" smtClean="0">
                <a:latin typeface="Arial (body)"/>
                <a:cs typeface="Arial" panose="020B0604020202020204" pitchFamily="34" charset="0"/>
              </a:rPr>
              <a:t>Regulatory Requirement for potable reuse</a:t>
            </a:r>
            <a:endParaRPr lang="en-US" sz="2600" dirty="0">
              <a:latin typeface="Arial (body)"/>
              <a:cs typeface="Arial" panose="020B0604020202020204" pitchFamily="34" charset="0"/>
            </a:endParaRPr>
          </a:p>
        </p:txBody>
      </p:sp>
    </p:spTree>
    <p:extLst>
      <p:ext uri="{BB962C8B-B14F-4D97-AF65-F5344CB8AC3E}">
        <p14:creationId xmlns:p14="http://schemas.microsoft.com/office/powerpoint/2010/main" val="24620426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15566" y="327205"/>
            <a:ext cx="11206751" cy="1342393"/>
          </a:xfrm>
        </p:spPr>
        <p:txBody>
          <a:bodyPr/>
          <a:lstStyle/>
          <a:p>
            <a:r>
              <a:rPr lang="en-US" dirty="0" smtClean="0"/>
              <a:t>pH Monitoring and/or Control is Important for Ensuring a UV/Chlorine AOP is Meeting Design Conditions,</a:t>
            </a:r>
            <a:br>
              <a:rPr lang="en-US" dirty="0" smtClean="0"/>
            </a:br>
            <a:r>
              <a:rPr lang="en-US" dirty="0" smtClean="0"/>
              <a:t>as </a:t>
            </a:r>
            <a:r>
              <a:rPr lang="en-US" dirty="0"/>
              <a:t>t</a:t>
            </a:r>
            <a:r>
              <a:rPr lang="en-US" dirty="0" smtClean="0"/>
              <a:t>he Lower the </a:t>
            </a:r>
            <a:r>
              <a:rPr lang="en-US" dirty="0" err="1" smtClean="0"/>
              <a:t>Ph</a:t>
            </a:r>
            <a:r>
              <a:rPr lang="en-US" dirty="0" smtClean="0"/>
              <a:t>, the More Efficient the AOP</a:t>
            </a:r>
            <a:endParaRPr lang="en-US" dirty="0"/>
          </a:p>
        </p:txBody>
      </p:sp>
      <p:sp>
        <p:nvSpPr>
          <p:cNvPr id="3" name="Rectangle 2"/>
          <p:cNvSpPr>
            <a:spLocks noChangeArrowheads="1"/>
          </p:cNvSpPr>
          <p:nvPr/>
        </p:nvSpPr>
        <p:spPr bwMode="auto">
          <a:xfrm>
            <a:off x="6216256" y="1934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p:cNvSpPr>
            <a:spLocks noChangeArrowheads="1"/>
          </p:cNvSpPr>
          <p:nvPr/>
        </p:nvSpPr>
        <p:spPr bwMode="auto">
          <a:xfrm>
            <a:off x="6216256" y="45948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6216256" y="45948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27" name="Group 26"/>
          <p:cNvGrpSpPr/>
          <p:nvPr/>
        </p:nvGrpSpPr>
        <p:grpSpPr>
          <a:xfrm>
            <a:off x="1124004" y="2065363"/>
            <a:ext cx="6894414" cy="3885290"/>
            <a:chOff x="1150129" y="1544638"/>
            <a:chExt cx="6894414" cy="3885290"/>
          </a:xfrm>
        </p:grpSpPr>
        <p:graphicFrame>
          <p:nvGraphicFramePr>
            <p:cNvPr id="7" name="Object 6"/>
            <p:cNvGraphicFramePr>
              <a:graphicFrameLocks noChangeAspect="1"/>
            </p:cNvGraphicFramePr>
            <p:nvPr>
              <p:extLst>
                <p:ext uri="{D42A27DB-BD31-4B8C-83A1-F6EECF244321}">
                  <p14:modId xmlns:p14="http://schemas.microsoft.com/office/powerpoint/2010/main" val="46559215"/>
                </p:ext>
              </p:extLst>
            </p:nvPr>
          </p:nvGraphicFramePr>
          <p:xfrm>
            <a:off x="1150129" y="4938143"/>
            <a:ext cx="4310596" cy="491785"/>
          </p:xfrm>
          <a:graphic>
            <a:graphicData uri="http://schemas.openxmlformats.org/presentationml/2006/ole">
              <mc:AlternateContent xmlns:mc="http://schemas.openxmlformats.org/markup-compatibility/2006">
                <mc:Choice xmlns:v="urn:schemas-microsoft-com:vml" Requires="v">
                  <p:oleObj spid="_x0000_s21643" name="Equation" r:id="rId3" imgW="1600200" imgH="177800" progId="Equation.3">
                    <p:embed/>
                  </p:oleObj>
                </mc:Choice>
                <mc:Fallback>
                  <p:oleObj name="Equation" r:id="rId3" imgW="1600200" imgH="177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0129" y="4938143"/>
                          <a:ext cx="4310596" cy="491785"/>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79899888"/>
                </p:ext>
              </p:extLst>
            </p:nvPr>
          </p:nvGraphicFramePr>
          <p:xfrm>
            <a:off x="1257300" y="1544638"/>
            <a:ext cx="4095750" cy="550862"/>
          </p:xfrm>
          <a:graphic>
            <a:graphicData uri="http://schemas.openxmlformats.org/presentationml/2006/ole">
              <mc:AlternateContent xmlns:mc="http://schemas.openxmlformats.org/markup-compatibility/2006">
                <mc:Choice xmlns:v="urn:schemas-microsoft-com:vml" Requires="v">
                  <p:oleObj spid="_x0000_s21644" name="Equation" r:id="rId5" imgW="1473120" imgH="203040" progId="Equation.3">
                    <p:embed/>
                  </p:oleObj>
                </mc:Choice>
                <mc:Fallback>
                  <p:oleObj name="Equation" r:id="rId5" imgW="1473120" imgH="203040" progId="Equation.3">
                    <p:embed/>
                    <p:pic>
                      <p:nvPicPr>
                        <p:cNvPr id="0" name="Object 3"/>
                        <p:cNvPicPr>
                          <a:picLocks noChangeAspect="1" noChangeArrowheads="1"/>
                        </p:cNvPicPr>
                        <p:nvPr/>
                      </p:nvPicPr>
                      <p:blipFill>
                        <a:blip r:embed="rId6"/>
                        <a:srcRect/>
                        <a:stretch>
                          <a:fillRect/>
                        </a:stretch>
                      </p:blipFill>
                      <p:spPr bwMode="auto">
                        <a:xfrm>
                          <a:off x="1257300" y="1544638"/>
                          <a:ext cx="4095750" cy="550862"/>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072157480"/>
                </p:ext>
              </p:extLst>
            </p:nvPr>
          </p:nvGraphicFramePr>
          <p:xfrm>
            <a:off x="1252381" y="2135182"/>
            <a:ext cx="4106091" cy="550025"/>
          </p:xfrm>
          <a:graphic>
            <a:graphicData uri="http://schemas.openxmlformats.org/presentationml/2006/ole">
              <mc:AlternateContent xmlns:mc="http://schemas.openxmlformats.org/markup-compatibility/2006">
                <mc:Choice xmlns:v="urn:schemas-microsoft-com:vml" Requires="v">
                  <p:oleObj spid="_x0000_s21645" name="Equation" r:id="rId7" imgW="1714320" imgH="228600" progId="Equation.3">
                    <p:embed/>
                  </p:oleObj>
                </mc:Choice>
                <mc:Fallback>
                  <p:oleObj name="Equation" r:id="rId7" imgW="1714320" imgH="228600" progId="Equation.3">
                    <p:embed/>
                    <p:pic>
                      <p:nvPicPr>
                        <p:cNvPr id="0" name="Object 5"/>
                        <p:cNvPicPr>
                          <a:picLocks noChangeAspect="1" noChangeArrowheads="1"/>
                        </p:cNvPicPr>
                        <p:nvPr/>
                      </p:nvPicPr>
                      <p:blipFill>
                        <a:blip r:embed="rId8"/>
                        <a:srcRect/>
                        <a:stretch>
                          <a:fillRect/>
                        </a:stretch>
                      </p:blipFill>
                      <p:spPr bwMode="auto">
                        <a:xfrm>
                          <a:off x="1252381" y="2135182"/>
                          <a:ext cx="4106091" cy="550025"/>
                        </a:xfrm>
                        <a:prstGeom prst="rect">
                          <a:avLst/>
                        </a:prstGeom>
                        <a:noFill/>
                      </p:spPr>
                    </p:pic>
                  </p:oleObj>
                </mc:Fallback>
              </mc:AlternateContent>
            </a:graphicData>
          </a:graphic>
        </p:graphicFrame>
        <p:grpSp>
          <p:nvGrpSpPr>
            <p:cNvPr id="26" name="Group 25"/>
            <p:cNvGrpSpPr/>
            <p:nvPr/>
          </p:nvGrpSpPr>
          <p:grpSpPr>
            <a:xfrm>
              <a:off x="3201325" y="2803679"/>
              <a:ext cx="1151999" cy="1987396"/>
              <a:chOff x="3201325" y="2803679"/>
              <a:chExt cx="1151999" cy="1987396"/>
            </a:xfrm>
          </p:grpSpPr>
          <p:sp>
            <p:nvSpPr>
              <p:cNvPr id="20" name="Up Arrow 19"/>
              <p:cNvSpPr/>
              <p:nvPr/>
            </p:nvSpPr>
            <p:spPr>
              <a:xfrm>
                <a:off x="3201325" y="2803679"/>
                <a:ext cx="208204" cy="1987396"/>
              </a:xfrm>
              <a:prstGeom prst="upArrow">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w="31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rot="16200000">
                <a:off x="3635205" y="3342320"/>
                <a:ext cx="492443" cy="943795"/>
              </a:xfrm>
              <a:prstGeom prst="rect">
                <a:avLst/>
              </a:prstGeom>
              <a:solidFill>
                <a:schemeClr val="bg1"/>
              </a:solidFill>
            </p:spPr>
            <p:txBody>
              <a:bodyPr vert="vert" wrap="square" rtlCol="0">
                <a:spAutoFit/>
              </a:bodyPr>
              <a:lstStyle/>
              <a:p>
                <a:r>
                  <a:rPr lang="en-US" sz="2000" b="1" dirty="0" smtClean="0">
                    <a:latin typeface="Arial" panose="020B0604020202020204" pitchFamily="34" charset="0"/>
                    <a:cs typeface="Arial" panose="020B0604020202020204" pitchFamily="34" charset="0"/>
                  </a:rPr>
                  <a:t>pH</a:t>
                </a:r>
                <a:endParaRPr lang="en-US" sz="2000" b="1" dirty="0">
                  <a:latin typeface="Arial" panose="020B0604020202020204" pitchFamily="34" charset="0"/>
                  <a:cs typeface="Arial" panose="020B0604020202020204" pitchFamily="34" charset="0"/>
                </a:endParaRPr>
              </a:p>
            </p:txBody>
          </p:sp>
        </p:grpSp>
        <p:cxnSp>
          <p:nvCxnSpPr>
            <p:cNvPr id="22" name="Straight Connector 21"/>
            <p:cNvCxnSpPr/>
            <p:nvPr/>
          </p:nvCxnSpPr>
          <p:spPr>
            <a:xfrm>
              <a:off x="1252381" y="2095500"/>
              <a:ext cx="862169"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24" name="Straight Connector 23"/>
            <p:cNvCxnSpPr/>
            <p:nvPr/>
          </p:nvCxnSpPr>
          <p:spPr>
            <a:xfrm>
              <a:off x="1252381" y="5429928"/>
              <a:ext cx="957419" cy="0"/>
            </a:xfrm>
            <a:prstGeom prst="line">
              <a:avLst/>
            </a:prstGeom>
          </p:spPr>
          <p:style>
            <a:lnRef idx="2">
              <a:schemeClr val="accent2"/>
            </a:lnRef>
            <a:fillRef idx="0">
              <a:schemeClr val="accent2"/>
            </a:fillRef>
            <a:effectRef idx="1">
              <a:schemeClr val="accent2"/>
            </a:effectRef>
            <a:fontRef idx="minor">
              <a:schemeClr val="tx1"/>
            </a:fontRef>
          </p:style>
        </p:cxnSp>
        <p:grpSp>
          <p:nvGrpSpPr>
            <p:cNvPr id="31" name="Group 30"/>
            <p:cNvGrpSpPr/>
            <p:nvPr/>
          </p:nvGrpSpPr>
          <p:grpSpPr>
            <a:xfrm>
              <a:off x="6216256" y="1785257"/>
              <a:ext cx="1828287" cy="3543813"/>
              <a:chOff x="3201325" y="2803679"/>
              <a:chExt cx="1152001" cy="1987396"/>
            </a:xfrm>
          </p:grpSpPr>
          <p:sp>
            <p:nvSpPr>
              <p:cNvPr id="32" name="Up Arrow 31"/>
              <p:cNvSpPr/>
              <p:nvPr/>
            </p:nvSpPr>
            <p:spPr>
              <a:xfrm>
                <a:off x="3201325" y="2803679"/>
                <a:ext cx="208204" cy="1987396"/>
              </a:xfrm>
              <a:prstGeom prst="upArrow">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w="31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extBox 32"/>
              <p:cNvSpPr txBox="1"/>
              <p:nvPr/>
            </p:nvSpPr>
            <p:spPr>
              <a:xfrm rot="16200000">
                <a:off x="3484441" y="3361499"/>
                <a:ext cx="793975" cy="943795"/>
              </a:xfrm>
              <a:prstGeom prst="rect">
                <a:avLst/>
              </a:prstGeom>
              <a:solidFill>
                <a:schemeClr val="bg1"/>
              </a:solidFill>
            </p:spPr>
            <p:txBody>
              <a:bodyPr vert="vert" wrap="square" rtlCol="0">
                <a:spAutoFit/>
              </a:bodyPr>
              <a:lstStyle/>
              <a:p>
                <a:r>
                  <a:rPr lang="en-US" sz="2000" b="1" dirty="0">
                    <a:latin typeface="Arial" panose="020B0604020202020204" pitchFamily="34" charset="0"/>
                    <a:cs typeface="Arial" panose="020B0604020202020204" pitchFamily="34" charset="0"/>
                  </a:rPr>
                  <a:t>•OH generation (efficiency)</a:t>
                </a:r>
              </a:p>
              <a:p>
                <a:endParaRPr lang="en-US" sz="2000" b="1" dirty="0"/>
              </a:p>
            </p:txBody>
          </p:sp>
        </p:grpSp>
      </p:grpSp>
    </p:spTree>
    <p:extLst>
      <p:ext uri="{BB962C8B-B14F-4D97-AF65-F5344CB8AC3E}">
        <p14:creationId xmlns:p14="http://schemas.microsoft.com/office/powerpoint/2010/main" val="295028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Example of Increased </a:t>
            </a:r>
            <a:r>
              <a:rPr lang="en-US" dirty="0"/>
              <a:t>E</a:t>
            </a:r>
            <a:r>
              <a:rPr lang="en-US" dirty="0" smtClean="0"/>
              <a:t>fficiency for Atrazine </a:t>
            </a:r>
            <a:r>
              <a:rPr lang="en-US" dirty="0"/>
              <a:t>R</a:t>
            </a:r>
            <a:r>
              <a:rPr lang="en-US" dirty="0" smtClean="0"/>
              <a:t>emoval at a Lower pH Using a UV/Chlorine AOP </a:t>
            </a:r>
            <a:endParaRPr lang="en-US" dirty="0"/>
          </a:p>
        </p:txBody>
      </p:sp>
      <p:pic>
        <p:nvPicPr>
          <p:cNvPr id="5" name="Picture 4"/>
          <p:cNvPicPr>
            <a:picLocks noChangeAspect="1"/>
          </p:cNvPicPr>
          <p:nvPr/>
        </p:nvPicPr>
        <p:blipFill>
          <a:blip r:embed="rId2"/>
          <a:stretch>
            <a:fillRect/>
          </a:stretch>
        </p:blipFill>
        <p:spPr>
          <a:xfrm>
            <a:off x="2895600" y="1700522"/>
            <a:ext cx="5986463" cy="4215819"/>
          </a:xfrm>
          <a:prstGeom prst="rect">
            <a:avLst/>
          </a:prstGeom>
        </p:spPr>
      </p:pic>
      <p:sp>
        <p:nvSpPr>
          <p:cNvPr id="6" name="TextBox 5"/>
          <p:cNvSpPr txBox="1"/>
          <p:nvPr/>
        </p:nvSpPr>
        <p:spPr>
          <a:xfrm>
            <a:off x="2622887" y="5815284"/>
            <a:ext cx="1685926" cy="492443"/>
          </a:xfrm>
          <a:prstGeom prst="rect">
            <a:avLst/>
          </a:prstGeom>
          <a:noFill/>
        </p:spPr>
        <p:txBody>
          <a:bodyPr wrap="square" rtlCol="0">
            <a:spAutoFit/>
          </a:bodyPr>
          <a:lstStyle/>
          <a:p>
            <a:r>
              <a:rPr lang="en-US" sz="1300" dirty="0" smtClean="0">
                <a:latin typeface="Arial" panose="020B0604020202020204" pitchFamily="34" charset="0"/>
                <a:cs typeface="Arial" panose="020B0604020202020204" pitchFamily="34" charset="0"/>
              </a:rPr>
              <a:t>Kong et. al. (2016) </a:t>
            </a:r>
            <a:r>
              <a:rPr lang="en-US" sz="1300" i="1" dirty="0" smtClean="0">
                <a:latin typeface="Arial" panose="020B0604020202020204" pitchFamily="34" charset="0"/>
                <a:cs typeface="Arial" panose="020B0604020202020204" pitchFamily="34" charset="0"/>
              </a:rPr>
              <a:t>Water Research</a:t>
            </a:r>
            <a:endParaRPr lang="en-US" sz="1300" i="1" dirty="0">
              <a:latin typeface="Arial" panose="020B0604020202020204" pitchFamily="34" charset="0"/>
              <a:cs typeface="Arial" panose="020B0604020202020204" pitchFamily="34" charset="0"/>
            </a:endParaRPr>
          </a:p>
        </p:txBody>
      </p:sp>
      <p:sp>
        <p:nvSpPr>
          <p:cNvPr id="7" name="TextBox 6"/>
          <p:cNvSpPr txBox="1"/>
          <p:nvPr/>
        </p:nvSpPr>
        <p:spPr>
          <a:xfrm rot="16200000">
            <a:off x="2006606" y="3229881"/>
            <a:ext cx="1347101" cy="430887"/>
          </a:xfrm>
          <a:prstGeom prst="rect">
            <a:avLst/>
          </a:prstGeom>
          <a:noFill/>
        </p:spPr>
        <p:txBody>
          <a:bodyPr wrap="square" rtlCol="0">
            <a:spAutoFit/>
          </a:bodyPr>
          <a:lstStyle/>
          <a:p>
            <a:r>
              <a:rPr lang="en-US" sz="2200" dirty="0" smtClean="0">
                <a:latin typeface="Arial" panose="020B0604020202020204" pitchFamily="34" charset="0"/>
                <a:cs typeface="Arial" panose="020B0604020202020204" pitchFamily="34" charset="0"/>
              </a:rPr>
              <a:t>Atrazine</a:t>
            </a:r>
            <a:endParaRPr lang="en-US" sz="2200" dirty="0">
              <a:latin typeface="Arial" panose="020B0604020202020204" pitchFamily="34" charset="0"/>
              <a:cs typeface="Arial" panose="020B0604020202020204" pitchFamily="34" charset="0"/>
            </a:endParaRPr>
          </a:p>
        </p:txBody>
      </p:sp>
      <p:grpSp>
        <p:nvGrpSpPr>
          <p:cNvPr id="14" name="Group 13"/>
          <p:cNvGrpSpPr/>
          <p:nvPr/>
        </p:nvGrpSpPr>
        <p:grpSpPr>
          <a:xfrm>
            <a:off x="8629651" y="4118875"/>
            <a:ext cx="1702474" cy="369332"/>
            <a:chOff x="8629651" y="4118875"/>
            <a:chExt cx="1702474" cy="369332"/>
          </a:xfrm>
        </p:grpSpPr>
        <p:cxnSp>
          <p:nvCxnSpPr>
            <p:cNvPr id="11" name="Straight Arrow Connector 10"/>
            <p:cNvCxnSpPr/>
            <p:nvPr/>
          </p:nvCxnSpPr>
          <p:spPr>
            <a:xfrm flipH="1" flipV="1">
              <a:off x="8629651" y="4238625"/>
              <a:ext cx="495299" cy="649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9312950" y="4118875"/>
              <a:ext cx="1019175" cy="369332"/>
            </a:xfrm>
            <a:prstGeom prst="rect">
              <a:avLst/>
            </a:prstGeom>
            <a:noFill/>
            <a:ln>
              <a:solidFill>
                <a:srgbClr val="395173"/>
              </a:solidFill>
            </a:ln>
          </p:spPr>
          <p:txBody>
            <a:bodyPr wrap="square" rtlCol="0">
              <a:spAutoFit/>
            </a:bodyPr>
            <a:lstStyle/>
            <a:p>
              <a:r>
                <a:rPr lang="en-US" dirty="0" smtClean="0"/>
                <a:t>UV Only</a:t>
              </a:r>
              <a:endParaRPr lang="en-US" dirty="0"/>
            </a:p>
          </p:txBody>
        </p:sp>
      </p:grpSp>
      <p:grpSp>
        <p:nvGrpSpPr>
          <p:cNvPr id="15" name="Group 14"/>
          <p:cNvGrpSpPr/>
          <p:nvPr/>
        </p:nvGrpSpPr>
        <p:grpSpPr>
          <a:xfrm>
            <a:off x="8505825" y="4619625"/>
            <a:ext cx="1438275" cy="369332"/>
            <a:chOff x="8614113" y="3813225"/>
            <a:chExt cx="1438275" cy="369332"/>
          </a:xfrm>
        </p:grpSpPr>
        <p:cxnSp>
          <p:nvCxnSpPr>
            <p:cNvPr id="16" name="Straight Arrow Connector 15"/>
            <p:cNvCxnSpPr/>
            <p:nvPr/>
          </p:nvCxnSpPr>
          <p:spPr>
            <a:xfrm flipH="1" flipV="1">
              <a:off x="8614113" y="3813225"/>
              <a:ext cx="619125" cy="123825"/>
            </a:xfrm>
            <a:prstGeom prst="straightConnector1">
              <a:avLst/>
            </a:prstGeom>
            <a:ln>
              <a:solidFill>
                <a:schemeClr val="accent2">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421237" y="3813225"/>
              <a:ext cx="631151" cy="369332"/>
            </a:xfrm>
            <a:prstGeom prst="rect">
              <a:avLst/>
            </a:prstGeom>
            <a:noFill/>
            <a:ln>
              <a:solidFill>
                <a:schemeClr val="accent2">
                  <a:lumMod val="75000"/>
                </a:schemeClr>
              </a:solidFill>
            </a:ln>
          </p:spPr>
          <p:txBody>
            <a:bodyPr wrap="square" rtlCol="0">
              <a:spAutoFit/>
            </a:bodyPr>
            <a:lstStyle/>
            <a:p>
              <a:r>
                <a:rPr lang="en-US" dirty="0" smtClean="0"/>
                <a:t>pH 9</a:t>
              </a:r>
              <a:endParaRPr lang="en-US" dirty="0"/>
            </a:p>
          </p:txBody>
        </p:sp>
      </p:grpSp>
      <p:grpSp>
        <p:nvGrpSpPr>
          <p:cNvPr id="20" name="Group 19"/>
          <p:cNvGrpSpPr/>
          <p:nvPr/>
        </p:nvGrpSpPr>
        <p:grpSpPr>
          <a:xfrm>
            <a:off x="8505826" y="4928699"/>
            <a:ext cx="1368087" cy="553998"/>
            <a:chOff x="8684301" y="3628559"/>
            <a:chExt cx="1368087" cy="553998"/>
          </a:xfrm>
        </p:grpSpPr>
        <p:cxnSp>
          <p:nvCxnSpPr>
            <p:cNvPr id="21" name="Straight Arrow Connector 20"/>
            <p:cNvCxnSpPr/>
            <p:nvPr/>
          </p:nvCxnSpPr>
          <p:spPr>
            <a:xfrm flipH="1" flipV="1">
              <a:off x="8684301" y="3628559"/>
              <a:ext cx="619124" cy="246950"/>
            </a:xfrm>
            <a:prstGeom prst="straightConnector1">
              <a:avLst/>
            </a:prstGeom>
            <a:ln>
              <a:solidFill>
                <a:schemeClr val="accent4">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9421237" y="3813225"/>
              <a:ext cx="631151" cy="369332"/>
            </a:xfrm>
            <a:prstGeom prst="rect">
              <a:avLst/>
            </a:prstGeom>
            <a:noFill/>
            <a:ln>
              <a:solidFill>
                <a:schemeClr val="accent4">
                  <a:lumMod val="60000"/>
                  <a:lumOff val="40000"/>
                </a:schemeClr>
              </a:solidFill>
            </a:ln>
          </p:spPr>
          <p:txBody>
            <a:bodyPr wrap="square" rtlCol="0">
              <a:spAutoFit/>
            </a:bodyPr>
            <a:lstStyle/>
            <a:p>
              <a:r>
                <a:rPr lang="en-US" dirty="0" smtClean="0"/>
                <a:t>pH 7</a:t>
              </a:r>
              <a:endParaRPr lang="en-US" dirty="0"/>
            </a:p>
          </p:txBody>
        </p:sp>
      </p:grpSp>
      <p:grpSp>
        <p:nvGrpSpPr>
          <p:cNvPr id="25" name="Group 24"/>
          <p:cNvGrpSpPr/>
          <p:nvPr/>
        </p:nvGrpSpPr>
        <p:grpSpPr>
          <a:xfrm>
            <a:off x="4867275" y="4619625"/>
            <a:ext cx="1406188" cy="369332"/>
            <a:chOff x="8646200" y="3813225"/>
            <a:chExt cx="1406188" cy="369332"/>
          </a:xfrm>
        </p:grpSpPr>
        <p:cxnSp>
          <p:nvCxnSpPr>
            <p:cNvPr id="26" name="Straight Arrow Connector 25"/>
            <p:cNvCxnSpPr/>
            <p:nvPr/>
          </p:nvCxnSpPr>
          <p:spPr>
            <a:xfrm flipH="1" flipV="1">
              <a:off x="8646200" y="3875137"/>
              <a:ext cx="657225" cy="372"/>
            </a:xfrm>
            <a:prstGeom prst="straightConnector1">
              <a:avLst/>
            </a:prstGeom>
            <a:ln>
              <a:solidFill>
                <a:srgbClr val="9966FF"/>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9421237" y="3813225"/>
              <a:ext cx="631151" cy="369332"/>
            </a:xfrm>
            <a:prstGeom prst="rect">
              <a:avLst/>
            </a:prstGeom>
            <a:noFill/>
            <a:ln>
              <a:solidFill>
                <a:srgbClr val="9966FF"/>
              </a:solidFill>
            </a:ln>
          </p:spPr>
          <p:txBody>
            <a:bodyPr wrap="square" rtlCol="0">
              <a:spAutoFit/>
            </a:bodyPr>
            <a:lstStyle/>
            <a:p>
              <a:r>
                <a:rPr lang="en-US" dirty="0" smtClean="0"/>
                <a:t>pH 5</a:t>
              </a:r>
              <a:endParaRPr lang="en-US" dirty="0"/>
            </a:p>
          </p:txBody>
        </p:sp>
      </p:grpSp>
      <p:sp>
        <p:nvSpPr>
          <p:cNvPr id="29" name="Rectangle 28"/>
          <p:cNvSpPr/>
          <p:nvPr/>
        </p:nvSpPr>
        <p:spPr>
          <a:xfrm>
            <a:off x="6273463" y="1800225"/>
            <a:ext cx="2532399" cy="1265509"/>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60767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7515497" cy="4292600"/>
          </a:xfrm>
        </p:spPr>
        <p:txBody>
          <a:bodyPr/>
          <a:lstStyle/>
          <a:p>
            <a:r>
              <a:rPr lang="en-US" dirty="0" smtClean="0">
                <a:latin typeface="Arial" panose="020B0604020202020204" pitchFamily="34" charset="0"/>
                <a:cs typeface="Arial" panose="020B0604020202020204" pitchFamily="34" charset="0"/>
              </a:rPr>
              <a:t>Process Alarms and Response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46910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smtClean="0"/>
              <a:t>Setting and Responding to Alarms (Critical)</a:t>
            </a:r>
            <a:endParaRPr lang="en-US" dirty="0"/>
          </a:p>
        </p:txBody>
      </p:sp>
      <p:sp>
        <p:nvSpPr>
          <p:cNvPr id="3" name="Text Placeholder 2"/>
          <p:cNvSpPr>
            <a:spLocks noGrp="1"/>
          </p:cNvSpPr>
          <p:nvPr>
            <p:ph type="body" sz="quarter" idx="10"/>
          </p:nvPr>
        </p:nvSpPr>
        <p:spPr>
          <a:xfrm>
            <a:off x="515004" y="1718616"/>
            <a:ext cx="4572000" cy="4375150"/>
          </a:xfrm>
        </p:spPr>
        <p:txBody>
          <a:bodyPr/>
          <a:lstStyle/>
          <a:p>
            <a:r>
              <a:rPr lang="en-US" sz="2800" dirty="0" smtClean="0"/>
              <a:t>UV Dose</a:t>
            </a:r>
          </a:p>
          <a:p>
            <a:pPr lvl="1"/>
            <a:r>
              <a:rPr lang="en-US" sz="2400" dirty="0" smtClean="0"/>
              <a:t>EEO</a:t>
            </a:r>
          </a:p>
          <a:p>
            <a:pPr lvl="1"/>
            <a:r>
              <a:rPr lang="en-US" sz="2400" dirty="0" smtClean="0"/>
              <a:t>Oxidant Weighted Dose</a:t>
            </a:r>
          </a:p>
          <a:p>
            <a:pPr lvl="1"/>
            <a:r>
              <a:rPr lang="en-US" sz="2400" dirty="0" smtClean="0"/>
              <a:t>Other</a:t>
            </a:r>
          </a:p>
          <a:p>
            <a:r>
              <a:rPr lang="en-US" sz="2800" dirty="0" smtClean="0"/>
              <a:t>Flow </a:t>
            </a:r>
            <a:r>
              <a:rPr lang="en-US" sz="2800" dirty="0"/>
              <a:t>Signal</a:t>
            </a:r>
          </a:p>
          <a:p>
            <a:pPr lvl="1"/>
            <a:endParaRPr lang="en-US" sz="2400" dirty="0" smtClean="0"/>
          </a:p>
        </p:txBody>
      </p:sp>
      <p:graphicFrame>
        <p:nvGraphicFramePr>
          <p:cNvPr id="4" name="Table 3"/>
          <p:cNvGraphicFramePr>
            <a:graphicFrameLocks noGrp="1"/>
          </p:cNvGraphicFramePr>
          <p:nvPr>
            <p:extLst>
              <p:ext uri="{D42A27DB-BD31-4B8C-83A1-F6EECF244321}">
                <p14:modId xmlns:p14="http://schemas.microsoft.com/office/powerpoint/2010/main" val="3875817572"/>
              </p:ext>
            </p:extLst>
          </p:nvPr>
        </p:nvGraphicFramePr>
        <p:xfrm>
          <a:off x="5026044" y="1718616"/>
          <a:ext cx="6894788" cy="4419600"/>
        </p:xfrm>
        <a:graphic>
          <a:graphicData uri="http://schemas.openxmlformats.org/drawingml/2006/table">
            <a:tbl>
              <a:tblPr firstRow="1" bandRow="1">
                <a:tableStyleId>{5C22544A-7EE6-4342-B048-85BDC9FD1C3A}</a:tableStyleId>
              </a:tblPr>
              <a:tblGrid>
                <a:gridCol w="3447394">
                  <a:extLst>
                    <a:ext uri="{9D8B030D-6E8A-4147-A177-3AD203B41FA5}">
                      <a16:colId xmlns:a16="http://schemas.microsoft.com/office/drawing/2014/main" val="20000"/>
                    </a:ext>
                  </a:extLst>
                </a:gridCol>
                <a:gridCol w="3447394">
                  <a:extLst>
                    <a:ext uri="{9D8B030D-6E8A-4147-A177-3AD203B41FA5}">
                      <a16:colId xmlns:a16="http://schemas.microsoft.com/office/drawing/2014/main" val="20001"/>
                    </a:ext>
                  </a:extLst>
                </a:gridCol>
              </a:tblGrid>
              <a:tr h="370840">
                <a:tc>
                  <a:txBody>
                    <a:bodyPr/>
                    <a:lstStyle/>
                    <a:p>
                      <a:pPr algn="ctr"/>
                      <a:r>
                        <a:rPr lang="en-US" sz="2000" dirty="0" smtClean="0">
                          <a:latin typeface="Arial" panose="020B0604020202020204" pitchFamily="34" charset="0"/>
                          <a:cs typeface="Arial" panose="020B0604020202020204" pitchFamily="34" charset="0"/>
                        </a:rPr>
                        <a:t>Concept</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Value</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pPr algn="l"/>
                      <a:r>
                        <a:rPr lang="en-US" sz="2000" dirty="0" smtClean="0">
                          <a:latin typeface="Arial" panose="020B0604020202020204" pitchFamily="34" charset="0"/>
                          <a:cs typeface="Arial" panose="020B0604020202020204" pitchFamily="34" charset="0"/>
                        </a:rPr>
                        <a:t>Dose</a:t>
                      </a:r>
                      <a:r>
                        <a:rPr lang="en-US" sz="2000" baseline="0" dirty="0" smtClean="0">
                          <a:latin typeface="Arial" panose="020B0604020202020204" pitchFamily="34" charset="0"/>
                          <a:cs typeface="Arial" panose="020B0604020202020204" pitchFamily="34" charset="0"/>
                        </a:rPr>
                        <a:t> Set-point is 10% above regulated target</a:t>
                      </a:r>
                      <a:endParaRPr lang="en-US" sz="2000" dirty="0">
                        <a:latin typeface="Arial" panose="020B0604020202020204" pitchFamily="34" charset="0"/>
                        <a:cs typeface="Arial" panose="020B0604020202020204" pitchFamily="34" charset="0"/>
                      </a:endParaRPr>
                    </a:p>
                  </a:txBody>
                  <a:tcPr/>
                </a:tc>
                <a:tc>
                  <a:txBody>
                    <a:bodyPr/>
                    <a:lstStyle/>
                    <a:p>
                      <a:pPr algn="l"/>
                      <a:r>
                        <a:rPr lang="en-US" sz="2000" dirty="0" smtClean="0">
                          <a:latin typeface="Arial" panose="020B0604020202020204" pitchFamily="34" charset="0"/>
                          <a:cs typeface="Arial" panose="020B0604020202020204" pitchFamily="34" charset="0"/>
                        </a:rPr>
                        <a:t>Allows for variability</a:t>
                      </a:r>
                      <a:r>
                        <a:rPr lang="en-US" sz="2000" baseline="0" dirty="0" smtClean="0">
                          <a:latin typeface="Arial" panose="020B0604020202020204" pitchFamily="34" charset="0"/>
                          <a:cs typeface="Arial" panose="020B0604020202020204" pitchFamily="34" charset="0"/>
                        </a:rPr>
                        <a:t> of real-time input from UVI, UVT, and Q</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pPr algn="l"/>
                      <a:r>
                        <a:rPr lang="en-US" sz="2000" dirty="0" smtClean="0">
                          <a:latin typeface="Arial" panose="020B0604020202020204" pitchFamily="34" charset="0"/>
                          <a:cs typeface="Arial" panose="020B0604020202020204" pitchFamily="34" charset="0"/>
                        </a:rPr>
                        <a:t>Operational</a:t>
                      </a:r>
                      <a:r>
                        <a:rPr lang="en-US" sz="2000" baseline="0" dirty="0" smtClean="0">
                          <a:latin typeface="Arial" panose="020B0604020202020204" pitchFamily="34" charset="0"/>
                          <a:cs typeface="Arial" panose="020B0604020202020204" pitchFamily="34" charset="0"/>
                        </a:rPr>
                        <a:t> Capacity is 125% above necessary capacity</a:t>
                      </a:r>
                      <a:endParaRPr lang="en-US" sz="2000" dirty="0">
                        <a:latin typeface="Arial" panose="020B0604020202020204" pitchFamily="34" charset="0"/>
                        <a:cs typeface="Arial" panose="020B0604020202020204" pitchFamily="34" charset="0"/>
                      </a:endParaRPr>
                    </a:p>
                  </a:txBody>
                  <a:tcPr/>
                </a:tc>
                <a:tc>
                  <a:txBody>
                    <a:bodyPr/>
                    <a:lstStyle/>
                    <a:p>
                      <a:pPr algn="l"/>
                      <a:r>
                        <a:rPr lang="en-US" sz="2000" dirty="0" smtClean="0">
                          <a:latin typeface="Arial" panose="020B0604020202020204" pitchFamily="34" charset="0"/>
                          <a:cs typeface="Arial" panose="020B0604020202020204" pitchFamily="34" charset="0"/>
                        </a:rPr>
                        <a:t>Allows</a:t>
                      </a:r>
                      <a:r>
                        <a:rPr lang="en-US" sz="2000" baseline="0" dirty="0" smtClean="0">
                          <a:latin typeface="Arial" panose="020B0604020202020204" pitchFamily="34" charset="0"/>
                          <a:cs typeface="Arial" panose="020B0604020202020204" pitchFamily="34" charset="0"/>
                        </a:rPr>
                        <a:t> time for standby or redundant equipment to come online and warm up</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pPr algn="l"/>
                      <a:r>
                        <a:rPr lang="en-US" sz="2000" dirty="0" smtClean="0">
                          <a:latin typeface="Arial" panose="020B0604020202020204" pitchFamily="34" charset="0"/>
                          <a:cs typeface="Arial" panose="020B0604020202020204" pitchFamily="34" charset="0"/>
                        </a:rPr>
                        <a:t>Correlate Dose to Pathogen Log Reduction</a:t>
                      </a:r>
                      <a:endParaRPr lang="en-US" sz="2000" dirty="0">
                        <a:latin typeface="Arial" panose="020B0604020202020204" pitchFamily="34" charset="0"/>
                        <a:cs typeface="Arial" panose="020B0604020202020204" pitchFamily="34" charset="0"/>
                      </a:endParaRPr>
                    </a:p>
                  </a:txBody>
                  <a:tcPr/>
                </a:tc>
                <a:tc>
                  <a:txBody>
                    <a:bodyPr/>
                    <a:lstStyle/>
                    <a:p>
                      <a:pPr algn="l"/>
                      <a:r>
                        <a:rPr lang="en-US" sz="2000" dirty="0" smtClean="0">
                          <a:latin typeface="Arial" panose="020B0604020202020204" pitchFamily="34" charset="0"/>
                          <a:cs typeface="Arial" panose="020B0604020202020204" pitchFamily="34" charset="0"/>
                        </a:rPr>
                        <a:t>Allows continued operation in event of low dose if total process log reduction acceptable</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a:txBody>
                    <a:bodyPr/>
                    <a:lstStyle/>
                    <a:p>
                      <a:pPr algn="l"/>
                      <a:r>
                        <a:rPr lang="en-US" sz="2000" dirty="0" smtClean="0">
                          <a:latin typeface="Arial" panose="020B0604020202020204" pitchFamily="34" charset="0"/>
                          <a:cs typeface="Arial" panose="020B0604020202020204" pitchFamily="34" charset="0"/>
                        </a:rPr>
                        <a:t>Flow</a:t>
                      </a:r>
                      <a:r>
                        <a:rPr lang="en-US" sz="2000" baseline="0" dirty="0" smtClean="0">
                          <a:latin typeface="Arial" panose="020B0604020202020204" pitchFamily="34" charset="0"/>
                          <a:cs typeface="Arial" panose="020B0604020202020204" pitchFamily="34" charset="0"/>
                        </a:rPr>
                        <a:t> signal failure results in instant diversion</a:t>
                      </a:r>
                      <a:endParaRPr lang="en-US" sz="2000" dirty="0">
                        <a:latin typeface="Arial" panose="020B0604020202020204" pitchFamily="34" charset="0"/>
                        <a:cs typeface="Arial" panose="020B0604020202020204" pitchFamily="34" charset="0"/>
                      </a:endParaRPr>
                    </a:p>
                  </a:txBody>
                  <a:tcPr/>
                </a:tc>
                <a:tc>
                  <a:txBody>
                    <a:bodyPr/>
                    <a:lstStyle/>
                    <a:p>
                      <a:pPr algn="l"/>
                      <a:r>
                        <a:rPr lang="en-US" sz="2000" dirty="0" smtClean="0">
                          <a:latin typeface="Arial" panose="020B0604020202020204" pitchFamily="34" charset="0"/>
                          <a:cs typeface="Arial" panose="020B0604020202020204" pitchFamily="34" charset="0"/>
                        </a:rPr>
                        <a:t>Necessary for dose control</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57302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Setting and Responding to Alarms (Non-Critical)</a:t>
            </a:r>
            <a:endParaRPr lang="en-US" dirty="0"/>
          </a:p>
        </p:txBody>
      </p:sp>
      <p:sp>
        <p:nvSpPr>
          <p:cNvPr id="3" name="Text Placeholder 2"/>
          <p:cNvSpPr>
            <a:spLocks noGrp="1"/>
          </p:cNvSpPr>
          <p:nvPr>
            <p:ph type="body" sz="quarter" idx="10"/>
          </p:nvPr>
        </p:nvSpPr>
        <p:spPr>
          <a:xfrm>
            <a:off x="914400" y="1811383"/>
            <a:ext cx="3587931" cy="3716326"/>
          </a:xfrm>
        </p:spPr>
        <p:txBody>
          <a:bodyPr/>
          <a:lstStyle/>
          <a:p>
            <a:r>
              <a:rPr lang="en-US" sz="2800" dirty="0"/>
              <a:t>UV Intensity (UVI)</a:t>
            </a:r>
          </a:p>
          <a:p>
            <a:r>
              <a:rPr lang="en-US" sz="2800" dirty="0"/>
              <a:t>UV Transmittance (UVT)</a:t>
            </a:r>
          </a:p>
        </p:txBody>
      </p:sp>
      <p:graphicFrame>
        <p:nvGraphicFramePr>
          <p:cNvPr id="4" name="Table 3"/>
          <p:cNvGraphicFramePr>
            <a:graphicFrameLocks noGrp="1"/>
          </p:cNvGraphicFramePr>
          <p:nvPr>
            <p:extLst>
              <p:ext uri="{D42A27DB-BD31-4B8C-83A1-F6EECF244321}">
                <p14:modId xmlns:p14="http://schemas.microsoft.com/office/powerpoint/2010/main" val="1189147414"/>
              </p:ext>
            </p:extLst>
          </p:nvPr>
        </p:nvGraphicFramePr>
        <p:xfrm>
          <a:off x="5155474" y="1679410"/>
          <a:ext cx="6635932" cy="3931920"/>
        </p:xfrm>
        <a:graphic>
          <a:graphicData uri="http://schemas.openxmlformats.org/drawingml/2006/table">
            <a:tbl>
              <a:tblPr firstRow="1" bandRow="1">
                <a:tableStyleId>{5C22544A-7EE6-4342-B048-85BDC9FD1C3A}</a:tableStyleId>
              </a:tblPr>
              <a:tblGrid>
                <a:gridCol w="3317966">
                  <a:extLst>
                    <a:ext uri="{9D8B030D-6E8A-4147-A177-3AD203B41FA5}">
                      <a16:colId xmlns:a16="http://schemas.microsoft.com/office/drawing/2014/main" val="20000"/>
                    </a:ext>
                  </a:extLst>
                </a:gridCol>
                <a:gridCol w="3317966">
                  <a:extLst>
                    <a:ext uri="{9D8B030D-6E8A-4147-A177-3AD203B41FA5}">
                      <a16:colId xmlns:a16="http://schemas.microsoft.com/office/drawing/2014/main" val="20001"/>
                    </a:ext>
                  </a:extLst>
                </a:gridCol>
              </a:tblGrid>
              <a:tr h="370840">
                <a:tc>
                  <a:txBody>
                    <a:bodyPr/>
                    <a:lstStyle/>
                    <a:p>
                      <a:pPr algn="ctr"/>
                      <a:r>
                        <a:rPr lang="en-US" sz="2400" dirty="0" smtClean="0">
                          <a:latin typeface="Arial" panose="020B0604020202020204" pitchFamily="34" charset="0"/>
                          <a:cs typeface="Arial" panose="020B0604020202020204" pitchFamily="34" charset="0"/>
                        </a:rPr>
                        <a:t>Concept</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Value</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pPr algn="l"/>
                      <a:r>
                        <a:rPr lang="en-US" sz="2400" dirty="0" smtClean="0">
                          <a:latin typeface="Arial" panose="020B0604020202020204" pitchFamily="34" charset="0"/>
                          <a:cs typeface="Arial" panose="020B0604020202020204" pitchFamily="34" charset="0"/>
                        </a:rPr>
                        <a:t>Correlate UV and Oxidant Dose to Chemical</a:t>
                      </a:r>
                      <a:r>
                        <a:rPr lang="en-US" sz="2400" baseline="0" dirty="0" smtClean="0">
                          <a:latin typeface="Arial" panose="020B0604020202020204" pitchFamily="34" charset="0"/>
                          <a:cs typeface="Arial" panose="020B0604020202020204" pitchFamily="34" charset="0"/>
                        </a:rPr>
                        <a:t> Destruction</a:t>
                      </a:r>
                      <a:endParaRPr lang="en-US" sz="2400" dirty="0">
                        <a:latin typeface="Arial" panose="020B0604020202020204" pitchFamily="34" charset="0"/>
                        <a:cs typeface="Arial" panose="020B0604020202020204" pitchFamily="34" charset="0"/>
                      </a:endParaRPr>
                    </a:p>
                  </a:txBody>
                  <a:tcPr/>
                </a:tc>
                <a:tc>
                  <a:txBody>
                    <a:bodyPr/>
                    <a:lstStyle/>
                    <a:p>
                      <a:pPr algn="l"/>
                      <a:r>
                        <a:rPr lang="en-US" sz="2400" dirty="0" smtClean="0">
                          <a:latin typeface="Arial" panose="020B0604020202020204" pitchFamily="34" charset="0"/>
                          <a:cs typeface="Arial" panose="020B0604020202020204" pitchFamily="34" charset="0"/>
                        </a:rPr>
                        <a:t>Diversion only necessary for acute</a:t>
                      </a:r>
                      <a:r>
                        <a:rPr lang="en-US" sz="2400" baseline="0" dirty="0" smtClean="0">
                          <a:latin typeface="Arial" panose="020B0604020202020204" pitchFamily="34" charset="0"/>
                          <a:cs typeface="Arial" panose="020B0604020202020204" pitchFamily="34" charset="0"/>
                        </a:rPr>
                        <a:t> risk items, not chronic chemical issues</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pPr algn="l"/>
                      <a:r>
                        <a:rPr lang="en-US" sz="2400" dirty="0" smtClean="0">
                          <a:latin typeface="Arial" panose="020B0604020202020204" pitchFamily="34" charset="0"/>
                          <a:cs typeface="Arial" panose="020B0604020202020204" pitchFamily="34" charset="0"/>
                        </a:rPr>
                        <a:t>Trend UVT and UVI</a:t>
                      </a:r>
                    </a:p>
                    <a:p>
                      <a:pPr algn="l"/>
                      <a:r>
                        <a:rPr lang="en-US" sz="2400" dirty="0" smtClean="0">
                          <a:latin typeface="Arial" panose="020B0604020202020204" pitchFamily="34" charset="0"/>
                          <a:cs typeface="Arial" panose="020B0604020202020204" pitchFamily="34" charset="0"/>
                        </a:rPr>
                        <a:t>Proactive maintenance and calibration</a:t>
                      </a:r>
                      <a:endParaRPr lang="en-US" sz="2400" dirty="0">
                        <a:latin typeface="Arial" panose="020B0604020202020204" pitchFamily="34" charset="0"/>
                        <a:cs typeface="Arial" panose="020B0604020202020204" pitchFamily="34" charset="0"/>
                      </a:endParaRPr>
                    </a:p>
                  </a:txBody>
                  <a:tcPr/>
                </a:tc>
                <a:tc>
                  <a:txBody>
                    <a:bodyPr/>
                    <a:lstStyle/>
                    <a:p>
                      <a:pPr algn="l"/>
                      <a:r>
                        <a:rPr lang="en-US" sz="2400" dirty="0" smtClean="0">
                          <a:latin typeface="Arial" panose="020B0604020202020204" pitchFamily="34" charset="0"/>
                          <a:cs typeface="Arial" panose="020B0604020202020204" pitchFamily="34" charset="0"/>
                        </a:rPr>
                        <a:t>Diversion only needed if dose is not met and pathogen log reduction goals for treatment train not met</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91360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0256" y="539496"/>
            <a:ext cx="7495661" cy="607340"/>
          </a:xfrm>
        </p:spPr>
        <p:txBody>
          <a:bodyPr>
            <a:normAutofit/>
          </a:bodyPr>
          <a:lstStyle/>
          <a:p>
            <a:r>
              <a:rPr lang="en-US" dirty="0" smtClean="0"/>
              <a:t>Human Machine Interface (HMI) Examples</a:t>
            </a:r>
            <a:endParaRPr lang="en-US" dirty="0"/>
          </a:p>
        </p:txBody>
      </p:sp>
      <p:pic>
        <p:nvPicPr>
          <p:cNvPr id="5" name="Picture 24" descr="Communication board deca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42242" y="264744"/>
            <a:ext cx="2198688" cy="33051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1"/>
          <p:cNvSpPr>
            <a:spLocks noGrp="1" noChangeArrowheads="1"/>
          </p:cNvSpPr>
          <p:nvPr>
            <p:ph type="body" sz="half" idx="4294967295"/>
          </p:nvPr>
        </p:nvSpPr>
        <p:spPr>
          <a:xfrm>
            <a:off x="7639105" y="4381500"/>
            <a:ext cx="3886200" cy="2552700"/>
          </a:xfrm>
          <a:prstGeom prst="rect">
            <a:avLst/>
          </a:prstGeom>
        </p:spPr>
        <p:txBody>
          <a:bodyPr/>
          <a:lstStyle/>
          <a:p>
            <a:pPr>
              <a:buClr>
                <a:schemeClr val="tx1"/>
              </a:buClr>
            </a:pPr>
            <a:r>
              <a:rPr lang="en-US" altLang="en-US" sz="2100" dirty="0">
                <a:solidFill>
                  <a:srgbClr val="C00000"/>
                </a:solidFill>
                <a:latin typeface="Arial" panose="020B0604020202020204" pitchFamily="34" charset="0"/>
                <a:cs typeface="Arial" panose="020B0604020202020204" pitchFamily="34" charset="0"/>
              </a:rPr>
              <a:t>Local</a:t>
            </a:r>
            <a:r>
              <a:rPr lang="en-US" altLang="en-US" sz="2100" dirty="0">
                <a:solidFill>
                  <a:srgbClr val="E8112D"/>
                </a:solidFill>
                <a:latin typeface="Arial" panose="020B0604020202020204" pitchFamily="34" charset="0"/>
                <a:cs typeface="Arial" panose="020B0604020202020204" pitchFamily="34" charset="0"/>
              </a:rPr>
              <a:t> </a:t>
            </a:r>
            <a:r>
              <a:rPr lang="en-US" altLang="en-US" sz="2100" dirty="0">
                <a:latin typeface="Arial" panose="020B0604020202020204" pitchFamily="34" charset="0"/>
                <a:cs typeface="Arial" panose="020B0604020202020204" pitchFamily="34" charset="0"/>
              </a:rPr>
              <a:t>= Lamps ON @ 100% power</a:t>
            </a:r>
          </a:p>
          <a:p>
            <a:pPr>
              <a:buClr>
                <a:schemeClr val="tx1"/>
              </a:buClr>
            </a:pPr>
            <a:r>
              <a:rPr lang="en-US" altLang="en-US" sz="2100" dirty="0">
                <a:solidFill>
                  <a:srgbClr val="C00000"/>
                </a:solidFill>
                <a:latin typeface="Arial" panose="020B0604020202020204" pitchFamily="34" charset="0"/>
                <a:cs typeface="Arial" panose="020B0604020202020204" pitchFamily="34" charset="0"/>
              </a:rPr>
              <a:t>Remote</a:t>
            </a:r>
            <a:r>
              <a:rPr lang="en-US" altLang="en-US" sz="2100" dirty="0">
                <a:latin typeface="Arial" panose="020B0604020202020204" pitchFamily="34" charset="0"/>
                <a:cs typeface="Arial" panose="020B0604020202020204" pitchFamily="34" charset="0"/>
              </a:rPr>
              <a:t> = Lamp operation  controlled by SCC</a:t>
            </a:r>
          </a:p>
          <a:p>
            <a:pPr>
              <a:buClr>
                <a:schemeClr val="tx1"/>
              </a:buClr>
            </a:pPr>
            <a:r>
              <a:rPr lang="en-US" altLang="en-US" sz="2100" dirty="0">
                <a:solidFill>
                  <a:srgbClr val="C00000"/>
                </a:solidFill>
                <a:latin typeface="Arial" panose="020B0604020202020204" pitchFamily="34" charset="0"/>
                <a:cs typeface="Arial" panose="020B0604020202020204" pitchFamily="34" charset="0"/>
              </a:rPr>
              <a:t>OFF</a:t>
            </a:r>
            <a:r>
              <a:rPr lang="en-US" altLang="en-US" sz="2100" dirty="0">
                <a:latin typeface="Arial" panose="020B0604020202020204" pitchFamily="34" charset="0"/>
                <a:cs typeface="Arial" panose="020B0604020202020204" pitchFamily="34" charset="0"/>
              </a:rPr>
              <a:t> = Lamps OFF Locally </a:t>
            </a:r>
          </a:p>
        </p:txBody>
      </p:sp>
      <p:sp>
        <p:nvSpPr>
          <p:cNvPr id="9" name="Rectangle 13"/>
          <p:cNvSpPr>
            <a:spLocks noChangeArrowheads="1"/>
          </p:cNvSpPr>
          <p:nvPr/>
        </p:nvSpPr>
        <p:spPr bwMode="auto">
          <a:xfrm>
            <a:off x="7715305" y="3848100"/>
            <a:ext cx="355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a:defRPr sz="2400">
                <a:solidFill>
                  <a:srgbClr val="E8112D"/>
                </a:solidFill>
                <a:latin typeface="Akzidenz Grotesk BE" charset="0"/>
              </a:defRPr>
            </a:lvl1pPr>
            <a:lvl2pPr algn="l">
              <a:defRPr sz="2400">
                <a:solidFill>
                  <a:srgbClr val="E8112D"/>
                </a:solidFill>
                <a:latin typeface="Akzidenz Grotesk BE" charset="0"/>
              </a:defRPr>
            </a:lvl2pPr>
            <a:lvl3pPr algn="l">
              <a:defRPr sz="2400">
                <a:solidFill>
                  <a:srgbClr val="E8112D"/>
                </a:solidFill>
                <a:latin typeface="Akzidenz Grotesk BE" charset="0"/>
              </a:defRPr>
            </a:lvl3pPr>
            <a:lvl4pPr algn="l">
              <a:defRPr sz="2400">
                <a:solidFill>
                  <a:srgbClr val="E8112D"/>
                </a:solidFill>
                <a:latin typeface="Akzidenz Grotesk BE" charset="0"/>
              </a:defRPr>
            </a:lvl4pPr>
            <a:lvl5pPr algn="l">
              <a:defRPr sz="2400">
                <a:solidFill>
                  <a:srgbClr val="E8112D"/>
                </a:solidFill>
                <a:latin typeface="Akzidenz Grotesk BE" charset="0"/>
              </a:defRPr>
            </a:lvl5pPr>
            <a:lvl6pPr marL="457200" fontAlgn="base">
              <a:spcBef>
                <a:spcPct val="0"/>
              </a:spcBef>
              <a:spcAft>
                <a:spcPct val="0"/>
              </a:spcAft>
              <a:defRPr sz="2400">
                <a:solidFill>
                  <a:srgbClr val="E8112D"/>
                </a:solidFill>
                <a:latin typeface="Akzidenz Grotesk BE" charset="0"/>
              </a:defRPr>
            </a:lvl6pPr>
            <a:lvl7pPr marL="914400" fontAlgn="base">
              <a:spcBef>
                <a:spcPct val="0"/>
              </a:spcBef>
              <a:spcAft>
                <a:spcPct val="0"/>
              </a:spcAft>
              <a:defRPr sz="2400">
                <a:solidFill>
                  <a:srgbClr val="E8112D"/>
                </a:solidFill>
                <a:latin typeface="Akzidenz Grotesk BE" charset="0"/>
              </a:defRPr>
            </a:lvl7pPr>
            <a:lvl8pPr marL="1371600" fontAlgn="base">
              <a:spcBef>
                <a:spcPct val="0"/>
              </a:spcBef>
              <a:spcAft>
                <a:spcPct val="0"/>
              </a:spcAft>
              <a:defRPr sz="2400">
                <a:solidFill>
                  <a:srgbClr val="E8112D"/>
                </a:solidFill>
                <a:latin typeface="Akzidenz Grotesk BE" charset="0"/>
              </a:defRPr>
            </a:lvl8pPr>
            <a:lvl9pPr marL="1828800" fontAlgn="base">
              <a:spcBef>
                <a:spcPct val="0"/>
              </a:spcBef>
              <a:spcAft>
                <a:spcPct val="0"/>
              </a:spcAft>
              <a:defRPr sz="2400">
                <a:solidFill>
                  <a:srgbClr val="E8112D"/>
                </a:solidFill>
                <a:latin typeface="Akzidenz Grotesk BE" charset="0"/>
              </a:defRPr>
            </a:lvl9pPr>
          </a:lstStyle>
          <a:p>
            <a:pPr eaLnBrk="1" hangingPunct="1"/>
            <a:r>
              <a:rPr lang="en-US" altLang="en-US" b="1" dirty="0" smtClean="0">
                <a:solidFill>
                  <a:srgbClr val="C00000"/>
                </a:solidFill>
              </a:rPr>
              <a:t>Selector </a:t>
            </a:r>
            <a:r>
              <a:rPr lang="en-US" altLang="en-US" b="1" dirty="0">
                <a:solidFill>
                  <a:srgbClr val="C00000"/>
                </a:solidFill>
              </a:rPr>
              <a:t>Switch</a:t>
            </a:r>
          </a:p>
        </p:txBody>
      </p:sp>
      <p:sp>
        <p:nvSpPr>
          <p:cNvPr id="10" name="Rectangle 15"/>
          <p:cNvSpPr>
            <a:spLocks noChangeArrowheads="1"/>
          </p:cNvSpPr>
          <p:nvPr/>
        </p:nvSpPr>
        <p:spPr bwMode="auto">
          <a:xfrm>
            <a:off x="1266825" y="1162050"/>
            <a:ext cx="411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a:defRPr sz="2400">
                <a:solidFill>
                  <a:srgbClr val="E8112D"/>
                </a:solidFill>
                <a:latin typeface="Akzidenz Grotesk BE" charset="0"/>
              </a:defRPr>
            </a:lvl1pPr>
            <a:lvl2pPr algn="l">
              <a:defRPr sz="2400">
                <a:solidFill>
                  <a:srgbClr val="E8112D"/>
                </a:solidFill>
                <a:latin typeface="Akzidenz Grotesk BE" charset="0"/>
              </a:defRPr>
            </a:lvl2pPr>
            <a:lvl3pPr algn="l">
              <a:defRPr sz="2400">
                <a:solidFill>
                  <a:srgbClr val="E8112D"/>
                </a:solidFill>
                <a:latin typeface="Akzidenz Grotesk BE" charset="0"/>
              </a:defRPr>
            </a:lvl3pPr>
            <a:lvl4pPr algn="l">
              <a:defRPr sz="2400">
                <a:solidFill>
                  <a:srgbClr val="E8112D"/>
                </a:solidFill>
                <a:latin typeface="Akzidenz Grotesk BE" charset="0"/>
              </a:defRPr>
            </a:lvl4pPr>
            <a:lvl5pPr algn="l">
              <a:defRPr sz="2400">
                <a:solidFill>
                  <a:srgbClr val="E8112D"/>
                </a:solidFill>
                <a:latin typeface="Akzidenz Grotesk BE" charset="0"/>
              </a:defRPr>
            </a:lvl5pPr>
            <a:lvl6pPr marL="457200" fontAlgn="base">
              <a:spcBef>
                <a:spcPct val="0"/>
              </a:spcBef>
              <a:spcAft>
                <a:spcPct val="0"/>
              </a:spcAft>
              <a:defRPr sz="2400">
                <a:solidFill>
                  <a:srgbClr val="E8112D"/>
                </a:solidFill>
                <a:latin typeface="Akzidenz Grotesk BE" charset="0"/>
              </a:defRPr>
            </a:lvl6pPr>
            <a:lvl7pPr marL="914400" fontAlgn="base">
              <a:spcBef>
                <a:spcPct val="0"/>
              </a:spcBef>
              <a:spcAft>
                <a:spcPct val="0"/>
              </a:spcAft>
              <a:defRPr sz="2400">
                <a:solidFill>
                  <a:srgbClr val="E8112D"/>
                </a:solidFill>
                <a:latin typeface="Akzidenz Grotesk BE" charset="0"/>
              </a:defRPr>
            </a:lvl7pPr>
            <a:lvl8pPr marL="1371600" fontAlgn="base">
              <a:spcBef>
                <a:spcPct val="0"/>
              </a:spcBef>
              <a:spcAft>
                <a:spcPct val="0"/>
              </a:spcAft>
              <a:defRPr sz="2400">
                <a:solidFill>
                  <a:srgbClr val="E8112D"/>
                </a:solidFill>
                <a:latin typeface="Akzidenz Grotesk BE" charset="0"/>
              </a:defRPr>
            </a:lvl8pPr>
            <a:lvl9pPr marL="1828800" fontAlgn="base">
              <a:spcBef>
                <a:spcPct val="0"/>
              </a:spcBef>
              <a:spcAft>
                <a:spcPct val="0"/>
              </a:spcAft>
              <a:defRPr sz="2400">
                <a:solidFill>
                  <a:srgbClr val="E8112D"/>
                </a:solidFill>
                <a:latin typeface="Akzidenz Grotesk BE" charset="0"/>
              </a:defRPr>
            </a:lvl9pPr>
          </a:lstStyle>
          <a:p>
            <a:pPr eaLnBrk="1" hangingPunct="1"/>
            <a:r>
              <a:rPr lang="en-US" altLang="en-US" b="1" dirty="0">
                <a:solidFill>
                  <a:srgbClr val="C00000"/>
                </a:solidFill>
              </a:rPr>
              <a:t>UV Zone </a:t>
            </a:r>
            <a:r>
              <a:rPr lang="en-US" altLang="en-US" b="1" dirty="0" smtClean="0">
                <a:solidFill>
                  <a:srgbClr val="C00000"/>
                </a:solidFill>
              </a:rPr>
              <a:t>Display</a:t>
            </a:r>
            <a:endParaRPr lang="en-US" altLang="en-US" b="1" dirty="0">
              <a:solidFill>
                <a:srgbClr val="C00000"/>
              </a:solidFill>
            </a:endParaRPr>
          </a:p>
        </p:txBody>
      </p:sp>
      <p:sp>
        <p:nvSpPr>
          <p:cNvPr id="11" name="Rectangle 18"/>
          <p:cNvSpPr>
            <a:spLocks noChangeArrowheads="1"/>
          </p:cNvSpPr>
          <p:nvPr/>
        </p:nvSpPr>
        <p:spPr bwMode="auto">
          <a:xfrm>
            <a:off x="1190625" y="1619250"/>
            <a:ext cx="44196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a:buClrTx/>
            </a:pPr>
            <a:r>
              <a:rPr lang="en-US" altLang="en-US" b="0" dirty="0"/>
              <a:t>Upper Display indicates UV </a:t>
            </a:r>
            <a:r>
              <a:rPr lang="en-US" altLang="en-US" b="0" dirty="0" smtClean="0"/>
              <a:t>Sensor value </a:t>
            </a:r>
            <a:r>
              <a:rPr lang="en-US" altLang="en-US" b="0" dirty="0"/>
              <a:t>in </a:t>
            </a:r>
            <a:r>
              <a:rPr lang="en-US" altLang="en-US" b="0" dirty="0" err="1"/>
              <a:t>mW</a:t>
            </a:r>
            <a:r>
              <a:rPr lang="en-US" altLang="en-US" b="0" dirty="0"/>
              <a:t>/cm</a:t>
            </a:r>
            <a:r>
              <a:rPr lang="en-US" altLang="en-US" b="0" baseline="30000" dirty="0"/>
              <a:t>2</a:t>
            </a:r>
            <a:r>
              <a:rPr lang="en-US" altLang="en-US" b="0" dirty="0"/>
              <a:t>  </a:t>
            </a:r>
          </a:p>
          <a:p>
            <a:pPr>
              <a:buClrTx/>
            </a:pPr>
            <a:r>
              <a:rPr lang="en-US" altLang="en-US" b="0" dirty="0"/>
              <a:t>Middle Display indicates system </a:t>
            </a:r>
            <a:r>
              <a:rPr lang="en-US" altLang="en-US" b="0" dirty="0" smtClean="0"/>
              <a:t>status</a:t>
            </a:r>
            <a:endParaRPr lang="en-US" altLang="en-US" b="0" dirty="0"/>
          </a:p>
          <a:p>
            <a:pPr marL="514350" indent="-227013" eaLnBrk="1" hangingPunct="1">
              <a:buClr>
                <a:schemeClr val="tx1"/>
              </a:buClr>
              <a:buFontTx/>
              <a:buChar char="–"/>
            </a:pPr>
            <a:r>
              <a:rPr lang="en-US" altLang="en-US" b="0" dirty="0">
                <a:solidFill>
                  <a:srgbClr val="C00000"/>
                </a:solidFill>
              </a:rPr>
              <a:t>0, 60 – 100 Value </a:t>
            </a:r>
            <a:r>
              <a:rPr lang="en-US" altLang="en-US" b="0" dirty="0"/>
              <a:t>= Power Level of Module</a:t>
            </a:r>
            <a:endParaRPr lang="en-US" altLang="en-US" b="0" dirty="0">
              <a:solidFill>
                <a:srgbClr val="E8112D"/>
              </a:solidFill>
            </a:endParaRPr>
          </a:p>
          <a:p>
            <a:pPr marL="514350" indent="-227013" eaLnBrk="1" hangingPunct="1">
              <a:buClr>
                <a:schemeClr val="tx1"/>
              </a:buClr>
              <a:buFontTx/>
              <a:buChar char="–"/>
            </a:pPr>
            <a:r>
              <a:rPr lang="en-US" altLang="en-US" b="0" dirty="0">
                <a:solidFill>
                  <a:srgbClr val="C00000"/>
                </a:solidFill>
              </a:rPr>
              <a:t>LO OP </a:t>
            </a:r>
            <a:r>
              <a:rPr lang="en-US" altLang="en-US" b="0" dirty="0"/>
              <a:t>= Controller in Local Mode of Operation</a:t>
            </a:r>
          </a:p>
          <a:p>
            <a:pPr marL="514350" indent="-227013" eaLnBrk="1" hangingPunct="1">
              <a:buClr>
                <a:schemeClr val="tx1"/>
              </a:buClr>
              <a:buFontTx/>
              <a:buChar char="–"/>
            </a:pPr>
            <a:r>
              <a:rPr lang="en-US" altLang="en-US" b="0" dirty="0">
                <a:solidFill>
                  <a:srgbClr val="C00000"/>
                </a:solidFill>
              </a:rPr>
              <a:t>PAUSE</a:t>
            </a:r>
            <a:r>
              <a:rPr lang="en-US" altLang="en-US" b="0" dirty="0"/>
              <a:t> = System in Remote &amp; Lamps are OFF</a:t>
            </a:r>
          </a:p>
          <a:p>
            <a:pPr marL="0" indent="0" eaLnBrk="1" hangingPunct="1">
              <a:buFontTx/>
              <a:buNone/>
            </a:pPr>
            <a:r>
              <a:rPr lang="en-US" altLang="en-US" b="0" dirty="0"/>
              <a:t>Lower Display indicates # of lamps &amp; flashes lamp # for lamp faults </a:t>
            </a:r>
          </a:p>
        </p:txBody>
      </p:sp>
      <p:sp>
        <p:nvSpPr>
          <p:cNvPr id="12" name="Line 19"/>
          <p:cNvSpPr>
            <a:spLocks noChangeShapeType="1"/>
          </p:cNvSpPr>
          <p:nvPr/>
        </p:nvSpPr>
        <p:spPr bwMode="auto">
          <a:xfrm flipV="1">
            <a:off x="5153025" y="1990724"/>
            <a:ext cx="2382892" cy="6191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20"/>
          <p:cNvSpPr>
            <a:spLocks noChangeShapeType="1"/>
          </p:cNvSpPr>
          <p:nvPr/>
        </p:nvSpPr>
        <p:spPr bwMode="auto">
          <a:xfrm flipV="1">
            <a:off x="5438121" y="2941269"/>
            <a:ext cx="2200984" cy="272641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Line 25"/>
          <p:cNvSpPr>
            <a:spLocks noChangeShapeType="1"/>
          </p:cNvSpPr>
          <p:nvPr/>
        </p:nvSpPr>
        <p:spPr bwMode="auto">
          <a:xfrm flipV="1">
            <a:off x="5534025" y="1179142"/>
            <a:ext cx="2036817" cy="66870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 name="Picture 26" descr="PDC Panel Scree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77505" y="952500"/>
            <a:ext cx="14605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ine 27"/>
          <p:cNvSpPr>
            <a:spLocks noChangeShapeType="1"/>
          </p:cNvSpPr>
          <p:nvPr/>
        </p:nvSpPr>
        <p:spPr bwMode="auto">
          <a:xfrm flipV="1">
            <a:off x="10153705" y="2552700"/>
            <a:ext cx="609600" cy="1295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40866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smtClean="0"/>
              <a:t>Example Alarm Types for a Trojan UV Reactor</a:t>
            </a:r>
            <a:endParaRPr lang="en-US" dirty="0"/>
          </a:p>
        </p:txBody>
      </p:sp>
      <p:sp>
        <p:nvSpPr>
          <p:cNvPr id="5" name="Rectangle 3"/>
          <p:cNvSpPr>
            <a:spLocks noGrp="1" noChangeArrowheads="1"/>
          </p:cNvSpPr>
          <p:nvPr>
            <p:ph type="body" sz="half" idx="4294967295"/>
          </p:nvPr>
        </p:nvSpPr>
        <p:spPr>
          <a:xfrm>
            <a:off x="695324" y="1162050"/>
            <a:ext cx="5934075" cy="4800600"/>
          </a:xfrm>
          <a:prstGeom prst="rect">
            <a:avLst/>
          </a:prstGeom>
        </p:spPr>
        <p:txBody>
          <a:bodyPr/>
          <a:lstStyle/>
          <a:p>
            <a:pPr>
              <a:lnSpc>
                <a:spcPct val="90000"/>
              </a:lnSpc>
              <a:buFontTx/>
              <a:buNone/>
            </a:pPr>
            <a:r>
              <a:rPr lang="en-US" altLang="en-US" sz="2800" b="1" dirty="0">
                <a:latin typeface="Arial" panose="020B0604020202020204" pitchFamily="34" charset="0"/>
                <a:cs typeface="Arial" panose="020B0604020202020204" pitchFamily="34" charset="0"/>
              </a:rPr>
              <a:t>Alarm Types</a:t>
            </a:r>
          </a:p>
          <a:p>
            <a:pPr>
              <a:lnSpc>
                <a:spcPct val="90000"/>
              </a:lnSpc>
            </a:pPr>
            <a:r>
              <a:rPr lang="en-US" altLang="en-US" sz="2400" dirty="0">
                <a:latin typeface="Arial" panose="020B0604020202020204" pitchFamily="34" charset="0"/>
                <a:cs typeface="Arial" panose="020B0604020202020204" pitchFamily="34" charset="0"/>
              </a:rPr>
              <a:t>Lamp Failure</a:t>
            </a:r>
          </a:p>
          <a:p>
            <a:pPr>
              <a:lnSpc>
                <a:spcPct val="90000"/>
              </a:lnSpc>
            </a:pPr>
            <a:r>
              <a:rPr lang="en-US" altLang="en-US" sz="2400" dirty="0">
                <a:latin typeface="Arial" panose="020B0604020202020204" pitchFamily="34" charset="0"/>
                <a:cs typeface="Arial" panose="020B0604020202020204" pitchFamily="34" charset="0"/>
              </a:rPr>
              <a:t>Zero Offset Error</a:t>
            </a:r>
          </a:p>
          <a:p>
            <a:pPr>
              <a:lnSpc>
                <a:spcPct val="90000"/>
              </a:lnSpc>
            </a:pPr>
            <a:r>
              <a:rPr lang="en-US" altLang="en-US" sz="2400" dirty="0">
                <a:latin typeface="Arial" panose="020B0604020202020204" pitchFamily="34" charset="0"/>
                <a:cs typeface="Arial" panose="020B0604020202020204" pitchFamily="34" charset="0"/>
              </a:rPr>
              <a:t>System Needs Cleaning</a:t>
            </a:r>
          </a:p>
          <a:p>
            <a:pPr>
              <a:lnSpc>
                <a:spcPct val="90000"/>
              </a:lnSpc>
            </a:pPr>
            <a:r>
              <a:rPr lang="en-US" altLang="en-US" sz="2400" dirty="0" err="1">
                <a:latin typeface="Arial" panose="020B0604020202020204" pitchFamily="34" charset="0"/>
                <a:cs typeface="Arial" panose="020B0604020202020204" pitchFamily="34" charset="0"/>
              </a:rPr>
              <a:t>Prox</a:t>
            </a:r>
            <a:r>
              <a:rPr lang="en-US" altLang="en-US" sz="2400" dirty="0">
                <a:latin typeface="Arial" panose="020B0604020202020204" pitchFamily="34" charset="0"/>
                <a:cs typeface="Arial" panose="020B0604020202020204" pitchFamily="34" charset="0"/>
              </a:rPr>
              <a:t> Failure</a:t>
            </a:r>
          </a:p>
          <a:p>
            <a:pPr>
              <a:lnSpc>
                <a:spcPct val="90000"/>
              </a:lnSpc>
            </a:pPr>
            <a:r>
              <a:rPr lang="en-US" altLang="en-US" sz="2400" dirty="0">
                <a:latin typeface="Arial" panose="020B0604020202020204" pitchFamily="34" charset="0"/>
                <a:cs typeface="Arial" panose="020B0604020202020204" pitchFamily="34" charset="0"/>
              </a:rPr>
              <a:t>Home Not Found</a:t>
            </a:r>
          </a:p>
          <a:p>
            <a:pPr>
              <a:lnSpc>
                <a:spcPct val="90000"/>
              </a:lnSpc>
            </a:pPr>
            <a:r>
              <a:rPr lang="en-US" altLang="en-US" sz="2400" dirty="0">
                <a:latin typeface="Arial" panose="020B0604020202020204" pitchFamily="34" charset="0"/>
                <a:cs typeface="Arial" panose="020B0604020202020204" pitchFamily="34" charset="0"/>
              </a:rPr>
              <a:t>Low Flow</a:t>
            </a:r>
          </a:p>
          <a:p>
            <a:pPr>
              <a:lnSpc>
                <a:spcPct val="90000"/>
              </a:lnSpc>
            </a:pPr>
            <a:r>
              <a:rPr lang="en-US" altLang="en-US" sz="2400" dirty="0">
                <a:latin typeface="Arial" panose="020B0604020202020204" pitchFamily="34" charset="0"/>
                <a:cs typeface="Arial" panose="020B0604020202020204" pitchFamily="34" charset="0"/>
              </a:rPr>
              <a:t>Lamp Needs Replacing </a:t>
            </a:r>
          </a:p>
        </p:txBody>
      </p:sp>
      <p:pic>
        <p:nvPicPr>
          <p:cNvPr id="6" name="Picture 4" descr="OI Alarm Status"/>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39025" y="1638300"/>
            <a:ext cx="3082343" cy="224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528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4" name="Picture 4" descr="No Dose - System Overvie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57800" y="1634358"/>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8" name="Rectangle 8"/>
          <p:cNvSpPr>
            <a:spLocks noChangeArrowheads="1"/>
          </p:cNvSpPr>
          <p:nvPr/>
        </p:nvSpPr>
        <p:spPr bwMode="auto">
          <a:xfrm>
            <a:off x="2667000" y="3082158"/>
            <a:ext cx="25146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Clr>
                <a:schemeClr val="tx1"/>
              </a:buClr>
            </a:pPr>
            <a:r>
              <a:rPr lang="en-US" altLang="en-US" dirty="0"/>
              <a:t>Press to perform desired control function </a:t>
            </a:r>
          </a:p>
        </p:txBody>
      </p:sp>
      <p:sp>
        <p:nvSpPr>
          <p:cNvPr id="143370" name="Rectangle 10"/>
          <p:cNvSpPr>
            <a:spLocks noChangeArrowheads="1"/>
          </p:cNvSpPr>
          <p:nvPr/>
        </p:nvSpPr>
        <p:spPr bwMode="auto">
          <a:xfrm>
            <a:off x="2743200" y="2624958"/>
            <a:ext cx="2286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FontTx/>
              <a:buNone/>
            </a:pPr>
            <a:r>
              <a:rPr lang="en-US" altLang="en-US" dirty="0">
                <a:solidFill>
                  <a:srgbClr val="C00000"/>
                </a:solidFill>
              </a:rPr>
              <a:t>Action Buttons</a:t>
            </a:r>
          </a:p>
        </p:txBody>
      </p:sp>
      <p:sp>
        <p:nvSpPr>
          <p:cNvPr id="143372" name="Rectangle 12"/>
          <p:cNvSpPr>
            <a:spLocks noChangeArrowheads="1"/>
          </p:cNvSpPr>
          <p:nvPr/>
        </p:nvSpPr>
        <p:spPr bwMode="auto">
          <a:xfrm>
            <a:off x="2743200" y="1100958"/>
            <a:ext cx="2286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FontTx/>
              <a:buNone/>
            </a:pPr>
            <a:r>
              <a:rPr lang="en-US" altLang="en-US" dirty="0">
                <a:solidFill>
                  <a:srgbClr val="C00000"/>
                </a:solidFill>
              </a:rPr>
              <a:t>Status Display</a:t>
            </a:r>
          </a:p>
        </p:txBody>
      </p:sp>
      <p:sp>
        <p:nvSpPr>
          <p:cNvPr id="143373" name="Rectangle 13"/>
          <p:cNvSpPr>
            <a:spLocks noChangeArrowheads="1"/>
          </p:cNvSpPr>
          <p:nvPr/>
        </p:nvSpPr>
        <p:spPr bwMode="auto">
          <a:xfrm>
            <a:off x="2667000" y="1481958"/>
            <a:ext cx="25908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Clr>
                <a:schemeClr val="tx1"/>
              </a:buClr>
            </a:pPr>
            <a:r>
              <a:rPr lang="en-US" altLang="en-US" dirty="0"/>
              <a:t>Provides system operational information </a:t>
            </a:r>
          </a:p>
        </p:txBody>
      </p:sp>
      <p:sp>
        <p:nvSpPr>
          <p:cNvPr id="143374" name="Rectangle 14"/>
          <p:cNvSpPr>
            <a:spLocks noChangeArrowheads="1"/>
          </p:cNvSpPr>
          <p:nvPr/>
        </p:nvSpPr>
        <p:spPr bwMode="auto">
          <a:xfrm>
            <a:off x="4724400" y="5063358"/>
            <a:ext cx="2895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FontTx/>
              <a:buNone/>
            </a:pPr>
            <a:r>
              <a:rPr lang="en-US" altLang="en-US" dirty="0">
                <a:solidFill>
                  <a:srgbClr val="C00000"/>
                </a:solidFill>
              </a:rPr>
              <a:t>Navigation Buttons</a:t>
            </a:r>
          </a:p>
        </p:txBody>
      </p:sp>
      <p:sp>
        <p:nvSpPr>
          <p:cNvPr id="143376" name="Rectangle 16"/>
          <p:cNvSpPr>
            <a:spLocks noChangeArrowheads="1"/>
          </p:cNvSpPr>
          <p:nvPr/>
        </p:nvSpPr>
        <p:spPr bwMode="auto">
          <a:xfrm>
            <a:off x="4724400" y="5482458"/>
            <a:ext cx="60960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Clr>
                <a:schemeClr val="tx1"/>
              </a:buClr>
            </a:pPr>
            <a:r>
              <a:rPr lang="en-US" altLang="en-US" dirty="0"/>
              <a:t>Press to view the desired system information</a:t>
            </a:r>
          </a:p>
        </p:txBody>
      </p:sp>
      <p:sp>
        <p:nvSpPr>
          <p:cNvPr id="143377" name="Line 17"/>
          <p:cNvSpPr>
            <a:spLocks noChangeShapeType="1"/>
          </p:cNvSpPr>
          <p:nvPr/>
        </p:nvSpPr>
        <p:spPr bwMode="auto">
          <a:xfrm flipH="1">
            <a:off x="8077200" y="796158"/>
            <a:ext cx="30480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8" name="Line 18"/>
          <p:cNvSpPr>
            <a:spLocks noChangeShapeType="1"/>
          </p:cNvSpPr>
          <p:nvPr/>
        </p:nvSpPr>
        <p:spPr bwMode="auto">
          <a:xfrm flipV="1">
            <a:off x="4876800" y="4453758"/>
            <a:ext cx="381000" cy="533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9" name="Line 19"/>
          <p:cNvSpPr>
            <a:spLocks noChangeShapeType="1"/>
          </p:cNvSpPr>
          <p:nvPr/>
        </p:nvSpPr>
        <p:spPr bwMode="auto">
          <a:xfrm>
            <a:off x="4572000" y="1939158"/>
            <a:ext cx="762000" cy="304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1" name="Line 21"/>
          <p:cNvSpPr>
            <a:spLocks noChangeShapeType="1"/>
          </p:cNvSpPr>
          <p:nvPr/>
        </p:nvSpPr>
        <p:spPr bwMode="auto">
          <a:xfrm flipV="1">
            <a:off x="4572000" y="2853558"/>
            <a:ext cx="7620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3" name="Rectangle 23"/>
          <p:cNvSpPr>
            <a:spLocks noChangeArrowheads="1"/>
          </p:cNvSpPr>
          <p:nvPr/>
        </p:nvSpPr>
        <p:spPr bwMode="auto">
          <a:xfrm>
            <a:off x="5257800" y="4225158"/>
            <a:ext cx="4419600" cy="3810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4" name="Rectangle 24"/>
          <p:cNvSpPr>
            <a:spLocks noChangeArrowheads="1"/>
          </p:cNvSpPr>
          <p:nvPr/>
        </p:nvSpPr>
        <p:spPr bwMode="auto">
          <a:xfrm>
            <a:off x="5334000" y="2548758"/>
            <a:ext cx="914400" cy="4572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5" name="Rectangle 25"/>
          <p:cNvSpPr>
            <a:spLocks noChangeArrowheads="1"/>
          </p:cNvSpPr>
          <p:nvPr/>
        </p:nvSpPr>
        <p:spPr bwMode="auto">
          <a:xfrm>
            <a:off x="5334000" y="1939158"/>
            <a:ext cx="914400" cy="4572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6" name="Rectangle 26"/>
          <p:cNvSpPr>
            <a:spLocks noChangeArrowheads="1"/>
          </p:cNvSpPr>
          <p:nvPr/>
        </p:nvSpPr>
        <p:spPr bwMode="auto">
          <a:xfrm>
            <a:off x="8305800" y="338958"/>
            <a:ext cx="2819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FontTx/>
              <a:buNone/>
            </a:pPr>
            <a:r>
              <a:rPr lang="en-US" altLang="en-US" dirty="0">
                <a:solidFill>
                  <a:srgbClr val="C00000"/>
                </a:solidFill>
              </a:rPr>
              <a:t>Sub Section Buttons</a:t>
            </a:r>
          </a:p>
        </p:txBody>
      </p:sp>
      <p:sp>
        <p:nvSpPr>
          <p:cNvPr id="143387" name="Rectangle 27"/>
          <p:cNvSpPr>
            <a:spLocks noChangeArrowheads="1"/>
          </p:cNvSpPr>
          <p:nvPr/>
        </p:nvSpPr>
        <p:spPr bwMode="auto">
          <a:xfrm>
            <a:off x="8305800" y="719958"/>
            <a:ext cx="3276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Clr>
                <a:schemeClr val="tx1"/>
              </a:buClr>
            </a:pPr>
            <a:r>
              <a:rPr lang="en-US" altLang="en-US" dirty="0"/>
              <a:t>Press to view/control subsystem information</a:t>
            </a:r>
          </a:p>
        </p:txBody>
      </p:sp>
      <p:sp>
        <p:nvSpPr>
          <p:cNvPr id="143388" name="Rectangle 28"/>
          <p:cNvSpPr>
            <a:spLocks noChangeArrowheads="1"/>
          </p:cNvSpPr>
          <p:nvPr/>
        </p:nvSpPr>
        <p:spPr bwMode="auto">
          <a:xfrm>
            <a:off x="7391400" y="1939158"/>
            <a:ext cx="990600" cy="22098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90" name="Rectangle 30"/>
          <p:cNvSpPr>
            <a:spLocks noChangeArrowheads="1"/>
          </p:cNvSpPr>
          <p:nvPr/>
        </p:nvSpPr>
        <p:spPr bwMode="auto">
          <a:xfrm>
            <a:off x="5257800" y="4682358"/>
            <a:ext cx="4419600" cy="2286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91" name="Rectangle 31"/>
          <p:cNvSpPr>
            <a:spLocks noChangeArrowheads="1"/>
          </p:cNvSpPr>
          <p:nvPr/>
        </p:nvSpPr>
        <p:spPr bwMode="auto">
          <a:xfrm>
            <a:off x="9753600" y="3158358"/>
            <a:ext cx="19812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FontTx/>
              <a:buNone/>
            </a:pPr>
            <a:r>
              <a:rPr lang="en-US" altLang="en-US" dirty="0">
                <a:solidFill>
                  <a:srgbClr val="C00000"/>
                </a:solidFill>
              </a:rPr>
              <a:t>Alarms Banner</a:t>
            </a:r>
          </a:p>
        </p:txBody>
      </p:sp>
      <p:sp>
        <p:nvSpPr>
          <p:cNvPr id="143392" name="Rectangle 32"/>
          <p:cNvSpPr>
            <a:spLocks noChangeArrowheads="1"/>
          </p:cNvSpPr>
          <p:nvPr/>
        </p:nvSpPr>
        <p:spPr bwMode="auto">
          <a:xfrm>
            <a:off x="9753600" y="3615558"/>
            <a:ext cx="1905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Aft>
                <a:spcPct val="50000"/>
              </a:spcAft>
              <a:buClr>
                <a:srgbClr val="E8112D"/>
              </a:buClr>
              <a:buChar char="•"/>
              <a:defRPr sz="2100">
                <a:solidFill>
                  <a:schemeClr val="tx1"/>
                </a:solidFill>
                <a:latin typeface="Akzidenz Grotesk BE" charset="0"/>
              </a:defRPr>
            </a:lvl1pPr>
            <a:lvl2pPr marL="742950" indent="-285750" algn="l">
              <a:spcAft>
                <a:spcPct val="50000"/>
              </a:spcAft>
              <a:buChar char="–"/>
              <a:defRPr sz="2100">
                <a:solidFill>
                  <a:srgbClr val="A5A39E"/>
                </a:solidFill>
                <a:latin typeface="Akzidenz Grotesk BE" charset="0"/>
              </a:defRPr>
            </a:lvl2pPr>
            <a:lvl3pPr marL="1143000" indent="-228600" algn="l">
              <a:spcAft>
                <a:spcPct val="50000"/>
              </a:spcAft>
              <a:buClr>
                <a:srgbClr val="E8112D"/>
              </a:buClr>
              <a:buChar char="•"/>
              <a:defRPr sz="2100">
                <a:solidFill>
                  <a:schemeClr val="tx1"/>
                </a:solidFill>
                <a:latin typeface="Akzidenz Grotesk BE" charset="0"/>
              </a:defRPr>
            </a:lvl3pPr>
            <a:lvl4pPr marL="1600200" indent="-228600" algn="l">
              <a:spcAft>
                <a:spcPct val="50000"/>
              </a:spcAft>
              <a:buChar char="–"/>
              <a:defRPr>
                <a:solidFill>
                  <a:srgbClr val="A5A39E"/>
                </a:solidFill>
                <a:latin typeface="Akzidenz Grotesk BE" charset="0"/>
              </a:defRPr>
            </a:lvl4pPr>
            <a:lvl5pPr marL="2057400" indent="-228600" algn="l">
              <a:spcAft>
                <a:spcPct val="50000"/>
              </a:spcAft>
              <a:buChar char="»"/>
              <a:defRPr>
                <a:solidFill>
                  <a:srgbClr val="A5A39E"/>
                </a:solidFill>
                <a:latin typeface="Akzidenz Grotesk BE" charset="0"/>
              </a:defRPr>
            </a:lvl5pPr>
            <a:lvl6pPr marL="2514600" indent="-228600" fontAlgn="base">
              <a:spcBef>
                <a:spcPct val="0"/>
              </a:spcBef>
              <a:spcAft>
                <a:spcPct val="50000"/>
              </a:spcAft>
              <a:buChar char="»"/>
              <a:defRPr>
                <a:solidFill>
                  <a:srgbClr val="A5A39E"/>
                </a:solidFill>
                <a:latin typeface="Akzidenz Grotesk BE" charset="0"/>
              </a:defRPr>
            </a:lvl6pPr>
            <a:lvl7pPr marL="2971800" indent="-228600" fontAlgn="base">
              <a:spcBef>
                <a:spcPct val="0"/>
              </a:spcBef>
              <a:spcAft>
                <a:spcPct val="50000"/>
              </a:spcAft>
              <a:buChar char="»"/>
              <a:defRPr>
                <a:solidFill>
                  <a:srgbClr val="A5A39E"/>
                </a:solidFill>
                <a:latin typeface="Akzidenz Grotesk BE" charset="0"/>
              </a:defRPr>
            </a:lvl7pPr>
            <a:lvl8pPr marL="3429000" indent="-228600" fontAlgn="base">
              <a:spcBef>
                <a:spcPct val="0"/>
              </a:spcBef>
              <a:spcAft>
                <a:spcPct val="50000"/>
              </a:spcAft>
              <a:buChar char="»"/>
              <a:defRPr>
                <a:solidFill>
                  <a:srgbClr val="A5A39E"/>
                </a:solidFill>
                <a:latin typeface="Akzidenz Grotesk BE" charset="0"/>
              </a:defRPr>
            </a:lvl8pPr>
            <a:lvl9pPr marL="3886200" indent="-228600" fontAlgn="base">
              <a:spcBef>
                <a:spcPct val="0"/>
              </a:spcBef>
              <a:spcAft>
                <a:spcPct val="50000"/>
              </a:spcAft>
              <a:buChar char="»"/>
              <a:defRPr>
                <a:solidFill>
                  <a:srgbClr val="A5A39E"/>
                </a:solidFill>
                <a:latin typeface="Akzidenz Grotesk BE" charset="0"/>
              </a:defRPr>
            </a:lvl9pPr>
          </a:lstStyle>
          <a:p>
            <a:pPr eaLnBrk="1" hangingPunct="1">
              <a:buClr>
                <a:schemeClr val="tx1"/>
              </a:buClr>
            </a:pPr>
            <a:r>
              <a:rPr lang="en-US" altLang="en-US" dirty="0"/>
              <a:t>Displays system alarms</a:t>
            </a:r>
          </a:p>
        </p:txBody>
      </p:sp>
      <p:sp>
        <p:nvSpPr>
          <p:cNvPr id="143393" name="Text Box 33"/>
          <p:cNvSpPr txBox="1">
            <a:spLocks noChangeArrowheads="1"/>
          </p:cNvSpPr>
          <p:nvPr/>
        </p:nvSpPr>
        <p:spPr bwMode="auto">
          <a:xfrm>
            <a:off x="4838700" y="5946802"/>
            <a:ext cx="6819900" cy="369332"/>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1" hangingPunct="1"/>
            <a:r>
              <a:rPr lang="en-US" altLang="en-US" i="1" dirty="0">
                <a:latin typeface="Arial" panose="020B0604020202020204" pitchFamily="34" charset="0"/>
              </a:rPr>
              <a:t>Note:  Refer to O&amp;M Manual for detailed information</a:t>
            </a:r>
            <a:endParaRPr lang="en-CA" altLang="en-US" i="1" dirty="0">
              <a:latin typeface="Arial" panose="020B0604020202020204" pitchFamily="34" charset="0"/>
            </a:endParaRPr>
          </a:p>
        </p:txBody>
      </p:sp>
      <p:sp>
        <p:nvSpPr>
          <p:cNvPr id="27" name="Title 1"/>
          <p:cNvSpPr>
            <a:spLocks noGrp="1"/>
          </p:cNvSpPr>
          <p:nvPr>
            <p:ph type="title"/>
          </p:nvPr>
        </p:nvSpPr>
        <p:spPr>
          <a:xfrm>
            <a:off x="685800" y="539496"/>
            <a:ext cx="7495661" cy="636189"/>
          </a:xfrm>
        </p:spPr>
        <p:txBody>
          <a:bodyPr>
            <a:normAutofit/>
          </a:bodyPr>
          <a:lstStyle/>
          <a:p>
            <a:r>
              <a:rPr lang="en-US" dirty="0" smtClean="0"/>
              <a:t>Human Machine Interface (HMI) Examples</a:t>
            </a:r>
            <a:endParaRPr lang="en-US" dirty="0"/>
          </a:p>
        </p:txBody>
      </p:sp>
    </p:spTree>
    <p:extLst>
      <p:ext uri="{BB962C8B-B14F-4D97-AF65-F5344CB8AC3E}">
        <p14:creationId xmlns:p14="http://schemas.microsoft.com/office/powerpoint/2010/main" val="555008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41964"/>
            <a:ext cx="10338919" cy="533400"/>
          </a:xfrm>
        </p:spPr>
        <p:txBody>
          <a:bodyPr/>
          <a:lstStyle/>
          <a:p>
            <a:r>
              <a:rPr lang="en-US" dirty="0" smtClean="0"/>
              <a:t>Data Trending and Response</a:t>
            </a:r>
            <a:endParaRPr lang="en-US" dirty="0"/>
          </a:p>
        </p:txBody>
      </p:sp>
      <p:sp>
        <p:nvSpPr>
          <p:cNvPr id="6" name="Text Placeholder 5"/>
          <p:cNvSpPr>
            <a:spLocks noGrp="1"/>
          </p:cNvSpPr>
          <p:nvPr>
            <p:ph type="body" sz="quarter" idx="10"/>
          </p:nvPr>
        </p:nvSpPr>
        <p:spPr>
          <a:xfrm>
            <a:off x="928099" y="1418262"/>
            <a:ext cx="3394841" cy="4375150"/>
          </a:xfrm>
        </p:spPr>
        <p:txBody>
          <a:bodyPr/>
          <a:lstStyle/>
          <a:p>
            <a:r>
              <a:rPr lang="en-US" sz="2000" dirty="0" smtClean="0"/>
              <a:t>Calibrated UV sensors measure UVI</a:t>
            </a:r>
          </a:p>
          <a:p>
            <a:r>
              <a:rPr lang="en-US" sz="2000" dirty="0" smtClean="0"/>
              <a:t>Clean sleeve UVI benchmarks allow for sleeve fouling analysis</a:t>
            </a:r>
          </a:p>
          <a:p>
            <a:r>
              <a:rPr lang="en-US" sz="2000" dirty="0" smtClean="0"/>
              <a:t>Proactive cleaning allows for controlled sleeve fouling and a balance between energy efficiency and operations and maintenance efforts.</a:t>
            </a:r>
            <a:endParaRPr lang="en-US" sz="2000" dirty="0"/>
          </a:p>
        </p:txBody>
      </p:sp>
      <p:pic>
        <p:nvPicPr>
          <p:cNvPr id="7" name="Content Placeholder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34759" y="1418262"/>
            <a:ext cx="7106136" cy="4018735"/>
          </a:xfrm>
          <a:prstGeom prst="rect">
            <a:avLst/>
          </a:prstGeom>
        </p:spPr>
      </p:pic>
      <p:sp>
        <p:nvSpPr>
          <p:cNvPr id="8" name="TextBox 7"/>
          <p:cNvSpPr txBox="1"/>
          <p:nvPr/>
        </p:nvSpPr>
        <p:spPr>
          <a:xfrm>
            <a:off x="4834759" y="5060303"/>
            <a:ext cx="4502427" cy="307777"/>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Altamonte Springs, FL</a:t>
            </a:r>
            <a:endParaRPr lang="en-US" sz="1400" dirty="0">
              <a:latin typeface="Arial" panose="020B0604020202020204" pitchFamily="34" charset="0"/>
              <a:cs typeface="Arial" panose="020B0604020202020204" pitchFamily="34" charset="0"/>
            </a:endParaRPr>
          </a:p>
        </p:txBody>
      </p:sp>
      <p:sp>
        <p:nvSpPr>
          <p:cNvPr id="9" name="TextBox 8"/>
          <p:cNvSpPr txBox="1"/>
          <p:nvPr/>
        </p:nvSpPr>
        <p:spPr>
          <a:xfrm>
            <a:off x="5950625" y="2269786"/>
            <a:ext cx="1577009" cy="646331"/>
          </a:xfrm>
          <a:prstGeom prst="rect">
            <a:avLst/>
          </a:prstGeom>
          <a:noFill/>
        </p:spPr>
        <p:txBody>
          <a:bodyPr wrap="square" rtlCol="0">
            <a:spAutoFit/>
          </a:bodyPr>
          <a:lstStyle/>
          <a:p>
            <a:pPr algn="r"/>
            <a:r>
              <a:rPr lang="en-US" dirty="0" smtClean="0">
                <a:latin typeface="Arial" panose="020B0604020202020204" pitchFamily="34" charset="0"/>
                <a:cs typeface="Arial" panose="020B0604020202020204" pitchFamily="34" charset="0"/>
              </a:rPr>
              <a:t>Clean Sleeves Here</a:t>
            </a:r>
            <a:endParaRPr lang="en-US" dirty="0">
              <a:latin typeface="Arial" panose="020B0604020202020204" pitchFamily="34" charset="0"/>
              <a:cs typeface="Arial" panose="020B0604020202020204" pitchFamily="34" charset="0"/>
            </a:endParaRPr>
          </a:p>
        </p:txBody>
      </p:sp>
      <p:cxnSp>
        <p:nvCxnSpPr>
          <p:cNvPr id="10" name="Straight Arrow Connector 9"/>
          <p:cNvCxnSpPr/>
          <p:nvPr/>
        </p:nvCxnSpPr>
        <p:spPr>
          <a:xfrm>
            <a:off x="7527634" y="2592951"/>
            <a:ext cx="1206463" cy="1129087"/>
          </a:xfrm>
          <a:prstGeom prst="straightConnector1">
            <a:avLst/>
          </a:prstGeom>
          <a:ln w="1206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3684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Process Components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41875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362" y="385450"/>
            <a:ext cx="10338919" cy="2234202"/>
          </a:xfrm>
        </p:spPr>
        <p:txBody>
          <a:bodyPr/>
          <a:lstStyle/>
          <a:p>
            <a:r>
              <a:rPr lang="en-US" dirty="0" smtClean="0"/>
              <a:t>In potable reuse systems, UV and UV AOP systems are placed at the end of an advanced treatment train to increase efficiency with the highest quality of water, and to provide the most robust pathogen barrier as the last defense before distribution</a:t>
            </a:r>
            <a:endParaRPr lang="en-US" dirty="0">
              <a:solidFill>
                <a:srgbClr val="FF0000"/>
              </a:solidFill>
            </a:endParaRPr>
          </a:p>
        </p:txBody>
      </p:sp>
      <p:grpSp>
        <p:nvGrpSpPr>
          <p:cNvPr id="39" name="Group 38"/>
          <p:cNvGrpSpPr/>
          <p:nvPr/>
        </p:nvGrpSpPr>
        <p:grpSpPr>
          <a:xfrm>
            <a:off x="1490607" y="2958158"/>
            <a:ext cx="9262274" cy="1053163"/>
            <a:chOff x="611759" y="539049"/>
            <a:chExt cx="7980757" cy="707610"/>
          </a:xfrm>
        </p:grpSpPr>
        <p:cxnSp>
          <p:nvCxnSpPr>
            <p:cNvPr id="40" name="Straight Arrow Connector 39"/>
            <p:cNvCxnSpPr/>
            <p:nvPr/>
          </p:nvCxnSpPr>
          <p:spPr bwMode="auto">
            <a:xfrm>
              <a:off x="2369185" y="858657"/>
              <a:ext cx="6223331" cy="36106"/>
            </a:xfrm>
            <a:prstGeom prst="straightConnector1">
              <a:avLst/>
            </a:prstGeom>
            <a:solidFill>
              <a:srgbClr val="F9892D"/>
            </a:solidFill>
            <a:ln w="12700" cap="flat" cmpd="sng" algn="ctr">
              <a:solidFill>
                <a:srgbClr val="015DA8"/>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1" name="Group 40"/>
            <p:cNvGrpSpPr/>
            <p:nvPr/>
          </p:nvGrpSpPr>
          <p:grpSpPr>
            <a:xfrm>
              <a:off x="2915213" y="686415"/>
              <a:ext cx="600804" cy="442674"/>
              <a:chOff x="3183254" y="2482607"/>
              <a:chExt cx="600804" cy="442674"/>
            </a:xfrm>
          </p:grpSpPr>
          <p:grpSp>
            <p:nvGrpSpPr>
              <p:cNvPr id="60" name="Group 59"/>
              <p:cNvGrpSpPr/>
              <p:nvPr/>
            </p:nvGrpSpPr>
            <p:grpSpPr>
              <a:xfrm>
                <a:off x="3183254" y="2482607"/>
                <a:ext cx="588646" cy="442674"/>
                <a:chOff x="2175510" y="1850527"/>
                <a:chExt cx="1618300" cy="2227855"/>
              </a:xfrm>
              <a:solidFill>
                <a:srgbClr val="F9892D">
                  <a:lumMod val="60000"/>
                  <a:lumOff val="40000"/>
                </a:srgbClr>
              </a:solidFill>
            </p:grpSpPr>
            <p:sp>
              <p:nvSpPr>
                <p:cNvPr id="62" name="Flowchart: Terminator 61"/>
                <p:cNvSpPr/>
                <p:nvPr/>
              </p:nvSpPr>
              <p:spPr bwMode="auto">
                <a:xfrm rot="16200000">
                  <a:off x="1162050"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3" name="Flowchart: Terminator 62"/>
                <p:cNvSpPr/>
                <p:nvPr/>
              </p:nvSpPr>
              <p:spPr bwMode="auto">
                <a:xfrm rot="16200000">
                  <a:off x="1369696"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4" name="Flowchart: Terminator 63"/>
                <p:cNvSpPr/>
                <p:nvPr/>
              </p:nvSpPr>
              <p:spPr bwMode="auto">
                <a:xfrm rot="16200000">
                  <a:off x="1571627"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5" name="Flowchart: Terminator 64"/>
                <p:cNvSpPr/>
                <p:nvPr/>
              </p:nvSpPr>
              <p:spPr bwMode="auto">
                <a:xfrm rot="16200000">
                  <a:off x="1772602"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6" name="Flowchart: Terminator 65"/>
                <p:cNvSpPr/>
                <p:nvPr/>
              </p:nvSpPr>
              <p:spPr bwMode="auto">
                <a:xfrm rot="16200000">
                  <a:off x="1970723"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7" name="Flowchart: Terminator 66"/>
                <p:cNvSpPr/>
                <p:nvPr/>
              </p:nvSpPr>
              <p:spPr bwMode="auto">
                <a:xfrm rot="16200000">
                  <a:off x="2178369"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8" name="Flowchart: Terminator 67"/>
                <p:cNvSpPr/>
                <p:nvPr/>
              </p:nvSpPr>
              <p:spPr bwMode="auto">
                <a:xfrm rot="16200000">
                  <a:off x="2380300"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69" name="Flowchart: Terminator 68"/>
                <p:cNvSpPr/>
                <p:nvPr/>
              </p:nvSpPr>
              <p:spPr bwMode="auto">
                <a:xfrm rot="16200000">
                  <a:off x="2582230"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grpSp>
          <p:sp>
            <p:nvSpPr>
              <p:cNvPr id="61" name="TextBox 60"/>
              <p:cNvSpPr txBox="1"/>
              <p:nvPr/>
            </p:nvSpPr>
            <p:spPr>
              <a:xfrm>
                <a:off x="3189698" y="2573559"/>
                <a:ext cx="594360" cy="248151"/>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MF</a:t>
                </a:r>
              </a:p>
            </p:txBody>
          </p:sp>
        </p:grpSp>
        <p:sp>
          <p:nvSpPr>
            <p:cNvPr id="42" name="TextBox 41"/>
            <p:cNvSpPr txBox="1"/>
            <p:nvPr/>
          </p:nvSpPr>
          <p:spPr>
            <a:xfrm>
              <a:off x="6953256" y="565179"/>
              <a:ext cx="993568" cy="451863"/>
            </a:xfrm>
            <a:prstGeom prst="flowChartMagneticDisk">
              <a:avLst/>
            </a:prstGeom>
            <a:solidFill>
              <a:srgbClr val="63A33A">
                <a:lumMod val="40000"/>
                <a:lumOff val="60000"/>
              </a:srgbClr>
            </a:solidFill>
            <a:ln>
              <a:solidFill>
                <a:srgbClr val="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ESB+Cl</a:t>
              </a:r>
              <a:r>
                <a:rPr kumimoji="0" lang="en-US" sz="16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p>
          </p:txBody>
        </p:sp>
        <p:grpSp>
          <p:nvGrpSpPr>
            <p:cNvPr id="43" name="Group 42"/>
            <p:cNvGrpSpPr/>
            <p:nvPr/>
          </p:nvGrpSpPr>
          <p:grpSpPr>
            <a:xfrm>
              <a:off x="3969224" y="704792"/>
              <a:ext cx="1104163" cy="413832"/>
              <a:chOff x="2927144" y="2604618"/>
              <a:chExt cx="1104163" cy="413832"/>
            </a:xfrm>
          </p:grpSpPr>
          <p:grpSp>
            <p:nvGrpSpPr>
              <p:cNvPr id="53" name="Group 52"/>
              <p:cNvGrpSpPr/>
              <p:nvPr/>
            </p:nvGrpSpPr>
            <p:grpSpPr>
              <a:xfrm rot="5400000">
                <a:off x="3262546" y="2269216"/>
                <a:ext cx="413832" cy="1084636"/>
                <a:chOff x="2175509" y="1850527"/>
                <a:chExt cx="1006794" cy="2227855"/>
              </a:xfrm>
              <a:solidFill>
                <a:srgbClr val="FF8181"/>
              </a:solidFill>
            </p:grpSpPr>
            <p:sp>
              <p:nvSpPr>
                <p:cNvPr id="55" name="Flowchart: Terminator 54"/>
                <p:cNvSpPr/>
                <p:nvPr/>
              </p:nvSpPr>
              <p:spPr bwMode="auto">
                <a:xfrm rot="16200000">
                  <a:off x="1162049"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56" name="Flowchart: Terminator 55"/>
                <p:cNvSpPr/>
                <p:nvPr/>
              </p:nvSpPr>
              <p:spPr bwMode="auto">
                <a:xfrm rot="16200000">
                  <a:off x="1369696"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57" name="Flowchart: Terminator 56"/>
                <p:cNvSpPr/>
                <p:nvPr/>
              </p:nvSpPr>
              <p:spPr bwMode="auto">
                <a:xfrm rot="16200000">
                  <a:off x="1571627"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58" name="Flowchart: Terminator 57"/>
                <p:cNvSpPr/>
                <p:nvPr/>
              </p:nvSpPr>
              <p:spPr bwMode="auto">
                <a:xfrm rot="16200000">
                  <a:off x="1772602"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59" name="Flowchart: Terminator 58"/>
                <p:cNvSpPr/>
                <p:nvPr/>
              </p:nvSpPr>
              <p:spPr bwMode="auto">
                <a:xfrm rot="16200000">
                  <a:off x="1970723"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grpSp>
          <p:sp>
            <p:nvSpPr>
              <p:cNvPr id="54" name="TextBox 53"/>
              <p:cNvSpPr txBox="1"/>
              <p:nvPr/>
            </p:nvSpPr>
            <p:spPr>
              <a:xfrm>
                <a:off x="2946671" y="2657547"/>
                <a:ext cx="1084636" cy="274550"/>
              </a:xfrm>
              <a:prstGeom prst="round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RO</a:t>
                </a:r>
              </a:p>
            </p:txBody>
          </p:sp>
        </p:grpSp>
        <p:grpSp>
          <p:nvGrpSpPr>
            <p:cNvPr id="44" name="Group 43"/>
            <p:cNvGrpSpPr/>
            <p:nvPr/>
          </p:nvGrpSpPr>
          <p:grpSpPr>
            <a:xfrm>
              <a:off x="5460361" y="614883"/>
              <a:ext cx="1332677" cy="574660"/>
              <a:chOff x="3070860" y="2499779"/>
              <a:chExt cx="1246486" cy="483881"/>
            </a:xfrm>
          </p:grpSpPr>
          <p:grpSp>
            <p:nvGrpSpPr>
              <p:cNvPr id="47" name="Group 46"/>
              <p:cNvGrpSpPr/>
              <p:nvPr/>
            </p:nvGrpSpPr>
            <p:grpSpPr>
              <a:xfrm>
                <a:off x="3070860" y="2499779"/>
                <a:ext cx="1143000" cy="483881"/>
                <a:chOff x="3070860" y="2499779"/>
                <a:chExt cx="1143000" cy="483881"/>
              </a:xfrm>
            </p:grpSpPr>
            <p:sp>
              <p:nvSpPr>
                <p:cNvPr id="49" name="Can 48"/>
                <p:cNvSpPr/>
                <p:nvPr/>
              </p:nvSpPr>
              <p:spPr>
                <a:xfrm rot="16200000">
                  <a:off x="3400419" y="2170220"/>
                  <a:ext cx="483881" cy="1143000"/>
                </a:xfrm>
                <a:prstGeom prst="can">
                  <a:avLst>
                    <a:gd name="adj" fmla="val 13060"/>
                  </a:avLst>
                </a:prstGeom>
                <a:solidFill>
                  <a:srgbClr val="FFFFFF">
                    <a:lumMod val="85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50" name="Can 49"/>
                <p:cNvSpPr/>
                <p:nvPr/>
              </p:nvSpPr>
              <p:spPr>
                <a:xfrm rot="16200000">
                  <a:off x="3625564" y="2191028"/>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51" name="Can 50"/>
                <p:cNvSpPr/>
                <p:nvPr/>
              </p:nvSpPr>
              <p:spPr>
                <a:xfrm rot="16200000">
                  <a:off x="3625564" y="2340801"/>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52" name="Can 51"/>
                <p:cNvSpPr/>
                <p:nvPr/>
              </p:nvSpPr>
              <p:spPr>
                <a:xfrm rot="16200000">
                  <a:off x="3625564" y="2490573"/>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48" name="TextBox 47"/>
              <p:cNvSpPr txBox="1"/>
              <p:nvPr/>
            </p:nvSpPr>
            <p:spPr>
              <a:xfrm>
                <a:off x="3150930" y="2610136"/>
                <a:ext cx="1166416" cy="231179"/>
              </a:xfrm>
              <a:prstGeom prst="round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UV/H</a:t>
                </a:r>
                <a:r>
                  <a:rPr kumimoji="0" lang="en-US" sz="18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O</a:t>
                </a:r>
                <a:r>
                  <a:rPr kumimoji="0" lang="en-US" sz="18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p>
            </p:txBody>
          </p:sp>
        </p:grpSp>
        <p:sp>
          <p:nvSpPr>
            <p:cNvPr id="45" name="Cube 44"/>
            <p:cNvSpPr/>
            <p:nvPr/>
          </p:nvSpPr>
          <p:spPr bwMode="auto">
            <a:xfrm>
              <a:off x="663295" y="539049"/>
              <a:ext cx="1783361" cy="707610"/>
            </a:xfrm>
            <a:prstGeom prst="cube">
              <a:avLst/>
            </a:prstGeom>
            <a:solidFill>
              <a:srgbClr val="FFFFFF">
                <a:lumMod val="85000"/>
              </a:srgbClr>
            </a:solid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46" name="TextBox 45"/>
            <p:cNvSpPr txBox="1"/>
            <p:nvPr/>
          </p:nvSpPr>
          <p:spPr>
            <a:xfrm>
              <a:off x="611759" y="778450"/>
              <a:ext cx="1672460" cy="392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Wastewater Treatment</a:t>
              </a:r>
            </a:p>
          </p:txBody>
        </p:sp>
      </p:grpSp>
      <p:grpSp>
        <p:nvGrpSpPr>
          <p:cNvPr id="105" name="Group 104"/>
          <p:cNvGrpSpPr/>
          <p:nvPr/>
        </p:nvGrpSpPr>
        <p:grpSpPr>
          <a:xfrm>
            <a:off x="1550418" y="4156109"/>
            <a:ext cx="9202463" cy="1408175"/>
            <a:chOff x="663295" y="3146827"/>
            <a:chExt cx="7929221" cy="1112149"/>
          </a:xfrm>
        </p:grpSpPr>
        <p:cxnSp>
          <p:nvCxnSpPr>
            <p:cNvPr id="106" name="Straight Arrow Connector 105"/>
            <p:cNvCxnSpPr/>
            <p:nvPr/>
          </p:nvCxnSpPr>
          <p:spPr bwMode="auto">
            <a:xfrm>
              <a:off x="2335754" y="3841395"/>
              <a:ext cx="6256762" cy="12818"/>
            </a:xfrm>
            <a:prstGeom prst="straightConnector1">
              <a:avLst/>
            </a:prstGeom>
            <a:solidFill>
              <a:srgbClr val="F9892D"/>
            </a:solidFill>
            <a:ln w="12700" cap="flat" cmpd="sng" algn="ctr">
              <a:solidFill>
                <a:srgbClr val="015DA8"/>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7" name="Group 106"/>
            <p:cNvGrpSpPr/>
            <p:nvPr/>
          </p:nvGrpSpPr>
          <p:grpSpPr>
            <a:xfrm>
              <a:off x="4811525" y="3626036"/>
              <a:ext cx="594360" cy="442674"/>
              <a:chOff x="3180223" y="2482607"/>
              <a:chExt cx="594360" cy="442674"/>
            </a:xfrm>
          </p:grpSpPr>
          <p:grpSp>
            <p:nvGrpSpPr>
              <p:cNvPr id="130" name="Group 129"/>
              <p:cNvGrpSpPr/>
              <p:nvPr/>
            </p:nvGrpSpPr>
            <p:grpSpPr>
              <a:xfrm>
                <a:off x="3183254" y="2482607"/>
                <a:ext cx="588646" cy="442674"/>
                <a:chOff x="2175510" y="1850527"/>
                <a:chExt cx="1618300" cy="2227855"/>
              </a:xfrm>
              <a:solidFill>
                <a:srgbClr val="F9892D">
                  <a:lumMod val="60000"/>
                  <a:lumOff val="40000"/>
                </a:srgbClr>
              </a:solidFill>
            </p:grpSpPr>
            <p:sp>
              <p:nvSpPr>
                <p:cNvPr id="132" name="Flowchart: Terminator 131"/>
                <p:cNvSpPr/>
                <p:nvPr/>
              </p:nvSpPr>
              <p:spPr bwMode="auto">
                <a:xfrm rot="16200000">
                  <a:off x="1162050"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3" name="Flowchart: Terminator 132"/>
                <p:cNvSpPr/>
                <p:nvPr/>
              </p:nvSpPr>
              <p:spPr bwMode="auto">
                <a:xfrm rot="16200000">
                  <a:off x="1369696"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4" name="Flowchart: Terminator 133"/>
                <p:cNvSpPr/>
                <p:nvPr/>
              </p:nvSpPr>
              <p:spPr bwMode="auto">
                <a:xfrm rot="16200000">
                  <a:off x="1571627" y="2866802"/>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5" name="Flowchart: Terminator 134"/>
                <p:cNvSpPr/>
                <p:nvPr/>
              </p:nvSpPr>
              <p:spPr bwMode="auto">
                <a:xfrm rot="16200000">
                  <a:off x="1772602"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6" name="Flowchart: Terminator 135"/>
                <p:cNvSpPr/>
                <p:nvPr/>
              </p:nvSpPr>
              <p:spPr bwMode="auto">
                <a:xfrm rot="16200000">
                  <a:off x="1970723"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7" name="Flowchart: Terminator 136"/>
                <p:cNvSpPr/>
                <p:nvPr/>
              </p:nvSpPr>
              <p:spPr bwMode="auto">
                <a:xfrm rot="16200000">
                  <a:off x="2178369"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8" name="Flowchart: Terminator 137"/>
                <p:cNvSpPr/>
                <p:nvPr/>
              </p:nvSpPr>
              <p:spPr bwMode="auto">
                <a:xfrm rot="16200000">
                  <a:off x="2380300"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39" name="Flowchart: Terminator 138"/>
                <p:cNvSpPr/>
                <p:nvPr/>
              </p:nvSpPr>
              <p:spPr bwMode="auto">
                <a:xfrm rot="16200000">
                  <a:off x="2582230" y="2863987"/>
                  <a:ext cx="2225040" cy="198120"/>
                </a:xfrm>
                <a:prstGeom prst="flowChartTerminator">
                  <a:avLst/>
                </a:prstGeom>
                <a:grp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grpSp>
          <p:sp>
            <p:nvSpPr>
              <p:cNvPr id="131" name="TextBox 130"/>
              <p:cNvSpPr txBox="1"/>
              <p:nvPr/>
            </p:nvSpPr>
            <p:spPr>
              <a:xfrm>
                <a:off x="3180223" y="2500092"/>
                <a:ext cx="594360" cy="291691"/>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UF</a:t>
                </a:r>
              </a:p>
            </p:txBody>
          </p:sp>
        </p:grpSp>
        <p:grpSp>
          <p:nvGrpSpPr>
            <p:cNvPr id="108" name="Group 107"/>
            <p:cNvGrpSpPr/>
            <p:nvPr/>
          </p:nvGrpSpPr>
          <p:grpSpPr>
            <a:xfrm>
              <a:off x="5506222" y="3613899"/>
              <a:ext cx="1361673" cy="571638"/>
              <a:chOff x="3070860" y="2499779"/>
              <a:chExt cx="1207241" cy="483881"/>
            </a:xfrm>
          </p:grpSpPr>
          <p:grpSp>
            <p:nvGrpSpPr>
              <p:cNvPr id="124" name="Group 123"/>
              <p:cNvGrpSpPr/>
              <p:nvPr/>
            </p:nvGrpSpPr>
            <p:grpSpPr>
              <a:xfrm>
                <a:off x="3070860" y="2499779"/>
                <a:ext cx="1143000" cy="483881"/>
                <a:chOff x="3070860" y="2499779"/>
                <a:chExt cx="1143000" cy="483881"/>
              </a:xfrm>
            </p:grpSpPr>
            <p:sp>
              <p:nvSpPr>
                <p:cNvPr id="126" name="Can 125"/>
                <p:cNvSpPr/>
                <p:nvPr/>
              </p:nvSpPr>
              <p:spPr>
                <a:xfrm rot="16200000">
                  <a:off x="3400419" y="2170220"/>
                  <a:ext cx="483881" cy="1143000"/>
                </a:xfrm>
                <a:prstGeom prst="can">
                  <a:avLst>
                    <a:gd name="adj" fmla="val 13060"/>
                  </a:avLst>
                </a:prstGeom>
                <a:solidFill>
                  <a:srgbClr val="FFFFFF">
                    <a:lumMod val="85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7" name="Can 126"/>
                <p:cNvSpPr/>
                <p:nvPr/>
              </p:nvSpPr>
              <p:spPr>
                <a:xfrm rot="16200000">
                  <a:off x="3625564" y="2191028"/>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8" name="Can 127"/>
                <p:cNvSpPr/>
                <p:nvPr/>
              </p:nvSpPr>
              <p:spPr>
                <a:xfrm rot="16200000">
                  <a:off x="3625564" y="2340801"/>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9" name="Can 128"/>
                <p:cNvSpPr/>
                <p:nvPr/>
              </p:nvSpPr>
              <p:spPr>
                <a:xfrm rot="16200000">
                  <a:off x="3625564" y="2490573"/>
                  <a:ext cx="46084" cy="755754"/>
                </a:xfrm>
                <a:prstGeom prst="can">
                  <a:avLst/>
                </a:prstGeom>
                <a:solidFill>
                  <a:srgbClr val="DEC8EE"/>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125" name="TextBox 124"/>
              <p:cNvSpPr txBox="1"/>
              <p:nvPr/>
            </p:nvSpPr>
            <p:spPr>
              <a:xfrm>
                <a:off x="3111685" y="2555586"/>
                <a:ext cx="1166416" cy="273178"/>
              </a:xfrm>
              <a:prstGeom prst="round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UV/H</a:t>
                </a:r>
                <a:r>
                  <a:rPr kumimoji="0" lang="en-US" sz="18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O</a:t>
                </a:r>
                <a:r>
                  <a:rPr kumimoji="0" lang="en-US" sz="18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p>
            </p:txBody>
          </p:sp>
        </p:grpSp>
        <p:grpSp>
          <p:nvGrpSpPr>
            <p:cNvPr id="109" name="Group 108"/>
            <p:cNvGrpSpPr/>
            <p:nvPr/>
          </p:nvGrpSpPr>
          <p:grpSpPr>
            <a:xfrm>
              <a:off x="2933800" y="3146827"/>
              <a:ext cx="650510" cy="1076080"/>
              <a:chOff x="5189790" y="2047450"/>
              <a:chExt cx="666678" cy="1304257"/>
            </a:xfrm>
          </p:grpSpPr>
          <p:grpSp>
            <p:nvGrpSpPr>
              <p:cNvPr id="117" name="Group 116"/>
              <p:cNvGrpSpPr/>
              <p:nvPr/>
            </p:nvGrpSpPr>
            <p:grpSpPr>
              <a:xfrm>
                <a:off x="5189790" y="2047450"/>
                <a:ext cx="595917" cy="1304257"/>
                <a:chOff x="5189790" y="2047450"/>
                <a:chExt cx="595917" cy="1304257"/>
              </a:xfrm>
            </p:grpSpPr>
            <p:sp>
              <p:nvSpPr>
                <p:cNvPr id="119" name="Can 118"/>
                <p:cNvSpPr/>
                <p:nvPr/>
              </p:nvSpPr>
              <p:spPr>
                <a:xfrm>
                  <a:off x="5189790" y="2257778"/>
                  <a:ext cx="198639" cy="903064"/>
                </a:xfrm>
                <a:prstGeom prst="can">
                  <a:avLst>
                    <a:gd name="adj" fmla="val 13060"/>
                  </a:avLst>
                </a:prstGeom>
                <a:solidFill>
                  <a:srgbClr val="015DA8">
                    <a:lumMod val="40000"/>
                    <a:lumOff val="60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0" name="Can 119"/>
                <p:cNvSpPr/>
                <p:nvPr/>
              </p:nvSpPr>
              <p:spPr>
                <a:xfrm>
                  <a:off x="5388429" y="2257778"/>
                  <a:ext cx="198639" cy="903064"/>
                </a:xfrm>
                <a:prstGeom prst="can">
                  <a:avLst>
                    <a:gd name="adj" fmla="val 13060"/>
                  </a:avLst>
                </a:prstGeom>
                <a:solidFill>
                  <a:srgbClr val="015DA8">
                    <a:lumMod val="40000"/>
                    <a:lumOff val="60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1" name="Can 120"/>
                <p:cNvSpPr/>
                <p:nvPr/>
              </p:nvSpPr>
              <p:spPr>
                <a:xfrm>
                  <a:off x="5587068" y="2257778"/>
                  <a:ext cx="198639" cy="903064"/>
                </a:xfrm>
                <a:prstGeom prst="can">
                  <a:avLst>
                    <a:gd name="adj" fmla="val 13060"/>
                  </a:avLst>
                </a:prstGeom>
                <a:solidFill>
                  <a:srgbClr val="015DA8">
                    <a:lumMod val="40000"/>
                    <a:lumOff val="60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2" name="U-Turn Arrow 121"/>
                <p:cNvSpPr/>
                <p:nvPr/>
              </p:nvSpPr>
              <p:spPr>
                <a:xfrm>
                  <a:off x="5478821" y="2047450"/>
                  <a:ext cx="260127" cy="694569"/>
                </a:xfrm>
                <a:prstGeom prst="uturnArrow">
                  <a:avLst/>
                </a:prstGeom>
                <a:solidFill>
                  <a:srgbClr val="015DA8">
                    <a:lumMod val="40000"/>
                    <a:lumOff val="60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3" name="U-Turn Arrow 122"/>
                <p:cNvSpPr/>
                <p:nvPr/>
              </p:nvSpPr>
              <p:spPr>
                <a:xfrm flipV="1">
                  <a:off x="5246869" y="2645831"/>
                  <a:ext cx="318382" cy="705876"/>
                </a:xfrm>
                <a:prstGeom prst="uturnArrow">
                  <a:avLst/>
                </a:prstGeom>
                <a:solidFill>
                  <a:srgbClr val="015DA8">
                    <a:lumMod val="40000"/>
                    <a:lumOff val="60000"/>
                  </a:srgbClr>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118" name="TextBox 117"/>
              <p:cNvSpPr txBox="1"/>
              <p:nvPr/>
            </p:nvSpPr>
            <p:spPr>
              <a:xfrm>
                <a:off x="5246869" y="2477161"/>
                <a:ext cx="609599" cy="383005"/>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O</a:t>
                </a:r>
                <a:r>
                  <a:rPr kumimoji="0" lang="en-US" sz="20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3</a:t>
                </a:r>
                <a:endParaRPr kumimoji="0" lang="en-US" sz="20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endParaRPr>
              </a:p>
            </p:txBody>
          </p:sp>
        </p:grpSp>
        <p:sp>
          <p:nvSpPr>
            <p:cNvPr id="110" name="TextBox 109"/>
            <p:cNvSpPr txBox="1"/>
            <p:nvPr/>
          </p:nvSpPr>
          <p:spPr>
            <a:xfrm>
              <a:off x="6940357" y="3546929"/>
              <a:ext cx="993568" cy="531147"/>
            </a:xfrm>
            <a:prstGeom prst="flowChartMagneticDisk">
              <a:avLst/>
            </a:prstGeom>
            <a:solidFill>
              <a:srgbClr val="63A33A">
                <a:lumMod val="40000"/>
                <a:lumOff val="60000"/>
              </a:srgbClr>
            </a:solidFill>
            <a:ln>
              <a:solidFill>
                <a:srgbClr val="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ESB+Cl</a:t>
              </a:r>
              <a:r>
                <a:rPr kumimoji="0" lang="en-US" sz="1600" b="1" i="0" u="none" strike="noStrike" kern="0" cap="none" spc="0" normalizeH="0" baseline="-2500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2</a:t>
              </a:r>
            </a:p>
          </p:txBody>
        </p:sp>
        <p:grpSp>
          <p:nvGrpSpPr>
            <p:cNvPr id="111" name="Group 110"/>
            <p:cNvGrpSpPr/>
            <p:nvPr/>
          </p:nvGrpSpPr>
          <p:grpSpPr>
            <a:xfrm>
              <a:off x="3845439" y="3264861"/>
              <a:ext cx="737311" cy="897697"/>
              <a:chOff x="8408096" y="1201446"/>
              <a:chExt cx="755636" cy="1205645"/>
            </a:xfrm>
            <a:solidFill>
              <a:srgbClr val="FDCE59">
                <a:lumMod val="40000"/>
                <a:lumOff val="60000"/>
              </a:srgbClr>
            </a:solidFill>
          </p:grpSpPr>
          <p:sp>
            <p:nvSpPr>
              <p:cNvPr id="115" name="Cube 114"/>
              <p:cNvSpPr/>
              <p:nvPr/>
            </p:nvSpPr>
            <p:spPr>
              <a:xfrm rot="16200000" flipV="1">
                <a:off x="8197973" y="1441333"/>
                <a:ext cx="1205645" cy="725872"/>
              </a:xfrm>
              <a:prstGeom prst="cube">
                <a:avLst>
                  <a:gd name="adj" fmla="val 24412"/>
                </a:avLst>
              </a:prstGeom>
              <a:grp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6" name="TextBox 115"/>
              <p:cNvSpPr txBox="1"/>
              <p:nvPr/>
            </p:nvSpPr>
            <p:spPr>
              <a:xfrm>
                <a:off x="8408096" y="1637086"/>
                <a:ext cx="723900" cy="433430"/>
              </a:xfrm>
              <a:prstGeom prst="round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BAF</a:t>
                </a:r>
              </a:p>
            </p:txBody>
          </p:sp>
        </p:grpSp>
        <p:grpSp>
          <p:nvGrpSpPr>
            <p:cNvPr id="112" name="Group 111"/>
            <p:cNvGrpSpPr/>
            <p:nvPr/>
          </p:nvGrpSpPr>
          <p:grpSpPr>
            <a:xfrm>
              <a:off x="663295" y="3408163"/>
              <a:ext cx="1785923" cy="850813"/>
              <a:chOff x="228352" y="1299458"/>
              <a:chExt cx="2415762" cy="850813"/>
            </a:xfrm>
          </p:grpSpPr>
          <p:sp>
            <p:nvSpPr>
              <p:cNvPr id="113" name="Cube 112"/>
              <p:cNvSpPr/>
              <p:nvPr/>
            </p:nvSpPr>
            <p:spPr bwMode="auto">
              <a:xfrm>
                <a:off x="231818" y="1299458"/>
                <a:ext cx="2412296" cy="850813"/>
              </a:xfrm>
              <a:prstGeom prst="cube">
                <a:avLst/>
              </a:prstGeom>
              <a:solidFill>
                <a:srgbClr val="FFFFFF">
                  <a:lumMod val="85000"/>
                </a:srgbClr>
              </a:solidFill>
              <a:ln w="127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015DA8"/>
                  </a:solidFill>
                  <a:effectLst/>
                  <a:uLnTx/>
                  <a:uFillTx/>
                  <a:latin typeface="Arial" panose="020B0604020202020204" pitchFamily="34" charset="0"/>
                  <a:cs typeface="Arial" panose="020B0604020202020204" pitchFamily="34" charset="0"/>
                </a:endParaRPr>
              </a:p>
            </p:txBody>
          </p:sp>
          <p:sp>
            <p:nvSpPr>
              <p:cNvPr id="114" name="TextBox 113"/>
              <p:cNvSpPr txBox="1"/>
              <p:nvPr/>
            </p:nvSpPr>
            <p:spPr>
              <a:xfrm>
                <a:off x="228352" y="1587715"/>
                <a:ext cx="2262283" cy="4618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E7E6E6">
                        <a:lumMod val="10000"/>
                      </a:srgbClr>
                    </a:solidFill>
                    <a:effectLst/>
                    <a:uLnTx/>
                    <a:uFillTx/>
                    <a:latin typeface="Arial" panose="020B0604020202020204" pitchFamily="34" charset="0"/>
                    <a:cs typeface="Arial" panose="020B0604020202020204" pitchFamily="34" charset="0"/>
                  </a:rPr>
                  <a:t>Wastewater Treatment</a:t>
                </a:r>
              </a:p>
            </p:txBody>
          </p:sp>
        </p:grpSp>
      </p:grpSp>
    </p:spTree>
    <p:extLst>
      <p:ext uri="{BB962C8B-B14F-4D97-AF65-F5344CB8AC3E}">
        <p14:creationId xmlns:p14="http://schemas.microsoft.com/office/powerpoint/2010/main" val="198017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67" name="Picture 3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72400" y="49994"/>
            <a:ext cx="3741262" cy="439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69" name="Picture 37" descr="SCC WITH THE SWITCH ON THE FRON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2600" y="990600"/>
            <a:ext cx="1912938"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Rectangle 2"/>
          <p:cNvSpPr>
            <a:spLocks noGrp="1" noChangeArrowheads="1"/>
          </p:cNvSpPr>
          <p:nvPr>
            <p:ph type="title"/>
          </p:nvPr>
        </p:nvSpPr>
        <p:spPr>
          <a:xfrm>
            <a:off x="685800" y="541964"/>
            <a:ext cx="10338919" cy="533400"/>
          </a:xfrm>
        </p:spPr>
        <p:txBody>
          <a:bodyPr/>
          <a:lstStyle/>
          <a:p>
            <a:r>
              <a:rPr lang="en-US" altLang="en-US" dirty="0"/>
              <a:t>Major C</a:t>
            </a:r>
            <a:r>
              <a:rPr lang="en-US" altLang="en-US" dirty="0" smtClean="0"/>
              <a:t>omponents of a UV System</a:t>
            </a:r>
            <a:endParaRPr lang="en-US" altLang="en-US" dirty="0"/>
          </a:p>
        </p:txBody>
      </p:sp>
      <p:sp>
        <p:nvSpPr>
          <p:cNvPr id="44047" name="Text Box 15"/>
          <p:cNvSpPr txBox="1">
            <a:spLocks noChangeArrowheads="1"/>
          </p:cNvSpPr>
          <p:nvPr/>
        </p:nvSpPr>
        <p:spPr bwMode="auto">
          <a:xfrm>
            <a:off x="4376738" y="1143001"/>
            <a:ext cx="1566862" cy="71437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spAutoFit/>
          </a:bodyPr>
          <a:lstStyle/>
          <a:p>
            <a:r>
              <a:rPr lang="en-US" altLang="en-US" sz="2000">
                <a:latin typeface="Arial" panose="020B0604020202020204" pitchFamily="34" charset="0"/>
              </a:rPr>
              <a:t>UV Reactor</a:t>
            </a:r>
          </a:p>
          <a:p>
            <a:r>
              <a:rPr lang="en-US" altLang="en-US" sz="2000">
                <a:latin typeface="Arial" panose="020B0604020202020204" pitchFamily="34" charset="0"/>
              </a:rPr>
              <a:t>Chamber</a:t>
            </a:r>
            <a:endParaRPr lang="en-US" altLang="en-US" sz="1600" baseline="30000">
              <a:latin typeface="Arial" panose="020B0604020202020204" pitchFamily="34" charset="0"/>
            </a:endParaRPr>
          </a:p>
        </p:txBody>
      </p:sp>
      <p:sp>
        <p:nvSpPr>
          <p:cNvPr id="44048" name="Text Box 16"/>
          <p:cNvSpPr txBox="1">
            <a:spLocks noChangeArrowheads="1"/>
          </p:cNvSpPr>
          <p:nvPr/>
        </p:nvSpPr>
        <p:spPr bwMode="auto">
          <a:xfrm>
            <a:off x="10134601" y="4700821"/>
            <a:ext cx="1208985" cy="113877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spAutoFit/>
          </a:bodyPr>
          <a:lstStyle/>
          <a:p>
            <a:r>
              <a:rPr lang="en-US" altLang="en-US" sz="2000" dirty="0">
                <a:latin typeface="Arial" panose="020B0604020202020204" pitchFamily="34" charset="0"/>
              </a:rPr>
              <a:t>PDC</a:t>
            </a:r>
          </a:p>
          <a:p>
            <a:r>
              <a:rPr lang="en-US" altLang="en-US" sz="1600" dirty="0">
                <a:latin typeface="Arial" panose="020B0604020202020204" pitchFamily="34" charset="0"/>
              </a:rPr>
              <a:t>(Power </a:t>
            </a:r>
          </a:p>
          <a:p>
            <a:r>
              <a:rPr lang="en-US" altLang="en-US" sz="1600" dirty="0">
                <a:latin typeface="Arial" panose="020B0604020202020204" pitchFamily="34" charset="0"/>
              </a:rPr>
              <a:t>Distribution</a:t>
            </a:r>
          </a:p>
          <a:p>
            <a:r>
              <a:rPr lang="en-US" altLang="en-US" sz="1600" dirty="0">
                <a:latin typeface="Arial" panose="020B0604020202020204" pitchFamily="34" charset="0"/>
              </a:rPr>
              <a:t>Center)</a:t>
            </a:r>
          </a:p>
        </p:txBody>
      </p:sp>
      <p:sp>
        <p:nvSpPr>
          <p:cNvPr id="44049" name="Line 17"/>
          <p:cNvSpPr>
            <a:spLocks noChangeShapeType="1"/>
          </p:cNvSpPr>
          <p:nvPr/>
        </p:nvSpPr>
        <p:spPr bwMode="auto">
          <a:xfrm flipV="1">
            <a:off x="6640866" y="2953406"/>
            <a:ext cx="1294149" cy="362935"/>
          </a:xfrm>
          <a:prstGeom prst="line">
            <a:avLst/>
          </a:prstGeom>
          <a:noFill/>
          <a:ln w="444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051" name="Line 19"/>
          <p:cNvSpPr>
            <a:spLocks noChangeShapeType="1"/>
          </p:cNvSpPr>
          <p:nvPr/>
        </p:nvSpPr>
        <p:spPr bwMode="auto">
          <a:xfrm flipV="1">
            <a:off x="11125200" y="2576738"/>
            <a:ext cx="0" cy="212408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052" name="Text Box 20"/>
          <p:cNvSpPr txBox="1">
            <a:spLocks noChangeArrowheads="1"/>
          </p:cNvSpPr>
          <p:nvPr/>
        </p:nvSpPr>
        <p:spPr bwMode="auto">
          <a:xfrm>
            <a:off x="1752601" y="5001713"/>
            <a:ext cx="2462047" cy="113877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r>
              <a:rPr lang="en-US" altLang="en-US" sz="2000" dirty="0">
                <a:latin typeface="Arial" panose="020B0604020202020204" pitchFamily="34" charset="0"/>
              </a:rPr>
              <a:t>SCC</a:t>
            </a:r>
          </a:p>
          <a:p>
            <a:r>
              <a:rPr lang="en-US" altLang="en-US" sz="1600" dirty="0">
                <a:latin typeface="Arial" panose="020B0604020202020204" pitchFamily="34" charset="0"/>
              </a:rPr>
              <a:t>(System Control </a:t>
            </a:r>
            <a:r>
              <a:rPr lang="en-US" altLang="en-US" sz="1600" dirty="0" smtClean="0">
                <a:latin typeface="Arial" panose="020B0604020202020204" pitchFamily="34" charset="0"/>
              </a:rPr>
              <a:t>Center with Human </a:t>
            </a:r>
            <a:r>
              <a:rPr lang="en-US" altLang="en-US" sz="1600" dirty="0" err="1" smtClean="0">
                <a:latin typeface="Arial" panose="020B0604020202020204" pitchFamily="34" charset="0"/>
              </a:rPr>
              <a:t>Manchine</a:t>
            </a:r>
            <a:r>
              <a:rPr lang="en-US" altLang="en-US" sz="1600" dirty="0" smtClean="0">
                <a:latin typeface="Arial" panose="020B0604020202020204" pitchFamily="34" charset="0"/>
              </a:rPr>
              <a:t> Interface (HMI))</a:t>
            </a:r>
            <a:endParaRPr lang="en-US" altLang="en-US" sz="1600" baseline="30000" dirty="0">
              <a:latin typeface="Arial" panose="020B0604020202020204" pitchFamily="34" charset="0"/>
            </a:endParaRPr>
          </a:p>
        </p:txBody>
      </p:sp>
      <p:sp>
        <p:nvSpPr>
          <p:cNvPr id="44053" name="Line 21"/>
          <p:cNvSpPr>
            <a:spLocks noChangeShapeType="1"/>
          </p:cNvSpPr>
          <p:nvPr/>
        </p:nvSpPr>
        <p:spPr bwMode="auto">
          <a:xfrm flipV="1">
            <a:off x="8153400" y="3276600"/>
            <a:ext cx="9906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076" name="Line 44"/>
          <p:cNvSpPr>
            <a:spLocks noChangeShapeType="1"/>
          </p:cNvSpPr>
          <p:nvPr/>
        </p:nvSpPr>
        <p:spPr bwMode="auto">
          <a:xfrm flipV="1">
            <a:off x="2667000" y="4114800"/>
            <a:ext cx="0" cy="990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77" name="Text Box 45"/>
          <p:cNvSpPr txBox="1">
            <a:spLocks noChangeArrowheads="1"/>
          </p:cNvSpPr>
          <p:nvPr/>
        </p:nvSpPr>
        <p:spPr bwMode="auto">
          <a:xfrm>
            <a:off x="5277876" y="3316342"/>
            <a:ext cx="2379498" cy="40011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spAutoFit/>
          </a:bodyPr>
          <a:lstStyle/>
          <a:p>
            <a:r>
              <a:rPr lang="en-US" altLang="en-US" sz="2000" dirty="0">
                <a:latin typeface="Arial" panose="020B0604020202020204" pitchFamily="34" charset="0"/>
              </a:rPr>
              <a:t>UV </a:t>
            </a:r>
            <a:r>
              <a:rPr lang="en-US" altLang="en-US" sz="2000" dirty="0" smtClean="0">
                <a:latin typeface="Arial" panose="020B0604020202020204" pitchFamily="34" charset="0"/>
              </a:rPr>
              <a:t>Train (2 shown)</a:t>
            </a:r>
            <a:endParaRPr lang="en-US" altLang="en-US" sz="1600" baseline="30000" dirty="0">
              <a:latin typeface="Arial" panose="020B0604020202020204" pitchFamily="34" charset="0"/>
            </a:endParaRPr>
          </a:p>
        </p:txBody>
      </p:sp>
      <p:sp>
        <p:nvSpPr>
          <p:cNvPr id="44078" name="Oval 46"/>
          <p:cNvSpPr>
            <a:spLocks noChangeArrowheads="1"/>
          </p:cNvSpPr>
          <p:nvPr/>
        </p:nvSpPr>
        <p:spPr bwMode="auto">
          <a:xfrm>
            <a:off x="7740033" y="7569"/>
            <a:ext cx="2286000" cy="3733800"/>
          </a:xfrm>
          <a:prstGeom prst="ellipse">
            <a:avLst/>
          </a:prstGeom>
          <a:noFill/>
          <a:ln w="19050" algn="ctr">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79" name="Line 47"/>
          <p:cNvSpPr>
            <a:spLocks noChangeShapeType="1"/>
          </p:cNvSpPr>
          <p:nvPr/>
        </p:nvSpPr>
        <p:spPr bwMode="auto">
          <a:xfrm flipV="1">
            <a:off x="5943599" y="1152559"/>
            <a:ext cx="2559269" cy="37144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3082201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32" name="Picture 76" descr="UV Reactor Chamber assy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1280" y="598754"/>
            <a:ext cx="7035483" cy="5268646"/>
          </a:xfrm>
          <a:prstGeom prst="rect">
            <a:avLst/>
          </a:prstGeom>
          <a:noFill/>
          <a:extLst>
            <a:ext uri="{909E8E84-426E-40DD-AFC4-6F175D3DCCD1}">
              <a14:hiddenFill xmlns:a14="http://schemas.microsoft.com/office/drawing/2010/main">
                <a:solidFill>
                  <a:srgbClr val="FFFFFF"/>
                </a:solidFill>
              </a14:hiddenFill>
            </a:ext>
          </a:extLst>
        </p:spPr>
      </p:pic>
      <p:sp>
        <p:nvSpPr>
          <p:cNvPr id="45061" name="Rectangle 5"/>
          <p:cNvSpPr>
            <a:spLocks noGrp="1" noChangeArrowheads="1"/>
          </p:cNvSpPr>
          <p:nvPr>
            <p:ph type="title"/>
          </p:nvPr>
        </p:nvSpPr>
        <p:spPr>
          <a:xfrm>
            <a:off x="335076" y="83769"/>
            <a:ext cx="10338919" cy="533400"/>
          </a:xfrm>
        </p:spPr>
        <p:txBody>
          <a:bodyPr/>
          <a:lstStyle/>
          <a:p>
            <a:r>
              <a:rPr lang="en-US" altLang="en-US" dirty="0" smtClean="0"/>
              <a:t>Major Process </a:t>
            </a:r>
            <a:r>
              <a:rPr lang="en-US" altLang="en-US" dirty="0"/>
              <a:t>C</a:t>
            </a:r>
            <a:r>
              <a:rPr lang="en-US" altLang="en-US" dirty="0" smtClean="0"/>
              <a:t>omponents of a UV System</a:t>
            </a:r>
            <a:endParaRPr lang="en-US" altLang="en-US" dirty="0"/>
          </a:p>
        </p:txBody>
      </p:sp>
      <p:sp>
        <p:nvSpPr>
          <p:cNvPr id="45065" name="Rectangle 9"/>
          <p:cNvSpPr>
            <a:spLocks noChangeArrowheads="1"/>
          </p:cNvSpPr>
          <p:nvPr/>
        </p:nvSpPr>
        <p:spPr bwMode="auto">
          <a:xfrm>
            <a:off x="4872308" y="6025184"/>
            <a:ext cx="1259964"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pPr algn="l"/>
            <a:r>
              <a:rPr lang="en-US" altLang="en-US" sz="1600">
                <a:latin typeface="Arial" panose="020B0604020202020204" pitchFamily="34" charset="0"/>
              </a:rPr>
              <a:t>Inlet Flange</a:t>
            </a:r>
          </a:p>
        </p:txBody>
      </p:sp>
      <p:sp>
        <p:nvSpPr>
          <p:cNvPr id="45067" name="Rectangle 11"/>
          <p:cNvSpPr>
            <a:spLocks noChangeArrowheads="1"/>
          </p:cNvSpPr>
          <p:nvPr/>
        </p:nvSpPr>
        <p:spPr bwMode="auto">
          <a:xfrm>
            <a:off x="6298200" y="4653584"/>
            <a:ext cx="1617104"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pPr algn="l"/>
            <a:r>
              <a:rPr lang="en-US" altLang="en-US" sz="1600">
                <a:latin typeface="Arial" panose="020B0604020202020204" pitchFamily="34" charset="0"/>
              </a:rPr>
              <a:t>Support Frame </a:t>
            </a:r>
          </a:p>
        </p:txBody>
      </p:sp>
      <p:sp>
        <p:nvSpPr>
          <p:cNvPr id="45070" name="Rectangle 14"/>
          <p:cNvSpPr>
            <a:spLocks noChangeArrowheads="1"/>
          </p:cNvSpPr>
          <p:nvPr/>
        </p:nvSpPr>
        <p:spPr bwMode="auto">
          <a:xfrm>
            <a:off x="3577005" y="1152302"/>
            <a:ext cx="1233388" cy="584775"/>
          </a:xfrm>
          <a:prstGeom prst="rect">
            <a:avLst/>
          </a:prstGeom>
          <a:solidFill>
            <a:srgbClr val="FFFFFF"/>
          </a:solidFill>
          <a:ln w="12700">
            <a:solidFill>
              <a:srgbClr val="000000"/>
            </a:solidFill>
            <a:miter lim="800000"/>
            <a:headEnd/>
            <a:tailEnd/>
          </a:ln>
        </p:spPr>
        <p:txBody>
          <a:bodyPr wrap="square" anchorCtr="1">
            <a:spAutoFit/>
          </a:bodyPr>
          <a:lstStyle/>
          <a:p>
            <a:r>
              <a:rPr lang="en-US" altLang="en-US" sz="1600">
                <a:latin typeface="Arial" panose="020B0604020202020204" pitchFamily="34" charset="0"/>
              </a:rPr>
              <a:t>Air Vacuum</a:t>
            </a:r>
          </a:p>
          <a:p>
            <a:r>
              <a:rPr lang="en-US" altLang="en-US" sz="1600">
                <a:latin typeface="Arial" panose="020B0604020202020204" pitchFamily="34" charset="0"/>
              </a:rPr>
              <a:t>Valve</a:t>
            </a:r>
          </a:p>
        </p:txBody>
      </p:sp>
      <p:sp>
        <p:nvSpPr>
          <p:cNvPr id="45073" name="Rectangle 17"/>
          <p:cNvSpPr>
            <a:spLocks noChangeArrowheads="1"/>
          </p:cNvSpPr>
          <p:nvPr/>
        </p:nvSpPr>
        <p:spPr bwMode="auto">
          <a:xfrm>
            <a:off x="2509827" y="1910384"/>
            <a:ext cx="1338793" cy="338554"/>
          </a:xfrm>
          <a:prstGeom prst="rect">
            <a:avLst/>
          </a:prstGeom>
          <a:solidFill>
            <a:srgbClr val="FFFFFF"/>
          </a:solidFill>
          <a:ln w="12700">
            <a:solidFill>
              <a:srgbClr val="000000"/>
            </a:solidFill>
            <a:miter lim="800000"/>
            <a:headEnd/>
            <a:tailEnd/>
          </a:ln>
        </p:spPr>
        <p:txBody>
          <a:bodyPr wrap="square" anchorCtr="1">
            <a:spAutoFit/>
          </a:bodyPr>
          <a:lstStyle/>
          <a:p>
            <a:pPr algn="l"/>
            <a:r>
              <a:rPr lang="en-US" altLang="en-US" sz="1600">
                <a:latin typeface="Arial" panose="020B0604020202020204" pitchFamily="34" charset="0"/>
              </a:rPr>
              <a:t>Level Switch</a:t>
            </a:r>
          </a:p>
        </p:txBody>
      </p:sp>
      <p:sp>
        <p:nvSpPr>
          <p:cNvPr id="45076" name="Rectangle 20"/>
          <p:cNvSpPr>
            <a:spLocks noChangeArrowheads="1"/>
          </p:cNvSpPr>
          <p:nvPr/>
        </p:nvSpPr>
        <p:spPr bwMode="auto">
          <a:xfrm>
            <a:off x="8986611" y="237902"/>
            <a:ext cx="1399603" cy="584775"/>
          </a:xfrm>
          <a:prstGeom prst="rect">
            <a:avLst/>
          </a:prstGeom>
          <a:solidFill>
            <a:srgbClr val="FFFFFF"/>
          </a:solidFill>
          <a:ln w="9525">
            <a:solidFill>
              <a:srgbClr val="000000"/>
            </a:solidFill>
            <a:miter lim="800000"/>
            <a:headEnd/>
            <a:tailEnd/>
          </a:ln>
        </p:spPr>
        <p:txBody>
          <a:bodyPr wrap="square">
            <a:spAutoFit/>
          </a:bodyPr>
          <a:lstStyle/>
          <a:p>
            <a:r>
              <a:rPr lang="en-US" altLang="en-US" sz="1600">
                <a:latin typeface="Arial" panose="020B0604020202020204" pitchFamily="34" charset="0"/>
              </a:rPr>
              <a:t>Temperature </a:t>
            </a:r>
          </a:p>
          <a:p>
            <a:r>
              <a:rPr lang="en-US" altLang="en-US" sz="1600">
                <a:latin typeface="Arial" panose="020B0604020202020204" pitchFamily="34" charset="0"/>
              </a:rPr>
              <a:t>Sensor</a:t>
            </a:r>
          </a:p>
        </p:txBody>
      </p:sp>
      <p:sp>
        <p:nvSpPr>
          <p:cNvPr id="45077" name="Rectangle 21"/>
          <p:cNvSpPr>
            <a:spLocks noChangeArrowheads="1"/>
          </p:cNvSpPr>
          <p:nvPr/>
        </p:nvSpPr>
        <p:spPr bwMode="auto">
          <a:xfrm>
            <a:off x="9063182" y="3057302"/>
            <a:ext cx="1295356" cy="584775"/>
          </a:xfrm>
          <a:prstGeom prst="rect">
            <a:avLst/>
          </a:prstGeom>
          <a:solidFill>
            <a:srgbClr val="FFFFFF"/>
          </a:solidFill>
          <a:ln w="12700">
            <a:solidFill>
              <a:srgbClr val="000000"/>
            </a:solidFill>
            <a:miter lim="800000"/>
            <a:headEnd/>
            <a:tailEnd/>
          </a:ln>
        </p:spPr>
        <p:txBody>
          <a:bodyPr wrap="square" anchorCtr="1">
            <a:spAutoFit/>
          </a:bodyPr>
          <a:lstStyle/>
          <a:p>
            <a:r>
              <a:rPr lang="en-US" altLang="en-US" sz="1600">
                <a:latin typeface="Arial" panose="020B0604020202020204" pitchFamily="34" charset="0"/>
              </a:rPr>
              <a:t>UV Intensity</a:t>
            </a:r>
          </a:p>
          <a:p>
            <a:r>
              <a:rPr lang="en-US" altLang="en-US" sz="1600">
                <a:latin typeface="Arial" panose="020B0604020202020204" pitchFamily="34" charset="0"/>
              </a:rPr>
              <a:t>Sensor</a:t>
            </a:r>
          </a:p>
        </p:txBody>
      </p:sp>
      <p:sp>
        <p:nvSpPr>
          <p:cNvPr id="45078" name="Rectangle 22"/>
          <p:cNvSpPr>
            <a:spLocks noChangeArrowheads="1"/>
          </p:cNvSpPr>
          <p:nvPr/>
        </p:nvSpPr>
        <p:spPr bwMode="auto">
          <a:xfrm>
            <a:off x="1720380" y="5343445"/>
            <a:ext cx="1022822" cy="584281"/>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600">
                <a:latin typeface="Arial" panose="020B0604020202020204" pitchFamily="34" charset="0"/>
              </a:rPr>
              <a:t>Service</a:t>
            </a:r>
          </a:p>
          <a:p>
            <a:r>
              <a:rPr lang="en-US" altLang="en-US" sz="1600">
                <a:latin typeface="Arial" panose="020B0604020202020204" pitchFamily="34" charset="0"/>
              </a:rPr>
              <a:t>End Cap</a:t>
            </a:r>
          </a:p>
        </p:txBody>
      </p:sp>
      <p:sp>
        <p:nvSpPr>
          <p:cNvPr id="45084" name="Line 28"/>
          <p:cNvSpPr>
            <a:spLocks noChangeShapeType="1"/>
          </p:cNvSpPr>
          <p:nvPr/>
        </p:nvSpPr>
        <p:spPr bwMode="auto">
          <a:xfrm flipV="1">
            <a:off x="2436295" y="4809084"/>
            <a:ext cx="591070" cy="52491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5" name="Line 29"/>
          <p:cNvSpPr>
            <a:spLocks noChangeShapeType="1"/>
          </p:cNvSpPr>
          <p:nvPr/>
        </p:nvSpPr>
        <p:spPr bwMode="auto">
          <a:xfrm flipV="1">
            <a:off x="6913563" y="3898320"/>
            <a:ext cx="0" cy="7498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8" name="Line 32"/>
          <p:cNvSpPr>
            <a:spLocks noChangeShapeType="1"/>
          </p:cNvSpPr>
          <p:nvPr/>
        </p:nvSpPr>
        <p:spPr bwMode="auto">
          <a:xfrm flipH="1" flipV="1">
            <a:off x="4875164" y="5644860"/>
            <a:ext cx="458836" cy="3749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9" name="Rectangle 33"/>
          <p:cNvSpPr>
            <a:spLocks noChangeArrowheads="1"/>
          </p:cNvSpPr>
          <p:nvPr/>
        </p:nvSpPr>
        <p:spPr bwMode="auto">
          <a:xfrm>
            <a:off x="5209241" y="558229"/>
            <a:ext cx="812735"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pPr algn="l"/>
            <a:r>
              <a:rPr lang="en-US" altLang="en-US" sz="1600">
                <a:latin typeface="Arial" panose="020B0604020202020204" pitchFamily="34" charset="0"/>
              </a:rPr>
              <a:t>Outlet</a:t>
            </a:r>
          </a:p>
          <a:p>
            <a:pPr algn="l"/>
            <a:r>
              <a:rPr lang="en-US" altLang="en-US" sz="1600">
                <a:latin typeface="Arial" panose="020B0604020202020204" pitchFamily="34" charset="0"/>
              </a:rPr>
              <a:t>Flange</a:t>
            </a:r>
          </a:p>
        </p:txBody>
      </p:sp>
      <p:sp>
        <p:nvSpPr>
          <p:cNvPr id="45090" name="Line 34"/>
          <p:cNvSpPr>
            <a:spLocks noChangeShapeType="1"/>
          </p:cNvSpPr>
          <p:nvPr/>
        </p:nvSpPr>
        <p:spPr bwMode="auto">
          <a:xfrm>
            <a:off x="5938692" y="538248"/>
            <a:ext cx="1376508" cy="2999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1" name="Line 35"/>
          <p:cNvSpPr>
            <a:spLocks noChangeShapeType="1"/>
          </p:cNvSpPr>
          <p:nvPr/>
        </p:nvSpPr>
        <p:spPr bwMode="auto">
          <a:xfrm flipH="1">
            <a:off x="8836474" y="852744"/>
            <a:ext cx="764726" cy="89985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5" name="Line 39"/>
          <p:cNvSpPr>
            <a:spLocks noChangeShapeType="1"/>
          </p:cNvSpPr>
          <p:nvPr/>
        </p:nvSpPr>
        <p:spPr bwMode="auto">
          <a:xfrm>
            <a:off x="4873331" y="1453860"/>
            <a:ext cx="973433" cy="3749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6" name="Line 40"/>
          <p:cNvSpPr>
            <a:spLocks noChangeShapeType="1"/>
          </p:cNvSpPr>
          <p:nvPr/>
        </p:nvSpPr>
        <p:spPr bwMode="auto">
          <a:xfrm>
            <a:off x="3957295" y="2062248"/>
            <a:ext cx="1432269" cy="2999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3" name="Line 77"/>
          <p:cNvSpPr>
            <a:spLocks noChangeShapeType="1"/>
          </p:cNvSpPr>
          <p:nvPr/>
        </p:nvSpPr>
        <p:spPr bwMode="auto">
          <a:xfrm flipH="1" flipV="1">
            <a:off x="8838109" y="2373108"/>
            <a:ext cx="305891" cy="6748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34" name="Rectangle 78"/>
          <p:cNvSpPr>
            <a:spLocks noChangeArrowheads="1"/>
          </p:cNvSpPr>
          <p:nvPr/>
        </p:nvSpPr>
        <p:spPr bwMode="auto">
          <a:xfrm>
            <a:off x="8606923" y="4432818"/>
            <a:ext cx="1031523" cy="830997"/>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600">
                <a:latin typeface="Arial" panose="020B0604020202020204" pitchFamily="34" charset="0"/>
              </a:rPr>
              <a:t>Chamber</a:t>
            </a:r>
          </a:p>
          <a:p>
            <a:r>
              <a:rPr lang="en-US" altLang="en-US" sz="1600">
                <a:latin typeface="Arial" panose="020B0604020202020204" pitchFamily="34" charset="0"/>
              </a:rPr>
              <a:t>Mounting</a:t>
            </a:r>
          </a:p>
          <a:p>
            <a:r>
              <a:rPr lang="en-US" altLang="en-US" sz="1600">
                <a:latin typeface="Arial" panose="020B0604020202020204" pitchFamily="34" charset="0"/>
              </a:rPr>
              <a:t>Bracket </a:t>
            </a:r>
          </a:p>
        </p:txBody>
      </p:sp>
      <p:sp>
        <p:nvSpPr>
          <p:cNvPr id="45135" name="Line 79"/>
          <p:cNvSpPr>
            <a:spLocks noChangeShapeType="1"/>
          </p:cNvSpPr>
          <p:nvPr/>
        </p:nvSpPr>
        <p:spPr bwMode="auto">
          <a:xfrm flipH="1" flipV="1">
            <a:off x="7845874" y="3447180"/>
            <a:ext cx="764726" cy="112482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6" name="Line 80"/>
          <p:cNvSpPr>
            <a:spLocks noChangeShapeType="1"/>
          </p:cNvSpPr>
          <p:nvPr/>
        </p:nvSpPr>
        <p:spPr bwMode="auto">
          <a:xfrm>
            <a:off x="2966620" y="2906508"/>
            <a:ext cx="1452980" cy="6748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7" name="Rectangle 81"/>
          <p:cNvSpPr>
            <a:spLocks noChangeArrowheads="1"/>
          </p:cNvSpPr>
          <p:nvPr/>
        </p:nvSpPr>
        <p:spPr bwMode="auto">
          <a:xfrm>
            <a:off x="1689246" y="2600245"/>
            <a:ext cx="1295255" cy="584281"/>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600">
                <a:latin typeface="Arial" panose="020B0604020202020204" pitchFamily="34" charset="0"/>
              </a:rPr>
              <a:t>UV Reactor</a:t>
            </a:r>
          </a:p>
          <a:p>
            <a:r>
              <a:rPr lang="en-US" altLang="en-US" sz="1600">
                <a:latin typeface="Arial" panose="020B0604020202020204" pitchFamily="34" charset="0"/>
              </a:rPr>
              <a:t>Chamber</a:t>
            </a:r>
          </a:p>
        </p:txBody>
      </p:sp>
    </p:spTree>
    <p:extLst>
      <p:ext uri="{BB962C8B-B14F-4D97-AF65-F5344CB8AC3E}">
        <p14:creationId xmlns:p14="http://schemas.microsoft.com/office/powerpoint/2010/main" val="27451235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9" name="Picture 5" descr="UVPhox Endplat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52801" y="542926"/>
            <a:ext cx="5795963" cy="6162675"/>
          </a:xfrm>
          <a:prstGeom prst="rect">
            <a:avLst/>
          </a:prstGeom>
          <a:noFill/>
          <a:extLst>
            <a:ext uri="{909E8E84-426E-40DD-AFC4-6F175D3DCCD1}">
              <a14:hiddenFill xmlns:a14="http://schemas.microsoft.com/office/drawing/2010/main">
                <a:solidFill>
                  <a:srgbClr val="FFFFFF"/>
                </a:solidFill>
              </a14:hiddenFill>
            </a:ext>
          </a:extLst>
        </p:spPr>
      </p:pic>
      <p:sp>
        <p:nvSpPr>
          <p:cNvPr id="139270" name="Rectangle 6"/>
          <p:cNvSpPr>
            <a:spLocks noChangeArrowheads="1"/>
          </p:cNvSpPr>
          <p:nvPr/>
        </p:nvSpPr>
        <p:spPr bwMode="auto">
          <a:xfrm>
            <a:off x="2078038" y="4724400"/>
            <a:ext cx="1322798"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Sleeve Bolts</a:t>
            </a:r>
          </a:p>
        </p:txBody>
      </p:sp>
      <p:sp>
        <p:nvSpPr>
          <p:cNvPr id="139271" name="Rectangle 7"/>
          <p:cNvSpPr>
            <a:spLocks noChangeArrowheads="1"/>
          </p:cNvSpPr>
          <p:nvPr/>
        </p:nvSpPr>
        <p:spPr bwMode="auto">
          <a:xfrm>
            <a:off x="1752600" y="3429001"/>
            <a:ext cx="1290738" cy="830997"/>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UV Intensity</a:t>
            </a:r>
          </a:p>
          <a:p>
            <a:r>
              <a:rPr lang="en-US" altLang="en-US" sz="1600">
                <a:latin typeface="Arial" panose="020B0604020202020204" pitchFamily="34" charset="0"/>
              </a:rPr>
              <a:t>Sensor </a:t>
            </a:r>
          </a:p>
          <a:p>
            <a:r>
              <a:rPr lang="en-US" altLang="en-US" sz="1600">
                <a:latin typeface="Arial" panose="020B0604020202020204" pitchFamily="34" charset="0"/>
              </a:rPr>
              <a:t>Connector</a:t>
            </a:r>
          </a:p>
        </p:txBody>
      </p:sp>
      <p:sp>
        <p:nvSpPr>
          <p:cNvPr id="139272" name="Rectangle 8"/>
          <p:cNvSpPr>
            <a:spLocks noChangeArrowheads="1"/>
          </p:cNvSpPr>
          <p:nvPr/>
        </p:nvSpPr>
        <p:spPr bwMode="auto">
          <a:xfrm>
            <a:off x="2836864" y="5334000"/>
            <a:ext cx="800219"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Lamps</a:t>
            </a:r>
          </a:p>
        </p:txBody>
      </p:sp>
      <p:sp>
        <p:nvSpPr>
          <p:cNvPr id="139273" name="Rectangle 9"/>
          <p:cNvSpPr>
            <a:spLocks noChangeArrowheads="1"/>
          </p:cNvSpPr>
          <p:nvPr/>
        </p:nvSpPr>
        <p:spPr bwMode="auto">
          <a:xfrm>
            <a:off x="1849438" y="1355725"/>
            <a:ext cx="1336904" cy="1077218"/>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Water</a:t>
            </a:r>
          </a:p>
          <a:p>
            <a:r>
              <a:rPr lang="en-US" altLang="en-US" sz="1600">
                <a:latin typeface="Arial" panose="020B0604020202020204" pitchFamily="34" charset="0"/>
              </a:rPr>
              <a:t>Temperature</a:t>
            </a:r>
          </a:p>
          <a:p>
            <a:r>
              <a:rPr lang="en-US" altLang="en-US" sz="1600">
                <a:latin typeface="Arial" panose="020B0604020202020204" pitchFamily="34" charset="0"/>
              </a:rPr>
              <a:t>Sensor</a:t>
            </a:r>
          </a:p>
          <a:p>
            <a:r>
              <a:rPr lang="en-US" altLang="en-US" sz="1600">
                <a:latin typeface="Arial" panose="020B0604020202020204" pitchFamily="34" charset="0"/>
              </a:rPr>
              <a:t>Connector</a:t>
            </a:r>
          </a:p>
        </p:txBody>
      </p:sp>
      <p:sp>
        <p:nvSpPr>
          <p:cNvPr id="139274" name="Rectangle 10"/>
          <p:cNvSpPr>
            <a:spLocks noChangeArrowheads="1"/>
          </p:cNvSpPr>
          <p:nvPr/>
        </p:nvSpPr>
        <p:spPr bwMode="auto">
          <a:xfrm>
            <a:off x="8305800" y="533401"/>
            <a:ext cx="1336904"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Temperature</a:t>
            </a:r>
          </a:p>
          <a:p>
            <a:r>
              <a:rPr lang="en-US" altLang="en-US" sz="1600">
                <a:latin typeface="Arial" panose="020B0604020202020204" pitchFamily="34" charset="0"/>
              </a:rPr>
              <a:t>Switch</a:t>
            </a:r>
          </a:p>
        </p:txBody>
      </p:sp>
      <p:sp>
        <p:nvSpPr>
          <p:cNvPr id="139275" name="Rectangle 11"/>
          <p:cNvSpPr>
            <a:spLocks noChangeArrowheads="1"/>
          </p:cNvSpPr>
          <p:nvPr/>
        </p:nvSpPr>
        <p:spPr bwMode="auto">
          <a:xfrm>
            <a:off x="8915401" y="5562601"/>
            <a:ext cx="995785" cy="830997"/>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Service</a:t>
            </a:r>
          </a:p>
          <a:p>
            <a:r>
              <a:rPr lang="en-US" altLang="en-US" sz="1600">
                <a:latin typeface="Arial" panose="020B0604020202020204" pitchFamily="34" charset="0"/>
              </a:rPr>
              <a:t>End Cap</a:t>
            </a:r>
          </a:p>
          <a:p>
            <a:r>
              <a:rPr lang="en-US" altLang="en-US" sz="1600">
                <a:latin typeface="Arial" panose="020B0604020202020204" pitchFamily="34" charset="0"/>
              </a:rPr>
              <a:t>Latch (4)</a:t>
            </a:r>
          </a:p>
        </p:txBody>
      </p:sp>
      <p:sp>
        <p:nvSpPr>
          <p:cNvPr id="139276" name="Rectangle 12"/>
          <p:cNvSpPr>
            <a:spLocks noGrp="1" noChangeArrowheads="1"/>
          </p:cNvSpPr>
          <p:nvPr>
            <p:ph type="title"/>
          </p:nvPr>
        </p:nvSpPr>
        <p:spPr>
          <a:xfrm>
            <a:off x="685800" y="541964"/>
            <a:ext cx="10338919" cy="533400"/>
          </a:xfrm>
        </p:spPr>
        <p:txBody>
          <a:bodyPr/>
          <a:lstStyle/>
          <a:p>
            <a:r>
              <a:rPr lang="en-US" altLang="en-US" dirty="0"/>
              <a:t>Chamber End Plate</a:t>
            </a:r>
          </a:p>
        </p:txBody>
      </p:sp>
      <p:sp>
        <p:nvSpPr>
          <p:cNvPr id="139279" name="Rectangle 15"/>
          <p:cNvSpPr>
            <a:spLocks noChangeArrowheads="1"/>
          </p:cNvSpPr>
          <p:nvPr/>
        </p:nvSpPr>
        <p:spPr bwMode="auto">
          <a:xfrm>
            <a:off x="9077325" y="1447801"/>
            <a:ext cx="1370888"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Safety Cover</a:t>
            </a:r>
          </a:p>
          <a:p>
            <a:r>
              <a:rPr lang="en-US" altLang="en-US" sz="1600">
                <a:latin typeface="Arial" panose="020B0604020202020204" pitchFamily="34" charset="0"/>
              </a:rPr>
              <a:t>Switch</a:t>
            </a:r>
          </a:p>
        </p:txBody>
      </p:sp>
      <p:sp>
        <p:nvSpPr>
          <p:cNvPr id="139280" name="Line 16"/>
          <p:cNvSpPr>
            <a:spLocks noChangeShapeType="1"/>
          </p:cNvSpPr>
          <p:nvPr/>
        </p:nvSpPr>
        <p:spPr bwMode="auto">
          <a:xfrm flipH="1">
            <a:off x="8077200" y="5867400"/>
            <a:ext cx="838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1" name="Line 17"/>
          <p:cNvSpPr>
            <a:spLocks noChangeShapeType="1"/>
          </p:cNvSpPr>
          <p:nvPr/>
        </p:nvSpPr>
        <p:spPr bwMode="auto">
          <a:xfrm flipV="1">
            <a:off x="3657600" y="4876800"/>
            <a:ext cx="1295400" cy="609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2" name="Line 18"/>
          <p:cNvSpPr>
            <a:spLocks noChangeShapeType="1"/>
          </p:cNvSpPr>
          <p:nvPr/>
        </p:nvSpPr>
        <p:spPr bwMode="auto">
          <a:xfrm flipV="1">
            <a:off x="3505200" y="4343400"/>
            <a:ext cx="1143000" cy="533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3" name="Line 19"/>
          <p:cNvSpPr>
            <a:spLocks noChangeShapeType="1"/>
          </p:cNvSpPr>
          <p:nvPr/>
        </p:nvSpPr>
        <p:spPr bwMode="auto">
          <a:xfrm>
            <a:off x="3124200" y="38862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4" name="Line 20"/>
          <p:cNvSpPr>
            <a:spLocks noChangeShapeType="1"/>
          </p:cNvSpPr>
          <p:nvPr/>
        </p:nvSpPr>
        <p:spPr bwMode="auto">
          <a:xfrm>
            <a:off x="2819400" y="2438400"/>
            <a:ext cx="762000" cy="457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5" name="Line 21"/>
          <p:cNvSpPr>
            <a:spLocks noChangeShapeType="1"/>
          </p:cNvSpPr>
          <p:nvPr/>
        </p:nvSpPr>
        <p:spPr bwMode="auto">
          <a:xfrm flipH="1">
            <a:off x="7696200" y="1676400"/>
            <a:ext cx="1371600" cy="76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6" name="Line 22"/>
          <p:cNvSpPr>
            <a:spLocks noChangeShapeType="1"/>
          </p:cNvSpPr>
          <p:nvPr/>
        </p:nvSpPr>
        <p:spPr bwMode="auto">
          <a:xfrm flipH="1">
            <a:off x="6553200" y="838200"/>
            <a:ext cx="1752600" cy="685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7" name="Rectangle 23"/>
          <p:cNvSpPr>
            <a:spLocks noChangeArrowheads="1"/>
          </p:cNvSpPr>
          <p:nvPr/>
        </p:nvSpPr>
        <p:spPr bwMode="auto">
          <a:xfrm>
            <a:off x="9296401" y="3200401"/>
            <a:ext cx="992579"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Conduits</a:t>
            </a:r>
          </a:p>
          <a:p>
            <a:r>
              <a:rPr lang="en-US" altLang="en-US" sz="1600">
                <a:latin typeface="Arial" panose="020B0604020202020204" pitchFamily="34" charset="0"/>
              </a:rPr>
              <a:t>To PDC</a:t>
            </a:r>
          </a:p>
        </p:txBody>
      </p:sp>
      <p:sp>
        <p:nvSpPr>
          <p:cNvPr id="139288" name="Line 24"/>
          <p:cNvSpPr>
            <a:spLocks noChangeShapeType="1"/>
          </p:cNvSpPr>
          <p:nvPr/>
        </p:nvSpPr>
        <p:spPr bwMode="auto">
          <a:xfrm flipH="1">
            <a:off x="9067800" y="3505200"/>
            <a:ext cx="228600" cy="76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9" name="Line 25"/>
          <p:cNvSpPr>
            <a:spLocks noChangeShapeType="1"/>
          </p:cNvSpPr>
          <p:nvPr/>
        </p:nvSpPr>
        <p:spPr bwMode="auto">
          <a:xfrm flipH="1" flipV="1">
            <a:off x="9067800" y="3276600"/>
            <a:ext cx="228600" cy="228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2884802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36" name="Picture 32" descr="Lamp Sleeve Mounting Assy colou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04964" y="2228850"/>
            <a:ext cx="8982075" cy="2400300"/>
          </a:xfrm>
          <a:prstGeom prst="rect">
            <a:avLst/>
          </a:prstGeom>
          <a:noFill/>
          <a:extLst>
            <a:ext uri="{909E8E84-426E-40DD-AFC4-6F175D3DCCD1}">
              <a14:hiddenFill xmlns:a14="http://schemas.microsoft.com/office/drawing/2010/main">
                <a:solidFill>
                  <a:srgbClr val="FFFFFF"/>
                </a:solidFill>
              </a14:hiddenFill>
            </a:ext>
          </a:extLst>
        </p:spPr>
      </p:pic>
      <p:sp>
        <p:nvSpPr>
          <p:cNvPr id="47106" name="Rectangle 2"/>
          <p:cNvSpPr>
            <a:spLocks noGrp="1" noChangeArrowheads="1"/>
          </p:cNvSpPr>
          <p:nvPr>
            <p:ph type="title"/>
          </p:nvPr>
        </p:nvSpPr>
        <p:spPr>
          <a:xfrm>
            <a:off x="685800" y="541964"/>
            <a:ext cx="10338919" cy="533400"/>
          </a:xfrm>
        </p:spPr>
        <p:txBody>
          <a:bodyPr/>
          <a:lstStyle/>
          <a:p>
            <a:r>
              <a:rPr lang="en-US" altLang="en-US" dirty="0"/>
              <a:t>UV Lamp &amp; Sleeve</a:t>
            </a:r>
          </a:p>
        </p:txBody>
      </p:sp>
      <p:sp>
        <p:nvSpPr>
          <p:cNvPr id="47119" name="Rectangle 15"/>
          <p:cNvSpPr>
            <a:spLocks noChangeArrowheads="1"/>
          </p:cNvSpPr>
          <p:nvPr/>
        </p:nvSpPr>
        <p:spPr bwMode="auto">
          <a:xfrm>
            <a:off x="1676401" y="5029200"/>
            <a:ext cx="1164101"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 Plug</a:t>
            </a:r>
          </a:p>
        </p:txBody>
      </p:sp>
      <p:sp>
        <p:nvSpPr>
          <p:cNvPr id="47120" name="Rectangle 16"/>
          <p:cNvSpPr>
            <a:spLocks noChangeArrowheads="1"/>
          </p:cNvSpPr>
          <p:nvPr/>
        </p:nvSpPr>
        <p:spPr bwMode="auto">
          <a:xfrm>
            <a:off x="1752600" y="1295401"/>
            <a:ext cx="1425390"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 Plug</a:t>
            </a:r>
          </a:p>
          <a:p>
            <a:r>
              <a:rPr lang="en-US" altLang="en-US" sz="1600">
                <a:latin typeface="Arial" panose="020B0604020202020204" pitchFamily="34" charset="0"/>
              </a:rPr>
              <a:t>Retaining Nut</a:t>
            </a:r>
          </a:p>
        </p:txBody>
      </p:sp>
      <p:sp>
        <p:nvSpPr>
          <p:cNvPr id="47121" name="Rectangle 17"/>
          <p:cNvSpPr>
            <a:spLocks noChangeArrowheads="1"/>
          </p:cNvSpPr>
          <p:nvPr/>
        </p:nvSpPr>
        <p:spPr bwMode="auto">
          <a:xfrm>
            <a:off x="3581400" y="1473200"/>
            <a:ext cx="1220206"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Sleeve Bolt</a:t>
            </a:r>
          </a:p>
        </p:txBody>
      </p:sp>
      <p:sp>
        <p:nvSpPr>
          <p:cNvPr id="47122" name="Rectangle 18"/>
          <p:cNvSpPr>
            <a:spLocks noChangeArrowheads="1"/>
          </p:cNvSpPr>
          <p:nvPr/>
        </p:nvSpPr>
        <p:spPr bwMode="auto">
          <a:xfrm>
            <a:off x="5267325" y="4953001"/>
            <a:ext cx="651140"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End</a:t>
            </a:r>
          </a:p>
          <a:p>
            <a:r>
              <a:rPr lang="en-US" altLang="en-US" sz="1600">
                <a:latin typeface="Arial" panose="020B0604020202020204" pitchFamily="34" charset="0"/>
              </a:rPr>
              <a:t>Plate</a:t>
            </a:r>
          </a:p>
        </p:txBody>
      </p:sp>
      <p:sp>
        <p:nvSpPr>
          <p:cNvPr id="47123" name="Rectangle 19"/>
          <p:cNvSpPr>
            <a:spLocks noChangeArrowheads="1"/>
          </p:cNvSpPr>
          <p:nvPr/>
        </p:nvSpPr>
        <p:spPr bwMode="auto">
          <a:xfrm>
            <a:off x="3363914" y="4953001"/>
            <a:ext cx="1164101"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 Plug</a:t>
            </a:r>
          </a:p>
          <a:p>
            <a:r>
              <a:rPr lang="en-US" altLang="en-US" sz="1600">
                <a:latin typeface="Arial" panose="020B0604020202020204" pitchFamily="34" charset="0"/>
              </a:rPr>
              <a:t>Washer</a:t>
            </a:r>
          </a:p>
        </p:txBody>
      </p:sp>
      <p:sp>
        <p:nvSpPr>
          <p:cNvPr id="47124" name="Rectangle 20"/>
          <p:cNvSpPr>
            <a:spLocks noChangeArrowheads="1"/>
          </p:cNvSpPr>
          <p:nvPr/>
        </p:nvSpPr>
        <p:spPr bwMode="auto">
          <a:xfrm>
            <a:off x="5130800" y="1479550"/>
            <a:ext cx="1574800" cy="34925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Sleeve O-Ring</a:t>
            </a:r>
          </a:p>
        </p:txBody>
      </p:sp>
      <p:sp>
        <p:nvSpPr>
          <p:cNvPr id="47125" name="Rectangle 21"/>
          <p:cNvSpPr>
            <a:spLocks noChangeArrowheads="1"/>
          </p:cNvSpPr>
          <p:nvPr/>
        </p:nvSpPr>
        <p:spPr bwMode="auto">
          <a:xfrm>
            <a:off x="6769101" y="2006600"/>
            <a:ext cx="697627"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a:t>
            </a:r>
          </a:p>
        </p:txBody>
      </p:sp>
      <p:sp>
        <p:nvSpPr>
          <p:cNvPr id="47126" name="Rectangle 22"/>
          <p:cNvSpPr>
            <a:spLocks noChangeArrowheads="1"/>
          </p:cNvSpPr>
          <p:nvPr/>
        </p:nvSpPr>
        <p:spPr bwMode="auto">
          <a:xfrm>
            <a:off x="6705600" y="4673600"/>
            <a:ext cx="839788" cy="34925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Sleeve</a:t>
            </a:r>
          </a:p>
        </p:txBody>
      </p:sp>
      <p:sp>
        <p:nvSpPr>
          <p:cNvPr id="47127" name="Line 23"/>
          <p:cNvSpPr>
            <a:spLocks noChangeShapeType="1"/>
          </p:cNvSpPr>
          <p:nvPr/>
        </p:nvSpPr>
        <p:spPr bwMode="auto">
          <a:xfrm flipH="1" flipV="1">
            <a:off x="1905000" y="3886200"/>
            <a:ext cx="228600" cy="1143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8" name="Line 24"/>
          <p:cNvSpPr>
            <a:spLocks noChangeShapeType="1"/>
          </p:cNvSpPr>
          <p:nvPr/>
        </p:nvSpPr>
        <p:spPr bwMode="auto">
          <a:xfrm>
            <a:off x="2562225" y="3549650"/>
            <a:ext cx="2286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9" name="Line 25"/>
          <p:cNvSpPr>
            <a:spLocks noChangeShapeType="1"/>
          </p:cNvSpPr>
          <p:nvPr/>
        </p:nvSpPr>
        <p:spPr bwMode="auto">
          <a:xfrm>
            <a:off x="2438400" y="1905000"/>
            <a:ext cx="762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0" name="Line 26"/>
          <p:cNvSpPr>
            <a:spLocks noChangeShapeType="1"/>
          </p:cNvSpPr>
          <p:nvPr/>
        </p:nvSpPr>
        <p:spPr bwMode="auto">
          <a:xfrm flipH="1">
            <a:off x="3581400" y="1828800"/>
            <a:ext cx="3048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1" name="Line 27"/>
          <p:cNvSpPr>
            <a:spLocks noChangeShapeType="1"/>
          </p:cNvSpPr>
          <p:nvPr/>
        </p:nvSpPr>
        <p:spPr bwMode="auto">
          <a:xfrm flipH="1" flipV="1">
            <a:off x="2438400" y="4191000"/>
            <a:ext cx="9144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2" name="Line 28"/>
          <p:cNvSpPr>
            <a:spLocks noChangeShapeType="1"/>
          </p:cNvSpPr>
          <p:nvPr/>
        </p:nvSpPr>
        <p:spPr bwMode="auto">
          <a:xfrm flipH="1">
            <a:off x="6096000" y="2362200"/>
            <a:ext cx="838200" cy="990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3" name="Line 29"/>
          <p:cNvSpPr>
            <a:spLocks noChangeShapeType="1"/>
          </p:cNvSpPr>
          <p:nvPr/>
        </p:nvSpPr>
        <p:spPr bwMode="auto">
          <a:xfrm flipV="1">
            <a:off x="7162800" y="4114801"/>
            <a:ext cx="0" cy="5619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4" name="Line 30"/>
          <p:cNvSpPr>
            <a:spLocks noChangeShapeType="1"/>
          </p:cNvSpPr>
          <p:nvPr/>
        </p:nvSpPr>
        <p:spPr bwMode="auto">
          <a:xfrm flipH="1">
            <a:off x="4572000" y="1828800"/>
            <a:ext cx="8382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7" name="Line 33"/>
          <p:cNvSpPr>
            <a:spLocks noChangeShapeType="1"/>
          </p:cNvSpPr>
          <p:nvPr/>
        </p:nvSpPr>
        <p:spPr bwMode="auto">
          <a:xfrm flipH="1" flipV="1">
            <a:off x="5257800" y="4572000"/>
            <a:ext cx="3048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8" name="Rectangle 34"/>
          <p:cNvSpPr>
            <a:spLocks noChangeArrowheads="1"/>
          </p:cNvSpPr>
          <p:nvPr/>
        </p:nvSpPr>
        <p:spPr bwMode="auto">
          <a:xfrm>
            <a:off x="8566150" y="5105401"/>
            <a:ext cx="1470274" cy="58477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Sleeve Holder</a:t>
            </a:r>
          </a:p>
          <a:p>
            <a:r>
              <a:rPr lang="en-US" altLang="en-US" sz="1600">
                <a:latin typeface="Arial" panose="020B0604020202020204" pitchFamily="34" charset="0"/>
              </a:rPr>
              <a:t>Bushing</a:t>
            </a:r>
          </a:p>
        </p:txBody>
      </p:sp>
      <p:sp>
        <p:nvSpPr>
          <p:cNvPr id="47139" name="Rectangle 35"/>
          <p:cNvSpPr>
            <a:spLocks noChangeArrowheads="1"/>
          </p:cNvSpPr>
          <p:nvPr/>
        </p:nvSpPr>
        <p:spPr bwMode="auto">
          <a:xfrm>
            <a:off x="9144001" y="2012950"/>
            <a:ext cx="776175"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Spring</a:t>
            </a:r>
          </a:p>
        </p:txBody>
      </p:sp>
      <p:sp>
        <p:nvSpPr>
          <p:cNvPr id="47140" name="Line 36"/>
          <p:cNvSpPr>
            <a:spLocks noChangeShapeType="1"/>
          </p:cNvSpPr>
          <p:nvPr/>
        </p:nvSpPr>
        <p:spPr bwMode="auto">
          <a:xfrm flipH="1" flipV="1">
            <a:off x="8458200" y="4191000"/>
            <a:ext cx="9144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1" name="Line 37"/>
          <p:cNvSpPr>
            <a:spLocks noChangeShapeType="1"/>
          </p:cNvSpPr>
          <p:nvPr/>
        </p:nvSpPr>
        <p:spPr bwMode="auto">
          <a:xfrm>
            <a:off x="9601200" y="2362200"/>
            <a:ext cx="2286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2" name="Rectangle 38"/>
          <p:cNvSpPr>
            <a:spLocks noChangeArrowheads="1"/>
          </p:cNvSpPr>
          <p:nvPr/>
        </p:nvSpPr>
        <p:spPr bwMode="auto">
          <a:xfrm>
            <a:off x="7826375" y="1447800"/>
            <a:ext cx="1130438" cy="33855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Stop Plate</a:t>
            </a:r>
          </a:p>
        </p:txBody>
      </p:sp>
      <p:sp>
        <p:nvSpPr>
          <p:cNvPr id="47143" name="Line 39"/>
          <p:cNvSpPr>
            <a:spLocks noChangeShapeType="1"/>
          </p:cNvSpPr>
          <p:nvPr/>
        </p:nvSpPr>
        <p:spPr bwMode="auto">
          <a:xfrm>
            <a:off x="8229600" y="18288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649764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Major Components of UV System</a:t>
            </a:r>
            <a:endParaRPr lang="en-US" dirty="0"/>
          </a:p>
        </p:txBody>
      </p:sp>
      <p:sp>
        <p:nvSpPr>
          <p:cNvPr id="8" name="Rectangle 2"/>
          <p:cNvSpPr txBox="1">
            <a:spLocks noChangeArrowheads="1"/>
          </p:cNvSpPr>
          <p:nvPr/>
        </p:nvSpPr>
        <p:spPr>
          <a:xfrm>
            <a:off x="928099" y="1422400"/>
            <a:ext cx="8229600" cy="457200"/>
          </a:xfrm>
          <a:prstGeom prst="rect">
            <a:avLst/>
          </a:prstGeom>
        </p:spPr>
        <p:txBody>
          <a:bodyPr/>
          <a:lstStyle>
            <a:lvl1pPr algn="l" defTabSz="457200" rtl="0" eaLnBrk="0" fontAlgn="base" hangingPunct="0">
              <a:spcBef>
                <a:spcPct val="0"/>
              </a:spcBef>
              <a:spcAft>
                <a:spcPct val="0"/>
              </a:spcAft>
              <a:defRPr sz="2800" b="1" kern="1200" baseline="0">
                <a:solidFill>
                  <a:srgbClr val="395173"/>
                </a:solidFill>
                <a:latin typeface="Arial" panose="020B0604020202020204" pitchFamily="34" charset="0"/>
                <a:ea typeface="MS PGothic" panose="020B0600070205080204" pitchFamily="34" charset="-128"/>
                <a:cs typeface="Arial" panose="020B0604020202020204" pitchFamily="34" charset="0"/>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a:lstStyle>
          <a:p>
            <a:r>
              <a:rPr lang="en-US" altLang="en-US" dirty="0" smtClean="0">
                <a:solidFill>
                  <a:schemeClr val="tx1"/>
                </a:solidFill>
              </a:rPr>
              <a:t>Level Switch</a:t>
            </a:r>
            <a:endParaRPr lang="en-US" altLang="en-US" dirty="0">
              <a:solidFill>
                <a:schemeClr val="tx1"/>
              </a:solidFill>
            </a:endParaRPr>
          </a:p>
        </p:txBody>
      </p:sp>
      <p:sp>
        <p:nvSpPr>
          <p:cNvPr id="9" name="Rectangle 4"/>
          <p:cNvSpPr>
            <a:spLocks noGrp="1" noChangeArrowheads="1"/>
          </p:cNvSpPr>
          <p:nvPr>
            <p:ph type="body" sz="half" idx="4294967295"/>
          </p:nvPr>
        </p:nvSpPr>
        <p:spPr>
          <a:xfrm>
            <a:off x="928099" y="1955800"/>
            <a:ext cx="4427672" cy="2057400"/>
          </a:xfrm>
          <a:prstGeom prst="rect">
            <a:avLst/>
          </a:prstGeom>
        </p:spPr>
        <p:txBody>
          <a:bodyPr/>
          <a:lstStyle/>
          <a:p>
            <a:pPr>
              <a:buFont typeface="Arial" panose="020B0604020202020204" pitchFamily="34" charset="0"/>
              <a:buChar char="–"/>
            </a:pPr>
            <a:r>
              <a:rPr lang="en-US" altLang="en-US" sz="2100" dirty="0">
                <a:latin typeface="Arial" panose="020B0604020202020204" pitchFamily="34" charset="0"/>
                <a:cs typeface="Arial" panose="020B0604020202020204" pitchFamily="34" charset="0"/>
              </a:rPr>
              <a:t>Detects water level in UV Unit</a:t>
            </a:r>
          </a:p>
          <a:p>
            <a:pPr>
              <a:buFont typeface="Arial" panose="020B0604020202020204" pitchFamily="34" charset="0"/>
              <a:buChar char="–"/>
            </a:pPr>
            <a:r>
              <a:rPr lang="en-US" altLang="en-US" sz="2100" dirty="0">
                <a:latin typeface="Arial" panose="020B0604020202020204" pitchFamily="34" charset="0"/>
                <a:cs typeface="Arial" panose="020B0604020202020204" pitchFamily="34" charset="0"/>
              </a:rPr>
              <a:t>Provides discrete output signal to controls system to indicate Unit full </a:t>
            </a:r>
            <a:r>
              <a:rPr lang="en-US" altLang="en-US" sz="2100" dirty="0" smtClean="0">
                <a:latin typeface="Arial" panose="020B0604020202020204" pitchFamily="34" charset="0"/>
                <a:cs typeface="Arial" panose="020B0604020202020204" pitchFamily="34" charset="0"/>
              </a:rPr>
              <a:t>condition</a:t>
            </a:r>
          </a:p>
          <a:p>
            <a:pPr marL="0" lvl="0" indent="0" defTabSz="914400" eaLnBrk="1" fontAlgn="auto" hangingPunct="1">
              <a:spcBef>
                <a:spcPts val="0"/>
              </a:spcBef>
              <a:spcAft>
                <a:spcPts val="0"/>
              </a:spcAft>
              <a:buNone/>
            </a:pPr>
            <a:r>
              <a:rPr lang="en-US" altLang="en-US" sz="2800" b="1" dirty="0" smtClean="0">
                <a:latin typeface="Arial" panose="020B0604020202020204" pitchFamily="34" charset="0"/>
                <a:ea typeface="+mn-ea"/>
                <a:cs typeface="Arial" panose="020B0604020202020204" pitchFamily="34" charset="0"/>
              </a:rPr>
              <a:t>Temperature Sensor</a:t>
            </a:r>
            <a:endParaRPr lang="en-US" altLang="en-US" sz="2800" b="1" dirty="0">
              <a:latin typeface="Arial" panose="020B0604020202020204" pitchFamily="34" charset="0"/>
              <a:ea typeface="+mn-ea"/>
              <a:cs typeface="Arial" panose="020B0604020202020204" pitchFamily="34" charset="0"/>
            </a:endParaRPr>
          </a:p>
          <a:p>
            <a:pPr eaLnBrk="1" hangingPunct="1">
              <a:buFont typeface="Arial" panose="020B0604020202020204" pitchFamily="34" charset="0"/>
              <a:buChar char="–"/>
            </a:pPr>
            <a:r>
              <a:rPr lang="en-US" altLang="en-US" sz="2400" dirty="0" smtClean="0">
                <a:latin typeface="Arial" panose="020B0604020202020204" pitchFamily="34" charset="0"/>
                <a:cs typeface="Arial" panose="020B0604020202020204" pitchFamily="34" charset="0"/>
              </a:rPr>
              <a:t>Measure </a:t>
            </a:r>
            <a:r>
              <a:rPr lang="en-US" altLang="en-US" sz="2400" dirty="0">
                <a:latin typeface="Arial" panose="020B0604020202020204" pitchFamily="34" charset="0"/>
                <a:cs typeface="Arial" panose="020B0604020202020204" pitchFamily="34" charset="0"/>
              </a:rPr>
              <a:t>water temperature Leaving the UV Train</a:t>
            </a:r>
          </a:p>
          <a:p>
            <a:pPr eaLnBrk="1" hangingPunct="1">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Provides 4-20 mA signal to controls system to indicate actual water temperature</a:t>
            </a:r>
          </a:p>
          <a:p>
            <a:pPr eaLnBrk="1" hangingPunct="1">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LCD displays Water Temp.</a:t>
            </a:r>
          </a:p>
          <a:p>
            <a:endParaRPr lang="en-US" altLang="en-US" sz="2100" dirty="0"/>
          </a:p>
        </p:txBody>
      </p:sp>
      <p:grpSp>
        <p:nvGrpSpPr>
          <p:cNvPr id="19" name="Group 18"/>
          <p:cNvGrpSpPr/>
          <p:nvPr/>
        </p:nvGrpSpPr>
        <p:grpSpPr>
          <a:xfrm>
            <a:off x="7599680" y="1075364"/>
            <a:ext cx="3535680" cy="4772025"/>
            <a:chOff x="4495800" y="304800"/>
            <a:chExt cx="4440238" cy="6346825"/>
          </a:xfrm>
        </p:grpSpPr>
        <p:pic>
          <p:nvPicPr>
            <p:cNvPr id="20" name="Picture 19" descr="UV Reactor Chamber assy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5000" y="1778000"/>
              <a:ext cx="3221038" cy="2413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descr="Level Switch"/>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304800"/>
              <a:ext cx="1608138"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a:spLocks noChangeArrowheads="1"/>
            </p:cNvSpPr>
            <p:nvPr/>
          </p:nvSpPr>
          <p:spPr bwMode="auto">
            <a:xfrm>
              <a:off x="6858000" y="2438400"/>
              <a:ext cx="304800" cy="457200"/>
            </a:xfrm>
            <a:prstGeom prst="rect">
              <a:avLst/>
            </a:prstGeom>
            <a:noFill/>
            <a:ln w="19050"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Line 22"/>
            <p:cNvSpPr>
              <a:spLocks noChangeShapeType="1"/>
            </p:cNvSpPr>
            <p:nvPr/>
          </p:nvSpPr>
          <p:spPr bwMode="auto">
            <a:xfrm flipH="1" flipV="1">
              <a:off x="6096000" y="1752600"/>
              <a:ext cx="762000" cy="685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Rectangle 23"/>
            <p:cNvSpPr>
              <a:spLocks noChangeArrowheads="1"/>
            </p:cNvSpPr>
            <p:nvPr/>
          </p:nvSpPr>
          <p:spPr bwMode="auto">
            <a:xfrm>
              <a:off x="8318500" y="2108200"/>
              <a:ext cx="444500" cy="457200"/>
            </a:xfrm>
            <a:prstGeom prst="rect">
              <a:avLst/>
            </a:prstGeom>
            <a:noFill/>
            <a:ln w="19050"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5" name="Picture 24" descr="Temperature Sensor Guag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24400" y="4495800"/>
              <a:ext cx="341630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ine 25"/>
            <p:cNvSpPr>
              <a:spLocks noChangeShapeType="1"/>
            </p:cNvSpPr>
            <p:nvPr/>
          </p:nvSpPr>
          <p:spPr bwMode="auto">
            <a:xfrm flipH="1">
              <a:off x="6705600" y="2590800"/>
              <a:ext cx="1828800" cy="3048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06602484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Major System Components</a:t>
            </a:r>
            <a:endParaRPr lang="en-US" dirty="0"/>
          </a:p>
        </p:txBody>
      </p:sp>
      <p:sp>
        <p:nvSpPr>
          <p:cNvPr id="7" name="Text Placeholder 6"/>
          <p:cNvSpPr>
            <a:spLocks noGrp="1"/>
          </p:cNvSpPr>
          <p:nvPr>
            <p:ph type="body" sz="quarter" idx="10"/>
          </p:nvPr>
        </p:nvSpPr>
        <p:spPr>
          <a:xfrm>
            <a:off x="914400" y="1612117"/>
            <a:ext cx="7162800" cy="4375150"/>
          </a:xfrm>
        </p:spPr>
        <p:txBody>
          <a:bodyPr/>
          <a:lstStyle/>
          <a:p>
            <a:pPr marL="0" indent="0" eaLnBrk="1" hangingPunct="1">
              <a:buNone/>
            </a:pPr>
            <a:r>
              <a:rPr lang="en-US" altLang="en-US" sz="2400" b="1" dirty="0" smtClean="0"/>
              <a:t>End Cap Switch</a:t>
            </a:r>
          </a:p>
          <a:p>
            <a:pPr eaLnBrk="1" hangingPunct="1">
              <a:buFontTx/>
              <a:buChar char="–"/>
            </a:pPr>
            <a:r>
              <a:rPr lang="en-US" altLang="en-US" sz="2400" dirty="0" smtClean="0"/>
              <a:t>Detects </a:t>
            </a:r>
            <a:r>
              <a:rPr lang="en-US" altLang="en-US" sz="2400" dirty="0"/>
              <a:t>when the </a:t>
            </a:r>
            <a:r>
              <a:rPr lang="en-US" altLang="en-US" sz="2400" dirty="0" smtClean="0"/>
              <a:t>End </a:t>
            </a:r>
            <a:r>
              <a:rPr lang="en-US" altLang="en-US" sz="2400" dirty="0"/>
              <a:t>C</a:t>
            </a:r>
            <a:r>
              <a:rPr lang="en-US" altLang="en-US" sz="2400" dirty="0" smtClean="0"/>
              <a:t>ap </a:t>
            </a:r>
            <a:r>
              <a:rPr lang="en-US" altLang="en-US" sz="2400" dirty="0"/>
              <a:t>is removed</a:t>
            </a:r>
          </a:p>
          <a:p>
            <a:pPr eaLnBrk="1" hangingPunct="1">
              <a:buFontTx/>
              <a:buChar char="–"/>
            </a:pPr>
            <a:r>
              <a:rPr lang="en-US" altLang="en-US" sz="2400" dirty="0"/>
              <a:t>Provides discrete output signal to the controls system to shut off power to the </a:t>
            </a:r>
            <a:r>
              <a:rPr lang="en-US" altLang="en-US" sz="2400" dirty="0" smtClean="0"/>
              <a:t>ballast/lamps</a:t>
            </a:r>
            <a:endParaRPr lang="en-US" altLang="en-US" sz="2400" dirty="0"/>
          </a:p>
          <a:p>
            <a:pPr marL="0" indent="0" eaLnBrk="1" hangingPunct="1">
              <a:buNone/>
            </a:pPr>
            <a:r>
              <a:rPr lang="en-US" altLang="en-US" sz="2400" b="1" dirty="0" smtClean="0"/>
              <a:t>Temperature Switch</a:t>
            </a:r>
          </a:p>
          <a:p>
            <a:pPr eaLnBrk="1" hangingPunct="1">
              <a:buFontTx/>
              <a:buChar char="–"/>
            </a:pPr>
            <a:r>
              <a:rPr lang="en-US" altLang="en-US" sz="2400" dirty="0"/>
              <a:t>Detect temperature on the end plate of </a:t>
            </a:r>
            <a:r>
              <a:rPr lang="en-US" altLang="en-US" sz="2400" dirty="0" smtClean="0"/>
              <a:t>the </a:t>
            </a:r>
            <a:r>
              <a:rPr lang="en-US" altLang="en-US" sz="2400" dirty="0"/>
              <a:t>R</a:t>
            </a:r>
            <a:r>
              <a:rPr lang="en-US" altLang="en-US" sz="2400" dirty="0" smtClean="0"/>
              <a:t>eactor </a:t>
            </a:r>
            <a:r>
              <a:rPr lang="en-US" altLang="en-US" sz="2400" dirty="0"/>
              <a:t>C</a:t>
            </a:r>
            <a:r>
              <a:rPr lang="en-US" altLang="en-US" sz="2400" dirty="0" smtClean="0"/>
              <a:t>hamber</a:t>
            </a:r>
            <a:endParaRPr lang="en-US" altLang="en-US" sz="2400" dirty="0"/>
          </a:p>
          <a:p>
            <a:pPr eaLnBrk="1" hangingPunct="1">
              <a:buFontTx/>
              <a:buChar char="–"/>
            </a:pPr>
            <a:r>
              <a:rPr lang="en-US" altLang="en-US" sz="2400" dirty="0"/>
              <a:t>Provides discrete signal to controls system to indicate if the UV Unit temperature is above </a:t>
            </a:r>
            <a:r>
              <a:rPr lang="en-US" altLang="en-US" sz="2400" dirty="0" smtClean="0"/>
              <a:t>50</a:t>
            </a:r>
            <a:r>
              <a:rPr lang="en-US" altLang="en-US" sz="2400" dirty="0" smtClean="0">
                <a:latin typeface="Tahoma" panose="020B0604030504040204" pitchFamily="34" charset="0"/>
                <a:cs typeface="Tahoma" panose="020B0604030504040204" pitchFamily="34" charset="0"/>
              </a:rPr>
              <a:t>C </a:t>
            </a:r>
            <a:r>
              <a:rPr lang="en-US" altLang="en-US" sz="2400" dirty="0">
                <a:latin typeface="Tahoma" panose="020B0604030504040204" pitchFamily="34" charset="0"/>
                <a:cs typeface="Tahoma" panose="020B0604030504040204" pitchFamily="34" charset="0"/>
              </a:rPr>
              <a:t>(</a:t>
            </a:r>
            <a:r>
              <a:rPr lang="en-US" altLang="en-US" sz="2400" dirty="0" smtClean="0">
                <a:latin typeface="Tahoma" panose="020B0604030504040204" pitchFamily="34" charset="0"/>
                <a:cs typeface="Tahoma" panose="020B0604030504040204" pitchFamily="34" charset="0"/>
              </a:rPr>
              <a:t>122F</a:t>
            </a:r>
            <a:r>
              <a:rPr lang="en-US" altLang="en-US" sz="2400" dirty="0">
                <a:latin typeface="Tahoma" panose="020B0604030504040204" pitchFamily="34" charset="0"/>
                <a:cs typeface="Tahoma" panose="020B0604030504040204" pitchFamily="34" charset="0"/>
              </a:rPr>
              <a:t>)</a:t>
            </a:r>
          </a:p>
          <a:p>
            <a:pPr marL="0" indent="0" eaLnBrk="1" hangingPunct="1">
              <a:buNone/>
            </a:pPr>
            <a:endParaRPr lang="en-US" altLang="en-US" sz="2400" dirty="0"/>
          </a:p>
        </p:txBody>
      </p:sp>
      <p:grpSp>
        <p:nvGrpSpPr>
          <p:cNvPr id="8" name="Group 7"/>
          <p:cNvGrpSpPr/>
          <p:nvPr/>
        </p:nvGrpSpPr>
        <p:grpSpPr>
          <a:xfrm>
            <a:off x="7929881" y="638484"/>
            <a:ext cx="3693160" cy="5177799"/>
            <a:chOff x="4648200" y="381000"/>
            <a:chExt cx="4175125" cy="5872163"/>
          </a:xfrm>
        </p:grpSpPr>
        <p:pic>
          <p:nvPicPr>
            <p:cNvPr id="9" name="Picture 18" descr="Temper switch"/>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35513" y="4572000"/>
              <a:ext cx="20462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UVPhox Endplat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2200" y="2057400"/>
              <a:ext cx="2651125"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2" descr="End Cap Switch with correct wiri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8200" y="381000"/>
              <a:ext cx="17176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4"/>
            <p:cNvSpPr>
              <a:spLocks noChangeArrowheads="1"/>
            </p:cNvSpPr>
            <p:nvPr/>
          </p:nvSpPr>
          <p:spPr bwMode="auto">
            <a:xfrm>
              <a:off x="7937500" y="2438400"/>
              <a:ext cx="444500" cy="457200"/>
            </a:xfrm>
            <a:prstGeom prst="rect">
              <a:avLst/>
            </a:prstGeom>
            <a:noFill/>
            <a:ln w="19050"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25"/>
            <p:cNvSpPr>
              <a:spLocks noChangeShapeType="1"/>
            </p:cNvSpPr>
            <p:nvPr/>
          </p:nvSpPr>
          <p:spPr bwMode="auto">
            <a:xfrm flipH="1" flipV="1">
              <a:off x="6248400" y="1676400"/>
              <a:ext cx="1676400" cy="838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Rectangle 26"/>
            <p:cNvSpPr>
              <a:spLocks noChangeArrowheads="1"/>
            </p:cNvSpPr>
            <p:nvPr/>
          </p:nvSpPr>
          <p:spPr bwMode="auto">
            <a:xfrm>
              <a:off x="7391400" y="2362200"/>
              <a:ext cx="292100" cy="228600"/>
            </a:xfrm>
            <a:prstGeom prst="rect">
              <a:avLst/>
            </a:prstGeom>
            <a:noFill/>
            <a:ln w="19050"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Line 27"/>
            <p:cNvSpPr>
              <a:spLocks noChangeShapeType="1"/>
            </p:cNvSpPr>
            <p:nvPr/>
          </p:nvSpPr>
          <p:spPr bwMode="auto">
            <a:xfrm flipH="1">
              <a:off x="5638800" y="2590800"/>
              <a:ext cx="1828800" cy="2057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5975818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Power Distribution Center (PDC)</a:t>
            </a:r>
            <a:endParaRPr lang="en-US" dirty="0"/>
          </a:p>
        </p:txBody>
      </p:sp>
      <p:grpSp>
        <p:nvGrpSpPr>
          <p:cNvPr id="8" name="Group 7"/>
          <p:cNvGrpSpPr/>
          <p:nvPr/>
        </p:nvGrpSpPr>
        <p:grpSpPr>
          <a:xfrm>
            <a:off x="1410670" y="974090"/>
            <a:ext cx="8219440" cy="5772150"/>
            <a:chOff x="152400" y="457200"/>
            <a:chExt cx="8653463" cy="6330950"/>
          </a:xfrm>
        </p:grpSpPr>
        <p:pic>
          <p:nvPicPr>
            <p:cNvPr id="9" name="Picture 27" descr="EB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41600" y="838200"/>
              <a:ext cx="3571875"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7"/>
            <p:cNvSpPr>
              <a:spLocks noChangeArrowheads="1"/>
            </p:cNvSpPr>
            <p:nvPr/>
          </p:nvSpPr>
          <p:spPr bwMode="auto">
            <a:xfrm>
              <a:off x="185738" y="3460750"/>
              <a:ext cx="2176462"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Local – Off - Remote</a:t>
              </a:r>
            </a:p>
            <a:p>
              <a:r>
                <a:rPr lang="en-US" altLang="en-US" sz="1600">
                  <a:latin typeface="Arial" panose="020B0604020202020204" pitchFamily="34" charset="0"/>
                </a:rPr>
                <a:t>Selector Switch</a:t>
              </a:r>
            </a:p>
          </p:txBody>
        </p:sp>
        <p:sp>
          <p:nvSpPr>
            <p:cNvPr id="11" name="Rectangle 8"/>
            <p:cNvSpPr>
              <a:spLocks noChangeArrowheads="1"/>
            </p:cNvSpPr>
            <p:nvPr/>
          </p:nvSpPr>
          <p:spPr bwMode="auto">
            <a:xfrm>
              <a:off x="6858000" y="4953000"/>
              <a:ext cx="1171575" cy="34925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Inlet Filter</a:t>
              </a:r>
            </a:p>
          </p:txBody>
        </p:sp>
        <p:sp>
          <p:nvSpPr>
            <p:cNvPr id="12" name="Rectangle 9"/>
            <p:cNvSpPr>
              <a:spLocks noChangeArrowheads="1"/>
            </p:cNvSpPr>
            <p:nvPr/>
          </p:nvSpPr>
          <p:spPr bwMode="auto">
            <a:xfrm>
              <a:off x="152400" y="2089150"/>
              <a:ext cx="1914525" cy="83820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Module Display – </a:t>
              </a:r>
            </a:p>
            <a:p>
              <a:r>
                <a:rPr lang="en-US" altLang="en-US" sz="1600">
                  <a:latin typeface="Arial" panose="020B0604020202020204" pitchFamily="34" charset="0"/>
                </a:rPr>
                <a:t>Communication</a:t>
              </a:r>
            </a:p>
            <a:p>
              <a:r>
                <a:rPr lang="en-US" altLang="en-US" sz="1600">
                  <a:latin typeface="Arial" panose="020B0604020202020204" pitchFamily="34" charset="0"/>
                </a:rPr>
                <a:t>Control Board</a:t>
              </a:r>
            </a:p>
          </p:txBody>
        </p:sp>
        <p:sp>
          <p:nvSpPr>
            <p:cNvPr id="13" name="Rectangle 10"/>
            <p:cNvSpPr>
              <a:spLocks noChangeArrowheads="1"/>
            </p:cNvSpPr>
            <p:nvPr/>
          </p:nvSpPr>
          <p:spPr bwMode="auto">
            <a:xfrm>
              <a:off x="6781800" y="1524000"/>
              <a:ext cx="202406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PDC Main</a:t>
              </a:r>
            </a:p>
            <a:p>
              <a:r>
                <a:rPr lang="en-US" altLang="en-US" sz="1600">
                  <a:latin typeface="Arial" panose="020B0604020202020204" pitchFamily="34" charset="0"/>
                </a:rPr>
                <a:t>Disconnect Handle</a:t>
              </a:r>
            </a:p>
          </p:txBody>
        </p:sp>
        <p:sp>
          <p:nvSpPr>
            <p:cNvPr id="14" name="Rectangle 12"/>
            <p:cNvSpPr>
              <a:spLocks noChangeArrowheads="1"/>
            </p:cNvSpPr>
            <p:nvPr/>
          </p:nvSpPr>
          <p:spPr bwMode="auto">
            <a:xfrm>
              <a:off x="6705600" y="457200"/>
              <a:ext cx="985838"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Exhaust</a:t>
              </a:r>
            </a:p>
            <a:p>
              <a:r>
                <a:rPr lang="en-US" altLang="en-US" sz="1600">
                  <a:latin typeface="Arial" panose="020B0604020202020204" pitchFamily="34" charset="0"/>
                </a:rPr>
                <a:t>Fan</a:t>
              </a:r>
            </a:p>
          </p:txBody>
        </p:sp>
        <p:sp>
          <p:nvSpPr>
            <p:cNvPr id="15" name="Rectangle 13"/>
            <p:cNvSpPr>
              <a:spLocks noChangeArrowheads="1"/>
            </p:cNvSpPr>
            <p:nvPr/>
          </p:nvSpPr>
          <p:spPr bwMode="auto">
            <a:xfrm>
              <a:off x="6781800" y="3352800"/>
              <a:ext cx="1403350" cy="34925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Door Handle</a:t>
              </a:r>
            </a:p>
          </p:txBody>
        </p:sp>
        <p:cxnSp>
          <p:nvCxnSpPr>
            <p:cNvPr id="16" name="AutoShape 17"/>
            <p:cNvCxnSpPr>
              <a:cxnSpLocks noChangeShapeType="1"/>
              <a:stCxn id="13" idx="1"/>
            </p:cNvCxnSpPr>
            <p:nvPr/>
          </p:nvCxnSpPr>
          <p:spPr bwMode="auto">
            <a:xfrm flipH="1">
              <a:off x="5791200" y="1820863"/>
              <a:ext cx="990600" cy="160337"/>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Line 20"/>
            <p:cNvSpPr>
              <a:spLocks noChangeShapeType="1"/>
            </p:cNvSpPr>
            <p:nvPr/>
          </p:nvSpPr>
          <p:spPr bwMode="auto">
            <a:xfrm flipH="1">
              <a:off x="5181600" y="762000"/>
              <a:ext cx="152400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Line 21"/>
            <p:cNvSpPr>
              <a:spLocks noChangeShapeType="1"/>
            </p:cNvSpPr>
            <p:nvPr/>
          </p:nvSpPr>
          <p:spPr bwMode="auto">
            <a:xfrm flipV="1">
              <a:off x="2057400" y="2057400"/>
              <a:ext cx="243840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23"/>
            <p:cNvSpPr>
              <a:spLocks noChangeShapeType="1"/>
            </p:cNvSpPr>
            <p:nvPr/>
          </p:nvSpPr>
          <p:spPr bwMode="auto">
            <a:xfrm flipV="1">
              <a:off x="2362200" y="2667000"/>
              <a:ext cx="2362200" cy="1066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24"/>
            <p:cNvSpPr>
              <a:spLocks noChangeShapeType="1"/>
            </p:cNvSpPr>
            <p:nvPr/>
          </p:nvSpPr>
          <p:spPr bwMode="auto">
            <a:xfrm flipH="1">
              <a:off x="5257800" y="3505200"/>
              <a:ext cx="152400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Line 25"/>
            <p:cNvSpPr>
              <a:spLocks noChangeShapeType="1"/>
            </p:cNvSpPr>
            <p:nvPr/>
          </p:nvSpPr>
          <p:spPr bwMode="auto">
            <a:xfrm flipH="1">
              <a:off x="5562600" y="5105400"/>
              <a:ext cx="1295400" cy="304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399812682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PDC </a:t>
            </a:r>
            <a:r>
              <a:rPr lang="en-US" dirty="0"/>
              <a:t>S</a:t>
            </a:r>
            <a:r>
              <a:rPr lang="en-US" dirty="0" smtClean="0"/>
              <a:t>ystem </a:t>
            </a:r>
            <a:r>
              <a:rPr lang="en-US" dirty="0"/>
              <a:t>C</a:t>
            </a:r>
            <a:r>
              <a:rPr lang="en-US" dirty="0" smtClean="0"/>
              <a:t>ontrols </a:t>
            </a:r>
            <a:endParaRPr lang="en-US" dirty="0"/>
          </a:p>
        </p:txBody>
      </p:sp>
      <p:pic>
        <p:nvPicPr>
          <p:cNvPr id="8" name="Picture 30" descr="PDC Interio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03320" y="939431"/>
            <a:ext cx="5895975" cy="57054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7360920" y="167906"/>
            <a:ext cx="142716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Temperature</a:t>
            </a:r>
          </a:p>
          <a:p>
            <a:r>
              <a:rPr lang="en-US" altLang="en-US" sz="1600">
                <a:latin typeface="Arial" panose="020B0604020202020204" pitchFamily="34" charset="0"/>
              </a:rPr>
              <a:t>Switches</a:t>
            </a:r>
          </a:p>
        </p:txBody>
      </p:sp>
      <p:sp>
        <p:nvSpPr>
          <p:cNvPr id="10" name="Rectangle 7"/>
          <p:cNvSpPr>
            <a:spLocks noChangeArrowheads="1"/>
          </p:cNvSpPr>
          <p:nvPr/>
        </p:nvSpPr>
        <p:spPr bwMode="auto">
          <a:xfrm>
            <a:off x="9723120" y="634631"/>
            <a:ext cx="1290638" cy="83820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Main</a:t>
            </a:r>
          </a:p>
          <a:p>
            <a:r>
              <a:rPr lang="en-US" altLang="en-US" sz="1600">
                <a:latin typeface="Arial" panose="020B0604020202020204" pitchFamily="34" charset="0"/>
              </a:rPr>
              <a:t>Power</a:t>
            </a:r>
          </a:p>
          <a:p>
            <a:r>
              <a:rPr lang="en-US" altLang="en-US" sz="1600">
                <a:latin typeface="Arial" panose="020B0604020202020204" pitchFamily="34" charset="0"/>
              </a:rPr>
              <a:t>Disconnect</a:t>
            </a:r>
          </a:p>
        </p:txBody>
      </p:sp>
      <p:sp>
        <p:nvSpPr>
          <p:cNvPr id="11" name="Rectangle 8"/>
          <p:cNvSpPr>
            <a:spLocks noChangeArrowheads="1"/>
          </p:cNvSpPr>
          <p:nvPr/>
        </p:nvSpPr>
        <p:spPr bwMode="auto">
          <a:xfrm>
            <a:off x="9646920" y="5587631"/>
            <a:ext cx="132556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Conduits to</a:t>
            </a:r>
          </a:p>
          <a:p>
            <a:r>
              <a:rPr lang="en-US" altLang="en-US" sz="1600">
                <a:latin typeface="Arial" panose="020B0604020202020204" pitchFamily="34" charset="0"/>
              </a:rPr>
              <a:t>Reactor</a:t>
            </a:r>
          </a:p>
        </p:txBody>
      </p:sp>
      <p:sp>
        <p:nvSpPr>
          <p:cNvPr id="12" name="Rectangle 10"/>
          <p:cNvSpPr>
            <a:spLocks noChangeArrowheads="1"/>
          </p:cNvSpPr>
          <p:nvPr/>
        </p:nvSpPr>
        <p:spPr bwMode="auto">
          <a:xfrm>
            <a:off x="2014220" y="1091831"/>
            <a:ext cx="173196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Communication</a:t>
            </a:r>
          </a:p>
          <a:p>
            <a:r>
              <a:rPr lang="en-US" altLang="en-US" sz="1600">
                <a:latin typeface="Arial" panose="020B0604020202020204" pitchFamily="34" charset="0"/>
              </a:rPr>
              <a:t>Board</a:t>
            </a:r>
          </a:p>
        </p:txBody>
      </p:sp>
      <p:sp>
        <p:nvSpPr>
          <p:cNvPr id="13" name="Rectangle 11"/>
          <p:cNvSpPr>
            <a:spLocks noChangeArrowheads="1"/>
          </p:cNvSpPr>
          <p:nvPr/>
        </p:nvSpPr>
        <p:spPr bwMode="auto">
          <a:xfrm>
            <a:off x="9646920" y="4216031"/>
            <a:ext cx="1236663" cy="83820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Lamp Wire</a:t>
            </a:r>
          </a:p>
          <a:p>
            <a:r>
              <a:rPr lang="en-US" altLang="en-US" sz="1600">
                <a:latin typeface="Arial" panose="020B0604020202020204" pitchFamily="34" charset="0"/>
              </a:rPr>
              <a:t>Terminal</a:t>
            </a:r>
          </a:p>
          <a:p>
            <a:r>
              <a:rPr lang="en-US" altLang="en-US" sz="1600">
                <a:latin typeface="Arial" panose="020B0604020202020204" pitchFamily="34" charset="0"/>
              </a:rPr>
              <a:t>Blocks</a:t>
            </a:r>
          </a:p>
        </p:txBody>
      </p:sp>
      <p:sp>
        <p:nvSpPr>
          <p:cNvPr id="14" name="Rectangle 12"/>
          <p:cNvSpPr>
            <a:spLocks noChangeArrowheads="1"/>
          </p:cNvSpPr>
          <p:nvPr/>
        </p:nvSpPr>
        <p:spPr bwMode="auto">
          <a:xfrm>
            <a:off x="2331720" y="3520706"/>
            <a:ext cx="1033463" cy="34925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Ballast’s</a:t>
            </a:r>
          </a:p>
        </p:txBody>
      </p:sp>
      <p:cxnSp>
        <p:nvCxnSpPr>
          <p:cNvPr id="15" name="AutoShape 19"/>
          <p:cNvCxnSpPr>
            <a:cxnSpLocks noChangeShapeType="1"/>
            <a:stCxn id="14" idx="3"/>
          </p:cNvCxnSpPr>
          <p:nvPr/>
        </p:nvCxnSpPr>
        <p:spPr bwMode="auto">
          <a:xfrm flipV="1">
            <a:off x="3365183" y="3682631"/>
            <a:ext cx="3690937" cy="12700"/>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AutoShape 21"/>
          <p:cNvCxnSpPr>
            <a:cxnSpLocks noChangeShapeType="1"/>
            <a:stCxn id="12" idx="3"/>
          </p:cNvCxnSpPr>
          <p:nvPr/>
        </p:nvCxnSpPr>
        <p:spPr bwMode="auto">
          <a:xfrm>
            <a:off x="3746183" y="1388694"/>
            <a:ext cx="968375" cy="503237"/>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Line 22"/>
          <p:cNvSpPr>
            <a:spLocks noChangeShapeType="1"/>
          </p:cNvSpPr>
          <p:nvPr/>
        </p:nvSpPr>
        <p:spPr bwMode="auto">
          <a:xfrm flipH="1">
            <a:off x="9265920" y="1015631"/>
            <a:ext cx="45720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Line 23"/>
          <p:cNvSpPr>
            <a:spLocks noChangeShapeType="1"/>
          </p:cNvSpPr>
          <p:nvPr/>
        </p:nvSpPr>
        <p:spPr bwMode="auto">
          <a:xfrm flipH="1" flipV="1">
            <a:off x="9418320" y="5587631"/>
            <a:ext cx="228600" cy="304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24"/>
          <p:cNvSpPr>
            <a:spLocks noChangeShapeType="1"/>
          </p:cNvSpPr>
          <p:nvPr/>
        </p:nvSpPr>
        <p:spPr bwMode="auto">
          <a:xfrm>
            <a:off x="5913120" y="777506"/>
            <a:ext cx="762000" cy="1219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25"/>
          <p:cNvSpPr>
            <a:spLocks noChangeShapeType="1"/>
          </p:cNvSpPr>
          <p:nvPr/>
        </p:nvSpPr>
        <p:spPr bwMode="auto">
          <a:xfrm flipH="1">
            <a:off x="9189720" y="4520831"/>
            <a:ext cx="457200" cy="76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21" name="AutoShape 31"/>
          <p:cNvCxnSpPr>
            <a:cxnSpLocks noChangeShapeType="1"/>
            <a:stCxn id="9" idx="2"/>
          </p:cNvCxnSpPr>
          <p:nvPr/>
        </p:nvCxnSpPr>
        <p:spPr bwMode="auto">
          <a:xfrm flipH="1">
            <a:off x="6989445" y="761631"/>
            <a:ext cx="1085850" cy="534988"/>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Rectangle 32"/>
          <p:cNvSpPr>
            <a:spLocks noChangeArrowheads="1"/>
          </p:cNvSpPr>
          <p:nvPr/>
        </p:nvSpPr>
        <p:spPr bwMode="auto">
          <a:xfrm>
            <a:off x="9789795" y="1768106"/>
            <a:ext cx="1166813" cy="83820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Control</a:t>
            </a:r>
          </a:p>
          <a:p>
            <a:r>
              <a:rPr lang="en-US" altLang="en-US" sz="1600">
                <a:latin typeface="Arial" panose="020B0604020202020204" pitchFamily="34" charset="0"/>
              </a:rPr>
              <a:t>Devices &amp;</a:t>
            </a:r>
          </a:p>
          <a:p>
            <a:r>
              <a:rPr lang="en-US" altLang="en-US" sz="1600">
                <a:latin typeface="Arial" panose="020B0604020202020204" pitchFamily="34" charset="0"/>
              </a:rPr>
              <a:t>Relays</a:t>
            </a:r>
          </a:p>
        </p:txBody>
      </p:sp>
      <p:sp>
        <p:nvSpPr>
          <p:cNvPr id="23" name="Rectangle 33"/>
          <p:cNvSpPr>
            <a:spLocks noChangeArrowheads="1"/>
          </p:cNvSpPr>
          <p:nvPr/>
        </p:nvSpPr>
        <p:spPr bwMode="auto">
          <a:xfrm>
            <a:off x="7284720" y="1310906"/>
            <a:ext cx="1524000" cy="8382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Line 34"/>
          <p:cNvSpPr>
            <a:spLocks noChangeShapeType="1"/>
          </p:cNvSpPr>
          <p:nvPr/>
        </p:nvSpPr>
        <p:spPr bwMode="auto">
          <a:xfrm flipH="1" flipV="1">
            <a:off x="8808720" y="1996706"/>
            <a:ext cx="990600" cy="152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Rectangle 35"/>
          <p:cNvSpPr>
            <a:spLocks noChangeArrowheads="1"/>
          </p:cNvSpPr>
          <p:nvPr/>
        </p:nvSpPr>
        <p:spPr bwMode="auto">
          <a:xfrm>
            <a:off x="5151120" y="167906"/>
            <a:ext cx="1766888"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Circuit Breakers</a:t>
            </a:r>
          </a:p>
          <a:p>
            <a:r>
              <a:rPr lang="en-US" altLang="en-US" sz="1600">
                <a:latin typeface="Arial" panose="020B0604020202020204" pitchFamily="34" charset="0"/>
              </a:rPr>
              <a:t>&amp; Fuses</a:t>
            </a:r>
          </a:p>
        </p:txBody>
      </p:sp>
      <p:sp>
        <p:nvSpPr>
          <p:cNvPr id="26" name="Rectangle 36"/>
          <p:cNvSpPr>
            <a:spLocks noChangeArrowheads="1"/>
          </p:cNvSpPr>
          <p:nvPr/>
        </p:nvSpPr>
        <p:spPr bwMode="auto">
          <a:xfrm>
            <a:off x="6675120" y="1463306"/>
            <a:ext cx="533400" cy="1219200"/>
          </a:xfrm>
          <a:prstGeom prst="rect">
            <a:avLst/>
          </a:prstGeom>
          <a:noFill/>
          <a:ln w="28575" algn="ctr">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7170869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pPr algn="l"/>
            <a:r>
              <a:rPr lang="en-US" dirty="0" smtClean="0"/>
              <a:t>System Control Center (SCC)</a:t>
            </a:r>
            <a:endParaRPr lang="en-US" dirty="0"/>
          </a:p>
        </p:txBody>
      </p:sp>
      <p:sp>
        <p:nvSpPr>
          <p:cNvPr id="7" name="Text Placeholder 6"/>
          <p:cNvSpPr>
            <a:spLocks noGrp="1"/>
          </p:cNvSpPr>
          <p:nvPr>
            <p:ph type="body" sz="quarter" idx="10"/>
          </p:nvPr>
        </p:nvSpPr>
        <p:spPr>
          <a:xfrm>
            <a:off x="914400" y="1612117"/>
            <a:ext cx="6370320" cy="4375150"/>
          </a:xfrm>
        </p:spPr>
        <p:txBody>
          <a:bodyPr/>
          <a:lstStyle/>
          <a:p>
            <a:pPr eaLnBrk="1" hangingPunct="1"/>
            <a:r>
              <a:rPr lang="en-US" altLang="en-US" sz="2400" dirty="0"/>
              <a:t>Provides overall control of the PDC / UV Trains and other associated equipment</a:t>
            </a:r>
          </a:p>
          <a:p>
            <a:pPr eaLnBrk="1" hangingPunct="1"/>
            <a:r>
              <a:rPr lang="en-US" altLang="en-US" sz="2400" dirty="0"/>
              <a:t>Provides operator interface for system status, alarms, </a:t>
            </a:r>
            <a:r>
              <a:rPr lang="en-US" altLang="en-US" sz="2400" dirty="0" smtClean="0"/>
              <a:t>and </a:t>
            </a:r>
            <a:r>
              <a:rPr lang="en-US" altLang="en-US" sz="2400" dirty="0"/>
              <a:t>control</a:t>
            </a:r>
          </a:p>
          <a:p>
            <a:pPr eaLnBrk="1" hangingPunct="1"/>
            <a:r>
              <a:rPr lang="en-US" altLang="en-US" sz="2400" dirty="0"/>
              <a:t>Coordinates communication to PDCs, UVRs, Flowmeters, </a:t>
            </a:r>
            <a:r>
              <a:rPr lang="en-US" altLang="en-US" sz="2400" dirty="0" err="1"/>
              <a:t>OptiView</a:t>
            </a:r>
            <a:r>
              <a:rPr lang="en-US" altLang="en-US" sz="2400" dirty="0"/>
              <a:t>, Valves, Pumps, </a:t>
            </a:r>
            <a:r>
              <a:rPr lang="en-US" altLang="en-US" sz="2400" dirty="0" smtClean="0"/>
              <a:t>and </a:t>
            </a:r>
            <a:r>
              <a:rPr lang="en-US" altLang="en-US" sz="2400" dirty="0"/>
              <a:t>Plant SCADA system</a:t>
            </a:r>
          </a:p>
          <a:p>
            <a:endParaRPr lang="en-US" sz="2400" dirty="0"/>
          </a:p>
        </p:txBody>
      </p:sp>
      <p:grpSp>
        <p:nvGrpSpPr>
          <p:cNvPr id="6" name="Group 5"/>
          <p:cNvGrpSpPr/>
          <p:nvPr/>
        </p:nvGrpSpPr>
        <p:grpSpPr>
          <a:xfrm>
            <a:off x="7548880" y="464769"/>
            <a:ext cx="4484688" cy="5867400"/>
            <a:chOff x="4419600" y="838200"/>
            <a:chExt cx="4484688" cy="5867400"/>
          </a:xfrm>
        </p:grpSpPr>
        <p:pic>
          <p:nvPicPr>
            <p:cNvPr id="8" name="Picture 22" descr="SCC"/>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19600" y="838200"/>
              <a:ext cx="3173413" cy="58674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6553200" y="2133600"/>
              <a:ext cx="2351088" cy="2498725"/>
              <a:chOff x="6553200" y="2133600"/>
              <a:chExt cx="2351088" cy="2498725"/>
            </a:xfrm>
          </p:grpSpPr>
          <p:sp>
            <p:nvSpPr>
              <p:cNvPr id="10" name="Rectangle 11"/>
              <p:cNvSpPr>
                <a:spLocks noChangeArrowheads="1"/>
              </p:cNvSpPr>
              <p:nvPr/>
            </p:nvSpPr>
            <p:spPr bwMode="auto">
              <a:xfrm>
                <a:off x="8005763" y="4038600"/>
                <a:ext cx="873125"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Door </a:t>
                </a:r>
              </a:p>
              <a:p>
                <a:r>
                  <a:rPr lang="en-US" altLang="en-US" sz="1600">
                    <a:latin typeface="Arial" panose="020B0604020202020204" pitchFamily="34" charset="0"/>
                  </a:rPr>
                  <a:t>Handle</a:t>
                </a:r>
              </a:p>
            </p:txBody>
          </p:sp>
          <p:sp>
            <p:nvSpPr>
              <p:cNvPr id="11" name="Rectangle 12"/>
              <p:cNvSpPr>
                <a:spLocks noChangeArrowheads="1"/>
              </p:cNvSpPr>
              <p:nvPr/>
            </p:nvSpPr>
            <p:spPr bwMode="auto">
              <a:xfrm>
                <a:off x="7848600" y="2133600"/>
                <a:ext cx="1055688"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Operator</a:t>
                </a:r>
              </a:p>
              <a:p>
                <a:r>
                  <a:rPr lang="en-US" altLang="en-US" sz="1600">
                    <a:latin typeface="Arial" panose="020B0604020202020204" pitchFamily="34" charset="0"/>
                  </a:rPr>
                  <a:t>Interface</a:t>
                </a:r>
              </a:p>
            </p:txBody>
          </p:sp>
          <p:sp>
            <p:nvSpPr>
              <p:cNvPr id="12" name="Line 18"/>
              <p:cNvSpPr>
                <a:spLocks noChangeShapeType="1"/>
              </p:cNvSpPr>
              <p:nvPr/>
            </p:nvSpPr>
            <p:spPr bwMode="auto">
              <a:xfrm flipH="1">
                <a:off x="6553200" y="2362200"/>
                <a:ext cx="12954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19"/>
              <p:cNvSpPr>
                <a:spLocks noChangeShapeType="1"/>
              </p:cNvSpPr>
              <p:nvPr/>
            </p:nvSpPr>
            <p:spPr bwMode="auto">
              <a:xfrm flipH="1" flipV="1">
                <a:off x="7239000" y="4038600"/>
                <a:ext cx="7620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8093023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Major Wear Items and Proper Disposal</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19508563"/>
              </p:ext>
            </p:extLst>
          </p:nvPr>
        </p:nvGraphicFramePr>
        <p:xfrm>
          <a:off x="1327807" y="1539473"/>
          <a:ext cx="8878638" cy="4724400"/>
        </p:xfrm>
        <a:graphic>
          <a:graphicData uri="http://schemas.openxmlformats.org/drawingml/2006/table">
            <a:tbl>
              <a:tblPr firstRow="1" bandRow="1">
                <a:tableStyleId>{5C22544A-7EE6-4342-B048-85BDC9FD1C3A}</a:tableStyleId>
              </a:tblPr>
              <a:tblGrid>
                <a:gridCol w="2959546">
                  <a:extLst>
                    <a:ext uri="{9D8B030D-6E8A-4147-A177-3AD203B41FA5}">
                      <a16:colId xmlns:a16="http://schemas.microsoft.com/office/drawing/2014/main" val="20000"/>
                    </a:ext>
                  </a:extLst>
                </a:gridCol>
                <a:gridCol w="2959546">
                  <a:extLst>
                    <a:ext uri="{9D8B030D-6E8A-4147-A177-3AD203B41FA5}">
                      <a16:colId xmlns:a16="http://schemas.microsoft.com/office/drawing/2014/main" val="20001"/>
                    </a:ext>
                  </a:extLst>
                </a:gridCol>
                <a:gridCol w="2959546">
                  <a:extLst>
                    <a:ext uri="{9D8B030D-6E8A-4147-A177-3AD203B41FA5}">
                      <a16:colId xmlns:a16="http://schemas.microsoft.com/office/drawing/2014/main" val="20002"/>
                    </a:ext>
                  </a:extLst>
                </a:gridCol>
              </a:tblGrid>
              <a:tr h="370840">
                <a:tc>
                  <a:txBody>
                    <a:bodyPr/>
                    <a:lstStyle/>
                    <a:p>
                      <a:r>
                        <a:rPr lang="en-US" sz="2000" dirty="0" smtClean="0">
                          <a:latin typeface="Arial" panose="020B0604020202020204" pitchFamily="34" charset="0"/>
                          <a:cs typeface="Arial" panose="020B0604020202020204" pitchFamily="34" charset="0"/>
                        </a:rPr>
                        <a:t>Wear</a:t>
                      </a:r>
                      <a:r>
                        <a:rPr lang="en-US" sz="2000" baseline="0" dirty="0" smtClean="0">
                          <a:latin typeface="Arial" panose="020B0604020202020204" pitchFamily="34" charset="0"/>
                          <a:cs typeface="Arial" panose="020B0604020202020204" pitchFamily="34" charset="0"/>
                        </a:rPr>
                        <a:t> Item</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Lifetime</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Disposal</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sz="2000" dirty="0" smtClean="0">
                          <a:latin typeface="Arial" panose="020B0604020202020204" pitchFamily="34" charset="0"/>
                          <a:cs typeface="Arial" panose="020B0604020202020204" pitchFamily="34" charset="0"/>
                        </a:rPr>
                        <a:t>UV Lamp</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5,000</a:t>
                      </a:r>
                      <a:r>
                        <a:rPr lang="en-US" sz="2000" baseline="0" dirty="0" smtClean="0">
                          <a:latin typeface="Arial" panose="020B0604020202020204" pitchFamily="34" charset="0"/>
                          <a:cs typeface="Arial" panose="020B0604020202020204" pitchFamily="34" charset="0"/>
                        </a:rPr>
                        <a:t> hours to 15,000 hours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Contains mercury. Recycle</a:t>
                      </a:r>
                      <a:r>
                        <a:rPr lang="en-US" sz="2000" baseline="0" dirty="0" smtClean="0">
                          <a:latin typeface="Arial" panose="020B0604020202020204" pitchFamily="34" charset="0"/>
                          <a:cs typeface="Arial" panose="020B0604020202020204" pitchFamily="34" charset="0"/>
                        </a:rPr>
                        <a:t> back to Supplier</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r>
                        <a:rPr lang="en-US" sz="2000" dirty="0" smtClean="0">
                          <a:latin typeface="Arial" panose="020B0604020202020204" pitchFamily="34" charset="0"/>
                          <a:cs typeface="Arial" panose="020B0604020202020204" pitchFamily="34" charset="0"/>
                        </a:rPr>
                        <a:t>Ballasts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Typically 5 years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Recycle</a:t>
                      </a:r>
                      <a:r>
                        <a:rPr lang="en-US" sz="2000" baseline="0" dirty="0" smtClean="0">
                          <a:latin typeface="Arial" panose="020B0604020202020204" pitchFamily="34" charset="0"/>
                          <a:cs typeface="Arial" panose="020B0604020202020204" pitchFamily="34" charset="0"/>
                        </a:rPr>
                        <a:t> back to Supplier</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US" sz="2000" dirty="0" smtClean="0">
                          <a:latin typeface="Arial" panose="020B0604020202020204" pitchFamily="34" charset="0"/>
                          <a:cs typeface="Arial" panose="020B0604020202020204" pitchFamily="34" charset="0"/>
                        </a:rPr>
                        <a:t>Wipers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Typically</a:t>
                      </a:r>
                      <a:r>
                        <a:rPr lang="en-US" sz="2000" baseline="0" dirty="0" smtClean="0">
                          <a:latin typeface="Arial" panose="020B0604020202020204" pitchFamily="34" charset="0"/>
                          <a:cs typeface="Arial" panose="020B0604020202020204" pitchFamily="34" charset="0"/>
                        </a:rPr>
                        <a:t> 6 months to 3 years for some components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Landfill wiper rings. Other components can</a:t>
                      </a:r>
                      <a:r>
                        <a:rPr lang="en-US" sz="2000" baseline="0" dirty="0" smtClean="0">
                          <a:latin typeface="Arial" panose="020B0604020202020204" pitchFamily="34" charset="0"/>
                          <a:cs typeface="Arial" panose="020B0604020202020204" pitchFamily="34" charset="0"/>
                        </a:rPr>
                        <a:t> be reused.</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a:txBody>
                    <a:bodyPr/>
                    <a:lstStyle/>
                    <a:p>
                      <a:r>
                        <a:rPr lang="en-US" sz="2000" dirty="0" smtClean="0">
                          <a:latin typeface="Arial" panose="020B0604020202020204" pitchFamily="34" charset="0"/>
                          <a:cs typeface="Arial" panose="020B0604020202020204" pitchFamily="34" charset="0"/>
                        </a:rPr>
                        <a:t>Quartz sleeves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5 to 10 years for medium</a:t>
                      </a:r>
                      <a:r>
                        <a:rPr lang="en-US" sz="2000" baseline="0" dirty="0" smtClean="0">
                          <a:latin typeface="Arial" panose="020B0604020202020204" pitchFamily="34" charset="0"/>
                          <a:cs typeface="Arial" panose="020B0604020202020204" pitchFamily="34" charset="0"/>
                        </a:rPr>
                        <a:t> pressure UV systems</a:t>
                      </a:r>
                    </a:p>
                    <a:p>
                      <a:r>
                        <a:rPr lang="en-US" sz="2000" baseline="0" dirty="0" smtClean="0">
                          <a:latin typeface="Arial" panose="020B0604020202020204" pitchFamily="34" charset="0"/>
                          <a:cs typeface="Arial" panose="020B0604020202020204" pitchFamily="34" charset="0"/>
                        </a:rPr>
                        <a:t>5 to 20 years for low pressure UV systems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Landfill</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32199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799"/>
            <a:ext cx="7811589" cy="3508829"/>
          </a:xfrm>
        </p:spPr>
        <p:txBody>
          <a:bodyPr/>
          <a:lstStyle/>
          <a:p>
            <a:r>
              <a:rPr lang="en-US" dirty="0" smtClean="0">
                <a:latin typeface="Arial" panose="020B0604020202020204" pitchFamily="34" charset="0"/>
                <a:cs typeface="Arial" panose="020B0604020202020204" pitchFamily="34" charset="0"/>
              </a:rPr>
              <a:t>UV Light for Disinfection and Chemical Photolysis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823046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7245531" cy="3160486"/>
          </a:xfrm>
        </p:spPr>
        <p:txBody>
          <a:bodyPr/>
          <a:lstStyle/>
          <a:p>
            <a:r>
              <a:rPr lang="en-US" dirty="0" smtClean="0">
                <a:latin typeface="Arial" panose="020B0604020202020204" pitchFamily="34" charset="0"/>
                <a:cs typeface="Arial" panose="020B0604020202020204" pitchFamily="34" charset="0"/>
              </a:rPr>
              <a:t>Critical Control Point Response Procedures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31927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Critical Control Point Response Procedures</a:t>
            </a:r>
            <a:endParaRPr lang="en-US" dirty="0"/>
          </a:p>
        </p:txBody>
      </p:sp>
      <p:sp>
        <p:nvSpPr>
          <p:cNvPr id="3" name="Text Placeholder 2"/>
          <p:cNvSpPr>
            <a:spLocks noGrp="1"/>
          </p:cNvSpPr>
          <p:nvPr>
            <p:ph type="body" sz="quarter" idx="10"/>
          </p:nvPr>
        </p:nvSpPr>
        <p:spPr/>
        <p:txBody>
          <a:bodyPr/>
          <a:lstStyle/>
          <a:p>
            <a:pPr marL="0" indent="0">
              <a:buNone/>
            </a:pPr>
            <a:r>
              <a:rPr lang="en-US" dirty="0" smtClean="0"/>
              <a:t>The following critical control point response procedures are taken from WRF project Reuse-13-03. They are generic in nature and are provided as a guide. Examples for these response procedures are provided in the Supporting Information slides in this module. </a:t>
            </a:r>
            <a:endParaRPr lang="en-US" dirty="0"/>
          </a:p>
        </p:txBody>
      </p:sp>
    </p:spTree>
    <p:extLst>
      <p:ext uri="{BB962C8B-B14F-4D97-AF65-F5344CB8AC3E}">
        <p14:creationId xmlns:p14="http://schemas.microsoft.com/office/powerpoint/2010/main" val="271164148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rial" panose="020B0604020202020204" pitchFamily="34" charset="0"/>
                <a:cs typeface="Arial" panose="020B0604020202020204" pitchFamily="34" charset="0"/>
              </a:rPr>
              <a:t>Operation and Maintenance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340672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System Monitoring and Performance Verification</a:t>
            </a:r>
            <a:endParaRPr lang="en-US" dirty="0"/>
          </a:p>
        </p:txBody>
      </p:sp>
      <p:graphicFrame>
        <p:nvGraphicFramePr>
          <p:cNvPr id="17" name="Table 16"/>
          <p:cNvGraphicFramePr>
            <a:graphicFrameLocks noGrp="1"/>
          </p:cNvGraphicFramePr>
          <p:nvPr>
            <p:extLst>
              <p:ext uri="{D42A27DB-BD31-4B8C-83A1-F6EECF244321}">
                <p14:modId xmlns:p14="http://schemas.microsoft.com/office/powerpoint/2010/main" val="2811114149"/>
              </p:ext>
            </p:extLst>
          </p:nvPr>
        </p:nvGraphicFramePr>
        <p:xfrm>
          <a:off x="1327807" y="1539473"/>
          <a:ext cx="9418569" cy="4663440"/>
        </p:xfrm>
        <a:graphic>
          <a:graphicData uri="http://schemas.openxmlformats.org/drawingml/2006/table">
            <a:tbl>
              <a:tblPr firstRow="1" bandRow="1">
                <a:tableStyleId>{5C22544A-7EE6-4342-B048-85BDC9FD1C3A}</a:tableStyleId>
              </a:tblPr>
              <a:tblGrid>
                <a:gridCol w="3139523">
                  <a:extLst>
                    <a:ext uri="{9D8B030D-6E8A-4147-A177-3AD203B41FA5}">
                      <a16:colId xmlns:a16="http://schemas.microsoft.com/office/drawing/2014/main" val="20000"/>
                    </a:ext>
                  </a:extLst>
                </a:gridCol>
                <a:gridCol w="3139523">
                  <a:extLst>
                    <a:ext uri="{9D8B030D-6E8A-4147-A177-3AD203B41FA5}">
                      <a16:colId xmlns:a16="http://schemas.microsoft.com/office/drawing/2014/main" val="20001"/>
                    </a:ext>
                  </a:extLst>
                </a:gridCol>
                <a:gridCol w="3139523">
                  <a:extLst>
                    <a:ext uri="{9D8B030D-6E8A-4147-A177-3AD203B41FA5}">
                      <a16:colId xmlns:a16="http://schemas.microsoft.com/office/drawing/2014/main" val="20002"/>
                    </a:ext>
                  </a:extLst>
                </a:gridCol>
              </a:tblGrid>
              <a:tr h="370840">
                <a:tc>
                  <a:txBody>
                    <a:bodyPr/>
                    <a:lstStyle/>
                    <a:p>
                      <a:r>
                        <a:rPr lang="en-US" sz="2400" dirty="0" smtClean="0">
                          <a:latin typeface="Arial" panose="020B0604020202020204" pitchFamily="34" charset="0"/>
                          <a:cs typeface="Arial" panose="020B0604020202020204" pitchFamily="34" charset="0"/>
                        </a:rPr>
                        <a:t>Parameter</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Frequency</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Calibration</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sz="2400" dirty="0" smtClean="0">
                          <a:latin typeface="Arial" panose="020B0604020202020204" pitchFamily="34" charset="0"/>
                          <a:cs typeface="Arial" panose="020B0604020202020204" pitchFamily="34" charset="0"/>
                        </a:rPr>
                        <a:t>UV Dose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Real Time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No calibration</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r>
                        <a:rPr lang="en-US" sz="2400" dirty="0" smtClean="0">
                          <a:latin typeface="Arial" panose="020B0604020202020204" pitchFamily="34" charset="0"/>
                          <a:cs typeface="Arial" panose="020B0604020202020204" pitchFamily="34" charset="0"/>
                        </a:rPr>
                        <a:t>UV Intensity</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Real Time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~Monthly</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US" sz="2400" dirty="0" smtClean="0">
                          <a:latin typeface="Arial" panose="020B0604020202020204" pitchFamily="34" charset="0"/>
                          <a:cs typeface="Arial" panose="020B0604020202020204" pitchFamily="34" charset="0"/>
                        </a:rPr>
                        <a:t>UV Transmittance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Real Time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Daily</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a:txBody>
                    <a:bodyPr/>
                    <a:lstStyle/>
                    <a:p>
                      <a:r>
                        <a:rPr lang="en-US" sz="2400" dirty="0" smtClean="0">
                          <a:latin typeface="Arial" panose="020B0604020202020204" pitchFamily="34" charset="0"/>
                          <a:cs typeface="Arial" panose="020B0604020202020204" pitchFamily="34" charset="0"/>
                        </a:rPr>
                        <a:t>Flow</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Real Time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At Startup,</a:t>
                      </a:r>
                      <a:r>
                        <a:rPr lang="en-US" sz="2400" baseline="0" dirty="0" smtClean="0">
                          <a:latin typeface="Arial" panose="020B0604020202020204" pitchFamily="34" charset="0"/>
                          <a:cs typeface="Arial" panose="020B0604020202020204" pitchFamily="34" charset="0"/>
                        </a:rPr>
                        <a:t> and ideally annually based upon parallel flow meters</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70840">
                <a:tc>
                  <a:txBody>
                    <a:bodyPr/>
                    <a:lstStyle/>
                    <a:p>
                      <a:r>
                        <a:rPr lang="en-US" sz="2400" dirty="0" smtClean="0">
                          <a:latin typeface="Arial" panose="020B0604020202020204" pitchFamily="34" charset="0"/>
                          <a:cs typeface="Arial" panose="020B0604020202020204" pitchFamily="34" charset="0"/>
                        </a:rPr>
                        <a:t>Microbiological</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Grab</a:t>
                      </a:r>
                      <a:r>
                        <a:rPr lang="en-US" sz="2400" baseline="0" dirty="0" smtClean="0">
                          <a:latin typeface="Arial" panose="020B0604020202020204" pitchFamily="34" charset="0"/>
                          <a:cs typeface="Arial" panose="020B0604020202020204" pitchFamily="34" charset="0"/>
                        </a:rPr>
                        <a:t> Sample, Daily</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No calibration</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70840">
                <a:tc>
                  <a:txBody>
                    <a:bodyPr/>
                    <a:lstStyle/>
                    <a:p>
                      <a:r>
                        <a:rPr lang="en-US" sz="2400" dirty="0" smtClean="0">
                          <a:latin typeface="Arial" panose="020B0604020202020204" pitchFamily="34" charset="0"/>
                          <a:cs typeface="Arial" panose="020B0604020202020204" pitchFamily="34" charset="0"/>
                        </a:rPr>
                        <a:t>Oxidant Feed</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Daily or Weekly</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Pump</a:t>
                      </a:r>
                      <a:r>
                        <a:rPr lang="en-US" sz="2400" baseline="0" dirty="0" smtClean="0">
                          <a:latin typeface="Arial" panose="020B0604020202020204" pitchFamily="34" charset="0"/>
                          <a:cs typeface="Arial" panose="020B0604020202020204" pitchFamily="34" charset="0"/>
                        </a:rPr>
                        <a:t> drawdown verification</a:t>
                      </a:r>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454605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Example Lamp Replacement on One Type of UV Reactor; Each UV Reactor Will Come with a Detailed O&amp;M Manual</a:t>
            </a:r>
            <a:endParaRPr lang="en-US" dirty="0"/>
          </a:p>
        </p:txBody>
      </p:sp>
      <p:sp>
        <p:nvSpPr>
          <p:cNvPr id="32" name="Rectangle 3"/>
          <p:cNvSpPr>
            <a:spLocks noGrp="1" noChangeArrowheads="1"/>
          </p:cNvSpPr>
          <p:nvPr>
            <p:ph type="body" idx="4294967295"/>
          </p:nvPr>
        </p:nvSpPr>
        <p:spPr>
          <a:xfrm>
            <a:off x="707339" y="1600200"/>
            <a:ext cx="4953232" cy="3543777"/>
          </a:xfrm>
          <a:prstGeom prst="rect">
            <a:avLst/>
          </a:prstGeom>
        </p:spPr>
        <p:txBody>
          <a:bodyPr/>
          <a:lstStyle/>
          <a:p>
            <a:pPr marL="476250" indent="-476250">
              <a:buFontTx/>
              <a:buAutoNum type="arabicPeriod"/>
            </a:pPr>
            <a:r>
              <a:rPr lang="en-US" altLang="en-US" sz="2400" dirty="0">
                <a:latin typeface="Arial" panose="020B0604020202020204" pitchFamily="34" charset="0"/>
                <a:cs typeface="Arial" panose="020B0604020202020204" pitchFamily="34" charset="0"/>
              </a:rPr>
              <a:t>Remove the Service End Cap </a:t>
            </a:r>
          </a:p>
          <a:p>
            <a:pPr marL="476250" indent="-476250">
              <a:buFontTx/>
              <a:buAutoNum type="arabicPeriod"/>
            </a:pPr>
            <a:r>
              <a:rPr lang="en-US" altLang="en-US" sz="2400" dirty="0">
                <a:latin typeface="Arial" panose="020B0604020202020204" pitchFamily="34" charset="0"/>
                <a:cs typeface="Arial" panose="020B0604020202020204" pitchFamily="34" charset="0"/>
              </a:rPr>
              <a:t>Unscrew Lamp Holder Nut from the Sleeve Bolt</a:t>
            </a:r>
          </a:p>
          <a:p>
            <a:pPr marL="476250" indent="-476250">
              <a:buFontTx/>
              <a:buAutoNum type="arabicPeriod"/>
            </a:pPr>
            <a:r>
              <a:rPr lang="en-US" altLang="en-US" sz="2400" dirty="0">
                <a:latin typeface="Arial" panose="020B0604020202020204" pitchFamily="34" charset="0"/>
                <a:cs typeface="Arial" panose="020B0604020202020204" pitchFamily="34" charset="0"/>
              </a:rPr>
              <a:t>Pull Lamp Holder from Sleeve Bolt to access Lamp</a:t>
            </a:r>
          </a:p>
          <a:p>
            <a:pPr marL="476250" indent="-476250">
              <a:buFontTx/>
              <a:buAutoNum type="arabicPeriod"/>
            </a:pPr>
            <a:r>
              <a:rPr lang="en-US" altLang="en-US" sz="2400" dirty="0">
                <a:latin typeface="Arial" panose="020B0604020202020204" pitchFamily="34" charset="0"/>
                <a:cs typeface="Arial" panose="020B0604020202020204" pitchFamily="34" charset="0"/>
              </a:rPr>
              <a:t>Disconnect Lamp Holder from the Lamp &amp; remove Lamp</a:t>
            </a:r>
          </a:p>
        </p:txBody>
      </p:sp>
      <p:grpSp>
        <p:nvGrpSpPr>
          <p:cNvPr id="33" name="Group 32"/>
          <p:cNvGrpSpPr/>
          <p:nvPr/>
        </p:nvGrpSpPr>
        <p:grpSpPr>
          <a:xfrm>
            <a:off x="5842000" y="1558959"/>
            <a:ext cx="4907280" cy="4863156"/>
            <a:chOff x="3200400" y="228600"/>
            <a:chExt cx="5715000" cy="5943600"/>
          </a:xfrm>
        </p:grpSpPr>
        <p:pic>
          <p:nvPicPr>
            <p:cNvPr id="34" name="Picture 24" descr="Placing lamp Screw Cap"/>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27763" y="1676400"/>
              <a:ext cx="2687637"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8" descr="end cap in plac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48100" y="228600"/>
              <a:ext cx="18669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1" descr="Lamp &amp; Lamp Holder pulled from sleeve Socket"/>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0400" y="3352800"/>
              <a:ext cx="30099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5" descr="Lamp unplugging from lamp holde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96000" y="4254500"/>
              <a:ext cx="2743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 name="AutoShape 36"/>
            <p:cNvCxnSpPr>
              <a:cxnSpLocks noChangeShapeType="1"/>
              <a:stCxn id="35" idx="3"/>
              <a:endCxn id="34" idx="0"/>
            </p:cNvCxnSpPr>
            <p:nvPr/>
          </p:nvCxnSpPr>
          <p:spPr bwMode="auto">
            <a:xfrm>
              <a:off x="5715000" y="1373188"/>
              <a:ext cx="1857375" cy="303212"/>
            </a:xfrm>
            <a:prstGeom prst="bentConnector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AutoShape 37"/>
            <p:cNvCxnSpPr>
              <a:cxnSpLocks noChangeShapeType="1"/>
              <a:stCxn id="34" idx="2"/>
              <a:endCxn id="36" idx="3"/>
            </p:cNvCxnSpPr>
            <p:nvPr/>
          </p:nvCxnSpPr>
          <p:spPr bwMode="auto">
            <a:xfrm rot="5400000">
              <a:off x="6535738" y="2944812"/>
              <a:ext cx="711200" cy="1362075"/>
            </a:xfrm>
            <a:prstGeom prst="bentConnector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AutoShape 38"/>
            <p:cNvCxnSpPr>
              <a:cxnSpLocks noChangeShapeType="1"/>
              <a:stCxn id="36" idx="2"/>
              <a:endCxn id="37" idx="1"/>
            </p:cNvCxnSpPr>
            <p:nvPr/>
          </p:nvCxnSpPr>
          <p:spPr bwMode="auto">
            <a:xfrm rot="16200000" flipH="1">
              <a:off x="5099050" y="4216400"/>
              <a:ext cx="603250" cy="1390650"/>
            </a:xfrm>
            <a:prstGeom prst="bentConnector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 Box 39"/>
            <p:cNvSpPr txBox="1">
              <a:spLocks noChangeArrowheads="1"/>
            </p:cNvSpPr>
            <p:nvPr/>
          </p:nvSpPr>
          <p:spPr bwMode="auto">
            <a:xfrm>
              <a:off x="3886200" y="228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1.</a:t>
              </a:r>
            </a:p>
          </p:txBody>
        </p:sp>
        <p:sp>
          <p:nvSpPr>
            <p:cNvPr id="42" name="Text Box 40"/>
            <p:cNvSpPr txBox="1">
              <a:spLocks noChangeArrowheads="1"/>
            </p:cNvSpPr>
            <p:nvPr/>
          </p:nvSpPr>
          <p:spPr bwMode="auto">
            <a:xfrm>
              <a:off x="6248400" y="27432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2.</a:t>
              </a:r>
            </a:p>
          </p:txBody>
        </p:sp>
        <p:sp>
          <p:nvSpPr>
            <p:cNvPr id="43" name="Text Box 41"/>
            <p:cNvSpPr txBox="1">
              <a:spLocks noChangeArrowheads="1"/>
            </p:cNvSpPr>
            <p:nvPr/>
          </p:nvSpPr>
          <p:spPr bwMode="auto">
            <a:xfrm>
              <a:off x="3200400" y="3352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3.</a:t>
              </a:r>
            </a:p>
          </p:txBody>
        </p:sp>
        <p:sp>
          <p:nvSpPr>
            <p:cNvPr id="44" name="Text Box 42"/>
            <p:cNvSpPr txBox="1">
              <a:spLocks noChangeArrowheads="1"/>
            </p:cNvSpPr>
            <p:nvPr/>
          </p:nvSpPr>
          <p:spPr bwMode="auto">
            <a:xfrm>
              <a:off x="8382000" y="5638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4.</a:t>
              </a:r>
            </a:p>
          </p:txBody>
        </p:sp>
      </p:grpSp>
    </p:spTree>
    <p:extLst>
      <p:ext uri="{BB962C8B-B14F-4D97-AF65-F5344CB8AC3E}">
        <p14:creationId xmlns:p14="http://schemas.microsoft.com/office/powerpoint/2010/main" val="131327786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964"/>
            <a:ext cx="10338919" cy="533400"/>
          </a:xfrm>
        </p:spPr>
        <p:txBody>
          <a:bodyPr/>
          <a:lstStyle/>
          <a:p>
            <a:r>
              <a:rPr lang="en-US" dirty="0" smtClean="0"/>
              <a:t>Example Lamp </a:t>
            </a:r>
            <a:r>
              <a:rPr lang="en-US" dirty="0"/>
              <a:t>I</a:t>
            </a:r>
            <a:r>
              <a:rPr lang="en-US" dirty="0" smtClean="0"/>
              <a:t>nstallation on a Trojan UV Reactor</a:t>
            </a:r>
            <a:endParaRPr lang="en-US" dirty="0"/>
          </a:p>
        </p:txBody>
      </p:sp>
      <p:sp>
        <p:nvSpPr>
          <p:cNvPr id="11" name="Rectangle 5"/>
          <p:cNvSpPr>
            <a:spLocks noChangeArrowheads="1"/>
          </p:cNvSpPr>
          <p:nvPr/>
        </p:nvSpPr>
        <p:spPr bwMode="auto">
          <a:xfrm>
            <a:off x="574040" y="1152559"/>
            <a:ext cx="5406332" cy="352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buClrTx/>
              <a:buFontTx/>
              <a:buAutoNum type="arabicPeriod"/>
            </a:pPr>
            <a:r>
              <a:rPr lang="en-US" altLang="en-US" sz="2400" b="0" dirty="0">
                <a:latin typeface="Arial" panose="020B0604020202020204" pitchFamily="34" charset="0"/>
                <a:cs typeface="Arial" panose="020B0604020202020204" pitchFamily="34" charset="0"/>
              </a:rPr>
              <a:t>Slide Lamp into Sleeve</a:t>
            </a:r>
          </a:p>
          <a:p>
            <a:pPr eaLnBrk="1" hangingPunct="1">
              <a:buClrTx/>
              <a:buFontTx/>
              <a:buAutoNum type="arabicPeriod"/>
            </a:pPr>
            <a:r>
              <a:rPr lang="en-US" altLang="en-US" sz="2400" b="0" dirty="0">
                <a:latin typeface="Arial" panose="020B0604020202020204" pitchFamily="34" charset="0"/>
                <a:cs typeface="Arial" panose="020B0604020202020204" pitchFamily="34" charset="0"/>
              </a:rPr>
              <a:t>Align Lamp </a:t>
            </a:r>
            <a:r>
              <a:rPr lang="en-US" altLang="en-US" sz="2400" dirty="0" smtClean="0">
                <a:latin typeface="Arial" panose="020B0604020202020204" pitchFamily="34" charset="0"/>
                <a:cs typeface="Arial" panose="020B0604020202020204" pitchFamily="34" charset="0"/>
              </a:rPr>
              <a:t>and</a:t>
            </a:r>
            <a:r>
              <a:rPr lang="en-US" altLang="en-US" sz="2400" b="0" dirty="0" smtClean="0">
                <a:latin typeface="Arial" panose="020B0604020202020204" pitchFamily="34" charset="0"/>
                <a:cs typeface="Arial" panose="020B0604020202020204" pitchFamily="34" charset="0"/>
              </a:rPr>
              <a:t> </a:t>
            </a:r>
            <a:r>
              <a:rPr lang="en-US" altLang="en-US" sz="2400" b="0" dirty="0">
                <a:latin typeface="Arial" panose="020B0604020202020204" pitchFamily="34" charset="0"/>
                <a:cs typeface="Arial" panose="020B0604020202020204" pitchFamily="34" charset="0"/>
              </a:rPr>
              <a:t>Lamp Holder Index ledges </a:t>
            </a:r>
            <a:r>
              <a:rPr lang="en-US" altLang="en-US" sz="2400" b="0" dirty="0" smtClean="0">
                <a:latin typeface="Arial" panose="020B0604020202020204" pitchFamily="34" charset="0"/>
                <a:cs typeface="Arial" panose="020B0604020202020204" pitchFamily="34" charset="0"/>
              </a:rPr>
              <a:t>and </a:t>
            </a:r>
            <a:r>
              <a:rPr lang="en-US" altLang="en-US" sz="2400" b="0" dirty="0">
                <a:latin typeface="Arial" panose="020B0604020202020204" pitchFamily="34" charset="0"/>
                <a:cs typeface="Arial" panose="020B0604020202020204" pitchFamily="34" charset="0"/>
              </a:rPr>
              <a:t>connect Lamp Plug onto Lamp </a:t>
            </a:r>
          </a:p>
          <a:p>
            <a:pPr eaLnBrk="1" hangingPunct="1">
              <a:buClrTx/>
              <a:buFontTx/>
              <a:buAutoNum type="arabicPeriod"/>
            </a:pPr>
            <a:r>
              <a:rPr lang="en-US" altLang="en-US" sz="2400" b="0" dirty="0">
                <a:latin typeface="Arial" panose="020B0604020202020204" pitchFamily="34" charset="0"/>
                <a:cs typeface="Arial" panose="020B0604020202020204" pitchFamily="34" charset="0"/>
              </a:rPr>
              <a:t>Push Lamp Holder into Sleeve Bolt until Holder stop touches Sleeve Bolt</a:t>
            </a:r>
          </a:p>
          <a:p>
            <a:pPr eaLnBrk="1" hangingPunct="1">
              <a:buClrTx/>
              <a:buFontTx/>
              <a:buAutoNum type="arabicPeriod"/>
            </a:pPr>
            <a:r>
              <a:rPr lang="en-US" altLang="en-US" sz="2400" b="0" dirty="0">
                <a:latin typeface="Arial" panose="020B0604020202020204" pitchFamily="34" charset="0"/>
                <a:cs typeface="Arial" panose="020B0604020202020204" pitchFamily="34" charset="0"/>
              </a:rPr>
              <a:t>Slide Washer and Lamp Holder Nut onto Bolt and Hand tighten</a:t>
            </a:r>
          </a:p>
          <a:p>
            <a:pPr eaLnBrk="1" hangingPunct="1">
              <a:buClrTx/>
              <a:buFontTx/>
              <a:buAutoNum type="arabicPeriod"/>
            </a:pPr>
            <a:r>
              <a:rPr lang="en-US" altLang="en-US" sz="2400" b="0" dirty="0">
                <a:latin typeface="Arial" panose="020B0604020202020204" pitchFamily="34" charset="0"/>
                <a:cs typeface="Arial" panose="020B0604020202020204" pitchFamily="34" charset="0"/>
              </a:rPr>
              <a:t>Install Service End Cap</a:t>
            </a:r>
          </a:p>
        </p:txBody>
      </p:sp>
      <p:grpSp>
        <p:nvGrpSpPr>
          <p:cNvPr id="12" name="Group 11"/>
          <p:cNvGrpSpPr/>
          <p:nvPr/>
        </p:nvGrpSpPr>
        <p:grpSpPr>
          <a:xfrm>
            <a:off x="6714916" y="1375186"/>
            <a:ext cx="4552102" cy="5035173"/>
            <a:chOff x="3556000" y="304800"/>
            <a:chExt cx="5588000" cy="6019800"/>
          </a:xfrm>
        </p:grpSpPr>
        <p:pic>
          <p:nvPicPr>
            <p:cNvPr id="13" name="Picture 32" descr="Lamp Holder End"/>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9275" y="838200"/>
              <a:ext cx="923925" cy="6096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3" descr="Lamp E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77000" y="457200"/>
              <a:ext cx="17526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4" descr="Lamp unplugging from lamp holde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56000" y="304800"/>
              <a:ext cx="2743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6" descr="Lamp Holder Pushing Lamp holder into sleev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86200" y="2667000"/>
              <a:ext cx="209550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AutoShape 41"/>
            <p:cNvCxnSpPr>
              <a:cxnSpLocks noChangeShapeType="1"/>
              <a:stCxn id="15" idx="2"/>
              <a:endCxn id="16" idx="0"/>
            </p:cNvCxnSpPr>
            <p:nvPr/>
          </p:nvCxnSpPr>
          <p:spPr bwMode="auto">
            <a:xfrm rot="16200000" flipH="1">
              <a:off x="4708525" y="2441575"/>
              <a:ext cx="444500" cy="6350"/>
            </a:xfrm>
            <a:prstGeom prst="bentConnector3">
              <a:avLst>
                <a:gd name="adj1" fmla="val 50000"/>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Picture 44" descr="Lamp Holder Plastic washer placement"/>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10400" y="2857500"/>
              <a:ext cx="1905000"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5" descr="Placing lamp Screw Cap"/>
            <p:cNvPicPr>
              <a:picLocks noChangeAspect="1" noChangeArrowheads="1"/>
            </p:cNvPicPr>
            <p:nvPr/>
          </p:nvPicPr>
          <p:blipFill>
            <a:blip r:embed="rId7" cstate="email">
              <a:lum bright="-10000"/>
              <a:extLst>
                <a:ext uri="{28A0092B-C50C-407E-A947-70E740481C1C}">
                  <a14:useLocalDpi xmlns:a14="http://schemas.microsoft.com/office/drawing/2010/main"/>
                </a:ext>
              </a:extLst>
            </a:blip>
            <a:srcRect/>
            <a:stretch>
              <a:fillRect/>
            </a:stretch>
          </p:blipFill>
          <p:spPr bwMode="auto">
            <a:xfrm>
              <a:off x="6997700" y="4562475"/>
              <a:ext cx="19431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AutoShape 48"/>
            <p:cNvCxnSpPr>
              <a:cxnSpLocks noChangeShapeType="1"/>
              <a:stCxn id="16" idx="3"/>
              <a:endCxn id="18" idx="1"/>
            </p:cNvCxnSpPr>
            <p:nvPr/>
          </p:nvCxnSpPr>
          <p:spPr bwMode="auto">
            <a:xfrm flipV="1">
              <a:off x="5981700" y="3502025"/>
              <a:ext cx="1028700" cy="4763"/>
            </a:xfrm>
            <a:prstGeom prst="straightConnector1">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49"/>
            <p:cNvCxnSpPr>
              <a:cxnSpLocks noChangeShapeType="1"/>
              <a:stCxn id="18" idx="2"/>
              <a:endCxn id="19" idx="0"/>
            </p:cNvCxnSpPr>
            <p:nvPr/>
          </p:nvCxnSpPr>
          <p:spPr bwMode="auto">
            <a:xfrm>
              <a:off x="7962900" y="4144963"/>
              <a:ext cx="6350" cy="417512"/>
            </a:xfrm>
            <a:prstGeom prst="straightConnector1">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Picture 50" descr="end cap in plac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191000" y="4572000"/>
              <a:ext cx="1574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AutoShape 51"/>
            <p:cNvCxnSpPr>
              <a:cxnSpLocks noChangeShapeType="1"/>
              <a:stCxn id="19" idx="1"/>
              <a:endCxn id="22" idx="0"/>
            </p:cNvCxnSpPr>
            <p:nvPr/>
          </p:nvCxnSpPr>
          <p:spPr bwMode="auto">
            <a:xfrm rot="10800000">
              <a:off x="4978400" y="4572000"/>
              <a:ext cx="2019300" cy="566738"/>
            </a:xfrm>
            <a:prstGeom prst="bentConnector4">
              <a:avLst>
                <a:gd name="adj1" fmla="val 30505"/>
                <a:gd name="adj2" fmla="val 116806"/>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52"/>
            <p:cNvSpPr txBox="1">
              <a:spLocks noChangeArrowheads="1"/>
            </p:cNvSpPr>
            <p:nvPr/>
          </p:nvSpPr>
          <p:spPr bwMode="auto">
            <a:xfrm>
              <a:off x="5410200" y="17526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1 &amp; </a:t>
              </a:r>
              <a:r>
                <a:rPr lang="en-US" altLang="en-US" b="0">
                  <a:solidFill>
                    <a:schemeClr val="bg1"/>
                  </a:solidFill>
                  <a:latin typeface="Arial" panose="020B0604020202020204" pitchFamily="34" charset="0"/>
                </a:rPr>
                <a:t>2.</a:t>
              </a:r>
            </a:p>
          </p:txBody>
        </p:sp>
        <p:sp>
          <p:nvSpPr>
            <p:cNvPr id="25" name="Text Box 54"/>
            <p:cNvSpPr txBox="1">
              <a:spLocks noChangeArrowheads="1"/>
            </p:cNvSpPr>
            <p:nvPr/>
          </p:nvSpPr>
          <p:spPr bwMode="auto">
            <a:xfrm>
              <a:off x="3886200" y="26670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3.</a:t>
              </a:r>
            </a:p>
          </p:txBody>
        </p:sp>
        <p:sp>
          <p:nvSpPr>
            <p:cNvPr id="26" name="Text Box 55"/>
            <p:cNvSpPr txBox="1">
              <a:spLocks noChangeArrowheads="1"/>
            </p:cNvSpPr>
            <p:nvPr/>
          </p:nvSpPr>
          <p:spPr bwMode="auto">
            <a:xfrm>
              <a:off x="7010400" y="3657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4.</a:t>
              </a:r>
            </a:p>
          </p:txBody>
        </p:sp>
        <p:sp>
          <p:nvSpPr>
            <p:cNvPr id="27" name="Text Box 57"/>
            <p:cNvSpPr txBox="1">
              <a:spLocks noChangeArrowheads="1"/>
            </p:cNvSpPr>
            <p:nvPr/>
          </p:nvSpPr>
          <p:spPr bwMode="auto">
            <a:xfrm>
              <a:off x="7010400" y="53340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4.</a:t>
              </a:r>
            </a:p>
          </p:txBody>
        </p:sp>
        <p:sp>
          <p:nvSpPr>
            <p:cNvPr id="28" name="Text Box 58"/>
            <p:cNvSpPr txBox="1">
              <a:spLocks noChangeArrowheads="1"/>
            </p:cNvSpPr>
            <p:nvPr/>
          </p:nvSpPr>
          <p:spPr bwMode="auto">
            <a:xfrm>
              <a:off x="4191000" y="58674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5.</a:t>
              </a:r>
            </a:p>
          </p:txBody>
        </p:sp>
        <p:sp>
          <p:nvSpPr>
            <p:cNvPr id="29" name="Rectangle 60"/>
            <p:cNvSpPr>
              <a:spLocks noChangeArrowheads="1"/>
            </p:cNvSpPr>
            <p:nvPr/>
          </p:nvSpPr>
          <p:spPr bwMode="auto">
            <a:xfrm>
              <a:off x="6477000" y="609600"/>
              <a:ext cx="2667000" cy="1066800"/>
            </a:xfrm>
            <a:prstGeom prst="rect">
              <a:avLst/>
            </a:prstGeom>
            <a:noFill/>
            <a:ln w="28575" algn="ctr">
              <a:solidFill>
                <a:schemeClr val="tx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Rectangle 61"/>
            <p:cNvSpPr>
              <a:spLocks noChangeArrowheads="1"/>
            </p:cNvSpPr>
            <p:nvPr/>
          </p:nvSpPr>
          <p:spPr bwMode="auto">
            <a:xfrm>
              <a:off x="4114800" y="1066800"/>
              <a:ext cx="1066800" cy="685800"/>
            </a:xfrm>
            <a:prstGeom prst="rect">
              <a:avLst/>
            </a:prstGeom>
            <a:noFill/>
            <a:ln w="28575" algn="ctr">
              <a:solidFill>
                <a:schemeClr val="tx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Line 62"/>
            <p:cNvSpPr>
              <a:spLocks noChangeShapeType="1"/>
            </p:cNvSpPr>
            <p:nvPr/>
          </p:nvSpPr>
          <p:spPr bwMode="auto">
            <a:xfrm flipV="1">
              <a:off x="5181600" y="1143000"/>
              <a:ext cx="1295400" cy="228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113784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5800" y="198069"/>
            <a:ext cx="10338919" cy="533400"/>
          </a:xfrm>
        </p:spPr>
        <p:txBody>
          <a:bodyPr/>
          <a:lstStyle/>
          <a:p>
            <a:r>
              <a:rPr lang="en-US" dirty="0" smtClean="0"/>
              <a:t>Example </a:t>
            </a:r>
            <a:r>
              <a:rPr lang="en-US" dirty="0"/>
              <a:t>S</a:t>
            </a:r>
            <a:r>
              <a:rPr lang="en-US" dirty="0" smtClean="0"/>
              <a:t>leeve </a:t>
            </a:r>
            <a:r>
              <a:rPr lang="en-US" dirty="0"/>
              <a:t>R</a:t>
            </a:r>
            <a:r>
              <a:rPr lang="en-US" dirty="0" smtClean="0"/>
              <a:t>emoval on a Trojan UV Reactor</a:t>
            </a:r>
            <a:endParaRPr lang="en-US" dirty="0"/>
          </a:p>
        </p:txBody>
      </p:sp>
      <p:sp>
        <p:nvSpPr>
          <p:cNvPr id="7" name="Rectangle 4"/>
          <p:cNvSpPr>
            <a:spLocks noChangeArrowheads="1"/>
          </p:cNvSpPr>
          <p:nvPr/>
        </p:nvSpPr>
        <p:spPr bwMode="auto">
          <a:xfrm>
            <a:off x="657225" y="1612533"/>
            <a:ext cx="3657600" cy="460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buClr>
                <a:schemeClr val="tx1"/>
              </a:buClr>
              <a:buFontTx/>
              <a:buAutoNum type="arabicPeriod"/>
            </a:pPr>
            <a:r>
              <a:rPr lang="en-US" altLang="en-US" sz="2100" b="0" dirty="0"/>
              <a:t>Position Sleeve Bolt Tool over Sleeve Bolt </a:t>
            </a:r>
            <a:r>
              <a:rPr lang="en-US" altLang="en-US" sz="2100" b="0" dirty="0" smtClean="0"/>
              <a:t>and </a:t>
            </a:r>
            <a:r>
              <a:rPr lang="en-US" altLang="en-US" sz="2100" b="0" dirty="0"/>
              <a:t>unscrew from End Plate</a:t>
            </a:r>
          </a:p>
          <a:p>
            <a:pPr eaLnBrk="1" hangingPunct="1">
              <a:buClr>
                <a:schemeClr val="tx1"/>
              </a:buClr>
              <a:buFontTx/>
              <a:buAutoNum type="arabicPeriod"/>
            </a:pPr>
            <a:r>
              <a:rPr lang="en-US" altLang="en-US" sz="2100" b="0" dirty="0"/>
              <a:t>Insert Sleeve Removal Tool into the Sleeve</a:t>
            </a:r>
          </a:p>
          <a:p>
            <a:pPr eaLnBrk="1" hangingPunct="1">
              <a:buClr>
                <a:schemeClr val="tx1"/>
              </a:buClr>
              <a:buFontTx/>
              <a:buAutoNum type="arabicPeriod"/>
            </a:pPr>
            <a:r>
              <a:rPr lang="en-US" altLang="en-US" sz="2100" b="0" dirty="0"/>
              <a:t>Pull firmly on the ball end of the removal tool </a:t>
            </a:r>
          </a:p>
          <a:p>
            <a:pPr eaLnBrk="1" hangingPunct="1">
              <a:buClr>
                <a:schemeClr val="tx1"/>
              </a:buClr>
              <a:buFontTx/>
              <a:buAutoNum type="arabicPeriod"/>
            </a:pPr>
            <a:r>
              <a:rPr lang="en-US" altLang="en-US" sz="2100" b="0" dirty="0"/>
              <a:t>Pull the Sleeve straight out from the End Plate </a:t>
            </a:r>
          </a:p>
          <a:p>
            <a:pPr eaLnBrk="1" hangingPunct="1">
              <a:buClr>
                <a:schemeClr val="tx1"/>
              </a:buClr>
              <a:buFontTx/>
              <a:buAutoNum type="arabicPeriod"/>
            </a:pPr>
            <a:r>
              <a:rPr lang="en-US" altLang="en-US" sz="2100" b="0" dirty="0"/>
              <a:t>Remove and inspect the Sleeve Sealing O-ring</a:t>
            </a:r>
          </a:p>
        </p:txBody>
      </p:sp>
      <p:sp>
        <p:nvSpPr>
          <p:cNvPr id="15" name="Text Box 50"/>
          <p:cNvSpPr txBox="1">
            <a:spLocks noChangeArrowheads="1"/>
          </p:cNvSpPr>
          <p:nvPr/>
        </p:nvSpPr>
        <p:spPr bwMode="auto">
          <a:xfrm>
            <a:off x="5572125" y="896569"/>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1.</a:t>
            </a:r>
          </a:p>
        </p:txBody>
      </p:sp>
      <p:grpSp>
        <p:nvGrpSpPr>
          <p:cNvPr id="2" name="Group 1"/>
          <p:cNvGrpSpPr/>
          <p:nvPr/>
        </p:nvGrpSpPr>
        <p:grpSpPr>
          <a:xfrm>
            <a:off x="5495925" y="731469"/>
            <a:ext cx="4733925" cy="5410200"/>
            <a:chOff x="4610100" y="731469"/>
            <a:chExt cx="4733925" cy="5410200"/>
          </a:xfrm>
        </p:grpSpPr>
        <p:pic>
          <p:nvPicPr>
            <p:cNvPr id="9" name="Picture 39" descr="Sleeve Bolt Tool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10100" y="731469"/>
              <a:ext cx="12954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0" descr="Sleeve Nu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10225" y="960069"/>
              <a:ext cx="18288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3" descr="sleeve removal tool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08525" y="4312869"/>
              <a:ext cx="25527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2" descr="Sleeve Removal Tool"/>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05625" y="2507882"/>
              <a:ext cx="2438400" cy="142398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13" name="AutoShape 48"/>
            <p:cNvCxnSpPr>
              <a:cxnSpLocks noChangeShapeType="1"/>
              <a:stCxn id="10" idx="3"/>
              <a:endCxn id="12" idx="0"/>
            </p:cNvCxnSpPr>
            <p:nvPr/>
          </p:nvCxnSpPr>
          <p:spPr bwMode="auto">
            <a:xfrm>
              <a:off x="7439025" y="1612532"/>
              <a:ext cx="685800" cy="885825"/>
            </a:xfrm>
            <a:prstGeom prst="bentConnector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AutoShape 49"/>
            <p:cNvCxnSpPr>
              <a:cxnSpLocks noChangeShapeType="1"/>
              <a:stCxn id="12" idx="2"/>
              <a:endCxn id="11" idx="0"/>
            </p:cNvCxnSpPr>
            <p:nvPr/>
          </p:nvCxnSpPr>
          <p:spPr bwMode="auto">
            <a:xfrm rot="5400000">
              <a:off x="6869112" y="3057157"/>
              <a:ext cx="371475" cy="2139950"/>
            </a:xfrm>
            <a:prstGeom prst="bentConnector3">
              <a:avLst>
                <a:gd name="adj1" fmla="val 4829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 Box 51"/>
            <p:cNvSpPr txBox="1">
              <a:spLocks noChangeArrowheads="1"/>
            </p:cNvSpPr>
            <p:nvPr/>
          </p:nvSpPr>
          <p:spPr bwMode="auto">
            <a:xfrm>
              <a:off x="6905625" y="2484069"/>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2</a:t>
              </a:r>
              <a:r>
                <a:rPr lang="en-US" altLang="en-US" b="0">
                  <a:latin typeface="Arial" panose="020B0604020202020204" pitchFamily="34" charset="0"/>
                </a:rPr>
                <a:t>.</a:t>
              </a:r>
            </a:p>
          </p:txBody>
        </p:sp>
        <p:sp>
          <p:nvSpPr>
            <p:cNvPr id="17" name="Text Box 52"/>
            <p:cNvSpPr txBox="1">
              <a:spLocks noChangeArrowheads="1"/>
            </p:cNvSpPr>
            <p:nvPr/>
          </p:nvSpPr>
          <p:spPr bwMode="auto">
            <a:xfrm>
              <a:off x="4695825" y="4312869"/>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3 &amp; 4</a:t>
              </a:r>
              <a:r>
                <a:rPr lang="en-US" altLang="en-US" b="0">
                  <a:solidFill>
                    <a:schemeClr val="bg1"/>
                  </a:solidFill>
                  <a:latin typeface="Arial" panose="020B0604020202020204" pitchFamily="34" charset="0"/>
                </a:rPr>
                <a:t>.</a:t>
              </a:r>
            </a:p>
          </p:txBody>
        </p:sp>
        <p:pic>
          <p:nvPicPr>
            <p:cNvPr id="18" name="Picture 54" descr="ori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158163" y="4617669"/>
              <a:ext cx="947737"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AutoShape 55"/>
            <p:cNvCxnSpPr>
              <a:cxnSpLocks noChangeShapeType="1"/>
              <a:stCxn id="11" idx="3"/>
              <a:endCxn id="18" idx="1"/>
            </p:cNvCxnSpPr>
            <p:nvPr/>
          </p:nvCxnSpPr>
          <p:spPr bwMode="auto">
            <a:xfrm>
              <a:off x="7261225" y="5227269"/>
              <a:ext cx="896938" cy="0"/>
            </a:xfrm>
            <a:prstGeom prst="straightConnector1">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Box 56"/>
            <p:cNvSpPr txBox="1">
              <a:spLocks noChangeArrowheads="1"/>
            </p:cNvSpPr>
            <p:nvPr/>
          </p:nvSpPr>
          <p:spPr bwMode="auto">
            <a:xfrm>
              <a:off x="8048625" y="4541469"/>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5</a:t>
              </a:r>
              <a:r>
                <a:rPr lang="en-US" altLang="en-US" b="0">
                  <a:latin typeface="Arial" panose="020B0604020202020204" pitchFamily="34" charset="0"/>
                </a:rPr>
                <a:t>.</a:t>
              </a:r>
            </a:p>
          </p:txBody>
        </p:sp>
      </p:grpSp>
    </p:spTree>
    <p:extLst>
      <p:ext uri="{BB962C8B-B14F-4D97-AF65-F5344CB8AC3E}">
        <p14:creationId xmlns:p14="http://schemas.microsoft.com/office/powerpoint/2010/main" val="1619810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561191" y="198069"/>
            <a:ext cx="10338919" cy="533400"/>
          </a:xfrm>
        </p:spPr>
        <p:txBody>
          <a:bodyPr/>
          <a:lstStyle/>
          <a:p>
            <a:r>
              <a:rPr lang="en-US" dirty="0" smtClean="0"/>
              <a:t>Example Sleeve Replacement on a Trojan UV Reactor</a:t>
            </a:r>
            <a:endParaRPr lang="en-US" dirty="0"/>
          </a:p>
        </p:txBody>
      </p:sp>
      <p:grpSp>
        <p:nvGrpSpPr>
          <p:cNvPr id="7" name="Group 6"/>
          <p:cNvGrpSpPr/>
          <p:nvPr/>
        </p:nvGrpSpPr>
        <p:grpSpPr>
          <a:xfrm>
            <a:off x="228600" y="809624"/>
            <a:ext cx="10991850" cy="5591175"/>
            <a:chOff x="228600" y="228600"/>
            <a:chExt cx="8839200" cy="6172200"/>
          </a:xfrm>
        </p:grpSpPr>
        <p:sp>
          <p:nvSpPr>
            <p:cNvPr id="9" name="Rectangle 6"/>
            <p:cNvSpPr>
              <a:spLocks noChangeArrowheads="1"/>
            </p:cNvSpPr>
            <p:nvPr/>
          </p:nvSpPr>
          <p:spPr bwMode="auto">
            <a:xfrm>
              <a:off x="228600" y="914400"/>
              <a:ext cx="441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lnSpc>
                  <a:spcPct val="90000"/>
                </a:lnSpc>
                <a:buClr>
                  <a:schemeClr val="tx1"/>
                </a:buClr>
                <a:buFontTx/>
                <a:buAutoNum type="arabicPeriod"/>
              </a:pPr>
              <a:r>
                <a:rPr lang="en-US" altLang="en-US" sz="2100" b="0" dirty="0"/>
                <a:t>Insert the Sleeve Sealing O-ring into the seat in the end plate </a:t>
              </a:r>
            </a:p>
            <a:p>
              <a:pPr eaLnBrk="1" hangingPunct="1">
                <a:lnSpc>
                  <a:spcPct val="90000"/>
                </a:lnSpc>
                <a:buClr>
                  <a:schemeClr val="tx1"/>
                </a:buClr>
                <a:buFontTx/>
                <a:buAutoNum type="arabicPeriod"/>
              </a:pPr>
              <a:r>
                <a:rPr lang="en-US" altLang="en-US" sz="2100" b="0" dirty="0"/>
                <a:t>Moisten the Sleeve and Insert into the End plate</a:t>
              </a:r>
            </a:p>
            <a:p>
              <a:pPr eaLnBrk="1" hangingPunct="1">
                <a:lnSpc>
                  <a:spcPct val="90000"/>
                </a:lnSpc>
                <a:buClr>
                  <a:schemeClr val="tx1"/>
                </a:buClr>
                <a:buFontTx/>
                <a:buAutoNum type="arabicPeriod"/>
              </a:pPr>
              <a:r>
                <a:rPr lang="en-US" altLang="en-US" sz="2100" b="0" dirty="0"/>
                <a:t>Slide Sleeve straight into the  Reactor Chamber ensuring the end of the Sleeve goes into the support bushing on the stop plate</a:t>
              </a:r>
            </a:p>
            <a:p>
              <a:pPr eaLnBrk="1" hangingPunct="1">
                <a:lnSpc>
                  <a:spcPct val="90000"/>
                </a:lnSpc>
                <a:buClr>
                  <a:schemeClr val="tx1"/>
                </a:buClr>
                <a:buFontTx/>
                <a:buAutoNum type="arabicPeriod"/>
              </a:pPr>
              <a:r>
                <a:rPr lang="en-US" altLang="en-US" sz="2100" b="0" dirty="0"/>
                <a:t>Install Sleeve Bolt by hand and tighten with the Sleeve Bolt Tool</a:t>
              </a:r>
            </a:p>
            <a:p>
              <a:pPr eaLnBrk="1" hangingPunct="1">
                <a:lnSpc>
                  <a:spcPct val="90000"/>
                </a:lnSpc>
                <a:buClr>
                  <a:schemeClr val="tx1"/>
                </a:buClr>
                <a:buFontTx/>
                <a:buAutoNum type="arabicPeriod"/>
              </a:pPr>
              <a:r>
                <a:rPr lang="en-US" altLang="en-US" sz="2100" b="0" dirty="0"/>
                <a:t>Tighten the Sleeve Bolt to 60 in – </a:t>
              </a:r>
              <a:r>
                <a:rPr lang="en-US" altLang="en-US" sz="2100" b="0" dirty="0" err="1"/>
                <a:t>lbs</a:t>
              </a:r>
              <a:r>
                <a:rPr lang="en-US" altLang="en-US" sz="2100" b="0" dirty="0"/>
                <a:t> using the Sleeve Bolt </a:t>
              </a:r>
              <a:r>
                <a:rPr lang="en-US" altLang="en-US" sz="2100" b="0" dirty="0" smtClean="0"/>
                <a:t>Tool</a:t>
              </a:r>
              <a:endParaRPr lang="en-US" altLang="en-US" sz="2100" b="0" dirty="0"/>
            </a:p>
          </p:txBody>
        </p:sp>
        <p:pic>
          <p:nvPicPr>
            <p:cNvPr id="10" name="Picture 22" descr="Sleeve Bolt Tool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48600" y="4038600"/>
              <a:ext cx="10668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3" descr="Sleeve Nu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53000" y="4572000"/>
              <a:ext cx="18288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5" descr="ori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19863" y="381000"/>
              <a:ext cx="947737"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Sleeve installed"/>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05375" y="2001838"/>
              <a:ext cx="4162425" cy="150336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AutoShape 28"/>
            <p:cNvCxnSpPr>
              <a:cxnSpLocks noChangeShapeType="1"/>
              <a:stCxn id="21" idx="2"/>
              <a:endCxn id="13" idx="0"/>
            </p:cNvCxnSpPr>
            <p:nvPr/>
          </p:nvCxnSpPr>
          <p:spPr bwMode="auto">
            <a:xfrm>
              <a:off x="6985000" y="1685925"/>
              <a:ext cx="1588" cy="315913"/>
            </a:xfrm>
            <a:prstGeom prst="straightConnector1">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 Box 29"/>
            <p:cNvSpPr txBox="1">
              <a:spLocks noChangeArrowheads="1"/>
            </p:cNvSpPr>
            <p:nvPr/>
          </p:nvSpPr>
          <p:spPr bwMode="auto">
            <a:xfrm>
              <a:off x="6172200" y="228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1</a:t>
              </a:r>
              <a:r>
                <a:rPr lang="en-US" altLang="en-US" b="0">
                  <a:latin typeface="Arial" panose="020B0604020202020204" pitchFamily="34" charset="0"/>
                </a:rPr>
                <a:t>.</a:t>
              </a:r>
            </a:p>
          </p:txBody>
        </p:sp>
        <p:sp>
          <p:nvSpPr>
            <p:cNvPr id="16" name="Text Box 30"/>
            <p:cNvSpPr txBox="1">
              <a:spLocks noChangeArrowheads="1"/>
            </p:cNvSpPr>
            <p:nvPr/>
          </p:nvSpPr>
          <p:spPr bwMode="auto">
            <a:xfrm>
              <a:off x="5943600" y="19812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2 &amp; 3</a:t>
              </a:r>
              <a:r>
                <a:rPr lang="en-US" altLang="en-US" b="0">
                  <a:latin typeface="Arial" panose="020B0604020202020204" pitchFamily="34" charset="0"/>
                </a:rPr>
                <a:t>.</a:t>
              </a:r>
            </a:p>
          </p:txBody>
        </p:sp>
        <p:cxnSp>
          <p:nvCxnSpPr>
            <p:cNvPr id="17" name="AutoShape 31"/>
            <p:cNvCxnSpPr>
              <a:cxnSpLocks noChangeShapeType="1"/>
              <a:stCxn id="13" idx="2"/>
              <a:endCxn id="11" idx="0"/>
            </p:cNvCxnSpPr>
            <p:nvPr/>
          </p:nvCxnSpPr>
          <p:spPr bwMode="auto">
            <a:xfrm rot="5400000">
              <a:off x="5893594" y="3479006"/>
              <a:ext cx="1066800" cy="1119188"/>
            </a:xfrm>
            <a:prstGeom prst="bentConnector3">
              <a:avLst>
                <a:gd name="adj1" fmla="val 4985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AutoShape 32"/>
            <p:cNvCxnSpPr>
              <a:cxnSpLocks noChangeShapeType="1"/>
              <a:stCxn id="11" idx="3"/>
              <a:endCxn id="10" idx="1"/>
            </p:cNvCxnSpPr>
            <p:nvPr/>
          </p:nvCxnSpPr>
          <p:spPr bwMode="auto">
            <a:xfrm flipV="1">
              <a:off x="6781800" y="5219700"/>
              <a:ext cx="1066800" cy="4763"/>
            </a:xfrm>
            <a:prstGeom prst="bentConnector3">
              <a:avLst>
                <a:gd name="adj1" fmla="val 50000"/>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 Box 33"/>
            <p:cNvSpPr txBox="1">
              <a:spLocks noChangeArrowheads="1"/>
            </p:cNvSpPr>
            <p:nvPr/>
          </p:nvSpPr>
          <p:spPr bwMode="auto">
            <a:xfrm>
              <a:off x="4953000" y="45720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4</a:t>
              </a:r>
              <a:r>
                <a:rPr lang="en-US" altLang="en-US" b="0">
                  <a:solidFill>
                    <a:schemeClr val="bg1"/>
                  </a:solidFill>
                  <a:latin typeface="Arial" panose="020B0604020202020204" pitchFamily="34" charset="0"/>
                </a:rPr>
                <a:t>.</a:t>
              </a:r>
            </a:p>
          </p:txBody>
        </p:sp>
        <p:sp>
          <p:nvSpPr>
            <p:cNvPr id="20" name="Text Box 34"/>
            <p:cNvSpPr txBox="1">
              <a:spLocks noChangeArrowheads="1"/>
            </p:cNvSpPr>
            <p:nvPr/>
          </p:nvSpPr>
          <p:spPr bwMode="auto">
            <a:xfrm>
              <a:off x="7696200" y="45720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5</a:t>
              </a:r>
              <a:r>
                <a:rPr lang="en-US" altLang="en-US" b="0">
                  <a:latin typeface="Arial" panose="020B0604020202020204" pitchFamily="34" charset="0"/>
                </a:rPr>
                <a:t>.</a:t>
              </a:r>
            </a:p>
          </p:txBody>
        </p:sp>
        <p:sp>
          <p:nvSpPr>
            <p:cNvPr id="21" name="Rectangle 35"/>
            <p:cNvSpPr>
              <a:spLocks noChangeArrowheads="1"/>
            </p:cNvSpPr>
            <p:nvPr/>
          </p:nvSpPr>
          <p:spPr bwMode="auto">
            <a:xfrm>
              <a:off x="6223000" y="228600"/>
              <a:ext cx="1524000" cy="1447800"/>
            </a:xfrm>
            <a:prstGeom prst="rect">
              <a:avLst/>
            </a:prstGeom>
            <a:noFill/>
            <a:ln w="19050"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3267085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36169"/>
            <a:ext cx="10528405" cy="533400"/>
          </a:xfrm>
        </p:spPr>
        <p:txBody>
          <a:bodyPr/>
          <a:lstStyle/>
          <a:p>
            <a:r>
              <a:rPr lang="en-US" dirty="0" smtClean="0"/>
              <a:t>Example UV Sensor Cleaning and Calibration for Trojan UV Reactor</a:t>
            </a:r>
            <a:endParaRPr lang="en-US" dirty="0"/>
          </a:p>
        </p:txBody>
      </p:sp>
      <p:grpSp>
        <p:nvGrpSpPr>
          <p:cNvPr id="7" name="Group 6"/>
          <p:cNvGrpSpPr/>
          <p:nvPr/>
        </p:nvGrpSpPr>
        <p:grpSpPr>
          <a:xfrm>
            <a:off x="2771775" y="998169"/>
            <a:ext cx="6629400" cy="5078044"/>
            <a:chOff x="479425" y="457200"/>
            <a:chExt cx="8112125" cy="5699125"/>
          </a:xfrm>
        </p:grpSpPr>
        <p:pic>
          <p:nvPicPr>
            <p:cNvPr id="9" name="Picture 29" descr="DVGW Sensor Windo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21415681">
              <a:off x="6324600" y="4419600"/>
              <a:ext cx="2266950"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4" descr="UV Senso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6555750">
              <a:off x="1724025" y="866775"/>
              <a:ext cx="44196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8"/>
            <p:cNvSpPr>
              <a:spLocks noChangeArrowheads="1"/>
            </p:cNvSpPr>
            <p:nvPr/>
          </p:nvSpPr>
          <p:spPr bwMode="auto">
            <a:xfrm>
              <a:off x="2590800" y="5562600"/>
              <a:ext cx="96361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Knurled</a:t>
              </a:r>
            </a:p>
            <a:p>
              <a:r>
                <a:rPr lang="en-US" altLang="en-US" sz="1600">
                  <a:latin typeface="Arial" panose="020B0604020202020204" pitchFamily="34" charset="0"/>
                </a:rPr>
                <a:t>Nut</a:t>
              </a:r>
            </a:p>
          </p:txBody>
        </p:sp>
        <p:sp>
          <p:nvSpPr>
            <p:cNvPr id="12" name="Rectangle 12"/>
            <p:cNvSpPr>
              <a:spLocks noChangeArrowheads="1"/>
            </p:cNvSpPr>
            <p:nvPr/>
          </p:nvSpPr>
          <p:spPr bwMode="auto">
            <a:xfrm>
              <a:off x="4876800" y="2590800"/>
              <a:ext cx="1724025"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UVSensor</a:t>
              </a:r>
            </a:p>
            <a:p>
              <a:r>
                <a:rPr lang="en-US" altLang="en-US" sz="1600">
                  <a:latin typeface="Arial" panose="020B0604020202020204" pitchFamily="34" charset="0"/>
                </a:rPr>
                <a:t>Optical Window</a:t>
              </a:r>
            </a:p>
          </p:txBody>
        </p:sp>
        <p:sp>
          <p:nvSpPr>
            <p:cNvPr id="13" name="Rectangle 13"/>
            <p:cNvSpPr>
              <a:spLocks noChangeArrowheads="1"/>
            </p:cNvSpPr>
            <p:nvPr/>
          </p:nvSpPr>
          <p:spPr bwMode="auto">
            <a:xfrm>
              <a:off x="7239000" y="3200400"/>
              <a:ext cx="1336675" cy="838200"/>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Removable </a:t>
              </a:r>
            </a:p>
            <a:p>
              <a:r>
                <a:rPr lang="en-US" altLang="en-US" sz="1600">
                  <a:latin typeface="Arial" panose="020B0604020202020204" pitchFamily="34" charset="0"/>
                </a:rPr>
                <a:t>Sensor</a:t>
              </a:r>
            </a:p>
            <a:p>
              <a:r>
                <a:rPr lang="en-US" altLang="en-US" sz="1600">
                  <a:latin typeface="Arial" panose="020B0604020202020204" pitchFamily="34" charset="0"/>
                </a:rPr>
                <a:t>Window</a:t>
              </a:r>
            </a:p>
          </p:txBody>
        </p:sp>
        <p:sp>
          <p:nvSpPr>
            <p:cNvPr id="14" name="Rectangle 14"/>
            <p:cNvSpPr>
              <a:spLocks noChangeArrowheads="1"/>
            </p:cNvSpPr>
            <p:nvPr/>
          </p:nvSpPr>
          <p:spPr bwMode="auto">
            <a:xfrm>
              <a:off x="4648200" y="457200"/>
              <a:ext cx="1223963"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UV Sensor</a:t>
              </a:r>
            </a:p>
            <a:p>
              <a:r>
                <a:rPr lang="en-US" altLang="en-US" sz="1600">
                  <a:latin typeface="Arial" panose="020B0604020202020204" pitchFamily="34" charset="0"/>
                </a:rPr>
                <a:t>Plug</a:t>
              </a:r>
            </a:p>
          </p:txBody>
        </p:sp>
        <p:sp>
          <p:nvSpPr>
            <p:cNvPr id="15" name="Line 16"/>
            <p:cNvSpPr>
              <a:spLocks noChangeShapeType="1"/>
            </p:cNvSpPr>
            <p:nvPr/>
          </p:nvSpPr>
          <p:spPr bwMode="auto">
            <a:xfrm flipH="1">
              <a:off x="3657600" y="685800"/>
              <a:ext cx="990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Line 18"/>
            <p:cNvSpPr>
              <a:spLocks noChangeShapeType="1"/>
            </p:cNvSpPr>
            <p:nvPr/>
          </p:nvSpPr>
          <p:spPr bwMode="auto">
            <a:xfrm flipH="1">
              <a:off x="5410200" y="3200400"/>
              <a:ext cx="0" cy="1828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19"/>
            <p:cNvSpPr>
              <a:spLocks noChangeShapeType="1"/>
            </p:cNvSpPr>
            <p:nvPr/>
          </p:nvSpPr>
          <p:spPr bwMode="auto">
            <a:xfrm flipH="1">
              <a:off x="7848600" y="4038600"/>
              <a:ext cx="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Line 22"/>
            <p:cNvSpPr>
              <a:spLocks noChangeShapeType="1"/>
            </p:cNvSpPr>
            <p:nvPr/>
          </p:nvSpPr>
          <p:spPr bwMode="auto">
            <a:xfrm flipV="1">
              <a:off x="3543300" y="5334000"/>
              <a:ext cx="9906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Rectangle 31"/>
            <p:cNvSpPr>
              <a:spLocks noChangeArrowheads="1"/>
            </p:cNvSpPr>
            <p:nvPr/>
          </p:nvSpPr>
          <p:spPr bwMode="auto">
            <a:xfrm>
              <a:off x="479425" y="3733800"/>
              <a:ext cx="1222375" cy="593725"/>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600">
                  <a:latin typeface="Arial" panose="020B0604020202020204" pitchFamily="34" charset="0"/>
                </a:rPr>
                <a:t>UV Sensor</a:t>
              </a:r>
            </a:p>
            <a:p>
              <a:r>
                <a:rPr lang="en-US" altLang="en-US" sz="1600">
                  <a:latin typeface="Arial" panose="020B0604020202020204" pitchFamily="34" charset="0"/>
                </a:rPr>
                <a:t>Assembly</a:t>
              </a:r>
            </a:p>
          </p:txBody>
        </p:sp>
        <p:sp>
          <p:nvSpPr>
            <p:cNvPr id="20" name="Line 32"/>
            <p:cNvSpPr>
              <a:spLocks noChangeShapeType="1"/>
            </p:cNvSpPr>
            <p:nvPr/>
          </p:nvSpPr>
          <p:spPr bwMode="auto">
            <a:xfrm flipV="1">
              <a:off x="1676400" y="3886200"/>
              <a:ext cx="7620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428741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36169"/>
            <a:ext cx="10528405" cy="533400"/>
          </a:xfrm>
        </p:spPr>
        <p:txBody>
          <a:bodyPr/>
          <a:lstStyle/>
          <a:p>
            <a:r>
              <a:rPr lang="en-US" dirty="0" smtClean="0"/>
              <a:t>Example UV Sensor Cleaning and Calibration for Trojan UV Reactor</a:t>
            </a:r>
            <a:endParaRPr lang="en-US" dirty="0"/>
          </a:p>
        </p:txBody>
      </p:sp>
      <p:sp>
        <p:nvSpPr>
          <p:cNvPr id="7" name="Rectangle 5"/>
          <p:cNvSpPr>
            <a:spLocks noChangeArrowheads="1"/>
          </p:cNvSpPr>
          <p:nvPr/>
        </p:nvSpPr>
        <p:spPr bwMode="auto">
          <a:xfrm>
            <a:off x="329407" y="1733005"/>
            <a:ext cx="4935872" cy="4696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lnSpc>
                <a:spcPct val="90000"/>
              </a:lnSpc>
              <a:buClr>
                <a:schemeClr val="tx1"/>
              </a:buClr>
              <a:buFontTx/>
              <a:buAutoNum type="arabicPeriod"/>
            </a:pPr>
            <a:r>
              <a:rPr lang="en-US" altLang="en-US" sz="2100" b="0" dirty="0">
                <a:latin typeface="Arial" panose="020B0604020202020204" pitchFamily="34" charset="0"/>
                <a:cs typeface="Arial" panose="020B0604020202020204" pitchFamily="34" charset="0"/>
              </a:rPr>
              <a:t>Disconnect the </a:t>
            </a:r>
            <a:r>
              <a:rPr lang="en-US" altLang="en-US" sz="2100" b="0" dirty="0" smtClean="0">
                <a:latin typeface="Arial" panose="020B0604020202020204" pitchFamily="34" charset="0"/>
                <a:cs typeface="Arial" panose="020B0604020202020204" pitchFamily="34" charset="0"/>
              </a:rPr>
              <a:t>UV Sensor </a:t>
            </a:r>
            <a:r>
              <a:rPr lang="en-US" altLang="en-US" sz="2100" b="0" dirty="0">
                <a:latin typeface="Arial" panose="020B0604020202020204" pitchFamily="34" charset="0"/>
                <a:cs typeface="Arial" panose="020B0604020202020204" pitchFamily="34" charset="0"/>
              </a:rPr>
              <a:t>Cable from the </a:t>
            </a:r>
            <a:r>
              <a:rPr lang="en-US" altLang="en-US" sz="2100" b="0" dirty="0" smtClean="0">
                <a:latin typeface="Arial" panose="020B0604020202020204" pitchFamily="34" charset="0"/>
                <a:cs typeface="Arial" panose="020B0604020202020204" pitchFamily="34" charset="0"/>
              </a:rPr>
              <a:t>UV Sensor </a:t>
            </a:r>
            <a:r>
              <a:rPr lang="en-US" altLang="en-US" sz="2100" b="0" dirty="0">
                <a:latin typeface="Arial" panose="020B0604020202020204" pitchFamily="34" charset="0"/>
                <a:cs typeface="Arial" panose="020B0604020202020204" pitchFamily="34" charset="0"/>
              </a:rPr>
              <a:t>Assembly</a:t>
            </a:r>
          </a:p>
          <a:p>
            <a:pPr eaLnBrk="1" hangingPunct="1">
              <a:lnSpc>
                <a:spcPct val="90000"/>
              </a:lnSpc>
              <a:buClr>
                <a:schemeClr val="tx1"/>
              </a:buClr>
              <a:buFontTx/>
              <a:buAutoNum type="arabicPeriod"/>
            </a:pPr>
            <a:r>
              <a:rPr lang="en-US" altLang="en-US" sz="2100" b="0" dirty="0">
                <a:latin typeface="Arial" panose="020B0604020202020204" pitchFamily="34" charset="0"/>
                <a:cs typeface="Arial" panose="020B0604020202020204" pitchFamily="34" charset="0"/>
              </a:rPr>
              <a:t>Unscrew UV Sensor Knurled Nut and pull Sensor from Window  </a:t>
            </a:r>
          </a:p>
          <a:p>
            <a:pPr eaLnBrk="1" hangingPunct="1">
              <a:lnSpc>
                <a:spcPct val="90000"/>
              </a:lnSpc>
              <a:buClr>
                <a:schemeClr val="tx1"/>
              </a:buClr>
              <a:buFontTx/>
              <a:buAutoNum type="arabicPeriod"/>
            </a:pPr>
            <a:r>
              <a:rPr lang="en-US" altLang="en-US" sz="2100" b="0" dirty="0">
                <a:latin typeface="Arial" panose="020B0604020202020204" pitchFamily="34" charset="0"/>
                <a:cs typeface="Arial" panose="020B0604020202020204" pitchFamily="34" charset="0"/>
              </a:rPr>
              <a:t>Unscrew the Sensor Window from the Reactor Chamber</a:t>
            </a:r>
          </a:p>
          <a:p>
            <a:pPr eaLnBrk="1" hangingPunct="1">
              <a:lnSpc>
                <a:spcPct val="90000"/>
              </a:lnSpc>
              <a:buClr>
                <a:schemeClr val="tx1"/>
              </a:buClr>
              <a:buFontTx/>
              <a:buAutoNum type="arabicPeriod"/>
            </a:pPr>
            <a:r>
              <a:rPr lang="en-US" altLang="en-US" sz="2100" b="0" dirty="0">
                <a:latin typeface="Arial" panose="020B0604020202020204" pitchFamily="34" charset="0"/>
                <a:cs typeface="Arial" panose="020B0604020202020204" pitchFamily="34" charset="0"/>
              </a:rPr>
              <a:t>Clean optical window and removable window with cotton swab and cleaning solution</a:t>
            </a:r>
          </a:p>
          <a:p>
            <a:pPr eaLnBrk="1" hangingPunct="1">
              <a:lnSpc>
                <a:spcPct val="90000"/>
              </a:lnSpc>
              <a:buClr>
                <a:schemeClr val="tx1"/>
              </a:buClr>
              <a:buFontTx/>
              <a:buAutoNum type="arabicPeriod"/>
            </a:pPr>
            <a:r>
              <a:rPr lang="en-US" altLang="en-US" sz="2100" b="0" dirty="0">
                <a:latin typeface="Arial" panose="020B0604020202020204" pitchFamily="34" charset="0"/>
                <a:cs typeface="Arial" panose="020B0604020202020204" pitchFamily="34" charset="0"/>
              </a:rPr>
              <a:t>Reinstall </a:t>
            </a:r>
            <a:r>
              <a:rPr lang="en-US" altLang="en-US" sz="2100" dirty="0" smtClean="0">
                <a:latin typeface="Arial" panose="020B0604020202020204" pitchFamily="34" charset="0"/>
                <a:cs typeface="Arial" panose="020B0604020202020204" pitchFamily="34" charset="0"/>
              </a:rPr>
              <a:t>and</a:t>
            </a:r>
            <a:r>
              <a:rPr lang="en-US" altLang="en-US" sz="2100" b="0" dirty="0" smtClean="0">
                <a:latin typeface="Arial" panose="020B0604020202020204" pitchFamily="34" charset="0"/>
                <a:cs typeface="Arial" panose="020B0604020202020204" pitchFamily="34" charset="0"/>
              </a:rPr>
              <a:t> </a:t>
            </a:r>
            <a:r>
              <a:rPr lang="en-US" altLang="en-US" sz="2100" b="0" dirty="0">
                <a:latin typeface="Arial" panose="020B0604020202020204" pitchFamily="34" charset="0"/>
                <a:cs typeface="Arial" panose="020B0604020202020204" pitchFamily="34" charset="0"/>
              </a:rPr>
              <a:t>Tighten Sensor Window to 40 in-</a:t>
            </a:r>
            <a:r>
              <a:rPr lang="en-US" altLang="en-US" sz="2100" b="0" dirty="0" err="1">
                <a:latin typeface="Arial" panose="020B0604020202020204" pitchFamily="34" charset="0"/>
                <a:cs typeface="Arial" panose="020B0604020202020204" pitchFamily="34" charset="0"/>
              </a:rPr>
              <a:t>lbs</a:t>
            </a:r>
            <a:r>
              <a:rPr lang="en-US" altLang="en-US" sz="2100" b="0" dirty="0">
                <a:latin typeface="Arial" panose="020B0604020202020204" pitchFamily="34" charset="0"/>
                <a:cs typeface="Arial" panose="020B0604020202020204" pitchFamily="34" charset="0"/>
              </a:rPr>
              <a:t> and UV Sensor hand tight</a:t>
            </a:r>
          </a:p>
        </p:txBody>
      </p:sp>
      <p:grpSp>
        <p:nvGrpSpPr>
          <p:cNvPr id="3" name="Group 2"/>
          <p:cNvGrpSpPr/>
          <p:nvPr/>
        </p:nvGrpSpPr>
        <p:grpSpPr>
          <a:xfrm>
            <a:off x="5743910" y="914400"/>
            <a:ext cx="5156200" cy="5429250"/>
            <a:chOff x="3949700" y="914400"/>
            <a:chExt cx="5156200" cy="5429250"/>
          </a:xfrm>
        </p:grpSpPr>
        <p:pic>
          <p:nvPicPr>
            <p:cNvPr id="9" name="Picture 25" descr="DSC0079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49700" y="914400"/>
              <a:ext cx="2209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7" descr="DSC0076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8900" y="933450"/>
              <a:ext cx="26670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0" descr="DVGW SENSOR CLEANI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00800" y="4267200"/>
              <a:ext cx="2590800" cy="20764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8" descr="DVGW Sensor Window"/>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38600" y="3429000"/>
              <a:ext cx="22685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AutoShape 31"/>
            <p:cNvCxnSpPr>
              <a:cxnSpLocks noChangeShapeType="1"/>
              <a:stCxn id="9" idx="3"/>
              <a:endCxn id="10" idx="1"/>
            </p:cNvCxnSpPr>
            <p:nvPr/>
          </p:nvCxnSpPr>
          <p:spPr bwMode="auto">
            <a:xfrm>
              <a:off x="6159500" y="1828800"/>
              <a:ext cx="279400" cy="9525"/>
            </a:xfrm>
            <a:prstGeom prst="bentConnector3">
              <a:avLst>
                <a:gd name="adj1" fmla="val 50000"/>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AutoShape 32"/>
            <p:cNvCxnSpPr>
              <a:cxnSpLocks noChangeShapeType="1"/>
              <a:stCxn id="10" idx="2"/>
              <a:endCxn id="12" idx="0"/>
            </p:cNvCxnSpPr>
            <p:nvPr/>
          </p:nvCxnSpPr>
          <p:spPr bwMode="auto">
            <a:xfrm rot="5400000">
              <a:off x="6130132" y="1786731"/>
              <a:ext cx="685800" cy="2598737"/>
            </a:xfrm>
            <a:prstGeom prst="bentConnector3">
              <a:avLst>
                <a:gd name="adj1" fmla="val 50000"/>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AutoShape 33"/>
            <p:cNvCxnSpPr>
              <a:cxnSpLocks noChangeShapeType="1"/>
              <a:stCxn id="12" idx="2"/>
              <a:endCxn id="11" idx="1"/>
            </p:cNvCxnSpPr>
            <p:nvPr/>
          </p:nvCxnSpPr>
          <p:spPr bwMode="auto">
            <a:xfrm rot="16200000" flipH="1">
              <a:off x="5420519" y="4325144"/>
              <a:ext cx="733425" cy="1227137"/>
            </a:xfrm>
            <a:prstGeom prst="bentConnector2">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 Box 34"/>
            <p:cNvSpPr txBox="1">
              <a:spLocks noChangeArrowheads="1"/>
            </p:cNvSpPr>
            <p:nvPr/>
          </p:nvSpPr>
          <p:spPr bwMode="auto">
            <a:xfrm>
              <a:off x="3962400" y="9144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1</a:t>
              </a:r>
              <a:r>
                <a:rPr lang="en-US" altLang="en-US" b="0">
                  <a:solidFill>
                    <a:schemeClr val="bg1"/>
                  </a:solidFill>
                  <a:latin typeface="Arial" panose="020B0604020202020204" pitchFamily="34" charset="0"/>
                </a:rPr>
                <a:t>.</a:t>
              </a:r>
            </a:p>
          </p:txBody>
        </p:sp>
        <p:sp>
          <p:nvSpPr>
            <p:cNvPr id="17" name="Text Box 35"/>
            <p:cNvSpPr txBox="1">
              <a:spLocks noChangeArrowheads="1"/>
            </p:cNvSpPr>
            <p:nvPr/>
          </p:nvSpPr>
          <p:spPr bwMode="auto">
            <a:xfrm>
              <a:off x="6477000" y="9144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solidFill>
                    <a:schemeClr val="bg1"/>
                  </a:solidFill>
                  <a:latin typeface="Akzidenz Grotesk BE" charset="0"/>
                </a:rPr>
                <a:t>2</a:t>
              </a:r>
              <a:r>
                <a:rPr lang="en-US" altLang="en-US" b="0">
                  <a:solidFill>
                    <a:schemeClr val="bg1"/>
                  </a:solidFill>
                  <a:latin typeface="Arial" panose="020B0604020202020204" pitchFamily="34" charset="0"/>
                </a:rPr>
                <a:t>.</a:t>
              </a:r>
            </a:p>
          </p:txBody>
        </p:sp>
        <p:sp>
          <p:nvSpPr>
            <p:cNvPr id="18" name="Text Box 36"/>
            <p:cNvSpPr txBox="1">
              <a:spLocks noChangeArrowheads="1"/>
            </p:cNvSpPr>
            <p:nvPr/>
          </p:nvSpPr>
          <p:spPr bwMode="auto">
            <a:xfrm>
              <a:off x="4648200" y="30480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3</a:t>
              </a:r>
              <a:r>
                <a:rPr lang="en-US" altLang="en-US" b="0">
                  <a:latin typeface="Arial" panose="020B0604020202020204" pitchFamily="34" charset="0"/>
                </a:rPr>
                <a:t>.</a:t>
              </a:r>
            </a:p>
          </p:txBody>
        </p:sp>
        <p:sp>
          <p:nvSpPr>
            <p:cNvPr id="19" name="Text Box 37"/>
            <p:cNvSpPr txBox="1">
              <a:spLocks noChangeArrowheads="1"/>
            </p:cNvSpPr>
            <p:nvPr/>
          </p:nvSpPr>
          <p:spPr bwMode="auto">
            <a:xfrm>
              <a:off x="6019800" y="48006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b="0">
                  <a:latin typeface="Akzidenz Grotesk BE" charset="0"/>
                </a:rPr>
                <a:t>4</a:t>
              </a:r>
              <a:r>
                <a:rPr lang="en-US" altLang="en-US" b="0">
                  <a:latin typeface="Arial" panose="020B0604020202020204" pitchFamily="34" charset="0"/>
                </a:rPr>
                <a:t>.</a:t>
              </a:r>
            </a:p>
          </p:txBody>
        </p:sp>
      </p:grpSp>
    </p:spTree>
    <p:extLst>
      <p:ext uri="{BB962C8B-B14F-4D97-AF65-F5344CB8AC3E}">
        <p14:creationId xmlns:p14="http://schemas.microsoft.com/office/powerpoint/2010/main" val="90795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85800" y="541963"/>
            <a:ext cx="10338919" cy="901243"/>
          </a:xfrm>
        </p:spPr>
        <p:txBody>
          <a:bodyPr>
            <a:normAutofit fontScale="90000"/>
          </a:bodyPr>
          <a:lstStyle/>
          <a:p>
            <a:r>
              <a:rPr lang="en-US" dirty="0" smtClean="0"/>
              <a:t>UV Disinfection Works by Damaging the DNA of Microorganisms, Leaving Them Unable to Replicate and Infect</a:t>
            </a:r>
            <a:endParaRPr lang="en-US" dirty="0"/>
          </a:p>
        </p:txBody>
      </p:sp>
      <p:grpSp>
        <p:nvGrpSpPr>
          <p:cNvPr id="3" name="Group 2"/>
          <p:cNvGrpSpPr/>
          <p:nvPr/>
        </p:nvGrpSpPr>
        <p:grpSpPr>
          <a:xfrm>
            <a:off x="191589" y="1701114"/>
            <a:ext cx="11739154" cy="4595183"/>
            <a:chOff x="1481070" y="1622737"/>
            <a:chExt cx="8351501" cy="4194571"/>
          </a:xfrm>
        </p:grpSpPr>
        <p:sp>
          <p:nvSpPr>
            <p:cNvPr id="12" name="Rectangle 11"/>
            <p:cNvSpPr/>
            <p:nvPr/>
          </p:nvSpPr>
          <p:spPr>
            <a:xfrm>
              <a:off x="4290050" y="5478754"/>
              <a:ext cx="5340060" cy="338554"/>
            </a:xfrm>
            <a:prstGeom prst="rect">
              <a:avLst/>
            </a:prstGeom>
          </p:spPr>
          <p:txBody>
            <a:bodyPr>
              <a:spAutoFit/>
            </a:bodyPr>
            <a:lstStyle/>
            <a:p>
              <a:r>
                <a:rPr lang="en-US" sz="1600" dirty="0" smtClean="0">
                  <a:latin typeface="Arial" panose="020B0604020202020204" pitchFamily="34" charset="0"/>
                  <a:cs typeface="Arial" panose="020B0604020202020204" pitchFamily="34" charset="0"/>
                </a:rPr>
                <a:t>www.filterwater.com</a:t>
              </a:r>
              <a:endParaRPr lang="en-US" sz="1600" dirty="0">
                <a:latin typeface="Arial" panose="020B0604020202020204" pitchFamily="34" charset="0"/>
                <a:cs typeface="Arial" panose="020B0604020202020204" pitchFamily="34" charset="0"/>
              </a:endParaRPr>
            </a:p>
          </p:txBody>
        </p:sp>
        <p:pic>
          <p:nvPicPr>
            <p:cNvPr id="13" name="Picture 2" descr="How UV Works"/>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481070" y="1622737"/>
              <a:ext cx="8351501" cy="362059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430231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5800" y="236169"/>
            <a:ext cx="10528405" cy="533400"/>
          </a:xfrm>
        </p:spPr>
        <p:txBody>
          <a:bodyPr/>
          <a:lstStyle/>
          <a:p>
            <a:r>
              <a:rPr lang="en-US" dirty="0" smtClean="0"/>
              <a:t>Example UV Ballast Removal for Trojan UV Reactor</a:t>
            </a:r>
            <a:endParaRPr lang="en-US" dirty="0"/>
          </a:p>
        </p:txBody>
      </p:sp>
      <p:sp>
        <p:nvSpPr>
          <p:cNvPr id="20" name="Rectangle 4"/>
          <p:cNvSpPr>
            <a:spLocks noChangeArrowheads="1"/>
          </p:cNvSpPr>
          <p:nvPr/>
        </p:nvSpPr>
        <p:spPr bwMode="auto">
          <a:xfrm>
            <a:off x="228600" y="914400"/>
            <a:ext cx="3962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buClr>
                <a:schemeClr val="tx1"/>
              </a:buClr>
              <a:buFontTx/>
              <a:buAutoNum type="arabicPeriod"/>
            </a:pPr>
            <a:r>
              <a:rPr lang="en-US" altLang="en-US" sz="2100" b="0" dirty="0">
                <a:latin typeface="Arial" panose="020B0604020202020204" pitchFamily="34" charset="0"/>
                <a:cs typeface="Arial" panose="020B0604020202020204" pitchFamily="34" charset="0"/>
              </a:rPr>
              <a:t>Disconnect Ballast power connector</a:t>
            </a:r>
          </a:p>
          <a:p>
            <a:pPr eaLnBrk="1" hangingPunct="1">
              <a:buClr>
                <a:schemeClr val="tx1"/>
              </a:buClr>
              <a:buFontTx/>
              <a:buAutoNum type="arabicPeriod"/>
            </a:pPr>
            <a:r>
              <a:rPr lang="en-US" altLang="en-US" sz="2100" b="0" dirty="0">
                <a:latin typeface="Arial" panose="020B0604020202020204" pitchFamily="34" charset="0"/>
                <a:cs typeface="Arial" panose="020B0604020202020204" pitchFamily="34" charset="0"/>
              </a:rPr>
              <a:t>Release the comm. cable connector clips and remove the cable </a:t>
            </a:r>
            <a:r>
              <a:rPr lang="en-US" altLang="en-US" sz="2100" b="0" dirty="0" smtClean="0">
                <a:latin typeface="Arial" panose="020B0604020202020204" pitchFamily="34" charset="0"/>
                <a:cs typeface="Arial" panose="020B0604020202020204" pitchFamily="34" charset="0"/>
              </a:rPr>
              <a:t>and </a:t>
            </a:r>
            <a:r>
              <a:rPr lang="en-US" altLang="en-US" sz="2100" b="0" dirty="0">
                <a:latin typeface="Arial" panose="020B0604020202020204" pitchFamily="34" charset="0"/>
                <a:cs typeface="Arial" panose="020B0604020202020204" pitchFamily="34" charset="0"/>
              </a:rPr>
              <a:t>the ground strap </a:t>
            </a:r>
          </a:p>
          <a:p>
            <a:pPr eaLnBrk="1" hangingPunct="1">
              <a:buClr>
                <a:schemeClr val="tx1"/>
              </a:buClr>
              <a:buFontTx/>
              <a:buAutoNum type="arabicPeriod"/>
            </a:pPr>
            <a:r>
              <a:rPr lang="en-US" altLang="en-US" sz="2100" b="0" dirty="0">
                <a:latin typeface="Arial" panose="020B0604020202020204" pitchFamily="34" charset="0"/>
                <a:cs typeface="Arial" panose="020B0604020202020204" pitchFamily="34" charset="0"/>
              </a:rPr>
              <a:t>Remove the mounting screw and slide the ballast out from the rear mounting clip</a:t>
            </a:r>
          </a:p>
          <a:p>
            <a:pPr eaLnBrk="1" hangingPunct="1">
              <a:buClr>
                <a:schemeClr val="tx1"/>
              </a:buClr>
              <a:buFontTx/>
              <a:buAutoNum type="arabicPeriod"/>
            </a:pPr>
            <a:r>
              <a:rPr lang="en-US" altLang="en-US" sz="2100" b="0" dirty="0">
                <a:latin typeface="Arial" panose="020B0604020202020204" pitchFamily="34" charset="0"/>
                <a:cs typeface="Arial" panose="020B0604020202020204" pitchFamily="34" charset="0"/>
              </a:rPr>
              <a:t>Disconnect the 2 lamp cable connectors at the rear of the ballast</a:t>
            </a:r>
          </a:p>
        </p:txBody>
      </p:sp>
      <p:grpSp>
        <p:nvGrpSpPr>
          <p:cNvPr id="107" name="Group 106"/>
          <p:cNvGrpSpPr/>
          <p:nvPr/>
        </p:nvGrpSpPr>
        <p:grpSpPr>
          <a:xfrm>
            <a:off x="4000499" y="914400"/>
            <a:ext cx="7572376" cy="5194197"/>
            <a:chOff x="2919412" y="228600"/>
            <a:chExt cx="5843588" cy="6179084"/>
          </a:xfrm>
        </p:grpSpPr>
        <p:pic>
          <p:nvPicPr>
            <p:cNvPr id="108" name="Picture 16" descr="DSCN1260"/>
            <p:cNvPicPr>
              <a:picLocks noChangeAspect="1" noChangeArrowheads="1"/>
            </p:cNvPicPr>
            <p:nvPr/>
          </p:nvPicPr>
          <p:blipFill>
            <a:blip r:embed="rId2" cstate="email">
              <a:lum bright="24000"/>
              <a:extLst>
                <a:ext uri="{28A0092B-C50C-407E-A947-70E740481C1C}">
                  <a14:useLocalDpi xmlns:a14="http://schemas.microsoft.com/office/drawing/2010/main"/>
                </a:ext>
              </a:extLst>
            </a:blip>
            <a:srcRect/>
            <a:stretch>
              <a:fillRect/>
            </a:stretch>
          </p:blipFill>
          <p:spPr bwMode="auto">
            <a:xfrm>
              <a:off x="4343400" y="3810000"/>
              <a:ext cx="1924050" cy="2586038"/>
            </a:xfrm>
            <a:prstGeom prst="rect">
              <a:avLst/>
            </a:prstGeom>
            <a:noFill/>
            <a:extLst>
              <a:ext uri="{909E8E84-426E-40DD-AFC4-6F175D3DCCD1}">
                <a14:hiddenFill xmlns:a14="http://schemas.microsoft.com/office/drawing/2010/main">
                  <a:solidFill>
                    <a:srgbClr val="FFFFFF"/>
                  </a:solidFill>
                </a14:hiddenFill>
              </a:ext>
            </a:extLst>
          </p:spPr>
        </p:pic>
        <p:grpSp>
          <p:nvGrpSpPr>
            <p:cNvPr id="109" name="Group 108"/>
            <p:cNvGrpSpPr/>
            <p:nvPr/>
          </p:nvGrpSpPr>
          <p:grpSpPr>
            <a:xfrm>
              <a:off x="2919412" y="228600"/>
              <a:ext cx="5843588" cy="6179084"/>
              <a:chOff x="2919412" y="228600"/>
              <a:chExt cx="5843588" cy="6179084"/>
            </a:xfrm>
          </p:grpSpPr>
          <p:pic>
            <p:nvPicPr>
              <p:cNvPr id="110" name="Picture 6" descr="DSCN125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89438" y="228600"/>
                <a:ext cx="1858962" cy="312420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8" descr="Titan Parts 022 smalle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05600" y="2133600"/>
                <a:ext cx="2057400"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Picture 13"/>
              <p:cNvPicPr>
                <a:picLocks noChangeAspect="1" noChangeArrowheads="1"/>
              </p:cNvPicPr>
              <p:nvPr/>
            </p:nvPicPr>
            <p:blipFill>
              <a:blip r:embed="rId5" cstate="email">
                <a:extLst>
                  <a:ext uri="{28A0092B-C50C-407E-A947-70E740481C1C}">
                    <a14:useLocalDpi xmlns:a14="http://schemas.microsoft.com/office/drawing/2010/main"/>
                  </a:ext>
                </a:extLst>
              </a:blip>
              <a:srcRect l="40503" t="31311" r="36613" b="27956"/>
              <a:stretch>
                <a:fillRect/>
              </a:stretch>
            </p:blipFill>
            <p:spPr bwMode="auto">
              <a:xfrm>
                <a:off x="7127875" y="3582988"/>
                <a:ext cx="1254125"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Rectangle 18"/>
              <p:cNvSpPr>
                <a:spLocks noChangeArrowheads="1"/>
              </p:cNvSpPr>
              <p:nvPr/>
            </p:nvSpPr>
            <p:spPr bwMode="auto">
              <a:xfrm>
                <a:off x="6705600" y="2133600"/>
                <a:ext cx="2057400" cy="26670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 name="Rectangle 19"/>
              <p:cNvSpPr>
                <a:spLocks noChangeArrowheads="1"/>
              </p:cNvSpPr>
              <p:nvPr/>
            </p:nvSpPr>
            <p:spPr bwMode="auto">
              <a:xfrm>
                <a:off x="7238999" y="1054099"/>
                <a:ext cx="1195389" cy="549203"/>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200">
                    <a:latin typeface="Arial" panose="020B0604020202020204" pitchFamily="34" charset="0"/>
                  </a:rPr>
                  <a:t>Ballast Power</a:t>
                </a:r>
              </a:p>
              <a:p>
                <a:r>
                  <a:rPr lang="en-US" altLang="en-US" sz="1200">
                    <a:latin typeface="Arial" panose="020B0604020202020204" pitchFamily="34" charset="0"/>
                  </a:rPr>
                  <a:t>Connector</a:t>
                </a:r>
              </a:p>
            </p:txBody>
          </p:sp>
          <p:sp>
            <p:nvSpPr>
              <p:cNvPr id="115" name="Rectangle 20"/>
              <p:cNvSpPr>
                <a:spLocks noChangeArrowheads="1"/>
              </p:cNvSpPr>
              <p:nvPr/>
            </p:nvSpPr>
            <p:spPr bwMode="auto">
              <a:xfrm>
                <a:off x="6477000" y="228600"/>
                <a:ext cx="1352496" cy="76888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200" dirty="0">
                    <a:latin typeface="Arial" panose="020B0604020202020204" pitchFamily="34" charset="0"/>
                  </a:rPr>
                  <a:t>Ballast</a:t>
                </a:r>
              </a:p>
              <a:p>
                <a:r>
                  <a:rPr lang="en-US" altLang="en-US" sz="1200" dirty="0">
                    <a:latin typeface="Arial" panose="020B0604020202020204" pitchFamily="34" charset="0"/>
                  </a:rPr>
                  <a:t>Communication</a:t>
                </a:r>
              </a:p>
              <a:p>
                <a:r>
                  <a:rPr lang="en-US" altLang="en-US" sz="1200" dirty="0">
                    <a:latin typeface="Arial" panose="020B0604020202020204" pitchFamily="34" charset="0"/>
                  </a:rPr>
                  <a:t>Connector</a:t>
                </a:r>
              </a:p>
            </p:txBody>
          </p:sp>
          <p:sp>
            <p:nvSpPr>
              <p:cNvPr id="116" name="Line 21"/>
              <p:cNvSpPr>
                <a:spLocks noChangeShapeType="1"/>
              </p:cNvSpPr>
              <p:nvPr/>
            </p:nvSpPr>
            <p:spPr bwMode="auto">
              <a:xfrm flipH="1">
                <a:off x="5562600" y="457200"/>
                <a:ext cx="914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 name="Line 22"/>
              <p:cNvSpPr>
                <a:spLocks noChangeShapeType="1"/>
              </p:cNvSpPr>
              <p:nvPr/>
            </p:nvSpPr>
            <p:spPr bwMode="auto">
              <a:xfrm flipH="1">
                <a:off x="5791200" y="1143000"/>
                <a:ext cx="14478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18" name="AutoShape 23"/>
              <p:cNvCxnSpPr>
                <a:cxnSpLocks noChangeShapeType="1"/>
                <a:stCxn id="110" idx="3"/>
                <a:endCxn id="113" idx="0"/>
              </p:cNvCxnSpPr>
              <p:nvPr/>
            </p:nvCxnSpPr>
            <p:spPr bwMode="auto">
              <a:xfrm>
                <a:off x="6248400" y="1790700"/>
                <a:ext cx="1485900" cy="342900"/>
              </a:xfrm>
              <a:prstGeom prst="bentConnector2">
                <a:avLst/>
              </a:prstGeom>
              <a:noFill/>
              <a:ln w="38100">
                <a:solidFill>
                  <a:srgbClr val="E8112D"/>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Rectangle 24"/>
              <p:cNvSpPr>
                <a:spLocks noChangeArrowheads="1"/>
              </p:cNvSpPr>
              <p:nvPr/>
            </p:nvSpPr>
            <p:spPr bwMode="auto">
              <a:xfrm>
                <a:off x="7543800" y="5638800"/>
                <a:ext cx="890588" cy="76888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200">
                    <a:latin typeface="Arial" panose="020B0604020202020204" pitchFamily="34" charset="0"/>
                  </a:rPr>
                  <a:t>Ballast </a:t>
                </a:r>
              </a:p>
              <a:p>
                <a:r>
                  <a:rPr lang="en-US" altLang="en-US" sz="1200">
                    <a:latin typeface="Arial" panose="020B0604020202020204" pitchFamily="34" charset="0"/>
                  </a:rPr>
                  <a:t>Mounting</a:t>
                </a:r>
              </a:p>
              <a:p>
                <a:r>
                  <a:rPr lang="en-US" altLang="en-US" sz="1200">
                    <a:latin typeface="Arial" panose="020B0604020202020204" pitchFamily="34" charset="0"/>
                  </a:rPr>
                  <a:t>Clip</a:t>
                </a:r>
              </a:p>
            </p:txBody>
          </p:sp>
          <p:sp>
            <p:nvSpPr>
              <p:cNvPr id="120" name="Line 25"/>
              <p:cNvSpPr>
                <a:spLocks noChangeShapeType="1"/>
              </p:cNvSpPr>
              <p:nvPr/>
            </p:nvSpPr>
            <p:spPr bwMode="auto">
              <a:xfrm flipH="1" flipV="1">
                <a:off x="7924800" y="4343400"/>
                <a:ext cx="7620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21" name="AutoShape 26"/>
              <p:cNvCxnSpPr>
                <a:cxnSpLocks noChangeShapeType="1"/>
                <a:stCxn id="113" idx="2"/>
                <a:endCxn id="108" idx="3"/>
              </p:cNvCxnSpPr>
              <p:nvPr/>
            </p:nvCxnSpPr>
            <p:spPr bwMode="auto">
              <a:xfrm rot="5400000">
                <a:off x="6849268" y="4218782"/>
                <a:ext cx="303213" cy="1466850"/>
              </a:xfrm>
              <a:prstGeom prst="bentConnector2">
                <a:avLst/>
              </a:prstGeom>
              <a:noFill/>
              <a:ln w="38100">
                <a:solidFill>
                  <a:srgbClr val="E8112D"/>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 name="Rectangle 27"/>
              <p:cNvSpPr>
                <a:spLocks noChangeArrowheads="1"/>
              </p:cNvSpPr>
              <p:nvPr/>
            </p:nvSpPr>
            <p:spPr bwMode="auto">
              <a:xfrm>
                <a:off x="2919412" y="5638800"/>
                <a:ext cx="1095213" cy="768884"/>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1">
                <a:spAutoFit/>
              </a:bodyPr>
              <a:lstStyle/>
              <a:p>
                <a:r>
                  <a:rPr lang="en-US" altLang="en-US" sz="1200">
                    <a:latin typeface="Arial" panose="020B0604020202020204" pitchFamily="34" charset="0"/>
                  </a:rPr>
                  <a:t>Ballast </a:t>
                </a:r>
              </a:p>
              <a:p>
                <a:r>
                  <a:rPr lang="en-US" altLang="en-US" sz="1200">
                    <a:latin typeface="Arial" panose="020B0604020202020204" pitchFamily="34" charset="0"/>
                  </a:rPr>
                  <a:t>Lamp</a:t>
                </a:r>
              </a:p>
              <a:p>
                <a:r>
                  <a:rPr lang="en-US" altLang="en-US" sz="1200">
                    <a:latin typeface="Arial" panose="020B0604020202020204" pitchFamily="34" charset="0"/>
                  </a:rPr>
                  <a:t>Connectors</a:t>
                </a:r>
              </a:p>
            </p:txBody>
          </p:sp>
          <p:sp>
            <p:nvSpPr>
              <p:cNvPr id="123" name="Line 28"/>
              <p:cNvSpPr>
                <a:spLocks noChangeShapeType="1"/>
              </p:cNvSpPr>
              <p:nvPr/>
            </p:nvSpPr>
            <p:spPr bwMode="auto">
              <a:xfrm flipV="1">
                <a:off x="3962400" y="5334000"/>
                <a:ext cx="11430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 name="Text Box 29"/>
              <p:cNvSpPr txBox="1">
                <a:spLocks noChangeArrowheads="1"/>
              </p:cNvSpPr>
              <p:nvPr/>
            </p:nvSpPr>
            <p:spPr bwMode="auto">
              <a:xfrm>
                <a:off x="4343400" y="2286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1 &amp; 2.</a:t>
                </a:r>
              </a:p>
            </p:txBody>
          </p:sp>
          <p:sp>
            <p:nvSpPr>
              <p:cNvPr id="125" name="Text Box 30"/>
              <p:cNvSpPr txBox="1">
                <a:spLocks noChangeArrowheads="1"/>
              </p:cNvSpPr>
              <p:nvPr/>
            </p:nvSpPr>
            <p:spPr bwMode="auto">
              <a:xfrm>
                <a:off x="6731000" y="2082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3.</a:t>
                </a:r>
              </a:p>
            </p:txBody>
          </p:sp>
          <p:sp>
            <p:nvSpPr>
              <p:cNvPr id="126" name="Text Box 31"/>
              <p:cNvSpPr txBox="1">
                <a:spLocks noChangeArrowheads="1"/>
              </p:cNvSpPr>
              <p:nvPr/>
            </p:nvSpPr>
            <p:spPr bwMode="auto">
              <a:xfrm>
                <a:off x="4305300" y="38100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4.</a:t>
                </a:r>
              </a:p>
            </p:txBody>
          </p:sp>
          <p:sp>
            <p:nvSpPr>
              <p:cNvPr id="127" name="Line 33"/>
              <p:cNvSpPr>
                <a:spLocks noChangeShapeType="1"/>
              </p:cNvSpPr>
              <p:nvPr/>
            </p:nvSpPr>
            <p:spPr bwMode="auto">
              <a:xfrm flipV="1">
                <a:off x="3962400" y="4724400"/>
                <a:ext cx="106680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8" name="Line 34"/>
              <p:cNvSpPr>
                <a:spLocks noChangeShapeType="1"/>
              </p:cNvSpPr>
              <p:nvPr/>
            </p:nvSpPr>
            <p:spPr bwMode="auto">
              <a:xfrm flipH="1" flipV="1">
                <a:off x="5105400" y="5715000"/>
                <a:ext cx="24384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4272558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5800" y="236169"/>
            <a:ext cx="10528405" cy="533400"/>
          </a:xfrm>
        </p:spPr>
        <p:txBody>
          <a:bodyPr/>
          <a:lstStyle/>
          <a:p>
            <a:r>
              <a:rPr lang="en-US" dirty="0" smtClean="0"/>
              <a:t>Example UV Ballast Installation for Trojan UV Reactor</a:t>
            </a:r>
            <a:endParaRPr lang="en-US" dirty="0"/>
          </a:p>
        </p:txBody>
      </p:sp>
      <p:sp>
        <p:nvSpPr>
          <p:cNvPr id="5" name="Rectangle 5"/>
          <p:cNvSpPr>
            <a:spLocks noChangeArrowheads="1"/>
          </p:cNvSpPr>
          <p:nvPr/>
        </p:nvSpPr>
        <p:spPr bwMode="auto">
          <a:xfrm>
            <a:off x="504824" y="866775"/>
            <a:ext cx="4465669"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BAB7A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76250" indent="-476250" algn="l">
              <a:spcAft>
                <a:spcPct val="50000"/>
              </a:spcAft>
              <a:buClr>
                <a:srgbClr val="E8112D"/>
              </a:buClr>
              <a:buChar char="•"/>
              <a:defRPr sz="2500">
                <a:solidFill>
                  <a:schemeClr val="tx1"/>
                </a:solidFill>
                <a:latin typeface="Akzidenz Grotesk BE" charset="0"/>
              </a:defRPr>
            </a:lvl1pPr>
            <a:lvl2pPr marL="933450" indent="-476250" algn="l">
              <a:spcAft>
                <a:spcPct val="50000"/>
              </a:spcAft>
              <a:buChar char="–"/>
              <a:defRPr sz="2500">
                <a:solidFill>
                  <a:srgbClr val="A5A39E"/>
                </a:solidFill>
                <a:latin typeface="Akzidenz Grotesk BE" charset="0"/>
              </a:defRPr>
            </a:lvl2pPr>
            <a:lvl3pPr marL="1390650" indent="-476250" algn="l">
              <a:spcAft>
                <a:spcPct val="50000"/>
              </a:spcAft>
              <a:buClr>
                <a:srgbClr val="E8112D"/>
              </a:buClr>
              <a:buChar char="•"/>
              <a:defRPr sz="2500">
                <a:solidFill>
                  <a:schemeClr val="tx1"/>
                </a:solidFill>
                <a:latin typeface="Akzidenz Grotesk BE" charset="0"/>
              </a:defRPr>
            </a:lvl3pPr>
            <a:lvl4pPr marL="1752600" indent="-381000" algn="l">
              <a:spcAft>
                <a:spcPct val="50000"/>
              </a:spcAft>
              <a:buChar char="–"/>
              <a:defRPr sz="2000">
                <a:solidFill>
                  <a:srgbClr val="A5A39E"/>
                </a:solidFill>
                <a:latin typeface="Akzidenz Grotesk BE" charset="0"/>
              </a:defRPr>
            </a:lvl4pPr>
            <a:lvl5pPr marL="2209800" indent="-381000" algn="l">
              <a:spcAft>
                <a:spcPct val="50000"/>
              </a:spcAft>
              <a:buChar char="»"/>
              <a:defRPr sz="2000">
                <a:solidFill>
                  <a:srgbClr val="A5A39E"/>
                </a:solidFill>
                <a:latin typeface="Akzidenz Grotesk BE" charset="0"/>
              </a:defRPr>
            </a:lvl5pPr>
            <a:lvl6pPr marL="2667000" indent="-381000" fontAlgn="base">
              <a:spcBef>
                <a:spcPct val="0"/>
              </a:spcBef>
              <a:spcAft>
                <a:spcPct val="50000"/>
              </a:spcAft>
              <a:buChar char="»"/>
              <a:defRPr sz="2000">
                <a:solidFill>
                  <a:srgbClr val="A5A39E"/>
                </a:solidFill>
                <a:latin typeface="Akzidenz Grotesk BE" charset="0"/>
              </a:defRPr>
            </a:lvl6pPr>
            <a:lvl7pPr marL="3124200" indent="-381000" fontAlgn="base">
              <a:spcBef>
                <a:spcPct val="0"/>
              </a:spcBef>
              <a:spcAft>
                <a:spcPct val="50000"/>
              </a:spcAft>
              <a:buChar char="»"/>
              <a:defRPr sz="2000">
                <a:solidFill>
                  <a:srgbClr val="A5A39E"/>
                </a:solidFill>
                <a:latin typeface="Akzidenz Grotesk BE" charset="0"/>
              </a:defRPr>
            </a:lvl7pPr>
            <a:lvl8pPr marL="3581400" indent="-381000" fontAlgn="base">
              <a:spcBef>
                <a:spcPct val="0"/>
              </a:spcBef>
              <a:spcAft>
                <a:spcPct val="50000"/>
              </a:spcAft>
              <a:buChar char="»"/>
              <a:defRPr sz="2000">
                <a:solidFill>
                  <a:srgbClr val="A5A39E"/>
                </a:solidFill>
                <a:latin typeface="Akzidenz Grotesk BE" charset="0"/>
              </a:defRPr>
            </a:lvl8pPr>
            <a:lvl9pPr marL="4038600" indent="-381000" fontAlgn="base">
              <a:spcBef>
                <a:spcPct val="0"/>
              </a:spcBef>
              <a:spcAft>
                <a:spcPct val="50000"/>
              </a:spcAft>
              <a:buChar char="»"/>
              <a:defRPr sz="2000">
                <a:solidFill>
                  <a:srgbClr val="A5A39E"/>
                </a:solidFill>
                <a:latin typeface="Akzidenz Grotesk BE" charset="0"/>
              </a:defRPr>
            </a:lvl9pPr>
          </a:lstStyle>
          <a:p>
            <a:pPr eaLnBrk="1" hangingPunct="1">
              <a:buClr>
                <a:schemeClr val="tx1"/>
              </a:buClr>
              <a:buFontTx/>
              <a:buAutoNum type="arabicPeriod"/>
            </a:pPr>
            <a:r>
              <a:rPr lang="en-US" altLang="en-US" sz="2100" b="0" dirty="0"/>
              <a:t>Set Ballast address on dipswitch to match previous Ballast setting</a:t>
            </a:r>
          </a:p>
          <a:p>
            <a:pPr eaLnBrk="1" hangingPunct="1">
              <a:buClr>
                <a:schemeClr val="tx1"/>
              </a:buClr>
              <a:buFontTx/>
              <a:buAutoNum type="arabicPeriod"/>
            </a:pPr>
            <a:r>
              <a:rPr lang="en-US" altLang="en-US" sz="2100" b="0" dirty="0"/>
              <a:t>Connect the 2 lamp connectors at the rear of the ballast</a:t>
            </a:r>
          </a:p>
          <a:p>
            <a:pPr eaLnBrk="1" hangingPunct="1">
              <a:buClr>
                <a:schemeClr val="tx1"/>
              </a:buClr>
              <a:buFontTx/>
              <a:buAutoNum type="arabicPeriod"/>
            </a:pPr>
            <a:r>
              <a:rPr lang="en-US" altLang="en-US" sz="2100" b="0" dirty="0"/>
              <a:t>Slide the ballast into the  rear mounting clip </a:t>
            </a:r>
            <a:r>
              <a:rPr lang="en-US" altLang="en-US" sz="2100" b="0" dirty="0" smtClean="0"/>
              <a:t>and </a:t>
            </a:r>
            <a:r>
              <a:rPr lang="en-US" altLang="en-US" sz="2100" b="0" dirty="0"/>
              <a:t>install mounting screw</a:t>
            </a:r>
          </a:p>
          <a:p>
            <a:pPr eaLnBrk="1" hangingPunct="1">
              <a:buClr>
                <a:schemeClr val="tx1"/>
              </a:buClr>
              <a:buFontTx/>
              <a:buAutoNum type="arabicPeriod"/>
            </a:pPr>
            <a:r>
              <a:rPr lang="en-US" altLang="en-US" sz="2100" b="0" dirty="0"/>
              <a:t>Push the comm. cable connector into the socket </a:t>
            </a:r>
            <a:r>
              <a:rPr lang="en-US" altLang="en-US" sz="2100" b="0" dirty="0" smtClean="0"/>
              <a:t>and </a:t>
            </a:r>
            <a:r>
              <a:rPr lang="en-US" altLang="en-US" sz="2100" b="0" dirty="0"/>
              <a:t>close clips</a:t>
            </a:r>
          </a:p>
          <a:p>
            <a:pPr eaLnBrk="1" hangingPunct="1">
              <a:buClr>
                <a:schemeClr val="tx1"/>
              </a:buClr>
              <a:buFontTx/>
              <a:buAutoNum type="arabicPeriod"/>
            </a:pPr>
            <a:r>
              <a:rPr lang="en-US" altLang="en-US" sz="2100" b="0" dirty="0"/>
              <a:t>Connect the ground strap </a:t>
            </a:r>
            <a:r>
              <a:rPr lang="en-US" altLang="en-US" sz="2100" b="0" dirty="0" smtClean="0"/>
              <a:t>and </a:t>
            </a:r>
            <a:r>
              <a:rPr lang="en-US" altLang="en-US" sz="2100" b="0" dirty="0"/>
              <a:t>the Ballast power cable connector</a:t>
            </a:r>
          </a:p>
        </p:txBody>
      </p:sp>
      <p:grpSp>
        <p:nvGrpSpPr>
          <p:cNvPr id="24" name="Group 23"/>
          <p:cNvGrpSpPr/>
          <p:nvPr/>
        </p:nvGrpSpPr>
        <p:grpSpPr>
          <a:xfrm>
            <a:off x="5238750" y="866775"/>
            <a:ext cx="5772150" cy="5562600"/>
            <a:chOff x="4467225" y="561975"/>
            <a:chExt cx="4953000" cy="5867400"/>
          </a:xfrm>
        </p:grpSpPr>
        <p:pic>
          <p:nvPicPr>
            <p:cNvPr id="10" name="Picture 11" descr="Titan Parts 022 smalle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20025" y="4143375"/>
              <a:ext cx="1447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4467225" y="561975"/>
              <a:ext cx="4953000" cy="5027613"/>
              <a:chOff x="4467225" y="561975"/>
              <a:chExt cx="4953000" cy="5027613"/>
            </a:xfrm>
          </p:grpSpPr>
          <p:pic>
            <p:nvPicPr>
              <p:cNvPr id="6" name="Picture 6" descr="ballast DIP switch"/>
              <p:cNvPicPr preferRelativeResize="0">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43825" y="1171575"/>
                <a:ext cx="1349375" cy="160020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pic>
          <p:pic>
            <p:nvPicPr>
              <p:cNvPr id="7" name="Picture 8" descr="Titan Parts 001 edited"/>
              <p:cNvPicPr>
                <a:picLocks noChangeAspect="1" noChangeArrowheads="1"/>
              </p:cNvPicPr>
              <p:nvPr/>
            </p:nvPicPr>
            <p:blipFill>
              <a:blip r:embed="rId4" cstate="email">
                <a:lum bright="18000"/>
                <a:extLst>
                  <a:ext uri="{28A0092B-C50C-407E-A947-70E740481C1C}">
                    <a14:useLocalDpi xmlns:a14="http://schemas.microsoft.com/office/drawing/2010/main"/>
                  </a:ext>
                </a:extLst>
              </a:blip>
              <a:srcRect/>
              <a:stretch>
                <a:fillRect/>
              </a:stretch>
            </p:blipFill>
            <p:spPr bwMode="auto">
              <a:xfrm>
                <a:off x="4467225" y="790575"/>
                <a:ext cx="24384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5381625" y="3419475"/>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lstStyle/>
              <a:p>
                <a:endParaRPr lang="en-US"/>
              </a:p>
            </p:txBody>
          </p:sp>
          <p:pic>
            <p:nvPicPr>
              <p:cNvPr id="11" name="Picture 12" descr="DSCN1260"/>
              <p:cNvPicPr>
                <a:picLocks noChangeAspect="1" noChangeArrowheads="1"/>
              </p:cNvPicPr>
              <p:nvPr/>
            </p:nvPicPr>
            <p:blipFill>
              <a:blip r:embed="rId5" cstate="email">
                <a:lum bright="24000"/>
                <a:extLst>
                  <a:ext uri="{28A0092B-C50C-407E-A947-70E740481C1C}">
                    <a14:useLocalDpi xmlns:a14="http://schemas.microsoft.com/office/drawing/2010/main"/>
                  </a:ext>
                </a:extLst>
              </a:blip>
              <a:srcRect/>
              <a:stretch>
                <a:fillRect/>
              </a:stretch>
            </p:blipFill>
            <p:spPr bwMode="auto">
              <a:xfrm>
                <a:off x="4573588" y="3381375"/>
                <a:ext cx="1417637"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p:cNvPicPr>
                <a:picLocks noChangeAspect="1" noChangeArrowheads="1"/>
              </p:cNvPicPr>
              <p:nvPr/>
            </p:nvPicPr>
            <p:blipFill>
              <a:blip r:embed="rId6" cstate="email">
                <a:extLst>
                  <a:ext uri="{28A0092B-C50C-407E-A947-70E740481C1C}">
                    <a14:useLocalDpi xmlns:a14="http://schemas.microsoft.com/office/drawing/2010/main"/>
                  </a:ext>
                </a:extLst>
              </a:blip>
              <a:srcRect l="44675" t="31311" r="40031" b="27956"/>
              <a:stretch>
                <a:fillRect/>
              </a:stretch>
            </p:blipFill>
            <p:spPr bwMode="auto">
              <a:xfrm>
                <a:off x="6524625" y="4448175"/>
                <a:ext cx="8382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4"/>
              <p:cNvSpPr>
                <a:spLocks noChangeArrowheads="1"/>
              </p:cNvSpPr>
              <p:nvPr/>
            </p:nvSpPr>
            <p:spPr bwMode="auto">
              <a:xfrm>
                <a:off x="5305425" y="1171575"/>
                <a:ext cx="381000" cy="457200"/>
              </a:xfrm>
              <a:prstGeom prst="rect">
                <a:avLst/>
              </a:prstGeom>
              <a:noFill/>
              <a:ln w="28575" algn="ctr">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4" name="AutoShape 15"/>
              <p:cNvCxnSpPr>
                <a:cxnSpLocks noChangeShapeType="1"/>
                <a:stCxn id="13" idx="3"/>
                <a:endCxn id="6" idx="1"/>
              </p:cNvCxnSpPr>
              <p:nvPr/>
            </p:nvCxnSpPr>
            <p:spPr bwMode="auto">
              <a:xfrm>
                <a:off x="5700713" y="1400175"/>
                <a:ext cx="2028825" cy="571500"/>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Rectangle 16"/>
              <p:cNvSpPr>
                <a:spLocks noChangeArrowheads="1"/>
              </p:cNvSpPr>
              <p:nvPr/>
            </p:nvSpPr>
            <p:spPr bwMode="auto">
              <a:xfrm>
                <a:off x="7286625" y="561975"/>
                <a:ext cx="1458913" cy="287338"/>
              </a:xfrm>
              <a:prstGeom prst="rect">
                <a:avLst/>
              </a:prstGeom>
              <a:solidFill>
                <a:srgbClr val="FFFFFF"/>
              </a:solidFill>
              <a:ln w="127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1">
                <a:spAutoFit/>
              </a:bodyPr>
              <a:lstStyle/>
              <a:p>
                <a:r>
                  <a:rPr lang="en-US" altLang="en-US" sz="1200">
                    <a:latin typeface="Arial" panose="020B0604020202020204" pitchFamily="34" charset="0"/>
                  </a:rPr>
                  <a:t>Ballast Dipswitch</a:t>
                </a:r>
              </a:p>
            </p:txBody>
          </p:sp>
          <p:sp>
            <p:nvSpPr>
              <p:cNvPr id="16" name="Line 18"/>
              <p:cNvSpPr>
                <a:spLocks noChangeShapeType="1"/>
              </p:cNvSpPr>
              <p:nvPr/>
            </p:nvSpPr>
            <p:spPr bwMode="auto">
              <a:xfrm>
                <a:off x="8124825" y="866775"/>
                <a:ext cx="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7" name="AutoShape 19"/>
              <p:cNvCxnSpPr>
                <a:cxnSpLocks noChangeShapeType="1"/>
                <a:stCxn id="7" idx="2"/>
                <a:endCxn id="11" idx="0"/>
              </p:cNvCxnSpPr>
              <p:nvPr/>
            </p:nvCxnSpPr>
            <p:spPr bwMode="auto">
              <a:xfrm rot="5400000">
                <a:off x="5309394" y="3005931"/>
                <a:ext cx="349250" cy="401638"/>
              </a:xfrm>
              <a:prstGeom prst="bentConnector3">
                <a:avLst>
                  <a:gd name="adj1" fmla="val 50000"/>
                </a:avLst>
              </a:prstGeom>
              <a:noFill/>
              <a:ln w="38100">
                <a:solidFill>
                  <a:srgbClr val="E8112D"/>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AutoShape 20"/>
              <p:cNvCxnSpPr>
                <a:cxnSpLocks noChangeShapeType="1"/>
                <a:stCxn id="11" idx="3"/>
                <a:endCxn id="12" idx="1"/>
              </p:cNvCxnSpPr>
              <p:nvPr/>
            </p:nvCxnSpPr>
            <p:spPr bwMode="auto">
              <a:xfrm>
                <a:off x="5991225" y="4333875"/>
                <a:ext cx="533400" cy="685800"/>
              </a:xfrm>
              <a:prstGeom prst="bentConnector3">
                <a:avLst>
                  <a:gd name="adj1" fmla="val 49704"/>
                </a:avLst>
              </a:prstGeom>
              <a:noFill/>
              <a:ln w="38100">
                <a:solidFill>
                  <a:srgbClr val="E8112D"/>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AutoShape 21"/>
              <p:cNvCxnSpPr>
                <a:cxnSpLocks noChangeShapeType="1"/>
                <a:stCxn id="12" idx="3"/>
                <a:endCxn id="10" idx="1"/>
              </p:cNvCxnSpPr>
              <p:nvPr/>
            </p:nvCxnSpPr>
            <p:spPr bwMode="auto">
              <a:xfrm>
                <a:off x="7362825" y="5019675"/>
                <a:ext cx="457200" cy="266700"/>
              </a:xfrm>
              <a:prstGeom prst="bentConnector3">
                <a:avLst>
                  <a:gd name="adj1" fmla="val 50000"/>
                </a:avLst>
              </a:prstGeom>
              <a:noFill/>
              <a:ln w="38100">
                <a:solidFill>
                  <a:srgbClr val="E8112D"/>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Box 23"/>
              <p:cNvSpPr txBox="1">
                <a:spLocks noChangeArrowheads="1"/>
              </p:cNvSpPr>
              <p:nvPr/>
            </p:nvSpPr>
            <p:spPr bwMode="auto">
              <a:xfrm>
                <a:off x="4467225" y="942975"/>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1.</a:t>
                </a:r>
              </a:p>
            </p:txBody>
          </p:sp>
          <p:sp>
            <p:nvSpPr>
              <p:cNvPr id="21" name="Text Box 24"/>
              <p:cNvSpPr txBox="1">
                <a:spLocks noChangeArrowheads="1"/>
              </p:cNvSpPr>
              <p:nvPr/>
            </p:nvSpPr>
            <p:spPr bwMode="auto">
              <a:xfrm>
                <a:off x="4543425" y="3381375"/>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2.</a:t>
                </a:r>
              </a:p>
            </p:txBody>
          </p:sp>
          <p:sp>
            <p:nvSpPr>
              <p:cNvPr id="22" name="Text Box 25"/>
              <p:cNvSpPr txBox="1">
                <a:spLocks noChangeArrowheads="1"/>
              </p:cNvSpPr>
              <p:nvPr/>
            </p:nvSpPr>
            <p:spPr bwMode="auto">
              <a:xfrm>
                <a:off x="6691313" y="4186238"/>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latin typeface="Akzidenz Grotesk BE" charset="0"/>
                  </a:rPr>
                  <a:t>3.</a:t>
                </a:r>
              </a:p>
            </p:txBody>
          </p:sp>
          <p:sp>
            <p:nvSpPr>
              <p:cNvPr id="23" name="Text Box 26"/>
              <p:cNvSpPr txBox="1">
                <a:spLocks noChangeArrowheads="1"/>
              </p:cNvSpPr>
              <p:nvPr/>
            </p:nvSpPr>
            <p:spPr bwMode="auto">
              <a:xfrm>
                <a:off x="8353425" y="409575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a:solidFill>
                      <a:schemeClr val="bg1"/>
                    </a:solidFill>
                    <a:latin typeface="Akzidenz Grotesk BE" charset="0"/>
                  </a:rPr>
                  <a:t>3 &amp; 4.</a:t>
                </a:r>
              </a:p>
            </p:txBody>
          </p:sp>
        </p:grpSp>
      </p:grpSp>
    </p:spTree>
    <p:extLst>
      <p:ext uri="{BB962C8B-B14F-4D97-AF65-F5344CB8AC3E}">
        <p14:creationId xmlns:p14="http://schemas.microsoft.com/office/powerpoint/2010/main" val="4118061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Safety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289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smtClean="0"/>
              <a:t>Hazards Overview</a:t>
            </a:r>
            <a:endParaRPr lang="en-US" dirty="0"/>
          </a:p>
        </p:txBody>
      </p:sp>
      <p:sp>
        <p:nvSpPr>
          <p:cNvPr id="5" name="Rectangle 3"/>
          <p:cNvSpPr>
            <a:spLocks noGrp="1" noChangeArrowheads="1"/>
          </p:cNvSpPr>
          <p:nvPr>
            <p:ph type="body" sz="half" idx="4294967295"/>
          </p:nvPr>
        </p:nvSpPr>
        <p:spPr>
          <a:xfrm>
            <a:off x="257175" y="1541417"/>
            <a:ext cx="4267200" cy="4333552"/>
          </a:xfrm>
          <a:prstGeom prst="rect">
            <a:avLst/>
          </a:prstGeom>
        </p:spPr>
        <p:txBody>
          <a:bodyPr/>
          <a:lstStyle/>
          <a:p>
            <a:r>
              <a:rPr lang="en-US" altLang="en-US" sz="2400" dirty="0">
                <a:latin typeface="Arial" panose="020B0604020202020204" pitchFamily="34" charset="0"/>
                <a:cs typeface="Arial" panose="020B0604020202020204" pitchFamily="34" charset="0"/>
              </a:rPr>
              <a:t>UV Light Hazard</a:t>
            </a:r>
          </a:p>
          <a:p>
            <a:pPr lvl="1"/>
            <a:r>
              <a:rPr lang="en-US" altLang="en-US" sz="2400" dirty="0">
                <a:latin typeface="Arial" panose="020B0604020202020204" pitchFamily="34" charset="0"/>
                <a:cs typeface="Arial" panose="020B0604020202020204" pitchFamily="34" charset="0"/>
              </a:rPr>
              <a:t>Use protective face shield &amp; clothing</a:t>
            </a:r>
          </a:p>
          <a:p>
            <a:r>
              <a:rPr lang="en-US" altLang="en-US" sz="2400" dirty="0">
                <a:latin typeface="Arial" panose="020B0604020202020204" pitchFamily="34" charset="0"/>
                <a:cs typeface="Arial" panose="020B0604020202020204" pitchFamily="34" charset="0"/>
              </a:rPr>
              <a:t>Electrical Hazards</a:t>
            </a:r>
          </a:p>
          <a:p>
            <a:pPr lvl="1"/>
            <a:r>
              <a:rPr lang="en-US" altLang="en-US" sz="2400" dirty="0">
                <a:latin typeface="Arial" panose="020B0604020202020204" pitchFamily="34" charset="0"/>
                <a:cs typeface="Arial" panose="020B0604020202020204" pitchFamily="34" charset="0"/>
              </a:rPr>
              <a:t>Follow Lock-out Tag-out procedures!</a:t>
            </a:r>
          </a:p>
          <a:p>
            <a:pPr lvl="1"/>
            <a:endParaRPr lang="en-US" altLang="en-US" sz="1000" dirty="0">
              <a:latin typeface="Arial" panose="020B0604020202020204" pitchFamily="34" charset="0"/>
              <a:cs typeface="Arial" panose="020B0604020202020204" pitchFamily="34" charset="0"/>
            </a:endParaRPr>
          </a:p>
          <a:p>
            <a:r>
              <a:rPr lang="en-US" altLang="en-US" sz="2400" dirty="0">
                <a:latin typeface="Arial" panose="020B0604020202020204" pitchFamily="34" charset="0"/>
                <a:cs typeface="Arial" panose="020B0604020202020204" pitchFamily="34" charset="0"/>
              </a:rPr>
              <a:t>Mechanical Hazards</a:t>
            </a:r>
          </a:p>
          <a:p>
            <a:pPr lvl="1"/>
            <a:r>
              <a:rPr lang="en-US" altLang="en-US" sz="2400" dirty="0">
                <a:latin typeface="Arial" panose="020B0604020202020204" pitchFamily="34" charset="0"/>
                <a:cs typeface="Arial" panose="020B0604020202020204" pitchFamily="34" charset="0"/>
              </a:rPr>
              <a:t>Fluid Pressure</a:t>
            </a:r>
          </a:p>
        </p:txBody>
      </p:sp>
      <p:pic>
        <p:nvPicPr>
          <p:cNvPr id="7" name="Picture 4" descr="UV LIGHT WARNI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47459" y="1147623"/>
            <a:ext cx="5476903" cy="14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ELECTRICAL SAFETY SIG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49046" y="2576298"/>
            <a:ext cx="5476903" cy="148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OT SURFAC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47459" y="4065849"/>
            <a:ext cx="5476905" cy="179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2579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93800"/>
            <a:ext cx="10352617" cy="1090042"/>
          </a:xfrm>
        </p:spPr>
        <p:txBody>
          <a:bodyPr/>
          <a:lstStyle/>
          <a:p>
            <a:r>
              <a:rPr lang="en-US" dirty="0" smtClean="0">
                <a:latin typeface="Arial" panose="020B0604020202020204" pitchFamily="34" charset="0"/>
                <a:cs typeface="Arial" panose="020B0604020202020204" pitchFamily="34" charset="0"/>
              </a:rPr>
              <a:t>Supporting Information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1980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4811" y="198069"/>
            <a:ext cx="3999841" cy="533400"/>
          </a:xfrm>
        </p:spPr>
        <p:txBody>
          <a:bodyPr/>
          <a:lstStyle/>
          <a:p>
            <a:r>
              <a:rPr lang="en-US" dirty="0" smtClean="0"/>
              <a:t>UV Disinfection Alert Response Procedure</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25868" y="83184"/>
            <a:ext cx="3995079" cy="6622416"/>
          </a:xfrm>
          <a:prstGeom prst="rect">
            <a:avLst/>
          </a:prstGeom>
        </p:spPr>
      </p:pic>
    </p:spTree>
    <p:extLst>
      <p:ext uri="{BB962C8B-B14F-4D97-AF65-F5344CB8AC3E}">
        <p14:creationId xmlns:p14="http://schemas.microsoft.com/office/powerpoint/2010/main" val="5784418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280" y="236168"/>
            <a:ext cx="9993086" cy="6060621"/>
          </a:xfrm>
          <a:prstGeom prst="rect">
            <a:avLst/>
          </a:prstGeom>
        </p:spPr>
      </p:pic>
      <p:sp>
        <p:nvSpPr>
          <p:cNvPr id="2" name="Title 1"/>
          <p:cNvSpPr>
            <a:spLocks noGrp="1"/>
          </p:cNvSpPr>
          <p:nvPr>
            <p:ph type="title"/>
          </p:nvPr>
        </p:nvSpPr>
        <p:spPr>
          <a:xfrm>
            <a:off x="4624251" y="327203"/>
            <a:ext cx="6816199" cy="533400"/>
          </a:xfrm>
        </p:spPr>
        <p:txBody>
          <a:bodyPr/>
          <a:lstStyle/>
          <a:p>
            <a:r>
              <a:rPr lang="en-US" dirty="0" smtClean="0"/>
              <a:t>UV Disinfection Critical Response Procedure</a:t>
            </a:r>
            <a:endParaRPr lang="en-US" dirty="0"/>
          </a:p>
        </p:txBody>
      </p:sp>
    </p:spTree>
    <p:extLst>
      <p:ext uri="{BB962C8B-B14F-4D97-AF65-F5344CB8AC3E}">
        <p14:creationId xmlns:p14="http://schemas.microsoft.com/office/powerpoint/2010/main" val="142853368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9496"/>
            <a:ext cx="10338919" cy="533400"/>
          </a:xfrm>
        </p:spPr>
        <p:txBody>
          <a:bodyPr/>
          <a:lstStyle/>
          <a:p>
            <a:r>
              <a:rPr lang="en-US" dirty="0" smtClean="0"/>
              <a:t>UV Advanced Oxidation Alert Response Procedure</a:t>
            </a:r>
            <a:endParaRPr lang="en-US" dirty="0"/>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5340" y="1362746"/>
            <a:ext cx="9025346" cy="4772100"/>
          </a:xfrm>
          <a:prstGeom prst="rect">
            <a:avLst/>
          </a:prstGeom>
        </p:spPr>
      </p:pic>
    </p:spTree>
    <p:extLst>
      <p:ext uri="{BB962C8B-B14F-4D97-AF65-F5344CB8AC3E}">
        <p14:creationId xmlns:p14="http://schemas.microsoft.com/office/powerpoint/2010/main" val="24310060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454" y="187230"/>
            <a:ext cx="10338919" cy="533400"/>
          </a:xfrm>
        </p:spPr>
        <p:txBody>
          <a:bodyPr/>
          <a:lstStyle/>
          <a:p>
            <a:r>
              <a:rPr lang="en-US" dirty="0" smtClean="0"/>
              <a:t>UV Advanced Oxidation – Critical Response</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6650" y="720630"/>
            <a:ext cx="7855431" cy="5524248"/>
          </a:xfrm>
          <a:prstGeom prst="rect">
            <a:avLst/>
          </a:prstGeom>
        </p:spPr>
      </p:pic>
    </p:spTree>
    <p:extLst>
      <p:ext uri="{BB962C8B-B14F-4D97-AF65-F5344CB8AC3E}">
        <p14:creationId xmlns:p14="http://schemas.microsoft.com/office/powerpoint/2010/main" val="33946113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1865061" y="487587"/>
            <a:ext cx="8383219" cy="520142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The Water Research Foundation (WRF) is a nonprofit (501c3) organization which provides a unified source for One Water research and a strong presence in relationships with partner organizations, government and regulatory agencies, and Congress. The foundation conducts research in all areas of drinking water, wastewater, </a:t>
            </a:r>
            <a:r>
              <a:rPr kumimoji="0" lang="en-US" sz="800" b="0" i="0" u="none" strike="noStrike" kern="1200" cap="none" spc="0" normalizeH="0" baseline="0" noProof="0" dirty="0" err="1">
                <a:ln>
                  <a:noFill/>
                </a:ln>
                <a:solidFill>
                  <a:sysClr val="windowText" lastClr="000000"/>
                </a:solidFill>
                <a:effectLst/>
                <a:uLnTx/>
                <a:uFillTx/>
                <a:latin typeface="Arial" panose="020B0604020202020204" pitchFamily="34" charset="0"/>
                <a:ea typeface="+mn-ea"/>
                <a:cs typeface="Arial" panose="020B0604020202020204" pitchFamily="34" charset="0"/>
              </a:rPr>
              <a:t>stormwater</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and water reuse. The Water Research Foundation’s research portfolio is valued at over $700 million.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The Foundation plays an important role in the translation and dissemination of applied research, technology demonstration, and education, through creation of research-based educational tools and technology exchange opportunities. WRF serves as a leader and model for collaboration across the water industry and its materials are used to inform policymakers and the public on the science, economic value, and environmental benefits of using and recovering resources found in water, as well as the feasibility of implementing new technologies.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For more information, contact</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a:t>
            </a:r>
            <a:b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b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4F71"/>
                </a:solidFill>
                <a:effectLst/>
                <a:uLnTx/>
                <a:uFillTx/>
                <a:latin typeface="Arial" panose="020B0604020202020204" pitchFamily="34" charset="0"/>
                <a:ea typeface="+mn-ea"/>
                <a:cs typeface="Arial" panose="020B0604020202020204" pitchFamily="34" charset="0"/>
              </a:rPr>
              <a:t>The Water Research Foundation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Alexandria, VA Office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1199 North Fairfax Street, Suite 900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Alexandria, VA 22314-1445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Tel: 571.384.2100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rgbClr val="0070C0"/>
                </a:solidFill>
                <a:effectLst/>
                <a:uLnTx/>
                <a:uFillTx/>
                <a:latin typeface="Arial" panose="020B0604020202020204" pitchFamily="34" charset="0"/>
                <a:ea typeface="+mn-ea"/>
                <a:cs typeface="Arial" panose="020B0604020202020204" pitchFamily="34" charset="0"/>
                <a:hlinkClick r:id="rId2"/>
              </a:rPr>
              <a:t>www.werf.org</a:t>
            </a:r>
            <a:r>
              <a:rPr kumimoji="0" lang="en-US" sz="800" b="0" i="0" u="none" strike="noStrike" kern="1200" cap="none" spc="0" normalizeH="0" baseline="0" noProof="0" dirty="0" smtClean="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800" b="0" i="0" u="none" strike="noStrike" kern="1200" cap="none" spc="0" normalizeH="0" baseline="0" noProof="0" dirty="0" smtClean="0">
                <a:ln>
                  <a:noFill/>
                </a:ln>
                <a:solidFill>
                  <a:srgbClr val="0070C0"/>
                </a:solidFill>
                <a:effectLst/>
                <a:uLnTx/>
                <a:uFillTx/>
                <a:latin typeface="Arial" panose="020B0604020202020204" pitchFamily="34" charset="0"/>
                <a:ea typeface="+mn-ea"/>
                <a:cs typeface="Arial" panose="020B0604020202020204" pitchFamily="34" charset="0"/>
                <a:hlinkClick r:id="rId3"/>
              </a:rPr>
              <a:t>werf@werf.org</a:t>
            </a:r>
            <a:endParaRPr kumimoji="0" lang="en-US" sz="800" b="0" i="0" u="none" strike="noStrike" kern="1200" cap="none" spc="0" normalizeH="0" baseline="0" noProof="0" dirty="0" smtClean="0">
              <a:ln>
                <a:noFill/>
              </a:ln>
              <a:solidFill>
                <a:srgbClr val="0070C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Denver</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CO Office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6666 West Quincy Avenue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Denver, Colorado 80235-3098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Tel: 303.347.6100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hlinkClick r:id="rId4"/>
              </a:rPr>
              <a:t>www.waterrf.org</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     </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hlinkClick r:id="rId5"/>
              </a:rPr>
              <a:t>Info@WaterRF.org</a:t>
            </a:r>
            <a:endPar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 Copyright </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2018 by The Water Research Foundation. All rights reserved. Permission to copy must be obtained from The Water Research Foundation.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WRF ISBN: 978-1-60573-363-0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WRF Project Number: Reuse-15-05/4772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This </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report was prepared by the organization(s) named below as an account of work sponsored by The Water Research Foundation. Neither The Water Research Foundation, members of The Water Research Foundation, the organization(s) named below, nor any person acting on their behalf: (a) makes any warranty, express or implied, with respect to the use of any information, apparatus, method, or process disclosed in this report or that such use may not infringe on privately owned rights; or (b) assumes any liabilities with respect to the use of, or for damages resulting from the use of, any information, apparatus, method, or process disclosed in this report</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Hazen and Sawyer, </a:t>
            </a:r>
            <a:r>
              <a:rPr kumimoji="0" lang="en-US" sz="800" b="0" i="0" u="none" strike="noStrike" kern="1200" cap="none" spc="0" normalizeH="0" baseline="0" noProof="0" dirty="0" err="1">
                <a:ln>
                  <a:noFill/>
                </a:ln>
                <a:solidFill>
                  <a:sysClr val="windowText" lastClr="000000"/>
                </a:solidFill>
                <a:effectLst/>
                <a:uLnTx/>
                <a:uFillTx/>
                <a:latin typeface="Arial" panose="020B0604020202020204" pitchFamily="34" charset="0"/>
                <a:ea typeface="+mn-ea"/>
                <a:cs typeface="Arial" panose="020B0604020202020204" pitchFamily="34" charset="0"/>
              </a:rPr>
              <a:t>Carollo</a:t>
            </a: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 Engineers Inc., Santa Clara Valley Water </a:t>
            </a:r>
            <a:r>
              <a:rPr kumimoji="0" lang="en-US" sz="8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rPr>
              <a:t>District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This document was reviewed by a panel of independent experts selected by The Water Research Foundation. Mention of trade names or commercial products or services does not constitute endorsement or recommendations for use. Similarly, omission of products or trade names indicates nothing concerning The Water Research Foundation's positions regarding product effectiveness or applicability.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4300659"/>
      </p:ext>
    </p:extLst>
  </p:cSld>
  <p:clrMapOvr>
    <a:masterClrMapping/>
  </p:clrMapOvr>
</p:sld>
</file>

<file path=ppt/theme/theme1.xml><?xml version="1.0" encoding="utf-8"?>
<a:theme xmlns:a="http://schemas.openxmlformats.org/drawingml/2006/main" name="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10.xml><?xml version="1.0" encoding="utf-8"?>
<a:theme xmlns:a="http://schemas.openxmlformats.org/drawingml/2006/main" name="3_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11.xml><?xml version="1.0" encoding="utf-8"?>
<a:theme xmlns:a="http://schemas.openxmlformats.org/drawingml/2006/main" name="4_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12.xml><?xml version="1.0" encoding="utf-8"?>
<a:theme xmlns:a="http://schemas.openxmlformats.org/drawingml/2006/main" name="5_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13.xml><?xml version="1.0" encoding="utf-8"?>
<a:theme xmlns:a="http://schemas.openxmlformats.org/drawingml/2006/main" name="6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14.xml><?xml version="1.0" encoding="utf-8"?>
<a:theme xmlns:a="http://schemas.openxmlformats.org/drawingml/2006/main" name="7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3.xml><?xml version="1.0" encoding="utf-8"?>
<a:theme xmlns:a="http://schemas.openxmlformats.org/drawingml/2006/main" name="1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4.xml><?xml version="1.0" encoding="utf-8"?>
<a:theme xmlns:a="http://schemas.openxmlformats.org/drawingml/2006/main" name="2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5.xml><?xml version="1.0" encoding="utf-8"?>
<a:theme xmlns:a="http://schemas.openxmlformats.org/drawingml/2006/main" name="3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6.xml><?xml version="1.0" encoding="utf-8"?>
<a:theme xmlns:a="http://schemas.openxmlformats.org/drawingml/2006/main" name="4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7.xml><?xml version="1.0" encoding="utf-8"?>
<a:theme xmlns:a="http://schemas.openxmlformats.org/drawingml/2006/main" name="5_Transition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Brand with Serif">
      <a:majorFont>
        <a:latin typeface="Times New Roman"/>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009-086 Durham Interview version 2.potx" id="{4EF77C41-A6DC-4CD8-BD45-3BF3310A1AA9}" vid="{44EA4D2F-4DDF-45E2-AF2E-2CAF292BC1CB}"/>
    </a:ext>
  </a:extLst>
</a:theme>
</file>

<file path=ppt/theme/theme8.xml><?xml version="1.0" encoding="utf-8"?>
<a:theme xmlns:a="http://schemas.openxmlformats.org/drawingml/2006/main" name="1_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ppt/theme/theme9.xml><?xml version="1.0" encoding="utf-8"?>
<a:theme xmlns:a="http://schemas.openxmlformats.org/drawingml/2006/main" name="2_Content Slides">
  <a:themeElements>
    <a:clrScheme name="Hazen Brand">
      <a:dk1>
        <a:srgbClr val="000000"/>
      </a:dk1>
      <a:lt1>
        <a:srgbClr val="FFFFFF"/>
      </a:lt1>
      <a:dk2>
        <a:srgbClr val="395173"/>
      </a:dk2>
      <a:lt2>
        <a:srgbClr val="CBC49D"/>
      </a:lt2>
      <a:accent1>
        <a:srgbClr val="395173"/>
      </a:accent1>
      <a:accent2>
        <a:srgbClr val="F26531"/>
      </a:accent2>
      <a:accent3>
        <a:srgbClr val="909395"/>
      </a:accent3>
      <a:accent4>
        <a:srgbClr val="4A5C2D"/>
      </a:accent4>
      <a:accent5>
        <a:srgbClr val="82544E"/>
      </a:accent5>
      <a:accent6>
        <a:srgbClr val="8D3824"/>
      </a:accent6>
      <a:hlink>
        <a:srgbClr val="F26531"/>
      </a:hlink>
      <a:folHlink>
        <a:srgbClr val="D99A4B"/>
      </a:folHlink>
    </a:clrScheme>
    <a:fontScheme name="Hazen Bra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600" dirty="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1009-086 Durham Interview version 2.potx" id="{4EF77C41-A6DC-4CD8-BD45-3BF3310A1AA9}" vid="{9D80846A-9F4D-406B-8A34-F03123EB16E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56C6511927899479146F3D6EE6A0620" ma:contentTypeVersion="68" ma:contentTypeDescription="Create a new document." ma:contentTypeScope="" ma:versionID="b74485b1c32969597f74483b179cb597">
  <xsd:schema xmlns:xsd="http://www.w3.org/2001/XMLSchema" xmlns:xs="http://www.w3.org/2001/XMLSchema" xmlns:p="http://schemas.microsoft.com/office/2006/metadata/properties" xmlns:ns2="534c5518-ae5e-4309-bd56-504793bd616d" xmlns:ns3="e419f97b-09fd-4382-8212-25cad872c78c" targetNamespace="http://schemas.microsoft.com/office/2006/metadata/properties" ma:root="true" ma:fieldsID="a4a0c5d5fc58797b0b6e3796b694078d" ns2:_="" ns3:_="">
    <xsd:import namespace="534c5518-ae5e-4309-bd56-504793bd616d"/>
    <xsd:import namespace="e419f97b-09fd-4382-8212-25cad872c78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4c5518-ae5e-4309-bd56-504793bd616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19f97b-09fd-4382-8212-25cad872c78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534c5518-ae5e-4309-bd56-504793bd616d">SCFVHVX7PSYW-1177343575-1591092</_dlc_DocId>
    <_dlc_DocIdUrl xmlns="534c5518-ae5e-4309-bd56-504793bd616d">
      <Url>https://waterrf.sharepoint.com/sites/Share/_layouts/15/DocIdRedir.aspx?ID=SCFVHVX7PSYW-1177343575-1591092</Url>
      <Description>SCFVHVX7PSYW-1177343575-1591092</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7161D7D-2B39-440C-BC5D-C6877D1676F5}">
  <ds:schemaRefs>
    <ds:schemaRef ds:uri="http://schemas.microsoft.com/sharepoint/v3/contenttype/forms"/>
  </ds:schemaRefs>
</ds:datastoreItem>
</file>

<file path=customXml/itemProps2.xml><?xml version="1.0" encoding="utf-8"?>
<ds:datastoreItem xmlns:ds="http://schemas.openxmlformats.org/officeDocument/2006/customXml" ds:itemID="{69978BF5-E546-4F18-A72A-1851EA4AB3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4c5518-ae5e-4309-bd56-504793bd616d"/>
    <ds:schemaRef ds:uri="e419f97b-09fd-4382-8212-25cad872c7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31426B-B38A-4529-A1BB-079D01A57E46}">
  <ds:schemaRefs>
    <ds:schemaRef ds:uri="http://schemas.openxmlformats.org/package/2006/metadata/core-properties"/>
    <ds:schemaRef ds:uri="http://purl.org/dc/dcmitype/"/>
    <ds:schemaRef ds:uri="e419f97b-09fd-4382-8212-25cad872c78c"/>
    <ds:schemaRef ds:uri="http://purl.org/dc/elements/1.1/"/>
    <ds:schemaRef ds:uri="http://schemas.microsoft.com/office/2006/documentManagement/types"/>
    <ds:schemaRef ds:uri="http://schemas.microsoft.com/office/infopath/2007/PartnerControls"/>
    <ds:schemaRef ds:uri="http://purl.org/dc/terms/"/>
    <ds:schemaRef ds:uri="534c5518-ae5e-4309-bd56-504793bd616d"/>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6A30BB4A-7FFF-4BB1-AA2E-AEF422E6496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11824</TotalTime>
  <Words>4118</Words>
  <Application>Microsoft Office PowerPoint</Application>
  <PresentationFormat>Widescreen</PresentationFormat>
  <Paragraphs>833</Paragraphs>
  <Slides>99</Slides>
  <Notes>20</Notes>
  <HiddenSlides>0</HiddenSlides>
  <MMClips>0</MMClips>
  <ScaleCrop>false</ScaleCrop>
  <HeadingPairs>
    <vt:vector size="8" baseType="variant">
      <vt:variant>
        <vt:lpstr>Fonts Used</vt:lpstr>
      </vt:variant>
      <vt:variant>
        <vt:i4>12</vt:i4>
      </vt:variant>
      <vt:variant>
        <vt:lpstr>Theme</vt:lpstr>
      </vt:variant>
      <vt:variant>
        <vt:i4>14</vt:i4>
      </vt:variant>
      <vt:variant>
        <vt:lpstr>Embedded OLE Servers</vt:lpstr>
      </vt:variant>
      <vt:variant>
        <vt:i4>3</vt:i4>
      </vt:variant>
      <vt:variant>
        <vt:lpstr>Slide Titles</vt:lpstr>
      </vt:variant>
      <vt:variant>
        <vt:i4>99</vt:i4>
      </vt:variant>
    </vt:vector>
  </HeadingPairs>
  <TitlesOfParts>
    <vt:vector size="128" baseType="lpstr">
      <vt:lpstr>MS PGothic</vt:lpstr>
      <vt:lpstr>MS PGothic</vt:lpstr>
      <vt:lpstr>Akzidenz Grotesk BE</vt:lpstr>
      <vt:lpstr>Arial</vt:lpstr>
      <vt:lpstr>Arial (body)</vt:lpstr>
      <vt:lpstr>Calibri</vt:lpstr>
      <vt:lpstr>Humanst521 BT</vt:lpstr>
      <vt:lpstr>Segoe UI</vt:lpstr>
      <vt:lpstr>Symbol</vt:lpstr>
      <vt:lpstr>Tahoma</vt:lpstr>
      <vt:lpstr>Times New Roman</vt:lpstr>
      <vt:lpstr>Wingdings</vt:lpstr>
      <vt:lpstr>Transition Slides</vt:lpstr>
      <vt:lpstr>Content Slides</vt:lpstr>
      <vt:lpstr>1_Transition Slides</vt:lpstr>
      <vt:lpstr>2_Transition Slides</vt:lpstr>
      <vt:lpstr>3_Transition Slides</vt:lpstr>
      <vt:lpstr>4_Transition Slides</vt:lpstr>
      <vt:lpstr>5_Transition Slides</vt:lpstr>
      <vt:lpstr>1_Content Slides</vt:lpstr>
      <vt:lpstr>2_Content Slides</vt:lpstr>
      <vt:lpstr>3_Content Slides</vt:lpstr>
      <vt:lpstr>4_Content Slides</vt:lpstr>
      <vt:lpstr>5_Content Slides</vt:lpstr>
      <vt:lpstr>6_Transition Slides</vt:lpstr>
      <vt:lpstr>7_Transition Slides</vt:lpstr>
      <vt:lpstr>Equation</vt:lpstr>
      <vt:lpstr>Chart</vt:lpstr>
      <vt:lpstr>Photo Editor Photo</vt:lpstr>
      <vt:lpstr>UV Disinfection and UV Advanced Oxidation Module</vt:lpstr>
      <vt:lpstr>Project Partners</vt:lpstr>
      <vt:lpstr>Acronyms</vt:lpstr>
      <vt:lpstr>Expected Learning Outcomes</vt:lpstr>
      <vt:lpstr>Role in Potable Reuse</vt:lpstr>
      <vt:lpstr>UV AOP Provides a Robust Barrier for a Final Treatment Process, by Providing Both Disinfection and Contaminant Removal</vt:lpstr>
      <vt:lpstr>In potable reuse systems, UV and UV AOP systems are placed at the end of an advanced treatment train to increase efficiency with the highest quality of water, and to provide the most robust pathogen barrier as the last defense before distribution</vt:lpstr>
      <vt:lpstr>UV Light for Disinfection and Chemical Photolysis</vt:lpstr>
      <vt:lpstr>UV Disinfection Works by Damaging the DNA of Microorganisms, Leaving Them Unable to Replicate and Infect</vt:lpstr>
      <vt:lpstr>UV Photolysis Provides a Barrier for Contaminant Treatment, Such as NDMA Destruction</vt:lpstr>
      <vt:lpstr>UV Disinfection Uses Low Wavelength UV to Provide a Higher Energy Output</vt:lpstr>
      <vt:lpstr>Lamp Wavelength Output Can be Narrow (Monochromatic) or Broad (Polychromatic) with Low Pressure vs. Medium Pressure UV</vt:lpstr>
      <vt:lpstr>The Quantum Yield is Used as a Measure of Contaminant Destruction Efficiency</vt:lpstr>
      <vt:lpstr>The Quantum Yield for a Contaminant is Not Easily Predictable</vt:lpstr>
      <vt:lpstr>Defining UV Dose Includes Both Energy and Time</vt:lpstr>
      <vt:lpstr>UV is Effective for a Wide Variety of Pathogens, with Adenovirus Providing a Conservative Measure of UV Effectiveness </vt:lpstr>
      <vt:lpstr>Utilize Validated UV Reactors with Proven Disinfection Performance to Gain Necessary Pathogen Log Reduction Credits</vt:lpstr>
      <vt:lpstr>UV Advanced Oxidation Process (AOP)</vt:lpstr>
      <vt:lpstr>UV Advanced Oxidation Degrades Contaminants by Both Photolysis and Hydroxyl Radicals</vt:lpstr>
      <vt:lpstr>UV Advanced Oxidant Processes (UV AOPs) Generate Highly Reactive •OH Species</vt:lpstr>
      <vt:lpstr>UV/hydrogen Peroxide AOP and •OH Generation</vt:lpstr>
      <vt:lpstr>UV/hypochlorite AOP and •OH Generation</vt:lpstr>
      <vt:lpstr>UV/hypochlorite AOP is Heavily Dependent and Controlled by pH</vt:lpstr>
      <vt:lpstr>UV/hypochlorite Has the Highest Efficiency (Generates the Most •OH) at a Lower pH</vt:lpstr>
      <vt:lpstr>•OH Has a High Relative Oxidant Power (E) Compared to Other Commonly Used Oxidants</vt:lpstr>
      <vt:lpstr>Hydroxyl Radical Rate Constants</vt:lpstr>
      <vt:lpstr>Water Quality Considerations for UV AOP in Potable Water Reuse Treatment Trains</vt:lpstr>
      <vt:lpstr>Case Study</vt:lpstr>
      <vt:lpstr>NDMA and Atrazine Removal Effectiveness by Low and Medium Pressure UV Photolysis</vt:lpstr>
      <vt:lpstr>NDMA Absorbs UV Light Across a Broad Range of Wavelengths</vt:lpstr>
      <vt:lpstr>Atrazine Absorbs UV Light Mostly at Low Wavelengths, Less than 254 nm</vt:lpstr>
      <vt:lpstr>NDMA and MIB Removal Using UV Photolysis and UV AOP</vt:lpstr>
      <vt:lpstr>Oxidant Addition Provides No Additional Benefit to NDMA Destruction in the UV AOP </vt:lpstr>
      <vt:lpstr>Oxidant Addition is Necessary in the Destruction of MIB with a UV AOP </vt:lpstr>
      <vt:lpstr>A Comparison of Low and Medium Pressure UV Photolysis and Advanced Oxidation Processes to Potential Endocrine Disrupting Compounds (Edcs) Demonstrates Similar Performance for Lamp Types When Using AOP</vt:lpstr>
      <vt:lpstr>Control Philosophy</vt:lpstr>
      <vt:lpstr>Design Criteria for UV AOP Systems Use Online Monitoring Parameters for Alarms and Critical Setpoints to Maintain a UV Dose</vt:lpstr>
      <vt:lpstr>Power Input to the UV AOP System is Used to Maintain a UV Dose Setpoint</vt:lpstr>
      <vt:lpstr>As Flow Increases or Decreases, Power Will Increase or Decrease to Maintain a UV Dose Design Setpoint</vt:lpstr>
      <vt:lpstr>UV Transmittance is a Critical Parameter for Control and Operation of UV AOP Systems</vt:lpstr>
      <vt:lpstr>A decrease in UVT Will Correspond to a Decrease in the Applied UV Dose. More Power Will Need to be Applied to the System in Order to Maintain the UV Dose Design Setpoint</vt:lpstr>
      <vt:lpstr>UV Energy Efficiency is Dramatically Impacted by UV Transmittance (example data set not indicative of all systems)</vt:lpstr>
      <vt:lpstr>UV Reactor Efficiency is Impacted by Small UVT Changes in High Quality Water (example data set not indicative of all systems)</vt:lpstr>
      <vt:lpstr>UV Intensity (UVI) is Measured by Specialized Sensors, Placed Inside the UV Reactor, and is Used to Monitor the UV Light Output of Lamps</vt:lpstr>
      <vt:lpstr>A Decrease in UVI Will Correspond to a Decrease in the Applied UV Dose. More Power Will Need to be Applied to the System in Order to Maintain the UV Dose Design Setpoint.</vt:lpstr>
      <vt:lpstr>Design Criteria</vt:lpstr>
      <vt:lpstr>UV and UV AOP Provide Three Key Values for Potable Water Reuse Treatment</vt:lpstr>
      <vt:lpstr>UV and UV AOP Design Criteria Based Upon Treatment Process Decisions</vt:lpstr>
      <vt:lpstr>UV and UV AOP Design Criteria Based Upon Treatment Process Decisions</vt:lpstr>
      <vt:lpstr>Water Quality for UV/UV AOP Without RO</vt:lpstr>
      <vt:lpstr>Water Quality for UV/UV AOP With RO</vt:lpstr>
      <vt:lpstr>Utilize Validated UV Reactors and Set the Dose Based Upon Pathogen Disinfection Targets</vt:lpstr>
      <vt:lpstr>Control Philosophies for Disinfection and Advanced Oxidation </vt:lpstr>
      <vt:lpstr>EEO Approach</vt:lpstr>
      <vt:lpstr>Calculate the Number of Reactors Needed to Remove 2 Log of a Contaminant at a Flow of 1 Mgd Based on a System Design of 18 Lamps Per Reactor and 20 kW/lamp </vt:lpstr>
      <vt:lpstr>Other Dosing and Control Systems Can Improve “Real-time” Dose Monitoring (UV/H2O2 Example) by Utilizing Both the Oxidant Dose and the UV Dose with Real Time Monitoring</vt:lpstr>
      <vt:lpstr>Other Dosing and Control Systems Can Improve “Real-Time” Dose Monitoring (UV/NaOCl example) Utilizing the Oxidant UV Dose, and pH</vt:lpstr>
      <vt:lpstr>UV AOP Chemistry is Complex… and Still Not Fully Defined</vt:lpstr>
      <vt:lpstr>The Efficiency of a UV/chlorine AOP is Dependent on pH Due to Chlorine Speciation, Molar Absorptivity, and •OH Generation</vt:lpstr>
      <vt:lpstr>pH Monitoring and/or Control is Important for Ensuring a UV/Chlorine AOP is Meeting Design Conditions, as the Lower the Ph, the More Efficient the AOP</vt:lpstr>
      <vt:lpstr>Example of Increased Efficiency for Atrazine Removal at a Lower pH Using a UV/Chlorine AOP </vt:lpstr>
      <vt:lpstr>Process Alarms and Response</vt:lpstr>
      <vt:lpstr>Setting and Responding to Alarms (Critical)</vt:lpstr>
      <vt:lpstr>Setting and Responding to Alarms (Non-Critical)</vt:lpstr>
      <vt:lpstr>Human Machine Interface (HMI) Examples</vt:lpstr>
      <vt:lpstr>Example Alarm Types for a Trojan UV Reactor</vt:lpstr>
      <vt:lpstr>Human Machine Interface (HMI) Examples</vt:lpstr>
      <vt:lpstr>Data Trending and Response</vt:lpstr>
      <vt:lpstr>Process Components</vt:lpstr>
      <vt:lpstr>Major Components of a UV System</vt:lpstr>
      <vt:lpstr>Major Process Components of a UV System</vt:lpstr>
      <vt:lpstr>Chamber End Plate</vt:lpstr>
      <vt:lpstr>UV Lamp &amp; Sleeve</vt:lpstr>
      <vt:lpstr>Major Components of UV System</vt:lpstr>
      <vt:lpstr>Major System Components</vt:lpstr>
      <vt:lpstr>Power Distribution Center (PDC)</vt:lpstr>
      <vt:lpstr>PDC System Controls </vt:lpstr>
      <vt:lpstr>System Control Center (SCC)</vt:lpstr>
      <vt:lpstr>Major Wear Items and Proper Disposal</vt:lpstr>
      <vt:lpstr>Critical Control Point Response Procedures</vt:lpstr>
      <vt:lpstr>Critical Control Point Response Procedures</vt:lpstr>
      <vt:lpstr>Operation and Maintenance </vt:lpstr>
      <vt:lpstr>System Monitoring and Performance Verification</vt:lpstr>
      <vt:lpstr>Example Lamp Replacement on One Type of UV Reactor; Each UV Reactor Will Come with a Detailed O&amp;M Manual</vt:lpstr>
      <vt:lpstr>Example Lamp Installation on a Trojan UV Reactor</vt:lpstr>
      <vt:lpstr>Example Sleeve Removal on a Trojan UV Reactor</vt:lpstr>
      <vt:lpstr>Example Sleeve Replacement on a Trojan UV Reactor</vt:lpstr>
      <vt:lpstr>Example UV Sensor Cleaning and Calibration for Trojan UV Reactor</vt:lpstr>
      <vt:lpstr>Example UV Sensor Cleaning and Calibration for Trojan UV Reactor</vt:lpstr>
      <vt:lpstr>Example UV Ballast Removal for Trojan UV Reactor</vt:lpstr>
      <vt:lpstr>Example UV Ballast Installation for Trojan UV Reactor</vt:lpstr>
      <vt:lpstr>Safety</vt:lpstr>
      <vt:lpstr>Hazards Overview</vt:lpstr>
      <vt:lpstr>Supporting Information</vt:lpstr>
      <vt:lpstr>UV Disinfection Alert Response Procedure</vt:lpstr>
      <vt:lpstr>UV Disinfection Critical Response Procedure</vt:lpstr>
      <vt:lpstr>UV Advanced Oxidation Alert Response Procedure</vt:lpstr>
      <vt:lpstr>UV Advanced Oxidation – Critical Response</vt:lpstr>
      <vt:lpstr>PowerPoint Presentation</vt:lpstr>
    </vt:vector>
  </TitlesOfParts>
  <Company>Carollo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Disinfection and UV Advanced Oxidation Module</dc:title>
  <dc:creator>Austa Parker</dc:creator>
  <cp:lastModifiedBy>Barbara Swartz</cp:lastModifiedBy>
  <cp:revision>160</cp:revision>
  <dcterms:created xsi:type="dcterms:W3CDTF">2017-02-21T23:06:55Z</dcterms:created>
  <dcterms:modified xsi:type="dcterms:W3CDTF">2018-08-02T14:47:00Z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0x010100056C6511927899479146F3D6EE6A0620</vt:lpwstr>
  </property>
  <property fmtid="{D5CDD505-2E9C-101B-9397-08002B2CF9AE}" pid="3" name="Client.">
    <vt:lpwstr/>
  </property>
  <property fmtid="{D5CDD505-2E9C-101B-9397-08002B2CF9AE}" pid="4" name="_dlc_DocIdItemGuid">
    <vt:lpwstr>1249b108-f7a1-40ec-9118-bbff52f1eed4</vt:lpwstr>
  </property>
</Properties>
</file>